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9"/>
  </p:notesMasterIdLst>
  <p:handoutMasterIdLst>
    <p:handoutMasterId r:id="rId100"/>
  </p:handoutMasterIdLst>
  <p:sldIdLst>
    <p:sldId id="271" r:id="rId2"/>
    <p:sldId id="297" r:id="rId3"/>
    <p:sldId id="495" r:id="rId4"/>
    <p:sldId id="496" r:id="rId5"/>
    <p:sldId id="497" r:id="rId6"/>
    <p:sldId id="498" r:id="rId7"/>
    <p:sldId id="499" r:id="rId8"/>
    <p:sldId id="500" r:id="rId9"/>
    <p:sldId id="501" r:id="rId10"/>
    <p:sldId id="672" r:id="rId11"/>
    <p:sldId id="502" r:id="rId12"/>
    <p:sldId id="503" r:id="rId13"/>
    <p:sldId id="673" r:id="rId14"/>
    <p:sldId id="504" r:id="rId15"/>
    <p:sldId id="505" r:id="rId16"/>
    <p:sldId id="506" r:id="rId17"/>
    <p:sldId id="507" r:id="rId18"/>
    <p:sldId id="674" r:id="rId19"/>
    <p:sldId id="508" r:id="rId20"/>
    <p:sldId id="509" r:id="rId21"/>
    <p:sldId id="510" r:id="rId22"/>
    <p:sldId id="511" r:id="rId23"/>
    <p:sldId id="512" r:id="rId24"/>
    <p:sldId id="513" r:id="rId25"/>
    <p:sldId id="514" r:id="rId26"/>
    <p:sldId id="515" r:id="rId27"/>
    <p:sldId id="675" r:id="rId28"/>
    <p:sldId id="516" r:id="rId29"/>
    <p:sldId id="517" r:id="rId30"/>
    <p:sldId id="519" r:id="rId31"/>
    <p:sldId id="520" r:id="rId32"/>
    <p:sldId id="521" r:id="rId33"/>
    <p:sldId id="522" r:id="rId34"/>
    <p:sldId id="523" r:id="rId35"/>
    <p:sldId id="524" r:id="rId36"/>
    <p:sldId id="525" r:id="rId37"/>
    <p:sldId id="526" r:id="rId38"/>
    <p:sldId id="531" r:id="rId39"/>
    <p:sldId id="532" r:id="rId40"/>
    <p:sldId id="533" r:id="rId41"/>
    <p:sldId id="534" r:id="rId42"/>
    <p:sldId id="535" r:id="rId43"/>
    <p:sldId id="536" r:id="rId44"/>
    <p:sldId id="676" r:id="rId45"/>
    <p:sldId id="677" r:id="rId46"/>
    <p:sldId id="537" r:id="rId47"/>
    <p:sldId id="538" r:id="rId48"/>
    <p:sldId id="539" r:id="rId49"/>
    <p:sldId id="540" r:id="rId50"/>
    <p:sldId id="541" r:id="rId51"/>
    <p:sldId id="542" r:id="rId52"/>
    <p:sldId id="543" r:id="rId53"/>
    <p:sldId id="544" r:id="rId54"/>
    <p:sldId id="545" r:id="rId55"/>
    <p:sldId id="546" r:id="rId56"/>
    <p:sldId id="547" r:id="rId57"/>
    <p:sldId id="548" r:id="rId58"/>
    <p:sldId id="549" r:id="rId59"/>
    <p:sldId id="550" r:id="rId60"/>
    <p:sldId id="551" r:id="rId61"/>
    <p:sldId id="552" r:id="rId62"/>
    <p:sldId id="553" r:id="rId63"/>
    <p:sldId id="554" r:id="rId64"/>
    <p:sldId id="555" r:id="rId65"/>
    <p:sldId id="556" r:id="rId66"/>
    <p:sldId id="557" r:id="rId67"/>
    <p:sldId id="558" r:id="rId68"/>
    <p:sldId id="559" r:id="rId69"/>
    <p:sldId id="560" r:id="rId70"/>
    <p:sldId id="561" r:id="rId71"/>
    <p:sldId id="562" r:id="rId72"/>
    <p:sldId id="573" r:id="rId73"/>
    <p:sldId id="574" r:id="rId74"/>
    <p:sldId id="575" r:id="rId75"/>
    <p:sldId id="647" r:id="rId76"/>
    <p:sldId id="648" r:id="rId77"/>
    <p:sldId id="649" r:id="rId78"/>
    <p:sldId id="650" r:id="rId79"/>
    <p:sldId id="651" r:id="rId80"/>
    <p:sldId id="652" r:id="rId81"/>
    <p:sldId id="653" r:id="rId82"/>
    <p:sldId id="654" r:id="rId83"/>
    <p:sldId id="656" r:id="rId84"/>
    <p:sldId id="657" r:id="rId85"/>
    <p:sldId id="658" r:id="rId86"/>
    <p:sldId id="659" r:id="rId87"/>
    <p:sldId id="660" r:id="rId88"/>
    <p:sldId id="661" r:id="rId89"/>
    <p:sldId id="662" r:id="rId90"/>
    <p:sldId id="670" r:id="rId91"/>
    <p:sldId id="663" r:id="rId92"/>
    <p:sldId id="664" r:id="rId93"/>
    <p:sldId id="665" r:id="rId94"/>
    <p:sldId id="666" r:id="rId95"/>
    <p:sldId id="667" r:id="rId96"/>
    <p:sldId id="668" r:id="rId97"/>
    <p:sldId id="669" r:id="rId98"/>
  </p:sldIdLst>
  <p:sldSz cx="9144000" cy="6858000" type="screen4x3"/>
  <p:notesSz cx="6858000" cy="9144000"/>
  <p:custDataLst>
    <p:tags r:id="rId101"/>
  </p:custDataLst>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17" userDrawn="1">
          <p15:clr>
            <a:srgbClr val="A4A3A4"/>
          </p15:clr>
        </p15:guide>
        <p15:guide id="2" pos="5443" userDrawn="1">
          <p15:clr>
            <a:srgbClr val="A4A3A4"/>
          </p15:clr>
        </p15:guide>
        <p15:guide id="3" orient="horz" pos="414" userDrawn="1">
          <p15:clr>
            <a:srgbClr val="A4A3A4"/>
          </p15:clr>
        </p15:guide>
        <p15:guide id="6" orient="horz" pos="390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8" autoAdjust="0"/>
    <p:restoredTop sz="79838" autoAdjust="0"/>
  </p:normalViewPr>
  <p:slideViewPr>
    <p:cSldViewPr snapToGrid="0">
      <p:cViewPr varScale="1">
        <p:scale>
          <a:sx n="53" d="100"/>
          <a:sy n="53" d="100"/>
        </p:scale>
        <p:origin x="736" y="24"/>
      </p:cViewPr>
      <p:guideLst>
        <p:guide pos="317"/>
        <p:guide pos="5443"/>
        <p:guide orient="horz" pos="414"/>
        <p:guide orient="horz" pos="3906"/>
      </p:guideLst>
    </p:cSldViewPr>
  </p:slideViewPr>
  <p:outlineViewPr>
    <p:cViewPr>
      <p:scale>
        <a:sx n="33" d="100"/>
        <a:sy n="33" d="100"/>
      </p:scale>
      <p:origin x="0" y="-142709"/>
    </p:cViewPr>
  </p:outlineViewPr>
  <p:notesTextViewPr>
    <p:cViewPr>
      <p:scale>
        <a:sx n="1" d="1"/>
        <a:sy n="1" d="1"/>
      </p:scale>
      <p:origin x="0" y="0"/>
    </p:cViewPr>
  </p:notesTextViewPr>
  <p:sorterViewPr>
    <p:cViewPr varScale="1">
      <p:scale>
        <a:sx n="100" d="100"/>
        <a:sy n="100" d="100"/>
      </p:scale>
      <p:origin x="0" y="-23510"/>
    </p:cViewPr>
  </p:sorterViewPr>
  <p:notesViewPr>
    <p:cSldViewPr snapToGrid="0">
      <p:cViewPr varScale="1">
        <p:scale>
          <a:sx n="99" d="100"/>
          <a:sy n="99"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handoutMaster" Target="handoutMasters/handoutMaster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0176C01-2996-41EA-87C6-D94E8BA12DB2}" type="datetime2">
              <a:rPr lang="zh-CN" altLang="en-US" smtClean="0">
                <a:latin typeface="微软雅黑" panose="020B0503020204020204" pitchFamily="34" charset="-122"/>
                <a:ea typeface="微软雅黑" panose="020B0503020204020204" pitchFamily="34" charset="-122"/>
              </a:rPr>
              <a:t>2021年4月26日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lang="zh-CN" altLang="en-US" smtClean="0"/>
              <a:pPr/>
              <a:t>2021年4月26日</a:t>
            </a:fld>
            <a:endParaRPr lang="zh-CN" altLang="en-US" dirty="0"/>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lang="en-US" altLang="zh-CN" smtClean="0"/>
              <a:pPr/>
              <a:t>‹#›</a:t>
            </a:fld>
            <a:endParaRPr lang="zh-CN" alt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6pPr>
            <a:lvl7pPr marL="29718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7pPr>
            <a:lvl8pPr marL="34290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8pPr>
            <a:lvl9pPr marL="38862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9pPr>
          </a:lstStyle>
          <a:p>
            <a:pPr algn="r" eaLnBrk="1" hangingPunct="1">
              <a:lnSpc>
                <a:spcPct val="100000"/>
              </a:lnSpc>
              <a:spcBef>
                <a:spcPct val="0"/>
              </a:spcBef>
              <a:buClrTx/>
              <a:buFontTx/>
              <a:buNone/>
              <a:defRPr/>
            </a:pPr>
            <a:fld id="{49CD1C7F-0836-45EF-B0D5-C8289C26A76C}" type="slidenum">
              <a:rPr kumimoji="0" lang="zh-CN" altLang="en-US" sz="1200" b="0" smtClean="0">
                <a:latin typeface="Arial" charset="0"/>
                <a:ea typeface="宋体" pitchFamily="2" charset="-122"/>
              </a:rPr>
              <a:pPr algn="r" eaLnBrk="1" hangingPunct="1">
                <a:lnSpc>
                  <a:spcPct val="100000"/>
                </a:lnSpc>
                <a:spcBef>
                  <a:spcPct val="0"/>
                </a:spcBef>
                <a:buClrTx/>
                <a:buFontTx/>
                <a:buNone/>
                <a:defRPr/>
              </a:pPr>
              <a:t>1</a:t>
            </a:fld>
            <a:endParaRPr kumimoji="0" lang="en-US" altLang="zh-CN" sz="1200" b="0" dirty="0">
              <a:latin typeface="Arial" charset="0"/>
              <a:ea typeface="宋体" pitchFamily="2" charset="-122"/>
            </a:endParaRPr>
          </a:p>
        </p:txBody>
      </p:sp>
      <p:sp>
        <p:nvSpPr>
          <p:cNvPr id="52227" name="Rectangle 2"/>
          <p:cNvSpPr>
            <a:spLocks noGrp="1" noRot="1" noChangeAspect="1" noChangeArrowheads="1" noTextEdit="1"/>
          </p:cNvSpPr>
          <p:nvPr>
            <p:ph type="sldImg"/>
          </p:nvPr>
        </p:nvSpPr>
        <p:spPr>
          <a:xfrm>
            <a:off x="1143000" y="685800"/>
            <a:ext cx="4572000" cy="3429000"/>
          </a:xfrm>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kern="1200" dirty="0">
              <a:solidFill>
                <a:schemeClr val="tx1"/>
              </a:solidFill>
              <a:effectLst/>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627761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C4FAF11F-4184-4823-BBD3-38F32FF27CFA}" type="datetime2">
              <a:rPr lang="zh-CN" altLang="en-US" sz="1200" smtClean="0"/>
              <a:pPr/>
              <a:t>2021年4月26日</a:t>
            </a:fld>
            <a:endParaRPr lang="en-US" altLang="zh-CN" sz="1200"/>
          </a:p>
        </p:txBody>
      </p:sp>
      <p:sp>
        <p:nvSpPr>
          <p:cNvPr id="212995"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20E0ECE2-1CBA-4F4A-BBF7-C0B63F667F0D}" type="slidenum">
              <a:rPr lang="en-US" altLang="zh-CN" sz="1200" smtClean="0"/>
              <a:pPr/>
              <a:t>10</a:t>
            </a:fld>
            <a:endParaRPr lang="en-US" altLang="zh-CN" sz="1200"/>
          </a:p>
        </p:txBody>
      </p:sp>
      <p:sp>
        <p:nvSpPr>
          <p:cNvPr id="212996" name="Rectangle 1026"/>
          <p:cNvSpPr>
            <a:spLocks noGrp="1" noRot="1" noChangeAspect="1" noChangeArrowheads="1" noTextEdit="1"/>
          </p:cNvSpPr>
          <p:nvPr>
            <p:ph type="sldImg"/>
          </p:nvPr>
        </p:nvSpPr>
        <p:spPr>
          <a:xfrm>
            <a:off x="1371600" y="1143000"/>
            <a:ext cx="4114800" cy="3086100"/>
          </a:xfrm>
          <a:solidFill>
            <a:srgbClr val="FFFFFF"/>
          </a:solidFill>
          <a:ln/>
        </p:spPr>
      </p:sp>
      <p:sp>
        <p:nvSpPr>
          <p:cNvPr id="212997" name="Rectangle 1027"/>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zh-CN" dirty="0"/>
              <a:t>cat</a:t>
            </a:r>
            <a:r>
              <a:rPr lang="zh-CN" altLang="en-US" dirty="0"/>
              <a:t>命令的输入来自标准输入文件（键盘）</a:t>
            </a:r>
            <a:endParaRPr lang="zh-CN" altLang="zh-CN" dirty="0"/>
          </a:p>
        </p:txBody>
      </p:sp>
    </p:spTree>
    <p:extLst>
      <p:ext uri="{BB962C8B-B14F-4D97-AF65-F5344CB8AC3E}">
        <p14:creationId xmlns:p14="http://schemas.microsoft.com/office/powerpoint/2010/main" val="3547608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幻灯片图像占位符 1"/>
          <p:cNvSpPr>
            <a:spLocks noGrp="1" noRot="1" noChangeAspect="1" noTextEdit="1"/>
          </p:cNvSpPr>
          <p:nvPr>
            <p:ph type="sldImg"/>
          </p:nvPr>
        </p:nvSpPr>
        <p:spPr>
          <a:xfrm>
            <a:off x="1371600" y="1143000"/>
            <a:ext cx="4114800" cy="3086100"/>
          </a:xfrm>
          <a:ln/>
        </p:spPr>
      </p:sp>
      <p:sp>
        <p:nvSpPr>
          <p:cNvPr id="215043" name="备注占位符 2"/>
          <p:cNvSpPr>
            <a:spLocks noGrp="1"/>
          </p:cNvSpPr>
          <p:nvPr>
            <p:ph type="body" idx="1"/>
          </p:nvPr>
        </p:nvSpPr>
        <p:spPr>
          <a:noFill/>
        </p:spPr>
        <p:txBody>
          <a:bodyPr/>
          <a:lstStyle/>
          <a:p>
            <a:pPr marL="609600" indent="-609600">
              <a:lnSpc>
                <a:spcPct val="80000"/>
              </a:lnSpc>
              <a:buNone/>
              <a:defRPr/>
            </a:pPr>
            <a:r>
              <a:rPr lang="zh-CN" altLang="en-US" sz="1200" dirty="0">
                <a:solidFill>
                  <a:srgbClr val="FF9966"/>
                </a:solidFill>
              </a:rPr>
              <a:t>提示</a:t>
            </a:r>
            <a:r>
              <a:rPr lang="en-US" altLang="zh-CN" sz="1200" dirty="0"/>
              <a:t>:</a:t>
            </a:r>
          </a:p>
          <a:p>
            <a:pPr marL="609600" indent="-609600">
              <a:lnSpc>
                <a:spcPct val="80000"/>
              </a:lnSpc>
              <a:buNone/>
              <a:defRPr/>
            </a:pPr>
            <a:r>
              <a:rPr lang="en-US" altLang="zh-CN" sz="1200" dirty="0"/>
              <a:t>    . </a:t>
            </a:r>
            <a:r>
              <a:rPr lang="zh-CN" altLang="en-US" sz="1200" dirty="0"/>
              <a:t>表中的命令形式适合所有的命令</a:t>
            </a:r>
            <a:r>
              <a:rPr lang="en-US" altLang="zh-CN" sz="1200" dirty="0"/>
              <a:t>, </a:t>
            </a:r>
            <a:r>
              <a:rPr lang="zh-CN" altLang="en-US" sz="1200" dirty="0"/>
              <a:t>并不仅限于</a:t>
            </a:r>
            <a:r>
              <a:rPr lang="en-US" altLang="zh-CN" sz="1200" dirty="0"/>
              <a:t>cat</a:t>
            </a:r>
            <a:r>
              <a:rPr lang="zh-CN" altLang="en-US" sz="1200" dirty="0"/>
              <a:t>命令</a:t>
            </a:r>
          </a:p>
          <a:p>
            <a:pPr marL="609600" indent="-609600">
              <a:lnSpc>
                <a:spcPct val="80000"/>
              </a:lnSpc>
              <a:buNone/>
              <a:defRPr/>
            </a:pPr>
            <a:r>
              <a:rPr lang="zh-CN" altLang="en-US" sz="1200" dirty="0"/>
              <a:t>    </a:t>
            </a:r>
            <a:r>
              <a:rPr lang="en-US" altLang="zh-CN" sz="1200" dirty="0"/>
              <a:t>. </a:t>
            </a:r>
            <a:r>
              <a:rPr lang="zh-CN" altLang="en-US" sz="1200" dirty="0"/>
              <a:t>特别注意每条命令的格式和输入输出方向</a:t>
            </a:r>
          </a:p>
          <a:p>
            <a:endParaRPr lang="zh-CN" altLang="en-US" dirty="0"/>
          </a:p>
        </p:txBody>
      </p:sp>
      <p:sp>
        <p:nvSpPr>
          <p:cNvPr id="215044"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966C1EF6-0A82-4ABE-BE74-5642C8337A72}" type="datetime2">
              <a:rPr lang="zh-CN" altLang="en-US" sz="1200" smtClean="0"/>
              <a:pPr/>
              <a:t>2021年4月26日</a:t>
            </a:fld>
            <a:endParaRPr lang="en-US" altLang="zh-CN" sz="1200"/>
          </a:p>
        </p:txBody>
      </p:sp>
      <p:sp>
        <p:nvSpPr>
          <p:cNvPr id="215045"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A4F531EA-FF26-41EA-AFD0-252C2211BF19}" type="slidenum">
              <a:rPr lang="en-US" altLang="zh-CN" sz="1200" smtClean="0"/>
              <a:pPr/>
              <a:t>11</a:t>
            </a:fld>
            <a:endParaRPr lang="en-US" altLang="zh-CN" sz="1200"/>
          </a:p>
        </p:txBody>
      </p:sp>
    </p:spTree>
    <p:extLst>
      <p:ext uri="{BB962C8B-B14F-4D97-AF65-F5344CB8AC3E}">
        <p14:creationId xmlns:p14="http://schemas.microsoft.com/office/powerpoint/2010/main" val="1748672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幻灯片图像占位符 1"/>
          <p:cNvSpPr>
            <a:spLocks noGrp="1" noRot="1" noChangeAspect="1" noTextEdit="1"/>
          </p:cNvSpPr>
          <p:nvPr>
            <p:ph type="sldImg"/>
          </p:nvPr>
        </p:nvSpPr>
        <p:spPr>
          <a:xfrm>
            <a:off x="1371600" y="1143000"/>
            <a:ext cx="4114800" cy="3086100"/>
          </a:xfrm>
          <a:ln/>
        </p:spPr>
      </p:sp>
      <p:sp>
        <p:nvSpPr>
          <p:cNvPr id="217091" name="备注占位符 2"/>
          <p:cNvSpPr>
            <a:spLocks noGrp="1"/>
          </p:cNvSpPr>
          <p:nvPr>
            <p:ph type="body" idx="1"/>
          </p:nvPr>
        </p:nvSpPr>
        <p:spPr>
          <a:noFill/>
        </p:spPr>
        <p:txBody>
          <a:bodyPr/>
          <a:lstStyle/>
          <a:p>
            <a:endParaRPr lang="zh-CN" altLang="en-US" dirty="0"/>
          </a:p>
        </p:txBody>
      </p:sp>
      <p:sp>
        <p:nvSpPr>
          <p:cNvPr id="217092"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CA52BFA2-01D3-4B16-AD8F-BEFE389BA9BA}" type="datetime2">
              <a:rPr lang="zh-CN" altLang="en-US" sz="1200" smtClean="0"/>
              <a:pPr/>
              <a:t>2021年4月26日</a:t>
            </a:fld>
            <a:endParaRPr lang="en-US" altLang="zh-CN" sz="1200"/>
          </a:p>
        </p:txBody>
      </p:sp>
      <p:sp>
        <p:nvSpPr>
          <p:cNvPr id="217093"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1D8998AB-1E42-4753-BFDA-6DB215D38056}" type="slidenum">
              <a:rPr lang="en-US" altLang="zh-CN" sz="1200" smtClean="0"/>
              <a:pPr/>
              <a:t>12</a:t>
            </a:fld>
            <a:endParaRPr lang="en-US" altLang="zh-CN" sz="1200"/>
          </a:p>
        </p:txBody>
      </p:sp>
    </p:spTree>
    <p:extLst>
      <p:ext uri="{BB962C8B-B14F-4D97-AF65-F5344CB8AC3E}">
        <p14:creationId xmlns:p14="http://schemas.microsoft.com/office/powerpoint/2010/main" val="2269797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幻灯片图像占位符 1"/>
          <p:cNvSpPr>
            <a:spLocks noGrp="1" noRot="1" noChangeAspect="1" noTextEdit="1"/>
          </p:cNvSpPr>
          <p:nvPr>
            <p:ph type="sldImg"/>
          </p:nvPr>
        </p:nvSpPr>
        <p:spPr>
          <a:xfrm>
            <a:off x="1371600" y="1143000"/>
            <a:ext cx="4114800" cy="3086100"/>
          </a:xfrm>
          <a:ln/>
        </p:spPr>
      </p:sp>
      <p:sp>
        <p:nvSpPr>
          <p:cNvPr id="217091" name="备注占位符 2"/>
          <p:cNvSpPr>
            <a:spLocks noGrp="1"/>
          </p:cNvSpPr>
          <p:nvPr>
            <p:ph type="body" idx="1"/>
          </p:nvPr>
        </p:nvSpPr>
        <p:spPr>
          <a:noFill/>
        </p:spPr>
        <p:txBody>
          <a:bodyPr/>
          <a:lstStyle/>
          <a:p>
            <a:r>
              <a:rPr lang="en-US" altLang="zh-CN" dirty="0"/>
              <a:t>1</a:t>
            </a:r>
            <a:r>
              <a:rPr lang="zh-CN" altLang="en-US" dirty="0"/>
              <a:t>指的是标准输出，</a:t>
            </a:r>
            <a:r>
              <a:rPr lang="en-US" altLang="zh-CN" dirty="0"/>
              <a:t>&amp;1</a:t>
            </a:r>
            <a:r>
              <a:rPr lang="zh-CN" altLang="en-US" dirty="0"/>
              <a:t>指的是标准输出的地址</a:t>
            </a:r>
            <a:endParaRPr lang="en-US" altLang="zh-CN" dirty="0"/>
          </a:p>
          <a:p>
            <a:r>
              <a:rPr lang="zh-CN" altLang="en-US" dirty="0"/>
              <a:t>本例中“</a:t>
            </a:r>
            <a:r>
              <a:rPr lang="en-US" altLang="zh-CN" dirty="0"/>
              <a:t>2&gt;</a:t>
            </a:r>
            <a:r>
              <a:rPr lang="en-US" altLang="zh-CN" baseline="0" dirty="0"/>
              <a:t> &amp;1</a:t>
            </a:r>
            <a:r>
              <a:rPr lang="zh-CN" altLang="en-US" dirty="0"/>
              <a:t>”表示把标准错误输出送到标准输出文件中去。由于前面先已把标准输出重定向到了</a:t>
            </a:r>
            <a:r>
              <a:rPr lang="en-US" altLang="zh-CN" dirty="0" err="1"/>
              <a:t>count_log</a:t>
            </a:r>
            <a:r>
              <a:rPr lang="zh-CN" altLang="en-US" dirty="0"/>
              <a:t>文件，所以本进程运行时如果有错误，则错误信息也送到</a:t>
            </a:r>
            <a:r>
              <a:rPr lang="en-US" altLang="zh-CN" dirty="0" err="1"/>
              <a:t>count_log</a:t>
            </a:r>
            <a:r>
              <a:rPr lang="en-US" altLang="zh-CN" dirty="0"/>
              <a:t> </a:t>
            </a:r>
            <a:r>
              <a:rPr lang="zh-CN" altLang="en-US" dirty="0"/>
              <a:t>中。</a:t>
            </a:r>
          </a:p>
        </p:txBody>
      </p:sp>
      <p:sp>
        <p:nvSpPr>
          <p:cNvPr id="217092"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CA52BFA2-01D3-4B16-AD8F-BEFE389BA9BA}" type="datetime2">
              <a:rPr lang="zh-CN" altLang="en-US" sz="1200" smtClean="0"/>
              <a:pPr/>
              <a:t>2021年4月26日</a:t>
            </a:fld>
            <a:endParaRPr lang="en-US" altLang="zh-CN" sz="1200"/>
          </a:p>
        </p:txBody>
      </p:sp>
      <p:sp>
        <p:nvSpPr>
          <p:cNvPr id="217093"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1D8998AB-1E42-4753-BFDA-6DB215D38056}" type="slidenum">
              <a:rPr lang="en-US" altLang="zh-CN" sz="1200" smtClean="0"/>
              <a:pPr/>
              <a:t>13</a:t>
            </a:fld>
            <a:endParaRPr lang="en-US" altLang="zh-CN" sz="1200"/>
          </a:p>
        </p:txBody>
      </p:sp>
    </p:spTree>
    <p:extLst>
      <p:ext uri="{BB962C8B-B14F-4D97-AF65-F5344CB8AC3E}">
        <p14:creationId xmlns:p14="http://schemas.microsoft.com/office/powerpoint/2010/main" val="35395926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BF0C22C9-7384-45B9-8FBB-354BBF5599BF}" type="datetime2">
              <a:rPr lang="zh-CN" altLang="en-US" sz="1200" smtClean="0"/>
              <a:pPr/>
              <a:t>2021年4月26日</a:t>
            </a:fld>
            <a:endParaRPr lang="en-US" altLang="zh-CN" sz="1200"/>
          </a:p>
        </p:txBody>
      </p:sp>
      <p:sp>
        <p:nvSpPr>
          <p:cNvPr id="219139"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2316975D-B73E-46A2-9793-EE624442A010}" type="slidenum">
              <a:rPr lang="en-US" altLang="zh-CN" sz="1200" smtClean="0"/>
              <a:pPr/>
              <a:t>14</a:t>
            </a:fld>
            <a:endParaRPr lang="en-US" altLang="zh-CN" sz="1200"/>
          </a:p>
        </p:txBody>
      </p:sp>
      <p:sp>
        <p:nvSpPr>
          <p:cNvPr id="219140"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219141"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marL="228600" indent="-228600" eaLnBrk="1" hangingPunct="1"/>
            <a:r>
              <a:rPr lang="zh-CN" altLang="en-US" dirty="0"/>
              <a:t>如果用标准输出重定向需要</a:t>
            </a:r>
            <a:r>
              <a:rPr lang="en-US" altLang="zh-CN" dirty="0"/>
              <a:t>4</a:t>
            </a:r>
            <a:r>
              <a:rPr lang="zh-CN" altLang="en-US" dirty="0"/>
              <a:t>个命令行才能完成的功能，用管道则只用一个命令行即可完成。</a:t>
            </a:r>
            <a:endParaRPr lang="zh-CN" altLang="zh-CN" dirty="0"/>
          </a:p>
        </p:txBody>
      </p:sp>
    </p:spTree>
    <p:extLst>
      <p:ext uri="{BB962C8B-B14F-4D97-AF65-F5344CB8AC3E}">
        <p14:creationId xmlns:p14="http://schemas.microsoft.com/office/powerpoint/2010/main" val="9124790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CBE132E2-9027-48A9-B211-6052EFF92CC6}" type="datetime2">
              <a:rPr lang="zh-CN" altLang="en-US" sz="1200" smtClean="0"/>
              <a:pPr/>
              <a:t>2021年4月26日</a:t>
            </a:fld>
            <a:endParaRPr lang="en-US" altLang="zh-CN" sz="1200"/>
          </a:p>
        </p:txBody>
      </p:sp>
      <p:sp>
        <p:nvSpPr>
          <p:cNvPr id="221187"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77A53F62-64D3-4224-9F29-C93EC56215E0}" type="slidenum">
              <a:rPr lang="en-US" altLang="zh-CN" sz="1200" smtClean="0"/>
              <a:pPr/>
              <a:t>15</a:t>
            </a:fld>
            <a:endParaRPr lang="en-US" altLang="zh-CN" sz="1200"/>
          </a:p>
        </p:txBody>
      </p:sp>
      <p:sp>
        <p:nvSpPr>
          <p:cNvPr id="221188"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22118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marL="228600" indent="-228600" eaLnBrk="1" hangingPunct="1"/>
            <a:endParaRPr lang="zh-CN" altLang="zh-CN"/>
          </a:p>
        </p:txBody>
      </p:sp>
    </p:spTree>
    <p:extLst>
      <p:ext uri="{BB962C8B-B14F-4D97-AF65-F5344CB8AC3E}">
        <p14:creationId xmlns:p14="http://schemas.microsoft.com/office/powerpoint/2010/main" val="2372347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A998DCF7-BFA0-4797-A754-84B248439E72}" type="datetime2">
              <a:rPr lang="zh-CN" altLang="en-US" sz="1200" smtClean="0"/>
              <a:pPr/>
              <a:t>2021年4月26日</a:t>
            </a:fld>
            <a:endParaRPr lang="en-US" altLang="zh-CN" sz="1200"/>
          </a:p>
        </p:txBody>
      </p:sp>
      <p:sp>
        <p:nvSpPr>
          <p:cNvPr id="223235"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31A18680-0097-4A7F-A2C1-43F7E696D5B8}" type="slidenum">
              <a:rPr lang="en-US" altLang="zh-CN" sz="1200" smtClean="0"/>
              <a:pPr/>
              <a:t>16</a:t>
            </a:fld>
            <a:endParaRPr lang="en-US" altLang="zh-CN" sz="1200"/>
          </a:p>
        </p:txBody>
      </p:sp>
      <p:sp>
        <p:nvSpPr>
          <p:cNvPr id="223236"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223237"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p>
        </p:txBody>
      </p:sp>
    </p:spTree>
    <p:extLst>
      <p:ext uri="{BB962C8B-B14F-4D97-AF65-F5344CB8AC3E}">
        <p14:creationId xmlns:p14="http://schemas.microsoft.com/office/powerpoint/2010/main" val="5225390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EAEDA91B-2615-4C8F-8F27-A9FD1937719E}" type="datetime2">
              <a:rPr lang="zh-CN" altLang="en-US" sz="1200" smtClean="0"/>
              <a:pPr/>
              <a:t>2021年4月26日</a:t>
            </a:fld>
            <a:endParaRPr lang="en-US" altLang="zh-CN" sz="1200"/>
          </a:p>
        </p:txBody>
      </p:sp>
      <p:sp>
        <p:nvSpPr>
          <p:cNvPr id="225283"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A6E8BD48-50A0-49D8-86F7-BE70DE6716EB}" type="slidenum">
              <a:rPr lang="en-US" altLang="zh-CN" sz="1200" smtClean="0"/>
              <a:pPr/>
              <a:t>17</a:t>
            </a:fld>
            <a:endParaRPr lang="en-US" altLang="zh-CN" sz="1200"/>
          </a:p>
        </p:txBody>
      </p:sp>
      <p:sp>
        <p:nvSpPr>
          <p:cNvPr id="225284" name="Rectangle 1026"/>
          <p:cNvSpPr>
            <a:spLocks noGrp="1" noRot="1" noChangeAspect="1" noChangeArrowheads="1" noTextEdit="1"/>
          </p:cNvSpPr>
          <p:nvPr>
            <p:ph type="sldImg"/>
          </p:nvPr>
        </p:nvSpPr>
        <p:spPr>
          <a:xfrm>
            <a:off x="1371600" y="1143000"/>
            <a:ext cx="4114800" cy="3086100"/>
          </a:xfrm>
          <a:solidFill>
            <a:srgbClr val="FFFFFF"/>
          </a:solidFill>
          <a:ln/>
        </p:spPr>
      </p:sp>
      <p:sp>
        <p:nvSpPr>
          <p:cNvPr id="225285" name="Rectangle 1027"/>
          <p:cNvSpPr>
            <a:spLocks noGrp="1" noChangeArrowheads="1"/>
          </p:cNvSpPr>
          <p:nvPr>
            <p:ph type="body" idx="1"/>
          </p:nvPr>
        </p:nvSpPr>
        <p:spPr>
          <a:solidFill>
            <a:srgbClr val="FFFFFF"/>
          </a:solidFill>
          <a:ln>
            <a:solidFill>
              <a:srgbClr val="000000"/>
            </a:solidFill>
            <a:miter lim="800000"/>
            <a:headEnd/>
            <a:tailEnd/>
          </a:ln>
        </p:spPr>
        <p:txBody>
          <a:bodyPr/>
          <a:lstStyle/>
          <a:p>
            <a:pPr marL="228600" indent="-228600" eaLnBrk="1" hangingPunct="1"/>
            <a:r>
              <a:rPr lang="zh-CN" altLang="en-US" dirty="0"/>
              <a:t>第二条命令执行时会多一个</a:t>
            </a:r>
            <a:r>
              <a:rPr lang="en-US" altLang="zh-CN" dirty="0"/>
              <a:t>bash</a:t>
            </a:r>
            <a:r>
              <a:rPr lang="zh-CN" altLang="en-US" dirty="0"/>
              <a:t>。这是因为许多版本的</a:t>
            </a:r>
            <a:r>
              <a:rPr lang="en-US" altLang="zh-CN" dirty="0"/>
              <a:t>UNIX/Linux</a:t>
            </a:r>
            <a:r>
              <a:rPr lang="zh-CN" altLang="en-US" dirty="0"/>
              <a:t>中，对第</a:t>
            </a:r>
            <a:r>
              <a:rPr lang="en-US" altLang="zh-CN" sz="1200" dirty="0">
                <a:ea typeface="仿宋_GB2312" pitchFamily="49" charset="-122"/>
              </a:rPr>
              <a:t>②</a:t>
            </a:r>
            <a:r>
              <a:rPr lang="zh-CN" altLang="en-US" sz="1200" dirty="0">
                <a:ea typeface="仿宋_GB2312" pitchFamily="49" charset="-122"/>
              </a:rPr>
              <a:t>类复合命令都是再建立一个子</a:t>
            </a:r>
            <a:r>
              <a:rPr lang="en-US" altLang="zh-CN" sz="1200" dirty="0">
                <a:ea typeface="仿宋_GB2312" pitchFamily="49" charset="-122"/>
              </a:rPr>
              <a:t>shell</a:t>
            </a:r>
            <a:r>
              <a:rPr lang="zh-CN" altLang="en-US" sz="1200" dirty="0">
                <a:ea typeface="仿宋_GB2312" pitchFamily="49" charset="-122"/>
              </a:rPr>
              <a:t>来专门解释执行括号中的命令组，括号中的命令组执行完毕后，该子</a:t>
            </a:r>
            <a:r>
              <a:rPr lang="en-US" altLang="zh-CN" sz="1200" dirty="0">
                <a:ea typeface="仿宋_GB2312" pitchFamily="49" charset="-122"/>
              </a:rPr>
              <a:t>shell</a:t>
            </a:r>
            <a:r>
              <a:rPr lang="zh-CN" altLang="en-US" sz="1200" dirty="0">
                <a:ea typeface="仿宋_GB2312" pitchFamily="49" charset="-122"/>
              </a:rPr>
              <a:t>也就结束。</a:t>
            </a:r>
            <a:endParaRPr lang="zh-CN" altLang="zh-CN" dirty="0"/>
          </a:p>
        </p:txBody>
      </p:sp>
    </p:spTree>
    <p:extLst>
      <p:ext uri="{BB962C8B-B14F-4D97-AF65-F5344CB8AC3E}">
        <p14:creationId xmlns:p14="http://schemas.microsoft.com/office/powerpoint/2010/main" val="1298544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EAEDA91B-2615-4C8F-8F27-A9FD1937719E}" type="datetime2">
              <a:rPr lang="zh-CN" altLang="en-US" sz="1200" smtClean="0"/>
              <a:pPr/>
              <a:t>2021年4月26日</a:t>
            </a:fld>
            <a:endParaRPr lang="en-US" altLang="zh-CN" sz="1200"/>
          </a:p>
        </p:txBody>
      </p:sp>
      <p:sp>
        <p:nvSpPr>
          <p:cNvPr id="225283"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A6E8BD48-50A0-49D8-86F7-BE70DE6716EB}" type="slidenum">
              <a:rPr lang="en-US" altLang="zh-CN" sz="1200" smtClean="0"/>
              <a:pPr/>
              <a:t>18</a:t>
            </a:fld>
            <a:endParaRPr lang="en-US" altLang="zh-CN" sz="1200"/>
          </a:p>
        </p:txBody>
      </p:sp>
      <p:sp>
        <p:nvSpPr>
          <p:cNvPr id="225284" name="Rectangle 1026"/>
          <p:cNvSpPr>
            <a:spLocks noGrp="1" noRot="1" noChangeAspect="1" noChangeArrowheads="1" noTextEdit="1"/>
          </p:cNvSpPr>
          <p:nvPr>
            <p:ph type="sldImg"/>
          </p:nvPr>
        </p:nvSpPr>
        <p:spPr>
          <a:xfrm>
            <a:off x="1371600" y="1143000"/>
            <a:ext cx="4114800" cy="3086100"/>
          </a:xfrm>
          <a:solidFill>
            <a:srgbClr val="FFFFFF"/>
          </a:solidFill>
          <a:ln/>
        </p:spPr>
      </p:sp>
      <p:sp>
        <p:nvSpPr>
          <p:cNvPr id="225285" name="Rectangle 1027"/>
          <p:cNvSpPr>
            <a:spLocks noGrp="1" noChangeArrowheads="1"/>
          </p:cNvSpPr>
          <p:nvPr>
            <p:ph type="body" idx="1"/>
          </p:nvPr>
        </p:nvSpPr>
        <p:spPr>
          <a:solidFill>
            <a:srgbClr val="FFFFFF"/>
          </a:solidFill>
          <a:ln>
            <a:solidFill>
              <a:srgbClr val="000000"/>
            </a:solidFill>
            <a:miter lim="800000"/>
            <a:headEnd/>
            <a:tailEnd/>
          </a:ln>
        </p:spPr>
        <p:txBody>
          <a:bodyPr/>
          <a:lstStyle/>
          <a:p>
            <a:pPr marL="228600" indent="-228600" eaLnBrk="1" hangingPunct="1"/>
            <a:r>
              <a:rPr lang="zh-CN" altLang="en-US" dirty="0"/>
              <a:t>该命令连续运行两次，观察序号变化</a:t>
            </a:r>
            <a:endParaRPr lang="zh-CN" altLang="zh-CN" dirty="0"/>
          </a:p>
        </p:txBody>
      </p:sp>
    </p:spTree>
    <p:extLst>
      <p:ext uri="{BB962C8B-B14F-4D97-AF65-F5344CB8AC3E}">
        <p14:creationId xmlns:p14="http://schemas.microsoft.com/office/powerpoint/2010/main" val="12668551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59FBB093-F975-4733-B458-B7C44A982902}" type="datetime2">
              <a:rPr lang="zh-CN" altLang="en-US" sz="1200" smtClean="0"/>
              <a:pPr/>
              <a:t>2021年4月26日</a:t>
            </a:fld>
            <a:endParaRPr lang="en-US" altLang="zh-CN" sz="1200"/>
          </a:p>
        </p:txBody>
      </p:sp>
      <p:sp>
        <p:nvSpPr>
          <p:cNvPr id="227331"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54AA683D-3FAB-4DD8-A726-4B0F64508334}" type="slidenum">
              <a:rPr lang="en-US" altLang="zh-CN" sz="1200" smtClean="0"/>
              <a:pPr/>
              <a:t>19</a:t>
            </a:fld>
            <a:endParaRPr lang="en-US" altLang="zh-CN" sz="1200"/>
          </a:p>
        </p:txBody>
      </p:sp>
      <p:sp>
        <p:nvSpPr>
          <p:cNvPr id="227332"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227333"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p>
        </p:txBody>
      </p:sp>
    </p:spTree>
    <p:extLst>
      <p:ext uri="{BB962C8B-B14F-4D97-AF65-F5344CB8AC3E}">
        <p14:creationId xmlns:p14="http://schemas.microsoft.com/office/powerpoint/2010/main" val="2247909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2</a:t>
            </a:fld>
            <a:endParaRPr lang="zh-CN" altLang="en-US" dirty="0"/>
          </a:p>
        </p:txBody>
      </p:sp>
    </p:spTree>
    <p:extLst>
      <p:ext uri="{BB962C8B-B14F-4D97-AF65-F5344CB8AC3E}">
        <p14:creationId xmlns:p14="http://schemas.microsoft.com/office/powerpoint/2010/main" val="1141021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DFDCEAE3-0FF8-4296-BF41-8FCAECC1B4E9}" type="datetime2">
              <a:rPr lang="zh-CN" altLang="en-US" sz="1200" smtClean="0"/>
              <a:pPr/>
              <a:t>2021年4月26日</a:t>
            </a:fld>
            <a:endParaRPr lang="en-US" altLang="zh-CN" sz="1200"/>
          </a:p>
        </p:txBody>
      </p:sp>
      <p:sp>
        <p:nvSpPr>
          <p:cNvPr id="229379"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9F692B23-7DB9-45D2-8D2E-6F3A69F6E258}" type="slidenum">
              <a:rPr lang="en-US" altLang="zh-CN" sz="1200" smtClean="0"/>
              <a:pPr/>
              <a:t>20</a:t>
            </a:fld>
            <a:endParaRPr lang="en-US" altLang="zh-CN" sz="1200"/>
          </a:p>
        </p:txBody>
      </p:sp>
      <p:sp>
        <p:nvSpPr>
          <p:cNvPr id="229380"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229381"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zh-CN" altLang="en-US" dirty="0"/>
              <a:t>注意：“</a:t>
            </a:r>
            <a:r>
              <a:rPr lang="en-US" altLang="zh-CN" dirty="0"/>
              <a:t>IFS= </a:t>
            </a:r>
            <a:r>
              <a:rPr lang="zh-CN" altLang="en-US" dirty="0"/>
              <a:t>” 等号后面不是没有内容，而是有一个不可见字符空格。</a:t>
            </a:r>
            <a:endParaRPr lang="en-US" altLang="zh-CN" dirty="0"/>
          </a:p>
          <a:p>
            <a:pPr eaLnBrk="1" hangingPunct="1"/>
            <a:r>
              <a:rPr lang="en-US" altLang="zh-CN" dirty="0"/>
              <a:t>shell</a:t>
            </a:r>
            <a:r>
              <a:rPr lang="zh-CN" altLang="en-US" dirty="0"/>
              <a:t>解释执行命令行上的命令名、命令行任选项、命令行参数之间的间隔，例如</a:t>
            </a:r>
            <a:r>
              <a:rPr lang="en-US" altLang="zh-CN" dirty="0"/>
              <a:t>”ls  –l  </a:t>
            </a:r>
            <a:r>
              <a:rPr lang="en-US" altLang="zh-CN" dirty="0" err="1"/>
              <a:t>abc</a:t>
            </a:r>
            <a:r>
              <a:rPr lang="en-US" altLang="zh-CN" dirty="0"/>
              <a:t>”</a:t>
            </a:r>
            <a:r>
              <a:rPr lang="zh-CN" altLang="en-US" dirty="0"/>
              <a:t>时，就是依据</a:t>
            </a:r>
            <a:r>
              <a:rPr lang="en-US" altLang="zh-CN" dirty="0"/>
              <a:t>IFS</a:t>
            </a:r>
            <a:r>
              <a:rPr lang="zh-CN" altLang="en-US" dirty="0"/>
              <a:t>变量的值来进行的。</a:t>
            </a:r>
            <a:endParaRPr lang="zh-CN" altLang="zh-CN" dirty="0"/>
          </a:p>
        </p:txBody>
      </p:sp>
    </p:spTree>
    <p:extLst>
      <p:ext uri="{BB962C8B-B14F-4D97-AF65-F5344CB8AC3E}">
        <p14:creationId xmlns:p14="http://schemas.microsoft.com/office/powerpoint/2010/main" val="17740374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A0D02601-59F8-42F9-BF72-D701F3D9F646}" type="datetime2">
              <a:rPr lang="zh-CN" altLang="en-US" sz="1200" smtClean="0"/>
              <a:pPr/>
              <a:t>2021年4月26日</a:t>
            </a:fld>
            <a:endParaRPr lang="en-US" altLang="zh-CN" sz="1200"/>
          </a:p>
        </p:txBody>
      </p:sp>
      <p:sp>
        <p:nvSpPr>
          <p:cNvPr id="231427"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E5690C81-0E50-4B2C-BE59-789CCB29A3C4}" type="slidenum">
              <a:rPr lang="en-US" altLang="zh-CN" sz="1200" smtClean="0"/>
              <a:pPr/>
              <a:t>21</a:t>
            </a:fld>
            <a:endParaRPr lang="en-US" altLang="zh-CN" sz="1200"/>
          </a:p>
        </p:txBody>
      </p:sp>
      <p:sp>
        <p:nvSpPr>
          <p:cNvPr id="231428"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23142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marL="228600" indent="-228600" eaLnBrk="1" hangingPunct="1"/>
            <a:endParaRPr lang="zh-CN" altLang="zh-CN"/>
          </a:p>
        </p:txBody>
      </p:sp>
    </p:spTree>
    <p:extLst>
      <p:ext uri="{BB962C8B-B14F-4D97-AF65-F5344CB8AC3E}">
        <p14:creationId xmlns:p14="http://schemas.microsoft.com/office/powerpoint/2010/main" val="15537598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DEB937C4-023D-4D8F-A852-33676225552C}" type="datetime2">
              <a:rPr lang="zh-CN" altLang="en-US" sz="1200" smtClean="0"/>
              <a:pPr/>
              <a:t>2021年4月26日</a:t>
            </a:fld>
            <a:endParaRPr lang="en-US" altLang="zh-CN" sz="1200"/>
          </a:p>
        </p:txBody>
      </p:sp>
      <p:sp>
        <p:nvSpPr>
          <p:cNvPr id="233475"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43521A5A-243A-4D23-9031-7C105D16536F}" type="slidenum">
              <a:rPr lang="en-US" altLang="zh-CN" sz="1200" smtClean="0"/>
              <a:pPr/>
              <a:t>22</a:t>
            </a:fld>
            <a:endParaRPr lang="en-US" altLang="zh-CN" sz="1200"/>
          </a:p>
        </p:txBody>
      </p:sp>
      <p:sp>
        <p:nvSpPr>
          <p:cNvPr id="233476"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233477"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marL="228600" indent="-228600" eaLnBrk="1" hangingPunct="1"/>
            <a:endParaRPr lang="zh-CN" altLang="zh-CN"/>
          </a:p>
        </p:txBody>
      </p:sp>
    </p:spTree>
    <p:extLst>
      <p:ext uri="{BB962C8B-B14F-4D97-AF65-F5344CB8AC3E}">
        <p14:creationId xmlns:p14="http://schemas.microsoft.com/office/powerpoint/2010/main" val="42386629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12FACAE7-4B50-4BDB-B502-0B9DDEB4C0F1}" type="datetime2">
              <a:rPr lang="zh-CN" altLang="en-US" sz="1200" smtClean="0"/>
              <a:pPr/>
              <a:t>2021年4月26日</a:t>
            </a:fld>
            <a:endParaRPr lang="en-US" altLang="zh-CN" sz="1200"/>
          </a:p>
        </p:txBody>
      </p:sp>
      <p:sp>
        <p:nvSpPr>
          <p:cNvPr id="235523"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BB2F09DB-BE1D-43CA-AD5C-18CA9ADC7714}" type="slidenum">
              <a:rPr lang="en-US" altLang="zh-CN" sz="1200" smtClean="0"/>
              <a:pPr/>
              <a:t>23</a:t>
            </a:fld>
            <a:endParaRPr lang="en-US" altLang="zh-CN" sz="1200"/>
          </a:p>
        </p:txBody>
      </p:sp>
      <p:sp>
        <p:nvSpPr>
          <p:cNvPr id="235524"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235525"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zh-CN" altLang="en-US" dirty="0"/>
              <a:t>倒数第二条命令：</a:t>
            </a:r>
            <a:r>
              <a:rPr lang="en-US" altLang="zh-CN" dirty="0"/>
              <a:t>echo</a:t>
            </a:r>
            <a:r>
              <a:rPr lang="zh-CN" altLang="en-US" dirty="0"/>
              <a:t>把候命的四个字符串当成四个独立的命令行参数了，输出时缺省情况下各参数（值）之间只间隔一个空格。</a:t>
            </a:r>
            <a:endParaRPr lang="en-US" altLang="zh-CN" dirty="0"/>
          </a:p>
          <a:p>
            <a:pPr eaLnBrk="1" hangingPunct="1"/>
            <a:r>
              <a:rPr lang="zh-CN" altLang="en-US" dirty="0"/>
              <a:t>最后一条命令：</a:t>
            </a:r>
            <a:r>
              <a:rPr lang="en-US" altLang="zh-CN" dirty="0"/>
              <a:t>echo</a:t>
            </a:r>
            <a:r>
              <a:rPr lang="zh-CN" altLang="en-US" dirty="0"/>
              <a:t>将后面双引号中的内容当成单独的一个命令行参数，因此照原样输出。</a:t>
            </a:r>
            <a:endParaRPr lang="zh-CN" altLang="zh-CN" dirty="0"/>
          </a:p>
        </p:txBody>
      </p:sp>
    </p:spTree>
    <p:extLst>
      <p:ext uri="{BB962C8B-B14F-4D97-AF65-F5344CB8AC3E}">
        <p14:creationId xmlns:p14="http://schemas.microsoft.com/office/powerpoint/2010/main" val="22408741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B3995712-4CA7-4B3A-9675-072EF731C8C2}" type="datetime2">
              <a:rPr lang="zh-CN" altLang="en-US" sz="1200" smtClean="0"/>
              <a:pPr/>
              <a:t>2021年4月26日</a:t>
            </a:fld>
            <a:endParaRPr lang="en-US" altLang="zh-CN" sz="1200"/>
          </a:p>
        </p:txBody>
      </p:sp>
      <p:sp>
        <p:nvSpPr>
          <p:cNvPr id="237571"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3802D8C4-D7C2-4A6C-9638-8823BA715C00}" type="slidenum">
              <a:rPr lang="en-US" altLang="zh-CN" sz="1200" smtClean="0"/>
              <a:pPr/>
              <a:t>24</a:t>
            </a:fld>
            <a:endParaRPr lang="en-US" altLang="zh-CN" sz="1200"/>
          </a:p>
        </p:txBody>
      </p:sp>
      <p:sp>
        <p:nvSpPr>
          <p:cNvPr id="237572"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237573"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p>
        </p:txBody>
      </p:sp>
    </p:spTree>
    <p:extLst>
      <p:ext uri="{BB962C8B-B14F-4D97-AF65-F5344CB8AC3E}">
        <p14:creationId xmlns:p14="http://schemas.microsoft.com/office/powerpoint/2010/main" val="29400198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幻灯片图像占位符 1"/>
          <p:cNvSpPr>
            <a:spLocks noGrp="1" noRot="1" noChangeAspect="1" noTextEdit="1"/>
          </p:cNvSpPr>
          <p:nvPr>
            <p:ph type="sldImg"/>
          </p:nvPr>
        </p:nvSpPr>
        <p:spPr>
          <a:xfrm>
            <a:off x="1371600" y="1143000"/>
            <a:ext cx="4114800" cy="3086100"/>
          </a:xfrm>
          <a:ln/>
        </p:spPr>
      </p:sp>
      <p:sp>
        <p:nvSpPr>
          <p:cNvPr id="239619" name="备注占位符 2"/>
          <p:cNvSpPr>
            <a:spLocks noGrp="1"/>
          </p:cNvSpPr>
          <p:nvPr>
            <p:ph type="body" idx="1"/>
          </p:nvPr>
        </p:nvSpPr>
        <p:spPr>
          <a:noFill/>
        </p:spPr>
        <p:txBody>
          <a:bodyPr/>
          <a:lstStyle/>
          <a:p>
            <a:r>
              <a:rPr lang="zh-CN" altLang="en-US" sz="1200" b="1" dirty="0"/>
              <a:t>单引号、双引号、反撇号和花括号为</a:t>
            </a:r>
            <a:r>
              <a:rPr lang="en-US" altLang="zh-CN" sz="1200" b="1" dirty="0"/>
              <a:t>shell</a:t>
            </a:r>
            <a:r>
              <a:rPr lang="zh-CN" altLang="en-US" sz="1200" b="1" dirty="0"/>
              <a:t>的引用符。使用引用符是防止字符串中某些特殊字符被</a:t>
            </a:r>
            <a:r>
              <a:rPr lang="en-US" altLang="zh-CN" sz="1200" b="1" dirty="0"/>
              <a:t>shell</a:t>
            </a:r>
            <a:r>
              <a:rPr lang="zh-CN" altLang="en-US" sz="1200" b="1" dirty="0"/>
              <a:t>解释成其他含义。</a:t>
            </a:r>
            <a:endParaRPr lang="zh-CN" altLang="en-US" dirty="0"/>
          </a:p>
        </p:txBody>
      </p:sp>
      <p:sp>
        <p:nvSpPr>
          <p:cNvPr id="239620"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554B5A53-7F20-479E-81D5-B422D560BAB3}" type="datetime2">
              <a:rPr lang="zh-CN" altLang="en-US" sz="1200" smtClean="0"/>
              <a:pPr/>
              <a:t>2021年4月26日</a:t>
            </a:fld>
            <a:endParaRPr lang="en-US" altLang="zh-CN" sz="1200"/>
          </a:p>
        </p:txBody>
      </p:sp>
      <p:sp>
        <p:nvSpPr>
          <p:cNvPr id="239621"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FF039B33-D567-4D70-A5C5-942350C28362}" type="slidenum">
              <a:rPr lang="en-US" altLang="zh-CN" sz="1200" smtClean="0"/>
              <a:pPr/>
              <a:t>25</a:t>
            </a:fld>
            <a:endParaRPr lang="en-US" altLang="zh-CN" sz="1200"/>
          </a:p>
        </p:txBody>
      </p:sp>
    </p:spTree>
    <p:extLst>
      <p:ext uri="{BB962C8B-B14F-4D97-AF65-F5344CB8AC3E}">
        <p14:creationId xmlns:p14="http://schemas.microsoft.com/office/powerpoint/2010/main" val="24243836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幻灯片图像占位符 1"/>
          <p:cNvSpPr>
            <a:spLocks noGrp="1" noRot="1" noChangeAspect="1" noTextEdit="1"/>
          </p:cNvSpPr>
          <p:nvPr>
            <p:ph type="sldImg"/>
          </p:nvPr>
        </p:nvSpPr>
        <p:spPr>
          <a:xfrm>
            <a:off x="1371600" y="1143000"/>
            <a:ext cx="4114800" cy="3086100"/>
          </a:xfrm>
          <a:ln/>
        </p:spPr>
      </p:sp>
      <p:sp>
        <p:nvSpPr>
          <p:cNvPr id="241667" name="备注占位符 2"/>
          <p:cNvSpPr>
            <a:spLocks noGrp="1"/>
          </p:cNvSpPr>
          <p:nvPr>
            <p:ph type="body" idx="1"/>
          </p:nvPr>
        </p:nvSpPr>
        <p:spPr>
          <a:noFill/>
        </p:spPr>
        <p:txBody>
          <a:bodyPr/>
          <a:lstStyle/>
          <a:p>
            <a:endParaRPr lang="zh-CN" altLang="en-US" dirty="0"/>
          </a:p>
        </p:txBody>
      </p:sp>
      <p:sp>
        <p:nvSpPr>
          <p:cNvPr id="241668"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74C39B87-1BD0-49EB-BF4F-E54094794951}" type="datetime2">
              <a:rPr lang="zh-CN" altLang="en-US" sz="1200" smtClean="0"/>
              <a:pPr/>
              <a:t>2021年4月26日</a:t>
            </a:fld>
            <a:endParaRPr lang="en-US" altLang="zh-CN" sz="1200"/>
          </a:p>
        </p:txBody>
      </p:sp>
      <p:sp>
        <p:nvSpPr>
          <p:cNvPr id="241669"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79DBAECE-9C13-4EF6-974C-A837EABBED6A}" type="slidenum">
              <a:rPr lang="en-US" altLang="zh-CN" sz="1200" smtClean="0"/>
              <a:pPr/>
              <a:t>26</a:t>
            </a:fld>
            <a:endParaRPr lang="en-US" altLang="zh-CN" sz="1200"/>
          </a:p>
        </p:txBody>
      </p:sp>
    </p:spTree>
    <p:extLst>
      <p:ext uri="{BB962C8B-B14F-4D97-AF65-F5344CB8AC3E}">
        <p14:creationId xmlns:p14="http://schemas.microsoft.com/office/powerpoint/2010/main" val="22814596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幻灯片图像占位符 1"/>
          <p:cNvSpPr>
            <a:spLocks noGrp="1" noRot="1" noChangeAspect="1" noTextEdit="1"/>
          </p:cNvSpPr>
          <p:nvPr>
            <p:ph type="sldImg"/>
          </p:nvPr>
        </p:nvSpPr>
        <p:spPr>
          <a:xfrm>
            <a:off x="1371600" y="1143000"/>
            <a:ext cx="4114800" cy="3086100"/>
          </a:xfrm>
          <a:ln/>
        </p:spPr>
      </p:sp>
      <p:sp>
        <p:nvSpPr>
          <p:cNvPr id="241667" name="备注占位符 2"/>
          <p:cNvSpPr>
            <a:spLocks noGrp="1"/>
          </p:cNvSpPr>
          <p:nvPr>
            <p:ph type="body" idx="1"/>
          </p:nvPr>
        </p:nvSpPr>
        <p:spPr>
          <a:noFill/>
        </p:spPr>
        <p:txBody>
          <a:bodyPr/>
          <a:lstStyle/>
          <a:p>
            <a:endParaRPr lang="zh-CN" altLang="en-US"/>
          </a:p>
        </p:txBody>
      </p:sp>
      <p:sp>
        <p:nvSpPr>
          <p:cNvPr id="241668"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74C39B87-1BD0-49EB-BF4F-E54094794951}" type="datetime2">
              <a:rPr lang="zh-CN" altLang="en-US" sz="1200" smtClean="0"/>
              <a:pPr/>
              <a:t>2021年4月26日</a:t>
            </a:fld>
            <a:endParaRPr lang="en-US" altLang="zh-CN" sz="1200"/>
          </a:p>
        </p:txBody>
      </p:sp>
      <p:sp>
        <p:nvSpPr>
          <p:cNvPr id="241669"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79DBAECE-9C13-4EF6-974C-A837EABBED6A}" type="slidenum">
              <a:rPr lang="en-US" altLang="zh-CN" sz="1200" smtClean="0"/>
              <a:pPr/>
              <a:t>27</a:t>
            </a:fld>
            <a:endParaRPr lang="en-US" altLang="zh-CN" sz="1200"/>
          </a:p>
        </p:txBody>
      </p:sp>
    </p:spTree>
    <p:extLst>
      <p:ext uri="{BB962C8B-B14F-4D97-AF65-F5344CB8AC3E}">
        <p14:creationId xmlns:p14="http://schemas.microsoft.com/office/powerpoint/2010/main" val="1981282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幻灯片图像占位符 1"/>
          <p:cNvSpPr>
            <a:spLocks noGrp="1" noRot="1" noChangeAspect="1" noTextEdit="1"/>
          </p:cNvSpPr>
          <p:nvPr>
            <p:ph type="sldImg"/>
          </p:nvPr>
        </p:nvSpPr>
        <p:spPr>
          <a:xfrm>
            <a:off x="1371600" y="1143000"/>
            <a:ext cx="4114800" cy="3086100"/>
          </a:xfrm>
          <a:ln/>
        </p:spPr>
      </p:sp>
      <p:sp>
        <p:nvSpPr>
          <p:cNvPr id="243715" name="备注占位符 2"/>
          <p:cNvSpPr>
            <a:spLocks noGrp="1"/>
          </p:cNvSpPr>
          <p:nvPr>
            <p:ph type="body" idx="1"/>
          </p:nvPr>
        </p:nvSpPr>
        <p:spPr>
          <a:noFill/>
        </p:spPr>
        <p:txBody>
          <a:bodyPr/>
          <a:lstStyle/>
          <a:p>
            <a:endParaRPr lang="zh-CN" altLang="en-US" dirty="0"/>
          </a:p>
        </p:txBody>
      </p:sp>
      <p:sp>
        <p:nvSpPr>
          <p:cNvPr id="243716"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EEDB40B7-3CEB-4A61-9827-5856E4B1522A}" type="datetime2">
              <a:rPr lang="zh-CN" altLang="en-US" sz="1200" smtClean="0"/>
              <a:pPr/>
              <a:t>2021年4月26日</a:t>
            </a:fld>
            <a:endParaRPr lang="en-US" altLang="zh-CN" sz="1200"/>
          </a:p>
        </p:txBody>
      </p:sp>
      <p:sp>
        <p:nvSpPr>
          <p:cNvPr id="243717"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2CF57C4D-83DE-4463-B8C7-40BB5568FC59}" type="slidenum">
              <a:rPr lang="en-US" altLang="zh-CN" sz="1200" smtClean="0"/>
              <a:pPr/>
              <a:t>28</a:t>
            </a:fld>
            <a:endParaRPr lang="en-US" altLang="zh-CN" sz="1200"/>
          </a:p>
        </p:txBody>
      </p:sp>
    </p:spTree>
    <p:extLst>
      <p:ext uri="{BB962C8B-B14F-4D97-AF65-F5344CB8AC3E}">
        <p14:creationId xmlns:p14="http://schemas.microsoft.com/office/powerpoint/2010/main" val="6378689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3F477F61-BF55-4E35-9B89-6A14A0B2DF52}" type="datetime2">
              <a:rPr lang="zh-CN" altLang="en-US" sz="1200" smtClean="0"/>
              <a:pPr/>
              <a:t>2021年4月26日</a:t>
            </a:fld>
            <a:endParaRPr lang="en-US" altLang="zh-CN" sz="1200"/>
          </a:p>
        </p:txBody>
      </p:sp>
      <p:sp>
        <p:nvSpPr>
          <p:cNvPr id="245763"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4E93F3B6-F83A-4C13-97D8-EF28A756EAFC}" type="slidenum">
              <a:rPr lang="en-US" altLang="zh-CN" sz="1200" smtClean="0"/>
              <a:pPr/>
              <a:t>29</a:t>
            </a:fld>
            <a:endParaRPr lang="en-US" altLang="zh-CN" sz="1200"/>
          </a:p>
        </p:txBody>
      </p:sp>
      <p:sp>
        <p:nvSpPr>
          <p:cNvPr id="245764"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245765"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zh-CN" dirty="0"/>
              <a:t>time</a:t>
            </a:r>
            <a:r>
              <a:rPr lang="zh-CN" altLang="en-US" dirty="0"/>
              <a:t>命令可放在任何命令或可执行程序的前面，显示该命令的执行时间。常用在应用程序的性能调试期间使用。</a:t>
            </a:r>
            <a:endParaRPr lang="en-US" altLang="zh-CN" dirty="0"/>
          </a:p>
          <a:p>
            <a:pPr marL="812800" indent="-812800" eaLnBrk="1" hangingPunct="1">
              <a:buFont typeface="Wingdings" panose="05000000000000000000" pitchFamily="2" charset="2"/>
              <a:buNone/>
              <a:defRPr/>
            </a:pPr>
            <a:r>
              <a:rPr lang="en-US" altLang="zh-CN" sz="1200" b="0" dirty="0">
                <a:latin typeface="宋体" panose="02010600030101010101" pitchFamily="2" charset="-122"/>
                <a:ea typeface="宋体" panose="02010600030101010101" pitchFamily="2" charset="-122"/>
              </a:rPr>
              <a:t>real  &gt;  user +  sys  </a:t>
            </a:r>
            <a:r>
              <a:rPr lang="zh-CN" altLang="en-US" sz="1200" b="0" dirty="0">
                <a:latin typeface="宋体" panose="02010600030101010101" pitchFamily="2" charset="-122"/>
                <a:ea typeface="宋体" panose="02010600030101010101" pitchFamily="2" charset="-122"/>
              </a:rPr>
              <a:t>是因为</a:t>
            </a:r>
            <a:r>
              <a:rPr lang="en-US" altLang="zh-CN" sz="1200" b="0" dirty="0">
                <a:latin typeface="宋体" panose="02010600030101010101" pitchFamily="2" charset="-122"/>
                <a:ea typeface="宋体" panose="02010600030101010101" pitchFamily="2" charset="-122"/>
              </a:rPr>
              <a:t>UNIX/Linux</a:t>
            </a:r>
            <a:r>
              <a:rPr lang="zh-CN" altLang="en-US" sz="1200" b="0" dirty="0">
                <a:latin typeface="宋体" panose="02010600030101010101" pitchFamily="2" charset="-122"/>
                <a:ea typeface="宋体" panose="02010600030101010101" pitchFamily="2" charset="-122"/>
              </a:rPr>
              <a:t>为多进程系统，</a:t>
            </a:r>
            <a:r>
              <a:rPr lang="en-US" altLang="zh-CN" sz="1200" b="0" dirty="0">
                <a:latin typeface="宋体" panose="02010600030101010101" pitchFamily="2" charset="-122"/>
                <a:ea typeface="宋体" panose="02010600030101010101" pitchFamily="2" charset="-122"/>
              </a:rPr>
              <a:t>real</a:t>
            </a:r>
            <a:r>
              <a:rPr lang="zh-CN" altLang="en-US" sz="1200" b="0" dirty="0">
                <a:latin typeface="宋体" panose="02010600030101010101" pitchFamily="2" charset="-122"/>
                <a:ea typeface="宋体" panose="02010600030101010101" pitchFamily="2" charset="-122"/>
              </a:rPr>
              <a:t>中包含了本进程在就绪态和睡眠态下的时间。</a:t>
            </a:r>
            <a:endParaRPr lang="en-US" altLang="zh-CN" sz="1200" b="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808014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744F3C37-BA99-4D68-A799-F5FD2C5856DD}" type="datetime2">
              <a:rPr lang="zh-CN" altLang="en-US" sz="1200" smtClean="0"/>
              <a:pPr/>
              <a:t>2021年4月26日</a:t>
            </a:fld>
            <a:endParaRPr lang="en-US" altLang="zh-CN" sz="1200"/>
          </a:p>
        </p:txBody>
      </p:sp>
      <p:sp>
        <p:nvSpPr>
          <p:cNvPr id="200707"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65DC455C-7966-4DC6-A29E-7720CE687374}" type="slidenum">
              <a:rPr lang="en-US" altLang="zh-CN" sz="1200" smtClean="0"/>
              <a:pPr/>
              <a:t>3</a:t>
            </a:fld>
            <a:endParaRPr lang="en-US" altLang="zh-CN" sz="1200"/>
          </a:p>
        </p:txBody>
      </p:sp>
      <p:sp>
        <p:nvSpPr>
          <p:cNvPr id="200708"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20070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zh-CN" altLang="en-US" dirty="0"/>
              <a:t>强调：</a:t>
            </a:r>
            <a:endParaRPr lang="en-US" altLang="zh-CN" dirty="0"/>
          </a:p>
          <a:p>
            <a:pPr eaLnBrk="1" hangingPunct="1"/>
            <a:r>
              <a:rPr lang="en-US" altLang="zh-CN" dirty="0"/>
              <a:t>1</a:t>
            </a:r>
            <a:r>
              <a:rPr lang="zh-CN" altLang="en-US" dirty="0"/>
              <a:t>、任何用户的所有键盘命令，都是由</a:t>
            </a:r>
            <a:r>
              <a:rPr lang="en-US" altLang="zh-CN" dirty="0"/>
              <a:t>shell</a:t>
            </a:r>
            <a:r>
              <a:rPr lang="zh-CN" altLang="en-US" dirty="0"/>
              <a:t>解释执行的。</a:t>
            </a:r>
            <a:endParaRPr lang="en-US" altLang="zh-CN" dirty="0"/>
          </a:p>
          <a:p>
            <a:pPr eaLnBrk="1" hangingPunct="1"/>
            <a:r>
              <a:rPr lang="en-US" altLang="zh-CN" dirty="0"/>
              <a:t>2</a:t>
            </a:r>
            <a:r>
              <a:rPr lang="zh-CN" altLang="en-US" dirty="0"/>
              <a:t>、每个用户登录进入操作系统后，系统都会为这个用户单独启动一个</a:t>
            </a:r>
            <a:r>
              <a:rPr lang="en-US" altLang="zh-CN" dirty="0"/>
              <a:t>shell</a:t>
            </a:r>
            <a:r>
              <a:rPr lang="zh-CN" altLang="en-US" dirty="0"/>
              <a:t>来解释执行他发出的操作系统命令。</a:t>
            </a:r>
            <a:endParaRPr lang="zh-CN" altLang="zh-CN" dirty="0"/>
          </a:p>
        </p:txBody>
      </p:sp>
    </p:spTree>
    <p:extLst>
      <p:ext uri="{BB962C8B-B14F-4D97-AF65-F5344CB8AC3E}">
        <p14:creationId xmlns:p14="http://schemas.microsoft.com/office/powerpoint/2010/main" val="39102096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幻灯片图像占位符 1"/>
          <p:cNvSpPr>
            <a:spLocks noGrp="1" noRot="1" noChangeAspect="1" noTextEdit="1"/>
          </p:cNvSpPr>
          <p:nvPr>
            <p:ph type="sldImg"/>
          </p:nvPr>
        </p:nvSpPr>
        <p:spPr>
          <a:xfrm>
            <a:off x="1371600" y="1143000"/>
            <a:ext cx="4114800" cy="3086100"/>
          </a:xfrm>
          <a:ln/>
        </p:spPr>
      </p:sp>
      <p:sp>
        <p:nvSpPr>
          <p:cNvPr id="249859" name="备注占位符 2"/>
          <p:cNvSpPr>
            <a:spLocks noGrp="1"/>
          </p:cNvSpPr>
          <p:nvPr>
            <p:ph type="body" idx="1"/>
          </p:nvPr>
        </p:nvSpPr>
        <p:spPr>
          <a:noFill/>
        </p:spPr>
        <p:txBody>
          <a:bodyPr/>
          <a:lstStyle/>
          <a:p>
            <a:endParaRPr lang="zh-CN" altLang="en-US"/>
          </a:p>
        </p:txBody>
      </p:sp>
      <p:sp>
        <p:nvSpPr>
          <p:cNvPr id="249860"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DB6010E8-B693-4C16-A895-CBB005B7EBC6}" type="datetime2">
              <a:rPr lang="zh-CN" altLang="en-US" sz="1200" smtClean="0"/>
              <a:pPr/>
              <a:t>2021年4月26日</a:t>
            </a:fld>
            <a:endParaRPr lang="en-US" altLang="zh-CN" sz="1200"/>
          </a:p>
        </p:txBody>
      </p:sp>
      <p:sp>
        <p:nvSpPr>
          <p:cNvPr id="249861"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2F91C914-AC98-4B56-ACFC-B6DB16613AE6}" type="slidenum">
              <a:rPr lang="en-US" altLang="zh-CN" sz="1200" smtClean="0"/>
              <a:pPr/>
              <a:t>30</a:t>
            </a:fld>
            <a:endParaRPr lang="en-US" altLang="zh-CN" sz="1200"/>
          </a:p>
        </p:txBody>
      </p:sp>
    </p:spTree>
    <p:extLst>
      <p:ext uri="{BB962C8B-B14F-4D97-AF65-F5344CB8AC3E}">
        <p14:creationId xmlns:p14="http://schemas.microsoft.com/office/powerpoint/2010/main" val="21975393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3A3D9D5B-B9C3-4D41-96D0-AD813DFA24BD}" type="datetime2">
              <a:rPr lang="zh-CN" altLang="en-US" sz="1200" smtClean="0"/>
              <a:pPr/>
              <a:t>2021年4月26日</a:t>
            </a:fld>
            <a:endParaRPr lang="en-US" altLang="zh-CN" sz="1200"/>
          </a:p>
        </p:txBody>
      </p:sp>
      <p:sp>
        <p:nvSpPr>
          <p:cNvPr id="251907"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EE7D2018-374B-43D6-8B67-7BEAA70C0069}" type="slidenum">
              <a:rPr lang="en-US" altLang="zh-CN" sz="1200" smtClean="0"/>
              <a:pPr/>
              <a:t>31</a:t>
            </a:fld>
            <a:endParaRPr lang="en-US" altLang="zh-CN" sz="1200"/>
          </a:p>
        </p:txBody>
      </p:sp>
      <p:sp>
        <p:nvSpPr>
          <p:cNvPr id="251908"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25190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p>
        </p:txBody>
      </p:sp>
    </p:spTree>
    <p:extLst>
      <p:ext uri="{BB962C8B-B14F-4D97-AF65-F5344CB8AC3E}">
        <p14:creationId xmlns:p14="http://schemas.microsoft.com/office/powerpoint/2010/main" val="13538251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幻灯片图像占位符 1"/>
          <p:cNvSpPr>
            <a:spLocks noGrp="1" noRot="1" noChangeAspect="1" noTextEdit="1"/>
          </p:cNvSpPr>
          <p:nvPr>
            <p:ph type="sldImg"/>
          </p:nvPr>
        </p:nvSpPr>
        <p:spPr>
          <a:xfrm>
            <a:off x="1371600" y="1143000"/>
            <a:ext cx="4114800" cy="3086100"/>
          </a:xfrm>
          <a:ln/>
        </p:spPr>
      </p:sp>
      <p:sp>
        <p:nvSpPr>
          <p:cNvPr id="253955" name="备注占位符 2"/>
          <p:cNvSpPr>
            <a:spLocks noGrp="1"/>
          </p:cNvSpPr>
          <p:nvPr>
            <p:ph type="body" idx="1"/>
          </p:nvPr>
        </p:nvSpPr>
        <p:spPr>
          <a:noFill/>
        </p:spPr>
        <p:txBody>
          <a:bodyPr/>
          <a:lstStyle/>
          <a:p>
            <a:endParaRPr lang="zh-CN" altLang="en-US"/>
          </a:p>
        </p:txBody>
      </p:sp>
      <p:sp>
        <p:nvSpPr>
          <p:cNvPr id="253956"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3693978D-0268-4C07-A13D-36577C30F442}" type="datetime2">
              <a:rPr lang="zh-CN" altLang="en-US" sz="1200" smtClean="0"/>
              <a:pPr/>
              <a:t>2021年4月26日</a:t>
            </a:fld>
            <a:endParaRPr lang="en-US" altLang="zh-CN" sz="1200"/>
          </a:p>
        </p:txBody>
      </p:sp>
      <p:sp>
        <p:nvSpPr>
          <p:cNvPr id="253957"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C46DEF94-5698-4590-9157-76229515FF8F}" type="slidenum">
              <a:rPr lang="en-US" altLang="zh-CN" sz="1200" smtClean="0"/>
              <a:pPr/>
              <a:t>32</a:t>
            </a:fld>
            <a:endParaRPr lang="en-US" altLang="zh-CN" sz="1200"/>
          </a:p>
        </p:txBody>
      </p:sp>
    </p:spTree>
    <p:extLst>
      <p:ext uri="{BB962C8B-B14F-4D97-AF65-F5344CB8AC3E}">
        <p14:creationId xmlns:p14="http://schemas.microsoft.com/office/powerpoint/2010/main" val="23874503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7E495588-79A0-489A-8DDE-6D999E97F8C1}" type="datetime2">
              <a:rPr lang="zh-CN" altLang="en-US" sz="1200" smtClean="0"/>
              <a:pPr/>
              <a:t>2021年4月26日</a:t>
            </a:fld>
            <a:endParaRPr lang="en-US" altLang="zh-CN" sz="1200"/>
          </a:p>
        </p:txBody>
      </p:sp>
      <p:sp>
        <p:nvSpPr>
          <p:cNvPr id="256003"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B689743D-7C7F-4D48-9718-E3409074CD31}" type="slidenum">
              <a:rPr lang="en-US" altLang="zh-CN" sz="1200" smtClean="0"/>
              <a:pPr/>
              <a:t>33</a:t>
            </a:fld>
            <a:endParaRPr lang="en-US" altLang="zh-CN" sz="1200"/>
          </a:p>
        </p:txBody>
      </p:sp>
      <p:sp>
        <p:nvSpPr>
          <p:cNvPr id="256004"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256005"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marL="228600" indent="-228600" eaLnBrk="1" hangingPunct="1"/>
            <a:endParaRPr lang="zh-CN" altLang="zh-CN"/>
          </a:p>
        </p:txBody>
      </p:sp>
    </p:spTree>
    <p:extLst>
      <p:ext uri="{BB962C8B-B14F-4D97-AF65-F5344CB8AC3E}">
        <p14:creationId xmlns:p14="http://schemas.microsoft.com/office/powerpoint/2010/main" val="41247701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幻灯片图像占位符 1"/>
          <p:cNvSpPr>
            <a:spLocks noGrp="1" noRot="1" noChangeAspect="1" noTextEdit="1"/>
          </p:cNvSpPr>
          <p:nvPr>
            <p:ph type="sldImg"/>
          </p:nvPr>
        </p:nvSpPr>
        <p:spPr>
          <a:xfrm>
            <a:off x="1371600" y="1143000"/>
            <a:ext cx="4114800" cy="3086100"/>
          </a:xfrm>
          <a:ln/>
        </p:spPr>
      </p:sp>
      <p:sp>
        <p:nvSpPr>
          <p:cNvPr id="258051" name="备注占位符 2"/>
          <p:cNvSpPr>
            <a:spLocks noGrp="1"/>
          </p:cNvSpPr>
          <p:nvPr>
            <p:ph type="body" idx="1"/>
          </p:nvPr>
        </p:nvSpPr>
        <p:spPr>
          <a:noFill/>
        </p:spPr>
        <p:txBody>
          <a:bodyPr/>
          <a:lstStyle/>
          <a:p>
            <a:r>
              <a:rPr lang="zh-CN" altLang="en-US" dirty="0"/>
              <a:t>终端号（</a:t>
            </a:r>
            <a:r>
              <a:rPr lang="en-US" altLang="zh-CN" dirty="0"/>
              <a:t>TTY</a:t>
            </a:r>
            <a:r>
              <a:rPr lang="zh-CN" altLang="en-US" dirty="0"/>
              <a:t>）显示为“？”的进程表示该进程是由操作系统自己建立的，而不是在某台终端上发键盘命令建立的。</a:t>
            </a:r>
          </a:p>
        </p:txBody>
      </p:sp>
      <p:sp>
        <p:nvSpPr>
          <p:cNvPr id="258052"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8FA37C10-500B-419C-A924-8110978139C1}" type="datetime2">
              <a:rPr lang="zh-CN" altLang="en-US" sz="1200" smtClean="0"/>
              <a:pPr/>
              <a:t>2021年4月26日</a:t>
            </a:fld>
            <a:endParaRPr lang="en-US" altLang="zh-CN" sz="1200"/>
          </a:p>
        </p:txBody>
      </p:sp>
      <p:sp>
        <p:nvSpPr>
          <p:cNvPr id="258053"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C390E4CD-059A-4284-9B19-84367E4BBD6B}" type="slidenum">
              <a:rPr lang="en-US" altLang="zh-CN" sz="1200" smtClean="0"/>
              <a:pPr/>
              <a:t>34</a:t>
            </a:fld>
            <a:endParaRPr lang="en-US" altLang="zh-CN" sz="1200"/>
          </a:p>
        </p:txBody>
      </p:sp>
    </p:spTree>
    <p:extLst>
      <p:ext uri="{BB962C8B-B14F-4D97-AF65-F5344CB8AC3E}">
        <p14:creationId xmlns:p14="http://schemas.microsoft.com/office/powerpoint/2010/main" val="37503735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幻灯片图像占位符 1"/>
          <p:cNvSpPr>
            <a:spLocks noGrp="1" noRot="1" noChangeAspect="1" noTextEdit="1"/>
          </p:cNvSpPr>
          <p:nvPr>
            <p:ph type="sldImg"/>
          </p:nvPr>
        </p:nvSpPr>
        <p:spPr>
          <a:xfrm>
            <a:off x="1371600" y="1143000"/>
            <a:ext cx="4114800" cy="3086100"/>
          </a:xfrm>
          <a:ln/>
        </p:spPr>
      </p:sp>
      <p:sp>
        <p:nvSpPr>
          <p:cNvPr id="260099" name="备注占位符 2"/>
          <p:cNvSpPr>
            <a:spLocks noGrp="1"/>
          </p:cNvSpPr>
          <p:nvPr>
            <p:ph type="body" idx="1"/>
          </p:nvPr>
        </p:nvSpPr>
        <p:spPr>
          <a:noFill/>
        </p:spPr>
        <p:txBody>
          <a:bodyPr/>
          <a:lstStyle/>
          <a:p>
            <a:endParaRPr lang="zh-CN" altLang="en-US"/>
          </a:p>
        </p:txBody>
      </p:sp>
      <p:sp>
        <p:nvSpPr>
          <p:cNvPr id="260100"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B9F2CC09-CFF6-4D29-BBC7-3FC7ED77779F}" type="datetime2">
              <a:rPr lang="zh-CN" altLang="en-US" sz="1200" smtClean="0"/>
              <a:pPr/>
              <a:t>2021年4月26日</a:t>
            </a:fld>
            <a:endParaRPr lang="en-US" altLang="zh-CN" sz="1200"/>
          </a:p>
        </p:txBody>
      </p:sp>
      <p:sp>
        <p:nvSpPr>
          <p:cNvPr id="260101"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76D54B09-06D8-499B-88D3-AC4947FCB232}" type="slidenum">
              <a:rPr lang="en-US" altLang="zh-CN" sz="1200" smtClean="0"/>
              <a:pPr/>
              <a:t>35</a:t>
            </a:fld>
            <a:endParaRPr lang="en-US" altLang="zh-CN" sz="1200"/>
          </a:p>
        </p:txBody>
      </p:sp>
    </p:spTree>
    <p:extLst>
      <p:ext uri="{BB962C8B-B14F-4D97-AF65-F5344CB8AC3E}">
        <p14:creationId xmlns:p14="http://schemas.microsoft.com/office/powerpoint/2010/main" val="18992241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8D191CBD-C4D0-45D8-8B5F-90A8A8F1CCE2}" type="datetime2">
              <a:rPr lang="zh-CN" altLang="en-US" sz="1200" smtClean="0"/>
              <a:pPr/>
              <a:t>2021年4月26日</a:t>
            </a:fld>
            <a:endParaRPr lang="en-US" altLang="zh-CN" sz="1200"/>
          </a:p>
        </p:txBody>
      </p:sp>
      <p:sp>
        <p:nvSpPr>
          <p:cNvPr id="262147"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13054D10-3FC1-49A2-9FA2-D359AF2DE93A}" type="slidenum">
              <a:rPr lang="en-US" altLang="zh-CN" sz="1200" smtClean="0"/>
              <a:pPr/>
              <a:t>36</a:t>
            </a:fld>
            <a:endParaRPr lang="en-US" altLang="zh-CN" sz="1200"/>
          </a:p>
        </p:txBody>
      </p:sp>
      <p:sp>
        <p:nvSpPr>
          <p:cNvPr id="262148"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26214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p>
        </p:txBody>
      </p:sp>
    </p:spTree>
    <p:extLst>
      <p:ext uri="{BB962C8B-B14F-4D97-AF65-F5344CB8AC3E}">
        <p14:creationId xmlns:p14="http://schemas.microsoft.com/office/powerpoint/2010/main" val="1074797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幻灯片图像占位符 1"/>
          <p:cNvSpPr>
            <a:spLocks noGrp="1" noRot="1" noChangeAspect="1" noTextEdit="1"/>
          </p:cNvSpPr>
          <p:nvPr>
            <p:ph type="sldImg"/>
          </p:nvPr>
        </p:nvSpPr>
        <p:spPr>
          <a:xfrm>
            <a:off x="1371600" y="1143000"/>
            <a:ext cx="4114800" cy="3086100"/>
          </a:xfrm>
          <a:ln/>
        </p:spPr>
      </p:sp>
      <p:sp>
        <p:nvSpPr>
          <p:cNvPr id="264195" name="备注占位符 2"/>
          <p:cNvSpPr>
            <a:spLocks noGrp="1"/>
          </p:cNvSpPr>
          <p:nvPr>
            <p:ph type="body" idx="1"/>
          </p:nvPr>
        </p:nvSpPr>
        <p:spPr>
          <a:noFill/>
        </p:spPr>
        <p:txBody>
          <a:bodyPr/>
          <a:lstStyle/>
          <a:p>
            <a:endParaRPr lang="zh-CN" altLang="en-US" dirty="0"/>
          </a:p>
        </p:txBody>
      </p:sp>
      <p:sp>
        <p:nvSpPr>
          <p:cNvPr id="264196"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669B7B5F-6D12-49AD-8CF1-B8390192E4F2}" type="datetime2">
              <a:rPr lang="zh-CN" altLang="en-US" sz="1200" smtClean="0"/>
              <a:pPr/>
              <a:t>2021年4月26日</a:t>
            </a:fld>
            <a:endParaRPr lang="en-US" altLang="zh-CN" sz="1200"/>
          </a:p>
        </p:txBody>
      </p:sp>
      <p:sp>
        <p:nvSpPr>
          <p:cNvPr id="264197"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11ED1661-69AD-491A-8FB7-BD4427687FBC}" type="slidenum">
              <a:rPr lang="en-US" altLang="zh-CN" sz="1200" smtClean="0"/>
              <a:pPr/>
              <a:t>37</a:t>
            </a:fld>
            <a:endParaRPr lang="en-US" altLang="zh-CN" sz="1200"/>
          </a:p>
        </p:txBody>
      </p:sp>
    </p:spTree>
    <p:extLst>
      <p:ext uri="{BB962C8B-B14F-4D97-AF65-F5344CB8AC3E}">
        <p14:creationId xmlns:p14="http://schemas.microsoft.com/office/powerpoint/2010/main" val="16418732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幻灯片图像占位符 1"/>
          <p:cNvSpPr>
            <a:spLocks noGrp="1" noRot="1" noChangeAspect="1" noTextEdit="1"/>
          </p:cNvSpPr>
          <p:nvPr>
            <p:ph type="sldImg"/>
          </p:nvPr>
        </p:nvSpPr>
        <p:spPr>
          <a:xfrm>
            <a:off x="1371600" y="1143000"/>
            <a:ext cx="4114800" cy="3086100"/>
          </a:xfrm>
          <a:ln/>
        </p:spPr>
      </p:sp>
      <p:sp>
        <p:nvSpPr>
          <p:cNvPr id="303107" name="备注占位符 2"/>
          <p:cNvSpPr>
            <a:spLocks noGrp="1"/>
          </p:cNvSpPr>
          <p:nvPr>
            <p:ph type="body" idx="1"/>
          </p:nvPr>
        </p:nvSpPr>
        <p:spPr>
          <a:noFill/>
        </p:spPr>
        <p:txBody>
          <a:bodyPr/>
          <a:lstStyle/>
          <a:p>
            <a:endParaRPr lang="zh-CN" altLang="en-US"/>
          </a:p>
        </p:txBody>
      </p:sp>
      <p:sp>
        <p:nvSpPr>
          <p:cNvPr id="303108"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E304BBDF-315B-4A13-9CC6-EACD3195A074}" type="datetime2">
              <a:rPr lang="zh-CN" altLang="en-US" sz="1200" smtClean="0"/>
              <a:pPr/>
              <a:t>2021年4月26日</a:t>
            </a:fld>
            <a:endParaRPr lang="en-US" altLang="zh-CN" sz="1200"/>
          </a:p>
        </p:txBody>
      </p:sp>
      <p:sp>
        <p:nvSpPr>
          <p:cNvPr id="303109"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13D6D98C-E1F6-4896-B7F8-FC697C0F5CC3}" type="slidenum">
              <a:rPr lang="en-US" altLang="zh-CN" sz="1200" smtClean="0"/>
              <a:pPr/>
              <a:t>38</a:t>
            </a:fld>
            <a:endParaRPr lang="en-US" altLang="zh-CN" sz="1200"/>
          </a:p>
        </p:txBody>
      </p:sp>
    </p:spTree>
    <p:extLst>
      <p:ext uri="{BB962C8B-B14F-4D97-AF65-F5344CB8AC3E}">
        <p14:creationId xmlns:p14="http://schemas.microsoft.com/office/powerpoint/2010/main" val="8325495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FF7B0D60-64F1-45F5-B9A1-62A4E579DCFE}" type="datetime2">
              <a:rPr lang="zh-CN" altLang="en-US" sz="1200" smtClean="0"/>
              <a:pPr/>
              <a:t>2021年4月26日</a:t>
            </a:fld>
            <a:endParaRPr lang="en-US" altLang="zh-CN" sz="1200"/>
          </a:p>
        </p:txBody>
      </p:sp>
      <p:sp>
        <p:nvSpPr>
          <p:cNvPr id="305155"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A3D82C90-9999-4410-B38E-A8E06D092030}" type="slidenum">
              <a:rPr lang="en-US" altLang="zh-CN" sz="1200" smtClean="0"/>
              <a:pPr/>
              <a:t>39</a:t>
            </a:fld>
            <a:endParaRPr lang="en-US" altLang="zh-CN" sz="1200"/>
          </a:p>
        </p:txBody>
      </p:sp>
      <p:sp>
        <p:nvSpPr>
          <p:cNvPr id="305156"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305157"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marL="228600" indent="-228600" eaLnBrk="1" hangingPunct="1"/>
            <a:endParaRPr lang="zh-CN" altLang="zh-CN"/>
          </a:p>
        </p:txBody>
      </p:sp>
    </p:spTree>
    <p:extLst>
      <p:ext uri="{BB962C8B-B14F-4D97-AF65-F5344CB8AC3E}">
        <p14:creationId xmlns:p14="http://schemas.microsoft.com/office/powerpoint/2010/main" val="3997689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4CD40E17-0FBA-4A42-90FC-379ED758F07D}" type="datetime2">
              <a:rPr lang="zh-CN" altLang="en-US" sz="1200" smtClean="0"/>
              <a:pPr/>
              <a:t>2021年4月26日</a:t>
            </a:fld>
            <a:endParaRPr lang="en-US" altLang="zh-CN" sz="1200"/>
          </a:p>
        </p:txBody>
      </p:sp>
      <p:sp>
        <p:nvSpPr>
          <p:cNvPr id="202755"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54B8F7DD-8696-4ED2-91C0-17026743B37F}" type="slidenum">
              <a:rPr lang="en-US" altLang="zh-CN" sz="1200" smtClean="0"/>
              <a:pPr/>
              <a:t>4</a:t>
            </a:fld>
            <a:endParaRPr lang="en-US" altLang="zh-CN" sz="1200"/>
          </a:p>
        </p:txBody>
      </p:sp>
      <p:sp>
        <p:nvSpPr>
          <p:cNvPr id="202756" name="Rectangle 2"/>
          <p:cNvSpPr>
            <a:spLocks noGrp="1" noRot="1" noChangeAspect="1" noChangeArrowheads="1" noTextEdit="1"/>
          </p:cNvSpPr>
          <p:nvPr>
            <p:ph type="sldImg"/>
          </p:nvPr>
        </p:nvSpPr>
        <p:spPr>
          <a:xfrm>
            <a:off x="1371600" y="1143000"/>
            <a:ext cx="4114800" cy="3086100"/>
          </a:xfrm>
          <a:ln/>
        </p:spPr>
      </p:sp>
      <p:sp>
        <p:nvSpPr>
          <p:cNvPr id="202757"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6388653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幻灯片图像占位符 1"/>
          <p:cNvSpPr>
            <a:spLocks noGrp="1" noRot="1" noChangeAspect="1" noTextEdit="1"/>
          </p:cNvSpPr>
          <p:nvPr>
            <p:ph type="sldImg"/>
          </p:nvPr>
        </p:nvSpPr>
        <p:spPr>
          <a:xfrm>
            <a:off x="1371600" y="1143000"/>
            <a:ext cx="4114800" cy="3086100"/>
          </a:xfrm>
          <a:ln/>
        </p:spPr>
      </p:sp>
      <p:sp>
        <p:nvSpPr>
          <p:cNvPr id="307203" name="备注占位符 2"/>
          <p:cNvSpPr>
            <a:spLocks noGrp="1"/>
          </p:cNvSpPr>
          <p:nvPr>
            <p:ph type="body" idx="1"/>
          </p:nvPr>
        </p:nvSpPr>
        <p:spPr>
          <a:noFill/>
        </p:spPr>
        <p:txBody>
          <a:bodyPr/>
          <a:lstStyle/>
          <a:p>
            <a:endParaRPr lang="zh-CN" altLang="en-US" dirty="0"/>
          </a:p>
        </p:txBody>
      </p:sp>
      <p:sp>
        <p:nvSpPr>
          <p:cNvPr id="307204"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2BC2909C-5F85-462A-8745-8DF019333D61}" type="datetime2">
              <a:rPr lang="zh-CN" altLang="en-US" sz="1200" smtClean="0"/>
              <a:pPr/>
              <a:t>2021年4月26日</a:t>
            </a:fld>
            <a:endParaRPr lang="en-US" altLang="zh-CN" sz="1200"/>
          </a:p>
        </p:txBody>
      </p:sp>
      <p:sp>
        <p:nvSpPr>
          <p:cNvPr id="307205"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6E942C7F-D54B-437E-B0B6-DEEAC2024922}" type="slidenum">
              <a:rPr lang="en-US" altLang="zh-CN" sz="1200" smtClean="0"/>
              <a:pPr/>
              <a:t>40</a:t>
            </a:fld>
            <a:endParaRPr lang="en-US" altLang="zh-CN" sz="1200"/>
          </a:p>
        </p:txBody>
      </p:sp>
    </p:spTree>
    <p:extLst>
      <p:ext uri="{BB962C8B-B14F-4D97-AF65-F5344CB8AC3E}">
        <p14:creationId xmlns:p14="http://schemas.microsoft.com/office/powerpoint/2010/main" val="7600416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F85A618B-4BD4-4EF5-B5D0-CC18160E2276}" type="datetime2">
              <a:rPr lang="zh-CN" altLang="en-US" sz="1200" smtClean="0"/>
              <a:pPr/>
              <a:t>2021年4月26日</a:t>
            </a:fld>
            <a:endParaRPr lang="en-US" altLang="zh-CN" sz="1200"/>
          </a:p>
        </p:txBody>
      </p:sp>
      <p:sp>
        <p:nvSpPr>
          <p:cNvPr id="309251"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DF04CF1F-2AAE-41DD-8A19-3A461218347B}" type="slidenum">
              <a:rPr lang="en-US" altLang="zh-CN" sz="1200" smtClean="0"/>
              <a:pPr/>
              <a:t>41</a:t>
            </a:fld>
            <a:endParaRPr lang="en-US" altLang="zh-CN" sz="1200"/>
          </a:p>
        </p:txBody>
      </p:sp>
      <p:sp>
        <p:nvSpPr>
          <p:cNvPr id="309252"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309253"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p>
        </p:txBody>
      </p:sp>
    </p:spTree>
    <p:extLst>
      <p:ext uri="{BB962C8B-B14F-4D97-AF65-F5344CB8AC3E}">
        <p14:creationId xmlns:p14="http://schemas.microsoft.com/office/powerpoint/2010/main" val="15776109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幻灯片图像占位符 1"/>
          <p:cNvSpPr>
            <a:spLocks noGrp="1" noRot="1" noChangeAspect="1" noTextEdit="1"/>
          </p:cNvSpPr>
          <p:nvPr>
            <p:ph type="sldImg"/>
          </p:nvPr>
        </p:nvSpPr>
        <p:spPr>
          <a:xfrm>
            <a:off x="1371600" y="1143000"/>
            <a:ext cx="4114800" cy="3086100"/>
          </a:xfrm>
          <a:ln/>
        </p:spPr>
      </p:sp>
      <p:sp>
        <p:nvSpPr>
          <p:cNvPr id="311299" name="备注占位符 2"/>
          <p:cNvSpPr>
            <a:spLocks noGrp="1"/>
          </p:cNvSpPr>
          <p:nvPr>
            <p:ph type="body" idx="1"/>
          </p:nvPr>
        </p:nvSpPr>
        <p:spPr>
          <a:noFill/>
        </p:spPr>
        <p:txBody>
          <a:bodyPr/>
          <a:lstStyle/>
          <a:p>
            <a:r>
              <a:rPr lang="en-US" altLang="zh-CN" dirty="0"/>
              <a:t>Read</a:t>
            </a:r>
            <a:r>
              <a:rPr lang="zh-CN" altLang="en-US" dirty="0"/>
              <a:t>语句后的变量个数少于读入的参数个数时：</a:t>
            </a:r>
            <a:r>
              <a:rPr lang="zh-CN" altLang="en-US" sz="1200" dirty="0"/>
              <a:t>第一个参数赋给第一个变量</a:t>
            </a:r>
            <a:r>
              <a:rPr lang="en-US" altLang="zh-CN" sz="1200" dirty="0"/>
              <a:t>, </a:t>
            </a:r>
            <a:r>
              <a:rPr lang="zh-CN" altLang="en-US" sz="1200" dirty="0"/>
              <a:t>第二个参数赋给第二个变量</a:t>
            </a:r>
            <a:r>
              <a:rPr lang="en-US" altLang="zh-CN" sz="1200" dirty="0"/>
              <a:t>, ……</a:t>
            </a:r>
            <a:r>
              <a:rPr lang="zh-CN" altLang="en-US" sz="1200" dirty="0"/>
              <a:t>，把余下的所有参数赋给最后一个变量；</a:t>
            </a:r>
            <a:endParaRPr lang="en-US" altLang="zh-CN" sz="1200" dirty="0"/>
          </a:p>
          <a:p>
            <a:r>
              <a:rPr lang="en-US" altLang="zh-CN" dirty="0"/>
              <a:t>Read</a:t>
            </a:r>
            <a:r>
              <a:rPr lang="zh-CN" altLang="en-US" dirty="0"/>
              <a:t>语句后的变量个数多于读入的参数个数时：</a:t>
            </a:r>
            <a:r>
              <a:rPr lang="zh-CN" altLang="en-US" sz="1200" dirty="0"/>
              <a:t>第一个参数赋给第一个变量</a:t>
            </a:r>
            <a:r>
              <a:rPr lang="en-US" altLang="zh-CN" sz="1200" dirty="0"/>
              <a:t>, </a:t>
            </a:r>
            <a:r>
              <a:rPr lang="zh-CN" altLang="en-US" sz="1200" dirty="0"/>
              <a:t>第二个参数赋给第二个变量</a:t>
            </a:r>
            <a:r>
              <a:rPr lang="en-US" altLang="zh-CN" sz="1200" dirty="0"/>
              <a:t>, ……</a:t>
            </a:r>
            <a:r>
              <a:rPr lang="zh-CN" altLang="en-US" sz="1200" dirty="0"/>
              <a:t>，有多少参数就赋给多少个变量，最后剩下的变量没有对应的参数就是空变量（不包含任何值）。</a:t>
            </a:r>
            <a:endParaRPr lang="zh-CN" altLang="en-US" dirty="0"/>
          </a:p>
        </p:txBody>
      </p:sp>
      <p:sp>
        <p:nvSpPr>
          <p:cNvPr id="311300"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63B3F352-0991-4CE3-95C8-157BE5C965BD}" type="datetime2">
              <a:rPr lang="zh-CN" altLang="en-US" sz="1200" smtClean="0"/>
              <a:pPr/>
              <a:t>2021年4月26日</a:t>
            </a:fld>
            <a:endParaRPr lang="en-US" altLang="zh-CN" sz="1200"/>
          </a:p>
        </p:txBody>
      </p:sp>
      <p:sp>
        <p:nvSpPr>
          <p:cNvPr id="311301"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F6D888E5-4EE7-4F88-B92A-29615F2F80CA}" type="slidenum">
              <a:rPr lang="en-US" altLang="zh-CN" sz="1200" smtClean="0"/>
              <a:pPr/>
              <a:t>42</a:t>
            </a:fld>
            <a:endParaRPr lang="en-US" altLang="zh-CN" sz="1200"/>
          </a:p>
        </p:txBody>
      </p:sp>
    </p:spTree>
    <p:extLst>
      <p:ext uri="{BB962C8B-B14F-4D97-AF65-F5344CB8AC3E}">
        <p14:creationId xmlns:p14="http://schemas.microsoft.com/office/powerpoint/2010/main" val="1719265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幻灯片图像占位符 1"/>
          <p:cNvSpPr>
            <a:spLocks noGrp="1" noRot="1" noChangeAspect="1" noTextEdit="1"/>
          </p:cNvSpPr>
          <p:nvPr>
            <p:ph type="sldImg"/>
          </p:nvPr>
        </p:nvSpPr>
        <p:spPr>
          <a:xfrm>
            <a:off x="1371600" y="1143000"/>
            <a:ext cx="4114800" cy="3086100"/>
          </a:xfrm>
          <a:ln/>
        </p:spPr>
      </p:sp>
      <p:sp>
        <p:nvSpPr>
          <p:cNvPr id="313347" name="备注占位符 2"/>
          <p:cNvSpPr>
            <a:spLocks noGrp="1"/>
          </p:cNvSpPr>
          <p:nvPr>
            <p:ph type="body" idx="1"/>
          </p:nvPr>
        </p:nvSpPr>
        <p:spPr>
          <a:noFill/>
        </p:spPr>
        <p:txBody>
          <a:bodyPr/>
          <a:lstStyle/>
          <a:p>
            <a:endParaRPr lang="zh-CN" altLang="en-US" dirty="0"/>
          </a:p>
        </p:txBody>
      </p:sp>
      <p:sp>
        <p:nvSpPr>
          <p:cNvPr id="313348"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3FFF9088-131E-42E2-8794-3C32D67B0E10}" type="datetime2">
              <a:rPr lang="zh-CN" altLang="en-US" sz="1200" smtClean="0"/>
              <a:pPr/>
              <a:t>2021年4月26日</a:t>
            </a:fld>
            <a:endParaRPr lang="en-US" altLang="zh-CN" sz="1200"/>
          </a:p>
        </p:txBody>
      </p:sp>
      <p:sp>
        <p:nvSpPr>
          <p:cNvPr id="313349"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9FC1051E-0670-4A28-9E87-B0D106DA1B47}" type="slidenum">
              <a:rPr lang="en-US" altLang="zh-CN" sz="1200" smtClean="0"/>
              <a:pPr/>
              <a:t>43</a:t>
            </a:fld>
            <a:endParaRPr lang="en-US" altLang="zh-CN" sz="1200"/>
          </a:p>
        </p:txBody>
      </p:sp>
    </p:spTree>
    <p:extLst>
      <p:ext uri="{BB962C8B-B14F-4D97-AF65-F5344CB8AC3E}">
        <p14:creationId xmlns:p14="http://schemas.microsoft.com/office/powerpoint/2010/main" val="10054192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幻灯片图像占位符 1"/>
          <p:cNvSpPr>
            <a:spLocks noGrp="1" noRot="1" noChangeAspect="1" noTextEdit="1"/>
          </p:cNvSpPr>
          <p:nvPr>
            <p:ph type="sldImg"/>
          </p:nvPr>
        </p:nvSpPr>
        <p:spPr>
          <a:xfrm>
            <a:off x="1371600" y="1143000"/>
            <a:ext cx="4114800" cy="3086100"/>
          </a:xfrm>
          <a:ln/>
        </p:spPr>
      </p:sp>
      <p:sp>
        <p:nvSpPr>
          <p:cNvPr id="313347" name="备注占位符 2"/>
          <p:cNvSpPr>
            <a:spLocks noGrp="1"/>
          </p:cNvSpPr>
          <p:nvPr>
            <p:ph type="body" idx="1"/>
          </p:nvPr>
        </p:nvSpPr>
        <p:spPr>
          <a:noFill/>
        </p:spPr>
        <p:txBody>
          <a:bodyPr/>
          <a:lstStyle/>
          <a:p>
            <a:endParaRPr lang="zh-CN" altLang="en-US" dirty="0"/>
          </a:p>
        </p:txBody>
      </p:sp>
      <p:sp>
        <p:nvSpPr>
          <p:cNvPr id="313348"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3FFF9088-131E-42E2-8794-3C32D67B0E10}" type="datetime2">
              <a:rPr lang="zh-CN" altLang="en-US" sz="1200" smtClean="0"/>
              <a:pPr/>
              <a:t>2021年4月26日</a:t>
            </a:fld>
            <a:endParaRPr lang="en-US" altLang="zh-CN" sz="1200"/>
          </a:p>
        </p:txBody>
      </p:sp>
      <p:sp>
        <p:nvSpPr>
          <p:cNvPr id="313349"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9FC1051E-0670-4A28-9E87-B0D106DA1B47}" type="slidenum">
              <a:rPr lang="en-US" altLang="zh-CN" sz="1200" smtClean="0"/>
              <a:pPr/>
              <a:t>44</a:t>
            </a:fld>
            <a:endParaRPr lang="en-US" altLang="zh-CN" sz="1200"/>
          </a:p>
        </p:txBody>
      </p:sp>
    </p:spTree>
    <p:extLst>
      <p:ext uri="{BB962C8B-B14F-4D97-AF65-F5344CB8AC3E}">
        <p14:creationId xmlns:p14="http://schemas.microsoft.com/office/powerpoint/2010/main" val="32745156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幻灯片图像占位符 1"/>
          <p:cNvSpPr>
            <a:spLocks noGrp="1" noRot="1" noChangeAspect="1" noTextEdit="1"/>
          </p:cNvSpPr>
          <p:nvPr>
            <p:ph type="sldImg"/>
          </p:nvPr>
        </p:nvSpPr>
        <p:spPr>
          <a:xfrm>
            <a:off x="1371600" y="1143000"/>
            <a:ext cx="4114800" cy="3086100"/>
          </a:xfrm>
          <a:ln/>
        </p:spPr>
      </p:sp>
      <p:sp>
        <p:nvSpPr>
          <p:cNvPr id="313347" name="备注占位符 2"/>
          <p:cNvSpPr>
            <a:spLocks noGrp="1"/>
          </p:cNvSpPr>
          <p:nvPr>
            <p:ph type="body" idx="1"/>
          </p:nvPr>
        </p:nvSpPr>
        <p:spPr>
          <a:noFill/>
        </p:spPr>
        <p:txBody>
          <a:bodyPr/>
          <a:lstStyle/>
          <a:p>
            <a:endParaRPr lang="zh-CN" altLang="en-US"/>
          </a:p>
        </p:txBody>
      </p:sp>
      <p:sp>
        <p:nvSpPr>
          <p:cNvPr id="313348"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3FFF9088-131E-42E2-8794-3C32D67B0E10}" type="datetime2">
              <a:rPr lang="zh-CN" altLang="en-US" sz="1200" smtClean="0"/>
              <a:pPr/>
              <a:t>2021年4月26日</a:t>
            </a:fld>
            <a:endParaRPr lang="en-US" altLang="zh-CN" sz="1200"/>
          </a:p>
        </p:txBody>
      </p:sp>
      <p:sp>
        <p:nvSpPr>
          <p:cNvPr id="313349"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9FC1051E-0670-4A28-9E87-B0D106DA1B47}" type="slidenum">
              <a:rPr lang="en-US" altLang="zh-CN" sz="1200" smtClean="0"/>
              <a:pPr/>
              <a:t>45</a:t>
            </a:fld>
            <a:endParaRPr lang="en-US" altLang="zh-CN" sz="1200"/>
          </a:p>
        </p:txBody>
      </p:sp>
    </p:spTree>
    <p:extLst>
      <p:ext uri="{BB962C8B-B14F-4D97-AF65-F5344CB8AC3E}">
        <p14:creationId xmlns:p14="http://schemas.microsoft.com/office/powerpoint/2010/main" val="19504791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D7BCC226-DEA4-4575-B8EA-3512EAFE7503}" type="datetime2">
              <a:rPr lang="zh-CN" altLang="en-US" sz="1200" smtClean="0"/>
              <a:pPr/>
              <a:t>2021年4月26日</a:t>
            </a:fld>
            <a:endParaRPr lang="en-US" altLang="zh-CN" sz="1200"/>
          </a:p>
        </p:txBody>
      </p:sp>
      <p:sp>
        <p:nvSpPr>
          <p:cNvPr id="315395"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2C7BCE22-344D-4E3B-BA21-2AEF1F87A3AD}" type="slidenum">
              <a:rPr lang="en-US" altLang="zh-CN" sz="1200" smtClean="0"/>
              <a:pPr/>
              <a:t>46</a:t>
            </a:fld>
            <a:endParaRPr lang="en-US" altLang="zh-CN" sz="1200"/>
          </a:p>
        </p:txBody>
      </p:sp>
      <p:sp>
        <p:nvSpPr>
          <p:cNvPr id="315396"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315397"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zh-CN" dirty="0"/>
              <a:t>*</a:t>
            </a:r>
            <a:r>
              <a:rPr lang="zh-CN" altLang="en-US" dirty="0"/>
              <a:t>是具有文件名通配符含义的特殊字符。</a:t>
            </a:r>
            <a:endParaRPr lang="zh-CN" altLang="zh-CN" dirty="0"/>
          </a:p>
        </p:txBody>
      </p:sp>
    </p:spTree>
    <p:extLst>
      <p:ext uri="{BB962C8B-B14F-4D97-AF65-F5344CB8AC3E}">
        <p14:creationId xmlns:p14="http://schemas.microsoft.com/office/powerpoint/2010/main" val="14829798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30196CD4-551F-4B5F-8891-6EEE679C045A}" type="datetime2">
              <a:rPr lang="zh-CN" altLang="en-US" sz="1200" smtClean="0"/>
              <a:pPr/>
              <a:t>2021年4月26日</a:t>
            </a:fld>
            <a:endParaRPr lang="en-US" altLang="zh-CN" sz="1200"/>
          </a:p>
        </p:txBody>
      </p:sp>
      <p:sp>
        <p:nvSpPr>
          <p:cNvPr id="317443"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5AB97F95-9213-42FC-B85A-CEF5B749788E}" type="slidenum">
              <a:rPr lang="en-US" altLang="zh-CN" sz="1200" smtClean="0"/>
              <a:pPr/>
              <a:t>47</a:t>
            </a:fld>
            <a:endParaRPr lang="en-US" altLang="zh-CN" sz="1200"/>
          </a:p>
        </p:txBody>
      </p:sp>
      <p:sp>
        <p:nvSpPr>
          <p:cNvPr id="317444"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317445"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zh-CN" dirty="0" err="1"/>
              <a:t>tput</a:t>
            </a:r>
            <a:r>
              <a:rPr lang="en-US" altLang="zh-CN" baseline="0" dirty="0"/>
              <a:t> —— terminal put </a:t>
            </a:r>
            <a:r>
              <a:rPr lang="zh-CN" altLang="en-US" baseline="0" dirty="0"/>
              <a:t>的简写，主要用于设置终端参数，功能较多，这里主要介绍常用的</a:t>
            </a:r>
            <a:r>
              <a:rPr lang="en-US" altLang="zh-CN" baseline="0" dirty="0" err="1"/>
              <a:t>tput</a:t>
            </a:r>
            <a:r>
              <a:rPr lang="zh-CN" altLang="en-US" baseline="0" dirty="0"/>
              <a:t>控制终端显示属性的部分功能。</a:t>
            </a:r>
            <a:endParaRPr lang="zh-CN" altLang="zh-CN" dirty="0"/>
          </a:p>
        </p:txBody>
      </p:sp>
    </p:spTree>
    <p:extLst>
      <p:ext uri="{BB962C8B-B14F-4D97-AF65-F5344CB8AC3E}">
        <p14:creationId xmlns:p14="http://schemas.microsoft.com/office/powerpoint/2010/main" val="37940689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幻灯片图像占位符 1"/>
          <p:cNvSpPr>
            <a:spLocks noGrp="1" noRot="1" noChangeAspect="1" noTextEdit="1"/>
          </p:cNvSpPr>
          <p:nvPr>
            <p:ph type="sldImg"/>
          </p:nvPr>
        </p:nvSpPr>
        <p:spPr>
          <a:xfrm>
            <a:off x="1371600" y="1143000"/>
            <a:ext cx="4114800" cy="3086100"/>
          </a:xfrm>
          <a:ln/>
        </p:spPr>
      </p:sp>
      <p:sp>
        <p:nvSpPr>
          <p:cNvPr id="319491" name="备注占位符 2"/>
          <p:cNvSpPr>
            <a:spLocks noGrp="1"/>
          </p:cNvSpPr>
          <p:nvPr>
            <p:ph type="body" idx="1"/>
          </p:nvPr>
        </p:nvSpPr>
        <p:spPr>
          <a:noFill/>
        </p:spPr>
        <p:txBody>
          <a:bodyPr/>
          <a:lstStyle/>
          <a:p>
            <a:endParaRPr lang="zh-CN" altLang="en-US"/>
          </a:p>
        </p:txBody>
      </p:sp>
      <p:sp>
        <p:nvSpPr>
          <p:cNvPr id="319492"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C66F0B70-2224-4445-959F-EC1E4644E586}" type="datetime2">
              <a:rPr lang="zh-CN" altLang="en-US" sz="1200" smtClean="0"/>
              <a:pPr/>
              <a:t>2021年4月26日</a:t>
            </a:fld>
            <a:endParaRPr lang="en-US" altLang="zh-CN" sz="1200"/>
          </a:p>
        </p:txBody>
      </p:sp>
      <p:sp>
        <p:nvSpPr>
          <p:cNvPr id="319493"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ABD3D69C-46B6-458D-9F3E-A0CEC9EF6F78}" type="slidenum">
              <a:rPr lang="en-US" altLang="zh-CN" sz="1200" smtClean="0"/>
              <a:pPr/>
              <a:t>48</a:t>
            </a:fld>
            <a:endParaRPr lang="en-US" altLang="zh-CN" sz="1200"/>
          </a:p>
        </p:txBody>
      </p:sp>
    </p:spTree>
    <p:extLst>
      <p:ext uri="{BB962C8B-B14F-4D97-AF65-F5344CB8AC3E}">
        <p14:creationId xmlns:p14="http://schemas.microsoft.com/office/powerpoint/2010/main" val="39683964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3F7BCBB9-8258-40A2-98B0-0F136B7573AE}" type="datetime2">
              <a:rPr lang="zh-CN" altLang="en-US" sz="1200" smtClean="0"/>
              <a:pPr/>
              <a:t>2021年4月26日</a:t>
            </a:fld>
            <a:endParaRPr lang="en-US" altLang="zh-CN" sz="1200"/>
          </a:p>
        </p:txBody>
      </p:sp>
      <p:sp>
        <p:nvSpPr>
          <p:cNvPr id="321539"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7A9CAB95-7F22-4E15-BA87-653E6894BD9C}" type="slidenum">
              <a:rPr lang="en-US" altLang="zh-CN" sz="1200" smtClean="0"/>
              <a:pPr/>
              <a:t>49</a:t>
            </a:fld>
            <a:endParaRPr lang="en-US" altLang="zh-CN" sz="1200"/>
          </a:p>
        </p:txBody>
      </p:sp>
      <p:sp>
        <p:nvSpPr>
          <p:cNvPr id="321540"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321541"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dirty="0"/>
          </a:p>
        </p:txBody>
      </p:sp>
    </p:spTree>
    <p:extLst>
      <p:ext uri="{BB962C8B-B14F-4D97-AF65-F5344CB8AC3E}">
        <p14:creationId xmlns:p14="http://schemas.microsoft.com/office/powerpoint/2010/main" val="2483813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589815D7-7E7C-417B-A9E2-B2698CEE1793}" type="datetime2">
              <a:rPr lang="zh-CN" altLang="en-US" sz="1200" smtClean="0"/>
              <a:pPr/>
              <a:t>2021年4月26日</a:t>
            </a:fld>
            <a:endParaRPr lang="en-US" altLang="zh-CN" sz="1200"/>
          </a:p>
        </p:txBody>
      </p:sp>
      <p:sp>
        <p:nvSpPr>
          <p:cNvPr id="204803"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113D5EA8-B6F1-4B1D-B3C3-C781A438F2DC}" type="slidenum">
              <a:rPr lang="en-US" altLang="zh-CN" sz="1200" smtClean="0"/>
              <a:pPr/>
              <a:t>5</a:t>
            </a:fld>
            <a:endParaRPr lang="en-US" altLang="zh-CN" sz="1200"/>
          </a:p>
        </p:txBody>
      </p:sp>
      <p:sp>
        <p:nvSpPr>
          <p:cNvPr id="204804"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204805"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zh-CN" altLang="en-US" dirty="0"/>
              <a:t>用户</a:t>
            </a:r>
            <a:r>
              <a:rPr lang="en-US" altLang="zh-CN" dirty="0"/>
              <a:t>shell</a:t>
            </a:r>
            <a:r>
              <a:rPr lang="zh-CN" altLang="en-US" dirty="0"/>
              <a:t>的运行流程</a:t>
            </a:r>
            <a:endParaRPr lang="zh-CN" altLang="zh-CN" dirty="0"/>
          </a:p>
        </p:txBody>
      </p:sp>
    </p:spTree>
    <p:extLst>
      <p:ext uri="{BB962C8B-B14F-4D97-AF65-F5344CB8AC3E}">
        <p14:creationId xmlns:p14="http://schemas.microsoft.com/office/powerpoint/2010/main" val="5432943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B1D7E9F4-4D70-4F07-B44A-ED73135EBC7D}" type="datetime2">
              <a:rPr lang="zh-CN" altLang="en-US" sz="1200" smtClean="0"/>
              <a:pPr/>
              <a:t>2021年4月26日</a:t>
            </a:fld>
            <a:endParaRPr lang="en-US" altLang="zh-CN" sz="1200"/>
          </a:p>
        </p:txBody>
      </p:sp>
      <p:sp>
        <p:nvSpPr>
          <p:cNvPr id="323587"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6C9FEA55-5F79-4A67-9526-726F56CE4D82}" type="slidenum">
              <a:rPr lang="en-US" altLang="zh-CN" sz="1200" smtClean="0"/>
              <a:pPr/>
              <a:t>50</a:t>
            </a:fld>
            <a:endParaRPr lang="en-US" altLang="zh-CN" sz="1200"/>
          </a:p>
        </p:txBody>
      </p:sp>
      <p:sp>
        <p:nvSpPr>
          <p:cNvPr id="323588"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32358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dirty="0"/>
          </a:p>
        </p:txBody>
      </p:sp>
    </p:spTree>
    <p:extLst>
      <p:ext uri="{BB962C8B-B14F-4D97-AF65-F5344CB8AC3E}">
        <p14:creationId xmlns:p14="http://schemas.microsoft.com/office/powerpoint/2010/main" val="117274245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0BDB80E0-0782-47D6-8E3B-9CF738A021D7}" type="datetime2">
              <a:rPr lang="zh-CN" altLang="en-US" sz="1200" smtClean="0"/>
              <a:pPr/>
              <a:t>2021年4月26日</a:t>
            </a:fld>
            <a:endParaRPr lang="en-US" altLang="zh-CN" sz="1200"/>
          </a:p>
        </p:txBody>
      </p:sp>
      <p:sp>
        <p:nvSpPr>
          <p:cNvPr id="325635"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501E3E3A-37E3-4C51-87B3-E9156F6C1024}" type="slidenum">
              <a:rPr lang="en-US" altLang="zh-CN" sz="1200" smtClean="0"/>
              <a:pPr/>
              <a:t>51</a:t>
            </a:fld>
            <a:endParaRPr lang="en-US" altLang="zh-CN" sz="1200"/>
          </a:p>
        </p:txBody>
      </p:sp>
      <p:sp>
        <p:nvSpPr>
          <p:cNvPr id="325636"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325637"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p>
        </p:txBody>
      </p:sp>
    </p:spTree>
    <p:extLst>
      <p:ext uri="{BB962C8B-B14F-4D97-AF65-F5344CB8AC3E}">
        <p14:creationId xmlns:p14="http://schemas.microsoft.com/office/powerpoint/2010/main" val="218020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5A66EF58-D5EC-4491-9DAA-095B0CC3EE9E}" type="datetime2">
              <a:rPr lang="zh-CN" altLang="en-US" sz="1200" smtClean="0"/>
              <a:pPr/>
              <a:t>2021年4月26日</a:t>
            </a:fld>
            <a:endParaRPr lang="en-US" altLang="zh-CN" sz="1200"/>
          </a:p>
        </p:txBody>
      </p:sp>
      <p:sp>
        <p:nvSpPr>
          <p:cNvPr id="327683"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1BF09D57-CC12-47D1-98B9-63EE956527B9}" type="slidenum">
              <a:rPr lang="en-US" altLang="zh-CN" sz="1200" smtClean="0"/>
              <a:pPr/>
              <a:t>52</a:t>
            </a:fld>
            <a:endParaRPr lang="en-US" altLang="zh-CN" sz="1200"/>
          </a:p>
        </p:txBody>
      </p:sp>
      <p:sp>
        <p:nvSpPr>
          <p:cNvPr id="327684"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327685"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p>
        </p:txBody>
      </p:sp>
    </p:spTree>
    <p:extLst>
      <p:ext uri="{BB962C8B-B14F-4D97-AF65-F5344CB8AC3E}">
        <p14:creationId xmlns:p14="http://schemas.microsoft.com/office/powerpoint/2010/main" val="367439326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幻灯片图像占位符 1"/>
          <p:cNvSpPr>
            <a:spLocks noGrp="1" noRot="1" noChangeAspect="1" noTextEdit="1"/>
          </p:cNvSpPr>
          <p:nvPr>
            <p:ph type="sldImg"/>
          </p:nvPr>
        </p:nvSpPr>
        <p:spPr>
          <a:xfrm>
            <a:off x="1371600" y="1143000"/>
            <a:ext cx="4114800" cy="3086100"/>
          </a:xfrm>
          <a:ln/>
        </p:spPr>
      </p:sp>
      <p:sp>
        <p:nvSpPr>
          <p:cNvPr id="329731" name="备注占位符 2"/>
          <p:cNvSpPr>
            <a:spLocks noGrp="1"/>
          </p:cNvSpPr>
          <p:nvPr>
            <p:ph type="body" idx="1"/>
          </p:nvPr>
        </p:nvSpPr>
        <p:spPr>
          <a:noFill/>
        </p:spPr>
        <p:txBody>
          <a:bodyPr/>
          <a:lstStyle/>
          <a:p>
            <a:endParaRPr lang="zh-CN" altLang="en-US"/>
          </a:p>
        </p:txBody>
      </p:sp>
      <p:sp>
        <p:nvSpPr>
          <p:cNvPr id="329732"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E99CE787-EB19-4028-8A3B-65214E9F3B28}" type="datetime2">
              <a:rPr lang="zh-CN" altLang="en-US" sz="1200" smtClean="0"/>
              <a:pPr/>
              <a:t>2021年4月26日</a:t>
            </a:fld>
            <a:endParaRPr lang="en-US" altLang="zh-CN" sz="1200"/>
          </a:p>
        </p:txBody>
      </p:sp>
      <p:sp>
        <p:nvSpPr>
          <p:cNvPr id="329733"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1C153FF9-145E-48A0-8799-D51553960043}" type="slidenum">
              <a:rPr lang="en-US" altLang="zh-CN" sz="1200" smtClean="0"/>
              <a:pPr/>
              <a:t>53</a:t>
            </a:fld>
            <a:endParaRPr lang="en-US" altLang="zh-CN" sz="1200"/>
          </a:p>
        </p:txBody>
      </p:sp>
    </p:spTree>
    <p:extLst>
      <p:ext uri="{BB962C8B-B14F-4D97-AF65-F5344CB8AC3E}">
        <p14:creationId xmlns:p14="http://schemas.microsoft.com/office/powerpoint/2010/main" val="134897271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幻灯片图像占位符 1"/>
          <p:cNvSpPr>
            <a:spLocks noGrp="1" noRot="1" noChangeAspect="1" noTextEdit="1"/>
          </p:cNvSpPr>
          <p:nvPr>
            <p:ph type="sldImg"/>
          </p:nvPr>
        </p:nvSpPr>
        <p:spPr>
          <a:xfrm>
            <a:off x="1371600" y="1143000"/>
            <a:ext cx="4114800" cy="3086100"/>
          </a:xfrm>
          <a:ln/>
        </p:spPr>
      </p:sp>
      <p:sp>
        <p:nvSpPr>
          <p:cNvPr id="331779" name="备注占位符 2"/>
          <p:cNvSpPr>
            <a:spLocks noGrp="1"/>
          </p:cNvSpPr>
          <p:nvPr>
            <p:ph type="body" idx="1"/>
          </p:nvPr>
        </p:nvSpPr>
        <p:spPr>
          <a:noFill/>
        </p:spPr>
        <p:txBody>
          <a:bodyPr/>
          <a:lstStyle/>
          <a:p>
            <a:endParaRPr lang="zh-CN" altLang="en-US" dirty="0"/>
          </a:p>
        </p:txBody>
      </p:sp>
      <p:sp>
        <p:nvSpPr>
          <p:cNvPr id="331780"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DD18EAA3-B7EB-4911-B2B3-7136E1CC263B}" type="datetime2">
              <a:rPr lang="zh-CN" altLang="en-US" sz="1200" smtClean="0"/>
              <a:pPr/>
              <a:t>2021年4月26日</a:t>
            </a:fld>
            <a:endParaRPr lang="en-US" altLang="zh-CN" sz="1200"/>
          </a:p>
        </p:txBody>
      </p:sp>
      <p:sp>
        <p:nvSpPr>
          <p:cNvPr id="331781"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0F623DC3-9FD9-43E6-B598-8282DB637F1E}" type="slidenum">
              <a:rPr lang="en-US" altLang="zh-CN" sz="1200" smtClean="0"/>
              <a:pPr/>
              <a:t>54</a:t>
            </a:fld>
            <a:endParaRPr lang="en-US" altLang="zh-CN" sz="1200"/>
          </a:p>
        </p:txBody>
      </p:sp>
    </p:spTree>
    <p:extLst>
      <p:ext uri="{BB962C8B-B14F-4D97-AF65-F5344CB8AC3E}">
        <p14:creationId xmlns:p14="http://schemas.microsoft.com/office/powerpoint/2010/main" val="6154904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05BA298C-496E-4FCA-A6B1-2BA90592040E}" type="datetime2">
              <a:rPr lang="zh-CN" altLang="en-US" sz="1200" smtClean="0"/>
              <a:pPr/>
              <a:t>2021年4月26日</a:t>
            </a:fld>
            <a:endParaRPr lang="en-US" altLang="zh-CN" sz="1200"/>
          </a:p>
        </p:txBody>
      </p:sp>
      <p:sp>
        <p:nvSpPr>
          <p:cNvPr id="333827"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46200957-AE4E-4FCF-8978-34FB6E137E89}" type="slidenum">
              <a:rPr lang="en-US" altLang="zh-CN" sz="1200" smtClean="0"/>
              <a:pPr/>
              <a:t>55</a:t>
            </a:fld>
            <a:endParaRPr lang="en-US" altLang="zh-CN" sz="1200"/>
          </a:p>
        </p:txBody>
      </p:sp>
      <p:sp>
        <p:nvSpPr>
          <p:cNvPr id="333828"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33382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zh-CN" altLang="en-US" dirty="0"/>
              <a:t>如果没有</a:t>
            </a:r>
            <a:r>
              <a:rPr lang="en-US" altLang="zh-CN" dirty="0"/>
              <a:t>exit</a:t>
            </a:r>
            <a:r>
              <a:rPr lang="zh-CN" altLang="en-US" dirty="0"/>
              <a:t>语句，</a:t>
            </a:r>
            <a:r>
              <a:rPr lang="en-US" altLang="zh-CN" dirty="0"/>
              <a:t>prog3</a:t>
            </a:r>
            <a:r>
              <a:rPr lang="zh-CN" altLang="en-US" dirty="0"/>
              <a:t>就只有一个出口（最后一个</a:t>
            </a:r>
            <a:r>
              <a:rPr lang="en-US" altLang="zh-CN" dirty="0"/>
              <a:t>fi</a:t>
            </a:r>
            <a:r>
              <a:rPr lang="zh-CN" altLang="en-US" dirty="0"/>
              <a:t>语句）；如果有</a:t>
            </a:r>
            <a:r>
              <a:rPr lang="en-US" altLang="zh-CN" dirty="0"/>
              <a:t>exit</a:t>
            </a:r>
            <a:r>
              <a:rPr lang="zh-CN" altLang="en-US" dirty="0"/>
              <a:t>语句，</a:t>
            </a:r>
            <a:r>
              <a:rPr lang="en-US" altLang="zh-CN" dirty="0"/>
              <a:t>prog3</a:t>
            </a:r>
            <a:r>
              <a:rPr lang="zh-CN" altLang="en-US" dirty="0"/>
              <a:t>就有两个出口。</a:t>
            </a:r>
            <a:endParaRPr lang="zh-CN" altLang="zh-CN" dirty="0"/>
          </a:p>
        </p:txBody>
      </p:sp>
    </p:spTree>
    <p:extLst>
      <p:ext uri="{BB962C8B-B14F-4D97-AF65-F5344CB8AC3E}">
        <p14:creationId xmlns:p14="http://schemas.microsoft.com/office/powerpoint/2010/main" val="39167993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22DB3423-8036-4126-BFA7-0770B2CBBE14}" type="datetime2">
              <a:rPr lang="zh-CN" altLang="en-US" sz="1200" smtClean="0"/>
              <a:pPr/>
              <a:t>2021年4月26日</a:t>
            </a:fld>
            <a:endParaRPr lang="en-US" altLang="zh-CN" sz="1200"/>
          </a:p>
        </p:txBody>
      </p:sp>
      <p:sp>
        <p:nvSpPr>
          <p:cNvPr id="335875"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1FE881B8-BD6A-471A-B756-FC5D8CA33BAE}" type="slidenum">
              <a:rPr lang="en-US" altLang="zh-CN" sz="1200" smtClean="0"/>
              <a:pPr/>
              <a:t>56</a:t>
            </a:fld>
            <a:endParaRPr lang="en-US" altLang="zh-CN" sz="1200"/>
          </a:p>
        </p:txBody>
      </p:sp>
      <p:sp>
        <p:nvSpPr>
          <p:cNvPr id="335876"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335877"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dirty="0"/>
          </a:p>
        </p:txBody>
      </p:sp>
    </p:spTree>
    <p:extLst>
      <p:ext uri="{BB962C8B-B14F-4D97-AF65-F5344CB8AC3E}">
        <p14:creationId xmlns:p14="http://schemas.microsoft.com/office/powerpoint/2010/main" val="15644483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幻灯片图像占位符 1"/>
          <p:cNvSpPr>
            <a:spLocks noGrp="1" noRot="1" noChangeAspect="1" noTextEdit="1"/>
          </p:cNvSpPr>
          <p:nvPr>
            <p:ph type="sldImg"/>
          </p:nvPr>
        </p:nvSpPr>
        <p:spPr>
          <a:xfrm>
            <a:off x="1371600" y="1143000"/>
            <a:ext cx="4114800" cy="3086100"/>
          </a:xfrm>
          <a:ln/>
        </p:spPr>
      </p:sp>
      <p:sp>
        <p:nvSpPr>
          <p:cNvPr id="337923" name="备注占位符 2"/>
          <p:cNvSpPr>
            <a:spLocks noGrp="1"/>
          </p:cNvSpPr>
          <p:nvPr>
            <p:ph type="body" idx="1"/>
          </p:nvPr>
        </p:nvSpPr>
        <p:spPr>
          <a:noFill/>
        </p:spPr>
        <p:txBody>
          <a:bodyPr/>
          <a:lstStyle/>
          <a:p>
            <a:r>
              <a:rPr lang="zh-CN" altLang="en-US" dirty="0"/>
              <a:t>其他测试符的应用，详见教材</a:t>
            </a:r>
            <a:r>
              <a:rPr lang="en-US" altLang="zh-CN" dirty="0"/>
              <a:t>__</a:t>
            </a:r>
            <a:r>
              <a:rPr lang="zh-CN" altLang="en-US" baseline="0" dirty="0"/>
              <a:t>章节。</a:t>
            </a:r>
            <a:endParaRPr lang="zh-CN" altLang="en-US" dirty="0"/>
          </a:p>
        </p:txBody>
      </p:sp>
      <p:sp>
        <p:nvSpPr>
          <p:cNvPr id="337924"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003CA3E6-8896-451F-9203-D0172108D839}" type="datetime2">
              <a:rPr lang="zh-CN" altLang="en-US" sz="1200" smtClean="0"/>
              <a:pPr/>
              <a:t>2021年4月26日</a:t>
            </a:fld>
            <a:endParaRPr lang="en-US" altLang="zh-CN" sz="1200"/>
          </a:p>
        </p:txBody>
      </p:sp>
      <p:sp>
        <p:nvSpPr>
          <p:cNvPr id="337925"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DB40A751-F77C-427C-B84F-6597A2E683F7}" type="slidenum">
              <a:rPr lang="en-US" altLang="zh-CN" sz="1200" smtClean="0"/>
              <a:pPr/>
              <a:t>57</a:t>
            </a:fld>
            <a:endParaRPr lang="en-US" altLang="zh-CN" sz="1200"/>
          </a:p>
        </p:txBody>
      </p:sp>
    </p:spTree>
    <p:extLst>
      <p:ext uri="{BB962C8B-B14F-4D97-AF65-F5344CB8AC3E}">
        <p14:creationId xmlns:p14="http://schemas.microsoft.com/office/powerpoint/2010/main" val="40654610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450DF346-1A2E-4EE9-BD96-3F1F6B3D7D1E}" type="datetime2">
              <a:rPr lang="zh-CN" altLang="en-US" sz="1200" smtClean="0"/>
              <a:pPr/>
              <a:t>2021年4月26日</a:t>
            </a:fld>
            <a:endParaRPr lang="en-US" altLang="zh-CN" sz="1200"/>
          </a:p>
        </p:txBody>
      </p:sp>
      <p:sp>
        <p:nvSpPr>
          <p:cNvPr id="339971"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A6DC050F-3092-42B9-9E7C-99C512BC44B5}" type="slidenum">
              <a:rPr lang="en-US" altLang="zh-CN" sz="1200" smtClean="0"/>
              <a:pPr/>
              <a:t>58</a:t>
            </a:fld>
            <a:endParaRPr lang="en-US" altLang="zh-CN" sz="1200"/>
          </a:p>
        </p:txBody>
      </p:sp>
      <p:sp>
        <p:nvSpPr>
          <p:cNvPr id="339972"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339973"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zh-CN" altLang="en-US" dirty="0"/>
              <a:t>大部分版本的系统都要求左方括号的右边和右方括号的左边至少一个空格。</a:t>
            </a:r>
            <a:endParaRPr lang="zh-CN" altLang="zh-CN" dirty="0"/>
          </a:p>
        </p:txBody>
      </p:sp>
    </p:spTree>
    <p:extLst>
      <p:ext uri="{BB962C8B-B14F-4D97-AF65-F5344CB8AC3E}">
        <p14:creationId xmlns:p14="http://schemas.microsoft.com/office/powerpoint/2010/main" val="369625999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87A01CE5-343C-4FF5-B20F-29D7A7CE3E83}" type="datetime2">
              <a:rPr lang="zh-CN" altLang="en-US" sz="1200" smtClean="0"/>
              <a:pPr/>
              <a:t>2021年4月26日</a:t>
            </a:fld>
            <a:endParaRPr lang="en-US" altLang="zh-CN" sz="1200"/>
          </a:p>
        </p:txBody>
      </p:sp>
      <p:sp>
        <p:nvSpPr>
          <p:cNvPr id="342019"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A80334EC-768C-4FAA-BD93-A1B8112CCA24}" type="slidenum">
              <a:rPr lang="en-US" altLang="zh-CN" sz="1200" smtClean="0"/>
              <a:pPr/>
              <a:t>59</a:t>
            </a:fld>
            <a:endParaRPr lang="en-US" altLang="zh-CN" sz="1200"/>
          </a:p>
        </p:txBody>
      </p:sp>
      <p:sp>
        <p:nvSpPr>
          <p:cNvPr id="342020"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342021"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zh-CN" altLang="en-US"/>
              <a:t>在</a:t>
            </a:r>
            <a:r>
              <a:rPr lang="en-US" altLang="zh-CN"/>
              <a:t>case</a:t>
            </a:r>
            <a:r>
              <a:rPr lang="zh-CN" altLang="en-US"/>
              <a:t>语句中，字符串变量是依次逐个匹配各个模式的，因此在前面的先检测，后面的后检测。</a:t>
            </a:r>
          </a:p>
        </p:txBody>
      </p:sp>
    </p:spTree>
    <p:extLst>
      <p:ext uri="{BB962C8B-B14F-4D97-AF65-F5344CB8AC3E}">
        <p14:creationId xmlns:p14="http://schemas.microsoft.com/office/powerpoint/2010/main" val="1620524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8A3C08E6-5F51-40E5-B496-ABB128E308F7}" type="datetime2">
              <a:rPr lang="zh-CN" altLang="en-US" sz="1200" smtClean="0"/>
              <a:pPr/>
              <a:t>2021年4月26日</a:t>
            </a:fld>
            <a:endParaRPr lang="en-US" altLang="zh-CN" sz="1200"/>
          </a:p>
        </p:txBody>
      </p:sp>
      <p:sp>
        <p:nvSpPr>
          <p:cNvPr id="206851"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8E10F4BC-3AE4-4482-83A8-5DAAF0AEF988}" type="slidenum">
              <a:rPr lang="en-US" altLang="zh-CN" sz="1200" smtClean="0"/>
              <a:pPr/>
              <a:t>6</a:t>
            </a:fld>
            <a:endParaRPr lang="en-US" altLang="zh-CN" sz="1200"/>
          </a:p>
        </p:txBody>
      </p:sp>
      <p:sp>
        <p:nvSpPr>
          <p:cNvPr id="206852"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206853"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marL="228600" indent="-228600" eaLnBrk="1" hangingPunct="1"/>
            <a:r>
              <a:rPr lang="en-US" altLang="zh-CN" dirty="0" err="1"/>
              <a:t>fd</a:t>
            </a:r>
            <a:r>
              <a:rPr lang="zh-CN" altLang="en-US" dirty="0"/>
              <a:t>：文件描述符（</a:t>
            </a:r>
            <a:r>
              <a:rPr lang="en-US" altLang="zh-CN" dirty="0"/>
              <a:t>file  descriptor</a:t>
            </a:r>
            <a:r>
              <a:rPr lang="zh-CN" altLang="en-US" dirty="0"/>
              <a:t>）</a:t>
            </a:r>
            <a:endParaRPr lang="zh-CN" altLang="zh-CN" dirty="0"/>
          </a:p>
        </p:txBody>
      </p:sp>
    </p:spTree>
    <p:extLst>
      <p:ext uri="{BB962C8B-B14F-4D97-AF65-F5344CB8AC3E}">
        <p14:creationId xmlns:p14="http://schemas.microsoft.com/office/powerpoint/2010/main" val="319842429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45350261-470B-4911-845D-72AF96722ABB}" type="datetime2">
              <a:rPr lang="zh-CN" altLang="en-US" sz="1200" smtClean="0"/>
              <a:pPr/>
              <a:t>2021年4月26日</a:t>
            </a:fld>
            <a:endParaRPr lang="en-US" altLang="zh-CN" sz="1200"/>
          </a:p>
        </p:txBody>
      </p:sp>
      <p:sp>
        <p:nvSpPr>
          <p:cNvPr id="344067"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93DF85C2-B598-41E1-B281-FD609E084E52}" type="slidenum">
              <a:rPr lang="en-US" altLang="zh-CN" sz="1200" smtClean="0"/>
              <a:pPr/>
              <a:t>60</a:t>
            </a:fld>
            <a:endParaRPr lang="en-US" altLang="zh-CN" sz="1200"/>
          </a:p>
        </p:txBody>
      </p:sp>
      <p:sp>
        <p:nvSpPr>
          <p:cNvPr id="344068"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34406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p>
        </p:txBody>
      </p:sp>
    </p:spTree>
    <p:extLst>
      <p:ext uri="{BB962C8B-B14F-4D97-AF65-F5344CB8AC3E}">
        <p14:creationId xmlns:p14="http://schemas.microsoft.com/office/powerpoint/2010/main" val="276497082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9814E8CA-71C6-4AE5-AF74-813F5DFEFCA5}" type="datetime2">
              <a:rPr lang="zh-CN" altLang="en-US" sz="1200" smtClean="0"/>
              <a:pPr/>
              <a:t>2021年4月26日</a:t>
            </a:fld>
            <a:endParaRPr lang="en-US" altLang="zh-CN" sz="1200"/>
          </a:p>
        </p:txBody>
      </p:sp>
      <p:sp>
        <p:nvSpPr>
          <p:cNvPr id="346115"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BC17801E-8987-4695-B992-DF11AEF31C4C}" type="slidenum">
              <a:rPr lang="en-US" altLang="zh-CN" sz="1200" smtClean="0"/>
              <a:pPr/>
              <a:t>61</a:t>
            </a:fld>
            <a:endParaRPr lang="en-US" altLang="zh-CN" sz="1200"/>
          </a:p>
        </p:txBody>
      </p:sp>
      <p:sp>
        <p:nvSpPr>
          <p:cNvPr id="346116"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346117"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sz="900"/>
          </a:p>
        </p:txBody>
      </p:sp>
    </p:spTree>
    <p:extLst>
      <p:ext uri="{BB962C8B-B14F-4D97-AF65-F5344CB8AC3E}">
        <p14:creationId xmlns:p14="http://schemas.microsoft.com/office/powerpoint/2010/main" val="351582891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6FD01D9E-98EB-4146-A751-4BB34D36D541}" type="datetime2">
              <a:rPr lang="zh-CN" altLang="en-US" sz="1200" smtClean="0"/>
              <a:pPr/>
              <a:t>2021年4月26日</a:t>
            </a:fld>
            <a:endParaRPr lang="en-US" altLang="zh-CN" sz="1200"/>
          </a:p>
        </p:txBody>
      </p:sp>
      <p:sp>
        <p:nvSpPr>
          <p:cNvPr id="348163"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2BC74B14-8953-4B19-9EF7-4702FDD37E08}" type="slidenum">
              <a:rPr lang="en-US" altLang="zh-CN" sz="1200" smtClean="0"/>
              <a:pPr/>
              <a:t>62</a:t>
            </a:fld>
            <a:endParaRPr lang="en-US" altLang="zh-CN" sz="1200"/>
          </a:p>
        </p:txBody>
      </p:sp>
      <p:sp>
        <p:nvSpPr>
          <p:cNvPr id="348164"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348165"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marL="228600" indent="-228600" eaLnBrk="1" hangingPunct="1"/>
            <a:endParaRPr lang="zh-CN" altLang="zh-CN"/>
          </a:p>
        </p:txBody>
      </p:sp>
    </p:spTree>
    <p:extLst>
      <p:ext uri="{BB962C8B-B14F-4D97-AF65-F5344CB8AC3E}">
        <p14:creationId xmlns:p14="http://schemas.microsoft.com/office/powerpoint/2010/main" val="125014743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幻灯片图像占位符 1"/>
          <p:cNvSpPr>
            <a:spLocks noGrp="1" noRot="1" noChangeAspect="1" noTextEdit="1"/>
          </p:cNvSpPr>
          <p:nvPr>
            <p:ph type="sldImg"/>
          </p:nvPr>
        </p:nvSpPr>
        <p:spPr>
          <a:xfrm>
            <a:off x="1371600" y="1143000"/>
            <a:ext cx="4114800" cy="3086100"/>
          </a:xfrm>
          <a:ln/>
        </p:spPr>
      </p:sp>
      <p:sp>
        <p:nvSpPr>
          <p:cNvPr id="350211" name="备注占位符 2"/>
          <p:cNvSpPr>
            <a:spLocks noGrp="1"/>
          </p:cNvSpPr>
          <p:nvPr>
            <p:ph type="body" idx="1"/>
          </p:nvPr>
        </p:nvSpPr>
        <p:spPr>
          <a:noFill/>
        </p:spPr>
        <p:txBody>
          <a:bodyPr/>
          <a:lstStyle/>
          <a:p>
            <a:endParaRPr lang="zh-CN" altLang="en-US"/>
          </a:p>
        </p:txBody>
      </p:sp>
      <p:sp>
        <p:nvSpPr>
          <p:cNvPr id="350212"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33F560D7-22A8-4942-9447-283DDF3665D6}" type="datetime2">
              <a:rPr lang="zh-CN" altLang="en-US" sz="1200" smtClean="0"/>
              <a:pPr/>
              <a:t>2021年4月26日</a:t>
            </a:fld>
            <a:endParaRPr lang="en-US" altLang="zh-CN" sz="1200"/>
          </a:p>
        </p:txBody>
      </p:sp>
      <p:sp>
        <p:nvSpPr>
          <p:cNvPr id="350213"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E5AF3A95-F422-4D25-9C93-8441D38E051B}" type="slidenum">
              <a:rPr lang="en-US" altLang="zh-CN" sz="1200" smtClean="0"/>
              <a:pPr/>
              <a:t>63</a:t>
            </a:fld>
            <a:endParaRPr lang="en-US" altLang="zh-CN" sz="1200"/>
          </a:p>
        </p:txBody>
      </p:sp>
    </p:spTree>
    <p:extLst>
      <p:ext uri="{BB962C8B-B14F-4D97-AF65-F5344CB8AC3E}">
        <p14:creationId xmlns:p14="http://schemas.microsoft.com/office/powerpoint/2010/main" val="192571782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689C15AA-5FF1-469A-84BB-78F491B95C90}" type="datetime2">
              <a:rPr lang="zh-CN" altLang="en-US" sz="1200" smtClean="0"/>
              <a:pPr/>
              <a:t>2021年4月26日</a:t>
            </a:fld>
            <a:endParaRPr lang="en-US" altLang="zh-CN" sz="1200"/>
          </a:p>
        </p:txBody>
      </p:sp>
      <p:sp>
        <p:nvSpPr>
          <p:cNvPr id="352259"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AE7E6478-5990-4DBE-A785-DBD28290A3EF}" type="slidenum">
              <a:rPr lang="en-US" altLang="zh-CN" sz="1200" smtClean="0"/>
              <a:pPr/>
              <a:t>64</a:t>
            </a:fld>
            <a:endParaRPr lang="en-US" altLang="zh-CN" sz="1200"/>
          </a:p>
        </p:txBody>
      </p:sp>
      <p:sp>
        <p:nvSpPr>
          <p:cNvPr id="352260"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352261"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zh-CN" dirty="0"/>
              <a:t>[number]</a:t>
            </a:r>
            <a:r>
              <a:rPr lang="en-US" altLang="zh-CN" baseline="0" dirty="0"/>
              <a:t> —— </a:t>
            </a:r>
            <a:r>
              <a:rPr lang="zh-CN" altLang="en-US" baseline="0" dirty="0"/>
              <a:t>命令行上的参数带方括号，表示该参数为任选，可有可无。</a:t>
            </a:r>
            <a:endParaRPr lang="zh-CN" altLang="zh-CN" dirty="0"/>
          </a:p>
        </p:txBody>
      </p:sp>
    </p:spTree>
    <p:extLst>
      <p:ext uri="{BB962C8B-B14F-4D97-AF65-F5344CB8AC3E}">
        <p14:creationId xmlns:p14="http://schemas.microsoft.com/office/powerpoint/2010/main" val="321275083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幻灯片图像占位符 1"/>
          <p:cNvSpPr>
            <a:spLocks noGrp="1" noRot="1" noChangeAspect="1" noTextEdit="1"/>
          </p:cNvSpPr>
          <p:nvPr>
            <p:ph type="sldImg"/>
          </p:nvPr>
        </p:nvSpPr>
        <p:spPr>
          <a:xfrm>
            <a:off x="1371600" y="1143000"/>
            <a:ext cx="4114800" cy="3086100"/>
          </a:xfrm>
          <a:ln/>
        </p:spPr>
      </p:sp>
      <p:sp>
        <p:nvSpPr>
          <p:cNvPr id="354307" name="备注占位符 2"/>
          <p:cNvSpPr>
            <a:spLocks noGrp="1"/>
          </p:cNvSpPr>
          <p:nvPr>
            <p:ph type="body" idx="1"/>
          </p:nvPr>
        </p:nvSpPr>
        <p:spPr>
          <a:noFill/>
        </p:spPr>
        <p:txBody>
          <a:bodyPr/>
          <a:lstStyle/>
          <a:p>
            <a:endParaRPr lang="zh-CN" altLang="en-US"/>
          </a:p>
        </p:txBody>
      </p:sp>
      <p:sp>
        <p:nvSpPr>
          <p:cNvPr id="354308"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D632E67B-C022-4B8B-95B7-6D72CCAC205B}" type="datetime2">
              <a:rPr lang="zh-CN" altLang="en-US" sz="1200" smtClean="0"/>
              <a:pPr/>
              <a:t>2021年4月26日</a:t>
            </a:fld>
            <a:endParaRPr lang="en-US" altLang="zh-CN" sz="1200"/>
          </a:p>
        </p:txBody>
      </p:sp>
      <p:sp>
        <p:nvSpPr>
          <p:cNvPr id="354309"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A7086D38-1DA9-4592-85E7-1FBE9C3C3BCC}" type="slidenum">
              <a:rPr lang="en-US" altLang="zh-CN" sz="1200" smtClean="0"/>
              <a:pPr/>
              <a:t>65</a:t>
            </a:fld>
            <a:endParaRPr lang="en-US" altLang="zh-CN" sz="1200"/>
          </a:p>
        </p:txBody>
      </p:sp>
    </p:spTree>
    <p:extLst>
      <p:ext uri="{BB962C8B-B14F-4D97-AF65-F5344CB8AC3E}">
        <p14:creationId xmlns:p14="http://schemas.microsoft.com/office/powerpoint/2010/main" val="260238190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幻灯片图像占位符 1"/>
          <p:cNvSpPr>
            <a:spLocks noGrp="1" noRot="1" noChangeAspect="1" noTextEdit="1"/>
          </p:cNvSpPr>
          <p:nvPr>
            <p:ph type="sldImg"/>
          </p:nvPr>
        </p:nvSpPr>
        <p:spPr>
          <a:xfrm>
            <a:off x="1371600" y="1143000"/>
            <a:ext cx="4114800" cy="3086100"/>
          </a:xfrm>
          <a:ln/>
        </p:spPr>
      </p:sp>
      <p:sp>
        <p:nvSpPr>
          <p:cNvPr id="356355" name="备注占位符 2"/>
          <p:cNvSpPr>
            <a:spLocks noGrp="1"/>
          </p:cNvSpPr>
          <p:nvPr>
            <p:ph type="body" idx="1"/>
          </p:nvPr>
        </p:nvSpPr>
        <p:spPr>
          <a:noFill/>
        </p:spPr>
        <p:txBody>
          <a:bodyPr/>
          <a:lstStyle/>
          <a:p>
            <a:endParaRPr lang="zh-CN" altLang="en-US"/>
          </a:p>
        </p:txBody>
      </p:sp>
      <p:sp>
        <p:nvSpPr>
          <p:cNvPr id="356356"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FCDC10BF-7603-4ABE-8C9D-42034682A61A}" type="datetime2">
              <a:rPr lang="zh-CN" altLang="en-US" sz="1200" smtClean="0"/>
              <a:pPr/>
              <a:t>2021年4月26日</a:t>
            </a:fld>
            <a:endParaRPr lang="en-US" altLang="zh-CN" sz="1200"/>
          </a:p>
        </p:txBody>
      </p:sp>
      <p:sp>
        <p:nvSpPr>
          <p:cNvPr id="356357"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2CAFC067-A1D9-420C-85AA-33E49DB7EB10}" type="slidenum">
              <a:rPr lang="en-US" altLang="zh-CN" sz="1200" smtClean="0"/>
              <a:pPr/>
              <a:t>66</a:t>
            </a:fld>
            <a:endParaRPr lang="en-US" altLang="zh-CN" sz="1200"/>
          </a:p>
        </p:txBody>
      </p:sp>
    </p:spTree>
    <p:extLst>
      <p:ext uri="{BB962C8B-B14F-4D97-AF65-F5344CB8AC3E}">
        <p14:creationId xmlns:p14="http://schemas.microsoft.com/office/powerpoint/2010/main" val="65267339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F030DE83-8416-4B47-8018-B7EA0DAAE63D}" type="datetime2">
              <a:rPr lang="zh-CN" altLang="en-US" sz="1200" smtClean="0"/>
              <a:pPr/>
              <a:t>2021年4月26日</a:t>
            </a:fld>
            <a:endParaRPr lang="en-US" altLang="zh-CN" sz="1200"/>
          </a:p>
        </p:txBody>
      </p:sp>
      <p:sp>
        <p:nvSpPr>
          <p:cNvPr id="358403"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64394CBD-BF47-443A-826A-38FBB008A944}" type="slidenum">
              <a:rPr lang="en-US" altLang="zh-CN" sz="1200" smtClean="0"/>
              <a:pPr/>
              <a:t>67</a:t>
            </a:fld>
            <a:endParaRPr lang="en-US" altLang="zh-CN" sz="1200"/>
          </a:p>
        </p:txBody>
      </p:sp>
      <p:sp>
        <p:nvSpPr>
          <p:cNvPr id="358404"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358405"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p>
        </p:txBody>
      </p:sp>
    </p:spTree>
    <p:extLst>
      <p:ext uri="{BB962C8B-B14F-4D97-AF65-F5344CB8AC3E}">
        <p14:creationId xmlns:p14="http://schemas.microsoft.com/office/powerpoint/2010/main" val="249870817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幻灯片图像占位符 1"/>
          <p:cNvSpPr>
            <a:spLocks noGrp="1" noRot="1" noChangeAspect="1" noTextEdit="1"/>
          </p:cNvSpPr>
          <p:nvPr>
            <p:ph type="sldImg"/>
          </p:nvPr>
        </p:nvSpPr>
        <p:spPr>
          <a:xfrm>
            <a:off x="1371600" y="1143000"/>
            <a:ext cx="4114800" cy="3086100"/>
          </a:xfrm>
          <a:ln/>
        </p:spPr>
      </p:sp>
      <p:sp>
        <p:nvSpPr>
          <p:cNvPr id="360451" name="备注占位符 2"/>
          <p:cNvSpPr>
            <a:spLocks noGrp="1"/>
          </p:cNvSpPr>
          <p:nvPr>
            <p:ph type="body" idx="1"/>
          </p:nvPr>
        </p:nvSpPr>
        <p:spPr>
          <a:noFill/>
        </p:spPr>
        <p:txBody>
          <a:bodyPr/>
          <a:lstStyle/>
          <a:p>
            <a:pPr eaLnBrk="1" hangingPunct="1">
              <a:lnSpc>
                <a:spcPct val="70000"/>
              </a:lnSpc>
              <a:buFont typeface="Wingdings" panose="05000000000000000000" pitchFamily="2" charset="2"/>
              <a:buNone/>
              <a:defRPr/>
            </a:pPr>
            <a:r>
              <a:rPr lang="en-US" altLang="zh-CN" sz="1200" dirty="0"/>
              <a:t>while</a:t>
            </a:r>
            <a:r>
              <a:rPr lang="zh-CN" altLang="en-US" sz="1200" dirty="0"/>
              <a:t>语句后的表达式为</a:t>
            </a:r>
            <a:r>
              <a:rPr lang="en-US" altLang="zh-CN" sz="1200" dirty="0"/>
              <a:t>true(</a:t>
            </a:r>
            <a:r>
              <a:rPr lang="zh-CN" altLang="en-US" sz="1200" dirty="0"/>
              <a:t>真</a:t>
            </a:r>
            <a:r>
              <a:rPr lang="en-US" altLang="zh-CN" sz="1200" dirty="0"/>
              <a:t>),   until</a:t>
            </a:r>
            <a:r>
              <a:rPr lang="zh-CN" altLang="en-US" sz="1200" dirty="0"/>
              <a:t>语句后的表达式为</a:t>
            </a:r>
            <a:r>
              <a:rPr lang="en-US" altLang="zh-CN" sz="1200" dirty="0"/>
              <a:t>false(</a:t>
            </a:r>
            <a:r>
              <a:rPr lang="zh-CN" altLang="en-US" sz="1200" dirty="0"/>
              <a:t>假</a:t>
            </a:r>
            <a:r>
              <a:rPr lang="en-US" altLang="zh-CN" sz="1200" dirty="0"/>
              <a:t>),   </a:t>
            </a:r>
            <a:r>
              <a:rPr lang="zh-CN" altLang="en-US" sz="1200" dirty="0"/>
              <a:t>循环条件永远成立</a:t>
            </a:r>
            <a:r>
              <a:rPr lang="en-US" altLang="zh-CN" sz="1200" dirty="0"/>
              <a:t>,  </a:t>
            </a:r>
            <a:r>
              <a:rPr lang="zh-CN" altLang="en-US" sz="1200" dirty="0"/>
              <a:t>因此是无限循环。</a:t>
            </a:r>
            <a:endParaRPr lang="en-US" altLang="zh-CN" sz="1200" dirty="0"/>
          </a:p>
        </p:txBody>
      </p:sp>
      <p:sp>
        <p:nvSpPr>
          <p:cNvPr id="360452"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AE408865-9FD7-4D7B-833C-C196B3A27FCD}" type="datetime2">
              <a:rPr lang="zh-CN" altLang="en-US" sz="1200" smtClean="0"/>
              <a:pPr/>
              <a:t>2021年4月26日</a:t>
            </a:fld>
            <a:endParaRPr lang="en-US" altLang="zh-CN" sz="1200"/>
          </a:p>
        </p:txBody>
      </p:sp>
      <p:sp>
        <p:nvSpPr>
          <p:cNvPr id="360453"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0DFE7E79-B935-4C4E-B09F-6F72B0D6A2EA}" type="slidenum">
              <a:rPr lang="en-US" altLang="zh-CN" sz="1200" smtClean="0"/>
              <a:pPr/>
              <a:t>68</a:t>
            </a:fld>
            <a:endParaRPr lang="en-US" altLang="zh-CN" sz="1200"/>
          </a:p>
        </p:txBody>
      </p:sp>
    </p:spTree>
    <p:extLst>
      <p:ext uri="{BB962C8B-B14F-4D97-AF65-F5344CB8AC3E}">
        <p14:creationId xmlns:p14="http://schemas.microsoft.com/office/powerpoint/2010/main" val="162389679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幻灯片图像占位符 1"/>
          <p:cNvSpPr>
            <a:spLocks noGrp="1" noRot="1" noChangeAspect="1" noTextEdit="1"/>
          </p:cNvSpPr>
          <p:nvPr>
            <p:ph type="sldImg"/>
          </p:nvPr>
        </p:nvSpPr>
        <p:spPr>
          <a:xfrm>
            <a:off x="1371600" y="1143000"/>
            <a:ext cx="4114800" cy="3086100"/>
          </a:xfrm>
          <a:ln/>
        </p:spPr>
      </p:sp>
      <p:sp>
        <p:nvSpPr>
          <p:cNvPr id="362499" name="备注占位符 2"/>
          <p:cNvSpPr>
            <a:spLocks noGrp="1"/>
          </p:cNvSpPr>
          <p:nvPr>
            <p:ph type="body" idx="1"/>
          </p:nvPr>
        </p:nvSpPr>
        <p:spPr>
          <a:noFill/>
        </p:spPr>
        <p:txBody>
          <a:bodyPr/>
          <a:lstStyle/>
          <a:p>
            <a:endParaRPr lang="zh-CN" altLang="en-US"/>
          </a:p>
        </p:txBody>
      </p:sp>
      <p:sp>
        <p:nvSpPr>
          <p:cNvPr id="362500"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1ED48F93-05F1-4A48-8E88-C9BFF3A72C43}" type="datetime2">
              <a:rPr lang="zh-CN" altLang="en-US" sz="1200" smtClean="0"/>
              <a:pPr/>
              <a:t>2021年4月26日</a:t>
            </a:fld>
            <a:endParaRPr lang="en-US" altLang="zh-CN" sz="1200"/>
          </a:p>
        </p:txBody>
      </p:sp>
      <p:sp>
        <p:nvSpPr>
          <p:cNvPr id="362501"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AF701E71-C5EB-40FA-9805-C721D6748F2B}" type="slidenum">
              <a:rPr lang="en-US" altLang="zh-CN" sz="1200" smtClean="0"/>
              <a:pPr/>
              <a:t>69</a:t>
            </a:fld>
            <a:endParaRPr lang="en-US" altLang="zh-CN" sz="1200"/>
          </a:p>
        </p:txBody>
      </p:sp>
    </p:spTree>
    <p:extLst>
      <p:ext uri="{BB962C8B-B14F-4D97-AF65-F5344CB8AC3E}">
        <p14:creationId xmlns:p14="http://schemas.microsoft.com/office/powerpoint/2010/main" val="4006728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83E8B5A3-6337-4B8F-9D48-F47C6B464836}" type="datetime2">
              <a:rPr lang="zh-CN" altLang="en-US" sz="1200" smtClean="0"/>
              <a:pPr/>
              <a:t>2021年4月26日</a:t>
            </a:fld>
            <a:endParaRPr lang="en-US" altLang="zh-CN" sz="1200"/>
          </a:p>
        </p:txBody>
      </p:sp>
      <p:sp>
        <p:nvSpPr>
          <p:cNvPr id="208899"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8334BDFD-ED4A-4DA5-888A-A050032505D6}" type="slidenum">
              <a:rPr lang="en-US" altLang="zh-CN" sz="1200" smtClean="0"/>
              <a:pPr/>
              <a:t>7</a:t>
            </a:fld>
            <a:endParaRPr lang="en-US" altLang="zh-CN" sz="1200"/>
          </a:p>
        </p:txBody>
      </p:sp>
      <p:sp>
        <p:nvSpPr>
          <p:cNvPr id="208900"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208901"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marL="228600" indent="-228600" eaLnBrk="1" hangingPunct="1"/>
            <a:endParaRPr lang="zh-CN" altLang="zh-CN"/>
          </a:p>
        </p:txBody>
      </p:sp>
    </p:spTree>
    <p:extLst>
      <p:ext uri="{BB962C8B-B14F-4D97-AF65-F5344CB8AC3E}">
        <p14:creationId xmlns:p14="http://schemas.microsoft.com/office/powerpoint/2010/main" val="115467567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幻灯片图像占位符 1"/>
          <p:cNvSpPr>
            <a:spLocks noGrp="1" noRot="1" noChangeAspect="1" noTextEdit="1"/>
          </p:cNvSpPr>
          <p:nvPr>
            <p:ph type="sldImg"/>
          </p:nvPr>
        </p:nvSpPr>
        <p:spPr>
          <a:xfrm>
            <a:off x="1371600" y="1143000"/>
            <a:ext cx="4114800" cy="3086100"/>
          </a:xfrm>
          <a:ln/>
        </p:spPr>
      </p:sp>
      <p:sp>
        <p:nvSpPr>
          <p:cNvPr id="364547" name="备注占位符 2"/>
          <p:cNvSpPr>
            <a:spLocks noGrp="1"/>
          </p:cNvSpPr>
          <p:nvPr>
            <p:ph type="body" idx="1"/>
          </p:nvPr>
        </p:nvSpPr>
        <p:spPr>
          <a:noFill/>
        </p:spPr>
        <p:txBody>
          <a:bodyPr/>
          <a:lstStyle/>
          <a:p>
            <a:endParaRPr lang="zh-CN" altLang="en-US"/>
          </a:p>
        </p:txBody>
      </p:sp>
      <p:sp>
        <p:nvSpPr>
          <p:cNvPr id="364548"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241AA3A5-0D67-4649-829E-CF6AF314481C}" type="datetime2">
              <a:rPr lang="zh-CN" altLang="en-US" sz="1200" smtClean="0"/>
              <a:pPr/>
              <a:t>2021年4月26日</a:t>
            </a:fld>
            <a:endParaRPr lang="en-US" altLang="zh-CN" sz="1200"/>
          </a:p>
        </p:txBody>
      </p:sp>
      <p:sp>
        <p:nvSpPr>
          <p:cNvPr id="364549"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B5FDE9D5-6F92-4BB2-9413-BCC8D0072B5E}" type="slidenum">
              <a:rPr lang="en-US" altLang="zh-CN" sz="1200" smtClean="0"/>
              <a:pPr/>
              <a:t>70</a:t>
            </a:fld>
            <a:endParaRPr lang="en-US" altLang="zh-CN" sz="1200"/>
          </a:p>
        </p:txBody>
      </p:sp>
    </p:spTree>
    <p:extLst>
      <p:ext uri="{BB962C8B-B14F-4D97-AF65-F5344CB8AC3E}">
        <p14:creationId xmlns:p14="http://schemas.microsoft.com/office/powerpoint/2010/main" val="256924998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幻灯片图像占位符 1"/>
          <p:cNvSpPr>
            <a:spLocks noGrp="1" noRot="1" noChangeAspect="1" noTextEdit="1"/>
          </p:cNvSpPr>
          <p:nvPr>
            <p:ph type="sldImg"/>
          </p:nvPr>
        </p:nvSpPr>
        <p:spPr>
          <a:xfrm>
            <a:off x="1371600" y="1143000"/>
            <a:ext cx="4114800" cy="3086100"/>
          </a:xfrm>
          <a:ln/>
        </p:spPr>
      </p:sp>
      <p:sp>
        <p:nvSpPr>
          <p:cNvPr id="366595" name="备注占位符 2"/>
          <p:cNvSpPr>
            <a:spLocks noGrp="1"/>
          </p:cNvSpPr>
          <p:nvPr>
            <p:ph type="body" idx="1"/>
          </p:nvPr>
        </p:nvSpPr>
        <p:spPr>
          <a:noFill/>
        </p:spPr>
        <p:txBody>
          <a:bodyPr/>
          <a:lstStyle/>
          <a:p>
            <a:endParaRPr lang="zh-CN" altLang="en-US" dirty="0"/>
          </a:p>
        </p:txBody>
      </p:sp>
      <p:sp>
        <p:nvSpPr>
          <p:cNvPr id="366596"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029DA161-CB5B-4B46-8F46-C52474F911F7}" type="datetime2">
              <a:rPr lang="zh-CN" altLang="en-US" sz="1200" smtClean="0"/>
              <a:pPr/>
              <a:t>2021年4月26日</a:t>
            </a:fld>
            <a:endParaRPr lang="en-US" altLang="zh-CN" sz="1200"/>
          </a:p>
        </p:txBody>
      </p:sp>
      <p:sp>
        <p:nvSpPr>
          <p:cNvPr id="366597"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3EABBAEC-797E-4032-9BD5-5725EE2003FF}" type="slidenum">
              <a:rPr lang="en-US" altLang="zh-CN" sz="1200" smtClean="0"/>
              <a:pPr/>
              <a:t>71</a:t>
            </a:fld>
            <a:endParaRPr lang="en-US" altLang="zh-CN" sz="1200"/>
          </a:p>
        </p:txBody>
      </p:sp>
    </p:spTree>
    <p:extLst>
      <p:ext uri="{BB962C8B-B14F-4D97-AF65-F5344CB8AC3E}">
        <p14:creationId xmlns:p14="http://schemas.microsoft.com/office/powerpoint/2010/main" val="418546622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2F1FF938-A8FE-4079-9755-500E5C59A8B2}" type="datetime2">
              <a:rPr lang="zh-CN" altLang="en-US" sz="1200" smtClean="0"/>
              <a:pPr/>
              <a:t>2021年4月26日</a:t>
            </a:fld>
            <a:endParaRPr lang="en-US" altLang="zh-CN" sz="1200"/>
          </a:p>
        </p:txBody>
      </p:sp>
      <p:sp>
        <p:nvSpPr>
          <p:cNvPr id="389123"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D23E27A2-A525-41FF-A91F-9717FBFC927C}" type="slidenum">
              <a:rPr lang="en-US" altLang="zh-CN" sz="1200" smtClean="0"/>
              <a:pPr/>
              <a:t>72</a:t>
            </a:fld>
            <a:endParaRPr lang="en-US" altLang="zh-CN" sz="1200"/>
          </a:p>
        </p:txBody>
      </p:sp>
      <p:sp>
        <p:nvSpPr>
          <p:cNvPr id="389124" name="Rectangle 2"/>
          <p:cNvSpPr>
            <a:spLocks noGrp="1" noRot="1" noChangeAspect="1" noChangeArrowheads="1" noTextEdit="1"/>
          </p:cNvSpPr>
          <p:nvPr>
            <p:ph type="sldImg"/>
          </p:nvPr>
        </p:nvSpPr>
        <p:spPr>
          <a:xfrm>
            <a:off x="1371600" y="1143000"/>
            <a:ext cx="4114800" cy="3086100"/>
          </a:xfrm>
          <a:ln/>
        </p:spPr>
      </p:sp>
      <p:sp>
        <p:nvSpPr>
          <p:cNvPr id="389125" name="Rectangle 3"/>
          <p:cNvSpPr>
            <a:spLocks noGrp="1" noChangeArrowheads="1"/>
          </p:cNvSpPr>
          <p:nvPr>
            <p:ph type="body" idx="1"/>
          </p:nvPr>
        </p:nvSpPr>
        <p:spPr>
          <a:noFill/>
        </p:spPr>
        <p:txBody>
          <a:bodyPr/>
          <a:lstStyle/>
          <a:p>
            <a:pPr eaLnBrk="1" hangingPunct="1"/>
            <a:r>
              <a:rPr lang="zh-CN" altLang="en-US" dirty="0"/>
              <a:t>功能：给一个文本文件中的每一行前面加上行号。</a:t>
            </a:r>
            <a:endParaRPr lang="en-US" altLang="zh-CN" dirty="0"/>
          </a:p>
          <a:p>
            <a:pPr eaLnBrk="1" hangingPunct="1"/>
            <a:r>
              <a:rPr lang="zh-CN" altLang="en-US" dirty="0"/>
              <a:t>注意：</a:t>
            </a:r>
            <a:r>
              <a:rPr lang="en-US" altLang="zh-CN" dirty="0"/>
              <a:t>while</a:t>
            </a:r>
            <a:r>
              <a:rPr lang="zh-CN" altLang="en-US" dirty="0"/>
              <a:t>循环体的标准输入，被重定向为从管道中读。</a:t>
            </a:r>
            <a:endParaRPr lang="en-US" altLang="zh-CN" dirty="0"/>
          </a:p>
          <a:p>
            <a:pPr eaLnBrk="1" hangingPunct="1"/>
            <a:r>
              <a:rPr lang="en-US" altLang="zh-CN" dirty="0"/>
              <a:t>          while</a:t>
            </a:r>
            <a:r>
              <a:rPr lang="zh-CN" altLang="en-US" dirty="0"/>
              <a:t>循环体的标准输出，被重定向到了 </a:t>
            </a:r>
            <a:r>
              <a:rPr lang="en-US" altLang="zh-CN" dirty="0" err="1"/>
              <a:t>tmp</a:t>
            </a:r>
            <a:r>
              <a:rPr lang="en-US" altLang="zh-CN" dirty="0"/>
              <a:t>$$</a:t>
            </a:r>
            <a:r>
              <a:rPr lang="zh-CN" altLang="en-US" dirty="0"/>
              <a:t>文件中，这里的</a:t>
            </a:r>
            <a:r>
              <a:rPr lang="en-US" altLang="zh-CN" dirty="0"/>
              <a:t>$$</a:t>
            </a:r>
            <a:r>
              <a:rPr lang="zh-CN" altLang="en-US" dirty="0"/>
              <a:t>就是当前进程的进程号，因为进程号的唯一性，所以多个用户同时运行该程序时，不会相互覆盖！</a:t>
            </a:r>
            <a:endParaRPr lang="en-US" altLang="zh-CN" dirty="0"/>
          </a:p>
          <a:p>
            <a:pPr eaLnBrk="1" hangingPunct="1"/>
            <a:r>
              <a:rPr lang="en-US" altLang="zh-CN" dirty="0"/>
              <a:t>          while</a:t>
            </a:r>
            <a:r>
              <a:rPr lang="zh-CN" altLang="en-US" dirty="0"/>
              <a:t>循环体内的</a:t>
            </a:r>
            <a:r>
              <a:rPr lang="en-US" altLang="zh-CN" dirty="0"/>
              <a:t>echo</a:t>
            </a:r>
            <a:r>
              <a:rPr lang="zh-CN" altLang="en-US" dirty="0"/>
              <a:t>语句的标准输出，被重定向到了当前进程的控制终端</a:t>
            </a:r>
            <a:r>
              <a:rPr lang="en-US" altLang="zh-CN" dirty="0"/>
              <a:t>(/dev/</a:t>
            </a:r>
            <a:r>
              <a:rPr lang="en-US" altLang="zh-CN" dirty="0" err="1"/>
              <a:t>tty</a:t>
            </a:r>
            <a:r>
              <a:rPr lang="en-US" altLang="zh-CN" dirty="0"/>
              <a:t>)</a:t>
            </a:r>
            <a:r>
              <a:rPr lang="zh-CN" altLang="en-US" dirty="0"/>
              <a:t>，即启动本进程的用户正在使用的终端。</a:t>
            </a:r>
            <a:endParaRPr lang="zh-CN" altLang="zh-CN" dirty="0"/>
          </a:p>
        </p:txBody>
      </p:sp>
    </p:spTree>
    <p:extLst>
      <p:ext uri="{BB962C8B-B14F-4D97-AF65-F5344CB8AC3E}">
        <p14:creationId xmlns:p14="http://schemas.microsoft.com/office/powerpoint/2010/main" val="213662898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1AD8C365-7DFC-4C17-A180-1B4526CB2A91}" type="datetime2">
              <a:rPr lang="zh-CN" altLang="en-US" sz="1200" smtClean="0"/>
              <a:pPr/>
              <a:t>2021年4月26日</a:t>
            </a:fld>
            <a:endParaRPr lang="en-US" altLang="zh-CN" sz="1200"/>
          </a:p>
        </p:txBody>
      </p:sp>
      <p:sp>
        <p:nvSpPr>
          <p:cNvPr id="391171"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8C7BF697-38B6-4517-8739-0B3385FE4546}" type="slidenum">
              <a:rPr lang="en-US" altLang="zh-CN" sz="1200" smtClean="0"/>
              <a:pPr/>
              <a:t>73</a:t>
            </a:fld>
            <a:endParaRPr lang="en-US" altLang="zh-CN" sz="1200"/>
          </a:p>
        </p:txBody>
      </p:sp>
      <p:sp>
        <p:nvSpPr>
          <p:cNvPr id="391172" name="Rectangle 2"/>
          <p:cNvSpPr>
            <a:spLocks noGrp="1" noRot="1" noChangeAspect="1" noChangeArrowheads="1" noTextEdit="1"/>
          </p:cNvSpPr>
          <p:nvPr>
            <p:ph type="sldImg"/>
          </p:nvPr>
        </p:nvSpPr>
        <p:spPr>
          <a:xfrm>
            <a:off x="1371600" y="1143000"/>
            <a:ext cx="4114800" cy="3086100"/>
          </a:xfrm>
          <a:ln/>
        </p:spPr>
      </p:sp>
      <p:sp>
        <p:nvSpPr>
          <p:cNvPr id="391173"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60157106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A0D2D712-DCF6-4F41-8DE2-469613A31B51}" type="datetime2">
              <a:rPr lang="zh-CN" altLang="en-US" sz="1200" smtClean="0"/>
              <a:pPr/>
              <a:t>2021年4月26日</a:t>
            </a:fld>
            <a:endParaRPr lang="en-US" altLang="zh-CN" sz="1200"/>
          </a:p>
        </p:txBody>
      </p:sp>
      <p:sp>
        <p:nvSpPr>
          <p:cNvPr id="393219"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DBFC7035-266A-40B7-8B49-BBBDCB1C85BC}" type="slidenum">
              <a:rPr lang="en-US" altLang="zh-CN" sz="1200" smtClean="0"/>
              <a:pPr/>
              <a:t>74</a:t>
            </a:fld>
            <a:endParaRPr lang="en-US" altLang="zh-CN" sz="1200"/>
          </a:p>
        </p:txBody>
      </p:sp>
      <p:sp>
        <p:nvSpPr>
          <p:cNvPr id="393220" name="Rectangle 2"/>
          <p:cNvSpPr>
            <a:spLocks noGrp="1" noRot="1" noChangeAspect="1" noChangeArrowheads="1" noTextEdit="1"/>
          </p:cNvSpPr>
          <p:nvPr>
            <p:ph type="sldImg"/>
          </p:nvPr>
        </p:nvSpPr>
        <p:spPr>
          <a:xfrm>
            <a:off x="1371600" y="1143000"/>
            <a:ext cx="4114800" cy="3086100"/>
          </a:xfrm>
          <a:ln/>
        </p:spPr>
      </p:sp>
      <p:sp>
        <p:nvSpPr>
          <p:cNvPr id="393221" name="Rectangle 3"/>
          <p:cNvSpPr>
            <a:spLocks noGrp="1" noChangeArrowheads="1"/>
          </p:cNvSpPr>
          <p:nvPr>
            <p:ph type="body" idx="1"/>
          </p:nvPr>
        </p:nvSpPr>
        <p:spPr>
          <a:noFill/>
        </p:spPr>
        <p:txBody>
          <a:bodyPr/>
          <a:lstStyle/>
          <a:p>
            <a:pPr eaLnBrk="1" hangingPunct="1"/>
            <a:r>
              <a:rPr lang="zh-CN" altLang="en-US" dirty="0"/>
              <a:t>功能：程序从文件中每读入一行，就询问用户是否正确，如用户回答正确（以</a:t>
            </a:r>
            <a:r>
              <a:rPr lang="en-US" altLang="zh-CN" dirty="0"/>
              <a:t>y</a:t>
            </a:r>
            <a:r>
              <a:rPr lang="zh-CN" altLang="en-US" dirty="0"/>
              <a:t>或</a:t>
            </a:r>
            <a:r>
              <a:rPr lang="en-US" altLang="zh-CN" dirty="0"/>
              <a:t>Y</a:t>
            </a:r>
            <a:r>
              <a:rPr lang="zh-CN" altLang="en-US" dirty="0"/>
              <a:t>开头的字符串）就直接输出；否则就提示用户重新输入这行的内容，并输出。</a:t>
            </a:r>
            <a:endParaRPr lang="en-US" altLang="zh-CN" dirty="0"/>
          </a:p>
          <a:p>
            <a:pPr eaLnBrk="1" hangingPunct="1"/>
            <a:r>
              <a:rPr lang="zh-CN" altLang="en-US" dirty="0"/>
              <a:t>说明：</a:t>
            </a:r>
            <a:r>
              <a:rPr lang="en-US" altLang="zh-CN" dirty="0"/>
              <a:t>while</a:t>
            </a:r>
            <a:r>
              <a:rPr lang="zh-CN" altLang="en-US" dirty="0"/>
              <a:t>循环体的标准输入被重定向为</a:t>
            </a:r>
            <a:r>
              <a:rPr lang="en-US" altLang="zh-CN" dirty="0" err="1"/>
              <a:t>file.old</a:t>
            </a:r>
            <a:r>
              <a:rPr lang="zh-CN" altLang="en-US" dirty="0"/>
              <a:t>语句，因放在</a:t>
            </a:r>
            <a:r>
              <a:rPr lang="en-US" altLang="zh-CN" dirty="0"/>
              <a:t>done</a:t>
            </a:r>
            <a:r>
              <a:rPr lang="zh-CN" altLang="en-US" dirty="0"/>
              <a:t>语句后面的，容易被忽略。</a:t>
            </a:r>
            <a:endParaRPr lang="en-US" altLang="zh-CN" dirty="0"/>
          </a:p>
          <a:p>
            <a:pPr eaLnBrk="1" hangingPunct="1"/>
            <a:r>
              <a:rPr lang="en-US" altLang="zh-CN" dirty="0"/>
              <a:t>          while</a:t>
            </a:r>
            <a:r>
              <a:rPr lang="zh-CN" altLang="en-US" dirty="0"/>
              <a:t>循环体内的</a:t>
            </a:r>
            <a:r>
              <a:rPr lang="en-US" altLang="zh-CN" dirty="0"/>
              <a:t>read</a:t>
            </a:r>
            <a:r>
              <a:rPr lang="zh-CN" altLang="en-US" dirty="0"/>
              <a:t>语句的标准输入已被重定向为当前键盘（</a:t>
            </a:r>
            <a:r>
              <a:rPr lang="en-US" altLang="zh-CN" dirty="0"/>
              <a:t>/dev/</a:t>
            </a:r>
            <a:r>
              <a:rPr lang="en-US" altLang="zh-CN" dirty="0" err="1"/>
              <a:t>tty</a:t>
            </a:r>
            <a:r>
              <a:rPr lang="en-US" altLang="zh-CN" dirty="0"/>
              <a:t>)</a:t>
            </a:r>
            <a:r>
              <a:rPr lang="zh-CN" altLang="en-US" dirty="0"/>
              <a:t>，而不是</a:t>
            </a:r>
            <a:r>
              <a:rPr lang="en-US" altLang="zh-CN" dirty="0" err="1"/>
              <a:t>file.old</a:t>
            </a:r>
            <a:endParaRPr lang="en-US" altLang="zh-CN" dirty="0"/>
          </a:p>
          <a:p>
            <a:pPr eaLnBrk="1" hangingPunct="1"/>
            <a:r>
              <a:rPr lang="en-US" altLang="zh-CN" dirty="0"/>
              <a:t>          while</a:t>
            </a:r>
            <a:r>
              <a:rPr lang="zh-CN" altLang="en-US" dirty="0"/>
              <a:t>循环体的标准输出没有重定向，所以其中的提示类信息是显示在终端上的，但输出的文件内容，却被重定向到</a:t>
            </a:r>
            <a:r>
              <a:rPr lang="en-US" altLang="zh-CN" dirty="0" err="1"/>
              <a:t>file.new</a:t>
            </a:r>
            <a:r>
              <a:rPr lang="zh-CN" altLang="en-US" dirty="0"/>
              <a:t>中了。</a:t>
            </a:r>
            <a:endParaRPr lang="zh-CN" altLang="zh-CN" dirty="0"/>
          </a:p>
        </p:txBody>
      </p:sp>
    </p:spTree>
    <p:extLst>
      <p:ext uri="{BB962C8B-B14F-4D97-AF65-F5344CB8AC3E}">
        <p14:creationId xmlns:p14="http://schemas.microsoft.com/office/powerpoint/2010/main" val="106235220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幻灯片图像占位符 1"/>
          <p:cNvSpPr>
            <a:spLocks noGrp="1" noRot="1" noChangeAspect="1" noTextEdit="1"/>
          </p:cNvSpPr>
          <p:nvPr>
            <p:ph type="sldImg"/>
          </p:nvPr>
        </p:nvSpPr>
        <p:spPr>
          <a:xfrm>
            <a:off x="1371600" y="1143000"/>
            <a:ext cx="4114800" cy="3086100"/>
          </a:xfrm>
          <a:ln/>
        </p:spPr>
      </p:sp>
      <p:sp>
        <p:nvSpPr>
          <p:cNvPr id="448515" name="备注占位符 2"/>
          <p:cNvSpPr>
            <a:spLocks noGrp="1"/>
          </p:cNvSpPr>
          <p:nvPr>
            <p:ph type="body" idx="1"/>
          </p:nvPr>
        </p:nvSpPr>
        <p:spPr>
          <a:noFill/>
        </p:spPr>
        <p:txBody>
          <a:bodyPr/>
          <a:lstStyle/>
          <a:p>
            <a:endParaRPr lang="zh-CN" altLang="en-US"/>
          </a:p>
        </p:txBody>
      </p:sp>
      <p:sp>
        <p:nvSpPr>
          <p:cNvPr id="448516"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0E9A39C7-12A9-4D5F-BC62-A14A53A947DE}" type="datetime2">
              <a:rPr lang="zh-CN" altLang="en-US" sz="1200" smtClean="0"/>
              <a:pPr/>
              <a:t>2021年4月26日</a:t>
            </a:fld>
            <a:endParaRPr lang="en-US" altLang="zh-CN" sz="1200"/>
          </a:p>
        </p:txBody>
      </p:sp>
      <p:sp>
        <p:nvSpPr>
          <p:cNvPr id="448517"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12AFD4AF-7680-45B7-9720-5745D61205A9}" type="slidenum">
              <a:rPr lang="en-US" altLang="zh-CN" sz="1200" smtClean="0"/>
              <a:pPr/>
              <a:t>75</a:t>
            </a:fld>
            <a:endParaRPr lang="en-US" altLang="zh-CN" sz="1200"/>
          </a:p>
        </p:txBody>
      </p:sp>
    </p:spTree>
    <p:extLst>
      <p:ext uri="{BB962C8B-B14F-4D97-AF65-F5344CB8AC3E}">
        <p14:creationId xmlns:p14="http://schemas.microsoft.com/office/powerpoint/2010/main" val="24777525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幻灯片图像占位符 1"/>
          <p:cNvSpPr>
            <a:spLocks noGrp="1" noRot="1" noChangeAspect="1" noTextEdit="1"/>
          </p:cNvSpPr>
          <p:nvPr>
            <p:ph type="sldImg"/>
          </p:nvPr>
        </p:nvSpPr>
        <p:spPr>
          <a:xfrm>
            <a:off x="1371600" y="1143000"/>
            <a:ext cx="4114800" cy="3086100"/>
          </a:xfrm>
          <a:ln/>
        </p:spPr>
      </p:sp>
      <p:sp>
        <p:nvSpPr>
          <p:cNvPr id="450563" name="备注占位符 2"/>
          <p:cNvSpPr>
            <a:spLocks noGrp="1"/>
          </p:cNvSpPr>
          <p:nvPr>
            <p:ph type="body" idx="1"/>
          </p:nvPr>
        </p:nvSpPr>
        <p:spPr>
          <a:noFill/>
        </p:spPr>
        <p:txBody>
          <a:bodyPr/>
          <a:lstStyle/>
          <a:p>
            <a:endParaRPr lang="zh-CN" altLang="en-US"/>
          </a:p>
        </p:txBody>
      </p:sp>
      <p:sp>
        <p:nvSpPr>
          <p:cNvPr id="450564"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2F26CB8A-C2BC-4DAA-B79F-C25A190841BA}" type="datetime2">
              <a:rPr lang="zh-CN" altLang="en-US" sz="1200" smtClean="0"/>
              <a:pPr/>
              <a:t>2021年4月26日</a:t>
            </a:fld>
            <a:endParaRPr lang="en-US" altLang="zh-CN" sz="1200"/>
          </a:p>
        </p:txBody>
      </p:sp>
      <p:sp>
        <p:nvSpPr>
          <p:cNvPr id="450565"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DE22FF4A-7382-4C16-8860-3134A675935B}" type="slidenum">
              <a:rPr lang="en-US" altLang="zh-CN" sz="1200" smtClean="0"/>
              <a:pPr/>
              <a:t>76</a:t>
            </a:fld>
            <a:endParaRPr lang="en-US" altLang="zh-CN" sz="1200"/>
          </a:p>
        </p:txBody>
      </p:sp>
    </p:spTree>
    <p:extLst>
      <p:ext uri="{BB962C8B-B14F-4D97-AF65-F5344CB8AC3E}">
        <p14:creationId xmlns:p14="http://schemas.microsoft.com/office/powerpoint/2010/main" val="325791310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幻灯片图像占位符 1"/>
          <p:cNvSpPr>
            <a:spLocks noGrp="1" noRot="1" noChangeAspect="1" noTextEdit="1"/>
          </p:cNvSpPr>
          <p:nvPr>
            <p:ph type="sldImg"/>
          </p:nvPr>
        </p:nvSpPr>
        <p:spPr>
          <a:xfrm>
            <a:off x="1371600" y="1143000"/>
            <a:ext cx="4114800" cy="3086100"/>
          </a:xfrm>
          <a:ln/>
        </p:spPr>
      </p:sp>
      <p:sp>
        <p:nvSpPr>
          <p:cNvPr id="452611" name="备注占位符 2"/>
          <p:cNvSpPr>
            <a:spLocks noGrp="1"/>
          </p:cNvSpPr>
          <p:nvPr>
            <p:ph type="body" idx="1"/>
          </p:nvPr>
        </p:nvSpPr>
        <p:spPr>
          <a:noFill/>
        </p:spPr>
        <p:txBody>
          <a:bodyPr/>
          <a:lstStyle/>
          <a:p>
            <a:r>
              <a:rPr lang="zh-CN" altLang="en-US" dirty="0"/>
              <a:t>注意：</a:t>
            </a:r>
            <a:r>
              <a:rPr lang="en-US" altLang="zh-CN" dirty="0" err="1"/>
              <a:t>sed</a:t>
            </a:r>
            <a:r>
              <a:rPr lang="zh-CN" altLang="en-US" dirty="0"/>
              <a:t>命令中的所有行编命令都需要用单引号括起来。</a:t>
            </a:r>
          </a:p>
        </p:txBody>
      </p:sp>
      <p:sp>
        <p:nvSpPr>
          <p:cNvPr id="452612"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AAD99785-FE46-410E-836A-B37DF92122CF}" type="datetime2">
              <a:rPr lang="zh-CN" altLang="en-US" sz="1200" smtClean="0"/>
              <a:pPr/>
              <a:t>2021年4月26日</a:t>
            </a:fld>
            <a:endParaRPr lang="en-US" altLang="zh-CN" sz="1200"/>
          </a:p>
        </p:txBody>
      </p:sp>
      <p:sp>
        <p:nvSpPr>
          <p:cNvPr id="452613"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9466CC5A-3ADA-4E70-8D99-CFEDB8C60CF0}" type="slidenum">
              <a:rPr lang="en-US" altLang="zh-CN" sz="1200" smtClean="0"/>
              <a:pPr/>
              <a:t>77</a:t>
            </a:fld>
            <a:endParaRPr lang="en-US" altLang="zh-CN" sz="1200"/>
          </a:p>
        </p:txBody>
      </p:sp>
    </p:spTree>
    <p:extLst>
      <p:ext uri="{BB962C8B-B14F-4D97-AF65-F5344CB8AC3E}">
        <p14:creationId xmlns:p14="http://schemas.microsoft.com/office/powerpoint/2010/main" val="37330809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幻灯片图像占位符 1"/>
          <p:cNvSpPr>
            <a:spLocks noGrp="1" noRot="1" noChangeAspect="1" noTextEdit="1"/>
          </p:cNvSpPr>
          <p:nvPr>
            <p:ph type="sldImg"/>
          </p:nvPr>
        </p:nvSpPr>
        <p:spPr>
          <a:xfrm>
            <a:off x="1371600" y="1143000"/>
            <a:ext cx="4114800" cy="3086100"/>
          </a:xfrm>
          <a:ln/>
        </p:spPr>
      </p:sp>
      <p:sp>
        <p:nvSpPr>
          <p:cNvPr id="454659" name="备注占位符 2"/>
          <p:cNvSpPr>
            <a:spLocks noGrp="1"/>
          </p:cNvSpPr>
          <p:nvPr>
            <p:ph type="body" idx="1"/>
          </p:nvPr>
        </p:nvSpPr>
        <p:spPr>
          <a:noFill/>
        </p:spPr>
        <p:txBody>
          <a:bodyPr/>
          <a:lstStyle/>
          <a:p>
            <a:r>
              <a:rPr lang="zh-CN" altLang="en-US" dirty="0"/>
              <a:t>如果要把结果保留在被编辑的原文件中，只有先把结果暂存在一个临时文件中，编辑结束后再把临时文件换名为原文件名。例如：</a:t>
            </a:r>
            <a:endParaRPr lang="en-US" altLang="zh-CN" dirty="0"/>
          </a:p>
          <a:p>
            <a:r>
              <a:rPr lang="en-US" altLang="zh-CN" dirty="0" err="1"/>
              <a:t>sed</a:t>
            </a:r>
            <a:r>
              <a:rPr lang="en-US" altLang="zh-CN" dirty="0"/>
              <a:t>  .......  </a:t>
            </a:r>
            <a:r>
              <a:rPr lang="en-US" altLang="zh-CN" dirty="0" err="1"/>
              <a:t>file_org</a:t>
            </a:r>
            <a:r>
              <a:rPr lang="en-US" altLang="zh-CN" dirty="0"/>
              <a:t> </a:t>
            </a:r>
            <a:r>
              <a:rPr lang="en-US" altLang="zh-CN" baseline="0" dirty="0"/>
              <a:t> &gt;  </a:t>
            </a:r>
            <a:r>
              <a:rPr lang="en-US" altLang="zh-CN" baseline="0" dirty="0" err="1"/>
              <a:t>file_tmp</a:t>
            </a:r>
            <a:endParaRPr lang="en-US" altLang="zh-CN" baseline="0" dirty="0"/>
          </a:p>
          <a:p>
            <a:r>
              <a:rPr lang="en-US" altLang="zh-CN" baseline="0" dirty="0"/>
              <a:t>mv  </a:t>
            </a:r>
            <a:r>
              <a:rPr lang="en-US" altLang="zh-CN" baseline="0" dirty="0" err="1"/>
              <a:t>file_tmp</a:t>
            </a:r>
            <a:r>
              <a:rPr lang="en-US" altLang="zh-CN" baseline="0" dirty="0"/>
              <a:t>  </a:t>
            </a:r>
            <a:r>
              <a:rPr lang="en-US" altLang="zh-CN" baseline="0" dirty="0" err="1"/>
              <a:t>file_org</a:t>
            </a:r>
            <a:endParaRPr lang="zh-CN" altLang="en-US" dirty="0"/>
          </a:p>
        </p:txBody>
      </p:sp>
      <p:sp>
        <p:nvSpPr>
          <p:cNvPr id="454660"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11F375B6-227D-4F19-BF3D-DE2EF68862B1}" type="datetime2">
              <a:rPr lang="zh-CN" altLang="en-US" sz="1200" smtClean="0"/>
              <a:pPr/>
              <a:t>2021年4月26日</a:t>
            </a:fld>
            <a:endParaRPr lang="en-US" altLang="zh-CN" sz="1200"/>
          </a:p>
        </p:txBody>
      </p:sp>
      <p:sp>
        <p:nvSpPr>
          <p:cNvPr id="454661"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0BF1398E-2009-4C9D-B328-6C47E6B1F1B0}" type="slidenum">
              <a:rPr lang="en-US" altLang="zh-CN" sz="1200" smtClean="0"/>
              <a:pPr/>
              <a:t>78</a:t>
            </a:fld>
            <a:endParaRPr lang="en-US" altLang="zh-CN" sz="1200"/>
          </a:p>
        </p:txBody>
      </p:sp>
    </p:spTree>
    <p:extLst>
      <p:ext uri="{BB962C8B-B14F-4D97-AF65-F5344CB8AC3E}">
        <p14:creationId xmlns:p14="http://schemas.microsoft.com/office/powerpoint/2010/main" val="122013588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幻灯片图像占位符 1"/>
          <p:cNvSpPr>
            <a:spLocks noGrp="1" noRot="1" noChangeAspect="1" noTextEdit="1"/>
          </p:cNvSpPr>
          <p:nvPr>
            <p:ph type="sldImg"/>
          </p:nvPr>
        </p:nvSpPr>
        <p:spPr>
          <a:xfrm>
            <a:off x="1371600" y="1143000"/>
            <a:ext cx="4114800" cy="3086100"/>
          </a:xfrm>
          <a:ln/>
        </p:spPr>
      </p:sp>
      <p:sp>
        <p:nvSpPr>
          <p:cNvPr id="456707" name="备注占位符 2"/>
          <p:cNvSpPr>
            <a:spLocks noGrp="1"/>
          </p:cNvSpPr>
          <p:nvPr>
            <p:ph type="body" idx="1"/>
          </p:nvPr>
        </p:nvSpPr>
        <p:spPr>
          <a:noFill/>
        </p:spPr>
        <p:txBody>
          <a:bodyPr/>
          <a:lstStyle/>
          <a:p>
            <a:r>
              <a:rPr lang="zh-CN" altLang="en-US" dirty="0"/>
              <a:t>这里讲述的行编命令与屏幕编辑一章中讲述的行编命令是一样的。</a:t>
            </a:r>
          </a:p>
        </p:txBody>
      </p:sp>
      <p:sp>
        <p:nvSpPr>
          <p:cNvPr id="456708"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E0F5BD55-8662-45B6-B877-7196F15CFD99}" type="datetime2">
              <a:rPr lang="zh-CN" altLang="en-US" sz="1200" smtClean="0"/>
              <a:pPr/>
              <a:t>2021年4月26日</a:t>
            </a:fld>
            <a:endParaRPr lang="en-US" altLang="zh-CN" sz="1200"/>
          </a:p>
        </p:txBody>
      </p:sp>
      <p:sp>
        <p:nvSpPr>
          <p:cNvPr id="456709"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B322EA63-0F4D-43C6-A754-E1C7198D0E6C}" type="slidenum">
              <a:rPr lang="en-US" altLang="zh-CN" sz="1200" smtClean="0"/>
              <a:pPr/>
              <a:t>79</a:t>
            </a:fld>
            <a:endParaRPr lang="en-US" altLang="zh-CN" sz="1200"/>
          </a:p>
        </p:txBody>
      </p:sp>
    </p:spTree>
    <p:extLst>
      <p:ext uri="{BB962C8B-B14F-4D97-AF65-F5344CB8AC3E}">
        <p14:creationId xmlns:p14="http://schemas.microsoft.com/office/powerpoint/2010/main" val="4058623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6DF305B4-E48E-4441-87D2-CF841F92EF5B}" type="datetime2">
              <a:rPr lang="zh-CN" altLang="en-US" sz="1200" smtClean="0"/>
              <a:pPr/>
              <a:t>2021年4月26日</a:t>
            </a:fld>
            <a:endParaRPr lang="en-US" altLang="zh-CN" sz="1200"/>
          </a:p>
        </p:txBody>
      </p:sp>
      <p:sp>
        <p:nvSpPr>
          <p:cNvPr id="210947"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EF157F2A-2CB2-4116-B791-A30CF537632B}" type="slidenum">
              <a:rPr lang="en-US" altLang="zh-CN" sz="1200" smtClean="0"/>
              <a:pPr/>
              <a:t>8</a:t>
            </a:fld>
            <a:endParaRPr lang="en-US" altLang="zh-CN" sz="1200"/>
          </a:p>
        </p:txBody>
      </p:sp>
      <p:sp>
        <p:nvSpPr>
          <p:cNvPr id="210948" name="Rectangle 2"/>
          <p:cNvSpPr>
            <a:spLocks noGrp="1" noRot="1" noChangeAspect="1" noChangeArrowheads="1" noTextEdit="1"/>
          </p:cNvSpPr>
          <p:nvPr>
            <p:ph type="sldImg"/>
          </p:nvPr>
        </p:nvSpPr>
        <p:spPr>
          <a:xfrm>
            <a:off x="1371600" y="1143000"/>
            <a:ext cx="4114800" cy="3086100"/>
          </a:xfrm>
          <a:solidFill>
            <a:srgbClr val="FFFFFF"/>
          </a:solidFill>
          <a:ln/>
        </p:spPr>
      </p:sp>
      <p:sp>
        <p:nvSpPr>
          <p:cNvPr id="21094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p>
        </p:txBody>
      </p:sp>
    </p:spTree>
    <p:extLst>
      <p:ext uri="{BB962C8B-B14F-4D97-AF65-F5344CB8AC3E}">
        <p14:creationId xmlns:p14="http://schemas.microsoft.com/office/powerpoint/2010/main" val="119855538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95F687E4-C21B-42C1-8944-2E3542536403}" type="datetime2">
              <a:rPr lang="zh-CN" altLang="en-US" sz="1200" smtClean="0"/>
              <a:pPr/>
              <a:t>2021年4月26日</a:t>
            </a:fld>
            <a:endParaRPr lang="en-US" altLang="zh-CN" sz="1200"/>
          </a:p>
        </p:txBody>
      </p:sp>
      <p:sp>
        <p:nvSpPr>
          <p:cNvPr id="458755"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ED1CB5F3-EEF1-429F-ADAA-CF02236D9587}" type="slidenum">
              <a:rPr lang="en-US" altLang="zh-CN" sz="1200" smtClean="0"/>
              <a:pPr/>
              <a:t>80</a:t>
            </a:fld>
            <a:endParaRPr lang="en-US" altLang="zh-CN" sz="1200"/>
          </a:p>
        </p:txBody>
      </p:sp>
      <p:sp>
        <p:nvSpPr>
          <p:cNvPr id="458756" name="Rectangle 2"/>
          <p:cNvSpPr>
            <a:spLocks noGrp="1" noRot="1" noChangeAspect="1" noChangeArrowheads="1" noTextEdit="1"/>
          </p:cNvSpPr>
          <p:nvPr>
            <p:ph type="sldImg"/>
          </p:nvPr>
        </p:nvSpPr>
        <p:spPr>
          <a:xfrm>
            <a:off x="1371600" y="1143000"/>
            <a:ext cx="4114800" cy="3086100"/>
          </a:xfrm>
          <a:ln/>
        </p:spPr>
      </p:sp>
      <p:sp>
        <p:nvSpPr>
          <p:cNvPr id="458757" name="Rectangle 3"/>
          <p:cNvSpPr>
            <a:spLocks noGrp="1" noChangeArrowheads="1"/>
          </p:cNvSpPr>
          <p:nvPr>
            <p:ph type="body" idx="1"/>
          </p:nvPr>
        </p:nvSpPr>
        <p:spPr>
          <a:noFill/>
        </p:spPr>
        <p:txBody>
          <a:bodyPr/>
          <a:lstStyle/>
          <a:p>
            <a:pPr eaLnBrk="1" hangingPunct="1"/>
            <a:endParaRPr lang="zh-CN" altLang="zh-CN" b="1"/>
          </a:p>
        </p:txBody>
      </p:sp>
    </p:spTree>
    <p:extLst>
      <p:ext uri="{BB962C8B-B14F-4D97-AF65-F5344CB8AC3E}">
        <p14:creationId xmlns:p14="http://schemas.microsoft.com/office/powerpoint/2010/main" val="177087774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53FC1D94-6268-496D-B94C-B8854A43BFD8}" type="datetime2">
              <a:rPr lang="zh-CN" altLang="en-US" sz="1200" smtClean="0"/>
              <a:pPr/>
              <a:t>2021年4月26日</a:t>
            </a:fld>
            <a:endParaRPr lang="en-US" altLang="zh-CN" sz="1200"/>
          </a:p>
        </p:txBody>
      </p:sp>
      <p:sp>
        <p:nvSpPr>
          <p:cNvPr id="460803"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1BD930C6-BCDE-4C55-AB96-8E6CBCDC1D52}" type="slidenum">
              <a:rPr lang="en-US" altLang="zh-CN" sz="1200" smtClean="0"/>
              <a:pPr/>
              <a:t>81</a:t>
            </a:fld>
            <a:endParaRPr lang="en-US" altLang="zh-CN" sz="1200"/>
          </a:p>
        </p:txBody>
      </p:sp>
      <p:sp>
        <p:nvSpPr>
          <p:cNvPr id="460804" name="Rectangle 2"/>
          <p:cNvSpPr>
            <a:spLocks noGrp="1" noRot="1" noChangeAspect="1" noChangeArrowheads="1" noTextEdit="1"/>
          </p:cNvSpPr>
          <p:nvPr>
            <p:ph type="sldImg"/>
          </p:nvPr>
        </p:nvSpPr>
        <p:spPr>
          <a:xfrm>
            <a:off x="1371600" y="1143000"/>
            <a:ext cx="4114800" cy="3086100"/>
          </a:xfrm>
          <a:ln/>
        </p:spPr>
      </p:sp>
      <p:sp>
        <p:nvSpPr>
          <p:cNvPr id="460805"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80668045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7CEFAD90-5F92-4B7A-BC8C-FE0BA3F9035E}" type="datetime2">
              <a:rPr lang="zh-CN" altLang="en-US" sz="1200" smtClean="0"/>
              <a:pPr/>
              <a:t>2021年4月26日</a:t>
            </a:fld>
            <a:endParaRPr lang="en-US" altLang="zh-CN" sz="1200"/>
          </a:p>
        </p:txBody>
      </p:sp>
      <p:sp>
        <p:nvSpPr>
          <p:cNvPr id="462851"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04BEC451-8475-4E89-8CA5-45475110F039}" type="slidenum">
              <a:rPr lang="en-US" altLang="zh-CN" sz="1200" smtClean="0"/>
              <a:pPr/>
              <a:t>82</a:t>
            </a:fld>
            <a:endParaRPr lang="en-US" altLang="zh-CN" sz="1200"/>
          </a:p>
        </p:txBody>
      </p:sp>
      <p:sp>
        <p:nvSpPr>
          <p:cNvPr id="462852" name="Rectangle 2"/>
          <p:cNvSpPr>
            <a:spLocks noGrp="1" noRot="1" noChangeAspect="1" noChangeArrowheads="1" noTextEdit="1"/>
          </p:cNvSpPr>
          <p:nvPr>
            <p:ph type="sldImg"/>
          </p:nvPr>
        </p:nvSpPr>
        <p:spPr>
          <a:xfrm>
            <a:off x="1371600" y="1143000"/>
            <a:ext cx="4114800" cy="3086100"/>
          </a:xfrm>
          <a:ln/>
        </p:spPr>
      </p:sp>
      <p:sp>
        <p:nvSpPr>
          <p:cNvPr id="462853" name="Rectangle 3"/>
          <p:cNvSpPr>
            <a:spLocks noGrp="1" noChangeArrowheads="1"/>
          </p:cNvSpPr>
          <p:nvPr>
            <p:ph type="body" idx="1"/>
          </p:nvPr>
        </p:nvSpPr>
        <p:spPr>
          <a:noFill/>
        </p:spPr>
        <p:txBody>
          <a:bodyPr/>
          <a:lstStyle/>
          <a:p>
            <a:pPr eaLnBrk="1" hangingPunct="1">
              <a:buFont typeface="Wingdings" panose="05000000000000000000" pitchFamily="2" charset="2"/>
              <a:buNone/>
              <a:defRPr/>
            </a:pPr>
            <a:r>
              <a:rPr lang="zh-CN" altLang="en-US" sz="1200" u="sng" dirty="0">
                <a:solidFill>
                  <a:srgbClr val="FF3300"/>
                </a:solidFill>
              </a:rPr>
              <a:t>特别强调</a:t>
            </a:r>
            <a:r>
              <a:rPr lang="en-US" altLang="zh-CN" sz="1200" u="sng" dirty="0">
                <a:solidFill>
                  <a:srgbClr val="FF3300"/>
                </a:solidFill>
              </a:rPr>
              <a:t>:</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altLang="zh-CN" sz="1200" dirty="0"/>
              <a:t>     </a:t>
            </a:r>
            <a:r>
              <a:rPr lang="zh-CN" altLang="en-US" sz="1200" dirty="0"/>
              <a:t>命令运行结果放在标准输出（缺省为荧光屏，</a:t>
            </a:r>
            <a:r>
              <a:rPr lang="en-US" altLang="zh-CN" sz="1200" dirty="0" err="1"/>
              <a:t>fd</a:t>
            </a:r>
            <a:r>
              <a:rPr lang="en-US" altLang="zh-CN" sz="1200" dirty="0"/>
              <a:t>=1</a:t>
            </a:r>
            <a:r>
              <a:rPr lang="zh-CN" altLang="en-US" sz="1200" dirty="0"/>
              <a:t>）上，</a:t>
            </a:r>
          </a:p>
          <a:p>
            <a:pPr eaLnBrk="1" hangingPunct="1">
              <a:buFont typeface="Wingdings" panose="05000000000000000000" pitchFamily="2" charset="2"/>
              <a:buNone/>
              <a:defRPr/>
            </a:pPr>
            <a:r>
              <a:rPr lang="zh-CN" altLang="en-US" sz="1200" dirty="0"/>
              <a:t>     出错信息放在标准错误输出（缺省为荧光屏，</a:t>
            </a:r>
            <a:r>
              <a:rPr lang="en-US" altLang="zh-CN" sz="1200" dirty="0" err="1"/>
              <a:t>fd</a:t>
            </a:r>
            <a:r>
              <a:rPr lang="en-US" altLang="zh-CN" sz="1200" dirty="0"/>
              <a:t>=2</a:t>
            </a:r>
            <a:r>
              <a:rPr lang="zh-CN" altLang="en-US" sz="1200" dirty="0"/>
              <a:t>）上。</a:t>
            </a:r>
          </a:p>
        </p:txBody>
      </p:sp>
    </p:spTree>
    <p:extLst>
      <p:ext uri="{BB962C8B-B14F-4D97-AF65-F5344CB8AC3E}">
        <p14:creationId xmlns:p14="http://schemas.microsoft.com/office/powerpoint/2010/main" val="292943387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A172BFF8-50BB-48F9-9F14-A07581409B0F}" type="datetime2">
              <a:rPr lang="zh-CN" altLang="en-US" sz="1200" smtClean="0"/>
              <a:pPr/>
              <a:t>2021年4月26日</a:t>
            </a:fld>
            <a:endParaRPr lang="en-US" altLang="zh-CN" sz="1200"/>
          </a:p>
        </p:txBody>
      </p:sp>
      <p:sp>
        <p:nvSpPr>
          <p:cNvPr id="466947"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DA3A1150-5F7D-45C7-9D95-BFC05F2DBE8C}" type="slidenum">
              <a:rPr lang="en-US" altLang="zh-CN" sz="1200" smtClean="0"/>
              <a:pPr/>
              <a:t>83</a:t>
            </a:fld>
            <a:endParaRPr lang="en-US" altLang="zh-CN" sz="1200"/>
          </a:p>
        </p:txBody>
      </p:sp>
      <p:sp>
        <p:nvSpPr>
          <p:cNvPr id="466948" name="Rectangle 2"/>
          <p:cNvSpPr>
            <a:spLocks noGrp="1" noRot="1" noChangeAspect="1" noChangeArrowheads="1" noTextEdit="1"/>
          </p:cNvSpPr>
          <p:nvPr>
            <p:ph type="sldImg"/>
          </p:nvPr>
        </p:nvSpPr>
        <p:spPr>
          <a:xfrm>
            <a:off x="1371600" y="1143000"/>
            <a:ext cx="4114800" cy="3086100"/>
          </a:xfrm>
          <a:ln/>
        </p:spPr>
      </p:sp>
      <p:sp>
        <p:nvSpPr>
          <p:cNvPr id="466949"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62773378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43D2A499-815C-4012-A856-6FF763DE7346}" type="datetime2">
              <a:rPr lang="zh-CN" altLang="en-US" sz="1200" smtClean="0"/>
              <a:pPr/>
              <a:t>2021年4月26日</a:t>
            </a:fld>
            <a:endParaRPr lang="en-US" altLang="zh-CN" sz="1200"/>
          </a:p>
        </p:txBody>
      </p:sp>
      <p:sp>
        <p:nvSpPr>
          <p:cNvPr id="468995"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DA8FFABA-1243-4A46-8333-F59E1E80CCFA}" type="slidenum">
              <a:rPr lang="en-US" altLang="zh-CN" sz="1200" smtClean="0"/>
              <a:pPr/>
              <a:t>84</a:t>
            </a:fld>
            <a:endParaRPr lang="en-US" altLang="zh-CN" sz="1200"/>
          </a:p>
        </p:txBody>
      </p:sp>
      <p:sp>
        <p:nvSpPr>
          <p:cNvPr id="468996" name="Rectangle 2"/>
          <p:cNvSpPr>
            <a:spLocks noGrp="1" noRot="1" noChangeAspect="1" noChangeArrowheads="1" noTextEdit="1"/>
          </p:cNvSpPr>
          <p:nvPr>
            <p:ph type="sldImg"/>
          </p:nvPr>
        </p:nvSpPr>
        <p:spPr>
          <a:xfrm>
            <a:off x="1371600" y="1143000"/>
            <a:ext cx="4114800" cy="3086100"/>
          </a:xfrm>
          <a:ln/>
        </p:spPr>
      </p:sp>
      <p:sp>
        <p:nvSpPr>
          <p:cNvPr id="468997" name="Rectangle 3"/>
          <p:cNvSpPr>
            <a:spLocks noGrp="1" noChangeArrowheads="1"/>
          </p:cNvSpPr>
          <p:nvPr>
            <p:ph type="body" idx="1"/>
          </p:nvPr>
        </p:nvSpPr>
        <p:spPr>
          <a:noFill/>
        </p:spPr>
        <p:txBody>
          <a:bodyPr/>
          <a:lstStyle/>
          <a:p>
            <a:pPr marL="228600" indent="-228600" eaLnBrk="1" hangingPunct="1"/>
            <a:endParaRPr lang="zh-CN" altLang="zh-CN"/>
          </a:p>
        </p:txBody>
      </p:sp>
    </p:spTree>
    <p:extLst>
      <p:ext uri="{BB962C8B-B14F-4D97-AF65-F5344CB8AC3E}">
        <p14:creationId xmlns:p14="http://schemas.microsoft.com/office/powerpoint/2010/main" val="94689253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FB880DD8-FCE2-429A-BD58-93ECC133BD62}" type="datetime2">
              <a:rPr lang="zh-CN" altLang="en-US" sz="1200" smtClean="0"/>
              <a:pPr/>
              <a:t>2021年4月26日</a:t>
            </a:fld>
            <a:endParaRPr lang="en-US" altLang="zh-CN" sz="1200"/>
          </a:p>
        </p:txBody>
      </p:sp>
      <p:sp>
        <p:nvSpPr>
          <p:cNvPr id="471043"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20D3FDB7-6050-46E7-8B8E-24818B823C82}" type="slidenum">
              <a:rPr lang="en-US" altLang="zh-CN" sz="1200" smtClean="0"/>
              <a:pPr/>
              <a:t>85</a:t>
            </a:fld>
            <a:endParaRPr lang="en-US" altLang="zh-CN" sz="1200"/>
          </a:p>
        </p:txBody>
      </p:sp>
      <p:sp>
        <p:nvSpPr>
          <p:cNvPr id="471044" name="Rectangle 2"/>
          <p:cNvSpPr>
            <a:spLocks noGrp="1" noRot="1" noChangeAspect="1" noChangeArrowheads="1" noTextEdit="1"/>
          </p:cNvSpPr>
          <p:nvPr>
            <p:ph type="sldImg"/>
          </p:nvPr>
        </p:nvSpPr>
        <p:spPr>
          <a:xfrm>
            <a:off x="1371600" y="1143000"/>
            <a:ext cx="4114800" cy="3086100"/>
          </a:xfrm>
          <a:ln/>
        </p:spPr>
      </p:sp>
      <p:sp>
        <p:nvSpPr>
          <p:cNvPr id="471045"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12715422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5E4B2615-B33F-47DF-AA81-9B42313B6667}" type="datetime2">
              <a:rPr lang="zh-CN" altLang="en-US" sz="1200" smtClean="0"/>
              <a:pPr/>
              <a:t>2021年4月26日</a:t>
            </a:fld>
            <a:endParaRPr lang="en-US" altLang="zh-CN" sz="1200"/>
          </a:p>
        </p:txBody>
      </p:sp>
      <p:sp>
        <p:nvSpPr>
          <p:cNvPr id="473091"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B56E5BA6-D0A0-42AA-A85F-E58F6B906456}" type="slidenum">
              <a:rPr lang="en-US" altLang="zh-CN" sz="1200" smtClean="0"/>
              <a:pPr/>
              <a:t>86</a:t>
            </a:fld>
            <a:endParaRPr lang="en-US" altLang="zh-CN" sz="1200"/>
          </a:p>
        </p:txBody>
      </p:sp>
      <p:sp>
        <p:nvSpPr>
          <p:cNvPr id="473092" name="Rectangle 2"/>
          <p:cNvSpPr>
            <a:spLocks noGrp="1" noRot="1" noChangeAspect="1" noChangeArrowheads="1" noTextEdit="1"/>
          </p:cNvSpPr>
          <p:nvPr>
            <p:ph type="sldImg"/>
          </p:nvPr>
        </p:nvSpPr>
        <p:spPr>
          <a:xfrm>
            <a:off x="1371600" y="1143000"/>
            <a:ext cx="4114800" cy="3086100"/>
          </a:xfrm>
          <a:ln/>
        </p:spPr>
      </p:sp>
      <p:sp>
        <p:nvSpPr>
          <p:cNvPr id="473093" name="Rectangle 3"/>
          <p:cNvSpPr>
            <a:spLocks noGrp="1" noChangeArrowheads="1"/>
          </p:cNvSpPr>
          <p:nvPr>
            <p:ph type="body" idx="1"/>
          </p:nvPr>
        </p:nvSpPr>
        <p:spPr>
          <a:noFill/>
        </p:spPr>
        <p:txBody>
          <a:bodyPr/>
          <a:lstStyle/>
          <a:p>
            <a:pPr marL="228600" indent="-228600" eaLnBrk="1" hangingPunct="1"/>
            <a:endParaRPr lang="zh-CN" altLang="zh-CN"/>
          </a:p>
        </p:txBody>
      </p:sp>
    </p:spTree>
    <p:extLst>
      <p:ext uri="{BB962C8B-B14F-4D97-AF65-F5344CB8AC3E}">
        <p14:creationId xmlns:p14="http://schemas.microsoft.com/office/powerpoint/2010/main" val="389579643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幻灯片图像占位符 1"/>
          <p:cNvSpPr>
            <a:spLocks noGrp="1" noRot="1" noChangeAspect="1" noTextEdit="1"/>
          </p:cNvSpPr>
          <p:nvPr>
            <p:ph type="sldImg"/>
          </p:nvPr>
        </p:nvSpPr>
        <p:spPr>
          <a:xfrm>
            <a:off x="1371600" y="1143000"/>
            <a:ext cx="4114800" cy="3086100"/>
          </a:xfrm>
          <a:ln/>
        </p:spPr>
      </p:sp>
      <p:sp>
        <p:nvSpPr>
          <p:cNvPr id="475139" name="备注占位符 2"/>
          <p:cNvSpPr>
            <a:spLocks noGrp="1"/>
          </p:cNvSpPr>
          <p:nvPr>
            <p:ph type="body" idx="1"/>
          </p:nvPr>
        </p:nvSpPr>
        <p:spPr>
          <a:noFill/>
        </p:spPr>
        <p:txBody>
          <a:bodyPr/>
          <a:lstStyle/>
          <a:p>
            <a:endParaRPr lang="zh-CN" altLang="en-US"/>
          </a:p>
        </p:txBody>
      </p:sp>
      <p:sp>
        <p:nvSpPr>
          <p:cNvPr id="475140"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D6C03D5C-9CB4-445A-8251-AF3D17EEA733}" type="datetime2">
              <a:rPr lang="zh-CN" altLang="en-US" sz="1200" smtClean="0"/>
              <a:pPr/>
              <a:t>2021年4月26日</a:t>
            </a:fld>
            <a:endParaRPr lang="en-US" altLang="zh-CN" sz="1200"/>
          </a:p>
        </p:txBody>
      </p:sp>
      <p:sp>
        <p:nvSpPr>
          <p:cNvPr id="475141"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DAB92D44-4F64-4D46-A328-1D40DFD55D65}" type="slidenum">
              <a:rPr lang="en-US" altLang="zh-CN" sz="1200" smtClean="0"/>
              <a:pPr/>
              <a:t>87</a:t>
            </a:fld>
            <a:endParaRPr lang="en-US" altLang="zh-CN" sz="1200"/>
          </a:p>
        </p:txBody>
      </p:sp>
    </p:spTree>
    <p:extLst>
      <p:ext uri="{BB962C8B-B14F-4D97-AF65-F5344CB8AC3E}">
        <p14:creationId xmlns:p14="http://schemas.microsoft.com/office/powerpoint/2010/main" val="26626885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1235AF28-610D-4CEA-80C2-37540DA98C6F}" type="datetime2">
              <a:rPr lang="zh-CN" altLang="en-US" sz="1200" smtClean="0"/>
              <a:pPr/>
              <a:t>2021年4月26日</a:t>
            </a:fld>
            <a:endParaRPr lang="en-US" altLang="zh-CN" sz="1200"/>
          </a:p>
        </p:txBody>
      </p:sp>
      <p:sp>
        <p:nvSpPr>
          <p:cNvPr id="477187"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FDF38F58-4950-4267-BB69-9A08D6E77F49}" type="slidenum">
              <a:rPr lang="en-US" altLang="zh-CN" sz="1200" smtClean="0"/>
              <a:pPr/>
              <a:t>88</a:t>
            </a:fld>
            <a:endParaRPr lang="en-US" altLang="zh-CN" sz="1200"/>
          </a:p>
        </p:txBody>
      </p:sp>
      <p:sp>
        <p:nvSpPr>
          <p:cNvPr id="477188" name="Rectangle 2"/>
          <p:cNvSpPr>
            <a:spLocks noGrp="1" noRot="1" noChangeAspect="1" noChangeArrowheads="1" noTextEdit="1"/>
          </p:cNvSpPr>
          <p:nvPr>
            <p:ph type="sldImg"/>
          </p:nvPr>
        </p:nvSpPr>
        <p:spPr>
          <a:xfrm>
            <a:off x="1371600" y="1143000"/>
            <a:ext cx="4114800" cy="3086100"/>
          </a:xfrm>
          <a:ln/>
        </p:spPr>
      </p:sp>
      <p:sp>
        <p:nvSpPr>
          <p:cNvPr id="477189" name="Rectangle 3"/>
          <p:cNvSpPr>
            <a:spLocks noGrp="1" noChangeArrowheads="1"/>
          </p:cNvSpPr>
          <p:nvPr>
            <p:ph type="body" idx="1"/>
          </p:nvPr>
        </p:nvSpPr>
        <p:spPr>
          <a:noFill/>
        </p:spPr>
        <p:txBody>
          <a:bodyPr/>
          <a:lstStyle/>
          <a:p>
            <a:pPr marL="228600" indent="-228600" eaLnBrk="1" hangingPunct="1"/>
            <a:endParaRPr lang="zh-CN" altLang="zh-CN"/>
          </a:p>
        </p:txBody>
      </p:sp>
    </p:spTree>
    <p:extLst>
      <p:ext uri="{BB962C8B-B14F-4D97-AF65-F5344CB8AC3E}">
        <p14:creationId xmlns:p14="http://schemas.microsoft.com/office/powerpoint/2010/main" val="149521955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幻灯片图像占位符 1"/>
          <p:cNvSpPr>
            <a:spLocks noGrp="1" noRot="1" noChangeAspect="1" noTextEdit="1"/>
          </p:cNvSpPr>
          <p:nvPr>
            <p:ph type="sldImg"/>
          </p:nvPr>
        </p:nvSpPr>
        <p:spPr>
          <a:xfrm>
            <a:off x="1371600" y="1143000"/>
            <a:ext cx="4114800" cy="3086100"/>
          </a:xfrm>
          <a:ln/>
        </p:spPr>
      </p:sp>
      <p:sp>
        <p:nvSpPr>
          <p:cNvPr id="479235" name="备注占位符 2"/>
          <p:cNvSpPr>
            <a:spLocks noGrp="1"/>
          </p:cNvSpPr>
          <p:nvPr>
            <p:ph type="body" idx="1"/>
          </p:nvPr>
        </p:nvSpPr>
        <p:spPr>
          <a:noFill/>
        </p:spPr>
        <p:txBody>
          <a:bodyPr/>
          <a:lstStyle/>
          <a:p>
            <a:r>
              <a:rPr lang="zh-CN" altLang="en-US" dirty="0"/>
              <a:t>单引号中只有</a:t>
            </a:r>
            <a:r>
              <a:rPr lang="en-US" altLang="zh-CN" dirty="0"/>
              <a:t>pattern </a:t>
            </a:r>
            <a:r>
              <a:rPr lang="zh-CN" altLang="en-US" dirty="0"/>
              <a:t>或只有 </a:t>
            </a:r>
            <a:r>
              <a:rPr lang="en-US" altLang="zh-CN" dirty="0"/>
              <a:t>action </a:t>
            </a:r>
            <a:r>
              <a:rPr lang="zh-CN" altLang="en-US" dirty="0"/>
              <a:t>都是合法的</a:t>
            </a:r>
            <a:r>
              <a:rPr lang="en-US" altLang="zh-CN" dirty="0" err="1"/>
              <a:t>awk</a:t>
            </a:r>
            <a:r>
              <a:rPr lang="zh-CN" altLang="en-US" dirty="0"/>
              <a:t>语句。</a:t>
            </a:r>
          </a:p>
        </p:txBody>
      </p:sp>
      <p:sp>
        <p:nvSpPr>
          <p:cNvPr id="479236"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F4033258-87F7-4D85-A1B7-5383E10EDC56}" type="datetime2">
              <a:rPr lang="zh-CN" altLang="en-US" sz="1200" smtClean="0"/>
              <a:pPr/>
              <a:t>2021年4月26日</a:t>
            </a:fld>
            <a:endParaRPr lang="en-US" altLang="zh-CN" sz="1200"/>
          </a:p>
        </p:txBody>
      </p:sp>
      <p:sp>
        <p:nvSpPr>
          <p:cNvPr id="479237"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90C9595E-C00A-4998-BF07-E34743F0433F}" type="slidenum">
              <a:rPr lang="en-US" altLang="zh-CN" sz="1200" smtClean="0"/>
              <a:pPr/>
              <a:t>89</a:t>
            </a:fld>
            <a:endParaRPr lang="en-US" altLang="zh-CN" sz="1200"/>
          </a:p>
        </p:txBody>
      </p:sp>
    </p:spTree>
    <p:extLst>
      <p:ext uri="{BB962C8B-B14F-4D97-AF65-F5344CB8AC3E}">
        <p14:creationId xmlns:p14="http://schemas.microsoft.com/office/powerpoint/2010/main" val="192604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C4FAF11F-4184-4823-BBD3-38F32FF27CFA}" type="datetime2">
              <a:rPr lang="zh-CN" altLang="en-US" sz="1200" smtClean="0"/>
              <a:pPr/>
              <a:t>2021年4月26日</a:t>
            </a:fld>
            <a:endParaRPr lang="en-US" altLang="zh-CN" sz="1200"/>
          </a:p>
        </p:txBody>
      </p:sp>
      <p:sp>
        <p:nvSpPr>
          <p:cNvPr id="212995"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20E0ECE2-1CBA-4F4A-BBF7-C0B63F667F0D}" type="slidenum">
              <a:rPr lang="en-US" altLang="zh-CN" sz="1200" smtClean="0"/>
              <a:pPr/>
              <a:t>9</a:t>
            </a:fld>
            <a:endParaRPr lang="en-US" altLang="zh-CN" sz="1200"/>
          </a:p>
        </p:txBody>
      </p:sp>
      <p:sp>
        <p:nvSpPr>
          <p:cNvPr id="212996" name="Rectangle 1026"/>
          <p:cNvSpPr>
            <a:spLocks noGrp="1" noRot="1" noChangeAspect="1" noChangeArrowheads="1" noTextEdit="1"/>
          </p:cNvSpPr>
          <p:nvPr>
            <p:ph type="sldImg"/>
          </p:nvPr>
        </p:nvSpPr>
        <p:spPr>
          <a:xfrm>
            <a:off x="1371600" y="1143000"/>
            <a:ext cx="4114800" cy="3086100"/>
          </a:xfrm>
          <a:solidFill>
            <a:srgbClr val="FFFFFF"/>
          </a:solidFill>
          <a:ln/>
        </p:spPr>
      </p:sp>
      <p:sp>
        <p:nvSpPr>
          <p:cNvPr id="212997" name="Rectangle 1027"/>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zh-CN" dirty="0"/>
              <a:t>cat</a:t>
            </a:r>
            <a:r>
              <a:rPr lang="zh-CN" altLang="en-US" dirty="0"/>
              <a:t>命令的输入来自标准输入文件（键盘），</a:t>
            </a:r>
            <a:r>
              <a:rPr lang="en-US" altLang="zh-CN" dirty="0" err="1"/>
              <a:t>Ctrl+d</a:t>
            </a:r>
            <a:r>
              <a:rPr lang="zh-CN" altLang="en-US" dirty="0"/>
              <a:t>结束键盘输入</a:t>
            </a:r>
            <a:endParaRPr lang="zh-CN" altLang="zh-CN" dirty="0"/>
          </a:p>
        </p:txBody>
      </p:sp>
    </p:spTree>
    <p:extLst>
      <p:ext uri="{BB962C8B-B14F-4D97-AF65-F5344CB8AC3E}">
        <p14:creationId xmlns:p14="http://schemas.microsoft.com/office/powerpoint/2010/main" val="397227367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EE89B7C9-3133-4B7C-AA07-854179F1B193}" type="datetime2">
              <a:rPr lang="zh-CN" altLang="en-US" sz="1200" smtClean="0"/>
              <a:pPr/>
              <a:t>2021年4月26日</a:t>
            </a:fld>
            <a:endParaRPr lang="en-US" altLang="zh-CN" sz="1200"/>
          </a:p>
        </p:txBody>
      </p:sp>
      <p:sp>
        <p:nvSpPr>
          <p:cNvPr id="495619"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0793D8D0-E456-44D3-B54C-89F39964C155}" type="slidenum">
              <a:rPr lang="en-US" altLang="zh-CN" sz="1200" smtClean="0"/>
              <a:pPr/>
              <a:t>90</a:t>
            </a:fld>
            <a:endParaRPr lang="en-US" altLang="zh-CN" sz="1200"/>
          </a:p>
        </p:txBody>
      </p:sp>
      <p:sp>
        <p:nvSpPr>
          <p:cNvPr id="495620" name="Rectangle 2"/>
          <p:cNvSpPr>
            <a:spLocks noGrp="1" noRot="1" noChangeAspect="1" noChangeArrowheads="1" noTextEdit="1"/>
          </p:cNvSpPr>
          <p:nvPr>
            <p:ph type="sldImg"/>
          </p:nvPr>
        </p:nvSpPr>
        <p:spPr>
          <a:xfrm>
            <a:off x="1371600" y="1143000"/>
            <a:ext cx="4114800" cy="3086100"/>
          </a:xfrm>
          <a:ln/>
        </p:spPr>
      </p:sp>
      <p:sp>
        <p:nvSpPr>
          <p:cNvPr id="495621" name="Rectangle 3"/>
          <p:cNvSpPr>
            <a:spLocks noGrp="1" noChangeArrowheads="1"/>
          </p:cNvSpPr>
          <p:nvPr>
            <p:ph type="body" idx="1"/>
          </p:nvPr>
        </p:nvSpPr>
        <p:spPr>
          <a:noFill/>
        </p:spPr>
        <p:txBody>
          <a:bodyPr/>
          <a:lstStyle/>
          <a:p>
            <a:pPr eaLnBrk="1" hangingPunct="1"/>
            <a:r>
              <a:rPr lang="zh-CN" altLang="en-US" dirty="0"/>
              <a:t>上图中黑色部分的表示数据文件中的实际内容，彩色部分为标识的方法和标识的名称。</a:t>
            </a:r>
            <a:endParaRPr lang="en-US" altLang="zh-CN" dirty="0"/>
          </a:p>
          <a:p>
            <a:pPr eaLnBrk="1" hangingPunct="1"/>
            <a:r>
              <a:rPr lang="zh-CN" altLang="en-US" dirty="0"/>
              <a:t>数据文件中的每一行就是一条记录，每一个字段就是一个域。</a:t>
            </a:r>
            <a:endParaRPr lang="en-US" altLang="zh-CN" dirty="0"/>
          </a:p>
          <a:p>
            <a:pPr eaLnBrk="1" hangingPunct="1"/>
            <a:endParaRPr lang="en-US" altLang="zh-CN" dirty="0"/>
          </a:p>
          <a:p>
            <a:pPr eaLnBrk="1" hangingPunct="1"/>
            <a:r>
              <a:rPr lang="zh-CN" altLang="en-US" sz="1200" dirty="0"/>
              <a:t>在查找包含空格的字符串</a:t>
            </a:r>
            <a:r>
              <a:rPr lang="en-US" altLang="zh-CN" sz="1200" dirty="0"/>
              <a:t>(</a:t>
            </a:r>
            <a:r>
              <a:rPr lang="zh-CN" altLang="en-US" sz="1200" dirty="0"/>
              <a:t>如</a:t>
            </a:r>
            <a:r>
              <a:rPr lang="en-US" altLang="zh-CN" sz="1200" dirty="0"/>
              <a:t>Mary  Adams)</a:t>
            </a:r>
            <a:r>
              <a:rPr lang="zh-CN" altLang="en-US" sz="1200" dirty="0"/>
              <a:t>时要特别小心该空格的状况</a:t>
            </a:r>
            <a:r>
              <a:rPr lang="en-US" altLang="zh-CN" sz="1200" dirty="0"/>
              <a:t>, </a:t>
            </a:r>
            <a:r>
              <a:rPr lang="zh-CN" altLang="en-US" sz="1200" dirty="0"/>
              <a:t>是一个、两个、多个还是</a:t>
            </a:r>
            <a:r>
              <a:rPr lang="en-US" altLang="zh-CN" sz="1200" dirty="0"/>
              <a:t>Tab</a:t>
            </a:r>
            <a:r>
              <a:rPr lang="zh-CN" altLang="en-US" sz="1200" dirty="0"/>
              <a:t>符。</a:t>
            </a:r>
            <a:endParaRPr lang="en-US" altLang="zh-CN" sz="1200" dirty="0"/>
          </a:p>
          <a:p>
            <a:pPr eaLnBrk="1" hangingPunct="1"/>
            <a:r>
              <a:rPr lang="zh-CN" altLang="en-US" sz="1200" dirty="0"/>
              <a:t>域与域之间的间隔符通常是由</a:t>
            </a:r>
            <a:r>
              <a:rPr lang="en-US" altLang="zh-CN" sz="1200" dirty="0"/>
              <a:t>shell</a:t>
            </a:r>
            <a:r>
              <a:rPr lang="zh-CN" altLang="en-US" sz="1200" dirty="0"/>
              <a:t>的环境变量</a:t>
            </a:r>
            <a:r>
              <a:rPr lang="en-US" altLang="zh-CN" sz="1200" dirty="0"/>
              <a:t>IFS</a:t>
            </a:r>
            <a:r>
              <a:rPr lang="zh-CN" altLang="en-US" sz="1200" dirty="0"/>
              <a:t>的值（通常为空格）来设定的，为避免上述问题，有些时候把数据文件中域之间的间隔符设定为逗号、句话等可显字符，如果是这样，在使用</a:t>
            </a:r>
            <a:r>
              <a:rPr lang="en-US" altLang="zh-CN" sz="1200" dirty="0" err="1"/>
              <a:t>awk</a:t>
            </a:r>
            <a:r>
              <a:rPr lang="zh-CN" altLang="en-US" sz="1200" dirty="0"/>
              <a:t>时要把</a:t>
            </a:r>
            <a:r>
              <a:rPr lang="en-US" altLang="zh-CN" sz="1200" dirty="0"/>
              <a:t>IFS</a:t>
            </a:r>
            <a:r>
              <a:rPr lang="zh-CN" altLang="en-US" sz="1200" dirty="0"/>
              <a:t>的值也作相应的改变。</a:t>
            </a:r>
            <a:endParaRPr lang="zh-CN" altLang="zh-CN" dirty="0"/>
          </a:p>
        </p:txBody>
      </p:sp>
    </p:spTree>
    <p:extLst>
      <p:ext uri="{BB962C8B-B14F-4D97-AF65-F5344CB8AC3E}">
        <p14:creationId xmlns:p14="http://schemas.microsoft.com/office/powerpoint/2010/main" val="384160106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6621CC6B-2F66-4714-8E5B-2D98D9BF71D5}" type="datetime2">
              <a:rPr lang="zh-CN" altLang="en-US" sz="1200" smtClean="0"/>
              <a:pPr/>
              <a:t>2021年4月26日</a:t>
            </a:fld>
            <a:endParaRPr lang="en-US" altLang="zh-CN" sz="1200"/>
          </a:p>
        </p:txBody>
      </p:sp>
      <p:sp>
        <p:nvSpPr>
          <p:cNvPr id="481283"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44C58882-7DD6-4EE5-A4B8-10AC95FAC91B}" type="slidenum">
              <a:rPr lang="en-US" altLang="zh-CN" sz="1200" smtClean="0"/>
              <a:pPr/>
              <a:t>91</a:t>
            </a:fld>
            <a:endParaRPr lang="en-US" altLang="zh-CN" sz="1200"/>
          </a:p>
        </p:txBody>
      </p:sp>
      <p:sp>
        <p:nvSpPr>
          <p:cNvPr id="481284" name="Rectangle 2"/>
          <p:cNvSpPr>
            <a:spLocks noGrp="1" noRot="1" noChangeAspect="1" noChangeArrowheads="1" noTextEdit="1"/>
          </p:cNvSpPr>
          <p:nvPr>
            <p:ph type="sldImg"/>
          </p:nvPr>
        </p:nvSpPr>
        <p:spPr>
          <a:xfrm>
            <a:off x="1371600" y="1143000"/>
            <a:ext cx="4114800" cy="3086100"/>
          </a:xfrm>
          <a:ln/>
        </p:spPr>
      </p:sp>
      <p:sp>
        <p:nvSpPr>
          <p:cNvPr id="481285" name="Rectangle 3"/>
          <p:cNvSpPr>
            <a:spLocks noGrp="1" noChangeArrowheads="1"/>
          </p:cNvSpPr>
          <p:nvPr>
            <p:ph type="body" idx="1"/>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FF3300"/>
                </a:solidFill>
                <a:latin typeface="宋体" panose="02010600030101010101" pitchFamily="2" charset="-122"/>
                <a:ea typeface="宋体" panose="02010600030101010101" pitchFamily="2" charset="-122"/>
              </a:rPr>
              <a:t>$</a:t>
            </a:r>
            <a:r>
              <a:rPr lang="en-US" altLang="zh-CN" sz="1200" dirty="0" err="1">
                <a:solidFill>
                  <a:srgbClr val="FF3300"/>
                </a:solidFill>
                <a:latin typeface="宋体" panose="02010600030101010101" pitchFamily="2" charset="-122"/>
                <a:ea typeface="宋体" panose="02010600030101010101" pitchFamily="2" charset="-122"/>
              </a:rPr>
              <a:t>awk</a:t>
            </a:r>
            <a:r>
              <a:rPr lang="en-US" altLang="zh-CN" sz="1200" dirty="0">
                <a:solidFill>
                  <a:srgbClr val="FF3300"/>
                </a:solidFill>
                <a:latin typeface="宋体" panose="02010600030101010101" pitchFamily="2" charset="-122"/>
                <a:ea typeface="宋体" panose="02010600030101010101" pitchFamily="2" charset="-122"/>
              </a:rPr>
              <a:t>  ‘/Mary/’   employees</a:t>
            </a:r>
            <a:r>
              <a:rPr lang="en-US" altLang="zh-CN" sz="1200" baseline="0" dirty="0">
                <a:solidFill>
                  <a:schemeClr val="tx1"/>
                </a:solidFill>
                <a:latin typeface="微软雅黑" panose="020B0503020204020204" pitchFamily="34" charset="-122"/>
                <a:ea typeface="微软雅黑" panose="020B0503020204020204" pitchFamily="34" charset="-122"/>
              </a:rPr>
              <a:t>    —— </a:t>
            </a:r>
            <a:r>
              <a:rPr lang="zh-CN" altLang="en-US" sz="1200" baseline="0" dirty="0">
                <a:solidFill>
                  <a:schemeClr val="tx1"/>
                </a:solidFill>
                <a:latin typeface="微软雅黑" panose="020B0503020204020204" pitchFamily="34" charset="-122"/>
                <a:ea typeface="微软雅黑" panose="020B0503020204020204" pitchFamily="34" charset="-122"/>
              </a:rPr>
              <a:t>打印</a:t>
            </a:r>
            <a:r>
              <a:rPr lang="en-US" altLang="zh-CN" sz="1200" baseline="0" dirty="0">
                <a:solidFill>
                  <a:schemeClr val="tx1"/>
                </a:solidFill>
                <a:latin typeface="微软雅黑" panose="020B0503020204020204" pitchFamily="34" charset="-122"/>
                <a:ea typeface="微软雅黑" panose="020B0503020204020204" pitchFamily="34" charset="-122"/>
              </a:rPr>
              <a:t>employees</a:t>
            </a:r>
            <a:r>
              <a:rPr lang="zh-CN" altLang="en-US" sz="1200" baseline="0" dirty="0">
                <a:solidFill>
                  <a:schemeClr val="tx1"/>
                </a:solidFill>
                <a:latin typeface="微软雅黑" panose="020B0503020204020204" pitchFamily="34" charset="-122"/>
                <a:ea typeface="微软雅黑" panose="020B0503020204020204" pitchFamily="34" charset="-122"/>
              </a:rPr>
              <a:t>文件中包含字符串</a:t>
            </a:r>
            <a:r>
              <a:rPr lang="en-US" altLang="zh-CN" sz="1200" baseline="0" dirty="0">
                <a:solidFill>
                  <a:schemeClr val="tx1"/>
                </a:solidFill>
                <a:latin typeface="微软雅黑" panose="020B0503020204020204" pitchFamily="34" charset="-122"/>
                <a:ea typeface="微软雅黑" panose="020B0503020204020204" pitchFamily="34" charset="-122"/>
              </a:rPr>
              <a:t>Mary</a:t>
            </a:r>
            <a:r>
              <a:rPr lang="zh-CN" altLang="en-US" sz="1200" baseline="0" dirty="0">
                <a:solidFill>
                  <a:schemeClr val="tx1"/>
                </a:solidFill>
                <a:latin typeface="微软雅黑" panose="020B0503020204020204" pitchFamily="34" charset="-122"/>
                <a:ea typeface="微软雅黑" panose="020B0503020204020204" pitchFamily="34" charset="-122"/>
              </a:rPr>
              <a:t>的记录。</a:t>
            </a:r>
            <a:endParaRPr lang="en-US" altLang="zh-CN" sz="1200" baseline="0" dirty="0">
              <a:solidFill>
                <a:schemeClr val="tx1"/>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FF3300"/>
                </a:solidFill>
                <a:latin typeface="宋体" panose="02010600030101010101" pitchFamily="2" charset="-122"/>
                <a:ea typeface="宋体" panose="02010600030101010101" pitchFamily="2" charset="-122"/>
              </a:rPr>
              <a:t>$</a:t>
            </a:r>
            <a:r>
              <a:rPr lang="en-US" altLang="zh-CN" sz="1200" dirty="0" err="1">
                <a:solidFill>
                  <a:srgbClr val="FF3300"/>
                </a:solidFill>
                <a:latin typeface="宋体" panose="02010600030101010101" pitchFamily="2" charset="-122"/>
                <a:ea typeface="宋体" panose="02010600030101010101" pitchFamily="2" charset="-122"/>
              </a:rPr>
              <a:t>awk</a:t>
            </a:r>
            <a:r>
              <a:rPr lang="en-US" altLang="zh-CN" sz="1200" dirty="0">
                <a:solidFill>
                  <a:srgbClr val="FF3300"/>
                </a:solidFill>
                <a:latin typeface="宋体" panose="02010600030101010101" pitchFamily="2" charset="-122"/>
                <a:ea typeface="宋体" panose="02010600030101010101" pitchFamily="2" charset="-122"/>
              </a:rPr>
              <a:t>  ‘{print  $1}’   employees  —— </a:t>
            </a:r>
            <a:r>
              <a:rPr lang="zh-CN" altLang="en-US" sz="1200" baseline="0" dirty="0">
                <a:solidFill>
                  <a:schemeClr val="tx1"/>
                </a:solidFill>
                <a:latin typeface="微软雅黑" panose="020B0503020204020204" pitchFamily="34" charset="-122"/>
                <a:ea typeface="微软雅黑" panose="020B0503020204020204" pitchFamily="34" charset="-122"/>
              </a:rPr>
              <a:t>打印</a:t>
            </a:r>
            <a:r>
              <a:rPr lang="en-US" altLang="zh-CN" sz="1200" baseline="0" dirty="0">
                <a:solidFill>
                  <a:schemeClr val="tx1"/>
                </a:solidFill>
                <a:latin typeface="微软雅黑" panose="020B0503020204020204" pitchFamily="34" charset="-122"/>
                <a:ea typeface="微软雅黑" panose="020B0503020204020204" pitchFamily="34" charset="-122"/>
              </a:rPr>
              <a:t>employees</a:t>
            </a:r>
            <a:r>
              <a:rPr lang="zh-CN" altLang="en-US" sz="1200" baseline="0" dirty="0">
                <a:solidFill>
                  <a:schemeClr val="tx1"/>
                </a:solidFill>
                <a:latin typeface="微软雅黑" panose="020B0503020204020204" pitchFamily="34" charset="-122"/>
                <a:ea typeface="微软雅黑" panose="020B0503020204020204" pitchFamily="34" charset="-122"/>
              </a:rPr>
              <a:t>文件中所有记录的第一个域。</a:t>
            </a:r>
            <a:endParaRPr lang="en-US" altLang="zh-CN" sz="1200" baseline="0" dirty="0">
              <a:solidFill>
                <a:schemeClr val="tx1"/>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FF3300"/>
                </a:solidFill>
                <a:latin typeface="宋体" panose="02010600030101010101" pitchFamily="2" charset="-122"/>
                <a:ea typeface="宋体" panose="02010600030101010101" pitchFamily="2" charset="-122"/>
              </a:rPr>
              <a:t>$</a:t>
            </a:r>
            <a:r>
              <a:rPr lang="en-US" altLang="zh-CN" sz="1200" dirty="0" err="1">
                <a:solidFill>
                  <a:srgbClr val="FF3300"/>
                </a:solidFill>
                <a:latin typeface="宋体" panose="02010600030101010101" pitchFamily="2" charset="-122"/>
                <a:ea typeface="宋体" panose="02010600030101010101" pitchFamily="2" charset="-122"/>
              </a:rPr>
              <a:t>awk</a:t>
            </a:r>
            <a:r>
              <a:rPr lang="en-US" altLang="zh-CN" sz="1200" dirty="0">
                <a:solidFill>
                  <a:srgbClr val="FF3300"/>
                </a:solidFill>
                <a:latin typeface="宋体" panose="02010600030101010101" pitchFamily="2" charset="-122"/>
                <a:ea typeface="宋体" panose="02010600030101010101" pitchFamily="2" charset="-122"/>
              </a:rPr>
              <a:t>  ‘/Sally/  {print  $1, $2}’   employees —— </a:t>
            </a:r>
            <a:r>
              <a:rPr lang="zh-CN" altLang="en-US" sz="1200" dirty="0">
                <a:solidFill>
                  <a:srgbClr val="FF3300"/>
                </a:solidFill>
                <a:latin typeface="宋体" panose="02010600030101010101" pitchFamily="2" charset="-122"/>
                <a:ea typeface="宋体" panose="02010600030101010101" pitchFamily="2" charset="-122"/>
              </a:rPr>
              <a:t>查找包含</a:t>
            </a:r>
            <a:r>
              <a:rPr lang="en-US" altLang="zh-CN" sz="1200" dirty="0">
                <a:solidFill>
                  <a:srgbClr val="FF3300"/>
                </a:solidFill>
                <a:latin typeface="宋体" panose="02010600030101010101" pitchFamily="2" charset="-122"/>
                <a:ea typeface="宋体" panose="02010600030101010101" pitchFamily="2" charset="-122"/>
              </a:rPr>
              <a:t>Sally</a:t>
            </a:r>
            <a:r>
              <a:rPr lang="zh-CN" altLang="en-US" sz="1200" dirty="0">
                <a:solidFill>
                  <a:srgbClr val="FF3300"/>
                </a:solidFill>
                <a:latin typeface="宋体" panose="02010600030101010101" pitchFamily="2" charset="-122"/>
                <a:ea typeface="宋体" panose="02010600030101010101" pitchFamily="2" charset="-122"/>
              </a:rPr>
              <a:t>的行，把其中的第一和第二个域打印出来。</a:t>
            </a:r>
            <a:endParaRPr lang="en-US" altLang="zh-CN" sz="1200" dirty="0">
              <a:solidFill>
                <a:srgbClr val="FF3300"/>
              </a:solidFill>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rgbClr val="FF33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24391684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13595265-B0E3-4F97-998E-BC874502CF03}" type="datetime2">
              <a:rPr lang="zh-CN" altLang="en-US" sz="1200" smtClean="0"/>
              <a:pPr/>
              <a:t>2021年4月26日</a:t>
            </a:fld>
            <a:endParaRPr lang="en-US" altLang="zh-CN" sz="1200"/>
          </a:p>
        </p:txBody>
      </p:sp>
      <p:sp>
        <p:nvSpPr>
          <p:cNvPr id="483331"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1D32B47F-CE7B-4F05-8FAF-24C3DD1CD73A}" type="slidenum">
              <a:rPr lang="en-US" altLang="zh-CN" sz="1200" smtClean="0"/>
              <a:pPr/>
              <a:t>92</a:t>
            </a:fld>
            <a:endParaRPr lang="en-US" altLang="zh-CN" sz="1200"/>
          </a:p>
        </p:txBody>
      </p:sp>
      <p:sp>
        <p:nvSpPr>
          <p:cNvPr id="483332" name="Rectangle 2"/>
          <p:cNvSpPr>
            <a:spLocks noGrp="1" noRot="1" noChangeAspect="1" noChangeArrowheads="1" noTextEdit="1"/>
          </p:cNvSpPr>
          <p:nvPr>
            <p:ph type="sldImg"/>
          </p:nvPr>
        </p:nvSpPr>
        <p:spPr>
          <a:xfrm>
            <a:off x="1371600" y="1143000"/>
            <a:ext cx="4114800" cy="3086100"/>
          </a:xfrm>
          <a:ln/>
        </p:spPr>
      </p:sp>
      <p:sp>
        <p:nvSpPr>
          <p:cNvPr id="483333"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15068430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幻灯片图像占位符 1"/>
          <p:cNvSpPr>
            <a:spLocks noGrp="1" noRot="1" noChangeAspect="1" noTextEdit="1"/>
          </p:cNvSpPr>
          <p:nvPr>
            <p:ph type="sldImg"/>
          </p:nvPr>
        </p:nvSpPr>
        <p:spPr>
          <a:xfrm>
            <a:off x="1371600" y="1143000"/>
            <a:ext cx="4114800" cy="3086100"/>
          </a:xfrm>
          <a:ln/>
        </p:spPr>
      </p:sp>
      <p:sp>
        <p:nvSpPr>
          <p:cNvPr id="485379" name="备注占位符 2"/>
          <p:cNvSpPr>
            <a:spLocks noGrp="1"/>
          </p:cNvSpPr>
          <p:nvPr>
            <p:ph type="body" idx="1"/>
          </p:nvPr>
        </p:nvSpPr>
        <p:spPr>
          <a:noFill/>
        </p:spPr>
        <p:txBody>
          <a:bodyPr/>
          <a:lstStyle/>
          <a:p>
            <a:r>
              <a:rPr lang="zh-CN" altLang="en-US" dirty="0"/>
              <a:t>本例中</a:t>
            </a:r>
            <a:r>
              <a:rPr lang="en-US" altLang="zh-CN" dirty="0" err="1"/>
              <a:t>awk</a:t>
            </a:r>
            <a:r>
              <a:rPr lang="zh-CN" altLang="en-US" dirty="0"/>
              <a:t>命令后的第二个命令行参数（文件名）缺乏，所以</a:t>
            </a:r>
            <a:r>
              <a:rPr lang="en-US" altLang="zh-CN" dirty="0" err="1"/>
              <a:t>awk</a:t>
            </a:r>
            <a:r>
              <a:rPr lang="zh-CN" altLang="en-US" dirty="0"/>
              <a:t>要从标准输入（键盘）上读取数据。键盘输入的第一行中没有包含</a:t>
            </a:r>
            <a:r>
              <a:rPr lang="en-US" altLang="zh-CN" dirty="0" err="1"/>
              <a:t>aaa</a:t>
            </a:r>
            <a:r>
              <a:rPr lang="zh-CN" altLang="en-US" dirty="0"/>
              <a:t>字符串，所以</a:t>
            </a:r>
            <a:r>
              <a:rPr lang="en-US" altLang="zh-CN" dirty="0" err="1"/>
              <a:t>awk</a:t>
            </a:r>
            <a:r>
              <a:rPr lang="zh-CN" altLang="en-US" dirty="0"/>
              <a:t>没有输出；键盘输入的第二行内容中包含</a:t>
            </a:r>
            <a:r>
              <a:rPr lang="en-US" altLang="zh-CN" dirty="0" err="1"/>
              <a:t>aaa</a:t>
            </a:r>
            <a:r>
              <a:rPr lang="zh-CN" altLang="en-US" dirty="0"/>
              <a:t>字符串，所以</a:t>
            </a:r>
            <a:r>
              <a:rPr lang="en-US" altLang="zh-CN" dirty="0" err="1"/>
              <a:t>awk</a:t>
            </a:r>
            <a:r>
              <a:rPr lang="zh-CN" altLang="en-US" dirty="0"/>
              <a:t>命令有输出（第三行）；第四行是键盘输入的第三行，同样因为其中没有包含</a:t>
            </a:r>
            <a:r>
              <a:rPr lang="en-US" altLang="zh-CN" dirty="0" err="1"/>
              <a:t>aaa</a:t>
            </a:r>
            <a:r>
              <a:rPr lang="zh-CN" altLang="en-US" dirty="0"/>
              <a:t>字符串而没有输出，最后输入的</a:t>
            </a:r>
            <a:r>
              <a:rPr lang="en-US" altLang="zh-CN" dirty="0"/>
              <a:t>^D</a:t>
            </a:r>
            <a:r>
              <a:rPr lang="zh-CN" altLang="en-US" dirty="0"/>
              <a:t>表示键盘输入结束，因此</a:t>
            </a:r>
            <a:r>
              <a:rPr lang="en-US" altLang="zh-CN" dirty="0" err="1"/>
              <a:t>awk</a:t>
            </a:r>
            <a:r>
              <a:rPr lang="zh-CN" altLang="en-US" dirty="0"/>
              <a:t>执行结束。</a:t>
            </a:r>
          </a:p>
        </p:txBody>
      </p:sp>
      <p:sp>
        <p:nvSpPr>
          <p:cNvPr id="485380"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D4C7DE6E-3C63-48B8-96D3-F342E92F1CF1}" type="datetime2">
              <a:rPr lang="zh-CN" altLang="en-US" sz="1200" smtClean="0"/>
              <a:pPr/>
              <a:t>2021年4月26日</a:t>
            </a:fld>
            <a:endParaRPr lang="en-US" altLang="zh-CN" sz="1200"/>
          </a:p>
        </p:txBody>
      </p:sp>
      <p:sp>
        <p:nvSpPr>
          <p:cNvPr id="485381"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4098CA5E-C48F-4B29-B48B-59E016B08EDA}" type="slidenum">
              <a:rPr lang="en-US" altLang="zh-CN" sz="1200" smtClean="0"/>
              <a:pPr/>
              <a:t>93</a:t>
            </a:fld>
            <a:endParaRPr lang="en-US" altLang="zh-CN" sz="1200"/>
          </a:p>
        </p:txBody>
      </p:sp>
    </p:spTree>
    <p:extLst>
      <p:ext uri="{BB962C8B-B14F-4D97-AF65-F5344CB8AC3E}">
        <p14:creationId xmlns:p14="http://schemas.microsoft.com/office/powerpoint/2010/main" val="33567134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BCF3257C-3E8E-4967-A94B-8647F113A2A2}" type="datetime2">
              <a:rPr lang="zh-CN" altLang="en-US" sz="1200" smtClean="0"/>
              <a:pPr/>
              <a:t>2021年4月26日</a:t>
            </a:fld>
            <a:endParaRPr lang="en-US" altLang="zh-CN" sz="1200"/>
          </a:p>
        </p:txBody>
      </p:sp>
      <p:sp>
        <p:nvSpPr>
          <p:cNvPr id="487427"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245E9360-7604-4552-BEA0-CE742B4D4319}" type="slidenum">
              <a:rPr lang="en-US" altLang="zh-CN" sz="1200" smtClean="0"/>
              <a:pPr/>
              <a:t>94</a:t>
            </a:fld>
            <a:endParaRPr lang="en-US" altLang="zh-CN" sz="1200"/>
          </a:p>
        </p:txBody>
      </p:sp>
      <p:sp>
        <p:nvSpPr>
          <p:cNvPr id="487428" name="Rectangle 2"/>
          <p:cNvSpPr>
            <a:spLocks noGrp="1" noRot="1" noChangeAspect="1" noChangeArrowheads="1" noTextEdit="1"/>
          </p:cNvSpPr>
          <p:nvPr>
            <p:ph type="sldImg"/>
          </p:nvPr>
        </p:nvSpPr>
        <p:spPr>
          <a:xfrm>
            <a:off x="1371600" y="1143000"/>
            <a:ext cx="4114800" cy="3086100"/>
          </a:xfrm>
          <a:ln/>
        </p:spPr>
      </p:sp>
      <p:sp>
        <p:nvSpPr>
          <p:cNvPr id="487429" name="Rectangle 3"/>
          <p:cNvSpPr>
            <a:spLocks noGrp="1" noChangeArrowheads="1"/>
          </p:cNvSpPr>
          <p:nvPr>
            <p:ph type="body" idx="1"/>
          </p:nvPr>
        </p:nvSpPr>
        <p:spPr>
          <a:noFill/>
        </p:spPr>
        <p:txBody>
          <a:bodyPr/>
          <a:lstStyle/>
          <a:p>
            <a:pPr eaLnBrk="1" hangingPunct="1"/>
            <a:r>
              <a:rPr lang="zh-CN" altLang="en-US" dirty="0"/>
              <a:t>不同版本的</a:t>
            </a:r>
            <a:r>
              <a:rPr lang="en-US" altLang="zh-CN" dirty="0"/>
              <a:t>UNIX/Linux</a:t>
            </a:r>
            <a:r>
              <a:rPr lang="zh-CN" altLang="en-US" dirty="0"/>
              <a:t>系统中</a:t>
            </a:r>
            <a:r>
              <a:rPr lang="en-US" altLang="zh-CN" dirty="0" err="1"/>
              <a:t>ps</a:t>
            </a:r>
            <a:r>
              <a:rPr lang="en-US" altLang="zh-CN" dirty="0"/>
              <a:t> –e</a:t>
            </a:r>
            <a:r>
              <a:rPr lang="zh-CN" altLang="en-US" dirty="0"/>
              <a:t>命令的输出可能略有不同，</a:t>
            </a:r>
            <a:r>
              <a:rPr lang="en-US" altLang="zh-CN" dirty="0"/>
              <a:t>Centos7</a:t>
            </a:r>
            <a:r>
              <a:rPr lang="zh-CN" altLang="en-US" dirty="0"/>
              <a:t>中</a:t>
            </a:r>
            <a:r>
              <a:rPr lang="en-US" altLang="zh-CN" dirty="0" err="1"/>
              <a:t>ps</a:t>
            </a:r>
            <a:r>
              <a:rPr lang="en-US" altLang="zh-CN" dirty="0"/>
              <a:t> –e</a:t>
            </a:r>
            <a:r>
              <a:rPr lang="zh-CN" altLang="en-US" dirty="0"/>
              <a:t>命令的输出格式类似如下：</a:t>
            </a:r>
            <a:endParaRPr lang="en-US" altLang="zh-CN" dirty="0"/>
          </a:p>
          <a:p>
            <a:pPr eaLnBrk="1" hangingPunct="1"/>
            <a:r>
              <a:rPr lang="en-US" altLang="zh-CN" dirty="0"/>
              <a:t>PID         TTY           TIME              CMD</a:t>
            </a:r>
          </a:p>
          <a:p>
            <a:pPr eaLnBrk="1" hangingPunct="1"/>
            <a:r>
              <a:rPr lang="en-US" altLang="zh-CN" dirty="0"/>
              <a:t>352</a:t>
            </a:r>
            <a:r>
              <a:rPr lang="en-US" altLang="zh-CN" baseline="0" dirty="0"/>
              <a:t>         tty05       01:27:36          find</a:t>
            </a:r>
            <a:endParaRPr lang="zh-CN" altLang="zh-CN" dirty="0"/>
          </a:p>
        </p:txBody>
      </p:sp>
    </p:spTree>
    <p:extLst>
      <p:ext uri="{BB962C8B-B14F-4D97-AF65-F5344CB8AC3E}">
        <p14:creationId xmlns:p14="http://schemas.microsoft.com/office/powerpoint/2010/main" val="231123824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1DA39EFB-24AF-4CCF-9E35-51A8E348A184}" type="datetime2">
              <a:rPr lang="zh-CN" altLang="en-US" sz="1200" smtClean="0"/>
              <a:pPr/>
              <a:t>2021年4月26日</a:t>
            </a:fld>
            <a:endParaRPr lang="en-US" altLang="zh-CN" sz="1200"/>
          </a:p>
        </p:txBody>
      </p:sp>
      <p:sp>
        <p:nvSpPr>
          <p:cNvPr id="489475"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9E2A5E66-2099-46B3-8D68-099D7126BFE9}" type="slidenum">
              <a:rPr lang="en-US" altLang="zh-CN" sz="1200" smtClean="0"/>
              <a:pPr/>
              <a:t>95</a:t>
            </a:fld>
            <a:endParaRPr lang="en-US" altLang="zh-CN" sz="1200"/>
          </a:p>
        </p:txBody>
      </p:sp>
      <p:sp>
        <p:nvSpPr>
          <p:cNvPr id="489476" name="Rectangle 2"/>
          <p:cNvSpPr>
            <a:spLocks noGrp="1" noRot="1" noChangeAspect="1" noChangeArrowheads="1" noTextEdit="1"/>
          </p:cNvSpPr>
          <p:nvPr>
            <p:ph type="sldImg"/>
          </p:nvPr>
        </p:nvSpPr>
        <p:spPr>
          <a:xfrm>
            <a:off x="1371600" y="1143000"/>
            <a:ext cx="4114800" cy="3086100"/>
          </a:xfrm>
          <a:ln/>
        </p:spPr>
      </p:sp>
      <p:sp>
        <p:nvSpPr>
          <p:cNvPr id="489477"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10933892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275BE3A1-85C6-42EF-BB4B-40EFA77D7AA9}" type="datetime2">
              <a:rPr lang="zh-CN" altLang="en-US" sz="1200" smtClean="0"/>
              <a:pPr/>
              <a:t>2021年4月26日</a:t>
            </a:fld>
            <a:endParaRPr lang="en-US" altLang="zh-CN" sz="1200"/>
          </a:p>
        </p:txBody>
      </p:sp>
      <p:sp>
        <p:nvSpPr>
          <p:cNvPr id="491523"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35FF20C0-C013-41CB-9CC7-CEFD034207C4}" type="slidenum">
              <a:rPr lang="en-US" altLang="zh-CN" sz="1200" smtClean="0"/>
              <a:pPr/>
              <a:t>96</a:t>
            </a:fld>
            <a:endParaRPr lang="en-US" altLang="zh-CN" sz="1200"/>
          </a:p>
        </p:txBody>
      </p:sp>
      <p:sp>
        <p:nvSpPr>
          <p:cNvPr id="491524" name="Rectangle 2"/>
          <p:cNvSpPr>
            <a:spLocks noGrp="1" noRot="1" noChangeAspect="1" noChangeArrowheads="1" noTextEdit="1"/>
          </p:cNvSpPr>
          <p:nvPr>
            <p:ph type="sldImg"/>
          </p:nvPr>
        </p:nvSpPr>
        <p:spPr>
          <a:xfrm>
            <a:off x="1371600" y="1143000"/>
            <a:ext cx="4114800" cy="3086100"/>
          </a:xfrm>
          <a:ln/>
        </p:spPr>
      </p:sp>
      <p:sp>
        <p:nvSpPr>
          <p:cNvPr id="491525" name="Rectangle 3"/>
          <p:cNvSpPr>
            <a:spLocks noGrp="1" noChangeArrowheads="1"/>
          </p:cNvSpPr>
          <p:nvPr>
            <p:ph type="body" idx="1"/>
          </p:nvPr>
        </p:nvSpPr>
        <p:spPr>
          <a:noFill/>
        </p:spPr>
        <p:txBody>
          <a:bodyPr/>
          <a:lstStyle/>
          <a:p>
            <a:pPr eaLnBrk="1" hangingPunct="1"/>
            <a:r>
              <a:rPr lang="zh-CN" altLang="en-US" sz="1200" i="1" dirty="0"/>
              <a:t>要特别注意操作</a:t>
            </a:r>
            <a:r>
              <a:rPr lang="zh-CN" altLang="en-US" sz="1200" i="1" dirty="0">
                <a:solidFill>
                  <a:srgbClr val="FF3300"/>
                </a:solidFill>
              </a:rPr>
              <a:t>顺序和流程</a:t>
            </a:r>
            <a:r>
              <a:rPr lang="zh-CN" altLang="en-US" sz="1200" dirty="0"/>
              <a:t> </a:t>
            </a:r>
            <a:r>
              <a:rPr lang="en-US" altLang="zh-CN" sz="1200" dirty="0"/>
              <a:t>!</a:t>
            </a:r>
            <a:endParaRPr lang="zh-CN" altLang="zh-CN" dirty="0"/>
          </a:p>
        </p:txBody>
      </p:sp>
    </p:spTree>
    <p:extLst>
      <p:ext uri="{BB962C8B-B14F-4D97-AF65-F5344CB8AC3E}">
        <p14:creationId xmlns:p14="http://schemas.microsoft.com/office/powerpoint/2010/main" val="11137541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幻灯片图像占位符 1"/>
          <p:cNvSpPr>
            <a:spLocks noGrp="1" noRot="1" noChangeAspect="1" noTextEdit="1"/>
          </p:cNvSpPr>
          <p:nvPr>
            <p:ph type="sldImg"/>
          </p:nvPr>
        </p:nvSpPr>
        <p:spPr>
          <a:xfrm>
            <a:off x="1371600" y="1143000"/>
            <a:ext cx="4114800" cy="3086100"/>
          </a:xfrm>
          <a:ln/>
        </p:spPr>
      </p:sp>
      <p:sp>
        <p:nvSpPr>
          <p:cNvPr id="493571" name="备注占位符 2"/>
          <p:cNvSpPr>
            <a:spLocks noGrp="1"/>
          </p:cNvSpPr>
          <p:nvPr>
            <p:ph type="body" idx="1"/>
          </p:nvPr>
        </p:nvSpPr>
        <p:spPr>
          <a:noFill/>
        </p:spPr>
        <p:txBody>
          <a:bodyPr/>
          <a:lstStyle/>
          <a:p>
            <a:r>
              <a:rPr lang="zh-CN" altLang="en-US" dirty="0"/>
              <a:t>本例中的</a:t>
            </a:r>
            <a:r>
              <a:rPr lang="en-US" altLang="zh-CN" dirty="0" err="1"/>
              <a:t>awk</a:t>
            </a:r>
            <a:r>
              <a:rPr lang="zh-CN" altLang="en-US" dirty="0"/>
              <a:t>执行时依次读入</a:t>
            </a:r>
            <a:r>
              <a:rPr lang="en-US" altLang="zh-CN" dirty="0"/>
              <a:t>employees</a:t>
            </a:r>
            <a:r>
              <a:rPr lang="zh-CN" altLang="en-US" dirty="0"/>
              <a:t>文件中的每一行，每读入一行，就要依次执行</a:t>
            </a:r>
            <a:r>
              <a:rPr lang="en-US" altLang="zh-CN" dirty="0" err="1"/>
              <a:t>my_awk</a:t>
            </a:r>
            <a:r>
              <a:rPr lang="zh-CN" altLang="en-US" dirty="0"/>
              <a:t>中的两项操作，再读入下一行，再执行</a:t>
            </a:r>
            <a:r>
              <a:rPr lang="en-US" altLang="zh-CN" dirty="0" err="1"/>
              <a:t>my_awk</a:t>
            </a:r>
            <a:r>
              <a:rPr lang="zh-CN" altLang="en-US" dirty="0"/>
              <a:t>中的两项操作，直到结束。</a:t>
            </a:r>
          </a:p>
        </p:txBody>
      </p:sp>
      <p:sp>
        <p:nvSpPr>
          <p:cNvPr id="493572"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22ED6BB4-A5BE-4F15-9E51-9F47B7A9DFEC}" type="datetime2">
              <a:rPr lang="zh-CN" altLang="en-US" sz="1200" smtClean="0"/>
              <a:pPr/>
              <a:t>2021年4月26日</a:t>
            </a:fld>
            <a:endParaRPr lang="en-US" altLang="zh-CN" sz="1200"/>
          </a:p>
        </p:txBody>
      </p:sp>
      <p:sp>
        <p:nvSpPr>
          <p:cNvPr id="493573"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5EFA7AF8-AC0F-490F-B6BA-AAAF4E6A101F}" type="slidenum">
              <a:rPr lang="en-US" altLang="zh-CN" sz="1200" smtClean="0"/>
              <a:pPr/>
              <a:t>97</a:t>
            </a:fld>
            <a:endParaRPr lang="en-US" altLang="zh-CN" sz="1200"/>
          </a:p>
        </p:txBody>
      </p:sp>
    </p:spTree>
    <p:extLst>
      <p:ext uri="{BB962C8B-B14F-4D97-AF65-F5344CB8AC3E}">
        <p14:creationId xmlns:p14="http://schemas.microsoft.com/office/powerpoint/2010/main" val="22010869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页">
    <p:spTree>
      <p:nvGrpSpPr>
        <p:cNvPr id="1" name=""/>
        <p:cNvGrpSpPr/>
        <p:nvPr/>
      </p:nvGrpSpPr>
      <p:grpSpPr>
        <a:xfrm>
          <a:off x="0" y="0"/>
          <a:ext cx="0" cy="0"/>
          <a:chOff x="0" y="0"/>
          <a:chExt cx="0" cy="0"/>
        </a:xfrm>
      </p:grpSpPr>
      <p:grpSp>
        <p:nvGrpSpPr>
          <p:cNvPr id="5" name="组 4"/>
          <p:cNvGrpSpPr/>
          <p:nvPr userDrawn="1"/>
        </p:nvGrpSpPr>
        <p:grpSpPr bwMode="hidden">
          <a:xfrm>
            <a:off x="-1" y="0"/>
            <a:ext cx="9144002" cy="6858000"/>
            <a:chOff x="-1" y="0"/>
            <a:chExt cx="12192002" cy="6858000"/>
          </a:xfrm>
        </p:grpSpPr>
        <p:cxnSp>
          <p:nvCxnSpPr>
            <p:cNvPr id="6" name="直接连接符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接连接符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接连接符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接连接符​​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接连接符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457172" y="3421151"/>
            <a:ext cx="8196547" cy="1871475"/>
          </a:xfrm>
          <a:prstGeom prst="rect">
            <a:avLst/>
          </a:prstGeom>
        </p:spPr>
        <p:txBody>
          <a:bodyPr rtlCol="0" anchor="b">
            <a:noAutofit/>
          </a:bodyPr>
          <a:lstStyle>
            <a:lvl1pPr algn="ctr">
              <a:lnSpc>
                <a:spcPct val="100000"/>
              </a:lnSpc>
              <a:defRPr sz="4050" cap="none" baseline="0">
                <a:solidFill>
                  <a:schemeClr val="accent2">
                    <a:lumMod val="75000"/>
                  </a:schemeClr>
                </a:solidFill>
                <a:latin typeface="微软雅黑" panose="020B0503020204020204" pitchFamily="34" charset="-122"/>
                <a:ea typeface="微软雅黑" panose="020B0503020204020204" pitchFamily="34" charset="-122"/>
              </a:defRPr>
            </a:lvl1pPr>
          </a:lstStyle>
          <a:p>
            <a:pPr rtl="0"/>
            <a:r>
              <a:rPr lang="zh-CN" altLang="en-US" noProof="0" dirty="0"/>
              <a:t>单击此处编辑母版标题样式</a:t>
            </a:r>
          </a:p>
        </p:txBody>
      </p:sp>
      <p:sp>
        <p:nvSpPr>
          <p:cNvPr id="3" name="副标题 2"/>
          <p:cNvSpPr>
            <a:spLocks noGrp="1"/>
          </p:cNvSpPr>
          <p:nvPr>
            <p:ph type="subTitle" idx="1"/>
          </p:nvPr>
        </p:nvSpPr>
        <p:spPr>
          <a:xfrm>
            <a:off x="970384" y="5432564"/>
            <a:ext cx="7203233" cy="457200"/>
          </a:xfrm>
          <a:prstGeom prst="rect">
            <a:avLst/>
          </a:prstGeom>
        </p:spPr>
        <p:txBody>
          <a:bodyPr rtlCol="0">
            <a:normAutofit/>
          </a:bodyPr>
          <a:lstStyle>
            <a:lvl1pPr marL="0" indent="0" algn="just">
              <a:spcBef>
                <a:spcPts val="0"/>
              </a:spcBef>
              <a:buNone/>
              <a:defRPr sz="1500" b="0">
                <a:solidFill>
                  <a:schemeClr val="accent1">
                    <a:lumMod val="75000"/>
                  </a:schemeClr>
                </a:solidFill>
                <a:latin typeface="微软雅黑" panose="020B0503020204020204" pitchFamily="34" charset="-122"/>
                <a:ea typeface="微软雅黑" panose="020B0503020204020204" pitchFamily="34"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rtl="0"/>
            <a:r>
              <a:rPr lang="zh-CN" altLang="en-US" noProof="0" dirty="0"/>
              <a:t>单击以编辑母版副标题样式</a:t>
            </a:r>
          </a:p>
        </p:txBody>
      </p:sp>
      <p:cxnSp>
        <p:nvCxnSpPr>
          <p:cNvPr id="58" name="直接连接符​​ 57"/>
          <p:cNvCxnSpPr/>
          <p:nvPr userDrawn="1"/>
        </p:nvCxnSpPr>
        <p:spPr>
          <a:xfrm>
            <a:off x="971550" y="5294175"/>
            <a:ext cx="72009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60" name="图片 59">
            <a:extLst>
              <a:ext uri="{FF2B5EF4-FFF2-40B4-BE49-F238E27FC236}">
                <a16:creationId xmlns:a16="http://schemas.microsoft.com/office/drawing/2014/main" id="{F1902921-415F-4ADD-9856-C88A0B19968C}"/>
              </a:ext>
            </a:extLst>
          </p:cNvPr>
          <p:cNvPicPr>
            <a:picLocks noChangeAspect="1"/>
          </p:cNvPicPr>
          <p:nvPr userDrawn="1"/>
        </p:nvPicPr>
        <p:blipFill>
          <a:blip r:embed="rId2"/>
          <a:stretch>
            <a:fillRect/>
          </a:stretch>
        </p:blipFill>
        <p:spPr>
          <a:xfrm>
            <a:off x="1211962" y="156092"/>
            <a:ext cx="6774147" cy="3623216"/>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目录页">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1" y="0"/>
            <a:ext cx="9144002" cy="6858000"/>
            <a:chOff x="-1" y="0"/>
            <a:chExt cx="12192002" cy="6858000"/>
          </a:xfrm>
        </p:grpSpPr>
        <p:cxnSp>
          <p:nvCxnSpPr>
            <p:cNvPr id="10" name="直接连接符​​(S)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接连接符​​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接连接符​​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接连接符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接连接符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3489110" y="0"/>
            <a:ext cx="5652776"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350"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90453" y="256446"/>
            <a:ext cx="3015197" cy="1560870"/>
          </a:xfrm>
          <a:prstGeom prst="rect">
            <a:avLst/>
          </a:prstGeom>
        </p:spPr>
        <p:txBody>
          <a:bodyPr rtlCol="0" anchor="b">
            <a:normAutofit/>
          </a:bodyPr>
          <a:lstStyle>
            <a:lvl1pPr>
              <a:defRPr sz="2400">
                <a:solidFill>
                  <a:schemeClr val="bg1"/>
                </a:solidFill>
                <a:latin typeface="微软雅黑" panose="020B0503020204020204" pitchFamily="34" charset="-122"/>
                <a:ea typeface="微软雅黑" panose="020B0503020204020204" pitchFamily="34" charset="-122"/>
              </a:defRPr>
            </a:lvl1pPr>
          </a:lstStyle>
          <a:p>
            <a:pPr rtl="0"/>
            <a:r>
              <a:rPr lang="zh-CN" altLang="en-US" noProof="0" dirty="0"/>
              <a:t>单击此处编辑母版标题样式</a:t>
            </a:r>
          </a:p>
        </p:txBody>
      </p:sp>
      <p:sp>
        <p:nvSpPr>
          <p:cNvPr id="4" name="文本占位符 3"/>
          <p:cNvSpPr>
            <a:spLocks noGrp="1"/>
          </p:cNvSpPr>
          <p:nvPr>
            <p:ph type="body" sz="half" idx="2"/>
          </p:nvPr>
        </p:nvSpPr>
        <p:spPr>
          <a:xfrm>
            <a:off x="190453" y="2103379"/>
            <a:ext cx="3010081" cy="4093648"/>
          </a:xfrm>
          <a:prstGeom prst="rect">
            <a:avLst/>
          </a:prstGeom>
        </p:spPr>
        <p:txBody>
          <a:bodyPr rtlCol="0">
            <a:normAutofit/>
          </a:bodyPr>
          <a:lstStyle>
            <a:lvl1pPr marL="0" indent="0">
              <a:spcBef>
                <a:spcPts val="900"/>
              </a:spcBef>
              <a:buNone/>
              <a:defRPr sz="1800">
                <a:solidFill>
                  <a:schemeClr val="bg1"/>
                </a:solidFill>
                <a:latin typeface="微软雅黑" panose="020B0503020204020204" pitchFamily="34" charset="-122"/>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zh-CN" altLang="en-US" noProof="0" dirty="0"/>
              <a:t>编辑母版文本样式</a:t>
            </a:r>
          </a:p>
        </p:txBody>
      </p:sp>
      <p:cxnSp>
        <p:nvCxnSpPr>
          <p:cNvPr id="60" name="直接连接符 59"/>
          <p:cNvCxnSpPr>
            <a:cxnSpLocks/>
          </p:cNvCxnSpPr>
          <p:nvPr userDrawn="1"/>
        </p:nvCxnSpPr>
        <p:spPr>
          <a:xfrm>
            <a:off x="190453" y="1973877"/>
            <a:ext cx="300262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页脚占位符 5"/>
          <p:cNvSpPr>
            <a:spLocks noGrp="1"/>
          </p:cNvSpPr>
          <p:nvPr>
            <p:ph type="ftr" sz="quarter" idx="11"/>
          </p:nvPr>
        </p:nvSpPr>
        <p:spPr>
          <a:xfrm>
            <a:off x="4320184" y="7835016"/>
            <a:ext cx="4596023" cy="222436"/>
          </a:xfrm>
          <a:prstGeom prst="rect">
            <a:avLst/>
          </a:prstGeom>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5" name="日期占位符 4"/>
          <p:cNvSpPr>
            <a:spLocks noGrp="1"/>
          </p:cNvSpPr>
          <p:nvPr>
            <p:ph type="dt" sz="half" idx="10"/>
          </p:nvPr>
        </p:nvSpPr>
        <p:spPr>
          <a:xfrm>
            <a:off x="111085" y="6390871"/>
            <a:ext cx="1541738" cy="334063"/>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lang="zh-CN" altLang="en-US" smtClean="0"/>
              <a:pPr/>
              <a:t>2021年4月26日</a:t>
            </a:fld>
            <a:endParaRPr lang="zh-CN" altLang="en-US" dirty="0"/>
          </a:p>
        </p:txBody>
      </p:sp>
      <p:sp>
        <p:nvSpPr>
          <p:cNvPr id="8" name="幻灯片编号占位符 7"/>
          <p:cNvSpPr>
            <a:spLocks noGrp="1"/>
          </p:cNvSpPr>
          <p:nvPr>
            <p:ph type="sldNum" sz="quarter" idx="12"/>
          </p:nvPr>
        </p:nvSpPr>
        <p:spPr>
          <a:xfrm>
            <a:off x="8332979" y="6502497"/>
            <a:ext cx="689162" cy="222436"/>
          </a:xfrm>
          <a:prstGeom prst="rect">
            <a:avLst/>
          </a:prstGeom>
        </p:spPr>
        <p:txBody>
          <a:bodyPr rtlCol="0"/>
          <a:lstStyle>
            <a:lvl1pPr>
              <a:defRPr>
                <a:solidFill>
                  <a:srgbClr val="0070C0"/>
                </a:solidFill>
                <a:latin typeface="微软雅黑" panose="020B0503020204020204" pitchFamily="34" charset="-122"/>
                <a:ea typeface="微软雅黑" panose="020B0503020204020204" pitchFamily="34" charset="-122"/>
              </a:defRPr>
            </a:lvl1pPr>
          </a:lstStyle>
          <a:p>
            <a:fld id="{E31375A4-56A4-47D6-9801-1991572033F7}" type="slidenum">
              <a:rPr lang="en-US" altLang="zh-CN" smtClean="0"/>
              <a:pPr/>
              <a:t>‹#›</a:t>
            </a:fld>
            <a:endParaRPr lang="zh-CN" altLang="en-US" dirty="0"/>
          </a:p>
        </p:txBody>
      </p:sp>
      <p:sp>
        <p:nvSpPr>
          <p:cNvPr id="63" name="SmartArt 占位符 62">
            <a:extLst>
              <a:ext uri="{FF2B5EF4-FFF2-40B4-BE49-F238E27FC236}">
                <a16:creationId xmlns:a16="http://schemas.microsoft.com/office/drawing/2014/main" id="{3E98ACF1-74AC-4D1D-9784-D1507B787DC3}"/>
              </a:ext>
            </a:extLst>
          </p:cNvPr>
          <p:cNvSpPr>
            <a:spLocks noGrp="1"/>
          </p:cNvSpPr>
          <p:nvPr>
            <p:ph type="dgm" sz="quarter" idx="13"/>
          </p:nvPr>
        </p:nvSpPr>
        <p:spPr>
          <a:xfrm>
            <a:off x="3724393" y="362927"/>
            <a:ext cx="5026151" cy="6027931"/>
          </a:xfrm>
          <a:prstGeom prst="rect">
            <a:avLst/>
          </a:prstGeom>
        </p:spPr>
        <p:txBody>
          <a:bodyPr/>
          <a:lstStyle/>
          <a:p>
            <a:endParaRPr lang="zh-CN" alt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标题和内容">
    <p:bg>
      <p:bgRef idx="1001">
        <a:schemeClr val="bg1"/>
      </p:bgRef>
    </p:bg>
    <p:spTree>
      <p:nvGrpSpPr>
        <p:cNvPr id="1" name=""/>
        <p:cNvGrpSpPr/>
        <p:nvPr/>
      </p:nvGrpSpPr>
      <p:grpSpPr>
        <a:xfrm>
          <a:off x="0" y="0"/>
          <a:ext cx="0" cy="0"/>
          <a:chOff x="0" y="0"/>
          <a:chExt cx="0" cy="0"/>
        </a:xfrm>
      </p:grpSpPr>
      <p:sp>
        <p:nvSpPr>
          <p:cNvPr id="3" name="内容占位符 2"/>
          <p:cNvSpPr>
            <a:spLocks noGrp="1"/>
          </p:cNvSpPr>
          <p:nvPr>
            <p:ph idx="1"/>
          </p:nvPr>
        </p:nvSpPr>
        <p:spPr>
          <a:xfrm>
            <a:off x="712178" y="1311566"/>
            <a:ext cx="8077986" cy="5157643"/>
          </a:xfrm>
          <a:prstGeom prst="rect">
            <a:avLst/>
          </a:prstGeom>
        </p:spPr>
        <p:txBody>
          <a:bodyPr/>
          <a:lstStyle>
            <a:lvl1pPr eaLnBrk="1" hangingPunct="1">
              <a:lnSpc>
                <a:spcPct val="100000"/>
              </a:lnSpc>
              <a:defRPr sz="2400" b="1">
                <a:latin typeface="华文楷体" pitchFamily="2" charset="-122"/>
                <a:ea typeface="华文楷体" pitchFamily="2" charset="-122"/>
              </a:defRPr>
            </a:lvl1pPr>
            <a:lvl2pPr eaLnBrk="1" hangingPunct="1">
              <a:lnSpc>
                <a:spcPct val="100000"/>
              </a:lnSpc>
              <a:defRPr sz="2100" b="1">
                <a:latin typeface="微软雅黑" panose="020B0503020204020204" pitchFamily="34" charset="-122"/>
                <a:ea typeface="微软雅黑" panose="020B0503020204020204" pitchFamily="34" charset="-122"/>
              </a:defRPr>
            </a:lvl2pPr>
            <a:lvl3pPr eaLnBrk="1" hangingPunct="1">
              <a:lnSpc>
                <a:spcPct val="100000"/>
              </a:lnSpc>
              <a:defRPr sz="1800" b="1"/>
            </a:lvl3pPr>
            <a:lvl4pPr eaLnBrk="1" hangingPunct="1">
              <a:lnSpc>
                <a:spcPct val="100000"/>
              </a:lnSpc>
              <a:defRPr sz="1500" b="1"/>
            </a:lvl4pPr>
            <a:lvl5pPr eaLnBrk="1" hangingPunct="1">
              <a:lnSpc>
                <a:spcPct val="100000"/>
              </a:lnSpc>
              <a:defRPr sz="1350" b="1"/>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标题 3">
            <a:extLst>
              <a:ext uri="{FF2B5EF4-FFF2-40B4-BE49-F238E27FC236}">
                <a16:creationId xmlns:a16="http://schemas.microsoft.com/office/drawing/2014/main" id="{4C7C89A4-0A17-4593-B351-2547CD6EED97}"/>
              </a:ext>
            </a:extLst>
          </p:cNvPr>
          <p:cNvSpPr>
            <a:spLocks noGrp="1"/>
          </p:cNvSpPr>
          <p:nvPr>
            <p:ph type="title"/>
          </p:nvPr>
        </p:nvSpPr>
        <p:spPr>
          <a:xfrm>
            <a:off x="971600" y="188915"/>
            <a:ext cx="7330537" cy="549275"/>
          </a:xfrm>
          <a:prstGeom prst="rect">
            <a:avLst/>
          </a:prstGeom>
        </p:spPr>
        <p:txBody>
          <a:bodyPr/>
          <a:lstStyle>
            <a:lvl1pPr algn="ctr">
              <a:defRPr sz="24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pic>
        <p:nvPicPr>
          <p:cNvPr id="6" name="Picture 9" descr="徽记">
            <a:extLst>
              <a:ext uri="{FF2B5EF4-FFF2-40B4-BE49-F238E27FC236}">
                <a16:creationId xmlns:a16="http://schemas.microsoft.com/office/drawing/2014/main" id="{A13D5CF7-500E-49D2-96C3-F6515B1E78B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905" y="-1"/>
            <a:ext cx="105714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HAB00003">
            <a:extLst>
              <a:ext uri="{FF2B5EF4-FFF2-40B4-BE49-F238E27FC236}">
                <a16:creationId xmlns:a16="http://schemas.microsoft.com/office/drawing/2014/main" id="{D08F9635-4C75-4188-AB27-E6CD9ED569A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71598" y="911864"/>
            <a:ext cx="7627279" cy="177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a:extLst>
              <a:ext uri="{FF2B5EF4-FFF2-40B4-BE49-F238E27FC236}">
                <a16:creationId xmlns:a16="http://schemas.microsoft.com/office/drawing/2014/main" id="{242A2119-1AE2-4352-988F-01393E736B91}"/>
              </a:ext>
            </a:extLst>
          </p:cNvPr>
          <p:cNvPicPr>
            <a:picLocks noChangeAspect="1"/>
          </p:cNvPicPr>
          <p:nvPr userDrawn="1"/>
        </p:nvPicPr>
        <p:blipFill>
          <a:blip r:embed="rId4"/>
          <a:stretch>
            <a:fillRect/>
          </a:stretch>
        </p:blipFill>
        <p:spPr>
          <a:xfrm>
            <a:off x="0" y="1294036"/>
            <a:ext cx="270364" cy="5563965"/>
          </a:xfrm>
          <a:prstGeom prst="rect">
            <a:avLst/>
          </a:prstGeom>
        </p:spPr>
      </p:pic>
    </p:spTree>
    <p:extLst>
      <p:ext uri="{BB962C8B-B14F-4D97-AF65-F5344CB8AC3E}">
        <p14:creationId xmlns:p14="http://schemas.microsoft.com/office/powerpoint/2010/main" val="35920964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标题和双栏内容">
    <p:bg>
      <p:bgRef idx="1001">
        <a:schemeClr val="bg1"/>
      </p:bgRef>
    </p:bg>
    <p:spTree>
      <p:nvGrpSpPr>
        <p:cNvPr id="1" name=""/>
        <p:cNvGrpSpPr/>
        <p:nvPr/>
      </p:nvGrpSpPr>
      <p:grpSpPr>
        <a:xfrm>
          <a:off x="0" y="0"/>
          <a:ext cx="0" cy="0"/>
          <a:chOff x="0" y="0"/>
          <a:chExt cx="0" cy="0"/>
        </a:xfrm>
      </p:grpSpPr>
      <p:sp>
        <p:nvSpPr>
          <p:cNvPr id="3" name="内容占位符 2"/>
          <p:cNvSpPr>
            <a:spLocks noGrp="1"/>
          </p:cNvSpPr>
          <p:nvPr>
            <p:ph idx="1"/>
          </p:nvPr>
        </p:nvSpPr>
        <p:spPr>
          <a:xfrm>
            <a:off x="797902" y="1311566"/>
            <a:ext cx="3897191" cy="5157643"/>
          </a:xfrm>
          <a:prstGeom prst="rect">
            <a:avLst/>
          </a:prstGeom>
        </p:spPr>
        <p:txBody>
          <a:bodyPr/>
          <a:lstStyle>
            <a:lvl1pPr eaLnBrk="1" hangingPunct="1">
              <a:defRPr sz="2400" b="1">
                <a:latin typeface="华文楷体" pitchFamily="2" charset="-122"/>
                <a:ea typeface="华文楷体" pitchFamily="2" charset="-122"/>
              </a:defRPr>
            </a:lvl1pPr>
            <a:lvl2pPr eaLnBrk="1" hangingPunct="1">
              <a:defRPr sz="1800" b="1">
                <a:latin typeface="黑体" pitchFamily="2" charset="-122"/>
                <a:ea typeface="黑体" pitchFamily="2" charset="-122"/>
              </a:defRPr>
            </a:lvl2pPr>
            <a:lvl3pPr eaLnBrk="1" hangingPunct="1">
              <a:defRPr b="1"/>
            </a:lvl3pPr>
            <a:lvl4pPr eaLnBrk="1" hangingPunct="1">
              <a:defRPr b="1"/>
            </a:lvl4pPr>
            <a:lvl5pPr eaLnBrk="1" hangingPunct="1">
              <a:defRPr b="1"/>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标题 3">
            <a:extLst>
              <a:ext uri="{FF2B5EF4-FFF2-40B4-BE49-F238E27FC236}">
                <a16:creationId xmlns:a16="http://schemas.microsoft.com/office/drawing/2014/main" id="{4C7C89A4-0A17-4593-B351-2547CD6EED97}"/>
              </a:ext>
            </a:extLst>
          </p:cNvPr>
          <p:cNvSpPr>
            <a:spLocks noGrp="1"/>
          </p:cNvSpPr>
          <p:nvPr>
            <p:ph type="title"/>
          </p:nvPr>
        </p:nvSpPr>
        <p:spPr>
          <a:xfrm>
            <a:off x="971600" y="188915"/>
            <a:ext cx="7902037" cy="549275"/>
          </a:xfrm>
          <a:prstGeom prst="rect">
            <a:avLst/>
          </a:prstGeom>
        </p:spPr>
        <p:txBody>
          <a:bodyPr/>
          <a:lstStyle>
            <a:lvl1pPr algn="ctr">
              <a:defRPr sz="21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5" name="文本框 4">
            <a:extLst>
              <a:ext uri="{FF2B5EF4-FFF2-40B4-BE49-F238E27FC236}">
                <a16:creationId xmlns:a16="http://schemas.microsoft.com/office/drawing/2014/main" id="{5A19CF1F-441D-4B69-8107-CBE2399D9980}"/>
              </a:ext>
            </a:extLst>
          </p:cNvPr>
          <p:cNvSpPr txBox="1"/>
          <p:nvPr userDrawn="1"/>
        </p:nvSpPr>
        <p:spPr>
          <a:xfrm>
            <a:off x="7524328" y="6444044"/>
            <a:ext cx="1223412" cy="300082"/>
          </a:xfrm>
          <a:prstGeom prst="rect">
            <a:avLst/>
          </a:prstGeom>
          <a:noFill/>
        </p:spPr>
        <p:txBody>
          <a:bodyPr wrap="none" rtlCol="0">
            <a:spAutoFit/>
          </a:bodyPr>
          <a:lstStyle/>
          <a:p>
            <a:pPr marL="0" marR="0" lvl="0" indent="0" algn="l" defTabSz="685800" rtl="0" eaLnBrk="0" fontAlgn="base" latinLnBrk="0" hangingPunct="0">
              <a:lnSpc>
                <a:spcPct val="100000"/>
              </a:lnSpc>
              <a:spcBef>
                <a:spcPct val="0"/>
              </a:spcBef>
              <a:spcAft>
                <a:spcPct val="0"/>
              </a:spcAft>
              <a:buClrTx/>
              <a:buSzTx/>
              <a:buFontTx/>
              <a:buNone/>
              <a:tabLst/>
              <a:defRPr/>
            </a:pPr>
            <a:r>
              <a:rPr kumimoji="1" lang="zh-CN" altLang="en-US" sz="1350" b="1" i="0" u="none" strike="noStrike" kern="1200" cap="none" spc="0" normalizeH="0" baseline="0" noProof="0" dirty="0">
                <a:ln>
                  <a:noFill/>
                </a:ln>
                <a:solidFill>
                  <a:srgbClr val="333399">
                    <a:lumMod val="75000"/>
                  </a:srgbClr>
                </a:solidFill>
                <a:effectLst/>
                <a:uLnTx/>
                <a:uFillTx/>
                <a:latin typeface="楷体" panose="02010609060101010101" pitchFamily="49" charset="-122"/>
                <a:ea typeface="楷体" panose="02010609060101010101" pitchFamily="49" charset="-122"/>
                <a:cs typeface="+mn-cs"/>
              </a:rPr>
              <a:t>电子科技大学</a:t>
            </a:r>
          </a:p>
        </p:txBody>
      </p:sp>
      <p:pic>
        <p:nvPicPr>
          <p:cNvPr id="6" name="Picture 9" descr="徽记">
            <a:extLst>
              <a:ext uri="{FF2B5EF4-FFF2-40B4-BE49-F238E27FC236}">
                <a16:creationId xmlns:a16="http://schemas.microsoft.com/office/drawing/2014/main" id="{A13D5CF7-500E-49D2-96C3-F6515B1E78B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905" y="-1"/>
            <a:ext cx="856317"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HAB00003">
            <a:extLst>
              <a:ext uri="{FF2B5EF4-FFF2-40B4-BE49-F238E27FC236}">
                <a16:creationId xmlns:a16="http://schemas.microsoft.com/office/drawing/2014/main" id="{D08F9635-4C75-4188-AB27-E6CD9ED569A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71598" y="911864"/>
            <a:ext cx="7627279" cy="177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martArt 占位符 7">
            <a:extLst>
              <a:ext uri="{FF2B5EF4-FFF2-40B4-BE49-F238E27FC236}">
                <a16:creationId xmlns:a16="http://schemas.microsoft.com/office/drawing/2014/main" id="{0459F0E7-C03B-4267-9E79-21788BF62AD8}"/>
              </a:ext>
            </a:extLst>
          </p:cNvPr>
          <p:cNvSpPr>
            <a:spLocks noGrp="1"/>
          </p:cNvSpPr>
          <p:nvPr>
            <p:ph type="dgm" sz="quarter" idx="10"/>
          </p:nvPr>
        </p:nvSpPr>
        <p:spPr>
          <a:xfrm>
            <a:off x="5011341" y="1311565"/>
            <a:ext cx="4007969" cy="5132479"/>
          </a:xfrm>
          <a:prstGeom prst="rect">
            <a:avLst/>
          </a:prstGeom>
        </p:spPr>
        <p:txBody>
          <a:bodyPr/>
          <a:lstStyle/>
          <a:p>
            <a:endParaRPr lang="zh-CN" altLang="en-US"/>
          </a:p>
        </p:txBody>
      </p:sp>
      <p:pic>
        <p:nvPicPr>
          <p:cNvPr id="9" name="图片 8">
            <a:extLst>
              <a:ext uri="{FF2B5EF4-FFF2-40B4-BE49-F238E27FC236}">
                <a16:creationId xmlns:a16="http://schemas.microsoft.com/office/drawing/2014/main" id="{C320ED46-140B-4720-895A-4766D4AC8B3B}"/>
              </a:ext>
            </a:extLst>
          </p:cNvPr>
          <p:cNvPicPr>
            <a:picLocks noChangeAspect="1"/>
          </p:cNvPicPr>
          <p:nvPr userDrawn="1"/>
        </p:nvPicPr>
        <p:blipFill>
          <a:blip r:embed="rId4"/>
          <a:stretch>
            <a:fillRect/>
          </a:stretch>
        </p:blipFill>
        <p:spPr>
          <a:xfrm>
            <a:off x="0" y="1294036"/>
            <a:ext cx="270364" cy="5563965"/>
          </a:xfrm>
          <a:prstGeom prst="rect">
            <a:avLst/>
          </a:prstGeom>
        </p:spPr>
      </p:pic>
    </p:spTree>
    <p:extLst>
      <p:ext uri="{BB962C8B-B14F-4D97-AF65-F5344CB8AC3E}">
        <p14:creationId xmlns:p14="http://schemas.microsoft.com/office/powerpoint/2010/main" val="39379557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428626" y="0"/>
            <a:ext cx="3902075" cy="668780"/>
          </a:xfrm>
          <a:prstGeom prst="rect">
            <a:avLst/>
          </a:prstGeom>
        </p:spPr>
        <p:txBody>
          <a:bodyPr rtlCol="0"/>
          <a:lstStyle>
            <a:lvl1pPr>
              <a:lnSpc>
                <a:spcPct val="130000"/>
              </a:lnSpc>
              <a:defRPr sz="2400"/>
            </a:lvl1pPr>
          </a:lstStyle>
          <a:p>
            <a:pPr rtl="0"/>
            <a:r>
              <a:rPr lang="zh-CN" altLang="en-US" dirty="0"/>
              <a:t>单击此处编辑母版标题样式</a:t>
            </a:r>
          </a:p>
        </p:txBody>
      </p:sp>
      <p:sp>
        <p:nvSpPr>
          <p:cNvPr id="8" name="矩形 7"/>
          <p:cNvSpPr/>
          <p:nvPr userDrawn="1"/>
        </p:nvSpPr>
        <p:spPr>
          <a:xfrm>
            <a:off x="0" y="0"/>
            <a:ext cx="276225" cy="668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内容占位符 2">
            <a:extLst>
              <a:ext uri="{FF2B5EF4-FFF2-40B4-BE49-F238E27FC236}">
                <a16:creationId xmlns:a16="http://schemas.microsoft.com/office/drawing/2014/main" id="{72AD38CD-DEEA-4237-8C89-6CDAF7B31787}"/>
              </a:ext>
            </a:extLst>
          </p:cNvPr>
          <p:cNvSpPr>
            <a:spLocks noGrp="1"/>
          </p:cNvSpPr>
          <p:nvPr>
            <p:ph idx="1"/>
          </p:nvPr>
        </p:nvSpPr>
        <p:spPr>
          <a:xfrm>
            <a:off x="362683" y="993531"/>
            <a:ext cx="8427481" cy="5475677"/>
          </a:xfrm>
          <a:prstGeom prst="rect">
            <a:avLst/>
          </a:prstGeom>
        </p:spPr>
        <p:txBody>
          <a:bodyPr/>
          <a:lstStyle>
            <a:lvl1pPr eaLnBrk="1" hangingPunct="1">
              <a:lnSpc>
                <a:spcPct val="100000"/>
              </a:lnSpc>
              <a:defRPr sz="2400" b="1">
                <a:latin typeface="华文楷体" pitchFamily="2" charset="-122"/>
                <a:ea typeface="华文楷体" pitchFamily="2" charset="-122"/>
              </a:defRPr>
            </a:lvl1pPr>
            <a:lvl2pPr eaLnBrk="1" hangingPunct="1">
              <a:lnSpc>
                <a:spcPct val="100000"/>
              </a:lnSpc>
              <a:defRPr sz="2100" b="1">
                <a:latin typeface="微软雅黑" panose="020B0503020204020204" pitchFamily="34" charset="-122"/>
                <a:ea typeface="微软雅黑" panose="020B0503020204020204" pitchFamily="34" charset="-122"/>
              </a:defRPr>
            </a:lvl2pPr>
            <a:lvl3pPr eaLnBrk="1" hangingPunct="1">
              <a:lnSpc>
                <a:spcPct val="100000"/>
              </a:lnSpc>
              <a:defRPr sz="1800" b="1"/>
            </a:lvl3pPr>
            <a:lvl4pPr eaLnBrk="1" hangingPunct="1">
              <a:lnSpc>
                <a:spcPct val="100000"/>
              </a:lnSpc>
              <a:defRPr sz="1500" b="1"/>
            </a:lvl4pPr>
            <a:lvl5pPr eaLnBrk="1" hangingPunct="1">
              <a:lnSpc>
                <a:spcPct val="100000"/>
              </a:lnSpc>
              <a:defRPr sz="1350" b="1"/>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95288" y="1196975"/>
            <a:ext cx="4171950" cy="48958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196975"/>
            <a:ext cx="4173537" cy="48958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47416652"/>
      </p:ext>
    </p:extLst>
  </p:cSld>
  <p:clrMapOvr>
    <a:masterClrMapping/>
  </p:clrMapOvr>
  <p:transition>
    <p:sndAc>
      <p:stSnd>
        <p:snd r:embed="rId1" name="chimes.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188915"/>
            <a:ext cx="8532812" cy="549275"/>
          </a:xfrm>
        </p:spPr>
        <p:txBody>
          <a:bodyPr/>
          <a:lstStyle/>
          <a:p>
            <a:r>
              <a:rPr lang="zh-CN" altLang="en-US"/>
              <a:t>单击此处编辑母版标题样式</a:t>
            </a:r>
          </a:p>
        </p:txBody>
      </p:sp>
      <p:sp>
        <p:nvSpPr>
          <p:cNvPr id="3" name="文本占位符 2"/>
          <p:cNvSpPr>
            <a:spLocks noGrp="1"/>
          </p:cNvSpPr>
          <p:nvPr>
            <p:ph type="body" sz="half" idx="1"/>
          </p:nvPr>
        </p:nvSpPr>
        <p:spPr>
          <a:xfrm>
            <a:off x="395288" y="1196975"/>
            <a:ext cx="4171950"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196975"/>
            <a:ext cx="4173537"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0062527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150939" y="617538"/>
            <a:ext cx="7793037" cy="1143000"/>
          </a:xfrm>
        </p:spPr>
        <p:txBody>
          <a:bodyPr/>
          <a:lstStyle/>
          <a:p>
            <a:r>
              <a:rPr lang="zh-CN" altLang="en-US"/>
              <a:t>单击此处编辑母版标题样式</a:t>
            </a:r>
          </a:p>
        </p:txBody>
      </p:sp>
      <p:sp>
        <p:nvSpPr>
          <p:cNvPr id="3" name="SmartArt 占位符 2"/>
          <p:cNvSpPr>
            <a:spLocks noGrp="1"/>
          </p:cNvSpPr>
          <p:nvPr>
            <p:ph type="dgm" idx="1"/>
          </p:nvPr>
        </p:nvSpPr>
        <p:spPr>
          <a:xfrm>
            <a:off x="1182688" y="2017713"/>
            <a:ext cx="7772400" cy="4114800"/>
          </a:xfrm>
        </p:spPr>
        <p:txBody>
          <a:bodyPr/>
          <a:lstStyle/>
          <a:p>
            <a:pPr lvl="0"/>
            <a:endParaRPr lang="zh-CN" altLang="en-US" noProof="0"/>
          </a:p>
        </p:txBody>
      </p:sp>
      <p:sp>
        <p:nvSpPr>
          <p:cNvPr id="4" name="日期占位符 3"/>
          <p:cNvSpPr>
            <a:spLocks noGrp="1"/>
          </p:cNvSpPr>
          <p:nvPr>
            <p:ph type="dt" sz="half" idx="10"/>
          </p:nvPr>
        </p:nvSpPr>
        <p:spPr>
          <a:xfrm>
            <a:off x="914400" y="6324600"/>
            <a:ext cx="1905000" cy="457200"/>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3352800" y="6324600"/>
            <a:ext cx="2895600" cy="457200"/>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6781800" y="6324600"/>
            <a:ext cx="1905000" cy="457200"/>
          </a:xfrm>
          <a:prstGeom prst="rect">
            <a:avLst/>
          </a:prstGeom>
        </p:spPr>
        <p:txBody>
          <a:bodyPr/>
          <a:lstStyle>
            <a:lvl1pPr>
              <a:defRPr/>
            </a:lvl1pPr>
          </a:lstStyle>
          <a:p>
            <a:pPr>
              <a:defRPr/>
            </a:pPr>
            <a:fld id="{7B6EC499-DD5A-476F-9DFE-660D4B30EE5B}" type="slidenum">
              <a:rPr lang="en-US" altLang="zh-CN"/>
              <a:pPr>
                <a:defRPr/>
              </a:pPr>
              <a:t>‹#›</a:t>
            </a:fld>
            <a:endParaRPr lang="en-US" altLang="zh-CN"/>
          </a:p>
        </p:txBody>
      </p:sp>
    </p:spTree>
    <p:extLst>
      <p:ext uri="{BB962C8B-B14F-4D97-AF65-F5344CB8AC3E}">
        <p14:creationId xmlns:p14="http://schemas.microsoft.com/office/powerpoint/2010/main" val="3520431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0" y="0"/>
            <a:ext cx="9144000" cy="6738256"/>
            <a:chOff x="-1" y="0"/>
            <a:chExt cx="12192002" cy="6858000"/>
          </a:xfrm>
        </p:grpSpPr>
        <p:cxnSp>
          <p:nvCxnSpPr>
            <p:cNvPr id="97" name="直接连接符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接连接符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接连接符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接连接符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接连接符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接连接符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148" name="直接连接符 147"/>
          <p:cNvCxnSpPr/>
          <p:nvPr userDrawn="1"/>
        </p:nvCxnSpPr>
        <p:spPr>
          <a:xfrm>
            <a:off x="457200" y="6172200"/>
            <a:ext cx="82296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9" r:id="rId3"/>
    <p:sldLayoutId id="2147483661" r:id="rId4"/>
    <p:sldLayoutId id="2147483652" r:id="rId5"/>
    <p:sldLayoutId id="2147483662" r:id="rId6"/>
    <p:sldLayoutId id="2147483664" r:id="rId7"/>
    <p:sldLayoutId id="2147483665"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171450" indent="-171450" algn="l" defTabSz="685800" rtl="0" eaLnBrk="1" latinLnBrk="0" hangingPunct="1">
        <a:lnSpc>
          <a:spcPct val="90000"/>
        </a:lnSpc>
        <a:spcBef>
          <a:spcPts val="1350"/>
        </a:spcBef>
        <a:buClr>
          <a:schemeClr val="accent1">
            <a:lumMod val="75000"/>
          </a:schemeClr>
        </a:buClr>
        <a:buSzPct val="100000"/>
        <a:buFont typeface="Arial"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1pPr>
      <a:lvl2pPr marL="342900" indent="-137160" algn="l" defTabSz="685800" rtl="0" eaLnBrk="1" latinLnBrk="0" hangingPunct="1">
        <a:lnSpc>
          <a:spcPct val="90000"/>
        </a:lnSpc>
        <a:spcBef>
          <a:spcPts val="900"/>
        </a:spcBef>
        <a:buClr>
          <a:schemeClr val="accent1">
            <a:lumMod val="75000"/>
          </a:schemeClr>
        </a:buClr>
        <a:buSzPct val="100000"/>
        <a:buFont typeface="Arial"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90000"/>
        </a:lnSpc>
        <a:spcBef>
          <a:spcPts val="600"/>
        </a:spcBef>
        <a:buClr>
          <a:schemeClr val="accent1">
            <a:lumMod val="75000"/>
          </a:schemeClr>
        </a:buClr>
        <a:buSzPct val="100000"/>
        <a:buFont typeface="Arial" pitchFamily="34" charset="0"/>
        <a:buChar char="▪"/>
        <a:defRPr sz="1200"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90000"/>
        </a:lnSpc>
        <a:spcBef>
          <a:spcPts val="600"/>
        </a:spcBef>
        <a:buClr>
          <a:schemeClr val="accent1">
            <a:lumMod val="75000"/>
          </a:schemeClr>
        </a:buClr>
        <a:buSzPct val="100000"/>
        <a:buFont typeface="Arial" pitchFamily="34" charset="0"/>
        <a:buChar char="▪"/>
        <a:defRPr sz="1050"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ctrTitle"/>
          </p:nvPr>
        </p:nvSpPr>
        <p:spPr>
          <a:xfrm>
            <a:off x="444211" y="3423113"/>
            <a:ext cx="8634845" cy="1403606"/>
          </a:xfrm>
        </p:spPr>
        <p:txBody>
          <a:bodyPr/>
          <a:lstStyle/>
          <a:p>
            <a:r>
              <a:rPr lang="zh-CN" altLang="en-US" sz="3600" dirty="0">
                <a:sym typeface="+mn-lt"/>
              </a:rPr>
              <a:t>第八章 </a:t>
            </a:r>
            <a:r>
              <a:rPr lang="en-US" altLang="zh-CN" sz="3600" dirty="0"/>
              <a:t>shell</a:t>
            </a:r>
            <a:r>
              <a:rPr lang="zh-CN" altLang="zh-CN" sz="3600" dirty="0"/>
              <a:t>的交互功能与</a:t>
            </a:r>
            <a:r>
              <a:rPr lang="en-US" altLang="zh-CN" sz="3600" dirty="0"/>
              <a:t>shell</a:t>
            </a:r>
            <a:r>
              <a:rPr lang="zh-CN" altLang="zh-CN" sz="3600" dirty="0"/>
              <a:t>程序设计</a:t>
            </a:r>
            <a:endParaRPr lang="zh-CN" altLang="en-US" sz="3600" dirty="0">
              <a:sym typeface="+mn-lt"/>
            </a:endParaRPr>
          </a:p>
        </p:txBody>
      </p:sp>
      <p:sp>
        <p:nvSpPr>
          <p:cNvPr id="10" name="副标题 9"/>
          <p:cNvSpPr>
            <a:spLocks noGrp="1"/>
          </p:cNvSpPr>
          <p:nvPr>
            <p:ph type="subTitle" idx="1"/>
          </p:nvPr>
        </p:nvSpPr>
        <p:spPr/>
        <p:txBody>
          <a:bodyPr/>
          <a:lstStyle/>
          <a:p>
            <a:r>
              <a:rPr lang="zh-CN" altLang="en-US" dirty="0">
                <a:sym typeface="+mn-lt"/>
              </a:rPr>
              <a:t>授课教师：</a:t>
            </a:r>
            <a:r>
              <a:rPr lang="en-US" altLang="zh-CN" dirty="0">
                <a:sym typeface="+mn-lt"/>
              </a:rPr>
              <a:t>				</a:t>
            </a:r>
            <a:r>
              <a:rPr lang="zh-CN" altLang="en-US" dirty="0">
                <a:sym typeface="+mn-lt"/>
              </a:rPr>
              <a:t>  电子邮箱：</a:t>
            </a:r>
          </a:p>
        </p:txBody>
      </p:sp>
    </p:spTree>
    <p:extLst>
      <p:ext uri="{BB962C8B-B14F-4D97-AF65-F5344CB8AC3E}">
        <p14:creationId xmlns:p14="http://schemas.microsoft.com/office/powerpoint/2010/main" val="244918990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1026">
            <a:extLst>
              <a:ext uri="{FF2B5EF4-FFF2-40B4-BE49-F238E27FC236}">
                <a16:creationId xmlns:a16="http://schemas.microsoft.com/office/drawing/2014/main" id="{63691738-525E-4B5B-B33F-1AE0EB24E636}"/>
              </a:ext>
            </a:extLst>
          </p:cNvPr>
          <p:cNvSpPr>
            <a:spLocks noGrp="1" noChangeArrowheads="1"/>
          </p:cNvSpPr>
          <p:nvPr>
            <p:ph type="body" idx="1"/>
          </p:nvPr>
        </p:nvSpPr>
        <p:spPr>
          <a:xfrm>
            <a:off x="914400" y="1070610"/>
            <a:ext cx="7810500" cy="4023360"/>
          </a:xfrm>
        </p:spPr>
        <p:txBody>
          <a:bodyPr/>
          <a:lstStyle/>
          <a:p>
            <a:pPr marL="457200" indent="-457200">
              <a:buNone/>
              <a:defRPr/>
            </a:pPr>
            <a:r>
              <a:rPr lang="en-US" altLang="zh-CN" dirty="0"/>
              <a:t>8.2.2   </a:t>
            </a:r>
            <a:r>
              <a:rPr lang="zh-CN" altLang="en-US" dirty="0"/>
              <a:t>输入重定向</a:t>
            </a:r>
          </a:p>
          <a:p>
            <a:pPr marL="457200" indent="-457200">
              <a:buNone/>
              <a:defRPr/>
            </a:pPr>
            <a:endParaRPr lang="en-US" altLang="zh-CN" sz="2000" dirty="0"/>
          </a:p>
          <a:p>
            <a:pPr marL="457200" indent="-457200">
              <a:buNone/>
              <a:defRPr/>
            </a:pPr>
            <a:r>
              <a:rPr lang="en-US" altLang="zh-CN" sz="2000" dirty="0"/>
              <a:t>$ cat  &lt; </a:t>
            </a:r>
            <a:r>
              <a:rPr lang="en-US" altLang="zh-CN" sz="2000" dirty="0" err="1"/>
              <a:t>abc</a:t>
            </a:r>
            <a:endParaRPr lang="en-US" altLang="zh-CN" sz="2000" dirty="0"/>
          </a:p>
          <a:p>
            <a:pPr marL="457200" indent="-457200">
              <a:buNone/>
              <a:defRPr/>
            </a:pPr>
            <a:r>
              <a:rPr lang="en-US" altLang="zh-CN" sz="2000" dirty="0" err="1"/>
              <a:t>aaaaaaaaaaaaaaa</a:t>
            </a:r>
            <a:endParaRPr lang="en-US" altLang="zh-CN" sz="2000" dirty="0"/>
          </a:p>
          <a:p>
            <a:pPr marL="457200" indent="-457200">
              <a:buNone/>
              <a:defRPr/>
            </a:pPr>
            <a:r>
              <a:rPr lang="en-US" altLang="zh-CN" sz="2000" dirty="0" err="1"/>
              <a:t>bbbbbbbb</a:t>
            </a:r>
            <a:r>
              <a:rPr lang="en-US" altLang="zh-CN" sz="2000" dirty="0"/>
              <a:t>                         </a:t>
            </a:r>
          </a:p>
          <a:p>
            <a:pPr marL="457200" indent="-457200">
              <a:buNone/>
              <a:defRPr/>
            </a:pPr>
            <a:r>
              <a:rPr lang="en-US" altLang="zh-CN" sz="2000" dirty="0" err="1"/>
              <a:t>cccccccccccccccccc</a:t>
            </a:r>
            <a:r>
              <a:rPr lang="en-US" altLang="zh-CN" sz="2000" dirty="0"/>
              <a:t> </a:t>
            </a:r>
            <a:endParaRPr lang="zh-CN" altLang="en-US" sz="2000" dirty="0"/>
          </a:p>
          <a:p>
            <a:pPr marL="457200" indent="-457200">
              <a:buNone/>
              <a:defRPr/>
            </a:pPr>
            <a:r>
              <a:rPr lang="en-US" altLang="zh-CN" sz="2000" dirty="0"/>
              <a:t>$</a:t>
            </a:r>
          </a:p>
          <a:p>
            <a:pPr marL="457200" indent="-457200">
              <a:buNone/>
              <a:defRPr/>
            </a:pPr>
            <a:r>
              <a:rPr lang="en-US" altLang="zh-CN" sz="2000" dirty="0">
                <a:solidFill>
                  <a:srgbClr val="0000FF"/>
                </a:solidFill>
              </a:rPr>
              <a:t>cat</a:t>
            </a:r>
            <a:r>
              <a:rPr lang="zh-CN" altLang="en-US" sz="2000" dirty="0">
                <a:solidFill>
                  <a:srgbClr val="0000FF"/>
                </a:solidFill>
              </a:rPr>
              <a:t>进程的输入不是来自命令行参数，而是来自重定向文件</a:t>
            </a:r>
            <a:r>
              <a:rPr lang="en-US" altLang="zh-CN" sz="2000" dirty="0" err="1">
                <a:solidFill>
                  <a:srgbClr val="0000FF"/>
                </a:solidFill>
              </a:rPr>
              <a:t>abc</a:t>
            </a:r>
            <a:endParaRPr lang="en-US" altLang="zh-CN" sz="2000" dirty="0">
              <a:solidFill>
                <a:srgbClr val="0000FF"/>
              </a:solidFill>
            </a:endParaRPr>
          </a:p>
          <a:p>
            <a:pPr marL="457200" indent="-457200">
              <a:buNone/>
              <a:defRPr/>
            </a:pPr>
            <a:r>
              <a:rPr lang="en-US" altLang="zh-CN" sz="2000" dirty="0">
                <a:solidFill>
                  <a:srgbClr val="0000FF"/>
                </a:solidFill>
              </a:rPr>
              <a:t>cat</a:t>
            </a:r>
            <a:r>
              <a:rPr lang="zh-CN" altLang="en-US" sz="2000" dirty="0">
                <a:solidFill>
                  <a:srgbClr val="0000FF"/>
                </a:solidFill>
              </a:rPr>
              <a:t>进程的输出送到标准输出荧光屏上</a:t>
            </a:r>
          </a:p>
          <a:p>
            <a:pPr marL="457200" indent="-457200">
              <a:buNone/>
              <a:defRPr/>
            </a:pPr>
            <a:endParaRPr lang="en-US" altLang="zh-CN" sz="1800" dirty="0"/>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3129332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a:extLst>
              <a:ext uri="{FF2B5EF4-FFF2-40B4-BE49-F238E27FC236}">
                <a16:creationId xmlns:a16="http://schemas.microsoft.com/office/drawing/2014/main" id="{DCFC418A-43BB-4327-BD3C-A5F3109AE5B2}"/>
              </a:ext>
            </a:extLst>
          </p:cNvPr>
          <p:cNvSpPr>
            <a:spLocks noGrp="1" noChangeArrowheads="1"/>
          </p:cNvSpPr>
          <p:nvPr>
            <p:ph type="body" idx="1"/>
          </p:nvPr>
        </p:nvSpPr>
        <p:spPr>
          <a:xfrm>
            <a:off x="594360" y="1145382"/>
            <a:ext cx="8313420" cy="4200049"/>
          </a:xfrm>
        </p:spPr>
        <p:txBody>
          <a:bodyPr/>
          <a:lstStyle/>
          <a:p>
            <a:pPr marL="457200" indent="-457200">
              <a:lnSpc>
                <a:spcPct val="80000"/>
              </a:lnSpc>
              <a:buNone/>
              <a:defRPr/>
            </a:pPr>
            <a:r>
              <a:rPr lang="en-US" altLang="zh-CN" sz="2100" dirty="0"/>
              <a:t>     8.2.3   </a:t>
            </a:r>
            <a:r>
              <a:rPr lang="zh-CN" altLang="en-US" sz="2100" dirty="0"/>
              <a:t>常见输入输出重定向形式</a:t>
            </a:r>
            <a:r>
              <a:rPr lang="en-US" altLang="zh-CN" sz="2100" dirty="0"/>
              <a:t>:</a:t>
            </a:r>
          </a:p>
          <a:p>
            <a:pPr marL="457200" indent="-457200">
              <a:lnSpc>
                <a:spcPct val="80000"/>
              </a:lnSpc>
              <a:defRPr/>
            </a:pPr>
            <a:endParaRPr lang="en-US" altLang="zh-CN" sz="2100" dirty="0"/>
          </a:p>
          <a:p>
            <a:pPr marL="457200" indent="-457200">
              <a:lnSpc>
                <a:spcPct val="80000"/>
              </a:lnSpc>
              <a:defRPr/>
            </a:pPr>
            <a:endParaRPr lang="en-US" altLang="zh-CN" sz="2100" dirty="0"/>
          </a:p>
          <a:p>
            <a:pPr marL="457200" indent="-457200">
              <a:lnSpc>
                <a:spcPct val="80000"/>
              </a:lnSpc>
              <a:defRPr/>
            </a:pPr>
            <a:endParaRPr lang="en-US" altLang="zh-CN" sz="2100" dirty="0"/>
          </a:p>
          <a:p>
            <a:pPr marL="457200" indent="-457200">
              <a:lnSpc>
                <a:spcPct val="80000"/>
              </a:lnSpc>
              <a:defRPr/>
            </a:pPr>
            <a:endParaRPr lang="en-US" altLang="zh-CN" sz="2100" dirty="0"/>
          </a:p>
          <a:p>
            <a:pPr marL="457200" indent="-457200">
              <a:lnSpc>
                <a:spcPct val="80000"/>
              </a:lnSpc>
              <a:defRPr/>
            </a:pPr>
            <a:endParaRPr lang="en-US" altLang="zh-CN" sz="2100" dirty="0"/>
          </a:p>
          <a:p>
            <a:pPr marL="457200" indent="-457200">
              <a:lnSpc>
                <a:spcPct val="80000"/>
              </a:lnSpc>
              <a:defRPr/>
            </a:pPr>
            <a:endParaRPr lang="en-US" altLang="zh-CN" sz="2100" dirty="0"/>
          </a:p>
          <a:p>
            <a:pPr marL="457200" indent="-457200">
              <a:lnSpc>
                <a:spcPct val="80000"/>
              </a:lnSpc>
              <a:defRPr/>
            </a:pPr>
            <a:endParaRPr lang="en-US" altLang="zh-CN" sz="2100" dirty="0"/>
          </a:p>
          <a:p>
            <a:pPr marL="457200" indent="-457200">
              <a:lnSpc>
                <a:spcPct val="80000"/>
              </a:lnSpc>
              <a:defRPr/>
            </a:pPr>
            <a:endParaRPr lang="en-US" altLang="zh-CN" sz="2100" dirty="0"/>
          </a:p>
          <a:p>
            <a:pPr marL="457200" indent="-457200">
              <a:lnSpc>
                <a:spcPct val="80000"/>
              </a:lnSpc>
              <a:defRPr/>
            </a:pPr>
            <a:endParaRPr lang="en-US" altLang="zh-CN" sz="2100" dirty="0"/>
          </a:p>
          <a:p>
            <a:pPr marL="457200" indent="-457200">
              <a:lnSpc>
                <a:spcPct val="80000"/>
              </a:lnSpc>
              <a:buNone/>
              <a:defRPr/>
            </a:pPr>
            <a:endParaRPr lang="en-US" altLang="zh-CN" sz="1800" dirty="0">
              <a:solidFill>
                <a:srgbClr val="FF9966"/>
              </a:solidFill>
            </a:endParaRPr>
          </a:p>
          <a:p>
            <a:pPr marL="457200" indent="-457200">
              <a:lnSpc>
                <a:spcPct val="80000"/>
              </a:lnSpc>
              <a:buNone/>
              <a:defRPr/>
            </a:pPr>
            <a:endParaRPr lang="en-US" altLang="zh-CN" sz="1800" dirty="0">
              <a:solidFill>
                <a:srgbClr val="FF9966"/>
              </a:solidFill>
            </a:endParaRPr>
          </a:p>
          <a:p>
            <a:pPr marL="457200" indent="-457200">
              <a:lnSpc>
                <a:spcPct val="80000"/>
              </a:lnSpc>
              <a:buNone/>
              <a:defRPr/>
            </a:pPr>
            <a:endParaRPr lang="en-US" altLang="zh-CN" sz="1800" dirty="0">
              <a:solidFill>
                <a:srgbClr val="FF9966"/>
              </a:solidFill>
            </a:endParaRPr>
          </a:p>
        </p:txBody>
      </p:sp>
      <p:graphicFrame>
        <p:nvGraphicFramePr>
          <p:cNvPr id="411651" name="Group 3">
            <a:extLst>
              <a:ext uri="{FF2B5EF4-FFF2-40B4-BE49-F238E27FC236}">
                <a16:creationId xmlns:a16="http://schemas.microsoft.com/office/drawing/2014/main" id="{7F7A80DE-567E-47B4-B86B-650C26884143}"/>
              </a:ext>
            </a:extLst>
          </p:cNvPr>
          <p:cNvGraphicFramePr>
            <a:graphicFrameLocks noGrp="1"/>
          </p:cNvGraphicFramePr>
          <p:nvPr>
            <p:extLst>
              <p:ext uri="{D42A27DB-BD31-4B8C-83A1-F6EECF244321}">
                <p14:modId xmlns:p14="http://schemas.microsoft.com/office/powerpoint/2010/main" val="705325171"/>
              </p:ext>
            </p:extLst>
          </p:nvPr>
        </p:nvGraphicFramePr>
        <p:xfrm>
          <a:off x="1295400" y="2007988"/>
          <a:ext cx="6629401" cy="3168254"/>
        </p:xfrm>
        <a:graphic>
          <a:graphicData uri="http://schemas.openxmlformats.org/drawingml/2006/table">
            <a:tbl>
              <a:tblPr/>
              <a:tblGrid>
                <a:gridCol w="2005013">
                  <a:extLst>
                    <a:ext uri="{9D8B030D-6E8A-4147-A177-3AD203B41FA5}">
                      <a16:colId xmlns:a16="http://schemas.microsoft.com/office/drawing/2014/main" val="20000"/>
                    </a:ext>
                  </a:extLst>
                </a:gridCol>
                <a:gridCol w="835819">
                  <a:extLst>
                    <a:ext uri="{9D8B030D-6E8A-4147-A177-3AD203B41FA5}">
                      <a16:colId xmlns:a16="http://schemas.microsoft.com/office/drawing/2014/main" val="20001"/>
                    </a:ext>
                  </a:extLst>
                </a:gridCol>
                <a:gridCol w="891779">
                  <a:extLst>
                    <a:ext uri="{9D8B030D-6E8A-4147-A177-3AD203B41FA5}">
                      <a16:colId xmlns:a16="http://schemas.microsoft.com/office/drawing/2014/main" val="20002"/>
                    </a:ext>
                  </a:extLst>
                </a:gridCol>
                <a:gridCol w="2896790">
                  <a:extLst>
                    <a:ext uri="{9D8B030D-6E8A-4147-A177-3AD203B41FA5}">
                      <a16:colId xmlns:a16="http://schemas.microsoft.com/office/drawing/2014/main" val="20003"/>
                    </a:ext>
                  </a:extLst>
                </a:gridCol>
              </a:tblGrid>
              <a:tr h="450056">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21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命  令</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21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输入</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21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 </a:t>
                      </a:r>
                      <a:r>
                        <a:rPr kumimoji="1" lang="zh-CN" altLang="en-US" sz="21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输出</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21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效果</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6485">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rPr>
                        <a:t>cat</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键盘</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屏幕</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将键盘输入显示在屏幕上</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5060">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rPr>
                        <a:t>cat      file1</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file1</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屏幕</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file1</a:t>
                      </a: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的内容显示在屏幕上</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0056">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rPr>
                        <a:t>cat      file1  &gt;  file2</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file1</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file2</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file1</a:t>
                      </a: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的内容写入</a:t>
                      </a: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file2</a:t>
                      </a: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中</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0056">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rPr>
                        <a:t>cat               &gt;  file2</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键盘</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file2</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键盘输入的内容写入</a:t>
                      </a: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file2</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6485">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rPr>
                        <a:t>cat  &lt;  file1</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file1</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屏幕</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file1</a:t>
                      </a:r>
                      <a:r>
                        <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的内容显示在屏幕上</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0056">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rPr>
                        <a:t>cat  &lt;  file1  &gt;  file2</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file1</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file2</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file1</a:t>
                      </a:r>
                      <a:r>
                        <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的内容写入</a:t>
                      </a: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file2</a:t>
                      </a:r>
                      <a:r>
                        <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中</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1248680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a:extLst>
              <a:ext uri="{FF2B5EF4-FFF2-40B4-BE49-F238E27FC236}">
                <a16:creationId xmlns:a16="http://schemas.microsoft.com/office/drawing/2014/main" id="{D0A758EF-340D-4F72-9AE3-E47A50BB26FD}"/>
              </a:ext>
            </a:extLst>
          </p:cNvPr>
          <p:cNvSpPr>
            <a:spLocks noGrp="1" noChangeArrowheads="1"/>
          </p:cNvSpPr>
          <p:nvPr>
            <p:ph type="body" idx="1"/>
          </p:nvPr>
        </p:nvSpPr>
        <p:spPr>
          <a:xfrm>
            <a:off x="914400" y="1085850"/>
            <a:ext cx="7734300" cy="4610100"/>
          </a:xfrm>
        </p:spPr>
        <p:txBody>
          <a:bodyPr/>
          <a:lstStyle/>
          <a:p>
            <a:pPr marL="457200" indent="-457200">
              <a:buNone/>
              <a:defRPr/>
            </a:pPr>
            <a:r>
              <a:rPr lang="en-US" altLang="zh-CN" sz="2800" dirty="0"/>
              <a:t>8.2.4   </a:t>
            </a:r>
            <a:r>
              <a:rPr lang="zh-CN" altLang="en-US" sz="2800" dirty="0"/>
              <a:t>标准错误输出重定向</a:t>
            </a:r>
            <a:r>
              <a:rPr lang="en-US" altLang="zh-CN" sz="2800" dirty="0"/>
              <a:t>:</a:t>
            </a:r>
          </a:p>
          <a:p>
            <a:pPr marL="457200" indent="-457200">
              <a:buNone/>
              <a:defRPr/>
            </a:pPr>
            <a:r>
              <a:rPr lang="en-US" altLang="zh-CN" dirty="0"/>
              <a:t>        </a:t>
            </a:r>
          </a:p>
          <a:p>
            <a:pPr marL="457200" indent="-457200">
              <a:buNone/>
              <a:defRPr/>
            </a:pPr>
            <a:r>
              <a:rPr lang="en-US" altLang="zh-CN" dirty="0"/>
              <a:t>        </a:t>
            </a:r>
            <a:r>
              <a:rPr lang="en-US" altLang="zh-CN" dirty="0">
                <a:solidFill>
                  <a:srgbClr val="0000FF"/>
                </a:solidFill>
              </a:rPr>
              <a:t>command   2&gt;   filename  </a:t>
            </a:r>
            <a:r>
              <a:rPr lang="en-US" altLang="zh-CN" dirty="0"/>
              <a:t>              ( </a:t>
            </a:r>
            <a:r>
              <a:rPr lang="en-US" altLang="zh-CN" dirty="0">
                <a:solidFill>
                  <a:srgbClr val="FF3300"/>
                </a:solidFill>
              </a:rPr>
              <a:t>2</a:t>
            </a:r>
            <a:r>
              <a:rPr lang="zh-CN" altLang="en-US" dirty="0">
                <a:solidFill>
                  <a:srgbClr val="FF3300"/>
                </a:solidFill>
              </a:rPr>
              <a:t>和</a:t>
            </a:r>
            <a:r>
              <a:rPr lang="en-US" altLang="zh-CN" dirty="0">
                <a:solidFill>
                  <a:srgbClr val="FF3300"/>
                </a:solidFill>
              </a:rPr>
              <a:t>&gt;</a:t>
            </a:r>
            <a:r>
              <a:rPr lang="zh-CN" altLang="en-US" dirty="0">
                <a:solidFill>
                  <a:srgbClr val="FF3300"/>
                </a:solidFill>
              </a:rPr>
              <a:t>之间没有空格</a:t>
            </a:r>
            <a:r>
              <a:rPr lang="zh-CN" altLang="en-US" dirty="0"/>
              <a:t> </a:t>
            </a:r>
            <a:r>
              <a:rPr lang="en-US" altLang="zh-CN" dirty="0"/>
              <a:t>)</a:t>
            </a:r>
          </a:p>
          <a:p>
            <a:pPr marL="457200" indent="-457200">
              <a:buNone/>
              <a:defRPr/>
            </a:pPr>
            <a:r>
              <a:rPr lang="zh-CN" altLang="en-US" dirty="0"/>
              <a:t>进程运行中的错误信息重定向到文件</a:t>
            </a:r>
            <a:r>
              <a:rPr lang="en-US" altLang="zh-CN" dirty="0"/>
              <a:t>filename,  </a:t>
            </a:r>
            <a:r>
              <a:rPr lang="zh-CN" altLang="en-US" dirty="0"/>
              <a:t>例如</a:t>
            </a:r>
            <a:r>
              <a:rPr lang="en-US" altLang="zh-CN" dirty="0"/>
              <a:t>:</a:t>
            </a:r>
          </a:p>
          <a:p>
            <a:pPr marL="457200" indent="-457200">
              <a:buNone/>
              <a:defRPr/>
            </a:pPr>
            <a:r>
              <a:rPr lang="en-US" altLang="zh-CN" dirty="0"/>
              <a:t>$ cc  -o  </a:t>
            </a:r>
            <a:r>
              <a:rPr lang="en-US" altLang="zh-CN" dirty="0" err="1"/>
              <a:t>core_prt</a:t>
            </a:r>
            <a:r>
              <a:rPr lang="en-US" altLang="zh-CN" dirty="0"/>
              <a:t>  </a:t>
            </a:r>
            <a:r>
              <a:rPr lang="en-US" altLang="zh-CN" dirty="0" err="1"/>
              <a:t>core.c</a:t>
            </a:r>
            <a:r>
              <a:rPr lang="en-US" altLang="zh-CN" dirty="0"/>
              <a:t>  2&gt;  err.log</a:t>
            </a:r>
          </a:p>
          <a:p>
            <a:pPr marL="457200" indent="-457200">
              <a:buNone/>
              <a:defRPr/>
            </a:pPr>
            <a:r>
              <a:rPr lang="en-US" altLang="zh-CN" dirty="0"/>
              <a:t>        </a:t>
            </a:r>
            <a:r>
              <a:rPr lang="zh-CN" altLang="en-US" dirty="0"/>
              <a:t>在编译过程中如果出现</a:t>
            </a:r>
            <a:r>
              <a:rPr lang="en-US" altLang="zh-CN" dirty="0" err="1"/>
              <a:t>core.c</a:t>
            </a:r>
            <a:r>
              <a:rPr lang="zh-CN" altLang="en-US" dirty="0"/>
              <a:t>不存在或不能读、</a:t>
            </a:r>
            <a:r>
              <a:rPr lang="en-US" altLang="zh-CN" dirty="0" err="1"/>
              <a:t>core_prt</a:t>
            </a:r>
            <a:r>
              <a:rPr lang="zh-CN" altLang="en-US" dirty="0"/>
              <a:t>没有写权限等错误</a:t>
            </a:r>
            <a:r>
              <a:rPr lang="en-US" altLang="zh-CN" dirty="0"/>
              <a:t>, </a:t>
            </a:r>
            <a:r>
              <a:rPr lang="zh-CN" altLang="en-US" dirty="0"/>
              <a:t>则把错误信息保存在文件</a:t>
            </a:r>
            <a:r>
              <a:rPr lang="en-US" altLang="zh-CN" dirty="0"/>
              <a:t>err.log</a:t>
            </a:r>
            <a:r>
              <a:rPr lang="zh-CN" altLang="en-US" dirty="0"/>
              <a:t>中</a:t>
            </a:r>
            <a:r>
              <a:rPr lang="en-US" altLang="zh-CN" dirty="0"/>
              <a:t>.</a:t>
            </a:r>
          </a:p>
          <a:p>
            <a:pPr marL="457200" indent="-457200">
              <a:buNone/>
              <a:defRPr/>
            </a:pPr>
            <a:r>
              <a:rPr lang="en-US" altLang="zh-CN" dirty="0"/>
              <a:t>$ cat   file1  file2  &gt;  file3  2&gt;  </a:t>
            </a:r>
            <a:r>
              <a:rPr lang="en-US" altLang="zh-CN" dirty="0" err="1"/>
              <a:t>errfile</a:t>
            </a:r>
            <a:endParaRPr lang="en-US" altLang="zh-CN" dirty="0"/>
          </a:p>
          <a:p>
            <a:pPr marL="457200" indent="-457200">
              <a:buNone/>
              <a:defRPr/>
            </a:pPr>
            <a:r>
              <a:rPr lang="en-US" altLang="zh-CN" dirty="0"/>
              <a:t>        </a:t>
            </a:r>
            <a:r>
              <a:rPr lang="zh-CN" altLang="en-US" dirty="0"/>
              <a:t>如果命令运行正常</a:t>
            </a:r>
            <a:r>
              <a:rPr lang="en-US" altLang="zh-CN" dirty="0"/>
              <a:t>, </a:t>
            </a:r>
            <a:r>
              <a:rPr lang="zh-CN" altLang="en-US" dirty="0"/>
              <a:t>则把结果</a:t>
            </a:r>
            <a:r>
              <a:rPr lang="en-US" altLang="zh-CN" dirty="0"/>
              <a:t>(</a:t>
            </a:r>
            <a:r>
              <a:rPr lang="zh-CN" altLang="en-US" dirty="0"/>
              <a:t>连接</a:t>
            </a:r>
            <a:r>
              <a:rPr lang="en-US" altLang="zh-CN" dirty="0"/>
              <a:t>file1</a:t>
            </a:r>
            <a:r>
              <a:rPr lang="zh-CN" altLang="en-US" dirty="0"/>
              <a:t>和</a:t>
            </a:r>
            <a:r>
              <a:rPr lang="en-US" altLang="zh-CN" dirty="0"/>
              <a:t>file2)</a:t>
            </a:r>
            <a:r>
              <a:rPr lang="zh-CN" altLang="en-US" dirty="0"/>
              <a:t>存入</a:t>
            </a:r>
            <a:r>
              <a:rPr lang="en-US" altLang="zh-CN" dirty="0"/>
              <a:t>file3</a:t>
            </a:r>
            <a:r>
              <a:rPr lang="zh-CN" altLang="en-US" dirty="0"/>
              <a:t>中；如果出现错误</a:t>
            </a:r>
            <a:r>
              <a:rPr lang="en-US" altLang="zh-CN" dirty="0"/>
              <a:t>, </a:t>
            </a:r>
            <a:r>
              <a:rPr lang="zh-CN" altLang="en-US" dirty="0"/>
              <a:t>则把错误信息存放到</a:t>
            </a:r>
            <a:r>
              <a:rPr lang="en-US" altLang="zh-CN" dirty="0" err="1"/>
              <a:t>errfile</a:t>
            </a:r>
            <a:r>
              <a:rPr lang="zh-CN" altLang="en-US" dirty="0"/>
              <a:t>中</a:t>
            </a:r>
            <a:r>
              <a:rPr lang="en-US" altLang="zh-CN" dirty="0"/>
              <a:t>.</a:t>
            </a:r>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1320995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a:extLst>
              <a:ext uri="{FF2B5EF4-FFF2-40B4-BE49-F238E27FC236}">
                <a16:creationId xmlns:a16="http://schemas.microsoft.com/office/drawing/2014/main" id="{D0A758EF-340D-4F72-9AE3-E47A50BB26FD}"/>
              </a:ext>
            </a:extLst>
          </p:cNvPr>
          <p:cNvSpPr>
            <a:spLocks noGrp="1" noChangeArrowheads="1"/>
          </p:cNvSpPr>
          <p:nvPr>
            <p:ph type="body" idx="1"/>
          </p:nvPr>
        </p:nvSpPr>
        <p:spPr>
          <a:xfrm>
            <a:off x="914400" y="1085850"/>
            <a:ext cx="8031480" cy="4579620"/>
          </a:xfrm>
        </p:spPr>
        <p:txBody>
          <a:bodyPr/>
          <a:lstStyle/>
          <a:p>
            <a:pPr marL="457200" indent="-457200">
              <a:buNone/>
              <a:defRPr/>
            </a:pPr>
            <a:r>
              <a:rPr lang="en-US" altLang="zh-CN" sz="2800" dirty="0"/>
              <a:t>8.2.4   </a:t>
            </a:r>
            <a:r>
              <a:rPr lang="zh-CN" altLang="en-US" sz="2800" dirty="0"/>
              <a:t>标准错误输出重定向</a:t>
            </a:r>
            <a:r>
              <a:rPr lang="en-US" altLang="zh-CN" sz="2800" dirty="0"/>
              <a:t>:</a:t>
            </a:r>
          </a:p>
          <a:p>
            <a:pPr marL="457200" indent="-457200">
              <a:buNone/>
              <a:defRPr/>
            </a:pPr>
            <a:r>
              <a:rPr lang="en-US" altLang="zh-CN" dirty="0"/>
              <a:t>        </a:t>
            </a:r>
          </a:p>
          <a:p>
            <a:pPr marL="457200" indent="-457200">
              <a:buNone/>
              <a:defRPr/>
            </a:pPr>
            <a:r>
              <a:rPr lang="en-US" altLang="zh-CN" dirty="0"/>
              <a:t>$ </a:t>
            </a:r>
            <a:r>
              <a:rPr lang="en-US" altLang="zh-CN" dirty="0" err="1"/>
              <a:t>grep</a:t>
            </a:r>
            <a:r>
              <a:rPr lang="en-US" altLang="zh-CN" dirty="0"/>
              <a:t>  string6  </a:t>
            </a:r>
            <a:r>
              <a:rPr lang="en-US" altLang="zh-CN" dirty="0" err="1"/>
              <a:t>data_sav</a:t>
            </a:r>
            <a:r>
              <a:rPr lang="en-US" altLang="zh-CN" dirty="0"/>
              <a:t>   &gt;  </a:t>
            </a:r>
            <a:r>
              <a:rPr lang="en-US" altLang="zh-CN" dirty="0" err="1"/>
              <a:t>count_log</a:t>
            </a:r>
            <a:r>
              <a:rPr lang="en-US" altLang="zh-CN" dirty="0"/>
              <a:t>  2&gt; &amp;1</a:t>
            </a:r>
          </a:p>
          <a:p>
            <a:pPr marL="457200" indent="-457200">
              <a:buNone/>
              <a:defRPr/>
            </a:pPr>
            <a:r>
              <a:rPr lang="en-US" altLang="zh-CN" dirty="0"/>
              <a:t>        </a:t>
            </a:r>
            <a:r>
              <a:rPr lang="zh-CN" altLang="en-US" dirty="0"/>
              <a:t>把进程的出错信息存放到标准输出</a:t>
            </a:r>
            <a:r>
              <a:rPr lang="en-US" altLang="zh-CN" dirty="0"/>
              <a:t>(</a:t>
            </a:r>
            <a:r>
              <a:rPr lang="zh-CN" altLang="en-US" dirty="0"/>
              <a:t>已重定向到</a:t>
            </a:r>
            <a:r>
              <a:rPr lang="en-US" altLang="zh-CN" dirty="0" err="1"/>
              <a:t>count_log</a:t>
            </a:r>
            <a:r>
              <a:rPr lang="en-US" altLang="zh-CN" dirty="0"/>
              <a:t>)</a:t>
            </a:r>
            <a:r>
              <a:rPr lang="zh-CN" altLang="en-US" dirty="0"/>
              <a:t>中</a:t>
            </a:r>
            <a:r>
              <a:rPr lang="en-US" altLang="zh-CN" dirty="0"/>
              <a:t>,  </a:t>
            </a:r>
            <a:r>
              <a:rPr lang="zh-CN" altLang="en-US" dirty="0"/>
              <a:t>即把标准输出和标准错误输出都定向到一个文件中</a:t>
            </a:r>
            <a:r>
              <a:rPr lang="en-US" altLang="zh-CN" dirty="0"/>
              <a:t>.</a:t>
            </a:r>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2990033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a:extLst>
              <a:ext uri="{FF2B5EF4-FFF2-40B4-BE49-F238E27FC236}">
                <a16:creationId xmlns:a16="http://schemas.microsoft.com/office/drawing/2014/main" id="{28F9AACE-F26C-46A8-B713-496DDA4FDA2B}"/>
              </a:ext>
            </a:extLst>
          </p:cNvPr>
          <p:cNvSpPr>
            <a:spLocks noGrp="1" noChangeArrowheads="1"/>
          </p:cNvSpPr>
          <p:nvPr>
            <p:ph type="body" idx="1"/>
          </p:nvPr>
        </p:nvSpPr>
        <p:spPr>
          <a:xfrm>
            <a:off x="929640" y="1093470"/>
            <a:ext cx="7970520" cy="5143500"/>
          </a:xfrm>
        </p:spPr>
        <p:txBody>
          <a:bodyPr/>
          <a:lstStyle/>
          <a:p>
            <a:pPr marL="457200" indent="-457200">
              <a:buNone/>
              <a:defRPr/>
            </a:pPr>
            <a:r>
              <a:rPr lang="en-US" altLang="zh-CN" sz="2800" dirty="0"/>
              <a:t>8.2.5   </a:t>
            </a:r>
            <a:r>
              <a:rPr lang="zh-CN" altLang="en-US" sz="2800" dirty="0"/>
              <a:t>管道 </a:t>
            </a:r>
          </a:p>
          <a:p>
            <a:pPr marL="457200" indent="-457200">
              <a:buNone/>
              <a:defRPr/>
            </a:pPr>
            <a:r>
              <a:rPr lang="zh-CN" altLang="en-US" dirty="0"/>
              <a:t>管道用于连接两个命令</a:t>
            </a:r>
            <a:r>
              <a:rPr lang="en-US" altLang="zh-CN" dirty="0"/>
              <a:t>, </a:t>
            </a:r>
            <a:r>
              <a:rPr lang="zh-CN" altLang="en-US" dirty="0"/>
              <a:t>它把前一个命令的标准输出重定向给后一个命令作为标准输入</a:t>
            </a:r>
            <a:r>
              <a:rPr lang="en-US" altLang="zh-CN" dirty="0"/>
              <a:t>,  </a:t>
            </a:r>
            <a:r>
              <a:rPr lang="zh-CN" altLang="en-US" dirty="0"/>
              <a:t>其格式为</a:t>
            </a:r>
            <a:r>
              <a:rPr lang="en-US" altLang="zh-CN" dirty="0"/>
              <a:t>:</a:t>
            </a:r>
          </a:p>
          <a:p>
            <a:pPr marL="457200" indent="-457200">
              <a:buNone/>
              <a:defRPr/>
            </a:pPr>
            <a:r>
              <a:rPr lang="en-US" altLang="zh-CN" dirty="0">
                <a:solidFill>
                  <a:srgbClr val="0000FF"/>
                </a:solidFill>
              </a:rPr>
              <a:t>                                command1  |   command2</a:t>
            </a:r>
          </a:p>
          <a:p>
            <a:pPr marL="457200" indent="-457200">
              <a:buNone/>
              <a:defRPr/>
            </a:pPr>
            <a:r>
              <a:rPr lang="en-US" altLang="zh-CN" dirty="0"/>
              <a:t>        </a:t>
            </a:r>
            <a:r>
              <a:rPr lang="zh-CN" altLang="en-US" dirty="0"/>
              <a:t>对</a:t>
            </a:r>
            <a:r>
              <a:rPr lang="en-US" altLang="zh-CN" dirty="0"/>
              <a:t>command1</a:t>
            </a:r>
            <a:r>
              <a:rPr lang="zh-CN" altLang="en-US" dirty="0"/>
              <a:t>来说标准输出被重新定向到管道</a:t>
            </a:r>
            <a:r>
              <a:rPr lang="en-US" altLang="zh-CN" dirty="0"/>
              <a:t>, </a:t>
            </a:r>
            <a:r>
              <a:rPr lang="zh-CN" altLang="en-US" dirty="0"/>
              <a:t>对</a:t>
            </a:r>
            <a:r>
              <a:rPr lang="en-US" altLang="zh-CN" dirty="0"/>
              <a:t>command2</a:t>
            </a:r>
            <a:r>
              <a:rPr lang="zh-CN" altLang="en-US" dirty="0"/>
              <a:t>来说标准输入也被重新定向为管道</a:t>
            </a:r>
            <a:r>
              <a:rPr lang="en-US" altLang="zh-CN" dirty="0"/>
              <a:t>.  </a:t>
            </a:r>
          </a:p>
          <a:p>
            <a:pPr marL="457200" indent="-457200">
              <a:buNone/>
              <a:defRPr/>
            </a:pPr>
            <a:r>
              <a:rPr lang="zh-CN" altLang="en-US" dirty="0"/>
              <a:t>例题</a:t>
            </a:r>
            <a:r>
              <a:rPr lang="en-US" altLang="zh-CN" dirty="0"/>
              <a:t>1</a:t>
            </a:r>
            <a:r>
              <a:rPr lang="zh-CN" altLang="en-US" dirty="0"/>
              <a:t>，在</a:t>
            </a:r>
            <a:r>
              <a:rPr lang="en-US" altLang="zh-CN" dirty="0"/>
              <a:t>8.2.1</a:t>
            </a:r>
            <a:r>
              <a:rPr lang="zh-CN" altLang="en-US" dirty="0"/>
              <a:t>节中的例题 </a:t>
            </a:r>
            <a:r>
              <a:rPr lang="en-US" altLang="zh-CN" dirty="0"/>
              <a:t>" </a:t>
            </a:r>
            <a:r>
              <a:rPr lang="zh-CN" altLang="en-US" dirty="0"/>
              <a:t>按字母顺序显示当前系统中所有已登录的用户</a:t>
            </a:r>
            <a:r>
              <a:rPr lang="en-US" altLang="zh-CN" dirty="0"/>
              <a:t>"</a:t>
            </a:r>
          </a:p>
          <a:p>
            <a:pPr marL="457200" indent="-457200">
              <a:buNone/>
              <a:defRPr/>
            </a:pPr>
            <a:endParaRPr lang="en-US" altLang="zh-CN" sz="1800" dirty="0"/>
          </a:p>
        </p:txBody>
      </p:sp>
      <p:sp>
        <p:nvSpPr>
          <p:cNvPr id="413699" name="Text Box 3"/>
          <p:cNvSpPr txBox="1">
            <a:spLocks noChangeArrowheads="1"/>
          </p:cNvSpPr>
          <p:nvPr/>
        </p:nvSpPr>
        <p:spPr bwMode="auto">
          <a:xfrm>
            <a:off x="1417958" y="4956616"/>
            <a:ext cx="2514600"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dirty="0"/>
              <a:t>$ who  &gt; temp1</a:t>
            </a:r>
          </a:p>
          <a:p>
            <a:pPr eaLnBrk="1" hangingPunct="1">
              <a:spcBef>
                <a:spcPct val="50000"/>
              </a:spcBef>
              <a:buClrTx/>
              <a:buSzTx/>
              <a:buFontTx/>
              <a:buNone/>
            </a:pPr>
            <a:r>
              <a:rPr lang="en-US" altLang="zh-CN" sz="1800" b="1" dirty="0"/>
              <a:t>$ sort  temp1 &gt; temp2</a:t>
            </a:r>
          </a:p>
          <a:p>
            <a:pPr eaLnBrk="1" hangingPunct="1">
              <a:spcBef>
                <a:spcPct val="50000"/>
              </a:spcBef>
              <a:buClrTx/>
              <a:buSzTx/>
              <a:buFontTx/>
              <a:buNone/>
            </a:pPr>
            <a:r>
              <a:rPr lang="en-US" altLang="zh-CN" sz="1800" b="1" dirty="0"/>
              <a:t>$ more temp2</a:t>
            </a:r>
          </a:p>
          <a:p>
            <a:pPr eaLnBrk="1" hangingPunct="1">
              <a:spcBef>
                <a:spcPct val="50000"/>
              </a:spcBef>
              <a:buClrTx/>
              <a:buSzTx/>
              <a:buFontTx/>
              <a:buNone/>
            </a:pPr>
            <a:r>
              <a:rPr lang="en-US" altLang="zh-CN" sz="1800" b="1" dirty="0"/>
              <a:t>$ </a:t>
            </a:r>
            <a:r>
              <a:rPr lang="en-US" altLang="zh-CN" sz="1800" b="1" dirty="0" err="1"/>
              <a:t>rm</a:t>
            </a:r>
            <a:r>
              <a:rPr lang="en-US" altLang="zh-CN" sz="1800" b="1" dirty="0"/>
              <a:t> temp1 temp2</a:t>
            </a:r>
          </a:p>
        </p:txBody>
      </p:sp>
      <p:sp>
        <p:nvSpPr>
          <p:cNvPr id="413700" name="AutoShape 4"/>
          <p:cNvSpPr>
            <a:spLocks noChangeArrowheads="1"/>
          </p:cNvSpPr>
          <p:nvPr/>
        </p:nvSpPr>
        <p:spPr bwMode="auto">
          <a:xfrm>
            <a:off x="4238156" y="5593079"/>
            <a:ext cx="971550" cy="342900"/>
          </a:xfrm>
          <a:prstGeom prst="rightArrow">
            <a:avLst>
              <a:gd name="adj1" fmla="val 50000"/>
              <a:gd name="adj2" fmla="val 708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en-US" sz="2100"/>
          </a:p>
        </p:txBody>
      </p:sp>
      <p:sp>
        <p:nvSpPr>
          <p:cNvPr id="413701" name="Text Box 5"/>
          <p:cNvSpPr txBox="1">
            <a:spLocks noChangeArrowheads="1"/>
          </p:cNvSpPr>
          <p:nvPr/>
        </p:nvSpPr>
        <p:spPr bwMode="auto">
          <a:xfrm>
            <a:off x="5565140" y="5566647"/>
            <a:ext cx="24003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dirty="0"/>
              <a:t>$ who | sort | more</a:t>
            </a:r>
          </a:p>
        </p:txBody>
      </p:sp>
      <p:sp>
        <p:nvSpPr>
          <p:cNvPr id="6"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82850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36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37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37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9" grpId="0" autoUpdateAnimBg="0"/>
      <p:bldP spid="413700" grpId="0" animBg="1"/>
      <p:bldP spid="413701"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a:extLst>
              <a:ext uri="{FF2B5EF4-FFF2-40B4-BE49-F238E27FC236}">
                <a16:creationId xmlns:a16="http://schemas.microsoft.com/office/drawing/2014/main" id="{ACA30D71-8F45-4F17-AC52-AC3CE344DDC5}"/>
              </a:ext>
            </a:extLst>
          </p:cNvPr>
          <p:cNvSpPr>
            <a:spLocks noGrp="1" noChangeArrowheads="1"/>
          </p:cNvSpPr>
          <p:nvPr>
            <p:ph type="body" idx="1"/>
          </p:nvPr>
        </p:nvSpPr>
        <p:spPr>
          <a:xfrm>
            <a:off x="922019" y="1695450"/>
            <a:ext cx="7957285" cy="3985260"/>
          </a:xfrm>
        </p:spPr>
        <p:txBody>
          <a:bodyPr/>
          <a:lstStyle/>
          <a:p>
            <a:pPr eaLnBrk="1" hangingPunct="1">
              <a:buFont typeface="Wingdings" panose="05000000000000000000" pitchFamily="2" charset="2"/>
              <a:buNone/>
              <a:defRPr/>
            </a:pPr>
            <a:r>
              <a:rPr lang="zh-CN" altLang="en-US" dirty="0"/>
              <a:t>例题</a:t>
            </a:r>
            <a:r>
              <a:rPr lang="en-US" altLang="zh-CN" dirty="0"/>
              <a:t>2:</a:t>
            </a:r>
          </a:p>
          <a:p>
            <a:pPr eaLnBrk="1" hangingPunct="1">
              <a:buFont typeface="Wingdings" panose="05000000000000000000" pitchFamily="2" charset="2"/>
              <a:buNone/>
              <a:defRPr/>
            </a:pPr>
            <a:r>
              <a:rPr lang="en-US" altLang="zh-CN" dirty="0"/>
              <a:t>$ who  |   </a:t>
            </a:r>
            <a:r>
              <a:rPr lang="en-US" altLang="zh-CN" dirty="0" err="1"/>
              <a:t>wc</a:t>
            </a:r>
            <a:r>
              <a:rPr lang="en-US" altLang="zh-CN" dirty="0"/>
              <a:t> –l</a:t>
            </a:r>
          </a:p>
          <a:p>
            <a:pPr eaLnBrk="1" hangingPunct="1">
              <a:buFont typeface="Wingdings" panose="05000000000000000000" pitchFamily="2" charset="2"/>
              <a:buNone/>
              <a:defRPr/>
            </a:pPr>
            <a:r>
              <a:rPr lang="en-US" altLang="zh-CN" dirty="0"/>
              <a:t>     </a:t>
            </a:r>
            <a:r>
              <a:rPr lang="zh-CN" altLang="en-US" dirty="0"/>
              <a:t>查看系统当前有几个用户在上机使用系统</a:t>
            </a:r>
            <a:r>
              <a:rPr lang="en-US" altLang="zh-CN" dirty="0"/>
              <a:t>.</a:t>
            </a:r>
          </a:p>
          <a:p>
            <a:pPr eaLnBrk="1" hangingPunct="1">
              <a:buFont typeface="Wingdings" panose="05000000000000000000" pitchFamily="2" charset="2"/>
              <a:buNone/>
              <a:defRPr/>
            </a:pPr>
            <a:r>
              <a:rPr lang="en-US" altLang="zh-CN" dirty="0"/>
              <a:t>$ </a:t>
            </a:r>
            <a:r>
              <a:rPr lang="en-US" altLang="zh-CN" dirty="0" err="1"/>
              <a:t>pr</a:t>
            </a:r>
            <a:r>
              <a:rPr lang="en-US" altLang="zh-CN" dirty="0"/>
              <a:t>   </a:t>
            </a:r>
            <a:r>
              <a:rPr lang="en-US" altLang="zh-CN" dirty="0" err="1"/>
              <a:t>myfile</a:t>
            </a:r>
            <a:r>
              <a:rPr lang="en-US" altLang="zh-CN" dirty="0"/>
              <a:t>  |  </a:t>
            </a:r>
            <a:r>
              <a:rPr lang="en-US" altLang="zh-CN" dirty="0" err="1"/>
              <a:t>lp</a:t>
            </a:r>
            <a:endParaRPr lang="en-US" altLang="zh-CN" dirty="0"/>
          </a:p>
          <a:p>
            <a:pPr eaLnBrk="1" hangingPunct="1">
              <a:buFont typeface="Wingdings" panose="05000000000000000000" pitchFamily="2" charset="2"/>
              <a:buNone/>
              <a:defRPr/>
            </a:pPr>
            <a:r>
              <a:rPr lang="en-US" altLang="zh-CN" dirty="0"/>
              <a:t>     </a:t>
            </a:r>
            <a:r>
              <a:rPr lang="zh-CN" altLang="en-US" dirty="0"/>
              <a:t>把文件</a:t>
            </a:r>
            <a:r>
              <a:rPr lang="en-US" altLang="zh-CN" dirty="0" err="1"/>
              <a:t>myfile</a:t>
            </a:r>
            <a:r>
              <a:rPr lang="zh-CN" altLang="en-US" dirty="0"/>
              <a:t>按标准打印格式处理后</a:t>
            </a:r>
            <a:r>
              <a:rPr lang="en-US" altLang="zh-CN" dirty="0"/>
              <a:t>, </a:t>
            </a:r>
            <a:r>
              <a:rPr lang="zh-CN" altLang="en-US" dirty="0"/>
              <a:t>送到打印机打印出来</a:t>
            </a:r>
            <a:r>
              <a:rPr lang="en-US" altLang="zh-CN" dirty="0"/>
              <a:t>(</a:t>
            </a:r>
            <a:r>
              <a:rPr lang="zh-CN" altLang="en-US" dirty="0"/>
              <a:t>原文件</a:t>
            </a:r>
            <a:r>
              <a:rPr lang="en-US" altLang="zh-CN" dirty="0" err="1"/>
              <a:t>myfile</a:t>
            </a:r>
            <a:r>
              <a:rPr lang="zh-CN" altLang="en-US" dirty="0"/>
              <a:t>并未作任何修改</a:t>
            </a:r>
            <a:r>
              <a:rPr lang="en-US" altLang="zh-CN" dirty="0"/>
              <a:t>).</a:t>
            </a:r>
          </a:p>
          <a:p>
            <a:pPr eaLnBrk="1" hangingPunct="1">
              <a:buFont typeface="Wingdings" panose="05000000000000000000" pitchFamily="2" charset="2"/>
              <a:buNone/>
              <a:defRPr/>
            </a:pPr>
            <a:r>
              <a:rPr lang="en-US" altLang="zh-CN" dirty="0"/>
              <a:t>$ </a:t>
            </a:r>
            <a:r>
              <a:rPr lang="en-US" altLang="zh-CN" dirty="0" err="1"/>
              <a:t>grep</a:t>
            </a:r>
            <a:r>
              <a:rPr lang="en-US" altLang="zh-CN" dirty="0"/>
              <a:t>  student  </a:t>
            </a:r>
            <a:r>
              <a:rPr lang="en-US" altLang="zh-CN" dirty="0" err="1"/>
              <a:t>user_list</a:t>
            </a:r>
            <a:r>
              <a:rPr lang="en-US" altLang="zh-CN" dirty="0"/>
              <a:t>  |  sort  &gt;  </a:t>
            </a:r>
            <a:r>
              <a:rPr lang="en-US" altLang="zh-CN" dirty="0" err="1"/>
              <a:t>stu_list</a:t>
            </a:r>
            <a:endParaRPr lang="en-US" altLang="zh-CN" dirty="0"/>
          </a:p>
          <a:p>
            <a:pPr eaLnBrk="1" hangingPunct="1">
              <a:buFont typeface="Wingdings" panose="05000000000000000000" pitchFamily="2" charset="2"/>
              <a:buNone/>
              <a:defRPr/>
            </a:pPr>
            <a:r>
              <a:rPr lang="en-US" altLang="zh-CN" dirty="0"/>
              <a:t>     </a:t>
            </a:r>
            <a:r>
              <a:rPr lang="zh-CN" altLang="en-US" dirty="0"/>
              <a:t>在包含所有用户名单的文件</a:t>
            </a:r>
            <a:r>
              <a:rPr lang="en-US" altLang="zh-CN" dirty="0" err="1"/>
              <a:t>user_list</a:t>
            </a:r>
            <a:r>
              <a:rPr lang="zh-CN" altLang="en-US" dirty="0"/>
              <a:t>中</a:t>
            </a:r>
            <a:r>
              <a:rPr lang="en-US" altLang="zh-CN" dirty="0"/>
              <a:t>, </a:t>
            </a:r>
            <a:r>
              <a:rPr lang="zh-CN" altLang="en-US" dirty="0"/>
              <a:t>查找包含</a:t>
            </a:r>
            <a:r>
              <a:rPr lang="en-US" altLang="zh-CN" dirty="0"/>
              <a:t>student</a:t>
            </a:r>
            <a:r>
              <a:rPr lang="zh-CN" altLang="en-US" dirty="0"/>
              <a:t>的行</a:t>
            </a:r>
            <a:r>
              <a:rPr lang="en-US" altLang="zh-CN" dirty="0"/>
              <a:t>,  </a:t>
            </a:r>
            <a:r>
              <a:rPr lang="zh-CN" altLang="en-US" dirty="0"/>
              <a:t>并把结果排序后存放在文件</a:t>
            </a:r>
            <a:r>
              <a:rPr lang="en-US" altLang="zh-CN" dirty="0" err="1"/>
              <a:t>stu_list</a:t>
            </a:r>
            <a:r>
              <a:rPr lang="zh-CN" altLang="en-US" dirty="0"/>
              <a:t>中</a:t>
            </a:r>
            <a:r>
              <a:rPr lang="en-US" altLang="zh-CN" dirty="0"/>
              <a:t>. (</a:t>
            </a:r>
            <a:r>
              <a:rPr lang="zh-CN" altLang="en-US" dirty="0"/>
              <a:t>管道和输出重定向混合使用</a:t>
            </a:r>
            <a:r>
              <a:rPr lang="en-US" altLang="zh-CN" dirty="0"/>
              <a:t>)</a:t>
            </a:r>
          </a:p>
        </p:txBody>
      </p:sp>
      <p:sp>
        <p:nvSpPr>
          <p:cNvPr id="2" name="文本框 1"/>
          <p:cNvSpPr txBox="1"/>
          <p:nvPr/>
        </p:nvSpPr>
        <p:spPr>
          <a:xfrm>
            <a:off x="835523" y="1177290"/>
            <a:ext cx="3939540" cy="461665"/>
          </a:xfrm>
          <a:prstGeom prst="rect">
            <a:avLst/>
          </a:prstGeom>
          <a:noFill/>
        </p:spPr>
        <p:txBody>
          <a:bodyPr wrap="square" rtlCol="0">
            <a:spAutoFit/>
          </a:bodyPr>
          <a:lstStyle/>
          <a:p>
            <a:r>
              <a:rPr lang="en-US" altLang="zh-CN" sz="2400" b="1" dirty="0">
                <a:latin typeface="华文楷体" panose="02010600040101010101" pitchFamily="2" charset="-122"/>
                <a:ea typeface="华文楷体" panose="02010600040101010101" pitchFamily="2" charset="-122"/>
              </a:rPr>
              <a:t>8.2.5   </a:t>
            </a:r>
            <a:r>
              <a:rPr lang="zh-CN" altLang="en-US" sz="2400" b="1" dirty="0">
                <a:latin typeface="华文楷体" panose="02010600040101010101" pitchFamily="2" charset="-122"/>
                <a:ea typeface="华文楷体" panose="02010600040101010101" pitchFamily="2" charset="-122"/>
              </a:rPr>
              <a:t>管道 </a:t>
            </a:r>
          </a:p>
        </p:txBody>
      </p:sp>
      <p:sp>
        <p:nvSpPr>
          <p:cNvPr id="4"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111855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a:extLst>
              <a:ext uri="{FF2B5EF4-FFF2-40B4-BE49-F238E27FC236}">
                <a16:creationId xmlns:a16="http://schemas.microsoft.com/office/drawing/2014/main" id="{0D0F22F0-7668-4064-847C-F3D72A630D4E}"/>
              </a:ext>
            </a:extLst>
          </p:cNvPr>
          <p:cNvSpPr>
            <a:spLocks noGrp="1" noChangeArrowheads="1"/>
          </p:cNvSpPr>
          <p:nvPr>
            <p:ph type="body" idx="1"/>
          </p:nvPr>
        </p:nvSpPr>
        <p:spPr>
          <a:xfrm>
            <a:off x="891541" y="1055370"/>
            <a:ext cx="7970519" cy="4465320"/>
          </a:xfrm>
        </p:spPr>
        <p:txBody>
          <a:bodyPr/>
          <a:lstStyle/>
          <a:p>
            <a:pPr marL="609600" indent="-609600">
              <a:buNone/>
              <a:defRPr/>
            </a:pPr>
            <a:r>
              <a:rPr lang="en-US" altLang="zh-CN" sz="2800" b="1" dirty="0">
                <a:solidFill>
                  <a:schemeClr val="tx2"/>
                </a:solidFill>
              </a:rPr>
              <a:t>8.3    shell </a:t>
            </a:r>
            <a:r>
              <a:rPr lang="zh-CN" altLang="en-US" sz="2800" b="1" dirty="0">
                <a:solidFill>
                  <a:schemeClr val="tx2"/>
                </a:solidFill>
              </a:rPr>
              <a:t>可识别的命令形式</a:t>
            </a:r>
            <a:endParaRPr lang="en-US" altLang="zh-CN" sz="2800" b="1" dirty="0"/>
          </a:p>
          <a:p>
            <a:pPr marL="609600" indent="-609600">
              <a:buNone/>
              <a:defRPr/>
            </a:pPr>
            <a:r>
              <a:rPr lang="en-US" altLang="zh-CN" dirty="0"/>
              <a:t>8.3.1  </a:t>
            </a:r>
            <a:r>
              <a:rPr lang="zh-CN" altLang="en-US" dirty="0">
                <a:solidFill>
                  <a:srgbClr val="0000FF"/>
                </a:solidFill>
              </a:rPr>
              <a:t>单条命令</a:t>
            </a:r>
            <a:r>
              <a:rPr lang="en-US" altLang="zh-CN" dirty="0"/>
              <a:t>:       </a:t>
            </a:r>
          </a:p>
          <a:p>
            <a:pPr marL="609600" indent="-609600">
              <a:buNone/>
              <a:defRPr/>
            </a:pPr>
            <a:r>
              <a:rPr lang="en-US" altLang="zh-CN" dirty="0"/>
              <a:t>                           $ cat   file1</a:t>
            </a:r>
          </a:p>
          <a:p>
            <a:pPr marL="609600" indent="-609600">
              <a:buNone/>
              <a:defRPr/>
            </a:pPr>
            <a:r>
              <a:rPr lang="en-US" altLang="zh-CN" dirty="0"/>
              <a:t>          </a:t>
            </a:r>
            <a:r>
              <a:rPr lang="zh-CN" altLang="en-US" dirty="0"/>
              <a:t>这是最常用命令形式</a:t>
            </a:r>
            <a:r>
              <a:rPr lang="en-US" altLang="zh-CN" dirty="0"/>
              <a:t>, </a:t>
            </a:r>
            <a:r>
              <a:rPr lang="zh-CN" altLang="en-US" dirty="0"/>
              <a:t>本命令执行完成后出现</a:t>
            </a:r>
            <a:r>
              <a:rPr lang="en-US" altLang="zh-CN" dirty="0"/>
              <a:t>shell</a:t>
            </a:r>
            <a:r>
              <a:rPr lang="zh-CN" altLang="en-US" dirty="0"/>
              <a:t>提示符</a:t>
            </a:r>
            <a:r>
              <a:rPr lang="en-US" altLang="zh-CN" dirty="0"/>
              <a:t>, </a:t>
            </a:r>
            <a:r>
              <a:rPr lang="zh-CN" altLang="en-US" dirty="0"/>
              <a:t>再接收下一条键盘命令</a:t>
            </a:r>
            <a:r>
              <a:rPr lang="en-US" altLang="zh-CN" dirty="0"/>
              <a:t>.</a:t>
            </a:r>
          </a:p>
          <a:p>
            <a:pPr marL="609600" indent="-609600">
              <a:buNone/>
              <a:defRPr/>
            </a:pPr>
            <a:r>
              <a:rPr lang="en-US" altLang="zh-CN" dirty="0"/>
              <a:t>8.3.2  </a:t>
            </a:r>
            <a:r>
              <a:rPr lang="zh-CN" altLang="en-US" dirty="0">
                <a:solidFill>
                  <a:srgbClr val="0000FF"/>
                </a:solidFill>
              </a:rPr>
              <a:t>多条命令</a:t>
            </a:r>
            <a:r>
              <a:rPr lang="en-US" altLang="zh-CN" dirty="0"/>
              <a:t>:   </a:t>
            </a:r>
          </a:p>
          <a:p>
            <a:pPr marL="609600" indent="-609600">
              <a:buNone/>
              <a:defRPr/>
            </a:pPr>
            <a:r>
              <a:rPr lang="en-US" altLang="zh-CN" dirty="0"/>
              <a:t>                          $ </a:t>
            </a:r>
            <a:r>
              <a:rPr lang="en-US" altLang="zh-CN" dirty="0" err="1"/>
              <a:t>pwd</a:t>
            </a:r>
            <a:r>
              <a:rPr lang="en-US" altLang="zh-CN" dirty="0"/>
              <a:t>; who; date</a:t>
            </a:r>
          </a:p>
          <a:p>
            <a:pPr marL="609600" indent="-609600">
              <a:buNone/>
              <a:defRPr/>
            </a:pPr>
            <a:r>
              <a:rPr lang="en-US" altLang="zh-CN" dirty="0"/>
              <a:t>          </a:t>
            </a:r>
            <a:r>
              <a:rPr lang="zh-CN" altLang="en-US" dirty="0"/>
              <a:t>第一条命令执行完成后</a:t>
            </a:r>
            <a:r>
              <a:rPr lang="en-US" altLang="zh-CN" dirty="0"/>
              <a:t>, (</a:t>
            </a:r>
            <a:r>
              <a:rPr lang="zh-CN" altLang="en-US" dirty="0"/>
              <a:t>无停顿</a:t>
            </a:r>
            <a:r>
              <a:rPr lang="en-US" altLang="zh-CN" dirty="0"/>
              <a:t>)</a:t>
            </a:r>
            <a:r>
              <a:rPr lang="zh-CN" altLang="en-US" dirty="0"/>
              <a:t>再执行第二条命令</a:t>
            </a:r>
            <a:r>
              <a:rPr lang="en-US" altLang="zh-CN" dirty="0"/>
              <a:t>, </a:t>
            </a:r>
            <a:r>
              <a:rPr lang="zh-CN" altLang="en-US" dirty="0"/>
              <a:t>如此下去</a:t>
            </a:r>
            <a:r>
              <a:rPr lang="en-US" altLang="zh-CN" dirty="0"/>
              <a:t>.  </a:t>
            </a:r>
            <a:r>
              <a:rPr lang="zh-CN" altLang="en-US" dirty="0"/>
              <a:t>运行功能和效果与在键盘上逐条输入命令并运行是完全一样的</a:t>
            </a:r>
            <a:r>
              <a:rPr lang="en-US" altLang="zh-CN" dirty="0"/>
              <a:t>, </a:t>
            </a:r>
            <a:r>
              <a:rPr lang="zh-CN" altLang="en-US" dirty="0"/>
              <a:t>其主要目的是提高键盘命令输入效率</a:t>
            </a:r>
            <a:r>
              <a:rPr lang="en-US" altLang="zh-CN" dirty="0"/>
              <a:t>.</a:t>
            </a:r>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2067606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a:extLst>
              <a:ext uri="{FF2B5EF4-FFF2-40B4-BE49-F238E27FC236}">
                <a16:creationId xmlns:a16="http://schemas.microsoft.com/office/drawing/2014/main" id="{B354E3A7-8165-41B8-994B-AFD04B0D5FF9}"/>
              </a:ext>
            </a:extLst>
          </p:cNvPr>
          <p:cNvSpPr>
            <a:spLocks noGrp="1" noChangeArrowheads="1"/>
          </p:cNvSpPr>
          <p:nvPr>
            <p:ph type="body" idx="1"/>
          </p:nvPr>
        </p:nvSpPr>
        <p:spPr>
          <a:xfrm>
            <a:off x="883920" y="1078230"/>
            <a:ext cx="8039100" cy="3916680"/>
          </a:xfrm>
        </p:spPr>
        <p:txBody>
          <a:bodyPr/>
          <a:lstStyle/>
          <a:p>
            <a:pPr marL="609600" indent="-609600">
              <a:buNone/>
              <a:defRPr/>
            </a:pPr>
            <a:r>
              <a:rPr lang="en-US" altLang="zh-CN" sz="2100" dirty="0"/>
              <a:t>8.3.3  </a:t>
            </a:r>
            <a:r>
              <a:rPr lang="zh-CN" altLang="en-US" sz="2100" dirty="0"/>
              <a:t>复合命令</a:t>
            </a:r>
            <a:r>
              <a:rPr lang="en-US" altLang="zh-CN" sz="2100" dirty="0"/>
              <a:t>:   </a:t>
            </a:r>
          </a:p>
          <a:p>
            <a:pPr marL="609600" indent="-609600">
              <a:buNone/>
              <a:defRPr/>
            </a:pPr>
            <a:r>
              <a:rPr lang="en-US" altLang="zh-CN" sz="2100" dirty="0"/>
              <a:t>        </a:t>
            </a:r>
          </a:p>
          <a:p>
            <a:pPr marL="609600" indent="-609600">
              <a:buNone/>
              <a:defRPr/>
            </a:pPr>
            <a:r>
              <a:rPr lang="en-US" altLang="zh-CN" sz="2100" dirty="0"/>
              <a:t>         </a:t>
            </a:r>
            <a:r>
              <a:rPr lang="en-US" altLang="zh-CN" sz="2100" dirty="0">
                <a:ea typeface="仿宋_GB2312" pitchFamily="49" charset="-122"/>
              </a:rPr>
              <a:t>①</a:t>
            </a:r>
            <a:r>
              <a:rPr lang="en-US" altLang="zh-CN" sz="2100" dirty="0"/>
              <a:t> $ </a:t>
            </a:r>
            <a:r>
              <a:rPr lang="en-US" altLang="zh-CN" sz="2100" dirty="0" err="1"/>
              <a:t>ps</a:t>
            </a:r>
            <a:r>
              <a:rPr lang="en-US" altLang="zh-CN" sz="2100" dirty="0"/>
              <a:t> –e | </a:t>
            </a:r>
            <a:r>
              <a:rPr lang="en-US" altLang="zh-CN" sz="2100" dirty="0" err="1"/>
              <a:t>grep</a:t>
            </a:r>
            <a:r>
              <a:rPr lang="en-US" altLang="zh-CN" sz="2100" dirty="0"/>
              <a:t> student2</a:t>
            </a:r>
          </a:p>
          <a:p>
            <a:pPr marL="609600" indent="-609600">
              <a:buNone/>
              <a:defRPr/>
            </a:pPr>
            <a:r>
              <a:rPr lang="en-US" altLang="zh-CN" sz="2100" dirty="0"/>
              <a:t>          </a:t>
            </a:r>
            <a:r>
              <a:rPr lang="zh-CN" altLang="en-US" sz="2100" dirty="0"/>
              <a:t>管道前后的命令任意组合、同时运行</a:t>
            </a:r>
            <a:r>
              <a:rPr lang="en-US" altLang="zh-CN" sz="2100" dirty="0"/>
              <a:t>, </a:t>
            </a:r>
            <a:r>
              <a:rPr lang="zh-CN" altLang="en-US" sz="2100" dirty="0"/>
              <a:t>形成功能更强大灵活的复合命令</a:t>
            </a:r>
            <a:r>
              <a:rPr lang="en-US" altLang="zh-CN" sz="2100" dirty="0"/>
              <a:t>.</a:t>
            </a:r>
          </a:p>
          <a:p>
            <a:pPr marL="609600" indent="-609600">
              <a:buNone/>
              <a:defRPr/>
            </a:pPr>
            <a:endParaRPr lang="en-US" altLang="zh-CN" sz="2100" dirty="0"/>
          </a:p>
          <a:p>
            <a:pPr marL="609600" indent="-609600">
              <a:buNone/>
              <a:defRPr/>
            </a:pPr>
            <a:r>
              <a:rPr lang="en-US" altLang="zh-CN" sz="2100" dirty="0"/>
              <a:t>         </a:t>
            </a:r>
            <a:r>
              <a:rPr lang="en-US" altLang="zh-CN" sz="2100" dirty="0">
                <a:ea typeface="仿宋_GB2312" pitchFamily="49" charset="-122"/>
              </a:rPr>
              <a:t>②</a:t>
            </a:r>
            <a:r>
              <a:rPr lang="en-US" altLang="zh-CN" sz="2100" dirty="0"/>
              <a:t> $ (ls ; </a:t>
            </a:r>
            <a:r>
              <a:rPr lang="en-US" altLang="zh-CN" sz="2100" dirty="0" err="1"/>
              <a:t>pwd</a:t>
            </a:r>
            <a:r>
              <a:rPr lang="en-US" altLang="zh-CN" sz="2100" dirty="0"/>
              <a:t> ; </a:t>
            </a:r>
            <a:r>
              <a:rPr lang="en-US" altLang="zh-CN" sz="2100" dirty="0" err="1"/>
              <a:t>ps</a:t>
            </a:r>
            <a:r>
              <a:rPr lang="en-US" altLang="zh-CN" sz="2100" dirty="0"/>
              <a:t>)  &gt;  </a:t>
            </a:r>
            <a:r>
              <a:rPr lang="en-US" altLang="zh-CN" sz="2100" dirty="0" err="1"/>
              <a:t>run_log</a:t>
            </a:r>
            <a:endParaRPr lang="en-US" altLang="zh-CN" sz="2100" dirty="0"/>
          </a:p>
          <a:p>
            <a:pPr marL="609600" indent="-609600">
              <a:buNone/>
              <a:defRPr/>
            </a:pPr>
            <a:r>
              <a:rPr lang="en-US" altLang="zh-CN" sz="2100" dirty="0"/>
              <a:t>              </a:t>
            </a:r>
            <a:r>
              <a:rPr lang="zh-CN" altLang="en-US" sz="2100" dirty="0"/>
              <a:t>括号内的命令任意组合、顺序执行，且由一个子</a:t>
            </a:r>
            <a:r>
              <a:rPr lang="en-US" altLang="zh-CN" sz="2100" dirty="0"/>
              <a:t>shell</a:t>
            </a:r>
            <a:r>
              <a:rPr lang="zh-CN" altLang="en-US" sz="2100" dirty="0"/>
              <a:t>来单独控制运行</a:t>
            </a:r>
            <a:r>
              <a:rPr lang="en-US" altLang="zh-CN" sz="2100" dirty="0"/>
              <a:t>, </a:t>
            </a:r>
            <a:r>
              <a:rPr lang="zh-CN" altLang="en-US" sz="2100" dirty="0"/>
              <a:t>相当于一个小的功能程序</a:t>
            </a:r>
            <a:r>
              <a:rPr lang="en-US" altLang="zh-CN" sz="2100" dirty="0"/>
              <a:t>.  </a:t>
            </a:r>
            <a:r>
              <a:rPr lang="zh-CN" altLang="en-US" sz="2100" dirty="0"/>
              <a:t>方便灵活</a:t>
            </a:r>
            <a:r>
              <a:rPr lang="en-US" altLang="zh-CN" sz="2100" dirty="0"/>
              <a:t>, </a:t>
            </a:r>
            <a:r>
              <a:rPr lang="zh-CN" altLang="en-US" sz="2100" dirty="0"/>
              <a:t>运行效率高</a:t>
            </a:r>
            <a:r>
              <a:rPr lang="en-US" altLang="zh-CN" sz="2100" dirty="0"/>
              <a:t>.</a:t>
            </a:r>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3479831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a:extLst>
              <a:ext uri="{FF2B5EF4-FFF2-40B4-BE49-F238E27FC236}">
                <a16:creationId xmlns:a16="http://schemas.microsoft.com/office/drawing/2014/main" id="{B354E3A7-8165-41B8-994B-AFD04B0D5FF9}"/>
              </a:ext>
            </a:extLst>
          </p:cNvPr>
          <p:cNvSpPr>
            <a:spLocks noGrp="1" noChangeArrowheads="1"/>
          </p:cNvSpPr>
          <p:nvPr>
            <p:ph type="body" idx="1"/>
          </p:nvPr>
        </p:nvSpPr>
        <p:spPr>
          <a:xfrm>
            <a:off x="883920" y="1078230"/>
            <a:ext cx="8130540" cy="5403850"/>
          </a:xfrm>
        </p:spPr>
        <p:txBody>
          <a:bodyPr/>
          <a:lstStyle/>
          <a:p>
            <a:pPr marL="609600" indent="-609600">
              <a:buNone/>
              <a:defRPr/>
            </a:pPr>
            <a:r>
              <a:rPr lang="en-US" altLang="zh-CN" sz="2100" dirty="0"/>
              <a:t>8.3.4    </a:t>
            </a:r>
            <a:r>
              <a:rPr lang="zh-CN" altLang="en-US" sz="2100" dirty="0"/>
              <a:t>后台命令</a:t>
            </a:r>
            <a:r>
              <a:rPr lang="en-US" altLang="zh-CN" sz="2100" dirty="0"/>
              <a:t>:</a:t>
            </a:r>
          </a:p>
          <a:p>
            <a:pPr marL="609600" indent="-609600">
              <a:buNone/>
              <a:defRPr/>
            </a:pPr>
            <a:r>
              <a:rPr lang="en-US" altLang="zh-CN" sz="2100" dirty="0"/>
              <a:t> </a:t>
            </a:r>
          </a:p>
          <a:p>
            <a:pPr marL="609600" indent="-609600">
              <a:buNone/>
              <a:defRPr/>
            </a:pPr>
            <a:r>
              <a:rPr lang="en-US" altLang="zh-CN" sz="2100" dirty="0"/>
              <a:t>             </a:t>
            </a:r>
            <a:r>
              <a:rPr lang="en-US" altLang="zh-CN" sz="2100" dirty="0">
                <a:latin typeface="+mn-lt"/>
              </a:rPr>
              <a:t>$</a:t>
            </a:r>
            <a:r>
              <a:rPr lang="en-US" altLang="zh-CN" sz="2100" dirty="0"/>
              <a:t> ls –</a:t>
            </a:r>
            <a:r>
              <a:rPr lang="en-US" altLang="zh-CN" sz="2100" dirty="0" err="1"/>
              <a:t>lR</a:t>
            </a:r>
            <a:r>
              <a:rPr lang="en-US" altLang="zh-CN" sz="2100" dirty="0"/>
              <a:t>  &gt;  </a:t>
            </a:r>
            <a:r>
              <a:rPr lang="en-US" altLang="zh-CN" sz="2100" dirty="0" err="1"/>
              <a:t>file_list</a:t>
            </a:r>
            <a:r>
              <a:rPr lang="en-US" altLang="zh-CN" sz="2100" dirty="0"/>
              <a:t>  </a:t>
            </a:r>
            <a:r>
              <a:rPr lang="en-US" altLang="zh-CN" sz="2100" dirty="0">
                <a:solidFill>
                  <a:srgbClr val="0000FF"/>
                </a:solidFill>
              </a:rPr>
              <a:t>&amp;</a:t>
            </a:r>
          </a:p>
          <a:p>
            <a:pPr marL="609600" indent="-609600">
              <a:buNone/>
              <a:defRPr/>
            </a:pPr>
            <a:r>
              <a:rPr lang="en-CA" altLang="zh-CN" sz="2100" dirty="0">
                <a:solidFill>
                  <a:srgbClr val="0000FF"/>
                </a:solidFill>
              </a:rPr>
              <a:t>             </a:t>
            </a:r>
            <a:r>
              <a:rPr lang="en-CA" altLang="zh-CN" sz="2100" dirty="0"/>
              <a:t>[1]   7981</a:t>
            </a:r>
          </a:p>
          <a:p>
            <a:pPr marL="609600" indent="-609600">
              <a:buNone/>
              <a:defRPr/>
            </a:pPr>
            <a:r>
              <a:rPr lang="en-CA" altLang="zh-CN" sz="2100" dirty="0"/>
              <a:t>             </a:t>
            </a:r>
            <a:r>
              <a:rPr lang="en-CA" altLang="zh-CN" sz="2100" dirty="0">
                <a:latin typeface="+mn-lt"/>
              </a:rPr>
              <a:t>$</a:t>
            </a:r>
            <a:r>
              <a:rPr lang="en-CA" altLang="zh-CN" sz="2100" dirty="0"/>
              <a:t> </a:t>
            </a:r>
            <a:endParaRPr lang="en-US" altLang="zh-CN" sz="2100" dirty="0"/>
          </a:p>
          <a:p>
            <a:pPr marL="609600" indent="-609600">
              <a:buNone/>
              <a:defRPr/>
            </a:pPr>
            <a:r>
              <a:rPr lang="en-US" altLang="zh-CN" sz="2100" dirty="0"/>
              <a:t>         </a:t>
            </a:r>
          </a:p>
          <a:p>
            <a:pPr marL="609600" indent="-609600">
              <a:buNone/>
              <a:defRPr/>
            </a:pPr>
            <a:r>
              <a:rPr lang="zh-CN" altLang="en-US" sz="2100" dirty="0"/>
              <a:t>普通命令行的行尾加上</a:t>
            </a:r>
            <a:r>
              <a:rPr lang="en-US" altLang="zh-CN" sz="2100" dirty="0"/>
              <a:t>&amp;</a:t>
            </a:r>
            <a:r>
              <a:rPr lang="zh-CN" altLang="en-US" sz="2100" dirty="0"/>
              <a:t>符号，就表示该命令在后台执行。</a:t>
            </a:r>
            <a:endParaRPr lang="en-US" altLang="zh-CN" sz="2100" dirty="0"/>
          </a:p>
          <a:p>
            <a:pPr marL="609600" indent="-609600">
              <a:buNone/>
              <a:defRPr/>
            </a:pPr>
            <a:r>
              <a:rPr lang="en-US" altLang="zh-CN" sz="2100" dirty="0"/>
              <a:t> </a:t>
            </a:r>
            <a:r>
              <a:rPr lang="en-CA" altLang="zh-CN" sz="2100" dirty="0">
                <a:solidFill>
                  <a:srgbClr val="0000FF"/>
                </a:solidFill>
              </a:rPr>
              <a:t>[1]</a:t>
            </a:r>
            <a:r>
              <a:rPr lang="en-CA" altLang="zh-CN" sz="2100" dirty="0"/>
              <a:t>:  </a:t>
            </a:r>
            <a:r>
              <a:rPr lang="zh-CN" altLang="en-US" sz="2100" dirty="0"/>
              <a:t>当前</a:t>
            </a:r>
            <a:r>
              <a:rPr lang="en-US" altLang="zh-CN" sz="2100" dirty="0"/>
              <a:t>shell</a:t>
            </a:r>
            <a:r>
              <a:rPr lang="zh-CN" altLang="en-US" sz="2100" dirty="0"/>
              <a:t>的后台作业（进程）序号</a:t>
            </a:r>
            <a:endParaRPr lang="en-CA" altLang="zh-CN" sz="2100" dirty="0"/>
          </a:p>
          <a:p>
            <a:pPr marL="609600" indent="-609600">
              <a:buNone/>
              <a:defRPr/>
            </a:pPr>
            <a:r>
              <a:rPr lang="en-CA" altLang="zh-CN" sz="2100" dirty="0"/>
              <a:t> </a:t>
            </a:r>
            <a:r>
              <a:rPr lang="en-CA" altLang="zh-CN" sz="2100" dirty="0">
                <a:solidFill>
                  <a:srgbClr val="0000FF"/>
                </a:solidFill>
              </a:rPr>
              <a:t>7981</a:t>
            </a:r>
            <a:r>
              <a:rPr lang="en-CA" altLang="zh-CN" sz="2100" dirty="0"/>
              <a:t>: </a:t>
            </a:r>
            <a:r>
              <a:rPr lang="zh-CN" altLang="en-US" sz="2100" dirty="0"/>
              <a:t>当前这个后台进程（</a:t>
            </a:r>
            <a:r>
              <a:rPr lang="en-US" altLang="zh-CN" sz="2100" dirty="0"/>
              <a:t>ls</a:t>
            </a:r>
            <a:r>
              <a:rPr lang="zh-CN" altLang="en-US" sz="2100" dirty="0"/>
              <a:t>进程）的进程号（</a:t>
            </a:r>
            <a:r>
              <a:rPr lang="en-US" altLang="zh-CN" sz="2100" dirty="0"/>
              <a:t>PID</a:t>
            </a:r>
            <a:r>
              <a:rPr lang="zh-CN" altLang="en-US" sz="2100" dirty="0"/>
              <a:t>）。</a:t>
            </a:r>
            <a:endParaRPr lang="en-US" altLang="zh-CN" sz="2100" dirty="0"/>
          </a:p>
          <a:p>
            <a:pPr marL="609600" indent="-609600">
              <a:buNone/>
              <a:defRPr/>
            </a:pPr>
            <a:r>
              <a:rPr lang="en-US" altLang="zh-CN" sz="2100" dirty="0"/>
              <a:t> Shell</a:t>
            </a:r>
            <a:r>
              <a:rPr lang="zh-CN" altLang="en-US" sz="2100" dirty="0"/>
              <a:t>启动该后台进程后不再等待该进程结束，立即开始接受新的键盘命令</a:t>
            </a:r>
            <a:r>
              <a:rPr lang="en-US" altLang="zh-CN" sz="2100" dirty="0"/>
              <a:t>——</a:t>
            </a:r>
            <a:r>
              <a:rPr lang="zh-CN" altLang="en-US" sz="2100" dirty="0"/>
              <a:t>多进程并发</a:t>
            </a:r>
            <a:r>
              <a:rPr lang="en-US" altLang="zh-CN" sz="2100" dirty="0"/>
              <a:t>, </a:t>
            </a:r>
            <a:r>
              <a:rPr lang="zh-CN" altLang="en-US" sz="2100" dirty="0"/>
              <a:t>数量不限</a:t>
            </a:r>
            <a:r>
              <a:rPr lang="en-US" altLang="zh-CN" sz="2100" dirty="0"/>
              <a:t>, </a:t>
            </a:r>
            <a:r>
              <a:rPr lang="zh-CN" altLang="en-US" sz="2100" dirty="0"/>
              <a:t>充分利用系统资源。</a:t>
            </a:r>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362330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a:extLst>
              <a:ext uri="{FF2B5EF4-FFF2-40B4-BE49-F238E27FC236}">
                <a16:creationId xmlns:a16="http://schemas.microsoft.com/office/drawing/2014/main" id="{0DB49303-C54B-46B5-8736-65788E199587}"/>
              </a:ext>
            </a:extLst>
          </p:cNvPr>
          <p:cNvSpPr>
            <a:spLocks noGrp="1" noChangeArrowheads="1"/>
          </p:cNvSpPr>
          <p:nvPr>
            <p:ph type="body" idx="1"/>
          </p:nvPr>
        </p:nvSpPr>
        <p:spPr>
          <a:xfrm>
            <a:off x="937260" y="1070610"/>
            <a:ext cx="7703820" cy="4671060"/>
          </a:xfrm>
        </p:spPr>
        <p:txBody>
          <a:bodyPr/>
          <a:lstStyle/>
          <a:p>
            <a:pPr eaLnBrk="1" hangingPunct="1">
              <a:buFont typeface="Wingdings" panose="05000000000000000000" pitchFamily="2" charset="2"/>
              <a:buNone/>
              <a:defRPr/>
            </a:pPr>
            <a:r>
              <a:rPr lang="en-US" altLang="zh-CN" sz="2800" b="1" dirty="0">
                <a:solidFill>
                  <a:schemeClr val="tx2"/>
                </a:solidFill>
              </a:rPr>
              <a:t>8.4    shell </a:t>
            </a:r>
            <a:r>
              <a:rPr lang="zh-CN" altLang="en-US" sz="2800" b="1" dirty="0">
                <a:solidFill>
                  <a:schemeClr val="tx2"/>
                </a:solidFill>
              </a:rPr>
              <a:t>变量和引用符</a:t>
            </a:r>
            <a:r>
              <a:rPr lang="zh-CN" altLang="en-US" dirty="0"/>
              <a:t>        </a:t>
            </a:r>
            <a:endParaRPr lang="en-US" altLang="zh-CN" dirty="0"/>
          </a:p>
          <a:p>
            <a:pPr>
              <a:defRPr/>
            </a:pPr>
            <a:r>
              <a:rPr lang="en-US" altLang="zh-CN" dirty="0"/>
              <a:t> </a:t>
            </a:r>
            <a:r>
              <a:rPr lang="zh-CN" altLang="en-US" dirty="0"/>
              <a:t>每一个</a:t>
            </a:r>
            <a:r>
              <a:rPr lang="en-US" altLang="zh-CN" dirty="0"/>
              <a:t>shell</a:t>
            </a:r>
            <a:r>
              <a:rPr lang="zh-CN" altLang="en-US" dirty="0"/>
              <a:t>都可以设定一组变量来限定</a:t>
            </a:r>
            <a:r>
              <a:rPr lang="en-US" altLang="zh-CN" dirty="0"/>
              <a:t>shell</a:t>
            </a:r>
            <a:r>
              <a:rPr lang="zh-CN" altLang="en-US" dirty="0"/>
              <a:t>及其子程序的功能模式和取值范围</a:t>
            </a:r>
            <a:endParaRPr lang="en-US" altLang="zh-CN" dirty="0"/>
          </a:p>
          <a:p>
            <a:pPr lvl="2">
              <a:buFont typeface="Wingdings" panose="05000000000000000000" pitchFamily="2" charset="2"/>
              <a:buChar char="Ø"/>
              <a:defRPr/>
            </a:pPr>
            <a:r>
              <a:rPr lang="zh-CN" altLang="en-US" sz="2400" b="0" dirty="0">
                <a:latin typeface="华文楷体" panose="02010600040101010101" pitchFamily="2" charset="-122"/>
                <a:ea typeface="华文楷体" panose="02010600040101010101" pitchFamily="2" charset="-122"/>
              </a:rPr>
              <a:t>这些变量中有些是系统设定的</a:t>
            </a:r>
            <a:r>
              <a:rPr lang="en-US" altLang="zh-CN" sz="2400" b="0" dirty="0">
                <a:latin typeface="华文楷体" panose="02010600040101010101" pitchFamily="2" charset="-122"/>
                <a:ea typeface="华文楷体" panose="02010600040101010101" pitchFamily="2" charset="-122"/>
              </a:rPr>
              <a:t>, </a:t>
            </a:r>
            <a:r>
              <a:rPr lang="zh-CN" altLang="en-US" sz="2400" b="0" dirty="0">
                <a:latin typeface="华文楷体" panose="02010600040101010101" pitchFamily="2" charset="-122"/>
                <a:ea typeface="华文楷体" panose="02010600040101010101" pitchFamily="2" charset="-122"/>
              </a:rPr>
              <a:t>有些是由用户设定的</a:t>
            </a:r>
            <a:r>
              <a:rPr lang="en-US" altLang="zh-CN" sz="2400" b="0" dirty="0">
                <a:latin typeface="华文楷体" panose="02010600040101010101" pitchFamily="2" charset="-122"/>
                <a:ea typeface="华文楷体" panose="02010600040101010101" pitchFamily="2" charset="-122"/>
              </a:rPr>
              <a:t>. </a:t>
            </a:r>
          </a:p>
          <a:p>
            <a:pPr lvl="2">
              <a:buFont typeface="Wingdings" panose="05000000000000000000" pitchFamily="2" charset="2"/>
              <a:buChar char="Ø"/>
              <a:defRPr/>
            </a:pPr>
            <a:r>
              <a:rPr lang="zh-CN" altLang="en-US" sz="2400" b="0" dirty="0">
                <a:latin typeface="华文楷体" panose="02010600040101010101" pitchFamily="2" charset="-122"/>
                <a:ea typeface="华文楷体" panose="02010600040101010101" pitchFamily="2" charset="-122"/>
              </a:rPr>
              <a:t>每个</a:t>
            </a:r>
            <a:r>
              <a:rPr lang="en-US" altLang="zh-CN" sz="2400" b="0" dirty="0">
                <a:latin typeface="华文楷体" panose="02010600040101010101" pitchFamily="2" charset="-122"/>
                <a:ea typeface="华文楷体" panose="02010600040101010101" pitchFamily="2" charset="-122"/>
              </a:rPr>
              <a:t>shell</a:t>
            </a:r>
            <a:r>
              <a:rPr lang="zh-CN" altLang="en-US" sz="2400" b="0" dirty="0">
                <a:latin typeface="华文楷体" panose="02010600040101010101" pitchFamily="2" charset="-122"/>
                <a:ea typeface="华文楷体" panose="02010600040101010101" pitchFamily="2" charset="-122"/>
              </a:rPr>
              <a:t>都可以有完全不同的变量设置</a:t>
            </a:r>
            <a:r>
              <a:rPr lang="en-US" altLang="zh-CN" sz="2400" b="0" dirty="0">
                <a:latin typeface="华文楷体" panose="02010600040101010101" pitchFamily="2" charset="-122"/>
                <a:ea typeface="华文楷体" panose="02010600040101010101" pitchFamily="2" charset="-122"/>
              </a:rPr>
              <a:t>, </a:t>
            </a:r>
            <a:r>
              <a:rPr lang="zh-CN" altLang="en-US" sz="2400" b="0" dirty="0">
                <a:latin typeface="华文楷体" panose="02010600040101010101" pitchFamily="2" charset="-122"/>
                <a:ea typeface="华文楷体" panose="02010600040101010101" pitchFamily="2" charset="-122"/>
              </a:rPr>
              <a:t>由此构成各具特色的运行环境。</a:t>
            </a:r>
            <a:endParaRPr lang="en-US" altLang="zh-CN" sz="2400" b="0" dirty="0">
              <a:latin typeface="华文楷体" panose="02010600040101010101" pitchFamily="2" charset="-122"/>
              <a:ea typeface="华文楷体" panose="02010600040101010101" pitchFamily="2" charset="-122"/>
            </a:endParaRPr>
          </a:p>
          <a:p>
            <a:pPr>
              <a:defRPr/>
            </a:pPr>
            <a:r>
              <a:rPr lang="en-US" altLang="zh-CN" dirty="0"/>
              <a:t> </a:t>
            </a:r>
            <a:r>
              <a:rPr lang="zh-CN" altLang="en-US" dirty="0"/>
              <a:t>系统的基本环境变量放在</a:t>
            </a:r>
            <a:r>
              <a:rPr lang="en-US" altLang="zh-CN" dirty="0"/>
              <a:t>/</a:t>
            </a:r>
            <a:r>
              <a:rPr lang="en-US" altLang="zh-CN" dirty="0" err="1"/>
              <a:t>etc</a:t>
            </a:r>
            <a:r>
              <a:rPr lang="en-US" altLang="zh-CN" dirty="0"/>
              <a:t>/profile</a:t>
            </a:r>
            <a:r>
              <a:rPr lang="zh-CN" altLang="en-US" dirty="0"/>
              <a:t>中</a:t>
            </a:r>
            <a:r>
              <a:rPr lang="en-US" altLang="zh-CN" dirty="0"/>
              <a:t>, </a:t>
            </a:r>
            <a:r>
              <a:rPr lang="zh-CN" altLang="en-US" dirty="0"/>
              <a:t>用户环境变量放在用户主目录下的</a:t>
            </a:r>
            <a:r>
              <a:rPr lang="en-US" altLang="zh-CN" dirty="0"/>
              <a:t>.profile</a:t>
            </a:r>
            <a:r>
              <a:rPr lang="zh-CN" altLang="en-US" dirty="0"/>
              <a:t>文件中</a:t>
            </a:r>
            <a:r>
              <a:rPr lang="en-US" altLang="zh-CN" dirty="0"/>
              <a:t>, </a:t>
            </a:r>
            <a:r>
              <a:rPr lang="zh-CN" altLang="en-US" dirty="0"/>
              <a:t>用户</a:t>
            </a:r>
            <a:r>
              <a:rPr lang="en-US" altLang="zh-CN" dirty="0"/>
              <a:t>shell</a:t>
            </a:r>
            <a:r>
              <a:rPr lang="zh-CN" altLang="en-US" dirty="0"/>
              <a:t>启动时</a:t>
            </a:r>
            <a:r>
              <a:rPr lang="en-US" altLang="zh-CN" dirty="0"/>
              <a:t>, </a:t>
            </a:r>
            <a:r>
              <a:rPr lang="zh-CN" altLang="en-US" dirty="0"/>
              <a:t>先执行</a:t>
            </a:r>
            <a:r>
              <a:rPr lang="en-US" altLang="zh-CN" dirty="0"/>
              <a:t>/</a:t>
            </a:r>
            <a:r>
              <a:rPr lang="en-US" altLang="zh-CN" dirty="0" err="1"/>
              <a:t>etc</a:t>
            </a:r>
            <a:r>
              <a:rPr lang="en-US" altLang="zh-CN" dirty="0"/>
              <a:t>/profile, </a:t>
            </a:r>
            <a:r>
              <a:rPr lang="zh-CN" altLang="en-US" dirty="0"/>
              <a:t>再执行用户主目录下的</a:t>
            </a:r>
            <a:r>
              <a:rPr lang="en-US" altLang="zh-CN" dirty="0"/>
              <a:t>.profile</a:t>
            </a:r>
            <a:r>
              <a:rPr lang="zh-CN" altLang="en-US" dirty="0"/>
              <a:t>。</a:t>
            </a:r>
          </a:p>
          <a:p>
            <a:pPr>
              <a:defRPr/>
            </a:pPr>
            <a:r>
              <a:rPr lang="zh-CN" altLang="en-US" dirty="0"/>
              <a:t> 环境变量可在</a:t>
            </a:r>
            <a:r>
              <a:rPr lang="en-US" altLang="zh-CN" dirty="0"/>
              <a:t>shell</a:t>
            </a:r>
            <a:r>
              <a:rPr lang="zh-CN" altLang="en-US" dirty="0"/>
              <a:t>运行时动态修改。</a:t>
            </a:r>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3967234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E397C91A-1A48-4645-B032-9B8C6DA7357B}"/>
              </a:ext>
            </a:extLst>
          </p:cNvPr>
          <p:cNvSpPr>
            <a:spLocks noGrp="1" noRot="1" noChangeArrowheads="1"/>
          </p:cNvSpPr>
          <p:nvPr>
            <p:ph type="title"/>
          </p:nvPr>
        </p:nvSpPr>
        <p:spPr/>
        <p:txBody>
          <a:bodyPr/>
          <a:lstStyle/>
          <a:p>
            <a:pPr>
              <a:defRPr/>
            </a:pPr>
            <a:r>
              <a:rPr lang="zh-CN" altLang="en-US" dirty="0"/>
              <a:t>本章主要内容</a:t>
            </a:r>
          </a:p>
        </p:txBody>
      </p:sp>
      <p:sp>
        <p:nvSpPr>
          <p:cNvPr id="7171" name="Rectangle 3">
            <a:extLst>
              <a:ext uri="{FF2B5EF4-FFF2-40B4-BE49-F238E27FC236}">
                <a16:creationId xmlns:a16="http://schemas.microsoft.com/office/drawing/2014/main" id="{FCA54E39-707D-4E47-BE53-6B7958DCAE0C}"/>
              </a:ext>
            </a:extLst>
          </p:cNvPr>
          <p:cNvSpPr>
            <a:spLocks noGrp="1" noRot="1" noChangeArrowheads="1"/>
          </p:cNvSpPr>
          <p:nvPr>
            <p:ph idx="1"/>
          </p:nvPr>
        </p:nvSpPr>
        <p:spPr/>
        <p:txBody>
          <a:bodyPr/>
          <a:lstStyle/>
          <a:p>
            <a:r>
              <a:rPr lang="en-US" altLang="zh-CN" dirty="0"/>
              <a:t>Shell</a:t>
            </a:r>
            <a:r>
              <a:rPr lang="zh-CN" altLang="en-US" dirty="0"/>
              <a:t>的启动和功能简介</a:t>
            </a:r>
          </a:p>
          <a:p>
            <a:r>
              <a:rPr lang="en-US" altLang="zh-CN" dirty="0"/>
              <a:t>shell</a:t>
            </a:r>
            <a:r>
              <a:rPr lang="zh-CN" altLang="zh-CN" dirty="0"/>
              <a:t>识别的命令形式</a:t>
            </a:r>
            <a:endParaRPr lang="zh-CN" altLang="en-US" dirty="0"/>
          </a:p>
          <a:p>
            <a:r>
              <a:rPr lang="zh-CN" altLang="zh-CN" dirty="0"/>
              <a:t>输入输出重定向和管道</a:t>
            </a:r>
            <a:endParaRPr lang="zh-CN" altLang="en-US" dirty="0"/>
          </a:p>
          <a:p>
            <a:r>
              <a:rPr lang="en-US" altLang="zh-CN" dirty="0"/>
              <a:t>shell</a:t>
            </a:r>
            <a:r>
              <a:rPr lang="zh-CN" altLang="zh-CN" dirty="0"/>
              <a:t>变量和引用符</a:t>
            </a:r>
            <a:endParaRPr lang="en-US" altLang="zh-CN" dirty="0"/>
          </a:p>
          <a:p>
            <a:r>
              <a:rPr lang="en-US" altLang="zh-CN" dirty="0"/>
              <a:t>Shell</a:t>
            </a:r>
            <a:r>
              <a:rPr lang="zh-CN" altLang="en-US" dirty="0"/>
              <a:t>脚本</a:t>
            </a:r>
            <a:r>
              <a:rPr lang="zh-CN" altLang="zh-CN" dirty="0"/>
              <a:t>程序的建立与运行</a:t>
            </a:r>
            <a:endParaRPr lang="en-US" altLang="zh-CN" dirty="0"/>
          </a:p>
          <a:p>
            <a:r>
              <a:rPr lang="en-US" altLang="zh-CN" dirty="0"/>
              <a:t>shell</a:t>
            </a:r>
            <a:r>
              <a:rPr lang="zh-CN" altLang="zh-CN" dirty="0"/>
              <a:t>的语句类别</a:t>
            </a:r>
            <a:endParaRPr lang="en-US" altLang="zh-CN" dirty="0"/>
          </a:p>
          <a:p>
            <a:r>
              <a:rPr lang="zh-CN" altLang="zh-CN" dirty="0"/>
              <a:t>流编辑器</a:t>
            </a:r>
            <a:r>
              <a:rPr lang="en-US" altLang="zh-CN" dirty="0" err="1"/>
              <a:t>sed</a:t>
            </a:r>
            <a:r>
              <a:rPr lang="zh-CN" altLang="zh-CN" dirty="0"/>
              <a:t>和报表生成器</a:t>
            </a:r>
            <a:r>
              <a:rPr lang="en-US" altLang="zh-CN" dirty="0" err="1"/>
              <a:t>awk</a:t>
            </a:r>
            <a:r>
              <a:rPr lang="zh-CN" altLang="zh-CN" dirty="0"/>
              <a:t>简介</a:t>
            </a:r>
            <a:endParaRPr lang="zh-CN" altLang="en-US" dirty="0"/>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a:extLst>
              <a:ext uri="{FF2B5EF4-FFF2-40B4-BE49-F238E27FC236}">
                <a16:creationId xmlns:a16="http://schemas.microsoft.com/office/drawing/2014/main" id="{B9287D01-C4B0-42FC-84FC-8DE2A716AD4F}"/>
              </a:ext>
            </a:extLst>
          </p:cNvPr>
          <p:cNvSpPr>
            <a:spLocks noGrp="1" noChangeArrowheads="1"/>
          </p:cNvSpPr>
          <p:nvPr>
            <p:ph type="body" idx="1"/>
          </p:nvPr>
        </p:nvSpPr>
        <p:spPr>
          <a:xfrm>
            <a:off x="922020" y="1123950"/>
            <a:ext cx="8077200" cy="4541520"/>
          </a:xfrm>
        </p:spPr>
        <p:txBody>
          <a:bodyPr/>
          <a:lstStyle/>
          <a:p>
            <a:pPr marL="609600" indent="-609600">
              <a:lnSpc>
                <a:spcPct val="90000"/>
              </a:lnSpc>
              <a:buNone/>
              <a:defRPr/>
            </a:pPr>
            <a:r>
              <a:rPr lang="en-US" altLang="zh-CN" dirty="0"/>
              <a:t>8.4.1  </a:t>
            </a:r>
            <a:r>
              <a:rPr lang="zh-CN" altLang="en-US" dirty="0"/>
              <a:t>环境变量      常用的</a:t>
            </a:r>
            <a:r>
              <a:rPr lang="en-US" altLang="zh-CN" dirty="0"/>
              <a:t>shell</a:t>
            </a:r>
            <a:r>
              <a:rPr lang="zh-CN" altLang="en-US" dirty="0"/>
              <a:t>环境变量及实例</a:t>
            </a:r>
            <a:r>
              <a:rPr lang="en-US" altLang="zh-CN" dirty="0"/>
              <a:t>:</a:t>
            </a:r>
          </a:p>
          <a:p>
            <a:pPr marL="609600" indent="-609600">
              <a:lnSpc>
                <a:spcPct val="90000"/>
              </a:lnSpc>
              <a:buNone/>
              <a:defRPr/>
            </a:pPr>
            <a:endParaRPr lang="en-US" altLang="zh-CN" sz="2100" dirty="0"/>
          </a:p>
          <a:p>
            <a:pPr marL="609600" indent="-609600">
              <a:lnSpc>
                <a:spcPct val="90000"/>
              </a:lnSpc>
              <a:buNone/>
              <a:defRPr/>
            </a:pPr>
            <a:r>
              <a:rPr lang="en-US" altLang="zh-CN" sz="2100" dirty="0"/>
              <a:t>HOME=/</a:t>
            </a:r>
            <a:r>
              <a:rPr lang="en-US" altLang="zh-CN" sz="2100" dirty="0" err="1"/>
              <a:t>usr</a:t>
            </a:r>
            <a:r>
              <a:rPr lang="en-US" altLang="zh-CN" sz="2100" dirty="0"/>
              <a:t>/computer/student6        </a:t>
            </a:r>
            <a:r>
              <a:rPr lang="zh-CN" altLang="en-US" sz="2100" dirty="0"/>
              <a:t>用户主目录</a:t>
            </a:r>
            <a:r>
              <a:rPr lang="en-US" altLang="zh-CN" sz="2100" dirty="0"/>
              <a:t>, </a:t>
            </a:r>
            <a:r>
              <a:rPr lang="zh-CN" altLang="en-US" sz="2100" dirty="0"/>
              <a:t>注册时的初始目录</a:t>
            </a:r>
          </a:p>
          <a:p>
            <a:pPr marL="609600" indent="-609600">
              <a:lnSpc>
                <a:spcPct val="90000"/>
              </a:lnSpc>
              <a:buNone/>
              <a:defRPr/>
            </a:pPr>
            <a:r>
              <a:rPr lang="en-US" altLang="zh-CN" sz="2100" dirty="0"/>
              <a:t>PATH=/bin:/</a:t>
            </a:r>
            <a:r>
              <a:rPr lang="en-US" altLang="zh-CN" sz="2100" dirty="0" err="1"/>
              <a:t>usr</a:t>
            </a:r>
            <a:r>
              <a:rPr lang="en-US" altLang="zh-CN" sz="2100" dirty="0"/>
              <a:t>/bin:$HOME/bin:./                   </a:t>
            </a:r>
            <a:r>
              <a:rPr lang="zh-CN" altLang="en-US" sz="2100" dirty="0"/>
              <a:t>键盘命令的搜索路径</a:t>
            </a:r>
          </a:p>
          <a:p>
            <a:pPr marL="609600" indent="-609600">
              <a:lnSpc>
                <a:spcPct val="90000"/>
              </a:lnSpc>
              <a:buNone/>
              <a:defRPr/>
            </a:pPr>
            <a:r>
              <a:rPr lang="en-US" altLang="zh-CN" sz="2100" dirty="0"/>
              <a:t>SHELL=/bin/</a:t>
            </a:r>
            <a:r>
              <a:rPr lang="en-US" altLang="zh-CN" sz="2100" dirty="0" err="1"/>
              <a:t>sh</a:t>
            </a:r>
            <a:r>
              <a:rPr lang="en-US" altLang="zh-CN" sz="2100" dirty="0"/>
              <a:t>                                         </a:t>
            </a:r>
            <a:r>
              <a:rPr lang="zh-CN" altLang="en-US" sz="2100" dirty="0"/>
              <a:t>用户的初始</a:t>
            </a:r>
            <a:r>
              <a:rPr lang="en-US" altLang="zh-CN" sz="2100" dirty="0"/>
              <a:t>shell</a:t>
            </a:r>
            <a:r>
              <a:rPr lang="zh-CN" altLang="en-US" sz="2100" dirty="0"/>
              <a:t>的路径名称</a:t>
            </a:r>
          </a:p>
          <a:p>
            <a:pPr marL="609600" indent="-609600">
              <a:lnSpc>
                <a:spcPct val="90000"/>
              </a:lnSpc>
              <a:buNone/>
              <a:defRPr/>
            </a:pPr>
            <a:r>
              <a:rPr lang="en-US" altLang="zh-CN" sz="2100" dirty="0"/>
              <a:t>TERM=vt100                                                         </a:t>
            </a:r>
            <a:r>
              <a:rPr lang="zh-CN" altLang="en-US" sz="2100" dirty="0"/>
              <a:t>当前所用的终端类型</a:t>
            </a:r>
          </a:p>
          <a:p>
            <a:pPr marL="609600" indent="-609600">
              <a:lnSpc>
                <a:spcPct val="90000"/>
              </a:lnSpc>
              <a:buNone/>
              <a:defRPr/>
            </a:pPr>
            <a:r>
              <a:rPr lang="en-US" altLang="zh-CN" sz="2100" dirty="0"/>
              <a:t>PS1=$                                                                              shell</a:t>
            </a:r>
            <a:r>
              <a:rPr lang="zh-CN" altLang="en-US" sz="2100" dirty="0"/>
              <a:t>的主提示符</a:t>
            </a:r>
          </a:p>
          <a:p>
            <a:pPr marL="609600" indent="-609600">
              <a:lnSpc>
                <a:spcPct val="90000"/>
              </a:lnSpc>
              <a:buNone/>
              <a:defRPr/>
            </a:pPr>
            <a:r>
              <a:rPr lang="en-US" altLang="zh-CN" sz="2100" dirty="0"/>
              <a:t>IFS=                       </a:t>
            </a:r>
            <a:r>
              <a:rPr lang="zh-CN" altLang="en-US" sz="2100" dirty="0"/>
              <a:t>域分隔符</a:t>
            </a:r>
            <a:r>
              <a:rPr lang="en-US" altLang="zh-CN" sz="2100" dirty="0"/>
              <a:t>, </a:t>
            </a:r>
            <a:r>
              <a:rPr lang="zh-CN" altLang="en-US" sz="2100" dirty="0"/>
              <a:t>通常为空白符</a:t>
            </a:r>
            <a:r>
              <a:rPr lang="en-US" altLang="zh-CN" sz="2100" dirty="0"/>
              <a:t>, </a:t>
            </a:r>
            <a:r>
              <a:rPr lang="zh-CN" altLang="en-US" sz="2100" dirty="0"/>
              <a:t>用来分隔命令行各个域</a:t>
            </a:r>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250435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a:extLst>
              <a:ext uri="{FF2B5EF4-FFF2-40B4-BE49-F238E27FC236}">
                <a16:creationId xmlns:a16="http://schemas.microsoft.com/office/drawing/2014/main" id="{B45B5255-0E78-4B4B-B5BE-11422452B3CB}"/>
              </a:ext>
            </a:extLst>
          </p:cNvPr>
          <p:cNvSpPr>
            <a:spLocks noGrp="1" noChangeArrowheads="1"/>
          </p:cNvSpPr>
          <p:nvPr>
            <p:ph type="body" idx="1"/>
          </p:nvPr>
        </p:nvSpPr>
        <p:spPr>
          <a:xfrm>
            <a:off x="929640" y="1047750"/>
            <a:ext cx="7696200" cy="4953000"/>
          </a:xfrm>
        </p:spPr>
        <p:txBody>
          <a:bodyPr/>
          <a:lstStyle/>
          <a:p>
            <a:pPr marL="609600" indent="-609600">
              <a:buNone/>
              <a:defRPr/>
            </a:pPr>
            <a:r>
              <a:rPr lang="en-US" altLang="zh-CN" dirty="0"/>
              <a:t>echo </a:t>
            </a:r>
            <a:r>
              <a:rPr lang="zh-CN" altLang="en-US" dirty="0"/>
              <a:t>命令的使用</a:t>
            </a:r>
          </a:p>
          <a:p>
            <a:pPr marL="609600" indent="-609600">
              <a:buNone/>
              <a:defRPr/>
            </a:pPr>
            <a:r>
              <a:rPr lang="zh-CN" altLang="en-US" sz="2100" dirty="0">
                <a:solidFill>
                  <a:srgbClr val="0000FF"/>
                </a:solidFill>
              </a:rPr>
              <a:t>           </a:t>
            </a:r>
            <a:r>
              <a:rPr lang="en-US" altLang="zh-CN" sz="2100" dirty="0">
                <a:solidFill>
                  <a:srgbClr val="0000FF"/>
                </a:solidFill>
              </a:rPr>
              <a:t>echo</a:t>
            </a:r>
            <a:r>
              <a:rPr lang="zh-CN" altLang="en-US" sz="2100" dirty="0"/>
              <a:t>命令的基本功能就是在标准输出上显示后面的字符串，或变量的值。当字符串中带空白符或其它控制字符时，用引号将其括起来。例如：</a:t>
            </a:r>
          </a:p>
          <a:p>
            <a:pPr marL="609600" indent="-609600">
              <a:lnSpc>
                <a:spcPts val="1875"/>
              </a:lnSpc>
              <a:buNone/>
              <a:defRPr/>
            </a:pPr>
            <a:r>
              <a:rPr lang="en-US" altLang="zh-CN" sz="2100" dirty="0">
                <a:solidFill>
                  <a:srgbClr val="FE8622"/>
                </a:solidFill>
                <a:latin typeface="+mn-lt"/>
              </a:rPr>
              <a:t>$ echo  12345</a:t>
            </a:r>
          </a:p>
          <a:p>
            <a:pPr marL="609600" indent="-609600">
              <a:lnSpc>
                <a:spcPts val="1875"/>
              </a:lnSpc>
              <a:buNone/>
              <a:defRPr/>
            </a:pPr>
            <a:r>
              <a:rPr lang="en-US" altLang="zh-CN" sz="2100" dirty="0">
                <a:latin typeface="+mn-lt"/>
              </a:rPr>
              <a:t>12345</a:t>
            </a:r>
          </a:p>
          <a:p>
            <a:pPr marL="609600" indent="-609600">
              <a:lnSpc>
                <a:spcPts val="1875"/>
              </a:lnSpc>
              <a:buNone/>
              <a:defRPr/>
            </a:pPr>
            <a:r>
              <a:rPr lang="en-US" altLang="zh-CN" sz="2100" dirty="0">
                <a:solidFill>
                  <a:srgbClr val="FE8622"/>
                </a:solidFill>
                <a:latin typeface="+mn-lt"/>
              </a:rPr>
              <a:t>$ echo  "department computer"</a:t>
            </a:r>
          </a:p>
          <a:p>
            <a:pPr marL="609600" indent="-609600">
              <a:lnSpc>
                <a:spcPts val="1875"/>
              </a:lnSpc>
              <a:buNone/>
              <a:defRPr/>
            </a:pPr>
            <a:r>
              <a:rPr lang="en-US" altLang="zh-CN" sz="2100" dirty="0">
                <a:latin typeface="+mn-lt"/>
              </a:rPr>
              <a:t>department computer</a:t>
            </a:r>
          </a:p>
          <a:p>
            <a:pPr marL="609600" indent="-609600">
              <a:lnSpc>
                <a:spcPts val="1875"/>
              </a:lnSpc>
              <a:buNone/>
              <a:defRPr/>
            </a:pPr>
            <a:r>
              <a:rPr lang="en-US" altLang="zh-CN" sz="2100" dirty="0">
                <a:solidFill>
                  <a:srgbClr val="FE8622"/>
                </a:solidFill>
                <a:latin typeface="+mn-lt"/>
              </a:rPr>
              <a:t>$ echo "My home directory is: $HOME"</a:t>
            </a:r>
          </a:p>
          <a:p>
            <a:pPr marL="609600" indent="-609600">
              <a:lnSpc>
                <a:spcPts val="1875"/>
              </a:lnSpc>
              <a:buNone/>
              <a:defRPr/>
            </a:pPr>
            <a:r>
              <a:rPr lang="en-US" altLang="zh-CN" sz="2100" dirty="0">
                <a:latin typeface="+mn-lt"/>
              </a:rPr>
              <a:t>My home directory is:  /</a:t>
            </a:r>
            <a:r>
              <a:rPr lang="en-US" altLang="zh-CN" sz="2100" dirty="0" err="1">
                <a:latin typeface="+mn-lt"/>
              </a:rPr>
              <a:t>usr</a:t>
            </a:r>
            <a:r>
              <a:rPr lang="en-US" altLang="zh-CN" sz="2100" dirty="0">
                <a:latin typeface="+mn-lt"/>
              </a:rPr>
              <a:t>/teacher/</a:t>
            </a:r>
            <a:r>
              <a:rPr lang="en-US" altLang="zh-CN" sz="2100" dirty="0" err="1">
                <a:latin typeface="+mn-lt"/>
              </a:rPr>
              <a:t>david</a:t>
            </a:r>
            <a:endParaRPr lang="en-US" altLang="zh-CN" sz="2100" dirty="0">
              <a:latin typeface="+mn-lt"/>
            </a:endParaRPr>
          </a:p>
          <a:p>
            <a:pPr marL="609600" indent="-609600">
              <a:lnSpc>
                <a:spcPts val="1875"/>
              </a:lnSpc>
              <a:buNone/>
              <a:defRPr/>
            </a:pPr>
            <a:r>
              <a:rPr lang="en-US" altLang="zh-CN" sz="2100" dirty="0">
                <a:solidFill>
                  <a:srgbClr val="FE8622"/>
                </a:solidFill>
                <a:latin typeface="+mn-lt"/>
              </a:rPr>
              <a:t>$ echo –n "Input your choice (y/n) [  ]\b\b"</a:t>
            </a:r>
          </a:p>
          <a:p>
            <a:pPr marL="609600" indent="-609600">
              <a:lnSpc>
                <a:spcPts val="1875"/>
              </a:lnSpc>
              <a:buNone/>
              <a:defRPr/>
            </a:pPr>
            <a:r>
              <a:rPr lang="en-US" altLang="zh-CN" sz="2100" dirty="0">
                <a:latin typeface="+mn-lt"/>
              </a:rPr>
              <a:t>Input your choice (y/n) [ _ ]</a:t>
            </a:r>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3347934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a:extLst>
              <a:ext uri="{FF2B5EF4-FFF2-40B4-BE49-F238E27FC236}">
                <a16:creationId xmlns:a16="http://schemas.microsoft.com/office/drawing/2014/main" id="{27F0213B-B9A6-48AB-9256-D7DEB33C598B}"/>
              </a:ext>
            </a:extLst>
          </p:cNvPr>
          <p:cNvSpPr>
            <a:spLocks noGrp="1" noChangeArrowheads="1"/>
          </p:cNvSpPr>
          <p:nvPr>
            <p:ph type="body" idx="1"/>
          </p:nvPr>
        </p:nvSpPr>
        <p:spPr>
          <a:xfrm>
            <a:off x="937259" y="1070610"/>
            <a:ext cx="6859203" cy="4800600"/>
          </a:xfrm>
        </p:spPr>
        <p:txBody>
          <a:bodyPr/>
          <a:lstStyle/>
          <a:p>
            <a:pPr marL="609600" indent="-609600">
              <a:buNone/>
              <a:defRPr/>
            </a:pPr>
            <a:r>
              <a:rPr lang="en-US" altLang="zh-CN" sz="2800" dirty="0"/>
              <a:t>8.4.2   </a:t>
            </a:r>
            <a:r>
              <a:rPr lang="zh-CN" altLang="en-US" sz="2800" dirty="0"/>
              <a:t>系统变量</a:t>
            </a:r>
          </a:p>
          <a:p>
            <a:pPr marL="609600" indent="-609600">
              <a:buNone/>
              <a:defRPr/>
            </a:pPr>
            <a:r>
              <a:rPr lang="zh-CN" altLang="en-US" dirty="0">
                <a:solidFill>
                  <a:srgbClr val="0000FF"/>
                </a:solidFill>
              </a:rPr>
              <a:t>常用系统变量</a:t>
            </a:r>
            <a:r>
              <a:rPr lang="en-US" altLang="zh-CN" dirty="0">
                <a:solidFill>
                  <a:srgbClr val="0000FF"/>
                </a:solidFill>
              </a:rPr>
              <a:t>:</a:t>
            </a:r>
          </a:p>
          <a:p>
            <a:pPr marL="609600" indent="-609600">
              <a:lnSpc>
                <a:spcPts val="1950"/>
              </a:lnSpc>
              <a:buNone/>
              <a:defRPr/>
            </a:pPr>
            <a:r>
              <a:rPr lang="en-US" altLang="zh-CN" dirty="0">
                <a:latin typeface="+mn-lt"/>
              </a:rPr>
              <a:t>$0           </a:t>
            </a:r>
            <a:r>
              <a:rPr lang="zh-CN" altLang="en-US" dirty="0">
                <a:latin typeface="+mn-lt"/>
              </a:rPr>
              <a:t>当前</a:t>
            </a:r>
            <a:r>
              <a:rPr lang="en-US" altLang="zh-CN" dirty="0">
                <a:latin typeface="+mn-lt"/>
              </a:rPr>
              <a:t>shell</a:t>
            </a:r>
            <a:r>
              <a:rPr lang="zh-CN" altLang="en-US" dirty="0">
                <a:latin typeface="+mn-lt"/>
              </a:rPr>
              <a:t>程序的名字</a:t>
            </a:r>
          </a:p>
          <a:p>
            <a:pPr marL="609600" indent="-609600">
              <a:lnSpc>
                <a:spcPts val="1950"/>
              </a:lnSpc>
              <a:buNone/>
              <a:defRPr/>
            </a:pPr>
            <a:r>
              <a:rPr lang="en-US" altLang="zh-CN" dirty="0">
                <a:latin typeface="+mn-lt"/>
              </a:rPr>
              <a:t>$1 ~ $9   </a:t>
            </a:r>
            <a:r>
              <a:rPr lang="zh-CN" altLang="en-US" dirty="0">
                <a:latin typeface="+mn-lt"/>
              </a:rPr>
              <a:t>命令行上的第一到第九个参数</a:t>
            </a:r>
          </a:p>
          <a:p>
            <a:pPr marL="609600" indent="-609600">
              <a:lnSpc>
                <a:spcPts val="1950"/>
              </a:lnSpc>
              <a:buNone/>
              <a:defRPr/>
            </a:pPr>
            <a:r>
              <a:rPr lang="en-US" altLang="zh-CN" dirty="0">
                <a:latin typeface="+mn-lt"/>
              </a:rPr>
              <a:t>$#           </a:t>
            </a:r>
            <a:r>
              <a:rPr lang="zh-CN" altLang="en-US" dirty="0">
                <a:latin typeface="+mn-lt"/>
              </a:rPr>
              <a:t>命令行上的参数个数</a:t>
            </a:r>
          </a:p>
          <a:p>
            <a:pPr marL="609600" indent="-609600">
              <a:lnSpc>
                <a:spcPts val="1950"/>
              </a:lnSpc>
              <a:buNone/>
              <a:defRPr/>
            </a:pPr>
            <a:r>
              <a:rPr lang="en-US" altLang="zh-CN" dirty="0">
                <a:latin typeface="+mn-lt"/>
              </a:rPr>
              <a:t>$*           </a:t>
            </a:r>
            <a:r>
              <a:rPr lang="zh-CN" altLang="en-US" dirty="0">
                <a:latin typeface="+mn-lt"/>
              </a:rPr>
              <a:t>命令行上的所有参数</a:t>
            </a:r>
          </a:p>
          <a:p>
            <a:pPr marL="609600" indent="-609600">
              <a:lnSpc>
                <a:spcPts val="1950"/>
              </a:lnSpc>
              <a:buNone/>
              <a:defRPr/>
            </a:pPr>
            <a:r>
              <a:rPr lang="en-US" altLang="zh-CN" dirty="0">
                <a:latin typeface="+mn-lt"/>
              </a:rPr>
              <a:t>$@         </a:t>
            </a:r>
            <a:r>
              <a:rPr lang="zh-CN" altLang="en-US" dirty="0">
                <a:latin typeface="+mn-lt"/>
              </a:rPr>
              <a:t>分别用双引号引用命令行上的所有参数</a:t>
            </a:r>
          </a:p>
          <a:p>
            <a:pPr marL="609600" indent="-609600">
              <a:lnSpc>
                <a:spcPts val="1950"/>
              </a:lnSpc>
              <a:buNone/>
              <a:defRPr/>
            </a:pPr>
            <a:r>
              <a:rPr lang="en-US" altLang="zh-CN" dirty="0">
                <a:latin typeface="+mn-lt"/>
              </a:rPr>
              <a:t>$$           </a:t>
            </a:r>
            <a:r>
              <a:rPr lang="zh-CN" altLang="en-US" dirty="0">
                <a:latin typeface="+mn-lt"/>
              </a:rPr>
              <a:t>当前进程的进程标识号</a:t>
            </a:r>
            <a:r>
              <a:rPr lang="en-US" altLang="zh-CN" dirty="0">
                <a:latin typeface="+mn-lt"/>
              </a:rPr>
              <a:t>(PID)</a:t>
            </a:r>
          </a:p>
          <a:p>
            <a:pPr marL="609600" indent="-609600">
              <a:lnSpc>
                <a:spcPts val="1950"/>
              </a:lnSpc>
              <a:buNone/>
              <a:defRPr/>
            </a:pPr>
            <a:r>
              <a:rPr lang="en-US" altLang="zh-CN" dirty="0">
                <a:latin typeface="+mn-lt"/>
              </a:rPr>
              <a:t>$?           </a:t>
            </a:r>
            <a:r>
              <a:rPr lang="zh-CN" altLang="en-US" dirty="0">
                <a:latin typeface="+mn-lt"/>
              </a:rPr>
              <a:t>上一条命令的退出状态</a:t>
            </a:r>
          </a:p>
          <a:p>
            <a:pPr marL="609600" indent="-609600">
              <a:lnSpc>
                <a:spcPts val="1950"/>
              </a:lnSpc>
              <a:buNone/>
              <a:defRPr/>
            </a:pPr>
            <a:r>
              <a:rPr lang="en-US" altLang="zh-CN" dirty="0">
                <a:latin typeface="+mn-lt"/>
              </a:rPr>
              <a:t>$!            </a:t>
            </a:r>
            <a:r>
              <a:rPr lang="zh-CN" altLang="en-US" dirty="0">
                <a:latin typeface="+mn-lt"/>
              </a:rPr>
              <a:t>最后一个后台进程的进程标识号</a:t>
            </a:r>
          </a:p>
          <a:p>
            <a:pPr marL="609600" indent="-609600">
              <a:buNone/>
              <a:defRPr/>
            </a:pPr>
            <a:r>
              <a:rPr lang="zh-CN" altLang="en-US" i="1" dirty="0">
                <a:solidFill>
                  <a:srgbClr val="FF0000"/>
                </a:solidFill>
              </a:rPr>
              <a:t>系统变量只能引用不能修改</a:t>
            </a:r>
            <a:r>
              <a:rPr lang="en-US" altLang="zh-CN" i="1" dirty="0">
                <a:solidFill>
                  <a:srgbClr val="FF0000"/>
                </a:solidFill>
              </a:rPr>
              <a:t>!  </a:t>
            </a:r>
            <a:endParaRPr lang="en-US" altLang="zh-CN" dirty="0">
              <a:solidFill>
                <a:srgbClr val="FF0000"/>
              </a:solidFill>
            </a:endParaRPr>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2788623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a:extLst>
              <a:ext uri="{FF2B5EF4-FFF2-40B4-BE49-F238E27FC236}">
                <a16:creationId xmlns:a16="http://schemas.microsoft.com/office/drawing/2014/main" id="{14851A00-EC55-4B75-9586-19FC9227798D}"/>
              </a:ext>
            </a:extLst>
          </p:cNvPr>
          <p:cNvSpPr>
            <a:spLocks noGrp="1" noChangeArrowheads="1"/>
          </p:cNvSpPr>
          <p:nvPr>
            <p:ph type="body" idx="1"/>
          </p:nvPr>
        </p:nvSpPr>
        <p:spPr>
          <a:xfrm>
            <a:off x="922020" y="1101090"/>
            <a:ext cx="7955280" cy="4899660"/>
          </a:xfrm>
        </p:spPr>
        <p:txBody>
          <a:bodyPr/>
          <a:lstStyle/>
          <a:p>
            <a:pPr marL="609600" indent="-609600">
              <a:buNone/>
              <a:defRPr/>
            </a:pPr>
            <a:r>
              <a:rPr lang="zh-CN" altLang="en-US" sz="2100" dirty="0"/>
              <a:t>系统变量应用举例：</a:t>
            </a:r>
          </a:p>
          <a:p>
            <a:pPr marL="609600" indent="-609600">
              <a:buNone/>
              <a:defRPr/>
            </a:pPr>
            <a:r>
              <a:rPr lang="en-US" altLang="zh-CN" sz="2100" dirty="0">
                <a:solidFill>
                  <a:srgbClr val="0000FF"/>
                </a:solidFill>
                <a:latin typeface="+mn-lt"/>
              </a:rPr>
              <a:t>$ echo aa  bb  cc  </a:t>
            </a:r>
            <a:r>
              <a:rPr lang="en-US" altLang="zh-CN" sz="2100" dirty="0" err="1">
                <a:solidFill>
                  <a:srgbClr val="0000FF"/>
                </a:solidFill>
                <a:latin typeface="+mn-lt"/>
              </a:rPr>
              <a:t>dd</a:t>
            </a:r>
            <a:r>
              <a:rPr lang="en-US" altLang="zh-CN" sz="2100" dirty="0">
                <a:solidFill>
                  <a:srgbClr val="0000FF"/>
                </a:solidFill>
                <a:latin typeface="+mn-lt"/>
              </a:rPr>
              <a:t>  $$</a:t>
            </a:r>
          </a:p>
          <a:p>
            <a:pPr marL="609600" indent="-609600">
              <a:buNone/>
              <a:defRPr/>
            </a:pPr>
            <a:r>
              <a:rPr lang="en-US" altLang="zh-CN" sz="2100" dirty="0">
                <a:latin typeface="+mn-lt"/>
              </a:rPr>
              <a:t>aa  bb  cc  </a:t>
            </a:r>
            <a:r>
              <a:rPr lang="en-US" altLang="zh-CN" sz="2100" dirty="0" err="1">
                <a:latin typeface="+mn-lt"/>
              </a:rPr>
              <a:t>dd</a:t>
            </a:r>
            <a:r>
              <a:rPr lang="en-US" altLang="zh-CN" sz="2100" dirty="0">
                <a:latin typeface="+mn-lt"/>
              </a:rPr>
              <a:t>  2391</a:t>
            </a:r>
          </a:p>
          <a:p>
            <a:pPr marL="609600" indent="-609600">
              <a:buNone/>
              <a:defRPr/>
            </a:pPr>
            <a:r>
              <a:rPr lang="en-US" altLang="zh-CN" sz="2100" dirty="0">
                <a:solidFill>
                  <a:srgbClr val="0000FF"/>
                </a:solidFill>
                <a:latin typeface="+mn-lt"/>
              </a:rPr>
              <a:t>$ cat  file1  file2  &gt; file3  2&gt; </a:t>
            </a:r>
            <a:r>
              <a:rPr lang="en-US" altLang="zh-CN" sz="2100" dirty="0" err="1">
                <a:solidFill>
                  <a:srgbClr val="0000FF"/>
                </a:solidFill>
                <a:latin typeface="+mn-lt"/>
              </a:rPr>
              <a:t>errlog</a:t>
            </a:r>
            <a:endParaRPr lang="en-US" altLang="zh-CN" sz="2100" dirty="0">
              <a:solidFill>
                <a:srgbClr val="0000FF"/>
              </a:solidFill>
              <a:latin typeface="+mn-lt"/>
            </a:endParaRPr>
          </a:p>
          <a:p>
            <a:pPr marL="609600" indent="-609600">
              <a:buNone/>
              <a:defRPr/>
            </a:pPr>
            <a:r>
              <a:rPr lang="en-US" altLang="zh-CN" sz="2100" dirty="0">
                <a:solidFill>
                  <a:srgbClr val="0000FF"/>
                </a:solidFill>
                <a:latin typeface="+mn-lt"/>
              </a:rPr>
              <a:t>$ echo $?     </a:t>
            </a:r>
            <a:r>
              <a:rPr lang="en-US" altLang="zh-CN" sz="2100" dirty="0">
                <a:latin typeface="+mn-lt"/>
              </a:rPr>
              <a:t>(</a:t>
            </a:r>
            <a:r>
              <a:rPr lang="zh-CN" altLang="en-US" sz="2100" dirty="0">
                <a:latin typeface="+mn-lt"/>
              </a:rPr>
              <a:t>非</a:t>
            </a:r>
            <a:r>
              <a:rPr lang="en-US" altLang="zh-CN" sz="2100" dirty="0">
                <a:latin typeface="+mn-lt"/>
              </a:rPr>
              <a:t>0</a:t>
            </a:r>
            <a:r>
              <a:rPr lang="zh-CN" altLang="en-US" sz="2100" dirty="0">
                <a:latin typeface="+mn-lt"/>
              </a:rPr>
              <a:t>表示命令运行失败</a:t>
            </a:r>
            <a:r>
              <a:rPr lang="en-US" altLang="zh-CN" sz="2100" dirty="0">
                <a:latin typeface="+mn-lt"/>
              </a:rPr>
              <a:t>,  </a:t>
            </a:r>
            <a:r>
              <a:rPr lang="zh-CN" altLang="en-US" sz="2100" dirty="0">
                <a:latin typeface="+mn-lt"/>
              </a:rPr>
              <a:t>错误信息在 </a:t>
            </a:r>
            <a:r>
              <a:rPr lang="en-US" altLang="zh-CN" sz="2100" dirty="0" err="1">
                <a:latin typeface="+mn-lt"/>
              </a:rPr>
              <a:t>errlog</a:t>
            </a:r>
            <a:r>
              <a:rPr lang="en-US" altLang="zh-CN" sz="2100" dirty="0">
                <a:latin typeface="+mn-lt"/>
              </a:rPr>
              <a:t> </a:t>
            </a:r>
            <a:r>
              <a:rPr lang="zh-CN" altLang="en-US" sz="2100" dirty="0">
                <a:latin typeface="+mn-lt"/>
              </a:rPr>
              <a:t>文件中</a:t>
            </a:r>
            <a:r>
              <a:rPr lang="en-US" altLang="zh-CN" sz="2100" dirty="0">
                <a:latin typeface="+mn-lt"/>
              </a:rPr>
              <a:t>)</a:t>
            </a:r>
          </a:p>
          <a:p>
            <a:pPr marL="609600" indent="-609600">
              <a:buNone/>
              <a:defRPr/>
            </a:pPr>
            <a:r>
              <a:rPr lang="en-US" altLang="zh-CN" sz="2100" dirty="0">
                <a:solidFill>
                  <a:srgbClr val="0000FF"/>
                </a:solidFill>
                <a:latin typeface="+mn-lt"/>
              </a:rPr>
              <a:t>$ echo</a:t>
            </a:r>
          </a:p>
          <a:p>
            <a:pPr marL="609600" indent="-609600">
              <a:buNone/>
              <a:defRPr/>
            </a:pPr>
            <a:r>
              <a:rPr lang="en-US" altLang="zh-CN" sz="2100" dirty="0">
                <a:solidFill>
                  <a:srgbClr val="FF6600"/>
                </a:solidFill>
                <a:latin typeface="+mn-lt"/>
              </a:rPr>
              <a:t>                                           </a:t>
            </a:r>
            <a:r>
              <a:rPr lang="en-US" altLang="zh-CN" sz="2100" dirty="0">
                <a:latin typeface="+mn-lt"/>
              </a:rPr>
              <a:t>(</a:t>
            </a:r>
            <a:r>
              <a:rPr lang="zh-CN" altLang="en-US" sz="2100" dirty="0">
                <a:latin typeface="+mn-lt"/>
              </a:rPr>
              <a:t>空行</a:t>
            </a:r>
            <a:r>
              <a:rPr lang="en-US" altLang="zh-CN" sz="2100" dirty="0">
                <a:latin typeface="+mn-lt"/>
              </a:rPr>
              <a:t>, </a:t>
            </a:r>
            <a:r>
              <a:rPr lang="zh-CN" altLang="en-US" sz="2100" dirty="0">
                <a:latin typeface="+mn-lt"/>
              </a:rPr>
              <a:t>即</a:t>
            </a:r>
            <a:r>
              <a:rPr lang="en-US" altLang="zh-CN" sz="2100" dirty="0">
                <a:latin typeface="+mn-lt"/>
              </a:rPr>
              <a:t>echo</a:t>
            </a:r>
            <a:r>
              <a:rPr lang="zh-CN" altLang="en-US" sz="2100" dirty="0">
                <a:latin typeface="+mn-lt"/>
              </a:rPr>
              <a:t>输出串尾隐含的换行符</a:t>
            </a:r>
            <a:r>
              <a:rPr lang="en-US" altLang="zh-CN" sz="2100" dirty="0">
                <a:latin typeface="+mn-lt"/>
              </a:rPr>
              <a:t>)</a:t>
            </a:r>
          </a:p>
          <a:p>
            <a:pPr marL="609600" indent="-609600">
              <a:buNone/>
              <a:defRPr/>
            </a:pPr>
            <a:r>
              <a:rPr lang="en-US" altLang="zh-CN" sz="2100" dirty="0">
                <a:solidFill>
                  <a:srgbClr val="0000FF"/>
                </a:solidFill>
                <a:latin typeface="+mn-lt"/>
              </a:rPr>
              <a:t>$ echo  This is         a       test.                         </a:t>
            </a:r>
            <a:r>
              <a:rPr lang="en-US" altLang="zh-CN" sz="2100" dirty="0">
                <a:latin typeface="+mn-lt"/>
              </a:rPr>
              <a:t>(</a:t>
            </a:r>
            <a:r>
              <a:rPr lang="zh-CN" altLang="en-US" sz="2100" dirty="0">
                <a:latin typeface="+mn-lt"/>
              </a:rPr>
              <a:t>单词间多个空格</a:t>
            </a:r>
            <a:r>
              <a:rPr lang="en-US" altLang="zh-CN" sz="2100" dirty="0">
                <a:latin typeface="+mn-lt"/>
              </a:rPr>
              <a:t>)</a:t>
            </a:r>
          </a:p>
          <a:p>
            <a:pPr marL="609600" indent="-609600">
              <a:buNone/>
              <a:defRPr/>
            </a:pPr>
            <a:r>
              <a:rPr lang="en-US" altLang="zh-CN" sz="2100" dirty="0">
                <a:latin typeface="+mn-lt"/>
              </a:rPr>
              <a:t>This is a test.</a:t>
            </a:r>
          </a:p>
          <a:p>
            <a:pPr marL="609600" indent="-609600">
              <a:buNone/>
              <a:defRPr/>
            </a:pPr>
            <a:r>
              <a:rPr lang="en-US" altLang="zh-CN" sz="2100" dirty="0">
                <a:solidFill>
                  <a:srgbClr val="0000FF"/>
                </a:solidFill>
                <a:latin typeface="+mn-lt"/>
              </a:rPr>
              <a:t>$ echo  "This is         a      test."         </a:t>
            </a:r>
            <a:r>
              <a:rPr lang="en-US" altLang="zh-CN" sz="2100" dirty="0">
                <a:latin typeface="+mn-lt"/>
              </a:rPr>
              <a:t>(</a:t>
            </a:r>
            <a:r>
              <a:rPr lang="zh-CN" altLang="en-US" sz="2100" dirty="0">
                <a:latin typeface="+mn-lt"/>
              </a:rPr>
              <a:t>用引号包括时结果如何</a:t>
            </a:r>
            <a:r>
              <a:rPr lang="en-US" altLang="zh-CN" sz="2100" dirty="0">
                <a:latin typeface="+mn-lt"/>
              </a:rPr>
              <a:t>?)</a:t>
            </a:r>
            <a:endParaRPr lang="en-US" altLang="zh-CN" sz="2100" dirty="0">
              <a:solidFill>
                <a:srgbClr val="FF6600"/>
              </a:solidFill>
              <a:latin typeface="+mn-lt"/>
            </a:endParaRPr>
          </a:p>
          <a:p>
            <a:pPr marL="609600" indent="-609600">
              <a:buNone/>
              <a:defRPr/>
            </a:pPr>
            <a:endParaRPr lang="en-US" altLang="zh-CN" sz="2100" dirty="0"/>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2199330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a:extLst>
              <a:ext uri="{FF2B5EF4-FFF2-40B4-BE49-F238E27FC236}">
                <a16:creationId xmlns:a16="http://schemas.microsoft.com/office/drawing/2014/main" id="{0211661F-0D60-43BB-93EC-21A6AB61486D}"/>
              </a:ext>
            </a:extLst>
          </p:cNvPr>
          <p:cNvSpPr>
            <a:spLocks noGrp="1" noChangeArrowheads="1"/>
          </p:cNvSpPr>
          <p:nvPr>
            <p:ph type="body" idx="1"/>
          </p:nvPr>
        </p:nvSpPr>
        <p:spPr>
          <a:xfrm>
            <a:off x="883920" y="1116330"/>
            <a:ext cx="8016240" cy="4526280"/>
          </a:xfrm>
        </p:spPr>
        <p:txBody>
          <a:bodyPr/>
          <a:lstStyle/>
          <a:p>
            <a:pPr marL="609600" indent="-609600">
              <a:buNone/>
              <a:defRPr/>
            </a:pPr>
            <a:r>
              <a:rPr lang="en-US" altLang="zh-CN" sz="2800" dirty="0"/>
              <a:t>8.4.3    </a:t>
            </a:r>
            <a:r>
              <a:rPr lang="zh-CN" altLang="en-US" sz="2800" dirty="0"/>
              <a:t>局部变量</a:t>
            </a:r>
            <a:r>
              <a:rPr lang="en-US" altLang="zh-CN" sz="2800" dirty="0"/>
              <a:t>(</a:t>
            </a:r>
            <a:r>
              <a:rPr lang="zh-CN" altLang="en-US" sz="2800" dirty="0"/>
              <a:t>用户变量</a:t>
            </a:r>
            <a:r>
              <a:rPr lang="en-US" altLang="zh-CN" sz="2800" dirty="0"/>
              <a:t>)</a:t>
            </a:r>
          </a:p>
          <a:p>
            <a:pPr marL="609600" indent="0">
              <a:buNone/>
              <a:defRPr/>
            </a:pPr>
            <a:r>
              <a:rPr lang="zh-CN" altLang="en-US" dirty="0"/>
              <a:t>局部变量是由用户根据需要任意创建的</a:t>
            </a:r>
            <a:r>
              <a:rPr lang="en-US" altLang="zh-CN" dirty="0"/>
              <a:t>.  </a:t>
            </a:r>
            <a:r>
              <a:rPr lang="zh-CN" altLang="en-US" dirty="0"/>
              <a:t>变量名通常由一个字母后跟零个到多个字母、数字或下划线组成。引用变量的值时，在变量名前面加</a:t>
            </a:r>
            <a:r>
              <a:rPr lang="zh-CN" altLang="en-US" dirty="0">
                <a:latin typeface="+mn-lt"/>
              </a:rPr>
              <a:t>上</a:t>
            </a:r>
            <a:r>
              <a:rPr lang="en-US" altLang="zh-CN" dirty="0">
                <a:latin typeface="+mn-lt"/>
              </a:rPr>
              <a:t>$</a:t>
            </a:r>
            <a:r>
              <a:rPr lang="zh-CN" altLang="en-US" dirty="0">
                <a:latin typeface="+mn-lt"/>
              </a:rPr>
              <a:t>符号</a:t>
            </a:r>
            <a:r>
              <a:rPr lang="en-US" altLang="zh-CN" dirty="0">
                <a:latin typeface="+mn-lt"/>
              </a:rPr>
              <a:t>.  </a:t>
            </a:r>
            <a:r>
              <a:rPr lang="zh-CN" altLang="en-US" dirty="0">
                <a:latin typeface="+mn-lt"/>
              </a:rPr>
              <a:t>例如</a:t>
            </a:r>
            <a:r>
              <a:rPr lang="en-US" altLang="zh-CN" dirty="0">
                <a:latin typeface="+mn-lt"/>
              </a:rPr>
              <a:t>:</a:t>
            </a:r>
          </a:p>
          <a:p>
            <a:pPr marL="609600" indent="-609600">
              <a:buNone/>
              <a:defRPr/>
            </a:pPr>
            <a:r>
              <a:rPr lang="en-US" altLang="zh-CN" sz="2100" dirty="0">
                <a:latin typeface="+mn-lt"/>
              </a:rPr>
              <a:t>$ AA=123                                                                 </a:t>
            </a:r>
            <a:r>
              <a:rPr lang="zh-CN" altLang="en-US" sz="2100" dirty="0">
                <a:latin typeface="+mn-lt"/>
              </a:rPr>
              <a:t>定义变量</a:t>
            </a:r>
            <a:r>
              <a:rPr lang="en-US" altLang="zh-CN" sz="2100" dirty="0">
                <a:latin typeface="+mn-lt"/>
              </a:rPr>
              <a:t>AA</a:t>
            </a:r>
          </a:p>
          <a:p>
            <a:pPr marL="609600" indent="-609600">
              <a:buNone/>
              <a:defRPr/>
            </a:pPr>
            <a:r>
              <a:rPr lang="en-US" altLang="zh-CN" sz="2100" dirty="0">
                <a:latin typeface="+mn-lt"/>
              </a:rPr>
              <a:t>$ echo  $AA                                                      </a:t>
            </a:r>
            <a:r>
              <a:rPr lang="zh-CN" altLang="en-US" sz="2100" dirty="0">
                <a:latin typeface="+mn-lt"/>
              </a:rPr>
              <a:t>引用变量</a:t>
            </a:r>
            <a:r>
              <a:rPr lang="en-US" altLang="zh-CN" sz="2100" dirty="0">
                <a:latin typeface="+mn-lt"/>
              </a:rPr>
              <a:t>AA</a:t>
            </a:r>
            <a:r>
              <a:rPr lang="zh-CN" altLang="en-US" sz="2100" dirty="0">
                <a:latin typeface="+mn-lt"/>
              </a:rPr>
              <a:t>的值</a:t>
            </a:r>
          </a:p>
          <a:p>
            <a:pPr marL="609600" indent="-609600">
              <a:buNone/>
              <a:defRPr/>
            </a:pPr>
            <a:r>
              <a:rPr lang="en-US" altLang="zh-CN" sz="2100" dirty="0">
                <a:solidFill>
                  <a:srgbClr val="0000FF"/>
                </a:solidFill>
                <a:latin typeface="+mn-lt"/>
              </a:rPr>
              <a:t>123                                                                          (</a:t>
            </a:r>
            <a:r>
              <a:rPr lang="zh-CN" altLang="en-US" sz="2100" dirty="0">
                <a:solidFill>
                  <a:srgbClr val="0000FF"/>
                </a:solidFill>
                <a:latin typeface="+mn-lt"/>
              </a:rPr>
              <a:t>变量</a:t>
            </a:r>
            <a:r>
              <a:rPr lang="en-US" altLang="zh-CN" sz="2100" dirty="0">
                <a:solidFill>
                  <a:srgbClr val="0000FF"/>
                </a:solidFill>
                <a:latin typeface="+mn-lt"/>
              </a:rPr>
              <a:t>AA</a:t>
            </a:r>
            <a:r>
              <a:rPr lang="zh-CN" altLang="en-US" sz="2100" dirty="0">
                <a:solidFill>
                  <a:srgbClr val="0000FF"/>
                </a:solidFill>
                <a:latin typeface="+mn-lt"/>
              </a:rPr>
              <a:t>的值</a:t>
            </a:r>
            <a:r>
              <a:rPr lang="en-US" altLang="zh-CN" sz="2100" dirty="0">
                <a:solidFill>
                  <a:srgbClr val="0000FF"/>
                </a:solidFill>
                <a:latin typeface="+mn-lt"/>
              </a:rPr>
              <a:t>)</a:t>
            </a:r>
          </a:p>
          <a:p>
            <a:pPr marL="609600" indent="-609600">
              <a:buNone/>
              <a:defRPr/>
            </a:pPr>
            <a:r>
              <a:rPr lang="en-US" altLang="zh-CN" sz="2100" dirty="0">
                <a:latin typeface="+mn-lt"/>
              </a:rPr>
              <a:t>$  B="this is a string"         </a:t>
            </a:r>
            <a:r>
              <a:rPr lang="zh-CN" altLang="en-US" sz="2100" dirty="0">
                <a:latin typeface="+mn-lt"/>
              </a:rPr>
              <a:t>定义变量</a:t>
            </a:r>
            <a:r>
              <a:rPr lang="en-US" altLang="zh-CN" sz="2100" dirty="0">
                <a:latin typeface="+mn-lt"/>
              </a:rPr>
              <a:t>B</a:t>
            </a:r>
            <a:r>
              <a:rPr lang="zh-CN" altLang="en-US" sz="2100" dirty="0">
                <a:latin typeface="+mn-lt"/>
              </a:rPr>
              <a:t>，</a:t>
            </a:r>
            <a:r>
              <a:rPr lang="en-US" altLang="zh-CN" sz="1800" dirty="0">
                <a:latin typeface="+mn-lt"/>
              </a:rPr>
              <a:t> (</a:t>
            </a:r>
            <a:r>
              <a:rPr lang="zh-CN" altLang="en-US" sz="1800" dirty="0">
                <a:latin typeface="+mn-lt"/>
              </a:rPr>
              <a:t>字符串中有空格时用引号</a:t>
            </a:r>
            <a:r>
              <a:rPr lang="en-US" altLang="zh-CN" sz="1800" dirty="0">
                <a:latin typeface="+mn-lt"/>
              </a:rPr>
              <a:t>)</a:t>
            </a:r>
          </a:p>
          <a:p>
            <a:pPr marL="609600" indent="-609600">
              <a:buNone/>
              <a:defRPr/>
            </a:pPr>
            <a:r>
              <a:rPr lang="en-US" altLang="zh-CN" sz="2100" dirty="0">
                <a:latin typeface="+mn-lt"/>
              </a:rPr>
              <a:t>$  echo  $B                                                           </a:t>
            </a:r>
            <a:r>
              <a:rPr lang="zh-CN" altLang="en-US" sz="2100" dirty="0">
                <a:latin typeface="+mn-lt"/>
              </a:rPr>
              <a:t>引用变量</a:t>
            </a:r>
            <a:r>
              <a:rPr lang="en-US" altLang="zh-CN" sz="2100" dirty="0">
                <a:latin typeface="+mn-lt"/>
              </a:rPr>
              <a:t>B</a:t>
            </a:r>
            <a:r>
              <a:rPr lang="zh-CN" altLang="en-US" sz="2100" dirty="0">
                <a:latin typeface="+mn-lt"/>
              </a:rPr>
              <a:t>的值</a:t>
            </a:r>
          </a:p>
          <a:p>
            <a:pPr marL="609600" indent="-609600">
              <a:buNone/>
              <a:defRPr/>
            </a:pPr>
            <a:r>
              <a:rPr lang="en-US" altLang="zh-CN" sz="2100" dirty="0">
                <a:solidFill>
                  <a:srgbClr val="0000FF"/>
                </a:solidFill>
                <a:latin typeface="+mn-lt"/>
              </a:rPr>
              <a:t>this is a string                                                          (</a:t>
            </a:r>
            <a:r>
              <a:rPr lang="zh-CN" altLang="en-US" sz="2100" dirty="0">
                <a:solidFill>
                  <a:srgbClr val="0000FF"/>
                </a:solidFill>
                <a:latin typeface="+mn-lt"/>
              </a:rPr>
              <a:t>变量</a:t>
            </a:r>
            <a:r>
              <a:rPr lang="en-US" altLang="zh-CN" sz="2100" dirty="0">
                <a:solidFill>
                  <a:srgbClr val="0000FF"/>
                </a:solidFill>
                <a:latin typeface="+mn-lt"/>
              </a:rPr>
              <a:t>B</a:t>
            </a:r>
            <a:r>
              <a:rPr lang="zh-CN" altLang="en-US" sz="2100" dirty="0">
                <a:solidFill>
                  <a:srgbClr val="0000FF"/>
                </a:solidFill>
                <a:latin typeface="+mn-lt"/>
              </a:rPr>
              <a:t>的值</a:t>
            </a:r>
            <a:r>
              <a:rPr lang="en-US" altLang="zh-CN" sz="2100" dirty="0">
                <a:solidFill>
                  <a:srgbClr val="0000FF"/>
                </a:solidFill>
                <a:latin typeface="+mn-lt"/>
              </a:rPr>
              <a:t>)</a:t>
            </a:r>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1336298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a:extLst>
              <a:ext uri="{FF2B5EF4-FFF2-40B4-BE49-F238E27FC236}">
                <a16:creationId xmlns:a16="http://schemas.microsoft.com/office/drawing/2014/main" id="{44305F79-D6A9-477A-937E-602F07749A44}"/>
              </a:ext>
            </a:extLst>
          </p:cNvPr>
          <p:cNvSpPr>
            <a:spLocks noGrp="1" noChangeArrowheads="1"/>
          </p:cNvSpPr>
          <p:nvPr>
            <p:ph type="body" idx="1"/>
          </p:nvPr>
        </p:nvSpPr>
        <p:spPr>
          <a:xfrm>
            <a:off x="876300" y="1028700"/>
            <a:ext cx="7985760" cy="4758690"/>
          </a:xfrm>
        </p:spPr>
        <p:txBody>
          <a:bodyPr/>
          <a:lstStyle/>
          <a:p>
            <a:pPr eaLnBrk="1" hangingPunct="1">
              <a:buFont typeface="Wingdings" panose="05000000000000000000" pitchFamily="2" charset="2"/>
              <a:buNone/>
              <a:defRPr/>
            </a:pPr>
            <a:r>
              <a:rPr lang="en-US" altLang="zh-CN" sz="2800" b="1" dirty="0"/>
              <a:t>8.4.4    </a:t>
            </a:r>
            <a:r>
              <a:rPr lang="zh-CN" altLang="en-US" sz="2800" b="1" dirty="0"/>
              <a:t>单引号、双引号、反撇号和花括号</a:t>
            </a:r>
          </a:p>
          <a:p>
            <a:pPr>
              <a:lnSpc>
                <a:spcPts val="1950"/>
              </a:lnSpc>
              <a:buNone/>
              <a:defRPr/>
            </a:pPr>
            <a:r>
              <a:rPr lang="en-US" altLang="zh-CN" sz="2000" dirty="0">
                <a:latin typeface="+mn-lt"/>
              </a:rPr>
              <a:t>$ a="he is a student"</a:t>
            </a:r>
          </a:p>
          <a:p>
            <a:pPr>
              <a:lnSpc>
                <a:spcPts val="1950"/>
              </a:lnSpc>
              <a:buNone/>
              <a:defRPr/>
            </a:pPr>
            <a:r>
              <a:rPr lang="en-US" altLang="zh-CN" sz="2000" dirty="0">
                <a:latin typeface="+mn-lt"/>
              </a:rPr>
              <a:t>$ echo "She said: $a"</a:t>
            </a:r>
          </a:p>
          <a:p>
            <a:pPr>
              <a:lnSpc>
                <a:spcPts val="1950"/>
              </a:lnSpc>
              <a:buNone/>
              <a:defRPr/>
            </a:pPr>
            <a:r>
              <a:rPr lang="en-US" altLang="zh-CN" sz="2000" dirty="0">
                <a:solidFill>
                  <a:srgbClr val="0000FF"/>
                </a:solidFill>
                <a:latin typeface="+mn-lt"/>
              </a:rPr>
              <a:t>She said: he is a student                echo</a:t>
            </a:r>
            <a:r>
              <a:rPr lang="zh-CN" altLang="en-US" sz="2000" dirty="0">
                <a:solidFill>
                  <a:srgbClr val="0000FF"/>
                </a:solidFill>
                <a:latin typeface="+mn-lt"/>
              </a:rPr>
              <a:t>执行时，替换了变量</a:t>
            </a:r>
            <a:r>
              <a:rPr lang="en-US" altLang="zh-CN" sz="2000" dirty="0">
                <a:solidFill>
                  <a:srgbClr val="0000FF"/>
                </a:solidFill>
                <a:latin typeface="+mn-lt"/>
              </a:rPr>
              <a:t>$a</a:t>
            </a:r>
            <a:r>
              <a:rPr lang="zh-CN" altLang="en-US" sz="2000" dirty="0">
                <a:solidFill>
                  <a:srgbClr val="0000FF"/>
                </a:solidFill>
                <a:latin typeface="+mn-lt"/>
              </a:rPr>
              <a:t>的值</a:t>
            </a:r>
            <a:endParaRPr lang="en-US" altLang="zh-CN" sz="2000" dirty="0">
              <a:solidFill>
                <a:srgbClr val="0000FF"/>
              </a:solidFill>
              <a:latin typeface="+mn-lt"/>
            </a:endParaRPr>
          </a:p>
          <a:p>
            <a:pPr>
              <a:lnSpc>
                <a:spcPts val="1950"/>
              </a:lnSpc>
              <a:buNone/>
              <a:defRPr/>
            </a:pPr>
            <a:r>
              <a:rPr lang="en-US" altLang="zh-CN" sz="2000" dirty="0">
                <a:latin typeface="+mn-lt"/>
              </a:rPr>
              <a:t>$ b='The value of a is $a'</a:t>
            </a:r>
          </a:p>
          <a:p>
            <a:pPr>
              <a:lnSpc>
                <a:spcPts val="1950"/>
              </a:lnSpc>
              <a:buNone/>
              <a:defRPr/>
            </a:pPr>
            <a:r>
              <a:rPr lang="en-US" altLang="zh-CN" sz="2000" dirty="0">
                <a:latin typeface="+mn-lt"/>
              </a:rPr>
              <a:t>$ echo $b</a:t>
            </a:r>
          </a:p>
          <a:p>
            <a:pPr>
              <a:lnSpc>
                <a:spcPts val="1950"/>
              </a:lnSpc>
              <a:buNone/>
              <a:defRPr/>
            </a:pPr>
            <a:r>
              <a:rPr lang="en-US" altLang="zh-CN" sz="2000" dirty="0">
                <a:solidFill>
                  <a:srgbClr val="0000FF"/>
                </a:solidFill>
                <a:latin typeface="+mn-lt"/>
              </a:rPr>
              <a:t>The value of a is $a                      echo</a:t>
            </a:r>
            <a:r>
              <a:rPr lang="zh-CN" altLang="en-US" sz="2000" dirty="0">
                <a:solidFill>
                  <a:srgbClr val="0000FF"/>
                </a:solidFill>
                <a:latin typeface="+mn-lt"/>
              </a:rPr>
              <a:t>执行时，未替换了变量</a:t>
            </a:r>
            <a:r>
              <a:rPr lang="en-US" altLang="zh-CN" sz="2000" dirty="0">
                <a:solidFill>
                  <a:srgbClr val="0000FF"/>
                </a:solidFill>
                <a:latin typeface="+mn-lt"/>
              </a:rPr>
              <a:t>$a</a:t>
            </a:r>
            <a:r>
              <a:rPr lang="zh-CN" altLang="en-US" sz="2000" dirty="0">
                <a:solidFill>
                  <a:srgbClr val="0000FF"/>
                </a:solidFill>
                <a:latin typeface="+mn-lt"/>
              </a:rPr>
              <a:t>的值</a:t>
            </a:r>
            <a:endParaRPr lang="en-US" altLang="zh-CN" sz="2000" dirty="0">
              <a:solidFill>
                <a:srgbClr val="0000FF"/>
              </a:solidFill>
              <a:latin typeface="+mn-lt"/>
            </a:endParaRPr>
          </a:p>
          <a:p>
            <a:pPr>
              <a:lnSpc>
                <a:spcPts val="1950"/>
              </a:lnSpc>
              <a:buNone/>
              <a:defRPr/>
            </a:pPr>
            <a:r>
              <a:rPr lang="en-US" altLang="zh-CN" sz="1800" dirty="0">
                <a:latin typeface="+mn-lt"/>
              </a:rPr>
              <a:t>   </a:t>
            </a:r>
            <a:r>
              <a:rPr lang="en-US" altLang="zh-CN" dirty="0">
                <a:solidFill>
                  <a:srgbClr val="FF0000"/>
                </a:solidFill>
                <a:latin typeface="+mn-lt"/>
              </a:rPr>
              <a:t>shell</a:t>
            </a:r>
            <a:r>
              <a:rPr lang="zh-CN" altLang="en-US" dirty="0">
                <a:solidFill>
                  <a:srgbClr val="FF0000"/>
                </a:solidFill>
                <a:latin typeface="+mn-lt"/>
              </a:rPr>
              <a:t>规定单引号禁止变量替换</a:t>
            </a:r>
            <a:r>
              <a:rPr lang="en-US" altLang="zh-CN" dirty="0">
                <a:solidFill>
                  <a:srgbClr val="FF0000"/>
                </a:solidFill>
                <a:latin typeface="+mn-lt"/>
              </a:rPr>
              <a:t>, </a:t>
            </a:r>
            <a:r>
              <a:rPr lang="zh-CN" altLang="en-US" dirty="0">
                <a:solidFill>
                  <a:srgbClr val="FF0000"/>
                </a:solidFill>
                <a:latin typeface="+mn-lt"/>
              </a:rPr>
              <a:t>元字符</a:t>
            </a:r>
            <a:r>
              <a:rPr lang="en-US" altLang="zh-CN" dirty="0">
                <a:solidFill>
                  <a:srgbClr val="FF0000"/>
                </a:solidFill>
                <a:latin typeface="+mn-lt"/>
              </a:rPr>
              <a:t>$</a:t>
            </a:r>
            <a:r>
              <a:rPr lang="zh-CN" altLang="en-US" dirty="0">
                <a:solidFill>
                  <a:srgbClr val="FF0000"/>
                </a:solidFill>
                <a:latin typeface="+mn-lt"/>
              </a:rPr>
              <a:t>和*等保持其符号本身</a:t>
            </a:r>
            <a:r>
              <a:rPr lang="en-US" altLang="zh-CN" dirty="0">
                <a:solidFill>
                  <a:srgbClr val="FF0000"/>
                </a:solidFill>
                <a:latin typeface="+mn-lt"/>
              </a:rPr>
              <a:t>; </a:t>
            </a:r>
            <a:r>
              <a:rPr lang="zh-CN" altLang="en-US" dirty="0">
                <a:solidFill>
                  <a:srgbClr val="FF0000"/>
                </a:solidFill>
                <a:latin typeface="+mn-lt"/>
              </a:rPr>
              <a:t>而双引号允许元字符变量替换</a:t>
            </a:r>
            <a:r>
              <a:rPr lang="en-US" altLang="zh-CN" dirty="0">
                <a:solidFill>
                  <a:srgbClr val="FF0000"/>
                </a:solidFill>
                <a:latin typeface="+mn-lt"/>
              </a:rPr>
              <a:t>.</a:t>
            </a:r>
          </a:p>
          <a:p>
            <a:pPr>
              <a:lnSpc>
                <a:spcPts val="1950"/>
              </a:lnSpc>
              <a:spcBef>
                <a:spcPct val="50000"/>
              </a:spcBef>
              <a:buClrTx/>
              <a:buSzTx/>
              <a:buNone/>
            </a:pPr>
            <a:r>
              <a:rPr lang="en-US" altLang="zh-CN" sz="2000" dirty="0">
                <a:latin typeface="+mn-lt"/>
              </a:rPr>
              <a:t>$ c="The value of a is $a"</a:t>
            </a:r>
          </a:p>
          <a:p>
            <a:pPr>
              <a:lnSpc>
                <a:spcPts val="1950"/>
              </a:lnSpc>
              <a:spcBef>
                <a:spcPct val="50000"/>
              </a:spcBef>
              <a:buClrTx/>
              <a:buSzTx/>
              <a:buNone/>
            </a:pPr>
            <a:r>
              <a:rPr lang="en-US" altLang="zh-CN" sz="2000" dirty="0">
                <a:latin typeface="+mn-lt"/>
              </a:rPr>
              <a:t>$ echo $c</a:t>
            </a:r>
          </a:p>
          <a:p>
            <a:pPr>
              <a:lnSpc>
                <a:spcPts val="1950"/>
              </a:lnSpc>
              <a:spcBef>
                <a:spcPct val="50000"/>
              </a:spcBef>
              <a:buClrTx/>
              <a:buSzTx/>
              <a:buNone/>
            </a:pPr>
            <a:r>
              <a:rPr lang="en-US" altLang="zh-CN" sz="2000" dirty="0">
                <a:solidFill>
                  <a:srgbClr val="0000FF"/>
                </a:solidFill>
                <a:latin typeface="+mn-lt"/>
              </a:rPr>
              <a:t>The value of a is he is a student</a:t>
            </a:r>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4016359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10D8FCBD-1C82-4150-B692-F7A6481604BA}"/>
              </a:ext>
            </a:extLst>
          </p:cNvPr>
          <p:cNvSpPr>
            <a:spLocks noGrp="1" noChangeArrowheads="1"/>
          </p:cNvSpPr>
          <p:nvPr>
            <p:ph type="body" idx="1"/>
          </p:nvPr>
        </p:nvSpPr>
        <p:spPr>
          <a:xfrm>
            <a:off x="937260" y="1697529"/>
            <a:ext cx="8206740" cy="3023061"/>
          </a:xfrm>
        </p:spPr>
        <p:txBody>
          <a:bodyPr/>
          <a:lstStyle/>
          <a:p>
            <a:pPr eaLnBrk="1" hangingPunct="1">
              <a:lnSpc>
                <a:spcPct val="80000"/>
              </a:lnSpc>
              <a:buFont typeface="Wingdings" panose="05000000000000000000" pitchFamily="2" charset="2"/>
              <a:buNone/>
              <a:defRPr/>
            </a:pPr>
            <a:r>
              <a:rPr lang="en-US" altLang="zh-CN" sz="2000" dirty="0">
                <a:latin typeface="+mn-lt"/>
              </a:rPr>
              <a:t>$ a=date</a:t>
            </a:r>
          </a:p>
          <a:p>
            <a:pPr eaLnBrk="1" hangingPunct="1">
              <a:lnSpc>
                <a:spcPct val="80000"/>
              </a:lnSpc>
              <a:buFont typeface="Wingdings" panose="05000000000000000000" pitchFamily="2" charset="2"/>
              <a:buNone/>
              <a:defRPr/>
            </a:pPr>
            <a:r>
              <a:rPr lang="en-US" altLang="zh-CN" sz="2000" dirty="0">
                <a:latin typeface="+mn-lt"/>
              </a:rPr>
              <a:t>$ echo $a</a:t>
            </a:r>
          </a:p>
          <a:p>
            <a:pPr eaLnBrk="1" hangingPunct="1">
              <a:lnSpc>
                <a:spcPct val="80000"/>
              </a:lnSpc>
              <a:buFont typeface="Wingdings" panose="05000000000000000000" pitchFamily="2" charset="2"/>
              <a:buNone/>
              <a:defRPr/>
            </a:pPr>
            <a:r>
              <a:rPr lang="en-US" altLang="zh-CN" sz="2000" dirty="0">
                <a:solidFill>
                  <a:srgbClr val="0000FF"/>
                </a:solidFill>
                <a:latin typeface="+mn-lt"/>
              </a:rPr>
              <a:t>date                                                </a:t>
            </a:r>
            <a:r>
              <a:rPr lang="en-US" altLang="zh-CN" dirty="0">
                <a:solidFill>
                  <a:srgbClr val="0000FF"/>
                </a:solidFill>
                <a:latin typeface="+mn-lt"/>
              </a:rPr>
              <a:t>(</a:t>
            </a:r>
            <a:r>
              <a:rPr lang="zh-CN" altLang="en-US" dirty="0">
                <a:solidFill>
                  <a:srgbClr val="0000FF"/>
                </a:solidFill>
                <a:latin typeface="+mn-lt"/>
              </a:rPr>
              <a:t>变量</a:t>
            </a:r>
            <a:r>
              <a:rPr lang="en-US" altLang="zh-CN" dirty="0">
                <a:solidFill>
                  <a:srgbClr val="0000FF"/>
                </a:solidFill>
                <a:latin typeface="+mn-lt"/>
              </a:rPr>
              <a:t>a</a:t>
            </a:r>
            <a:r>
              <a:rPr lang="zh-CN" altLang="en-US" dirty="0">
                <a:solidFill>
                  <a:srgbClr val="0000FF"/>
                </a:solidFill>
                <a:latin typeface="+mn-lt"/>
              </a:rPr>
              <a:t>的值是字符串</a:t>
            </a:r>
            <a:r>
              <a:rPr lang="en-US" altLang="zh-CN" dirty="0">
                <a:solidFill>
                  <a:srgbClr val="0000FF"/>
                </a:solidFill>
                <a:latin typeface="+mn-lt"/>
              </a:rPr>
              <a:t>date)</a:t>
            </a:r>
          </a:p>
          <a:p>
            <a:pPr>
              <a:lnSpc>
                <a:spcPct val="80000"/>
              </a:lnSpc>
              <a:buNone/>
              <a:defRPr/>
            </a:pPr>
            <a:r>
              <a:rPr lang="en-US" altLang="zh-CN" dirty="0">
                <a:latin typeface="+mn-lt"/>
              </a:rPr>
              <a:t>$ b=`date`                             (</a:t>
            </a:r>
            <a:r>
              <a:rPr lang="zh-CN" altLang="en-US" dirty="0">
                <a:latin typeface="+mn-lt"/>
              </a:rPr>
              <a:t>反撇号中的字符串作为命令名</a:t>
            </a:r>
            <a:r>
              <a:rPr lang="en-US" altLang="zh-CN" dirty="0">
                <a:latin typeface="+mn-lt"/>
              </a:rPr>
              <a:t>)</a:t>
            </a:r>
          </a:p>
          <a:p>
            <a:pPr>
              <a:lnSpc>
                <a:spcPct val="80000"/>
              </a:lnSpc>
              <a:buNone/>
              <a:defRPr/>
            </a:pPr>
            <a:r>
              <a:rPr lang="en-US" altLang="zh-CN" dirty="0">
                <a:latin typeface="+mn-lt"/>
              </a:rPr>
              <a:t>$ echo $b</a:t>
            </a:r>
          </a:p>
          <a:p>
            <a:pPr>
              <a:lnSpc>
                <a:spcPct val="80000"/>
              </a:lnSpc>
              <a:buNone/>
              <a:defRPr/>
            </a:pPr>
            <a:r>
              <a:rPr lang="en-US" altLang="zh-CN" dirty="0">
                <a:solidFill>
                  <a:srgbClr val="0000FF"/>
                </a:solidFill>
                <a:latin typeface="+mn-lt"/>
              </a:rPr>
              <a:t>Sat Feb 1 16:28:19 Beijing 2003 </a:t>
            </a:r>
          </a:p>
          <a:p>
            <a:pPr>
              <a:lnSpc>
                <a:spcPct val="80000"/>
              </a:lnSpc>
              <a:buNone/>
              <a:defRPr/>
            </a:pPr>
            <a:r>
              <a:rPr lang="en-US" altLang="zh-CN" dirty="0">
                <a:solidFill>
                  <a:srgbClr val="0000FF"/>
                </a:solidFill>
                <a:latin typeface="+mn-lt"/>
              </a:rPr>
              <a:t>                                 (</a:t>
            </a:r>
            <a:r>
              <a:rPr lang="zh-CN" altLang="en-US" dirty="0">
                <a:solidFill>
                  <a:srgbClr val="0000FF"/>
                </a:solidFill>
                <a:latin typeface="+mn-lt"/>
              </a:rPr>
              <a:t>变量</a:t>
            </a:r>
            <a:r>
              <a:rPr lang="en-US" altLang="zh-CN" dirty="0">
                <a:solidFill>
                  <a:srgbClr val="0000FF"/>
                </a:solidFill>
                <a:latin typeface="+mn-lt"/>
              </a:rPr>
              <a:t>b</a:t>
            </a:r>
            <a:r>
              <a:rPr lang="zh-CN" altLang="en-US" dirty="0">
                <a:solidFill>
                  <a:srgbClr val="0000FF"/>
                </a:solidFill>
                <a:latin typeface="+mn-lt"/>
              </a:rPr>
              <a:t>的值是反撇号中命令的执行结果</a:t>
            </a:r>
            <a:r>
              <a:rPr lang="en-US" altLang="zh-CN" dirty="0">
                <a:solidFill>
                  <a:srgbClr val="0000FF"/>
                </a:solidFill>
                <a:latin typeface="+mn-lt"/>
              </a:rPr>
              <a:t>)</a:t>
            </a:r>
          </a:p>
        </p:txBody>
      </p:sp>
      <p:sp>
        <p:nvSpPr>
          <p:cNvPr id="2" name="文本框 1"/>
          <p:cNvSpPr txBox="1"/>
          <p:nvPr/>
        </p:nvSpPr>
        <p:spPr>
          <a:xfrm>
            <a:off x="937260" y="1055370"/>
            <a:ext cx="6545580" cy="461665"/>
          </a:xfrm>
          <a:prstGeom prst="rect">
            <a:avLst/>
          </a:prstGeom>
          <a:noFill/>
        </p:spPr>
        <p:txBody>
          <a:bodyPr wrap="square" rtlCol="0">
            <a:spAutoFit/>
          </a:bodyPr>
          <a:lstStyle/>
          <a:p>
            <a:r>
              <a:rPr lang="en-US" altLang="zh-CN" sz="2400" b="1" dirty="0">
                <a:latin typeface="华文楷体" panose="02010600040101010101" pitchFamily="2" charset="-122"/>
                <a:ea typeface="华文楷体" panose="02010600040101010101" pitchFamily="2" charset="-122"/>
              </a:rPr>
              <a:t>8.4.4    </a:t>
            </a:r>
            <a:r>
              <a:rPr lang="zh-CN" altLang="en-US" sz="2400" b="1" dirty="0">
                <a:latin typeface="华文楷体" panose="02010600040101010101" pitchFamily="2" charset="-122"/>
                <a:ea typeface="华文楷体" panose="02010600040101010101" pitchFamily="2" charset="-122"/>
              </a:rPr>
              <a:t>单引号、双引号、反撇号和花括号</a:t>
            </a:r>
          </a:p>
        </p:txBody>
      </p:sp>
      <p:sp>
        <p:nvSpPr>
          <p:cNvPr id="4"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2103922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4" name="Text Box 4"/>
          <p:cNvSpPr txBox="1">
            <a:spLocks noChangeArrowheads="1"/>
          </p:cNvSpPr>
          <p:nvPr/>
        </p:nvSpPr>
        <p:spPr bwMode="auto">
          <a:xfrm>
            <a:off x="937260" y="1774095"/>
            <a:ext cx="7978140" cy="326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Tx/>
              <a:buSzTx/>
              <a:buFontTx/>
              <a:buNone/>
            </a:pPr>
            <a:r>
              <a:rPr lang="en-US" altLang="zh-CN" sz="2400" b="1" dirty="0">
                <a:latin typeface="+mn-lt"/>
              </a:rPr>
              <a:t>$ c="There is a teach"</a:t>
            </a:r>
          </a:p>
          <a:p>
            <a:pPr eaLnBrk="1" hangingPunct="1">
              <a:lnSpc>
                <a:spcPct val="80000"/>
              </a:lnSpc>
              <a:spcBef>
                <a:spcPct val="50000"/>
              </a:spcBef>
              <a:buClrTx/>
              <a:buSzTx/>
              <a:buFontTx/>
              <a:buNone/>
            </a:pPr>
            <a:r>
              <a:rPr lang="en-US" altLang="zh-CN" sz="2400" b="1" dirty="0">
                <a:latin typeface="+mn-lt"/>
              </a:rPr>
              <a:t>$ echo "$</a:t>
            </a:r>
            <a:r>
              <a:rPr lang="en-US" altLang="zh-CN" sz="2400" b="1" dirty="0" err="1">
                <a:latin typeface="+mn-lt"/>
              </a:rPr>
              <a:t>cer</a:t>
            </a:r>
            <a:r>
              <a:rPr lang="en-US" altLang="zh-CN" sz="2400" b="1" dirty="0">
                <a:latin typeface="+mn-lt"/>
              </a:rPr>
              <a:t> reading room"</a:t>
            </a:r>
          </a:p>
          <a:p>
            <a:pPr eaLnBrk="1" hangingPunct="1">
              <a:lnSpc>
                <a:spcPct val="80000"/>
              </a:lnSpc>
              <a:spcBef>
                <a:spcPct val="50000"/>
              </a:spcBef>
              <a:buClrTx/>
              <a:buSzTx/>
              <a:buFontTx/>
              <a:buNone/>
            </a:pPr>
            <a:r>
              <a:rPr lang="en-US" altLang="zh-CN" sz="2400" b="1" dirty="0">
                <a:solidFill>
                  <a:srgbClr val="0000FF"/>
                </a:solidFill>
                <a:latin typeface="+mn-lt"/>
              </a:rPr>
              <a:t>reading room                 (</a:t>
            </a:r>
            <a:r>
              <a:rPr lang="zh-CN" altLang="en-US" sz="2400" b="1" dirty="0">
                <a:solidFill>
                  <a:srgbClr val="0000FF"/>
                </a:solidFill>
                <a:latin typeface="+mn-lt"/>
              </a:rPr>
              <a:t>未定义变量</a:t>
            </a:r>
            <a:r>
              <a:rPr lang="en-US" altLang="zh-CN" sz="2400" b="1" dirty="0" err="1">
                <a:solidFill>
                  <a:srgbClr val="0000FF"/>
                </a:solidFill>
                <a:latin typeface="+mn-lt"/>
              </a:rPr>
              <a:t>cer</a:t>
            </a:r>
            <a:r>
              <a:rPr lang="en-US" altLang="zh-CN" sz="2400" b="1" dirty="0">
                <a:solidFill>
                  <a:srgbClr val="0000FF"/>
                </a:solidFill>
                <a:latin typeface="+mn-lt"/>
              </a:rPr>
              <a:t>, </a:t>
            </a:r>
            <a:r>
              <a:rPr lang="zh-CN" altLang="en-US" sz="2400" b="1" dirty="0">
                <a:solidFill>
                  <a:srgbClr val="0000FF"/>
                </a:solidFill>
                <a:latin typeface="+mn-lt"/>
              </a:rPr>
              <a:t>其值用空串替代</a:t>
            </a:r>
            <a:r>
              <a:rPr lang="en-US" altLang="zh-CN" sz="2400" b="1" dirty="0">
                <a:solidFill>
                  <a:srgbClr val="0000FF"/>
                </a:solidFill>
                <a:latin typeface="+mn-lt"/>
              </a:rPr>
              <a:t>)</a:t>
            </a:r>
          </a:p>
          <a:p>
            <a:pPr>
              <a:lnSpc>
                <a:spcPct val="80000"/>
              </a:lnSpc>
              <a:spcBef>
                <a:spcPct val="50000"/>
              </a:spcBef>
              <a:buClrTx/>
              <a:buSzTx/>
              <a:buNone/>
            </a:pPr>
            <a:endParaRPr lang="en-US" altLang="zh-CN" sz="2400" b="1" dirty="0"/>
          </a:p>
          <a:p>
            <a:pPr>
              <a:lnSpc>
                <a:spcPct val="80000"/>
              </a:lnSpc>
              <a:spcBef>
                <a:spcPct val="50000"/>
              </a:spcBef>
              <a:buClrTx/>
              <a:buSzTx/>
              <a:buNone/>
            </a:pPr>
            <a:r>
              <a:rPr lang="en-US" altLang="zh-CN" sz="2400" b="1" dirty="0"/>
              <a:t>$ echo "${c}</a:t>
            </a:r>
            <a:r>
              <a:rPr lang="en-US" altLang="zh-CN" sz="2400" b="1" dirty="0" err="1"/>
              <a:t>er</a:t>
            </a:r>
            <a:r>
              <a:rPr lang="en-US" altLang="zh-CN" sz="2400" b="1" dirty="0"/>
              <a:t> reading room"</a:t>
            </a:r>
          </a:p>
          <a:p>
            <a:pPr>
              <a:lnSpc>
                <a:spcPct val="80000"/>
              </a:lnSpc>
              <a:spcBef>
                <a:spcPct val="50000"/>
              </a:spcBef>
              <a:buClrTx/>
              <a:buSzTx/>
              <a:buNone/>
            </a:pPr>
            <a:r>
              <a:rPr lang="en-US" altLang="zh-CN" sz="2400" b="1" dirty="0">
                <a:solidFill>
                  <a:srgbClr val="0000FF"/>
                </a:solidFill>
              </a:rPr>
              <a:t>There is a teacher reading room </a:t>
            </a:r>
          </a:p>
          <a:p>
            <a:pPr>
              <a:lnSpc>
                <a:spcPct val="80000"/>
              </a:lnSpc>
              <a:spcBef>
                <a:spcPct val="50000"/>
              </a:spcBef>
              <a:buClrTx/>
              <a:buSzTx/>
              <a:buNone/>
            </a:pPr>
            <a:r>
              <a:rPr lang="en-US" altLang="zh-CN" sz="2400" b="1" dirty="0">
                <a:solidFill>
                  <a:srgbClr val="0000FF"/>
                </a:solidFill>
              </a:rPr>
              <a:t>(</a:t>
            </a:r>
            <a:r>
              <a:rPr lang="zh-CN" altLang="en-US" sz="2400" b="1" dirty="0">
                <a:solidFill>
                  <a:srgbClr val="0000FF"/>
                </a:solidFill>
              </a:rPr>
              <a:t>花括号将变量名和后面的字符串区分开</a:t>
            </a:r>
            <a:r>
              <a:rPr lang="en-US" altLang="zh-CN" sz="2400" b="1" dirty="0">
                <a:solidFill>
                  <a:srgbClr val="0000FF"/>
                </a:solidFill>
              </a:rPr>
              <a:t>)</a:t>
            </a:r>
          </a:p>
        </p:txBody>
      </p:sp>
      <p:sp>
        <p:nvSpPr>
          <p:cNvPr id="2" name="文本框 1"/>
          <p:cNvSpPr txBox="1"/>
          <p:nvPr/>
        </p:nvSpPr>
        <p:spPr>
          <a:xfrm>
            <a:off x="937260" y="1055370"/>
            <a:ext cx="6545580" cy="523220"/>
          </a:xfrm>
          <a:prstGeom prst="rect">
            <a:avLst/>
          </a:prstGeom>
          <a:noFill/>
        </p:spPr>
        <p:txBody>
          <a:bodyPr wrap="square" rtlCol="0">
            <a:spAutoFit/>
          </a:bodyPr>
          <a:lstStyle/>
          <a:p>
            <a:r>
              <a:rPr lang="en-US" altLang="zh-CN" sz="2800" b="1" dirty="0">
                <a:latin typeface="华文楷体" panose="02010600040101010101" pitchFamily="2" charset="-122"/>
                <a:ea typeface="华文楷体" panose="02010600040101010101" pitchFamily="2" charset="-122"/>
              </a:rPr>
              <a:t>8.4.4    </a:t>
            </a:r>
            <a:r>
              <a:rPr lang="zh-CN" altLang="en-US" sz="2800" b="1" dirty="0">
                <a:latin typeface="华文楷体" panose="02010600040101010101" pitchFamily="2" charset="-122"/>
                <a:ea typeface="华文楷体" panose="02010600040101010101" pitchFamily="2" charset="-122"/>
              </a:rPr>
              <a:t>单引号、双引号、反撇号和花括号</a:t>
            </a:r>
          </a:p>
        </p:txBody>
      </p:sp>
      <p:sp>
        <p:nvSpPr>
          <p:cNvPr id="4"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270642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5204"/>
                                        </p:tgtEl>
                                        <p:attrNameLst>
                                          <p:attrName>style.visibility</p:attrName>
                                        </p:attrNameLst>
                                      </p:cBhvr>
                                      <p:to>
                                        <p:strVal val="visible"/>
                                      </p:to>
                                    </p:set>
                                    <p:anim calcmode="lin" valueType="num">
                                      <p:cBhvr additive="base">
                                        <p:cTn id="7" dur="500" fill="hold"/>
                                        <p:tgtEl>
                                          <p:spTgt spid="435204"/>
                                        </p:tgtEl>
                                        <p:attrNameLst>
                                          <p:attrName>ppt_x</p:attrName>
                                        </p:attrNameLst>
                                      </p:cBhvr>
                                      <p:tavLst>
                                        <p:tav tm="0">
                                          <p:val>
                                            <p:strVal val="0-#ppt_w/2"/>
                                          </p:val>
                                        </p:tav>
                                        <p:tav tm="100000">
                                          <p:val>
                                            <p:strVal val="#ppt_x"/>
                                          </p:val>
                                        </p:tav>
                                      </p:tavLst>
                                    </p:anim>
                                    <p:anim calcmode="lin" valueType="num">
                                      <p:cBhvr additive="base">
                                        <p:cTn id="8" dur="500" fill="hold"/>
                                        <p:tgtEl>
                                          <p:spTgt spid="4352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4"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a:extLst>
              <a:ext uri="{FF2B5EF4-FFF2-40B4-BE49-F238E27FC236}">
                <a16:creationId xmlns:a16="http://schemas.microsoft.com/office/drawing/2014/main" id="{C8E54199-9B9C-44F3-9DFC-702879CA85F8}"/>
              </a:ext>
            </a:extLst>
          </p:cNvPr>
          <p:cNvSpPr>
            <a:spLocks noGrp="1" noChangeArrowheads="1"/>
          </p:cNvSpPr>
          <p:nvPr>
            <p:ph type="body" idx="1"/>
          </p:nvPr>
        </p:nvSpPr>
        <p:spPr>
          <a:xfrm>
            <a:off x="868680" y="1146810"/>
            <a:ext cx="7780020" cy="4640580"/>
          </a:xfrm>
        </p:spPr>
        <p:txBody>
          <a:bodyPr/>
          <a:lstStyle/>
          <a:p>
            <a:pPr marL="457200" indent="-457200">
              <a:lnSpc>
                <a:spcPct val="90000"/>
              </a:lnSpc>
              <a:buNone/>
              <a:defRPr/>
            </a:pPr>
            <a:r>
              <a:rPr lang="en-US" altLang="zh-CN" sz="2800" b="1" dirty="0"/>
              <a:t>8.4.5   </a:t>
            </a:r>
            <a:r>
              <a:rPr lang="zh-CN" altLang="en-US" sz="2800" b="1" dirty="0"/>
              <a:t>变量输出命令 </a:t>
            </a:r>
            <a:r>
              <a:rPr lang="en-US" altLang="zh-CN" sz="2800" b="1" dirty="0"/>
              <a:t>export</a:t>
            </a:r>
          </a:p>
          <a:p>
            <a:pPr marL="457200" indent="-457200">
              <a:lnSpc>
                <a:spcPct val="90000"/>
              </a:lnSpc>
              <a:buNone/>
              <a:defRPr/>
            </a:pPr>
            <a:r>
              <a:rPr lang="en-US" altLang="zh-CN" dirty="0"/>
              <a:t>       </a:t>
            </a:r>
            <a:r>
              <a:rPr lang="zh-CN" altLang="en-US" dirty="0"/>
              <a:t>新的</a:t>
            </a:r>
            <a:r>
              <a:rPr lang="en-US" altLang="zh-CN" dirty="0"/>
              <a:t>shell</a:t>
            </a:r>
            <a:r>
              <a:rPr lang="zh-CN" altLang="en-US" dirty="0"/>
              <a:t>变量定义后或已有的</a:t>
            </a:r>
            <a:r>
              <a:rPr lang="en-US" altLang="zh-CN" dirty="0"/>
              <a:t>shell</a:t>
            </a:r>
            <a:r>
              <a:rPr lang="zh-CN" altLang="en-US" dirty="0"/>
              <a:t>变量修改值后</a:t>
            </a:r>
            <a:r>
              <a:rPr lang="en-US" altLang="zh-CN" dirty="0"/>
              <a:t>, </a:t>
            </a:r>
            <a:r>
              <a:rPr lang="zh-CN" altLang="en-US" dirty="0"/>
              <a:t>如果未经</a:t>
            </a:r>
            <a:r>
              <a:rPr lang="en-US" altLang="zh-CN" dirty="0"/>
              <a:t>export</a:t>
            </a:r>
            <a:r>
              <a:rPr lang="zh-CN" altLang="en-US" dirty="0"/>
              <a:t>命令输出</a:t>
            </a:r>
            <a:r>
              <a:rPr lang="en-US" altLang="zh-CN" dirty="0"/>
              <a:t>, </a:t>
            </a:r>
            <a:r>
              <a:rPr lang="zh-CN" altLang="en-US" dirty="0"/>
              <a:t>则只在当前的</a:t>
            </a:r>
            <a:r>
              <a:rPr lang="en-US" altLang="zh-CN" dirty="0"/>
              <a:t>shell</a:t>
            </a:r>
            <a:r>
              <a:rPr lang="zh-CN" altLang="en-US" dirty="0"/>
              <a:t>中起作用</a:t>
            </a:r>
            <a:r>
              <a:rPr lang="en-US" altLang="zh-CN" dirty="0"/>
              <a:t>, </a:t>
            </a:r>
            <a:r>
              <a:rPr lang="zh-CN" altLang="en-US" dirty="0"/>
              <a:t>对其各个子</a:t>
            </a:r>
            <a:r>
              <a:rPr lang="en-US" altLang="zh-CN" dirty="0"/>
              <a:t>shell</a:t>
            </a:r>
            <a:r>
              <a:rPr lang="zh-CN" altLang="en-US" dirty="0"/>
              <a:t>不产生任何影响</a:t>
            </a:r>
            <a:r>
              <a:rPr lang="en-US" altLang="zh-CN" dirty="0"/>
              <a:t>. </a:t>
            </a:r>
            <a:r>
              <a:rPr lang="zh-CN" altLang="en-US" dirty="0"/>
              <a:t>经过 </a:t>
            </a:r>
            <a:r>
              <a:rPr lang="en-US" altLang="zh-CN" dirty="0"/>
              <a:t>export </a:t>
            </a:r>
            <a:r>
              <a:rPr lang="zh-CN" altLang="en-US" dirty="0"/>
              <a:t>命令输出的变量才能对当前</a:t>
            </a:r>
            <a:r>
              <a:rPr lang="en-US" altLang="zh-CN" dirty="0"/>
              <a:t>shell</a:t>
            </a:r>
            <a:r>
              <a:rPr lang="zh-CN" altLang="en-US" dirty="0"/>
              <a:t>的各个子</a:t>
            </a:r>
            <a:r>
              <a:rPr lang="en-US" altLang="zh-CN" dirty="0"/>
              <a:t>shell</a:t>
            </a:r>
            <a:r>
              <a:rPr lang="zh-CN" altLang="en-US" dirty="0"/>
              <a:t>、以及子</a:t>
            </a:r>
            <a:r>
              <a:rPr lang="en-US" altLang="zh-CN" dirty="0"/>
              <a:t>shell</a:t>
            </a:r>
            <a:r>
              <a:rPr lang="zh-CN" altLang="en-US" dirty="0"/>
              <a:t>的子</a:t>
            </a:r>
            <a:r>
              <a:rPr lang="en-US" altLang="zh-CN" dirty="0"/>
              <a:t>shell</a:t>
            </a:r>
            <a:r>
              <a:rPr lang="zh-CN" altLang="en-US" dirty="0"/>
              <a:t>起作用。例如：</a:t>
            </a:r>
          </a:p>
          <a:p>
            <a:pPr marL="457200" indent="-457200">
              <a:lnSpc>
                <a:spcPts val="1875"/>
              </a:lnSpc>
              <a:buNone/>
              <a:defRPr/>
            </a:pPr>
            <a:r>
              <a:rPr lang="en-US" altLang="zh-CN" sz="2100" dirty="0">
                <a:solidFill>
                  <a:srgbClr val="0000FF"/>
                </a:solidFill>
                <a:latin typeface="+mn-lt"/>
              </a:rPr>
              <a:t>$ PATH=$PATH:./ </a:t>
            </a:r>
          </a:p>
          <a:p>
            <a:pPr marL="457200" indent="-457200">
              <a:lnSpc>
                <a:spcPts val="1875"/>
              </a:lnSpc>
              <a:buNone/>
              <a:defRPr/>
            </a:pPr>
            <a:r>
              <a:rPr lang="en-US" altLang="zh-CN" sz="2100" dirty="0">
                <a:solidFill>
                  <a:srgbClr val="0000FF"/>
                </a:solidFill>
                <a:latin typeface="+mn-lt"/>
              </a:rPr>
              <a:t>$ export  PATH</a:t>
            </a:r>
          </a:p>
          <a:p>
            <a:pPr marL="457200" indent="-457200">
              <a:lnSpc>
                <a:spcPts val="1875"/>
              </a:lnSpc>
              <a:buNone/>
              <a:defRPr/>
            </a:pPr>
            <a:r>
              <a:rPr lang="zh-CN" altLang="en-US" sz="2100" dirty="0"/>
              <a:t>说明</a:t>
            </a:r>
            <a:r>
              <a:rPr lang="en-US" altLang="zh-CN" sz="2100" dirty="0"/>
              <a:t>:  </a:t>
            </a:r>
          </a:p>
          <a:p>
            <a:pPr marL="457200" indent="-457200">
              <a:lnSpc>
                <a:spcPts val="1875"/>
              </a:lnSpc>
              <a:buNone/>
              <a:defRPr/>
            </a:pPr>
            <a:r>
              <a:rPr lang="en-US" altLang="zh-CN" sz="2100" dirty="0"/>
              <a:t>1.    export</a:t>
            </a:r>
            <a:r>
              <a:rPr lang="zh-CN" altLang="en-US" sz="2100" dirty="0"/>
              <a:t>后面的变量名前不加</a:t>
            </a:r>
            <a:r>
              <a:rPr lang="en-US" altLang="zh-CN" sz="2100" dirty="0">
                <a:latin typeface="+mn-lt"/>
              </a:rPr>
              <a:t>$</a:t>
            </a:r>
            <a:r>
              <a:rPr lang="zh-CN" altLang="en-US" sz="2100" dirty="0"/>
              <a:t>符号</a:t>
            </a:r>
          </a:p>
          <a:p>
            <a:pPr marL="457200" indent="-457200">
              <a:lnSpc>
                <a:spcPts val="1875"/>
              </a:lnSpc>
              <a:buNone/>
              <a:defRPr/>
            </a:pPr>
            <a:r>
              <a:rPr lang="en-US" altLang="zh-CN" sz="2100" dirty="0"/>
              <a:t>2.    </a:t>
            </a:r>
            <a:r>
              <a:rPr lang="zh-CN" altLang="en-US" sz="2100" dirty="0"/>
              <a:t>经</a:t>
            </a:r>
            <a:r>
              <a:rPr lang="en-US" altLang="zh-CN" sz="2100" dirty="0"/>
              <a:t>export</a:t>
            </a:r>
            <a:r>
              <a:rPr lang="zh-CN" altLang="en-US" sz="2100" dirty="0"/>
              <a:t>输出给子</a:t>
            </a:r>
            <a:r>
              <a:rPr lang="en-US" altLang="zh-CN" sz="2100" dirty="0"/>
              <a:t>shell</a:t>
            </a:r>
            <a:r>
              <a:rPr lang="zh-CN" altLang="en-US" sz="2100" dirty="0"/>
              <a:t>的变量如果在子</a:t>
            </a:r>
            <a:r>
              <a:rPr lang="en-US" altLang="zh-CN" sz="2100" dirty="0"/>
              <a:t>shell</a:t>
            </a:r>
            <a:r>
              <a:rPr lang="zh-CN" altLang="en-US" sz="2100" dirty="0"/>
              <a:t>中被修改</a:t>
            </a:r>
            <a:r>
              <a:rPr lang="en-US" altLang="zh-CN" sz="2100" dirty="0"/>
              <a:t>, </a:t>
            </a:r>
            <a:r>
              <a:rPr lang="zh-CN" altLang="en-US" sz="2100" dirty="0"/>
              <a:t>则只影响子</a:t>
            </a:r>
            <a:r>
              <a:rPr lang="en-US" altLang="zh-CN" sz="2100" dirty="0"/>
              <a:t>shell, </a:t>
            </a:r>
            <a:r>
              <a:rPr lang="zh-CN" altLang="en-US" sz="2100" dirty="0"/>
              <a:t>不影响父</a:t>
            </a:r>
            <a:r>
              <a:rPr lang="en-US" altLang="zh-CN" sz="2100" dirty="0"/>
              <a:t>shell; </a:t>
            </a:r>
            <a:r>
              <a:rPr lang="zh-CN" altLang="en-US" sz="2100" dirty="0"/>
              <a:t>如果在子</a:t>
            </a:r>
            <a:r>
              <a:rPr lang="en-US" altLang="zh-CN" sz="2100" dirty="0"/>
              <a:t>shell</a:t>
            </a:r>
            <a:r>
              <a:rPr lang="zh-CN" altLang="en-US" sz="2100" dirty="0"/>
              <a:t>中被输出</a:t>
            </a:r>
            <a:r>
              <a:rPr lang="en-US" altLang="zh-CN" sz="2100" dirty="0"/>
              <a:t>,</a:t>
            </a:r>
            <a:r>
              <a:rPr lang="zh-CN" altLang="en-US" sz="2100" dirty="0"/>
              <a:t>则只影响子</a:t>
            </a:r>
            <a:r>
              <a:rPr lang="en-US" altLang="zh-CN" sz="2100" dirty="0"/>
              <a:t>shell</a:t>
            </a:r>
            <a:r>
              <a:rPr lang="zh-CN" altLang="en-US" sz="2100" dirty="0"/>
              <a:t>的子</a:t>
            </a:r>
            <a:r>
              <a:rPr lang="en-US" altLang="zh-CN" sz="2100" dirty="0"/>
              <a:t>shell</a:t>
            </a:r>
          </a:p>
          <a:p>
            <a:pPr marL="457200" indent="-457200">
              <a:lnSpc>
                <a:spcPts val="1875"/>
              </a:lnSpc>
              <a:buNone/>
              <a:defRPr/>
            </a:pPr>
            <a:r>
              <a:rPr lang="en-US" altLang="zh-CN" sz="2100" dirty="0"/>
              <a:t>3.    export</a:t>
            </a:r>
            <a:r>
              <a:rPr lang="zh-CN" altLang="en-US" sz="2100" dirty="0"/>
              <a:t>命令常用在</a:t>
            </a:r>
            <a:r>
              <a:rPr lang="en-US" altLang="zh-CN" sz="2100" dirty="0"/>
              <a:t>.profile</a:t>
            </a:r>
            <a:r>
              <a:rPr lang="zh-CN" altLang="en-US" sz="2100" dirty="0"/>
              <a:t>文件中</a:t>
            </a:r>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4051699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a:extLst>
              <a:ext uri="{FF2B5EF4-FFF2-40B4-BE49-F238E27FC236}">
                <a16:creationId xmlns:a16="http://schemas.microsoft.com/office/drawing/2014/main" id="{A3CEB8D9-EBA5-4123-8FEA-2B2338E806A8}"/>
              </a:ext>
            </a:extLst>
          </p:cNvPr>
          <p:cNvSpPr>
            <a:spLocks noGrp="1" noChangeArrowheads="1"/>
          </p:cNvSpPr>
          <p:nvPr>
            <p:ph type="body" idx="1"/>
          </p:nvPr>
        </p:nvSpPr>
        <p:spPr>
          <a:xfrm>
            <a:off x="891540" y="1078230"/>
            <a:ext cx="7825740" cy="4846320"/>
          </a:xfrm>
        </p:spPr>
        <p:txBody>
          <a:bodyPr/>
          <a:lstStyle/>
          <a:p>
            <a:pPr eaLnBrk="1" hangingPunct="1">
              <a:buFont typeface="Wingdings" panose="05000000000000000000" pitchFamily="2" charset="2"/>
              <a:buNone/>
              <a:defRPr/>
            </a:pPr>
            <a:r>
              <a:rPr lang="en-US" altLang="zh-CN" sz="2800" b="1" dirty="0">
                <a:solidFill>
                  <a:schemeClr val="tx2"/>
                </a:solidFill>
              </a:rPr>
              <a:t>8.5    Shell</a:t>
            </a:r>
            <a:r>
              <a:rPr lang="zh-CN" altLang="en-US" sz="2800" b="1" dirty="0">
                <a:solidFill>
                  <a:schemeClr val="tx2"/>
                </a:solidFill>
              </a:rPr>
              <a:t>的内部命令</a:t>
            </a:r>
          </a:p>
          <a:p>
            <a:pPr eaLnBrk="1" hangingPunct="1">
              <a:buFont typeface="Wingdings" panose="05000000000000000000" pitchFamily="2" charset="2"/>
              <a:buNone/>
              <a:defRPr/>
            </a:pPr>
            <a:r>
              <a:rPr lang="zh-CN" altLang="en-US" sz="2800" b="1" dirty="0"/>
              <a:t>        </a:t>
            </a:r>
            <a:r>
              <a:rPr lang="en-US" altLang="zh-CN" dirty="0"/>
              <a:t>shell </a:t>
            </a:r>
            <a:r>
              <a:rPr lang="zh-CN" altLang="en-US" dirty="0"/>
              <a:t>的内部命令包含在</a:t>
            </a:r>
            <a:r>
              <a:rPr lang="en-US" altLang="zh-CN" dirty="0"/>
              <a:t>shell</a:t>
            </a:r>
            <a:r>
              <a:rPr lang="zh-CN" altLang="en-US" dirty="0"/>
              <a:t>内部</a:t>
            </a:r>
            <a:r>
              <a:rPr lang="en-US" altLang="zh-CN" dirty="0"/>
              <a:t>, </a:t>
            </a:r>
            <a:r>
              <a:rPr lang="zh-CN" altLang="en-US" dirty="0"/>
              <a:t>不是一条单独的操作系统命令</a:t>
            </a:r>
            <a:r>
              <a:rPr lang="en-US" altLang="zh-CN" dirty="0"/>
              <a:t>, </a:t>
            </a:r>
            <a:r>
              <a:rPr lang="zh-CN" altLang="en-US" dirty="0"/>
              <a:t>因此无法在文件系统中查找到</a:t>
            </a:r>
            <a:r>
              <a:rPr lang="en-US" altLang="zh-CN" dirty="0"/>
              <a:t>.</a:t>
            </a:r>
          </a:p>
          <a:p>
            <a:pPr eaLnBrk="1" hangingPunct="1">
              <a:buFont typeface="Wingdings" panose="05000000000000000000" pitchFamily="2" charset="2"/>
              <a:buNone/>
              <a:defRPr/>
            </a:pPr>
            <a:r>
              <a:rPr lang="zh-CN" altLang="en-US" dirty="0"/>
              <a:t>例如</a:t>
            </a:r>
            <a:r>
              <a:rPr lang="en-US" altLang="zh-CN" dirty="0"/>
              <a:t>:</a:t>
            </a:r>
          </a:p>
          <a:p>
            <a:pPr eaLnBrk="1" hangingPunct="1">
              <a:buFont typeface="Wingdings" panose="05000000000000000000" pitchFamily="2" charset="2"/>
              <a:buNone/>
              <a:defRPr/>
            </a:pPr>
            <a:r>
              <a:rPr lang="en-US" altLang="zh-CN" dirty="0">
                <a:solidFill>
                  <a:srgbClr val="FF0000"/>
                </a:solidFill>
              </a:rPr>
              <a:t>cd</a:t>
            </a:r>
            <a:r>
              <a:rPr lang="en-US" altLang="zh-CN" dirty="0"/>
              <a:t>       </a:t>
            </a:r>
            <a:r>
              <a:rPr lang="zh-CN" altLang="en-US" dirty="0"/>
              <a:t>改变当前工作目录</a:t>
            </a:r>
          </a:p>
          <a:p>
            <a:pPr eaLnBrk="1" hangingPunct="1">
              <a:buFont typeface="Wingdings" panose="05000000000000000000" pitchFamily="2" charset="2"/>
              <a:buNone/>
              <a:defRPr/>
            </a:pPr>
            <a:r>
              <a:rPr lang="en-US" altLang="zh-CN" dirty="0" err="1">
                <a:solidFill>
                  <a:srgbClr val="FF0000"/>
                </a:solidFill>
              </a:rPr>
              <a:t>pwd</a:t>
            </a:r>
            <a:r>
              <a:rPr lang="en-US" altLang="zh-CN" dirty="0"/>
              <a:t>    </a:t>
            </a:r>
            <a:r>
              <a:rPr lang="zh-CN" altLang="en-US" dirty="0"/>
              <a:t>显示当前工作目录</a:t>
            </a:r>
          </a:p>
          <a:p>
            <a:pPr>
              <a:buNone/>
              <a:defRPr/>
            </a:pPr>
            <a:r>
              <a:rPr lang="en-US" altLang="zh-CN" dirty="0">
                <a:solidFill>
                  <a:srgbClr val="FF0000"/>
                </a:solidFill>
              </a:rPr>
              <a:t>time  </a:t>
            </a:r>
            <a:r>
              <a:rPr lang="zh-CN" altLang="en-US" dirty="0"/>
              <a:t>显示当前</a:t>
            </a:r>
            <a:r>
              <a:rPr lang="en-US" altLang="zh-CN" dirty="0"/>
              <a:t>shell</a:t>
            </a:r>
            <a:r>
              <a:rPr lang="zh-CN" altLang="en-US" dirty="0"/>
              <a:t>运行命令所花费的时间，例如：</a:t>
            </a:r>
            <a:endParaRPr lang="en-US" altLang="zh-CN" dirty="0"/>
          </a:p>
          <a:p>
            <a:pPr marL="609600" indent="-609600">
              <a:lnSpc>
                <a:spcPts val="1875"/>
              </a:lnSpc>
              <a:buNone/>
              <a:defRPr/>
            </a:pPr>
            <a:r>
              <a:rPr lang="en-US" altLang="zh-CN" sz="2100" dirty="0">
                <a:solidFill>
                  <a:srgbClr val="0000FF"/>
                </a:solidFill>
                <a:latin typeface="+mn-lt"/>
              </a:rPr>
              <a:t>         $ time  ls  –</a:t>
            </a:r>
            <a:r>
              <a:rPr lang="en-US" altLang="zh-CN" sz="2100" dirty="0" err="1">
                <a:solidFill>
                  <a:srgbClr val="0000FF"/>
                </a:solidFill>
                <a:latin typeface="+mn-lt"/>
              </a:rPr>
              <a:t>lR</a:t>
            </a:r>
            <a:r>
              <a:rPr lang="en-US" altLang="zh-CN" sz="2100" dirty="0">
                <a:solidFill>
                  <a:srgbClr val="0000FF"/>
                </a:solidFill>
                <a:latin typeface="+mn-lt"/>
              </a:rPr>
              <a:t>  /</a:t>
            </a:r>
            <a:r>
              <a:rPr lang="en-US" altLang="zh-CN" sz="2100" dirty="0" err="1">
                <a:solidFill>
                  <a:srgbClr val="0000FF"/>
                </a:solidFill>
                <a:latin typeface="+mn-lt"/>
              </a:rPr>
              <a:t>usr</a:t>
            </a:r>
            <a:r>
              <a:rPr lang="en-US" altLang="zh-CN" sz="2100" dirty="0">
                <a:solidFill>
                  <a:srgbClr val="0000FF"/>
                </a:solidFill>
                <a:latin typeface="+mn-lt"/>
              </a:rPr>
              <a:t>  &gt;  </a:t>
            </a:r>
            <a:r>
              <a:rPr lang="en-US" altLang="zh-CN" sz="2100" dirty="0" err="1">
                <a:solidFill>
                  <a:srgbClr val="0000FF"/>
                </a:solidFill>
                <a:latin typeface="+mn-lt"/>
              </a:rPr>
              <a:t>flist</a:t>
            </a:r>
            <a:endParaRPr lang="en-US" altLang="zh-CN" sz="2100" dirty="0">
              <a:solidFill>
                <a:srgbClr val="0000FF"/>
              </a:solidFill>
              <a:latin typeface="+mn-lt"/>
            </a:endParaRPr>
          </a:p>
          <a:p>
            <a:pPr marL="609600" indent="-609600">
              <a:lnSpc>
                <a:spcPts val="1875"/>
              </a:lnSpc>
              <a:buNone/>
              <a:defRPr/>
            </a:pPr>
            <a:r>
              <a:rPr lang="en-US" altLang="zh-CN" sz="2100" dirty="0">
                <a:solidFill>
                  <a:srgbClr val="0000FF"/>
                </a:solidFill>
                <a:latin typeface="+mn-lt"/>
              </a:rPr>
              <a:t>         real    2m 17.32s     </a:t>
            </a:r>
            <a:r>
              <a:rPr lang="zh-CN" altLang="en-US" sz="2100" dirty="0">
                <a:solidFill>
                  <a:srgbClr val="0000FF"/>
                </a:solidFill>
                <a:latin typeface="+mn-lt"/>
              </a:rPr>
              <a:t>该</a:t>
            </a:r>
            <a:r>
              <a:rPr lang="en-US" altLang="zh-CN" sz="2100" dirty="0">
                <a:solidFill>
                  <a:srgbClr val="0000FF"/>
                </a:solidFill>
                <a:latin typeface="+mn-lt"/>
              </a:rPr>
              <a:t>ls</a:t>
            </a:r>
            <a:r>
              <a:rPr lang="zh-CN" altLang="en-US" sz="2100" dirty="0">
                <a:solidFill>
                  <a:srgbClr val="0000FF"/>
                </a:solidFill>
                <a:latin typeface="+mn-lt"/>
              </a:rPr>
              <a:t>进程的总运行时间</a:t>
            </a:r>
          </a:p>
          <a:p>
            <a:pPr marL="609600" indent="-609600">
              <a:lnSpc>
                <a:spcPts val="1875"/>
              </a:lnSpc>
              <a:buNone/>
              <a:defRPr/>
            </a:pPr>
            <a:r>
              <a:rPr lang="zh-CN" altLang="en-US" sz="2100" dirty="0">
                <a:solidFill>
                  <a:srgbClr val="0000FF"/>
                </a:solidFill>
                <a:latin typeface="+mn-lt"/>
              </a:rPr>
              <a:t>         </a:t>
            </a:r>
            <a:r>
              <a:rPr lang="en-US" altLang="zh-CN" sz="2100" dirty="0">
                <a:solidFill>
                  <a:srgbClr val="0000FF"/>
                </a:solidFill>
                <a:latin typeface="+mn-lt"/>
              </a:rPr>
              <a:t>user   0m 7.63s       </a:t>
            </a:r>
            <a:r>
              <a:rPr lang="zh-CN" altLang="en-US" sz="2100" dirty="0">
                <a:solidFill>
                  <a:srgbClr val="0000FF"/>
                </a:solidFill>
                <a:latin typeface="+mn-lt"/>
              </a:rPr>
              <a:t>其中用户程序部分的运行时间</a:t>
            </a:r>
          </a:p>
          <a:p>
            <a:pPr marL="609600" indent="-609600">
              <a:lnSpc>
                <a:spcPts val="1875"/>
              </a:lnSpc>
              <a:buNone/>
              <a:defRPr/>
            </a:pPr>
            <a:r>
              <a:rPr lang="zh-CN" altLang="en-US" sz="2100" dirty="0">
                <a:solidFill>
                  <a:srgbClr val="0000FF"/>
                </a:solidFill>
                <a:latin typeface="+mn-lt"/>
              </a:rPr>
              <a:t>         </a:t>
            </a:r>
            <a:r>
              <a:rPr lang="en-US" altLang="zh-CN" sz="2100" dirty="0">
                <a:solidFill>
                  <a:srgbClr val="0000FF"/>
                </a:solidFill>
                <a:latin typeface="+mn-lt"/>
              </a:rPr>
              <a:t>sys     0m 6.79s       </a:t>
            </a:r>
            <a:r>
              <a:rPr lang="zh-CN" altLang="en-US" sz="2100" dirty="0">
                <a:solidFill>
                  <a:srgbClr val="0000FF"/>
                </a:solidFill>
                <a:latin typeface="+mn-lt"/>
              </a:rPr>
              <a:t>其中操作系统核心部分运行时间</a:t>
            </a:r>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71181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980440" y="325120"/>
            <a:ext cx="6985000" cy="438150"/>
          </a:xfrm>
        </p:spPr>
        <p:txBody>
          <a:bodyPr/>
          <a:lstStyle/>
          <a:p>
            <a:pPr algn="l"/>
            <a:r>
              <a:rPr lang="zh-CN" altLang="en-US" sz="2800" b="1" dirty="0"/>
              <a:t>第八章  </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
        <p:nvSpPr>
          <p:cNvPr id="399363" name="Rectangle 3">
            <a:extLst>
              <a:ext uri="{FF2B5EF4-FFF2-40B4-BE49-F238E27FC236}">
                <a16:creationId xmlns:a16="http://schemas.microsoft.com/office/drawing/2014/main" id="{310937BA-0552-4682-8016-D1DD84385EF6}"/>
              </a:ext>
            </a:extLst>
          </p:cNvPr>
          <p:cNvSpPr>
            <a:spLocks noGrp="1" noChangeArrowheads="1"/>
          </p:cNvSpPr>
          <p:nvPr>
            <p:ph type="body" idx="1"/>
          </p:nvPr>
        </p:nvSpPr>
        <p:spPr>
          <a:xfrm>
            <a:off x="285036" y="1317070"/>
            <a:ext cx="8500824" cy="3376613"/>
          </a:xfrm>
        </p:spPr>
        <p:txBody>
          <a:bodyPr/>
          <a:lstStyle/>
          <a:p>
            <a:pPr marL="609600" indent="-609600">
              <a:buNone/>
              <a:defRPr/>
            </a:pPr>
            <a:r>
              <a:rPr lang="en-US" altLang="zh-CN" sz="2700" dirty="0"/>
              <a:t>       </a:t>
            </a:r>
            <a:r>
              <a:rPr lang="en-US" altLang="zh-CN" sz="2800" b="1" dirty="0"/>
              <a:t>UNIX</a:t>
            </a:r>
            <a:r>
              <a:rPr lang="zh-CN" altLang="en-US" sz="2800" b="1" dirty="0"/>
              <a:t>系统中的</a:t>
            </a:r>
            <a:r>
              <a:rPr lang="en-US" altLang="zh-CN" sz="2800" b="1" dirty="0"/>
              <a:t>Shell</a:t>
            </a:r>
            <a:r>
              <a:rPr lang="zh-CN" altLang="en-US" sz="2800" b="1" dirty="0"/>
              <a:t>具有</a:t>
            </a:r>
            <a:r>
              <a:rPr lang="zh-CN" altLang="en-US" sz="2800" b="1" dirty="0">
                <a:solidFill>
                  <a:srgbClr val="FF0000"/>
                </a:solidFill>
              </a:rPr>
              <a:t>两大</a:t>
            </a:r>
            <a:r>
              <a:rPr lang="zh-CN" altLang="en-US" sz="2800" b="1" dirty="0"/>
              <a:t>功能</a:t>
            </a:r>
            <a:r>
              <a:rPr lang="en-US" altLang="zh-CN" sz="2800" b="1" dirty="0"/>
              <a:t>:</a:t>
            </a:r>
          </a:p>
          <a:p>
            <a:pPr marL="609600" indent="-609600">
              <a:buNone/>
              <a:defRPr/>
            </a:pPr>
            <a:r>
              <a:rPr lang="en-US" altLang="zh-CN" sz="2800" b="1" dirty="0"/>
              <a:t>     </a:t>
            </a:r>
            <a:r>
              <a:rPr lang="en-US" altLang="zh-CN" sz="2800" b="1" dirty="0">
                <a:solidFill>
                  <a:srgbClr val="FF0000"/>
                </a:solidFill>
              </a:rPr>
              <a:t> .</a:t>
            </a:r>
            <a:r>
              <a:rPr lang="en-US" altLang="zh-CN" sz="2800" b="1" dirty="0"/>
              <a:t>  </a:t>
            </a:r>
            <a:r>
              <a:rPr lang="zh-CN" altLang="en-US" sz="2800" b="1" dirty="0">
                <a:solidFill>
                  <a:srgbClr val="0000FF"/>
                </a:solidFill>
              </a:rPr>
              <a:t>命令解释器</a:t>
            </a:r>
            <a:r>
              <a:rPr lang="en-US" altLang="zh-CN" sz="2800" b="1" dirty="0"/>
              <a:t>:     </a:t>
            </a:r>
            <a:r>
              <a:rPr lang="zh-CN" altLang="en-US" sz="2800" b="1" dirty="0"/>
              <a:t>解释用户发出的各种操作系统命令</a:t>
            </a:r>
          </a:p>
          <a:p>
            <a:pPr marL="609600" indent="-609600">
              <a:buNone/>
              <a:defRPr/>
            </a:pPr>
            <a:r>
              <a:rPr lang="zh-CN" altLang="en-US" sz="2800" b="1" dirty="0"/>
              <a:t>      </a:t>
            </a:r>
            <a:r>
              <a:rPr lang="en-US" altLang="zh-CN" sz="2800" b="1" dirty="0">
                <a:solidFill>
                  <a:srgbClr val="FF0000"/>
                </a:solidFill>
              </a:rPr>
              <a:t>.</a:t>
            </a:r>
            <a:r>
              <a:rPr lang="en-US" altLang="zh-CN" sz="2800" b="1" dirty="0"/>
              <a:t>  </a:t>
            </a:r>
            <a:r>
              <a:rPr lang="zh-CN" altLang="en-US" sz="2800" b="1" dirty="0">
                <a:solidFill>
                  <a:srgbClr val="0000FF"/>
                </a:solidFill>
              </a:rPr>
              <a:t>程序设计语言</a:t>
            </a:r>
            <a:r>
              <a:rPr lang="en-US" altLang="zh-CN" sz="2800" b="1" dirty="0"/>
              <a:t>: </a:t>
            </a:r>
            <a:r>
              <a:rPr lang="zh-CN" altLang="en-US" sz="2800" b="1" dirty="0"/>
              <a:t>功能强大</a:t>
            </a:r>
            <a:r>
              <a:rPr lang="en-US" altLang="zh-CN" sz="2800" b="1" dirty="0"/>
              <a:t>, </a:t>
            </a:r>
            <a:r>
              <a:rPr lang="zh-CN" altLang="en-US" sz="2800" b="1" dirty="0"/>
              <a:t>可包容引用所有的操作系统命令和</a:t>
            </a:r>
            <a:r>
              <a:rPr lang="zh-CN" altLang="en-US" sz="2800" dirty="0"/>
              <a:t>可执行</a:t>
            </a:r>
            <a:r>
              <a:rPr lang="zh-CN" altLang="en-US" sz="2800" b="1" dirty="0"/>
              <a:t>程序。</a:t>
            </a:r>
            <a:endParaRPr lang="en-US" altLang="zh-CN" sz="2800" b="1" dirty="0"/>
          </a:p>
        </p:txBody>
      </p:sp>
    </p:spTree>
    <p:extLst>
      <p:ext uri="{BB962C8B-B14F-4D97-AF65-F5344CB8AC3E}">
        <p14:creationId xmlns:p14="http://schemas.microsoft.com/office/powerpoint/2010/main" val="3173660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a:extLst>
              <a:ext uri="{FF2B5EF4-FFF2-40B4-BE49-F238E27FC236}">
                <a16:creationId xmlns:a16="http://schemas.microsoft.com/office/drawing/2014/main" id="{7FD8D104-2D1E-41A3-BB52-7FCAA5469A69}"/>
              </a:ext>
            </a:extLst>
          </p:cNvPr>
          <p:cNvSpPr>
            <a:spLocks noGrp="1" noChangeArrowheads="1"/>
          </p:cNvSpPr>
          <p:nvPr>
            <p:ph type="body" idx="1"/>
          </p:nvPr>
        </p:nvSpPr>
        <p:spPr>
          <a:xfrm>
            <a:off x="929640" y="1028700"/>
            <a:ext cx="7711440" cy="4804410"/>
          </a:xfrm>
        </p:spPr>
        <p:txBody>
          <a:bodyPr/>
          <a:lstStyle/>
          <a:p>
            <a:pPr marL="457200" indent="-457200">
              <a:buNone/>
              <a:defRPr/>
            </a:pPr>
            <a:r>
              <a:rPr lang="en-US" altLang="zh-CN" sz="2800" b="1" dirty="0">
                <a:solidFill>
                  <a:schemeClr val="tx2"/>
                </a:solidFill>
              </a:rPr>
              <a:t>8.6    </a:t>
            </a:r>
            <a:r>
              <a:rPr lang="zh-CN" altLang="en-US" sz="2800" b="1" dirty="0">
                <a:solidFill>
                  <a:schemeClr val="tx2"/>
                </a:solidFill>
              </a:rPr>
              <a:t>进程监控</a:t>
            </a:r>
          </a:p>
          <a:p>
            <a:pPr marL="457200" indent="-457200">
              <a:buNone/>
              <a:defRPr/>
            </a:pPr>
            <a:endParaRPr lang="zh-CN" altLang="en-US" dirty="0"/>
          </a:p>
          <a:p>
            <a:pPr marL="457200" indent="-457200">
              <a:buNone/>
              <a:defRPr/>
            </a:pPr>
            <a:r>
              <a:rPr lang="en-US" altLang="zh-CN" dirty="0"/>
              <a:t>8.6.1  </a:t>
            </a:r>
            <a:r>
              <a:rPr lang="zh-CN" altLang="en-US" dirty="0"/>
              <a:t>进程及进程状态</a:t>
            </a:r>
          </a:p>
          <a:p>
            <a:pPr marL="457200" indent="-457200">
              <a:buNone/>
              <a:defRPr/>
            </a:pPr>
            <a:r>
              <a:rPr lang="zh-CN" altLang="en-US" dirty="0"/>
              <a:t>      </a:t>
            </a:r>
            <a:r>
              <a:rPr lang="en-US" altLang="zh-CN" dirty="0"/>
              <a:t>UNIX/Linux</a:t>
            </a:r>
            <a:r>
              <a:rPr lang="zh-CN" altLang="en-US" dirty="0"/>
              <a:t>系统中的</a:t>
            </a:r>
            <a:r>
              <a:rPr lang="en-US" altLang="zh-CN" dirty="0"/>
              <a:t>“</a:t>
            </a:r>
            <a:r>
              <a:rPr lang="zh-CN" altLang="en-US" dirty="0">
                <a:solidFill>
                  <a:srgbClr val="FF0000"/>
                </a:solidFill>
              </a:rPr>
              <a:t>进程</a:t>
            </a:r>
            <a:r>
              <a:rPr lang="en-US" altLang="zh-CN" dirty="0"/>
              <a:t>”</a:t>
            </a:r>
            <a:r>
              <a:rPr lang="zh-CN" altLang="en-US" dirty="0"/>
              <a:t>是</a:t>
            </a:r>
            <a:r>
              <a:rPr lang="zh-CN" altLang="en-US" dirty="0">
                <a:solidFill>
                  <a:srgbClr val="0000FF"/>
                </a:solidFill>
              </a:rPr>
              <a:t>可运行程序在内存中的一次运行实例</a:t>
            </a:r>
            <a:r>
              <a:rPr lang="zh-CN" altLang="en-US" dirty="0"/>
              <a:t>。</a:t>
            </a:r>
            <a:endParaRPr lang="en-US" altLang="zh-CN" dirty="0"/>
          </a:p>
          <a:p>
            <a:pPr marL="457200" indent="-457200">
              <a:buNone/>
              <a:defRPr/>
            </a:pPr>
            <a:r>
              <a:rPr lang="zh-CN" altLang="en-US" dirty="0"/>
              <a:t>进程和程序的主要区别是</a:t>
            </a:r>
            <a:r>
              <a:rPr lang="en-US" altLang="zh-CN" dirty="0"/>
              <a:t>:</a:t>
            </a:r>
          </a:p>
          <a:p>
            <a:pPr marL="457200" indent="-457200">
              <a:buNone/>
              <a:defRPr/>
            </a:pPr>
            <a:r>
              <a:rPr lang="en-US" altLang="zh-CN" dirty="0"/>
              <a:t>    . </a:t>
            </a:r>
            <a:r>
              <a:rPr lang="zh-CN" altLang="en-US" dirty="0"/>
              <a:t>进程是动态的</a:t>
            </a:r>
            <a:r>
              <a:rPr lang="en-US" altLang="zh-CN" dirty="0"/>
              <a:t>, </a:t>
            </a:r>
            <a:r>
              <a:rPr lang="zh-CN" altLang="en-US" dirty="0"/>
              <a:t>它有自己的生命周期和不同状态</a:t>
            </a:r>
            <a:r>
              <a:rPr lang="en-US" altLang="zh-CN" dirty="0"/>
              <a:t>; </a:t>
            </a:r>
            <a:r>
              <a:rPr lang="zh-CN" altLang="en-US" dirty="0"/>
              <a:t>而程序是静态的</a:t>
            </a:r>
            <a:r>
              <a:rPr lang="en-US" altLang="zh-CN" dirty="0"/>
              <a:t>, </a:t>
            </a:r>
            <a:r>
              <a:rPr lang="zh-CN" altLang="en-US" dirty="0"/>
              <a:t>通常存放在某种介质</a:t>
            </a:r>
            <a:r>
              <a:rPr lang="en-US" altLang="zh-CN" dirty="0"/>
              <a:t>(</a:t>
            </a:r>
            <a:r>
              <a:rPr lang="zh-CN" altLang="en-US" dirty="0"/>
              <a:t>如磁盘或纸张等</a:t>
            </a:r>
            <a:r>
              <a:rPr lang="en-US" altLang="zh-CN" dirty="0"/>
              <a:t>)</a:t>
            </a:r>
            <a:r>
              <a:rPr lang="zh-CN" altLang="en-US" dirty="0"/>
              <a:t>上。</a:t>
            </a:r>
            <a:endParaRPr lang="en-US" altLang="zh-CN" dirty="0"/>
          </a:p>
          <a:p>
            <a:pPr marL="457200" indent="-457200">
              <a:buNone/>
              <a:defRPr/>
            </a:pPr>
            <a:r>
              <a:rPr lang="en-US" altLang="zh-CN" dirty="0"/>
              <a:t>    . </a:t>
            </a:r>
            <a:r>
              <a:rPr lang="zh-CN" altLang="en-US" dirty="0"/>
              <a:t>进程具有运行控制结构和作用数据区</a:t>
            </a:r>
            <a:r>
              <a:rPr lang="en-US" altLang="zh-CN" dirty="0"/>
              <a:t>;</a:t>
            </a:r>
            <a:r>
              <a:rPr lang="zh-CN" altLang="en-US" dirty="0"/>
              <a:t>程序没有。</a:t>
            </a:r>
            <a:endParaRPr lang="en-US" altLang="zh-CN" dirty="0"/>
          </a:p>
          <a:p>
            <a:pPr marL="457200" indent="-457200">
              <a:buNone/>
              <a:defRPr/>
            </a:pPr>
            <a:r>
              <a:rPr lang="en-US" altLang="zh-CN" dirty="0"/>
              <a:t>    . </a:t>
            </a:r>
            <a:r>
              <a:rPr lang="zh-CN" altLang="en-US" dirty="0"/>
              <a:t>一个程序可以同时在内存中有多个运行实例</a:t>
            </a:r>
            <a:r>
              <a:rPr lang="en-US" altLang="zh-CN" dirty="0"/>
              <a:t>, </a:t>
            </a:r>
            <a:r>
              <a:rPr lang="zh-CN" altLang="en-US" dirty="0"/>
              <a:t>即同时作为多个进程的组成部分。</a:t>
            </a:r>
            <a:endParaRPr lang="en-US" altLang="zh-CN" dirty="0"/>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544597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a:extLst>
              <a:ext uri="{FF2B5EF4-FFF2-40B4-BE49-F238E27FC236}">
                <a16:creationId xmlns:a16="http://schemas.microsoft.com/office/drawing/2014/main" id="{F211E69C-7B46-4DEE-B6C8-B1EF4A2A0316}"/>
              </a:ext>
            </a:extLst>
          </p:cNvPr>
          <p:cNvSpPr>
            <a:spLocks noGrp="1" noChangeArrowheads="1"/>
          </p:cNvSpPr>
          <p:nvPr>
            <p:ph type="body" idx="1"/>
          </p:nvPr>
        </p:nvSpPr>
        <p:spPr>
          <a:xfrm>
            <a:off x="861060" y="1733550"/>
            <a:ext cx="7680960" cy="4267200"/>
          </a:xfrm>
        </p:spPr>
        <p:txBody>
          <a:bodyPr/>
          <a:lstStyle/>
          <a:p>
            <a:pPr eaLnBrk="1" hangingPunct="1">
              <a:buFont typeface="Wingdings" panose="05000000000000000000" pitchFamily="2" charset="2"/>
              <a:buNone/>
              <a:defRPr/>
            </a:pPr>
            <a:r>
              <a:rPr lang="en-US" altLang="zh-CN" sz="2800" dirty="0"/>
              <a:t> </a:t>
            </a:r>
            <a:r>
              <a:rPr lang="zh-CN" altLang="en-US" dirty="0"/>
              <a:t>每个进程运行时都有如下生命周期</a:t>
            </a:r>
            <a:r>
              <a:rPr lang="en-US" altLang="zh-CN" dirty="0"/>
              <a:t>:</a:t>
            </a:r>
          </a:p>
          <a:p>
            <a:pPr eaLnBrk="1" hangingPunct="1">
              <a:buFont typeface="Wingdings" panose="05000000000000000000" pitchFamily="2" charset="2"/>
              <a:buNone/>
              <a:defRPr/>
            </a:pPr>
            <a:r>
              <a:rPr lang="en-US" altLang="zh-CN" dirty="0"/>
              <a:t>            </a:t>
            </a:r>
            <a:r>
              <a:rPr lang="zh-CN" altLang="en-US" dirty="0">
                <a:solidFill>
                  <a:srgbClr val="0000FF"/>
                </a:solidFill>
              </a:rPr>
              <a:t>创建</a:t>
            </a:r>
            <a:r>
              <a:rPr lang="zh-CN" altLang="en-US" dirty="0">
                <a:solidFill>
                  <a:srgbClr val="0000FF"/>
                </a:solidFill>
                <a:sym typeface="Wingdings" panose="05000000000000000000" pitchFamily="2" charset="2"/>
              </a:rPr>
              <a:t>运行等待运行</a:t>
            </a:r>
            <a:r>
              <a:rPr lang="en-US" altLang="zh-CN" dirty="0">
                <a:solidFill>
                  <a:srgbClr val="0000FF"/>
                </a:solidFill>
                <a:sym typeface="Wingdings" panose="05000000000000000000" pitchFamily="2" charset="2"/>
              </a:rPr>
              <a:t>…</a:t>
            </a:r>
            <a:r>
              <a:rPr lang="zh-CN" altLang="en-US" dirty="0">
                <a:solidFill>
                  <a:srgbClr val="0000FF"/>
                </a:solidFill>
                <a:sym typeface="Wingdings" panose="05000000000000000000" pitchFamily="2" charset="2"/>
              </a:rPr>
              <a:t>等待运行结束</a:t>
            </a:r>
          </a:p>
          <a:p>
            <a:pPr>
              <a:lnSpc>
                <a:spcPts val="2100"/>
              </a:lnSpc>
              <a:buNone/>
              <a:defRPr/>
            </a:pPr>
            <a:r>
              <a:rPr lang="zh-CN" altLang="en-US" dirty="0"/>
              <a:t>生命周期大致分为三种状态</a:t>
            </a:r>
            <a:r>
              <a:rPr lang="en-US" altLang="zh-CN" dirty="0"/>
              <a:t>: </a:t>
            </a:r>
          </a:p>
          <a:p>
            <a:pPr>
              <a:lnSpc>
                <a:spcPts val="2100"/>
              </a:lnSpc>
              <a:buNone/>
              <a:defRPr/>
            </a:pPr>
            <a:r>
              <a:rPr lang="en-US" altLang="zh-CN" dirty="0">
                <a:solidFill>
                  <a:srgbClr val="FF0000"/>
                </a:solidFill>
              </a:rPr>
              <a:t>. </a:t>
            </a:r>
            <a:r>
              <a:rPr lang="zh-CN" altLang="en-US" dirty="0">
                <a:solidFill>
                  <a:srgbClr val="FF0000"/>
                </a:solidFill>
              </a:rPr>
              <a:t>运行态    </a:t>
            </a:r>
          </a:p>
          <a:p>
            <a:pPr>
              <a:lnSpc>
                <a:spcPts val="2100"/>
              </a:lnSpc>
              <a:buNone/>
              <a:defRPr/>
            </a:pPr>
            <a:r>
              <a:rPr lang="zh-CN" altLang="en-US" dirty="0"/>
              <a:t>       进程正占用</a:t>
            </a:r>
            <a:r>
              <a:rPr lang="en-US" altLang="zh-CN" dirty="0"/>
              <a:t>CPU</a:t>
            </a:r>
            <a:r>
              <a:rPr lang="zh-CN" altLang="en-US" dirty="0"/>
              <a:t>和其它资源进行运算</a:t>
            </a:r>
            <a:r>
              <a:rPr lang="en-US" altLang="zh-CN" dirty="0"/>
              <a:t>.</a:t>
            </a:r>
          </a:p>
          <a:p>
            <a:pPr>
              <a:lnSpc>
                <a:spcPts val="2100"/>
              </a:lnSpc>
              <a:buNone/>
              <a:defRPr/>
            </a:pPr>
            <a:r>
              <a:rPr lang="en-US" altLang="zh-CN" dirty="0">
                <a:solidFill>
                  <a:srgbClr val="FF0000"/>
                </a:solidFill>
              </a:rPr>
              <a:t>. </a:t>
            </a:r>
            <a:r>
              <a:rPr lang="zh-CN" altLang="en-US" dirty="0">
                <a:solidFill>
                  <a:srgbClr val="FF0000"/>
                </a:solidFill>
              </a:rPr>
              <a:t>就绪态</a:t>
            </a:r>
          </a:p>
          <a:p>
            <a:pPr>
              <a:lnSpc>
                <a:spcPts val="2100"/>
              </a:lnSpc>
              <a:buNone/>
              <a:defRPr/>
            </a:pPr>
            <a:r>
              <a:rPr lang="zh-CN" altLang="en-US" dirty="0"/>
              <a:t>       进程已做好一切准备</a:t>
            </a:r>
            <a:r>
              <a:rPr lang="en-US" altLang="zh-CN" dirty="0"/>
              <a:t>, </a:t>
            </a:r>
            <a:r>
              <a:rPr lang="zh-CN" altLang="en-US" dirty="0"/>
              <a:t>等待获得</a:t>
            </a:r>
            <a:r>
              <a:rPr lang="en-US" altLang="zh-CN" dirty="0"/>
              <a:t>CPU</a:t>
            </a:r>
            <a:r>
              <a:rPr lang="zh-CN" altLang="en-US" dirty="0"/>
              <a:t>投入运行</a:t>
            </a:r>
            <a:r>
              <a:rPr lang="en-US" altLang="zh-CN" dirty="0"/>
              <a:t>.</a:t>
            </a:r>
          </a:p>
          <a:p>
            <a:pPr>
              <a:lnSpc>
                <a:spcPts val="2100"/>
              </a:lnSpc>
              <a:buNone/>
              <a:defRPr/>
            </a:pPr>
            <a:r>
              <a:rPr lang="en-US" altLang="zh-CN" dirty="0">
                <a:solidFill>
                  <a:srgbClr val="FF0000"/>
                </a:solidFill>
              </a:rPr>
              <a:t>. </a:t>
            </a:r>
            <a:r>
              <a:rPr lang="zh-CN" altLang="en-US" dirty="0">
                <a:solidFill>
                  <a:srgbClr val="FF0000"/>
                </a:solidFill>
              </a:rPr>
              <a:t>睡眠态</a:t>
            </a:r>
          </a:p>
          <a:p>
            <a:pPr>
              <a:lnSpc>
                <a:spcPct val="120000"/>
              </a:lnSpc>
              <a:buNone/>
              <a:defRPr/>
            </a:pPr>
            <a:r>
              <a:rPr lang="zh-CN" altLang="en-US" dirty="0"/>
              <a:t>       进程因等待输入输出或其它系统资源</a:t>
            </a:r>
            <a:r>
              <a:rPr lang="en-US" altLang="zh-CN" dirty="0"/>
              <a:t>, </a:t>
            </a:r>
            <a:r>
              <a:rPr lang="zh-CN" altLang="en-US" dirty="0"/>
              <a:t>而让出</a:t>
            </a:r>
            <a:r>
              <a:rPr lang="en-US" altLang="zh-CN" dirty="0"/>
              <a:t>CPU</a:t>
            </a:r>
            <a:r>
              <a:rPr lang="zh-CN" altLang="en-US" dirty="0"/>
              <a:t>资源</a:t>
            </a:r>
            <a:r>
              <a:rPr lang="en-US" altLang="zh-CN" dirty="0"/>
              <a:t>, </a:t>
            </a:r>
            <a:r>
              <a:rPr lang="zh-CN" altLang="en-US" dirty="0"/>
              <a:t>等待运行条件满足。</a:t>
            </a:r>
            <a:endParaRPr lang="en-US" altLang="zh-CN" dirty="0"/>
          </a:p>
        </p:txBody>
      </p:sp>
      <p:sp>
        <p:nvSpPr>
          <p:cNvPr id="2" name="文本框 1"/>
          <p:cNvSpPr txBox="1"/>
          <p:nvPr/>
        </p:nvSpPr>
        <p:spPr>
          <a:xfrm>
            <a:off x="952500" y="1101090"/>
            <a:ext cx="4488180" cy="461665"/>
          </a:xfrm>
          <a:prstGeom prst="rect">
            <a:avLst/>
          </a:prstGeom>
          <a:noFill/>
        </p:spPr>
        <p:txBody>
          <a:bodyPr wrap="square" rtlCol="0">
            <a:spAutoFit/>
          </a:bodyPr>
          <a:lstStyle/>
          <a:p>
            <a:pPr marL="457200" indent="-457200">
              <a:defRPr/>
            </a:pPr>
            <a:r>
              <a:rPr lang="en-US" altLang="zh-CN" sz="2400" dirty="0"/>
              <a:t>8.6.1  </a:t>
            </a:r>
            <a:r>
              <a:rPr lang="zh-CN" altLang="en-US" sz="2400" dirty="0"/>
              <a:t>进程及进程状态</a:t>
            </a:r>
          </a:p>
        </p:txBody>
      </p:sp>
      <p:sp>
        <p:nvSpPr>
          <p:cNvPr id="4"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440369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a:extLst>
              <a:ext uri="{FF2B5EF4-FFF2-40B4-BE49-F238E27FC236}">
                <a16:creationId xmlns:a16="http://schemas.microsoft.com/office/drawing/2014/main" id="{0F651889-A2B5-4E26-8C8A-ED1439AD7B93}"/>
              </a:ext>
            </a:extLst>
          </p:cNvPr>
          <p:cNvSpPr>
            <a:spLocks noGrp="1" noChangeArrowheads="1"/>
          </p:cNvSpPr>
          <p:nvPr>
            <p:ph type="body" idx="1"/>
          </p:nvPr>
        </p:nvSpPr>
        <p:spPr>
          <a:xfrm>
            <a:off x="1943100" y="857250"/>
            <a:ext cx="6057900" cy="5143500"/>
          </a:xfrm>
        </p:spPr>
        <p:txBody>
          <a:bodyPr/>
          <a:lstStyle/>
          <a:p>
            <a:pPr eaLnBrk="1" hangingPunct="1">
              <a:buFont typeface="Wingdings" panose="05000000000000000000" pitchFamily="2" charset="2"/>
              <a:buNone/>
              <a:defRPr/>
            </a:pPr>
            <a:r>
              <a:rPr lang="en-US" altLang="zh-CN" dirty="0"/>
              <a:t> </a:t>
            </a:r>
          </a:p>
        </p:txBody>
      </p:sp>
      <p:sp>
        <p:nvSpPr>
          <p:cNvPr id="252931" name="Oval 3"/>
          <p:cNvSpPr>
            <a:spLocks noChangeArrowheads="1"/>
          </p:cNvSpPr>
          <p:nvPr/>
        </p:nvSpPr>
        <p:spPr bwMode="auto">
          <a:xfrm>
            <a:off x="4171950" y="1607820"/>
            <a:ext cx="1428750" cy="8572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400" b="1" dirty="0">
                <a:solidFill>
                  <a:schemeClr val="bg1"/>
                </a:solidFill>
              </a:rPr>
              <a:t>运行态</a:t>
            </a:r>
          </a:p>
        </p:txBody>
      </p:sp>
      <p:sp>
        <p:nvSpPr>
          <p:cNvPr id="252932" name="Oval 4"/>
          <p:cNvSpPr>
            <a:spLocks noChangeArrowheads="1"/>
          </p:cNvSpPr>
          <p:nvPr/>
        </p:nvSpPr>
        <p:spPr bwMode="auto">
          <a:xfrm>
            <a:off x="6057900" y="4065270"/>
            <a:ext cx="1428750" cy="8572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None/>
            </a:pPr>
            <a:r>
              <a:rPr lang="zh-CN" altLang="en-US" sz="2400" b="1" dirty="0">
                <a:solidFill>
                  <a:schemeClr val="bg1"/>
                </a:solidFill>
              </a:rPr>
              <a:t>就绪态</a:t>
            </a:r>
          </a:p>
        </p:txBody>
      </p:sp>
      <p:sp>
        <p:nvSpPr>
          <p:cNvPr id="252933" name="Oval 5"/>
          <p:cNvSpPr>
            <a:spLocks noChangeArrowheads="1"/>
          </p:cNvSpPr>
          <p:nvPr/>
        </p:nvSpPr>
        <p:spPr bwMode="auto">
          <a:xfrm>
            <a:off x="2286000" y="4065270"/>
            <a:ext cx="1428750" cy="8572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None/>
            </a:pPr>
            <a:r>
              <a:rPr lang="zh-CN" altLang="en-US" sz="2400" b="1" dirty="0">
                <a:solidFill>
                  <a:schemeClr val="bg1"/>
                </a:solidFill>
              </a:rPr>
              <a:t>睡眠态</a:t>
            </a:r>
          </a:p>
        </p:txBody>
      </p:sp>
      <p:sp>
        <p:nvSpPr>
          <p:cNvPr id="252934" name="Freeform 6"/>
          <p:cNvSpPr>
            <a:spLocks/>
          </p:cNvSpPr>
          <p:nvPr/>
        </p:nvSpPr>
        <p:spPr bwMode="auto">
          <a:xfrm>
            <a:off x="2971800" y="2236470"/>
            <a:ext cx="1257300" cy="1828800"/>
          </a:xfrm>
          <a:custGeom>
            <a:avLst/>
            <a:gdLst>
              <a:gd name="T0" fmla="*/ 2147483646 w 1056"/>
              <a:gd name="T1" fmla="*/ 0 h 1536"/>
              <a:gd name="T2" fmla="*/ 2147483646 w 1056"/>
              <a:gd name="T3" fmla="*/ 2147483646 h 1536"/>
              <a:gd name="T4" fmla="*/ 2147483646 w 1056"/>
              <a:gd name="T5" fmla="*/ 2147483646 h 1536"/>
              <a:gd name="T6" fmla="*/ 2147483646 w 1056"/>
              <a:gd name="T7" fmla="*/ 2147483646 h 1536"/>
              <a:gd name="T8" fmla="*/ 2147483646 w 1056"/>
              <a:gd name="T9" fmla="*/ 2147483646 h 1536"/>
              <a:gd name="T10" fmla="*/ 2147483646 w 1056"/>
              <a:gd name="T11" fmla="*/ 2147483646 h 1536"/>
              <a:gd name="T12" fmla="*/ 0 w 1056"/>
              <a:gd name="T13" fmla="*/ 2147483646 h 15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56" h="1536">
                <a:moveTo>
                  <a:pt x="1056" y="0"/>
                </a:moveTo>
                <a:lnTo>
                  <a:pt x="738" y="223"/>
                </a:lnTo>
                <a:lnTo>
                  <a:pt x="455" y="468"/>
                </a:lnTo>
                <a:lnTo>
                  <a:pt x="269" y="713"/>
                </a:lnTo>
                <a:lnTo>
                  <a:pt x="124" y="1004"/>
                </a:lnTo>
                <a:lnTo>
                  <a:pt x="46" y="1219"/>
                </a:lnTo>
                <a:lnTo>
                  <a:pt x="0" y="1536"/>
                </a:ln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252935" name="Freeform 7"/>
          <p:cNvSpPr>
            <a:spLocks/>
          </p:cNvSpPr>
          <p:nvPr/>
        </p:nvSpPr>
        <p:spPr bwMode="auto">
          <a:xfrm>
            <a:off x="3657600" y="4636771"/>
            <a:ext cx="2400300" cy="236935"/>
          </a:xfrm>
          <a:custGeom>
            <a:avLst/>
            <a:gdLst>
              <a:gd name="T0" fmla="*/ 0 w 2016"/>
              <a:gd name="T1" fmla="*/ 0 h 199"/>
              <a:gd name="T2" fmla="*/ 2147483646 w 2016"/>
              <a:gd name="T3" fmla="*/ 2147483646 h 199"/>
              <a:gd name="T4" fmla="*/ 2147483646 w 2016"/>
              <a:gd name="T5" fmla="*/ 2147483646 h 199"/>
              <a:gd name="T6" fmla="*/ 2147483646 w 2016"/>
              <a:gd name="T7" fmla="*/ 2147483646 h 199"/>
              <a:gd name="T8" fmla="*/ 2147483646 w 2016"/>
              <a:gd name="T9" fmla="*/ 2147483646 h 199"/>
              <a:gd name="T10" fmla="*/ 2147483646 w 2016"/>
              <a:gd name="T11" fmla="*/ 2147483646 h 199"/>
              <a:gd name="T12" fmla="*/ 2147483646 w 2016"/>
              <a:gd name="T13" fmla="*/ 2147483646 h 199"/>
              <a:gd name="T14" fmla="*/ 2147483646 w 2016"/>
              <a:gd name="T15" fmla="*/ 2147483646 h 199"/>
              <a:gd name="T16" fmla="*/ 2147483646 w 2016"/>
              <a:gd name="T17" fmla="*/ 2147483646 h 1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16" h="199">
                <a:moveTo>
                  <a:pt x="0" y="0"/>
                </a:moveTo>
                <a:lnTo>
                  <a:pt x="241" y="91"/>
                </a:lnTo>
                <a:lnTo>
                  <a:pt x="514" y="150"/>
                </a:lnTo>
                <a:lnTo>
                  <a:pt x="797" y="199"/>
                </a:lnTo>
                <a:lnTo>
                  <a:pt x="1071" y="199"/>
                </a:lnTo>
                <a:lnTo>
                  <a:pt x="1344" y="179"/>
                </a:lnTo>
                <a:lnTo>
                  <a:pt x="1559" y="130"/>
                </a:lnTo>
                <a:lnTo>
                  <a:pt x="1783" y="91"/>
                </a:lnTo>
                <a:lnTo>
                  <a:pt x="2016" y="1"/>
                </a:ln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252936" name="Freeform 8"/>
          <p:cNvSpPr>
            <a:spLocks/>
          </p:cNvSpPr>
          <p:nvPr/>
        </p:nvSpPr>
        <p:spPr bwMode="auto">
          <a:xfrm>
            <a:off x="5211366" y="2467452"/>
            <a:ext cx="960834" cy="1769269"/>
          </a:xfrm>
          <a:custGeom>
            <a:avLst/>
            <a:gdLst>
              <a:gd name="T0" fmla="*/ 0 w 807"/>
              <a:gd name="T1" fmla="*/ 0 h 1486"/>
              <a:gd name="T2" fmla="*/ 2147483646 w 807"/>
              <a:gd name="T3" fmla="*/ 2147483646 h 1486"/>
              <a:gd name="T4" fmla="*/ 2147483646 w 807"/>
              <a:gd name="T5" fmla="*/ 2147483646 h 1486"/>
              <a:gd name="T6" fmla="*/ 2147483646 w 807"/>
              <a:gd name="T7" fmla="*/ 2147483646 h 1486"/>
              <a:gd name="T8" fmla="*/ 2147483646 w 807"/>
              <a:gd name="T9" fmla="*/ 2147483646 h 14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7" h="1486">
                <a:moveTo>
                  <a:pt x="0" y="0"/>
                </a:moveTo>
                <a:lnTo>
                  <a:pt x="98" y="400"/>
                </a:lnTo>
                <a:lnTo>
                  <a:pt x="293" y="781"/>
                </a:lnTo>
                <a:lnTo>
                  <a:pt x="488" y="1132"/>
                </a:lnTo>
                <a:lnTo>
                  <a:pt x="807" y="1486"/>
                </a:ln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252937" name="Freeform 9"/>
          <p:cNvSpPr>
            <a:spLocks/>
          </p:cNvSpPr>
          <p:nvPr/>
        </p:nvSpPr>
        <p:spPr bwMode="auto">
          <a:xfrm>
            <a:off x="5486400" y="2293620"/>
            <a:ext cx="1200150" cy="1771650"/>
          </a:xfrm>
          <a:custGeom>
            <a:avLst/>
            <a:gdLst>
              <a:gd name="T0" fmla="*/ 2147483646 w 1008"/>
              <a:gd name="T1" fmla="*/ 2147483646 h 1488"/>
              <a:gd name="T2" fmla="*/ 2147483646 w 1008"/>
              <a:gd name="T3" fmla="*/ 2147483646 h 1488"/>
              <a:gd name="T4" fmla="*/ 2147483646 w 1008"/>
              <a:gd name="T5" fmla="*/ 2147483646 h 1488"/>
              <a:gd name="T6" fmla="*/ 2147483646 w 1008"/>
              <a:gd name="T7" fmla="*/ 2147483646 h 1488"/>
              <a:gd name="T8" fmla="*/ 0 w 1008"/>
              <a:gd name="T9" fmla="*/ 0 h 14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8" h="1488">
                <a:moveTo>
                  <a:pt x="1008" y="1488"/>
                </a:moveTo>
                <a:lnTo>
                  <a:pt x="843" y="1024"/>
                </a:lnTo>
                <a:lnTo>
                  <a:pt x="618" y="634"/>
                </a:lnTo>
                <a:lnTo>
                  <a:pt x="374" y="292"/>
                </a:lnTo>
                <a:lnTo>
                  <a:pt x="0" y="0"/>
                </a:ln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252938" name="AutoShape 10"/>
          <p:cNvSpPr>
            <a:spLocks noChangeArrowheads="1"/>
          </p:cNvSpPr>
          <p:nvPr/>
        </p:nvSpPr>
        <p:spPr bwMode="auto">
          <a:xfrm>
            <a:off x="1771650" y="1950720"/>
            <a:ext cx="1657350" cy="971550"/>
          </a:xfrm>
          <a:prstGeom prst="cloudCallout">
            <a:avLst>
              <a:gd name="adj1" fmla="val -9426"/>
              <a:gd name="adj2" fmla="val 40074"/>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500" b="1" dirty="0">
                <a:solidFill>
                  <a:srgbClr val="0000FF"/>
                </a:solidFill>
              </a:rPr>
              <a:t>等待</a:t>
            </a:r>
            <a:r>
              <a:rPr lang="en-US" altLang="zh-CN" sz="1500" b="1" dirty="0">
                <a:solidFill>
                  <a:srgbClr val="0000FF"/>
                </a:solidFill>
              </a:rPr>
              <a:t>I/O</a:t>
            </a:r>
            <a:r>
              <a:rPr lang="zh-CN" altLang="en-US" sz="1500" b="1" dirty="0">
                <a:solidFill>
                  <a:srgbClr val="0000FF"/>
                </a:solidFill>
              </a:rPr>
              <a:t>或调用</a:t>
            </a:r>
            <a:r>
              <a:rPr lang="en-US" altLang="zh-CN" sz="1800" b="1" dirty="0">
                <a:solidFill>
                  <a:srgbClr val="0000FF"/>
                </a:solidFill>
              </a:rPr>
              <a:t>sleep</a:t>
            </a:r>
          </a:p>
        </p:txBody>
      </p:sp>
      <p:sp>
        <p:nvSpPr>
          <p:cNvPr id="252939" name="AutoShape 11"/>
          <p:cNvSpPr>
            <a:spLocks noChangeArrowheads="1"/>
          </p:cNvSpPr>
          <p:nvPr/>
        </p:nvSpPr>
        <p:spPr bwMode="auto">
          <a:xfrm>
            <a:off x="6400800" y="2007870"/>
            <a:ext cx="971550" cy="971550"/>
          </a:xfrm>
          <a:prstGeom prst="cloudCallout">
            <a:avLst>
              <a:gd name="adj1" fmla="val -17278"/>
              <a:gd name="adj2" fmla="val 27694"/>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500" b="1" dirty="0">
                <a:solidFill>
                  <a:srgbClr val="0000FF"/>
                </a:solidFill>
              </a:rPr>
              <a:t>得到</a:t>
            </a:r>
            <a:r>
              <a:rPr lang="en-US" altLang="zh-CN" sz="1500" b="1" dirty="0">
                <a:solidFill>
                  <a:srgbClr val="0000FF"/>
                </a:solidFill>
              </a:rPr>
              <a:t>CPU</a:t>
            </a:r>
          </a:p>
        </p:txBody>
      </p:sp>
      <p:sp>
        <p:nvSpPr>
          <p:cNvPr id="252940" name="AutoShape 12"/>
          <p:cNvSpPr>
            <a:spLocks noChangeArrowheads="1"/>
          </p:cNvSpPr>
          <p:nvPr/>
        </p:nvSpPr>
        <p:spPr bwMode="auto">
          <a:xfrm>
            <a:off x="4400550" y="3036570"/>
            <a:ext cx="971550" cy="971550"/>
          </a:xfrm>
          <a:prstGeom prst="cloudCallout">
            <a:avLst>
              <a:gd name="adj1" fmla="val -40565"/>
              <a:gd name="adj2" fmla="val -4903"/>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500" b="1" dirty="0">
                <a:solidFill>
                  <a:srgbClr val="0000FF"/>
                </a:solidFill>
              </a:rPr>
              <a:t>运行时间片到</a:t>
            </a:r>
          </a:p>
        </p:txBody>
      </p:sp>
      <p:sp>
        <p:nvSpPr>
          <p:cNvPr id="252941" name="AutoShape 13"/>
          <p:cNvSpPr>
            <a:spLocks noChangeArrowheads="1"/>
          </p:cNvSpPr>
          <p:nvPr/>
        </p:nvSpPr>
        <p:spPr bwMode="auto">
          <a:xfrm>
            <a:off x="4171950" y="4979670"/>
            <a:ext cx="1885950" cy="971550"/>
          </a:xfrm>
          <a:prstGeom prst="cloudCallout">
            <a:avLst>
              <a:gd name="adj1" fmla="val -34468"/>
              <a:gd name="adj2" fmla="val -30269"/>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500" b="1" dirty="0">
                <a:solidFill>
                  <a:srgbClr val="0000FF"/>
                </a:solidFill>
              </a:rPr>
              <a:t>I/O</a:t>
            </a:r>
            <a:r>
              <a:rPr lang="zh-CN" altLang="en-US" sz="1500" b="1" dirty="0">
                <a:solidFill>
                  <a:srgbClr val="0000FF"/>
                </a:solidFill>
              </a:rPr>
              <a:t>完成或睡眠时间到</a:t>
            </a:r>
          </a:p>
        </p:txBody>
      </p:sp>
      <p:sp>
        <p:nvSpPr>
          <p:cNvPr id="252942" name="Line 14"/>
          <p:cNvSpPr>
            <a:spLocks noChangeShapeType="1"/>
          </p:cNvSpPr>
          <p:nvPr/>
        </p:nvSpPr>
        <p:spPr bwMode="auto">
          <a:xfrm>
            <a:off x="3257550" y="2750820"/>
            <a:ext cx="171450" cy="171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252943" name="Line 15"/>
          <p:cNvSpPr>
            <a:spLocks noChangeShapeType="1"/>
          </p:cNvSpPr>
          <p:nvPr/>
        </p:nvSpPr>
        <p:spPr bwMode="auto">
          <a:xfrm flipV="1">
            <a:off x="4972050" y="4865370"/>
            <a:ext cx="0" cy="171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252944" name="Line 16"/>
          <p:cNvSpPr>
            <a:spLocks noChangeShapeType="1"/>
          </p:cNvSpPr>
          <p:nvPr/>
        </p:nvSpPr>
        <p:spPr bwMode="auto">
          <a:xfrm flipV="1">
            <a:off x="5372100" y="3265170"/>
            <a:ext cx="114300" cy="57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252945" name="Line 17"/>
          <p:cNvSpPr>
            <a:spLocks noChangeShapeType="1"/>
          </p:cNvSpPr>
          <p:nvPr/>
        </p:nvSpPr>
        <p:spPr bwMode="auto">
          <a:xfrm flipH="1">
            <a:off x="6229350" y="2807970"/>
            <a:ext cx="228600" cy="171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18" name="文本框 17"/>
          <p:cNvSpPr txBox="1"/>
          <p:nvPr/>
        </p:nvSpPr>
        <p:spPr>
          <a:xfrm>
            <a:off x="952500" y="1101090"/>
            <a:ext cx="4488180" cy="461665"/>
          </a:xfrm>
          <a:prstGeom prst="rect">
            <a:avLst/>
          </a:prstGeom>
          <a:noFill/>
        </p:spPr>
        <p:txBody>
          <a:bodyPr wrap="square" rtlCol="0">
            <a:spAutoFit/>
          </a:bodyPr>
          <a:lstStyle/>
          <a:p>
            <a:pPr marL="457200" indent="-457200">
              <a:defRPr/>
            </a:pPr>
            <a:r>
              <a:rPr lang="en-US" altLang="zh-CN" sz="2400" dirty="0"/>
              <a:t>8.6.1  </a:t>
            </a:r>
            <a:r>
              <a:rPr lang="zh-CN" altLang="en-US" sz="2400" dirty="0"/>
              <a:t>进程及进程状态</a:t>
            </a:r>
          </a:p>
        </p:txBody>
      </p:sp>
      <p:sp>
        <p:nvSpPr>
          <p:cNvPr id="19"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2909459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a:extLst>
              <a:ext uri="{FF2B5EF4-FFF2-40B4-BE49-F238E27FC236}">
                <a16:creationId xmlns:a16="http://schemas.microsoft.com/office/drawing/2014/main" id="{65520A3A-200B-49A0-9ACD-504DD11DC4A8}"/>
              </a:ext>
            </a:extLst>
          </p:cNvPr>
          <p:cNvSpPr>
            <a:spLocks noGrp="1" noChangeArrowheads="1"/>
          </p:cNvSpPr>
          <p:nvPr>
            <p:ph type="body" idx="1"/>
          </p:nvPr>
        </p:nvSpPr>
        <p:spPr>
          <a:xfrm>
            <a:off x="264695" y="1318861"/>
            <a:ext cx="8879305" cy="4823460"/>
          </a:xfrm>
        </p:spPr>
        <p:txBody>
          <a:bodyPr/>
          <a:lstStyle/>
          <a:p>
            <a:pPr eaLnBrk="1" hangingPunct="1">
              <a:buFont typeface="Wingdings" panose="05000000000000000000" pitchFamily="2" charset="2"/>
              <a:buNone/>
              <a:defRPr/>
            </a:pPr>
            <a:r>
              <a:rPr lang="en-US" altLang="zh-CN" sz="2800" dirty="0"/>
              <a:t>8.6.2   </a:t>
            </a:r>
            <a:r>
              <a:rPr lang="zh-CN" altLang="en-US" sz="2800" dirty="0"/>
              <a:t>获取进程状态信息</a:t>
            </a:r>
            <a:r>
              <a:rPr lang="en-US" altLang="zh-CN" sz="2800" dirty="0"/>
              <a:t>:   </a:t>
            </a:r>
            <a:r>
              <a:rPr lang="en-US" altLang="zh-CN" sz="2800" dirty="0" err="1"/>
              <a:t>ps</a:t>
            </a:r>
            <a:r>
              <a:rPr lang="en-US" altLang="zh-CN" sz="2800" dirty="0"/>
              <a:t> </a:t>
            </a:r>
            <a:r>
              <a:rPr lang="zh-CN" altLang="en-US" sz="2800" dirty="0"/>
              <a:t>命令</a:t>
            </a:r>
          </a:p>
          <a:p>
            <a:pPr eaLnBrk="1" hangingPunct="1">
              <a:buFont typeface="Wingdings" panose="05000000000000000000" pitchFamily="2" charset="2"/>
              <a:buNone/>
              <a:defRPr/>
            </a:pPr>
            <a:r>
              <a:rPr lang="zh-CN" altLang="en-US" dirty="0"/>
              <a:t> 不带参数的</a:t>
            </a:r>
            <a:r>
              <a:rPr lang="en-US" altLang="zh-CN" dirty="0" err="1"/>
              <a:t>ps</a:t>
            </a:r>
            <a:r>
              <a:rPr lang="zh-CN" altLang="en-US" dirty="0"/>
              <a:t>命令运行时</a:t>
            </a:r>
            <a:r>
              <a:rPr lang="en-US" altLang="zh-CN" dirty="0"/>
              <a:t>, </a:t>
            </a:r>
            <a:r>
              <a:rPr lang="zh-CN" altLang="en-US" dirty="0"/>
              <a:t>显示该用户当前活动进程的基本信息</a:t>
            </a:r>
            <a:r>
              <a:rPr lang="en-US" altLang="zh-CN" dirty="0"/>
              <a:t>:</a:t>
            </a:r>
          </a:p>
          <a:p>
            <a:pPr eaLnBrk="1" hangingPunct="1">
              <a:buFont typeface="Wingdings" panose="05000000000000000000" pitchFamily="2" charset="2"/>
              <a:buNone/>
              <a:defRPr/>
            </a:pPr>
            <a:r>
              <a:rPr lang="en-US" altLang="zh-CN" dirty="0"/>
              <a:t>    </a:t>
            </a:r>
            <a:r>
              <a:rPr lang="en-US" altLang="zh-CN" sz="2000" dirty="0">
                <a:solidFill>
                  <a:srgbClr val="0000FF"/>
                </a:solidFill>
                <a:latin typeface="+mn-lt"/>
              </a:rPr>
              <a:t>$ </a:t>
            </a:r>
            <a:r>
              <a:rPr lang="en-US" altLang="zh-CN" sz="2000" dirty="0" err="1">
                <a:solidFill>
                  <a:srgbClr val="0000FF"/>
                </a:solidFill>
                <a:latin typeface="+mn-lt"/>
              </a:rPr>
              <a:t>ps</a:t>
            </a:r>
            <a:endParaRPr lang="en-US" altLang="zh-CN" sz="2000" dirty="0">
              <a:solidFill>
                <a:srgbClr val="0000FF"/>
              </a:solidFill>
              <a:latin typeface="+mn-lt"/>
            </a:endParaRPr>
          </a:p>
          <a:p>
            <a:pPr eaLnBrk="1" hangingPunct="1">
              <a:buFont typeface="Wingdings" panose="05000000000000000000" pitchFamily="2" charset="2"/>
              <a:buNone/>
              <a:defRPr/>
            </a:pPr>
            <a:r>
              <a:rPr lang="en-US" altLang="zh-CN" sz="2000" dirty="0">
                <a:solidFill>
                  <a:srgbClr val="0000FF"/>
                </a:solidFill>
                <a:latin typeface="+mn-lt"/>
              </a:rPr>
              <a:t>     PID          TTY        TIME        COMMAND</a:t>
            </a:r>
          </a:p>
          <a:p>
            <a:pPr eaLnBrk="1" hangingPunct="1">
              <a:buFont typeface="Wingdings" panose="05000000000000000000" pitchFamily="2" charset="2"/>
              <a:buNone/>
              <a:defRPr/>
            </a:pPr>
            <a:r>
              <a:rPr lang="en-US" altLang="zh-CN" sz="2000" dirty="0">
                <a:solidFill>
                  <a:srgbClr val="0000FF"/>
                </a:solidFill>
                <a:latin typeface="+mn-lt"/>
              </a:rPr>
              <a:t>     612           tty08        0:37           </a:t>
            </a:r>
            <a:r>
              <a:rPr lang="en-US" altLang="zh-CN" sz="2000" dirty="0" err="1">
                <a:solidFill>
                  <a:srgbClr val="0000FF"/>
                </a:solidFill>
                <a:latin typeface="+mn-lt"/>
              </a:rPr>
              <a:t>sh</a:t>
            </a:r>
            <a:endParaRPr lang="en-US" altLang="zh-CN" sz="2000" dirty="0">
              <a:solidFill>
                <a:srgbClr val="0000FF"/>
              </a:solidFill>
              <a:latin typeface="+mn-lt"/>
            </a:endParaRPr>
          </a:p>
          <a:p>
            <a:pPr eaLnBrk="1" hangingPunct="1">
              <a:buFont typeface="Wingdings" panose="05000000000000000000" pitchFamily="2" charset="2"/>
              <a:buNone/>
              <a:defRPr/>
            </a:pPr>
            <a:r>
              <a:rPr lang="en-US" altLang="zh-CN" sz="2000" dirty="0">
                <a:solidFill>
                  <a:srgbClr val="0000FF"/>
                </a:solidFill>
                <a:latin typeface="+mn-lt"/>
              </a:rPr>
              <a:t>     931           tty08        0:01           </a:t>
            </a:r>
            <a:r>
              <a:rPr lang="en-US" altLang="zh-CN" sz="2000" dirty="0" err="1">
                <a:solidFill>
                  <a:srgbClr val="0000FF"/>
                </a:solidFill>
                <a:latin typeface="+mn-lt"/>
              </a:rPr>
              <a:t>ps</a:t>
            </a:r>
            <a:endParaRPr lang="en-US" altLang="zh-CN" sz="2000" dirty="0">
              <a:solidFill>
                <a:srgbClr val="0000FF"/>
              </a:solidFill>
              <a:latin typeface="+mn-lt"/>
            </a:endParaRPr>
          </a:p>
          <a:p>
            <a:pPr eaLnBrk="1" hangingPunct="1">
              <a:buFont typeface="Wingdings" panose="05000000000000000000" pitchFamily="2" charset="2"/>
              <a:buNone/>
              <a:defRPr/>
            </a:pPr>
            <a:r>
              <a:rPr lang="en-US" altLang="zh-CN" sz="2000" dirty="0">
                <a:solidFill>
                  <a:srgbClr val="0000FF"/>
                </a:solidFill>
                <a:latin typeface="+mn-lt"/>
              </a:rPr>
              <a:t>     $</a:t>
            </a:r>
          </a:p>
          <a:p>
            <a:pPr>
              <a:lnSpc>
                <a:spcPts val="1800"/>
              </a:lnSpc>
              <a:buNone/>
              <a:defRPr/>
            </a:pPr>
            <a:r>
              <a:rPr lang="en-US" altLang="zh-CN" sz="2000" dirty="0">
                <a:latin typeface="+mn-lt"/>
              </a:rPr>
              <a:t>PID                  </a:t>
            </a:r>
            <a:r>
              <a:rPr lang="zh-CN" altLang="en-US" sz="2000" dirty="0">
                <a:latin typeface="+mn-lt"/>
              </a:rPr>
              <a:t>进程标识号</a:t>
            </a:r>
            <a:r>
              <a:rPr lang="en-US" altLang="zh-CN" sz="2000" dirty="0">
                <a:latin typeface="+mn-lt"/>
              </a:rPr>
              <a:t>. </a:t>
            </a:r>
            <a:r>
              <a:rPr lang="zh-CN" altLang="en-US" sz="2000" dirty="0">
                <a:latin typeface="+mn-lt"/>
              </a:rPr>
              <a:t>系统每个进程在其生命周期都有一个唯一的</a:t>
            </a:r>
            <a:r>
              <a:rPr lang="en-US" altLang="zh-CN" sz="2000" dirty="0">
                <a:latin typeface="+mn-lt"/>
              </a:rPr>
              <a:t>PID</a:t>
            </a:r>
            <a:r>
              <a:rPr lang="zh-CN" altLang="en-US" sz="2000" dirty="0">
                <a:latin typeface="+mn-lt"/>
              </a:rPr>
              <a:t>。              </a:t>
            </a:r>
            <a:endParaRPr lang="en-US" altLang="zh-CN" sz="2000" dirty="0">
              <a:latin typeface="+mn-lt"/>
            </a:endParaRPr>
          </a:p>
          <a:p>
            <a:pPr>
              <a:lnSpc>
                <a:spcPts val="1800"/>
              </a:lnSpc>
              <a:buNone/>
              <a:defRPr/>
            </a:pPr>
            <a:r>
              <a:rPr lang="en-US" altLang="zh-CN" sz="2000" dirty="0">
                <a:latin typeface="+mn-lt"/>
              </a:rPr>
              <a:t>TTY                 </a:t>
            </a:r>
            <a:r>
              <a:rPr lang="zh-CN" altLang="en-US" sz="2000" dirty="0">
                <a:latin typeface="+mn-lt"/>
              </a:rPr>
              <a:t>启动该进程的终端号</a:t>
            </a:r>
          </a:p>
          <a:p>
            <a:pPr>
              <a:lnSpc>
                <a:spcPts val="1800"/>
              </a:lnSpc>
              <a:buNone/>
              <a:defRPr/>
            </a:pPr>
            <a:r>
              <a:rPr lang="en-US" altLang="zh-CN" sz="2000" dirty="0">
                <a:latin typeface="+mn-lt"/>
              </a:rPr>
              <a:t>TIME               </a:t>
            </a:r>
            <a:r>
              <a:rPr lang="zh-CN" altLang="en-US" sz="2000" dirty="0">
                <a:latin typeface="+mn-lt"/>
              </a:rPr>
              <a:t>进程累计占用</a:t>
            </a:r>
            <a:r>
              <a:rPr lang="en-US" altLang="zh-CN" sz="2000" dirty="0">
                <a:latin typeface="+mn-lt"/>
              </a:rPr>
              <a:t>CPU</a:t>
            </a:r>
            <a:r>
              <a:rPr lang="zh-CN" altLang="en-US" sz="2000" dirty="0">
                <a:latin typeface="+mn-lt"/>
              </a:rPr>
              <a:t>的时间</a:t>
            </a:r>
          </a:p>
          <a:p>
            <a:pPr>
              <a:lnSpc>
                <a:spcPts val="1800"/>
              </a:lnSpc>
              <a:buNone/>
              <a:defRPr/>
            </a:pPr>
            <a:r>
              <a:rPr lang="en-US" altLang="zh-CN" sz="2000" dirty="0">
                <a:latin typeface="+mn-lt"/>
              </a:rPr>
              <a:t>COMMAND    </a:t>
            </a:r>
            <a:r>
              <a:rPr lang="zh-CN" altLang="en-US" sz="2000" dirty="0">
                <a:latin typeface="+mn-lt"/>
              </a:rPr>
              <a:t>产生该进程的命令</a:t>
            </a:r>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1761952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a:extLst>
              <a:ext uri="{FF2B5EF4-FFF2-40B4-BE49-F238E27FC236}">
                <a16:creationId xmlns:a16="http://schemas.microsoft.com/office/drawing/2014/main" id="{7E62B434-6474-41CD-8568-81F047211572}"/>
              </a:ext>
            </a:extLst>
          </p:cNvPr>
          <p:cNvSpPr>
            <a:spLocks noGrp="1" noChangeArrowheads="1"/>
          </p:cNvSpPr>
          <p:nvPr>
            <p:ph type="body" idx="1"/>
          </p:nvPr>
        </p:nvSpPr>
        <p:spPr>
          <a:xfrm>
            <a:off x="845820" y="1695450"/>
            <a:ext cx="7871460" cy="4229100"/>
          </a:xfrm>
        </p:spPr>
        <p:txBody>
          <a:bodyPr/>
          <a:lstStyle/>
          <a:p>
            <a:pPr marL="457200" indent="-457200">
              <a:buNone/>
              <a:defRPr/>
            </a:pPr>
            <a:r>
              <a:rPr lang="en-US" altLang="zh-CN" sz="2100" dirty="0"/>
              <a:t> </a:t>
            </a:r>
            <a:r>
              <a:rPr lang="en-US" altLang="zh-CN" sz="2100" dirty="0" err="1"/>
              <a:t>ps</a:t>
            </a:r>
            <a:r>
              <a:rPr lang="zh-CN" altLang="en-US" sz="2100" dirty="0"/>
              <a:t>命令的常用任选项</a:t>
            </a:r>
            <a:r>
              <a:rPr lang="en-US" altLang="zh-CN" sz="2100" dirty="0"/>
              <a:t> </a:t>
            </a:r>
            <a:r>
              <a:rPr lang="en-US" altLang="zh-CN" sz="2100" dirty="0">
                <a:solidFill>
                  <a:srgbClr val="FF0000"/>
                </a:solidFill>
              </a:rPr>
              <a:t>-e  (</a:t>
            </a:r>
            <a:r>
              <a:rPr lang="zh-CN" altLang="en-US" sz="2100" dirty="0">
                <a:solidFill>
                  <a:srgbClr val="FF0000"/>
                </a:solidFill>
              </a:rPr>
              <a:t>或</a:t>
            </a:r>
            <a:r>
              <a:rPr lang="en-US" altLang="zh-CN" sz="2100" dirty="0">
                <a:solidFill>
                  <a:srgbClr val="FF0000"/>
                </a:solidFill>
              </a:rPr>
              <a:t>-a)</a:t>
            </a:r>
            <a:r>
              <a:rPr lang="en-US" altLang="zh-CN" sz="2100" dirty="0"/>
              <a:t>     </a:t>
            </a:r>
            <a:r>
              <a:rPr lang="zh-CN" altLang="en-US" sz="2100" dirty="0"/>
              <a:t>显示系统中所有活动进程的信息</a:t>
            </a:r>
            <a:r>
              <a:rPr lang="en-US" altLang="zh-CN" sz="2100" dirty="0"/>
              <a:t>. </a:t>
            </a:r>
          </a:p>
          <a:p>
            <a:pPr marL="457200" indent="-457200">
              <a:lnSpc>
                <a:spcPts val="975"/>
              </a:lnSpc>
              <a:buNone/>
              <a:defRPr/>
            </a:pPr>
            <a:r>
              <a:rPr lang="en-US" altLang="zh-CN" sz="1500" dirty="0">
                <a:solidFill>
                  <a:srgbClr val="0000FF"/>
                </a:solidFill>
                <a:latin typeface="Arial" panose="020B0604020202020204" pitchFamily="34" charset="0"/>
                <a:cs typeface="Arial" panose="020B0604020202020204" pitchFamily="34" charset="0"/>
              </a:rPr>
              <a:t>$ </a:t>
            </a:r>
            <a:r>
              <a:rPr lang="en-US" altLang="zh-CN" sz="1500" dirty="0" err="1">
                <a:solidFill>
                  <a:srgbClr val="0000FF"/>
                </a:solidFill>
                <a:latin typeface="Arial" panose="020B0604020202020204" pitchFamily="34" charset="0"/>
                <a:cs typeface="Arial" panose="020B0604020202020204" pitchFamily="34" charset="0"/>
              </a:rPr>
              <a:t>ps</a:t>
            </a:r>
            <a:r>
              <a:rPr lang="en-US" altLang="zh-CN" sz="1500" dirty="0">
                <a:solidFill>
                  <a:srgbClr val="0000FF"/>
                </a:solidFill>
                <a:latin typeface="Arial" panose="020B0604020202020204" pitchFamily="34" charset="0"/>
                <a:cs typeface="Arial" panose="020B0604020202020204" pitchFamily="34" charset="0"/>
              </a:rPr>
              <a:t>  -e</a:t>
            </a:r>
          </a:p>
          <a:p>
            <a:pPr marL="457200" indent="-457200">
              <a:lnSpc>
                <a:spcPts val="975"/>
              </a:lnSpc>
              <a:buNone/>
              <a:defRPr/>
            </a:pPr>
            <a:r>
              <a:rPr lang="en-US" altLang="zh-CN" sz="1500" dirty="0">
                <a:solidFill>
                  <a:srgbClr val="0000FF"/>
                </a:solidFill>
                <a:latin typeface="Arial" panose="020B0604020202020204" pitchFamily="34" charset="0"/>
                <a:cs typeface="Arial" panose="020B0604020202020204" pitchFamily="34" charset="0"/>
              </a:rPr>
              <a:t>PID          TTY          TIME       COMMAND</a:t>
            </a:r>
          </a:p>
          <a:p>
            <a:pPr marL="457200" indent="-457200">
              <a:lnSpc>
                <a:spcPts val="975"/>
              </a:lnSpc>
              <a:buNone/>
              <a:defRPr/>
            </a:pPr>
            <a:r>
              <a:rPr lang="en-US" altLang="zh-CN" sz="1500" dirty="0">
                <a:solidFill>
                  <a:srgbClr val="0000FF"/>
                </a:solidFill>
                <a:latin typeface="Arial" panose="020B0604020202020204" pitchFamily="34" charset="0"/>
                <a:cs typeface="Arial" panose="020B0604020202020204" pitchFamily="34" charset="0"/>
              </a:rPr>
              <a:t>0                   ?          0:00        swapper</a:t>
            </a:r>
          </a:p>
          <a:p>
            <a:pPr marL="457200" indent="-457200">
              <a:lnSpc>
                <a:spcPts val="975"/>
              </a:lnSpc>
              <a:buNone/>
              <a:defRPr/>
            </a:pPr>
            <a:r>
              <a:rPr lang="en-US" altLang="zh-CN" sz="1500" dirty="0">
                <a:solidFill>
                  <a:srgbClr val="0000FF"/>
                </a:solidFill>
                <a:latin typeface="Arial" panose="020B0604020202020204" pitchFamily="34" charset="0"/>
                <a:cs typeface="Arial" panose="020B0604020202020204" pitchFamily="34" charset="0"/>
              </a:rPr>
              <a:t>1                   ?          0:01        </a:t>
            </a:r>
            <a:r>
              <a:rPr lang="en-US" altLang="zh-CN" sz="1500" dirty="0" err="1">
                <a:solidFill>
                  <a:srgbClr val="0000FF"/>
                </a:solidFill>
                <a:latin typeface="Arial" panose="020B0604020202020204" pitchFamily="34" charset="0"/>
                <a:cs typeface="Arial" panose="020B0604020202020204" pitchFamily="34" charset="0"/>
              </a:rPr>
              <a:t>init</a:t>
            </a:r>
            <a:endParaRPr lang="en-US" altLang="zh-CN" sz="1500" dirty="0">
              <a:solidFill>
                <a:srgbClr val="0000FF"/>
              </a:solidFill>
              <a:latin typeface="Arial" panose="020B0604020202020204" pitchFamily="34" charset="0"/>
              <a:cs typeface="Arial" panose="020B0604020202020204" pitchFamily="34" charset="0"/>
            </a:endParaRPr>
          </a:p>
          <a:p>
            <a:pPr marL="457200" indent="-457200">
              <a:lnSpc>
                <a:spcPts val="975"/>
              </a:lnSpc>
              <a:buNone/>
              <a:defRPr/>
            </a:pPr>
            <a:r>
              <a:rPr lang="en-US" altLang="zh-CN" sz="1500" dirty="0">
                <a:solidFill>
                  <a:srgbClr val="0000FF"/>
                </a:solidFill>
                <a:latin typeface="Arial" panose="020B0604020202020204" pitchFamily="34" charset="0"/>
                <a:cs typeface="Arial" panose="020B0604020202020204" pitchFamily="34" charset="0"/>
              </a:rPr>
              <a:t>358             00          0:01        </a:t>
            </a:r>
            <a:r>
              <a:rPr lang="en-US" altLang="zh-CN" sz="1500" dirty="0" err="1">
                <a:solidFill>
                  <a:srgbClr val="0000FF"/>
                </a:solidFill>
                <a:latin typeface="Arial" panose="020B0604020202020204" pitchFamily="34" charset="0"/>
                <a:cs typeface="Arial" panose="020B0604020202020204" pitchFamily="34" charset="0"/>
              </a:rPr>
              <a:t>sh</a:t>
            </a:r>
            <a:endParaRPr lang="en-US" altLang="zh-CN" sz="1500" dirty="0">
              <a:solidFill>
                <a:srgbClr val="0000FF"/>
              </a:solidFill>
              <a:latin typeface="Arial" panose="020B0604020202020204" pitchFamily="34" charset="0"/>
              <a:cs typeface="Arial" panose="020B0604020202020204" pitchFamily="34" charset="0"/>
            </a:endParaRPr>
          </a:p>
          <a:p>
            <a:pPr marL="457200" indent="-457200">
              <a:lnSpc>
                <a:spcPts val="975"/>
              </a:lnSpc>
              <a:buNone/>
              <a:defRPr/>
            </a:pPr>
            <a:r>
              <a:rPr lang="en-US" altLang="zh-CN" sz="1500" dirty="0">
                <a:solidFill>
                  <a:srgbClr val="0000FF"/>
                </a:solidFill>
                <a:latin typeface="Arial" panose="020B0604020202020204" pitchFamily="34" charset="0"/>
                <a:cs typeface="Arial" panose="020B0604020202020204" pitchFamily="34" charset="0"/>
              </a:rPr>
              <a:t>695             01          0:01        </a:t>
            </a:r>
            <a:r>
              <a:rPr lang="en-US" altLang="zh-CN" sz="1500" dirty="0" err="1">
                <a:solidFill>
                  <a:srgbClr val="0000FF"/>
                </a:solidFill>
                <a:latin typeface="Arial" panose="020B0604020202020204" pitchFamily="34" charset="0"/>
                <a:cs typeface="Arial" panose="020B0604020202020204" pitchFamily="34" charset="0"/>
              </a:rPr>
              <a:t>sh</a:t>
            </a:r>
            <a:endParaRPr lang="en-US" altLang="zh-CN" sz="1500" dirty="0">
              <a:solidFill>
                <a:srgbClr val="0000FF"/>
              </a:solidFill>
              <a:latin typeface="Arial" panose="020B0604020202020204" pitchFamily="34" charset="0"/>
              <a:cs typeface="Arial" panose="020B0604020202020204" pitchFamily="34" charset="0"/>
            </a:endParaRPr>
          </a:p>
          <a:p>
            <a:pPr marL="457200" indent="-457200">
              <a:lnSpc>
                <a:spcPts val="975"/>
              </a:lnSpc>
              <a:buNone/>
              <a:defRPr/>
            </a:pPr>
            <a:r>
              <a:rPr lang="en-US" altLang="zh-CN" sz="1500" dirty="0">
                <a:solidFill>
                  <a:srgbClr val="0000FF"/>
                </a:solidFill>
                <a:latin typeface="Arial" panose="020B0604020202020204" pitchFamily="34" charset="0"/>
                <a:cs typeface="Arial" panose="020B0604020202020204" pitchFamily="34" charset="0"/>
              </a:rPr>
              <a:t>23                 ?          0:00        logger</a:t>
            </a:r>
          </a:p>
          <a:p>
            <a:pPr marL="457200" indent="-457200">
              <a:lnSpc>
                <a:spcPts val="975"/>
              </a:lnSpc>
              <a:buNone/>
              <a:defRPr/>
            </a:pPr>
            <a:r>
              <a:rPr lang="en-US" altLang="zh-CN" sz="1500" dirty="0">
                <a:solidFill>
                  <a:srgbClr val="0000FF"/>
                </a:solidFill>
                <a:latin typeface="Arial" panose="020B0604020202020204" pitchFamily="34" charset="0"/>
                <a:cs typeface="Arial" panose="020B0604020202020204" pitchFamily="34" charset="0"/>
              </a:rPr>
              <a:t>732             03          0:00        vi</a:t>
            </a:r>
          </a:p>
          <a:p>
            <a:pPr marL="457200" indent="-457200">
              <a:lnSpc>
                <a:spcPts val="975"/>
              </a:lnSpc>
              <a:buNone/>
              <a:defRPr/>
            </a:pPr>
            <a:r>
              <a:rPr lang="en-US" altLang="zh-CN" sz="1500" dirty="0">
                <a:solidFill>
                  <a:srgbClr val="0000FF"/>
                </a:solidFill>
                <a:latin typeface="Arial" panose="020B0604020202020204" pitchFamily="34" charset="0"/>
                <a:cs typeface="Arial" panose="020B0604020202020204" pitchFamily="34" charset="0"/>
              </a:rPr>
              <a:t>25                 ?          0:00        </a:t>
            </a:r>
            <a:r>
              <a:rPr lang="en-US" altLang="zh-CN" sz="1500" dirty="0" err="1">
                <a:solidFill>
                  <a:srgbClr val="0000FF"/>
                </a:solidFill>
                <a:latin typeface="Arial" panose="020B0604020202020204" pitchFamily="34" charset="0"/>
                <a:cs typeface="Arial" panose="020B0604020202020204" pitchFamily="34" charset="0"/>
              </a:rPr>
              <a:t>cron</a:t>
            </a:r>
            <a:endParaRPr lang="en-US" altLang="zh-CN" sz="1500" dirty="0">
              <a:solidFill>
                <a:srgbClr val="0000FF"/>
              </a:solidFill>
              <a:latin typeface="Arial" panose="020B0604020202020204" pitchFamily="34" charset="0"/>
              <a:cs typeface="Arial" panose="020B0604020202020204" pitchFamily="34" charset="0"/>
            </a:endParaRPr>
          </a:p>
          <a:p>
            <a:pPr marL="457200" indent="-457200">
              <a:lnSpc>
                <a:spcPts val="975"/>
              </a:lnSpc>
              <a:buNone/>
              <a:defRPr/>
            </a:pPr>
            <a:r>
              <a:rPr lang="en-US" altLang="zh-CN" sz="1500" dirty="0">
                <a:solidFill>
                  <a:srgbClr val="0000FF"/>
                </a:solidFill>
                <a:latin typeface="Arial" panose="020B0604020202020204" pitchFamily="34" charset="0"/>
                <a:cs typeface="Arial" panose="020B0604020202020204" pitchFamily="34" charset="0"/>
              </a:rPr>
              <a:t>681             02          0:00        </a:t>
            </a:r>
            <a:r>
              <a:rPr lang="en-US" altLang="zh-CN" sz="1500" dirty="0" err="1">
                <a:solidFill>
                  <a:srgbClr val="0000FF"/>
                </a:solidFill>
                <a:latin typeface="Arial" panose="020B0604020202020204" pitchFamily="34" charset="0"/>
                <a:cs typeface="Arial" panose="020B0604020202020204" pitchFamily="34" charset="0"/>
              </a:rPr>
              <a:t>getty</a:t>
            </a:r>
            <a:endParaRPr lang="en-US" altLang="zh-CN" sz="1500" dirty="0">
              <a:solidFill>
                <a:srgbClr val="0000FF"/>
              </a:solidFill>
              <a:latin typeface="Arial" panose="020B0604020202020204" pitchFamily="34" charset="0"/>
              <a:cs typeface="Arial" panose="020B0604020202020204" pitchFamily="34" charset="0"/>
            </a:endParaRPr>
          </a:p>
          <a:p>
            <a:pPr marL="457200" indent="-457200">
              <a:lnSpc>
                <a:spcPts val="975"/>
              </a:lnSpc>
              <a:buNone/>
              <a:defRPr/>
            </a:pPr>
            <a:r>
              <a:rPr lang="en-US" altLang="zh-CN" sz="1500" dirty="0">
                <a:solidFill>
                  <a:srgbClr val="0000FF"/>
                </a:solidFill>
                <a:latin typeface="Arial" panose="020B0604020202020204" pitchFamily="34" charset="0"/>
                <a:cs typeface="Arial" panose="020B0604020202020204" pitchFamily="34" charset="0"/>
              </a:rPr>
              <a:t>623             03          0:01        </a:t>
            </a:r>
            <a:r>
              <a:rPr lang="en-US" altLang="zh-CN" sz="1500" dirty="0" err="1">
                <a:solidFill>
                  <a:srgbClr val="0000FF"/>
                </a:solidFill>
                <a:latin typeface="Arial" panose="020B0604020202020204" pitchFamily="34" charset="0"/>
                <a:cs typeface="Arial" panose="020B0604020202020204" pitchFamily="34" charset="0"/>
              </a:rPr>
              <a:t>csh</a:t>
            </a:r>
            <a:endParaRPr lang="en-US" altLang="zh-CN" sz="1500" dirty="0">
              <a:solidFill>
                <a:srgbClr val="0000FF"/>
              </a:solidFill>
              <a:latin typeface="Arial" panose="020B0604020202020204" pitchFamily="34" charset="0"/>
              <a:cs typeface="Arial" panose="020B0604020202020204" pitchFamily="34" charset="0"/>
            </a:endParaRPr>
          </a:p>
          <a:p>
            <a:pPr marL="457200" indent="-457200">
              <a:lnSpc>
                <a:spcPts val="975"/>
              </a:lnSpc>
              <a:buNone/>
              <a:defRPr/>
            </a:pPr>
            <a:r>
              <a:rPr lang="en-US" altLang="zh-CN" sz="1500" dirty="0">
                <a:solidFill>
                  <a:srgbClr val="0000FF"/>
                </a:solidFill>
                <a:latin typeface="Arial" panose="020B0604020202020204" pitchFamily="34" charset="0"/>
                <a:cs typeface="Arial" panose="020B0604020202020204" pitchFamily="34" charset="0"/>
              </a:rPr>
              <a:t>732             01          0:01        </a:t>
            </a:r>
            <a:r>
              <a:rPr lang="en-US" altLang="zh-CN" sz="1500" dirty="0" err="1">
                <a:solidFill>
                  <a:srgbClr val="0000FF"/>
                </a:solidFill>
                <a:latin typeface="Arial" panose="020B0604020202020204" pitchFamily="34" charset="0"/>
                <a:cs typeface="Arial" panose="020B0604020202020204" pitchFamily="34" charset="0"/>
              </a:rPr>
              <a:t>ps</a:t>
            </a:r>
            <a:endParaRPr lang="en-US" altLang="zh-CN" sz="1500" dirty="0">
              <a:solidFill>
                <a:srgbClr val="0000FF"/>
              </a:solidFill>
              <a:latin typeface="Arial" panose="020B0604020202020204" pitchFamily="34" charset="0"/>
              <a:cs typeface="Arial" panose="020B0604020202020204" pitchFamily="34" charset="0"/>
            </a:endParaRPr>
          </a:p>
          <a:p>
            <a:pPr marL="457200" indent="-457200">
              <a:lnSpc>
                <a:spcPts val="975"/>
              </a:lnSpc>
              <a:buNone/>
              <a:defRPr/>
            </a:pPr>
            <a:r>
              <a:rPr lang="en-US" altLang="zh-CN" sz="1500" dirty="0">
                <a:solidFill>
                  <a:srgbClr val="0000FF"/>
                </a:solidFill>
                <a:latin typeface="Arial" panose="020B0604020202020204" pitchFamily="34" charset="0"/>
                <a:cs typeface="Arial" panose="020B0604020202020204" pitchFamily="34" charset="0"/>
              </a:rPr>
              <a:t>$</a:t>
            </a:r>
          </a:p>
        </p:txBody>
      </p:sp>
      <p:sp>
        <p:nvSpPr>
          <p:cNvPr id="2" name="文本框 1"/>
          <p:cNvSpPr txBox="1"/>
          <p:nvPr/>
        </p:nvSpPr>
        <p:spPr>
          <a:xfrm>
            <a:off x="914400" y="1040130"/>
            <a:ext cx="5615940" cy="461665"/>
          </a:xfrm>
          <a:prstGeom prst="rect">
            <a:avLst/>
          </a:prstGeom>
          <a:noFill/>
        </p:spPr>
        <p:txBody>
          <a:bodyPr wrap="square" rtlCol="0">
            <a:spAutoFit/>
          </a:bodyPr>
          <a:lstStyle/>
          <a:p>
            <a:r>
              <a:rPr lang="en-US" altLang="zh-CN" sz="2400" dirty="0"/>
              <a:t>8.6.2   </a:t>
            </a:r>
            <a:r>
              <a:rPr lang="zh-CN" altLang="en-US" sz="2400" dirty="0"/>
              <a:t>获取进程状态信息</a:t>
            </a:r>
            <a:r>
              <a:rPr lang="en-US" altLang="zh-CN" sz="2400" dirty="0"/>
              <a:t>:   </a:t>
            </a:r>
            <a:r>
              <a:rPr lang="en-US" altLang="zh-CN" sz="2400" dirty="0" err="1"/>
              <a:t>ps</a:t>
            </a:r>
            <a:r>
              <a:rPr lang="en-US" altLang="zh-CN" sz="2400" dirty="0"/>
              <a:t> </a:t>
            </a:r>
            <a:r>
              <a:rPr lang="zh-CN" altLang="en-US" sz="2400" dirty="0"/>
              <a:t>命令</a:t>
            </a:r>
          </a:p>
        </p:txBody>
      </p:sp>
      <p:sp>
        <p:nvSpPr>
          <p:cNvPr id="4"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2769351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a:extLst>
              <a:ext uri="{FF2B5EF4-FFF2-40B4-BE49-F238E27FC236}">
                <a16:creationId xmlns:a16="http://schemas.microsoft.com/office/drawing/2014/main" id="{23ECF9C5-8118-420B-BF72-C9192BB7E6A2}"/>
              </a:ext>
            </a:extLst>
          </p:cNvPr>
          <p:cNvSpPr>
            <a:spLocks noGrp="1" noChangeArrowheads="1"/>
          </p:cNvSpPr>
          <p:nvPr>
            <p:ph type="body" idx="1"/>
          </p:nvPr>
        </p:nvSpPr>
        <p:spPr>
          <a:xfrm>
            <a:off x="914400" y="1611630"/>
            <a:ext cx="7700010" cy="4389120"/>
          </a:xfrm>
        </p:spPr>
        <p:txBody>
          <a:bodyPr/>
          <a:lstStyle/>
          <a:p>
            <a:pPr eaLnBrk="1" hangingPunct="1">
              <a:buFont typeface="Wingdings" panose="05000000000000000000" pitchFamily="2" charset="2"/>
              <a:buNone/>
              <a:defRPr/>
            </a:pPr>
            <a:r>
              <a:rPr lang="en-US" altLang="zh-CN" dirty="0">
                <a:solidFill>
                  <a:srgbClr val="FF0000"/>
                </a:solidFill>
              </a:rPr>
              <a:t>-f        </a:t>
            </a:r>
            <a:r>
              <a:rPr lang="zh-CN" altLang="en-US" dirty="0"/>
              <a:t>显示该进程的所有信息</a:t>
            </a:r>
            <a:r>
              <a:rPr lang="en-US" altLang="zh-CN" dirty="0"/>
              <a:t>. </a:t>
            </a:r>
            <a:r>
              <a:rPr lang="zh-CN" altLang="en-US" dirty="0"/>
              <a:t>例如</a:t>
            </a:r>
            <a:r>
              <a:rPr lang="en-US" altLang="zh-CN" dirty="0"/>
              <a:t>:</a:t>
            </a:r>
          </a:p>
          <a:p>
            <a:pPr>
              <a:lnSpc>
                <a:spcPts val="1500"/>
              </a:lnSpc>
              <a:buNone/>
              <a:defRPr/>
            </a:pPr>
            <a:r>
              <a:rPr lang="en-US" altLang="zh-CN" sz="1800" dirty="0">
                <a:solidFill>
                  <a:srgbClr val="0000FF"/>
                </a:solidFill>
                <a:latin typeface="+mn-lt"/>
              </a:rPr>
              <a:t>$  </a:t>
            </a:r>
            <a:r>
              <a:rPr lang="en-US" altLang="zh-CN" sz="1800" dirty="0" err="1">
                <a:solidFill>
                  <a:srgbClr val="0000FF"/>
                </a:solidFill>
                <a:latin typeface="+mn-lt"/>
              </a:rPr>
              <a:t>ps</a:t>
            </a:r>
            <a:r>
              <a:rPr lang="en-US" altLang="zh-CN" sz="1800" dirty="0">
                <a:solidFill>
                  <a:srgbClr val="0000FF"/>
                </a:solidFill>
                <a:latin typeface="+mn-lt"/>
              </a:rPr>
              <a:t>  -f</a:t>
            </a:r>
          </a:p>
          <a:p>
            <a:pPr>
              <a:lnSpc>
                <a:spcPts val="1500"/>
              </a:lnSpc>
              <a:buNone/>
              <a:defRPr/>
            </a:pPr>
            <a:r>
              <a:rPr lang="en-US" altLang="zh-CN" sz="1800" dirty="0">
                <a:solidFill>
                  <a:srgbClr val="0000FF"/>
                </a:solidFill>
                <a:latin typeface="+mn-lt"/>
              </a:rPr>
              <a:t>UID   PID    PPID    C    STIME      TTY    TIME     COMMAND</a:t>
            </a:r>
          </a:p>
          <a:p>
            <a:pPr>
              <a:lnSpc>
                <a:spcPts val="1500"/>
              </a:lnSpc>
              <a:buNone/>
              <a:defRPr/>
            </a:pPr>
            <a:r>
              <a:rPr lang="en-US" altLang="zh-CN" sz="1800" dirty="0" err="1">
                <a:solidFill>
                  <a:srgbClr val="0000FF"/>
                </a:solidFill>
                <a:latin typeface="+mn-lt"/>
              </a:rPr>
              <a:t>liu</a:t>
            </a:r>
            <a:r>
              <a:rPr lang="en-US" altLang="zh-CN" sz="1800" dirty="0">
                <a:solidFill>
                  <a:srgbClr val="0000FF"/>
                </a:solidFill>
                <a:latin typeface="+mn-lt"/>
              </a:rPr>
              <a:t>      298    1          0    14:57:02    02      0:02      </a:t>
            </a:r>
            <a:r>
              <a:rPr lang="en-US" altLang="zh-CN" sz="1800" dirty="0" err="1">
                <a:solidFill>
                  <a:srgbClr val="0000FF"/>
                </a:solidFill>
                <a:latin typeface="+mn-lt"/>
              </a:rPr>
              <a:t>sh</a:t>
            </a:r>
            <a:r>
              <a:rPr lang="en-US" altLang="zh-CN" sz="1800" dirty="0">
                <a:solidFill>
                  <a:srgbClr val="0000FF"/>
                </a:solidFill>
                <a:latin typeface="+mn-lt"/>
              </a:rPr>
              <a:t> </a:t>
            </a:r>
          </a:p>
          <a:p>
            <a:pPr>
              <a:lnSpc>
                <a:spcPts val="1500"/>
              </a:lnSpc>
              <a:buNone/>
              <a:defRPr/>
            </a:pPr>
            <a:r>
              <a:rPr lang="en-US" altLang="zh-CN" sz="1800" dirty="0" err="1">
                <a:solidFill>
                  <a:srgbClr val="0000FF"/>
                </a:solidFill>
                <a:latin typeface="+mn-lt"/>
              </a:rPr>
              <a:t>liu</a:t>
            </a:r>
            <a:r>
              <a:rPr lang="en-US" altLang="zh-CN" sz="1800" dirty="0">
                <a:solidFill>
                  <a:srgbClr val="0000FF"/>
                </a:solidFill>
                <a:latin typeface="+mn-lt"/>
              </a:rPr>
              <a:t>      395    298     16   16:31:19    02      0:00      </a:t>
            </a:r>
            <a:r>
              <a:rPr lang="en-US" altLang="zh-CN" sz="1800" dirty="0" err="1">
                <a:solidFill>
                  <a:srgbClr val="0000FF"/>
                </a:solidFill>
                <a:latin typeface="+mn-lt"/>
              </a:rPr>
              <a:t>ps</a:t>
            </a:r>
            <a:r>
              <a:rPr lang="en-US" altLang="zh-CN" sz="1800" dirty="0">
                <a:solidFill>
                  <a:srgbClr val="0000FF"/>
                </a:solidFill>
                <a:latin typeface="+mn-lt"/>
              </a:rPr>
              <a:t>  -f</a:t>
            </a:r>
          </a:p>
          <a:p>
            <a:pPr>
              <a:lnSpc>
                <a:spcPts val="900"/>
              </a:lnSpc>
              <a:buNone/>
              <a:defRPr/>
            </a:pPr>
            <a:r>
              <a:rPr lang="zh-CN" altLang="en-US" sz="1350" dirty="0">
                <a:latin typeface="+mn-lt"/>
              </a:rPr>
              <a:t>其中</a:t>
            </a:r>
            <a:r>
              <a:rPr lang="en-US" altLang="zh-CN" sz="1350" dirty="0">
                <a:latin typeface="+mn-lt"/>
              </a:rPr>
              <a:t>:</a:t>
            </a:r>
          </a:p>
          <a:p>
            <a:pPr>
              <a:lnSpc>
                <a:spcPts val="900"/>
              </a:lnSpc>
              <a:buNone/>
              <a:defRPr/>
            </a:pPr>
            <a:r>
              <a:rPr lang="en-US" altLang="zh-CN" sz="1800" dirty="0">
                <a:latin typeface="+mn-lt"/>
              </a:rPr>
              <a:t>UID                    </a:t>
            </a:r>
            <a:r>
              <a:rPr lang="zh-CN" altLang="en-US" sz="1800" dirty="0">
                <a:latin typeface="+mn-lt"/>
              </a:rPr>
              <a:t>进程所有者的用户标识数</a:t>
            </a:r>
          </a:p>
          <a:p>
            <a:pPr>
              <a:lnSpc>
                <a:spcPts val="900"/>
              </a:lnSpc>
              <a:buNone/>
              <a:defRPr/>
            </a:pPr>
            <a:r>
              <a:rPr lang="en-US" altLang="zh-CN" sz="1800" dirty="0">
                <a:latin typeface="+mn-lt"/>
              </a:rPr>
              <a:t>PID                    </a:t>
            </a:r>
            <a:r>
              <a:rPr lang="zh-CN" altLang="en-US" sz="1800" dirty="0">
                <a:latin typeface="+mn-lt"/>
              </a:rPr>
              <a:t>进程标识数</a:t>
            </a:r>
          </a:p>
          <a:p>
            <a:pPr>
              <a:lnSpc>
                <a:spcPts val="900"/>
              </a:lnSpc>
              <a:buNone/>
              <a:defRPr/>
            </a:pPr>
            <a:r>
              <a:rPr lang="en-US" altLang="zh-CN" sz="1800" dirty="0">
                <a:latin typeface="+mn-lt"/>
              </a:rPr>
              <a:t>PPID                  </a:t>
            </a:r>
            <a:r>
              <a:rPr lang="zh-CN" altLang="en-US" sz="1800" dirty="0">
                <a:latin typeface="+mn-lt"/>
              </a:rPr>
              <a:t>本进程的父进程标识数</a:t>
            </a:r>
          </a:p>
          <a:p>
            <a:pPr>
              <a:lnSpc>
                <a:spcPts val="900"/>
              </a:lnSpc>
              <a:buNone/>
              <a:defRPr/>
            </a:pPr>
            <a:r>
              <a:rPr lang="en-US" altLang="zh-CN" sz="1800" dirty="0">
                <a:latin typeface="+mn-lt"/>
              </a:rPr>
              <a:t>C                        </a:t>
            </a:r>
            <a:r>
              <a:rPr lang="zh-CN" altLang="en-US" sz="1800" dirty="0">
                <a:latin typeface="+mn-lt"/>
              </a:rPr>
              <a:t>进程调度参数</a:t>
            </a:r>
            <a:r>
              <a:rPr lang="en-US" altLang="zh-CN" sz="1800" dirty="0">
                <a:latin typeface="+mn-lt"/>
              </a:rPr>
              <a:t>, </a:t>
            </a:r>
            <a:r>
              <a:rPr lang="zh-CN" altLang="en-US" sz="1800" dirty="0">
                <a:latin typeface="+mn-lt"/>
              </a:rPr>
              <a:t>反映本进程使用</a:t>
            </a:r>
            <a:r>
              <a:rPr lang="en-US" altLang="zh-CN" sz="1800" dirty="0">
                <a:latin typeface="+mn-lt"/>
              </a:rPr>
              <a:t>CPU</a:t>
            </a:r>
            <a:r>
              <a:rPr lang="zh-CN" altLang="en-US" sz="1800" dirty="0">
                <a:latin typeface="+mn-lt"/>
              </a:rPr>
              <a:t>的状况</a:t>
            </a:r>
          </a:p>
          <a:p>
            <a:pPr>
              <a:lnSpc>
                <a:spcPts val="900"/>
              </a:lnSpc>
              <a:buNone/>
              <a:defRPr/>
            </a:pPr>
            <a:r>
              <a:rPr lang="en-US" altLang="zh-CN" sz="1800" dirty="0">
                <a:latin typeface="+mn-lt"/>
              </a:rPr>
              <a:t>STIME               </a:t>
            </a:r>
            <a:r>
              <a:rPr lang="zh-CN" altLang="en-US" sz="1800" dirty="0">
                <a:latin typeface="+mn-lt"/>
              </a:rPr>
              <a:t>进程的启动时间</a:t>
            </a:r>
          </a:p>
          <a:p>
            <a:pPr>
              <a:lnSpc>
                <a:spcPts val="900"/>
              </a:lnSpc>
              <a:buNone/>
              <a:defRPr/>
            </a:pPr>
            <a:r>
              <a:rPr lang="en-US" altLang="zh-CN" sz="1800" dirty="0">
                <a:latin typeface="+mn-lt"/>
              </a:rPr>
              <a:t>TTY                   </a:t>
            </a:r>
            <a:r>
              <a:rPr lang="zh-CN" altLang="en-US" sz="1800" dirty="0">
                <a:latin typeface="+mn-lt"/>
              </a:rPr>
              <a:t>启动进程的终端</a:t>
            </a:r>
          </a:p>
          <a:p>
            <a:pPr>
              <a:lnSpc>
                <a:spcPts val="900"/>
              </a:lnSpc>
              <a:buNone/>
              <a:defRPr/>
            </a:pPr>
            <a:r>
              <a:rPr lang="en-US" altLang="zh-CN" sz="1800" dirty="0">
                <a:latin typeface="+mn-lt"/>
              </a:rPr>
              <a:t>TIME                 </a:t>
            </a:r>
            <a:r>
              <a:rPr lang="zh-CN" altLang="en-US" sz="1800" dirty="0">
                <a:latin typeface="+mn-lt"/>
              </a:rPr>
              <a:t>进程累计占用</a:t>
            </a:r>
            <a:r>
              <a:rPr lang="en-US" altLang="zh-CN" sz="1800" dirty="0">
                <a:latin typeface="+mn-lt"/>
              </a:rPr>
              <a:t>CPU</a:t>
            </a:r>
            <a:r>
              <a:rPr lang="zh-CN" altLang="en-US" sz="1800" dirty="0">
                <a:latin typeface="+mn-lt"/>
              </a:rPr>
              <a:t>的时间</a:t>
            </a:r>
          </a:p>
          <a:p>
            <a:pPr>
              <a:lnSpc>
                <a:spcPts val="900"/>
              </a:lnSpc>
              <a:buNone/>
              <a:defRPr/>
            </a:pPr>
            <a:r>
              <a:rPr lang="en-US" altLang="zh-CN" sz="1800" dirty="0">
                <a:latin typeface="+mn-lt"/>
              </a:rPr>
              <a:t>COMMAND      </a:t>
            </a:r>
            <a:r>
              <a:rPr lang="zh-CN" altLang="en-US" sz="1800" dirty="0">
                <a:latin typeface="+mn-lt"/>
              </a:rPr>
              <a:t>启动该进程的命令名</a:t>
            </a:r>
          </a:p>
        </p:txBody>
      </p:sp>
      <p:sp>
        <p:nvSpPr>
          <p:cNvPr id="3" name="文本框 2"/>
          <p:cNvSpPr txBox="1"/>
          <p:nvPr/>
        </p:nvSpPr>
        <p:spPr>
          <a:xfrm>
            <a:off x="914400" y="1040130"/>
            <a:ext cx="5615940" cy="461665"/>
          </a:xfrm>
          <a:prstGeom prst="rect">
            <a:avLst/>
          </a:prstGeom>
          <a:noFill/>
        </p:spPr>
        <p:txBody>
          <a:bodyPr wrap="square" rtlCol="0">
            <a:spAutoFit/>
          </a:bodyPr>
          <a:lstStyle/>
          <a:p>
            <a:r>
              <a:rPr lang="en-US" altLang="zh-CN" sz="2400" dirty="0"/>
              <a:t>8.6.2   </a:t>
            </a:r>
            <a:r>
              <a:rPr lang="zh-CN" altLang="en-US" sz="2400" dirty="0"/>
              <a:t>获取进程状态信息</a:t>
            </a:r>
            <a:r>
              <a:rPr lang="en-US" altLang="zh-CN" sz="2400" dirty="0"/>
              <a:t>:   </a:t>
            </a:r>
            <a:r>
              <a:rPr lang="en-US" altLang="zh-CN" sz="2400" dirty="0" err="1"/>
              <a:t>ps</a:t>
            </a:r>
            <a:r>
              <a:rPr lang="en-US" altLang="zh-CN" sz="2400" dirty="0"/>
              <a:t> </a:t>
            </a:r>
            <a:r>
              <a:rPr lang="zh-CN" altLang="en-US" sz="2400" dirty="0"/>
              <a:t>命令</a:t>
            </a:r>
          </a:p>
        </p:txBody>
      </p:sp>
      <p:sp>
        <p:nvSpPr>
          <p:cNvPr id="4"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1332308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a:extLst>
              <a:ext uri="{FF2B5EF4-FFF2-40B4-BE49-F238E27FC236}">
                <a16:creationId xmlns:a16="http://schemas.microsoft.com/office/drawing/2014/main" id="{36893BDA-EF24-4822-8AC6-1AFA5DF2A890}"/>
              </a:ext>
            </a:extLst>
          </p:cNvPr>
          <p:cNvSpPr>
            <a:spLocks noGrp="1" noChangeArrowheads="1"/>
          </p:cNvSpPr>
          <p:nvPr>
            <p:ph type="body" idx="1"/>
          </p:nvPr>
        </p:nvSpPr>
        <p:spPr>
          <a:xfrm>
            <a:off x="914400" y="1078230"/>
            <a:ext cx="7764780" cy="4861560"/>
          </a:xfrm>
        </p:spPr>
        <p:txBody>
          <a:bodyPr/>
          <a:lstStyle/>
          <a:p>
            <a:pPr eaLnBrk="1" hangingPunct="1">
              <a:buFont typeface="Wingdings" panose="05000000000000000000" pitchFamily="2" charset="2"/>
              <a:buNone/>
              <a:defRPr/>
            </a:pPr>
            <a:r>
              <a:rPr lang="en-US" altLang="zh-CN" sz="2800" dirty="0"/>
              <a:t>8.6.3   </a:t>
            </a:r>
            <a:r>
              <a:rPr lang="zh-CN" altLang="en-US" sz="2800" dirty="0"/>
              <a:t>暂停进程运行</a:t>
            </a:r>
            <a:r>
              <a:rPr lang="en-US" altLang="zh-CN" sz="2800" dirty="0"/>
              <a:t>:   sleep </a:t>
            </a:r>
            <a:r>
              <a:rPr lang="zh-CN" altLang="en-US" sz="2800" dirty="0"/>
              <a:t>命令</a:t>
            </a:r>
          </a:p>
          <a:p>
            <a:pPr eaLnBrk="1" hangingPunct="1">
              <a:buFont typeface="Wingdings" panose="05000000000000000000" pitchFamily="2" charset="2"/>
              <a:buNone/>
              <a:defRPr/>
            </a:pPr>
            <a:r>
              <a:rPr lang="zh-CN" altLang="en-US" dirty="0"/>
              <a:t>                     </a:t>
            </a:r>
            <a:r>
              <a:rPr lang="en-US" altLang="zh-CN" dirty="0">
                <a:solidFill>
                  <a:srgbClr val="0000FF"/>
                </a:solidFill>
              </a:rPr>
              <a:t>sleep  time</a:t>
            </a:r>
          </a:p>
          <a:p>
            <a:pPr>
              <a:lnSpc>
                <a:spcPts val="1500"/>
              </a:lnSpc>
              <a:buNone/>
              <a:defRPr/>
            </a:pPr>
            <a:r>
              <a:rPr lang="en-US" altLang="zh-CN" sz="2000" dirty="0">
                <a:latin typeface="Arial Narrow" panose="020B0606020202030204" pitchFamily="34" charset="0"/>
              </a:rPr>
              <a:t>  </a:t>
            </a:r>
            <a:r>
              <a:rPr lang="en-US" altLang="zh-CN" dirty="0">
                <a:latin typeface="Arial Narrow" panose="020B0606020202030204" pitchFamily="34" charset="0"/>
              </a:rPr>
              <a:t>sleep</a:t>
            </a:r>
            <a:r>
              <a:rPr lang="zh-CN" altLang="en-US" dirty="0">
                <a:latin typeface="Arial Narrow" panose="020B0606020202030204" pitchFamily="34" charset="0"/>
              </a:rPr>
              <a:t>命令使运行它的进程暂停</a:t>
            </a:r>
            <a:r>
              <a:rPr lang="en-US" altLang="zh-CN" dirty="0">
                <a:latin typeface="Arial Narrow" panose="020B0606020202030204" pitchFamily="34" charset="0"/>
              </a:rPr>
              <a:t>time</a:t>
            </a:r>
            <a:r>
              <a:rPr lang="zh-CN" altLang="en-US" dirty="0">
                <a:latin typeface="Arial Narrow" panose="020B0606020202030204" pitchFamily="34" charset="0"/>
              </a:rPr>
              <a:t>指定的秒数</a:t>
            </a:r>
            <a:r>
              <a:rPr lang="en-US" altLang="zh-CN" dirty="0">
                <a:latin typeface="Arial Narrow" panose="020B0606020202030204" pitchFamily="34" charset="0"/>
              </a:rPr>
              <a:t>.</a:t>
            </a:r>
          </a:p>
          <a:p>
            <a:pPr>
              <a:lnSpc>
                <a:spcPts val="1500"/>
              </a:lnSpc>
              <a:buNone/>
              <a:defRPr/>
            </a:pPr>
            <a:r>
              <a:rPr lang="zh-CN" altLang="en-US" sz="2000" dirty="0">
                <a:latin typeface="Arial Narrow" panose="020B0606020202030204" pitchFamily="34" charset="0"/>
              </a:rPr>
              <a:t>例如</a:t>
            </a:r>
            <a:r>
              <a:rPr lang="en-US" altLang="zh-CN" sz="2000" dirty="0">
                <a:latin typeface="Arial Narrow" panose="020B0606020202030204" pitchFamily="34" charset="0"/>
              </a:rPr>
              <a:t>:</a:t>
            </a:r>
          </a:p>
          <a:p>
            <a:pPr>
              <a:lnSpc>
                <a:spcPts val="1500"/>
              </a:lnSpc>
              <a:buNone/>
              <a:defRPr/>
            </a:pPr>
            <a:r>
              <a:rPr lang="en-US" altLang="zh-CN" sz="2000" dirty="0">
                <a:latin typeface="+mn-lt"/>
              </a:rPr>
              <a:t> $  sleep  5</a:t>
            </a:r>
          </a:p>
          <a:p>
            <a:pPr>
              <a:lnSpc>
                <a:spcPts val="1500"/>
              </a:lnSpc>
              <a:buNone/>
              <a:defRPr/>
            </a:pPr>
            <a:r>
              <a:rPr lang="en-US" altLang="zh-CN" sz="2000" dirty="0">
                <a:latin typeface="+mn-lt"/>
              </a:rPr>
              <a:t>     [</a:t>
            </a:r>
            <a:r>
              <a:rPr lang="zh-CN" altLang="en-US" sz="2000" dirty="0">
                <a:latin typeface="+mn-lt"/>
              </a:rPr>
              <a:t>进程暂停</a:t>
            </a:r>
            <a:r>
              <a:rPr lang="en-US" altLang="zh-CN" sz="2000" dirty="0">
                <a:latin typeface="+mn-lt"/>
              </a:rPr>
              <a:t>5</a:t>
            </a:r>
            <a:r>
              <a:rPr lang="zh-CN" altLang="en-US" sz="2000" dirty="0">
                <a:latin typeface="+mn-lt"/>
              </a:rPr>
              <a:t>秒钟</a:t>
            </a:r>
            <a:r>
              <a:rPr lang="en-US" altLang="zh-CN" sz="2000" dirty="0">
                <a:latin typeface="+mn-lt"/>
              </a:rPr>
              <a:t>, </a:t>
            </a:r>
            <a:r>
              <a:rPr lang="zh-CN" altLang="en-US" sz="2000" dirty="0">
                <a:latin typeface="+mn-lt"/>
              </a:rPr>
              <a:t>什么也不作</a:t>
            </a:r>
            <a:r>
              <a:rPr lang="en-US" altLang="zh-CN" sz="2000" dirty="0">
                <a:latin typeface="+mn-lt"/>
              </a:rPr>
              <a:t>]</a:t>
            </a:r>
          </a:p>
          <a:p>
            <a:pPr>
              <a:lnSpc>
                <a:spcPts val="1500"/>
              </a:lnSpc>
              <a:buNone/>
              <a:defRPr/>
            </a:pPr>
            <a:r>
              <a:rPr lang="en-US" altLang="zh-CN" sz="2000" dirty="0">
                <a:latin typeface="+mn-lt"/>
              </a:rPr>
              <a:t> $</a:t>
            </a:r>
          </a:p>
          <a:p>
            <a:pPr>
              <a:lnSpc>
                <a:spcPts val="1500"/>
              </a:lnSpc>
              <a:buNone/>
              <a:defRPr/>
            </a:pPr>
            <a:r>
              <a:rPr lang="en-US" altLang="zh-CN" sz="2000" dirty="0">
                <a:latin typeface="+mn-lt"/>
              </a:rPr>
              <a:t> $ sleep 10;  who</a:t>
            </a:r>
          </a:p>
          <a:p>
            <a:pPr>
              <a:lnSpc>
                <a:spcPts val="1500"/>
              </a:lnSpc>
              <a:buNone/>
              <a:defRPr/>
            </a:pPr>
            <a:r>
              <a:rPr lang="en-US" altLang="zh-CN" sz="2000" dirty="0">
                <a:latin typeface="+mn-lt"/>
              </a:rPr>
              <a:t>     [</a:t>
            </a:r>
            <a:r>
              <a:rPr lang="zh-CN" altLang="en-US" sz="2000" dirty="0">
                <a:solidFill>
                  <a:srgbClr val="0000FF"/>
                </a:solidFill>
                <a:latin typeface="+mn-lt"/>
              </a:rPr>
              <a:t>进程暂停</a:t>
            </a:r>
            <a:r>
              <a:rPr lang="en-US" altLang="zh-CN" sz="2000" dirty="0">
                <a:solidFill>
                  <a:srgbClr val="0000FF"/>
                </a:solidFill>
                <a:latin typeface="+mn-lt"/>
              </a:rPr>
              <a:t>10</a:t>
            </a:r>
            <a:r>
              <a:rPr lang="zh-CN" altLang="en-US" sz="2000" dirty="0">
                <a:solidFill>
                  <a:srgbClr val="0000FF"/>
                </a:solidFill>
                <a:latin typeface="+mn-lt"/>
              </a:rPr>
              <a:t>秒钟后</a:t>
            </a:r>
            <a:r>
              <a:rPr lang="en-US" altLang="zh-CN" sz="2000" dirty="0">
                <a:solidFill>
                  <a:srgbClr val="0000FF"/>
                </a:solidFill>
                <a:latin typeface="+mn-lt"/>
              </a:rPr>
              <a:t>, </a:t>
            </a:r>
            <a:r>
              <a:rPr lang="zh-CN" altLang="en-US" sz="2000" dirty="0">
                <a:solidFill>
                  <a:srgbClr val="0000FF"/>
                </a:solidFill>
                <a:latin typeface="+mn-lt"/>
              </a:rPr>
              <a:t>显示系统中登录的用户名</a:t>
            </a:r>
            <a:r>
              <a:rPr lang="en-US" altLang="zh-CN" sz="2000" dirty="0">
                <a:latin typeface="+mn-lt"/>
              </a:rPr>
              <a:t>]</a:t>
            </a:r>
          </a:p>
          <a:p>
            <a:pPr>
              <a:lnSpc>
                <a:spcPts val="1500"/>
              </a:lnSpc>
              <a:buNone/>
              <a:defRPr/>
            </a:pPr>
            <a:r>
              <a:rPr lang="en-US" altLang="zh-CN" sz="2000" dirty="0">
                <a:latin typeface="+mn-lt"/>
              </a:rPr>
              <a:t> $ echo "I am sleeping…"; sleep 100; echo "I am awake"</a:t>
            </a:r>
          </a:p>
          <a:p>
            <a:pPr>
              <a:lnSpc>
                <a:spcPts val="1500"/>
              </a:lnSpc>
              <a:buNone/>
              <a:defRPr/>
            </a:pPr>
            <a:r>
              <a:rPr lang="en-US" altLang="zh-CN" sz="2000" dirty="0">
                <a:latin typeface="+mn-lt"/>
              </a:rPr>
              <a:t>  I  am  sleeping …     [</a:t>
            </a:r>
            <a:r>
              <a:rPr lang="zh-CN" altLang="en-US" sz="2000" dirty="0">
                <a:latin typeface="+mn-lt"/>
              </a:rPr>
              <a:t>等待</a:t>
            </a:r>
            <a:r>
              <a:rPr lang="en-US" altLang="zh-CN" sz="2000" dirty="0">
                <a:latin typeface="+mn-lt"/>
              </a:rPr>
              <a:t>100</a:t>
            </a:r>
            <a:r>
              <a:rPr lang="zh-CN" altLang="en-US" sz="2000" dirty="0">
                <a:latin typeface="+mn-lt"/>
              </a:rPr>
              <a:t>秒钟</a:t>
            </a:r>
            <a:r>
              <a:rPr lang="en-US" altLang="zh-CN" sz="2000" dirty="0">
                <a:latin typeface="+mn-lt"/>
              </a:rPr>
              <a:t>]</a:t>
            </a:r>
          </a:p>
          <a:p>
            <a:pPr>
              <a:lnSpc>
                <a:spcPts val="1500"/>
              </a:lnSpc>
              <a:buNone/>
              <a:defRPr/>
            </a:pPr>
            <a:r>
              <a:rPr lang="en-US" altLang="zh-CN" sz="2000" dirty="0">
                <a:latin typeface="+mn-lt"/>
              </a:rPr>
              <a:t>  I  am  awake</a:t>
            </a:r>
          </a:p>
          <a:p>
            <a:pPr>
              <a:lnSpc>
                <a:spcPts val="1500"/>
              </a:lnSpc>
              <a:buNone/>
              <a:defRPr/>
            </a:pPr>
            <a:r>
              <a:rPr lang="en-US" altLang="zh-CN" sz="2000" dirty="0">
                <a:latin typeface="+mn-lt"/>
              </a:rPr>
              <a:t> $</a:t>
            </a:r>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2885494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a:extLst>
              <a:ext uri="{FF2B5EF4-FFF2-40B4-BE49-F238E27FC236}">
                <a16:creationId xmlns:a16="http://schemas.microsoft.com/office/drawing/2014/main" id="{DD6FAACF-2F01-4479-B5EC-162D8971961D}"/>
              </a:ext>
            </a:extLst>
          </p:cNvPr>
          <p:cNvSpPr>
            <a:spLocks noGrp="1" noChangeArrowheads="1"/>
          </p:cNvSpPr>
          <p:nvPr>
            <p:ph type="body" idx="1"/>
          </p:nvPr>
        </p:nvSpPr>
        <p:spPr>
          <a:xfrm>
            <a:off x="469232" y="1085850"/>
            <a:ext cx="8133748" cy="4853940"/>
          </a:xfrm>
        </p:spPr>
        <p:txBody>
          <a:bodyPr/>
          <a:lstStyle/>
          <a:p>
            <a:pPr marL="457200" indent="-457200">
              <a:buNone/>
              <a:defRPr/>
            </a:pPr>
            <a:r>
              <a:rPr lang="en-US" altLang="zh-CN" sz="2800" dirty="0"/>
              <a:t>8.6.4   </a:t>
            </a:r>
            <a:r>
              <a:rPr lang="zh-CN" altLang="en-US" sz="2800" dirty="0"/>
              <a:t>终止进程运行</a:t>
            </a:r>
            <a:r>
              <a:rPr lang="en-US" altLang="zh-CN" sz="2800" dirty="0"/>
              <a:t>:    kill </a:t>
            </a:r>
            <a:r>
              <a:rPr lang="zh-CN" altLang="en-US" sz="2800" dirty="0"/>
              <a:t>命令</a:t>
            </a:r>
          </a:p>
          <a:p>
            <a:pPr marL="457200" indent="-457200">
              <a:lnSpc>
                <a:spcPct val="120000"/>
              </a:lnSpc>
              <a:spcBef>
                <a:spcPts val="0"/>
              </a:spcBef>
              <a:buNone/>
              <a:defRPr/>
            </a:pPr>
            <a:r>
              <a:rPr lang="zh-CN" altLang="en-US" dirty="0"/>
              <a:t>通常在三种情况下进程被终止运行</a:t>
            </a:r>
            <a:r>
              <a:rPr lang="en-US" altLang="zh-CN" dirty="0"/>
              <a:t>:</a:t>
            </a:r>
          </a:p>
          <a:p>
            <a:pPr marL="457200" indent="-457200">
              <a:lnSpc>
                <a:spcPct val="120000"/>
              </a:lnSpc>
              <a:spcBef>
                <a:spcPts val="0"/>
              </a:spcBef>
              <a:buNone/>
              <a:defRPr/>
            </a:pPr>
            <a:r>
              <a:rPr lang="en-US" altLang="zh-CN" dirty="0"/>
              <a:t>     . </a:t>
            </a:r>
            <a:r>
              <a:rPr lang="zh-CN" altLang="en-US" dirty="0"/>
              <a:t>进程运行完成</a:t>
            </a:r>
            <a:r>
              <a:rPr lang="en-US" altLang="zh-CN" dirty="0"/>
              <a:t>,  </a:t>
            </a:r>
            <a:r>
              <a:rPr lang="zh-CN" altLang="en-US" dirty="0"/>
              <a:t>自动消亡</a:t>
            </a:r>
            <a:r>
              <a:rPr lang="en-US" altLang="zh-CN" dirty="0"/>
              <a:t>;</a:t>
            </a:r>
          </a:p>
          <a:p>
            <a:pPr marL="457200" indent="-457200">
              <a:lnSpc>
                <a:spcPct val="120000"/>
              </a:lnSpc>
              <a:spcBef>
                <a:spcPts val="0"/>
              </a:spcBef>
              <a:buNone/>
              <a:defRPr/>
            </a:pPr>
            <a:r>
              <a:rPr lang="en-US" altLang="zh-CN" dirty="0"/>
              <a:t>     . </a:t>
            </a:r>
            <a:r>
              <a:rPr lang="zh-CN" altLang="en-US" dirty="0"/>
              <a:t>用户按</a:t>
            </a:r>
            <a:r>
              <a:rPr lang="en-US" altLang="zh-CN" dirty="0"/>
              <a:t>^c </a:t>
            </a:r>
            <a:r>
              <a:rPr lang="zh-CN" altLang="en-US" dirty="0"/>
              <a:t>或 </a:t>
            </a:r>
            <a:r>
              <a:rPr lang="en-US" altLang="zh-CN" dirty="0"/>
              <a:t>Del </a:t>
            </a:r>
            <a:r>
              <a:rPr lang="zh-CN" altLang="en-US" dirty="0"/>
              <a:t>等中断键</a:t>
            </a:r>
            <a:r>
              <a:rPr lang="en-US" altLang="zh-CN" dirty="0"/>
              <a:t>,  </a:t>
            </a:r>
            <a:r>
              <a:rPr lang="zh-CN" altLang="en-US" dirty="0"/>
              <a:t>强行终止前台进程的运行</a:t>
            </a:r>
            <a:r>
              <a:rPr lang="en-US" altLang="zh-CN" dirty="0"/>
              <a:t>;</a:t>
            </a:r>
          </a:p>
          <a:p>
            <a:pPr marL="457200" indent="-457200">
              <a:lnSpc>
                <a:spcPct val="120000"/>
              </a:lnSpc>
              <a:spcBef>
                <a:spcPts val="0"/>
              </a:spcBef>
              <a:buNone/>
              <a:defRPr/>
            </a:pPr>
            <a:r>
              <a:rPr lang="en-US" altLang="zh-CN" dirty="0"/>
              <a:t>     . </a:t>
            </a:r>
            <a:r>
              <a:rPr lang="zh-CN" altLang="en-US" dirty="0"/>
              <a:t>用户发出 </a:t>
            </a:r>
            <a:r>
              <a:rPr lang="en-US" altLang="zh-CN" dirty="0"/>
              <a:t>kill </a:t>
            </a:r>
            <a:r>
              <a:rPr lang="zh-CN" altLang="en-US" dirty="0"/>
              <a:t>命令</a:t>
            </a:r>
            <a:r>
              <a:rPr lang="en-US" altLang="zh-CN" dirty="0"/>
              <a:t>, </a:t>
            </a:r>
            <a:r>
              <a:rPr lang="zh-CN" altLang="en-US" dirty="0"/>
              <a:t>强行终止后台进程或键盘锁住了的前台进程的运行</a:t>
            </a:r>
            <a:r>
              <a:rPr lang="en-US" altLang="zh-CN" dirty="0"/>
              <a:t>.</a:t>
            </a:r>
          </a:p>
          <a:p>
            <a:pPr marL="457200" indent="-457200">
              <a:lnSpc>
                <a:spcPts val="1500"/>
              </a:lnSpc>
              <a:buNone/>
              <a:defRPr/>
            </a:pPr>
            <a:r>
              <a:rPr lang="en-US" altLang="zh-CN" dirty="0"/>
              <a:t>kill </a:t>
            </a:r>
            <a:r>
              <a:rPr lang="zh-CN" altLang="en-US" dirty="0"/>
              <a:t>命令的三种常用格式为</a:t>
            </a:r>
            <a:r>
              <a:rPr lang="en-US" altLang="zh-CN" dirty="0"/>
              <a:t>:</a:t>
            </a:r>
          </a:p>
          <a:p>
            <a:pPr marL="457200" indent="-457200">
              <a:lnSpc>
                <a:spcPts val="1500"/>
              </a:lnSpc>
              <a:buNone/>
              <a:defRPr/>
            </a:pPr>
            <a:r>
              <a:rPr lang="en-US" altLang="zh-CN" dirty="0"/>
              <a:t>          </a:t>
            </a:r>
            <a:r>
              <a:rPr lang="en-US" altLang="zh-CN" dirty="0">
                <a:solidFill>
                  <a:srgbClr val="FF0000"/>
                </a:solidFill>
              </a:rPr>
              <a:t>kill         PID</a:t>
            </a:r>
          </a:p>
          <a:p>
            <a:pPr marL="457200" indent="-457200">
              <a:lnSpc>
                <a:spcPts val="1500"/>
              </a:lnSpc>
              <a:buNone/>
              <a:defRPr/>
            </a:pPr>
            <a:r>
              <a:rPr lang="zh-CN" altLang="en-US" dirty="0"/>
              <a:t>正常结束进程</a:t>
            </a:r>
            <a:r>
              <a:rPr lang="en-US" altLang="zh-CN" dirty="0"/>
              <a:t>, </a:t>
            </a:r>
            <a:r>
              <a:rPr lang="zh-CN" altLang="en-US" dirty="0"/>
              <a:t>自动完成所有善后工作</a:t>
            </a:r>
            <a:r>
              <a:rPr lang="en-US" altLang="zh-CN" dirty="0"/>
              <a:t>, </a:t>
            </a:r>
            <a:r>
              <a:rPr lang="zh-CN" altLang="en-US" dirty="0"/>
              <a:t>作用类似于按 </a:t>
            </a:r>
            <a:r>
              <a:rPr lang="en-US" altLang="zh-CN" dirty="0"/>
              <a:t>Del </a:t>
            </a:r>
            <a:r>
              <a:rPr lang="zh-CN" altLang="en-US" dirty="0"/>
              <a:t>键</a:t>
            </a:r>
            <a:r>
              <a:rPr lang="en-US" altLang="zh-CN" dirty="0"/>
              <a:t>.</a:t>
            </a:r>
          </a:p>
          <a:p>
            <a:pPr marL="457200" indent="-457200">
              <a:lnSpc>
                <a:spcPts val="1500"/>
              </a:lnSpc>
              <a:buNone/>
              <a:defRPr/>
            </a:pPr>
            <a:r>
              <a:rPr lang="en-US" altLang="zh-CN" dirty="0">
                <a:solidFill>
                  <a:srgbClr val="FF0000"/>
                </a:solidFill>
              </a:rPr>
              <a:t>          kill   -1   PID</a:t>
            </a:r>
          </a:p>
          <a:p>
            <a:pPr marL="457200" indent="-457200">
              <a:lnSpc>
                <a:spcPts val="1500"/>
              </a:lnSpc>
              <a:buNone/>
              <a:defRPr/>
            </a:pPr>
            <a:r>
              <a:rPr lang="zh-CN" altLang="en-US" dirty="0"/>
              <a:t>先挂起该进程</a:t>
            </a:r>
            <a:r>
              <a:rPr lang="en-US" altLang="zh-CN" dirty="0"/>
              <a:t>, </a:t>
            </a:r>
            <a:r>
              <a:rPr lang="zh-CN" altLang="en-US" dirty="0"/>
              <a:t>终止子进程</a:t>
            </a:r>
            <a:r>
              <a:rPr lang="en-US" altLang="zh-CN" dirty="0"/>
              <a:t>, </a:t>
            </a:r>
            <a:r>
              <a:rPr lang="zh-CN" altLang="en-US" dirty="0"/>
              <a:t>完成善后工作</a:t>
            </a:r>
            <a:r>
              <a:rPr lang="en-US" altLang="zh-CN" dirty="0"/>
              <a:t>, </a:t>
            </a:r>
            <a:r>
              <a:rPr lang="zh-CN" altLang="en-US" dirty="0"/>
              <a:t>再终止该进程</a:t>
            </a:r>
            <a:r>
              <a:rPr lang="en-US" altLang="zh-CN" dirty="0"/>
              <a:t>.</a:t>
            </a:r>
          </a:p>
          <a:p>
            <a:pPr marL="457200" indent="-457200">
              <a:lnSpc>
                <a:spcPts val="1500"/>
              </a:lnSpc>
              <a:buNone/>
              <a:defRPr/>
            </a:pPr>
            <a:r>
              <a:rPr lang="en-US" altLang="zh-CN" dirty="0"/>
              <a:t>          </a:t>
            </a:r>
            <a:r>
              <a:rPr lang="en-US" altLang="zh-CN" dirty="0">
                <a:solidFill>
                  <a:srgbClr val="FF0000"/>
                </a:solidFill>
              </a:rPr>
              <a:t>kill   -9   PID</a:t>
            </a:r>
          </a:p>
          <a:p>
            <a:pPr marL="457200" indent="-457200">
              <a:lnSpc>
                <a:spcPct val="120000"/>
              </a:lnSpc>
              <a:spcBef>
                <a:spcPts val="0"/>
              </a:spcBef>
              <a:buNone/>
              <a:defRPr/>
            </a:pPr>
            <a:r>
              <a:rPr lang="zh-CN" altLang="en-US" dirty="0"/>
              <a:t>立即强行终止该进程</a:t>
            </a:r>
            <a:r>
              <a:rPr lang="en-US" altLang="zh-CN" dirty="0"/>
              <a:t>, </a:t>
            </a:r>
            <a:r>
              <a:rPr lang="zh-CN" altLang="en-US" dirty="0"/>
              <a:t>不作任何善后工作</a:t>
            </a:r>
            <a:r>
              <a:rPr lang="en-US" altLang="zh-CN" dirty="0"/>
              <a:t>.  </a:t>
            </a:r>
            <a:r>
              <a:rPr lang="zh-CN" altLang="en-US" dirty="0"/>
              <a:t>可能出现资源浪费和</a:t>
            </a:r>
            <a:r>
              <a:rPr lang="en-US" altLang="zh-CN" dirty="0"/>
              <a:t>"</a:t>
            </a:r>
            <a:r>
              <a:rPr lang="zh-CN" altLang="en-US" dirty="0"/>
              <a:t>孤儿</a:t>
            </a:r>
            <a:r>
              <a:rPr lang="en-US" altLang="zh-CN" dirty="0"/>
              <a:t>"</a:t>
            </a:r>
            <a:r>
              <a:rPr lang="zh-CN" altLang="en-US" dirty="0"/>
              <a:t>进程</a:t>
            </a:r>
            <a:r>
              <a:rPr lang="en-US" altLang="zh-CN" dirty="0"/>
              <a:t>. </a:t>
            </a:r>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3487331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902970" y="1040130"/>
            <a:ext cx="5829300" cy="419100"/>
          </a:xfrm>
        </p:spPr>
        <p:txBody>
          <a:bodyPr/>
          <a:lstStyle/>
          <a:p>
            <a:pPr algn="l" eaLnBrk="1" hangingPunct="1"/>
            <a:r>
              <a:rPr lang="en-US" altLang="zh-CN" sz="2800" b="1" dirty="0">
                <a:latin typeface="宋体" panose="02010600030101010101" pitchFamily="2" charset="-122"/>
                <a:ea typeface="宋体" panose="02010600030101010101" pitchFamily="2" charset="-122"/>
              </a:rPr>
              <a:t>8.7  shell </a:t>
            </a:r>
            <a:r>
              <a:rPr lang="zh-CN" altLang="en-US" sz="2800" b="1" dirty="0">
                <a:latin typeface="宋体" panose="02010600030101010101" pitchFamily="2" charset="-122"/>
                <a:ea typeface="宋体" panose="02010600030101010101" pitchFamily="2" charset="-122"/>
              </a:rPr>
              <a:t>编程</a:t>
            </a:r>
          </a:p>
        </p:txBody>
      </p:sp>
      <p:sp>
        <p:nvSpPr>
          <p:cNvPr id="477187" name="Rectangle 3">
            <a:extLst>
              <a:ext uri="{FF2B5EF4-FFF2-40B4-BE49-F238E27FC236}">
                <a16:creationId xmlns:a16="http://schemas.microsoft.com/office/drawing/2014/main" id="{BABD1566-F7EE-449A-AB19-5707AEFCBB90}"/>
              </a:ext>
            </a:extLst>
          </p:cNvPr>
          <p:cNvSpPr>
            <a:spLocks noGrp="1" noChangeArrowheads="1"/>
          </p:cNvSpPr>
          <p:nvPr>
            <p:ph type="body" idx="1"/>
          </p:nvPr>
        </p:nvSpPr>
        <p:spPr>
          <a:xfrm>
            <a:off x="853440" y="1772083"/>
            <a:ext cx="7330440" cy="400050"/>
          </a:xfrm>
        </p:spPr>
        <p:txBody>
          <a:bodyPr/>
          <a:lstStyle/>
          <a:p>
            <a:pPr eaLnBrk="1" hangingPunct="1">
              <a:lnSpc>
                <a:spcPct val="90000"/>
              </a:lnSpc>
              <a:buFont typeface="Wingdings" panose="05000000000000000000" pitchFamily="2" charset="2"/>
              <a:buNone/>
              <a:defRPr/>
            </a:pPr>
            <a:r>
              <a:rPr lang="en-US" altLang="zh-CN" sz="2800" b="1" dirty="0">
                <a:solidFill>
                  <a:schemeClr val="tx2"/>
                </a:solidFill>
              </a:rPr>
              <a:t>8.7.1    shell </a:t>
            </a:r>
            <a:r>
              <a:rPr lang="zh-CN" altLang="en-US" sz="2800" b="1" dirty="0">
                <a:solidFill>
                  <a:schemeClr val="tx2"/>
                </a:solidFill>
              </a:rPr>
              <a:t>编程的基本过程</a:t>
            </a:r>
            <a:r>
              <a:rPr lang="zh-CN" altLang="en-US" sz="2800" dirty="0">
                <a:solidFill>
                  <a:schemeClr val="tx2"/>
                </a:solidFill>
              </a:rPr>
              <a:t>主要包含</a:t>
            </a:r>
            <a:r>
              <a:rPr lang="zh-CN" altLang="en-US" sz="2800" b="1" dirty="0">
                <a:solidFill>
                  <a:schemeClr val="tx2"/>
                </a:solidFill>
              </a:rPr>
              <a:t>以下三步</a:t>
            </a:r>
            <a:r>
              <a:rPr lang="en-US" altLang="zh-CN" sz="2800" b="1" dirty="0">
                <a:solidFill>
                  <a:schemeClr val="tx2"/>
                </a:solidFill>
              </a:rPr>
              <a:t>:</a:t>
            </a:r>
          </a:p>
        </p:txBody>
      </p:sp>
      <p:sp>
        <p:nvSpPr>
          <p:cNvPr id="477188" name="Text Box 4"/>
          <p:cNvSpPr txBox="1">
            <a:spLocks noChangeArrowheads="1"/>
          </p:cNvSpPr>
          <p:nvPr/>
        </p:nvSpPr>
        <p:spPr bwMode="auto">
          <a:xfrm>
            <a:off x="853440" y="2228851"/>
            <a:ext cx="743712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609600" indent="-609600">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1066800" indent="-60960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524000" indent="-609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981200" indent="-609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438400" indent="-609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895600" indent="-609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3352800" indent="-609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810000" indent="-609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4267200" indent="-609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dirty="0">
                <a:solidFill>
                  <a:srgbClr val="0000FF"/>
                </a:solidFill>
              </a:rPr>
              <a:t>1. </a:t>
            </a:r>
            <a:r>
              <a:rPr lang="zh-CN" altLang="en-US" sz="2400" b="1" dirty="0">
                <a:solidFill>
                  <a:srgbClr val="0000FF"/>
                </a:solidFill>
              </a:rPr>
              <a:t>建立 </a:t>
            </a:r>
            <a:r>
              <a:rPr lang="en-US" altLang="zh-CN" sz="2400" b="1" dirty="0">
                <a:solidFill>
                  <a:srgbClr val="0000FF"/>
                </a:solidFill>
              </a:rPr>
              <a:t>shell </a:t>
            </a:r>
            <a:r>
              <a:rPr lang="zh-CN" altLang="en-US" sz="2400" b="1" dirty="0">
                <a:solidFill>
                  <a:srgbClr val="0000FF"/>
                </a:solidFill>
              </a:rPr>
              <a:t>文件</a:t>
            </a:r>
          </a:p>
          <a:p>
            <a:pPr eaLnBrk="1" hangingPunct="1">
              <a:spcBef>
                <a:spcPct val="50000"/>
              </a:spcBef>
              <a:buClrTx/>
              <a:buSzTx/>
              <a:buFontTx/>
              <a:buNone/>
            </a:pPr>
            <a:r>
              <a:rPr lang="zh-CN" altLang="en-US" sz="2400" b="1" dirty="0"/>
              <a:t>       包含任意多行操作系统命令或</a:t>
            </a:r>
            <a:r>
              <a:rPr lang="en-US" altLang="zh-CN" sz="2400" b="1" dirty="0"/>
              <a:t>shell</a:t>
            </a:r>
            <a:r>
              <a:rPr lang="zh-CN" altLang="en-US" sz="2400" b="1" dirty="0"/>
              <a:t>命令的文本文件</a:t>
            </a:r>
            <a:r>
              <a:rPr lang="en-US" altLang="zh-CN" sz="2400" b="1" dirty="0"/>
              <a:t>;</a:t>
            </a:r>
          </a:p>
        </p:txBody>
      </p:sp>
      <p:sp>
        <p:nvSpPr>
          <p:cNvPr id="477189" name="Text Box 5"/>
          <p:cNvSpPr txBox="1">
            <a:spLocks noChangeArrowheads="1"/>
          </p:cNvSpPr>
          <p:nvPr/>
        </p:nvSpPr>
        <p:spPr bwMode="auto">
          <a:xfrm>
            <a:off x="853440" y="3219451"/>
            <a:ext cx="60007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09600" indent="-609600">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1066800" indent="-60960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524000" indent="-609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981200" indent="-609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438400" indent="-609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895600" indent="-609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3352800" indent="-609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810000" indent="-609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4267200" indent="-609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dirty="0">
                <a:solidFill>
                  <a:srgbClr val="0000FF"/>
                </a:solidFill>
              </a:rPr>
              <a:t>2. </a:t>
            </a:r>
            <a:r>
              <a:rPr lang="zh-CN" altLang="en-US" sz="2400" b="1" dirty="0">
                <a:solidFill>
                  <a:srgbClr val="0000FF"/>
                </a:solidFill>
              </a:rPr>
              <a:t>赋予</a:t>
            </a:r>
            <a:r>
              <a:rPr lang="en-US" altLang="zh-CN" sz="2400" b="1" dirty="0">
                <a:solidFill>
                  <a:srgbClr val="0000FF"/>
                </a:solidFill>
              </a:rPr>
              <a:t>shell</a:t>
            </a:r>
            <a:r>
              <a:rPr lang="zh-CN" altLang="en-US" sz="2400" b="1" dirty="0">
                <a:solidFill>
                  <a:srgbClr val="0000FF"/>
                </a:solidFill>
              </a:rPr>
              <a:t>文件执行权限</a:t>
            </a:r>
          </a:p>
          <a:p>
            <a:pPr eaLnBrk="1" hangingPunct="1">
              <a:spcBef>
                <a:spcPct val="50000"/>
              </a:spcBef>
              <a:buClrTx/>
              <a:buSzTx/>
              <a:buFontTx/>
              <a:buNone/>
            </a:pPr>
            <a:r>
              <a:rPr lang="zh-CN" altLang="en-US" sz="2000" b="1" dirty="0"/>
              <a:t>        </a:t>
            </a:r>
            <a:r>
              <a:rPr lang="zh-CN" altLang="en-US" sz="2400" b="1" dirty="0"/>
              <a:t>用</a:t>
            </a:r>
            <a:r>
              <a:rPr lang="en-US" altLang="zh-CN" sz="2400" b="1" dirty="0" err="1"/>
              <a:t>chmod</a:t>
            </a:r>
            <a:r>
              <a:rPr lang="zh-CN" altLang="en-US" sz="2400" b="1" dirty="0"/>
              <a:t>命令修改权限</a:t>
            </a:r>
            <a:r>
              <a:rPr lang="en-US" altLang="zh-CN" sz="2400" b="1" dirty="0"/>
              <a:t>;</a:t>
            </a:r>
          </a:p>
        </p:txBody>
      </p:sp>
      <p:sp>
        <p:nvSpPr>
          <p:cNvPr id="477190" name="Text Box 6"/>
          <p:cNvSpPr txBox="1">
            <a:spLocks noChangeArrowheads="1"/>
          </p:cNvSpPr>
          <p:nvPr/>
        </p:nvSpPr>
        <p:spPr bwMode="auto">
          <a:xfrm>
            <a:off x="853440" y="4203235"/>
            <a:ext cx="60007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09600" indent="-609600">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1066800" indent="-60960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524000" indent="-609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981200" indent="-609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438400" indent="-609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895600" indent="-609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3352800" indent="-609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810000" indent="-609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4267200" indent="-609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dirty="0">
                <a:solidFill>
                  <a:srgbClr val="0000FF"/>
                </a:solidFill>
              </a:rPr>
              <a:t>3. </a:t>
            </a:r>
            <a:r>
              <a:rPr lang="zh-CN" altLang="en-US" sz="2400" b="1" dirty="0">
                <a:solidFill>
                  <a:srgbClr val="0000FF"/>
                </a:solidFill>
              </a:rPr>
              <a:t>执行</a:t>
            </a:r>
            <a:r>
              <a:rPr lang="en-US" altLang="zh-CN" sz="2400" b="1" dirty="0">
                <a:solidFill>
                  <a:srgbClr val="0000FF"/>
                </a:solidFill>
              </a:rPr>
              <a:t>shell</a:t>
            </a:r>
            <a:r>
              <a:rPr lang="zh-CN" altLang="en-US" sz="2400" b="1" dirty="0">
                <a:solidFill>
                  <a:srgbClr val="0000FF"/>
                </a:solidFill>
              </a:rPr>
              <a:t>文件</a:t>
            </a:r>
          </a:p>
          <a:p>
            <a:pPr eaLnBrk="1" hangingPunct="1">
              <a:spcBef>
                <a:spcPct val="50000"/>
              </a:spcBef>
              <a:buClrTx/>
              <a:buSzTx/>
              <a:buFontTx/>
              <a:buNone/>
            </a:pPr>
            <a:r>
              <a:rPr lang="zh-CN" altLang="en-US" sz="2400" b="1" dirty="0"/>
              <a:t>       直接在命令行上调用该</a:t>
            </a:r>
            <a:r>
              <a:rPr lang="en-US" altLang="zh-CN" sz="2400" b="1" dirty="0"/>
              <a:t>shell</a:t>
            </a:r>
            <a:r>
              <a:rPr lang="zh-CN" altLang="en-US" sz="2400" b="1" dirty="0"/>
              <a:t>程序</a:t>
            </a:r>
            <a:r>
              <a:rPr lang="en-US" altLang="zh-CN" sz="2400" b="1" dirty="0"/>
              <a:t>.</a:t>
            </a:r>
          </a:p>
        </p:txBody>
      </p:sp>
      <p:sp>
        <p:nvSpPr>
          <p:cNvPr id="7" name="Rectangle 2"/>
          <p:cNvSpPr txBox="1">
            <a:spLocks noChangeArrowheads="1"/>
          </p:cNvSpPr>
          <p:nvPr/>
        </p:nvSpPr>
        <p:spPr>
          <a:xfrm>
            <a:off x="980440" y="325120"/>
            <a:ext cx="6985000"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Tree>
    <p:extLst>
      <p:ext uri="{BB962C8B-B14F-4D97-AF65-F5344CB8AC3E}">
        <p14:creationId xmlns:p14="http://schemas.microsoft.com/office/powerpoint/2010/main" val="2459500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7188"/>
                                        </p:tgtEl>
                                        <p:attrNameLst>
                                          <p:attrName>style.visibility</p:attrName>
                                        </p:attrNameLst>
                                      </p:cBhvr>
                                      <p:to>
                                        <p:strVal val="visible"/>
                                      </p:to>
                                    </p:set>
                                    <p:anim calcmode="lin" valueType="num">
                                      <p:cBhvr additive="base">
                                        <p:cTn id="7" dur="500" fill="hold"/>
                                        <p:tgtEl>
                                          <p:spTgt spid="477188"/>
                                        </p:tgtEl>
                                        <p:attrNameLst>
                                          <p:attrName>ppt_x</p:attrName>
                                        </p:attrNameLst>
                                      </p:cBhvr>
                                      <p:tavLst>
                                        <p:tav tm="0">
                                          <p:val>
                                            <p:strVal val="0-#ppt_w/2"/>
                                          </p:val>
                                        </p:tav>
                                        <p:tav tm="100000">
                                          <p:val>
                                            <p:strVal val="#ppt_x"/>
                                          </p:val>
                                        </p:tav>
                                      </p:tavLst>
                                    </p:anim>
                                    <p:anim calcmode="lin" valueType="num">
                                      <p:cBhvr additive="base">
                                        <p:cTn id="8" dur="500" fill="hold"/>
                                        <p:tgtEl>
                                          <p:spTgt spid="47718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77189"/>
                                        </p:tgtEl>
                                        <p:attrNameLst>
                                          <p:attrName>style.visibility</p:attrName>
                                        </p:attrNameLst>
                                      </p:cBhvr>
                                      <p:to>
                                        <p:strVal val="visible"/>
                                      </p:to>
                                    </p:set>
                                    <p:anim calcmode="lin" valueType="num">
                                      <p:cBhvr additive="base">
                                        <p:cTn id="13" dur="500" fill="hold"/>
                                        <p:tgtEl>
                                          <p:spTgt spid="477189"/>
                                        </p:tgtEl>
                                        <p:attrNameLst>
                                          <p:attrName>ppt_x</p:attrName>
                                        </p:attrNameLst>
                                      </p:cBhvr>
                                      <p:tavLst>
                                        <p:tav tm="0">
                                          <p:val>
                                            <p:strVal val="0-#ppt_w/2"/>
                                          </p:val>
                                        </p:tav>
                                        <p:tav tm="100000">
                                          <p:val>
                                            <p:strVal val="#ppt_x"/>
                                          </p:val>
                                        </p:tav>
                                      </p:tavLst>
                                    </p:anim>
                                    <p:anim calcmode="lin" valueType="num">
                                      <p:cBhvr additive="base">
                                        <p:cTn id="14" dur="500" fill="hold"/>
                                        <p:tgtEl>
                                          <p:spTgt spid="47718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77190"/>
                                        </p:tgtEl>
                                        <p:attrNameLst>
                                          <p:attrName>style.visibility</p:attrName>
                                        </p:attrNameLst>
                                      </p:cBhvr>
                                      <p:to>
                                        <p:strVal val="visible"/>
                                      </p:to>
                                    </p:set>
                                    <p:anim calcmode="lin" valueType="num">
                                      <p:cBhvr additive="base">
                                        <p:cTn id="19" dur="500" fill="hold"/>
                                        <p:tgtEl>
                                          <p:spTgt spid="477190"/>
                                        </p:tgtEl>
                                        <p:attrNameLst>
                                          <p:attrName>ppt_x</p:attrName>
                                        </p:attrNameLst>
                                      </p:cBhvr>
                                      <p:tavLst>
                                        <p:tav tm="0">
                                          <p:val>
                                            <p:strVal val="0-#ppt_w/2"/>
                                          </p:val>
                                        </p:tav>
                                        <p:tav tm="100000">
                                          <p:val>
                                            <p:strVal val="#ppt_x"/>
                                          </p:val>
                                        </p:tav>
                                      </p:tavLst>
                                    </p:anim>
                                    <p:anim calcmode="lin" valueType="num">
                                      <p:cBhvr additive="base">
                                        <p:cTn id="20" dur="500" fill="hold"/>
                                        <p:tgtEl>
                                          <p:spTgt spid="4771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88" grpId="0" autoUpdateAnimBg="0"/>
      <p:bldP spid="477189" grpId="0" autoUpdateAnimBg="0"/>
      <p:bldP spid="477190"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a:extLst>
              <a:ext uri="{FF2B5EF4-FFF2-40B4-BE49-F238E27FC236}">
                <a16:creationId xmlns:a16="http://schemas.microsoft.com/office/drawing/2014/main" id="{AB7AD865-8EC8-4380-9792-1E8639E03F95}"/>
              </a:ext>
            </a:extLst>
          </p:cNvPr>
          <p:cNvSpPr>
            <a:spLocks noGrp="1" noChangeArrowheads="1"/>
          </p:cNvSpPr>
          <p:nvPr>
            <p:ph type="body" idx="1"/>
          </p:nvPr>
        </p:nvSpPr>
        <p:spPr>
          <a:xfrm>
            <a:off x="922020" y="1085850"/>
            <a:ext cx="6057900" cy="1784033"/>
          </a:xfrm>
        </p:spPr>
        <p:txBody>
          <a:bodyPr/>
          <a:lstStyle/>
          <a:p>
            <a:pPr marL="457200" indent="-457200">
              <a:buNone/>
              <a:defRPr/>
            </a:pPr>
            <a:r>
              <a:rPr lang="en-US" altLang="zh-CN" sz="2800" b="1" dirty="0">
                <a:solidFill>
                  <a:schemeClr val="tx2"/>
                </a:solidFill>
              </a:rPr>
              <a:t>8.7.2   </a:t>
            </a:r>
            <a:r>
              <a:rPr lang="zh-CN" altLang="en-US" sz="2800" b="1" dirty="0">
                <a:solidFill>
                  <a:schemeClr val="tx2"/>
                </a:solidFill>
              </a:rPr>
              <a:t>实例</a:t>
            </a:r>
            <a:r>
              <a:rPr lang="en-US" altLang="zh-CN" sz="2800" b="1" dirty="0">
                <a:solidFill>
                  <a:schemeClr val="tx2"/>
                </a:solidFill>
              </a:rPr>
              <a:t>:</a:t>
            </a:r>
          </a:p>
          <a:p>
            <a:pPr marL="457200" indent="-457200">
              <a:buNone/>
              <a:defRPr/>
            </a:pPr>
            <a:r>
              <a:rPr lang="en-US" altLang="zh-CN" sz="2000" dirty="0">
                <a:latin typeface="宋体" panose="02010600030101010101" pitchFamily="2" charset="-122"/>
                <a:ea typeface="宋体" panose="02010600030101010101" pitchFamily="2" charset="-122"/>
              </a:rPr>
              <a:t>1. </a:t>
            </a:r>
            <a:r>
              <a:rPr lang="zh-CN" altLang="en-US" sz="2000" dirty="0">
                <a:latin typeface="宋体" panose="02010600030101010101" pitchFamily="2" charset="-122"/>
                <a:ea typeface="宋体" panose="02010600030101010101" pitchFamily="2" charset="-122"/>
              </a:rPr>
              <a:t>建立</a:t>
            </a:r>
            <a:r>
              <a:rPr lang="en-US" altLang="zh-CN" sz="2000" dirty="0">
                <a:latin typeface="宋体" panose="02010600030101010101" pitchFamily="2" charset="-122"/>
                <a:ea typeface="宋体" panose="02010600030101010101" pitchFamily="2" charset="-122"/>
              </a:rPr>
              <a:t>shell</a:t>
            </a:r>
            <a:r>
              <a:rPr lang="zh-CN" altLang="en-US" sz="2000" dirty="0">
                <a:latin typeface="宋体" panose="02010600030101010101" pitchFamily="2" charset="-122"/>
                <a:ea typeface="宋体" panose="02010600030101010101" pitchFamily="2" charset="-122"/>
              </a:rPr>
              <a:t>文件 </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可用任何建立文本文件的方法</a:t>
            </a:r>
            <a:r>
              <a:rPr lang="en-US" altLang="zh-CN" sz="2000" dirty="0">
                <a:latin typeface="宋体" panose="02010600030101010101" pitchFamily="2" charset="-122"/>
                <a:ea typeface="宋体" panose="02010600030101010101" pitchFamily="2" charset="-122"/>
              </a:rPr>
              <a:t>):</a:t>
            </a:r>
          </a:p>
          <a:p>
            <a:pPr marL="457200" indent="-457200">
              <a:buNone/>
              <a:defRPr/>
            </a:pPr>
            <a:r>
              <a:rPr lang="en-US" altLang="zh-CN" sz="2000" dirty="0">
                <a:latin typeface="宋体" panose="02010600030101010101" pitchFamily="2" charset="-122"/>
                <a:ea typeface="宋体" panose="02010600030101010101" pitchFamily="2" charset="-122"/>
              </a:rPr>
              <a:t>      $ cat  prog1</a:t>
            </a:r>
          </a:p>
          <a:p>
            <a:pPr marL="457200" indent="-457200">
              <a:buNone/>
              <a:defRPr/>
            </a:pPr>
            <a:r>
              <a:rPr lang="en-US" altLang="zh-CN" sz="2000" dirty="0">
                <a:latin typeface="宋体" panose="02010600030101010101" pitchFamily="2" charset="-122"/>
                <a:ea typeface="宋体" panose="02010600030101010101" pitchFamily="2" charset="-122"/>
              </a:rPr>
              <a:t>       </a:t>
            </a:r>
            <a:r>
              <a:rPr lang="en-US" altLang="zh-CN" sz="2000" dirty="0" err="1">
                <a:latin typeface="宋体" panose="02010600030101010101" pitchFamily="2" charset="-122"/>
                <a:ea typeface="宋体" panose="02010600030101010101" pitchFamily="2" charset="-122"/>
              </a:rPr>
              <a:t>ps</a:t>
            </a:r>
            <a:r>
              <a:rPr lang="en-US" altLang="zh-CN" sz="2000" dirty="0">
                <a:latin typeface="宋体" panose="02010600030101010101" pitchFamily="2" charset="-122"/>
                <a:ea typeface="宋体" panose="02010600030101010101" pitchFamily="2" charset="-122"/>
              </a:rPr>
              <a:t>|  grep  $1</a:t>
            </a:r>
          </a:p>
          <a:p>
            <a:pPr marL="457200" indent="-457200">
              <a:buNone/>
              <a:defRPr/>
            </a:pPr>
            <a:endParaRPr lang="en-US" altLang="zh-CN" sz="2000" dirty="0"/>
          </a:p>
        </p:txBody>
      </p:sp>
      <p:sp>
        <p:nvSpPr>
          <p:cNvPr id="478211" name="Text Box 3">
            <a:extLst>
              <a:ext uri="{FF2B5EF4-FFF2-40B4-BE49-F238E27FC236}">
                <a16:creationId xmlns:a16="http://schemas.microsoft.com/office/drawing/2014/main" id="{FBEDD170-B22F-434A-9DCC-84D6808F6FDB}"/>
              </a:ext>
            </a:extLst>
          </p:cNvPr>
          <p:cNvSpPr txBox="1">
            <a:spLocks noChangeArrowheads="1"/>
          </p:cNvSpPr>
          <p:nvPr/>
        </p:nvSpPr>
        <p:spPr bwMode="auto">
          <a:xfrm>
            <a:off x="922020" y="2948941"/>
            <a:ext cx="60579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sz="2000" b="1" dirty="0">
                <a:latin typeface="宋体" panose="02010600030101010101" pitchFamily="2" charset="-122"/>
                <a:ea typeface="宋体" panose="02010600030101010101" pitchFamily="2" charset="-122"/>
              </a:rPr>
              <a:t>2. </a:t>
            </a:r>
            <a:r>
              <a:rPr lang="zh-CN" altLang="en-US" sz="2000" b="1" dirty="0">
                <a:latin typeface="宋体" panose="02010600030101010101" pitchFamily="2" charset="-122"/>
                <a:ea typeface="宋体" panose="02010600030101010101" pitchFamily="2" charset="-122"/>
              </a:rPr>
              <a:t>赋予执行权限</a:t>
            </a:r>
            <a:r>
              <a:rPr lang="en-US" altLang="zh-CN" sz="20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初始文本文件无执行权限</a:t>
            </a:r>
            <a:r>
              <a:rPr lang="en-US" altLang="zh-CN" sz="2000" b="1" dirty="0">
                <a:latin typeface="宋体" panose="02010600030101010101" pitchFamily="2" charset="-122"/>
                <a:ea typeface="宋体" panose="02010600030101010101" pitchFamily="2" charset="-122"/>
              </a:rPr>
              <a:t>)</a:t>
            </a:r>
          </a:p>
          <a:p>
            <a:pPr eaLnBrk="1" hangingPunct="1">
              <a:lnSpc>
                <a:spcPct val="90000"/>
              </a:lnSpc>
              <a:spcBef>
                <a:spcPct val="20000"/>
              </a:spcBef>
              <a:buClr>
                <a:schemeClr val="tx2"/>
              </a:buClr>
              <a:buSzPct val="75000"/>
              <a:buFont typeface="Wingdings" panose="05000000000000000000" pitchFamily="2" charset="2"/>
              <a:buNone/>
              <a:defRPr/>
            </a:pPr>
            <a:r>
              <a:rPr lang="en-US" altLang="zh-CN" sz="2000" b="1" dirty="0">
                <a:latin typeface="宋体" panose="02010600030101010101" pitchFamily="2" charset="-122"/>
                <a:ea typeface="宋体" panose="02010600030101010101" pitchFamily="2" charset="-122"/>
              </a:rPr>
              <a:t>      $ </a:t>
            </a:r>
            <a:r>
              <a:rPr lang="en-US" altLang="zh-CN" sz="2000" b="1" dirty="0" err="1">
                <a:latin typeface="宋体" panose="02010600030101010101" pitchFamily="2" charset="-122"/>
                <a:ea typeface="宋体" panose="02010600030101010101" pitchFamily="2" charset="-122"/>
              </a:rPr>
              <a:t>chmod</a:t>
            </a:r>
            <a:r>
              <a:rPr lang="en-US" altLang="zh-CN" sz="2000" b="1" dirty="0">
                <a:latin typeface="宋体" panose="02010600030101010101" pitchFamily="2" charset="-122"/>
                <a:ea typeface="宋体" panose="02010600030101010101" pitchFamily="2" charset="-122"/>
              </a:rPr>
              <a:t>  740  prog1</a:t>
            </a:r>
          </a:p>
        </p:txBody>
      </p:sp>
      <p:sp>
        <p:nvSpPr>
          <p:cNvPr id="478212" name="Text Box 4">
            <a:extLst>
              <a:ext uri="{FF2B5EF4-FFF2-40B4-BE49-F238E27FC236}">
                <a16:creationId xmlns:a16="http://schemas.microsoft.com/office/drawing/2014/main" id="{5C38345C-2565-46B9-987C-A9792FD7E3ED}"/>
              </a:ext>
            </a:extLst>
          </p:cNvPr>
          <p:cNvSpPr txBox="1">
            <a:spLocks noChangeArrowheads="1"/>
          </p:cNvSpPr>
          <p:nvPr/>
        </p:nvSpPr>
        <p:spPr bwMode="auto">
          <a:xfrm>
            <a:off x="922020" y="3678945"/>
            <a:ext cx="6172200" cy="141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sz="2000" b="1" dirty="0">
                <a:latin typeface="宋体" panose="02010600030101010101" pitchFamily="2" charset="-122"/>
                <a:ea typeface="宋体" panose="02010600030101010101" pitchFamily="2" charset="-122"/>
              </a:rPr>
              <a:t>3. </a:t>
            </a:r>
            <a:r>
              <a:rPr lang="zh-CN" altLang="en-US" sz="2000" b="1" dirty="0">
                <a:latin typeface="宋体" panose="02010600030101010101" pitchFamily="2" charset="-122"/>
                <a:ea typeface="宋体" panose="02010600030101010101" pitchFamily="2" charset="-122"/>
              </a:rPr>
              <a:t>执行该</a:t>
            </a:r>
            <a:r>
              <a:rPr lang="en-US" altLang="zh-CN" sz="2000" b="1" dirty="0">
                <a:latin typeface="宋体" panose="02010600030101010101" pitchFamily="2" charset="-122"/>
                <a:ea typeface="宋体" panose="02010600030101010101" pitchFamily="2" charset="-122"/>
              </a:rPr>
              <a:t>shell</a:t>
            </a:r>
            <a:r>
              <a:rPr lang="zh-CN" altLang="en-US" sz="2000" b="1" dirty="0">
                <a:latin typeface="宋体" panose="02010600030101010101" pitchFamily="2" charset="-122"/>
                <a:ea typeface="宋体" panose="02010600030101010101" pitchFamily="2" charset="-122"/>
              </a:rPr>
              <a:t>程序</a:t>
            </a:r>
          </a:p>
          <a:p>
            <a:pPr eaLnBrk="1" hangingPunct="1">
              <a:lnSpc>
                <a:spcPct val="90000"/>
              </a:lnSpc>
              <a:spcBef>
                <a:spcPct val="20000"/>
              </a:spcBef>
              <a:buClr>
                <a:schemeClr val="tx2"/>
              </a:buClr>
              <a:buSzPct val="75000"/>
              <a:buFont typeface="Wingdings" panose="05000000000000000000" pitchFamily="2" charset="2"/>
              <a:buNone/>
              <a:defRPr/>
            </a:pPr>
            <a:r>
              <a:rPr lang="zh-CN" altLang="en-US" sz="2000" b="1" dirty="0">
                <a:latin typeface="宋体" panose="02010600030101010101" pitchFamily="2" charset="-122"/>
                <a:ea typeface="宋体" panose="02010600030101010101" pitchFamily="2" charset="-122"/>
              </a:rPr>
              <a:t>      </a:t>
            </a:r>
            <a:r>
              <a:rPr lang="en-US" altLang="zh-CN" sz="2000" b="1" dirty="0">
                <a:latin typeface="宋体" panose="02010600030101010101" pitchFamily="2" charset="-122"/>
                <a:ea typeface="宋体" panose="02010600030101010101" pitchFamily="2" charset="-122"/>
              </a:rPr>
              <a:t>$ prog1  root</a:t>
            </a:r>
          </a:p>
          <a:p>
            <a:pPr eaLnBrk="1" hangingPunct="1">
              <a:lnSpc>
                <a:spcPct val="90000"/>
              </a:lnSpc>
              <a:spcBef>
                <a:spcPct val="20000"/>
              </a:spcBef>
              <a:buClr>
                <a:schemeClr val="tx2"/>
              </a:buClr>
              <a:buSzPct val="75000"/>
              <a:buFont typeface="Wingdings" panose="05000000000000000000" pitchFamily="2" charset="2"/>
              <a:buNone/>
              <a:defRPr/>
            </a:pPr>
            <a:r>
              <a:rPr lang="en-US" altLang="zh-CN" sz="2000" b="1" dirty="0">
                <a:latin typeface="宋体" panose="02010600030101010101" pitchFamily="2" charset="-122"/>
                <a:ea typeface="宋体" panose="02010600030101010101" pitchFamily="2" charset="-122"/>
              </a:rPr>
              <a:t>      prog1: not found    </a:t>
            </a:r>
          </a:p>
          <a:p>
            <a:pPr eaLnBrk="1" hangingPunct="1">
              <a:lnSpc>
                <a:spcPct val="90000"/>
              </a:lnSpc>
              <a:spcBef>
                <a:spcPct val="20000"/>
              </a:spcBef>
              <a:buClr>
                <a:schemeClr val="tx2"/>
              </a:buClr>
              <a:buSzPct val="75000"/>
              <a:buFont typeface="Wingdings" panose="05000000000000000000" pitchFamily="2" charset="2"/>
              <a:buNone/>
              <a:defRPr/>
            </a:pPr>
            <a:r>
              <a:rPr lang="en-US" altLang="zh-CN" sz="2000" b="1" dirty="0">
                <a:latin typeface="宋体" panose="02010600030101010101" pitchFamily="2" charset="-122"/>
                <a:ea typeface="宋体" panose="02010600030101010101" pitchFamily="2" charset="-122"/>
              </a:rPr>
              <a:t>      (shell</a:t>
            </a:r>
            <a:r>
              <a:rPr lang="zh-CN" altLang="en-US" sz="2000" b="1" dirty="0">
                <a:latin typeface="宋体" panose="02010600030101010101" pitchFamily="2" charset="-122"/>
                <a:ea typeface="宋体" panose="02010600030101010101" pitchFamily="2" charset="-122"/>
              </a:rPr>
              <a:t>在标准搜索目录中找不到</a:t>
            </a:r>
            <a:r>
              <a:rPr lang="en-US" altLang="zh-CN" sz="2000" b="1" dirty="0">
                <a:latin typeface="宋体" panose="02010600030101010101" pitchFamily="2" charset="-122"/>
                <a:ea typeface="宋体" panose="02010600030101010101" pitchFamily="2" charset="-122"/>
              </a:rPr>
              <a:t>prog1</a:t>
            </a:r>
            <a:r>
              <a:rPr lang="zh-CN" altLang="en-US" sz="2000" b="1" dirty="0">
                <a:latin typeface="宋体" panose="02010600030101010101" pitchFamily="2" charset="-122"/>
                <a:ea typeface="宋体" panose="02010600030101010101" pitchFamily="2" charset="-122"/>
              </a:rPr>
              <a:t>命令</a:t>
            </a:r>
            <a:r>
              <a:rPr lang="en-US" altLang="zh-CN" sz="2000" b="1" dirty="0">
                <a:latin typeface="宋体" panose="02010600030101010101" pitchFamily="2" charset="-122"/>
                <a:ea typeface="宋体" panose="02010600030101010101" pitchFamily="2" charset="-122"/>
              </a:rPr>
              <a:t>)</a:t>
            </a:r>
          </a:p>
        </p:txBody>
      </p:sp>
      <p:sp>
        <p:nvSpPr>
          <p:cNvPr id="478213" name="Text Box 5">
            <a:extLst>
              <a:ext uri="{FF2B5EF4-FFF2-40B4-BE49-F238E27FC236}">
                <a16:creationId xmlns:a16="http://schemas.microsoft.com/office/drawing/2014/main" id="{4D7E6275-2756-49E6-AAF7-3E986BA1A905}"/>
              </a:ext>
            </a:extLst>
          </p:cNvPr>
          <p:cNvSpPr txBox="1">
            <a:spLocks noChangeArrowheads="1"/>
          </p:cNvSpPr>
          <p:nvPr/>
        </p:nvSpPr>
        <p:spPr bwMode="auto">
          <a:xfrm>
            <a:off x="426987" y="5094717"/>
            <a:ext cx="8717014" cy="1877437"/>
          </a:xfrm>
          <a:prstGeom prst="rect">
            <a:avLst/>
          </a:prstGeom>
          <a:noFill/>
          <a:ln>
            <a:noFill/>
          </a:ln>
          <a:effectLst/>
        </p:spPr>
        <p:txBody>
          <a:bodyPr wrap="square">
            <a:spAutoFit/>
          </a:bodyPr>
          <a:lstStyle/>
          <a:p>
            <a:pPr eaLnBrk="1" hangingPunct="1">
              <a:spcBef>
                <a:spcPct val="50000"/>
              </a:spcBef>
              <a:defRPr/>
            </a:pPr>
            <a:r>
              <a:rPr lang="en-US" altLang="zh-CN" sz="2000" b="1" dirty="0">
                <a:latin typeface="宋体" panose="02010600030101010101" pitchFamily="2" charset="-122"/>
                <a:ea typeface="宋体" panose="02010600030101010101" pitchFamily="2" charset="-122"/>
              </a:rPr>
              <a:t>    4. </a:t>
            </a:r>
            <a:r>
              <a:rPr lang="zh-CN" altLang="en-US" sz="2000" b="1" dirty="0">
                <a:latin typeface="宋体" panose="02010600030101010101" pitchFamily="2" charset="-122"/>
                <a:ea typeface="宋体" panose="02010600030101010101" pitchFamily="2" charset="-122"/>
              </a:rPr>
              <a:t>指定路径或修改环境变量</a:t>
            </a:r>
            <a:r>
              <a:rPr lang="en-US" altLang="zh-CN" sz="2000" b="1" dirty="0">
                <a:latin typeface="宋体" panose="02010600030101010101" pitchFamily="2" charset="-122"/>
                <a:ea typeface="宋体" panose="02010600030101010101" pitchFamily="2" charset="-122"/>
              </a:rPr>
              <a:t>PATH</a:t>
            </a:r>
            <a:r>
              <a:rPr lang="zh-CN" altLang="en-US" sz="2000" b="1" dirty="0">
                <a:latin typeface="宋体" panose="02010600030101010101" pitchFamily="2" charset="-122"/>
                <a:ea typeface="宋体" panose="02010600030101010101" pitchFamily="2" charset="-122"/>
              </a:rPr>
              <a:t>后执行</a:t>
            </a:r>
            <a:r>
              <a:rPr lang="en-US" altLang="zh-CN" sz="2000" b="1" dirty="0">
                <a:latin typeface="宋体" panose="02010600030101010101" pitchFamily="2" charset="-122"/>
                <a:ea typeface="宋体" panose="02010600030101010101" pitchFamily="2" charset="-122"/>
              </a:rPr>
              <a:t>shell</a:t>
            </a:r>
            <a:r>
              <a:rPr lang="zh-CN" altLang="en-US" sz="2000" b="1" dirty="0">
                <a:latin typeface="宋体" panose="02010600030101010101" pitchFamily="2" charset="-122"/>
                <a:ea typeface="宋体" panose="02010600030101010101" pitchFamily="2" charset="-122"/>
              </a:rPr>
              <a:t>程序</a:t>
            </a:r>
          </a:p>
          <a:p>
            <a:pPr eaLnBrk="1" hangingPunct="1">
              <a:spcBef>
                <a:spcPct val="20000"/>
              </a:spcBef>
              <a:buClr>
                <a:schemeClr val="tx2"/>
              </a:buClr>
              <a:buSzPct val="75000"/>
              <a:buFont typeface="Wingdings" panose="05000000000000000000" pitchFamily="2" charset="2"/>
              <a:buNone/>
              <a:defRPr/>
            </a:pPr>
            <a:r>
              <a:rPr lang="zh-CN" altLang="en-US" sz="2000" b="1" dirty="0">
                <a:latin typeface="宋体" panose="02010600030101010101" pitchFamily="2" charset="-122"/>
                <a:ea typeface="宋体" panose="02010600030101010101" pitchFamily="2" charset="-122"/>
              </a:rPr>
              <a:t>      </a:t>
            </a:r>
            <a:r>
              <a:rPr lang="en-US" altLang="zh-CN" sz="2000" b="1" dirty="0">
                <a:latin typeface="宋体" panose="02010600030101010101" pitchFamily="2" charset="-122"/>
                <a:ea typeface="宋体" panose="02010600030101010101" pitchFamily="2" charset="-122"/>
              </a:rPr>
              <a:t>$ ./prog1  student5</a:t>
            </a:r>
          </a:p>
          <a:p>
            <a:pPr>
              <a:spcBef>
                <a:spcPct val="20000"/>
              </a:spcBef>
              <a:buClr>
                <a:schemeClr val="tx2"/>
              </a:buClr>
              <a:buSzPct val="75000"/>
              <a:defRPr/>
            </a:pPr>
            <a:r>
              <a:rPr lang="en-US" altLang="zh-CN" sz="2000" b="1" dirty="0">
                <a:latin typeface="宋体" panose="02010600030101010101" pitchFamily="2" charset="-122"/>
                <a:ea typeface="宋体" panose="02010600030101010101" pitchFamily="2" charset="-122"/>
              </a:rPr>
              <a:t>root  1      0  0 01:59 ?        00:00:01 /</a:t>
            </a:r>
            <a:r>
              <a:rPr lang="en-US" altLang="zh-CN" sz="2000" b="1" dirty="0" err="1">
                <a:latin typeface="宋体" panose="02010600030101010101" pitchFamily="2" charset="-122"/>
                <a:ea typeface="宋体" panose="02010600030101010101" pitchFamily="2" charset="-122"/>
              </a:rPr>
              <a:t>sbin</a:t>
            </a:r>
            <a:r>
              <a:rPr lang="en-US" altLang="zh-CN" sz="2000" b="1" dirty="0">
                <a:latin typeface="宋体" panose="02010600030101010101" pitchFamily="2" charset="-122"/>
                <a:ea typeface="宋体" panose="02010600030101010101" pitchFamily="2" charset="-122"/>
              </a:rPr>
              <a:t>/</a:t>
            </a:r>
            <a:r>
              <a:rPr lang="en-US" altLang="zh-CN" sz="2000" b="1" dirty="0" err="1">
                <a:latin typeface="宋体" panose="02010600030101010101" pitchFamily="2" charset="-122"/>
                <a:ea typeface="宋体" panose="02010600030101010101" pitchFamily="2" charset="-122"/>
              </a:rPr>
              <a:t>init</a:t>
            </a:r>
            <a:r>
              <a:rPr lang="en-US" altLang="zh-CN" sz="2000" b="1" dirty="0">
                <a:latin typeface="宋体" panose="02010600030101010101" pitchFamily="2" charset="-122"/>
                <a:ea typeface="宋体" panose="02010600030101010101" pitchFamily="2" charset="-122"/>
              </a:rPr>
              <a:t> auto </a:t>
            </a:r>
            <a:r>
              <a:rPr lang="en-US" altLang="zh-CN" sz="2000" b="1" dirty="0" err="1">
                <a:latin typeface="宋体" panose="02010600030101010101" pitchFamily="2" charset="-122"/>
                <a:ea typeface="宋体" panose="02010600030101010101" pitchFamily="2" charset="-122"/>
              </a:rPr>
              <a:t>noprompt</a:t>
            </a:r>
            <a:endParaRPr lang="en-US" altLang="zh-CN" sz="2000" b="1" dirty="0">
              <a:latin typeface="宋体" panose="02010600030101010101" pitchFamily="2" charset="-122"/>
              <a:ea typeface="宋体" panose="02010600030101010101" pitchFamily="2" charset="-122"/>
            </a:endParaRPr>
          </a:p>
          <a:p>
            <a:pPr>
              <a:spcBef>
                <a:spcPct val="20000"/>
              </a:spcBef>
              <a:buClr>
                <a:schemeClr val="tx2"/>
              </a:buClr>
              <a:buSzPct val="75000"/>
              <a:defRPr/>
            </a:pPr>
            <a:r>
              <a:rPr lang="en-US" altLang="zh-CN" sz="2000" b="1" dirty="0">
                <a:latin typeface="宋体" panose="02010600030101010101" pitchFamily="2" charset="-122"/>
                <a:ea typeface="宋体" panose="02010600030101010101" pitchFamily="2" charset="-122"/>
              </a:rPr>
              <a:t>root  2      0  0 01:59 ?        00:00:00 [</a:t>
            </a:r>
            <a:r>
              <a:rPr lang="en-US" altLang="zh-CN" sz="2000" b="1" dirty="0" err="1">
                <a:latin typeface="宋体" panose="02010600030101010101" pitchFamily="2" charset="-122"/>
                <a:ea typeface="宋体" panose="02010600030101010101" pitchFamily="2" charset="-122"/>
              </a:rPr>
              <a:t>kthreadd</a:t>
            </a:r>
            <a:r>
              <a:rPr lang="en-US" altLang="zh-CN" sz="2000" b="1" dirty="0">
                <a:latin typeface="宋体" panose="02010600030101010101" pitchFamily="2" charset="-122"/>
                <a:ea typeface="宋体" panose="02010600030101010101" pitchFamily="2" charset="-122"/>
              </a:rPr>
              <a:t>]</a:t>
            </a:r>
          </a:p>
          <a:p>
            <a:pPr>
              <a:spcBef>
                <a:spcPct val="20000"/>
              </a:spcBef>
              <a:buClr>
                <a:schemeClr val="tx2"/>
              </a:buClr>
              <a:buSzPct val="75000"/>
              <a:defRPr/>
            </a:pPr>
            <a:r>
              <a:rPr lang="en-US" altLang="zh-CN" sz="2000" b="1" dirty="0">
                <a:latin typeface="宋体" panose="02010600030101010101" pitchFamily="2" charset="-122"/>
                <a:ea typeface="宋体" panose="02010600030101010101" pitchFamily="2" charset="-122"/>
              </a:rPr>
              <a:t>root  4      2  0 01:59 ?        00:00:00 [</a:t>
            </a:r>
            <a:r>
              <a:rPr lang="en-US" altLang="zh-CN" sz="2000" b="1" dirty="0" err="1">
                <a:latin typeface="宋体" panose="02010600030101010101" pitchFamily="2" charset="-122"/>
                <a:ea typeface="宋体" panose="02010600030101010101" pitchFamily="2" charset="-122"/>
              </a:rPr>
              <a:t>kworker</a:t>
            </a:r>
            <a:r>
              <a:rPr lang="en-US" altLang="zh-CN" sz="2000" b="1" dirty="0">
                <a:latin typeface="宋体" panose="02010600030101010101" pitchFamily="2" charset="-122"/>
                <a:ea typeface="宋体" panose="02010600030101010101" pitchFamily="2" charset="-122"/>
              </a:rPr>
              <a:t>/0:0H]</a:t>
            </a:r>
            <a:endParaRPr lang="en-US" altLang="zh-CN" sz="2000" dirty="0"/>
          </a:p>
        </p:txBody>
      </p:sp>
      <p:sp>
        <p:nvSpPr>
          <p:cNvPr id="6"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2288437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8211"/>
                                        </p:tgtEl>
                                        <p:attrNameLst>
                                          <p:attrName>style.visibility</p:attrName>
                                        </p:attrNameLst>
                                      </p:cBhvr>
                                      <p:to>
                                        <p:strVal val="visible"/>
                                      </p:to>
                                    </p:set>
                                    <p:anim calcmode="lin" valueType="num">
                                      <p:cBhvr additive="base">
                                        <p:cTn id="7" dur="500" fill="hold"/>
                                        <p:tgtEl>
                                          <p:spTgt spid="478211"/>
                                        </p:tgtEl>
                                        <p:attrNameLst>
                                          <p:attrName>ppt_x</p:attrName>
                                        </p:attrNameLst>
                                      </p:cBhvr>
                                      <p:tavLst>
                                        <p:tav tm="0">
                                          <p:val>
                                            <p:strVal val="0-#ppt_w/2"/>
                                          </p:val>
                                        </p:tav>
                                        <p:tav tm="100000">
                                          <p:val>
                                            <p:strVal val="#ppt_x"/>
                                          </p:val>
                                        </p:tav>
                                      </p:tavLst>
                                    </p:anim>
                                    <p:anim calcmode="lin" valueType="num">
                                      <p:cBhvr additive="base">
                                        <p:cTn id="8" dur="500" fill="hold"/>
                                        <p:tgtEl>
                                          <p:spTgt spid="47821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78212"/>
                                        </p:tgtEl>
                                        <p:attrNameLst>
                                          <p:attrName>style.visibility</p:attrName>
                                        </p:attrNameLst>
                                      </p:cBhvr>
                                      <p:to>
                                        <p:strVal val="visible"/>
                                      </p:to>
                                    </p:set>
                                    <p:anim calcmode="lin" valueType="num">
                                      <p:cBhvr additive="base">
                                        <p:cTn id="13" dur="500" fill="hold"/>
                                        <p:tgtEl>
                                          <p:spTgt spid="478212"/>
                                        </p:tgtEl>
                                        <p:attrNameLst>
                                          <p:attrName>ppt_x</p:attrName>
                                        </p:attrNameLst>
                                      </p:cBhvr>
                                      <p:tavLst>
                                        <p:tav tm="0">
                                          <p:val>
                                            <p:strVal val="0-#ppt_w/2"/>
                                          </p:val>
                                        </p:tav>
                                        <p:tav tm="100000">
                                          <p:val>
                                            <p:strVal val="#ppt_x"/>
                                          </p:val>
                                        </p:tav>
                                      </p:tavLst>
                                    </p:anim>
                                    <p:anim calcmode="lin" valueType="num">
                                      <p:cBhvr additive="base">
                                        <p:cTn id="14" dur="500" fill="hold"/>
                                        <p:tgtEl>
                                          <p:spTgt spid="47821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78213"/>
                                        </p:tgtEl>
                                        <p:attrNameLst>
                                          <p:attrName>style.visibility</p:attrName>
                                        </p:attrNameLst>
                                      </p:cBhvr>
                                      <p:to>
                                        <p:strVal val="visible"/>
                                      </p:to>
                                    </p:set>
                                    <p:anim calcmode="lin" valueType="num">
                                      <p:cBhvr additive="base">
                                        <p:cTn id="19" dur="500" fill="hold"/>
                                        <p:tgtEl>
                                          <p:spTgt spid="478213"/>
                                        </p:tgtEl>
                                        <p:attrNameLst>
                                          <p:attrName>ppt_x</p:attrName>
                                        </p:attrNameLst>
                                      </p:cBhvr>
                                      <p:tavLst>
                                        <p:tav tm="0">
                                          <p:val>
                                            <p:strVal val="0-#ppt_w/2"/>
                                          </p:val>
                                        </p:tav>
                                        <p:tav tm="100000">
                                          <p:val>
                                            <p:strVal val="#ppt_x"/>
                                          </p:val>
                                        </p:tav>
                                      </p:tavLst>
                                    </p:anim>
                                    <p:anim calcmode="lin" valueType="num">
                                      <p:cBhvr additive="base">
                                        <p:cTn id="20" dur="500" fill="hold"/>
                                        <p:tgtEl>
                                          <p:spTgt spid="4782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1" grpId="0" autoUpdateAnimBg="0"/>
      <p:bldP spid="478212" grpId="0" autoUpdateAnimBg="0"/>
      <p:bldP spid="478213"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7" name="Rectangle 3">
            <a:extLst>
              <a:ext uri="{FF2B5EF4-FFF2-40B4-BE49-F238E27FC236}">
                <a16:creationId xmlns:a16="http://schemas.microsoft.com/office/drawing/2014/main" id="{219E7B7C-50AC-4D92-9FDC-01949EFBEF60}"/>
              </a:ext>
            </a:extLst>
          </p:cNvPr>
          <p:cNvSpPr>
            <a:spLocks noGrp="1" noChangeArrowheads="1"/>
          </p:cNvSpPr>
          <p:nvPr>
            <p:ph type="body" idx="1"/>
          </p:nvPr>
        </p:nvSpPr>
        <p:spPr>
          <a:xfrm>
            <a:off x="944880" y="1151573"/>
            <a:ext cx="7559040" cy="4057650"/>
          </a:xfrm>
        </p:spPr>
        <p:txBody>
          <a:bodyPr/>
          <a:lstStyle/>
          <a:p>
            <a:pPr marL="609600" indent="-609600">
              <a:buNone/>
              <a:defRPr/>
            </a:pPr>
            <a:r>
              <a:rPr lang="en-US" altLang="zh-CN" sz="2800" b="1" dirty="0">
                <a:solidFill>
                  <a:schemeClr val="tx2"/>
                </a:solidFill>
              </a:rPr>
              <a:t>8.1    shell </a:t>
            </a:r>
            <a:r>
              <a:rPr lang="zh-CN" altLang="en-US" sz="2800" b="1" dirty="0">
                <a:solidFill>
                  <a:schemeClr val="tx2"/>
                </a:solidFill>
              </a:rPr>
              <a:t>的启动和终止</a:t>
            </a:r>
          </a:p>
          <a:p>
            <a:pPr marL="609600" indent="-609600">
              <a:buNone/>
              <a:defRPr/>
            </a:pPr>
            <a:endParaRPr lang="zh-CN" altLang="en-US" sz="2800" b="1" dirty="0">
              <a:solidFill>
                <a:schemeClr val="tx2"/>
              </a:solidFill>
            </a:endParaRPr>
          </a:p>
          <a:p>
            <a:pPr marL="609600" indent="-609600">
              <a:buNone/>
              <a:defRPr/>
            </a:pPr>
            <a:r>
              <a:rPr lang="zh-CN" altLang="en-US" sz="2800" dirty="0"/>
              <a:t>       用户登录</a:t>
            </a:r>
            <a:r>
              <a:rPr lang="en-US" altLang="zh-CN" sz="2800" dirty="0"/>
              <a:t>(login)</a:t>
            </a:r>
            <a:r>
              <a:rPr lang="zh-CN" altLang="en-US" sz="2800" dirty="0"/>
              <a:t>进入系统时</a:t>
            </a:r>
            <a:r>
              <a:rPr lang="en-US" altLang="zh-CN" sz="2800" dirty="0"/>
              <a:t>,  </a:t>
            </a:r>
            <a:r>
              <a:rPr lang="zh-CN" altLang="en-US" sz="2800" dirty="0"/>
              <a:t>系统根据</a:t>
            </a:r>
          </a:p>
          <a:p>
            <a:pPr marL="609600" indent="-609600">
              <a:buNone/>
              <a:defRPr/>
            </a:pPr>
            <a:r>
              <a:rPr lang="zh-CN" altLang="en-US" sz="2800" dirty="0"/>
              <a:t>                             </a:t>
            </a:r>
            <a:r>
              <a:rPr lang="en-US" altLang="zh-CN" sz="2800" dirty="0">
                <a:solidFill>
                  <a:srgbClr val="0000FF"/>
                </a:solidFill>
              </a:rPr>
              <a:t>/</a:t>
            </a:r>
            <a:r>
              <a:rPr lang="en-US" altLang="zh-CN" sz="2800" dirty="0" err="1">
                <a:solidFill>
                  <a:srgbClr val="0000FF"/>
                </a:solidFill>
              </a:rPr>
              <a:t>etc</a:t>
            </a:r>
            <a:r>
              <a:rPr lang="en-US" altLang="zh-CN" sz="2800" dirty="0">
                <a:solidFill>
                  <a:srgbClr val="0000FF"/>
                </a:solidFill>
              </a:rPr>
              <a:t>/</a:t>
            </a:r>
            <a:r>
              <a:rPr lang="en-US" altLang="zh-CN" sz="2800" dirty="0" err="1">
                <a:solidFill>
                  <a:srgbClr val="0000FF"/>
                </a:solidFill>
              </a:rPr>
              <a:t>passwd</a:t>
            </a:r>
            <a:endParaRPr lang="en-US" altLang="zh-CN" sz="2800" dirty="0">
              <a:solidFill>
                <a:srgbClr val="0000FF"/>
              </a:solidFill>
            </a:endParaRPr>
          </a:p>
          <a:p>
            <a:pPr>
              <a:defRPr/>
            </a:pPr>
            <a:r>
              <a:rPr lang="en-US" altLang="zh-CN" sz="2800" dirty="0"/>
              <a:t> </a:t>
            </a:r>
            <a:r>
              <a:rPr lang="zh-CN" altLang="en-US" sz="2800" dirty="0"/>
              <a:t>文件中的配置参数</a:t>
            </a:r>
            <a:r>
              <a:rPr lang="en-US" altLang="zh-CN" sz="2800" dirty="0"/>
              <a:t>, </a:t>
            </a:r>
            <a:r>
              <a:rPr lang="zh-CN" altLang="en-US" sz="2800" dirty="0"/>
              <a:t>为该用户启动一个指定类型的</a:t>
            </a:r>
            <a:r>
              <a:rPr lang="en-US" altLang="zh-CN" sz="2800" dirty="0"/>
              <a:t>shell</a:t>
            </a:r>
            <a:r>
              <a:rPr lang="zh-CN" altLang="en-US" sz="2800" dirty="0"/>
              <a:t>进程</a:t>
            </a:r>
            <a:r>
              <a:rPr lang="en-US" altLang="zh-CN" sz="2800" dirty="0"/>
              <a:t>, </a:t>
            </a:r>
            <a:r>
              <a:rPr lang="zh-CN" altLang="en-US" sz="2800" dirty="0"/>
              <a:t>专门用于解释执行该用户发出的各种命令</a:t>
            </a:r>
            <a:r>
              <a:rPr lang="en-US" altLang="zh-CN" sz="2800" dirty="0"/>
              <a:t>. </a:t>
            </a:r>
            <a:r>
              <a:rPr lang="zh-CN" altLang="en-US" sz="2800" dirty="0"/>
              <a:t>当用户发出</a:t>
            </a:r>
            <a:r>
              <a:rPr lang="en-US" altLang="zh-CN" sz="2800" dirty="0"/>
              <a:t>exit</a:t>
            </a:r>
            <a:r>
              <a:rPr lang="zh-CN" altLang="en-US" sz="2800" dirty="0"/>
              <a:t>或</a:t>
            </a:r>
            <a:r>
              <a:rPr lang="en-US" altLang="zh-CN" sz="2800" dirty="0"/>
              <a:t>Logout</a:t>
            </a:r>
            <a:r>
              <a:rPr lang="zh-CN" altLang="en-US" sz="2800" dirty="0"/>
              <a:t>命令时</a:t>
            </a:r>
            <a:r>
              <a:rPr lang="en-US" altLang="zh-CN" sz="2800" dirty="0"/>
              <a:t>, </a:t>
            </a:r>
            <a:r>
              <a:rPr lang="zh-CN" altLang="en-US" sz="2800" dirty="0"/>
              <a:t>该</a:t>
            </a:r>
            <a:r>
              <a:rPr lang="en-US" altLang="zh-CN" sz="2800" dirty="0"/>
              <a:t>shell</a:t>
            </a:r>
            <a:r>
              <a:rPr lang="zh-CN" altLang="en-US" sz="2800" dirty="0"/>
              <a:t>程序终止运行</a:t>
            </a:r>
            <a:r>
              <a:rPr lang="en-US" altLang="zh-CN" sz="2800" dirty="0"/>
              <a:t>, </a:t>
            </a:r>
            <a:r>
              <a:rPr lang="zh-CN" altLang="en-US" sz="2800" dirty="0"/>
              <a:t>该用户退出系统</a:t>
            </a:r>
            <a:r>
              <a:rPr lang="en-US" altLang="zh-CN" sz="2800" dirty="0"/>
              <a:t>, </a:t>
            </a:r>
            <a:r>
              <a:rPr lang="zh-CN" altLang="en-US" sz="2800" dirty="0"/>
              <a:t>回到</a:t>
            </a:r>
            <a:r>
              <a:rPr lang="en-US" altLang="zh-CN" sz="2800" dirty="0" err="1"/>
              <a:t>getty</a:t>
            </a:r>
            <a:r>
              <a:rPr lang="zh-CN" altLang="en-US" sz="2800" dirty="0"/>
              <a:t>状态</a:t>
            </a:r>
            <a:r>
              <a:rPr lang="en-US" altLang="zh-CN" sz="2800" dirty="0"/>
              <a:t>. </a:t>
            </a:r>
          </a:p>
        </p:txBody>
      </p:sp>
      <p:sp>
        <p:nvSpPr>
          <p:cNvPr id="5"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1191818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a:extLst>
              <a:ext uri="{FF2B5EF4-FFF2-40B4-BE49-F238E27FC236}">
                <a16:creationId xmlns:a16="http://schemas.microsoft.com/office/drawing/2014/main" id="{374E5672-E2D4-4DFD-8D9A-3D1BA0AA32F4}"/>
              </a:ext>
            </a:extLst>
          </p:cNvPr>
          <p:cNvSpPr>
            <a:spLocks noGrp="1" noChangeArrowheads="1"/>
          </p:cNvSpPr>
          <p:nvPr>
            <p:ph type="body" idx="1"/>
          </p:nvPr>
        </p:nvSpPr>
        <p:spPr>
          <a:xfrm>
            <a:off x="883920" y="1085850"/>
            <a:ext cx="7856220" cy="4594860"/>
          </a:xfrm>
        </p:spPr>
        <p:txBody>
          <a:bodyPr/>
          <a:lstStyle/>
          <a:p>
            <a:pPr marL="609600" indent="-609600">
              <a:buNone/>
              <a:defRPr/>
            </a:pPr>
            <a:r>
              <a:rPr lang="en-US" altLang="zh-CN" sz="2800" b="1" dirty="0">
                <a:solidFill>
                  <a:schemeClr val="tx2"/>
                </a:solidFill>
              </a:rPr>
              <a:t>8.7.3   shell </a:t>
            </a:r>
            <a:r>
              <a:rPr lang="zh-CN" altLang="en-US" sz="2800" b="1" dirty="0">
                <a:solidFill>
                  <a:schemeClr val="tx2"/>
                </a:solidFill>
              </a:rPr>
              <a:t>程序和语句</a:t>
            </a:r>
          </a:p>
          <a:p>
            <a:pPr marL="609600" indent="-609600">
              <a:buNone/>
              <a:defRPr/>
            </a:pPr>
            <a:r>
              <a:rPr lang="zh-CN" altLang="en-US" dirty="0"/>
              <a:t> </a:t>
            </a:r>
            <a:r>
              <a:rPr lang="en-US" altLang="zh-CN" dirty="0"/>
              <a:t>shell </a:t>
            </a:r>
            <a:r>
              <a:rPr lang="zh-CN" altLang="en-US" dirty="0"/>
              <a:t>程序由零至多条</a:t>
            </a:r>
            <a:r>
              <a:rPr lang="en-US" altLang="zh-CN" dirty="0"/>
              <a:t>shell</a:t>
            </a:r>
            <a:r>
              <a:rPr lang="zh-CN" altLang="en-US" dirty="0"/>
              <a:t>语句构成</a:t>
            </a:r>
            <a:r>
              <a:rPr lang="en-US" altLang="zh-CN" dirty="0"/>
              <a:t>.  shell</a:t>
            </a:r>
            <a:r>
              <a:rPr lang="zh-CN" altLang="en-US" dirty="0"/>
              <a:t>语句包括三大类</a:t>
            </a:r>
            <a:r>
              <a:rPr lang="en-US" altLang="zh-CN" dirty="0"/>
              <a:t>: </a:t>
            </a:r>
            <a:r>
              <a:rPr lang="zh-CN" altLang="en-US" dirty="0"/>
              <a:t>功能性语句、结构性语句和说明性语句</a:t>
            </a:r>
            <a:r>
              <a:rPr lang="en-US" altLang="zh-CN" dirty="0"/>
              <a:t>.</a:t>
            </a:r>
          </a:p>
          <a:p>
            <a:pPr marL="609600" indent="-609600">
              <a:buNone/>
              <a:defRPr/>
            </a:pPr>
            <a:r>
              <a:rPr lang="zh-CN" altLang="en-US" dirty="0">
                <a:solidFill>
                  <a:srgbClr val="FF0000"/>
                </a:solidFill>
              </a:rPr>
              <a:t>说明性语句</a:t>
            </a:r>
            <a:r>
              <a:rPr lang="zh-CN" altLang="en-US" dirty="0"/>
              <a:t>：</a:t>
            </a:r>
          </a:p>
          <a:p>
            <a:pPr marL="609600" indent="-609600">
              <a:buNone/>
              <a:defRPr/>
            </a:pPr>
            <a:r>
              <a:rPr lang="zh-CN" altLang="en-US" dirty="0"/>
              <a:t>         以</a:t>
            </a:r>
            <a:r>
              <a:rPr lang="en-US" altLang="zh-CN" dirty="0"/>
              <a:t>#</a:t>
            </a:r>
            <a:r>
              <a:rPr lang="zh-CN" altLang="en-US" dirty="0"/>
              <a:t>号开始到行尾的部分，不被解释执行。</a:t>
            </a:r>
          </a:p>
          <a:p>
            <a:pPr marL="609600" indent="-609600">
              <a:buNone/>
              <a:defRPr/>
            </a:pPr>
            <a:r>
              <a:rPr lang="zh-CN" altLang="en-US" dirty="0">
                <a:solidFill>
                  <a:srgbClr val="FF0000"/>
                </a:solidFill>
              </a:rPr>
              <a:t>功能性语句</a:t>
            </a:r>
            <a:r>
              <a:rPr lang="en-US" altLang="zh-CN" dirty="0"/>
              <a:t>: </a:t>
            </a:r>
          </a:p>
          <a:p>
            <a:pPr marL="609600" indent="-609600">
              <a:buNone/>
              <a:defRPr/>
            </a:pPr>
            <a:r>
              <a:rPr lang="en-US" altLang="zh-CN" dirty="0"/>
              <a:t>         </a:t>
            </a:r>
            <a:r>
              <a:rPr lang="zh-CN" altLang="en-US" dirty="0"/>
              <a:t>任意的操作系统命令、</a:t>
            </a:r>
            <a:r>
              <a:rPr lang="en-US" altLang="zh-CN" dirty="0"/>
              <a:t>shell</a:t>
            </a:r>
            <a:r>
              <a:rPr lang="zh-CN" altLang="en-US" dirty="0"/>
              <a:t>内部命令、自编程序、其它</a:t>
            </a:r>
            <a:r>
              <a:rPr lang="en-US" altLang="zh-CN" dirty="0"/>
              <a:t>shell</a:t>
            </a:r>
            <a:r>
              <a:rPr lang="zh-CN" altLang="en-US" dirty="0"/>
              <a:t>程序名等。</a:t>
            </a:r>
          </a:p>
          <a:p>
            <a:pPr marL="609600" indent="-609600">
              <a:buNone/>
              <a:defRPr/>
            </a:pPr>
            <a:r>
              <a:rPr lang="zh-CN" altLang="en-US" dirty="0">
                <a:solidFill>
                  <a:srgbClr val="FF0000"/>
                </a:solidFill>
              </a:rPr>
              <a:t>结构性语句</a:t>
            </a:r>
            <a:r>
              <a:rPr lang="zh-CN" altLang="en-US" dirty="0"/>
              <a:t>：</a:t>
            </a:r>
          </a:p>
          <a:p>
            <a:pPr marL="609600" indent="-609600">
              <a:buNone/>
              <a:defRPr/>
            </a:pPr>
            <a:r>
              <a:rPr lang="zh-CN" altLang="en-US" dirty="0"/>
              <a:t>         条件测试语句、多路分支语句、循环语句、循环控制语句等</a:t>
            </a:r>
            <a:r>
              <a:rPr lang="zh-CN" altLang="en-US" sz="2100" dirty="0"/>
              <a:t>。</a:t>
            </a:r>
            <a:r>
              <a:rPr lang="zh-CN" altLang="en-US" dirty="0"/>
              <a:t>             </a:t>
            </a:r>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1081126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a:extLst>
              <a:ext uri="{FF2B5EF4-FFF2-40B4-BE49-F238E27FC236}">
                <a16:creationId xmlns:a16="http://schemas.microsoft.com/office/drawing/2014/main" id="{9D6A0F34-B1E3-43DA-8DF0-49DD7D5C8C36}"/>
              </a:ext>
            </a:extLst>
          </p:cNvPr>
          <p:cNvSpPr>
            <a:spLocks noGrp="1" noChangeArrowheads="1"/>
          </p:cNvSpPr>
          <p:nvPr>
            <p:ph type="body" idx="1"/>
          </p:nvPr>
        </p:nvSpPr>
        <p:spPr>
          <a:xfrm>
            <a:off x="868680" y="1085850"/>
            <a:ext cx="7795260" cy="4914900"/>
          </a:xfrm>
        </p:spPr>
        <p:txBody>
          <a:bodyPr/>
          <a:lstStyle/>
          <a:p>
            <a:pPr marL="609600" indent="-609600">
              <a:buNone/>
              <a:defRPr/>
            </a:pPr>
            <a:r>
              <a:rPr lang="en-US" altLang="zh-CN" sz="2800" b="1" dirty="0"/>
              <a:t>8.7.3.1   </a:t>
            </a:r>
            <a:r>
              <a:rPr lang="zh-CN" altLang="en-US" sz="2800" b="1" dirty="0"/>
              <a:t>说明性语句</a:t>
            </a:r>
            <a:r>
              <a:rPr lang="en-US" altLang="zh-CN" sz="2800" b="1" dirty="0"/>
              <a:t>(</a:t>
            </a:r>
            <a:r>
              <a:rPr lang="zh-CN" altLang="en-US" sz="2800" b="1" dirty="0"/>
              <a:t>注释行</a:t>
            </a:r>
            <a:r>
              <a:rPr lang="en-US" altLang="zh-CN" sz="2800" b="1" dirty="0"/>
              <a:t>)</a:t>
            </a:r>
            <a:endParaRPr lang="en-US" altLang="zh-CN" sz="2800" dirty="0"/>
          </a:p>
          <a:p>
            <a:pPr marL="609600" indent="0">
              <a:buNone/>
              <a:defRPr/>
            </a:pPr>
            <a:r>
              <a:rPr lang="zh-CN" altLang="en-US" sz="2000" dirty="0"/>
              <a:t>注释行可以出现在程序中的任何位置</a:t>
            </a:r>
            <a:r>
              <a:rPr lang="en-US" altLang="zh-CN" sz="2000" dirty="0"/>
              <a:t>,</a:t>
            </a:r>
            <a:r>
              <a:rPr lang="zh-CN" altLang="en-US" sz="2000" dirty="0"/>
              <a:t>既可以单独占用一行</a:t>
            </a:r>
            <a:r>
              <a:rPr lang="en-US" altLang="zh-CN" sz="2000" dirty="0"/>
              <a:t>,  </a:t>
            </a:r>
            <a:r>
              <a:rPr lang="zh-CN" altLang="en-US" sz="2000" dirty="0"/>
              <a:t>也可以接在执行语句的后面</a:t>
            </a:r>
            <a:r>
              <a:rPr lang="en-US" altLang="zh-CN" sz="2000" dirty="0"/>
              <a:t>. </a:t>
            </a:r>
            <a:r>
              <a:rPr lang="zh-CN" altLang="en-US" sz="2000" dirty="0"/>
              <a:t>以</a:t>
            </a:r>
            <a:r>
              <a:rPr lang="en-US" altLang="zh-CN" sz="2000" dirty="0"/>
              <a:t>#</a:t>
            </a:r>
            <a:r>
              <a:rPr lang="zh-CN" altLang="en-US" sz="2000" dirty="0"/>
              <a:t>号开始到所在行的行尾部分，都不被解释执行</a:t>
            </a:r>
            <a:r>
              <a:rPr lang="en-US" altLang="zh-CN" sz="2000" dirty="0"/>
              <a:t>. </a:t>
            </a:r>
            <a:r>
              <a:rPr lang="zh-CN" altLang="en-US" sz="2000" dirty="0"/>
              <a:t>例如</a:t>
            </a:r>
            <a:r>
              <a:rPr lang="en-US" altLang="zh-CN" sz="2000" dirty="0"/>
              <a:t>:</a:t>
            </a:r>
          </a:p>
          <a:p>
            <a:pPr marL="609600" indent="-609600">
              <a:lnSpc>
                <a:spcPts val="1200"/>
              </a:lnSpc>
              <a:buNone/>
              <a:defRPr/>
            </a:pPr>
            <a:r>
              <a:rPr lang="en-US" altLang="zh-CN" sz="1800" dirty="0"/>
              <a:t>#! /bin/</a:t>
            </a:r>
            <a:r>
              <a:rPr lang="en-US" altLang="zh-CN" sz="1800" dirty="0" err="1"/>
              <a:t>sh</a:t>
            </a:r>
            <a:r>
              <a:rPr lang="en-US" altLang="zh-CN" sz="1800" dirty="0"/>
              <a:t> </a:t>
            </a:r>
          </a:p>
          <a:p>
            <a:pPr marL="609600" indent="-609600">
              <a:lnSpc>
                <a:spcPts val="1200"/>
              </a:lnSpc>
              <a:buNone/>
              <a:defRPr/>
            </a:pPr>
            <a:r>
              <a:rPr lang="en-US" altLang="zh-CN" sz="1800" dirty="0"/>
              <a:t># </a:t>
            </a:r>
          </a:p>
          <a:p>
            <a:pPr marL="609600" indent="-609600">
              <a:lnSpc>
                <a:spcPts val="1200"/>
              </a:lnSpc>
              <a:buNone/>
              <a:defRPr/>
            </a:pPr>
            <a:r>
              <a:rPr lang="en-US" altLang="zh-CN" sz="1800" dirty="0"/>
              <a:t># </a:t>
            </a:r>
            <a:r>
              <a:rPr lang="zh-CN" altLang="en-US" sz="1800" dirty="0"/>
              <a:t>本程序说明</a:t>
            </a:r>
          </a:p>
          <a:p>
            <a:pPr marL="609600" indent="-609600">
              <a:lnSpc>
                <a:spcPts val="1200"/>
              </a:lnSpc>
              <a:buNone/>
              <a:defRPr/>
            </a:pPr>
            <a:r>
              <a:rPr lang="en-US" altLang="zh-CN" sz="1800" dirty="0"/>
              <a:t>#</a:t>
            </a:r>
          </a:p>
          <a:p>
            <a:pPr marL="609600" indent="-609600">
              <a:lnSpc>
                <a:spcPts val="1200"/>
              </a:lnSpc>
              <a:buNone/>
              <a:defRPr/>
            </a:pPr>
            <a:r>
              <a:rPr lang="en-US" altLang="zh-CN" sz="1800" dirty="0"/>
              <a:t>command_1 </a:t>
            </a:r>
          </a:p>
          <a:p>
            <a:pPr marL="609600" indent="-609600">
              <a:lnSpc>
                <a:spcPts val="1200"/>
              </a:lnSpc>
              <a:buNone/>
              <a:defRPr/>
            </a:pPr>
            <a:r>
              <a:rPr lang="en-US" altLang="zh-CN" sz="1800" dirty="0"/>
              <a:t>command_2                        # command_2</a:t>
            </a:r>
            <a:r>
              <a:rPr lang="zh-CN" altLang="en-US" sz="1800" dirty="0"/>
              <a:t>的语句说明</a:t>
            </a:r>
          </a:p>
          <a:p>
            <a:pPr marL="609600" indent="-609600">
              <a:lnSpc>
                <a:spcPts val="1200"/>
              </a:lnSpc>
              <a:buNone/>
              <a:defRPr/>
            </a:pPr>
            <a:r>
              <a:rPr lang="en-US" altLang="zh-CN" sz="1800" dirty="0"/>
              <a:t>……</a:t>
            </a:r>
          </a:p>
          <a:p>
            <a:pPr marL="609600" indent="-609600">
              <a:lnSpc>
                <a:spcPts val="1200"/>
              </a:lnSpc>
              <a:buNone/>
              <a:defRPr/>
            </a:pPr>
            <a:r>
              <a:rPr lang="en-US" altLang="zh-CN" sz="1800" dirty="0"/>
              <a:t># </a:t>
            </a:r>
            <a:r>
              <a:rPr lang="zh-CN" altLang="en-US" sz="1800" dirty="0"/>
              <a:t>下面程序段的说明</a:t>
            </a:r>
          </a:p>
          <a:p>
            <a:pPr marL="609600" indent="-609600">
              <a:lnSpc>
                <a:spcPts val="1200"/>
              </a:lnSpc>
              <a:buNone/>
              <a:defRPr/>
            </a:pPr>
            <a:r>
              <a:rPr lang="en-US" altLang="zh-CN" sz="1800" dirty="0" err="1"/>
              <a:t>command_m</a:t>
            </a:r>
            <a:endParaRPr lang="en-US" altLang="zh-CN" sz="1800" dirty="0"/>
          </a:p>
          <a:p>
            <a:pPr marL="609600" indent="-609600">
              <a:lnSpc>
                <a:spcPts val="1200"/>
              </a:lnSpc>
              <a:buNone/>
              <a:defRPr/>
            </a:pPr>
            <a:r>
              <a:rPr lang="en-US" altLang="zh-CN" sz="1800" dirty="0"/>
              <a:t>……</a:t>
            </a:r>
          </a:p>
          <a:p>
            <a:pPr marL="609600" indent="-609600">
              <a:lnSpc>
                <a:spcPts val="1200"/>
              </a:lnSpc>
              <a:buNone/>
              <a:defRPr/>
            </a:pPr>
            <a:r>
              <a:rPr lang="en-US" altLang="zh-CN" sz="1800" dirty="0" err="1"/>
              <a:t>command_n</a:t>
            </a:r>
            <a:r>
              <a:rPr lang="en-US" altLang="zh-CN" sz="1800" dirty="0"/>
              <a:t>                       # </a:t>
            </a:r>
            <a:r>
              <a:rPr lang="en-US" altLang="zh-CN" sz="1800" dirty="0" err="1"/>
              <a:t>command_n</a:t>
            </a:r>
            <a:r>
              <a:rPr lang="zh-CN" altLang="en-US" sz="1800" dirty="0"/>
              <a:t>语句的说明</a:t>
            </a:r>
          </a:p>
          <a:p>
            <a:pPr marL="609600" indent="-609600">
              <a:lnSpc>
                <a:spcPts val="1200"/>
              </a:lnSpc>
              <a:buNone/>
              <a:defRPr/>
            </a:pPr>
            <a:r>
              <a:rPr lang="en-US" altLang="zh-CN" sz="1600" dirty="0"/>
              <a:t>……</a:t>
            </a:r>
          </a:p>
        </p:txBody>
      </p:sp>
      <p:sp>
        <p:nvSpPr>
          <p:cNvPr id="481283" name="AutoShape 3"/>
          <p:cNvSpPr>
            <a:spLocks noChangeArrowheads="1"/>
          </p:cNvSpPr>
          <p:nvPr/>
        </p:nvSpPr>
        <p:spPr bwMode="auto">
          <a:xfrm>
            <a:off x="2373363" y="2598822"/>
            <a:ext cx="6158230" cy="541421"/>
          </a:xfrm>
          <a:prstGeom prst="leftArrowCallout">
            <a:avLst>
              <a:gd name="adj1" fmla="val 37500"/>
              <a:gd name="adj2" fmla="val 25000"/>
              <a:gd name="adj3" fmla="val 275706"/>
              <a:gd name="adj4" fmla="val 8006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500" b="1" dirty="0">
                <a:solidFill>
                  <a:srgbClr val="FFFF00"/>
                </a:solidFill>
              </a:rPr>
              <a:t>告诉</a:t>
            </a:r>
            <a:r>
              <a:rPr lang="en-US" altLang="zh-CN" sz="1500" b="1" dirty="0">
                <a:solidFill>
                  <a:srgbClr val="FFFF00"/>
                </a:solidFill>
              </a:rPr>
              <a:t>OS</a:t>
            </a:r>
            <a:r>
              <a:rPr lang="zh-CN" altLang="en-US" sz="1500" b="1" dirty="0">
                <a:solidFill>
                  <a:srgbClr val="FFFF00"/>
                </a:solidFill>
              </a:rPr>
              <a:t>用哪种类型的</a:t>
            </a:r>
            <a:r>
              <a:rPr lang="en-US" altLang="zh-CN" sz="1500" b="1" dirty="0">
                <a:solidFill>
                  <a:srgbClr val="FFFF00"/>
                </a:solidFill>
              </a:rPr>
              <a:t>shell</a:t>
            </a:r>
            <a:r>
              <a:rPr lang="zh-CN" altLang="en-US" sz="1500" b="1" dirty="0">
                <a:solidFill>
                  <a:srgbClr val="FFFF00"/>
                </a:solidFill>
              </a:rPr>
              <a:t>来解释执行该程序</a:t>
            </a:r>
          </a:p>
        </p:txBody>
      </p:sp>
      <p:sp>
        <p:nvSpPr>
          <p:cNvPr id="4"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2573676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81283"/>
                                        </p:tgtEl>
                                        <p:attrNameLst>
                                          <p:attrName>style.visibility</p:attrName>
                                        </p:attrNameLst>
                                      </p:cBhvr>
                                      <p:to>
                                        <p:strVal val="visible"/>
                                      </p:to>
                                    </p:set>
                                    <p:anim calcmode="lin" valueType="num">
                                      <p:cBhvr additive="base">
                                        <p:cTn id="7" dur="500" fill="hold"/>
                                        <p:tgtEl>
                                          <p:spTgt spid="481283"/>
                                        </p:tgtEl>
                                        <p:attrNameLst>
                                          <p:attrName>ppt_x</p:attrName>
                                        </p:attrNameLst>
                                      </p:cBhvr>
                                      <p:tavLst>
                                        <p:tav tm="0">
                                          <p:val>
                                            <p:strVal val="1+#ppt_w/2"/>
                                          </p:val>
                                        </p:tav>
                                        <p:tav tm="100000">
                                          <p:val>
                                            <p:strVal val="#ppt_x"/>
                                          </p:val>
                                        </p:tav>
                                      </p:tavLst>
                                    </p:anim>
                                    <p:anim calcmode="lin" valueType="num">
                                      <p:cBhvr additive="base">
                                        <p:cTn id="8" dur="500" fill="hold"/>
                                        <p:tgtEl>
                                          <p:spTgt spid="4812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83"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a:extLst>
              <a:ext uri="{FF2B5EF4-FFF2-40B4-BE49-F238E27FC236}">
                <a16:creationId xmlns:a16="http://schemas.microsoft.com/office/drawing/2014/main" id="{3383D9CD-932E-4636-9A3D-178062C6F694}"/>
              </a:ext>
            </a:extLst>
          </p:cNvPr>
          <p:cNvSpPr>
            <a:spLocks noGrp="1" noChangeArrowheads="1"/>
          </p:cNvSpPr>
          <p:nvPr>
            <p:ph type="body" idx="1"/>
          </p:nvPr>
        </p:nvSpPr>
        <p:spPr>
          <a:xfrm>
            <a:off x="891540" y="1085850"/>
            <a:ext cx="7818120" cy="4800600"/>
          </a:xfrm>
        </p:spPr>
        <p:txBody>
          <a:bodyPr/>
          <a:lstStyle/>
          <a:p>
            <a:pPr marL="457200" indent="-457200">
              <a:buNone/>
              <a:defRPr/>
            </a:pPr>
            <a:r>
              <a:rPr lang="en-US" altLang="zh-CN" b="1" dirty="0"/>
              <a:t>8.7.3.2   </a:t>
            </a:r>
            <a:r>
              <a:rPr lang="zh-CN" altLang="en-US" b="1" dirty="0"/>
              <a:t>几个常用的功能性语句</a:t>
            </a:r>
            <a:r>
              <a:rPr lang="en-US" altLang="zh-CN" b="1" dirty="0"/>
              <a:t>(</a:t>
            </a:r>
            <a:r>
              <a:rPr lang="zh-CN" altLang="en-US" b="1" dirty="0"/>
              <a:t>命令</a:t>
            </a:r>
            <a:r>
              <a:rPr lang="en-US" altLang="zh-CN" b="1" dirty="0"/>
              <a:t>) </a:t>
            </a:r>
          </a:p>
          <a:p>
            <a:pPr marL="457200" indent="-457200">
              <a:buNone/>
              <a:defRPr/>
            </a:pPr>
            <a:r>
              <a:rPr lang="en-US" altLang="zh-CN" sz="2100" dirty="0"/>
              <a:t>1</a:t>
            </a:r>
            <a:r>
              <a:rPr lang="zh-CN" altLang="en-US" sz="2100" dirty="0"/>
              <a:t>、</a:t>
            </a:r>
            <a:r>
              <a:rPr lang="en-US" altLang="zh-CN" sz="2100" dirty="0">
                <a:solidFill>
                  <a:srgbClr val="0000FF"/>
                </a:solidFill>
              </a:rPr>
              <a:t>read</a:t>
            </a:r>
            <a:r>
              <a:rPr lang="zh-CN" altLang="en-US" sz="2100" dirty="0">
                <a:solidFill>
                  <a:srgbClr val="0000FF"/>
                </a:solidFill>
              </a:rPr>
              <a:t>命令</a:t>
            </a:r>
          </a:p>
          <a:p>
            <a:pPr marL="457200" indent="-457200">
              <a:buNone/>
              <a:defRPr/>
            </a:pPr>
            <a:r>
              <a:rPr lang="zh-CN" altLang="en-US" sz="2100" dirty="0"/>
              <a:t>     </a:t>
            </a:r>
            <a:r>
              <a:rPr lang="en-US" altLang="zh-CN" sz="2100" dirty="0"/>
              <a:t>read</a:t>
            </a:r>
            <a:r>
              <a:rPr lang="zh-CN" altLang="en-US" sz="2100" dirty="0"/>
              <a:t>从标准输入读入一行</a:t>
            </a:r>
            <a:r>
              <a:rPr lang="en-US" altLang="zh-CN" sz="2100" dirty="0"/>
              <a:t>, </a:t>
            </a:r>
            <a:r>
              <a:rPr lang="zh-CN" altLang="en-US" sz="2100" dirty="0"/>
              <a:t>并赋值给后面的变量</a:t>
            </a:r>
            <a:r>
              <a:rPr lang="en-US" altLang="zh-CN" sz="2100" dirty="0"/>
              <a:t>, </a:t>
            </a:r>
            <a:r>
              <a:rPr lang="zh-CN" altLang="en-US" sz="2100" dirty="0"/>
              <a:t>其语法为</a:t>
            </a:r>
            <a:r>
              <a:rPr lang="en-US" altLang="zh-CN" sz="2100" dirty="0"/>
              <a:t>:</a:t>
            </a:r>
          </a:p>
          <a:p>
            <a:pPr marL="457200" indent="-457200">
              <a:buNone/>
              <a:defRPr/>
            </a:pPr>
            <a:r>
              <a:rPr lang="en-US" altLang="zh-CN" sz="2100" dirty="0"/>
              <a:t>   .   read  </a:t>
            </a:r>
            <a:r>
              <a:rPr lang="en-US" altLang="zh-CN" sz="2100" dirty="0" err="1"/>
              <a:t>var</a:t>
            </a:r>
            <a:endParaRPr lang="en-US" altLang="zh-CN" sz="2100" dirty="0"/>
          </a:p>
          <a:p>
            <a:pPr marL="457200" indent="-457200">
              <a:buNone/>
              <a:defRPr/>
            </a:pPr>
            <a:r>
              <a:rPr lang="en-US" altLang="zh-CN" sz="2100" dirty="0"/>
              <a:t>            </a:t>
            </a:r>
            <a:r>
              <a:rPr lang="zh-CN" altLang="en-US" sz="2100" dirty="0"/>
              <a:t>把读入的数据全部赋给</a:t>
            </a:r>
            <a:r>
              <a:rPr lang="en-US" altLang="zh-CN" sz="2100" dirty="0" err="1"/>
              <a:t>var</a:t>
            </a:r>
            <a:endParaRPr lang="en-US" altLang="zh-CN" sz="2100" dirty="0"/>
          </a:p>
          <a:p>
            <a:pPr marL="457200" indent="-457200">
              <a:buNone/>
              <a:defRPr/>
            </a:pPr>
            <a:r>
              <a:rPr lang="en-US" altLang="zh-CN" sz="2100" dirty="0"/>
              <a:t>   .   read  var1  var2  var3</a:t>
            </a:r>
          </a:p>
          <a:p>
            <a:pPr marL="457200" indent="-457200">
              <a:buNone/>
              <a:defRPr/>
            </a:pPr>
            <a:r>
              <a:rPr lang="en-US" altLang="zh-CN" sz="2100" dirty="0"/>
              <a:t>            </a:t>
            </a:r>
            <a:r>
              <a:rPr lang="zh-CN" altLang="en-US" sz="2100" dirty="0"/>
              <a:t>把读入行中的第一个参数赋给</a:t>
            </a:r>
            <a:r>
              <a:rPr lang="en-US" altLang="zh-CN" sz="2100" dirty="0"/>
              <a:t>var1, </a:t>
            </a:r>
            <a:r>
              <a:rPr lang="zh-CN" altLang="en-US" sz="2100" dirty="0"/>
              <a:t>第二个参数赋给</a:t>
            </a:r>
            <a:r>
              <a:rPr lang="en-US" altLang="zh-CN" sz="2100" dirty="0"/>
              <a:t>var2, ……</a:t>
            </a:r>
            <a:r>
              <a:rPr lang="zh-CN" altLang="en-US" sz="2100" dirty="0"/>
              <a:t>，把其余所有的参数赋给最后一个变量</a:t>
            </a:r>
            <a:r>
              <a:rPr lang="en-US" altLang="zh-CN" sz="2100" dirty="0"/>
              <a:t>.</a:t>
            </a:r>
          </a:p>
          <a:p>
            <a:pPr marL="457200" indent="-457200">
              <a:buNone/>
              <a:defRPr/>
            </a:pPr>
            <a:r>
              <a:rPr lang="en-US" altLang="zh-CN" sz="2100" dirty="0"/>
              <a:t>        </a:t>
            </a:r>
            <a:r>
              <a:rPr lang="zh-CN" altLang="en-US" sz="2100" dirty="0"/>
              <a:t>如果执行</a:t>
            </a:r>
            <a:r>
              <a:rPr lang="en-US" altLang="zh-CN" sz="2100" dirty="0"/>
              <a:t>read</a:t>
            </a:r>
            <a:r>
              <a:rPr lang="zh-CN" altLang="en-US" sz="2100" dirty="0"/>
              <a:t>语句时标准输入无数据</a:t>
            </a:r>
            <a:r>
              <a:rPr lang="en-US" altLang="zh-CN" sz="2100" dirty="0"/>
              <a:t>, </a:t>
            </a:r>
            <a:r>
              <a:rPr lang="zh-CN" altLang="en-US" sz="2100" dirty="0"/>
              <a:t>则程序在此停留等侯</a:t>
            </a:r>
            <a:r>
              <a:rPr lang="en-US" altLang="zh-CN" sz="2100" dirty="0"/>
              <a:t>, </a:t>
            </a:r>
            <a:r>
              <a:rPr lang="zh-CN" altLang="en-US" sz="2100" dirty="0"/>
              <a:t>直到数据的到来或被终止运行</a:t>
            </a:r>
            <a:r>
              <a:rPr lang="en-US" altLang="zh-CN" sz="2100" dirty="0"/>
              <a:t>.</a:t>
            </a:r>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3149846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a:extLst>
              <a:ext uri="{FF2B5EF4-FFF2-40B4-BE49-F238E27FC236}">
                <a16:creationId xmlns:a16="http://schemas.microsoft.com/office/drawing/2014/main" id="{ADC53D41-24A6-43AA-85AA-EBBF0D3BCE57}"/>
              </a:ext>
            </a:extLst>
          </p:cNvPr>
          <p:cNvSpPr>
            <a:spLocks noGrp="1" noChangeArrowheads="1"/>
          </p:cNvSpPr>
          <p:nvPr>
            <p:ph type="body" idx="1"/>
          </p:nvPr>
        </p:nvSpPr>
        <p:spPr>
          <a:xfrm>
            <a:off x="868680" y="1657350"/>
            <a:ext cx="7726680" cy="3505200"/>
          </a:xfrm>
        </p:spPr>
        <p:txBody>
          <a:bodyPr/>
          <a:lstStyle/>
          <a:p>
            <a:pPr eaLnBrk="1" hangingPunct="1">
              <a:buFont typeface="Wingdings" panose="05000000000000000000" pitchFamily="2" charset="2"/>
              <a:buNone/>
              <a:defRPr/>
            </a:pPr>
            <a:r>
              <a:rPr lang="en-US" altLang="zh-CN" sz="2100" dirty="0"/>
              <a:t>read</a:t>
            </a:r>
            <a:r>
              <a:rPr lang="zh-CN" altLang="en-US" sz="2100" dirty="0"/>
              <a:t>应用实例（命令行执行）</a:t>
            </a:r>
            <a:endParaRPr lang="en-US" altLang="zh-CN" sz="2100" dirty="0"/>
          </a:p>
          <a:p>
            <a:pPr>
              <a:buNone/>
              <a:defRPr/>
            </a:pPr>
            <a:r>
              <a:rPr lang="en-US" altLang="zh-CN" sz="2100" dirty="0">
                <a:solidFill>
                  <a:srgbClr val="FF0000"/>
                </a:solidFill>
                <a:latin typeface="Arial" panose="020B0604020202020204" pitchFamily="34" charset="0"/>
                <a:cs typeface="Arial" panose="020B0604020202020204" pitchFamily="34" charset="0"/>
              </a:rPr>
              <a:t>       read</a:t>
            </a:r>
            <a:r>
              <a:rPr lang="en-US" altLang="zh-CN" sz="2100" dirty="0">
                <a:latin typeface="Arial" panose="020B0604020202020204" pitchFamily="34" charset="0"/>
                <a:cs typeface="Arial" panose="020B0604020202020204" pitchFamily="34" charset="0"/>
              </a:rPr>
              <a:t>    </a:t>
            </a:r>
            <a:r>
              <a:rPr lang="zh-CN" altLang="en-US" sz="2100" dirty="0">
                <a:latin typeface="Arial" panose="020B0604020202020204" pitchFamily="34" charset="0"/>
                <a:cs typeface="Arial" panose="020B0604020202020204" pitchFamily="34" charset="0"/>
              </a:rPr>
              <a:t>读取标准输入（键盘）</a:t>
            </a:r>
            <a:r>
              <a:rPr lang="en-US" altLang="zh-CN" sz="2100" dirty="0">
                <a:latin typeface="Arial" panose="020B0604020202020204" pitchFamily="34" charset="0"/>
                <a:cs typeface="Arial" panose="020B0604020202020204" pitchFamily="34" charset="0"/>
              </a:rPr>
              <a:t>, </a:t>
            </a:r>
            <a:r>
              <a:rPr lang="zh-CN" altLang="en-US" sz="2100" dirty="0">
                <a:latin typeface="Arial" panose="020B0604020202020204" pitchFamily="34" charset="0"/>
                <a:cs typeface="Arial" panose="020B0604020202020204" pitchFamily="34" charset="0"/>
              </a:rPr>
              <a:t>输入的内容赋给后面的变量</a:t>
            </a:r>
            <a:r>
              <a:rPr lang="en-US" altLang="zh-CN" sz="2100" dirty="0">
                <a:latin typeface="Arial" panose="020B0604020202020204" pitchFamily="34" charset="0"/>
                <a:cs typeface="Arial" panose="020B0604020202020204" pitchFamily="34" charset="0"/>
              </a:rPr>
              <a:t>. </a:t>
            </a:r>
          </a:p>
          <a:p>
            <a:pPr>
              <a:buNone/>
              <a:defRPr/>
            </a:pPr>
            <a:r>
              <a:rPr lang="en-US" altLang="zh-CN" sz="2100" dirty="0">
                <a:latin typeface="Arial" panose="020B0604020202020204" pitchFamily="34" charset="0"/>
                <a:cs typeface="Arial" panose="020B0604020202020204" pitchFamily="34" charset="0"/>
              </a:rPr>
              <a:t>$ </a:t>
            </a:r>
            <a:r>
              <a:rPr lang="en-US" altLang="zh-CN" sz="2100" dirty="0">
                <a:solidFill>
                  <a:srgbClr val="0000FF"/>
                </a:solidFill>
                <a:latin typeface="Arial" panose="020B0604020202020204" pitchFamily="34" charset="0"/>
                <a:cs typeface="Arial" panose="020B0604020202020204" pitchFamily="34" charset="0"/>
              </a:rPr>
              <a:t>read  name   age</a:t>
            </a:r>
          </a:p>
          <a:p>
            <a:pPr>
              <a:buNone/>
              <a:defRPr/>
            </a:pPr>
            <a:r>
              <a:rPr lang="en-US" altLang="zh-CN" sz="2100" dirty="0">
                <a:latin typeface="Arial" panose="020B0604020202020204" pitchFamily="34" charset="0"/>
                <a:cs typeface="Arial" panose="020B0604020202020204" pitchFamily="34" charset="0"/>
              </a:rPr>
              <a:t>       </a:t>
            </a:r>
            <a:r>
              <a:rPr lang="en-US" altLang="zh-CN" sz="2100" dirty="0" err="1">
                <a:latin typeface="Arial" panose="020B0604020202020204" pitchFamily="34" charset="0"/>
                <a:cs typeface="Arial" panose="020B0604020202020204" pitchFamily="34" charset="0"/>
              </a:rPr>
              <a:t>yilan</a:t>
            </a:r>
            <a:r>
              <a:rPr lang="en-US" altLang="zh-CN" sz="2100" dirty="0">
                <a:latin typeface="Arial" panose="020B0604020202020204" pitchFamily="34" charset="0"/>
                <a:cs typeface="Arial" panose="020B0604020202020204" pitchFamily="34" charset="0"/>
              </a:rPr>
              <a:t>   23                                                </a:t>
            </a:r>
            <a:r>
              <a:rPr lang="zh-CN" altLang="en-US" sz="2100" dirty="0">
                <a:latin typeface="Arial" panose="020B0604020202020204" pitchFamily="34" charset="0"/>
                <a:cs typeface="Arial" panose="020B0604020202020204" pitchFamily="34" charset="0"/>
              </a:rPr>
              <a:t>从键盘输入的内容</a:t>
            </a:r>
            <a:endParaRPr lang="en-US" altLang="zh-CN" sz="2100" dirty="0">
              <a:latin typeface="Arial" panose="020B0604020202020204" pitchFamily="34" charset="0"/>
              <a:cs typeface="Arial" panose="020B0604020202020204" pitchFamily="34" charset="0"/>
            </a:endParaRPr>
          </a:p>
          <a:p>
            <a:pPr>
              <a:buNone/>
              <a:defRPr/>
            </a:pPr>
            <a:r>
              <a:rPr lang="en-US" altLang="zh-CN" sz="2100" dirty="0">
                <a:latin typeface="Arial" panose="020B0604020202020204" pitchFamily="34" charset="0"/>
                <a:cs typeface="Arial" panose="020B0604020202020204" pitchFamily="34" charset="0"/>
              </a:rPr>
              <a:t>$ </a:t>
            </a:r>
            <a:r>
              <a:rPr lang="en-US" altLang="zh-CN" sz="2100" dirty="0">
                <a:solidFill>
                  <a:srgbClr val="0000FF"/>
                </a:solidFill>
                <a:latin typeface="Arial" panose="020B0604020202020204" pitchFamily="34" charset="0"/>
                <a:cs typeface="Arial" panose="020B0604020202020204" pitchFamily="34" charset="0"/>
              </a:rPr>
              <a:t>echo  "student  $name  is  $age  years  old"</a:t>
            </a:r>
          </a:p>
          <a:p>
            <a:pPr>
              <a:buNone/>
              <a:defRPr/>
            </a:pPr>
            <a:r>
              <a:rPr lang="en-US" altLang="zh-CN" sz="2100" dirty="0">
                <a:latin typeface="Arial" panose="020B0604020202020204" pitchFamily="34" charset="0"/>
                <a:cs typeface="Arial" panose="020B0604020202020204" pitchFamily="34" charset="0"/>
              </a:rPr>
              <a:t>       student  </a:t>
            </a:r>
            <a:r>
              <a:rPr lang="en-US" altLang="zh-CN" sz="2100" dirty="0" err="1">
                <a:latin typeface="Arial" panose="020B0604020202020204" pitchFamily="34" charset="0"/>
                <a:cs typeface="Arial" panose="020B0604020202020204" pitchFamily="34" charset="0"/>
              </a:rPr>
              <a:t>yilan</a:t>
            </a:r>
            <a:r>
              <a:rPr lang="en-US" altLang="zh-CN" sz="2100" dirty="0">
                <a:latin typeface="Arial" panose="020B0604020202020204" pitchFamily="34" charset="0"/>
                <a:cs typeface="Arial" panose="020B0604020202020204" pitchFamily="34" charset="0"/>
              </a:rPr>
              <a:t>  is  23  years old           </a:t>
            </a:r>
            <a:r>
              <a:rPr lang="zh-CN" altLang="en-US" sz="2100" dirty="0">
                <a:latin typeface="Arial" panose="020B0604020202020204" pitchFamily="34" charset="0"/>
                <a:cs typeface="Arial" panose="020B0604020202020204" pitchFamily="34" charset="0"/>
              </a:rPr>
              <a:t>屏幕显示的内容</a:t>
            </a:r>
            <a:endParaRPr lang="en-US" altLang="zh-CN" sz="2100" dirty="0">
              <a:latin typeface="Arial" panose="020B0604020202020204" pitchFamily="34" charset="0"/>
              <a:cs typeface="Arial" panose="020B0604020202020204" pitchFamily="34" charset="0"/>
            </a:endParaRPr>
          </a:p>
        </p:txBody>
      </p:sp>
      <p:sp>
        <p:nvSpPr>
          <p:cNvPr id="2" name="矩形 1"/>
          <p:cNvSpPr/>
          <p:nvPr/>
        </p:nvSpPr>
        <p:spPr>
          <a:xfrm>
            <a:off x="927667" y="1134040"/>
            <a:ext cx="5069273" cy="415498"/>
          </a:xfrm>
          <a:prstGeom prst="rect">
            <a:avLst/>
          </a:prstGeom>
        </p:spPr>
        <p:txBody>
          <a:bodyPr wrap="square">
            <a:spAutoFit/>
          </a:bodyPr>
          <a:lstStyle/>
          <a:p>
            <a:r>
              <a:rPr lang="en-US" altLang="zh-CN" sz="2100" b="1" dirty="0">
                <a:latin typeface="宋体" panose="02010600030101010101" pitchFamily="2" charset="-122"/>
                <a:ea typeface="宋体" panose="02010600030101010101" pitchFamily="2" charset="-122"/>
              </a:rPr>
              <a:t>8.7.3.2   </a:t>
            </a:r>
            <a:r>
              <a:rPr lang="zh-CN" altLang="en-US" sz="2100" b="1" dirty="0">
                <a:latin typeface="宋体" panose="02010600030101010101" pitchFamily="2" charset="-122"/>
                <a:ea typeface="宋体" panose="02010600030101010101" pitchFamily="2" charset="-122"/>
              </a:rPr>
              <a:t>几个常用的功能性语句</a:t>
            </a:r>
            <a:r>
              <a:rPr lang="en-US" altLang="zh-CN" sz="2100" b="1" dirty="0">
                <a:latin typeface="宋体" panose="02010600030101010101" pitchFamily="2" charset="-122"/>
                <a:ea typeface="宋体" panose="02010600030101010101" pitchFamily="2" charset="-122"/>
              </a:rPr>
              <a:t>(</a:t>
            </a:r>
            <a:r>
              <a:rPr lang="zh-CN" altLang="en-US" sz="2100" b="1" dirty="0">
                <a:latin typeface="宋体" panose="02010600030101010101" pitchFamily="2" charset="-122"/>
                <a:ea typeface="宋体" panose="02010600030101010101" pitchFamily="2" charset="-122"/>
              </a:rPr>
              <a:t>命令</a:t>
            </a:r>
            <a:r>
              <a:rPr lang="en-US" altLang="zh-CN" sz="2100" b="1" dirty="0">
                <a:latin typeface="宋体" panose="02010600030101010101" pitchFamily="2" charset="-122"/>
                <a:ea typeface="宋体" panose="02010600030101010101" pitchFamily="2" charset="-122"/>
              </a:rPr>
              <a:t>) </a:t>
            </a:r>
            <a:endParaRPr lang="zh-CN" altLang="en-US" sz="2100" dirty="0">
              <a:latin typeface="宋体" panose="02010600030101010101" pitchFamily="2" charset="-122"/>
              <a:ea typeface="宋体" panose="02010600030101010101" pitchFamily="2" charset="-122"/>
            </a:endParaRPr>
          </a:p>
        </p:txBody>
      </p:sp>
      <p:sp>
        <p:nvSpPr>
          <p:cNvPr id="4"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1687465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a:extLst>
              <a:ext uri="{FF2B5EF4-FFF2-40B4-BE49-F238E27FC236}">
                <a16:creationId xmlns:a16="http://schemas.microsoft.com/office/drawing/2014/main" id="{ADC53D41-24A6-43AA-85AA-EBBF0D3BCE57}"/>
              </a:ext>
            </a:extLst>
          </p:cNvPr>
          <p:cNvSpPr>
            <a:spLocks noGrp="1" noChangeArrowheads="1"/>
          </p:cNvSpPr>
          <p:nvPr>
            <p:ph type="body" idx="1"/>
          </p:nvPr>
        </p:nvSpPr>
        <p:spPr>
          <a:xfrm>
            <a:off x="885423" y="1739165"/>
            <a:ext cx="7665720" cy="4107180"/>
          </a:xfrm>
        </p:spPr>
        <p:txBody>
          <a:bodyPr/>
          <a:lstStyle/>
          <a:p>
            <a:pPr eaLnBrk="1" hangingPunct="1">
              <a:buFont typeface="Wingdings" panose="05000000000000000000" pitchFamily="2" charset="2"/>
              <a:buNone/>
              <a:defRPr/>
            </a:pPr>
            <a:r>
              <a:rPr lang="en-US" altLang="zh-CN" b="1" dirty="0"/>
              <a:t>read</a:t>
            </a:r>
            <a:r>
              <a:rPr lang="zh-CN" altLang="en-US" b="1" dirty="0"/>
              <a:t>应用实例（</a:t>
            </a:r>
            <a:r>
              <a:rPr lang="en-US" altLang="zh-CN" b="1" dirty="0"/>
              <a:t>shell</a:t>
            </a:r>
            <a:r>
              <a:rPr lang="zh-CN" altLang="en-US" b="1" dirty="0"/>
              <a:t>脚本程序）</a:t>
            </a:r>
          </a:p>
          <a:p>
            <a:pPr eaLnBrk="1" hangingPunct="1">
              <a:buFont typeface="Wingdings" panose="05000000000000000000" pitchFamily="2" charset="2"/>
              <a:buNone/>
              <a:defRPr/>
            </a:pPr>
            <a:r>
              <a:rPr lang="en-US" altLang="zh-CN" sz="2100" dirty="0"/>
              <a:t># </a:t>
            </a:r>
            <a:r>
              <a:rPr lang="en-US" altLang="zh-CN" sz="2100" dirty="0">
                <a:solidFill>
                  <a:srgbClr val="0000FF"/>
                </a:solidFill>
              </a:rPr>
              <a:t>example1</a:t>
            </a:r>
            <a:r>
              <a:rPr lang="en-US" altLang="zh-CN" sz="2100" dirty="0"/>
              <a:t>  for read</a:t>
            </a:r>
          </a:p>
          <a:p>
            <a:pPr eaLnBrk="1" hangingPunct="1">
              <a:buFont typeface="Wingdings" panose="05000000000000000000" pitchFamily="2" charset="2"/>
              <a:buNone/>
              <a:defRPr/>
            </a:pPr>
            <a:r>
              <a:rPr lang="en-US" altLang="zh-CN" sz="2100" dirty="0"/>
              <a:t>echo  -n "Input  your  name: "</a:t>
            </a:r>
          </a:p>
          <a:p>
            <a:pPr eaLnBrk="1" hangingPunct="1">
              <a:buFont typeface="Wingdings" panose="05000000000000000000" pitchFamily="2" charset="2"/>
              <a:buNone/>
              <a:defRPr/>
            </a:pPr>
            <a:r>
              <a:rPr lang="en-US" altLang="zh-CN" sz="2100" dirty="0"/>
              <a:t>read  username</a:t>
            </a:r>
          </a:p>
          <a:p>
            <a:pPr eaLnBrk="1" hangingPunct="1">
              <a:buFont typeface="Wingdings" panose="05000000000000000000" pitchFamily="2" charset="2"/>
              <a:buNone/>
              <a:defRPr/>
            </a:pPr>
            <a:r>
              <a:rPr lang="en-US" altLang="zh-CN" sz="2100" dirty="0"/>
              <a:t>echo  "Your name is  $username"</a:t>
            </a:r>
          </a:p>
          <a:p>
            <a:pPr eaLnBrk="1" hangingPunct="1">
              <a:buFont typeface="Wingdings" panose="05000000000000000000" pitchFamily="2" charset="2"/>
              <a:buNone/>
              <a:defRPr/>
            </a:pPr>
            <a:endParaRPr lang="en-US" altLang="zh-CN" sz="2100" dirty="0"/>
          </a:p>
        </p:txBody>
      </p:sp>
      <p:sp>
        <p:nvSpPr>
          <p:cNvPr id="3" name="矩形 2"/>
          <p:cNvSpPr/>
          <p:nvPr/>
        </p:nvSpPr>
        <p:spPr>
          <a:xfrm>
            <a:off x="927667" y="1134040"/>
            <a:ext cx="5069273" cy="415498"/>
          </a:xfrm>
          <a:prstGeom prst="rect">
            <a:avLst/>
          </a:prstGeom>
        </p:spPr>
        <p:txBody>
          <a:bodyPr wrap="square">
            <a:spAutoFit/>
          </a:bodyPr>
          <a:lstStyle/>
          <a:p>
            <a:r>
              <a:rPr lang="en-US" altLang="zh-CN" sz="2100" b="1" dirty="0">
                <a:latin typeface="宋体" panose="02010600030101010101" pitchFamily="2" charset="-122"/>
                <a:ea typeface="宋体" panose="02010600030101010101" pitchFamily="2" charset="-122"/>
              </a:rPr>
              <a:t>8.7.3.2   </a:t>
            </a:r>
            <a:r>
              <a:rPr lang="zh-CN" altLang="en-US" sz="2100" b="1" dirty="0">
                <a:latin typeface="宋体" panose="02010600030101010101" pitchFamily="2" charset="-122"/>
                <a:ea typeface="宋体" panose="02010600030101010101" pitchFamily="2" charset="-122"/>
              </a:rPr>
              <a:t>几个常用的功能性语句</a:t>
            </a:r>
            <a:r>
              <a:rPr lang="en-US" altLang="zh-CN" sz="2100" b="1" dirty="0">
                <a:latin typeface="宋体" panose="02010600030101010101" pitchFamily="2" charset="-122"/>
                <a:ea typeface="宋体" panose="02010600030101010101" pitchFamily="2" charset="-122"/>
              </a:rPr>
              <a:t>(</a:t>
            </a:r>
            <a:r>
              <a:rPr lang="zh-CN" altLang="en-US" sz="2100" b="1" dirty="0">
                <a:latin typeface="宋体" panose="02010600030101010101" pitchFamily="2" charset="-122"/>
                <a:ea typeface="宋体" panose="02010600030101010101" pitchFamily="2" charset="-122"/>
              </a:rPr>
              <a:t>命令</a:t>
            </a:r>
            <a:r>
              <a:rPr lang="en-US" altLang="zh-CN" sz="2100" b="1" dirty="0">
                <a:latin typeface="宋体" panose="02010600030101010101" pitchFamily="2" charset="-122"/>
                <a:ea typeface="宋体" panose="02010600030101010101" pitchFamily="2" charset="-122"/>
              </a:rPr>
              <a:t>) </a:t>
            </a:r>
            <a:endParaRPr lang="zh-CN" altLang="en-US" sz="2100" dirty="0">
              <a:latin typeface="宋体" panose="02010600030101010101" pitchFamily="2" charset="-122"/>
              <a:ea typeface="宋体" panose="02010600030101010101" pitchFamily="2" charset="-122"/>
            </a:endParaRPr>
          </a:p>
        </p:txBody>
      </p:sp>
      <p:sp>
        <p:nvSpPr>
          <p:cNvPr id="4"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2251233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a:extLst>
              <a:ext uri="{FF2B5EF4-FFF2-40B4-BE49-F238E27FC236}">
                <a16:creationId xmlns:a16="http://schemas.microsoft.com/office/drawing/2014/main" id="{ADC53D41-24A6-43AA-85AA-EBBF0D3BCE57}"/>
              </a:ext>
            </a:extLst>
          </p:cNvPr>
          <p:cNvSpPr>
            <a:spLocks noGrp="1" noChangeArrowheads="1"/>
          </p:cNvSpPr>
          <p:nvPr>
            <p:ph type="body" idx="1"/>
          </p:nvPr>
        </p:nvSpPr>
        <p:spPr>
          <a:xfrm>
            <a:off x="960120" y="1703070"/>
            <a:ext cx="7612380" cy="3657600"/>
          </a:xfrm>
        </p:spPr>
        <p:txBody>
          <a:bodyPr/>
          <a:lstStyle/>
          <a:p>
            <a:pPr eaLnBrk="1" hangingPunct="1">
              <a:buFont typeface="Wingdings" panose="05000000000000000000" pitchFamily="2" charset="2"/>
              <a:buNone/>
              <a:defRPr/>
            </a:pPr>
            <a:r>
              <a:rPr lang="en-US" altLang="zh-CN" b="1" dirty="0"/>
              <a:t>read</a:t>
            </a:r>
            <a:r>
              <a:rPr lang="zh-CN" altLang="en-US" b="1" dirty="0"/>
              <a:t>应用实例（</a:t>
            </a:r>
            <a:r>
              <a:rPr lang="en-US" altLang="zh-CN" b="1" dirty="0"/>
              <a:t>shell</a:t>
            </a:r>
            <a:r>
              <a:rPr lang="zh-CN" altLang="en-US" b="1" dirty="0"/>
              <a:t>脚本程序）</a:t>
            </a:r>
          </a:p>
          <a:p>
            <a:pPr eaLnBrk="1" hangingPunct="1">
              <a:buFont typeface="Wingdings" panose="05000000000000000000" pitchFamily="2" charset="2"/>
              <a:buNone/>
              <a:defRPr/>
            </a:pPr>
            <a:r>
              <a:rPr lang="en-US" altLang="zh-CN" sz="1800" dirty="0"/>
              <a:t>#</a:t>
            </a:r>
            <a:r>
              <a:rPr lang="en-US" altLang="zh-CN" sz="1800" dirty="0">
                <a:solidFill>
                  <a:srgbClr val="0000FF"/>
                </a:solidFill>
              </a:rPr>
              <a:t>example2</a:t>
            </a:r>
            <a:r>
              <a:rPr lang="en-US" altLang="zh-CN" sz="1800" dirty="0"/>
              <a:t>  for  read</a:t>
            </a:r>
          </a:p>
          <a:p>
            <a:pPr eaLnBrk="1" hangingPunct="1">
              <a:buFont typeface="Wingdings" panose="05000000000000000000" pitchFamily="2" charset="2"/>
              <a:buNone/>
              <a:defRPr/>
            </a:pPr>
            <a:r>
              <a:rPr lang="en-US" altLang="zh-CN" sz="1800" dirty="0"/>
              <a:t>echo –n  "Input  date  with  format  </a:t>
            </a:r>
            <a:r>
              <a:rPr lang="en-US" altLang="zh-CN" sz="1800" dirty="0" err="1"/>
              <a:t>yyyy</a:t>
            </a:r>
            <a:r>
              <a:rPr lang="en-US" altLang="zh-CN" sz="1800" dirty="0"/>
              <a:t>  mm </a:t>
            </a:r>
            <a:r>
              <a:rPr lang="en-US" altLang="zh-CN" sz="1800" dirty="0" err="1"/>
              <a:t>dd</a:t>
            </a:r>
            <a:r>
              <a:rPr lang="en-US" altLang="zh-CN" sz="1800" dirty="0"/>
              <a:t>: "</a:t>
            </a:r>
          </a:p>
          <a:p>
            <a:pPr eaLnBrk="1" hangingPunct="1">
              <a:buFont typeface="Wingdings" panose="05000000000000000000" pitchFamily="2" charset="2"/>
              <a:buNone/>
              <a:defRPr/>
            </a:pPr>
            <a:r>
              <a:rPr lang="en-US" altLang="zh-CN" sz="1800" dirty="0"/>
              <a:t>read  year  month  day</a:t>
            </a:r>
          </a:p>
          <a:p>
            <a:pPr eaLnBrk="1" hangingPunct="1">
              <a:buFont typeface="Wingdings" panose="05000000000000000000" pitchFamily="2" charset="2"/>
              <a:buNone/>
              <a:defRPr/>
            </a:pPr>
            <a:r>
              <a:rPr lang="en-US" altLang="zh-CN" sz="1800" dirty="0"/>
              <a:t>echo  "Today  is  $year/$month/$day,  right?"</a:t>
            </a:r>
          </a:p>
          <a:p>
            <a:pPr eaLnBrk="1" hangingPunct="1">
              <a:buFont typeface="Wingdings" panose="05000000000000000000" pitchFamily="2" charset="2"/>
              <a:buNone/>
              <a:defRPr/>
            </a:pPr>
            <a:r>
              <a:rPr lang="en-US" altLang="zh-CN" sz="1800" dirty="0"/>
              <a:t>echo  -n "Press  any  key  to  confirm  and  continue"</a:t>
            </a:r>
          </a:p>
          <a:p>
            <a:pPr eaLnBrk="1" hangingPunct="1">
              <a:buFont typeface="Wingdings" panose="05000000000000000000" pitchFamily="2" charset="2"/>
              <a:buNone/>
              <a:defRPr/>
            </a:pPr>
            <a:r>
              <a:rPr lang="en-US" altLang="zh-CN" sz="1800" dirty="0"/>
              <a:t>read  answer</a:t>
            </a:r>
          </a:p>
          <a:p>
            <a:pPr eaLnBrk="1" hangingPunct="1">
              <a:buFont typeface="Wingdings" panose="05000000000000000000" pitchFamily="2" charset="2"/>
              <a:buNone/>
              <a:defRPr/>
            </a:pPr>
            <a:r>
              <a:rPr lang="en-US" altLang="zh-CN" sz="1800" dirty="0"/>
              <a:t>echo "I  know  the  date,  bye!"</a:t>
            </a:r>
          </a:p>
        </p:txBody>
      </p:sp>
      <p:sp>
        <p:nvSpPr>
          <p:cNvPr id="3" name="矩形 2"/>
          <p:cNvSpPr/>
          <p:nvPr/>
        </p:nvSpPr>
        <p:spPr>
          <a:xfrm>
            <a:off x="927667" y="1134040"/>
            <a:ext cx="5069273" cy="415498"/>
          </a:xfrm>
          <a:prstGeom prst="rect">
            <a:avLst/>
          </a:prstGeom>
        </p:spPr>
        <p:txBody>
          <a:bodyPr wrap="square">
            <a:spAutoFit/>
          </a:bodyPr>
          <a:lstStyle/>
          <a:p>
            <a:r>
              <a:rPr lang="en-US" altLang="zh-CN" sz="2100" b="1" dirty="0">
                <a:latin typeface="宋体" panose="02010600030101010101" pitchFamily="2" charset="-122"/>
                <a:ea typeface="宋体" panose="02010600030101010101" pitchFamily="2" charset="-122"/>
              </a:rPr>
              <a:t>8.7.3.2   </a:t>
            </a:r>
            <a:r>
              <a:rPr lang="zh-CN" altLang="en-US" sz="2100" b="1" dirty="0">
                <a:latin typeface="宋体" panose="02010600030101010101" pitchFamily="2" charset="-122"/>
                <a:ea typeface="宋体" panose="02010600030101010101" pitchFamily="2" charset="-122"/>
              </a:rPr>
              <a:t>几个常用的功能性语句</a:t>
            </a:r>
            <a:r>
              <a:rPr lang="en-US" altLang="zh-CN" sz="2100" b="1" dirty="0">
                <a:latin typeface="宋体" panose="02010600030101010101" pitchFamily="2" charset="-122"/>
                <a:ea typeface="宋体" panose="02010600030101010101" pitchFamily="2" charset="-122"/>
              </a:rPr>
              <a:t>(</a:t>
            </a:r>
            <a:r>
              <a:rPr lang="zh-CN" altLang="en-US" sz="2100" b="1" dirty="0">
                <a:latin typeface="宋体" panose="02010600030101010101" pitchFamily="2" charset="-122"/>
                <a:ea typeface="宋体" panose="02010600030101010101" pitchFamily="2" charset="-122"/>
              </a:rPr>
              <a:t>命令</a:t>
            </a:r>
            <a:r>
              <a:rPr lang="en-US" altLang="zh-CN" sz="2100" b="1" dirty="0">
                <a:latin typeface="宋体" panose="02010600030101010101" pitchFamily="2" charset="-122"/>
                <a:ea typeface="宋体" panose="02010600030101010101" pitchFamily="2" charset="-122"/>
              </a:rPr>
              <a:t>) </a:t>
            </a:r>
            <a:endParaRPr lang="zh-CN" altLang="en-US" sz="2100" dirty="0">
              <a:latin typeface="宋体" panose="02010600030101010101" pitchFamily="2" charset="-122"/>
              <a:ea typeface="宋体" panose="02010600030101010101" pitchFamily="2" charset="-122"/>
            </a:endParaRPr>
          </a:p>
        </p:txBody>
      </p:sp>
      <p:sp>
        <p:nvSpPr>
          <p:cNvPr id="4"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4143127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a:extLst>
              <a:ext uri="{FF2B5EF4-FFF2-40B4-BE49-F238E27FC236}">
                <a16:creationId xmlns:a16="http://schemas.microsoft.com/office/drawing/2014/main" id="{5FE481C1-F55D-4E72-99EB-C6011AFE8468}"/>
              </a:ext>
            </a:extLst>
          </p:cNvPr>
          <p:cNvSpPr>
            <a:spLocks noGrp="1" noChangeArrowheads="1"/>
          </p:cNvSpPr>
          <p:nvPr>
            <p:ph type="body" idx="1"/>
          </p:nvPr>
        </p:nvSpPr>
        <p:spPr>
          <a:xfrm>
            <a:off x="927667" y="1703070"/>
            <a:ext cx="7581900" cy="4198620"/>
          </a:xfrm>
        </p:spPr>
        <p:txBody>
          <a:bodyPr/>
          <a:lstStyle/>
          <a:p>
            <a:pPr marL="457200" indent="-457200">
              <a:buNone/>
              <a:defRPr/>
            </a:pPr>
            <a:r>
              <a:rPr lang="en-US" altLang="zh-CN" dirty="0"/>
              <a:t>2</a:t>
            </a:r>
            <a:r>
              <a:rPr lang="zh-CN" altLang="en-US" dirty="0"/>
              <a:t>、</a:t>
            </a:r>
            <a:r>
              <a:rPr lang="en-US" altLang="zh-CN" dirty="0"/>
              <a:t>  </a:t>
            </a:r>
            <a:r>
              <a:rPr lang="en-US" altLang="zh-CN" dirty="0">
                <a:solidFill>
                  <a:srgbClr val="0000FF"/>
                </a:solidFill>
              </a:rPr>
              <a:t>expr </a:t>
            </a:r>
            <a:r>
              <a:rPr lang="zh-CN" altLang="en-US" dirty="0">
                <a:solidFill>
                  <a:srgbClr val="0000FF"/>
                </a:solidFill>
              </a:rPr>
              <a:t>命令</a:t>
            </a:r>
          </a:p>
          <a:p>
            <a:pPr marL="457200" indent="-457200">
              <a:buNone/>
              <a:defRPr/>
            </a:pPr>
            <a:r>
              <a:rPr lang="zh-CN" altLang="en-US" sz="2000" dirty="0"/>
              <a:t>       算术运算命令</a:t>
            </a:r>
            <a:r>
              <a:rPr lang="en-US" altLang="zh-CN" sz="2000" dirty="0"/>
              <a:t>expr</a:t>
            </a:r>
            <a:r>
              <a:rPr lang="zh-CN" altLang="en-US" sz="2000" dirty="0"/>
              <a:t>主要用于进行简单的整数运算，包括加</a:t>
            </a:r>
            <a:r>
              <a:rPr lang="en-US" altLang="zh-CN" sz="2000" dirty="0"/>
              <a:t>(+)</a:t>
            </a:r>
            <a:r>
              <a:rPr lang="zh-CN" altLang="en-US" sz="2000" dirty="0"/>
              <a:t>、减（</a:t>
            </a:r>
            <a:r>
              <a:rPr lang="en-US" altLang="zh-CN" sz="2000" dirty="0"/>
              <a:t>-</a:t>
            </a:r>
            <a:r>
              <a:rPr lang="zh-CN" altLang="en-US" sz="2000" dirty="0"/>
              <a:t>）、乘（</a:t>
            </a:r>
            <a:r>
              <a:rPr lang="en-US" altLang="zh-CN" sz="2000" dirty="0"/>
              <a:t>\*)</a:t>
            </a:r>
            <a:r>
              <a:rPr lang="zh-CN" altLang="en-US" sz="2000" dirty="0"/>
              <a:t>、整除（</a:t>
            </a:r>
            <a:r>
              <a:rPr lang="en-US" altLang="zh-CN" sz="2000" dirty="0"/>
              <a:t>/</a:t>
            </a:r>
            <a:r>
              <a:rPr lang="zh-CN" altLang="en-US" sz="2000" dirty="0"/>
              <a:t>）和求模（</a:t>
            </a:r>
            <a:r>
              <a:rPr lang="en-US" altLang="zh-CN" sz="2000" dirty="0"/>
              <a:t>%</a:t>
            </a:r>
            <a:r>
              <a:rPr lang="zh-CN" altLang="en-US" sz="2000" dirty="0"/>
              <a:t>）等操作。例如</a:t>
            </a:r>
            <a:r>
              <a:rPr lang="en-US" altLang="zh-CN" sz="2000" dirty="0"/>
              <a:t>:</a:t>
            </a:r>
          </a:p>
          <a:p>
            <a:pPr marL="457200" indent="-457200">
              <a:lnSpc>
                <a:spcPts val="1350"/>
              </a:lnSpc>
              <a:buNone/>
              <a:defRPr/>
            </a:pPr>
            <a:r>
              <a:rPr lang="en-US" altLang="zh-CN" sz="2000" dirty="0"/>
              <a:t>$ expr  12  +  5  \*  3</a:t>
            </a:r>
          </a:p>
          <a:p>
            <a:pPr marL="457200" indent="-457200">
              <a:lnSpc>
                <a:spcPts val="1350"/>
              </a:lnSpc>
              <a:buNone/>
              <a:defRPr/>
            </a:pPr>
            <a:r>
              <a:rPr lang="en-US" altLang="zh-CN" sz="2000" dirty="0"/>
              <a:t>27</a:t>
            </a:r>
          </a:p>
          <a:p>
            <a:pPr marL="457200" indent="-457200">
              <a:lnSpc>
                <a:spcPts val="1350"/>
              </a:lnSpc>
              <a:buNone/>
              <a:defRPr/>
            </a:pPr>
            <a:r>
              <a:rPr lang="en-US" altLang="zh-CN" sz="2000" dirty="0"/>
              <a:t>$ expr  3  -  8  /  2</a:t>
            </a:r>
          </a:p>
          <a:p>
            <a:pPr marL="457200" indent="-457200">
              <a:lnSpc>
                <a:spcPts val="1350"/>
              </a:lnSpc>
              <a:buNone/>
              <a:defRPr/>
            </a:pPr>
            <a:r>
              <a:rPr lang="en-US" altLang="zh-CN" sz="2000" dirty="0"/>
              <a:t>-1</a:t>
            </a:r>
          </a:p>
          <a:p>
            <a:pPr marL="457200" indent="-457200">
              <a:lnSpc>
                <a:spcPts val="1350"/>
              </a:lnSpc>
              <a:buNone/>
              <a:defRPr/>
            </a:pPr>
            <a:r>
              <a:rPr lang="en-US" altLang="zh-CN" sz="2000" dirty="0"/>
              <a:t>$ expr   25  %  4</a:t>
            </a:r>
          </a:p>
          <a:p>
            <a:pPr marL="457200" indent="-457200">
              <a:lnSpc>
                <a:spcPts val="1350"/>
              </a:lnSpc>
              <a:buNone/>
              <a:defRPr/>
            </a:pPr>
            <a:r>
              <a:rPr lang="en-US" altLang="zh-CN" sz="2000" dirty="0"/>
              <a:t>1</a:t>
            </a:r>
          </a:p>
          <a:p>
            <a:pPr marL="457200" indent="-457200">
              <a:lnSpc>
                <a:spcPts val="1350"/>
              </a:lnSpc>
              <a:buNone/>
              <a:defRPr/>
            </a:pPr>
            <a:r>
              <a:rPr lang="en-US" altLang="zh-CN" sz="2000" dirty="0"/>
              <a:t>$ </a:t>
            </a:r>
            <a:r>
              <a:rPr lang="en-US" altLang="zh-CN" sz="2000" dirty="0" err="1"/>
              <a:t>num</a:t>
            </a:r>
            <a:r>
              <a:rPr lang="en-US" altLang="zh-CN" sz="2000" dirty="0"/>
              <a:t>=9</a:t>
            </a:r>
          </a:p>
          <a:p>
            <a:pPr marL="457200" indent="-457200">
              <a:lnSpc>
                <a:spcPts val="1350"/>
              </a:lnSpc>
              <a:buNone/>
              <a:defRPr/>
            </a:pPr>
            <a:r>
              <a:rPr lang="en-US" altLang="zh-CN" sz="2000" dirty="0"/>
              <a:t>$ sum=`expr  $</a:t>
            </a:r>
            <a:r>
              <a:rPr lang="en-US" altLang="zh-CN" sz="2000" dirty="0" err="1"/>
              <a:t>num</a:t>
            </a:r>
            <a:r>
              <a:rPr lang="en-US" altLang="zh-CN" sz="2000" dirty="0"/>
              <a:t>  \*  6 `</a:t>
            </a:r>
          </a:p>
          <a:p>
            <a:pPr marL="457200" indent="-457200">
              <a:lnSpc>
                <a:spcPts val="1350"/>
              </a:lnSpc>
              <a:buNone/>
              <a:defRPr/>
            </a:pPr>
            <a:r>
              <a:rPr lang="en-US" altLang="zh-CN" sz="2000" dirty="0"/>
              <a:t>$ echo  $sum</a:t>
            </a:r>
          </a:p>
          <a:p>
            <a:pPr marL="457200" indent="-457200">
              <a:lnSpc>
                <a:spcPts val="1350"/>
              </a:lnSpc>
              <a:buNone/>
              <a:defRPr/>
            </a:pPr>
            <a:r>
              <a:rPr lang="en-US" altLang="zh-CN" sz="2000" dirty="0"/>
              <a:t>54</a:t>
            </a:r>
          </a:p>
        </p:txBody>
      </p:sp>
      <p:sp>
        <p:nvSpPr>
          <p:cNvPr id="485379" name="AutoShape 3"/>
          <p:cNvSpPr>
            <a:spLocks noChangeArrowheads="1"/>
          </p:cNvSpPr>
          <p:nvPr/>
        </p:nvSpPr>
        <p:spPr bwMode="auto">
          <a:xfrm>
            <a:off x="3614686" y="2905627"/>
            <a:ext cx="4514849" cy="485474"/>
          </a:xfrm>
          <a:prstGeom prst="leftArrowCallout">
            <a:avLst>
              <a:gd name="adj1" fmla="val 25000"/>
              <a:gd name="adj2" fmla="val 13333"/>
              <a:gd name="adj3" fmla="val 213333"/>
              <a:gd name="adj4" fmla="val 8311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000" b="1" dirty="0">
                <a:solidFill>
                  <a:srgbClr val="FFFF00"/>
                </a:solidFill>
              </a:rPr>
              <a:t>反斜线去掉*号的元字符含义</a:t>
            </a:r>
          </a:p>
        </p:txBody>
      </p:sp>
      <p:sp>
        <p:nvSpPr>
          <p:cNvPr id="485380" name="AutoShape 4"/>
          <p:cNvSpPr>
            <a:spLocks noChangeArrowheads="1"/>
          </p:cNvSpPr>
          <p:nvPr/>
        </p:nvSpPr>
        <p:spPr bwMode="auto">
          <a:xfrm>
            <a:off x="3994717" y="5416216"/>
            <a:ext cx="4514850" cy="485474"/>
          </a:xfrm>
          <a:prstGeom prst="leftArrowCallout">
            <a:avLst>
              <a:gd name="adj1" fmla="val 25000"/>
              <a:gd name="adj2" fmla="val 13333"/>
              <a:gd name="adj3" fmla="val 196667"/>
              <a:gd name="adj4" fmla="val 8311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000" b="1" dirty="0">
                <a:solidFill>
                  <a:srgbClr val="FFFF00"/>
                </a:solidFill>
              </a:rPr>
              <a:t>反撇号引用命令的运行结果</a:t>
            </a:r>
          </a:p>
        </p:txBody>
      </p:sp>
      <p:sp>
        <p:nvSpPr>
          <p:cNvPr id="5" name="矩形 4"/>
          <p:cNvSpPr/>
          <p:nvPr/>
        </p:nvSpPr>
        <p:spPr>
          <a:xfrm>
            <a:off x="927667" y="1134040"/>
            <a:ext cx="5069273" cy="415498"/>
          </a:xfrm>
          <a:prstGeom prst="rect">
            <a:avLst/>
          </a:prstGeom>
        </p:spPr>
        <p:txBody>
          <a:bodyPr wrap="square">
            <a:spAutoFit/>
          </a:bodyPr>
          <a:lstStyle/>
          <a:p>
            <a:r>
              <a:rPr lang="en-US" altLang="zh-CN" sz="2100" b="1" dirty="0">
                <a:latin typeface="宋体" panose="02010600030101010101" pitchFamily="2" charset="-122"/>
                <a:ea typeface="宋体" panose="02010600030101010101" pitchFamily="2" charset="-122"/>
              </a:rPr>
              <a:t>8.7.3.2   </a:t>
            </a:r>
            <a:r>
              <a:rPr lang="zh-CN" altLang="en-US" sz="2100" b="1" dirty="0">
                <a:latin typeface="宋体" panose="02010600030101010101" pitchFamily="2" charset="-122"/>
                <a:ea typeface="宋体" panose="02010600030101010101" pitchFamily="2" charset="-122"/>
              </a:rPr>
              <a:t>几个常用的功能性语句</a:t>
            </a:r>
            <a:r>
              <a:rPr lang="en-US" altLang="zh-CN" sz="2100" b="1" dirty="0">
                <a:latin typeface="宋体" panose="02010600030101010101" pitchFamily="2" charset="-122"/>
                <a:ea typeface="宋体" panose="02010600030101010101" pitchFamily="2" charset="-122"/>
              </a:rPr>
              <a:t>(</a:t>
            </a:r>
            <a:r>
              <a:rPr lang="zh-CN" altLang="en-US" sz="2100" b="1" dirty="0">
                <a:latin typeface="宋体" panose="02010600030101010101" pitchFamily="2" charset="-122"/>
                <a:ea typeface="宋体" panose="02010600030101010101" pitchFamily="2" charset="-122"/>
              </a:rPr>
              <a:t>命令</a:t>
            </a:r>
            <a:r>
              <a:rPr lang="en-US" altLang="zh-CN" sz="2100" b="1" dirty="0">
                <a:latin typeface="宋体" panose="02010600030101010101" pitchFamily="2" charset="-122"/>
                <a:ea typeface="宋体" panose="02010600030101010101" pitchFamily="2" charset="-122"/>
              </a:rPr>
              <a:t>) </a:t>
            </a:r>
            <a:endParaRPr lang="zh-CN" altLang="en-US" sz="2100" dirty="0">
              <a:latin typeface="宋体" panose="02010600030101010101" pitchFamily="2" charset="-122"/>
              <a:ea typeface="宋体" panose="02010600030101010101" pitchFamily="2" charset="-122"/>
            </a:endParaRPr>
          </a:p>
        </p:txBody>
      </p:sp>
      <p:sp>
        <p:nvSpPr>
          <p:cNvPr id="6"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1843154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85379"/>
                                        </p:tgtEl>
                                        <p:attrNameLst>
                                          <p:attrName>style.visibility</p:attrName>
                                        </p:attrNameLst>
                                      </p:cBhvr>
                                      <p:to>
                                        <p:strVal val="visible"/>
                                      </p:to>
                                    </p:set>
                                    <p:anim calcmode="lin" valueType="num">
                                      <p:cBhvr additive="base">
                                        <p:cTn id="7" dur="500" fill="hold"/>
                                        <p:tgtEl>
                                          <p:spTgt spid="485379"/>
                                        </p:tgtEl>
                                        <p:attrNameLst>
                                          <p:attrName>ppt_x</p:attrName>
                                        </p:attrNameLst>
                                      </p:cBhvr>
                                      <p:tavLst>
                                        <p:tav tm="0">
                                          <p:val>
                                            <p:strVal val="1+#ppt_w/2"/>
                                          </p:val>
                                        </p:tav>
                                        <p:tav tm="100000">
                                          <p:val>
                                            <p:strVal val="#ppt_x"/>
                                          </p:val>
                                        </p:tav>
                                      </p:tavLst>
                                    </p:anim>
                                    <p:anim calcmode="lin" valueType="num">
                                      <p:cBhvr additive="base">
                                        <p:cTn id="8" dur="500" fill="hold"/>
                                        <p:tgtEl>
                                          <p:spTgt spid="48537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85380"/>
                                        </p:tgtEl>
                                        <p:attrNameLst>
                                          <p:attrName>style.visibility</p:attrName>
                                        </p:attrNameLst>
                                      </p:cBhvr>
                                      <p:to>
                                        <p:strVal val="visible"/>
                                      </p:to>
                                    </p:set>
                                    <p:anim calcmode="lin" valueType="num">
                                      <p:cBhvr additive="base">
                                        <p:cTn id="13" dur="500" fill="hold"/>
                                        <p:tgtEl>
                                          <p:spTgt spid="485380"/>
                                        </p:tgtEl>
                                        <p:attrNameLst>
                                          <p:attrName>ppt_x</p:attrName>
                                        </p:attrNameLst>
                                      </p:cBhvr>
                                      <p:tavLst>
                                        <p:tav tm="0">
                                          <p:val>
                                            <p:strVal val="1+#ppt_w/2"/>
                                          </p:val>
                                        </p:tav>
                                        <p:tav tm="100000">
                                          <p:val>
                                            <p:strVal val="#ppt_x"/>
                                          </p:val>
                                        </p:tav>
                                      </p:tavLst>
                                    </p:anim>
                                    <p:anim calcmode="lin" valueType="num">
                                      <p:cBhvr additive="base">
                                        <p:cTn id="14" dur="500" fill="hold"/>
                                        <p:tgtEl>
                                          <p:spTgt spid="4853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79" grpId="0" animBg="1" autoUpdateAnimBg="0"/>
      <p:bldP spid="485380"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a:extLst>
              <a:ext uri="{FF2B5EF4-FFF2-40B4-BE49-F238E27FC236}">
                <a16:creationId xmlns:a16="http://schemas.microsoft.com/office/drawing/2014/main" id="{1BEAE57F-0865-453C-BF35-A174CE8C36B4}"/>
              </a:ext>
            </a:extLst>
          </p:cNvPr>
          <p:cNvSpPr>
            <a:spLocks noGrp="1" noChangeArrowheads="1"/>
          </p:cNvSpPr>
          <p:nvPr>
            <p:ph type="body" idx="1"/>
          </p:nvPr>
        </p:nvSpPr>
        <p:spPr>
          <a:xfrm>
            <a:off x="927667" y="1604010"/>
            <a:ext cx="7873433" cy="4198620"/>
          </a:xfrm>
        </p:spPr>
        <p:txBody>
          <a:bodyPr/>
          <a:lstStyle/>
          <a:p>
            <a:pPr marL="457200" indent="-457200">
              <a:buNone/>
              <a:defRPr/>
            </a:pPr>
            <a:r>
              <a:rPr lang="en-US" altLang="zh-CN" b="1" dirty="0"/>
              <a:t>3</a:t>
            </a:r>
            <a:r>
              <a:rPr lang="zh-CN" altLang="en-US" b="1" dirty="0"/>
              <a:t>、</a:t>
            </a:r>
            <a:r>
              <a:rPr lang="en-US" altLang="zh-CN" b="1" dirty="0"/>
              <a:t> </a:t>
            </a:r>
            <a:r>
              <a:rPr lang="en-US" altLang="zh-CN" b="1" dirty="0" err="1">
                <a:solidFill>
                  <a:srgbClr val="0000FF"/>
                </a:solidFill>
              </a:rPr>
              <a:t>tput</a:t>
            </a:r>
            <a:r>
              <a:rPr lang="en-US" altLang="zh-CN" b="1" dirty="0">
                <a:solidFill>
                  <a:srgbClr val="0000FF"/>
                </a:solidFill>
              </a:rPr>
              <a:t> </a:t>
            </a:r>
            <a:r>
              <a:rPr lang="zh-CN" altLang="en-US" b="1" dirty="0">
                <a:solidFill>
                  <a:srgbClr val="0000FF"/>
                </a:solidFill>
              </a:rPr>
              <a:t>命令</a:t>
            </a:r>
          </a:p>
          <a:p>
            <a:pPr marL="457200" indent="-457200">
              <a:buNone/>
              <a:defRPr/>
            </a:pPr>
            <a:r>
              <a:rPr lang="zh-CN" altLang="en-US" sz="2000" dirty="0"/>
              <a:t>       </a:t>
            </a:r>
            <a:r>
              <a:rPr lang="en-US" altLang="zh-CN" sz="2000" dirty="0" err="1"/>
              <a:t>tput</a:t>
            </a:r>
            <a:r>
              <a:rPr lang="zh-CN" altLang="en-US" sz="2000" dirty="0"/>
              <a:t>命令主要用于设置终端工作模式</a:t>
            </a:r>
            <a:r>
              <a:rPr lang="en-US" altLang="zh-CN" sz="2000" dirty="0"/>
              <a:t>,  </a:t>
            </a:r>
            <a:r>
              <a:rPr lang="zh-CN" altLang="en-US" sz="2000" dirty="0"/>
              <a:t>或读出终端控制字符。</a:t>
            </a:r>
            <a:r>
              <a:rPr lang="en-US" altLang="zh-CN" sz="2000" dirty="0"/>
              <a:t>  </a:t>
            </a:r>
            <a:r>
              <a:rPr lang="en-US" altLang="zh-CN" sz="2000" dirty="0" err="1"/>
              <a:t>tput</a:t>
            </a:r>
            <a:r>
              <a:rPr lang="zh-CN" altLang="en-US" sz="2000" dirty="0"/>
              <a:t>命令与终端控制代码数据库</a:t>
            </a:r>
            <a:r>
              <a:rPr lang="en-US" altLang="zh-CN" sz="2000" dirty="0" err="1"/>
              <a:t>terminfo</a:t>
            </a:r>
            <a:r>
              <a:rPr lang="zh-CN" altLang="en-US" sz="2000" dirty="0"/>
              <a:t>相连</a:t>
            </a:r>
            <a:r>
              <a:rPr lang="en-US" altLang="zh-CN" sz="2000" dirty="0"/>
              <a:t>, </a:t>
            </a:r>
            <a:r>
              <a:rPr lang="zh-CN" altLang="en-US" sz="2000" dirty="0"/>
              <a:t>根据</a:t>
            </a:r>
            <a:r>
              <a:rPr lang="en-US" altLang="zh-CN" sz="2000" dirty="0"/>
              <a:t>shell</a:t>
            </a:r>
            <a:r>
              <a:rPr lang="zh-CN" altLang="en-US" sz="2000" dirty="0"/>
              <a:t>环境变量</a:t>
            </a:r>
            <a:r>
              <a:rPr lang="en-US" altLang="zh-CN" sz="2000" dirty="0"/>
              <a:t>TERM</a:t>
            </a:r>
            <a:r>
              <a:rPr lang="zh-CN" altLang="en-US" sz="2000" dirty="0"/>
              <a:t>的值</a:t>
            </a:r>
            <a:r>
              <a:rPr lang="en-US" altLang="zh-CN" sz="2000" dirty="0"/>
              <a:t>, </a:t>
            </a:r>
            <a:r>
              <a:rPr lang="zh-CN" altLang="en-US" sz="2000" dirty="0"/>
              <a:t>读出这种终端的指定功能控制代码。常用的终端显示功能控制符如下表</a:t>
            </a:r>
            <a:r>
              <a:rPr lang="en-US" altLang="zh-CN" sz="2000" dirty="0"/>
              <a:t>:</a:t>
            </a:r>
          </a:p>
        </p:txBody>
      </p:sp>
      <p:graphicFrame>
        <p:nvGraphicFramePr>
          <p:cNvPr id="487427" name="Group 3">
            <a:extLst>
              <a:ext uri="{FF2B5EF4-FFF2-40B4-BE49-F238E27FC236}">
                <a16:creationId xmlns:a16="http://schemas.microsoft.com/office/drawing/2014/main" id="{5A79870E-7DC6-4D2C-A3AE-69CB3619AE4B}"/>
              </a:ext>
            </a:extLst>
          </p:cNvPr>
          <p:cNvGraphicFramePr>
            <a:graphicFrameLocks noGrp="1"/>
          </p:cNvGraphicFramePr>
          <p:nvPr>
            <p:extLst>
              <p:ext uri="{D42A27DB-BD31-4B8C-83A1-F6EECF244321}">
                <p14:modId xmlns:p14="http://schemas.microsoft.com/office/powerpoint/2010/main" val="3668623949"/>
              </p:ext>
            </p:extLst>
          </p:nvPr>
        </p:nvGraphicFramePr>
        <p:xfrm>
          <a:off x="1656347" y="3703320"/>
          <a:ext cx="6042661" cy="2525559"/>
        </p:xfrm>
        <a:graphic>
          <a:graphicData uri="http://schemas.openxmlformats.org/drawingml/2006/table">
            <a:tbl>
              <a:tblPr/>
              <a:tblGrid>
                <a:gridCol w="888626">
                  <a:extLst>
                    <a:ext uri="{9D8B030D-6E8A-4147-A177-3AD203B41FA5}">
                      <a16:colId xmlns:a16="http://schemas.microsoft.com/office/drawing/2014/main" val="20000"/>
                    </a:ext>
                  </a:extLst>
                </a:gridCol>
                <a:gridCol w="2132704">
                  <a:extLst>
                    <a:ext uri="{9D8B030D-6E8A-4147-A177-3AD203B41FA5}">
                      <a16:colId xmlns:a16="http://schemas.microsoft.com/office/drawing/2014/main" val="20001"/>
                    </a:ext>
                  </a:extLst>
                </a:gridCol>
                <a:gridCol w="829385">
                  <a:extLst>
                    <a:ext uri="{9D8B030D-6E8A-4147-A177-3AD203B41FA5}">
                      <a16:colId xmlns:a16="http://schemas.microsoft.com/office/drawing/2014/main" val="20002"/>
                    </a:ext>
                  </a:extLst>
                </a:gridCol>
                <a:gridCol w="2191946">
                  <a:extLst>
                    <a:ext uri="{9D8B030D-6E8A-4147-A177-3AD203B41FA5}">
                      <a16:colId xmlns:a16="http://schemas.microsoft.com/office/drawing/2014/main" val="20003"/>
                    </a:ext>
                  </a:extLst>
                </a:gridCol>
              </a:tblGrid>
              <a:tr h="321245">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500" b="1" i="0" u="none" strike="noStrike" cap="none" normalizeH="0" baseline="0" dirty="0">
                          <a:ln>
                            <a:noFill/>
                          </a:ln>
                          <a:solidFill>
                            <a:schemeClr val="tx1"/>
                          </a:solidFill>
                          <a:effectLst/>
                          <a:latin typeface="+mn-lt"/>
                          <a:ea typeface="宋体" panose="02010600030101010101" pitchFamily="2" charset="-122"/>
                        </a:rPr>
                        <a:t>选项</a:t>
                      </a:r>
                    </a:p>
                  </a:txBody>
                  <a:tcPr marL="68580" marR="68580" marT="34284" marB="342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500" b="1" i="0" u="none" strike="noStrike" cap="none" normalizeH="0" baseline="0">
                          <a:ln>
                            <a:noFill/>
                          </a:ln>
                          <a:solidFill>
                            <a:schemeClr val="tx1"/>
                          </a:solidFill>
                          <a:effectLst/>
                          <a:latin typeface="+mn-lt"/>
                          <a:ea typeface="宋体" panose="02010600030101010101" pitchFamily="2" charset="-122"/>
                        </a:rPr>
                        <a:t>功    能</a:t>
                      </a: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500" b="1" i="0" u="none" strike="noStrike" cap="none" normalizeH="0" baseline="0">
                          <a:ln>
                            <a:noFill/>
                          </a:ln>
                          <a:solidFill>
                            <a:schemeClr val="tx1"/>
                          </a:solidFill>
                          <a:effectLst/>
                          <a:latin typeface="+mn-lt"/>
                          <a:ea typeface="宋体" panose="02010600030101010101" pitchFamily="2" charset="-122"/>
                        </a:rPr>
                        <a:t>选项</a:t>
                      </a: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500" b="1" i="0" u="none" strike="noStrike" cap="none" normalizeH="0" baseline="0">
                          <a:ln>
                            <a:noFill/>
                          </a:ln>
                          <a:solidFill>
                            <a:schemeClr val="tx1"/>
                          </a:solidFill>
                          <a:effectLst/>
                          <a:latin typeface="+mn-lt"/>
                          <a:ea typeface="宋体" panose="02010600030101010101" pitchFamily="2" charset="-122"/>
                        </a:rPr>
                        <a:t>功    能</a:t>
                      </a:r>
                    </a:p>
                  </a:txBody>
                  <a:tcPr marL="68580" marR="68580" marT="34284" marB="342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4902">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500" b="1" i="0" u="none" strike="noStrike" cap="none" normalizeH="0" baseline="0">
                          <a:ln>
                            <a:noFill/>
                          </a:ln>
                          <a:solidFill>
                            <a:schemeClr val="tx1"/>
                          </a:solidFill>
                          <a:effectLst/>
                          <a:latin typeface="+mn-lt"/>
                          <a:ea typeface="宋体" panose="02010600030101010101" pitchFamily="2" charset="-122"/>
                        </a:rPr>
                        <a:t>bel</a:t>
                      </a:r>
                    </a:p>
                  </a:txBody>
                  <a:tcPr marL="68580" marR="68580" marT="34284" marB="342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500" b="1" i="0" u="none" strike="noStrike" cap="none" normalizeH="0" baseline="0">
                          <a:ln>
                            <a:noFill/>
                          </a:ln>
                          <a:solidFill>
                            <a:schemeClr val="tx1"/>
                          </a:solidFill>
                          <a:effectLst/>
                          <a:latin typeface="+mn-lt"/>
                          <a:ea typeface="宋体" panose="02010600030101010101" pitchFamily="2" charset="-122"/>
                        </a:rPr>
                        <a:t>终端响铃</a:t>
                      </a: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500" b="1" i="0" u="none" strike="noStrike" cap="none" normalizeH="0" baseline="0">
                          <a:ln>
                            <a:noFill/>
                          </a:ln>
                          <a:solidFill>
                            <a:schemeClr val="tx1"/>
                          </a:solidFill>
                          <a:effectLst/>
                          <a:latin typeface="+mn-lt"/>
                          <a:ea typeface="宋体" panose="02010600030101010101" pitchFamily="2" charset="-122"/>
                        </a:rPr>
                        <a:t>el</a:t>
                      </a: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500" b="1" i="0" u="none" strike="noStrike" cap="none" normalizeH="0" baseline="0" dirty="0">
                          <a:ln>
                            <a:noFill/>
                          </a:ln>
                          <a:solidFill>
                            <a:schemeClr val="tx1"/>
                          </a:solidFill>
                          <a:effectLst/>
                          <a:latin typeface="+mn-lt"/>
                          <a:ea typeface="宋体" panose="02010600030101010101" pitchFamily="2" charset="-122"/>
                        </a:rPr>
                        <a:t>光标位置到行末清字符</a:t>
                      </a:r>
                    </a:p>
                  </a:txBody>
                  <a:tcPr marL="68580" marR="68580" marT="34284" marB="342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4902">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500" b="1" i="0" u="none" strike="noStrike" cap="none" normalizeH="0" baseline="0">
                          <a:ln>
                            <a:noFill/>
                          </a:ln>
                          <a:solidFill>
                            <a:schemeClr val="tx1"/>
                          </a:solidFill>
                          <a:effectLst/>
                          <a:latin typeface="+mn-lt"/>
                          <a:ea typeface="宋体" panose="02010600030101010101" pitchFamily="2" charset="-122"/>
                        </a:rPr>
                        <a:t>blink</a:t>
                      </a:r>
                    </a:p>
                  </a:txBody>
                  <a:tcPr marL="68580" marR="68580" marT="34284" marB="342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500" b="1" i="0" u="none" strike="noStrike" cap="none" normalizeH="0" baseline="0">
                          <a:ln>
                            <a:noFill/>
                          </a:ln>
                          <a:solidFill>
                            <a:schemeClr val="tx1"/>
                          </a:solidFill>
                          <a:effectLst/>
                          <a:latin typeface="+mn-lt"/>
                          <a:ea typeface="宋体" panose="02010600030101010101" pitchFamily="2" charset="-122"/>
                        </a:rPr>
                        <a:t>闪烁显示</a:t>
                      </a: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500" b="1" i="0" u="none" strike="noStrike" cap="none" normalizeH="0" baseline="0" dirty="0" err="1">
                          <a:ln>
                            <a:noFill/>
                          </a:ln>
                          <a:solidFill>
                            <a:schemeClr val="tx1"/>
                          </a:solidFill>
                          <a:effectLst/>
                          <a:latin typeface="+mn-lt"/>
                          <a:ea typeface="宋体" panose="02010600030101010101" pitchFamily="2" charset="-122"/>
                        </a:rPr>
                        <a:t>smso</a:t>
                      </a:r>
                      <a:endParaRPr kumimoji="1" lang="en-US" altLang="zh-CN" sz="1500" b="1" i="0" u="none" strike="noStrike" cap="none" normalizeH="0" baseline="0" dirty="0">
                        <a:ln>
                          <a:noFill/>
                        </a:ln>
                        <a:solidFill>
                          <a:schemeClr val="tx1"/>
                        </a:solidFill>
                        <a:effectLst/>
                        <a:latin typeface="+mn-lt"/>
                        <a:ea typeface="宋体" panose="02010600030101010101" pitchFamily="2" charset="-122"/>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500" b="1" i="0" u="none" strike="noStrike" cap="none" normalizeH="0" baseline="0">
                          <a:ln>
                            <a:noFill/>
                          </a:ln>
                          <a:solidFill>
                            <a:schemeClr val="tx1"/>
                          </a:solidFill>
                          <a:effectLst/>
                          <a:latin typeface="+mn-lt"/>
                          <a:ea typeface="宋体" panose="02010600030101010101" pitchFamily="2" charset="-122"/>
                        </a:rPr>
                        <a:t>启动突出显示模式</a:t>
                      </a:r>
                    </a:p>
                  </a:txBody>
                  <a:tcPr marL="68580" marR="68580" marT="34284" marB="342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4902">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500" b="1" i="0" u="none" strike="noStrike" cap="none" normalizeH="0" baseline="0">
                          <a:ln>
                            <a:noFill/>
                          </a:ln>
                          <a:solidFill>
                            <a:schemeClr val="tx1"/>
                          </a:solidFill>
                          <a:effectLst/>
                          <a:latin typeface="+mn-lt"/>
                          <a:ea typeface="宋体" panose="02010600030101010101" pitchFamily="2" charset="-122"/>
                        </a:rPr>
                        <a:t>bold</a:t>
                      </a:r>
                    </a:p>
                  </a:txBody>
                  <a:tcPr marL="68580" marR="68580" marT="34284" marB="342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500" b="1" i="0" u="none" strike="noStrike" cap="none" normalizeH="0" baseline="0" dirty="0">
                          <a:ln>
                            <a:noFill/>
                          </a:ln>
                          <a:solidFill>
                            <a:schemeClr val="tx1"/>
                          </a:solidFill>
                          <a:effectLst/>
                          <a:latin typeface="+mn-lt"/>
                          <a:ea typeface="宋体" panose="02010600030101010101" pitchFamily="2" charset="-122"/>
                        </a:rPr>
                        <a:t>粗体字显示</a:t>
                      </a: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500" b="1" i="0" u="none" strike="noStrike" cap="none" normalizeH="0" baseline="0">
                          <a:ln>
                            <a:noFill/>
                          </a:ln>
                          <a:solidFill>
                            <a:schemeClr val="tx1"/>
                          </a:solidFill>
                          <a:effectLst/>
                          <a:latin typeface="+mn-lt"/>
                          <a:ea typeface="宋体" panose="02010600030101010101" pitchFamily="2" charset="-122"/>
                        </a:rPr>
                        <a:t>smul</a:t>
                      </a: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500" b="1" i="0" u="none" strike="noStrike" cap="none" normalizeH="0" baseline="0">
                          <a:ln>
                            <a:noFill/>
                          </a:ln>
                          <a:solidFill>
                            <a:schemeClr val="tx1"/>
                          </a:solidFill>
                          <a:effectLst/>
                          <a:latin typeface="+mn-lt"/>
                          <a:ea typeface="宋体" panose="02010600030101010101" pitchFamily="2" charset="-122"/>
                        </a:rPr>
                        <a:t>启动下划线模式</a:t>
                      </a: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4902">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500" b="1" i="0" u="none" strike="noStrike" cap="none" normalizeH="0" baseline="0">
                          <a:ln>
                            <a:noFill/>
                          </a:ln>
                          <a:solidFill>
                            <a:schemeClr val="tx1"/>
                          </a:solidFill>
                          <a:effectLst/>
                          <a:latin typeface="+mn-lt"/>
                          <a:ea typeface="宋体" panose="02010600030101010101" pitchFamily="2" charset="-122"/>
                        </a:rPr>
                        <a:t>clear</a:t>
                      </a:r>
                    </a:p>
                  </a:txBody>
                  <a:tcPr marL="68580" marR="68580" marT="34284" marB="342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500" b="1" i="0" u="none" strike="noStrike" cap="none" normalizeH="0" baseline="0" dirty="0">
                          <a:ln>
                            <a:noFill/>
                          </a:ln>
                          <a:solidFill>
                            <a:schemeClr val="tx1"/>
                          </a:solidFill>
                          <a:effectLst/>
                          <a:latin typeface="+mn-lt"/>
                          <a:ea typeface="宋体" panose="02010600030101010101" pitchFamily="2" charset="-122"/>
                        </a:rPr>
                        <a:t>清屏</a:t>
                      </a: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500" b="1" i="0" u="none" strike="noStrike" cap="none" normalizeH="0" baseline="0">
                          <a:ln>
                            <a:noFill/>
                          </a:ln>
                          <a:solidFill>
                            <a:schemeClr val="tx1"/>
                          </a:solidFill>
                          <a:effectLst/>
                          <a:latin typeface="+mn-lt"/>
                          <a:ea typeface="宋体" panose="02010600030101010101" pitchFamily="2" charset="-122"/>
                        </a:rPr>
                        <a:t>rmso</a:t>
                      </a: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500" b="1" i="0" u="none" strike="noStrike" cap="none" normalizeH="0" baseline="0">
                          <a:ln>
                            <a:noFill/>
                          </a:ln>
                          <a:solidFill>
                            <a:schemeClr val="tx1"/>
                          </a:solidFill>
                          <a:effectLst/>
                          <a:latin typeface="+mn-lt"/>
                          <a:ea typeface="宋体" panose="02010600030101010101" pitchFamily="2" charset="-122"/>
                        </a:rPr>
                        <a:t>结束突出显示模式</a:t>
                      </a:r>
                    </a:p>
                  </a:txBody>
                  <a:tcPr marL="68580" marR="68580" marT="34284" marB="342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4902">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500" b="1" i="0" u="none" strike="noStrike" cap="none" normalizeH="0" baseline="0">
                          <a:ln>
                            <a:noFill/>
                          </a:ln>
                          <a:solidFill>
                            <a:schemeClr val="tx1"/>
                          </a:solidFill>
                          <a:effectLst/>
                          <a:latin typeface="+mn-lt"/>
                          <a:ea typeface="宋体" panose="02010600030101010101" pitchFamily="2" charset="-122"/>
                        </a:rPr>
                        <a:t>cup  r c</a:t>
                      </a:r>
                    </a:p>
                  </a:txBody>
                  <a:tcPr marL="68580" marR="68580" marT="34284" marB="342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500" b="1" i="0" u="none" strike="noStrike" cap="none" normalizeH="0" baseline="0" dirty="0">
                          <a:ln>
                            <a:noFill/>
                          </a:ln>
                          <a:solidFill>
                            <a:schemeClr val="tx1"/>
                          </a:solidFill>
                          <a:effectLst/>
                          <a:latin typeface="+mn-lt"/>
                          <a:ea typeface="宋体" panose="02010600030101010101" pitchFamily="2" charset="-122"/>
                        </a:rPr>
                        <a:t>光标移到 </a:t>
                      </a:r>
                      <a:r>
                        <a:rPr kumimoji="1" lang="en-US" altLang="zh-CN" sz="1500" b="1" i="0" u="none" strike="noStrike" cap="none" normalizeH="0" baseline="0" dirty="0">
                          <a:ln>
                            <a:noFill/>
                          </a:ln>
                          <a:solidFill>
                            <a:schemeClr val="tx1"/>
                          </a:solidFill>
                          <a:effectLst/>
                          <a:latin typeface="+mn-lt"/>
                          <a:ea typeface="宋体" panose="02010600030101010101" pitchFamily="2" charset="-122"/>
                        </a:rPr>
                        <a:t>r </a:t>
                      </a:r>
                      <a:r>
                        <a:rPr kumimoji="1" lang="zh-CN" altLang="en-US" sz="1500" b="1" i="0" u="none" strike="noStrike" cap="none" normalizeH="0" baseline="0" dirty="0">
                          <a:ln>
                            <a:noFill/>
                          </a:ln>
                          <a:solidFill>
                            <a:schemeClr val="tx1"/>
                          </a:solidFill>
                          <a:effectLst/>
                          <a:latin typeface="+mn-lt"/>
                          <a:ea typeface="宋体" panose="02010600030101010101" pitchFamily="2" charset="-122"/>
                        </a:rPr>
                        <a:t>行 </a:t>
                      </a:r>
                      <a:r>
                        <a:rPr kumimoji="1" lang="en-US" altLang="zh-CN" sz="1500" b="1" i="0" u="none" strike="noStrike" cap="none" normalizeH="0" baseline="0" dirty="0">
                          <a:ln>
                            <a:noFill/>
                          </a:ln>
                          <a:solidFill>
                            <a:schemeClr val="tx1"/>
                          </a:solidFill>
                          <a:effectLst/>
                          <a:latin typeface="+mn-lt"/>
                          <a:ea typeface="宋体" panose="02010600030101010101" pitchFamily="2" charset="-122"/>
                        </a:rPr>
                        <a:t>c </a:t>
                      </a:r>
                      <a:r>
                        <a:rPr kumimoji="1" lang="zh-CN" altLang="en-US" sz="1500" b="1" i="0" u="none" strike="noStrike" cap="none" normalizeH="0" baseline="0" dirty="0">
                          <a:ln>
                            <a:noFill/>
                          </a:ln>
                          <a:solidFill>
                            <a:schemeClr val="tx1"/>
                          </a:solidFill>
                          <a:effectLst/>
                          <a:latin typeface="+mn-lt"/>
                          <a:ea typeface="宋体" panose="02010600030101010101" pitchFamily="2" charset="-122"/>
                        </a:rPr>
                        <a:t>列</a:t>
                      </a: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500" b="1" i="0" u="none" strike="noStrike" cap="none" normalizeH="0" baseline="0" dirty="0" err="1">
                          <a:ln>
                            <a:noFill/>
                          </a:ln>
                          <a:solidFill>
                            <a:schemeClr val="tx1"/>
                          </a:solidFill>
                          <a:effectLst/>
                          <a:latin typeface="+mn-lt"/>
                          <a:ea typeface="宋体" panose="02010600030101010101" pitchFamily="2" charset="-122"/>
                        </a:rPr>
                        <a:t>rmul</a:t>
                      </a:r>
                      <a:endParaRPr kumimoji="1" lang="en-US" altLang="zh-CN" sz="1500" b="1" i="0" u="none" strike="noStrike" cap="none" normalizeH="0" baseline="0" dirty="0">
                        <a:ln>
                          <a:noFill/>
                        </a:ln>
                        <a:solidFill>
                          <a:schemeClr val="tx1"/>
                        </a:solidFill>
                        <a:effectLst/>
                        <a:latin typeface="+mn-lt"/>
                        <a:ea typeface="宋体" panose="02010600030101010101" pitchFamily="2" charset="-122"/>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500" b="1" i="0" u="none" strike="noStrike" cap="none" normalizeH="0" baseline="0">
                          <a:ln>
                            <a:noFill/>
                          </a:ln>
                          <a:solidFill>
                            <a:schemeClr val="tx1"/>
                          </a:solidFill>
                          <a:effectLst/>
                          <a:latin typeface="+mn-lt"/>
                          <a:ea typeface="宋体" panose="02010600030101010101" pitchFamily="2" charset="-122"/>
                        </a:rPr>
                        <a:t>结束下划线模式</a:t>
                      </a:r>
                    </a:p>
                  </a:txBody>
                  <a:tcPr marL="68580" marR="68580" marT="34284" marB="342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4902">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500" b="1" i="0" u="none" strike="noStrike" cap="none" normalizeH="0" baseline="0">
                          <a:ln>
                            <a:noFill/>
                          </a:ln>
                          <a:solidFill>
                            <a:schemeClr val="tx1"/>
                          </a:solidFill>
                          <a:effectLst/>
                          <a:latin typeface="+mn-lt"/>
                          <a:ea typeface="宋体" panose="02010600030101010101" pitchFamily="2" charset="-122"/>
                        </a:rPr>
                        <a:t>dim</a:t>
                      </a:r>
                    </a:p>
                  </a:txBody>
                  <a:tcPr marL="68580" marR="68580" marT="34284" marB="342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500" b="1" i="0" u="none" strike="noStrike" cap="none" normalizeH="0" baseline="0">
                          <a:ln>
                            <a:noFill/>
                          </a:ln>
                          <a:solidFill>
                            <a:schemeClr val="tx1"/>
                          </a:solidFill>
                          <a:effectLst/>
                          <a:latin typeface="+mn-lt"/>
                          <a:ea typeface="宋体" panose="02010600030101010101" pitchFamily="2" charset="-122"/>
                        </a:rPr>
                        <a:t>显示变暗</a:t>
                      </a: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500" b="1" i="0" u="none" strike="noStrike" cap="none" normalizeH="0" baseline="0" dirty="0">
                          <a:ln>
                            <a:noFill/>
                          </a:ln>
                          <a:solidFill>
                            <a:schemeClr val="tx1"/>
                          </a:solidFill>
                          <a:effectLst/>
                          <a:latin typeface="+mn-lt"/>
                          <a:ea typeface="宋体" panose="02010600030101010101" pitchFamily="2" charset="-122"/>
                        </a:rPr>
                        <a:t>rev</a:t>
                      </a: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500" b="1" i="0" u="none" strike="noStrike" cap="none" normalizeH="0" baseline="0" dirty="0">
                          <a:ln>
                            <a:noFill/>
                          </a:ln>
                          <a:solidFill>
                            <a:schemeClr val="tx1"/>
                          </a:solidFill>
                          <a:effectLst/>
                          <a:latin typeface="+mn-lt"/>
                          <a:ea typeface="宋体" panose="02010600030101010101" pitchFamily="2" charset="-122"/>
                        </a:rPr>
                        <a:t>反白显示</a:t>
                      </a:r>
                    </a:p>
                  </a:txBody>
                  <a:tcPr marL="68580" marR="68580" marT="34284" marB="342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4902">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500" b="1" i="0" u="none" strike="noStrike" cap="none" normalizeH="0" baseline="0">
                          <a:ln>
                            <a:noFill/>
                          </a:ln>
                          <a:solidFill>
                            <a:schemeClr val="tx1"/>
                          </a:solidFill>
                          <a:effectLst/>
                          <a:latin typeface="+mn-lt"/>
                          <a:ea typeface="宋体" panose="02010600030101010101" pitchFamily="2" charset="-122"/>
                        </a:rPr>
                        <a:t>ed</a:t>
                      </a:r>
                    </a:p>
                  </a:txBody>
                  <a:tcPr marL="68580" marR="68580" marT="34284" marB="342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500" b="1" i="0" u="none" strike="noStrike" cap="none" normalizeH="0" baseline="0" dirty="0">
                          <a:ln>
                            <a:noFill/>
                          </a:ln>
                          <a:solidFill>
                            <a:schemeClr val="tx1"/>
                          </a:solidFill>
                          <a:effectLst/>
                          <a:latin typeface="+mn-lt"/>
                          <a:ea typeface="宋体" panose="02010600030101010101" pitchFamily="2" charset="-122"/>
                        </a:rPr>
                        <a:t>光标位置到屏幕底清屏</a:t>
                      </a: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500" b="1" i="0" u="none" strike="noStrike" cap="none" normalizeH="0" baseline="0">
                          <a:ln>
                            <a:noFill/>
                          </a:ln>
                          <a:solidFill>
                            <a:schemeClr val="tx1"/>
                          </a:solidFill>
                          <a:effectLst/>
                          <a:latin typeface="+mn-lt"/>
                          <a:ea typeface="宋体" panose="02010600030101010101" pitchFamily="2" charset="-122"/>
                        </a:rPr>
                        <a:t>sgr0</a:t>
                      </a: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500" b="1" i="0" u="none" strike="noStrike" cap="none" normalizeH="0" baseline="0" dirty="0">
                          <a:ln>
                            <a:noFill/>
                          </a:ln>
                          <a:solidFill>
                            <a:schemeClr val="tx1"/>
                          </a:solidFill>
                          <a:effectLst/>
                          <a:latin typeface="+mn-lt"/>
                          <a:ea typeface="宋体" panose="02010600030101010101" pitchFamily="2" charset="-122"/>
                        </a:rPr>
                        <a:t>关闭所有属性</a:t>
                      </a:r>
                    </a:p>
                  </a:txBody>
                  <a:tcPr marL="68580" marR="68580" marT="34284" marB="342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4" name="矩形 3"/>
          <p:cNvSpPr/>
          <p:nvPr/>
        </p:nvSpPr>
        <p:spPr>
          <a:xfrm>
            <a:off x="927667" y="1134040"/>
            <a:ext cx="5069273" cy="415498"/>
          </a:xfrm>
          <a:prstGeom prst="rect">
            <a:avLst/>
          </a:prstGeom>
        </p:spPr>
        <p:txBody>
          <a:bodyPr wrap="square">
            <a:spAutoFit/>
          </a:bodyPr>
          <a:lstStyle/>
          <a:p>
            <a:r>
              <a:rPr lang="en-US" altLang="zh-CN" sz="2100" b="1" dirty="0">
                <a:latin typeface="宋体" panose="02010600030101010101" pitchFamily="2" charset="-122"/>
                <a:ea typeface="宋体" panose="02010600030101010101" pitchFamily="2" charset="-122"/>
              </a:rPr>
              <a:t>8.7.3.2   </a:t>
            </a:r>
            <a:r>
              <a:rPr lang="zh-CN" altLang="en-US" sz="2100" b="1" dirty="0">
                <a:latin typeface="宋体" panose="02010600030101010101" pitchFamily="2" charset="-122"/>
                <a:ea typeface="宋体" panose="02010600030101010101" pitchFamily="2" charset="-122"/>
              </a:rPr>
              <a:t>几个常用的功能性语句</a:t>
            </a:r>
            <a:r>
              <a:rPr lang="en-US" altLang="zh-CN" sz="2100" b="1" dirty="0">
                <a:latin typeface="宋体" panose="02010600030101010101" pitchFamily="2" charset="-122"/>
                <a:ea typeface="宋体" panose="02010600030101010101" pitchFamily="2" charset="-122"/>
              </a:rPr>
              <a:t>(</a:t>
            </a:r>
            <a:r>
              <a:rPr lang="zh-CN" altLang="en-US" sz="2100" b="1" dirty="0">
                <a:latin typeface="宋体" panose="02010600030101010101" pitchFamily="2" charset="-122"/>
                <a:ea typeface="宋体" panose="02010600030101010101" pitchFamily="2" charset="-122"/>
              </a:rPr>
              <a:t>命令</a:t>
            </a:r>
            <a:r>
              <a:rPr lang="en-US" altLang="zh-CN" sz="2100" b="1" dirty="0">
                <a:latin typeface="宋体" panose="02010600030101010101" pitchFamily="2" charset="-122"/>
                <a:ea typeface="宋体" panose="02010600030101010101" pitchFamily="2" charset="-122"/>
              </a:rPr>
              <a:t>) </a:t>
            </a:r>
            <a:endParaRPr lang="zh-CN" altLang="en-US" sz="2100" dirty="0">
              <a:latin typeface="宋体" panose="02010600030101010101" pitchFamily="2" charset="-122"/>
              <a:ea typeface="宋体" panose="02010600030101010101" pitchFamily="2" charset="-122"/>
            </a:endParaRPr>
          </a:p>
        </p:txBody>
      </p:sp>
      <p:sp>
        <p:nvSpPr>
          <p:cNvPr id="5"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3077211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a:extLst>
              <a:ext uri="{FF2B5EF4-FFF2-40B4-BE49-F238E27FC236}">
                <a16:creationId xmlns:a16="http://schemas.microsoft.com/office/drawing/2014/main" id="{AA0DB7F4-74A5-41BD-B361-AD336AABF839}"/>
              </a:ext>
            </a:extLst>
          </p:cNvPr>
          <p:cNvSpPr>
            <a:spLocks noGrp="1" noChangeArrowheads="1"/>
          </p:cNvSpPr>
          <p:nvPr>
            <p:ph type="body" idx="1"/>
          </p:nvPr>
        </p:nvSpPr>
        <p:spPr>
          <a:xfrm>
            <a:off x="944880" y="1672590"/>
            <a:ext cx="7627620" cy="4244340"/>
          </a:xfrm>
        </p:spPr>
        <p:txBody>
          <a:bodyPr/>
          <a:lstStyle/>
          <a:p>
            <a:pPr>
              <a:lnSpc>
                <a:spcPct val="120000"/>
              </a:lnSpc>
              <a:spcBef>
                <a:spcPts val="0"/>
              </a:spcBef>
              <a:buNone/>
              <a:defRPr/>
            </a:pPr>
            <a:r>
              <a:rPr lang="en-US" altLang="zh-CN" dirty="0" err="1">
                <a:solidFill>
                  <a:srgbClr val="0000FF"/>
                </a:solidFill>
              </a:rPr>
              <a:t>tput</a:t>
            </a:r>
            <a:r>
              <a:rPr lang="zh-CN" altLang="en-US" sz="2000" dirty="0"/>
              <a:t>应用实例</a:t>
            </a:r>
            <a:r>
              <a:rPr lang="en-US" altLang="zh-CN" sz="2000" dirty="0"/>
              <a:t>1:</a:t>
            </a:r>
          </a:p>
          <a:p>
            <a:pPr>
              <a:lnSpc>
                <a:spcPct val="120000"/>
              </a:lnSpc>
              <a:spcBef>
                <a:spcPts val="0"/>
              </a:spcBef>
              <a:buNone/>
              <a:defRPr/>
            </a:pPr>
            <a:r>
              <a:rPr lang="en-US" altLang="zh-CN" sz="2000" dirty="0"/>
              <a:t>#</a:t>
            </a:r>
          </a:p>
          <a:p>
            <a:pPr>
              <a:lnSpc>
                <a:spcPct val="120000"/>
              </a:lnSpc>
              <a:spcBef>
                <a:spcPts val="0"/>
              </a:spcBef>
              <a:buNone/>
              <a:defRPr/>
            </a:pPr>
            <a:r>
              <a:rPr lang="en-US" altLang="zh-CN" sz="2000" dirty="0"/>
              <a:t># program1   for   </a:t>
            </a:r>
            <a:r>
              <a:rPr lang="en-US" altLang="zh-CN" sz="2000" dirty="0" err="1"/>
              <a:t>tput</a:t>
            </a:r>
            <a:endParaRPr lang="en-US" altLang="zh-CN" sz="2000" dirty="0"/>
          </a:p>
          <a:p>
            <a:pPr>
              <a:lnSpc>
                <a:spcPct val="120000"/>
              </a:lnSpc>
              <a:spcBef>
                <a:spcPts val="0"/>
              </a:spcBef>
              <a:buNone/>
              <a:defRPr/>
            </a:pPr>
            <a:r>
              <a:rPr lang="en-US" altLang="zh-CN" sz="2000" dirty="0"/>
              <a:t>#</a:t>
            </a:r>
          </a:p>
          <a:p>
            <a:pPr>
              <a:lnSpc>
                <a:spcPct val="120000"/>
              </a:lnSpc>
              <a:spcBef>
                <a:spcPts val="0"/>
              </a:spcBef>
              <a:buNone/>
              <a:defRPr/>
            </a:pPr>
            <a:r>
              <a:rPr lang="en-US" altLang="zh-CN" sz="2000" dirty="0" err="1"/>
              <a:t>tput</a:t>
            </a:r>
            <a:r>
              <a:rPr lang="en-US" altLang="zh-CN" sz="2000" dirty="0"/>
              <a:t>  clear</a:t>
            </a:r>
          </a:p>
          <a:p>
            <a:pPr>
              <a:lnSpc>
                <a:spcPct val="120000"/>
              </a:lnSpc>
              <a:spcBef>
                <a:spcPts val="0"/>
              </a:spcBef>
              <a:buNone/>
              <a:defRPr/>
            </a:pPr>
            <a:r>
              <a:rPr lang="en-US" altLang="zh-CN" sz="2000" dirty="0" err="1"/>
              <a:t>tput</a:t>
            </a:r>
            <a:r>
              <a:rPr lang="en-US" altLang="zh-CN" sz="2000" dirty="0"/>
              <a:t>  cup  11  30</a:t>
            </a:r>
          </a:p>
          <a:p>
            <a:pPr>
              <a:lnSpc>
                <a:spcPct val="120000"/>
              </a:lnSpc>
              <a:spcBef>
                <a:spcPts val="0"/>
              </a:spcBef>
              <a:buNone/>
              <a:defRPr/>
            </a:pPr>
            <a:r>
              <a:rPr lang="en-US" altLang="zh-CN" sz="2000" dirty="0" err="1"/>
              <a:t>tput</a:t>
            </a:r>
            <a:r>
              <a:rPr lang="en-US" altLang="zh-CN" sz="2000" dirty="0"/>
              <a:t>  rev</a:t>
            </a:r>
          </a:p>
          <a:p>
            <a:pPr>
              <a:lnSpc>
                <a:spcPct val="120000"/>
              </a:lnSpc>
              <a:spcBef>
                <a:spcPts val="0"/>
              </a:spcBef>
              <a:buNone/>
              <a:defRPr/>
            </a:pPr>
            <a:r>
              <a:rPr lang="en-US" altLang="zh-CN" sz="2000" dirty="0"/>
              <a:t>echo  "Hello,  everybody!"</a:t>
            </a:r>
          </a:p>
          <a:p>
            <a:pPr>
              <a:lnSpc>
                <a:spcPct val="120000"/>
              </a:lnSpc>
              <a:spcBef>
                <a:spcPts val="0"/>
              </a:spcBef>
              <a:buNone/>
              <a:defRPr/>
            </a:pPr>
            <a:r>
              <a:rPr lang="en-US" altLang="zh-CN" sz="2000" dirty="0" err="1"/>
              <a:t>tput</a:t>
            </a:r>
            <a:r>
              <a:rPr lang="en-US" altLang="zh-CN" sz="2000" dirty="0"/>
              <a:t>  sgr0</a:t>
            </a:r>
          </a:p>
          <a:p>
            <a:pPr>
              <a:lnSpc>
                <a:spcPct val="120000"/>
              </a:lnSpc>
              <a:spcBef>
                <a:spcPts val="0"/>
              </a:spcBef>
              <a:buNone/>
              <a:defRPr/>
            </a:pPr>
            <a:r>
              <a:rPr lang="en-US" altLang="zh-CN" sz="2000" dirty="0" err="1"/>
              <a:t>tput</a:t>
            </a:r>
            <a:r>
              <a:rPr lang="en-US" altLang="zh-CN" sz="2000" dirty="0"/>
              <a:t>  cup  24  1</a:t>
            </a:r>
          </a:p>
          <a:p>
            <a:pPr>
              <a:lnSpc>
                <a:spcPct val="120000"/>
              </a:lnSpc>
              <a:spcBef>
                <a:spcPts val="0"/>
              </a:spcBef>
              <a:buNone/>
              <a:defRPr/>
            </a:pPr>
            <a:r>
              <a:rPr lang="zh-CN" altLang="en-US" sz="2000" dirty="0"/>
              <a:t>   该程序先清屏</a:t>
            </a:r>
            <a:r>
              <a:rPr lang="en-US" altLang="zh-CN" sz="2000" dirty="0"/>
              <a:t>,  </a:t>
            </a:r>
            <a:r>
              <a:rPr lang="zh-CN" altLang="en-US" sz="2000" dirty="0"/>
              <a:t>并在屏幕中央位置</a:t>
            </a:r>
            <a:r>
              <a:rPr lang="en-US" altLang="zh-CN" sz="2000" dirty="0"/>
              <a:t>(11</a:t>
            </a:r>
            <a:r>
              <a:rPr lang="zh-CN" altLang="en-US" sz="2000" dirty="0"/>
              <a:t>行</a:t>
            </a:r>
            <a:r>
              <a:rPr lang="en-US" altLang="zh-CN" sz="2000" dirty="0"/>
              <a:t>30</a:t>
            </a:r>
            <a:r>
              <a:rPr lang="zh-CN" altLang="en-US" sz="2000" dirty="0"/>
              <a:t>列</a:t>
            </a:r>
            <a:r>
              <a:rPr lang="en-US" altLang="zh-CN" sz="2000" dirty="0"/>
              <a:t>)</a:t>
            </a:r>
            <a:r>
              <a:rPr lang="zh-CN" altLang="en-US" sz="2000" dirty="0"/>
              <a:t>用反极性显示字符串</a:t>
            </a:r>
            <a:r>
              <a:rPr lang="en-US" altLang="zh-CN" sz="2000" dirty="0"/>
              <a:t>“Hello,  everybody!”,  </a:t>
            </a:r>
            <a:r>
              <a:rPr lang="zh-CN" altLang="en-US" sz="2000" dirty="0"/>
              <a:t>恢复正常显示极性后光标停留在屏幕左下角。</a:t>
            </a:r>
            <a:endParaRPr lang="en-US" altLang="zh-CN" sz="2000" dirty="0"/>
          </a:p>
        </p:txBody>
      </p:sp>
      <p:sp>
        <p:nvSpPr>
          <p:cNvPr id="3" name="矩形 2"/>
          <p:cNvSpPr/>
          <p:nvPr/>
        </p:nvSpPr>
        <p:spPr>
          <a:xfrm>
            <a:off x="927667" y="1134040"/>
            <a:ext cx="5069273" cy="415498"/>
          </a:xfrm>
          <a:prstGeom prst="rect">
            <a:avLst/>
          </a:prstGeom>
        </p:spPr>
        <p:txBody>
          <a:bodyPr wrap="square">
            <a:spAutoFit/>
          </a:bodyPr>
          <a:lstStyle/>
          <a:p>
            <a:r>
              <a:rPr lang="en-US" altLang="zh-CN" sz="2100" b="1" dirty="0">
                <a:latin typeface="宋体" panose="02010600030101010101" pitchFamily="2" charset="-122"/>
                <a:ea typeface="宋体" panose="02010600030101010101" pitchFamily="2" charset="-122"/>
              </a:rPr>
              <a:t>8.7.3.2   </a:t>
            </a:r>
            <a:r>
              <a:rPr lang="zh-CN" altLang="en-US" sz="2100" b="1" dirty="0">
                <a:latin typeface="宋体" panose="02010600030101010101" pitchFamily="2" charset="-122"/>
                <a:ea typeface="宋体" panose="02010600030101010101" pitchFamily="2" charset="-122"/>
              </a:rPr>
              <a:t>几个常用的功能性语句</a:t>
            </a:r>
            <a:r>
              <a:rPr lang="en-US" altLang="zh-CN" sz="2100" b="1" dirty="0">
                <a:latin typeface="宋体" panose="02010600030101010101" pitchFamily="2" charset="-122"/>
                <a:ea typeface="宋体" panose="02010600030101010101" pitchFamily="2" charset="-122"/>
              </a:rPr>
              <a:t>(</a:t>
            </a:r>
            <a:r>
              <a:rPr lang="zh-CN" altLang="en-US" sz="2100" b="1" dirty="0">
                <a:latin typeface="宋体" panose="02010600030101010101" pitchFamily="2" charset="-122"/>
                <a:ea typeface="宋体" panose="02010600030101010101" pitchFamily="2" charset="-122"/>
              </a:rPr>
              <a:t>命令</a:t>
            </a:r>
            <a:r>
              <a:rPr lang="en-US" altLang="zh-CN" sz="2100" b="1" dirty="0">
                <a:latin typeface="宋体" panose="02010600030101010101" pitchFamily="2" charset="-122"/>
                <a:ea typeface="宋体" panose="02010600030101010101" pitchFamily="2" charset="-122"/>
              </a:rPr>
              <a:t>) </a:t>
            </a:r>
            <a:endParaRPr lang="zh-CN" altLang="en-US" sz="2100" dirty="0">
              <a:latin typeface="宋体" panose="02010600030101010101" pitchFamily="2" charset="-122"/>
              <a:ea typeface="宋体" panose="02010600030101010101" pitchFamily="2" charset="-122"/>
            </a:endParaRPr>
          </a:p>
        </p:txBody>
      </p:sp>
      <p:sp>
        <p:nvSpPr>
          <p:cNvPr id="4"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4210849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a:extLst>
              <a:ext uri="{FF2B5EF4-FFF2-40B4-BE49-F238E27FC236}">
                <a16:creationId xmlns:a16="http://schemas.microsoft.com/office/drawing/2014/main" id="{7330CF0A-493D-4208-ADBF-3C3F466B6504}"/>
              </a:ext>
            </a:extLst>
          </p:cNvPr>
          <p:cNvSpPr>
            <a:spLocks noGrp="1" noChangeArrowheads="1"/>
          </p:cNvSpPr>
          <p:nvPr>
            <p:ph type="body" idx="1"/>
          </p:nvPr>
        </p:nvSpPr>
        <p:spPr>
          <a:xfrm>
            <a:off x="884770" y="1756410"/>
            <a:ext cx="7741920" cy="4244340"/>
          </a:xfrm>
        </p:spPr>
        <p:txBody>
          <a:bodyPr/>
          <a:lstStyle/>
          <a:p>
            <a:pPr>
              <a:lnSpc>
                <a:spcPts val="1125"/>
              </a:lnSpc>
              <a:buNone/>
              <a:defRPr/>
            </a:pPr>
            <a:r>
              <a:rPr lang="en-US" altLang="zh-CN" sz="1800" dirty="0" err="1">
                <a:solidFill>
                  <a:srgbClr val="0000FF"/>
                </a:solidFill>
                <a:latin typeface="宋体" panose="02010600030101010101" pitchFamily="2" charset="-122"/>
                <a:ea typeface="宋体" panose="02010600030101010101" pitchFamily="2" charset="-122"/>
              </a:rPr>
              <a:t>tput</a:t>
            </a:r>
            <a:r>
              <a:rPr lang="zh-CN" altLang="en-US" sz="1800" dirty="0">
                <a:latin typeface="宋体" panose="02010600030101010101" pitchFamily="2" charset="-122"/>
                <a:ea typeface="宋体" panose="02010600030101010101" pitchFamily="2" charset="-122"/>
              </a:rPr>
              <a:t>应用实例</a:t>
            </a:r>
            <a:r>
              <a:rPr lang="en-US" altLang="zh-CN" sz="1800" dirty="0">
                <a:latin typeface="宋体" panose="02010600030101010101" pitchFamily="2" charset="-122"/>
                <a:ea typeface="宋体" panose="02010600030101010101" pitchFamily="2" charset="-122"/>
              </a:rPr>
              <a:t>2:</a:t>
            </a:r>
          </a:p>
          <a:p>
            <a:pPr>
              <a:lnSpc>
                <a:spcPts val="1125"/>
              </a:lnSpc>
              <a:buNone/>
              <a:defRPr/>
            </a:pPr>
            <a:r>
              <a:rPr lang="en-US" altLang="zh-CN" sz="1800" dirty="0">
                <a:latin typeface="宋体" panose="02010600030101010101" pitchFamily="2" charset="-122"/>
                <a:ea typeface="宋体" panose="02010600030101010101" pitchFamily="2" charset="-122"/>
                <a:cs typeface="Arial" panose="020B0604020202020204" pitchFamily="34" charset="0"/>
              </a:rPr>
              <a:t>#</a:t>
            </a:r>
          </a:p>
          <a:p>
            <a:pPr>
              <a:lnSpc>
                <a:spcPts val="1125"/>
              </a:lnSpc>
              <a:buNone/>
              <a:defRPr/>
            </a:pPr>
            <a:r>
              <a:rPr lang="en-US" altLang="zh-CN" sz="1800" dirty="0">
                <a:latin typeface="宋体" panose="02010600030101010101" pitchFamily="2" charset="-122"/>
                <a:ea typeface="宋体" panose="02010600030101010101" pitchFamily="2" charset="-122"/>
                <a:cs typeface="Arial" panose="020B0604020202020204" pitchFamily="34" charset="0"/>
              </a:rPr>
              <a:t># program2   for   </a:t>
            </a:r>
            <a:r>
              <a:rPr lang="en-US" altLang="zh-CN" sz="1800" dirty="0" err="1">
                <a:latin typeface="宋体" panose="02010600030101010101" pitchFamily="2" charset="-122"/>
                <a:ea typeface="宋体" panose="02010600030101010101" pitchFamily="2" charset="-122"/>
                <a:cs typeface="Arial" panose="020B0604020202020204" pitchFamily="34" charset="0"/>
              </a:rPr>
              <a:t>tput</a:t>
            </a:r>
            <a:endParaRPr lang="en-US" altLang="zh-CN" sz="1800" dirty="0">
              <a:latin typeface="宋体" panose="02010600030101010101" pitchFamily="2" charset="-122"/>
              <a:ea typeface="宋体" panose="02010600030101010101" pitchFamily="2" charset="-122"/>
              <a:cs typeface="Arial" panose="020B0604020202020204" pitchFamily="34" charset="0"/>
            </a:endParaRPr>
          </a:p>
          <a:p>
            <a:pPr>
              <a:lnSpc>
                <a:spcPts val="1125"/>
              </a:lnSpc>
              <a:buNone/>
              <a:defRPr/>
            </a:pPr>
            <a:r>
              <a:rPr lang="en-US" altLang="zh-CN" sz="1800" dirty="0">
                <a:latin typeface="宋体" panose="02010600030101010101" pitchFamily="2" charset="-122"/>
                <a:ea typeface="宋体" panose="02010600030101010101" pitchFamily="2" charset="-122"/>
                <a:cs typeface="Arial" panose="020B0604020202020204" pitchFamily="34" charset="0"/>
              </a:rPr>
              <a:t>bell=`</a:t>
            </a:r>
            <a:r>
              <a:rPr lang="en-US" altLang="zh-CN" sz="1800" dirty="0" err="1">
                <a:latin typeface="宋体" panose="02010600030101010101" pitchFamily="2" charset="-122"/>
                <a:ea typeface="宋体" panose="02010600030101010101" pitchFamily="2" charset="-122"/>
                <a:cs typeface="Arial" panose="020B0604020202020204" pitchFamily="34" charset="0"/>
              </a:rPr>
              <a:t>tput</a:t>
            </a:r>
            <a:r>
              <a:rPr lang="en-US" altLang="zh-CN" sz="1800" dirty="0">
                <a:latin typeface="宋体" panose="02010600030101010101" pitchFamily="2" charset="-122"/>
                <a:ea typeface="宋体" panose="02010600030101010101" pitchFamily="2" charset="-122"/>
                <a:cs typeface="Arial" panose="020B0604020202020204" pitchFamily="34" charset="0"/>
              </a:rPr>
              <a:t>  bel`</a:t>
            </a:r>
          </a:p>
          <a:p>
            <a:pPr>
              <a:lnSpc>
                <a:spcPts val="1125"/>
              </a:lnSpc>
              <a:buNone/>
              <a:defRPr/>
            </a:pPr>
            <a:r>
              <a:rPr lang="en-US" altLang="zh-CN" sz="1800" dirty="0" err="1">
                <a:latin typeface="宋体" panose="02010600030101010101" pitchFamily="2" charset="-122"/>
                <a:ea typeface="宋体" panose="02010600030101010101" pitchFamily="2" charset="-122"/>
                <a:cs typeface="Arial" panose="020B0604020202020204" pitchFamily="34" charset="0"/>
              </a:rPr>
              <a:t>s_uline</a:t>
            </a:r>
            <a:r>
              <a:rPr lang="en-US" altLang="zh-CN" sz="1800" dirty="0">
                <a:latin typeface="宋体" panose="02010600030101010101" pitchFamily="2" charset="-122"/>
                <a:ea typeface="宋体" panose="02010600030101010101" pitchFamily="2" charset="-122"/>
                <a:cs typeface="Arial" panose="020B0604020202020204" pitchFamily="34" charset="0"/>
              </a:rPr>
              <a:t>=`</a:t>
            </a:r>
            <a:r>
              <a:rPr lang="en-US" altLang="zh-CN" sz="1800" dirty="0" err="1">
                <a:latin typeface="宋体" panose="02010600030101010101" pitchFamily="2" charset="-122"/>
                <a:ea typeface="宋体" panose="02010600030101010101" pitchFamily="2" charset="-122"/>
                <a:cs typeface="Arial" panose="020B0604020202020204" pitchFamily="34" charset="0"/>
              </a:rPr>
              <a:t>tput</a:t>
            </a:r>
            <a:r>
              <a:rPr lang="en-US" altLang="zh-CN" sz="1800" dirty="0">
                <a:latin typeface="宋体" panose="02010600030101010101" pitchFamily="2" charset="-122"/>
                <a:ea typeface="宋体" panose="02010600030101010101" pitchFamily="2" charset="-122"/>
                <a:cs typeface="Arial" panose="020B0604020202020204" pitchFamily="34" charset="0"/>
              </a:rPr>
              <a:t>  </a:t>
            </a:r>
            <a:r>
              <a:rPr lang="en-US" altLang="zh-CN" sz="1800" dirty="0" err="1">
                <a:latin typeface="宋体" panose="02010600030101010101" pitchFamily="2" charset="-122"/>
                <a:ea typeface="宋体" panose="02010600030101010101" pitchFamily="2" charset="-122"/>
                <a:cs typeface="Arial" panose="020B0604020202020204" pitchFamily="34" charset="0"/>
              </a:rPr>
              <a:t>smul</a:t>
            </a:r>
            <a:r>
              <a:rPr lang="en-US" altLang="zh-CN" sz="1800" dirty="0">
                <a:latin typeface="宋体" panose="02010600030101010101" pitchFamily="2" charset="-122"/>
                <a:ea typeface="宋体" panose="02010600030101010101" pitchFamily="2" charset="-122"/>
                <a:cs typeface="Arial" panose="020B0604020202020204" pitchFamily="34" charset="0"/>
              </a:rPr>
              <a:t>`</a:t>
            </a:r>
          </a:p>
          <a:p>
            <a:pPr>
              <a:lnSpc>
                <a:spcPts val="1125"/>
              </a:lnSpc>
              <a:buNone/>
              <a:defRPr/>
            </a:pPr>
            <a:r>
              <a:rPr lang="en-US" altLang="zh-CN" sz="1800" dirty="0" err="1">
                <a:latin typeface="宋体" panose="02010600030101010101" pitchFamily="2" charset="-122"/>
                <a:ea typeface="宋体" panose="02010600030101010101" pitchFamily="2" charset="-122"/>
                <a:cs typeface="Arial" panose="020B0604020202020204" pitchFamily="34" charset="0"/>
              </a:rPr>
              <a:t>e_uline</a:t>
            </a:r>
            <a:r>
              <a:rPr lang="en-US" altLang="zh-CN" sz="1800" dirty="0">
                <a:latin typeface="宋体" panose="02010600030101010101" pitchFamily="2" charset="-122"/>
                <a:ea typeface="宋体" panose="02010600030101010101" pitchFamily="2" charset="-122"/>
                <a:cs typeface="Arial" panose="020B0604020202020204" pitchFamily="34" charset="0"/>
              </a:rPr>
              <a:t>=`</a:t>
            </a:r>
            <a:r>
              <a:rPr lang="en-US" altLang="zh-CN" sz="1800" dirty="0" err="1">
                <a:latin typeface="宋体" panose="02010600030101010101" pitchFamily="2" charset="-122"/>
                <a:ea typeface="宋体" panose="02010600030101010101" pitchFamily="2" charset="-122"/>
                <a:cs typeface="Arial" panose="020B0604020202020204" pitchFamily="34" charset="0"/>
              </a:rPr>
              <a:t>tput</a:t>
            </a:r>
            <a:r>
              <a:rPr lang="en-US" altLang="zh-CN" sz="1800" dirty="0">
                <a:latin typeface="宋体" panose="02010600030101010101" pitchFamily="2" charset="-122"/>
                <a:ea typeface="宋体" panose="02010600030101010101" pitchFamily="2" charset="-122"/>
                <a:cs typeface="Arial" panose="020B0604020202020204" pitchFamily="34" charset="0"/>
              </a:rPr>
              <a:t>  </a:t>
            </a:r>
            <a:r>
              <a:rPr lang="en-US" altLang="zh-CN" sz="1800" dirty="0" err="1">
                <a:latin typeface="宋体" panose="02010600030101010101" pitchFamily="2" charset="-122"/>
                <a:ea typeface="宋体" panose="02010600030101010101" pitchFamily="2" charset="-122"/>
                <a:cs typeface="Arial" panose="020B0604020202020204" pitchFamily="34" charset="0"/>
              </a:rPr>
              <a:t>rmul</a:t>
            </a:r>
            <a:r>
              <a:rPr lang="en-US" altLang="zh-CN" sz="1800" dirty="0">
                <a:latin typeface="宋体" panose="02010600030101010101" pitchFamily="2" charset="-122"/>
                <a:ea typeface="宋体" panose="02010600030101010101" pitchFamily="2" charset="-122"/>
                <a:cs typeface="Arial" panose="020B0604020202020204" pitchFamily="34" charset="0"/>
              </a:rPr>
              <a:t>`</a:t>
            </a:r>
          </a:p>
          <a:p>
            <a:pPr>
              <a:lnSpc>
                <a:spcPts val="1125"/>
              </a:lnSpc>
              <a:buNone/>
              <a:defRPr/>
            </a:pPr>
            <a:r>
              <a:rPr lang="en-US" altLang="zh-CN" sz="1800" dirty="0" err="1">
                <a:latin typeface="宋体" panose="02010600030101010101" pitchFamily="2" charset="-122"/>
                <a:ea typeface="宋体" panose="02010600030101010101" pitchFamily="2" charset="-122"/>
                <a:cs typeface="Arial" panose="020B0604020202020204" pitchFamily="34" charset="0"/>
              </a:rPr>
              <a:t>tput</a:t>
            </a:r>
            <a:r>
              <a:rPr lang="en-US" altLang="zh-CN" sz="1800" dirty="0">
                <a:latin typeface="宋体" panose="02010600030101010101" pitchFamily="2" charset="-122"/>
                <a:ea typeface="宋体" panose="02010600030101010101" pitchFamily="2" charset="-122"/>
                <a:cs typeface="Arial" panose="020B0604020202020204" pitchFamily="34" charset="0"/>
              </a:rPr>
              <a:t>  clear</a:t>
            </a:r>
          </a:p>
          <a:p>
            <a:pPr>
              <a:lnSpc>
                <a:spcPts val="1125"/>
              </a:lnSpc>
              <a:buNone/>
              <a:defRPr/>
            </a:pPr>
            <a:r>
              <a:rPr lang="en-US" altLang="zh-CN" sz="1800" dirty="0">
                <a:latin typeface="宋体" panose="02010600030101010101" pitchFamily="2" charset="-122"/>
                <a:ea typeface="宋体" panose="02010600030101010101" pitchFamily="2" charset="-122"/>
                <a:cs typeface="Arial" panose="020B0604020202020204" pitchFamily="34" charset="0"/>
              </a:rPr>
              <a:t>echo  $bell   $</a:t>
            </a:r>
            <a:r>
              <a:rPr lang="en-US" altLang="zh-CN" sz="1800" dirty="0" err="1">
                <a:latin typeface="宋体" panose="02010600030101010101" pitchFamily="2" charset="-122"/>
                <a:ea typeface="宋体" panose="02010600030101010101" pitchFamily="2" charset="-122"/>
                <a:cs typeface="Arial" panose="020B0604020202020204" pitchFamily="34" charset="0"/>
              </a:rPr>
              <a:t>s_uline</a:t>
            </a:r>
            <a:endParaRPr lang="en-US" altLang="zh-CN" sz="1800" dirty="0">
              <a:latin typeface="宋体" panose="02010600030101010101" pitchFamily="2" charset="-122"/>
              <a:ea typeface="宋体" panose="02010600030101010101" pitchFamily="2" charset="-122"/>
              <a:cs typeface="Arial" panose="020B0604020202020204" pitchFamily="34" charset="0"/>
            </a:endParaRPr>
          </a:p>
          <a:p>
            <a:pPr>
              <a:lnSpc>
                <a:spcPts val="1125"/>
              </a:lnSpc>
              <a:buNone/>
              <a:defRPr/>
            </a:pPr>
            <a:r>
              <a:rPr lang="en-US" altLang="zh-CN" sz="1800" dirty="0" err="1">
                <a:latin typeface="宋体" panose="02010600030101010101" pitchFamily="2" charset="-122"/>
                <a:ea typeface="宋体" panose="02010600030101010101" pitchFamily="2" charset="-122"/>
                <a:cs typeface="Arial" panose="020B0604020202020204" pitchFamily="34" charset="0"/>
              </a:rPr>
              <a:t>tput</a:t>
            </a:r>
            <a:r>
              <a:rPr lang="en-US" altLang="zh-CN" sz="1800" dirty="0">
                <a:latin typeface="宋体" panose="02010600030101010101" pitchFamily="2" charset="-122"/>
                <a:ea typeface="宋体" panose="02010600030101010101" pitchFamily="2" charset="-122"/>
                <a:cs typeface="Arial" panose="020B0604020202020204" pitchFamily="34" charset="0"/>
              </a:rPr>
              <a:t>  cup  10  20</a:t>
            </a:r>
          </a:p>
          <a:p>
            <a:pPr>
              <a:lnSpc>
                <a:spcPts val="1125"/>
              </a:lnSpc>
              <a:buNone/>
              <a:defRPr/>
            </a:pPr>
            <a:r>
              <a:rPr lang="en-US" altLang="zh-CN" sz="1800" dirty="0">
                <a:latin typeface="宋体" panose="02010600030101010101" pitchFamily="2" charset="-122"/>
                <a:ea typeface="宋体" panose="02010600030101010101" pitchFamily="2" charset="-122"/>
                <a:cs typeface="Arial" panose="020B0604020202020204" pitchFamily="34" charset="0"/>
              </a:rPr>
              <a:t>echo  "Computer  Department"</a:t>
            </a:r>
          </a:p>
          <a:p>
            <a:pPr>
              <a:lnSpc>
                <a:spcPts val="1500"/>
              </a:lnSpc>
              <a:buNone/>
              <a:defRPr/>
            </a:pPr>
            <a:r>
              <a:rPr lang="en-US" altLang="zh-CN" sz="1800" dirty="0">
                <a:latin typeface="宋体" panose="02010600030101010101" pitchFamily="2" charset="-122"/>
                <a:ea typeface="宋体" panose="02010600030101010101" pitchFamily="2" charset="-122"/>
                <a:cs typeface="Arial" panose="020B0604020202020204" pitchFamily="34" charset="0"/>
              </a:rPr>
              <a:t>echo  $</a:t>
            </a:r>
            <a:r>
              <a:rPr lang="en-US" altLang="zh-CN" sz="1800" dirty="0" err="1">
                <a:latin typeface="宋体" panose="02010600030101010101" pitchFamily="2" charset="-122"/>
                <a:ea typeface="宋体" panose="02010600030101010101" pitchFamily="2" charset="-122"/>
                <a:cs typeface="Arial" panose="020B0604020202020204" pitchFamily="34" charset="0"/>
              </a:rPr>
              <a:t>e_uline</a:t>
            </a:r>
            <a:endParaRPr lang="en-US" altLang="zh-CN" sz="1800" dirty="0">
              <a:latin typeface="宋体" panose="02010600030101010101" pitchFamily="2" charset="-122"/>
              <a:ea typeface="宋体" panose="02010600030101010101" pitchFamily="2" charset="-122"/>
              <a:cs typeface="Arial" panose="020B0604020202020204" pitchFamily="34" charset="0"/>
            </a:endParaRPr>
          </a:p>
          <a:p>
            <a:pPr>
              <a:lnSpc>
                <a:spcPts val="1875"/>
              </a:lnSpc>
              <a:buNone/>
              <a:defRPr/>
            </a:pPr>
            <a:r>
              <a:rPr lang="zh-CN" altLang="en-US" sz="1800" dirty="0">
                <a:solidFill>
                  <a:srgbClr val="FF0000"/>
                </a:solidFill>
                <a:latin typeface="宋体" panose="02010600030101010101" pitchFamily="2" charset="-122"/>
                <a:ea typeface="宋体" panose="02010600030101010101" pitchFamily="2" charset="-122"/>
                <a:cs typeface="Arial" panose="020B0604020202020204" pitchFamily="34" charset="0"/>
              </a:rPr>
              <a:t>功能</a:t>
            </a:r>
            <a:r>
              <a:rPr lang="en-US" altLang="zh-CN" sz="1800" dirty="0">
                <a:latin typeface="宋体" panose="02010600030101010101" pitchFamily="2" charset="-122"/>
                <a:ea typeface="宋体" panose="02010600030101010101" pitchFamily="2" charset="-122"/>
                <a:cs typeface="Arial" panose="020B0604020202020204" pitchFamily="34" charset="0"/>
              </a:rPr>
              <a:t>:  </a:t>
            </a:r>
            <a:r>
              <a:rPr lang="zh-CN" altLang="en-US" sz="1800" dirty="0">
                <a:latin typeface="宋体" panose="02010600030101010101" pitchFamily="2" charset="-122"/>
                <a:ea typeface="宋体" panose="02010600030101010101" pitchFamily="2" charset="-122"/>
                <a:cs typeface="Arial" panose="020B0604020202020204" pitchFamily="34" charset="0"/>
              </a:rPr>
              <a:t>响一声铃后</a:t>
            </a:r>
            <a:r>
              <a:rPr lang="en-US" altLang="zh-CN" sz="1800" dirty="0">
                <a:latin typeface="宋体" panose="02010600030101010101" pitchFamily="2" charset="-122"/>
                <a:ea typeface="宋体" panose="02010600030101010101" pitchFamily="2" charset="-122"/>
                <a:cs typeface="Arial" panose="020B0604020202020204" pitchFamily="34" charset="0"/>
              </a:rPr>
              <a:t>, </a:t>
            </a:r>
            <a:r>
              <a:rPr lang="zh-CN" altLang="en-US" sz="1800" dirty="0">
                <a:latin typeface="宋体" panose="02010600030101010101" pitchFamily="2" charset="-122"/>
                <a:ea typeface="宋体" panose="02010600030101010101" pitchFamily="2" charset="-122"/>
                <a:cs typeface="Arial" panose="020B0604020202020204" pitchFamily="34" charset="0"/>
              </a:rPr>
              <a:t>在清空的屏幕中央以下划线模式显示字符串</a:t>
            </a:r>
            <a:r>
              <a:rPr lang="en-US" altLang="zh-CN" sz="1800" dirty="0">
                <a:latin typeface="宋体" panose="02010600030101010101" pitchFamily="2" charset="-122"/>
                <a:ea typeface="宋体" panose="02010600030101010101" pitchFamily="2" charset="-122"/>
                <a:cs typeface="Arial" panose="020B0604020202020204" pitchFamily="34" charset="0"/>
              </a:rPr>
              <a:t>“Computer  Department”</a:t>
            </a:r>
            <a:r>
              <a:rPr lang="zh-CN" altLang="en-US" sz="1800" dirty="0">
                <a:latin typeface="宋体" panose="02010600030101010101" pitchFamily="2" charset="-122"/>
                <a:ea typeface="宋体" panose="02010600030101010101" pitchFamily="2" charset="-122"/>
                <a:cs typeface="Arial" panose="020B0604020202020204" pitchFamily="34" charset="0"/>
              </a:rPr>
              <a:t>，完成后重置正常显示模式。</a:t>
            </a:r>
            <a:endParaRPr lang="en-US" altLang="zh-CN" sz="1800" dirty="0">
              <a:latin typeface="宋体" panose="02010600030101010101" pitchFamily="2" charset="-122"/>
              <a:ea typeface="宋体" panose="02010600030101010101" pitchFamily="2" charset="-122"/>
              <a:cs typeface="Arial" panose="020B0604020202020204" pitchFamily="34" charset="0"/>
            </a:endParaRPr>
          </a:p>
        </p:txBody>
      </p:sp>
      <p:sp>
        <p:nvSpPr>
          <p:cNvPr id="4" name="矩形 3"/>
          <p:cNvSpPr/>
          <p:nvPr/>
        </p:nvSpPr>
        <p:spPr>
          <a:xfrm>
            <a:off x="927667" y="1134040"/>
            <a:ext cx="5069273" cy="415498"/>
          </a:xfrm>
          <a:prstGeom prst="rect">
            <a:avLst/>
          </a:prstGeom>
        </p:spPr>
        <p:txBody>
          <a:bodyPr wrap="square">
            <a:spAutoFit/>
          </a:bodyPr>
          <a:lstStyle/>
          <a:p>
            <a:r>
              <a:rPr lang="en-US" altLang="zh-CN" sz="2100" b="1" dirty="0">
                <a:latin typeface="宋体" panose="02010600030101010101" pitchFamily="2" charset="-122"/>
                <a:ea typeface="宋体" panose="02010600030101010101" pitchFamily="2" charset="-122"/>
              </a:rPr>
              <a:t>8.7.3.2   </a:t>
            </a:r>
            <a:r>
              <a:rPr lang="zh-CN" altLang="en-US" sz="2100" b="1" dirty="0">
                <a:latin typeface="宋体" panose="02010600030101010101" pitchFamily="2" charset="-122"/>
                <a:ea typeface="宋体" panose="02010600030101010101" pitchFamily="2" charset="-122"/>
              </a:rPr>
              <a:t>几个常用的功能性语句</a:t>
            </a:r>
            <a:r>
              <a:rPr lang="en-US" altLang="zh-CN" sz="2100" b="1" dirty="0">
                <a:latin typeface="宋体" panose="02010600030101010101" pitchFamily="2" charset="-122"/>
                <a:ea typeface="宋体" panose="02010600030101010101" pitchFamily="2" charset="-122"/>
              </a:rPr>
              <a:t>(</a:t>
            </a:r>
            <a:r>
              <a:rPr lang="zh-CN" altLang="en-US" sz="2100" b="1" dirty="0">
                <a:latin typeface="宋体" panose="02010600030101010101" pitchFamily="2" charset="-122"/>
                <a:ea typeface="宋体" panose="02010600030101010101" pitchFamily="2" charset="-122"/>
              </a:rPr>
              <a:t>命令</a:t>
            </a:r>
            <a:r>
              <a:rPr lang="en-US" altLang="zh-CN" sz="2100" b="1" dirty="0">
                <a:latin typeface="宋体" panose="02010600030101010101" pitchFamily="2" charset="-122"/>
                <a:ea typeface="宋体" panose="02010600030101010101" pitchFamily="2" charset="-122"/>
              </a:rPr>
              <a:t>) </a:t>
            </a:r>
            <a:endParaRPr lang="zh-CN" altLang="en-US" sz="2100" dirty="0">
              <a:latin typeface="宋体" panose="02010600030101010101" pitchFamily="2" charset="-122"/>
              <a:ea typeface="宋体" panose="02010600030101010101" pitchFamily="2" charset="-122"/>
            </a:endParaRPr>
          </a:p>
        </p:txBody>
      </p:sp>
      <p:sp>
        <p:nvSpPr>
          <p:cNvPr id="5"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766575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a:extLst>
              <a:ext uri="{FF2B5EF4-FFF2-40B4-BE49-F238E27FC236}">
                <a16:creationId xmlns:a16="http://schemas.microsoft.com/office/drawing/2014/main" id="{83A78AA8-6618-4EE3-A8DD-3EB6A9A866F6}"/>
              </a:ext>
            </a:extLst>
          </p:cNvPr>
          <p:cNvSpPr>
            <a:spLocks noGrp="1" noChangeArrowheads="1"/>
          </p:cNvSpPr>
          <p:nvPr>
            <p:ph type="body" idx="1"/>
          </p:nvPr>
        </p:nvSpPr>
        <p:spPr>
          <a:xfrm>
            <a:off x="1597660" y="1472565"/>
            <a:ext cx="6057900" cy="5143500"/>
          </a:xfrm>
        </p:spPr>
        <p:txBody>
          <a:bodyPr/>
          <a:lstStyle/>
          <a:p>
            <a:pPr marL="609600" indent="-609600">
              <a:buNone/>
              <a:defRPr/>
            </a:pPr>
            <a:r>
              <a:rPr lang="en-US" altLang="zh-CN" b="1" dirty="0"/>
              <a:t>                      </a:t>
            </a:r>
            <a:r>
              <a:rPr lang="en-US" altLang="zh-CN" sz="2100" dirty="0"/>
              <a:t>login</a:t>
            </a:r>
          </a:p>
        </p:txBody>
      </p:sp>
      <p:sp>
        <p:nvSpPr>
          <p:cNvPr id="203779" name="Rectangle 3"/>
          <p:cNvSpPr>
            <a:spLocks noChangeArrowheads="1"/>
          </p:cNvSpPr>
          <p:nvPr/>
        </p:nvSpPr>
        <p:spPr bwMode="auto">
          <a:xfrm>
            <a:off x="2912110" y="2244090"/>
            <a:ext cx="1428750" cy="3429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a:solidFill>
                  <a:schemeClr val="bg2"/>
                </a:solidFill>
              </a:rPr>
              <a:t>等待命令输入</a:t>
            </a:r>
          </a:p>
        </p:txBody>
      </p:sp>
      <p:sp>
        <p:nvSpPr>
          <p:cNvPr id="203780" name="Rectangle 4"/>
          <p:cNvSpPr>
            <a:spLocks noChangeArrowheads="1"/>
          </p:cNvSpPr>
          <p:nvPr/>
        </p:nvSpPr>
        <p:spPr bwMode="auto">
          <a:xfrm>
            <a:off x="2912110" y="3672840"/>
            <a:ext cx="1428750" cy="3429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a:solidFill>
                  <a:schemeClr val="bg2"/>
                </a:solidFill>
              </a:rPr>
              <a:t>分析命令</a:t>
            </a:r>
          </a:p>
        </p:txBody>
      </p:sp>
      <p:sp>
        <p:nvSpPr>
          <p:cNvPr id="203781" name="AutoShape 5"/>
          <p:cNvSpPr>
            <a:spLocks noChangeArrowheads="1"/>
          </p:cNvSpPr>
          <p:nvPr/>
        </p:nvSpPr>
        <p:spPr bwMode="auto">
          <a:xfrm>
            <a:off x="2854960" y="2815590"/>
            <a:ext cx="1543050" cy="571500"/>
          </a:xfrm>
          <a:prstGeom prst="flowChartDecision">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a:solidFill>
                  <a:schemeClr val="bg2"/>
                </a:solidFill>
              </a:rPr>
              <a:t>退出命令</a:t>
            </a:r>
          </a:p>
        </p:txBody>
      </p:sp>
      <p:sp>
        <p:nvSpPr>
          <p:cNvPr id="203782" name="AutoShape 6"/>
          <p:cNvSpPr>
            <a:spLocks noChangeArrowheads="1"/>
          </p:cNvSpPr>
          <p:nvPr/>
        </p:nvSpPr>
        <p:spPr bwMode="auto">
          <a:xfrm>
            <a:off x="2797810" y="4244340"/>
            <a:ext cx="1714500" cy="514350"/>
          </a:xfrm>
          <a:prstGeom prst="flowChartDecision">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dirty="0">
                <a:solidFill>
                  <a:schemeClr val="bg2"/>
                </a:solidFill>
              </a:rPr>
              <a:t>产生子进程</a:t>
            </a:r>
          </a:p>
        </p:txBody>
      </p:sp>
      <p:sp>
        <p:nvSpPr>
          <p:cNvPr id="203783" name="AutoShape 7"/>
          <p:cNvSpPr>
            <a:spLocks noChangeArrowheads="1"/>
          </p:cNvSpPr>
          <p:nvPr/>
        </p:nvSpPr>
        <p:spPr bwMode="auto">
          <a:xfrm>
            <a:off x="2740660" y="5044440"/>
            <a:ext cx="1828800" cy="514350"/>
          </a:xfrm>
          <a:prstGeom prst="flowChartDecision">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a:solidFill>
                  <a:schemeClr val="bg2"/>
                </a:solidFill>
              </a:rPr>
              <a:t>后台进程</a:t>
            </a:r>
          </a:p>
        </p:txBody>
      </p:sp>
      <p:sp>
        <p:nvSpPr>
          <p:cNvPr id="203784" name="AutoShape 8"/>
          <p:cNvSpPr>
            <a:spLocks noChangeArrowheads="1"/>
          </p:cNvSpPr>
          <p:nvPr/>
        </p:nvSpPr>
        <p:spPr bwMode="auto">
          <a:xfrm>
            <a:off x="3083560" y="5844540"/>
            <a:ext cx="1257300" cy="400050"/>
          </a:xfrm>
          <a:prstGeom prst="flowChartProcess">
            <a:avLst/>
          </a:prstGeom>
          <a:solidFill>
            <a:schemeClr val="tx2"/>
          </a:solidFill>
          <a:ln w="9525">
            <a:solidFill>
              <a:srgbClr val="99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a:solidFill>
                  <a:schemeClr val="bg2"/>
                </a:solidFill>
              </a:rPr>
              <a:t>等待子进程</a:t>
            </a:r>
          </a:p>
        </p:txBody>
      </p:sp>
      <p:sp>
        <p:nvSpPr>
          <p:cNvPr id="203785" name="Rectangle 9"/>
          <p:cNvSpPr>
            <a:spLocks noChangeArrowheads="1"/>
          </p:cNvSpPr>
          <p:nvPr/>
        </p:nvSpPr>
        <p:spPr bwMode="auto">
          <a:xfrm>
            <a:off x="5198110" y="5101590"/>
            <a:ext cx="1543050" cy="3429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a:solidFill>
                  <a:schemeClr val="bg2"/>
                </a:solidFill>
              </a:rPr>
              <a:t>执行命令</a:t>
            </a:r>
          </a:p>
        </p:txBody>
      </p:sp>
      <p:sp>
        <p:nvSpPr>
          <p:cNvPr id="203786" name="Line 10"/>
          <p:cNvSpPr>
            <a:spLocks noChangeShapeType="1"/>
          </p:cNvSpPr>
          <p:nvPr/>
        </p:nvSpPr>
        <p:spPr bwMode="auto">
          <a:xfrm>
            <a:off x="3597910" y="1958340"/>
            <a:ext cx="0" cy="285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p>
        </p:txBody>
      </p:sp>
      <p:sp>
        <p:nvSpPr>
          <p:cNvPr id="203787" name="Line 11"/>
          <p:cNvSpPr>
            <a:spLocks noChangeShapeType="1"/>
          </p:cNvSpPr>
          <p:nvPr/>
        </p:nvSpPr>
        <p:spPr bwMode="auto">
          <a:xfrm>
            <a:off x="3597910" y="258699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p>
        </p:txBody>
      </p:sp>
      <p:sp>
        <p:nvSpPr>
          <p:cNvPr id="203788" name="Line 12"/>
          <p:cNvSpPr>
            <a:spLocks noChangeShapeType="1"/>
          </p:cNvSpPr>
          <p:nvPr/>
        </p:nvSpPr>
        <p:spPr bwMode="auto">
          <a:xfrm>
            <a:off x="3597910" y="3387090"/>
            <a:ext cx="0" cy="285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p>
        </p:txBody>
      </p:sp>
      <p:sp>
        <p:nvSpPr>
          <p:cNvPr id="203789" name="Line 13"/>
          <p:cNvSpPr>
            <a:spLocks noChangeShapeType="1"/>
          </p:cNvSpPr>
          <p:nvPr/>
        </p:nvSpPr>
        <p:spPr bwMode="auto">
          <a:xfrm>
            <a:off x="3655060" y="401574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p>
        </p:txBody>
      </p:sp>
      <p:sp>
        <p:nvSpPr>
          <p:cNvPr id="203790" name="Line 14"/>
          <p:cNvSpPr>
            <a:spLocks noChangeShapeType="1"/>
          </p:cNvSpPr>
          <p:nvPr/>
        </p:nvSpPr>
        <p:spPr bwMode="auto">
          <a:xfrm>
            <a:off x="3655060" y="4758690"/>
            <a:ext cx="0" cy="285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p>
        </p:txBody>
      </p:sp>
      <p:sp>
        <p:nvSpPr>
          <p:cNvPr id="203791" name="Line 15"/>
          <p:cNvSpPr>
            <a:spLocks noChangeShapeType="1"/>
          </p:cNvSpPr>
          <p:nvPr/>
        </p:nvSpPr>
        <p:spPr bwMode="auto">
          <a:xfrm>
            <a:off x="3655060" y="5558790"/>
            <a:ext cx="0" cy="285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p>
        </p:txBody>
      </p:sp>
      <p:sp>
        <p:nvSpPr>
          <p:cNvPr id="203792" name="Line 16"/>
          <p:cNvSpPr>
            <a:spLocks noChangeShapeType="1"/>
          </p:cNvSpPr>
          <p:nvPr/>
        </p:nvSpPr>
        <p:spPr bwMode="auto">
          <a:xfrm>
            <a:off x="4398010" y="3101340"/>
            <a:ext cx="4000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p>
        </p:txBody>
      </p:sp>
      <p:sp>
        <p:nvSpPr>
          <p:cNvPr id="203793" name="Line 17"/>
          <p:cNvSpPr>
            <a:spLocks noChangeShapeType="1"/>
          </p:cNvSpPr>
          <p:nvPr/>
        </p:nvSpPr>
        <p:spPr bwMode="auto">
          <a:xfrm>
            <a:off x="4512310" y="4530090"/>
            <a:ext cx="14287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p>
        </p:txBody>
      </p:sp>
      <p:sp>
        <p:nvSpPr>
          <p:cNvPr id="203794" name="Line 18"/>
          <p:cNvSpPr>
            <a:spLocks noChangeShapeType="1"/>
          </p:cNvSpPr>
          <p:nvPr/>
        </p:nvSpPr>
        <p:spPr bwMode="auto">
          <a:xfrm>
            <a:off x="5941060" y="4530090"/>
            <a:ext cx="0" cy="5715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p>
        </p:txBody>
      </p:sp>
      <p:sp>
        <p:nvSpPr>
          <p:cNvPr id="203795" name="Line 19"/>
          <p:cNvSpPr>
            <a:spLocks noChangeShapeType="1"/>
          </p:cNvSpPr>
          <p:nvPr/>
        </p:nvSpPr>
        <p:spPr bwMode="auto">
          <a:xfrm>
            <a:off x="5941060" y="5444490"/>
            <a:ext cx="0" cy="5715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p>
        </p:txBody>
      </p:sp>
      <p:sp>
        <p:nvSpPr>
          <p:cNvPr id="203796" name="Line 20"/>
          <p:cNvSpPr>
            <a:spLocks noChangeShapeType="1"/>
          </p:cNvSpPr>
          <p:nvPr/>
        </p:nvSpPr>
        <p:spPr bwMode="auto">
          <a:xfrm flipH="1">
            <a:off x="4340860" y="6015990"/>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p>
        </p:txBody>
      </p:sp>
      <p:sp>
        <p:nvSpPr>
          <p:cNvPr id="203797" name="Line 21"/>
          <p:cNvSpPr>
            <a:spLocks noChangeShapeType="1"/>
          </p:cNvSpPr>
          <p:nvPr/>
        </p:nvSpPr>
        <p:spPr bwMode="auto">
          <a:xfrm>
            <a:off x="2226310" y="2072640"/>
            <a:ext cx="1371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p>
        </p:txBody>
      </p:sp>
      <p:sp>
        <p:nvSpPr>
          <p:cNvPr id="203798" name="Line 22"/>
          <p:cNvSpPr>
            <a:spLocks noChangeShapeType="1"/>
          </p:cNvSpPr>
          <p:nvPr/>
        </p:nvSpPr>
        <p:spPr bwMode="auto">
          <a:xfrm flipH="1">
            <a:off x="2226310" y="6015990"/>
            <a:ext cx="8572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p>
        </p:txBody>
      </p:sp>
      <p:sp>
        <p:nvSpPr>
          <p:cNvPr id="203799" name="Line 23"/>
          <p:cNvSpPr>
            <a:spLocks noChangeShapeType="1"/>
          </p:cNvSpPr>
          <p:nvPr/>
        </p:nvSpPr>
        <p:spPr bwMode="auto">
          <a:xfrm flipV="1">
            <a:off x="2226310" y="2072640"/>
            <a:ext cx="0" cy="39433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p>
        </p:txBody>
      </p:sp>
      <p:sp>
        <p:nvSpPr>
          <p:cNvPr id="203800" name="Line 24"/>
          <p:cNvSpPr>
            <a:spLocks noChangeShapeType="1"/>
          </p:cNvSpPr>
          <p:nvPr/>
        </p:nvSpPr>
        <p:spPr bwMode="auto">
          <a:xfrm flipH="1">
            <a:off x="2226310" y="5273040"/>
            <a:ext cx="5143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p>
        </p:txBody>
      </p:sp>
      <p:sp>
        <p:nvSpPr>
          <p:cNvPr id="203801" name="Text Box 25"/>
          <p:cNvSpPr txBox="1">
            <a:spLocks noChangeArrowheads="1"/>
          </p:cNvSpPr>
          <p:nvPr/>
        </p:nvSpPr>
        <p:spPr bwMode="auto">
          <a:xfrm>
            <a:off x="4798060" y="2929890"/>
            <a:ext cx="914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cs typeface="Times New Roman" panose="02020603050405020304" pitchFamily="18" charset="0"/>
              </a:rPr>
              <a:t>getty</a:t>
            </a:r>
            <a:endParaRPr lang="en-US" altLang="zh-CN" sz="1800" b="1"/>
          </a:p>
        </p:txBody>
      </p:sp>
      <p:sp>
        <p:nvSpPr>
          <p:cNvPr id="203802" name="Text Box 26"/>
          <p:cNvSpPr txBox="1">
            <a:spLocks noChangeArrowheads="1"/>
          </p:cNvSpPr>
          <p:nvPr/>
        </p:nvSpPr>
        <p:spPr bwMode="auto">
          <a:xfrm>
            <a:off x="4283710" y="2815591"/>
            <a:ext cx="34290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500" b="1"/>
              <a:t>Y</a:t>
            </a:r>
          </a:p>
        </p:txBody>
      </p:sp>
      <p:sp>
        <p:nvSpPr>
          <p:cNvPr id="203803" name="Text Box 27"/>
          <p:cNvSpPr txBox="1">
            <a:spLocks noChangeArrowheads="1"/>
          </p:cNvSpPr>
          <p:nvPr/>
        </p:nvSpPr>
        <p:spPr bwMode="auto">
          <a:xfrm>
            <a:off x="3312160" y="3329941"/>
            <a:ext cx="45720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500" b="1"/>
              <a:t>N</a:t>
            </a:r>
          </a:p>
        </p:txBody>
      </p:sp>
      <p:sp>
        <p:nvSpPr>
          <p:cNvPr id="203804" name="Text Box 28"/>
          <p:cNvSpPr txBox="1">
            <a:spLocks noChangeArrowheads="1"/>
          </p:cNvSpPr>
          <p:nvPr/>
        </p:nvSpPr>
        <p:spPr bwMode="auto">
          <a:xfrm>
            <a:off x="4569460" y="4244341"/>
            <a:ext cx="99822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1500" b="1" dirty="0"/>
              <a:t>子进程</a:t>
            </a:r>
          </a:p>
        </p:txBody>
      </p:sp>
      <p:sp>
        <p:nvSpPr>
          <p:cNvPr id="203805" name="Text Box 29"/>
          <p:cNvSpPr txBox="1">
            <a:spLocks noChangeArrowheads="1"/>
          </p:cNvSpPr>
          <p:nvPr/>
        </p:nvSpPr>
        <p:spPr bwMode="auto">
          <a:xfrm>
            <a:off x="3655060" y="4701541"/>
            <a:ext cx="91440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1500" b="1" dirty="0"/>
              <a:t>父进程</a:t>
            </a:r>
          </a:p>
        </p:txBody>
      </p:sp>
      <p:sp>
        <p:nvSpPr>
          <p:cNvPr id="203806" name="Text Box 30"/>
          <p:cNvSpPr txBox="1">
            <a:spLocks noChangeArrowheads="1"/>
          </p:cNvSpPr>
          <p:nvPr/>
        </p:nvSpPr>
        <p:spPr bwMode="auto">
          <a:xfrm>
            <a:off x="4512310" y="5730241"/>
            <a:ext cx="131445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1500" b="1"/>
              <a:t>唤醒父进程</a:t>
            </a:r>
          </a:p>
        </p:txBody>
      </p:sp>
      <p:sp>
        <p:nvSpPr>
          <p:cNvPr id="203807" name="Text Box 31"/>
          <p:cNvSpPr txBox="1">
            <a:spLocks noChangeArrowheads="1"/>
          </p:cNvSpPr>
          <p:nvPr/>
        </p:nvSpPr>
        <p:spPr bwMode="auto">
          <a:xfrm>
            <a:off x="3369310" y="5501641"/>
            <a:ext cx="34290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500" b="1"/>
              <a:t>N</a:t>
            </a:r>
          </a:p>
        </p:txBody>
      </p:sp>
      <p:sp>
        <p:nvSpPr>
          <p:cNvPr id="203808" name="Text Box 32"/>
          <p:cNvSpPr txBox="1">
            <a:spLocks noChangeArrowheads="1"/>
          </p:cNvSpPr>
          <p:nvPr/>
        </p:nvSpPr>
        <p:spPr bwMode="auto">
          <a:xfrm>
            <a:off x="2512060" y="4987291"/>
            <a:ext cx="40005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500" b="1"/>
              <a:t>Y</a:t>
            </a:r>
          </a:p>
        </p:txBody>
      </p:sp>
      <p:sp>
        <p:nvSpPr>
          <p:cNvPr id="35"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1170960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a:extLst>
              <a:ext uri="{FF2B5EF4-FFF2-40B4-BE49-F238E27FC236}">
                <a16:creationId xmlns:a16="http://schemas.microsoft.com/office/drawing/2014/main" id="{154C67EC-120D-49B9-BEE8-2F8BC9DF6D03}"/>
              </a:ext>
            </a:extLst>
          </p:cNvPr>
          <p:cNvSpPr>
            <a:spLocks noGrp="1" noChangeArrowheads="1"/>
          </p:cNvSpPr>
          <p:nvPr>
            <p:ph type="body" idx="1"/>
          </p:nvPr>
        </p:nvSpPr>
        <p:spPr>
          <a:xfrm>
            <a:off x="906780" y="1093470"/>
            <a:ext cx="7688580" cy="4743450"/>
          </a:xfrm>
        </p:spPr>
        <p:txBody>
          <a:bodyPr/>
          <a:lstStyle/>
          <a:p>
            <a:pPr eaLnBrk="1" hangingPunct="1">
              <a:buFont typeface="Wingdings" panose="05000000000000000000" pitchFamily="2" charset="2"/>
              <a:buNone/>
              <a:defRPr/>
            </a:pPr>
            <a:r>
              <a:rPr lang="en-US" altLang="zh-CN" b="1" dirty="0">
                <a:solidFill>
                  <a:schemeClr val="tx2"/>
                </a:solidFill>
              </a:rPr>
              <a:t>8.7.4   </a:t>
            </a:r>
            <a:r>
              <a:rPr lang="zh-CN" altLang="en-US" b="1" dirty="0">
                <a:solidFill>
                  <a:schemeClr val="tx2"/>
                </a:solidFill>
              </a:rPr>
              <a:t>结构性语句</a:t>
            </a:r>
            <a:endParaRPr lang="zh-CN" altLang="en-US" b="1" dirty="0"/>
          </a:p>
          <a:p>
            <a:pPr eaLnBrk="1" hangingPunct="1">
              <a:buFont typeface="Wingdings" panose="05000000000000000000" pitchFamily="2" charset="2"/>
              <a:buNone/>
              <a:defRPr/>
            </a:pPr>
            <a:r>
              <a:rPr lang="zh-CN" altLang="en-US" b="1" dirty="0"/>
              <a:t>         结构性语句主要根据程序的运行状态、输入数据、变量的取值、控制信号以及运行时间等因素来控制程序的运行流程。主要包括以下几类语句：</a:t>
            </a:r>
            <a:endParaRPr lang="en-US" altLang="zh-CN" b="1" dirty="0"/>
          </a:p>
          <a:p>
            <a:pPr eaLnBrk="1" hangingPunct="1">
              <a:buClr>
                <a:srgbClr val="FF0000"/>
              </a:buClr>
              <a:buFont typeface="Wingdings" panose="05000000000000000000" pitchFamily="2" charset="2"/>
              <a:buChar char="Ø"/>
              <a:defRPr/>
            </a:pPr>
            <a:r>
              <a:rPr lang="zh-CN" altLang="en-US" b="1" dirty="0"/>
              <a:t>  条件测试语句（两路分支）</a:t>
            </a:r>
            <a:endParaRPr lang="en-US" altLang="zh-CN" b="1" dirty="0"/>
          </a:p>
          <a:p>
            <a:pPr eaLnBrk="1" hangingPunct="1">
              <a:buClr>
                <a:srgbClr val="FF0000"/>
              </a:buClr>
              <a:buFont typeface="Wingdings" panose="05000000000000000000" pitchFamily="2" charset="2"/>
              <a:buChar char="Ø"/>
              <a:defRPr/>
            </a:pPr>
            <a:r>
              <a:rPr lang="zh-CN" altLang="en-US" b="1" dirty="0"/>
              <a:t>  多路分支语句</a:t>
            </a:r>
            <a:endParaRPr lang="en-US" altLang="zh-CN" b="1" dirty="0"/>
          </a:p>
          <a:p>
            <a:pPr eaLnBrk="1" hangingPunct="1">
              <a:buClr>
                <a:srgbClr val="FF0000"/>
              </a:buClr>
              <a:buFont typeface="Wingdings" panose="05000000000000000000" pitchFamily="2" charset="2"/>
              <a:buChar char="Ø"/>
              <a:defRPr/>
            </a:pPr>
            <a:r>
              <a:rPr lang="zh-CN" altLang="en-US" b="1" dirty="0"/>
              <a:t>  循环语句</a:t>
            </a:r>
            <a:endParaRPr lang="en-US" altLang="zh-CN" b="1" dirty="0"/>
          </a:p>
          <a:p>
            <a:pPr eaLnBrk="1" hangingPunct="1">
              <a:buClr>
                <a:srgbClr val="FF0000"/>
              </a:buClr>
              <a:buFont typeface="Wingdings" panose="05000000000000000000" pitchFamily="2" charset="2"/>
              <a:buChar char="Ø"/>
              <a:defRPr/>
            </a:pPr>
            <a:r>
              <a:rPr lang="zh-CN" altLang="en-US" b="1" dirty="0"/>
              <a:t>  循环控制语句</a:t>
            </a:r>
            <a:endParaRPr lang="en-US" altLang="zh-CN" b="1" dirty="0"/>
          </a:p>
          <a:p>
            <a:pPr eaLnBrk="1" hangingPunct="1">
              <a:buFont typeface="Wingdings" panose="05000000000000000000" pitchFamily="2" charset="2"/>
              <a:buNone/>
              <a:defRPr/>
            </a:pPr>
            <a:r>
              <a:rPr lang="zh-CN" altLang="en-US" b="1" dirty="0"/>
              <a:t>无任何结构性语句的</a:t>
            </a:r>
            <a:r>
              <a:rPr lang="en-US" altLang="zh-CN" b="1" dirty="0"/>
              <a:t>shell</a:t>
            </a:r>
            <a:r>
              <a:rPr lang="zh-CN" altLang="en-US" b="1" dirty="0"/>
              <a:t>脚本程序是一种特例。</a:t>
            </a:r>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1510310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a:extLst>
              <a:ext uri="{FF2B5EF4-FFF2-40B4-BE49-F238E27FC236}">
                <a16:creationId xmlns:a16="http://schemas.microsoft.com/office/drawing/2014/main" id="{5CDBD4C9-BA2E-43EB-B843-BA2B1CA07DC3}"/>
              </a:ext>
            </a:extLst>
          </p:cNvPr>
          <p:cNvSpPr>
            <a:spLocks noGrp="1" noChangeArrowheads="1"/>
          </p:cNvSpPr>
          <p:nvPr>
            <p:ph type="body" idx="1"/>
          </p:nvPr>
        </p:nvSpPr>
        <p:spPr>
          <a:xfrm>
            <a:off x="876300" y="1634490"/>
            <a:ext cx="7734300" cy="3992880"/>
          </a:xfrm>
        </p:spPr>
        <p:txBody>
          <a:bodyPr/>
          <a:lstStyle/>
          <a:p>
            <a:pPr eaLnBrk="1" hangingPunct="1">
              <a:buFont typeface="Wingdings" panose="05000000000000000000" pitchFamily="2" charset="2"/>
              <a:buNone/>
              <a:defRPr/>
            </a:pPr>
            <a:r>
              <a:rPr lang="zh-CN" altLang="en-US" sz="2100" dirty="0"/>
              <a:t>语法结构</a:t>
            </a:r>
            <a:r>
              <a:rPr lang="en-US" altLang="zh-CN" sz="2100" dirty="0"/>
              <a:t>:</a:t>
            </a:r>
          </a:p>
          <a:p>
            <a:pPr eaLnBrk="1" hangingPunct="1">
              <a:buFont typeface="Wingdings" panose="05000000000000000000" pitchFamily="2" charset="2"/>
              <a:buNone/>
              <a:defRPr/>
            </a:pPr>
            <a:r>
              <a:rPr lang="en-US" altLang="zh-CN" sz="2100" dirty="0"/>
              <a:t>         </a:t>
            </a:r>
            <a:r>
              <a:rPr lang="en-US" altLang="zh-CN" sz="2100" dirty="0">
                <a:solidFill>
                  <a:srgbClr val="0000FF"/>
                </a:solidFill>
              </a:rPr>
              <a:t>if    </a:t>
            </a:r>
            <a:r>
              <a:rPr lang="zh-CN" altLang="en-US" sz="2100" dirty="0">
                <a:solidFill>
                  <a:srgbClr val="0000FF"/>
                </a:solidFill>
              </a:rPr>
              <a:t>表达式</a:t>
            </a:r>
          </a:p>
          <a:p>
            <a:pPr eaLnBrk="1" hangingPunct="1">
              <a:buFont typeface="Wingdings" panose="05000000000000000000" pitchFamily="2" charset="2"/>
              <a:buNone/>
              <a:defRPr/>
            </a:pPr>
            <a:r>
              <a:rPr lang="zh-CN" altLang="en-US" sz="2100" dirty="0">
                <a:solidFill>
                  <a:srgbClr val="0000FF"/>
                </a:solidFill>
              </a:rPr>
              <a:t>         </a:t>
            </a:r>
            <a:r>
              <a:rPr lang="en-US" altLang="zh-CN" sz="2100" dirty="0">
                <a:solidFill>
                  <a:srgbClr val="0000FF"/>
                </a:solidFill>
              </a:rPr>
              <a:t>then  </a:t>
            </a:r>
            <a:r>
              <a:rPr lang="zh-CN" altLang="en-US" sz="2100" dirty="0">
                <a:solidFill>
                  <a:srgbClr val="0000FF"/>
                </a:solidFill>
              </a:rPr>
              <a:t>命令表</a:t>
            </a:r>
          </a:p>
          <a:p>
            <a:pPr eaLnBrk="1" hangingPunct="1">
              <a:buFont typeface="Wingdings" panose="05000000000000000000" pitchFamily="2" charset="2"/>
              <a:buNone/>
              <a:defRPr/>
            </a:pPr>
            <a:r>
              <a:rPr lang="zh-CN" altLang="en-US" sz="2100" dirty="0">
                <a:solidFill>
                  <a:srgbClr val="0000FF"/>
                </a:solidFill>
              </a:rPr>
              <a:t>         </a:t>
            </a:r>
            <a:r>
              <a:rPr lang="en-US" altLang="zh-CN" sz="2100" dirty="0">
                <a:solidFill>
                  <a:srgbClr val="0000FF"/>
                </a:solidFill>
              </a:rPr>
              <a:t>fi     </a:t>
            </a:r>
          </a:p>
          <a:p>
            <a:pPr eaLnBrk="1" hangingPunct="1">
              <a:buFont typeface="Wingdings" panose="05000000000000000000" pitchFamily="2" charset="2"/>
              <a:buNone/>
              <a:defRPr/>
            </a:pPr>
            <a:r>
              <a:rPr lang="zh-CN" altLang="en-US" sz="2100" dirty="0"/>
              <a:t>如果表达式为真</a:t>
            </a:r>
            <a:r>
              <a:rPr lang="en-US" altLang="zh-CN" sz="2100" dirty="0"/>
              <a:t>, </a:t>
            </a:r>
            <a:r>
              <a:rPr lang="zh-CN" altLang="en-US" sz="2100" dirty="0"/>
              <a:t>则执行命令表中的命令</a:t>
            </a:r>
            <a:r>
              <a:rPr lang="en-US" altLang="zh-CN" sz="2100" dirty="0"/>
              <a:t>; </a:t>
            </a:r>
            <a:r>
              <a:rPr lang="zh-CN" altLang="en-US" sz="2100" dirty="0"/>
              <a:t>否则退出</a:t>
            </a:r>
            <a:r>
              <a:rPr lang="en-US" altLang="zh-CN" sz="2100" dirty="0"/>
              <a:t>if</a:t>
            </a:r>
            <a:r>
              <a:rPr lang="zh-CN" altLang="en-US" sz="2100" dirty="0"/>
              <a:t>语句</a:t>
            </a:r>
            <a:r>
              <a:rPr lang="en-US" altLang="zh-CN" sz="2100" dirty="0"/>
              <a:t>, </a:t>
            </a:r>
            <a:r>
              <a:rPr lang="zh-CN" altLang="en-US" sz="2100" dirty="0"/>
              <a:t>即执行</a:t>
            </a:r>
            <a:r>
              <a:rPr lang="en-US" altLang="zh-CN" sz="2100" dirty="0"/>
              <a:t>fi</a:t>
            </a:r>
            <a:r>
              <a:rPr lang="zh-CN" altLang="en-US" sz="2100" dirty="0"/>
              <a:t>后面的语句。</a:t>
            </a:r>
            <a:r>
              <a:rPr lang="en-US" altLang="zh-CN" sz="2100" dirty="0"/>
              <a:t> if</a:t>
            </a:r>
            <a:r>
              <a:rPr lang="zh-CN" altLang="en-US" sz="2100" dirty="0"/>
              <a:t>和</a:t>
            </a:r>
            <a:r>
              <a:rPr lang="en-US" altLang="zh-CN" sz="2100" dirty="0"/>
              <a:t>fi</a:t>
            </a:r>
            <a:r>
              <a:rPr lang="zh-CN" altLang="en-US" sz="2100" dirty="0"/>
              <a:t>是条件语句的语句括号</a:t>
            </a:r>
            <a:r>
              <a:rPr lang="en-US" altLang="zh-CN" sz="2100" dirty="0"/>
              <a:t>, </a:t>
            </a:r>
            <a:r>
              <a:rPr lang="zh-CN" altLang="en-US" sz="2100" dirty="0"/>
              <a:t>必须成对使用。</a:t>
            </a:r>
            <a:endParaRPr lang="en-US" altLang="zh-CN" sz="2100" dirty="0"/>
          </a:p>
          <a:p>
            <a:pPr eaLnBrk="1" hangingPunct="1">
              <a:buFont typeface="Wingdings" panose="05000000000000000000" pitchFamily="2" charset="2"/>
              <a:buNone/>
              <a:defRPr/>
            </a:pPr>
            <a:r>
              <a:rPr lang="zh-CN" altLang="en-US" sz="2100" dirty="0"/>
              <a:t>命令表中的命令可以是一条</a:t>
            </a:r>
            <a:r>
              <a:rPr lang="en-US" altLang="zh-CN" sz="2100" dirty="0"/>
              <a:t>, </a:t>
            </a:r>
            <a:r>
              <a:rPr lang="zh-CN" altLang="en-US" sz="2100" dirty="0"/>
              <a:t>也可以是若干条</a:t>
            </a:r>
            <a:r>
              <a:rPr lang="en-US" altLang="zh-CN" sz="2100" dirty="0"/>
              <a:t>; </a:t>
            </a:r>
            <a:r>
              <a:rPr lang="zh-CN" altLang="en-US" sz="2100" dirty="0"/>
              <a:t>既可以直接在</a:t>
            </a:r>
            <a:r>
              <a:rPr lang="en-US" altLang="zh-CN" sz="2100" dirty="0"/>
              <a:t>then</a:t>
            </a:r>
            <a:r>
              <a:rPr lang="zh-CN" altLang="en-US" sz="2100" dirty="0"/>
              <a:t>语句后面写</a:t>
            </a:r>
            <a:r>
              <a:rPr lang="en-US" altLang="zh-CN" sz="2100" dirty="0"/>
              <a:t>, </a:t>
            </a:r>
            <a:r>
              <a:rPr lang="zh-CN" altLang="en-US" sz="2100" dirty="0"/>
              <a:t>也可以提行书写。</a:t>
            </a:r>
            <a:endParaRPr lang="en-US" altLang="zh-CN" sz="2100" dirty="0"/>
          </a:p>
        </p:txBody>
      </p:sp>
      <p:sp>
        <p:nvSpPr>
          <p:cNvPr id="2" name="矩形 1"/>
          <p:cNvSpPr/>
          <p:nvPr/>
        </p:nvSpPr>
        <p:spPr>
          <a:xfrm>
            <a:off x="876300" y="1088320"/>
            <a:ext cx="7734300" cy="415498"/>
          </a:xfrm>
          <a:prstGeom prst="rect">
            <a:avLst/>
          </a:prstGeom>
        </p:spPr>
        <p:txBody>
          <a:bodyPr wrap="square">
            <a:spAutoFit/>
          </a:bodyPr>
          <a:lstStyle/>
          <a:p>
            <a:pPr>
              <a:defRPr/>
            </a:pPr>
            <a:r>
              <a:rPr lang="en-US" altLang="zh-CN" sz="2100" b="1" dirty="0">
                <a:solidFill>
                  <a:schemeClr val="tx2"/>
                </a:solidFill>
                <a:latin typeface="宋体" panose="02010600030101010101" pitchFamily="2" charset="-122"/>
                <a:ea typeface="宋体" panose="02010600030101010101" pitchFamily="2" charset="-122"/>
              </a:rPr>
              <a:t>8.7.4  </a:t>
            </a:r>
            <a:r>
              <a:rPr lang="zh-CN" altLang="en-US" sz="2100" b="1" dirty="0">
                <a:solidFill>
                  <a:schemeClr val="tx2"/>
                </a:solidFill>
                <a:latin typeface="宋体" panose="02010600030101010101" pitchFamily="2" charset="-122"/>
                <a:ea typeface="宋体" panose="02010600030101010101" pitchFamily="2" charset="-122"/>
              </a:rPr>
              <a:t>结构性语句 </a:t>
            </a:r>
            <a:r>
              <a:rPr lang="en-US" altLang="zh-CN" sz="2100" b="1" dirty="0">
                <a:solidFill>
                  <a:schemeClr val="tx2"/>
                </a:solidFill>
                <a:latin typeface="宋体" panose="02010600030101010101" pitchFamily="2" charset="-122"/>
                <a:ea typeface="宋体" panose="02010600030101010101" pitchFamily="2" charset="-122"/>
              </a:rPr>
              <a:t>—— </a:t>
            </a:r>
            <a:r>
              <a:rPr lang="zh-CN" altLang="en-US" sz="2100" b="1" dirty="0">
                <a:solidFill>
                  <a:schemeClr val="tx2"/>
                </a:solidFill>
                <a:latin typeface="宋体" panose="02010600030101010101" pitchFamily="2" charset="-122"/>
                <a:ea typeface="宋体" panose="02010600030101010101" pitchFamily="2" charset="-122"/>
              </a:rPr>
              <a:t>条件语句 </a:t>
            </a:r>
            <a:r>
              <a:rPr lang="en-US" altLang="zh-CN" sz="2100" b="1" dirty="0">
                <a:solidFill>
                  <a:schemeClr val="tx2"/>
                </a:solidFill>
                <a:latin typeface="宋体" panose="02010600030101010101" pitchFamily="2" charset="-122"/>
                <a:ea typeface="宋体" panose="02010600030101010101" pitchFamily="2" charset="-122"/>
              </a:rPr>
              <a:t>if...then...fi</a:t>
            </a:r>
            <a:endParaRPr lang="zh-CN" altLang="en-US" sz="2100" b="1" dirty="0">
              <a:latin typeface="宋体" panose="02010600030101010101" pitchFamily="2" charset="-122"/>
              <a:ea typeface="宋体" panose="02010600030101010101" pitchFamily="2" charset="-122"/>
            </a:endParaRPr>
          </a:p>
        </p:txBody>
      </p:sp>
      <p:sp>
        <p:nvSpPr>
          <p:cNvPr id="4"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2534655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a:extLst>
              <a:ext uri="{FF2B5EF4-FFF2-40B4-BE49-F238E27FC236}">
                <a16:creationId xmlns:a16="http://schemas.microsoft.com/office/drawing/2014/main" id="{729315F6-EE2A-4ACE-8815-C2AE94E0109C}"/>
              </a:ext>
            </a:extLst>
          </p:cNvPr>
          <p:cNvSpPr>
            <a:spLocks noGrp="1" noChangeArrowheads="1"/>
          </p:cNvSpPr>
          <p:nvPr>
            <p:ph type="body" idx="1"/>
          </p:nvPr>
        </p:nvSpPr>
        <p:spPr>
          <a:xfrm>
            <a:off x="876300" y="1598395"/>
            <a:ext cx="7917180" cy="4366260"/>
          </a:xfrm>
        </p:spPr>
        <p:txBody>
          <a:bodyPr/>
          <a:lstStyle/>
          <a:p>
            <a:pPr eaLnBrk="1" hangingPunct="1">
              <a:spcBef>
                <a:spcPts val="900"/>
              </a:spcBef>
              <a:buFont typeface="Wingdings" panose="05000000000000000000" pitchFamily="2" charset="2"/>
              <a:buNone/>
              <a:defRPr/>
            </a:pPr>
            <a:r>
              <a:rPr lang="en-US" altLang="zh-CN" sz="2000" dirty="0"/>
              <a:t>if</a:t>
            </a:r>
            <a:r>
              <a:rPr lang="zh-CN" altLang="en-US" sz="2000" dirty="0"/>
              <a:t>语句应用实例</a:t>
            </a:r>
            <a:endParaRPr lang="en-US" altLang="zh-CN" sz="2000" dirty="0"/>
          </a:p>
          <a:p>
            <a:pPr>
              <a:spcBef>
                <a:spcPts val="900"/>
              </a:spcBef>
              <a:buNone/>
              <a:defRPr/>
            </a:pPr>
            <a:r>
              <a:rPr lang="en-US" altLang="zh-CN" sz="2000" dirty="0"/>
              <a:t>    shell</a:t>
            </a:r>
            <a:r>
              <a:rPr lang="zh-CN" altLang="en-US" sz="2000" dirty="0"/>
              <a:t>程序</a:t>
            </a:r>
            <a:r>
              <a:rPr lang="en-US" altLang="zh-CN" sz="2000" dirty="0"/>
              <a:t>prog2, </a:t>
            </a:r>
            <a:r>
              <a:rPr lang="zh-CN" altLang="en-US" sz="2000" dirty="0"/>
              <a:t>测试命令行参数是否为一个已存在的文件或目录。</a:t>
            </a:r>
            <a:r>
              <a:rPr lang="en-US" altLang="zh-CN" sz="2000" dirty="0"/>
              <a:t> </a:t>
            </a:r>
            <a:r>
              <a:rPr lang="zh-CN" altLang="en-US" sz="2000" dirty="0"/>
              <a:t>用法为</a:t>
            </a:r>
            <a:r>
              <a:rPr lang="en-US" altLang="zh-CN" sz="2000" dirty="0"/>
              <a:t>:</a:t>
            </a:r>
          </a:p>
          <a:p>
            <a:pPr>
              <a:spcBef>
                <a:spcPts val="900"/>
              </a:spcBef>
              <a:buNone/>
              <a:defRPr/>
            </a:pPr>
            <a:r>
              <a:rPr lang="en-US" altLang="zh-CN" sz="2000" dirty="0"/>
              <a:t>               </a:t>
            </a:r>
            <a:r>
              <a:rPr lang="en-US" altLang="zh-CN" sz="2000" dirty="0">
                <a:solidFill>
                  <a:srgbClr val="0000FF"/>
                </a:solidFill>
              </a:rPr>
              <a:t>prog2   file</a:t>
            </a:r>
          </a:p>
          <a:p>
            <a:pPr>
              <a:spcBef>
                <a:spcPts val="800"/>
              </a:spcBef>
              <a:buNone/>
              <a:defRPr/>
            </a:pPr>
            <a:r>
              <a:rPr lang="en-US" altLang="zh-CN" sz="2000" dirty="0"/>
              <a:t>prog2</a:t>
            </a:r>
            <a:r>
              <a:rPr lang="zh-CN" altLang="en-US" sz="2000" dirty="0"/>
              <a:t>脚本内容如下</a:t>
            </a:r>
            <a:r>
              <a:rPr lang="en-US" altLang="zh-CN" sz="2000" dirty="0"/>
              <a:t>:  </a:t>
            </a:r>
          </a:p>
          <a:p>
            <a:pPr>
              <a:spcBef>
                <a:spcPts val="800"/>
              </a:spcBef>
              <a:buNone/>
              <a:defRPr/>
            </a:pPr>
            <a:r>
              <a:rPr lang="en-US" altLang="zh-CN" sz="1800" dirty="0">
                <a:latin typeface="Arial" panose="020B0604020202020204" pitchFamily="34" charset="0"/>
                <a:cs typeface="Arial" panose="020B0604020202020204" pitchFamily="34" charset="0"/>
              </a:rPr>
              <a:t>#The statement of  if…then…fi                  </a:t>
            </a:r>
            <a:r>
              <a:rPr lang="en-US" altLang="zh-CN" sz="1800" dirty="0">
                <a:solidFill>
                  <a:srgbClr val="FF0000"/>
                </a:solidFill>
                <a:latin typeface="Arial" panose="020B0604020202020204" pitchFamily="34" charset="0"/>
                <a:cs typeface="Arial" panose="020B0604020202020204" pitchFamily="34" charset="0"/>
              </a:rPr>
              <a:t>(</a:t>
            </a:r>
            <a:r>
              <a:rPr lang="zh-CN" altLang="en-US" sz="1800" dirty="0">
                <a:solidFill>
                  <a:srgbClr val="FF0000"/>
                </a:solidFill>
                <a:latin typeface="Arial" panose="020B0604020202020204" pitchFamily="34" charset="0"/>
                <a:cs typeface="Arial" panose="020B0604020202020204" pitchFamily="34" charset="0"/>
              </a:rPr>
              <a:t>注释语句</a:t>
            </a:r>
            <a:r>
              <a:rPr lang="en-US" altLang="zh-CN" sz="1800" dirty="0">
                <a:solidFill>
                  <a:srgbClr val="FF0000"/>
                </a:solidFill>
                <a:latin typeface="Arial" panose="020B0604020202020204" pitchFamily="34" charset="0"/>
                <a:cs typeface="Arial" panose="020B0604020202020204" pitchFamily="34" charset="0"/>
              </a:rPr>
              <a:t>)</a:t>
            </a:r>
          </a:p>
          <a:p>
            <a:pPr>
              <a:spcBef>
                <a:spcPts val="800"/>
              </a:spcBef>
              <a:buNone/>
              <a:defRPr/>
            </a:pPr>
            <a:r>
              <a:rPr lang="en-US" altLang="zh-CN" sz="1800" dirty="0">
                <a:latin typeface="Arial" panose="020B0604020202020204" pitchFamily="34" charset="0"/>
                <a:cs typeface="Arial" panose="020B0604020202020204" pitchFamily="34" charset="0"/>
              </a:rPr>
              <a:t>if [  -f   $1  ]                                              </a:t>
            </a:r>
            <a:r>
              <a:rPr lang="en-US" altLang="zh-CN" sz="1800" dirty="0">
                <a:solidFill>
                  <a:srgbClr val="FF0000"/>
                </a:solidFill>
                <a:latin typeface="Arial" panose="020B0604020202020204" pitchFamily="34" charset="0"/>
                <a:cs typeface="Arial" panose="020B0604020202020204" pitchFamily="34" charset="0"/>
              </a:rPr>
              <a:t>(</a:t>
            </a:r>
            <a:r>
              <a:rPr lang="zh-CN" altLang="en-US" sz="1800" dirty="0">
                <a:solidFill>
                  <a:srgbClr val="FF0000"/>
                </a:solidFill>
                <a:latin typeface="Arial" panose="020B0604020202020204" pitchFamily="34" charset="0"/>
                <a:cs typeface="Arial" panose="020B0604020202020204" pitchFamily="34" charset="0"/>
              </a:rPr>
              <a:t>测试命令行第一个参数是否为文件</a:t>
            </a:r>
            <a:r>
              <a:rPr lang="en-US" altLang="zh-CN" sz="1800" dirty="0">
                <a:solidFill>
                  <a:srgbClr val="FF0000"/>
                </a:solidFill>
                <a:latin typeface="Arial" panose="020B0604020202020204" pitchFamily="34" charset="0"/>
                <a:cs typeface="Arial" panose="020B0604020202020204" pitchFamily="34" charset="0"/>
              </a:rPr>
              <a:t>)</a:t>
            </a:r>
          </a:p>
          <a:p>
            <a:pPr>
              <a:spcBef>
                <a:spcPts val="800"/>
              </a:spcBef>
              <a:buNone/>
              <a:defRPr/>
            </a:pPr>
            <a:r>
              <a:rPr lang="en-US" altLang="zh-CN" sz="1800" dirty="0">
                <a:latin typeface="Arial" panose="020B0604020202020204" pitchFamily="34" charset="0"/>
                <a:cs typeface="Arial" panose="020B0604020202020204" pitchFamily="34" charset="0"/>
              </a:rPr>
              <a:t>then</a:t>
            </a:r>
          </a:p>
          <a:p>
            <a:pPr>
              <a:spcBef>
                <a:spcPts val="800"/>
              </a:spcBef>
              <a:buNone/>
              <a:defRPr/>
            </a:pPr>
            <a:r>
              <a:rPr lang="en-US" altLang="zh-CN" sz="1800" dirty="0">
                <a:latin typeface="Arial" panose="020B0604020202020204" pitchFamily="34" charset="0"/>
                <a:cs typeface="Arial" panose="020B0604020202020204" pitchFamily="34" charset="0"/>
              </a:rPr>
              <a:t>		echo "File  $1  exists"                       </a:t>
            </a:r>
            <a:r>
              <a:rPr lang="en-US" altLang="zh-CN" sz="1800" dirty="0">
                <a:solidFill>
                  <a:srgbClr val="FF0000"/>
                </a:solidFill>
                <a:latin typeface="Arial" panose="020B0604020202020204" pitchFamily="34" charset="0"/>
                <a:cs typeface="Arial" panose="020B0604020202020204" pitchFamily="34" charset="0"/>
              </a:rPr>
              <a:t>(</a:t>
            </a:r>
            <a:r>
              <a:rPr lang="zh-CN" altLang="en-US" sz="1800" dirty="0">
                <a:solidFill>
                  <a:srgbClr val="FF0000"/>
                </a:solidFill>
                <a:latin typeface="Arial" panose="020B0604020202020204" pitchFamily="34" charset="0"/>
                <a:cs typeface="Arial" panose="020B0604020202020204" pitchFamily="34" charset="0"/>
              </a:rPr>
              <a:t>引用变量值</a:t>
            </a:r>
            <a:r>
              <a:rPr lang="en-US" altLang="zh-CN" sz="1800" dirty="0">
                <a:solidFill>
                  <a:srgbClr val="FF0000"/>
                </a:solidFill>
                <a:latin typeface="Arial" panose="020B0604020202020204" pitchFamily="34" charset="0"/>
                <a:cs typeface="Arial" panose="020B0604020202020204" pitchFamily="34" charset="0"/>
              </a:rPr>
              <a:t>)</a:t>
            </a:r>
          </a:p>
          <a:p>
            <a:pPr>
              <a:spcBef>
                <a:spcPts val="800"/>
              </a:spcBef>
              <a:buNone/>
              <a:defRPr/>
            </a:pPr>
            <a:r>
              <a:rPr lang="en-US" altLang="zh-CN" sz="1800" dirty="0">
                <a:latin typeface="Arial" panose="020B0604020202020204" pitchFamily="34" charset="0"/>
                <a:cs typeface="Arial" panose="020B0604020202020204" pitchFamily="34" charset="0"/>
              </a:rPr>
              <a:t>fi</a:t>
            </a:r>
          </a:p>
          <a:p>
            <a:pPr>
              <a:spcBef>
                <a:spcPts val="800"/>
              </a:spcBef>
              <a:buNone/>
              <a:defRPr/>
            </a:pPr>
            <a:r>
              <a:rPr lang="en-US" altLang="zh-CN" sz="1800" dirty="0">
                <a:latin typeface="Arial" panose="020B0604020202020204" pitchFamily="34" charset="0"/>
                <a:cs typeface="Arial" panose="020B0604020202020204" pitchFamily="34" charset="0"/>
              </a:rPr>
              <a:t>if [  -d   $HOME/$1  ]                                    </a:t>
            </a:r>
            <a:r>
              <a:rPr lang="en-US" altLang="zh-CN" sz="1800" dirty="0">
                <a:solidFill>
                  <a:srgbClr val="FF0000"/>
                </a:solidFill>
                <a:latin typeface="Arial" panose="020B0604020202020204" pitchFamily="34" charset="0"/>
                <a:cs typeface="Arial" panose="020B0604020202020204" pitchFamily="34" charset="0"/>
              </a:rPr>
              <a:t> (</a:t>
            </a:r>
            <a:r>
              <a:rPr lang="zh-CN" altLang="en-US" sz="1800" dirty="0">
                <a:solidFill>
                  <a:srgbClr val="FF0000"/>
                </a:solidFill>
                <a:latin typeface="Arial" panose="020B0604020202020204" pitchFamily="34" charset="0"/>
                <a:cs typeface="Arial" panose="020B0604020202020204" pitchFamily="34" charset="0"/>
              </a:rPr>
              <a:t>测试参数是否为目录</a:t>
            </a:r>
            <a:r>
              <a:rPr lang="en-US" altLang="zh-CN" sz="1800" dirty="0">
                <a:solidFill>
                  <a:srgbClr val="FF0000"/>
                </a:solidFill>
                <a:latin typeface="Arial" panose="020B0604020202020204" pitchFamily="34" charset="0"/>
                <a:cs typeface="Arial" panose="020B0604020202020204" pitchFamily="34" charset="0"/>
              </a:rPr>
              <a:t>)</a:t>
            </a:r>
          </a:p>
          <a:p>
            <a:pPr>
              <a:spcBef>
                <a:spcPts val="800"/>
              </a:spcBef>
              <a:buNone/>
              <a:defRPr/>
            </a:pPr>
            <a:r>
              <a:rPr lang="en-US" altLang="zh-CN" sz="1800" dirty="0">
                <a:latin typeface="Arial" panose="020B0604020202020204" pitchFamily="34" charset="0"/>
                <a:cs typeface="Arial" panose="020B0604020202020204" pitchFamily="34" charset="0"/>
              </a:rPr>
              <a:t>then </a:t>
            </a:r>
          </a:p>
          <a:p>
            <a:pPr>
              <a:spcBef>
                <a:spcPts val="800"/>
              </a:spcBef>
              <a:buNone/>
              <a:defRPr/>
            </a:pPr>
            <a:r>
              <a:rPr lang="en-US" altLang="zh-CN" sz="1800" dirty="0">
                <a:latin typeface="Arial" panose="020B0604020202020204" pitchFamily="34" charset="0"/>
                <a:cs typeface="Arial" panose="020B0604020202020204" pitchFamily="34" charset="0"/>
              </a:rPr>
              <a:t>		echo "File  $1  is  a  directory"         </a:t>
            </a:r>
            <a:r>
              <a:rPr lang="en-US" altLang="zh-CN" sz="1800" dirty="0">
                <a:solidFill>
                  <a:srgbClr val="FF0000"/>
                </a:solidFill>
                <a:latin typeface="Arial" panose="020B0604020202020204" pitchFamily="34" charset="0"/>
                <a:cs typeface="Arial" panose="020B0604020202020204" pitchFamily="34" charset="0"/>
              </a:rPr>
              <a:t>(</a:t>
            </a:r>
            <a:r>
              <a:rPr lang="zh-CN" altLang="en-US" sz="1800" dirty="0">
                <a:solidFill>
                  <a:srgbClr val="FF0000"/>
                </a:solidFill>
                <a:latin typeface="Arial" panose="020B0604020202020204" pitchFamily="34" charset="0"/>
                <a:cs typeface="Arial" panose="020B0604020202020204" pitchFamily="34" charset="0"/>
              </a:rPr>
              <a:t>引用变量值</a:t>
            </a:r>
            <a:r>
              <a:rPr lang="en-US" altLang="zh-CN" sz="1800" dirty="0">
                <a:solidFill>
                  <a:srgbClr val="FF0000"/>
                </a:solidFill>
                <a:latin typeface="Arial" panose="020B0604020202020204" pitchFamily="34" charset="0"/>
                <a:cs typeface="Arial" panose="020B0604020202020204" pitchFamily="34" charset="0"/>
              </a:rPr>
              <a:t>)</a:t>
            </a:r>
          </a:p>
          <a:p>
            <a:pPr>
              <a:spcBef>
                <a:spcPts val="800"/>
              </a:spcBef>
              <a:buNone/>
              <a:defRPr/>
            </a:pPr>
            <a:r>
              <a:rPr lang="en-US" altLang="zh-CN" sz="1800" dirty="0">
                <a:latin typeface="Arial" panose="020B0604020202020204" pitchFamily="34" charset="0"/>
                <a:cs typeface="Arial" panose="020B0604020202020204" pitchFamily="34" charset="0"/>
              </a:rPr>
              <a:t>fi</a:t>
            </a:r>
          </a:p>
        </p:txBody>
      </p:sp>
      <p:sp>
        <p:nvSpPr>
          <p:cNvPr id="3" name="矩形 2"/>
          <p:cNvSpPr/>
          <p:nvPr/>
        </p:nvSpPr>
        <p:spPr>
          <a:xfrm>
            <a:off x="876300" y="1088320"/>
            <a:ext cx="7734300" cy="415498"/>
          </a:xfrm>
          <a:prstGeom prst="rect">
            <a:avLst/>
          </a:prstGeom>
        </p:spPr>
        <p:txBody>
          <a:bodyPr wrap="square">
            <a:spAutoFit/>
          </a:bodyPr>
          <a:lstStyle/>
          <a:p>
            <a:pPr>
              <a:defRPr/>
            </a:pPr>
            <a:r>
              <a:rPr lang="en-US" altLang="zh-CN" sz="2100" b="1" dirty="0">
                <a:solidFill>
                  <a:schemeClr val="tx2"/>
                </a:solidFill>
                <a:latin typeface="宋体" panose="02010600030101010101" pitchFamily="2" charset="-122"/>
                <a:ea typeface="宋体" panose="02010600030101010101" pitchFamily="2" charset="-122"/>
              </a:rPr>
              <a:t>8.7.4  </a:t>
            </a:r>
            <a:r>
              <a:rPr lang="zh-CN" altLang="en-US" sz="2100" b="1" dirty="0">
                <a:solidFill>
                  <a:schemeClr val="tx2"/>
                </a:solidFill>
                <a:latin typeface="宋体" panose="02010600030101010101" pitchFamily="2" charset="-122"/>
                <a:ea typeface="宋体" panose="02010600030101010101" pitchFamily="2" charset="-122"/>
              </a:rPr>
              <a:t>结构性语句 </a:t>
            </a:r>
            <a:r>
              <a:rPr lang="en-US" altLang="zh-CN" sz="2100" b="1" dirty="0">
                <a:solidFill>
                  <a:schemeClr val="tx2"/>
                </a:solidFill>
                <a:latin typeface="宋体" panose="02010600030101010101" pitchFamily="2" charset="-122"/>
                <a:ea typeface="宋体" panose="02010600030101010101" pitchFamily="2" charset="-122"/>
              </a:rPr>
              <a:t>—— </a:t>
            </a:r>
            <a:r>
              <a:rPr lang="zh-CN" altLang="en-US" sz="2100" b="1" dirty="0">
                <a:solidFill>
                  <a:schemeClr val="tx2"/>
                </a:solidFill>
                <a:latin typeface="宋体" panose="02010600030101010101" pitchFamily="2" charset="-122"/>
                <a:ea typeface="宋体" panose="02010600030101010101" pitchFamily="2" charset="-122"/>
              </a:rPr>
              <a:t>条件语句 </a:t>
            </a:r>
            <a:r>
              <a:rPr lang="en-US" altLang="zh-CN" sz="2100" b="1" dirty="0">
                <a:solidFill>
                  <a:schemeClr val="tx2"/>
                </a:solidFill>
                <a:latin typeface="宋体" panose="02010600030101010101" pitchFamily="2" charset="-122"/>
                <a:ea typeface="宋体" panose="02010600030101010101" pitchFamily="2" charset="-122"/>
              </a:rPr>
              <a:t>if...then...fi</a:t>
            </a:r>
            <a:endParaRPr lang="zh-CN" altLang="en-US" sz="2100" b="1" dirty="0">
              <a:latin typeface="宋体" panose="02010600030101010101" pitchFamily="2" charset="-122"/>
              <a:ea typeface="宋体" panose="02010600030101010101" pitchFamily="2" charset="-122"/>
            </a:endParaRPr>
          </a:p>
        </p:txBody>
      </p:sp>
      <p:sp>
        <p:nvSpPr>
          <p:cNvPr id="4"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3035517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a:extLst>
              <a:ext uri="{FF2B5EF4-FFF2-40B4-BE49-F238E27FC236}">
                <a16:creationId xmlns:a16="http://schemas.microsoft.com/office/drawing/2014/main" id="{87D95EED-4059-4C8E-8DFB-7D1C6B77D80C}"/>
              </a:ext>
            </a:extLst>
          </p:cNvPr>
          <p:cNvSpPr>
            <a:spLocks noGrp="1" noChangeArrowheads="1"/>
          </p:cNvSpPr>
          <p:nvPr>
            <p:ph type="body" idx="1"/>
          </p:nvPr>
        </p:nvSpPr>
        <p:spPr>
          <a:xfrm>
            <a:off x="891540" y="1581150"/>
            <a:ext cx="7719060" cy="3257550"/>
          </a:xfrm>
        </p:spPr>
        <p:txBody>
          <a:bodyPr/>
          <a:lstStyle/>
          <a:p>
            <a:pPr eaLnBrk="1" hangingPunct="1">
              <a:buFont typeface="Wingdings" panose="05000000000000000000" pitchFamily="2" charset="2"/>
              <a:buNone/>
              <a:defRPr/>
            </a:pPr>
            <a:r>
              <a:rPr lang="zh-CN" altLang="en-US" sz="1800" dirty="0"/>
              <a:t>执行</a:t>
            </a:r>
            <a:r>
              <a:rPr lang="en-US" altLang="zh-CN" sz="1800" dirty="0"/>
              <a:t>prog2</a:t>
            </a:r>
            <a:r>
              <a:rPr lang="zh-CN" altLang="en-US" sz="1800" dirty="0"/>
              <a:t>程序</a:t>
            </a:r>
            <a:r>
              <a:rPr lang="en-US" altLang="zh-CN" sz="1800" dirty="0"/>
              <a:t>:</a:t>
            </a:r>
          </a:p>
          <a:p>
            <a:pPr eaLnBrk="1" hangingPunct="1">
              <a:buFont typeface="Wingdings" panose="05000000000000000000" pitchFamily="2" charset="2"/>
              <a:buNone/>
              <a:defRPr/>
            </a:pPr>
            <a:r>
              <a:rPr lang="en-US" altLang="zh-CN" sz="1800" dirty="0">
                <a:latin typeface="Arial" panose="020B0604020202020204" pitchFamily="34" charset="0"/>
                <a:cs typeface="Arial" panose="020B0604020202020204" pitchFamily="34" charset="0"/>
              </a:rPr>
              <a:t>$ prog2   prog1</a:t>
            </a:r>
          </a:p>
          <a:p>
            <a:pPr eaLnBrk="1" hangingPunct="1">
              <a:buFont typeface="Wingdings" panose="05000000000000000000" pitchFamily="2" charset="2"/>
              <a:buNone/>
              <a:defRPr/>
            </a:pPr>
            <a:r>
              <a:rPr lang="en-US" altLang="zh-CN" sz="1800" dirty="0">
                <a:solidFill>
                  <a:srgbClr val="0000FF"/>
                </a:solidFill>
                <a:latin typeface="Arial" panose="020B0604020202020204" pitchFamily="34" charset="0"/>
                <a:cs typeface="Arial" panose="020B0604020202020204" pitchFamily="34" charset="0"/>
              </a:rPr>
              <a:t>File  prog1 exists</a:t>
            </a:r>
          </a:p>
          <a:p>
            <a:pPr eaLnBrk="1" hangingPunct="1">
              <a:buFont typeface="Wingdings" panose="05000000000000000000" pitchFamily="2" charset="2"/>
              <a:buNone/>
              <a:defRPr/>
            </a:pPr>
            <a:r>
              <a:rPr lang="en-US" altLang="zh-CN" sz="1800" dirty="0">
                <a:latin typeface="Arial" panose="020B0604020202020204" pitchFamily="34" charset="0"/>
                <a:cs typeface="Arial" panose="020B0604020202020204" pitchFamily="34" charset="0"/>
              </a:rPr>
              <a:t>      </a:t>
            </a:r>
            <a:r>
              <a:rPr lang="en-US" altLang="zh-CN" sz="1800" dirty="0">
                <a:solidFill>
                  <a:srgbClr val="FF9966"/>
                </a:solidFill>
                <a:latin typeface="Arial" panose="020B0604020202020204" pitchFamily="34" charset="0"/>
                <a:cs typeface="Arial" panose="020B0604020202020204" pitchFamily="34" charset="0"/>
              </a:rPr>
              <a:t>$0</a:t>
            </a:r>
            <a:r>
              <a:rPr lang="zh-CN" altLang="en-US" sz="1800" dirty="0">
                <a:solidFill>
                  <a:srgbClr val="FF9966"/>
                </a:solidFill>
                <a:latin typeface="Arial" panose="020B0604020202020204" pitchFamily="34" charset="0"/>
                <a:cs typeface="Arial" panose="020B0604020202020204" pitchFamily="34" charset="0"/>
              </a:rPr>
              <a:t>为</a:t>
            </a:r>
            <a:r>
              <a:rPr lang="en-US" altLang="zh-CN" sz="1800" dirty="0">
                <a:solidFill>
                  <a:srgbClr val="FF9966"/>
                </a:solidFill>
                <a:latin typeface="Arial" panose="020B0604020202020204" pitchFamily="34" charset="0"/>
                <a:cs typeface="Arial" panose="020B0604020202020204" pitchFamily="34" charset="0"/>
              </a:rPr>
              <a:t>prog2; $1</a:t>
            </a:r>
            <a:r>
              <a:rPr lang="zh-CN" altLang="en-US" sz="1800" dirty="0">
                <a:solidFill>
                  <a:srgbClr val="FF9966"/>
                </a:solidFill>
                <a:latin typeface="Arial" panose="020B0604020202020204" pitchFamily="34" charset="0"/>
                <a:cs typeface="Arial" panose="020B0604020202020204" pitchFamily="34" charset="0"/>
              </a:rPr>
              <a:t>为</a:t>
            </a:r>
            <a:r>
              <a:rPr lang="en-US" altLang="zh-CN" sz="1800" dirty="0">
                <a:solidFill>
                  <a:srgbClr val="FF9966"/>
                </a:solidFill>
                <a:latin typeface="Arial" panose="020B0604020202020204" pitchFamily="34" charset="0"/>
                <a:cs typeface="Arial" panose="020B0604020202020204" pitchFamily="34" charset="0"/>
              </a:rPr>
              <a:t>prog1, </a:t>
            </a:r>
            <a:r>
              <a:rPr lang="zh-CN" altLang="en-US" sz="1800" dirty="0">
                <a:solidFill>
                  <a:srgbClr val="FF9966"/>
                </a:solidFill>
                <a:latin typeface="Arial" panose="020B0604020202020204" pitchFamily="34" charset="0"/>
                <a:cs typeface="Arial" panose="020B0604020202020204" pitchFamily="34" charset="0"/>
              </a:rPr>
              <a:t>是一个已存在的文件</a:t>
            </a:r>
            <a:r>
              <a:rPr lang="en-US" altLang="zh-CN" sz="1800" dirty="0">
                <a:solidFill>
                  <a:srgbClr val="FF9966"/>
                </a:solidFill>
                <a:latin typeface="Arial" panose="020B0604020202020204" pitchFamily="34" charset="0"/>
                <a:cs typeface="Arial" panose="020B0604020202020204" pitchFamily="34" charset="0"/>
              </a:rPr>
              <a:t>.</a:t>
            </a:r>
          </a:p>
          <a:p>
            <a:pPr eaLnBrk="1" hangingPunct="1">
              <a:buFont typeface="Wingdings" panose="05000000000000000000" pitchFamily="2" charset="2"/>
              <a:buNone/>
              <a:defRPr/>
            </a:pPr>
            <a:r>
              <a:rPr lang="en-US" altLang="zh-CN" sz="1800" dirty="0">
                <a:latin typeface="Arial" panose="020B0604020202020204" pitchFamily="34" charset="0"/>
                <a:cs typeface="Arial" panose="020B0604020202020204" pitchFamily="34" charset="0"/>
              </a:rPr>
              <a:t>$ prog2   backup</a:t>
            </a:r>
          </a:p>
          <a:p>
            <a:pPr eaLnBrk="1" hangingPunct="1">
              <a:buFont typeface="Wingdings" panose="05000000000000000000" pitchFamily="2" charset="2"/>
              <a:buNone/>
              <a:defRPr/>
            </a:pPr>
            <a:r>
              <a:rPr lang="en-US" altLang="zh-CN" sz="1800" dirty="0">
                <a:solidFill>
                  <a:srgbClr val="0000FF"/>
                </a:solidFill>
                <a:latin typeface="Arial" panose="020B0604020202020204" pitchFamily="34" charset="0"/>
                <a:cs typeface="Arial" panose="020B0604020202020204" pitchFamily="34" charset="0"/>
              </a:rPr>
              <a:t>File  backup is  directory</a:t>
            </a:r>
          </a:p>
          <a:p>
            <a:pPr eaLnBrk="1" hangingPunct="1">
              <a:buFont typeface="Wingdings" panose="05000000000000000000" pitchFamily="2" charset="2"/>
              <a:buNone/>
              <a:defRPr/>
            </a:pPr>
            <a:r>
              <a:rPr lang="en-US" altLang="zh-CN" sz="1800" dirty="0">
                <a:latin typeface="Arial" panose="020B0604020202020204" pitchFamily="34" charset="0"/>
                <a:cs typeface="Arial" panose="020B0604020202020204" pitchFamily="34" charset="0"/>
              </a:rPr>
              <a:t>      </a:t>
            </a:r>
            <a:r>
              <a:rPr lang="en-US" altLang="zh-CN" sz="1800" dirty="0">
                <a:solidFill>
                  <a:srgbClr val="FF9966"/>
                </a:solidFill>
                <a:latin typeface="Arial" panose="020B0604020202020204" pitchFamily="34" charset="0"/>
                <a:cs typeface="Arial" panose="020B0604020202020204" pitchFamily="34" charset="0"/>
              </a:rPr>
              <a:t>$0</a:t>
            </a:r>
            <a:r>
              <a:rPr lang="zh-CN" altLang="en-US" sz="1800" dirty="0">
                <a:solidFill>
                  <a:srgbClr val="FF9966"/>
                </a:solidFill>
                <a:latin typeface="Arial" panose="020B0604020202020204" pitchFamily="34" charset="0"/>
                <a:cs typeface="Arial" panose="020B0604020202020204" pitchFamily="34" charset="0"/>
              </a:rPr>
              <a:t>为</a:t>
            </a:r>
            <a:r>
              <a:rPr lang="en-US" altLang="zh-CN" sz="1800" dirty="0">
                <a:solidFill>
                  <a:srgbClr val="FF9966"/>
                </a:solidFill>
                <a:latin typeface="Arial" panose="020B0604020202020204" pitchFamily="34" charset="0"/>
                <a:cs typeface="Arial" panose="020B0604020202020204" pitchFamily="34" charset="0"/>
              </a:rPr>
              <a:t>prog2;  $1</a:t>
            </a:r>
            <a:r>
              <a:rPr lang="zh-CN" altLang="en-US" sz="1800" dirty="0">
                <a:solidFill>
                  <a:srgbClr val="FF9966"/>
                </a:solidFill>
                <a:latin typeface="Arial" panose="020B0604020202020204" pitchFamily="34" charset="0"/>
                <a:cs typeface="Arial" panose="020B0604020202020204" pitchFamily="34" charset="0"/>
              </a:rPr>
              <a:t>为</a:t>
            </a:r>
            <a:r>
              <a:rPr lang="en-US" altLang="zh-CN" sz="1800" dirty="0">
                <a:solidFill>
                  <a:srgbClr val="FF9966"/>
                </a:solidFill>
                <a:latin typeface="Arial" panose="020B0604020202020204" pitchFamily="34" charset="0"/>
                <a:cs typeface="Arial" panose="020B0604020202020204" pitchFamily="34" charset="0"/>
              </a:rPr>
              <a:t>backup,</a:t>
            </a:r>
            <a:r>
              <a:rPr lang="zh-CN" altLang="en-US" sz="1800" dirty="0">
                <a:solidFill>
                  <a:srgbClr val="FF9966"/>
                </a:solidFill>
                <a:latin typeface="Arial" panose="020B0604020202020204" pitchFamily="34" charset="0"/>
                <a:cs typeface="Arial" panose="020B0604020202020204" pitchFamily="34" charset="0"/>
              </a:rPr>
              <a:t>是一个已存在的目录</a:t>
            </a:r>
            <a:r>
              <a:rPr lang="en-US" altLang="zh-CN" sz="1800" dirty="0">
                <a:solidFill>
                  <a:srgbClr val="FF9966"/>
                </a:solidFill>
                <a:latin typeface="Arial" panose="020B0604020202020204" pitchFamily="34" charset="0"/>
                <a:cs typeface="Arial" panose="020B0604020202020204" pitchFamily="34" charset="0"/>
              </a:rPr>
              <a:t>.</a:t>
            </a:r>
          </a:p>
        </p:txBody>
      </p:sp>
      <p:sp>
        <p:nvSpPr>
          <p:cNvPr id="498691" name="Text Box 3">
            <a:extLst>
              <a:ext uri="{FF2B5EF4-FFF2-40B4-BE49-F238E27FC236}">
                <a16:creationId xmlns:a16="http://schemas.microsoft.com/office/drawing/2014/main" id="{6972740E-B1CB-43B3-9298-04708C775E16}"/>
              </a:ext>
            </a:extLst>
          </p:cNvPr>
          <p:cNvSpPr txBox="1">
            <a:spLocks noChangeArrowheads="1"/>
          </p:cNvSpPr>
          <p:nvPr/>
        </p:nvSpPr>
        <p:spPr bwMode="auto">
          <a:xfrm>
            <a:off x="876300" y="4766310"/>
            <a:ext cx="7734300" cy="1034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defRPr/>
            </a:pPr>
            <a:r>
              <a:rPr lang="zh-CN" altLang="en-US" b="1" dirty="0">
                <a:latin typeface="宋体" panose="02010600030101010101" pitchFamily="2" charset="-122"/>
                <a:ea typeface="宋体" panose="02010600030101010101" pitchFamily="2" charset="-122"/>
              </a:rPr>
              <a:t>如果不带参数</a:t>
            </a:r>
            <a:r>
              <a:rPr lang="en-US" altLang="zh-CN"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或大于一个参数运行</a:t>
            </a:r>
            <a:r>
              <a:rPr lang="en-US" altLang="zh-CN" b="1" dirty="0">
                <a:latin typeface="宋体" panose="02010600030101010101" pitchFamily="2" charset="-122"/>
                <a:ea typeface="宋体" panose="02010600030101010101" pitchFamily="2" charset="-122"/>
              </a:rPr>
              <a:t>prog2, </a:t>
            </a:r>
            <a:r>
              <a:rPr lang="zh-CN" altLang="en-US" b="1" dirty="0">
                <a:latin typeface="宋体" panose="02010600030101010101" pitchFamily="2" charset="-122"/>
                <a:ea typeface="宋体" panose="02010600030101010101" pitchFamily="2" charset="-122"/>
              </a:rPr>
              <a:t>例如</a:t>
            </a:r>
            <a:r>
              <a:rPr lang="en-US" altLang="zh-CN" b="1" dirty="0">
                <a:latin typeface="宋体" panose="02010600030101010101" pitchFamily="2" charset="-122"/>
                <a:ea typeface="宋体" panose="02010600030101010101" pitchFamily="2" charset="-122"/>
              </a:rPr>
              <a:t>:</a:t>
            </a:r>
          </a:p>
          <a:p>
            <a:pPr eaLnBrk="1" hangingPunct="1">
              <a:spcBef>
                <a:spcPct val="20000"/>
              </a:spcBef>
              <a:buClr>
                <a:schemeClr val="tx2"/>
              </a:buClr>
              <a:buSzPct val="75000"/>
              <a:buFont typeface="Wingdings" panose="05000000000000000000" pitchFamily="2" charset="2"/>
              <a:buNone/>
              <a:defRPr/>
            </a:pPr>
            <a:r>
              <a:rPr lang="en-US" altLang="zh-CN" b="1" dirty="0">
                <a:latin typeface="宋体" panose="02010600030101010101" pitchFamily="2" charset="-122"/>
                <a:ea typeface="宋体" panose="02010600030101010101" pitchFamily="2" charset="-122"/>
              </a:rPr>
              <a:t>$  prog2      (</a:t>
            </a:r>
            <a:r>
              <a:rPr lang="zh-CN" altLang="en-US" b="1" dirty="0">
                <a:latin typeface="宋体" panose="02010600030101010101" pitchFamily="2" charset="-122"/>
                <a:ea typeface="宋体" panose="02010600030101010101" pitchFamily="2" charset="-122"/>
              </a:rPr>
              <a:t>或 </a:t>
            </a:r>
            <a:r>
              <a:rPr lang="en-US" altLang="zh-CN" b="1" dirty="0">
                <a:latin typeface="宋体" panose="02010600030101010101" pitchFamily="2" charset="-122"/>
                <a:ea typeface="宋体" panose="02010600030101010101" pitchFamily="2" charset="-122"/>
              </a:rPr>
              <a:t>$ prog2  file1   file2)</a:t>
            </a:r>
          </a:p>
          <a:p>
            <a:pPr eaLnBrk="1" hangingPunct="1">
              <a:spcBef>
                <a:spcPct val="20000"/>
              </a:spcBef>
              <a:buClr>
                <a:schemeClr val="tx2"/>
              </a:buClr>
              <a:buSzPct val="75000"/>
              <a:buFont typeface="Wingdings" panose="05000000000000000000" pitchFamily="2" charset="2"/>
              <a:buNone/>
              <a:defRPr/>
            </a:pPr>
            <a:r>
              <a:rPr lang="zh-CN" altLang="en-US" b="1" dirty="0">
                <a:latin typeface="宋体" panose="02010600030101010101" pitchFamily="2" charset="-122"/>
                <a:ea typeface="宋体" panose="02010600030101010101" pitchFamily="2" charset="-122"/>
              </a:rPr>
              <a:t>将会出现什么结果</a:t>
            </a:r>
            <a:r>
              <a:rPr lang="en-US" altLang="zh-CN" b="1" dirty="0">
                <a:latin typeface="宋体" panose="02010600030101010101" pitchFamily="2" charset="-122"/>
                <a:ea typeface="宋体" panose="02010600030101010101" pitchFamily="2" charset="-122"/>
              </a:rPr>
              <a:t>?</a:t>
            </a:r>
          </a:p>
        </p:txBody>
      </p:sp>
      <p:sp>
        <p:nvSpPr>
          <p:cNvPr id="4" name="矩形 3"/>
          <p:cNvSpPr/>
          <p:nvPr/>
        </p:nvSpPr>
        <p:spPr>
          <a:xfrm>
            <a:off x="876300" y="1088320"/>
            <a:ext cx="7734300" cy="415498"/>
          </a:xfrm>
          <a:prstGeom prst="rect">
            <a:avLst/>
          </a:prstGeom>
        </p:spPr>
        <p:txBody>
          <a:bodyPr wrap="square">
            <a:spAutoFit/>
          </a:bodyPr>
          <a:lstStyle/>
          <a:p>
            <a:pPr>
              <a:defRPr/>
            </a:pPr>
            <a:r>
              <a:rPr lang="en-US" altLang="zh-CN" sz="2100" b="1" dirty="0">
                <a:solidFill>
                  <a:schemeClr val="tx2"/>
                </a:solidFill>
                <a:latin typeface="宋体" panose="02010600030101010101" pitchFamily="2" charset="-122"/>
                <a:ea typeface="宋体" panose="02010600030101010101" pitchFamily="2" charset="-122"/>
              </a:rPr>
              <a:t>8.7.4  </a:t>
            </a:r>
            <a:r>
              <a:rPr lang="zh-CN" altLang="en-US" sz="2100" b="1" dirty="0">
                <a:solidFill>
                  <a:schemeClr val="tx2"/>
                </a:solidFill>
                <a:latin typeface="宋体" panose="02010600030101010101" pitchFamily="2" charset="-122"/>
                <a:ea typeface="宋体" panose="02010600030101010101" pitchFamily="2" charset="-122"/>
              </a:rPr>
              <a:t>结构性语句 </a:t>
            </a:r>
            <a:r>
              <a:rPr lang="en-US" altLang="zh-CN" sz="2100" b="1" dirty="0">
                <a:solidFill>
                  <a:schemeClr val="tx2"/>
                </a:solidFill>
                <a:latin typeface="宋体" panose="02010600030101010101" pitchFamily="2" charset="-122"/>
                <a:ea typeface="宋体" panose="02010600030101010101" pitchFamily="2" charset="-122"/>
              </a:rPr>
              <a:t>—— </a:t>
            </a:r>
            <a:r>
              <a:rPr lang="zh-CN" altLang="en-US" sz="2100" b="1" dirty="0">
                <a:solidFill>
                  <a:schemeClr val="tx2"/>
                </a:solidFill>
                <a:latin typeface="宋体" panose="02010600030101010101" pitchFamily="2" charset="-122"/>
                <a:ea typeface="宋体" panose="02010600030101010101" pitchFamily="2" charset="-122"/>
              </a:rPr>
              <a:t>条件语句 </a:t>
            </a:r>
            <a:r>
              <a:rPr lang="en-US" altLang="zh-CN" sz="2100" b="1" dirty="0">
                <a:solidFill>
                  <a:schemeClr val="tx2"/>
                </a:solidFill>
                <a:latin typeface="宋体" panose="02010600030101010101" pitchFamily="2" charset="-122"/>
                <a:ea typeface="宋体" panose="02010600030101010101" pitchFamily="2" charset="-122"/>
              </a:rPr>
              <a:t>if...then...fi</a:t>
            </a:r>
            <a:endParaRPr lang="zh-CN" altLang="en-US" sz="2100" b="1" dirty="0">
              <a:latin typeface="宋体" panose="02010600030101010101" pitchFamily="2" charset="-122"/>
              <a:ea typeface="宋体" panose="02010600030101010101" pitchFamily="2" charset="-122"/>
            </a:endParaRPr>
          </a:p>
        </p:txBody>
      </p:sp>
      <p:sp>
        <p:nvSpPr>
          <p:cNvPr id="5"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336537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8691"/>
                                        </p:tgtEl>
                                        <p:attrNameLst>
                                          <p:attrName>style.visibility</p:attrName>
                                        </p:attrNameLst>
                                      </p:cBhvr>
                                      <p:to>
                                        <p:strVal val="visible"/>
                                      </p:to>
                                    </p:set>
                                    <p:anim calcmode="lin" valueType="num">
                                      <p:cBhvr additive="base">
                                        <p:cTn id="7" dur="500" fill="hold"/>
                                        <p:tgtEl>
                                          <p:spTgt spid="498691"/>
                                        </p:tgtEl>
                                        <p:attrNameLst>
                                          <p:attrName>ppt_x</p:attrName>
                                        </p:attrNameLst>
                                      </p:cBhvr>
                                      <p:tavLst>
                                        <p:tav tm="0">
                                          <p:val>
                                            <p:strVal val="0-#ppt_w/2"/>
                                          </p:val>
                                        </p:tav>
                                        <p:tav tm="100000">
                                          <p:val>
                                            <p:strVal val="#ppt_x"/>
                                          </p:val>
                                        </p:tav>
                                      </p:tavLst>
                                    </p:anim>
                                    <p:anim calcmode="lin" valueType="num">
                                      <p:cBhvr additive="base">
                                        <p:cTn id="8" dur="500" fill="hold"/>
                                        <p:tgtEl>
                                          <p:spTgt spid="4986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1"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a:extLst>
              <a:ext uri="{FF2B5EF4-FFF2-40B4-BE49-F238E27FC236}">
                <a16:creationId xmlns:a16="http://schemas.microsoft.com/office/drawing/2014/main" id="{451B4409-0CDC-475C-9A6A-3C0A199DB414}"/>
              </a:ext>
            </a:extLst>
          </p:cNvPr>
          <p:cNvSpPr>
            <a:spLocks noGrp="1" noChangeArrowheads="1"/>
          </p:cNvSpPr>
          <p:nvPr>
            <p:ph type="body" idx="1"/>
          </p:nvPr>
        </p:nvSpPr>
        <p:spPr>
          <a:xfrm>
            <a:off x="929640" y="1680210"/>
            <a:ext cx="7680960" cy="3943350"/>
          </a:xfrm>
        </p:spPr>
        <p:txBody>
          <a:bodyPr/>
          <a:lstStyle/>
          <a:p>
            <a:pPr eaLnBrk="1" hangingPunct="1">
              <a:buFont typeface="Wingdings" panose="05000000000000000000" pitchFamily="2" charset="2"/>
              <a:buNone/>
              <a:defRPr/>
            </a:pPr>
            <a:r>
              <a:rPr lang="zh-CN" altLang="en-US" dirty="0"/>
              <a:t>语法结构为</a:t>
            </a:r>
            <a:r>
              <a:rPr lang="en-US" altLang="zh-CN" dirty="0"/>
              <a:t>:</a:t>
            </a:r>
          </a:p>
          <a:p>
            <a:pPr eaLnBrk="1" hangingPunct="1">
              <a:buFont typeface="Wingdings" panose="05000000000000000000" pitchFamily="2" charset="2"/>
              <a:buNone/>
              <a:defRPr/>
            </a:pPr>
            <a:r>
              <a:rPr lang="en-US" altLang="zh-CN" dirty="0"/>
              <a:t>        </a:t>
            </a:r>
            <a:r>
              <a:rPr lang="en-US" altLang="zh-CN" dirty="0">
                <a:solidFill>
                  <a:srgbClr val="0000FF"/>
                </a:solidFill>
              </a:rPr>
              <a:t>if      </a:t>
            </a:r>
            <a:r>
              <a:rPr lang="zh-CN" altLang="en-US" dirty="0">
                <a:solidFill>
                  <a:srgbClr val="0000FF"/>
                </a:solidFill>
              </a:rPr>
              <a:t>表达式</a:t>
            </a:r>
          </a:p>
          <a:p>
            <a:pPr eaLnBrk="1" hangingPunct="1">
              <a:buFont typeface="Wingdings" panose="05000000000000000000" pitchFamily="2" charset="2"/>
              <a:buNone/>
              <a:defRPr/>
            </a:pPr>
            <a:r>
              <a:rPr lang="zh-CN" altLang="en-US" dirty="0">
                <a:solidFill>
                  <a:srgbClr val="0000FF"/>
                </a:solidFill>
              </a:rPr>
              <a:t>        </a:t>
            </a:r>
            <a:r>
              <a:rPr lang="en-US" altLang="zh-CN" dirty="0">
                <a:solidFill>
                  <a:srgbClr val="0000FF"/>
                </a:solidFill>
              </a:rPr>
              <a:t>then </a:t>
            </a:r>
            <a:r>
              <a:rPr lang="zh-CN" altLang="en-US" dirty="0">
                <a:solidFill>
                  <a:srgbClr val="0000FF"/>
                </a:solidFill>
              </a:rPr>
              <a:t>命令表</a:t>
            </a:r>
            <a:r>
              <a:rPr lang="en-US" altLang="zh-CN" dirty="0">
                <a:solidFill>
                  <a:srgbClr val="0000FF"/>
                </a:solidFill>
              </a:rPr>
              <a:t>1</a:t>
            </a:r>
          </a:p>
          <a:p>
            <a:pPr eaLnBrk="1" hangingPunct="1">
              <a:buFont typeface="Wingdings" panose="05000000000000000000" pitchFamily="2" charset="2"/>
              <a:buNone/>
              <a:defRPr/>
            </a:pPr>
            <a:r>
              <a:rPr lang="en-US" altLang="zh-CN" dirty="0">
                <a:solidFill>
                  <a:srgbClr val="0000FF"/>
                </a:solidFill>
              </a:rPr>
              <a:t>        else  </a:t>
            </a:r>
            <a:r>
              <a:rPr lang="zh-CN" altLang="en-US" dirty="0">
                <a:solidFill>
                  <a:srgbClr val="0000FF"/>
                </a:solidFill>
              </a:rPr>
              <a:t>命令表</a:t>
            </a:r>
            <a:r>
              <a:rPr lang="en-US" altLang="zh-CN" dirty="0">
                <a:solidFill>
                  <a:srgbClr val="0000FF"/>
                </a:solidFill>
              </a:rPr>
              <a:t>2</a:t>
            </a:r>
          </a:p>
          <a:p>
            <a:pPr eaLnBrk="1" hangingPunct="1">
              <a:buFont typeface="Wingdings" panose="05000000000000000000" pitchFamily="2" charset="2"/>
              <a:buNone/>
              <a:defRPr/>
            </a:pPr>
            <a:r>
              <a:rPr lang="en-US" altLang="zh-CN" dirty="0">
                <a:solidFill>
                  <a:srgbClr val="0000FF"/>
                </a:solidFill>
              </a:rPr>
              <a:t>        fi</a:t>
            </a:r>
          </a:p>
          <a:p>
            <a:pPr eaLnBrk="1" hangingPunct="1">
              <a:buFont typeface="Wingdings" panose="05000000000000000000" pitchFamily="2" charset="2"/>
              <a:buNone/>
              <a:defRPr/>
            </a:pPr>
            <a:r>
              <a:rPr lang="zh-CN" altLang="en-US" dirty="0"/>
              <a:t>如果表达式为真</a:t>
            </a:r>
            <a:r>
              <a:rPr lang="en-US" altLang="zh-CN" dirty="0"/>
              <a:t>, </a:t>
            </a:r>
            <a:r>
              <a:rPr lang="zh-CN" altLang="en-US" dirty="0"/>
              <a:t>则执行命令表</a:t>
            </a:r>
            <a:r>
              <a:rPr lang="en-US" altLang="zh-CN" dirty="0"/>
              <a:t>1</a:t>
            </a:r>
            <a:r>
              <a:rPr lang="zh-CN" altLang="en-US" dirty="0"/>
              <a:t>中的命令</a:t>
            </a:r>
            <a:r>
              <a:rPr lang="en-US" altLang="zh-CN" dirty="0"/>
              <a:t>, </a:t>
            </a:r>
            <a:r>
              <a:rPr lang="zh-CN" altLang="en-US" dirty="0"/>
              <a:t>退出</a:t>
            </a:r>
            <a:r>
              <a:rPr lang="en-US" altLang="zh-CN" dirty="0"/>
              <a:t>if</a:t>
            </a:r>
            <a:r>
              <a:rPr lang="zh-CN" altLang="en-US" dirty="0"/>
              <a:t>语句</a:t>
            </a:r>
            <a:r>
              <a:rPr lang="en-US" altLang="zh-CN" dirty="0"/>
              <a:t>; </a:t>
            </a:r>
            <a:r>
              <a:rPr lang="zh-CN" altLang="en-US" dirty="0"/>
              <a:t>否则执行命令表</a:t>
            </a:r>
            <a:r>
              <a:rPr lang="en-US" altLang="zh-CN" dirty="0"/>
              <a:t>2</a:t>
            </a:r>
            <a:r>
              <a:rPr lang="zh-CN" altLang="en-US" dirty="0"/>
              <a:t>中的语句</a:t>
            </a:r>
            <a:r>
              <a:rPr lang="en-US" altLang="zh-CN" dirty="0"/>
              <a:t>, </a:t>
            </a:r>
            <a:r>
              <a:rPr lang="zh-CN" altLang="en-US" dirty="0"/>
              <a:t>退出</a:t>
            </a:r>
            <a:r>
              <a:rPr lang="en-US" altLang="zh-CN" dirty="0"/>
              <a:t>if</a:t>
            </a:r>
            <a:r>
              <a:rPr lang="zh-CN" altLang="en-US" dirty="0"/>
              <a:t>语句。</a:t>
            </a:r>
            <a:endParaRPr lang="en-US" altLang="zh-CN" dirty="0"/>
          </a:p>
          <a:p>
            <a:pPr eaLnBrk="1" hangingPunct="1">
              <a:buFont typeface="Wingdings" panose="05000000000000000000" pitchFamily="2" charset="2"/>
              <a:buNone/>
              <a:defRPr/>
            </a:pPr>
            <a:endParaRPr lang="en-US" altLang="zh-CN" dirty="0"/>
          </a:p>
          <a:p>
            <a:pPr eaLnBrk="1" hangingPunct="1">
              <a:buFont typeface="Wingdings" panose="05000000000000000000" pitchFamily="2" charset="2"/>
              <a:buNone/>
              <a:defRPr/>
            </a:pPr>
            <a:endParaRPr lang="en-US" altLang="zh-CN" dirty="0"/>
          </a:p>
        </p:txBody>
      </p:sp>
      <p:sp>
        <p:nvSpPr>
          <p:cNvPr id="499715" name="Text Box 3">
            <a:extLst>
              <a:ext uri="{FF2B5EF4-FFF2-40B4-BE49-F238E27FC236}">
                <a16:creationId xmlns:a16="http://schemas.microsoft.com/office/drawing/2014/main" id="{588B57DC-FF61-4F64-9C7C-BE086E29EA27}"/>
              </a:ext>
            </a:extLst>
          </p:cNvPr>
          <p:cNvSpPr txBox="1">
            <a:spLocks noChangeArrowheads="1"/>
          </p:cNvSpPr>
          <p:nvPr/>
        </p:nvSpPr>
        <p:spPr bwMode="auto">
          <a:xfrm>
            <a:off x="929640" y="5599897"/>
            <a:ext cx="60579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000" b="1" dirty="0">
                <a:solidFill>
                  <a:srgbClr val="FF0000"/>
                </a:solidFill>
              </a:rPr>
              <a:t>注意</a:t>
            </a:r>
            <a:r>
              <a:rPr lang="en-US" altLang="zh-CN" sz="2000" b="1" dirty="0">
                <a:solidFill>
                  <a:srgbClr val="FF0000"/>
                </a:solidFill>
              </a:rPr>
              <a:t>: </a:t>
            </a:r>
            <a:r>
              <a:rPr lang="zh-CN" altLang="en-US" sz="2000" b="1" dirty="0">
                <a:solidFill>
                  <a:srgbClr val="FF0000"/>
                </a:solidFill>
              </a:rPr>
              <a:t>无论表达式是否为真</a:t>
            </a:r>
            <a:r>
              <a:rPr lang="en-US" altLang="zh-CN" sz="2000" b="1" dirty="0">
                <a:solidFill>
                  <a:srgbClr val="FF0000"/>
                </a:solidFill>
              </a:rPr>
              <a:t>, </a:t>
            </a:r>
            <a:r>
              <a:rPr lang="zh-CN" altLang="en-US" sz="2000" b="1" dirty="0">
                <a:solidFill>
                  <a:srgbClr val="FF0000"/>
                </a:solidFill>
              </a:rPr>
              <a:t>都有特定的语句要执行。</a:t>
            </a:r>
            <a:endParaRPr lang="en-US" altLang="zh-CN" sz="2000" b="1" dirty="0">
              <a:solidFill>
                <a:srgbClr val="FF0000"/>
              </a:solidFill>
            </a:endParaRPr>
          </a:p>
        </p:txBody>
      </p:sp>
      <p:sp>
        <p:nvSpPr>
          <p:cNvPr id="4" name="矩形 3"/>
          <p:cNvSpPr/>
          <p:nvPr/>
        </p:nvSpPr>
        <p:spPr>
          <a:xfrm>
            <a:off x="876300" y="1088320"/>
            <a:ext cx="7734300" cy="415498"/>
          </a:xfrm>
          <a:prstGeom prst="rect">
            <a:avLst/>
          </a:prstGeom>
        </p:spPr>
        <p:txBody>
          <a:bodyPr wrap="square">
            <a:spAutoFit/>
          </a:bodyPr>
          <a:lstStyle/>
          <a:p>
            <a:pPr>
              <a:defRPr/>
            </a:pPr>
            <a:r>
              <a:rPr lang="en-US" altLang="zh-CN" sz="2100" b="1" dirty="0">
                <a:solidFill>
                  <a:schemeClr val="tx2"/>
                </a:solidFill>
                <a:latin typeface="宋体" panose="02010600030101010101" pitchFamily="2" charset="-122"/>
                <a:ea typeface="宋体" panose="02010600030101010101" pitchFamily="2" charset="-122"/>
              </a:rPr>
              <a:t>8.7.4  </a:t>
            </a:r>
            <a:r>
              <a:rPr lang="zh-CN" altLang="en-US" sz="2100" b="1" dirty="0">
                <a:solidFill>
                  <a:schemeClr val="tx2"/>
                </a:solidFill>
                <a:latin typeface="宋体" panose="02010600030101010101" pitchFamily="2" charset="-122"/>
                <a:ea typeface="宋体" panose="02010600030101010101" pitchFamily="2" charset="-122"/>
              </a:rPr>
              <a:t>结构性语句 </a:t>
            </a:r>
            <a:r>
              <a:rPr lang="en-US" altLang="zh-CN" sz="2100" b="1" dirty="0">
                <a:solidFill>
                  <a:schemeClr val="tx2"/>
                </a:solidFill>
                <a:latin typeface="宋体" panose="02010600030101010101" pitchFamily="2" charset="-122"/>
                <a:ea typeface="宋体" panose="02010600030101010101" pitchFamily="2" charset="-122"/>
              </a:rPr>
              <a:t>—— </a:t>
            </a:r>
            <a:r>
              <a:rPr lang="zh-CN" altLang="en-US" sz="2100" b="1" dirty="0">
                <a:solidFill>
                  <a:schemeClr val="tx2"/>
                </a:solidFill>
                <a:latin typeface="宋体" panose="02010600030101010101" pitchFamily="2" charset="-122"/>
                <a:ea typeface="宋体" panose="02010600030101010101" pitchFamily="2" charset="-122"/>
              </a:rPr>
              <a:t>条件语句 </a:t>
            </a:r>
            <a:r>
              <a:rPr lang="en-US" altLang="zh-CN" sz="2100" b="1" dirty="0">
                <a:solidFill>
                  <a:schemeClr val="tx2"/>
                </a:solidFill>
                <a:latin typeface="宋体" panose="02010600030101010101" pitchFamily="2" charset="-122"/>
                <a:ea typeface="宋体" panose="02010600030101010101" pitchFamily="2" charset="-122"/>
              </a:rPr>
              <a:t>if...then...else...fi</a:t>
            </a:r>
            <a:endParaRPr lang="zh-CN" altLang="en-US" sz="2100" b="1" dirty="0">
              <a:latin typeface="宋体" panose="02010600030101010101" pitchFamily="2" charset="-122"/>
              <a:ea typeface="宋体" panose="02010600030101010101" pitchFamily="2" charset="-122"/>
            </a:endParaRPr>
          </a:p>
        </p:txBody>
      </p:sp>
      <p:sp>
        <p:nvSpPr>
          <p:cNvPr id="5"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4090097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9715"/>
                                        </p:tgtEl>
                                        <p:attrNameLst>
                                          <p:attrName>style.visibility</p:attrName>
                                        </p:attrNameLst>
                                      </p:cBhvr>
                                      <p:to>
                                        <p:strVal val="visible"/>
                                      </p:to>
                                    </p:set>
                                    <p:anim calcmode="lin" valueType="num">
                                      <p:cBhvr additive="base">
                                        <p:cTn id="7" dur="500" fill="hold"/>
                                        <p:tgtEl>
                                          <p:spTgt spid="499715"/>
                                        </p:tgtEl>
                                        <p:attrNameLst>
                                          <p:attrName>ppt_x</p:attrName>
                                        </p:attrNameLst>
                                      </p:cBhvr>
                                      <p:tavLst>
                                        <p:tav tm="0">
                                          <p:val>
                                            <p:strVal val="0-#ppt_w/2"/>
                                          </p:val>
                                        </p:tav>
                                        <p:tav tm="100000">
                                          <p:val>
                                            <p:strVal val="#ppt_x"/>
                                          </p:val>
                                        </p:tav>
                                      </p:tavLst>
                                    </p:anim>
                                    <p:anim calcmode="lin" valueType="num">
                                      <p:cBhvr additive="base">
                                        <p:cTn id="8" dur="500" fill="hold"/>
                                        <p:tgtEl>
                                          <p:spTgt spid="4997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5"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a:extLst>
              <a:ext uri="{FF2B5EF4-FFF2-40B4-BE49-F238E27FC236}">
                <a16:creationId xmlns:a16="http://schemas.microsoft.com/office/drawing/2014/main" id="{349D0984-4FDB-482F-A0B9-B6256417B551}"/>
              </a:ext>
            </a:extLst>
          </p:cNvPr>
          <p:cNvSpPr>
            <a:spLocks noGrp="1" noChangeArrowheads="1"/>
          </p:cNvSpPr>
          <p:nvPr>
            <p:ph type="body" idx="1"/>
          </p:nvPr>
        </p:nvSpPr>
        <p:spPr>
          <a:xfrm>
            <a:off x="876300" y="1708552"/>
            <a:ext cx="7363326" cy="4198620"/>
          </a:xfrm>
        </p:spPr>
        <p:txBody>
          <a:bodyPr/>
          <a:lstStyle/>
          <a:p>
            <a:pPr>
              <a:lnSpc>
                <a:spcPts val="750"/>
              </a:lnSpc>
              <a:buNone/>
              <a:defRPr/>
            </a:pPr>
            <a:r>
              <a:rPr lang="zh-CN" altLang="en-US" sz="2000" dirty="0"/>
              <a:t>应用实例</a:t>
            </a:r>
            <a:r>
              <a:rPr lang="en-US" altLang="zh-CN" sz="2000" dirty="0"/>
              <a:t>:    shell</a:t>
            </a:r>
            <a:r>
              <a:rPr lang="zh-CN" altLang="en-US" sz="2000" dirty="0"/>
              <a:t>程序</a:t>
            </a:r>
            <a:r>
              <a:rPr lang="en-US" altLang="zh-CN" sz="2000" dirty="0"/>
              <a:t>prog3,  </a:t>
            </a:r>
            <a:r>
              <a:rPr lang="zh-CN" altLang="en-US" sz="2000" dirty="0"/>
              <a:t>用法为</a:t>
            </a:r>
            <a:r>
              <a:rPr lang="en-US" altLang="zh-CN" sz="2000" dirty="0"/>
              <a:t>: </a:t>
            </a:r>
          </a:p>
          <a:p>
            <a:pPr>
              <a:lnSpc>
                <a:spcPts val="750"/>
              </a:lnSpc>
              <a:buNone/>
              <a:defRPr/>
            </a:pPr>
            <a:r>
              <a:rPr lang="en-US" altLang="zh-CN" sz="2000" dirty="0"/>
              <a:t>                </a:t>
            </a:r>
            <a:r>
              <a:rPr lang="en-US" altLang="zh-CN" sz="2000" dirty="0">
                <a:solidFill>
                  <a:srgbClr val="0000FF"/>
                </a:solidFill>
              </a:rPr>
              <a:t>prog3   file</a:t>
            </a:r>
          </a:p>
          <a:p>
            <a:pPr>
              <a:lnSpc>
                <a:spcPts val="750"/>
              </a:lnSpc>
              <a:buNone/>
              <a:defRPr/>
            </a:pPr>
            <a:endParaRPr lang="en-US" altLang="zh-CN" sz="2000" dirty="0">
              <a:solidFill>
                <a:srgbClr val="0000FF"/>
              </a:solidFill>
            </a:endParaRPr>
          </a:p>
          <a:p>
            <a:pPr>
              <a:lnSpc>
                <a:spcPts val="900"/>
              </a:lnSpc>
              <a:buNone/>
              <a:defRPr/>
            </a:pPr>
            <a:r>
              <a:rPr lang="en-US" altLang="zh-CN" sz="2000" dirty="0"/>
              <a:t>prog3</a:t>
            </a:r>
            <a:r>
              <a:rPr lang="zh-CN" altLang="en-US" sz="2000" dirty="0"/>
              <a:t>的内容如下</a:t>
            </a:r>
            <a:r>
              <a:rPr lang="en-US" altLang="zh-CN" sz="2000" dirty="0"/>
              <a:t>:</a:t>
            </a:r>
          </a:p>
          <a:p>
            <a:pPr>
              <a:lnSpc>
                <a:spcPts val="900"/>
              </a:lnSpc>
              <a:buNone/>
              <a:defRPr/>
            </a:pPr>
            <a:r>
              <a:rPr lang="en-US" altLang="zh-CN" sz="2000" dirty="0"/>
              <a:t>#The statement of if…then…else…fi</a:t>
            </a:r>
          </a:p>
          <a:p>
            <a:pPr>
              <a:lnSpc>
                <a:spcPts val="900"/>
              </a:lnSpc>
              <a:buNone/>
              <a:defRPr/>
            </a:pPr>
            <a:r>
              <a:rPr lang="en-US" altLang="zh-CN" sz="2000" dirty="0"/>
              <a:t>if [  -d  $1  ]</a:t>
            </a:r>
          </a:p>
          <a:p>
            <a:pPr>
              <a:lnSpc>
                <a:spcPts val="900"/>
              </a:lnSpc>
              <a:buNone/>
              <a:defRPr/>
            </a:pPr>
            <a:r>
              <a:rPr lang="en-US" altLang="zh-CN" sz="2000" dirty="0"/>
              <a:t>then</a:t>
            </a:r>
          </a:p>
          <a:p>
            <a:pPr>
              <a:lnSpc>
                <a:spcPts val="900"/>
              </a:lnSpc>
              <a:buNone/>
              <a:defRPr/>
            </a:pPr>
            <a:r>
              <a:rPr lang="en-US" altLang="zh-CN" sz="2000" dirty="0"/>
              <a:t>		echo "$1  is  a  directory"</a:t>
            </a:r>
          </a:p>
          <a:p>
            <a:pPr>
              <a:lnSpc>
                <a:spcPts val="900"/>
              </a:lnSpc>
              <a:buNone/>
              <a:defRPr/>
            </a:pPr>
            <a:r>
              <a:rPr lang="en-US" altLang="zh-CN" sz="2000" dirty="0"/>
              <a:t>		exit                                                (</a:t>
            </a:r>
            <a:r>
              <a:rPr lang="zh-CN" altLang="en-US" sz="2000" dirty="0">
                <a:solidFill>
                  <a:srgbClr val="FF0000"/>
                </a:solidFill>
              </a:rPr>
              <a:t>立即退出当前的</a:t>
            </a:r>
            <a:r>
              <a:rPr lang="en-US" altLang="zh-CN" sz="2000" dirty="0">
                <a:solidFill>
                  <a:srgbClr val="FF0000"/>
                </a:solidFill>
              </a:rPr>
              <a:t>shell</a:t>
            </a:r>
            <a:r>
              <a:rPr lang="zh-CN" altLang="en-US" sz="2000" dirty="0">
                <a:solidFill>
                  <a:srgbClr val="FF0000"/>
                </a:solidFill>
              </a:rPr>
              <a:t>程序</a:t>
            </a:r>
            <a:r>
              <a:rPr lang="en-US" altLang="zh-CN" sz="2000" dirty="0"/>
              <a:t>)</a:t>
            </a:r>
          </a:p>
          <a:p>
            <a:pPr>
              <a:lnSpc>
                <a:spcPts val="900"/>
              </a:lnSpc>
              <a:buNone/>
              <a:defRPr/>
            </a:pPr>
            <a:r>
              <a:rPr lang="en-US" altLang="zh-CN" sz="2000" dirty="0"/>
              <a:t>else </a:t>
            </a:r>
          </a:p>
          <a:p>
            <a:pPr>
              <a:lnSpc>
                <a:spcPts val="900"/>
              </a:lnSpc>
              <a:buNone/>
              <a:defRPr/>
            </a:pPr>
            <a:r>
              <a:rPr lang="en-US" altLang="zh-CN" sz="2000" dirty="0"/>
              <a:t>		if  [  -f   $1  ]</a:t>
            </a:r>
          </a:p>
          <a:p>
            <a:pPr>
              <a:lnSpc>
                <a:spcPts val="900"/>
              </a:lnSpc>
              <a:buNone/>
              <a:defRPr/>
            </a:pPr>
            <a:r>
              <a:rPr lang="en-US" altLang="zh-CN" sz="2000" dirty="0"/>
              <a:t>		then</a:t>
            </a:r>
          </a:p>
          <a:p>
            <a:pPr>
              <a:lnSpc>
                <a:spcPts val="900"/>
              </a:lnSpc>
              <a:buNone/>
              <a:defRPr/>
            </a:pPr>
            <a:r>
              <a:rPr lang="en-US" altLang="zh-CN" sz="2000" dirty="0"/>
              <a:t>			echo  "$1  is  a  common  file"</a:t>
            </a:r>
          </a:p>
          <a:p>
            <a:pPr>
              <a:lnSpc>
                <a:spcPts val="900"/>
              </a:lnSpc>
              <a:buNone/>
              <a:defRPr/>
            </a:pPr>
            <a:r>
              <a:rPr lang="en-US" altLang="zh-CN" sz="2000" dirty="0"/>
              <a:t>		else</a:t>
            </a:r>
          </a:p>
          <a:p>
            <a:pPr>
              <a:lnSpc>
                <a:spcPts val="900"/>
              </a:lnSpc>
              <a:buNone/>
              <a:defRPr/>
            </a:pPr>
            <a:r>
              <a:rPr lang="en-US" altLang="zh-CN" sz="2000" dirty="0"/>
              <a:t>			echo  "unknown"  </a:t>
            </a:r>
          </a:p>
          <a:p>
            <a:pPr>
              <a:lnSpc>
                <a:spcPts val="900"/>
              </a:lnSpc>
              <a:buNone/>
              <a:defRPr/>
            </a:pPr>
            <a:r>
              <a:rPr lang="en-US" altLang="zh-CN" sz="2000" dirty="0"/>
              <a:t>		fi</a:t>
            </a:r>
          </a:p>
          <a:p>
            <a:pPr>
              <a:lnSpc>
                <a:spcPts val="900"/>
              </a:lnSpc>
              <a:buNone/>
              <a:defRPr/>
            </a:pPr>
            <a:r>
              <a:rPr lang="en-US" altLang="zh-CN" sz="2000" dirty="0"/>
              <a:t>fi</a:t>
            </a:r>
          </a:p>
        </p:txBody>
      </p:sp>
      <p:sp>
        <p:nvSpPr>
          <p:cNvPr id="500739" name="Text Box 3">
            <a:extLst>
              <a:ext uri="{FF2B5EF4-FFF2-40B4-BE49-F238E27FC236}">
                <a16:creationId xmlns:a16="http://schemas.microsoft.com/office/drawing/2014/main" id="{37BB7135-E76C-4546-AF46-AB3323881626}"/>
              </a:ext>
            </a:extLst>
          </p:cNvPr>
          <p:cNvSpPr txBox="1">
            <a:spLocks noChangeArrowheads="1"/>
          </p:cNvSpPr>
          <p:nvPr/>
        </p:nvSpPr>
        <p:spPr bwMode="auto">
          <a:xfrm>
            <a:off x="2699886" y="6232798"/>
            <a:ext cx="6172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lnSpc>
                <a:spcPct val="75000"/>
              </a:lnSpc>
              <a:spcBef>
                <a:spcPct val="20000"/>
              </a:spcBef>
              <a:buClr>
                <a:schemeClr val="tx2"/>
              </a:buClr>
              <a:buSzPct val="75000"/>
              <a:buFont typeface="Wingdings" panose="05000000000000000000" pitchFamily="2" charset="2"/>
              <a:buNone/>
              <a:defRPr/>
            </a:pPr>
            <a:r>
              <a:rPr lang="zh-CN" altLang="en-US" sz="2400" b="1" dirty="0">
                <a:solidFill>
                  <a:srgbClr val="FF0000"/>
                </a:solidFill>
              </a:rPr>
              <a:t>（</a:t>
            </a:r>
            <a:r>
              <a:rPr lang="zh-CN" altLang="en-US" sz="1600" b="1" dirty="0">
                <a:solidFill>
                  <a:srgbClr val="FF0000"/>
                </a:solidFill>
              </a:rPr>
              <a:t>如果没有</a:t>
            </a:r>
            <a:r>
              <a:rPr lang="en-US" altLang="zh-CN" sz="1600" b="1" dirty="0">
                <a:solidFill>
                  <a:srgbClr val="FF0000"/>
                </a:solidFill>
              </a:rPr>
              <a:t>exit</a:t>
            </a:r>
            <a:r>
              <a:rPr lang="zh-CN" altLang="en-US" sz="1600" b="1" dirty="0">
                <a:solidFill>
                  <a:srgbClr val="FF0000"/>
                </a:solidFill>
              </a:rPr>
              <a:t>语句，程序的执行结果有什么不同？）</a:t>
            </a:r>
            <a:endParaRPr lang="zh-CN" altLang="en-US" sz="2400" dirty="0">
              <a:solidFill>
                <a:srgbClr val="FF0000"/>
              </a:solidFill>
            </a:endParaRPr>
          </a:p>
        </p:txBody>
      </p:sp>
      <p:sp>
        <p:nvSpPr>
          <p:cNvPr id="4" name="矩形 3"/>
          <p:cNvSpPr/>
          <p:nvPr/>
        </p:nvSpPr>
        <p:spPr>
          <a:xfrm>
            <a:off x="876300" y="1088320"/>
            <a:ext cx="7734300" cy="415498"/>
          </a:xfrm>
          <a:prstGeom prst="rect">
            <a:avLst/>
          </a:prstGeom>
        </p:spPr>
        <p:txBody>
          <a:bodyPr wrap="square">
            <a:spAutoFit/>
          </a:bodyPr>
          <a:lstStyle/>
          <a:p>
            <a:pPr>
              <a:defRPr/>
            </a:pPr>
            <a:r>
              <a:rPr lang="en-US" altLang="zh-CN" sz="2100" b="1" dirty="0">
                <a:solidFill>
                  <a:schemeClr val="tx2"/>
                </a:solidFill>
                <a:latin typeface="宋体" panose="02010600030101010101" pitchFamily="2" charset="-122"/>
                <a:ea typeface="宋体" panose="02010600030101010101" pitchFamily="2" charset="-122"/>
              </a:rPr>
              <a:t>8.7.4  </a:t>
            </a:r>
            <a:r>
              <a:rPr lang="zh-CN" altLang="en-US" sz="2100" b="1" dirty="0">
                <a:solidFill>
                  <a:schemeClr val="tx2"/>
                </a:solidFill>
                <a:latin typeface="宋体" panose="02010600030101010101" pitchFamily="2" charset="-122"/>
                <a:ea typeface="宋体" panose="02010600030101010101" pitchFamily="2" charset="-122"/>
              </a:rPr>
              <a:t>结构性语句 </a:t>
            </a:r>
            <a:r>
              <a:rPr lang="en-US" altLang="zh-CN" sz="2100" b="1" dirty="0">
                <a:solidFill>
                  <a:schemeClr val="tx2"/>
                </a:solidFill>
                <a:latin typeface="宋体" panose="02010600030101010101" pitchFamily="2" charset="-122"/>
                <a:ea typeface="宋体" panose="02010600030101010101" pitchFamily="2" charset="-122"/>
              </a:rPr>
              <a:t>—— </a:t>
            </a:r>
            <a:r>
              <a:rPr lang="zh-CN" altLang="en-US" sz="2100" b="1" dirty="0">
                <a:solidFill>
                  <a:schemeClr val="tx2"/>
                </a:solidFill>
                <a:latin typeface="宋体" panose="02010600030101010101" pitchFamily="2" charset="-122"/>
                <a:ea typeface="宋体" panose="02010600030101010101" pitchFamily="2" charset="-122"/>
              </a:rPr>
              <a:t>条件语句 </a:t>
            </a:r>
            <a:r>
              <a:rPr lang="en-US" altLang="zh-CN" sz="2100" b="1" dirty="0">
                <a:solidFill>
                  <a:schemeClr val="tx2"/>
                </a:solidFill>
                <a:latin typeface="宋体" panose="02010600030101010101" pitchFamily="2" charset="-122"/>
                <a:ea typeface="宋体" panose="02010600030101010101" pitchFamily="2" charset="-122"/>
              </a:rPr>
              <a:t>if...then...else...fi</a:t>
            </a:r>
            <a:endParaRPr lang="zh-CN" altLang="en-US" sz="2100" b="1" dirty="0">
              <a:latin typeface="宋体" panose="02010600030101010101" pitchFamily="2" charset="-122"/>
              <a:ea typeface="宋体" panose="02010600030101010101" pitchFamily="2" charset="-122"/>
            </a:endParaRPr>
          </a:p>
        </p:txBody>
      </p:sp>
      <p:sp>
        <p:nvSpPr>
          <p:cNvPr id="5"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174948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0739"/>
                                        </p:tgtEl>
                                        <p:attrNameLst>
                                          <p:attrName>style.visibility</p:attrName>
                                        </p:attrNameLst>
                                      </p:cBhvr>
                                      <p:to>
                                        <p:strVal val="visible"/>
                                      </p:to>
                                    </p:set>
                                    <p:anim calcmode="lin" valueType="num">
                                      <p:cBhvr additive="base">
                                        <p:cTn id="7" dur="500" fill="hold"/>
                                        <p:tgtEl>
                                          <p:spTgt spid="500739"/>
                                        </p:tgtEl>
                                        <p:attrNameLst>
                                          <p:attrName>ppt_x</p:attrName>
                                        </p:attrNameLst>
                                      </p:cBhvr>
                                      <p:tavLst>
                                        <p:tav tm="0">
                                          <p:val>
                                            <p:strVal val="#ppt_x"/>
                                          </p:val>
                                        </p:tav>
                                        <p:tav tm="100000">
                                          <p:val>
                                            <p:strVal val="#ppt_x"/>
                                          </p:val>
                                        </p:tav>
                                      </p:tavLst>
                                    </p:anim>
                                    <p:anim calcmode="lin" valueType="num">
                                      <p:cBhvr additive="base">
                                        <p:cTn id="8" dur="500" fill="hold"/>
                                        <p:tgtEl>
                                          <p:spTgt spid="5007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a:extLst>
              <a:ext uri="{FF2B5EF4-FFF2-40B4-BE49-F238E27FC236}">
                <a16:creationId xmlns:a16="http://schemas.microsoft.com/office/drawing/2014/main" id="{9EBCF58E-DFD3-4F99-8C71-2DB338233C71}"/>
              </a:ext>
            </a:extLst>
          </p:cNvPr>
          <p:cNvSpPr>
            <a:spLocks noGrp="1" noChangeArrowheads="1"/>
          </p:cNvSpPr>
          <p:nvPr>
            <p:ph type="body" idx="1"/>
          </p:nvPr>
        </p:nvSpPr>
        <p:spPr>
          <a:xfrm>
            <a:off x="886460" y="1113790"/>
            <a:ext cx="6057900" cy="3956050"/>
          </a:xfrm>
        </p:spPr>
        <p:txBody>
          <a:bodyPr/>
          <a:lstStyle/>
          <a:p>
            <a:pPr eaLnBrk="1" hangingPunct="1">
              <a:buFont typeface="Wingdings" panose="05000000000000000000" pitchFamily="2" charset="2"/>
              <a:buNone/>
              <a:defRPr/>
            </a:pPr>
            <a:r>
              <a:rPr lang="zh-CN" altLang="en-US" b="1" dirty="0"/>
              <a:t>运行</a:t>
            </a:r>
            <a:r>
              <a:rPr lang="en-US" altLang="zh-CN" b="1" dirty="0"/>
              <a:t>prog3</a:t>
            </a:r>
            <a:r>
              <a:rPr lang="zh-CN" altLang="en-US" b="1" dirty="0"/>
              <a:t>程序</a:t>
            </a:r>
            <a:r>
              <a:rPr lang="en-US" altLang="zh-CN" b="1" dirty="0"/>
              <a:t>:</a:t>
            </a:r>
          </a:p>
          <a:p>
            <a:pPr eaLnBrk="1" hangingPunct="1">
              <a:buFont typeface="Wingdings" panose="05000000000000000000" pitchFamily="2" charset="2"/>
              <a:buNone/>
              <a:defRPr/>
            </a:pPr>
            <a:endParaRPr lang="en-US" altLang="zh-CN" sz="2100" dirty="0"/>
          </a:p>
          <a:p>
            <a:pPr eaLnBrk="1" hangingPunct="1">
              <a:buFont typeface="Wingdings" panose="05000000000000000000" pitchFamily="2" charset="2"/>
              <a:buNone/>
              <a:defRPr/>
            </a:pPr>
            <a:r>
              <a:rPr lang="en-US" altLang="zh-CN" sz="2100" dirty="0"/>
              <a:t>$ prog3  backup</a:t>
            </a:r>
          </a:p>
          <a:p>
            <a:pPr eaLnBrk="1" hangingPunct="1">
              <a:buFont typeface="Wingdings" panose="05000000000000000000" pitchFamily="2" charset="2"/>
              <a:buNone/>
              <a:defRPr/>
            </a:pPr>
            <a:r>
              <a:rPr lang="en-US" altLang="zh-CN" sz="2100" dirty="0"/>
              <a:t>backup  is  a  directory</a:t>
            </a:r>
          </a:p>
          <a:p>
            <a:pPr eaLnBrk="1" hangingPunct="1">
              <a:buFont typeface="Wingdings" panose="05000000000000000000" pitchFamily="2" charset="2"/>
              <a:buNone/>
              <a:defRPr/>
            </a:pPr>
            <a:r>
              <a:rPr lang="en-US" altLang="zh-CN" sz="2100" dirty="0"/>
              <a:t>$ prog3  prog1</a:t>
            </a:r>
          </a:p>
          <a:p>
            <a:pPr eaLnBrk="1" hangingPunct="1">
              <a:buFont typeface="Wingdings" panose="05000000000000000000" pitchFamily="2" charset="2"/>
              <a:buNone/>
              <a:defRPr/>
            </a:pPr>
            <a:r>
              <a:rPr lang="en-US" altLang="zh-CN" sz="2100" dirty="0"/>
              <a:t>prog1  is  a  common  file</a:t>
            </a:r>
          </a:p>
          <a:p>
            <a:pPr eaLnBrk="1" hangingPunct="1">
              <a:buFont typeface="Wingdings" panose="05000000000000000000" pitchFamily="2" charset="2"/>
              <a:buNone/>
              <a:defRPr/>
            </a:pPr>
            <a:r>
              <a:rPr lang="en-US" altLang="zh-CN" sz="2100" dirty="0"/>
              <a:t>$ prog3  </a:t>
            </a:r>
            <a:r>
              <a:rPr lang="en-US" altLang="zh-CN" sz="2100" dirty="0" err="1"/>
              <a:t>abc</a:t>
            </a:r>
            <a:endParaRPr lang="en-US" altLang="zh-CN" sz="2100" dirty="0"/>
          </a:p>
          <a:p>
            <a:pPr eaLnBrk="1" hangingPunct="1">
              <a:buFont typeface="Wingdings" panose="05000000000000000000" pitchFamily="2" charset="2"/>
              <a:buNone/>
              <a:defRPr/>
            </a:pPr>
            <a:r>
              <a:rPr lang="en-US" altLang="zh-CN" sz="2100" dirty="0"/>
              <a:t>unknown</a:t>
            </a:r>
          </a:p>
        </p:txBody>
      </p:sp>
      <p:sp>
        <p:nvSpPr>
          <p:cNvPr id="502787" name="Text Box 3"/>
          <p:cNvSpPr txBox="1">
            <a:spLocks noChangeArrowheads="1"/>
          </p:cNvSpPr>
          <p:nvPr/>
        </p:nvSpPr>
        <p:spPr bwMode="auto">
          <a:xfrm>
            <a:off x="980440" y="5297171"/>
            <a:ext cx="6802120" cy="90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100" b="1" dirty="0"/>
              <a:t>prog3</a:t>
            </a:r>
            <a:r>
              <a:rPr lang="zh-CN" altLang="en-US" sz="2100" b="1" dirty="0"/>
              <a:t>是对</a:t>
            </a:r>
            <a:r>
              <a:rPr lang="en-US" altLang="zh-CN" sz="2100" b="1" dirty="0"/>
              <a:t>prog2</a:t>
            </a:r>
            <a:r>
              <a:rPr lang="zh-CN" altLang="en-US" sz="2100" b="1" dirty="0"/>
              <a:t>的优化</a:t>
            </a:r>
            <a:r>
              <a:rPr lang="en-US" altLang="zh-CN" sz="2100" b="1" dirty="0"/>
              <a:t>, </a:t>
            </a:r>
            <a:r>
              <a:rPr lang="zh-CN" altLang="en-US" sz="2100" b="1" dirty="0"/>
              <a:t>逻辑结构更加清晰合理</a:t>
            </a:r>
            <a:r>
              <a:rPr lang="en-US" altLang="zh-CN" sz="2100" b="1" dirty="0"/>
              <a:t>!</a:t>
            </a:r>
          </a:p>
          <a:p>
            <a:pPr algn="ctr" eaLnBrk="1" hangingPunct="1">
              <a:spcBef>
                <a:spcPct val="50000"/>
              </a:spcBef>
              <a:buClrTx/>
              <a:buSzTx/>
              <a:buFontTx/>
              <a:buNone/>
            </a:pPr>
            <a:r>
              <a:rPr lang="en-US" altLang="zh-CN" sz="2100" b="1" dirty="0">
                <a:solidFill>
                  <a:srgbClr val="0000FF"/>
                </a:solidFill>
              </a:rPr>
              <a:t>prog2</a:t>
            </a:r>
            <a:r>
              <a:rPr lang="zh-CN" altLang="en-US" sz="2100" b="1" dirty="0">
                <a:solidFill>
                  <a:srgbClr val="0000FF"/>
                </a:solidFill>
              </a:rPr>
              <a:t>的主要缺点是什么</a:t>
            </a:r>
            <a:r>
              <a:rPr lang="en-US" altLang="zh-CN" sz="2100" b="1" dirty="0">
                <a:solidFill>
                  <a:srgbClr val="0000FF"/>
                </a:solidFill>
              </a:rPr>
              <a:t>?</a:t>
            </a:r>
          </a:p>
        </p:txBody>
      </p:sp>
      <p:sp>
        <p:nvSpPr>
          <p:cNvPr id="4"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2683671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2787"/>
                                        </p:tgtEl>
                                        <p:attrNameLst>
                                          <p:attrName>style.visibility</p:attrName>
                                        </p:attrNameLst>
                                      </p:cBhvr>
                                      <p:to>
                                        <p:strVal val="visible"/>
                                      </p:to>
                                    </p:set>
                                    <p:anim calcmode="lin" valueType="num">
                                      <p:cBhvr additive="base">
                                        <p:cTn id="7" dur="500" fill="hold"/>
                                        <p:tgtEl>
                                          <p:spTgt spid="502787"/>
                                        </p:tgtEl>
                                        <p:attrNameLst>
                                          <p:attrName>ppt_x</p:attrName>
                                        </p:attrNameLst>
                                      </p:cBhvr>
                                      <p:tavLst>
                                        <p:tav tm="0">
                                          <p:val>
                                            <p:strVal val="0-#ppt_w/2"/>
                                          </p:val>
                                        </p:tav>
                                        <p:tav tm="100000">
                                          <p:val>
                                            <p:strVal val="#ppt_x"/>
                                          </p:val>
                                        </p:tav>
                                      </p:tavLst>
                                    </p:anim>
                                    <p:anim calcmode="lin" valueType="num">
                                      <p:cBhvr additive="base">
                                        <p:cTn id="8" dur="500" fill="hold"/>
                                        <p:tgtEl>
                                          <p:spTgt spid="5027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7"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a:extLst>
              <a:ext uri="{FF2B5EF4-FFF2-40B4-BE49-F238E27FC236}">
                <a16:creationId xmlns:a16="http://schemas.microsoft.com/office/drawing/2014/main" id="{5448A0CD-61CD-445E-9D97-6BCBCA4A7A48}"/>
              </a:ext>
            </a:extLst>
          </p:cNvPr>
          <p:cNvSpPr>
            <a:spLocks noGrp="1" noChangeArrowheads="1"/>
          </p:cNvSpPr>
          <p:nvPr>
            <p:ph type="body" idx="1"/>
          </p:nvPr>
        </p:nvSpPr>
        <p:spPr>
          <a:xfrm>
            <a:off x="980440" y="1164590"/>
            <a:ext cx="7526020" cy="5419090"/>
          </a:xfrm>
        </p:spPr>
        <p:txBody>
          <a:bodyPr/>
          <a:lstStyle/>
          <a:p>
            <a:pPr>
              <a:buNone/>
              <a:defRPr/>
            </a:pPr>
            <a:r>
              <a:rPr lang="en-US" altLang="zh-CN" dirty="0">
                <a:solidFill>
                  <a:schemeClr val="tx2"/>
                </a:solidFill>
                <a:latin typeface="仿宋" panose="02010609060101010101" pitchFamily="49" charset="-122"/>
                <a:ea typeface="仿宋" panose="02010609060101010101" pitchFamily="49" charset="-122"/>
              </a:rPr>
              <a:t>8.7.4  </a:t>
            </a:r>
            <a:r>
              <a:rPr lang="zh-CN" altLang="en-US" dirty="0">
                <a:solidFill>
                  <a:schemeClr val="tx2"/>
                </a:solidFill>
                <a:latin typeface="仿宋" panose="02010609060101010101" pitchFamily="49" charset="-122"/>
                <a:ea typeface="仿宋" panose="02010609060101010101" pitchFamily="49" charset="-122"/>
              </a:rPr>
              <a:t>结构性语句 </a:t>
            </a:r>
            <a:r>
              <a:rPr lang="en-US" altLang="zh-CN" dirty="0">
                <a:solidFill>
                  <a:schemeClr val="tx2"/>
                </a:solidFill>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测试语句 </a:t>
            </a:r>
            <a:r>
              <a:rPr lang="en-US" altLang="zh-CN" dirty="0">
                <a:latin typeface="仿宋" panose="02010609060101010101" pitchFamily="49" charset="-122"/>
                <a:ea typeface="仿宋" panose="02010609060101010101" pitchFamily="49" charset="-122"/>
              </a:rPr>
              <a:t>test</a:t>
            </a:r>
          </a:p>
          <a:p>
            <a:pPr eaLnBrk="1" hangingPunct="1">
              <a:buFont typeface="Wingdings" panose="05000000000000000000" pitchFamily="2" charset="2"/>
              <a:buNone/>
              <a:defRPr/>
            </a:pPr>
            <a:r>
              <a:rPr lang="en-US" altLang="zh-CN" b="1" dirty="0"/>
              <a:t>test</a:t>
            </a:r>
            <a:r>
              <a:rPr lang="zh-CN" altLang="en-US" b="1" dirty="0"/>
              <a:t>语句可测试三种对象</a:t>
            </a:r>
            <a:r>
              <a:rPr lang="en-US" altLang="zh-CN" b="1" dirty="0"/>
              <a:t>:</a:t>
            </a:r>
          </a:p>
          <a:p>
            <a:pPr eaLnBrk="1" hangingPunct="1">
              <a:buFont typeface="Wingdings" panose="05000000000000000000" pitchFamily="2" charset="2"/>
              <a:buNone/>
              <a:defRPr/>
            </a:pPr>
            <a:r>
              <a:rPr lang="en-US" altLang="zh-CN" b="1" dirty="0"/>
              <a:t>          </a:t>
            </a:r>
            <a:r>
              <a:rPr lang="zh-CN" altLang="en-US" b="1" dirty="0">
                <a:solidFill>
                  <a:srgbClr val="FF0000"/>
                </a:solidFill>
              </a:rPr>
              <a:t>字符串     整数     文件属性</a:t>
            </a:r>
          </a:p>
          <a:p>
            <a:pPr eaLnBrk="1" hangingPunct="1">
              <a:buFont typeface="Wingdings" panose="05000000000000000000" pitchFamily="2" charset="2"/>
              <a:buNone/>
              <a:defRPr/>
            </a:pPr>
            <a:r>
              <a:rPr lang="zh-CN" altLang="en-US" b="1" dirty="0"/>
              <a:t>每种测试对象都有若干测试操作符，例如</a:t>
            </a:r>
            <a:r>
              <a:rPr lang="en-US" altLang="zh-CN" b="1" dirty="0"/>
              <a:t>:</a:t>
            </a:r>
          </a:p>
          <a:p>
            <a:pPr eaLnBrk="1" hangingPunct="1">
              <a:buFont typeface="Wingdings" panose="05000000000000000000" pitchFamily="2" charset="2"/>
              <a:buNone/>
              <a:defRPr/>
            </a:pPr>
            <a:r>
              <a:rPr lang="en-US" altLang="zh-CN" b="1" dirty="0"/>
              <a:t>      </a:t>
            </a:r>
            <a:r>
              <a:rPr lang="en-US" altLang="zh-CN" b="1" dirty="0">
                <a:solidFill>
                  <a:srgbClr val="0000FF"/>
                </a:solidFill>
              </a:rPr>
              <a:t>test  "$answer"  =  "yes"</a:t>
            </a:r>
          </a:p>
          <a:p>
            <a:pPr eaLnBrk="1" hangingPunct="1">
              <a:buFont typeface="Wingdings" panose="05000000000000000000" pitchFamily="2" charset="2"/>
              <a:buNone/>
              <a:defRPr/>
            </a:pPr>
            <a:r>
              <a:rPr lang="en-US" altLang="zh-CN" b="1" dirty="0"/>
              <a:t>      </a:t>
            </a:r>
            <a:r>
              <a:rPr lang="zh-CN" altLang="en-US" b="1" dirty="0"/>
              <a:t>变量</a:t>
            </a:r>
            <a:r>
              <a:rPr lang="en-US" altLang="zh-CN" b="1" dirty="0"/>
              <a:t>answer</a:t>
            </a:r>
            <a:r>
              <a:rPr lang="zh-CN" altLang="en-US" b="1" dirty="0"/>
              <a:t>的值是否为字符串</a:t>
            </a:r>
            <a:r>
              <a:rPr lang="en-US" altLang="zh-CN" b="1" dirty="0"/>
              <a:t>yes</a:t>
            </a:r>
          </a:p>
          <a:p>
            <a:pPr eaLnBrk="1" hangingPunct="1">
              <a:buFont typeface="Wingdings" panose="05000000000000000000" pitchFamily="2" charset="2"/>
              <a:buNone/>
              <a:defRPr/>
            </a:pPr>
            <a:r>
              <a:rPr lang="en-US" altLang="zh-CN" b="1" dirty="0"/>
              <a:t>      </a:t>
            </a:r>
            <a:r>
              <a:rPr lang="en-US" altLang="zh-CN" b="1" dirty="0">
                <a:solidFill>
                  <a:srgbClr val="0000FF"/>
                </a:solidFill>
              </a:rPr>
              <a:t>test  $</a:t>
            </a:r>
            <a:r>
              <a:rPr lang="en-US" altLang="zh-CN" b="1" dirty="0" err="1">
                <a:solidFill>
                  <a:srgbClr val="0000FF"/>
                </a:solidFill>
              </a:rPr>
              <a:t>num</a:t>
            </a:r>
            <a:r>
              <a:rPr lang="en-US" altLang="zh-CN" b="1" dirty="0">
                <a:solidFill>
                  <a:srgbClr val="0000FF"/>
                </a:solidFill>
              </a:rPr>
              <a:t> –</a:t>
            </a:r>
            <a:r>
              <a:rPr lang="en-US" altLang="zh-CN" b="1" dirty="0" err="1">
                <a:solidFill>
                  <a:srgbClr val="0000FF"/>
                </a:solidFill>
              </a:rPr>
              <a:t>eq</a:t>
            </a:r>
            <a:r>
              <a:rPr lang="en-US" altLang="zh-CN" b="1" dirty="0">
                <a:solidFill>
                  <a:srgbClr val="0000FF"/>
                </a:solidFill>
              </a:rPr>
              <a:t>  18</a:t>
            </a:r>
          </a:p>
          <a:p>
            <a:pPr eaLnBrk="1" hangingPunct="1">
              <a:buFont typeface="Wingdings" panose="05000000000000000000" pitchFamily="2" charset="2"/>
              <a:buNone/>
              <a:defRPr/>
            </a:pPr>
            <a:r>
              <a:rPr lang="en-US" altLang="zh-CN" b="1" dirty="0"/>
              <a:t>      </a:t>
            </a:r>
            <a:r>
              <a:rPr lang="zh-CN" altLang="en-US" b="1" dirty="0"/>
              <a:t>变量</a:t>
            </a:r>
            <a:r>
              <a:rPr lang="en-US" altLang="zh-CN" b="1" dirty="0" err="1"/>
              <a:t>num</a:t>
            </a:r>
            <a:r>
              <a:rPr lang="zh-CN" altLang="en-US" b="1" dirty="0"/>
              <a:t>的值是否为整数</a:t>
            </a:r>
            <a:r>
              <a:rPr lang="en-US" altLang="zh-CN" b="1" dirty="0"/>
              <a:t>18</a:t>
            </a:r>
          </a:p>
          <a:p>
            <a:pPr eaLnBrk="1" hangingPunct="1">
              <a:buFont typeface="Wingdings" panose="05000000000000000000" pitchFamily="2" charset="2"/>
              <a:buNone/>
              <a:defRPr/>
            </a:pPr>
            <a:r>
              <a:rPr lang="en-US" altLang="zh-CN" b="1" dirty="0"/>
              <a:t>      </a:t>
            </a:r>
            <a:r>
              <a:rPr lang="en-US" altLang="zh-CN" b="1" dirty="0">
                <a:solidFill>
                  <a:srgbClr val="0000FF"/>
                </a:solidFill>
              </a:rPr>
              <a:t>test  -d  </a:t>
            </a:r>
            <a:r>
              <a:rPr lang="en-US" altLang="zh-CN" b="1" dirty="0" err="1">
                <a:solidFill>
                  <a:srgbClr val="0000FF"/>
                </a:solidFill>
              </a:rPr>
              <a:t>tmp</a:t>
            </a:r>
            <a:r>
              <a:rPr lang="en-US" altLang="zh-CN" b="1" dirty="0">
                <a:solidFill>
                  <a:srgbClr val="0000FF"/>
                </a:solidFill>
              </a:rPr>
              <a:t> </a:t>
            </a:r>
            <a:r>
              <a:rPr lang="en-US" altLang="zh-CN" b="1" dirty="0"/>
              <a:t>   </a:t>
            </a:r>
          </a:p>
          <a:p>
            <a:pPr eaLnBrk="1" hangingPunct="1">
              <a:buFont typeface="Wingdings" panose="05000000000000000000" pitchFamily="2" charset="2"/>
              <a:buNone/>
              <a:defRPr/>
            </a:pPr>
            <a:r>
              <a:rPr lang="en-US" altLang="zh-CN" b="1" dirty="0"/>
              <a:t>      </a:t>
            </a:r>
            <a:r>
              <a:rPr lang="zh-CN" altLang="en-US" b="1" dirty="0"/>
              <a:t>测试</a:t>
            </a:r>
            <a:r>
              <a:rPr lang="en-US" altLang="zh-CN" b="1" dirty="0" err="1"/>
              <a:t>tmp</a:t>
            </a:r>
            <a:r>
              <a:rPr lang="zh-CN" altLang="en-US" b="1" dirty="0"/>
              <a:t>是否为一个目录名</a:t>
            </a:r>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496908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a:extLst>
              <a:ext uri="{FF2B5EF4-FFF2-40B4-BE49-F238E27FC236}">
                <a16:creationId xmlns:a16="http://schemas.microsoft.com/office/drawing/2014/main" id="{8CED7F92-798A-4A9A-95E5-ABC7E043F852}"/>
              </a:ext>
            </a:extLst>
          </p:cNvPr>
          <p:cNvSpPr>
            <a:spLocks noGrp="1" noChangeArrowheads="1"/>
          </p:cNvSpPr>
          <p:nvPr>
            <p:ph type="body" idx="1"/>
          </p:nvPr>
        </p:nvSpPr>
        <p:spPr>
          <a:xfrm>
            <a:off x="649705" y="1737360"/>
            <a:ext cx="8392695" cy="5120640"/>
          </a:xfrm>
        </p:spPr>
        <p:txBody>
          <a:bodyPr/>
          <a:lstStyle/>
          <a:p>
            <a:pPr eaLnBrk="1" hangingPunct="1">
              <a:lnSpc>
                <a:spcPts val="1800"/>
              </a:lnSpc>
              <a:buFont typeface="Wingdings" panose="05000000000000000000" pitchFamily="2" charset="2"/>
              <a:buNone/>
              <a:defRPr/>
            </a:pPr>
            <a:r>
              <a:rPr lang="en-US" altLang="zh-CN" b="1" dirty="0"/>
              <a:t>test</a:t>
            </a:r>
            <a:r>
              <a:rPr lang="zh-CN" altLang="en-US" b="1" dirty="0"/>
              <a:t>命令的应用</a:t>
            </a:r>
            <a:r>
              <a:rPr lang="en-US" altLang="zh-CN" b="1" dirty="0"/>
              <a:t>:</a:t>
            </a:r>
          </a:p>
          <a:p>
            <a:pPr eaLnBrk="1" hangingPunct="1">
              <a:lnSpc>
                <a:spcPts val="1800"/>
              </a:lnSpc>
              <a:buFont typeface="Wingdings" panose="05000000000000000000" pitchFamily="2" charset="2"/>
              <a:buNone/>
              <a:defRPr/>
            </a:pPr>
            <a:r>
              <a:rPr lang="en-US" altLang="zh-CN" sz="2100" dirty="0"/>
              <a:t>test</a:t>
            </a:r>
            <a:r>
              <a:rPr lang="zh-CN" altLang="en-US" sz="2100" dirty="0"/>
              <a:t>命令测试的条件成立时</a:t>
            </a:r>
            <a:r>
              <a:rPr lang="en-US" altLang="zh-CN" sz="2100" dirty="0"/>
              <a:t>, </a:t>
            </a:r>
            <a:r>
              <a:rPr lang="zh-CN" altLang="en-US" sz="2100" dirty="0"/>
              <a:t>命令返回值为真</a:t>
            </a:r>
            <a:r>
              <a:rPr lang="en-US" altLang="zh-CN" sz="2100" dirty="0"/>
              <a:t>(0)</a:t>
            </a:r>
            <a:r>
              <a:rPr lang="zh-CN" altLang="en-US" sz="2100" dirty="0"/>
              <a:t>，否则返回值为假</a:t>
            </a:r>
            <a:r>
              <a:rPr lang="en-US" altLang="zh-CN" sz="2100" dirty="0"/>
              <a:t>(</a:t>
            </a:r>
            <a:r>
              <a:rPr lang="zh-CN" altLang="en-US" sz="2100" dirty="0"/>
              <a:t>非</a:t>
            </a:r>
            <a:r>
              <a:rPr lang="en-US" altLang="zh-CN" sz="2100" dirty="0"/>
              <a:t>0).</a:t>
            </a:r>
          </a:p>
          <a:p>
            <a:pPr eaLnBrk="1" hangingPunct="1">
              <a:lnSpc>
                <a:spcPts val="1800"/>
              </a:lnSpc>
              <a:buFont typeface="Wingdings" panose="05000000000000000000" pitchFamily="2" charset="2"/>
              <a:buNone/>
              <a:defRPr/>
            </a:pPr>
            <a:r>
              <a:rPr lang="en-US" altLang="zh-CN" sz="2100" dirty="0"/>
              <a:t>      </a:t>
            </a:r>
            <a:r>
              <a:rPr lang="zh-CN" altLang="en-US" sz="2100" dirty="0"/>
              <a:t>用法一</a:t>
            </a:r>
            <a:r>
              <a:rPr lang="en-US" altLang="zh-CN" sz="2100" dirty="0"/>
              <a:t>. </a:t>
            </a:r>
          </a:p>
          <a:p>
            <a:pPr eaLnBrk="1" hangingPunct="1">
              <a:lnSpc>
                <a:spcPts val="1800"/>
              </a:lnSpc>
              <a:buFont typeface="Wingdings" panose="05000000000000000000" pitchFamily="2" charset="2"/>
              <a:buNone/>
              <a:defRPr/>
            </a:pPr>
            <a:r>
              <a:rPr lang="en-US" altLang="zh-CN" sz="2100" dirty="0"/>
              <a:t>                            test   $name  -</a:t>
            </a:r>
            <a:r>
              <a:rPr lang="en-US" altLang="zh-CN" sz="2100" dirty="0" err="1"/>
              <a:t>eq</a:t>
            </a:r>
            <a:r>
              <a:rPr lang="en-US" altLang="zh-CN" sz="2100" dirty="0"/>
              <a:t>   $1   </a:t>
            </a:r>
          </a:p>
          <a:p>
            <a:pPr eaLnBrk="1" hangingPunct="1">
              <a:lnSpc>
                <a:spcPts val="1800"/>
              </a:lnSpc>
              <a:buFont typeface="Wingdings" panose="05000000000000000000" pitchFamily="2" charset="2"/>
              <a:buNone/>
              <a:defRPr/>
            </a:pPr>
            <a:r>
              <a:rPr lang="en-US" altLang="zh-CN" sz="2100" dirty="0"/>
              <a:t>                            echo  $?</a:t>
            </a:r>
          </a:p>
          <a:p>
            <a:pPr eaLnBrk="1" hangingPunct="1">
              <a:lnSpc>
                <a:spcPts val="1800"/>
              </a:lnSpc>
              <a:buFont typeface="Wingdings" panose="05000000000000000000" pitchFamily="2" charset="2"/>
              <a:buNone/>
              <a:defRPr/>
            </a:pPr>
            <a:r>
              <a:rPr lang="en-US" altLang="zh-CN" sz="2100" dirty="0"/>
              <a:t>      </a:t>
            </a:r>
            <a:r>
              <a:rPr lang="zh-CN" altLang="en-US" sz="2100" dirty="0"/>
              <a:t>用法二</a:t>
            </a:r>
            <a:r>
              <a:rPr lang="en-US" altLang="zh-CN" sz="2100" dirty="0"/>
              <a:t>.</a:t>
            </a:r>
          </a:p>
          <a:p>
            <a:pPr eaLnBrk="1" hangingPunct="1">
              <a:lnSpc>
                <a:spcPts val="1800"/>
              </a:lnSpc>
              <a:buFont typeface="Wingdings" panose="05000000000000000000" pitchFamily="2" charset="2"/>
              <a:buNone/>
              <a:defRPr/>
            </a:pPr>
            <a:r>
              <a:rPr lang="en-US" altLang="zh-CN" sz="2100" dirty="0"/>
              <a:t>                            if   test   -f   $filename</a:t>
            </a:r>
          </a:p>
          <a:p>
            <a:pPr eaLnBrk="1" hangingPunct="1">
              <a:lnSpc>
                <a:spcPts val="1800"/>
              </a:lnSpc>
              <a:buFont typeface="Wingdings" panose="05000000000000000000" pitchFamily="2" charset="2"/>
              <a:buNone/>
              <a:defRPr/>
            </a:pPr>
            <a:r>
              <a:rPr lang="en-US" altLang="zh-CN" sz="2100" dirty="0"/>
              <a:t>                            then </a:t>
            </a:r>
          </a:p>
          <a:p>
            <a:pPr eaLnBrk="1" hangingPunct="1">
              <a:lnSpc>
                <a:spcPts val="1800"/>
              </a:lnSpc>
              <a:buFont typeface="Wingdings" panose="05000000000000000000" pitchFamily="2" charset="2"/>
              <a:buNone/>
              <a:defRPr/>
            </a:pPr>
            <a:r>
              <a:rPr lang="en-US" altLang="zh-CN" sz="2100" dirty="0"/>
              <a:t>                                     ……</a:t>
            </a:r>
          </a:p>
          <a:p>
            <a:pPr eaLnBrk="1" hangingPunct="1">
              <a:lnSpc>
                <a:spcPts val="1800"/>
              </a:lnSpc>
              <a:buFont typeface="Wingdings" panose="05000000000000000000" pitchFamily="2" charset="2"/>
              <a:buNone/>
              <a:defRPr/>
            </a:pPr>
            <a:r>
              <a:rPr lang="en-US" altLang="zh-CN" sz="2100" dirty="0"/>
              <a:t>                            fi</a:t>
            </a:r>
          </a:p>
          <a:p>
            <a:pPr eaLnBrk="1" hangingPunct="1">
              <a:lnSpc>
                <a:spcPts val="1800"/>
              </a:lnSpc>
              <a:buFont typeface="Wingdings" panose="05000000000000000000" pitchFamily="2" charset="2"/>
              <a:buNone/>
              <a:defRPr/>
            </a:pPr>
            <a:r>
              <a:rPr lang="zh-CN" altLang="en-US" sz="2100" dirty="0"/>
              <a:t>通常简写为</a:t>
            </a:r>
            <a:r>
              <a:rPr lang="en-US" altLang="zh-CN" sz="2100" dirty="0"/>
              <a:t>:       if  [   -f  $filename  ]</a:t>
            </a:r>
          </a:p>
        </p:txBody>
      </p:sp>
      <p:sp>
        <p:nvSpPr>
          <p:cNvPr id="505859" name="AutoShape 3"/>
          <p:cNvSpPr>
            <a:spLocks noChangeArrowheads="1"/>
          </p:cNvSpPr>
          <p:nvPr/>
        </p:nvSpPr>
        <p:spPr bwMode="auto">
          <a:xfrm>
            <a:off x="5584190" y="4945073"/>
            <a:ext cx="1657350" cy="857250"/>
          </a:xfrm>
          <a:prstGeom prst="wedgeRoundRectCallout">
            <a:avLst>
              <a:gd name="adj1" fmla="val -86839"/>
              <a:gd name="adj2" fmla="val 86537"/>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100" b="1" dirty="0">
                <a:solidFill>
                  <a:schemeClr val="bg1"/>
                </a:solidFill>
              </a:rPr>
              <a:t>用方括号替代</a:t>
            </a:r>
            <a:r>
              <a:rPr lang="en-US" altLang="zh-CN" sz="2100" b="1" dirty="0">
                <a:solidFill>
                  <a:schemeClr val="bg1"/>
                </a:solidFill>
              </a:rPr>
              <a:t>test</a:t>
            </a:r>
            <a:r>
              <a:rPr lang="zh-CN" altLang="en-US" sz="2100" b="1" dirty="0">
                <a:solidFill>
                  <a:schemeClr val="bg1"/>
                </a:solidFill>
              </a:rPr>
              <a:t>语句</a:t>
            </a:r>
          </a:p>
        </p:txBody>
      </p:sp>
      <p:sp>
        <p:nvSpPr>
          <p:cNvPr id="505860" name="AutoShape 4"/>
          <p:cNvSpPr>
            <a:spLocks noChangeArrowheads="1"/>
          </p:cNvSpPr>
          <p:nvPr/>
        </p:nvSpPr>
        <p:spPr bwMode="auto">
          <a:xfrm flipH="1">
            <a:off x="1544320" y="6418908"/>
            <a:ext cx="1793240" cy="376708"/>
          </a:xfrm>
          <a:prstGeom prst="wedgeRoundRectCallout">
            <a:avLst>
              <a:gd name="adj1" fmla="val -45823"/>
              <a:gd name="adj2" fmla="val -78502"/>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dirty="0">
                <a:solidFill>
                  <a:schemeClr val="bg1"/>
                </a:solidFill>
              </a:rPr>
              <a:t>至少一个空格</a:t>
            </a:r>
          </a:p>
        </p:txBody>
      </p:sp>
      <p:sp>
        <p:nvSpPr>
          <p:cNvPr id="505861" name="AutoShape 5"/>
          <p:cNvSpPr>
            <a:spLocks noChangeArrowheads="1"/>
          </p:cNvSpPr>
          <p:nvPr/>
        </p:nvSpPr>
        <p:spPr bwMode="auto">
          <a:xfrm flipH="1">
            <a:off x="4472940" y="6481290"/>
            <a:ext cx="1656080" cy="314325"/>
          </a:xfrm>
          <a:prstGeom prst="wedgeRoundRectCallout">
            <a:avLst>
              <a:gd name="adj1" fmla="val 31892"/>
              <a:gd name="adj2" fmla="val -129320"/>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dirty="0">
                <a:solidFill>
                  <a:schemeClr val="bg1"/>
                </a:solidFill>
              </a:rPr>
              <a:t>至少一个空格</a:t>
            </a:r>
          </a:p>
        </p:txBody>
      </p:sp>
      <p:sp>
        <p:nvSpPr>
          <p:cNvPr id="6"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
        <p:nvSpPr>
          <p:cNvPr id="2" name="文本框 1"/>
          <p:cNvSpPr txBox="1"/>
          <p:nvPr/>
        </p:nvSpPr>
        <p:spPr>
          <a:xfrm>
            <a:off x="980440" y="1117600"/>
            <a:ext cx="6734810" cy="461665"/>
          </a:xfrm>
          <a:prstGeom prst="rect">
            <a:avLst/>
          </a:prstGeom>
          <a:noFill/>
        </p:spPr>
        <p:txBody>
          <a:bodyPr wrap="square" rtlCol="0">
            <a:spAutoFit/>
          </a:bodyPr>
          <a:lstStyle/>
          <a:p>
            <a:r>
              <a:rPr lang="en-US" altLang="zh-CN" sz="2400" b="1" dirty="0">
                <a:solidFill>
                  <a:schemeClr val="tx2"/>
                </a:solidFill>
                <a:latin typeface="宋体" panose="02010600030101010101" pitchFamily="2" charset="-122"/>
                <a:ea typeface="宋体" panose="02010600030101010101" pitchFamily="2" charset="-122"/>
              </a:rPr>
              <a:t>8.7.4  </a:t>
            </a:r>
            <a:r>
              <a:rPr lang="zh-CN" altLang="en-US" sz="2400" b="1" dirty="0">
                <a:solidFill>
                  <a:schemeClr val="tx2"/>
                </a:solidFill>
                <a:latin typeface="宋体" panose="02010600030101010101" pitchFamily="2" charset="-122"/>
                <a:ea typeface="宋体" panose="02010600030101010101" pitchFamily="2" charset="-122"/>
              </a:rPr>
              <a:t>结构性语句 </a:t>
            </a:r>
            <a:r>
              <a:rPr lang="en-US" altLang="zh-CN" sz="2400" b="1" dirty="0">
                <a:solidFill>
                  <a:schemeClr val="tx2"/>
                </a:solidFill>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测试语句 </a:t>
            </a:r>
            <a:r>
              <a:rPr lang="en-US" altLang="zh-CN" sz="2400" b="1" dirty="0">
                <a:latin typeface="宋体" panose="02010600030101010101" pitchFamily="2" charset="-122"/>
                <a:ea typeface="宋体" panose="02010600030101010101" pitchFamily="2" charset="-122"/>
              </a:rPr>
              <a:t>test</a:t>
            </a:r>
          </a:p>
        </p:txBody>
      </p:sp>
    </p:spTree>
    <p:extLst>
      <p:ext uri="{BB962C8B-B14F-4D97-AF65-F5344CB8AC3E}">
        <p14:creationId xmlns:p14="http://schemas.microsoft.com/office/powerpoint/2010/main" val="2299965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05859"/>
                                        </p:tgtEl>
                                        <p:attrNameLst>
                                          <p:attrName>style.visibility</p:attrName>
                                        </p:attrNameLst>
                                      </p:cBhvr>
                                      <p:to>
                                        <p:strVal val="visible"/>
                                      </p:to>
                                    </p:set>
                                    <p:anim calcmode="lin" valueType="num">
                                      <p:cBhvr additive="base">
                                        <p:cTn id="7" dur="500" fill="hold"/>
                                        <p:tgtEl>
                                          <p:spTgt spid="505859"/>
                                        </p:tgtEl>
                                        <p:attrNameLst>
                                          <p:attrName>ppt_x</p:attrName>
                                        </p:attrNameLst>
                                      </p:cBhvr>
                                      <p:tavLst>
                                        <p:tav tm="0">
                                          <p:val>
                                            <p:strVal val="1+#ppt_w/2"/>
                                          </p:val>
                                        </p:tav>
                                        <p:tav tm="100000">
                                          <p:val>
                                            <p:strVal val="#ppt_x"/>
                                          </p:val>
                                        </p:tav>
                                      </p:tavLst>
                                    </p:anim>
                                    <p:anim calcmode="lin" valueType="num">
                                      <p:cBhvr additive="base">
                                        <p:cTn id="8" dur="500" fill="hold"/>
                                        <p:tgtEl>
                                          <p:spTgt spid="50585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05860"/>
                                        </p:tgtEl>
                                        <p:attrNameLst>
                                          <p:attrName>style.visibility</p:attrName>
                                        </p:attrNameLst>
                                      </p:cBhvr>
                                      <p:to>
                                        <p:strVal val="visible"/>
                                      </p:to>
                                    </p:set>
                                    <p:anim calcmode="lin" valueType="num">
                                      <p:cBhvr additive="base">
                                        <p:cTn id="13" dur="500" fill="hold"/>
                                        <p:tgtEl>
                                          <p:spTgt spid="505860"/>
                                        </p:tgtEl>
                                        <p:attrNameLst>
                                          <p:attrName>ppt_x</p:attrName>
                                        </p:attrNameLst>
                                      </p:cBhvr>
                                      <p:tavLst>
                                        <p:tav tm="0">
                                          <p:val>
                                            <p:strVal val="#ppt_x"/>
                                          </p:val>
                                        </p:tav>
                                        <p:tav tm="100000">
                                          <p:val>
                                            <p:strVal val="#ppt_x"/>
                                          </p:val>
                                        </p:tav>
                                      </p:tavLst>
                                    </p:anim>
                                    <p:anim calcmode="lin" valueType="num">
                                      <p:cBhvr additive="base">
                                        <p:cTn id="14" dur="500" fill="hold"/>
                                        <p:tgtEl>
                                          <p:spTgt spid="50586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05861"/>
                                        </p:tgtEl>
                                        <p:attrNameLst>
                                          <p:attrName>style.visibility</p:attrName>
                                        </p:attrNameLst>
                                      </p:cBhvr>
                                      <p:to>
                                        <p:strVal val="visible"/>
                                      </p:to>
                                    </p:set>
                                    <p:anim calcmode="lin" valueType="num">
                                      <p:cBhvr additive="base">
                                        <p:cTn id="19" dur="500" fill="hold"/>
                                        <p:tgtEl>
                                          <p:spTgt spid="505861"/>
                                        </p:tgtEl>
                                        <p:attrNameLst>
                                          <p:attrName>ppt_x</p:attrName>
                                        </p:attrNameLst>
                                      </p:cBhvr>
                                      <p:tavLst>
                                        <p:tav tm="0">
                                          <p:val>
                                            <p:strVal val="#ppt_x"/>
                                          </p:val>
                                        </p:tav>
                                        <p:tav tm="100000">
                                          <p:val>
                                            <p:strVal val="#ppt_x"/>
                                          </p:val>
                                        </p:tav>
                                      </p:tavLst>
                                    </p:anim>
                                    <p:anim calcmode="lin" valueType="num">
                                      <p:cBhvr additive="base">
                                        <p:cTn id="20" dur="500" fill="hold"/>
                                        <p:tgtEl>
                                          <p:spTgt spid="5058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59" grpId="0" animBg="1" autoUpdateAnimBg="0"/>
      <p:bldP spid="505860" grpId="0" animBg="1" autoUpdateAnimBg="0"/>
      <p:bldP spid="505861" grpId="0" animBg="1"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a:extLst>
              <a:ext uri="{FF2B5EF4-FFF2-40B4-BE49-F238E27FC236}">
                <a16:creationId xmlns:a16="http://schemas.microsoft.com/office/drawing/2014/main" id="{D5469990-48A9-427B-B15D-7443B8B14E11}"/>
              </a:ext>
            </a:extLst>
          </p:cNvPr>
          <p:cNvSpPr>
            <a:spLocks noGrp="1" noChangeArrowheads="1"/>
          </p:cNvSpPr>
          <p:nvPr>
            <p:ph type="body" idx="1"/>
          </p:nvPr>
        </p:nvSpPr>
        <p:spPr>
          <a:xfrm>
            <a:off x="675640" y="1572260"/>
            <a:ext cx="8468360" cy="5102860"/>
          </a:xfrm>
        </p:spPr>
        <p:txBody>
          <a:bodyPr/>
          <a:lstStyle/>
          <a:p>
            <a:pPr marL="609600" indent="-609600">
              <a:lnSpc>
                <a:spcPts val="1700"/>
              </a:lnSpc>
              <a:buNone/>
              <a:defRPr/>
            </a:pPr>
            <a:r>
              <a:rPr lang="zh-CN" altLang="en-US" sz="2100" dirty="0"/>
              <a:t>多路分支语句</a:t>
            </a:r>
            <a:r>
              <a:rPr lang="en-US" altLang="zh-CN" sz="2100" dirty="0"/>
              <a:t>case</a:t>
            </a:r>
            <a:r>
              <a:rPr lang="zh-CN" altLang="en-US" sz="2100" dirty="0"/>
              <a:t>用于多重条件测试</a:t>
            </a:r>
            <a:r>
              <a:rPr lang="en-US" altLang="zh-CN" sz="2100" dirty="0"/>
              <a:t>, </a:t>
            </a:r>
            <a:r>
              <a:rPr lang="zh-CN" altLang="en-US" sz="2100" dirty="0"/>
              <a:t>语法结构清晰自然</a:t>
            </a:r>
            <a:r>
              <a:rPr lang="en-US" altLang="zh-CN" sz="2100" dirty="0"/>
              <a:t>.  </a:t>
            </a:r>
            <a:r>
              <a:rPr lang="zh-CN" altLang="en-US" sz="2100" dirty="0"/>
              <a:t>其语法结构为</a:t>
            </a:r>
            <a:r>
              <a:rPr lang="en-US" altLang="zh-CN" sz="2100" dirty="0"/>
              <a:t>:</a:t>
            </a:r>
          </a:p>
          <a:p>
            <a:pPr marL="609600" indent="-609600">
              <a:lnSpc>
                <a:spcPts val="1700"/>
              </a:lnSpc>
              <a:buNone/>
              <a:defRPr/>
            </a:pPr>
            <a:r>
              <a:rPr lang="en-US" altLang="zh-CN" sz="2100" dirty="0"/>
              <a:t>     case   </a:t>
            </a:r>
            <a:r>
              <a:rPr lang="zh-CN" altLang="en-US" sz="2100" dirty="0"/>
              <a:t>字符串变量   </a:t>
            </a:r>
            <a:r>
              <a:rPr lang="en-US" altLang="zh-CN" sz="2100" dirty="0"/>
              <a:t>in</a:t>
            </a:r>
          </a:p>
          <a:p>
            <a:pPr marL="609600" indent="-609600">
              <a:lnSpc>
                <a:spcPts val="1700"/>
              </a:lnSpc>
              <a:buNone/>
              <a:defRPr/>
            </a:pPr>
            <a:r>
              <a:rPr lang="en-US" altLang="zh-CN" sz="2100" dirty="0"/>
              <a:t>            </a:t>
            </a:r>
            <a:r>
              <a:rPr lang="zh-CN" altLang="en-US" sz="2100" dirty="0"/>
              <a:t>模式</a:t>
            </a:r>
            <a:r>
              <a:rPr lang="en-US" altLang="zh-CN" sz="2100" dirty="0"/>
              <a:t>1)</a:t>
            </a:r>
          </a:p>
          <a:p>
            <a:pPr marL="609600" indent="-609600">
              <a:lnSpc>
                <a:spcPts val="1700"/>
              </a:lnSpc>
              <a:buNone/>
              <a:defRPr/>
            </a:pPr>
            <a:r>
              <a:rPr lang="en-US" altLang="zh-CN" sz="2100" dirty="0"/>
              <a:t>                       </a:t>
            </a:r>
            <a:r>
              <a:rPr lang="zh-CN" altLang="en-US" sz="2100" dirty="0"/>
              <a:t>命令表</a:t>
            </a:r>
            <a:r>
              <a:rPr lang="en-US" altLang="zh-CN" sz="2100" dirty="0"/>
              <a:t>1</a:t>
            </a:r>
          </a:p>
          <a:p>
            <a:pPr marL="609600" indent="-609600">
              <a:lnSpc>
                <a:spcPts val="1700"/>
              </a:lnSpc>
              <a:buNone/>
              <a:defRPr/>
            </a:pPr>
            <a:r>
              <a:rPr lang="en-US" altLang="zh-CN" sz="2100" dirty="0"/>
              <a:t>                        ;;</a:t>
            </a:r>
          </a:p>
          <a:p>
            <a:pPr marL="609600" indent="-609600">
              <a:lnSpc>
                <a:spcPts val="1700"/>
              </a:lnSpc>
              <a:buNone/>
              <a:defRPr/>
            </a:pPr>
            <a:r>
              <a:rPr lang="en-US" altLang="zh-CN" sz="2100" dirty="0"/>
              <a:t>            </a:t>
            </a:r>
            <a:r>
              <a:rPr lang="zh-CN" altLang="en-US" sz="2100" dirty="0"/>
              <a:t>模式</a:t>
            </a:r>
            <a:r>
              <a:rPr lang="en-US" altLang="zh-CN" sz="2100" dirty="0"/>
              <a:t>2)</a:t>
            </a:r>
          </a:p>
          <a:p>
            <a:pPr marL="609600" indent="-609600">
              <a:lnSpc>
                <a:spcPts val="1700"/>
              </a:lnSpc>
              <a:buNone/>
              <a:defRPr/>
            </a:pPr>
            <a:r>
              <a:rPr lang="en-US" altLang="zh-CN" sz="2100" dirty="0"/>
              <a:t>                       </a:t>
            </a:r>
            <a:r>
              <a:rPr lang="zh-CN" altLang="en-US" sz="2100" dirty="0"/>
              <a:t>命令表</a:t>
            </a:r>
            <a:r>
              <a:rPr lang="en-US" altLang="zh-CN" sz="2100" dirty="0"/>
              <a:t>2</a:t>
            </a:r>
          </a:p>
          <a:p>
            <a:pPr marL="609600" indent="-609600">
              <a:lnSpc>
                <a:spcPts val="1700"/>
              </a:lnSpc>
              <a:buNone/>
              <a:defRPr/>
            </a:pPr>
            <a:r>
              <a:rPr lang="en-US" altLang="zh-CN" sz="2100" dirty="0"/>
              <a:t>                        ;;</a:t>
            </a:r>
          </a:p>
          <a:p>
            <a:pPr marL="609600" indent="-609600">
              <a:lnSpc>
                <a:spcPts val="1700"/>
              </a:lnSpc>
              <a:buNone/>
              <a:defRPr/>
            </a:pPr>
            <a:r>
              <a:rPr lang="en-US" altLang="zh-CN" sz="2100" dirty="0"/>
              <a:t>             ……</a:t>
            </a:r>
          </a:p>
          <a:p>
            <a:pPr marL="609600" indent="-609600">
              <a:lnSpc>
                <a:spcPts val="1700"/>
              </a:lnSpc>
              <a:buNone/>
              <a:defRPr/>
            </a:pPr>
            <a:r>
              <a:rPr lang="en-US" altLang="zh-CN" sz="2100" dirty="0"/>
              <a:t>            </a:t>
            </a:r>
            <a:r>
              <a:rPr lang="zh-CN" altLang="en-US" sz="2100" dirty="0"/>
              <a:t>模式</a:t>
            </a:r>
            <a:r>
              <a:rPr lang="en-US" altLang="zh-CN" sz="2100" dirty="0"/>
              <a:t>n)</a:t>
            </a:r>
          </a:p>
          <a:p>
            <a:pPr marL="609600" indent="-609600">
              <a:lnSpc>
                <a:spcPts val="1700"/>
              </a:lnSpc>
              <a:buNone/>
              <a:defRPr/>
            </a:pPr>
            <a:r>
              <a:rPr lang="en-US" altLang="zh-CN" sz="2100" dirty="0"/>
              <a:t>                       </a:t>
            </a:r>
            <a:r>
              <a:rPr lang="zh-CN" altLang="en-US" sz="2100" dirty="0"/>
              <a:t>命令表</a:t>
            </a:r>
            <a:r>
              <a:rPr lang="en-US" altLang="zh-CN" sz="2100" dirty="0"/>
              <a:t>n</a:t>
            </a:r>
          </a:p>
          <a:p>
            <a:pPr marL="609600" indent="-609600">
              <a:lnSpc>
                <a:spcPts val="1700"/>
              </a:lnSpc>
              <a:buNone/>
              <a:defRPr/>
            </a:pPr>
            <a:r>
              <a:rPr lang="en-US" altLang="zh-CN" sz="2100" dirty="0"/>
              <a:t>                        ;;</a:t>
            </a:r>
          </a:p>
          <a:p>
            <a:pPr marL="609600" indent="-609600">
              <a:lnSpc>
                <a:spcPts val="1700"/>
              </a:lnSpc>
              <a:buNone/>
              <a:defRPr/>
            </a:pPr>
            <a:r>
              <a:rPr lang="en-US" altLang="zh-CN" sz="2100" dirty="0"/>
              <a:t>    </a:t>
            </a:r>
            <a:r>
              <a:rPr lang="en-US" altLang="zh-CN" sz="2100" dirty="0" err="1"/>
              <a:t>esac</a:t>
            </a:r>
            <a:endParaRPr lang="en-US" altLang="zh-CN" sz="2100" dirty="0"/>
          </a:p>
        </p:txBody>
      </p:sp>
      <p:sp>
        <p:nvSpPr>
          <p:cNvPr id="507907" name="AutoShape 3"/>
          <p:cNvSpPr>
            <a:spLocks noChangeArrowheads="1"/>
          </p:cNvSpPr>
          <p:nvPr/>
        </p:nvSpPr>
        <p:spPr bwMode="auto">
          <a:xfrm>
            <a:off x="3919287" y="1908343"/>
            <a:ext cx="3179345" cy="333683"/>
          </a:xfrm>
          <a:prstGeom prst="leftArrowCallout">
            <a:avLst>
              <a:gd name="adj1" fmla="val 30361"/>
              <a:gd name="adj2" fmla="val 25000"/>
              <a:gd name="adj3" fmla="val 134394"/>
              <a:gd name="adj4" fmla="val 8447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None/>
            </a:pPr>
            <a:r>
              <a:rPr lang="en-US" altLang="zh-CN" sz="1500" b="1" dirty="0">
                <a:solidFill>
                  <a:srgbClr val="FFFF00"/>
                </a:solidFill>
              </a:rPr>
              <a:t>case</a:t>
            </a:r>
            <a:r>
              <a:rPr lang="zh-CN" altLang="en-US" sz="1500" b="1" dirty="0">
                <a:solidFill>
                  <a:srgbClr val="FFFF00"/>
                </a:solidFill>
              </a:rPr>
              <a:t>语句只能检测字符串变量</a:t>
            </a:r>
          </a:p>
        </p:txBody>
      </p:sp>
      <p:sp>
        <p:nvSpPr>
          <p:cNvPr id="507908" name="AutoShape 4"/>
          <p:cNvSpPr>
            <a:spLocks noChangeArrowheads="1"/>
          </p:cNvSpPr>
          <p:nvPr/>
        </p:nvSpPr>
        <p:spPr bwMode="auto">
          <a:xfrm>
            <a:off x="3726777" y="2298213"/>
            <a:ext cx="4394534" cy="300395"/>
          </a:xfrm>
          <a:prstGeom prst="leftArrowCallout">
            <a:avLst>
              <a:gd name="adj1" fmla="val 30361"/>
              <a:gd name="adj2" fmla="val 25000"/>
              <a:gd name="adj3" fmla="val 191252"/>
              <a:gd name="adj4" fmla="val 8447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None/>
            </a:pPr>
            <a:r>
              <a:rPr lang="zh-CN" altLang="en-US" sz="1500" b="1" dirty="0">
                <a:solidFill>
                  <a:srgbClr val="FFFF00"/>
                </a:solidFill>
              </a:rPr>
              <a:t>各模式中可用文件名元字符</a:t>
            </a:r>
            <a:r>
              <a:rPr lang="en-US" altLang="zh-CN" sz="1500" b="1" dirty="0">
                <a:solidFill>
                  <a:srgbClr val="FFFF00"/>
                </a:solidFill>
              </a:rPr>
              <a:t>,</a:t>
            </a:r>
            <a:r>
              <a:rPr lang="zh-CN" altLang="en-US" sz="1500" b="1" dirty="0">
                <a:solidFill>
                  <a:srgbClr val="FFFF00"/>
                </a:solidFill>
              </a:rPr>
              <a:t>以右括号结束</a:t>
            </a:r>
          </a:p>
        </p:txBody>
      </p:sp>
      <p:sp>
        <p:nvSpPr>
          <p:cNvPr id="507909" name="AutoShape 5"/>
          <p:cNvSpPr>
            <a:spLocks noChangeArrowheads="1"/>
          </p:cNvSpPr>
          <p:nvPr/>
        </p:nvSpPr>
        <p:spPr bwMode="auto">
          <a:xfrm>
            <a:off x="3773036" y="2684666"/>
            <a:ext cx="4468596" cy="401221"/>
          </a:xfrm>
          <a:prstGeom prst="leftArrowCallout">
            <a:avLst>
              <a:gd name="adj1" fmla="val 40620"/>
              <a:gd name="adj2" fmla="val 25000"/>
              <a:gd name="adj3" fmla="val 158846"/>
              <a:gd name="adj4" fmla="val 8670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None/>
            </a:pPr>
            <a:r>
              <a:rPr lang="zh-CN" altLang="en-US" sz="1500" b="1" dirty="0">
                <a:solidFill>
                  <a:srgbClr val="FFFF00"/>
                </a:solidFill>
              </a:rPr>
              <a:t>命令表以单独的双分号行结束</a:t>
            </a:r>
            <a:r>
              <a:rPr lang="en-US" altLang="zh-CN" sz="1500" b="1" dirty="0">
                <a:solidFill>
                  <a:srgbClr val="FFFF00"/>
                </a:solidFill>
              </a:rPr>
              <a:t>,</a:t>
            </a:r>
            <a:r>
              <a:rPr lang="zh-CN" altLang="en-US" sz="1500" b="1" dirty="0">
                <a:solidFill>
                  <a:srgbClr val="FFFF00"/>
                </a:solidFill>
              </a:rPr>
              <a:t>退出</a:t>
            </a:r>
            <a:r>
              <a:rPr lang="en-US" altLang="zh-CN" sz="1500" b="1" dirty="0">
                <a:solidFill>
                  <a:srgbClr val="FFFF00"/>
                </a:solidFill>
              </a:rPr>
              <a:t>case</a:t>
            </a:r>
            <a:r>
              <a:rPr lang="zh-CN" altLang="en-US" sz="1500" b="1" dirty="0">
                <a:solidFill>
                  <a:srgbClr val="FFFF00"/>
                </a:solidFill>
              </a:rPr>
              <a:t>语句</a:t>
            </a:r>
          </a:p>
        </p:txBody>
      </p:sp>
      <p:sp>
        <p:nvSpPr>
          <p:cNvPr id="507910" name="AutoShape 6"/>
          <p:cNvSpPr>
            <a:spLocks noChangeArrowheads="1"/>
          </p:cNvSpPr>
          <p:nvPr/>
        </p:nvSpPr>
        <p:spPr bwMode="auto">
          <a:xfrm>
            <a:off x="3667158" y="4970879"/>
            <a:ext cx="4298282" cy="427121"/>
          </a:xfrm>
          <a:prstGeom prst="leftArrowCallout">
            <a:avLst>
              <a:gd name="adj1" fmla="val 30361"/>
              <a:gd name="adj2" fmla="val 25000"/>
              <a:gd name="adj3" fmla="val 180914"/>
              <a:gd name="adj4" fmla="val 8447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None/>
            </a:pPr>
            <a:r>
              <a:rPr lang="zh-CN" altLang="en-US" sz="1500" b="1" dirty="0">
                <a:solidFill>
                  <a:srgbClr val="FFFF00"/>
                </a:solidFill>
              </a:rPr>
              <a:t>模式 </a:t>
            </a:r>
            <a:r>
              <a:rPr lang="en-US" altLang="zh-CN" sz="1500" b="1" dirty="0">
                <a:solidFill>
                  <a:srgbClr val="FFFF00"/>
                </a:solidFill>
              </a:rPr>
              <a:t>n</a:t>
            </a:r>
            <a:r>
              <a:rPr lang="zh-CN" altLang="en-US" sz="1500" b="1" dirty="0">
                <a:solidFill>
                  <a:srgbClr val="FFFF00"/>
                </a:solidFill>
              </a:rPr>
              <a:t>常写为字符* 表示所有其它模式</a:t>
            </a:r>
          </a:p>
        </p:txBody>
      </p:sp>
      <p:sp>
        <p:nvSpPr>
          <p:cNvPr id="507911" name="AutoShape 7"/>
          <p:cNvSpPr>
            <a:spLocks noChangeArrowheads="1"/>
          </p:cNvSpPr>
          <p:nvPr/>
        </p:nvSpPr>
        <p:spPr bwMode="auto">
          <a:xfrm>
            <a:off x="3732797" y="5640645"/>
            <a:ext cx="3552324" cy="427121"/>
          </a:xfrm>
          <a:prstGeom prst="leftArrowCallout">
            <a:avLst>
              <a:gd name="adj1" fmla="val 30361"/>
              <a:gd name="adj2" fmla="val 25000"/>
              <a:gd name="adj3" fmla="val 157654"/>
              <a:gd name="adj4" fmla="val 8447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500" b="1" dirty="0">
                <a:solidFill>
                  <a:srgbClr val="FFFF00"/>
                </a:solidFill>
              </a:rPr>
              <a:t>最后一个双分号行可以省略</a:t>
            </a:r>
          </a:p>
        </p:txBody>
      </p:sp>
      <p:sp>
        <p:nvSpPr>
          <p:cNvPr id="8"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
        <p:nvSpPr>
          <p:cNvPr id="9" name="文本框 8"/>
          <p:cNvSpPr txBox="1"/>
          <p:nvPr/>
        </p:nvSpPr>
        <p:spPr>
          <a:xfrm>
            <a:off x="756920" y="1074728"/>
            <a:ext cx="7675880" cy="461665"/>
          </a:xfrm>
          <a:prstGeom prst="rect">
            <a:avLst/>
          </a:prstGeom>
          <a:noFill/>
        </p:spPr>
        <p:txBody>
          <a:bodyPr wrap="square" rtlCol="0">
            <a:spAutoFit/>
          </a:bodyPr>
          <a:lstStyle/>
          <a:p>
            <a:r>
              <a:rPr lang="en-US" altLang="zh-CN" sz="2400" b="1" dirty="0">
                <a:solidFill>
                  <a:schemeClr val="tx2"/>
                </a:solidFill>
                <a:latin typeface="宋体" panose="02010600030101010101" pitchFamily="2" charset="-122"/>
                <a:ea typeface="宋体" panose="02010600030101010101" pitchFamily="2" charset="-122"/>
              </a:rPr>
              <a:t>8.7.4  </a:t>
            </a:r>
            <a:r>
              <a:rPr lang="zh-CN" altLang="en-US" sz="2400" b="1" dirty="0">
                <a:solidFill>
                  <a:schemeClr val="tx2"/>
                </a:solidFill>
                <a:latin typeface="宋体" panose="02010600030101010101" pitchFamily="2" charset="-122"/>
                <a:ea typeface="宋体" panose="02010600030101010101" pitchFamily="2" charset="-122"/>
              </a:rPr>
              <a:t>结构性语句 </a:t>
            </a:r>
            <a:r>
              <a:rPr lang="en-US" altLang="zh-CN" sz="2400" b="1" dirty="0">
                <a:solidFill>
                  <a:schemeClr val="tx2"/>
                </a:solidFill>
                <a:latin typeface="宋体" panose="02010600030101010101" pitchFamily="2" charset="-122"/>
                <a:ea typeface="宋体" panose="02010600030101010101" pitchFamily="2" charset="-122"/>
              </a:rPr>
              <a:t>——</a:t>
            </a:r>
            <a:r>
              <a:rPr lang="zh-CN" altLang="en-US" sz="2400" b="1" dirty="0">
                <a:solidFill>
                  <a:schemeClr val="tx2"/>
                </a:solidFill>
                <a:latin typeface="宋体" panose="02010600030101010101" pitchFamily="2" charset="-122"/>
                <a:ea typeface="宋体" panose="02010600030101010101" pitchFamily="2" charset="-122"/>
              </a:rPr>
              <a:t>多路分支语句 </a:t>
            </a:r>
            <a:r>
              <a:rPr lang="en-US" altLang="zh-CN" sz="2400" b="1" dirty="0">
                <a:solidFill>
                  <a:schemeClr val="tx2"/>
                </a:solidFill>
                <a:latin typeface="宋体" panose="02010600030101010101" pitchFamily="2" charset="-122"/>
                <a:ea typeface="宋体" panose="02010600030101010101" pitchFamily="2" charset="-122"/>
              </a:rPr>
              <a:t>case…</a:t>
            </a:r>
            <a:r>
              <a:rPr lang="en-US" altLang="zh-CN" sz="2400" b="1" dirty="0" err="1">
                <a:solidFill>
                  <a:schemeClr val="tx2"/>
                </a:solidFill>
                <a:latin typeface="宋体" panose="02010600030101010101" pitchFamily="2" charset="-122"/>
                <a:ea typeface="宋体" panose="02010600030101010101" pitchFamily="2" charset="-122"/>
              </a:rPr>
              <a:t>esac</a:t>
            </a:r>
            <a:r>
              <a:rPr lang="en-US" altLang="zh-CN" sz="2400" b="1" dirty="0">
                <a:solidFill>
                  <a:schemeClr val="tx2"/>
                </a:solidFill>
                <a:latin typeface="宋体" panose="02010600030101010101" pitchFamily="2" charset="-122"/>
                <a:ea typeface="宋体" panose="02010600030101010101" pitchFamily="2" charset="-122"/>
              </a:rPr>
              <a:t> </a:t>
            </a:r>
            <a:endParaRPr lang="en-US" altLang="zh-CN" sz="24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7056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07907"/>
                                        </p:tgtEl>
                                        <p:attrNameLst>
                                          <p:attrName>style.visibility</p:attrName>
                                        </p:attrNameLst>
                                      </p:cBhvr>
                                      <p:to>
                                        <p:strVal val="visible"/>
                                      </p:to>
                                    </p:set>
                                    <p:anim calcmode="lin" valueType="num">
                                      <p:cBhvr additive="base">
                                        <p:cTn id="7" dur="500" fill="hold"/>
                                        <p:tgtEl>
                                          <p:spTgt spid="507907"/>
                                        </p:tgtEl>
                                        <p:attrNameLst>
                                          <p:attrName>ppt_x</p:attrName>
                                        </p:attrNameLst>
                                      </p:cBhvr>
                                      <p:tavLst>
                                        <p:tav tm="0">
                                          <p:val>
                                            <p:strVal val="1+#ppt_w/2"/>
                                          </p:val>
                                        </p:tav>
                                        <p:tav tm="100000">
                                          <p:val>
                                            <p:strVal val="#ppt_x"/>
                                          </p:val>
                                        </p:tav>
                                      </p:tavLst>
                                    </p:anim>
                                    <p:anim calcmode="lin" valueType="num">
                                      <p:cBhvr additive="base">
                                        <p:cTn id="8" dur="500" fill="hold"/>
                                        <p:tgtEl>
                                          <p:spTgt spid="50790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07908"/>
                                        </p:tgtEl>
                                        <p:attrNameLst>
                                          <p:attrName>style.visibility</p:attrName>
                                        </p:attrNameLst>
                                      </p:cBhvr>
                                      <p:to>
                                        <p:strVal val="visible"/>
                                      </p:to>
                                    </p:set>
                                    <p:anim calcmode="lin" valueType="num">
                                      <p:cBhvr additive="base">
                                        <p:cTn id="13" dur="500" fill="hold"/>
                                        <p:tgtEl>
                                          <p:spTgt spid="507908"/>
                                        </p:tgtEl>
                                        <p:attrNameLst>
                                          <p:attrName>ppt_x</p:attrName>
                                        </p:attrNameLst>
                                      </p:cBhvr>
                                      <p:tavLst>
                                        <p:tav tm="0">
                                          <p:val>
                                            <p:strVal val="1+#ppt_w/2"/>
                                          </p:val>
                                        </p:tav>
                                        <p:tav tm="100000">
                                          <p:val>
                                            <p:strVal val="#ppt_x"/>
                                          </p:val>
                                        </p:tav>
                                      </p:tavLst>
                                    </p:anim>
                                    <p:anim calcmode="lin" valueType="num">
                                      <p:cBhvr additive="base">
                                        <p:cTn id="14" dur="500" fill="hold"/>
                                        <p:tgtEl>
                                          <p:spTgt spid="50790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07909"/>
                                        </p:tgtEl>
                                        <p:attrNameLst>
                                          <p:attrName>style.visibility</p:attrName>
                                        </p:attrNameLst>
                                      </p:cBhvr>
                                      <p:to>
                                        <p:strVal val="visible"/>
                                      </p:to>
                                    </p:set>
                                    <p:anim calcmode="lin" valueType="num">
                                      <p:cBhvr additive="base">
                                        <p:cTn id="19" dur="500" fill="hold"/>
                                        <p:tgtEl>
                                          <p:spTgt spid="507909"/>
                                        </p:tgtEl>
                                        <p:attrNameLst>
                                          <p:attrName>ppt_x</p:attrName>
                                        </p:attrNameLst>
                                      </p:cBhvr>
                                      <p:tavLst>
                                        <p:tav tm="0">
                                          <p:val>
                                            <p:strVal val="1+#ppt_w/2"/>
                                          </p:val>
                                        </p:tav>
                                        <p:tav tm="100000">
                                          <p:val>
                                            <p:strVal val="#ppt_x"/>
                                          </p:val>
                                        </p:tav>
                                      </p:tavLst>
                                    </p:anim>
                                    <p:anim calcmode="lin" valueType="num">
                                      <p:cBhvr additive="base">
                                        <p:cTn id="20" dur="500" fill="hold"/>
                                        <p:tgtEl>
                                          <p:spTgt spid="50790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07910"/>
                                        </p:tgtEl>
                                        <p:attrNameLst>
                                          <p:attrName>style.visibility</p:attrName>
                                        </p:attrNameLst>
                                      </p:cBhvr>
                                      <p:to>
                                        <p:strVal val="visible"/>
                                      </p:to>
                                    </p:set>
                                    <p:anim calcmode="lin" valueType="num">
                                      <p:cBhvr additive="base">
                                        <p:cTn id="25" dur="500" fill="hold"/>
                                        <p:tgtEl>
                                          <p:spTgt spid="507910"/>
                                        </p:tgtEl>
                                        <p:attrNameLst>
                                          <p:attrName>ppt_x</p:attrName>
                                        </p:attrNameLst>
                                      </p:cBhvr>
                                      <p:tavLst>
                                        <p:tav tm="0">
                                          <p:val>
                                            <p:strVal val="1+#ppt_w/2"/>
                                          </p:val>
                                        </p:tav>
                                        <p:tav tm="100000">
                                          <p:val>
                                            <p:strVal val="#ppt_x"/>
                                          </p:val>
                                        </p:tav>
                                      </p:tavLst>
                                    </p:anim>
                                    <p:anim calcmode="lin" valueType="num">
                                      <p:cBhvr additive="base">
                                        <p:cTn id="26" dur="500" fill="hold"/>
                                        <p:tgtEl>
                                          <p:spTgt spid="50791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507911"/>
                                        </p:tgtEl>
                                        <p:attrNameLst>
                                          <p:attrName>style.visibility</p:attrName>
                                        </p:attrNameLst>
                                      </p:cBhvr>
                                      <p:to>
                                        <p:strVal val="visible"/>
                                      </p:to>
                                    </p:set>
                                    <p:anim calcmode="lin" valueType="num">
                                      <p:cBhvr additive="base">
                                        <p:cTn id="31" dur="500" fill="hold"/>
                                        <p:tgtEl>
                                          <p:spTgt spid="507911"/>
                                        </p:tgtEl>
                                        <p:attrNameLst>
                                          <p:attrName>ppt_x</p:attrName>
                                        </p:attrNameLst>
                                      </p:cBhvr>
                                      <p:tavLst>
                                        <p:tav tm="0">
                                          <p:val>
                                            <p:strVal val="1+#ppt_w/2"/>
                                          </p:val>
                                        </p:tav>
                                        <p:tav tm="100000">
                                          <p:val>
                                            <p:strVal val="#ppt_x"/>
                                          </p:val>
                                        </p:tav>
                                      </p:tavLst>
                                    </p:anim>
                                    <p:anim calcmode="lin" valueType="num">
                                      <p:cBhvr additive="base">
                                        <p:cTn id="32" dur="500" fill="hold"/>
                                        <p:tgtEl>
                                          <p:spTgt spid="5079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7" grpId="0" animBg="1" autoUpdateAnimBg="0"/>
      <p:bldP spid="507908" grpId="0" animBg="1" autoUpdateAnimBg="0"/>
      <p:bldP spid="507909" grpId="0" animBg="1" autoUpdateAnimBg="0"/>
      <p:bldP spid="507910" grpId="0" animBg="1" autoUpdateAnimBg="0"/>
      <p:bldP spid="507911"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a:extLst>
              <a:ext uri="{FF2B5EF4-FFF2-40B4-BE49-F238E27FC236}">
                <a16:creationId xmlns:a16="http://schemas.microsoft.com/office/drawing/2014/main" id="{AF8440D6-51CD-4A75-95C6-8C912DDA9521}"/>
              </a:ext>
            </a:extLst>
          </p:cNvPr>
          <p:cNvSpPr>
            <a:spLocks noGrp="1" noChangeArrowheads="1"/>
          </p:cNvSpPr>
          <p:nvPr>
            <p:ph type="body" idx="1"/>
          </p:nvPr>
        </p:nvSpPr>
        <p:spPr>
          <a:xfrm>
            <a:off x="891540" y="1101090"/>
            <a:ext cx="8100060" cy="4663440"/>
          </a:xfrm>
        </p:spPr>
        <p:txBody>
          <a:bodyPr/>
          <a:lstStyle/>
          <a:p>
            <a:pPr eaLnBrk="1" hangingPunct="1">
              <a:buFont typeface="Wingdings" panose="05000000000000000000" pitchFamily="2" charset="2"/>
              <a:buNone/>
              <a:defRPr/>
            </a:pPr>
            <a:r>
              <a:rPr lang="en-US" altLang="zh-CN" sz="2800" b="1" dirty="0">
                <a:solidFill>
                  <a:schemeClr val="tx2"/>
                </a:solidFill>
              </a:rPr>
              <a:t>8.2   </a:t>
            </a:r>
            <a:r>
              <a:rPr lang="zh-CN" altLang="en-US" sz="2800" b="1" dirty="0">
                <a:solidFill>
                  <a:schemeClr val="tx2"/>
                </a:solidFill>
              </a:rPr>
              <a:t>输入输出重定向和管道</a:t>
            </a:r>
          </a:p>
          <a:p>
            <a:pPr eaLnBrk="1" hangingPunct="1">
              <a:buFont typeface="Wingdings" panose="05000000000000000000" pitchFamily="2" charset="2"/>
              <a:buNone/>
              <a:defRPr/>
            </a:pPr>
            <a:r>
              <a:rPr lang="zh-CN" altLang="en-US" dirty="0"/>
              <a:t>      </a:t>
            </a:r>
            <a:r>
              <a:rPr lang="zh-CN" altLang="en-US" dirty="0">
                <a:solidFill>
                  <a:srgbClr val="FF0000"/>
                </a:solidFill>
              </a:rPr>
              <a:t>标准输入：         键盘       </a:t>
            </a:r>
            <a:r>
              <a:rPr lang="en-US" altLang="zh-CN" dirty="0" err="1">
                <a:solidFill>
                  <a:srgbClr val="FF0000"/>
                </a:solidFill>
              </a:rPr>
              <a:t>fd</a:t>
            </a:r>
            <a:r>
              <a:rPr lang="en-US" altLang="zh-CN" dirty="0">
                <a:solidFill>
                  <a:srgbClr val="FF0000"/>
                </a:solidFill>
              </a:rPr>
              <a:t> = 0</a:t>
            </a:r>
          </a:p>
          <a:p>
            <a:pPr eaLnBrk="1" hangingPunct="1">
              <a:buFont typeface="Wingdings" panose="05000000000000000000" pitchFamily="2" charset="2"/>
              <a:buNone/>
              <a:defRPr/>
            </a:pPr>
            <a:r>
              <a:rPr lang="en-US" altLang="zh-CN" dirty="0">
                <a:solidFill>
                  <a:srgbClr val="FF0000"/>
                </a:solidFill>
              </a:rPr>
              <a:t>      </a:t>
            </a:r>
            <a:r>
              <a:rPr lang="zh-CN" altLang="en-US" dirty="0">
                <a:solidFill>
                  <a:srgbClr val="FF0000"/>
                </a:solidFill>
              </a:rPr>
              <a:t>标准输出：        荧光屏    </a:t>
            </a:r>
            <a:r>
              <a:rPr lang="en-US" altLang="zh-CN" dirty="0" err="1">
                <a:solidFill>
                  <a:srgbClr val="FF0000"/>
                </a:solidFill>
              </a:rPr>
              <a:t>fd</a:t>
            </a:r>
            <a:r>
              <a:rPr lang="en-US" altLang="zh-CN" dirty="0">
                <a:solidFill>
                  <a:srgbClr val="FF0000"/>
                </a:solidFill>
              </a:rPr>
              <a:t> = 1</a:t>
            </a:r>
          </a:p>
          <a:p>
            <a:pPr eaLnBrk="1" hangingPunct="1">
              <a:buFont typeface="Wingdings" panose="05000000000000000000" pitchFamily="2" charset="2"/>
              <a:buNone/>
              <a:defRPr/>
            </a:pPr>
            <a:r>
              <a:rPr lang="en-US" altLang="zh-CN" dirty="0">
                <a:solidFill>
                  <a:srgbClr val="FF0000"/>
                </a:solidFill>
              </a:rPr>
              <a:t>      </a:t>
            </a:r>
            <a:r>
              <a:rPr lang="zh-CN" altLang="en-US" dirty="0">
                <a:solidFill>
                  <a:srgbClr val="FF0000"/>
                </a:solidFill>
              </a:rPr>
              <a:t>标准错误输出：荧光屏    </a:t>
            </a:r>
            <a:r>
              <a:rPr lang="en-US" altLang="zh-CN" dirty="0" err="1">
                <a:solidFill>
                  <a:srgbClr val="FF0000"/>
                </a:solidFill>
              </a:rPr>
              <a:t>fd</a:t>
            </a:r>
            <a:r>
              <a:rPr lang="en-US" altLang="zh-CN" dirty="0">
                <a:solidFill>
                  <a:srgbClr val="FF0000"/>
                </a:solidFill>
              </a:rPr>
              <a:t> = 2</a:t>
            </a:r>
          </a:p>
          <a:p>
            <a:pPr eaLnBrk="1" hangingPunct="1">
              <a:buFont typeface="Wingdings" panose="05000000000000000000" pitchFamily="2" charset="2"/>
              <a:buNone/>
              <a:defRPr/>
            </a:pPr>
            <a:r>
              <a:rPr lang="zh-CN" altLang="en-US" sz="2000" dirty="0"/>
              <a:t>如果一个进程在运行时需要输入输出数据，在缺省状况下是从标准输入上读入数据，向标准输出上输出结果。利用</a:t>
            </a:r>
            <a:r>
              <a:rPr lang="en-US" altLang="zh-CN" sz="2000" dirty="0"/>
              <a:t>shell</a:t>
            </a:r>
            <a:r>
              <a:rPr lang="zh-CN" altLang="en-US" sz="2000" dirty="0"/>
              <a:t>的重定向操作符，可以把进程的输入和</a:t>
            </a:r>
            <a:r>
              <a:rPr lang="en-US" altLang="zh-CN" sz="2000" dirty="0"/>
              <a:t>/</a:t>
            </a:r>
            <a:r>
              <a:rPr lang="zh-CN" altLang="en-US" sz="2000" dirty="0"/>
              <a:t>或输出数据重新定向的任意其它文件。例如：</a:t>
            </a:r>
          </a:p>
          <a:p>
            <a:pPr eaLnBrk="1" hangingPunct="1">
              <a:buFont typeface="Wingdings" panose="05000000000000000000" pitchFamily="2" charset="2"/>
              <a:buNone/>
              <a:defRPr/>
            </a:pPr>
            <a:r>
              <a:rPr lang="en-US" altLang="zh-CN" sz="2000" dirty="0"/>
              <a:t>$ cat  file         </a:t>
            </a:r>
            <a:r>
              <a:rPr lang="zh-CN" altLang="en-US" sz="2000" dirty="0"/>
              <a:t>运行结果（</a:t>
            </a:r>
            <a:r>
              <a:rPr lang="en-US" altLang="zh-CN" sz="2000" dirty="0"/>
              <a:t>file</a:t>
            </a:r>
            <a:r>
              <a:rPr lang="zh-CN" altLang="en-US" sz="2000" dirty="0"/>
              <a:t>的内容）送到标准输出荧光屏</a:t>
            </a:r>
          </a:p>
          <a:p>
            <a:pPr eaLnBrk="1" hangingPunct="1">
              <a:buFont typeface="Wingdings" panose="05000000000000000000" pitchFamily="2" charset="2"/>
              <a:buNone/>
              <a:defRPr/>
            </a:pPr>
            <a:r>
              <a:rPr lang="en-US" altLang="zh-CN" sz="2000" dirty="0"/>
              <a:t>$ </a:t>
            </a:r>
            <a:r>
              <a:rPr lang="en-US" altLang="zh-CN" sz="2000" dirty="0" err="1"/>
              <a:t>passwd</a:t>
            </a:r>
            <a:r>
              <a:rPr lang="en-US" altLang="zh-CN" sz="2000" dirty="0"/>
              <a:t>         </a:t>
            </a:r>
            <a:r>
              <a:rPr lang="zh-CN" altLang="en-US" sz="2000" dirty="0"/>
              <a:t>所需数据（新老口令）从标准输入键盘读入</a:t>
            </a:r>
          </a:p>
          <a:p>
            <a:pPr eaLnBrk="1" hangingPunct="1">
              <a:buFont typeface="Wingdings" panose="05000000000000000000" pitchFamily="2" charset="2"/>
              <a:buNone/>
              <a:defRPr/>
            </a:pPr>
            <a:r>
              <a:rPr lang="en-US" altLang="zh-CN" sz="2000" dirty="0"/>
              <a:t>$ ls  -Y  </a:t>
            </a:r>
            <a:r>
              <a:rPr lang="en-US" altLang="zh-CN" sz="2000" dirty="0" err="1"/>
              <a:t>abc</a:t>
            </a:r>
            <a:endParaRPr lang="en-US" altLang="zh-CN" sz="2000" dirty="0"/>
          </a:p>
          <a:p>
            <a:pPr eaLnBrk="1" hangingPunct="1">
              <a:buFont typeface="Wingdings" panose="05000000000000000000" pitchFamily="2" charset="2"/>
              <a:buNone/>
              <a:defRPr/>
            </a:pPr>
            <a:r>
              <a:rPr lang="en-US" altLang="zh-CN" sz="2000" dirty="0"/>
              <a:t>ls:  invalid  option – Y      </a:t>
            </a:r>
            <a:r>
              <a:rPr lang="zh-CN" altLang="en-US" sz="2000" dirty="0"/>
              <a:t>错误信息送到标准错误输出（荧光屏）上显示</a:t>
            </a:r>
          </a:p>
        </p:txBody>
      </p:sp>
      <p:sp>
        <p:nvSpPr>
          <p:cNvPr id="5"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1900878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1026">
            <a:extLst>
              <a:ext uri="{FF2B5EF4-FFF2-40B4-BE49-F238E27FC236}">
                <a16:creationId xmlns:a16="http://schemas.microsoft.com/office/drawing/2014/main" id="{1D9CDBEF-B818-4806-9042-A7B5F3E8416F}"/>
              </a:ext>
            </a:extLst>
          </p:cNvPr>
          <p:cNvSpPr>
            <a:spLocks noGrp="1" noChangeArrowheads="1"/>
          </p:cNvSpPr>
          <p:nvPr>
            <p:ph type="body" idx="1"/>
          </p:nvPr>
        </p:nvSpPr>
        <p:spPr>
          <a:xfrm>
            <a:off x="840740" y="1635760"/>
            <a:ext cx="7787640" cy="5222240"/>
          </a:xfrm>
        </p:spPr>
        <p:txBody>
          <a:bodyPr/>
          <a:lstStyle/>
          <a:p>
            <a:pPr eaLnBrk="1" hangingPunct="1">
              <a:lnSpc>
                <a:spcPts val="800"/>
              </a:lnSpc>
              <a:buFont typeface="Wingdings" panose="05000000000000000000" pitchFamily="2" charset="2"/>
              <a:buNone/>
              <a:defRPr/>
            </a:pPr>
            <a:r>
              <a:rPr lang="zh-CN" altLang="en-US" dirty="0"/>
              <a:t>实例</a:t>
            </a:r>
            <a:r>
              <a:rPr lang="en-US" altLang="zh-CN" dirty="0"/>
              <a:t>.  </a:t>
            </a:r>
            <a:r>
              <a:rPr lang="zh-CN" altLang="en-US" dirty="0"/>
              <a:t>程序</a:t>
            </a:r>
            <a:r>
              <a:rPr lang="en-US" altLang="zh-CN" dirty="0"/>
              <a:t>prog4</a:t>
            </a:r>
            <a:r>
              <a:rPr lang="zh-CN" altLang="en-US" dirty="0"/>
              <a:t>检查用户输入的文件名</a:t>
            </a:r>
            <a:r>
              <a:rPr lang="en-US" altLang="zh-CN" dirty="0"/>
              <a:t>, </a:t>
            </a:r>
            <a:r>
              <a:rPr lang="zh-CN" altLang="en-US" dirty="0"/>
              <a:t>用法为</a:t>
            </a:r>
            <a:r>
              <a:rPr lang="en-US" altLang="zh-CN" dirty="0"/>
              <a:t>:</a:t>
            </a:r>
          </a:p>
          <a:p>
            <a:pPr eaLnBrk="1" hangingPunct="1">
              <a:lnSpc>
                <a:spcPts val="800"/>
              </a:lnSpc>
              <a:buFont typeface="Wingdings" panose="05000000000000000000" pitchFamily="2" charset="2"/>
              <a:buNone/>
              <a:defRPr/>
            </a:pPr>
            <a:r>
              <a:rPr lang="en-US" altLang="zh-CN" dirty="0"/>
              <a:t>           </a:t>
            </a:r>
            <a:r>
              <a:rPr lang="en-US" altLang="zh-CN" dirty="0">
                <a:solidFill>
                  <a:srgbClr val="0000FF"/>
                </a:solidFill>
              </a:rPr>
              <a:t>prog4    </a:t>
            </a:r>
            <a:r>
              <a:rPr lang="en-US" altLang="zh-CN" dirty="0" err="1">
                <a:solidFill>
                  <a:srgbClr val="0000FF"/>
                </a:solidFill>
              </a:rPr>
              <a:t>string_name</a:t>
            </a:r>
            <a:endParaRPr lang="en-US" altLang="zh-CN" dirty="0">
              <a:solidFill>
                <a:srgbClr val="0000FF"/>
              </a:solidFill>
            </a:endParaRPr>
          </a:p>
          <a:p>
            <a:pPr eaLnBrk="1" hangingPunct="1">
              <a:spcBef>
                <a:spcPts val="0"/>
              </a:spcBef>
              <a:buFont typeface="Wingdings" panose="05000000000000000000" pitchFamily="2" charset="2"/>
              <a:buNone/>
              <a:defRPr/>
            </a:pPr>
            <a:r>
              <a:rPr lang="en-US" altLang="zh-CN" sz="1800" dirty="0"/>
              <a:t># The statement of  case…</a:t>
            </a:r>
            <a:r>
              <a:rPr lang="en-US" altLang="zh-CN" sz="1800" dirty="0" err="1"/>
              <a:t>esac</a:t>
            </a:r>
            <a:endParaRPr lang="en-US" altLang="zh-CN" sz="1800" dirty="0"/>
          </a:p>
          <a:p>
            <a:pPr eaLnBrk="1" hangingPunct="1">
              <a:spcBef>
                <a:spcPts val="0"/>
              </a:spcBef>
              <a:buFont typeface="Wingdings" panose="05000000000000000000" pitchFamily="2" charset="2"/>
              <a:buNone/>
              <a:defRPr/>
            </a:pPr>
            <a:r>
              <a:rPr lang="en-US" altLang="zh-CN" sz="1800" dirty="0"/>
              <a:t>if [  $#  -ne  1  ]</a:t>
            </a:r>
          </a:p>
          <a:p>
            <a:pPr eaLnBrk="1" hangingPunct="1">
              <a:spcBef>
                <a:spcPts val="0"/>
              </a:spcBef>
              <a:buFont typeface="Wingdings" panose="05000000000000000000" pitchFamily="2" charset="2"/>
              <a:buNone/>
              <a:defRPr/>
            </a:pPr>
            <a:r>
              <a:rPr lang="en-US" altLang="zh-CN" sz="1800" dirty="0"/>
              <a:t>then</a:t>
            </a:r>
          </a:p>
          <a:p>
            <a:pPr eaLnBrk="1" hangingPunct="1">
              <a:spcBef>
                <a:spcPts val="0"/>
              </a:spcBef>
              <a:buFont typeface="Wingdings" panose="05000000000000000000" pitchFamily="2" charset="2"/>
              <a:buNone/>
              <a:defRPr/>
            </a:pPr>
            <a:r>
              <a:rPr lang="en-US" altLang="zh-CN" sz="1800" dirty="0"/>
              <a:t>		echo  “One argument must be declared"</a:t>
            </a:r>
          </a:p>
          <a:p>
            <a:pPr eaLnBrk="1" hangingPunct="1">
              <a:spcBef>
                <a:spcPts val="0"/>
              </a:spcBef>
              <a:buFont typeface="Wingdings" panose="05000000000000000000" pitchFamily="2" charset="2"/>
              <a:buNone/>
              <a:defRPr/>
            </a:pPr>
            <a:r>
              <a:rPr lang="en-US" altLang="zh-CN" sz="1800" dirty="0"/>
              <a:t>		exit</a:t>
            </a:r>
          </a:p>
          <a:p>
            <a:pPr eaLnBrk="1" hangingPunct="1">
              <a:spcBef>
                <a:spcPts val="0"/>
              </a:spcBef>
              <a:buFont typeface="Wingdings" panose="05000000000000000000" pitchFamily="2" charset="2"/>
              <a:buNone/>
              <a:defRPr/>
            </a:pPr>
            <a:r>
              <a:rPr lang="en-US" altLang="zh-CN" sz="1800" dirty="0"/>
              <a:t>fi</a:t>
            </a:r>
          </a:p>
          <a:p>
            <a:pPr eaLnBrk="1" hangingPunct="1">
              <a:spcBef>
                <a:spcPts val="0"/>
              </a:spcBef>
              <a:buFont typeface="Wingdings" panose="05000000000000000000" pitchFamily="2" charset="2"/>
              <a:buNone/>
              <a:defRPr/>
            </a:pPr>
            <a:r>
              <a:rPr lang="en-US" altLang="zh-CN" sz="1800" dirty="0"/>
              <a:t>case  $1  in</a:t>
            </a:r>
          </a:p>
          <a:p>
            <a:pPr eaLnBrk="1" hangingPunct="1">
              <a:spcBef>
                <a:spcPts val="0"/>
              </a:spcBef>
              <a:buFont typeface="Wingdings" panose="05000000000000000000" pitchFamily="2" charset="2"/>
              <a:buNone/>
              <a:defRPr/>
            </a:pPr>
            <a:r>
              <a:rPr lang="en-US" altLang="zh-CN" sz="1800" dirty="0"/>
              <a:t>		file1)</a:t>
            </a:r>
          </a:p>
          <a:p>
            <a:pPr eaLnBrk="1" hangingPunct="1">
              <a:spcBef>
                <a:spcPts val="0"/>
              </a:spcBef>
              <a:buFont typeface="Wingdings" panose="05000000000000000000" pitchFamily="2" charset="2"/>
              <a:buNone/>
              <a:defRPr/>
            </a:pPr>
            <a:r>
              <a:rPr lang="en-US" altLang="zh-CN" sz="1800" dirty="0"/>
              <a:t>			echo  "User selects file1"</a:t>
            </a:r>
          </a:p>
          <a:p>
            <a:pPr eaLnBrk="1" hangingPunct="1">
              <a:spcBef>
                <a:spcPts val="0"/>
              </a:spcBef>
              <a:buFont typeface="Wingdings" panose="05000000000000000000" pitchFamily="2" charset="2"/>
              <a:buNone/>
              <a:defRPr/>
            </a:pPr>
            <a:r>
              <a:rPr lang="en-US" altLang="zh-CN" sz="1800" dirty="0"/>
              <a:t>			;;</a:t>
            </a:r>
          </a:p>
          <a:p>
            <a:pPr eaLnBrk="1" hangingPunct="1">
              <a:spcBef>
                <a:spcPts val="0"/>
              </a:spcBef>
              <a:buFont typeface="Wingdings" panose="05000000000000000000" pitchFamily="2" charset="2"/>
              <a:buNone/>
              <a:defRPr/>
            </a:pPr>
            <a:r>
              <a:rPr lang="en-US" altLang="zh-CN" sz="1800" dirty="0"/>
              <a:t>		file2)</a:t>
            </a:r>
          </a:p>
          <a:p>
            <a:pPr eaLnBrk="1" hangingPunct="1">
              <a:spcBef>
                <a:spcPts val="0"/>
              </a:spcBef>
              <a:buFont typeface="Wingdings" panose="05000000000000000000" pitchFamily="2" charset="2"/>
              <a:buNone/>
              <a:defRPr/>
            </a:pPr>
            <a:r>
              <a:rPr lang="en-US" altLang="zh-CN" sz="1800" dirty="0"/>
              <a:t>			echo  "User selects file2"</a:t>
            </a:r>
          </a:p>
          <a:p>
            <a:pPr eaLnBrk="1" hangingPunct="1">
              <a:spcBef>
                <a:spcPts val="0"/>
              </a:spcBef>
              <a:buFont typeface="Wingdings" panose="05000000000000000000" pitchFamily="2" charset="2"/>
              <a:buNone/>
              <a:defRPr/>
            </a:pPr>
            <a:r>
              <a:rPr lang="en-US" altLang="zh-CN" sz="1800" dirty="0"/>
              <a:t>			;;</a:t>
            </a:r>
          </a:p>
          <a:p>
            <a:pPr eaLnBrk="1" hangingPunct="1">
              <a:spcBef>
                <a:spcPts val="0"/>
              </a:spcBef>
              <a:buFont typeface="Wingdings" panose="05000000000000000000" pitchFamily="2" charset="2"/>
              <a:buNone/>
              <a:defRPr/>
            </a:pPr>
            <a:r>
              <a:rPr lang="en-US" altLang="zh-CN" sz="1800" dirty="0"/>
              <a:t>		*)</a:t>
            </a:r>
          </a:p>
          <a:p>
            <a:pPr eaLnBrk="1" hangingPunct="1">
              <a:spcBef>
                <a:spcPts val="0"/>
              </a:spcBef>
              <a:buFont typeface="Wingdings" panose="05000000000000000000" pitchFamily="2" charset="2"/>
              <a:buNone/>
              <a:defRPr/>
            </a:pPr>
            <a:r>
              <a:rPr lang="en-US" altLang="zh-CN" sz="1800" dirty="0"/>
              <a:t>			echo  "You must select either file1 or file2!"</a:t>
            </a:r>
          </a:p>
          <a:p>
            <a:pPr eaLnBrk="1" hangingPunct="1">
              <a:spcBef>
                <a:spcPts val="0"/>
              </a:spcBef>
              <a:buFont typeface="Wingdings" panose="05000000000000000000" pitchFamily="2" charset="2"/>
              <a:buNone/>
              <a:defRPr/>
            </a:pPr>
            <a:r>
              <a:rPr lang="en-US" altLang="zh-CN" sz="1800" dirty="0"/>
              <a:t>			;;</a:t>
            </a:r>
          </a:p>
          <a:p>
            <a:pPr eaLnBrk="1" hangingPunct="1">
              <a:spcBef>
                <a:spcPts val="0"/>
              </a:spcBef>
              <a:buFont typeface="Wingdings" panose="05000000000000000000" pitchFamily="2" charset="2"/>
              <a:buNone/>
              <a:defRPr/>
            </a:pPr>
            <a:r>
              <a:rPr lang="en-US" altLang="zh-CN" sz="1800" dirty="0" err="1"/>
              <a:t>esac</a:t>
            </a:r>
            <a:endParaRPr lang="en-US" altLang="zh-CN" sz="1800" dirty="0"/>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
        <p:nvSpPr>
          <p:cNvPr id="4" name="文本框 3"/>
          <p:cNvSpPr txBox="1"/>
          <p:nvPr/>
        </p:nvSpPr>
        <p:spPr>
          <a:xfrm>
            <a:off x="840740" y="1005044"/>
            <a:ext cx="7675880" cy="461665"/>
          </a:xfrm>
          <a:prstGeom prst="rect">
            <a:avLst/>
          </a:prstGeom>
          <a:noFill/>
        </p:spPr>
        <p:txBody>
          <a:bodyPr wrap="square" rtlCol="0">
            <a:spAutoFit/>
          </a:bodyPr>
          <a:lstStyle/>
          <a:p>
            <a:r>
              <a:rPr lang="en-US" altLang="zh-CN" sz="2400" b="1" dirty="0">
                <a:solidFill>
                  <a:schemeClr val="tx2"/>
                </a:solidFill>
                <a:latin typeface="宋体" panose="02010600030101010101" pitchFamily="2" charset="-122"/>
                <a:ea typeface="宋体" panose="02010600030101010101" pitchFamily="2" charset="-122"/>
              </a:rPr>
              <a:t>8.7.4  </a:t>
            </a:r>
            <a:r>
              <a:rPr lang="zh-CN" altLang="en-US" sz="2400" b="1" dirty="0">
                <a:solidFill>
                  <a:schemeClr val="tx2"/>
                </a:solidFill>
                <a:latin typeface="宋体" panose="02010600030101010101" pitchFamily="2" charset="-122"/>
                <a:ea typeface="宋体" panose="02010600030101010101" pitchFamily="2" charset="-122"/>
              </a:rPr>
              <a:t>结构性语句 </a:t>
            </a:r>
            <a:r>
              <a:rPr lang="en-US" altLang="zh-CN" sz="2400" b="1" dirty="0">
                <a:solidFill>
                  <a:schemeClr val="tx2"/>
                </a:solidFill>
                <a:latin typeface="宋体" panose="02010600030101010101" pitchFamily="2" charset="-122"/>
                <a:ea typeface="宋体" panose="02010600030101010101" pitchFamily="2" charset="-122"/>
              </a:rPr>
              <a:t>——</a:t>
            </a:r>
            <a:r>
              <a:rPr lang="zh-CN" altLang="en-US" sz="2400" b="1" dirty="0">
                <a:solidFill>
                  <a:schemeClr val="tx2"/>
                </a:solidFill>
                <a:latin typeface="宋体" panose="02010600030101010101" pitchFamily="2" charset="-122"/>
                <a:ea typeface="宋体" panose="02010600030101010101" pitchFamily="2" charset="-122"/>
              </a:rPr>
              <a:t>多路分支语句 </a:t>
            </a:r>
            <a:r>
              <a:rPr lang="en-US" altLang="zh-CN" sz="2400" b="1" dirty="0">
                <a:solidFill>
                  <a:schemeClr val="tx2"/>
                </a:solidFill>
                <a:latin typeface="宋体" panose="02010600030101010101" pitchFamily="2" charset="-122"/>
                <a:ea typeface="宋体" panose="02010600030101010101" pitchFamily="2" charset="-122"/>
              </a:rPr>
              <a:t>case…</a:t>
            </a:r>
            <a:r>
              <a:rPr lang="en-US" altLang="zh-CN" sz="2400" b="1" dirty="0" err="1">
                <a:solidFill>
                  <a:schemeClr val="tx2"/>
                </a:solidFill>
                <a:latin typeface="宋体" panose="02010600030101010101" pitchFamily="2" charset="-122"/>
                <a:ea typeface="宋体" panose="02010600030101010101" pitchFamily="2" charset="-122"/>
              </a:rPr>
              <a:t>esac</a:t>
            </a:r>
            <a:r>
              <a:rPr lang="en-US" altLang="zh-CN" sz="2400" b="1" dirty="0">
                <a:solidFill>
                  <a:schemeClr val="tx2"/>
                </a:solidFill>
                <a:latin typeface="宋体" panose="02010600030101010101" pitchFamily="2" charset="-122"/>
                <a:ea typeface="宋体" panose="02010600030101010101" pitchFamily="2" charset="-122"/>
              </a:rPr>
              <a:t> </a:t>
            </a:r>
            <a:endParaRPr lang="en-US" altLang="zh-CN" sz="24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13532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a:extLst>
              <a:ext uri="{FF2B5EF4-FFF2-40B4-BE49-F238E27FC236}">
                <a16:creationId xmlns:a16="http://schemas.microsoft.com/office/drawing/2014/main" id="{5AF886A0-A79A-427F-88DA-F72CAA171C77}"/>
              </a:ext>
            </a:extLst>
          </p:cNvPr>
          <p:cNvSpPr>
            <a:spLocks noGrp="1" noChangeArrowheads="1"/>
          </p:cNvSpPr>
          <p:nvPr>
            <p:ph type="body" idx="1"/>
          </p:nvPr>
        </p:nvSpPr>
        <p:spPr>
          <a:xfrm>
            <a:off x="896620" y="1526867"/>
            <a:ext cx="7983220" cy="4800600"/>
          </a:xfrm>
        </p:spPr>
        <p:txBody>
          <a:bodyPr/>
          <a:lstStyle/>
          <a:p>
            <a:pPr eaLnBrk="1" hangingPunct="1">
              <a:lnSpc>
                <a:spcPct val="90000"/>
              </a:lnSpc>
              <a:buFont typeface="Wingdings" panose="05000000000000000000" pitchFamily="2" charset="2"/>
              <a:buNone/>
              <a:defRPr/>
            </a:pPr>
            <a:r>
              <a:rPr lang="en-US" altLang="zh-CN" sz="2100" dirty="0"/>
              <a:t>       </a:t>
            </a:r>
            <a:r>
              <a:rPr lang="zh-CN" altLang="en-US" sz="1800" dirty="0"/>
              <a:t>当循环次数已知或确定时</a:t>
            </a:r>
            <a:r>
              <a:rPr lang="en-US" altLang="zh-CN" sz="1800" dirty="0"/>
              <a:t>,  </a:t>
            </a:r>
            <a:r>
              <a:rPr lang="zh-CN" altLang="en-US" sz="1800" dirty="0"/>
              <a:t>使用</a:t>
            </a:r>
            <a:r>
              <a:rPr lang="en-US" altLang="zh-CN" sz="1800" dirty="0"/>
              <a:t>for</a:t>
            </a:r>
            <a:r>
              <a:rPr lang="zh-CN" altLang="en-US" sz="1800" dirty="0"/>
              <a:t>循环语句来多次执行一条或一组命令</a:t>
            </a:r>
            <a:r>
              <a:rPr lang="en-US" altLang="zh-CN" sz="1800" dirty="0"/>
              <a:t>.  </a:t>
            </a:r>
            <a:r>
              <a:rPr lang="zh-CN" altLang="en-US" sz="1800" dirty="0"/>
              <a:t>循环体由语句括号</a:t>
            </a:r>
            <a:r>
              <a:rPr lang="en-US" altLang="zh-CN" sz="1800" dirty="0"/>
              <a:t>do</a:t>
            </a:r>
            <a:r>
              <a:rPr lang="zh-CN" altLang="en-US" sz="1800" dirty="0"/>
              <a:t>和</a:t>
            </a:r>
            <a:r>
              <a:rPr lang="en-US" altLang="zh-CN" sz="1800" dirty="0"/>
              <a:t>done</a:t>
            </a:r>
            <a:r>
              <a:rPr lang="zh-CN" altLang="en-US" sz="1800" dirty="0"/>
              <a:t>来限定。</a:t>
            </a:r>
            <a:r>
              <a:rPr lang="en-US" altLang="zh-CN" sz="1800" dirty="0"/>
              <a:t>  </a:t>
            </a:r>
            <a:r>
              <a:rPr lang="zh-CN" altLang="en-US" sz="1800" dirty="0"/>
              <a:t>格式为</a:t>
            </a:r>
            <a:r>
              <a:rPr lang="en-US" altLang="zh-CN" sz="1800" dirty="0"/>
              <a:t>:              </a:t>
            </a:r>
          </a:p>
          <a:p>
            <a:pPr eaLnBrk="1" hangingPunct="1">
              <a:lnSpc>
                <a:spcPct val="90000"/>
              </a:lnSpc>
              <a:buFont typeface="Wingdings" panose="05000000000000000000" pitchFamily="2" charset="2"/>
              <a:buNone/>
              <a:defRPr/>
            </a:pPr>
            <a:r>
              <a:rPr lang="en-US" altLang="zh-CN" sz="1800" dirty="0"/>
              <a:t>                     </a:t>
            </a:r>
            <a:r>
              <a:rPr lang="en-US" altLang="zh-CN" sz="1800" dirty="0">
                <a:solidFill>
                  <a:srgbClr val="0000FF"/>
                </a:solidFill>
              </a:rPr>
              <a:t>for   </a:t>
            </a:r>
            <a:r>
              <a:rPr lang="zh-CN" altLang="en-US" sz="1800" dirty="0">
                <a:solidFill>
                  <a:srgbClr val="0000FF"/>
                </a:solidFill>
              </a:rPr>
              <a:t>变量名   </a:t>
            </a:r>
            <a:r>
              <a:rPr lang="en-US" altLang="zh-CN" sz="1800" dirty="0">
                <a:solidFill>
                  <a:srgbClr val="0000FF"/>
                </a:solidFill>
              </a:rPr>
              <a:t>in   </a:t>
            </a:r>
            <a:r>
              <a:rPr lang="zh-CN" altLang="en-US" sz="1800" dirty="0">
                <a:solidFill>
                  <a:srgbClr val="0000FF"/>
                </a:solidFill>
              </a:rPr>
              <a:t>单词表</a:t>
            </a:r>
          </a:p>
          <a:p>
            <a:pPr eaLnBrk="1" hangingPunct="1">
              <a:lnSpc>
                <a:spcPct val="90000"/>
              </a:lnSpc>
              <a:buFont typeface="Wingdings" panose="05000000000000000000" pitchFamily="2" charset="2"/>
              <a:buNone/>
              <a:defRPr/>
            </a:pPr>
            <a:r>
              <a:rPr lang="zh-CN" altLang="en-US" sz="1800" dirty="0">
                <a:solidFill>
                  <a:srgbClr val="0000FF"/>
                </a:solidFill>
              </a:rPr>
              <a:t>                     </a:t>
            </a:r>
            <a:r>
              <a:rPr lang="en-US" altLang="zh-CN" sz="1800" dirty="0">
                <a:solidFill>
                  <a:srgbClr val="0000FF"/>
                </a:solidFill>
              </a:rPr>
              <a:t>do</a:t>
            </a:r>
          </a:p>
          <a:p>
            <a:pPr eaLnBrk="1" hangingPunct="1">
              <a:lnSpc>
                <a:spcPct val="90000"/>
              </a:lnSpc>
              <a:buFont typeface="Wingdings" panose="05000000000000000000" pitchFamily="2" charset="2"/>
              <a:buNone/>
              <a:defRPr/>
            </a:pPr>
            <a:r>
              <a:rPr lang="en-US" altLang="zh-CN" sz="1800" dirty="0">
                <a:solidFill>
                  <a:srgbClr val="0000FF"/>
                </a:solidFill>
              </a:rPr>
              <a:t>                              </a:t>
            </a:r>
            <a:r>
              <a:rPr lang="zh-CN" altLang="en-US" sz="1800" dirty="0">
                <a:solidFill>
                  <a:srgbClr val="0000FF"/>
                </a:solidFill>
              </a:rPr>
              <a:t>命令表</a:t>
            </a:r>
          </a:p>
          <a:p>
            <a:pPr eaLnBrk="1" hangingPunct="1">
              <a:lnSpc>
                <a:spcPct val="90000"/>
              </a:lnSpc>
              <a:buFont typeface="Wingdings" panose="05000000000000000000" pitchFamily="2" charset="2"/>
              <a:buNone/>
              <a:defRPr/>
            </a:pPr>
            <a:r>
              <a:rPr lang="zh-CN" altLang="en-US" sz="1800" dirty="0">
                <a:solidFill>
                  <a:srgbClr val="0000FF"/>
                </a:solidFill>
              </a:rPr>
              <a:t>                     </a:t>
            </a:r>
            <a:r>
              <a:rPr lang="en-US" altLang="zh-CN" sz="1800" dirty="0">
                <a:solidFill>
                  <a:srgbClr val="0000FF"/>
                </a:solidFill>
              </a:rPr>
              <a:t>done</a:t>
            </a:r>
          </a:p>
          <a:p>
            <a:pPr eaLnBrk="1" hangingPunct="1">
              <a:lnSpc>
                <a:spcPct val="90000"/>
              </a:lnSpc>
              <a:buFont typeface="Wingdings" panose="05000000000000000000" pitchFamily="2" charset="2"/>
              <a:buNone/>
              <a:defRPr/>
            </a:pPr>
            <a:r>
              <a:rPr lang="zh-CN" altLang="en-US" sz="1800" dirty="0"/>
              <a:t>变量依次取单词表中的各个单词</a:t>
            </a:r>
            <a:r>
              <a:rPr lang="en-US" altLang="zh-CN" sz="1800" dirty="0"/>
              <a:t>,  </a:t>
            </a:r>
            <a:r>
              <a:rPr lang="zh-CN" altLang="en-US" sz="1800" dirty="0"/>
              <a:t>每取一次单词</a:t>
            </a:r>
            <a:r>
              <a:rPr lang="en-US" altLang="zh-CN" sz="1800" dirty="0"/>
              <a:t>, </a:t>
            </a:r>
            <a:r>
              <a:rPr lang="zh-CN" altLang="en-US" sz="1800" dirty="0"/>
              <a:t>就执行一次循环体中的命令</a:t>
            </a:r>
            <a:r>
              <a:rPr lang="en-US" altLang="zh-CN" sz="1800" dirty="0"/>
              <a:t>.  </a:t>
            </a:r>
            <a:r>
              <a:rPr lang="zh-CN" altLang="en-US" sz="1800" dirty="0"/>
              <a:t>循环次数由单词表中的单词数确定</a:t>
            </a:r>
            <a:r>
              <a:rPr lang="en-US" altLang="zh-CN" sz="1800" dirty="0"/>
              <a:t>. </a:t>
            </a:r>
            <a:r>
              <a:rPr lang="zh-CN" altLang="en-US" sz="1800" dirty="0"/>
              <a:t>命令表中的命令可以是一条</a:t>
            </a:r>
            <a:r>
              <a:rPr lang="en-US" altLang="zh-CN" sz="1800" dirty="0"/>
              <a:t>, </a:t>
            </a:r>
            <a:r>
              <a:rPr lang="zh-CN" altLang="en-US" sz="1800" dirty="0"/>
              <a:t>也可以是由分号或换行符分开的多条。</a:t>
            </a:r>
            <a:endParaRPr lang="en-US" altLang="zh-CN" sz="1800" dirty="0"/>
          </a:p>
          <a:p>
            <a:pPr eaLnBrk="1" hangingPunct="1">
              <a:lnSpc>
                <a:spcPct val="90000"/>
              </a:lnSpc>
              <a:buFont typeface="Wingdings" panose="05000000000000000000" pitchFamily="2" charset="2"/>
              <a:buNone/>
              <a:defRPr/>
            </a:pPr>
            <a:r>
              <a:rPr lang="en-US" altLang="zh-CN" sz="1800" dirty="0"/>
              <a:t>    </a:t>
            </a:r>
            <a:r>
              <a:rPr lang="zh-CN" altLang="en-US" sz="1800" dirty="0"/>
              <a:t>如果单词表是命令行上的所有位置参数时</a:t>
            </a:r>
            <a:r>
              <a:rPr lang="en-US" altLang="zh-CN" sz="1800" dirty="0"/>
              <a:t>, </a:t>
            </a:r>
            <a:r>
              <a:rPr lang="zh-CN" altLang="en-US" sz="1800" dirty="0"/>
              <a:t>可以在</a:t>
            </a:r>
            <a:r>
              <a:rPr lang="en-US" altLang="zh-CN" sz="1800" dirty="0"/>
              <a:t>for</a:t>
            </a:r>
            <a:r>
              <a:rPr lang="zh-CN" altLang="en-US" sz="1800" dirty="0"/>
              <a:t>语句中省略 </a:t>
            </a:r>
            <a:r>
              <a:rPr lang="en-US" altLang="zh-CN" sz="1800" dirty="0"/>
              <a:t>“in  </a:t>
            </a:r>
            <a:r>
              <a:rPr lang="zh-CN" altLang="en-US" sz="1800" dirty="0"/>
              <a:t>单词表</a:t>
            </a:r>
            <a:r>
              <a:rPr lang="en-US" altLang="zh-CN" sz="1800" dirty="0"/>
              <a:t>” </a:t>
            </a:r>
            <a:r>
              <a:rPr lang="zh-CN" altLang="en-US" sz="1800" dirty="0"/>
              <a:t>部分。</a:t>
            </a:r>
            <a:endParaRPr lang="en-US" altLang="zh-CN" sz="1800" dirty="0"/>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
        <p:nvSpPr>
          <p:cNvPr id="4" name="文本框 3"/>
          <p:cNvSpPr txBox="1"/>
          <p:nvPr/>
        </p:nvSpPr>
        <p:spPr>
          <a:xfrm>
            <a:off x="896620" y="1065202"/>
            <a:ext cx="7820660" cy="461665"/>
          </a:xfrm>
          <a:prstGeom prst="rect">
            <a:avLst/>
          </a:prstGeom>
          <a:noFill/>
        </p:spPr>
        <p:txBody>
          <a:bodyPr wrap="square" rtlCol="0">
            <a:spAutoFit/>
          </a:bodyPr>
          <a:lstStyle/>
          <a:p>
            <a:r>
              <a:rPr lang="en-US" altLang="zh-CN" sz="2400" b="1" dirty="0">
                <a:solidFill>
                  <a:schemeClr val="tx2"/>
                </a:solidFill>
                <a:latin typeface="宋体" panose="02010600030101010101" pitchFamily="2" charset="-122"/>
                <a:ea typeface="宋体" panose="02010600030101010101" pitchFamily="2" charset="-122"/>
              </a:rPr>
              <a:t>8.7.4  </a:t>
            </a:r>
            <a:r>
              <a:rPr lang="zh-CN" altLang="en-US" sz="2400" b="1" dirty="0">
                <a:solidFill>
                  <a:schemeClr val="tx2"/>
                </a:solidFill>
                <a:latin typeface="宋体" panose="02010600030101010101" pitchFamily="2" charset="-122"/>
                <a:ea typeface="宋体" panose="02010600030101010101" pitchFamily="2" charset="-122"/>
              </a:rPr>
              <a:t>结构性语句 </a:t>
            </a:r>
            <a:r>
              <a:rPr lang="en-US" altLang="zh-CN" sz="2400" b="1" dirty="0">
                <a:solidFill>
                  <a:schemeClr val="tx2"/>
                </a:solidFill>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循环语句 </a:t>
            </a:r>
            <a:r>
              <a:rPr lang="en-US" altLang="zh-CN" sz="2400" b="1" dirty="0">
                <a:latin typeface="宋体" panose="02010600030101010101" pitchFamily="2" charset="-122"/>
                <a:ea typeface="宋体" panose="02010600030101010101" pitchFamily="2" charset="-122"/>
              </a:rPr>
              <a:t>for…do…done</a:t>
            </a:r>
          </a:p>
        </p:txBody>
      </p:sp>
    </p:spTree>
    <p:extLst>
      <p:ext uri="{BB962C8B-B14F-4D97-AF65-F5344CB8AC3E}">
        <p14:creationId xmlns:p14="http://schemas.microsoft.com/office/powerpoint/2010/main" val="3407681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a:extLst>
              <a:ext uri="{FF2B5EF4-FFF2-40B4-BE49-F238E27FC236}">
                <a16:creationId xmlns:a16="http://schemas.microsoft.com/office/drawing/2014/main" id="{96090169-9212-4CB3-9460-4953A2F63696}"/>
              </a:ext>
            </a:extLst>
          </p:cNvPr>
          <p:cNvSpPr>
            <a:spLocks noGrp="1" noChangeArrowheads="1"/>
          </p:cNvSpPr>
          <p:nvPr>
            <p:ph type="body" idx="1"/>
          </p:nvPr>
        </p:nvSpPr>
        <p:spPr>
          <a:xfrm>
            <a:off x="764540" y="1605280"/>
            <a:ext cx="8135620" cy="5496560"/>
          </a:xfrm>
        </p:spPr>
        <p:txBody>
          <a:bodyPr/>
          <a:lstStyle/>
          <a:p>
            <a:pPr eaLnBrk="1" hangingPunct="1">
              <a:lnSpc>
                <a:spcPts val="500"/>
              </a:lnSpc>
              <a:buFont typeface="Wingdings" panose="05000000000000000000" pitchFamily="2" charset="2"/>
              <a:buNone/>
              <a:defRPr/>
            </a:pPr>
            <a:r>
              <a:rPr lang="zh-CN" altLang="en-US" sz="1800" dirty="0"/>
              <a:t>实例</a:t>
            </a:r>
            <a:r>
              <a:rPr lang="en-US" altLang="zh-CN" sz="1800" dirty="0"/>
              <a:t>.  </a:t>
            </a:r>
            <a:r>
              <a:rPr lang="zh-CN" altLang="en-US" sz="1800" dirty="0"/>
              <a:t>包含</a:t>
            </a:r>
            <a:r>
              <a:rPr lang="en-US" altLang="zh-CN" sz="1800" dirty="0"/>
              <a:t>for</a:t>
            </a:r>
            <a:r>
              <a:rPr lang="zh-CN" altLang="en-US" sz="1800" dirty="0"/>
              <a:t>语句的程序</a:t>
            </a:r>
            <a:r>
              <a:rPr lang="en-US" altLang="zh-CN" sz="1800" dirty="0"/>
              <a:t>prog5</a:t>
            </a:r>
            <a:r>
              <a:rPr lang="zh-CN" altLang="en-US" sz="1800" dirty="0"/>
              <a:t>寻找指定文件</a:t>
            </a:r>
            <a:r>
              <a:rPr lang="en-US" altLang="zh-CN" sz="1800" dirty="0"/>
              <a:t>, </a:t>
            </a:r>
            <a:r>
              <a:rPr lang="zh-CN" altLang="en-US" sz="1800" dirty="0"/>
              <a:t>或拷贝当前目录下的所有文件到</a:t>
            </a:r>
            <a:r>
              <a:rPr lang="en-US" altLang="zh-CN" sz="1800" dirty="0"/>
              <a:t>backup</a:t>
            </a:r>
            <a:r>
              <a:rPr lang="zh-CN" altLang="en-US" sz="1800" dirty="0"/>
              <a:t>子目录下</a:t>
            </a:r>
            <a:r>
              <a:rPr lang="en-US" altLang="zh-CN" sz="1800" dirty="0"/>
              <a:t>.  </a:t>
            </a:r>
            <a:r>
              <a:rPr lang="zh-CN" altLang="en-US" sz="1800" dirty="0"/>
              <a:t>使用语法及程序为</a:t>
            </a:r>
            <a:r>
              <a:rPr lang="en-US" altLang="zh-CN" sz="1800" dirty="0"/>
              <a:t>:</a:t>
            </a:r>
          </a:p>
          <a:p>
            <a:pPr eaLnBrk="1" hangingPunct="1">
              <a:lnSpc>
                <a:spcPts val="500"/>
              </a:lnSpc>
              <a:buFont typeface="Wingdings" panose="05000000000000000000" pitchFamily="2" charset="2"/>
              <a:buNone/>
              <a:defRPr/>
            </a:pPr>
            <a:r>
              <a:rPr lang="en-US" altLang="zh-CN" sz="1800" dirty="0"/>
              <a:t>                           prog5    [filename] </a:t>
            </a:r>
          </a:p>
          <a:p>
            <a:pPr eaLnBrk="1" hangingPunct="1">
              <a:lnSpc>
                <a:spcPts val="500"/>
              </a:lnSpc>
              <a:buFont typeface="Wingdings" panose="05000000000000000000" pitchFamily="2" charset="2"/>
              <a:buNone/>
              <a:defRPr/>
            </a:pPr>
            <a:r>
              <a:rPr lang="en-US" altLang="zh-CN" sz="1800" dirty="0"/>
              <a:t># The statement of for…do…done</a:t>
            </a:r>
          </a:p>
          <a:p>
            <a:pPr eaLnBrk="1" hangingPunct="1">
              <a:lnSpc>
                <a:spcPts val="500"/>
              </a:lnSpc>
              <a:buFont typeface="Wingdings" panose="05000000000000000000" pitchFamily="2" charset="2"/>
              <a:buNone/>
              <a:defRPr/>
            </a:pPr>
            <a:r>
              <a:rPr lang="en-US" altLang="zh-CN" sz="1800" dirty="0"/>
              <a:t>if  [  !  -d  $HOME/backup  ]</a:t>
            </a:r>
          </a:p>
          <a:p>
            <a:pPr eaLnBrk="1" hangingPunct="1">
              <a:lnSpc>
                <a:spcPts val="500"/>
              </a:lnSpc>
              <a:buFont typeface="Wingdings" panose="05000000000000000000" pitchFamily="2" charset="2"/>
              <a:buNone/>
              <a:defRPr/>
            </a:pPr>
            <a:r>
              <a:rPr lang="en-US" altLang="zh-CN" sz="1800" dirty="0"/>
              <a:t>then</a:t>
            </a:r>
          </a:p>
          <a:p>
            <a:pPr eaLnBrk="1" hangingPunct="1">
              <a:lnSpc>
                <a:spcPts val="500"/>
              </a:lnSpc>
              <a:buFont typeface="Wingdings" panose="05000000000000000000" pitchFamily="2" charset="2"/>
              <a:buNone/>
              <a:defRPr/>
            </a:pPr>
            <a:r>
              <a:rPr lang="en-US" altLang="zh-CN" sz="1800" dirty="0"/>
              <a:t>		</a:t>
            </a:r>
            <a:r>
              <a:rPr lang="en-US" altLang="zh-CN" sz="1800" dirty="0" err="1"/>
              <a:t>mkdir</a:t>
            </a:r>
            <a:r>
              <a:rPr lang="en-US" altLang="zh-CN" sz="1800" dirty="0"/>
              <a:t>  $HOME/backup</a:t>
            </a:r>
          </a:p>
          <a:p>
            <a:pPr eaLnBrk="1" hangingPunct="1">
              <a:lnSpc>
                <a:spcPts val="500"/>
              </a:lnSpc>
              <a:buFont typeface="Wingdings" panose="05000000000000000000" pitchFamily="2" charset="2"/>
              <a:buNone/>
              <a:defRPr/>
            </a:pPr>
            <a:r>
              <a:rPr lang="en-US" altLang="zh-CN" sz="1800" dirty="0"/>
              <a:t>fi</a:t>
            </a:r>
          </a:p>
          <a:p>
            <a:pPr eaLnBrk="1" hangingPunct="1">
              <a:lnSpc>
                <a:spcPts val="500"/>
              </a:lnSpc>
              <a:buFont typeface="Wingdings" panose="05000000000000000000" pitchFamily="2" charset="2"/>
              <a:buNone/>
              <a:defRPr/>
            </a:pPr>
            <a:r>
              <a:rPr lang="en-US" altLang="zh-CN" sz="1800" dirty="0" err="1"/>
              <a:t>flist</a:t>
            </a:r>
            <a:r>
              <a:rPr lang="en-US" altLang="zh-CN" sz="1800" dirty="0"/>
              <a:t>=`</a:t>
            </a:r>
            <a:r>
              <a:rPr lang="en-US" altLang="zh-CN" sz="1800" dirty="0" err="1"/>
              <a:t>ls`</a:t>
            </a:r>
            <a:endParaRPr lang="en-US" altLang="zh-CN" sz="1800" dirty="0"/>
          </a:p>
          <a:p>
            <a:pPr eaLnBrk="1" hangingPunct="1">
              <a:lnSpc>
                <a:spcPts val="500"/>
              </a:lnSpc>
              <a:buFont typeface="Wingdings" panose="05000000000000000000" pitchFamily="2" charset="2"/>
              <a:buNone/>
              <a:defRPr/>
            </a:pPr>
            <a:r>
              <a:rPr lang="en-US" altLang="zh-CN" sz="1800" dirty="0"/>
              <a:t>for  file  in  $</a:t>
            </a:r>
            <a:r>
              <a:rPr lang="en-US" altLang="zh-CN" sz="1800" dirty="0" err="1"/>
              <a:t>flist</a:t>
            </a:r>
            <a:endParaRPr lang="en-US" altLang="zh-CN" sz="1800" dirty="0"/>
          </a:p>
          <a:p>
            <a:pPr eaLnBrk="1" hangingPunct="1">
              <a:lnSpc>
                <a:spcPts val="500"/>
              </a:lnSpc>
              <a:buFont typeface="Wingdings" panose="05000000000000000000" pitchFamily="2" charset="2"/>
              <a:buNone/>
              <a:defRPr/>
            </a:pPr>
            <a:r>
              <a:rPr lang="en-US" altLang="zh-CN" sz="1800" dirty="0"/>
              <a:t>do</a:t>
            </a:r>
          </a:p>
          <a:p>
            <a:pPr eaLnBrk="1" hangingPunct="1">
              <a:lnSpc>
                <a:spcPts val="500"/>
              </a:lnSpc>
              <a:buFont typeface="Wingdings" panose="05000000000000000000" pitchFamily="2" charset="2"/>
              <a:buNone/>
              <a:defRPr/>
            </a:pPr>
            <a:r>
              <a:rPr lang="en-US" altLang="zh-CN" sz="1800" dirty="0"/>
              <a:t>		if [  $#  =  1  ]</a:t>
            </a:r>
          </a:p>
          <a:p>
            <a:pPr eaLnBrk="1" hangingPunct="1">
              <a:lnSpc>
                <a:spcPts val="500"/>
              </a:lnSpc>
              <a:buFont typeface="Wingdings" panose="05000000000000000000" pitchFamily="2" charset="2"/>
              <a:buNone/>
              <a:defRPr/>
            </a:pPr>
            <a:r>
              <a:rPr lang="en-US" altLang="zh-CN" sz="1800" dirty="0"/>
              <a:t>		then</a:t>
            </a:r>
          </a:p>
          <a:p>
            <a:pPr eaLnBrk="1" hangingPunct="1">
              <a:lnSpc>
                <a:spcPts val="500"/>
              </a:lnSpc>
              <a:buFont typeface="Wingdings" panose="05000000000000000000" pitchFamily="2" charset="2"/>
              <a:buNone/>
              <a:defRPr/>
            </a:pPr>
            <a:r>
              <a:rPr lang="en-US" altLang="zh-CN" sz="1800" dirty="0"/>
              <a:t>			if [  </a:t>
            </a:r>
            <a:r>
              <a:rPr lang="zh-CN" altLang="en-US" sz="1800" dirty="0"/>
              <a:t>“</a:t>
            </a:r>
            <a:r>
              <a:rPr lang="en-US" altLang="zh-CN" sz="1800" dirty="0"/>
              <a:t>$1</a:t>
            </a:r>
            <a:r>
              <a:rPr lang="zh-CN" altLang="en-US" sz="1800" dirty="0"/>
              <a:t>”</a:t>
            </a:r>
            <a:r>
              <a:rPr lang="en-US" altLang="zh-CN" sz="1800" dirty="0"/>
              <a:t>  =  </a:t>
            </a:r>
            <a:r>
              <a:rPr lang="zh-CN" altLang="en-US" sz="1800" dirty="0"/>
              <a:t>“</a:t>
            </a:r>
            <a:r>
              <a:rPr lang="en-US" altLang="zh-CN" sz="1800" dirty="0"/>
              <a:t>$file</a:t>
            </a:r>
            <a:r>
              <a:rPr lang="zh-CN" altLang="en-US" sz="1800" dirty="0"/>
              <a:t>”</a:t>
            </a:r>
            <a:r>
              <a:rPr lang="en-US" altLang="zh-CN" sz="1800" dirty="0"/>
              <a:t>  ]</a:t>
            </a:r>
          </a:p>
          <a:p>
            <a:pPr eaLnBrk="1" hangingPunct="1">
              <a:lnSpc>
                <a:spcPts val="500"/>
              </a:lnSpc>
              <a:buFont typeface="Wingdings" panose="05000000000000000000" pitchFamily="2" charset="2"/>
              <a:buNone/>
              <a:defRPr/>
            </a:pPr>
            <a:r>
              <a:rPr lang="en-US" altLang="zh-CN" sz="1800" dirty="0"/>
              <a:t>			then</a:t>
            </a:r>
          </a:p>
          <a:p>
            <a:pPr eaLnBrk="1" hangingPunct="1">
              <a:lnSpc>
                <a:spcPts val="500"/>
              </a:lnSpc>
              <a:buFont typeface="Wingdings" panose="05000000000000000000" pitchFamily="2" charset="2"/>
              <a:buNone/>
              <a:defRPr/>
            </a:pPr>
            <a:r>
              <a:rPr lang="en-US" altLang="zh-CN" sz="1800" dirty="0"/>
              <a:t>				echo  "$file  found" ;  exit</a:t>
            </a:r>
          </a:p>
          <a:p>
            <a:pPr eaLnBrk="1" hangingPunct="1">
              <a:lnSpc>
                <a:spcPts val="500"/>
              </a:lnSpc>
              <a:buFont typeface="Wingdings" panose="05000000000000000000" pitchFamily="2" charset="2"/>
              <a:buNone/>
              <a:defRPr/>
            </a:pPr>
            <a:r>
              <a:rPr lang="en-US" altLang="zh-CN" sz="1800" dirty="0"/>
              <a:t>			fi</a:t>
            </a:r>
          </a:p>
          <a:p>
            <a:pPr eaLnBrk="1" hangingPunct="1">
              <a:lnSpc>
                <a:spcPts val="500"/>
              </a:lnSpc>
              <a:buFont typeface="Wingdings" panose="05000000000000000000" pitchFamily="2" charset="2"/>
              <a:buNone/>
              <a:defRPr/>
            </a:pPr>
            <a:r>
              <a:rPr lang="en-US" altLang="zh-CN" sz="1800" dirty="0"/>
              <a:t>		else</a:t>
            </a:r>
          </a:p>
          <a:p>
            <a:pPr eaLnBrk="1" hangingPunct="1">
              <a:lnSpc>
                <a:spcPts val="500"/>
              </a:lnSpc>
              <a:buFont typeface="Wingdings" panose="05000000000000000000" pitchFamily="2" charset="2"/>
              <a:buNone/>
              <a:defRPr/>
            </a:pPr>
            <a:r>
              <a:rPr lang="en-US" altLang="zh-CN" sz="1800" dirty="0"/>
              <a:t>			</a:t>
            </a:r>
            <a:r>
              <a:rPr lang="en-US" altLang="zh-CN" sz="1800" dirty="0" err="1"/>
              <a:t>cp</a:t>
            </a:r>
            <a:r>
              <a:rPr lang="en-US" altLang="zh-CN" sz="1800" dirty="0"/>
              <a:t>  $file  $HOME/backup</a:t>
            </a:r>
          </a:p>
          <a:p>
            <a:pPr eaLnBrk="1" hangingPunct="1">
              <a:lnSpc>
                <a:spcPts val="500"/>
              </a:lnSpc>
              <a:buFont typeface="Wingdings" panose="05000000000000000000" pitchFamily="2" charset="2"/>
              <a:buNone/>
              <a:defRPr/>
            </a:pPr>
            <a:r>
              <a:rPr lang="en-US" altLang="zh-CN" sz="1800" dirty="0"/>
              <a:t>			echo  "$file  copied"</a:t>
            </a:r>
          </a:p>
          <a:p>
            <a:pPr eaLnBrk="1" hangingPunct="1">
              <a:lnSpc>
                <a:spcPts val="500"/>
              </a:lnSpc>
              <a:buFont typeface="Wingdings" panose="05000000000000000000" pitchFamily="2" charset="2"/>
              <a:buNone/>
              <a:defRPr/>
            </a:pPr>
            <a:r>
              <a:rPr lang="en-US" altLang="zh-CN" sz="1800" dirty="0"/>
              <a:t>		fi</a:t>
            </a:r>
          </a:p>
          <a:p>
            <a:pPr eaLnBrk="1" hangingPunct="1">
              <a:lnSpc>
                <a:spcPts val="500"/>
              </a:lnSpc>
              <a:buFont typeface="Wingdings" panose="05000000000000000000" pitchFamily="2" charset="2"/>
              <a:buNone/>
              <a:defRPr/>
            </a:pPr>
            <a:r>
              <a:rPr lang="en-US" altLang="zh-CN" sz="1800" dirty="0"/>
              <a:t>done</a:t>
            </a:r>
          </a:p>
          <a:p>
            <a:pPr eaLnBrk="1" hangingPunct="1">
              <a:lnSpc>
                <a:spcPts val="500"/>
              </a:lnSpc>
              <a:buFont typeface="Wingdings" panose="05000000000000000000" pitchFamily="2" charset="2"/>
              <a:buNone/>
              <a:defRPr/>
            </a:pPr>
            <a:r>
              <a:rPr lang="en-US" altLang="zh-CN" sz="1800" dirty="0"/>
              <a:t>echo   '***Back  up  completed***'</a:t>
            </a:r>
          </a:p>
        </p:txBody>
      </p:sp>
      <p:sp>
        <p:nvSpPr>
          <p:cNvPr id="514051" name="AutoShape 3"/>
          <p:cNvSpPr>
            <a:spLocks noChangeArrowheads="1"/>
          </p:cNvSpPr>
          <p:nvPr/>
        </p:nvSpPr>
        <p:spPr bwMode="auto">
          <a:xfrm>
            <a:off x="3724910" y="2286000"/>
            <a:ext cx="4972050" cy="228600"/>
          </a:xfrm>
          <a:prstGeom prst="leftArrowCallout">
            <a:avLst>
              <a:gd name="adj1" fmla="val 25000"/>
              <a:gd name="adj2" fmla="val 25000"/>
              <a:gd name="adj3" fmla="val 362500"/>
              <a:gd name="adj4" fmla="val 8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500" b="1" dirty="0" err="1">
                <a:solidFill>
                  <a:schemeClr val="bg1"/>
                </a:solidFill>
              </a:rPr>
              <a:t>flist</a:t>
            </a:r>
            <a:r>
              <a:rPr lang="zh-CN" altLang="en-US" sz="1500" b="1" dirty="0">
                <a:solidFill>
                  <a:schemeClr val="bg1"/>
                </a:solidFill>
              </a:rPr>
              <a:t>的值是</a:t>
            </a:r>
            <a:r>
              <a:rPr lang="en-US" altLang="zh-CN" sz="1500" b="1" dirty="0">
                <a:solidFill>
                  <a:schemeClr val="bg1"/>
                </a:solidFill>
              </a:rPr>
              <a:t>ls</a:t>
            </a:r>
            <a:r>
              <a:rPr lang="zh-CN" altLang="en-US" sz="1500" b="1" dirty="0">
                <a:solidFill>
                  <a:schemeClr val="bg1"/>
                </a:solidFill>
              </a:rPr>
              <a:t>的执行结果即当前目录下的文件名</a:t>
            </a:r>
          </a:p>
        </p:txBody>
      </p:sp>
      <p:sp>
        <p:nvSpPr>
          <p:cNvPr id="514052" name="AutoShape 4"/>
          <p:cNvSpPr>
            <a:spLocks noChangeArrowheads="1"/>
          </p:cNvSpPr>
          <p:nvPr/>
        </p:nvSpPr>
        <p:spPr bwMode="auto">
          <a:xfrm>
            <a:off x="3898900" y="3971290"/>
            <a:ext cx="3829050" cy="228600"/>
          </a:xfrm>
          <a:prstGeom prst="leftArrowCallout">
            <a:avLst>
              <a:gd name="adj1" fmla="val 25000"/>
              <a:gd name="adj2" fmla="val 12500"/>
              <a:gd name="adj3" fmla="val 279167"/>
              <a:gd name="adj4" fmla="val 6492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500" b="1" dirty="0">
                <a:solidFill>
                  <a:schemeClr val="bg1"/>
                </a:solidFill>
              </a:rPr>
              <a:t>命令行上有一个参数时</a:t>
            </a:r>
          </a:p>
        </p:txBody>
      </p:sp>
      <p:sp>
        <p:nvSpPr>
          <p:cNvPr id="514053" name="AutoShape 5"/>
          <p:cNvSpPr>
            <a:spLocks noChangeArrowheads="1"/>
          </p:cNvSpPr>
          <p:nvPr/>
        </p:nvSpPr>
        <p:spPr bwMode="auto">
          <a:xfrm>
            <a:off x="2611120" y="5422265"/>
            <a:ext cx="4629150" cy="228600"/>
          </a:xfrm>
          <a:prstGeom prst="leftArrowCallout">
            <a:avLst>
              <a:gd name="adj1" fmla="val 10417"/>
              <a:gd name="adj2" fmla="val 25000"/>
              <a:gd name="adj3" fmla="val 1130719"/>
              <a:gd name="adj4" fmla="val 4416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500" b="1" dirty="0">
                <a:solidFill>
                  <a:schemeClr val="bg1"/>
                </a:solidFill>
              </a:rPr>
              <a:t>命令行上不带参数时</a:t>
            </a:r>
          </a:p>
        </p:txBody>
      </p:sp>
      <p:sp>
        <p:nvSpPr>
          <p:cNvPr id="6"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
        <p:nvSpPr>
          <p:cNvPr id="7" name="文本框 6"/>
          <p:cNvSpPr txBox="1"/>
          <p:nvPr/>
        </p:nvSpPr>
        <p:spPr>
          <a:xfrm>
            <a:off x="876300" y="1027392"/>
            <a:ext cx="7820660" cy="461665"/>
          </a:xfrm>
          <a:prstGeom prst="rect">
            <a:avLst/>
          </a:prstGeom>
          <a:noFill/>
        </p:spPr>
        <p:txBody>
          <a:bodyPr wrap="square" rtlCol="0">
            <a:spAutoFit/>
          </a:bodyPr>
          <a:lstStyle/>
          <a:p>
            <a:r>
              <a:rPr lang="en-US" altLang="zh-CN" sz="2400" b="1" dirty="0">
                <a:solidFill>
                  <a:schemeClr val="tx2"/>
                </a:solidFill>
                <a:latin typeface="宋体" panose="02010600030101010101" pitchFamily="2" charset="-122"/>
                <a:ea typeface="宋体" panose="02010600030101010101" pitchFamily="2" charset="-122"/>
              </a:rPr>
              <a:t>8.7.4  </a:t>
            </a:r>
            <a:r>
              <a:rPr lang="zh-CN" altLang="en-US" sz="2400" b="1" dirty="0">
                <a:solidFill>
                  <a:schemeClr val="tx2"/>
                </a:solidFill>
                <a:latin typeface="宋体" panose="02010600030101010101" pitchFamily="2" charset="-122"/>
                <a:ea typeface="宋体" panose="02010600030101010101" pitchFamily="2" charset="-122"/>
              </a:rPr>
              <a:t>结构性语句 </a:t>
            </a:r>
            <a:r>
              <a:rPr lang="en-US" altLang="zh-CN" sz="2400" b="1" dirty="0">
                <a:solidFill>
                  <a:schemeClr val="tx2"/>
                </a:solidFill>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循环语句 </a:t>
            </a:r>
            <a:r>
              <a:rPr lang="en-US" altLang="zh-CN" sz="2400" b="1" dirty="0">
                <a:latin typeface="宋体" panose="02010600030101010101" pitchFamily="2" charset="-122"/>
                <a:ea typeface="宋体" panose="02010600030101010101" pitchFamily="2" charset="-122"/>
              </a:rPr>
              <a:t>for…do…done</a:t>
            </a:r>
          </a:p>
        </p:txBody>
      </p:sp>
    </p:spTree>
    <p:extLst>
      <p:ext uri="{BB962C8B-B14F-4D97-AF65-F5344CB8AC3E}">
        <p14:creationId xmlns:p14="http://schemas.microsoft.com/office/powerpoint/2010/main" val="29152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14051"/>
                                        </p:tgtEl>
                                        <p:attrNameLst>
                                          <p:attrName>style.visibility</p:attrName>
                                        </p:attrNameLst>
                                      </p:cBhvr>
                                      <p:to>
                                        <p:strVal val="visible"/>
                                      </p:to>
                                    </p:set>
                                    <p:anim calcmode="lin" valueType="num">
                                      <p:cBhvr additive="base">
                                        <p:cTn id="7" dur="500" fill="hold"/>
                                        <p:tgtEl>
                                          <p:spTgt spid="514051"/>
                                        </p:tgtEl>
                                        <p:attrNameLst>
                                          <p:attrName>ppt_x</p:attrName>
                                        </p:attrNameLst>
                                      </p:cBhvr>
                                      <p:tavLst>
                                        <p:tav tm="0">
                                          <p:val>
                                            <p:strVal val="1+#ppt_w/2"/>
                                          </p:val>
                                        </p:tav>
                                        <p:tav tm="100000">
                                          <p:val>
                                            <p:strVal val="#ppt_x"/>
                                          </p:val>
                                        </p:tav>
                                      </p:tavLst>
                                    </p:anim>
                                    <p:anim calcmode="lin" valueType="num">
                                      <p:cBhvr additive="base">
                                        <p:cTn id="8" dur="500" fill="hold"/>
                                        <p:tgtEl>
                                          <p:spTgt spid="51405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14052"/>
                                        </p:tgtEl>
                                        <p:attrNameLst>
                                          <p:attrName>style.visibility</p:attrName>
                                        </p:attrNameLst>
                                      </p:cBhvr>
                                      <p:to>
                                        <p:strVal val="visible"/>
                                      </p:to>
                                    </p:set>
                                    <p:anim calcmode="lin" valueType="num">
                                      <p:cBhvr additive="base">
                                        <p:cTn id="13" dur="500" fill="hold"/>
                                        <p:tgtEl>
                                          <p:spTgt spid="514052"/>
                                        </p:tgtEl>
                                        <p:attrNameLst>
                                          <p:attrName>ppt_x</p:attrName>
                                        </p:attrNameLst>
                                      </p:cBhvr>
                                      <p:tavLst>
                                        <p:tav tm="0">
                                          <p:val>
                                            <p:strVal val="1+#ppt_w/2"/>
                                          </p:val>
                                        </p:tav>
                                        <p:tav tm="100000">
                                          <p:val>
                                            <p:strVal val="#ppt_x"/>
                                          </p:val>
                                        </p:tav>
                                      </p:tavLst>
                                    </p:anim>
                                    <p:anim calcmode="lin" valueType="num">
                                      <p:cBhvr additive="base">
                                        <p:cTn id="14" dur="500" fill="hold"/>
                                        <p:tgtEl>
                                          <p:spTgt spid="51405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14053"/>
                                        </p:tgtEl>
                                        <p:attrNameLst>
                                          <p:attrName>style.visibility</p:attrName>
                                        </p:attrNameLst>
                                      </p:cBhvr>
                                      <p:to>
                                        <p:strVal val="visible"/>
                                      </p:to>
                                    </p:set>
                                    <p:anim calcmode="lin" valueType="num">
                                      <p:cBhvr additive="base">
                                        <p:cTn id="19" dur="500" fill="hold"/>
                                        <p:tgtEl>
                                          <p:spTgt spid="514053"/>
                                        </p:tgtEl>
                                        <p:attrNameLst>
                                          <p:attrName>ppt_x</p:attrName>
                                        </p:attrNameLst>
                                      </p:cBhvr>
                                      <p:tavLst>
                                        <p:tav tm="0">
                                          <p:val>
                                            <p:strVal val="1+#ppt_w/2"/>
                                          </p:val>
                                        </p:tav>
                                        <p:tav tm="100000">
                                          <p:val>
                                            <p:strVal val="#ppt_x"/>
                                          </p:val>
                                        </p:tav>
                                      </p:tavLst>
                                    </p:anim>
                                    <p:anim calcmode="lin" valueType="num">
                                      <p:cBhvr additive="base">
                                        <p:cTn id="20" dur="500" fill="hold"/>
                                        <p:tgtEl>
                                          <p:spTgt spid="5140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1" grpId="0" animBg="1" autoUpdateAnimBg="0"/>
      <p:bldP spid="514052" grpId="0" animBg="1" autoUpdateAnimBg="0"/>
      <p:bldP spid="514053"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a:extLst>
              <a:ext uri="{FF2B5EF4-FFF2-40B4-BE49-F238E27FC236}">
                <a16:creationId xmlns:a16="http://schemas.microsoft.com/office/drawing/2014/main" id="{ACE7AA67-87CD-4FBC-B2AC-0C03254BFECF}"/>
              </a:ext>
            </a:extLst>
          </p:cNvPr>
          <p:cNvSpPr>
            <a:spLocks noGrp="1" noChangeArrowheads="1"/>
          </p:cNvSpPr>
          <p:nvPr>
            <p:ph type="body" idx="1"/>
          </p:nvPr>
        </p:nvSpPr>
        <p:spPr>
          <a:xfrm>
            <a:off x="876300" y="1591310"/>
            <a:ext cx="7790180" cy="4186238"/>
          </a:xfrm>
        </p:spPr>
        <p:txBody>
          <a:bodyPr/>
          <a:lstStyle/>
          <a:p>
            <a:pPr eaLnBrk="1" hangingPunct="1">
              <a:buFont typeface="Wingdings" panose="05000000000000000000" pitchFamily="2" charset="2"/>
              <a:buNone/>
              <a:defRPr/>
            </a:pPr>
            <a:r>
              <a:rPr lang="zh-CN" altLang="en-US" sz="1800" dirty="0"/>
              <a:t>语法结构为：      </a:t>
            </a:r>
            <a:endParaRPr lang="en-US" altLang="zh-CN" sz="1800" dirty="0"/>
          </a:p>
          <a:p>
            <a:pPr eaLnBrk="1" hangingPunct="1">
              <a:buFont typeface="Wingdings" panose="05000000000000000000" pitchFamily="2" charset="2"/>
              <a:buNone/>
              <a:defRPr/>
            </a:pPr>
            <a:r>
              <a:rPr lang="en-US" altLang="zh-CN" sz="1800" dirty="0">
                <a:solidFill>
                  <a:srgbClr val="0000FF"/>
                </a:solidFill>
              </a:rPr>
              <a:t>                              while     </a:t>
            </a:r>
            <a:r>
              <a:rPr lang="zh-CN" altLang="en-US" sz="1800" dirty="0">
                <a:solidFill>
                  <a:srgbClr val="0000FF"/>
                </a:solidFill>
              </a:rPr>
              <a:t>命令或表达式</a:t>
            </a:r>
          </a:p>
          <a:p>
            <a:pPr eaLnBrk="1" hangingPunct="1">
              <a:buFont typeface="Wingdings" panose="05000000000000000000" pitchFamily="2" charset="2"/>
              <a:buNone/>
              <a:defRPr/>
            </a:pPr>
            <a:r>
              <a:rPr lang="zh-CN" altLang="en-US" sz="1800" dirty="0">
                <a:solidFill>
                  <a:srgbClr val="0000FF"/>
                </a:solidFill>
              </a:rPr>
              <a:t>                              </a:t>
            </a:r>
            <a:r>
              <a:rPr lang="en-US" altLang="zh-CN" sz="1800" dirty="0">
                <a:solidFill>
                  <a:srgbClr val="0000FF"/>
                </a:solidFill>
              </a:rPr>
              <a:t>do</a:t>
            </a:r>
          </a:p>
          <a:p>
            <a:pPr eaLnBrk="1" hangingPunct="1">
              <a:buFont typeface="Wingdings" panose="05000000000000000000" pitchFamily="2" charset="2"/>
              <a:buNone/>
              <a:defRPr/>
            </a:pPr>
            <a:r>
              <a:rPr lang="en-US" altLang="zh-CN" sz="1800" dirty="0">
                <a:solidFill>
                  <a:srgbClr val="0000FF"/>
                </a:solidFill>
              </a:rPr>
              <a:t>                                       </a:t>
            </a:r>
            <a:r>
              <a:rPr lang="zh-CN" altLang="en-US" sz="1800" dirty="0">
                <a:solidFill>
                  <a:srgbClr val="0000FF"/>
                </a:solidFill>
              </a:rPr>
              <a:t>命令表</a:t>
            </a:r>
          </a:p>
          <a:p>
            <a:pPr eaLnBrk="1" hangingPunct="1">
              <a:buFont typeface="Wingdings" panose="05000000000000000000" pitchFamily="2" charset="2"/>
              <a:buNone/>
              <a:defRPr/>
            </a:pPr>
            <a:r>
              <a:rPr lang="zh-CN" altLang="en-US" sz="1800" dirty="0">
                <a:solidFill>
                  <a:srgbClr val="0000FF"/>
                </a:solidFill>
              </a:rPr>
              <a:t>                              </a:t>
            </a:r>
            <a:r>
              <a:rPr lang="en-US" altLang="zh-CN" sz="1800" dirty="0">
                <a:solidFill>
                  <a:srgbClr val="0000FF"/>
                </a:solidFill>
              </a:rPr>
              <a:t>done</a:t>
            </a:r>
          </a:p>
          <a:p>
            <a:pPr eaLnBrk="1" hangingPunct="1">
              <a:buFont typeface="Wingdings" panose="05000000000000000000" pitchFamily="2" charset="2"/>
              <a:buNone/>
              <a:defRPr/>
            </a:pPr>
            <a:r>
              <a:rPr lang="en-US" altLang="zh-CN" sz="1800" dirty="0"/>
              <a:t>while</a:t>
            </a:r>
            <a:r>
              <a:rPr lang="zh-CN" altLang="en-US" sz="1800" dirty="0"/>
              <a:t>语句首先测试其后的命令或表达式的值，如果为真，就执行一次循环体中的命令，然后再测试该命令或表达式的值，执行循环体，直到该命令或表达式为假时退出循环。</a:t>
            </a:r>
            <a:endParaRPr lang="en-US" altLang="zh-CN" sz="1800" dirty="0"/>
          </a:p>
          <a:p>
            <a:pPr eaLnBrk="1" hangingPunct="1">
              <a:buFont typeface="Wingdings" panose="05000000000000000000" pitchFamily="2" charset="2"/>
              <a:buNone/>
              <a:defRPr/>
            </a:pPr>
            <a:r>
              <a:rPr lang="en-US" altLang="zh-CN" sz="1800" dirty="0"/>
              <a:t>while</a:t>
            </a:r>
            <a:r>
              <a:rPr lang="zh-CN" altLang="en-US" sz="1800" dirty="0"/>
              <a:t>语句的退出状态为</a:t>
            </a:r>
            <a:r>
              <a:rPr lang="zh-CN" altLang="en-US" sz="1800" dirty="0">
                <a:solidFill>
                  <a:srgbClr val="0000FF"/>
                </a:solidFill>
              </a:rPr>
              <a:t>“命令表”</a:t>
            </a:r>
            <a:r>
              <a:rPr lang="zh-CN" altLang="en-US" sz="1800" dirty="0"/>
              <a:t>中被执行的最后一条命令的退出状态。</a:t>
            </a:r>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
        <p:nvSpPr>
          <p:cNvPr id="4" name="文本框 3"/>
          <p:cNvSpPr txBox="1"/>
          <p:nvPr/>
        </p:nvSpPr>
        <p:spPr>
          <a:xfrm>
            <a:off x="876300" y="1027392"/>
            <a:ext cx="8125460" cy="461665"/>
          </a:xfrm>
          <a:prstGeom prst="rect">
            <a:avLst/>
          </a:prstGeom>
          <a:noFill/>
        </p:spPr>
        <p:txBody>
          <a:bodyPr wrap="square" rtlCol="0">
            <a:spAutoFit/>
          </a:bodyPr>
          <a:lstStyle/>
          <a:p>
            <a:r>
              <a:rPr lang="en-US" altLang="zh-CN" sz="2400" b="1" dirty="0">
                <a:solidFill>
                  <a:schemeClr val="tx2"/>
                </a:solidFill>
                <a:latin typeface="宋体" panose="02010600030101010101" pitchFamily="2" charset="-122"/>
                <a:ea typeface="宋体" panose="02010600030101010101" pitchFamily="2" charset="-122"/>
              </a:rPr>
              <a:t>8.7.4  </a:t>
            </a:r>
            <a:r>
              <a:rPr lang="zh-CN" altLang="en-US" sz="2400" b="1" dirty="0">
                <a:solidFill>
                  <a:schemeClr val="tx2"/>
                </a:solidFill>
                <a:latin typeface="宋体" panose="02010600030101010101" pitchFamily="2" charset="-122"/>
                <a:ea typeface="宋体" panose="02010600030101010101" pitchFamily="2" charset="-122"/>
              </a:rPr>
              <a:t>结构性语句 </a:t>
            </a:r>
            <a:r>
              <a:rPr lang="en-US" altLang="zh-CN" sz="2400" b="1" dirty="0">
                <a:solidFill>
                  <a:schemeClr val="tx2"/>
                </a:solidFill>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循环语句</a:t>
            </a:r>
            <a:r>
              <a:rPr lang="en-US" altLang="zh-CN" sz="2400" b="1" dirty="0">
                <a:latin typeface="宋体" panose="02010600030101010101" pitchFamily="2" charset="-122"/>
                <a:ea typeface="宋体" panose="02010600030101010101" pitchFamily="2" charset="-122"/>
              </a:rPr>
              <a:t>while…do…done</a:t>
            </a:r>
          </a:p>
        </p:txBody>
      </p:sp>
    </p:spTree>
    <p:extLst>
      <p:ext uri="{BB962C8B-B14F-4D97-AF65-F5344CB8AC3E}">
        <p14:creationId xmlns:p14="http://schemas.microsoft.com/office/powerpoint/2010/main" val="1051009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a:extLst>
              <a:ext uri="{FF2B5EF4-FFF2-40B4-BE49-F238E27FC236}">
                <a16:creationId xmlns:a16="http://schemas.microsoft.com/office/drawing/2014/main" id="{386D5FA6-36D7-4F60-AC48-E45F9B8CB8AE}"/>
              </a:ext>
            </a:extLst>
          </p:cNvPr>
          <p:cNvSpPr>
            <a:spLocks noGrp="1" noChangeArrowheads="1"/>
          </p:cNvSpPr>
          <p:nvPr>
            <p:ph type="body" idx="1"/>
          </p:nvPr>
        </p:nvSpPr>
        <p:spPr>
          <a:xfrm>
            <a:off x="876300" y="1489057"/>
            <a:ext cx="7424420" cy="5368944"/>
          </a:xfrm>
        </p:spPr>
        <p:txBody>
          <a:bodyPr/>
          <a:lstStyle/>
          <a:p>
            <a:pPr eaLnBrk="1" hangingPunct="1">
              <a:lnSpc>
                <a:spcPts val="1500"/>
              </a:lnSpc>
              <a:buFont typeface="Wingdings" panose="05000000000000000000" pitchFamily="2" charset="2"/>
              <a:buNone/>
              <a:defRPr/>
            </a:pPr>
            <a:r>
              <a:rPr lang="zh-CN" altLang="en-US" b="1" dirty="0"/>
              <a:t>实例</a:t>
            </a:r>
            <a:r>
              <a:rPr lang="en-US" altLang="zh-CN" b="1" dirty="0"/>
              <a:t>.</a:t>
            </a:r>
            <a:r>
              <a:rPr lang="en-US" altLang="zh-CN" sz="2100" dirty="0"/>
              <a:t>   </a:t>
            </a:r>
            <a:r>
              <a:rPr lang="zh-CN" altLang="en-US" sz="2100" dirty="0"/>
              <a:t>创建文件程序</a:t>
            </a:r>
            <a:r>
              <a:rPr lang="en-US" altLang="zh-CN" sz="2100" dirty="0"/>
              <a:t>prog6,  </a:t>
            </a:r>
            <a:r>
              <a:rPr lang="zh-CN" altLang="en-US" sz="2100" dirty="0"/>
              <a:t>用法为</a:t>
            </a:r>
            <a:r>
              <a:rPr lang="en-US" altLang="zh-CN" sz="2100" dirty="0"/>
              <a:t>:</a:t>
            </a:r>
          </a:p>
          <a:p>
            <a:pPr eaLnBrk="1" hangingPunct="1">
              <a:lnSpc>
                <a:spcPts val="1500"/>
              </a:lnSpc>
              <a:buFont typeface="Wingdings" panose="05000000000000000000" pitchFamily="2" charset="2"/>
              <a:buNone/>
              <a:defRPr/>
            </a:pPr>
            <a:r>
              <a:rPr lang="en-US" altLang="zh-CN" sz="2100" dirty="0"/>
              <a:t>              </a:t>
            </a:r>
            <a:r>
              <a:rPr lang="en-US" altLang="zh-CN" sz="1800" dirty="0"/>
              <a:t>prog6   file   [number]</a:t>
            </a:r>
          </a:p>
          <a:p>
            <a:pPr eaLnBrk="1" hangingPunct="1">
              <a:lnSpc>
                <a:spcPts val="1500"/>
              </a:lnSpc>
              <a:buFont typeface="Wingdings" panose="05000000000000000000" pitchFamily="2" charset="2"/>
              <a:buNone/>
              <a:defRPr/>
            </a:pPr>
            <a:r>
              <a:rPr lang="en-US" altLang="zh-CN" sz="1800" dirty="0"/>
              <a:t># The statement for  while</a:t>
            </a:r>
          </a:p>
          <a:p>
            <a:pPr eaLnBrk="1" hangingPunct="1">
              <a:lnSpc>
                <a:spcPts val="1500"/>
              </a:lnSpc>
              <a:buFont typeface="Wingdings" panose="05000000000000000000" pitchFamily="2" charset="2"/>
              <a:buNone/>
              <a:defRPr/>
            </a:pPr>
            <a:r>
              <a:rPr lang="en-US" altLang="zh-CN" sz="1800" dirty="0"/>
              <a:t>if [ $# -</a:t>
            </a:r>
            <a:r>
              <a:rPr lang="en-US" altLang="zh-CN" sz="1800" dirty="0" err="1"/>
              <a:t>eq</a:t>
            </a:r>
            <a:r>
              <a:rPr lang="en-US" altLang="zh-CN" sz="1800" dirty="0"/>
              <a:t> 2 ]</a:t>
            </a:r>
          </a:p>
          <a:p>
            <a:pPr eaLnBrk="1" hangingPunct="1">
              <a:lnSpc>
                <a:spcPts val="1500"/>
              </a:lnSpc>
              <a:buFont typeface="Wingdings" panose="05000000000000000000" pitchFamily="2" charset="2"/>
              <a:buNone/>
              <a:defRPr/>
            </a:pPr>
            <a:r>
              <a:rPr lang="en-US" altLang="zh-CN" sz="1800" dirty="0"/>
              <a:t>then</a:t>
            </a:r>
          </a:p>
          <a:p>
            <a:pPr eaLnBrk="1" hangingPunct="1">
              <a:lnSpc>
                <a:spcPts val="1500"/>
              </a:lnSpc>
              <a:buFont typeface="Wingdings" panose="05000000000000000000" pitchFamily="2" charset="2"/>
              <a:buNone/>
              <a:defRPr/>
            </a:pPr>
            <a:r>
              <a:rPr lang="en-US" altLang="zh-CN" sz="1800" dirty="0"/>
              <a:t>		loop=$2</a:t>
            </a:r>
          </a:p>
          <a:p>
            <a:pPr eaLnBrk="1" hangingPunct="1">
              <a:lnSpc>
                <a:spcPts val="1500"/>
              </a:lnSpc>
              <a:buFont typeface="Wingdings" panose="05000000000000000000" pitchFamily="2" charset="2"/>
              <a:buNone/>
              <a:defRPr/>
            </a:pPr>
            <a:r>
              <a:rPr lang="en-US" altLang="zh-CN" sz="1800" dirty="0"/>
              <a:t>else</a:t>
            </a:r>
          </a:p>
          <a:p>
            <a:pPr eaLnBrk="1" hangingPunct="1">
              <a:lnSpc>
                <a:spcPts val="1500"/>
              </a:lnSpc>
              <a:buFont typeface="Wingdings" panose="05000000000000000000" pitchFamily="2" charset="2"/>
              <a:buNone/>
              <a:defRPr/>
            </a:pPr>
            <a:r>
              <a:rPr lang="en-US" altLang="zh-CN" sz="1800" dirty="0"/>
              <a:t>		loop=5</a:t>
            </a:r>
          </a:p>
          <a:p>
            <a:pPr eaLnBrk="1" hangingPunct="1">
              <a:lnSpc>
                <a:spcPts val="1500"/>
              </a:lnSpc>
              <a:buFont typeface="Wingdings" panose="05000000000000000000" pitchFamily="2" charset="2"/>
              <a:buNone/>
              <a:defRPr/>
            </a:pPr>
            <a:r>
              <a:rPr lang="en-US" altLang="zh-CN" sz="1800" dirty="0"/>
              <a:t>fi</a:t>
            </a:r>
          </a:p>
          <a:p>
            <a:pPr eaLnBrk="1" hangingPunct="1">
              <a:lnSpc>
                <a:spcPts val="1500"/>
              </a:lnSpc>
              <a:buFont typeface="Wingdings" panose="05000000000000000000" pitchFamily="2" charset="2"/>
              <a:buNone/>
              <a:defRPr/>
            </a:pPr>
            <a:r>
              <a:rPr lang="en-US" altLang="zh-CN" sz="1800" dirty="0" err="1"/>
              <a:t>i</a:t>
            </a:r>
            <a:r>
              <a:rPr lang="en-US" altLang="zh-CN" sz="1800" dirty="0"/>
              <a:t>=1</a:t>
            </a:r>
          </a:p>
          <a:p>
            <a:pPr eaLnBrk="1" hangingPunct="1">
              <a:lnSpc>
                <a:spcPts val="1500"/>
              </a:lnSpc>
              <a:buFont typeface="Wingdings" panose="05000000000000000000" pitchFamily="2" charset="2"/>
              <a:buNone/>
              <a:defRPr/>
            </a:pPr>
            <a:r>
              <a:rPr lang="en-US" altLang="zh-CN" sz="1800" dirty="0"/>
              <a:t>while  [  $</a:t>
            </a:r>
            <a:r>
              <a:rPr lang="en-US" altLang="zh-CN" sz="1800" dirty="0" err="1"/>
              <a:t>i</a:t>
            </a:r>
            <a:r>
              <a:rPr lang="en-US" altLang="zh-CN" sz="1800" dirty="0"/>
              <a:t>  -le   $loop  ]</a:t>
            </a:r>
          </a:p>
          <a:p>
            <a:pPr eaLnBrk="1" hangingPunct="1">
              <a:lnSpc>
                <a:spcPts val="1500"/>
              </a:lnSpc>
              <a:buFont typeface="Wingdings" panose="05000000000000000000" pitchFamily="2" charset="2"/>
              <a:buNone/>
              <a:defRPr/>
            </a:pPr>
            <a:r>
              <a:rPr lang="en-US" altLang="zh-CN" sz="1800" dirty="0"/>
              <a:t>do</a:t>
            </a:r>
          </a:p>
          <a:p>
            <a:pPr eaLnBrk="1" hangingPunct="1">
              <a:lnSpc>
                <a:spcPts val="1500"/>
              </a:lnSpc>
              <a:buFont typeface="Wingdings" panose="05000000000000000000" pitchFamily="2" charset="2"/>
              <a:buNone/>
              <a:defRPr/>
            </a:pPr>
            <a:r>
              <a:rPr lang="en-US" altLang="zh-CN" sz="1800" dirty="0"/>
              <a:t>		&gt;$1$i</a:t>
            </a:r>
          </a:p>
          <a:p>
            <a:pPr eaLnBrk="1" hangingPunct="1">
              <a:lnSpc>
                <a:spcPts val="1500"/>
              </a:lnSpc>
              <a:buFont typeface="Wingdings" panose="05000000000000000000" pitchFamily="2" charset="2"/>
              <a:buNone/>
              <a:defRPr/>
            </a:pPr>
            <a:r>
              <a:rPr lang="en-US" altLang="zh-CN" sz="1800" dirty="0"/>
              <a:t>		</a:t>
            </a:r>
            <a:r>
              <a:rPr lang="en-US" altLang="zh-CN" sz="1800" dirty="0" err="1"/>
              <a:t>i</a:t>
            </a:r>
            <a:r>
              <a:rPr lang="en-US" altLang="zh-CN" sz="1800" dirty="0"/>
              <a:t>=`expr  $</a:t>
            </a:r>
            <a:r>
              <a:rPr lang="en-US" altLang="zh-CN" sz="1800" dirty="0" err="1"/>
              <a:t>i</a:t>
            </a:r>
            <a:r>
              <a:rPr lang="en-US" altLang="zh-CN" sz="1800" dirty="0"/>
              <a:t>  +  1`</a:t>
            </a:r>
          </a:p>
          <a:p>
            <a:pPr eaLnBrk="1" hangingPunct="1">
              <a:lnSpc>
                <a:spcPts val="1500"/>
              </a:lnSpc>
              <a:buFont typeface="Wingdings" panose="05000000000000000000" pitchFamily="2" charset="2"/>
              <a:buNone/>
              <a:defRPr/>
            </a:pPr>
            <a:r>
              <a:rPr lang="en-US" altLang="zh-CN" sz="1800" dirty="0"/>
              <a:t>done</a:t>
            </a:r>
          </a:p>
        </p:txBody>
      </p:sp>
      <p:sp>
        <p:nvSpPr>
          <p:cNvPr id="517123" name="AutoShape 3"/>
          <p:cNvSpPr>
            <a:spLocks noChangeArrowheads="1"/>
          </p:cNvSpPr>
          <p:nvPr/>
        </p:nvSpPr>
        <p:spPr bwMode="auto">
          <a:xfrm>
            <a:off x="5507990" y="5238750"/>
            <a:ext cx="3086100" cy="971550"/>
          </a:xfrm>
          <a:prstGeom prst="wedgeRoundRectCallout">
            <a:avLst>
              <a:gd name="adj1" fmla="val -130978"/>
              <a:gd name="adj2" fmla="val 29315"/>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dirty="0">
                <a:solidFill>
                  <a:schemeClr val="bg1"/>
                </a:solidFill>
              </a:rPr>
              <a:t>建立以</a:t>
            </a:r>
            <a:r>
              <a:rPr lang="en-US" altLang="zh-CN" sz="1800" b="1" dirty="0">
                <a:solidFill>
                  <a:schemeClr val="bg1"/>
                </a:solidFill>
              </a:rPr>
              <a:t>file</a:t>
            </a:r>
            <a:r>
              <a:rPr lang="zh-CN" altLang="en-US" sz="1800" b="1" dirty="0">
                <a:solidFill>
                  <a:schemeClr val="bg1"/>
                </a:solidFill>
              </a:rPr>
              <a:t>开头</a:t>
            </a:r>
            <a:r>
              <a:rPr lang="en-US" altLang="zh-CN" sz="1800" b="1" dirty="0">
                <a:solidFill>
                  <a:schemeClr val="bg1"/>
                </a:solidFill>
              </a:rPr>
              <a:t>, </a:t>
            </a:r>
            <a:r>
              <a:rPr lang="zh-CN" altLang="en-US" sz="1800" b="1" dirty="0">
                <a:solidFill>
                  <a:schemeClr val="bg1"/>
                </a:solidFill>
              </a:rPr>
              <a:t>变量</a:t>
            </a:r>
            <a:r>
              <a:rPr lang="en-US" altLang="zh-CN" sz="1800" b="1" dirty="0" err="1">
                <a:solidFill>
                  <a:schemeClr val="bg1"/>
                </a:solidFill>
              </a:rPr>
              <a:t>i</a:t>
            </a:r>
            <a:r>
              <a:rPr lang="zh-CN" altLang="en-US" sz="1800" b="1" dirty="0">
                <a:solidFill>
                  <a:schemeClr val="bg1"/>
                </a:solidFill>
              </a:rPr>
              <a:t>的值结尾的空文件名</a:t>
            </a:r>
            <a:r>
              <a:rPr lang="en-US" altLang="zh-CN" sz="1800" b="1" dirty="0">
                <a:solidFill>
                  <a:schemeClr val="bg1"/>
                </a:solidFill>
              </a:rPr>
              <a:t>. </a:t>
            </a:r>
            <a:r>
              <a:rPr lang="zh-CN" altLang="en-US" sz="1800" b="1" dirty="0">
                <a:solidFill>
                  <a:schemeClr val="bg1"/>
                </a:solidFill>
              </a:rPr>
              <a:t>参见命令</a:t>
            </a:r>
          </a:p>
          <a:p>
            <a:pPr algn="ctr" eaLnBrk="1" hangingPunct="1">
              <a:spcBef>
                <a:spcPct val="0"/>
              </a:spcBef>
              <a:buClrTx/>
              <a:buSzTx/>
              <a:buFontTx/>
              <a:buNone/>
            </a:pPr>
            <a:r>
              <a:rPr lang="en-US" altLang="zh-CN" sz="1800" b="1" dirty="0" err="1">
                <a:solidFill>
                  <a:schemeClr val="bg1"/>
                </a:solidFill>
              </a:rPr>
              <a:t>cmd</a:t>
            </a:r>
            <a:r>
              <a:rPr lang="en-US" altLang="zh-CN" sz="1800" b="1" dirty="0">
                <a:solidFill>
                  <a:schemeClr val="bg1"/>
                </a:solidFill>
              </a:rPr>
              <a:t>  &gt;  file</a:t>
            </a:r>
          </a:p>
        </p:txBody>
      </p:sp>
      <p:sp>
        <p:nvSpPr>
          <p:cNvPr id="517124" name="AutoShape 4"/>
          <p:cNvSpPr>
            <a:spLocks noChangeArrowheads="1"/>
          </p:cNvSpPr>
          <p:nvPr/>
        </p:nvSpPr>
        <p:spPr bwMode="auto">
          <a:xfrm>
            <a:off x="6144260" y="1776039"/>
            <a:ext cx="2400300" cy="742950"/>
          </a:xfrm>
          <a:prstGeom prst="wedgeRoundRectCallout">
            <a:avLst>
              <a:gd name="adj1" fmla="val -119792"/>
              <a:gd name="adj2" fmla="val -21634"/>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dirty="0">
                <a:solidFill>
                  <a:schemeClr val="bg1"/>
                </a:solidFill>
              </a:rPr>
              <a:t>根据命令行参数的个数确定循环的次数</a:t>
            </a:r>
          </a:p>
        </p:txBody>
      </p:sp>
      <p:sp>
        <p:nvSpPr>
          <p:cNvPr id="5"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
        <p:nvSpPr>
          <p:cNvPr id="6" name="文本框 5"/>
          <p:cNvSpPr txBox="1"/>
          <p:nvPr/>
        </p:nvSpPr>
        <p:spPr>
          <a:xfrm>
            <a:off x="876300" y="1027392"/>
            <a:ext cx="8125460" cy="461665"/>
          </a:xfrm>
          <a:prstGeom prst="rect">
            <a:avLst/>
          </a:prstGeom>
          <a:noFill/>
        </p:spPr>
        <p:txBody>
          <a:bodyPr wrap="square" rtlCol="0">
            <a:spAutoFit/>
          </a:bodyPr>
          <a:lstStyle/>
          <a:p>
            <a:r>
              <a:rPr lang="en-US" altLang="zh-CN" sz="2400" b="1" dirty="0">
                <a:solidFill>
                  <a:schemeClr val="tx2"/>
                </a:solidFill>
                <a:latin typeface="宋体" panose="02010600030101010101" pitchFamily="2" charset="-122"/>
                <a:ea typeface="宋体" panose="02010600030101010101" pitchFamily="2" charset="-122"/>
              </a:rPr>
              <a:t>8.7.4  </a:t>
            </a:r>
            <a:r>
              <a:rPr lang="zh-CN" altLang="en-US" sz="2400" b="1" dirty="0">
                <a:solidFill>
                  <a:schemeClr val="tx2"/>
                </a:solidFill>
                <a:latin typeface="宋体" panose="02010600030101010101" pitchFamily="2" charset="-122"/>
                <a:ea typeface="宋体" panose="02010600030101010101" pitchFamily="2" charset="-122"/>
              </a:rPr>
              <a:t>结构性语句 </a:t>
            </a:r>
            <a:r>
              <a:rPr lang="en-US" altLang="zh-CN" sz="2400" b="1" dirty="0">
                <a:solidFill>
                  <a:schemeClr val="tx2"/>
                </a:solidFill>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循环语句</a:t>
            </a:r>
            <a:r>
              <a:rPr lang="en-US" altLang="zh-CN" sz="2400" b="1" dirty="0">
                <a:latin typeface="宋体" panose="02010600030101010101" pitchFamily="2" charset="-122"/>
                <a:ea typeface="宋体" panose="02010600030101010101" pitchFamily="2" charset="-122"/>
              </a:rPr>
              <a:t>while…do…done</a:t>
            </a:r>
          </a:p>
        </p:txBody>
      </p:sp>
    </p:spTree>
    <p:extLst>
      <p:ext uri="{BB962C8B-B14F-4D97-AF65-F5344CB8AC3E}">
        <p14:creationId xmlns:p14="http://schemas.microsoft.com/office/powerpoint/2010/main" val="1662900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17124"/>
                                        </p:tgtEl>
                                        <p:attrNameLst>
                                          <p:attrName>style.visibility</p:attrName>
                                        </p:attrNameLst>
                                      </p:cBhvr>
                                      <p:to>
                                        <p:strVal val="visible"/>
                                      </p:to>
                                    </p:set>
                                    <p:anim calcmode="lin" valueType="num">
                                      <p:cBhvr additive="base">
                                        <p:cTn id="7" dur="500" fill="hold"/>
                                        <p:tgtEl>
                                          <p:spTgt spid="517124"/>
                                        </p:tgtEl>
                                        <p:attrNameLst>
                                          <p:attrName>ppt_x</p:attrName>
                                        </p:attrNameLst>
                                      </p:cBhvr>
                                      <p:tavLst>
                                        <p:tav tm="0">
                                          <p:val>
                                            <p:strVal val="1+#ppt_w/2"/>
                                          </p:val>
                                        </p:tav>
                                        <p:tav tm="100000">
                                          <p:val>
                                            <p:strVal val="#ppt_x"/>
                                          </p:val>
                                        </p:tav>
                                      </p:tavLst>
                                    </p:anim>
                                    <p:anim calcmode="lin" valueType="num">
                                      <p:cBhvr additive="base">
                                        <p:cTn id="8" dur="500" fill="hold"/>
                                        <p:tgtEl>
                                          <p:spTgt spid="51712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17123"/>
                                        </p:tgtEl>
                                        <p:attrNameLst>
                                          <p:attrName>style.visibility</p:attrName>
                                        </p:attrNameLst>
                                      </p:cBhvr>
                                      <p:to>
                                        <p:strVal val="visible"/>
                                      </p:to>
                                    </p:set>
                                    <p:anim calcmode="lin" valueType="num">
                                      <p:cBhvr additive="base">
                                        <p:cTn id="13" dur="500" fill="hold"/>
                                        <p:tgtEl>
                                          <p:spTgt spid="517123"/>
                                        </p:tgtEl>
                                        <p:attrNameLst>
                                          <p:attrName>ppt_x</p:attrName>
                                        </p:attrNameLst>
                                      </p:cBhvr>
                                      <p:tavLst>
                                        <p:tav tm="0">
                                          <p:val>
                                            <p:strVal val="1+#ppt_w/2"/>
                                          </p:val>
                                        </p:tav>
                                        <p:tav tm="100000">
                                          <p:val>
                                            <p:strVal val="#ppt_x"/>
                                          </p:val>
                                        </p:tav>
                                      </p:tavLst>
                                    </p:anim>
                                    <p:anim calcmode="lin" valueType="num">
                                      <p:cBhvr additive="base">
                                        <p:cTn id="14" dur="500" fill="hold"/>
                                        <p:tgtEl>
                                          <p:spTgt spid="5171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3" grpId="0" animBg="1" autoUpdateAnimBg="0"/>
      <p:bldP spid="517124" grpId="0" animBg="1"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a:extLst>
              <a:ext uri="{FF2B5EF4-FFF2-40B4-BE49-F238E27FC236}">
                <a16:creationId xmlns:a16="http://schemas.microsoft.com/office/drawing/2014/main" id="{21D8B6EC-07C0-4421-9CDF-57E2CC44C78E}"/>
              </a:ext>
            </a:extLst>
          </p:cNvPr>
          <p:cNvSpPr>
            <a:spLocks noGrp="1" noChangeArrowheads="1"/>
          </p:cNvSpPr>
          <p:nvPr>
            <p:ph type="body" idx="1"/>
          </p:nvPr>
        </p:nvSpPr>
        <p:spPr>
          <a:xfrm>
            <a:off x="876300" y="1489057"/>
            <a:ext cx="7800340" cy="5029200"/>
          </a:xfrm>
        </p:spPr>
        <p:txBody>
          <a:bodyPr/>
          <a:lstStyle/>
          <a:p>
            <a:pPr marL="609600" indent="-609600">
              <a:buNone/>
              <a:defRPr/>
            </a:pPr>
            <a:r>
              <a:rPr lang="zh-CN" altLang="en-US" dirty="0"/>
              <a:t>语法结构为</a:t>
            </a:r>
            <a:r>
              <a:rPr lang="en-US" altLang="zh-CN" dirty="0"/>
              <a:t>:    </a:t>
            </a:r>
            <a:r>
              <a:rPr lang="en-US" altLang="zh-CN" dirty="0">
                <a:solidFill>
                  <a:srgbClr val="0000FF"/>
                </a:solidFill>
              </a:rPr>
              <a:t>until   </a:t>
            </a:r>
            <a:r>
              <a:rPr lang="zh-CN" altLang="en-US" dirty="0">
                <a:solidFill>
                  <a:srgbClr val="0000FF"/>
                </a:solidFill>
              </a:rPr>
              <a:t>命令或表达式</a:t>
            </a:r>
          </a:p>
          <a:p>
            <a:pPr marL="609600" indent="-609600">
              <a:buNone/>
              <a:defRPr/>
            </a:pPr>
            <a:r>
              <a:rPr lang="zh-CN" altLang="en-US" dirty="0">
                <a:solidFill>
                  <a:srgbClr val="0000FF"/>
                </a:solidFill>
              </a:rPr>
              <a:t>                          </a:t>
            </a:r>
            <a:r>
              <a:rPr lang="en-US" altLang="zh-CN" dirty="0">
                <a:solidFill>
                  <a:srgbClr val="0000FF"/>
                </a:solidFill>
              </a:rPr>
              <a:t>do</a:t>
            </a:r>
          </a:p>
          <a:p>
            <a:pPr marL="609600" indent="-609600">
              <a:buNone/>
              <a:defRPr/>
            </a:pPr>
            <a:r>
              <a:rPr lang="en-US" altLang="zh-CN" dirty="0">
                <a:solidFill>
                  <a:srgbClr val="0000FF"/>
                </a:solidFill>
              </a:rPr>
              <a:t>				    </a:t>
            </a:r>
            <a:r>
              <a:rPr lang="zh-CN" altLang="en-US" dirty="0">
                <a:solidFill>
                  <a:srgbClr val="0000FF"/>
                </a:solidFill>
              </a:rPr>
              <a:t>命令表</a:t>
            </a:r>
          </a:p>
          <a:p>
            <a:pPr marL="609600" indent="-609600">
              <a:buNone/>
              <a:defRPr/>
            </a:pPr>
            <a:r>
              <a:rPr lang="zh-CN" altLang="en-US" dirty="0">
                <a:solidFill>
                  <a:srgbClr val="0000FF"/>
                </a:solidFill>
              </a:rPr>
              <a:t>                          </a:t>
            </a:r>
            <a:r>
              <a:rPr lang="en-US" altLang="zh-CN" dirty="0">
                <a:solidFill>
                  <a:srgbClr val="0000FF"/>
                </a:solidFill>
              </a:rPr>
              <a:t>done</a:t>
            </a:r>
          </a:p>
          <a:p>
            <a:pPr marL="609600" indent="-609600">
              <a:buNone/>
              <a:defRPr/>
            </a:pPr>
            <a:r>
              <a:rPr lang="en-US" altLang="zh-CN" dirty="0"/>
              <a:t>until</a:t>
            </a:r>
            <a:r>
              <a:rPr lang="zh-CN" altLang="en-US" dirty="0"/>
              <a:t>循环与</a:t>
            </a:r>
            <a:r>
              <a:rPr lang="en-US" altLang="zh-CN" dirty="0"/>
              <a:t>while</a:t>
            </a:r>
            <a:r>
              <a:rPr lang="zh-CN" altLang="en-US" dirty="0"/>
              <a:t>循环的功能相似</a:t>
            </a:r>
            <a:r>
              <a:rPr lang="en-US" altLang="zh-CN" dirty="0"/>
              <a:t>,  </a:t>
            </a:r>
            <a:r>
              <a:rPr lang="zh-CN" altLang="en-US" dirty="0"/>
              <a:t>所不同的是只有当测试的命令或表达式的值是假时</a:t>
            </a:r>
            <a:r>
              <a:rPr lang="en-US" altLang="zh-CN" dirty="0"/>
              <a:t>, </a:t>
            </a:r>
            <a:r>
              <a:rPr lang="zh-CN" altLang="en-US" dirty="0"/>
              <a:t>才执行循环体中的命令表</a:t>
            </a:r>
            <a:r>
              <a:rPr lang="en-US" altLang="zh-CN" dirty="0"/>
              <a:t>, </a:t>
            </a:r>
            <a:r>
              <a:rPr lang="zh-CN" altLang="en-US" dirty="0"/>
              <a:t>否则退出循环。</a:t>
            </a:r>
            <a:r>
              <a:rPr lang="en-US" altLang="zh-CN" dirty="0"/>
              <a:t> </a:t>
            </a:r>
            <a:r>
              <a:rPr lang="zh-CN" altLang="en-US" dirty="0"/>
              <a:t>这一点与</a:t>
            </a:r>
            <a:r>
              <a:rPr lang="en-US" altLang="zh-CN" dirty="0"/>
              <a:t>while</a:t>
            </a:r>
            <a:r>
              <a:rPr lang="zh-CN" altLang="en-US" dirty="0"/>
              <a:t>命令正好相反。</a:t>
            </a:r>
            <a:endParaRPr lang="en-US" altLang="zh-CN" dirty="0"/>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
        <p:nvSpPr>
          <p:cNvPr id="4" name="文本框 3"/>
          <p:cNvSpPr txBox="1"/>
          <p:nvPr/>
        </p:nvSpPr>
        <p:spPr>
          <a:xfrm>
            <a:off x="876300" y="1027392"/>
            <a:ext cx="8125460" cy="461665"/>
          </a:xfrm>
          <a:prstGeom prst="rect">
            <a:avLst/>
          </a:prstGeom>
          <a:noFill/>
        </p:spPr>
        <p:txBody>
          <a:bodyPr wrap="square" rtlCol="0">
            <a:spAutoFit/>
          </a:bodyPr>
          <a:lstStyle/>
          <a:p>
            <a:r>
              <a:rPr lang="en-US" altLang="zh-CN" sz="2400" b="1" dirty="0">
                <a:solidFill>
                  <a:schemeClr val="tx2"/>
                </a:solidFill>
                <a:latin typeface="宋体" panose="02010600030101010101" pitchFamily="2" charset="-122"/>
                <a:ea typeface="宋体" panose="02010600030101010101" pitchFamily="2" charset="-122"/>
              </a:rPr>
              <a:t>8.7.4  </a:t>
            </a:r>
            <a:r>
              <a:rPr lang="zh-CN" altLang="en-US" sz="2400" b="1" dirty="0">
                <a:solidFill>
                  <a:schemeClr val="tx2"/>
                </a:solidFill>
                <a:latin typeface="宋体" panose="02010600030101010101" pitchFamily="2" charset="-122"/>
                <a:ea typeface="宋体" panose="02010600030101010101" pitchFamily="2" charset="-122"/>
              </a:rPr>
              <a:t>结构性语句 </a:t>
            </a:r>
            <a:r>
              <a:rPr lang="en-US" altLang="zh-CN" sz="2400" b="1" dirty="0">
                <a:solidFill>
                  <a:schemeClr val="tx2"/>
                </a:solidFill>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循环语句</a:t>
            </a:r>
            <a:r>
              <a:rPr lang="en-US" altLang="zh-CN" sz="2400" b="1" dirty="0">
                <a:latin typeface="宋体" panose="02010600030101010101" pitchFamily="2" charset="-122"/>
                <a:ea typeface="宋体" panose="02010600030101010101" pitchFamily="2" charset="-122"/>
              </a:rPr>
              <a:t>while…do…done</a:t>
            </a:r>
          </a:p>
        </p:txBody>
      </p:sp>
    </p:spTree>
    <p:extLst>
      <p:ext uri="{BB962C8B-B14F-4D97-AF65-F5344CB8AC3E}">
        <p14:creationId xmlns:p14="http://schemas.microsoft.com/office/powerpoint/2010/main" val="707038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a:extLst>
              <a:ext uri="{FF2B5EF4-FFF2-40B4-BE49-F238E27FC236}">
                <a16:creationId xmlns:a16="http://schemas.microsoft.com/office/drawing/2014/main" id="{DC7A9B30-09DB-49BE-BAC9-CAD274B7B60B}"/>
              </a:ext>
            </a:extLst>
          </p:cNvPr>
          <p:cNvSpPr>
            <a:spLocks noGrp="1" noChangeArrowheads="1"/>
          </p:cNvSpPr>
          <p:nvPr>
            <p:ph type="body" idx="1"/>
          </p:nvPr>
        </p:nvSpPr>
        <p:spPr>
          <a:xfrm>
            <a:off x="805180" y="1596390"/>
            <a:ext cx="8135620" cy="4629150"/>
          </a:xfrm>
        </p:spPr>
        <p:txBody>
          <a:bodyPr/>
          <a:lstStyle/>
          <a:p>
            <a:pPr marL="609600" indent="-609600">
              <a:buNone/>
              <a:defRPr/>
            </a:pPr>
            <a:r>
              <a:rPr lang="en-US" altLang="zh-CN" sz="2100" dirty="0"/>
              <a:t>      break</a:t>
            </a:r>
            <a:r>
              <a:rPr lang="zh-CN" altLang="en-US" sz="2100" dirty="0"/>
              <a:t>语句从包含该语句的最近一层循环中</a:t>
            </a:r>
            <a:r>
              <a:rPr lang="zh-CN" altLang="en-US" sz="2100" i="1" u="sng" dirty="0">
                <a:solidFill>
                  <a:srgbClr val="FF0000"/>
                </a:solidFill>
              </a:rPr>
              <a:t>跳出</a:t>
            </a:r>
            <a:r>
              <a:rPr lang="zh-CN" altLang="en-US" sz="2100" dirty="0"/>
              <a:t>一层</a:t>
            </a:r>
            <a:r>
              <a:rPr lang="en-US" altLang="zh-CN" sz="2100" dirty="0"/>
              <a:t>,  break  n  </a:t>
            </a:r>
            <a:r>
              <a:rPr lang="zh-CN" altLang="en-US" sz="2100" dirty="0"/>
              <a:t>则跳出</a:t>
            </a:r>
            <a:r>
              <a:rPr lang="en-US" altLang="zh-CN" sz="2100" dirty="0"/>
              <a:t>n</a:t>
            </a:r>
            <a:r>
              <a:rPr lang="zh-CN" altLang="en-US" sz="2100" dirty="0"/>
              <a:t>层</a:t>
            </a:r>
            <a:r>
              <a:rPr lang="en-US" altLang="zh-CN" sz="2100" dirty="0"/>
              <a:t>;  continue</a:t>
            </a:r>
            <a:r>
              <a:rPr lang="zh-CN" altLang="en-US" sz="2100" dirty="0"/>
              <a:t>语句则马上转到最近一层循环语句的</a:t>
            </a:r>
            <a:r>
              <a:rPr lang="zh-CN" altLang="en-US" sz="2100" i="1" u="sng" dirty="0">
                <a:solidFill>
                  <a:srgbClr val="FF0000"/>
                </a:solidFill>
              </a:rPr>
              <a:t>下一轮</a:t>
            </a:r>
            <a:r>
              <a:rPr lang="zh-CN" altLang="en-US" sz="2100" dirty="0"/>
              <a:t>循环上</a:t>
            </a:r>
            <a:r>
              <a:rPr lang="en-US" altLang="zh-CN" sz="2100" dirty="0"/>
              <a:t>,  continue  n</a:t>
            </a:r>
            <a:r>
              <a:rPr lang="zh-CN" altLang="en-US" sz="2100" dirty="0"/>
              <a:t>则转到最近</a:t>
            </a:r>
            <a:r>
              <a:rPr lang="en-US" altLang="zh-CN" sz="2100" dirty="0"/>
              <a:t>n</a:t>
            </a:r>
            <a:r>
              <a:rPr lang="zh-CN" altLang="en-US" sz="2100" dirty="0"/>
              <a:t>层循环语句的下一轮循环上</a:t>
            </a:r>
            <a:r>
              <a:rPr lang="en-US" altLang="zh-CN" sz="2100" dirty="0"/>
              <a:t>.</a:t>
            </a:r>
          </a:p>
          <a:p>
            <a:pPr marL="609600" indent="-609600">
              <a:buNone/>
              <a:defRPr/>
            </a:pPr>
            <a:endParaRPr lang="en-US" altLang="zh-CN" sz="2100" dirty="0"/>
          </a:p>
          <a:p>
            <a:pPr marL="609600" indent="-609600">
              <a:buNone/>
              <a:defRPr/>
            </a:pPr>
            <a:r>
              <a:rPr lang="zh-CN" altLang="en-US" sz="2100" dirty="0"/>
              <a:t>实例</a:t>
            </a:r>
            <a:r>
              <a:rPr lang="en-US" altLang="zh-CN" sz="2100" dirty="0"/>
              <a:t>.  </a:t>
            </a:r>
            <a:r>
              <a:rPr lang="zh-CN" altLang="en-US" sz="2100" dirty="0"/>
              <a:t>程序</a:t>
            </a:r>
            <a:r>
              <a:rPr lang="en-US" altLang="zh-CN" sz="2100" dirty="0"/>
              <a:t>prog7</a:t>
            </a:r>
            <a:r>
              <a:rPr lang="zh-CN" altLang="en-US" sz="2100" dirty="0"/>
              <a:t>的用法为</a:t>
            </a:r>
            <a:r>
              <a:rPr lang="en-US" altLang="zh-CN" sz="2100" dirty="0"/>
              <a:t>:</a:t>
            </a:r>
          </a:p>
          <a:p>
            <a:pPr marL="609600" indent="-609600">
              <a:buNone/>
              <a:defRPr/>
            </a:pPr>
            <a:r>
              <a:rPr lang="en-US" altLang="zh-CN" sz="2100" dirty="0"/>
              <a:t>          prog7   </a:t>
            </a:r>
            <a:r>
              <a:rPr lang="zh-CN" altLang="en-US" sz="2100" dirty="0"/>
              <a:t>整数   整数   整数 </a:t>
            </a:r>
            <a:r>
              <a:rPr lang="en-US" altLang="zh-CN" sz="2100" dirty="0"/>
              <a:t>…</a:t>
            </a:r>
          </a:p>
          <a:p>
            <a:pPr marL="609600" indent="-609600">
              <a:buNone/>
              <a:defRPr/>
            </a:pPr>
            <a:r>
              <a:rPr lang="zh-CN" altLang="en-US" sz="2100" dirty="0"/>
              <a:t>参数个数不确定</a:t>
            </a:r>
            <a:r>
              <a:rPr lang="en-US" altLang="zh-CN" sz="2100" dirty="0"/>
              <a:t>, </a:t>
            </a:r>
            <a:r>
              <a:rPr lang="zh-CN" altLang="en-US" sz="2100" dirty="0"/>
              <a:t>参数的数量为</a:t>
            </a:r>
            <a:r>
              <a:rPr lang="en-US" altLang="zh-CN" sz="2100" dirty="0"/>
              <a:t>1~10</a:t>
            </a:r>
            <a:r>
              <a:rPr lang="zh-CN" altLang="en-US" sz="2100" dirty="0"/>
              <a:t>个</a:t>
            </a:r>
            <a:r>
              <a:rPr lang="en-US" altLang="zh-CN" sz="2100" dirty="0"/>
              <a:t>, </a:t>
            </a:r>
            <a:r>
              <a:rPr lang="zh-CN" altLang="en-US" sz="2100" dirty="0"/>
              <a:t>每个参数都是正整数。</a:t>
            </a:r>
            <a:r>
              <a:rPr lang="en-US" altLang="zh-CN" sz="2100" dirty="0"/>
              <a:t>prog7</a:t>
            </a:r>
            <a:r>
              <a:rPr lang="zh-CN" altLang="en-US" sz="2100" dirty="0"/>
              <a:t>的代码如下：</a:t>
            </a:r>
            <a:endParaRPr lang="en-US" altLang="zh-CN" sz="2100" dirty="0"/>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
        <p:nvSpPr>
          <p:cNvPr id="4" name="文本框 3"/>
          <p:cNvSpPr txBox="1"/>
          <p:nvPr/>
        </p:nvSpPr>
        <p:spPr>
          <a:xfrm>
            <a:off x="805180" y="994717"/>
            <a:ext cx="8491220" cy="461665"/>
          </a:xfrm>
          <a:prstGeom prst="rect">
            <a:avLst/>
          </a:prstGeom>
          <a:noFill/>
        </p:spPr>
        <p:txBody>
          <a:bodyPr wrap="square" rtlCol="0">
            <a:spAutoFit/>
          </a:bodyPr>
          <a:lstStyle/>
          <a:p>
            <a:r>
              <a:rPr lang="en-US" altLang="zh-CN" sz="2400" b="1" dirty="0">
                <a:solidFill>
                  <a:schemeClr val="tx2"/>
                </a:solidFill>
                <a:latin typeface="宋体" panose="02010600030101010101" pitchFamily="2" charset="-122"/>
                <a:ea typeface="宋体" panose="02010600030101010101" pitchFamily="2" charset="-122"/>
              </a:rPr>
              <a:t>8.7.4  </a:t>
            </a:r>
            <a:r>
              <a:rPr lang="zh-CN" altLang="en-US" sz="2400" b="1" dirty="0">
                <a:solidFill>
                  <a:schemeClr val="tx2"/>
                </a:solidFill>
                <a:latin typeface="宋体" panose="02010600030101010101" pitchFamily="2" charset="-122"/>
                <a:ea typeface="宋体" panose="02010600030101010101" pitchFamily="2" charset="-122"/>
              </a:rPr>
              <a:t>结构性语句 </a:t>
            </a:r>
            <a:r>
              <a:rPr lang="en-US" altLang="zh-CN" sz="2400" b="1" dirty="0">
                <a:solidFill>
                  <a:schemeClr val="tx2"/>
                </a:solidFill>
                <a:latin typeface="宋体" panose="02010600030101010101" pitchFamily="2" charset="-122"/>
                <a:ea typeface="宋体" panose="02010600030101010101" pitchFamily="2" charset="-122"/>
              </a:rPr>
              <a:t>——</a:t>
            </a:r>
            <a:r>
              <a:rPr lang="zh-CN" altLang="en-US" sz="2400" b="1" dirty="0">
                <a:solidFill>
                  <a:schemeClr val="tx2"/>
                </a:solidFill>
                <a:latin typeface="宋体" panose="02010600030101010101" pitchFamily="2" charset="-122"/>
                <a:ea typeface="宋体" panose="02010600030101010101" pitchFamily="2" charset="-122"/>
              </a:rPr>
              <a:t>循环控制语句 </a:t>
            </a:r>
            <a:r>
              <a:rPr lang="en-US" altLang="zh-CN" sz="2400" b="1" dirty="0">
                <a:solidFill>
                  <a:schemeClr val="tx2"/>
                </a:solidFill>
                <a:latin typeface="宋体" panose="02010600030101010101" pitchFamily="2" charset="-122"/>
                <a:ea typeface="宋体" panose="02010600030101010101" pitchFamily="2" charset="-122"/>
              </a:rPr>
              <a:t>break </a:t>
            </a:r>
            <a:r>
              <a:rPr lang="zh-CN" altLang="en-US" sz="2400" b="1" dirty="0">
                <a:solidFill>
                  <a:schemeClr val="tx2"/>
                </a:solidFill>
                <a:latin typeface="宋体" panose="02010600030101010101" pitchFamily="2" charset="-122"/>
                <a:ea typeface="宋体" panose="02010600030101010101" pitchFamily="2" charset="-122"/>
              </a:rPr>
              <a:t>和 </a:t>
            </a:r>
            <a:r>
              <a:rPr lang="en-US" altLang="zh-CN" sz="2400" b="1" dirty="0">
                <a:solidFill>
                  <a:schemeClr val="tx2"/>
                </a:solidFill>
                <a:latin typeface="宋体" panose="02010600030101010101" pitchFamily="2" charset="-122"/>
                <a:ea typeface="宋体" panose="02010600030101010101" pitchFamily="2" charset="-122"/>
              </a:rPr>
              <a:t>continue</a:t>
            </a:r>
            <a:endParaRPr lang="en-US" altLang="zh-CN" sz="24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221438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a:extLst>
              <a:ext uri="{FF2B5EF4-FFF2-40B4-BE49-F238E27FC236}">
                <a16:creationId xmlns:a16="http://schemas.microsoft.com/office/drawing/2014/main" id="{6D3F162D-50B7-4670-9760-4180343302C8}"/>
              </a:ext>
            </a:extLst>
          </p:cNvPr>
          <p:cNvSpPr>
            <a:spLocks noGrp="1" noChangeArrowheads="1"/>
          </p:cNvSpPr>
          <p:nvPr>
            <p:ph type="body" idx="1"/>
          </p:nvPr>
        </p:nvSpPr>
        <p:spPr>
          <a:xfrm>
            <a:off x="828674" y="1083310"/>
            <a:ext cx="7858125" cy="5774690"/>
          </a:xfrm>
        </p:spPr>
        <p:txBody>
          <a:bodyPr/>
          <a:lstStyle/>
          <a:p>
            <a:pPr eaLnBrk="1" hangingPunct="1">
              <a:lnSpc>
                <a:spcPts val="800"/>
              </a:lnSpc>
              <a:buFont typeface="Wingdings" panose="05000000000000000000" pitchFamily="2" charset="2"/>
              <a:buNone/>
              <a:defRPr/>
            </a:pPr>
            <a:r>
              <a:rPr lang="en-US" altLang="zh-CN" sz="1800" dirty="0"/>
              <a:t>if  [  $#  -</a:t>
            </a:r>
            <a:r>
              <a:rPr lang="en-US" altLang="zh-CN" sz="1800" dirty="0" err="1"/>
              <a:t>eq</a:t>
            </a:r>
            <a:r>
              <a:rPr lang="en-US" altLang="zh-CN" sz="1800" dirty="0"/>
              <a:t>  0  ]</a:t>
            </a:r>
          </a:p>
          <a:p>
            <a:pPr eaLnBrk="1" hangingPunct="1">
              <a:lnSpc>
                <a:spcPts val="800"/>
              </a:lnSpc>
              <a:buFont typeface="Wingdings" panose="05000000000000000000" pitchFamily="2" charset="2"/>
              <a:buNone/>
              <a:defRPr/>
            </a:pPr>
            <a:r>
              <a:rPr lang="en-US" altLang="zh-CN" sz="1800" dirty="0"/>
              <a:t>then</a:t>
            </a:r>
          </a:p>
          <a:p>
            <a:pPr eaLnBrk="1" hangingPunct="1">
              <a:lnSpc>
                <a:spcPts val="800"/>
              </a:lnSpc>
              <a:buFont typeface="Wingdings" panose="05000000000000000000" pitchFamily="2" charset="2"/>
              <a:buNone/>
              <a:defRPr/>
            </a:pPr>
            <a:r>
              <a:rPr lang="en-US" altLang="zh-CN" sz="1800" dirty="0"/>
              <a:t>		echo  "Numeric  arguments  required"</a:t>
            </a:r>
          </a:p>
          <a:p>
            <a:pPr eaLnBrk="1" hangingPunct="1">
              <a:lnSpc>
                <a:spcPts val="800"/>
              </a:lnSpc>
              <a:buFont typeface="Wingdings" panose="05000000000000000000" pitchFamily="2" charset="2"/>
              <a:buNone/>
              <a:defRPr/>
            </a:pPr>
            <a:r>
              <a:rPr lang="en-US" altLang="zh-CN" sz="1800" dirty="0"/>
              <a:t>		exit</a:t>
            </a:r>
          </a:p>
          <a:p>
            <a:pPr eaLnBrk="1" hangingPunct="1">
              <a:lnSpc>
                <a:spcPts val="800"/>
              </a:lnSpc>
              <a:buFont typeface="Wingdings" panose="05000000000000000000" pitchFamily="2" charset="2"/>
              <a:buNone/>
              <a:defRPr/>
            </a:pPr>
            <a:r>
              <a:rPr lang="en-US" altLang="zh-CN" sz="1800" dirty="0"/>
              <a:t>fi</a:t>
            </a:r>
          </a:p>
          <a:p>
            <a:pPr eaLnBrk="1" hangingPunct="1">
              <a:lnSpc>
                <a:spcPts val="800"/>
              </a:lnSpc>
              <a:buFont typeface="Wingdings" panose="05000000000000000000" pitchFamily="2" charset="2"/>
              <a:buNone/>
              <a:defRPr/>
            </a:pPr>
            <a:r>
              <a:rPr lang="en-US" altLang="zh-CN" sz="1800" dirty="0"/>
              <a:t>if  [  $#  -</a:t>
            </a:r>
            <a:r>
              <a:rPr lang="en-US" altLang="zh-CN" sz="1800" dirty="0" err="1"/>
              <a:t>gt</a:t>
            </a:r>
            <a:r>
              <a:rPr lang="en-US" altLang="zh-CN" sz="1800" dirty="0"/>
              <a:t>   10  ]</a:t>
            </a:r>
          </a:p>
          <a:p>
            <a:pPr eaLnBrk="1" hangingPunct="1">
              <a:lnSpc>
                <a:spcPts val="800"/>
              </a:lnSpc>
              <a:buFont typeface="Wingdings" panose="05000000000000000000" pitchFamily="2" charset="2"/>
              <a:buNone/>
              <a:defRPr/>
            </a:pPr>
            <a:r>
              <a:rPr lang="en-US" altLang="zh-CN" sz="1800" dirty="0"/>
              <a:t>then</a:t>
            </a:r>
          </a:p>
          <a:p>
            <a:pPr eaLnBrk="1" hangingPunct="1">
              <a:lnSpc>
                <a:spcPts val="800"/>
              </a:lnSpc>
              <a:buFont typeface="Wingdings" panose="05000000000000000000" pitchFamily="2" charset="2"/>
              <a:buNone/>
              <a:defRPr/>
            </a:pPr>
            <a:r>
              <a:rPr lang="en-US" altLang="zh-CN" sz="1800" dirty="0"/>
              <a:t>		echo  "Only  ten  arguments  allowed"</a:t>
            </a:r>
          </a:p>
          <a:p>
            <a:pPr eaLnBrk="1" hangingPunct="1">
              <a:lnSpc>
                <a:spcPts val="800"/>
              </a:lnSpc>
              <a:buFont typeface="Wingdings" panose="05000000000000000000" pitchFamily="2" charset="2"/>
              <a:buNone/>
              <a:defRPr/>
            </a:pPr>
            <a:r>
              <a:rPr lang="en-US" altLang="zh-CN" sz="1800" dirty="0"/>
              <a:t>		exit</a:t>
            </a:r>
          </a:p>
          <a:p>
            <a:pPr eaLnBrk="1" hangingPunct="1">
              <a:lnSpc>
                <a:spcPts val="800"/>
              </a:lnSpc>
              <a:buFont typeface="Wingdings" panose="05000000000000000000" pitchFamily="2" charset="2"/>
              <a:buNone/>
              <a:defRPr/>
            </a:pPr>
            <a:r>
              <a:rPr lang="en-US" altLang="zh-CN" sz="1800" dirty="0"/>
              <a:t>fi</a:t>
            </a:r>
          </a:p>
          <a:p>
            <a:pPr eaLnBrk="1" hangingPunct="1">
              <a:lnSpc>
                <a:spcPts val="800"/>
              </a:lnSpc>
              <a:buFont typeface="Wingdings" panose="05000000000000000000" pitchFamily="2" charset="2"/>
              <a:buNone/>
              <a:defRPr/>
            </a:pPr>
            <a:r>
              <a:rPr lang="en-US" altLang="zh-CN" sz="1800" dirty="0"/>
              <a:t>for  number</a:t>
            </a:r>
          </a:p>
          <a:p>
            <a:pPr eaLnBrk="1" hangingPunct="1">
              <a:lnSpc>
                <a:spcPts val="800"/>
              </a:lnSpc>
              <a:buFont typeface="Wingdings" panose="05000000000000000000" pitchFamily="2" charset="2"/>
              <a:buNone/>
              <a:defRPr/>
            </a:pPr>
            <a:r>
              <a:rPr lang="en-US" altLang="zh-CN" sz="1800" dirty="0"/>
              <a:t>do</a:t>
            </a:r>
          </a:p>
          <a:p>
            <a:pPr eaLnBrk="1" hangingPunct="1">
              <a:lnSpc>
                <a:spcPts val="800"/>
              </a:lnSpc>
              <a:buFont typeface="Wingdings" panose="05000000000000000000" pitchFamily="2" charset="2"/>
              <a:buNone/>
              <a:defRPr/>
            </a:pPr>
            <a:r>
              <a:rPr lang="en-US" altLang="zh-CN" sz="1800" dirty="0"/>
              <a:t>		count=`expr  $number  %  2`</a:t>
            </a:r>
          </a:p>
          <a:p>
            <a:pPr eaLnBrk="1" hangingPunct="1">
              <a:lnSpc>
                <a:spcPts val="800"/>
              </a:lnSpc>
              <a:buFont typeface="Wingdings" panose="05000000000000000000" pitchFamily="2" charset="2"/>
              <a:buNone/>
              <a:defRPr/>
            </a:pPr>
            <a:r>
              <a:rPr lang="en-US" altLang="zh-CN" sz="1800" dirty="0"/>
              <a:t>		if [  $count  -</a:t>
            </a:r>
            <a:r>
              <a:rPr lang="en-US" altLang="zh-CN" sz="1800" dirty="0" err="1"/>
              <a:t>eq</a:t>
            </a:r>
            <a:r>
              <a:rPr lang="en-US" altLang="zh-CN" sz="1800" dirty="0"/>
              <a:t>  1  ]</a:t>
            </a:r>
          </a:p>
          <a:p>
            <a:pPr eaLnBrk="1" hangingPunct="1">
              <a:lnSpc>
                <a:spcPts val="800"/>
              </a:lnSpc>
              <a:buFont typeface="Wingdings" panose="05000000000000000000" pitchFamily="2" charset="2"/>
              <a:buNone/>
              <a:defRPr/>
            </a:pPr>
            <a:r>
              <a:rPr lang="en-US" altLang="zh-CN" sz="1800" dirty="0"/>
              <a:t>		then</a:t>
            </a:r>
          </a:p>
          <a:p>
            <a:pPr eaLnBrk="1" hangingPunct="1">
              <a:lnSpc>
                <a:spcPts val="800"/>
              </a:lnSpc>
              <a:buFont typeface="Wingdings" panose="05000000000000000000" pitchFamily="2" charset="2"/>
              <a:buNone/>
              <a:defRPr/>
            </a:pPr>
            <a:r>
              <a:rPr lang="en-US" altLang="zh-CN" sz="1800" dirty="0"/>
              <a:t>			continue</a:t>
            </a:r>
          </a:p>
          <a:p>
            <a:pPr eaLnBrk="1" hangingPunct="1">
              <a:lnSpc>
                <a:spcPts val="800"/>
              </a:lnSpc>
              <a:buFont typeface="Wingdings" panose="05000000000000000000" pitchFamily="2" charset="2"/>
              <a:buNone/>
              <a:defRPr/>
            </a:pPr>
            <a:r>
              <a:rPr lang="en-US" altLang="zh-CN" sz="1800" dirty="0"/>
              <a:t>		else</a:t>
            </a:r>
          </a:p>
          <a:p>
            <a:pPr eaLnBrk="1" hangingPunct="1">
              <a:lnSpc>
                <a:spcPts val="800"/>
              </a:lnSpc>
              <a:buFont typeface="Wingdings" panose="05000000000000000000" pitchFamily="2" charset="2"/>
              <a:buNone/>
              <a:defRPr/>
            </a:pPr>
            <a:r>
              <a:rPr lang="en-US" altLang="zh-CN" sz="1800" dirty="0"/>
              <a:t>			output="$output   $number"</a:t>
            </a:r>
          </a:p>
          <a:p>
            <a:pPr eaLnBrk="1" hangingPunct="1">
              <a:lnSpc>
                <a:spcPts val="800"/>
              </a:lnSpc>
              <a:buFont typeface="Wingdings" panose="05000000000000000000" pitchFamily="2" charset="2"/>
              <a:buNone/>
              <a:defRPr/>
            </a:pPr>
            <a:r>
              <a:rPr lang="en-US" altLang="zh-CN" sz="1800" dirty="0"/>
              <a:t>		fi</a:t>
            </a:r>
          </a:p>
          <a:p>
            <a:pPr eaLnBrk="1" hangingPunct="1">
              <a:lnSpc>
                <a:spcPts val="800"/>
              </a:lnSpc>
              <a:buFont typeface="Wingdings" panose="05000000000000000000" pitchFamily="2" charset="2"/>
              <a:buNone/>
              <a:defRPr/>
            </a:pPr>
            <a:r>
              <a:rPr lang="en-US" altLang="zh-CN" sz="1800" dirty="0"/>
              <a:t>done</a:t>
            </a:r>
          </a:p>
          <a:p>
            <a:pPr eaLnBrk="1" hangingPunct="1">
              <a:lnSpc>
                <a:spcPts val="800"/>
              </a:lnSpc>
              <a:buFont typeface="Wingdings" panose="05000000000000000000" pitchFamily="2" charset="2"/>
              <a:buNone/>
              <a:defRPr/>
            </a:pPr>
            <a:r>
              <a:rPr lang="en-US" altLang="zh-CN" sz="1800" dirty="0"/>
              <a:t>echo  "Even  numbers:  $output "</a:t>
            </a:r>
          </a:p>
        </p:txBody>
      </p:sp>
      <p:sp>
        <p:nvSpPr>
          <p:cNvPr id="521219" name="AutoShape 3"/>
          <p:cNvSpPr>
            <a:spLocks noChangeArrowheads="1"/>
          </p:cNvSpPr>
          <p:nvPr/>
        </p:nvSpPr>
        <p:spPr bwMode="auto">
          <a:xfrm>
            <a:off x="3001010" y="3419475"/>
            <a:ext cx="1943100" cy="400050"/>
          </a:xfrm>
          <a:prstGeom prst="wedgeRoundRectCallout">
            <a:avLst>
              <a:gd name="adj1" fmla="val -86508"/>
              <a:gd name="adj2" fmla="val 78156"/>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a:solidFill>
                  <a:schemeClr val="bg2"/>
                </a:solidFill>
              </a:rPr>
              <a:t>取所有位置参数</a:t>
            </a:r>
          </a:p>
        </p:txBody>
      </p:sp>
      <p:sp>
        <p:nvSpPr>
          <p:cNvPr id="521220" name="AutoShape 4"/>
          <p:cNvSpPr>
            <a:spLocks noChangeArrowheads="1"/>
          </p:cNvSpPr>
          <p:nvPr/>
        </p:nvSpPr>
        <p:spPr bwMode="auto">
          <a:xfrm>
            <a:off x="5419090" y="3231515"/>
            <a:ext cx="2000250" cy="628650"/>
          </a:xfrm>
          <a:prstGeom prst="wedgeRoundRectCallout">
            <a:avLst>
              <a:gd name="adj1" fmla="val -98713"/>
              <a:gd name="adj2" fmla="val 136807"/>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a:solidFill>
                  <a:schemeClr val="bg2"/>
                </a:solidFill>
              </a:rPr>
              <a:t>用</a:t>
            </a:r>
            <a:r>
              <a:rPr lang="en-US" altLang="zh-CN" sz="1800" b="1">
                <a:solidFill>
                  <a:schemeClr val="bg2"/>
                </a:solidFill>
              </a:rPr>
              <a:t>2</a:t>
            </a:r>
            <a:r>
              <a:rPr lang="zh-CN" altLang="en-US" sz="1800" b="1">
                <a:solidFill>
                  <a:schemeClr val="bg2"/>
                </a:solidFill>
              </a:rPr>
              <a:t>求模</a:t>
            </a:r>
            <a:r>
              <a:rPr lang="en-US" altLang="zh-CN" sz="1800" b="1">
                <a:solidFill>
                  <a:schemeClr val="bg2"/>
                </a:solidFill>
              </a:rPr>
              <a:t>, count</a:t>
            </a:r>
            <a:r>
              <a:rPr lang="zh-CN" altLang="en-US" sz="1800" b="1">
                <a:solidFill>
                  <a:schemeClr val="bg2"/>
                </a:solidFill>
              </a:rPr>
              <a:t>的值只能是</a:t>
            </a:r>
            <a:r>
              <a:rPr lang="en-US" altLang="zh-CN" sz="1800" b="1">
                <a:solidFill>
                  <a:schemeClr val="bg2"/>
                </a:solidFill>
              </a:rPr>
              <a:t>0</a:t>
            </a:r>
            <a:r>
              <a:rPr lang="zh-CN" altLang="en-US" sz="1800" b="1">
                <a:solidFill>
                  <a:schemeClr val="bg2"/>
                </a:solidFill>
              </a:rPr>
              <a:t>或</a:t>
            </a:r>
            <a:r>
              <a:rPr lang="en-US" altLang="zh-CN" sz="1800" b="1">
                <a:solidFill>
                  <a:schemeClr val="bg2"/>
                </a:solidFill>
              </a:rPr>
              <a:t>1</a:t>
            </a:r>
          </a:p>
        </p:txBody>
      </p:sp>
      <p:sp>
        <p:nvSpPr>
          <p:cNvPr id="521221" name="AutoShape 5"/>
          <p:cNvSpPr>
            <a:spLocks noChangeArrowheads="1"/>
          </p:cNvSpPr>
          <p:nvPr/>
        </p:nvSpPr>
        <p:spPr bwMode="auto">
          <a:xfrm rot="10800000">
            <a:off x="466090" y="3886200"/>
            <a:ext cx="362584" cy="1543050"/>
          </a:xfrm>
          <a:prstGeom prst="curvedLeftArrow">
            <a:avLst>
              <a:gd name="adj1" fmla="val 21111"/>
              <a:gd name="adj2" fmla="val 74444"/>
              <a:gd name="adj3" fmla="val 3171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a:solidFill>
                  <a:srgbClr val="FF6600"/>
                </a:solidFill>
              </a:rPr>
              <a:t>下</a:t>
            </a:r>
          </a:p>
          <a:p>
            <a:pPr algn="ctr" eaLnBrk="1" hangingPunct="1">
              <a:spcBef>
                <a:spcPct val="0"/>
              </a:spcBef>
              <a:buClrTx/>
              <a:buSzTx/>
              <a:buFontTx/>
              <a:buNone/>
            </a:pPr>
            <a:r>
              <a:rPr lang="zh-CN" altLang="en-US" sz="1800" b="1">
                <a:solidFill>
                  <a:srgbClr val="FF6600"/>
                </a:solidFill>
              </a:rPr>
              <a:t>轮</a:t>
            </a:r>
          </a:p>
          <a:p>
            <a:pPr algn="ctr" eaLnBrk="1" hangingPunct="1">
              <a:spcBef>
                <a:spcPct val="0"/>
              </a:spcBef>
              <a:buClrTx/>
              <a:buSzTx/>
              <a:buFontTx/>
              <a:buNone/>
            </a:pPr>
            <a:r>
              <a:rPr lang="zh-CN" altLang="en-US" sz="1800" b="1">
                <a:solidFill>
                  <a:srgbClr val="FF6600"/>
                </a:solidFill>
              </a:rPr>
              <a:t>循</a:t>
            </a:r>
          </a:p>
          <a:p>
            <a:pPr algn="ctr" eaLnBrk="1" hangingPunct="1">
              <a:spcBef>
                <a:spcPct val="0"/>
              </a:spcBef>
              <a:buClrTx/>
              <a:buSzTx/>
              <a:buFontTx/>
              <a:buNone/>
            </a:pPr>
            <a:r>
              <a:rPr lang="zh-CN" altLang="en-US" sz="1800" b="1">
                <a:solidFill>
                  <a:srgbClr val="FF6600"/>
                </a:solidFill>
              </a:rPr>
              <a:t>环</a:t>
            </a:r>
          </a:p>
        </p:txBody>
      </p:sp>
      <p:sp>
        <p:nvSpPr>
          <p:cNvPr id="521222" name="AutoShape 6"/>
          <p:cNvSpPr>
            <a:spLocks noChangeArrowheads="1"/>
          </p:cNvSpPr>
          <p:nvPr/>
        </p:nvSpPr>
        <p:spPr bwMode="auto">
          <a:xfrm>
            <a:off x="5419090" y="4785360"/>
            <a:ext cx="1085850" cy="400050"/>
          </a:xfrm>
          <a:prstGeom prst="wedgeRoundRectCallout">
            <a:avLst>
              <a:gd name="adj1" fmla="val -204576"/>
              <a:gd name="adj2" fmla="val -33018"/>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a:solidFill>
                  <a:schemeClr val="bg2"/>
                </a:solidFill>
              </a:rPr>
              <a:t>是奇数</a:t>
            </a:r>
          </a:p>
        </p:txBody>
      </p:sp>
      <p:sp>
        <p:nvSpPr>
          <p:cNvPr id="521223" name="AutoShape 7"/>
          <p:cNvSpPr>
            <a:spLocks noChangeArrowheads="1"/>
          </p:cNvSpPr>
          <p:nvPr/>
        </p:nvSpPr>
        <p:spPr bwMode="auto">
          <a:xfrm>
            <a:off x="5515610" y="6216333"/>
            <a:ext cx="2400300" cy="457200"/>
          </a:xfrm>
          <a:prstGeom prst="wedgeRoundRectCallout">
            <a:avLst>
              <a:gd name="adj1" fmla="val -66328"/>
              <a:gd name="adj2" fmla="val -117467"/>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a:solidFill>
                  <a:schemeClr val="bg2"/>
                </a:solidFill>
              </a:rPr>
              <a:t>偶数放到偶数队列中</a:t>
            </a:r>
          </a:p>
        </p:txBody>
      </p:sp>
      <p:sp>
        <p:nvSpPr>
          <p:cNvPr id="8"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2704044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21219"/>
                                        </p:tgtEl>
                                        <p:attrNameLst>
                                          <p:attrName>style.visibility</p:attrName>
                                        </p:attrNameLst>
                                      </p:cBhvr>
                                      <p:to>
                                        <p:strVal val="visible"/>
                                      </p:to>
                                    </p:set>
                                    <p:anim calcmode="lin" valueType="num">
                                      <p:cBhvr additive="base">
                                        <p:cTn id="7" dur="500" fill="hold"/>
                                        <p:tgtEl>
                                          <p:spTgt spid="521219"/>
                                        </p:tgtEl>
                                        <p:attrNameLst>
                                          <p:attrName>ppt_x</p:attrName>
                                        </p:attrNameLst>
                                      </p:cBhvr>
                                      <p:tavLst>
                                        <p:tav tm="0">
                                          <p:val>
                                            <p:strVal val="1+#ppt_w/2"/>
                                          </p:val>
                                        </p:tav>
                                        <p:tav tm="100000">
                                          <p:val>
                                            <p:strVal val="#ppt_x"/>
                                          </p:val>
                                        </p:tav>
                                      </p:tavLst>
                                    </p:anim>
                                    <p:anim calcmode="lin" valueType="num">
                                      <p:cBhvr additive="base">
                                        <p:cTn id="8" dur="500" fill="hold"/>
                                        <p:tgtEl>
                                          <p:spTgt spid="52121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21220"/>
                                        </p:tgtEl>
                                        <p:attrNameLst>
                                          <p:attrName>style.visibility</p:attrName>
                                        </p:attrNameLst>
                                      </p:cBhvr>
                                      <p:to>
                                        <p:strVal val="visible"/>
                                      </p:to>
                                    </p:set>
                                    <p:anim calcmode="lin" valueType="num">
                                      <p:cBhvr additive="base">
                                        <p:cTn id="13" dur="500" fill="hold"/>
                                        <p:tgtEl>
                                          <p:spTgt spid="521220"/>
                                        </p:tgtEl>
                                        <p:attrNameLst>
                                          <p:attrName>ppt_x</p:attrName>
                                        </p:attrNameLst>
                                      </p:cBhvr>
                                      <p:tavLst>
                                        <p:tav tm="0">
                                          <p:val>
                                            <p:strVal val="1+#ppt_w/2"/>
                                          </p:val>
                                        </p:tav>
                                        <p:tav tm="100000">
                                          <p:val>
                                            <p:strVal val="#ppt_x"/>
                                          </p:val>
                                        </p:tav>
                                      </p:tavLst>
                                    </p:anim>
                                    <p:anim calcmode="lin" valueType="num">
                                      <p:cBhvr additive="base">
                                        <p:cTn id="14" dur="500" fill="hold"/>
                                        <p:tgtEl>
                                          <p:spTgt spid="52122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21222"/>
                                        </p:tgtEl>
                                        <p:attrNameLst>
                                          <p:attrName>style.visibility</p:attrName>
                                        </p:attrNameLst>
                                      </p:cBhvr>
                                      <p:to>
                                        <p:strVal val="visible"/>
                                      </p:to>
                                    </p:set>
                                    <p:anim calcmode="lin" valueType="num">
                                      <p:cBhvr additive="base">
                                        <p:cTn id="19" dur="500" fill="hold"/>
                                        <p:tgtEl>
                                          <p:spTgt spid="521222"/>
                                        </p:tgtEl>
                                        <p:attrNameLst>
                                          <p:attrName>ppt_x</p:attrName>
                                        </p:attrNameLst>
                                      </p:cBhvr>
                                      <p:tavLst>
                                        <p:tav tm="0">
                                          <p:val>
                                            <p:strVal val="1+#ppt_w/2"/>
                                          </p:val>
                                        </p:tav>
                                        <p:tav tm="100000">
                                          <p:val>
                                            <p:strVal val="#ppt_x"/>
                                          </p:val>
                                        </p:tav>
                                      </p:tavLst>
                                    </p:anim>
                                    <p:anim calcmode="lin" valueType="num">
                                      <p:cBhvr additive="base">
                                        <p:cTn id="20" dur="500" fill="hold"/>
                                        <p:tgtEl>
                                          <p:spTgt spid="52122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3" fill="hold" grpId="0" nodeType="clickEffect">
                                  <p:stCondLst>
                                    <p:cond delay="0"/>
                                  </p:stCondLst>
                                  <p:childTnLst>
                                    <p:set>
                                      <p:cBhvr>
                                        <p:cTn id="24" dur="1" fill="hold">
                                          <p:stCondLst>
                                            <p:cond delay="0"/>
                                          </p:stCondLst>
                                        </p:cTn>
                                        <p:tgtEl>
                                          <p:spTgt spid="521221"/>
                                        </p:tgtEl>
                                        <p:attrNameLst>
                                          <p:attrName>style.visibility</p:attrName>
                                        </p:attrNameLst>
                                      </p:cBhvr>
                                      <p:to>
                                        <p:strVal val="visible"/>
                                      </p:to>
                                    </p:set>
                                    <p:animEffect transition="in" filter="strips(upRight)">
                                      <p:cBhvr>
                                        <p:cTn id="25" dur="500"/>
                                        <p:tgtEl>
                                          <p:spTgt spid="52122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6" fill="hold" grpId="0" nodeType="clickEffect">
                                  <p:stCondLst>
                                    <p:cond delay="0"/>
                                  </p:stCondLst>
                                  <p:childTnLst>
                                    <p:set>
                                      <p:cBhvr>
                                        <p:cTn id="29" dur="1" fill="hold">
                                          <p:stCondLst>
                                            <p:cond delay="0"/>
                                          </p:stCondLst>
                                        </p:cTn>
                                        <p:tgtEl>
                                          <p:spTgt spid="521223"/>
                                        </p:tgtEl>
                                        <p:attrNameLst>
                                          <p:attrName>style.visibility</p:attrName>
                                        </p:attrNameLst>
                                      </p:cBhvr>
                                      <p:to>
                                        <p:strVal val="visible"/>
                                      </p:to>
                                    </p:set>
                                    <p:anim calcmode="lin" valueType="num">
                                      <p:cBhvr additive="base">
                                        <p:cTn id="30" dur="500" fill="hold"/>
                                        <p:tgtEl>
                                          <p:spTgt spid="521223"/>
                                        </p:tgtEl>
                                        <p:attrNameLst>
                                          <p:attrName>ppt_x</p:attrName>
                                        </p:attrNameLst>
                                      </p:cBhvr>
                                      <p:tavLst>
                                        <p:tav tm="0">
                                          <p:val>
                                            <p:strVal val="1+#ppt_w/2"/>
                                          </p:val>
                                        </p:tav>
                                        <p:tav tm="100000">
                                          <p:val>
                                            <p:strVal val="#ppt_x"/>
                                          </p:val>
                                        </p:tav>
                                      </p:tavLst>
                                    </p:anim>
                                    <p:anim calcmode="lin" valueType="num">
                                      <p:cBhvr additive="base">
                                        <p:cTn id="31" dur="500" fill="hold"/>
                                        <p:tgtEl>
                                          <p:spTgt spid="5212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19" grpId="0" animBg="1" autoUpdateAnimBg="0"/>
      <p:bldP spid="521220" grpId="0" animBg="1" autoUpdateAnimBg="0"/>
      <p:bldP spid="521221" grpId="0" animBg="1" autoUpdateAnimBg="0"/>
      <p:bldP spid="521222" grpId="0" animBg="1" autoUpdateAnimBg="0"/>
      <p:bldP spid="521223" grpId="0" animBg="1"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a:extLst>
              <a:ext uri="{FF2B5EF4-FFF2-40B4-BE49-F238E27FC236}">
                <a16:creationId xmlns:a16="http://schemas.microsoft.com/office/drawing/2014/main" id="{85B9E4D3-2492-4B93-BD13-B9C8EB03B294}"/>
              </a:ext>
            </a:extLst>
          </p:cNvPr>
          <p:cNvSpPr>
            <a:spLocks noGrp="1" noChangeArrowheads="1"/>
          </p:cNvSpPr>
          <p:nvPr>
            <p:ph type="body" idx="1"/>
          </p:nvPr>
        </p:nvSpPr>
        <p:spPr>
          <a:xfrm>
            <a:off x="906780" y="1012190"/>
            <a:ext cx="7668260" cy="5723890"/>
          </a:xfrm>
        </p:spPr>
        <p:txBody>
          <a:bodyPr/>
          <a:lstStyle/>
          <a:p>
            <a:pPr eaLnBrk="1" hangingPunct="1">
              <a:buFont typeface="Wingdings" panose="05000000000000000000" pitchFamily="2" charset="2"/>
              <a:buNone/>
              <a:defRPr/>
            </a:pPr>
            <a:r>
              <a:rPr lang="zh-CN" altLang="en-US" sz="2100" dirty="0"/>
              <a:t>实例</a:t>
            </a:r>
            <a:r>
              <a:rPr lang="en-US" altLang="zh-CN" sz="2100" dirty="0"/>
              <a:t>.  </a:t>
            </a:r>
            <a:r>
              <a:rPr lang="zh-CN" altLang="en-US" sz="2100" dirty="0"/>
              <a:t>包含</a:t>
            </a:r>
            <a:r>
              <a:rPr lang="en-US" altLang="zh-CN" sz="2100" dirty="0"/>
              <a:t>while</a:t>
            </a:r>
            <a:r>
              <a:rPr lang="zh-CN" altLang="en-US" sz="2100" dirty="0"/>
              <a:t>、</a:t>
            </a:r>
            <a:r>
              <a:rPr lang="en-US" altLang="zh-CN" sz="2100" dirty="0"/>
              <a:t>until</a:t>
            </a:r>
            <a:r>
              <a:rPr lang="zh-CN" altLang="en-US" sz="2100" dirty="0"/>
              <a:t>和</a:t>
            </a:r>
            <a:r>
              <a:rPr lang="en-US" altLang="zh-CN" sz="2100" dirty="0"/>
              <a:t>break</a:t>
            </a:r>
            <a:r>
              <a:rPr lang="zh-CN" altLang="en-US" sz="2100" dirty="0"/>
              <a:t>语句的</a:t>
            </a:r>
            <a:r>
              <a:rPr lang="en-US" altLang="zh-CN" sz="2100" dirty="0"/>
              <a:t>prog8 </a:t>
            </a:r>
            <a:r>
              <a:rPr lang="zh-CN" altLang="en-US" sz="2100" dirty="0"/>
              <a:t>程序</a:t>
            </a:r>
            <a:r>
              <a:rPr lang="en-US" altLang="zh-CN" sz="2100" dirty="0"/>
              <a:t>.</a:t>
            </a:r>
          </a:p>
          <a:p>
            <a:pPr eaLnBrk="1" hangingPunct="1">
              <a:lnSpc>
                <a:spcPct val="70000"/>
              </a:lnSpc>
              <a:buFont typeface="Wingdings" panose="05000000000000000000" pitchFamily="2" charset="2"/>
              <a:buNone/>
              <a:defRPr/>
            </a:pPr>
            <a:endParaRPr lang="en-US" altLang="zh-CN" sz="1800" dirty="0"/>
          </a:p>
          <a:p>
            <a:pPr eaLnBrk="1" hangingPunct="1">
              <a:lnSpc>
                <a:spcPct val="70000"/>
              </a:lnSpc>
              <a:buFont typeface="Wingdings" panose="05000000000000000000" pitchFamily="2" charset="2"/>
              <a:buNone/>
              <a:defRPr/>
            </a:pPr>
            <a:r>
              <a:rPr lang="en-US" altLang="zh-CN" sz="1800" dirty="0"/>
              <a:t>while  true</a:t>
            </a:r>
          </a:p>
          <a:p>
            <a:pPr eaLnBrk="1" hangingPunct="1">
              <a:lnSpc>
                <a:spcPct val="70000"/>
              </a:lnSpc>
              <a:buFont typeface="Wingdings" panose="05000000000000000000" pitchFamily="2" charset="2"/>
              <a:buNone/>
              <a:defRPr/>
            </a:pPr>
            <a:r>
              <a:rPr lang="en-US" altLang="zh-CN" sz="1800" dirty="0"/>
              <a:t>do</a:t>
            </a:r>
          </a:p>
          <a:p>
            <a:pPr eaLnBrk="1" hangingPunct="1">
              <a:lnSpc>
                <a:spcPct val="70000"/>
              </a:lnSpc>
              <a:buFont typeface="Wingdings" panose="05000000000000000000" pitchFamily="2" charset="2"/>
              <a:buNone/>
              <a:defRPr/>
            </a:pPr>
            <a:r>
              <a:rPr lang="en-US" altLang="zh-CN" sz="1800" dirty="0"/>
              <a:t>		echo  level1</a:t>
            </a:r>
          </a:p>
          <a:p>
            <a:pPr eaLnBrk="1" hangingPunct="1">
              <a:lnSpc>
                <a:spcPct val="70000"/>
              </a:lnSpc>
              <a:buFont typeface="Wingdings" panose="05000000000000000000" pitchFamily="2" charset="2"/>
              <a:buNone/>
              <a:defRPr/>
            </a:pPr>
            <a:r>
              <a:rPr lang="en-US" altLang="zh-CN" sz="1800" dirty="0"/>
              <a:t>		until  false</a:t>
            </a:r>
          </a:p>
          <a:p>
            <a:pPr eaLnBrk="1" hangingPunct="1">
              <a:lnSpc>
                <a:spcPct val="70000"/>
              </a:lnSpc>
              <a:buFont typeface="Wingdings" panose="05000000000000000000" pitchFamily="2" charset="2"/>
              <a:buNone/>
              <a:defRPr/>
            </a:pPr>
            <a:r>
              <a:rPr lang="en-US" altLang="zh-CN" sz="1800" dirty="0"/>
              <a:t>		do</a:t>
            </a:r>
          </a:p>
          <a:p>
            <a:pPr eaLnBrk="1" hangingPunct="1">
              <a:lnSpc>
                <a:spcPct val="70000"/>
              </a:lnSpc>
              <a:buFont typeface="Wingdings" panose="05000000000000000000" pitchFamily="2" charset="2"/>
              <a:buNone/>
              <a:defRPr/>
            </a:pPr>
            <a:r>
              <a:rPr lang="en-US" altLang="zh-CN" sz="1800" dirty="0"/>
              <a:t>			echo  level2</a:t>
            </a:r>
          </a:p>
          <a:p>
            <a:pPr eaLnBrk="1" hangingPunct="1">
              <a:lnSpc>
                <a:spcPct val="70000"/>
              </a:lnSpc>
              <a:buFont typeface="Wingdings" panose="05000000000000000000" pitchFamily="2" charset="2"/>
              <a:buNone/>
              <a:defRPr/>
            </a:pPr>
            <a:r>
              <a:rPr lang="en-US" altLang="zh-CN" sz="1800" dirty="0"/>
              <a:t>			while  true</a:t>
            </a:r>
          </a:p>
          <a:p>
            <a:pPr eaLnBrk="1" hangingPunct="1">
              <a:lnSpc>
                <a:spcPct val="70000"/>
              </a:lnSpc>
              <a:buFont typeface="Wingdings" panose="05000000000000000000" pitchFamily="2" charset="2"/>
              <a:buNone/>
              <a:defRPr/>
            </a:pPr>
            <a:r>
              <a:rPr lang="en-US" altLang="zh-CN" sz="1800" dirty="0"/>
              <a:t>			do</a:t>
            </a:r>
          </a:p>
          <a:p>
            <a:pPr eaLnBrk="1" hangingPunct="1">
              <a:lnSpc>
                <a:spcPct val="70000"/>
              </a:lnSpc>
              <a:buFont typeface="Wingdings" panose="05000000000000000000" pitchFamily="2" charset="2"/>
              <a:buNone/>
              <a:defRPr/>
            </a:pPr>
            <a:r>
              <a:rPr lang="en-US" altLang="zh-CN" sz="1800" dirty="0"/>
              <a:t>				echo  level3</a:t>
            </a:r>
          </a:p>
          <a:p>
            <a:pPr eaLnBrk="1" hangingPunct="1">
              <a:lnSpc>
                <a:spcPct val="70000"/>
              </a:lnSpc>
              <a:buFont typeface="Wingdings" panose="05000000000000000000" pitchFamily="2" charset="2"/>
              <a:buNone/>
              <a:defRPr/>
            </a:pPr>
            <a:r>
              <a:rPr lang="en-US" altLang="zh-CN" sz="1800" dirty="0"/>
              <a:t>				break</a:t>
            </a:r>
          </a:p>
          <a:p>
            <a:pPr eaLnBrk="1" hangingPunct="1">
              <a:lnSpc>
                <a:spcPct val="70000"/>
              </a:lnSpc>
              <a:buFont typeface="Wingdings" panose="05000000000000000000" pitchFamily="2" charset="2"/>
              <a:buNone/>
              <a:defRPr/>
            </a:pPr>
            <a:r>
              <a:rPr lang="en-US" altLang="zh-CN" sz="1800" dirty="0"/>
              <a:t>			done</a:t>
            </a:r>
          </a:p>
          <a:p>
            <a:pPr eaLnBrk="1" hangingPunct="1">
              <a:lnSpc>
                <a:spcPct val="70000"/>
              </a:lnSpc>
              <a:buFont typeface="Wingdings" panose="05000000000000000000" pitchFamily="2" charset="2"/>
              <a:buNone/>
              <a:defRPr/>
            </a:pPr>
            <a:r>
              <a:rPr lang="en-US" altLang="zh-CN" sz="1800" dirty="0"/>
              <a:t>		done</a:t>
            </a:r>
          </a:p>
          <a:p>
            <a:pPr eaLnBrk="1" hangingPunct="1">
              <a:lnSpc>
                <a:spcPct val="70000"/>
              </a:lnSpc>
              <a:buFont typeface="Wingdings" panose="05000000000000000000" pitchFamily="2" charset="2"/>
              <a:buNone/>
              <a:defRPr/>
            </a:pPr>
            <a:r>
              <a:rPr lang="en-US" altLang="zh-CN" sz="1800" dirty="0"/>
              <a:t>done</a:t>
            </a:r>
          </a:p>
          <a:p>
            <a:pPr eaLnBrk="1" hangingPunct="1">
              <a:lnSpc>
                <a:spcPct val="70000"/>
              </a:lnSpc>
              <a:buFont typeface="Wingdings" panose="05000000000000000000" pitchFamily="2" charset="2"/>
              <a:buNone/>
              <a:defRPr/>
            </a:pPr>
            <a:endParaRPr lang="en-US" altLang="zh-CN" sz="1800" dirty="0"/>
          </a:p>
        </p:txBody>
      </p:sp>
      <p:sp>
        <p:nvSpPr>
          <p:cNvPr id="523267" name="AutoShape 3"/>
          <p:cNvSpPr>
            <a:spLocks noChangeArrowheads="1"/>
          </p:cNvSpPr>
          <p:nvPr/>
        </p:nvSpPr>
        <p:spPr bwMode="auto">
          <a:xfrm>
            <a:off x="4740910" y="1527810"/>
            <a:ext cx="1885950" cy="1028700"/>
          </a:xfrm>
          <a:prstGeom prst="wedgeRoundRectCallout">
            <a:avLst>
              <a:gd name="adj1" fmla="val -189513"/>
              <a:gd name="adj2" fmla="val 1875"/>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dirty="0">
                <a:solidFill>
                  <a:schemeClr val="bg1"/>
                </a:solidFill>
              </a:rPr>
              <a:t>无限循环程序</a:t>
            </a:r>
            <a:r>
              <a:rPr lang="en-US" altLang="zh-CN" sz="1800" b="1" dirty="0">
                <a:solidFill>
                  <a:schemeClr val="bg1"/>
                </a:solidFill>
              </a:rPr>
              <a:t>, </a:t>
            </a:r>
            <a:r>
              <a:rPr lang="zh-CN" altLang="en-US" sz="1800" b="1" dirty="0">
                <a:solidFill>
                  <a:schemeClr val="bg1"/>
                </a:solidFill>
              </a:rPr>
              <a:t>只能由人工中断</a:t>
            </a:r>
          </a:p>
        </p:txBody>
      </p:sp>
      <p:sp>
        <p:nvSpPr>
          <p:cNvPr id="523268" name="AutoShape 4"/>
          <p:cNvSpPr>
            <a:spLocks noChangeArrowheads="1"/>
          </p:cNvSpPr>
          <p:nvPr/>
        </p:nvSpPr>
        <p:spPr bwMode="auto">
          <a:xfrm>
            <a:off x="5541010" y="5302250"/>
            <a:ext cx="2171700" cy="914400"/>
          </a:xfrm>
          <a:prstGeom prst="wedgeRoundRectCallout">
            <a:avLst>
              <a:gd name="adj1" fmla="val -134635"/>
              <a:gd name="adj2" fmla="val -40643"/>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dirty="0">
                <a:solidFill>
                  <a:schemeClr val="bg1"/>
                </a:solidFill>
              </a:rPr>
              <a:t>如果改为</a:t>
            </a:r>
            <a:r>
              <a:rPr lang="en-US" altLang="zh-CN" sz="1800" b="1" dirty="0">
                <a:solidFill>
                  <a:schemeClr val="bg1"/>
                </a:solidFill>
              </a:rPr>
              <a:t>break  3</a:t>
            </a:r>
          </a:p>
          <a:p>
            <a:pPr algn="ctr" eaLnBrk="1" hangingPunct="1">
              <a:spcBef>
                <a:spcPct val="0"/>
              </a:spcBef>
              <a:buClrTx/>
              <a:buSzTx/>
              <a:buFontTx/>
              <a:buNone/>
            </a:pPr>
            <a:r>
              <a:rPr lang="zh-CN" altLang="en-US" sz="1800" b="1" dirty="0">
                <a:solidFill>
                  <a:schemeClr val="bg1"/>
                </a:solidFill>
              </a:rPr>
              <a:t>跳出最外层循环</a:t>
            </a:r>
          </a:p>
        </p:txBody>
      </p:sp>
      <p:sp>
        <p:nvSpPr>
          <p:cNvPr id="523269" name="AutoShape 5"/>
          <p:cNvSpPr>
            <a:spLocks noChangeArrowheads="1"/>
          </p:cNvSpPr>
          <p:nvPr/>
        </p:nvSpPr>
        <p:spPr bwMode="auto">
          <a:xfrm>
            <a:off x="223520" y="4541520"/>
            <a:ext cx="2000250" cy="914400"/>
          </a:xfrm>
          <a:prstGeom prst="wedgeRoundRectCallout">
            <a:avLst>
              <a:gd name="adj1" fmla="val 83630"/>
              <a:gd name="adj2" fmla="val 31903"/>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dirty="0">
                <a:solidFill>
                  <a:schemeClr val="bg1"/>
                </a:solidFill>
              </a:rPr>
              <a:t>改为</a:t>
            </a:r>
            <a:r>
              <a:rPr lang="en-US" altLang="zh-CN" sz="1800" b="1" dirty="0">
                <a:solidFill>
                  <a:schemeClr val="bg1"/>
                </a:solidFill>
              </a:rPr>
              <a:t>continue 3</a:t>
            </a:r>
          </a:p>
          <a:p>
            <a:pPr algn="ctr" eaLnBrk="1" hangingPunct="1">
              <a:spcBef>
                <a:spcPct val="0"/>
              </a:spcBef>
              <a:buClrTx/>
              <a:buSzTx/>
              <a:buFontTx/>
              <a:buNone/>
            </a:pPr>
            <a:r>
              <a:rPr lang="zh-CN" altLang="en-US" sz="1800" b="1" dirty="0">
                <a:solidFill>
                  <a:schemeClr val="bg1"/>
                </a:solidFill>
              </a:rPr>
              <a:t>开始最外层循环</a:t>
            </a:r>
          </a:p>
        </p:txBody>
      </p:sp>
      <p:sp>
        <p:nvSpPr>
          <p:cNvPr id="6"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2945694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23267"/>
                                        </p:tgtEl>
                                        <p:attrNameLst>
                                          <p:attrName>style.visibility</p:attrName>
                                        </p:attrNameLst>
                                      </p:cBhvr>
                                      <p:to>
                                        <p:strVal val="visible"/>
                                      </p:to>
                                    </p:set>
                                    <p:anim calcmode="lin" valueType="num">
                                      <p:cBhvr additive="base">
                                        <p:cTn id="7" dur="500" fill="hold"/>
                                        <p:tgtEl>
                                          <p:spTgt spid="523267"/>
                                        </p:tgtEl>
                                        <p:attrNameLst>
                                          <p:attrName>ppt_x</p:attrName>
                                        </p:attrNameLst>
                                      </p:cBhvr>
                                      <p:tavLst>
                                        <p:tav tm="0">
                                          <p:val>
                                            <p:strVal val="1+#ppt_w/2"/>
                                          </p:val>
                                        </p:tav>
                                        <p:tav tm="100000">
                                          <p:val>
                                            <p:strVal val="#ppt_x"/>
                                          </p:val>
                                        </p:tav>
                                      </p:tavLst>
                                    </p:anim>
                                    <p:anim calcmode="lin" valueType="num">
                                      <p:cBhvr additive="base">
                                        <p:cTn id="8" dur="500" fill="hold"/>
                                        <p:tgtEl>
                                          <p:spTgt spid="52326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23268"/>
                                        </p:tgtEl>
                                        <p:attrNameLst>
                                          <p:attrName>style.visibility</p:attrName>
                                        </p:attrNameLst>
                                      </p:cBhvr>
                                      <p:to>
                                        <p:strVal val="visible"/>
                                      </p:to>
                                    </p:set>
                                    <p:anim calcmode="lin" valueType="num">
                                      <p:cBhvr additive="base">
                                        <p:cTn id="13" dur="500" fill="hold"/>
                                        <p:tgtEl>
                                          <p:spTgt spid="523268"/>
                                        </p:tgtEl>
                                        <p:attrNameLst>
                                          <p:attrName>ppt_x</p:attrName>
                                        </p:attrNameLst>
                                      </p:cBhvr>
                                      <p:tavLst>
                                        <p:tav tm="0">
                                          <p:val>
                                            <p:strVal val="1+#ppt_w/2"/>
                                          </p:val>
                                        </p:tav>
                                        <p:tav tm="100000">
                                          <p:val>
                                            <p:strVal val="#ppt_x"/>
                                          </p:val>
                                        </p:tav>
                                      </p:tavLst>
                                    </p:anim>
                                    <p:anim calcmode="lin" valueType="num">
                                      <p:cBhvr additive="base">
                                        <p:cTn id="14" dur="500" fill="hold"/>
                                        <p:tgtEl>
                                          <p:spTgt spid="52326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23269"/>
                                        </p:tgtEl>
                                        <p:attrNameLst>
                                          <p:attrName>style.visibility</p:attrName>
                                        </p:attrNameLst>
                                      </p:cBhvr>
                                      <p:to>
                                        <p:strVal val="visible"/>
                                      </p:to>
                                    </p:set>
                                    <p:anim calcmode="lin" valueType="num">
                                      <p:cBhvr additive="base">
                                        <p:cTn id="19" dur="500" fill="hold"/>
                                        <p:tgtEl>
                                          <p:spTgt spid="523269"/>
                                        </p:tgtEl>
                                        <p:attrNameLst>
                                          <p:attrName>ppt_x</p:attrName>
                                        </p:attrNameLst>
                                      </p:cBhvr>
                                      <p:tavLst>
                                        <p:tav tm="0">
                                          <p:val>
                                            <p:strVal val="0-#ppt_w/2"/>
                                          </p:val>
                                        </p:tav>
                                        <p:tav tm="100000">
                                          <p:val>
                                            <p:strVal val="#ppt_x"/>
                                          </p:val>
                                        </p:tav>
                                      </p:tavLst>
                                    </p:anim>
                                    <p:anim calcmode="lin" valueType="num">
                                      <p:cBhvr additive="base">
                                        <p:cTn id="20" dur="500" fill="hold"/>
                                        <p:tgtEl>
                                          <p:spTgt spid="5232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7" grpId="0" animBg="1" autoUpdateAnimBg="0"/>
      <p:bldP spid="523268" grpId="0" animBg="1" autoUpdateAnimBg="0"/>
      <p:bldP spid="523269" grpId="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a:extLst>
              <a:ext uri="{FF2B5EF4-FFF2-40B4-BE49-F238E27FC236}">
                <a16:creationId xmlns:a16="http://schemas.microsoft.com/office/drawing/2014/main" id="{0D8657DA-07A2-4FAC-9462-8B89DE45A542}"/>
              </a:ext>
            </a:extLst>
          </p:cNvPr>
          <p:cNvSpPr>
            <a:spLocks noGrp="1" noChangeArrowheads="1"/>
          </p:cNvSpPr>
          <p:nvPr>
            <p:ph type="body" idx="1"/>
          </p:nvPr>
        </p:nvSpPr>
        <p:spPr>
          <a:xfrm>
            <a:off x="980440" y="1689100"/>
            <a:ext cx="7574280" cy="3411220"/>
          </a:xfrm>
        </p:spPr>
        <p:txBody>
          <a:bodyPr/>
          <a:lstStyle/>
          <a:p>
            <a:pPr marL="609600" indent="-609600">
              <a:buNone/>
              <a:defRPr/>
            </a:pPr>
            <a:r>
              <a:rPr lang="zh-CN" altLang="en-US" sz="2100" dirty="0"/>
              <a:t>在</a:t>
            </a:r>
            <a:r>
              <a:rPr lang="en-US" altLang="zh-CN" sz="2100" dirty="0"/>
              <a:t>shell</a:t>
            </a:r>
            <a:r>
              <a:rPr lang="zh-CN" altLang="en-US" sz="2100" dirty="0"/>
              <a:t>程序中</a:t>
            </a:r>
            <a:r>
              <a:rPr lang="en-US" altLang="zh-CN" sz="2100" dirty="0"/>
              <a:t>, </a:t>
            </a:r>
            <a:r>
              <a:rPr lang="zh-CN" altLang="en-US" sz="2100" dirty="0"/>
              <a:t>常常把完成固定功能、且多次使用的一组命令（语句）封装在一个函数里，每当要使用该功能时只需调用该函数名即可。</a:t>
            </a:r>
          </a:p>
          <a:p>
            <a:pPr marL="609600" indent="-609600">
              <a:buNone/>
              <a:defRPr/>
            </a:pPr>
            <a:r>
              <a:rPr lang="zh-CN" altLang="en-US" sz="2100" dirty="0"/>
              <a:t>函数在调用前必须先定义，即在顺序上函数说明必须放在调用程序的前面。</a:t>
            </a:r>
          </a:p>
          <a:p>
            <a:pPr marL="609600" indent="-609600">
              <a:buNone/>
              <a:defRPr/>
            </a:pPr>
            <a:r>
              <a:rPr lang="zh-CN" altLang="en-US" sz="2100" dirty="0"/>
              <a:t>调用程序可传递参数给函数</a:t>
            </a:r>
            <a:r>
              <a:rPr lang="en-US" altLang="zh-CN" sz="2100" dirty="0"/>
              <a:t>, </a:t>
            </a:r>
            <a:r>
              <a:rPr lang="zh-CN" altLang="en-US" sz="2100" dirty="0"/>
              <a:t>函数可用</a:t>
            </a:r>
            <a:r>
              <a:rPr lang="en-US" altLang="zh-CN" sz="2100" dirty="0"/>
              <a:t>return</a:t>
            </a:r>
            <a:r>
              <a:rPr lang="zh-CN" altLang="en-US" sz="2100" dirty="0"/>
              <a:t>语句把运行结果返回给调用程序。</a:t>
            </a:r>
            <a:endParaRPr lang="en-US" altLang="zh-CN" sz="2100" dirty="0"/>
          </a:p>
          <a:p>
            <a:pPr marL="609600" indent="-609600">
              <a:buNone/>
              <a:defRPr/>
            </a:pPr>
            <a:r>
              <a:rPr lang="zh-CN" altLang="en-US" sz="2100" dirty="0"/>
              <a:t>函数只在当前</a:t>
            </a:r>
            <a:r>
              <a:rPr lang="en-US" altLang="zh-CN" sz="2100" dirty="0"/>
              <a:t>shell</a:t>
            </a:r>
            <a:r>
              <a:rPr lang="zh-CN" altLang="en-US" sz="2100" dirty="0"/>
              <a:t>中起作用</a:t>
            </a:r>
            <a:r>
              <a:rPr lang="en-US" altLang="zh-CN" sz="2100" dirty="0"/>
              <a:t>, </a:t>
            </a:r>
            <a:r>
              <a:rPr lang="zh-CN" altLang="en-US" sz="2100" dirty="0"/>
              <a:t>不能输出到子</a:t>
            </a:r>
            <a:r>
              <a:rPr lang="en-US" altLang="zh-CN" sz="2100" dirty="0"/>
              <a:t>shell</a:t>
            </a:r>
            <a:r>
              <a:rPr lang="zh-CN" altLang="en-US" sz="2100" dirty="0"/>
              <a:t>中。</a:t>
            </a:r>
            <a:endParaRPr lang="en-US" altLang="zh-CN" sz="2100" dirty="0"/>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
        <p:nvSpPr>
          <p:cNvPr id="4" name="文本框 3"/>
          <p:cNvSpPr txBox="1"/>
          <p:nvPr/>
        </p:nvSpPr>
        <p:spPr>
          <a:xfrm>
            <a:off x="876300" y="1027392"/>
            <a:ext cx="8125460" cy="461665"/>
          </a:xfrm>
          <a:prstGeom prst="rect">
            <a:avLst/>
          </a:prstGeom>
          <a:noFill/>
        </p:spPr>
        <p:txBody>
          <a:bodyPr wrap="square" rtlCol="0">
            <a:spAutoFit/>
          </a:bodyPr>
          <a:lstStyle/>
          <a:p>
            <a:r>
              <a:rPr lang="en-US" altLang="zh-CN" sz="2400" b="1" dirty="0">
                <a:solidFill>
                  <a:schemeClr val="tx2"/>
                </a:solidFill>
                <a:latin typeface="宋体" panose="02010600030101010101" pitchFamily="2" charset="-122"/>
                <a:ea typeface="宋体" panose="02010600030101010101" pitchFamily="2" charset="-122"/>
              </a:rPr>
              <a:t>8.8  shell </a:t>
            </a:r>
            <a:r>
              <a:rPr lang="zh-CN" altLang="en-US" sz="2400" b="1" dirty="0">
                <a:solidFill>
                  <a:schemeClr val="tx2"/>
                </a:solidFill>
                <a:latin typeface="宋体" panose="02010600030101010101" pitchFamily="2" charset="-122"/>
                <a:ea typeface="宋体" panose="02010600030101010101" pitchFamily="2" charset="-122"/>
              </a:rPr>
              <a:t>函数</a:t>
            </a:r>
            <a:endParaRPr lang="en-US" altLang="zh-CN" sz="24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45127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05506" name="Rectangle 1026">
            <a:extLst>
              <a:ext uri="{FF2B5EF4-FFF2-40B4-BE49-F238E27FC236}">
                <a16:creationId xmlns:a16="http://schemas.microsoft.com/office/drawing/2014/main" id="{70A8346E-E2C7-405E-89DF-E7B6891F87DB}"/>
              </a:ext>
            </a:extLst>
          </p:cNvPr>
          <p:cNvSpPr>
            <a:spLocks noGrp="1" noChangeArrowheads="1"/>
          </p:cNvSpPr>
          <p:nvPr>
            <p:ph type="body" idx="1"/>
          </p:nvPr>
        </p:nvSpPr>
        <p:spPr>
          <a:xfrm>
            <a:off x="960120" y="1093470"/>
            <a:ext cx="8039100" cy="4982210"/>
          </a:xfrm>
        </p:spPr>
        <p:txBody>
          <a:bodyPr/>
          <a:lstStyle/>
          <a:p>
            <a:pPr marL="609600" indent="-609600">
              <a:buNone/>
              <a:defRPr/>
            </a:pPr>
            <a:r>
              <a:rPr lang="en-US" altLang="zh-CN" dirty="0"/>
              <a:t>8.2.1  </a:t>
            </a:r>
            <a:r>
              <a:rPr lang="zh-CN" altLang="en-US" dirty="0"/>
              <a:t>输出重定向</a:t>
            </a:r>
          </a:p>
          <a:p>
            <a:pPr marL="609600" indent="-609600">
              <a:buNone/>
              <a:defRPr/>
            </a:pPr>
            <a:r>
              <a:rPr lang="zh-CN" altLang="en-US" sz="2000" dirty="0">
                <a:solidFill>
                  <a:srgbClr val="FF0000"/>
                </a:solidFill>
              </a:rPr>
              <a:t>          </a:t>
            </a:r>
            <a:r>
              <a:rPr lang="en-US" altLang="zh-CN" sz="2000" dirty="0">
                <a:solidFill>
                  <a:srgbClr val="0000FF"/>
                </a:solidFill>
              </a:rPr>
              <a:t>command  &gt;   filename   </a:t>
            </a:r>
            <a:r>
              <a:rPr lang="zh-CN" altLang="en-US" sz="2000" dirty="0"/>
              <a:t>进程输出覆盖文件</a:t>
            </a:r>
            <a:r>
              <a:rPr lang="en-US" altLang="zh-CN" sz="2000" dirty="0"/>
              <a:t>filename   </a:t>
            </a:r>
          </a:p>
          <a:p>
            <a:pPr marL="609600" indent="-609600">
              <a:buNone/>
              <a:defRPr/>
            </a:pPr>
            <a:r>
              <a:rPr lang="en-US" altLang="zh-CN" sz="2000" dirty="0"/>
              <a:t>   </a:t>
            </a:r>
            <a:r>
              <a:rPr lang="zh-CN" altLang="en-US" sz="2000" dirty="0"/>
              <a:t>或  </a:t>
            </a:r>
            <a:r>
              <a:rPr lang="en-US" altLang="zh-CN" sz="2000" dirty="0">
                <a:solidFill>
                  <a:srgbClr val="0000FF"/>
                </a:solidFill>
              </a:rPr>
              <a:t>command  &gt;&gt;  filename   </a:t>
            </a:r>
            <a:r>
              <a:rPr lang="zh-CN" altLang="en-US" sz="2000" dirty="0"/>
              <a:t>进程输出追加到文件</a:t>
            </a:r>
            <a:r>
              <a:rPr lang="en-US" altLang="zh-CN" sz="2000" dirty="0"/>
              <a:t>filename</a:t>
            </a:r>
            <a:r>
              <a:rPr lang="zh-CN" altLang="en-US" sz="2000" dirty="0"/>
              <a:t>后面</a:t>
            </a:r>
            <a:r>
              <a:rPr lang="en-US" altLang="zh-CN" sz="2000" dirty="0"/>
              <a:t>, </a:t>
            </a:r>
            <a:r>
              <a:rPr lang="zh-CN" altLang="en-US" sz="2000" dirty="0"/>
              <a:t>不覆盖</a:t>
            </a:r>
            <a:r>
              <a:rPr lang="en-US" altLang="zh-CN" sz="2000" dirty="0"/>
              <a:t>filename</a:t>
            </a:r>
          </a:p>
          <a:p>
            <a:pPr marL="609600" indent="-609600">
              <a:buNone/>
              <a:defRPr/>
            </a:pPr>
            <a:r>
              <a:rPr lang="zh-CN" altLang="en-US" sz="2000" dirty="0"/>
              <a:t>例如</a:t>
            </a:r>
            <a:r>
              <a:rPr lang="en-US" altLang="zh-CN" sz="2000" dirty="0"/>
              <a:t>:</a:t>
            </a:r>
          </a:p>
          <a:p>
            <a:pPr marL="609600" indent="-609600">
              <a:buNone/>
              <a:defRPr/>
            </a:pPr>
            <a:r>
              <a:rPr lang="en-US" altLang="zh-CN" sz="2000" dirty="0"/>
              <a:t> $  cat  </a:t>
            </a:r>
            <a:r>
              <a:rPr lang="en-US" altLang="zh-CN" sz="2000" dirty="0" err="1"/>
              <a:t>myfile</a:t>
            </a:r>
            <a:r>
              <a:rPr lang="en-US" altLang="zh-CN" sz="2000" dirty="0"/>
              <a:t>         </a:t>
            </a:r>
          </a:p>
          <a:p>
            <a:pPr marL="609600" indent="-609600">
              <a:buNone/>
              <a:defRPr/>
            </a:pPr>
            <a:r>
              <a:rPr lang="en-US" altLang="zh-CN" sz="2000" dirty="0"/>
              <a:t>     </a:t>
            </a:r>
            <a:r>
              <a:rPr lang="zh-CN" altLang="en-US" sz="2000" dirty="0"/>
              <a:t>把文件</a:t>
            </a:r>
            <a:r>
              <a:rPr lang="en-US" altLang="zh-CN" sz="2000" dirty="0" err="1"/>
              <a:t>myfile</a:t>
            </a:r>
            <a:r>
              <a:rPr lang="zh-CN" altLang="en-US" sz="2000" dirty="0"/>
              <a:t>的内容输出到标准输出文件</a:t>
            </a:r>
            <a:r>
              <a:rPr lang="en-US" altLang="zh-CN" sz="2000" dirty="0"/>
              <a:t>----</a:t>
            </a:r>
            <a:r>
              <a:rPr lang="zh-CN" altLang="en-US" sz="2000" dirty="0"/>
              <a:t>荧光屏上</a:t>
            </a:r>
          </a:p>
          <a:p>
            <a:pPr marL="609600" indent="-609600">
              <a:buNone/>
              <a:defRPr/>
            </a:pPr>
            <a:r>
              <a:rPr lang="zh-CN" altLang="en-US" sz="2000" dirty="0"/>
              <a:t> </a:t>
            </a:r>
            <a:r>
              <a:rPr lang="en-US" altLang="zh-CN" sz="2000" dirty="0"/>
              <a:t>$  cat  </a:t>
            </a:r>
            <a:r>
              <a:rPr lang="en-US" altLang="zh-CN" sz="2000" dirty="0" err="1"/>
              <a:t>myfile</a:t>
            </a:r>
            <a:r>
              <a:rPr lang="en-US" altLang="zh-CN" sz="2000" dirty="0"/>
              <a:t>  &gt;  </a:t>
            </a:r>
            <a:r>
              <a:rPr lang="en-US" altLang="zh-CN" sz="2000" dirty="0" err="1"/>
              <a:t>newfile</a:t>
            </a:r>
            <a:endParaRPr lang="en-US" altLang="zh-CN" sz="2000" dirty="0"/>
          </a:p>
          <a:p>
            <a:pPr marL="609600" indent="-609600">
              <a:buNone/>
              <a:defRPr/>
            </a:pPr>
            <a:r>
              <a:rPr lang="en-US" altLang="zh-CN" sz="2000" dirty="0"/>
              <a:t>     </a:t>
            </a:r>
            <a:r>
              <a:rPr lang="zh-CN" altLang="en-US" sz="2000" dirty="0"/>
              <a:t>把文件</a:t>
            </a:r>
            <a:r>
              <a:rPr lang="en-US" altLang="zh-CN" sz="2000" dirty="0" err="1"/>
              <a:t>myfile</a:t>
            </a:r>
            <a:r>
              <a:rPr lang="zh-CN" altLang="en-US" sz="2000" dirty="0"/>
              <a:t>的内容输出到文件</a:t>
            </a:r>
            <a:r>
              <a:rPr lang="en-US" altLang="zh-CN" sz="2000" dirty="0" err="1"/>
              <a:t>newfile</a:t>
            </a:r>
            <a:r>
              <a:rPr lang="zh-CN" altLang="en-US" sz="2000" dirty="0"/>
              <a:t>中</a:t>
            </a:r>
            <a:r>
              <a:rPr lang="en-US" altLang="zh-CN" sz="2000" dirty="0"/>
              <a:t>(</a:t>
            </a:r>
            <a:r>
              <a:rPr lang="zh-CN" altLang="en-US" sz="2000" dirty="0"/>
              <a:t>标准输出已被重新定向到</a:t>
            </a:r>
            <a:r>
              <a:rPr lang="en-US" altLang="zh-CN" sz="2000" dirty="0" err="1"/>
              <a:t>newfile</a:t>
            </a:r>
            <a:r>
              <a:rPr lang="en-US" altLang="zh-CN" sz="2000" dirty="0"/>
              <a:t>).  </a:t>
            </a:r>
            <a:r>
              <a:rPr lang="zh-CN" altLang="en-US" sz="2000" dirty="0"/>
              <a:t>其结果相当于拷贝文件</a:t>
            </a:r>
            <a:r>
              <a:rPr lang="en-US" altLang="zh-CN" sz="2000" dirty="0"/>
              <a:t>.</a:t>
            </a:r>
          </a:p>
          <a:p>
            <a:pPr marL="609600" indent="-609600">
              <a:buNone/>
              <a:defRPr/>
            </a:pPr>
            <a:r>
              <a:rPr lang="en-US" altLang="zh-CN" sz="2000" dirty="0"/>
              <a:t>$  cat  </a:t>
            </a:r>
            <a:r>
              <a:rPr lang="en-US" altLang="zh-CN" sz="2000" dirty="0" err="1"/>
              <a:t>abc</a:t>
            </a:r>
            <a:r>
              <a:rPr lang="en-US" altLang="zh-CN" sz="2000" dirty="0"/>
              <a:t>  &gt;&gt;  xyz</a:t>
            </a:r>
          </a:p>
          <a:p>
            <a:pPr marL="609600" indent="-609600">
              <a:buNone/>
              <a:defRPr/>
            </a:pPr>
            <a:r>
              <a:rPr lang="en-US" altLang="zh-CN" sz="2000" dirty="0"/>
              <a:t>    </a:t>
            </a:r>
            <a:r>
              <a:rPr lang="zh-CN" altLang="en-US" sz="2000" dirty="0"/>
              <a:t>把</a:t>
            </a:r>
            <a:r>
              <a:rPr lang="en-US" altLang="zh-CN" sz="2000" dirty="0" err="1"/>
              <a:t>abc</a:t>
            </a:r>
            <a:r>
              <a:rPr lang="zh-CN" altLang="en-US" sz="2000" dirty="0"/>
              <a:t>添加到</a:t>
            </a:r>
            <a:r>
              <a:rPr lang="en-US" altLang="zh-CN" sz="2000" dirty="0"/>
              <a:t>xyz</a:t>
            </a:r>
            <a:r>
              <a:rPr lang="zh-CN" altLang="en-US" sz="2000" dirty="0"/>
              <a:t>已有内容后面</a:t>
            </a:r>
            <a:r>
              <a:rPr lang="en-US" altLang="zh-CN" sz="2000" dirty="0"/>
              <a:t>, </a:t>
            </a:r>
            <a:r>
              <a:rPr lang="zh-CN" altLang="en-US" sz="2000" dirty="0"/>
              <a:t>而不是覆盖</a:t>
            </a:r>
            <a:r>
              <a:rPr lang="en-US" altLang="zh-CN" sz="2000" dirty="0"/>
              <a:t>xyz</a:t>
            </a:r>
          </a:p>
        </p:txBody>
      </p:sp>
      <p:sp>
        <p:nvSpPr>
          <p:cNvPr id="5"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1186618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a:extLst>
              <a:ext uri="{FF2B5EF4-FFF2-40B4-BE49-F238E27FC236}">
                <a16:creationId xmlns:a16="http://schemas.microsoft.com/office/drawing/2014/main" id="{6D78A20A-0F6C-46D3-A33C-AE4B2C9C6C5F}"/>
              </a:ext>
            </a:extLst>
          </p:cNvPr>
          <p:cNvSpPr>
            <a:spLocks noGrp="1" noChangeArrowheads="1"/>
          </p:cNvSpPr>
          <p:nvPr>
            <p:ph type="body" idx="1"/>
          </p:nvPr>
        </p:nvSpPr>
        <p:spPr>
          <a:xfrm>
            <a:off x="980440" y="971550"/>
            <a:ext cx="7604760" cy="5612130"/>
          </a:xfrm>
        </p:spPr>
        <p:txBody>
          <a:bodyPr/>
          <a:lstStyle/>
          <a:p>
            <a:pPr eaLnBrk="1" hangingPunct="1">
              <a:buFont typeface="Wingdings" panose="05000000000000000000" pitchFamily="2" charset="2"/>
              <a:buNone/>
              <a:defRPr/>
            </a:pPr>
            <a:r>
              <a:rPr lang="en-US" altLang="zh-CN" b="1" dirty="0"/>
              <a:t>shell</a:t>
            </a:r>
            <a:r>
              <a:rPr lang="zh-CN" altLang="en-US" b="1" dirty="0"/>
              <a:t>函数的说明格式</a:t>
            </a:r>
            <a:r>
              <a:rPr lang="en-US" altLang="zh-CN" b="1" dirty="0"/>
              <a:t>:</a:t>
            </a:r>
          </a:p>
          <a:p>
            <a:pPr eaLnBrk="1" hangingPunct="1">
              <a:lnSpc>
                <a:spcPct val="80000"/>
              </a:lnSpc>
              <a:buFont typeface="Wingdings" panose="05000000000000000000" pitchFamily="2" charset="2"/>
              <a:buNone/>
              <a:defRPr/>
            </a:pPr>
            <a:r>
              <a:rPr lang="en-US" altLang="zh-CN" sz="2100" dirty="0"/>
              <a:t>     </a:t>
            </a:r>
            <a:r>
              <a:rPr lang="en-US" altLang="zh-CN" sz="2100" dirty="0" err="1"/>
              <a:t>function_name</a:t>
            </a:r>
            <a:r>
              <a:rPr lang="en-US" altLang="zh-CN" sz="2100" dirty="0"/>
              <a:t> ( )</a:t>
            </a:r>
          </a:p>
          <a:p>
            <a:pPr eaLnBrk="1" hangingPunct="1">
              <a:lnSpc>
                <a:spcPct val="80000"/>
              </a:lnSpc>
              <a:buFont typeface="Wingdings" panose="05000000000000000000" pitchFamily="2" charset="2"/>
              <a:buNone/>
              <a:defRPr/>
            </a:pPr>
            <a:r>
              <a:rPr lang="en-US" altLang="zh-CN" sz="2100" dirty="0"/>
              <a:t>    {</a:t>
            </a:r>
          </a:p>
          <a:p>
            <a:pPr eaLnBrk="1" hangingPunct="1">
              <a:lnSpc>
                <a:spcPct val="80000"/>
              </a:lnSpc>
              <a:buFont typeface="Wingdings" panose="05000000000000000000" pitchFamily="2" charset="2"/>
              <a:buNone/>
              <a:defRPr/>
            </a:pPr>
            <a:r>
              <a:rPr lang="en-US" altLang="zh-CN" sz="2100" dirty="0"/>
              <a:t>            command1</a:t>
            </a:r>
          </a:p>
          <a:p>
            <a:pPr eaLnBrk="1" hangingPunct="1">
              <a:lnSpc>
                <a:spcPct val="80000"/>
              </a:lnSpc>
              <a:buFont typeface="Wingdings" panose="05000000000000000000" pitchFamily="2" charset="2"/>
              <a:buNone/>
              <a:defRPr/>
            </a:pPr>
            <a:r>
              <a:rPr lang="en-US" altLang="zh-CN" sz="2100" dirty="0"/>
              <a:t>            ……</a:t>
            </a:r>
          </a:p>
          <a:p>
            <a:pPr eaLnBrk="1" hangingPunct="1">
              <a:lnSpc>
                <a:spcPct val="80000"/>
              </a:lnSpc>
              <a:buFont typeface="Wingdings" panose="05000000000000000000" pitchFamily="2" charset="2"/>
              <a:buNone/>
              <a:defRPr/>
            </a:pPr>
            <a:r>
              <a:rPr lang="en-US" altLang="zh-CN" sz="2100" dirty="0"/>
              <a:t>            </a:t>
            </a:r>
            <a:r>
              <a:rPr lang="en-US" altLang="zh-CN" sz="2100" dirty="0" err="1"/>
              <a:t>commandn</a:t>
            </a:r>
            <a:endParaRPr lang="en-US" altLang="zh-CN" sz="2100" dirty="0"/>
          </a:p>
          <a:p>
            <a:pPr eaLnBrk="1" hangingPunct="1">
              <a:lnSpc>
                <a:spcPct val="80000"/>
              </a:lnSpc>
              <a:buFont typeface="Wingdings" panose="05000000000000000000" pitchFamily="2" charset="2"/>
              <a:buNone/>
              <a:defRPr/>
            </a:pPr>
            <a:r>
              <a:rPr lang="en-US" altLang="zh-CN" sz="2100" dirty="0"/>
              <a:t>     }</a:t>
            </a:r>
          </a:p>
          <a:p>
            <a:pPr eaLnBrk="1" hangingPunct="1">
              <a:lnSpc>
                <a:spcPct val="80000"/>
              </a:lnSpc>
              <a:buFont typeface="Wingdings" panose="05000000000000000000" pitchFamily="2" charset="2"/>
              <a:buNone/>
              <a:defRPr/>
            </a:pPr>
            <a:r>
              <a:rPr lang="zh-CN" altLang="en-US" sz="2100" dirty="0"/>
              <a:t>函数的调用格式</a:t>
            </a:r>
            <a:r>
              <a:rPr lang="en-US" altLang="zh-CN" sz="2100" dirty="0"/>
              <a:t>:</a:t>
            </a:r>
          </a:p>
          <a:p>
            <a:pPr eaLnBrk="1" hangingPunct="1">
              <a:lnSpc>
                <a:spcPct val="80000"/>
              </a:lnSpc>
              <a:buFont typeface="Wingdings" panose="05000000000000000000" pitchFamily="2" charset="2"/>
              <a:buNone/>
              <a:defRPr/>
            </a:pPr>
            <a:r>
              <a:rPr lang="en-US" altLang="zh-CN" sz="2100" dirty="0"/>
              <a:t>     </a:t>
            </a:r>
            <a:r>
              <a:rPr lang="en-US" altLang="zh-CN" sz="2100" dirty="0" err="1"/>
              <a:t>value_name</a:t>
            </a:r>
            <a:r>
              <a:rPr lang="en-US" altLang="zh-CN" sz="2100" dirty="0"/>
              <a:t>=`</a:t>
            </a:r>
            <a:r>
              <a:rPr lang="en-US" altLang="zh-CN" sz="2100" dirty="0" err="1"/>
              <a:t>function_name</a:t>
            </a:r>
            <a:r>
              <a:rPr lang="en-US" altLang="zh-CN" sz="2100" dirty="0"/>
              <a:t>  [arg1 arg2 … ]`</a:t>
            </a:r>
          </a:p>
          <a:p>
            <a:pPr eaLnBrk="1" hangingPunct="1">
              <a:lnSpc>
                <a:spcPct val="80000"/>
              </a:lnSpc>
              <a:buFont typeface="Wingdings" panose="05000000000000000000" pitchFamily="2" charset="2"/>
              <a:buNone/>
              <a:defRPr/>
            </a:pPr>
            <a:r>
              <a:rPr lang="zh-CN" altLang="en-US" sz="2100" dirty="0"/>
              <a:t>或者</a:t>
            </a:r>
            <a:r>
              <a:rPr lang="en-US" altLang="zh-CN" sz="2100" dirty="0"/>
              <a:t>:</a:t>
            </a:r>
          </a:p>
          <a:p>
            <a:pPr eaLnBrk="1" hangingPunct="1">
              <a:lnSpc>
                <a:spcPct val="80000"/>
              </a:lnSpc>
              <a:buFont typeface="Wingdings" panose="05000000000000000000" pitchFamily="2" charset="2"/>
              <a:buNone/>
              <a:defRPr/>
            </a:pPr>
            <a:r>
              <a:rPr lang="en-US" altLang="zh-CN" sz="2100" dirty="0"/>
              <a:t>     </a:t>
            </a:r>
            <a:r>
              <a:rPr lang="en-US" altLang="zh-CN" sz="2100" dirty="0" err="1"/>
              <a:t>function_name</a:t>
            </a:r>
            <a:r>
              <a:rPr lang="en-US" altLang="zh-CN" sz="2100" dirty="0"/>
              <a:t>  [arg1  arg2  …  ]</a:t>
            </a:r>
          </a:p>
          <a:p>
            <a:pPr eaLnBrk="1" hangingPunct="1">
              <a:lnSpc>
                <a:spcPct val="80000"/>
              </a:lnSpc>
              <a:buFont typeface="Wingdings" panose="05000000000000000000" pitchFamily="2" charset="2"/>
              <a:buNone/>
              <a:defRPr/>
            </a:pPr>
            <a:r>
              <a:rPr lang="en-US" altLang="zh-CN" sz="2100" dirty="0"/>
              <a:t>     echo   $</a:t>
            </a:r>
            <a:r>
              <a:rPr lang="en-US" altLang="zh-CN" sz="2100" dirty="0" err="1"/>
              <a:t>value_name</a:t>
            </a:r>
            <a:endParaRPr lang="en-US" altLang="zh-CN" sz="2100" dirty="0"/>
          </a:p>
        </p:txBody>
      </p:sp>
      <p:sp>
        <p:nvSpPr>
          <p:cNvPr id="525315" name="AutoShape 3"/>
          <p:cNvSpPr>
            <a:spLocks noChangeArrowheads="1"/>
          </p:cNvSpPr>
          <p:nvPr/>
        </p:nvSpPr>
        <p:spPr bwMode="auto">
          <a:xfrm>
            <a:off x="4611370" y="2806065"/>
            <a:ext cx="2971800" cy="971550"/>
          </a:xfrm>
          <a:prstGeom prst="wedgeRoundRectCallout">
            <a:avLst>
              <a:gd name="adj1" fmla="val -122488"/>
              <a:gd name="adj2" fmla="val 131642"/>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a:t>函数的所有标准输出都传递给了主程序的变量</a:t>
            </a:r>
          </a:p>
        </p:txBody>
      </p:sp>
      <p:sp>
        <p:nvSpPr>
          <p:cNvPr id="525316" name="AutoShape 4"/>
          <p:cNvSpPr>
            <a:spLocks noChangeArrowheads="1"/>
          </p:cNvSpPr>
          <p:nvPr/>
        </p:nvSpPr>
        <p:spPr bwMode="auto">
          <a:xfrm>
            <a:off x="5746750" y="5495290"/>
            <a:ext cx="3200400" cy="628650"/>
          </a:xfrm>
          <a:prstGeom prst="wedgeRoundRectCallout">
            <a:avLst>
              <a:gd name="adj1" fmla="val -74469"/>
              <a:gd name="adj2" fmla="val -29594"/>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a:t>函数的返回值隐含在变量中</a:t>
            </a:r>
            <a:r>
              <a:rPr lang="en-US" altLang="zh-CN" sz="1800" b="1"/>
              <a:t>, </a:t>
            </a:r>
            <a:r>
              <a:rPr lang="zh-CN" altLang="en-US" sz="1800" b="1"/>
              <a:t>由主程序使用该变量的值</a:t>
            </a:r>
          </a:p>
        </p:txBody>
      </p:sp>
      <p:sp>
        <p:nvSpPr>
          <p:cNvPr id="5"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1936048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25315"/>
                                        </p:tgtEl>
                                        <p:attrNameLst>
                                          <p:attrName>style.visibility</p:attrName>
                                        </p:attrNameLst>
                                      </p:cBhvr>
                                      <p:to>
                                        <p:strVal val="visible"/>
                                      </p:to>
                                    </p:set>
                                    <p:anim calcmode="lin" valueType="num">
                                      <p:cBhvr additive="base">
                                        <p:cTn id="7" dur="500" fill="hold"/>
                                        <p:tgtEl>
                                          <p:spTgt spid="525315"/>
                                        </p:tgtEl>
                                        <p:attrNameLst>
                                          <p:attrName>ppt_x</p:attrName>
                                        </p:attrNameLst>
                                      </p:cBhvr>
                                      <p:tavLst>
                                        <p:tav tm="0">
                                          <p:val>
                                            <p:strVal val="1+#ppt_w/2"/>
                                          </p:val>
                                        </p:tav>
                                        <p:tav tm="100000">
                                          <p:val>
                                            <p:strVal val="#ppt_x"/>
                                          </p:val>
                                        </p:tav>
                                      </p:tavLst>
                                    </p:anim>
                                    <p:anim calcmode="lin" valueType="num">
                                      <p:cBhvr additive="base">
                                        <p:cTn id="8" dur="500" fill="hold"/>
                                        <p:tgtEl>
                                          <p:spTgt spid="52531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525316"/>
                                        </p:tgtEl>
                                        <p:attrNameLst>
                                          <p:attrName>style.visibility</p:attrName>
                                        </p:attrNameLst>
                                      </p:cBhvr>
                                      <p:to>
                                        <p:strVal val="visible"/>
                                      </p:to>
                                    </p:set>
                                    <p:anim calcmode="lin" valueType="num">
                                      <p:cBhvr additive="base">
                                        <p:cTn id="13" dur="500" fill="hold"/>
                                        <p:tgtEl>
                                          <p:spTgt spid="525316"/>
                                        </p:tgtEl>
                                        <p:attrNameLst>
                                          <p:attrName>ppt_x</p:attrName>
                                        </p:attrNameLst>
                                      </p:cBhvr>
                                      <p:tavLst>
                                        <p:tav tm="0">
                                          <p:val>
                                            <p:strVal val="1+#ppt_w/2"/>
                                          </p:val>
                                        </p:tav>
                                        <p:tav tm="100000">
                                          <p:val>
                                            <p:strVal val="#ppt_x"/>
                                          </p:val>
                                        </p:tav>
                                      </p:tavLst>
                                    </p:anim>
                                    <p:anim calcmode="lin" valueType="num">
                                      <p:cBhvr additive="base">
                                        <p:cTn id="14" dur="500" fill="hold"/>
                                        <p:tgtEl>
                                          <p:spTgt spid="525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5" grpId="0" animBg="1" autoUpdateAnimBg="0"/>
      <p:bldP spid="525316" grpId="0" animBg="1"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a:extLst>
              <a:ext uri="{FF2B5EF4-FFF2-40B4-BE49-F238E27FC236}">
                <a16:creationId xmlns:a16="http://schemas.microsoft.com/office/drawing/2014/main" id="{DD2995E1-736A-4F61-B3FC-0B87A1FEAD10}"/>
              </a:ext>
            </a:extLst>
          </p:cNvPr>
          <p:cNvSpPr>
            <a:spLocks noGrp="1" noChangeArrowheads="1"/>
          </p:cNvSpPr>
          <p:nvPr>
            <p:ph type="body" idx="1"/>
          </p:nvPr>
        </p:nvSpPr>
        <p:spPr>
          <a:xfrm>
            <a:off x="980440" y="1040130"/>
            <a:ext cx="7645400" cy="5817870"/>
          </a:xfrm>
        </p:spPr>
        <p:txBody>
          <a:bodyPr/>
          <a:lstStyle/>
          <a:p>
            <a:pPr eaLnBrk="1" hangingPunct="1">
              <a:lnSpc>
                <a:spcPts val="800"/>
              </a:lnSpc>
              <a:buFont typeface="Wingdings" panose="05000000000000000000" pitchFamily="2" charset="2"/>
              <a:buNone/>
              <a:defRPr/>
            </a:pPr>
            <a:r>
              <a:rPr lang="en-US" altLang="zh-CN" sz="1600" dirty="0"/>
              <a:t>shell</a:t>
            </a:r>
            <a:r>
              <a:rPr lang="zh-CN" altLang="en-US" sz="1600" dirty="0"/>
              <a:t>函数调用实例</a:t>
            </a:r>
            <a:r>
              <a:rPr lang="en-US" altLang="zh-CN" sz="1600" dirty="0"/>
              <a:t>:</a:t>
            </a:r>
          </a:p>
          <a:p>
            <a:pPr eaLnBrk="1" hangingPunct="1">
              <a:lnSpc>
                <a:spcPts val="800"/>
              </a:lnSpc>
              <a:buFont typeface="Wingdings" panose="05000000000000000000" pitchFamily="2" charset="2"/>
              <a:buNone/>
              <a:defRPr/>
            </a:pPr>
            <a:r>
              <a:rPr lang="en-US" altLang="zh-CN" sz="1600" dirty="0" err="1"/>
              <a:t>check_user</a:t>
            </a:r>
            <a:r>
              <a:rPr lang="en-US" altLang="zh-CN" sz="1600" dirty="0"/>
              <a:t>( )      #</a:t>
            </a:r>
            <a:r>
              <a:rPr lang="zh-CN" altLang="en-US" sz="1600" dirty="0"/>
              <a:t>查找已登录的指定用户</a:t>
            </a:r>
          </a:p>
          <a:p>
            <a:pPr eaLnBrk="1" hangingPunct="1">
              <a:lnSpc>
                <a:spcPts val="800"/>
              </a:lnSpc>
              <a:buFont typeface="Wingdings" panose="05000000000000000000" pitchFamily="2" charset="2"/>
              <a:buNone/>
              <a:defRPr/>
            </a:pPr>
            <a:r>
              <a:rPr lang="en-US" altLang="zh-CN" sz="1600" dirty="0"/>
              <a:t>{</a:t>
            </a:r>
          </a:p>
          <a:p>
            <a:pPr eaLnBrk="1" hangingPunct="1">
              <a:lnSpc>
                <a:spcPts val="800"/>
              </a:lnSpc>
              <a:buFont typeface="Wingdings" panose="05000000000000000000" pitchFamily="2" charset="2"/>
              <a:buNone/>
              <a:defRPr/>
            </a:pPr>
            <a:r>
              <a:rPr lang="en-US" altLang="zh-CN" sz="1600" dirty="0"/>
              <a:t>	    user=`who |  </a:t>
            </a:r>
            <a:r>
              <a:rPr lang="en-US" altLang="zh-CN" sz="1600" dirty="0" err="1"/>
              <a:t>grep</a:t>
            </a:r>
            <a:r>
              <a:rPr lang="en-US" altLang="zh-CN" sz="1600" dirty="0"/>
              <a:t>  $1`</a:t>
            </a:r>
          </a:p>
          <a:p>
            <a:pPr eaLnBrk="1" hangingPunct="1">
              <a:lnSpc>
                <a:spcPts val="800"/>
              </a:lnSpc>
              <a:buFont typeface="Wingdings" panose="05000000000000000000" pitchFamily="2" charset="2"/>
              <a:buNone/>
              <a:defRPr/>
            </a:pPr>
            <a:r>
              <a:rPr lang="en-US" altLang="zh-CN" sz="1600" dirty="0"/>
              <a:t>        if [  -n  “$user” ]</a:t>
            </a:r>
          </a:p>
          <a:p>
            <a:pPr eaLnBrk="1" hangingPunct="1">
              <a:lnSpc>
                <a:spcPts val="800"/>
              </a:lnSpc>
              <a:buFont typeface="Wingdings" panose="05000000000000000000" pitchFamily="2" charset="2"/>
              <a:buNone/>
              <a:defRPr/>
            </a:pPr>
            <a:r>
              <a:rPr lang="en-US" altLang="zh-CN" sz="1600" dirty="0"/>
              <a:t>        then</a:t>
            </a:r>
          </a:p>
          <a:p>
            <a:pPr eaLnBrk="1" hangingPunct="1">
              <a:lnSpc>
                <a:spcPts val="800"/>
              </a:lnSpc>
              <a:buFont typeface="Wingdings" panose="05000000000000000000" pitchFamily="2" charset="2"/>
              <a:buNone/>
              <a:defRPr/>
            </a:pPr>
            <a:r>
              <a:rPr lang="en-US" altLang="zh-CN" sz="1600" dirty="0"/>
              <a:t>               return  0       #</a:t>
            </a:r>
            <a:r>
              <a:rPr lang="zh-CN" altLang="en-US" sz="1600" dirty="0"/>
              <a:t>找到指定用户</a:t>
            </a:r>
          </a:p>
          <a:p>
            <a:pPr eaLnBrk="1" hangingPunct="1">
              <a:lnSpc>
                <a:spcPts val="800"/>
              </a:lnSpc>
              <a:buFont typeface="Wingdings" panose="05000000000000000000" pitchFamily="2" charset="2"/>
              <a:buNone/>
              <a:defRPr/>
            </a:pPr>
            <a:r>
              <a:rPr lang="zh-CN" altLang="en-US" sz="1600" dirty="0"/>
              <a:t>        </a:t>
            </a:r>
            <a:r>
              <a:rPr lang="en-US" altLang="zh-CN" sz="1600" dirty="0"/>
              <a:t>else</a:t>
            </a:r>
          </a:p>
          <a:p>
            <a:pPr eaLnBrk="1" hangingPunct="1">
              <a:lnSpc>
                <a:spcPts val="800"/>
              </a:lnSpc>
              <a:buFont typeface="Wingdings" panose="05000000000000000000" pitchFamily="2" charset="2"/>
              <a:buNone/>
              <a:defRPr/>
            </a:pPr>
            <a:r>
              <a:rPr lang="en-US" altLang="zh-CN" sz="1600" dirty="0"/>
              <a:t>               return  1       #</a:t>
            </a:r>
            <a:r>
              <a:rPr lang="zh-CN" altLang="en-US" sz="1600" dirty="0"/>
              <a:t>未找到指定用户</a:t>
            </a:r>
          </a:p>
          <a:p>
            <a:pPr eaLnBrk="1" hangingPunct="1">
              <a:lnSpc>
                <a:spcPts val="800"/>
              </a:lnSpc>
              <a:buFont typeface="Wingdings" panose="05000000000000000000" pitchFamily="2" charset="2"/>
              <a:buNone/>
              <a:defRPr/>
            </a:pPr>
            <a:r>
              <a:rPr lang="zh-CN" altLang="en-US" sz="1600" dirty="0"/>
              <a:t>        </a:t>
            </a:r>
            <a:r>
              <a:rPr lang="en-US" altLang="zh-CN" sz="1600" dirty="0"/>
              <a:t>fi</a:t>
            </a:r>
          </a:p>
          <a:p>
            <a:pPr eaLnBrk="1" hangingPunct="1">
              <a:lnSpc>
                <a:spcPts val="800"/>
              </a:lnSpc>
              <a:buFont typeface="Wingdings" panose="05000000000000000000" pitchFamily="2" charset="2"/>
              <a:buNone/>
              <a:defRPr/>
            </a:pPr>
            <a:r>
              <a:rPr lang="en-US" altLang="zh-CN" sz="1600" dirty="0"/>
              <a:t>}</a:t>
            </a:r>
          </a:p>
          <a:p>
            <a:pPr eaLnBrk="1" hangingPunct="1">
              <a:lnSpc>
                <a:spcPts val="800"/>
              </a:lnSpc>
              <a:buFont typeface="Wingdings" panose="05000000000000000000" pitchFamily="2" charset="2"/>
              <a:buNone/>
              <a:defRPr/>
            </a:pPr>
            <a:r>
              <a:rPr lang="en-US" altLang="zh-CN" sz="1600" dirty="0"/>
              <a:t>while  true         # MAIN, Main, main:   program  begin  here</a:t>
            </a:r>
          </a:p>
          <a:p>
            <a:pPr eaLnBrk="1" hangingPunct="1">
              <a:lnSpc>
                <a:spcPts val="800"/>
              </a:lnSpc>
              <a:buFont typeface="Wingdings" panose="05000000000000000000" pitchFamily="2" charset="2"/>
              <a:buNone/>
              <a:defRPr/>
            </a:pPr>
            <a:r>
              <a:rPr lang="en-US" altLang="zh-CN" sz="1600" dirty="0"/>
              <a:t>do</a:t>
            </a:r>
          </a:p>
          <a:p>
            <a:pPr eaLnBrk="1" hangingPunct="1">
              <a:lnSpc>
                <a:spcPts val="800"/>
              </a:lnSpc>
              <a:buFont typeface="Wingdings" panose="05000000000000000000" pitchFamily="2" charset="2"/>
              <a:buNone/>
              <a:defRPr/>
            </a:pPr>
            <a:r>
              <a:rPr lang="en-US" altLang="zh-CN" sz="1600" dirty="0"/>
              <a:t>		echo  -n "Input username: "</a:t>
            </a:r>
          </a:p>
          <a:p>
            <a:pPr eaLnBrk="1" hangingPunct="1">
              <a:lnSpc>
                <a:spcPts val="800"/>
              </a:lnSpc>
              <a:buFont typeface="Wingdings" panose="05000000000000000000" pitchFamily="2" charset="2"/>
              <a:buNone/>
              <a:defRPr/>
            </a:pPr>
            <a:r>
              <a:rPr lang="en-US" altLang="zh-CN" sz="1600" dirty="0"/>
              <a:t>		read   </a:t>
            </a:r>
            <a:r>
              <a:rPr lang="en-US" altLang="zh-CN" sz="1600" dirty="0" err="1"/>
              <a:t>uname</a:t>
            </a:r>
            <a:endParaRPr lang="en-US" altLang="zh-CN" sz="1600" dirty="0"/>
          </a:p>
          <a:p>
            <a:pPr eaLnBrk="1" hangingPunct="1">
              <a:lnSpc>
                <a:spcPts val="800"/>
              </a:lnSpc>
              <a:buFont typeface="Wingdings" panose="05000000000000000000" pitchFamily="2" charset="2"/>
              <a:buNone/>
              <a:defRPr/>
            </a:pPr>
            <a:r>
              <a:rPr lang="en-US" altLang="zh-CN" sz="1600" dirty="0"/>
              <a:t>		</a:t>
            </a:r>
            <a:r>
              <a:rPr lang="en-US" altLang="zh-CN" sz="1600" dirty="0" err="1"/>
              <a:t>check_user</a:t>
            </a:r>
            <a:r>
              <a:rPr lang="en-US" altLang="zh-CN" sz="1600" dirty="0"/>
              <a:t>  $</a:t>
            </a:r>
            <a:r>
              <a:rPr lang="en-US" altLang="zh-CN" sz="1600" dirty="0" err="1"/>
              <a:t>uname</a:t>
            </a:r>
            <a:r>
              <a:rPr lang="en-US" altLang="zh-CN" sz="1600" dirty="0"/>
              <a:t>     # </a:t>
            </a:r>
            <a:r>
              <a:rPr lang="zh-CN" altLang="en-US" sz="1600" dirty="0"/>
              <a:t>调用函数</a:t>
            </a:r>
            <a:r>
              <a:rPr lang="en-US" altLang="zh-CN" sz="1600" dirty="0"/>
              <a:t>, </a:t>
            </a:r>
            <a:r>
              <a:rPr lang="zh-CN" altLang="en-US" sz="1600" dirty="0"/>
              <a:t>并传递参数</a:t>
            </a:r>
            <a:r>
              <a:rPr lang="en-US" altLang="zh-CN" sz="1600" dirty="0" err="1"/>
              <a:t>uname</a:t>
            </a:r>
            <a:endParaRPr lang="en-US" altLang="zh-CN" sz="1600" dirty="0"/>
          </a:p>
          <a:p>
            <a:pPr eaLnBrk="1" hangingPunct="1">
              <a:lnSpc>
                <a:spcPts val="800"/>
              </a:lnSpc>
              <a:buFont typeface="Wingdings" panose="05000000000000000000" pitchFamily="2" charset="2"/>
              <a:buNone/>
              <a:defRPr/>
            </a:pPr>
            <a:r>
              <a:rPr lang="en-US" altLang="zh-CN" sz="1600" dirty="0"/>
              <a:t>		if [ $? –</a:t>
            </a:r>
            <a:r>
              <a:rPr lang="en-US" altLang="zh-CN" sz="1600" dirty="0" err="1"/>
              <a:t>eq</a:t>
            </a:r>
            <a:r>
              <a:rPr lang="en-US" altLang="zh-CN" sz="1600" dirty="0"/>
              <a:t>  0 ]                 # $?</a:t>
            </a:r>
            <a:r>
              <a:rPr lang="zh-CN" altLang="en-US" sz="1600" dirty="0"/>
              <a:t>为函数返回值</a:t>
            </a:r>
          </a:p>
          <a:p>
            <a:pPr eaLnBrk="1" hangingPunct="1">
              <a:lnSpc>
                <a:spcPts val="800"/>
              </a:lnSpc>
              <a:buFont typeface="Wingdings" panose="05000000000000000000" pitchFamily="2" charset="2"/>
              <a:buNone/>
              <a:defRPr/>
            </a:pPr>
            <a:r>
              <a:rPr lang="zh-CN" altLang="en-US" sz="1600" dirty="0"/>
              <a:t>		</a:t>
            </a:r>
            <a:r>
              <a:rPr lang="en-US" altLang="zh-CN" sz="1600" dirty="0"/>
              <a:t>then	echo  "user  $</a:t>
            </a:r>
            <a:r>
              <a:rPr lang="en-US" altLang="zh-CN" sz="1600" dirty="0" err="1"/>
              <a:t>uname</a:t>
            </a:r>
            <a:r>
              <a:rPr lang="en-US" altLang="zh-CN" sz="1600" dirty="0"/>
              <a:t>  online"</a:t>
            </a:r>
          </a:p>
          <a:p>
            <a:pPr eaLnBrk="1" hangingPunct="1">
              <a:lnSpc>
                <a:spcPts val="800"/>
              </a:lnSpc>
              <a:buFont typeface="Wingdings" panose="05000000000000000000" pitchFamily="2" charset="2"/>
              <a:buNone/>
              <a:defRPr/>
            </a:pPr>
            <a:r>
              <a:rPr lang="en-US" altLang="zh-CN" sz="1600" dirty="0"/>
              <a:t>		else	echo  "user  $</a:t>
            </a:r>
            <a:r>
              <a:rPr lang="en-US" altLang="zh-CN" sz="1600" dirty="0" err="1"/>
              <a:t>uname</a:t>
            </a:r>
            <a:r>
              <a:rPr lang="en-US" altLang="zh-CN" sz="1600" dirty="0"/>
              <a:t>  offline"</a:t>
            </a:r>
          </a:p>
          <a:p>
            <a:pPr eaLnBrk="1" hangingPunct="1">
              <a:lnSpc>
                <a:spcPts val="800"/>
              </a:lnSpc>
              <a:buFont typeface="Wingdings" panose="05000000000000000000" pitchFamily="2" charset="2"/>
              <a:buNone/>
              <a:defRPr/>
            </a:pPr>
            <a:r>
              <a:rPr lang="en-US" altLang="zh-CN" sz="1600" dirty="0"/>
              <a:t>		fi</a:t>
            </a:r>
          </a:p>
          <a:p>
            <a:pPr eaLnBrk="1" hangingPunct="1">
              <a:lnSpc>
                <a:spcPts val="800"/>
              </a:lnSpc>
              <a:buFont typeface="Wingdings" panose="05000000000000000000" pitchFamily="2" charset="2"/>
              <a:buNone/>
              <a:defRPr/>
            </a:pPr>
            <a:r>
              <a:rPr lang="en-US" altLang="zh-CN" sz="1600" dirty="0"/>
              <a:t>done</a:t>
            </a:r>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554135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a:extLst>
              <a:ext uri="{FF2B5EF4-FFF2-40B4-BE49-F238E27FC236}">
                <a16:creationId xmlns:a16="http://schemas.microsoft.com/office/drawing/2014/main" id="{4A339E37-0A12-4131-AD80-1C2138FB3E1C}"/>
              </a:ext>
            </a:extLst>
          </p:cNvPr>
          <p:cNvSpPr>
            <a:spLocks noGrp="1" noChangeArrowheads="1"/>
          </p:cNvSpPr>
          <p:nvPr>
            <p:ph type="body" idx="1"/>
          </p:nvPr>
        </p:nvSpPr>
        <p:spPr>
          <a:xfrm>
            <a:off x="876300" y="1570337"/>
            <a:ext cx="7769860" cy="5143500"/>
          </a:xfrm>
        </p:spPr>
        <p:txBody>
          <a:bodyPr/>
          <a:lstStyle/>
          <a:p>
            <a:pPr eaLnBrk="1" hangingPunct="1">
              <a:lnSpc>
                <a:spcPts val="1000"/>
              </a:lnSpc>
              <a:buFont typeface="Wingdings" panose="05000000000000000000" pitchFamily="2" charset="2"/>
              <a:buNone/>
              <a:defRPr/>
            </a:pPr>
            <a:r>
              <a:rPr lang="en-US" altLang="zh-CN" sz="1400" dirty="0"/>
              <a:t>#!/bin/</a:t>
            </a:r>
            <a:r>
              <a:rPr lang="en-US" altLang="zh-CN" sz="1400" dirty="0" err="1"/>
              <a:t>sh</a:t>
            </a:r>
            <a:endParaRPr lang="en-US" altLang="zh-CN" sz="1400" dirty="0"/>
          </a:p>
          <a:p>
            <a:pPr eaLnBrk="1" hangingPunct="1">
              <a:lnSpc>
                <a:spcPts val="1000"/>
              </a:lnSpc>
              <a:buFont typeface="Wingdings" panose="05000000000000000000" pitchFamily="2" charset="2"/>
              <a:buNone/>
              <a:defRPr/>
            </a:pPr>
            <a:r>
              <a:rPr lang="en-US" altLang="zh-CN" sz="1400" dirty="0"/>
              <a:t># Program name: </a:t>
            </a:r>
            <a:r>
              <a:rPr lang="en-US" altLang="zh-CN" sz="1400" dirty="0" err="1"/>
              <a:t>numberit</a:t>
            </a:r>
            <a:endParaRPr lang="en-US" altLang="zh-CN" sz="1400" dirty="0"/>
          </a:p>
          <a:p>
            <a:pPr eaLnBrk="1" hangingPunct="1">
              <a:lnSpc>
                <a:spcPts val="1000"/>
              </a:lnSpc>
              <a:buFont typeface="Wingdings" panose="05000000000000000000" pitchFamily="2" charset="2"/>
              <a:buNone/>
              <a:defRPr/>
            </a:pPr>
            <a:r>
              <a:rPr lang="en-US" altLang="zh-CN" sz="1400" dirty="0"/>
              <a:t># Put  line  numbers  on  all  lines  of  a  file </a:t>
            </a:r>
          </a:p>
          <a:p>
            <a:pPr eaLnBrk="1" hangingPunct="1">
              <a:lnSpc>
                <a:spcPts val="1000"/>
              </a:lnSpc>
              <a:buFont typeface="Wingdings" panose="05000000000000000000" pitchFamily="2" charset="2"/>
              <a:buNone/>
              <a:defRPr/>
            </a:pPr>
            <a:r>
              <a:rPr lang="en-US" altLang="zh-CN" sz="1400" dirty="0"/>
              <a:t>if [ $#  -ne  1 ]</a:t>
            </a:r>
          </a:p>
          <a:p>
            <a:pPr eaLnBrk="1" hangingPunct="1">
              <a:lnSpc>
                <a:spcPts val="1000"/>
              </a:lnSpc>
              <a:buFont typeface="Wingdings" panose="05000000000000000000" pitchFamily="2" charset="2"/>
              <a:buNone/>
              <a:defRPr/>
            </a:pPr>
            <a:r>
              <a:rPr lang="en-US" altLang="zh-CN" sz="1400" dirty="0"/>
              <a:t>then</a:t>
            </a:r>
          </a:p>
          <a:p>
            <a:pPr eaLnBrk="1" hangingPunct="1">
              <a:lnSpc>
                <a:spcPts val="1000"/>
              </a:lnSpc>
              <a:buFont typeface="Wingdings" panose="05000000000000000000" pitchFamily="2" charset="2"/>
              <a:buNone/>
              <a:defRPr/>
            </a:pPr>
            <a:r>
              <a:rPr lang="en-US" altLang="zh-CN" sz="1400" dirty="0"/>
              <a:t>       echo  "Usage: $0  filename "  &gt;&amp;2</a:t>
            </a:r>
          </a:p>
          <a:p>
            <a:pPr eaLnBrk="1" hangingPunct="1">
              <a:lnSpc>
                <a:spcPts val="1000"/>
              </a:lnSpc>
              <a:buFont typeface="Wingdings" panose="05000000000000000000" pitchFamily="2" charset="2"/>
              <a:buNone/>
              <a:defRPr/>
            </a:pPr>
            <a:r>
              <a:rPr lang="en-US" altLang="zh-CN" sz="1400" dirty="0"/>
              <a:t>       exit 1</a:t>
            </a:r>
          </a:p>
          <a:p>
            <a:pPr eaLnBrk="1" hangingPunct="1">
              <a:lnSpc>
                <a:spcPts val="1000"/>
              </a:lnSpc>
              <a:buFont typeface="Wingdings" panose="05000000000000000000" pitchFamily="2" charset="2"/>
              <a:buNone/>
              <a:defRPr/>
            </a:pPr>
            <a:r>
              <a:rPr lang="en-US" altLang="zh-CN" sz="1400" dirty="0"/>
              <a:t>fi</a:t>
            </a:r>
          </a:p>
          <a:p>
            <a:pPr eaLnBrk="1" hangingPunct="1">
              <a:lnSpc>
                <a:spcPts val="1000"/>
              </a:lnSpc>
              <a:buFont typeface="Wingdings" panose="05000000000000000000" pitchFamily="2" charset="2"/>
              <a:buNone/>
              <a:defRPr/>
            </a:pPr>
            <a:r>
              <a:rPr lang="en-US" altLang="zh-CN" sz="1400" dirty="0"/>
              <a:t>count=1                     # Initialize count</a:t>
            </a:r>
          </a:p>
          <a:p>
            <a:pPr eaLnBrk="1" hangingPunct="1">
              <a:lnSpc>
                <a:spcPts val="1000"/>
              </a:lnSpc>
              <a:buFont typeface="Wingdings" panose="05000000000000000000" pitchFamily="2" charset="2"/>
              <a:buNone/>
              <a:defRPr/>
            </a:pPr>
            <a:r>
              <a:rPr lang="en-US" altLang="zh-CN" sz="1400" dirty="0"/>
              <a:t>cat  $1  |  while  read  line   </a:t>
            </a:r>
          </a:p>
          <a:p>
            <a:pPr eaLnBrk="1" hangingPunct="1">
              <a:lnSpc>
                <a:spcPts val="1000"/>
              </a:lnSpc>
              <a:buFont typeface="Wingdings" panose="05000000000000000000" pitchFamily="2" charset="2"/>
              <a:buNone/>
              <a:defRPr/>
            </a:pPr>
            <a:r>
              <a:rPr lang="en-US" altLang="zh-CN" sz="1400" dirty="0"/>
              <a:t># Input is coming from file on command line</a:t>
            </a:r>
          </a:p>
          <a:p>
            <a:pPr eaLnBrk="1" hangingPunct="1">
              <a:lnSpc>
                <a:spcPts val="1000"/>
              </a:lnSpc>
              <a:buFont typeface="Wingdings" panose="05000000000000000000" pitchFamily="2" charset="2"/>
              <a:buNone/>
              <a:defRPr/>
            </a:pPr>
            <a:r>
              <a:rPr lang="en-US" altLang="zh-CN" sz="1400" dirty="0"/>
              <a:t>do</a:t>
            </a:r>
          </a:p>
          <a:p>
            <a:pPr eaLnBrk="1" hangingPunct="1">
              <a:lnSpc>
                <a:spcPts val="1000"/>
              </a:lnSpc>
              <a:buFont typeface="Wingdings" panose="05000000000000000000" pitchFamily="2" charset="2"/>
              <a:buNone/>
              <a:defRPr/>
            </a:pPr>
            <a:r>
              <a:rPr lang="en-US" altLang="zh-CN" sz="1400" dirty="0"/>
              <a:t>     [ $count -</a:t>
            </a:r>
            <a:r>
              <a:rPr lang="en-US" altLang="zh-CN" sz="1400" dirty="0" err="1"/>
              <a:t>eq</a:t>
            </a:r>
            <a:r>
              <a:rPr lang="en-US" altLang="zh-CN" sz="1400" dirty="0"/>
              <a:t> 1 ]  &amp;&amp;  echo "Processing file $1..."  &gt;  /dev/</a:t>
            </a:r>
            <a:r>
              <a:rPr lang="en-US" altLang="zh-CN" sz="1400" dirty="0" err="1"/>
              <a:t>tty</a:t>
            </a:r>
            <a:endParaRPr lang="en-US" altLang="zh-CN" sz="1400" dirty="0"/>
          </a:p>
          <a:p>
            <a:pPr eaLnBrk="1" hangingPunct="1">
              <a:lnSpc>
                <a:spcPts val="1000"/>
              </a:lnSpc>
              <a:buFont typeface="Wingdings" panose="05000000000000000000" pitchFamily="2" charset="2"/>
              <a:buNone/>
              <a:defRPr/>
            </a:pPr>
            <a:r>
              <a:rPr lang="en-US" altLang="zh-CN" sz="1400" dirty="0"/>
              <a:t>     echo  $count  $line</a:t>
            </a:r>
          </a:p>
          <a:p>
            <a:pPr eaLnBrk="1" hangingPunct="1">
              <a:lnSpc>
                <a:spcPts val="1000"/>
              </a:lnSpc>
              <a:buFont typeface="Wingdings" panose="05000000000000000000" pitchFamily="2" charset="2"/>
              <a:buNone/>
              <a:defRPr/>
            </a:pPr>
            <a:r>
              <a:rPr lang="en-US" altLang="zh-CN" sz="1400" dirty="0"/>
              <a:t>    count='expr $count + 1'</a:t>
            </a:r>
          </a:p>
          <a:p>
            <a:pPr eaLnBrk="1" hangingPunct="1">
              <a:lnSpc>
                <a:spcPts val="1000"/>
              </a:lnSpc>
              <a:buFont typeface="Wingdings" panose="05000000000000000000" pitchFamily="2" charset="2"/>
              <a:buNone/>
              <a:defRPr/>
            </a:pPr>
            <a:r>
              <a:rPr lang="en-US" altLang="zh-CN" sz="1400" dirty="0"/>
              <a:t>done  &gt;  </a:t>
            </a:r>
            <a:r>
              <a:rPr lang="en-US" altLang="zh-CN" sz="1400" dirty="0" err="1"/>
              <a:t>tmp</a:t>
            </a:r>
            <a:r>
              <a:rPr lang="en-US" altLang="zh-CN" sz="1400" dirty="0"/>
              <a:t>$$           # Output is going to a temporary file</a:t>
            </a:r>
          </a:p>
          <a:p>
            <a:pPr eaLnBrk="1" hangingPunct="1">
              <a:lnSpc>
                <a:spcPts val="1000"/>
              </a:lnSpc>
              <a:buFont typeface="Wingdings" panose="05000000000000000000" pitchFamily="2" charset="2"/>
              <a:buNone/>
              <a:defRPr/>
            </a:pPr>
            <a:r>
              <a:rPr lang="en-US" altLang="zh-CN" sz="1400" dirty="0"/>
              <a:t>mv  </a:t>
            </a:r>
            <a:r>
              <a:rPr lang="en-US" altLang="zh-CN" sz="1400" dirty="0" err="1"/>
              <a:t>tmp</a:t>
            </a:r>
            <a:r>
              <a:rPr lang="en-US" altLang="zh-CN" sz="1400" dirty="0"/>
              <a:t>$$  $1</a:t>
            </a:r>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
        <p:nvSpPr>
          <p:cNvPr id="4" name="文本框 3"/>
          <p:cNvSpPr txBox="1"/>
          <p:nvPr/>
        </p:nvSpPr>
        <p:spPr>
          <a:xfrm>
            <a:off x="876300" y="1027392"/>
            <a:ext cx="8125460" cy="461665"/>
          </a:xfrm>
          <a:prstGeom prst="rect">
            <a:avLst/>
          </a:prstGeom>
          <a:noFill/>
        </p:spPr>
        <p:txBody>
          <a:bodyPr wrap="square" rtlCol="0">
            <a:spAutoFit/>
          </a:bodyPr>
          <a:lstStyle/>
          <a:p>
            <a:r>
              <a:rPr lang="en-US" altLang="zh-CN" sz="2400" b="1" dirty="0">
                <a:solidFill>
                  <a:schemeClr val="tx2"/>
                </a:solidFill>
                <a:latin typeface="宋体" panose="02010600030101010101" pitchFamily="2" charset="-122"/>
                <a:ea typeface="宋体" panose="02010600030101010101" pitchFamily="2" charset="-122"/>
              </a:rPr>
              <a:t>8.9  shell</a:t>
            </a:r>
            <a:r>
              <a:rPr lang="zh-CN" altLang="en-US" sz="2400" b="1" dirty="0">
                <a:solidFill>
                  <a:schemeClr val="tx2"/>
                </a:solidFill>
                <a:latin typeface="宋体" panose="02010600030101010101" pitchFamily="2" charset="-122"/>
                <a:ea typeface="宋体" panose="02010600030101010101" pitchFamily="2" charset="-122"/>
              </a:rPr>
              <a:t>编程 </a:t>
            </a:r>
            <a:r>
              <a:rPr lang="en-US" altLang="zh-CN" sz="2400" b="1" dirty="0">
                <a:solidFill>
                  <a:schemeClr val="tx2"/>
                </a:solidFill>
                <a:latin typeface="宋体" panose="02010600030101010101" pitchFamily="2" charset="-122"/>
                <a:ea typeface="宋体" panose="02010600030101010101" pitchFamily="2" charset="-122"/>
              </a:rPr>
              <a:t>—— </a:t>
            </a:r>
            <a:r>
              <a:rPr lang="zh-CN" altLang="en-US" sz="2400" b="1" dirty="0">
                <a:solidFill>
                  <a:schemeClr val="tx2"/>
                </a:solidFill>
                <a:latin typeface="宋体" panose="02010600030101010101" pitchFamily="2" charset="-122"/>
                <a:ea typeface="宋体" panose="02010600030101010101" pitchFamily="2" charset="-122"/>
              </a:rPr>
              <a:t>实例</a:t>
            </a:r>
            <a:r>
              <a:rPr lang="en-US" altLang="zh-CN" sz="2400" b="1" dirty="0">
                <a:solidFill>
                  <a:schemeClr val="tx2"/>
                </a:solidFill>
                <a:latin typeface="宋体" panose="02010600030101010101" pitchFamily="2" charset="-122"/>
                <a:ea typeface="宋体" panose="02010600030101010101" pitchFamily="2" charset="-122"/>
              </a:rPr>
              <a:t>1</a:t>
            </a:r>
            <a:endParaRPr lang="en-US" altLang="zh-CN" sz="24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42116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a:extLst>
              <a:ext uri="{FF2B5EF4-FFF2-40B4-BE49-F238E27FC236}">
                <a16:creationId xmlns:a16="http://schemas.microsoft.com/office/drawing/2014/main" id="{9B18E612-0FDA-429F-BF0B-9A994E5AC654}"/>
              </a:ext>
            </a:extLst>
          </p:cNvPr>
          <p:cNvSpPr>
            <a:spLocks noGrp="1" noChangeArrowheads="1"/>
          </p:cNvSpPr>
          <p:nvPr>
            <p:ph type="body" idx="1"/>
          </p:nvPr>
        </p:nvSpPr>
        <p:spPr>
          <a:xfrm>
            <a:off x="980440" y="1489057"/>
            <a:ext cx="7452360" cy="5143500"/>
          </a:xfrm>
        </p:spPr>
        <p:txBody>
          <a:bodyPr/>
          <a:lstStyle/>
          <a:p>
            <a:pPr eaLnBrk="1" hangingPunct="1">
              <a:lnSpc>
                <a:spcPct val="80000"/>
              </a:lnSpc>
              <a:buFont typeface="Wingdings" panose="05000000000000000000" pitchFamily="2" charset="2"/>
              <a:buNone/>
              <a:defRPr/>
            </a:pPr>
            <a:r>
              <a:rPr lang="zh-CN" altLang="en-US" sz="2100" dirty="0"/>
              <a:t>运行情况：</a:t>
            </a:r>
          </a:p>
          <a:p>
            <a:pPr eaLnBrk="1" hangingPunct="1">
              <a:lnSpc>
                <a:spcPct val="80000"/>
              </a:lnSpc>
              <a:buFont typeface="Wingdings" panose="05000000000000000000" pitchFamily="2" charset="2"/>
              <a:buNone/>
              <a:defRPr/>
            </a:pPr>
            <a:r>
              <a:rPr lang="en-US" altLang="zh-CN" sz="1800" dirty="0">
                <a:solidFill>
                  <a:srgbClr val="0000FF"/>
                </a:solidFill>
                <a:latin typeface="宋体" panose="02010600030101010101" pitchFamily="2" charset="-122"/>
                <a:ea typeface="宋体" panose="02010600030101010101" pitchFamily="2" charset="-122"/>
              </a:rPr>
              <a:t>$ cat  </a:t>
            </a:r>
            <a:r>
              <a:rPr lang="en-US" altLang="zh-CN" sz="1800" dirty="0" err="1">
                <a:solidFill>
                  <a:srgbClr val="0000FF"/>
                </a:solidFill>
                <a:latin typeface="宋体" panose="02010600030101010101" pitchFamily="2" charset="-122"/>
                <a:ea typeface="宋体" panose="02010600030101010101" pitchFamily="2" charset="-122"/>
              </a:rPr>
              <a:t>test_file</a:t>
            </a:r>
            <a:endParaRPr lang="en-US" altLang="zh-CN" sz="1800" dirty="0">
              <a:solidFill>
                <a:srgbClr val="0000FF"/>
              </a:solidFill>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defRPr/>
            </a:pPr>
            <a:r>
              <a:rPr lang="en-US" altLang="zh-CN" sz="1800" dirty="0" err="1">
                <a:latin typeface="宋体" panose="02010600030101010101" pitchFamily="2" charset="-122"/>
                <a:ea typeface="宋体" panose="02010600030101010101" pitchFamily="2" charset="-122"/>
              </a:rPr>
              <a:t>abc</a:t>
            </a:r>
            <a:endParaRPr lang="en-US" altLang="zh-CN" sz="1800" dirty="0">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defRPr/>
            </a:pPr>
            <a:r>
              <a:rPr lang="en-US" altLang="zh-CN" sz="1800" dirty="0" err="1">
                <a:latin typeface="宋体" panose="02010600030101010101" pitchFamily="2" charset="-122"/>
                <a:ea typeface="宋体" panose="02010600030101010101" pitchFamily="2" charset="-122"/>
              </a:rPr>
              <a:t>def</a:t>
            </a:r>
            <a:endParaRPr lang="en-US" altLang="zh-CN" sz="1800" dirty="0">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defRPr/>
            </a:pPr>
            <a:r>
              <a:rPr lang="en-US" altLang="zh-CN" sz="1800" dirty="0" err="1">
                <a:latin typeface="宋体" panose="02010600030101010101" pitchFamily="2" charset="-122"/>
                <a:ea typeface="宋体" panose="02010600030101010101" pitchFamily="2" charset="-122"/>
              </a:rPr>
              <a:t>ghi</a:t>
            </a:r>
            <a:endParaRPr lang="en-US" altLang="zh-CN" sz="1800" dirty="0">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defRPr/>
            </a:pPr>
            <a:endParaRPr lang="en-US" altLang="zh-CN" sz="1800" dirty="0">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defRPr/>
            </a:pPr>
            <a:r>
              <a:rPr lang="en-US" altLang="zh-CN" sz="1800" dirty="0">
                <a:solidFill>
                  <a:srgbClr val="0000FF"/>
                </a:solidFill>
                <a:latin typeface="宋体" panose="02010600030101010101" pitchFamily="2" charset="-122"/>
                <a:ea typeface="宋体" panose="02010600030101010101" pitchFamily="2" charset="-122"/>
              </a:rPr>
              <a:t>$ </a:t>
            </a:r>
            <a:r>
              <a:rPr lang="en-US" altLang="zh-CN" sz="1800" dirty="0" err="1">
                <a:solidFill>
                  <a:srgbClr val="0000FF"/>
                </a:solidFill>
                <a:latin typeface="宋体" panose="02010600030101010101" pitchFamily="2" charset="-122"/>
                <a:ea typeface="宋体" panose="02010600030101010101" pitchFamily="2" charset="-122"/>
              </a:rPr>
              <a:t>numberit</a:t>
            </a:r>
            <a:r>
              <a:rPr lang="en-US" altLang="zh-CN" sz="1800" dirty="0">
                <a:solidFill>
                  <a:srgbClr val="0000FF"/>
                </a:solidFill>
                <a:latin typeface="宋体" panose="02010600030101010101" pitchFamily="2" charset="-122"/>
                <a:ea typeface="宋体" panose="02010600030101010101" pitchFamily="2" charset="-122"/>
              </a:rPr>
              <a:t>  </a:t>
            </a:r>
            <a:r>
              <a:rPr lang="en-US" altLang="zh-CN" sz="1800" dirty="0" err="1">
                <a:solidFill>
                  <a:srgbClr val="0000FF"/>
                </a:solidFill>
                <a:latin typeface="宋体" panose="02010600030101010101" pitchFamily="2" charset="-122"/>
                <a:ea typeface="宋体" panose="02010600030101010101" pitchFamily="2" charset="-122"/>
              </a:rPr>
              <a:t>test_file</a:t>
            </a:r>
            <a:endParaRPr lang="en-US" altLang="zh-CN" sz="1800" dirty="0">
              <a:solidFill>
                <a:srgbClr val="0000FF"/>
              </a:solidFill>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defRPr/>
            </a:pPr>
            <a:r>
              <a:rPr lang="en-US" altLang="zh-CN" sz="1800" dirty="0">
                <a:latin typeface="宋体" panose="02010600030101010101" pitchFamily="2" charset="-122"/>
                <a:ea typeface="宋体" panose="02010600030101010101" pitchFamily="2" charset="-122"/>
              </a:rPr>
              <a:t> Processing  file  </a:t>
            </a:r>
            <a:r>
              <a:rPr lang="en-US" altLang="zh-CN" sz="1800" dirty="0" err="1">
                <a:latin typeface="宋体" panose="02010600030101010101" pitchFamily="2" charset="-122"/>
                <a:ea typeface="宋体" panose="02010600030101010101" pitchFamily="2" charset="-122"/>
              </a:rPr>
              <a:t>test_file</a:t>
            </a:r>
            <a:r>
              <a:rPr lang="en-US" altLang="zh-CN" sz="1800" dirty="0">
                <a:latin typeface="宋体" panose="02010600030101010101" pitchFamily="2" charset="-122"/>
                <a:ea typeface="宋体" panose="02010600030101010101" pitchFamily="2" charset="-122"/>
              </a:rPr>
              <a:t> …</a:t>
            </a:r>
          </a:p>
          <a:p>
            <a:pPr eaLnBrk="1" hangingPunct="1">
              <a:lnSpc>
                <a:spcPct val="80000"/>
              </a:lnSpc>
              <a:buFont typeface="Wingdings" panose="05000000000000000000" pitchFamily="2" charset="2"/>
              <a:buNone/>
              <a:defRPr/>
            </a:pPr>
            <a:endParaRPr lang="en-US" altLang="zh-CN" sz="1800" dirty="0">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defRPr/>
            </a:pPr>
            <a:r>
              <a:rPr lang="en-US" altLang="zh-CN" sz="1800" dirty="0">
                <a:solidFill>
                  <a:srgbClr val="0000FF"/>
                </a:solidFill>
                <a:latin typeface="宋体" panose="02010600030101010101" pitchFamily="2" charset="-122"/>
                <a:ea typeface="宋体" panose="02010600030101010101" pitchFamily="2" charset="-122"/>
              </a:rPr>
              <a:t>$ cat  </a:t>
            </a:r>
            <a:r>
              <a:rPr lang="en-US" altLang="zh-CN" sz="1800" dirty="0" err="1">
                <a:solidFill>
                  <a:srgbClr val="0000FF"/>
                </a:solidFill>
                <a:latin typeface="宋体" panose="02010600030101010101" pitchFamily="2" charset="-122"/>
                <a:ea typeface="宋体" panose="02010600030101010101" pitchFamily="2" charset="-122"/>
              </a:rPr>
              <a:t>test_file</a:t>
            </a:r>
            <a:endParaRPr lang="en-US" altLang="zh-CN" sz="1800" dirty="0">
              <a:solidFill>
                <a:srgbClr val="0000FF"/>
              </a:solidFill>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defRPr/>
            </a:pPr>
            <a:r>
              <a:rPr lang="en-US" altLang="zh-CN" sz="1800" dirty="0">
                <a:latin typeface="宋体" panose="02010600030101010101" pitchFamily="2" charset="-122"/>
                <a:ea typeface="宋体" panose="02010600030101010101" pitchFamily="2" charset="-122"/>
              </a:rPr>
              <a:t>1  </a:t>
            </a:r>
            <a:r>
              <a:rPr lang="en-US" altLang="zh-CN" sz="1800" dirty="0" err="1">
                <a:latin typeface="宋体" panose="02010600030101010101" pitchFamily="2" charset="-122"/>
                <a:ea typeface="宋体" panose="02010600030101010101" pitchFamily="2" charset="-122"/>
              </a:rPr>
              <a:t>abc</a:t>
            </a:r>
            <a:endParaRPr lang="en-US" altLang="zh-CN" sz="1800" dirty="0">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defRPr/>
            </a:pPr>
            <a:r>
              <a:rPr lang="en-US" altLang="zh-CN" sz="1800" dirty="0">
                <a:latin typeface="宋体" panose="02010600030101010101" pitchFamily="2" charset="-122"/>
                <a:ea typeface="宋体" panose="02010600030101010101" pitchFamily="2" charset="-122"/>
              </a:rPr>
              <a:t>2  </a:t>
            </a:r>
            <a:r>
              <a:rPr lang="en-US" altLang="zh-CN" sz="1800" dirty="0" err="1">
                <a:latin typeface="宋体" panose="02010600030101010101" pitchFamily="2" charset="-122"/>
                <a:ea typeface="宋体" panose="02010600030101010101" pitchFamily="2" charset="-122"/>
              </a:rPr>
              <a:t>def</a:t>
            </a:r>
            <a:endParaRPr lang="en-US" altLang="zh-CN" sz="1800" dirty="0">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defRPr/>
            </a:pPr>
            <a:r>
              <a:rPr lang="en-US" altLang="zh-CN" sz="1800" dirty="0">
                <a:latin typeface="宋体" panose="02010600030101010101" pitchFamily="2" charset="-122"/>
                <a:ea typeface="宋体" panose="02010600030101010101" pitchFamily="2" charset="-122"/>
              </a:rPr>
              <a:t>3  </a:t>
            </a:r>
            <a:r>
              <a:rPr lang="en-US" altLang="zh-CN" sz="1800" dirty="0" err="1">
                <a:latin typeface="宋体" panose="02010600030101010101" pitchFamily="2" charset="-122"/>
                <a:ea typeface="宋体" panose="02010600030101010101" pitchFamily="2" charset="-122"/>
              </a:rPr>
              <a:t>ghi</a:t>
            </a:r>
            <a:endParaRPr lang="en-US" altLang="zh-CN" sz="1800" dirty="0">
              <a:latin typeface="宋体" panose="02010600030101010101" pitchFamily="2" charset="-122"/>
              <a:ea typeface="宋体" panose="02010600030101010101" pitchFamily="2" charset="-122"/>
            </a:endParaRPr>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
        <p:nvSpPr>
          <p:cNvPr id="4" name="文本框 3"/>
          <p:cNvSpPr txBox="1"/>
          <p:nvPr/>
        </p:nvSpPr>
        <p:spPr>
          <a:xfrm>
            <a:off x="876300" y="1027392"/>
            <a:ext cx="8125460" cy="461665"/>
          </a:xfrm>
          <a:prstGeom prst="rect">
            <a:avLst/>
          </a:prstGeom>
          <a:noFill/>
        </p:spPr>
        <p:txBody>
          <a:bodyPr wrap="square" rtlCol="0">
            <a:spAutoFit/>
          </a:bodyPr>
          <a:lstStyle/>
          <a:p>
            <a:r>
              <a:rPr lang="en-US" altLang="zh-CN" sz="2400" b="1" dirty="0">
                <a:solidFill>
                  <a:schemeClr val="tx2"/>
                </a:solidFill>
                <a:latin typeface="宋体" panose="02010600030101010101" pitchFamily="2" charset="-122"/>
                <a:ea typeface="宋体" panose="02010600030101010101" pitchFamily="2" charset="-122"/>
              </a:rPr>
              <a:t>8.9  shell</a:t>
            </a:r>
            <a:r>
              <a:rPr lang="zh-CN" altLang="en-US" sz="2400" b="1" dirty="0">
                <a:solidFill>
                  <a:schemeClr val="tx2"/>
                </a:solidFill>
                <a:latin typeface="宋体" panose="02010600030101010101" pitchFamily="2" charset="-122"/>
                <a:ea typeface="宋体" panose="02010600030101010101" pitchFamily="2" charset="-122"/>
              </a:rPr>
              <a:t>编程 </a:t>
            </a:r>
            <a:r>
              <a:rPr lang="en-US" altLang="zh-CN" sz="2400" b="1" dirty="0">
                <a:solidFill>
                  <a:schemeClr val="tx2"/>
                </a:solidFill>
                <a:latin typeface="宋体" panose="02010600030101010101" pitchFamily="2" charset="-122"/>
                <a:ea typeface="宋体" panose="02010600030101010101" pitchFamily="2" charset="-122"/>
              </a:rPr>
              <a:t>—— </a:t>
            </a:r>
            <a:r>
              <a:rPr lang="zh-CN" altLang="en-US" sz="2400" b="1" dirty="0">
                <a:solidFill>
                  <a:schemeClr val="tx2"/>
                </a:solidFill>
                <a:latin typeface="宋体" panose="02010600030101010101" pitchFamily="2" charset="-122"/>
                <a:ea typeface="宋体" panose="02010600030101010101" pitchFamily="2" charset="-122"/>
              </a:rPr>
              <a:t>实例</a:t>
            </a:r>
            <a:r>
              <a:rPr lang="en-US" altLang="zh-CN" sz="2400" b="1" dirty="0">
                <a:solidFill>
                  <a:schemeClr val="tx2"/>
                </a:solidFill>
                <a:latin typeface="宋体" panose="02010600030101010101" pitchFamily="2" charset="-122"/>
                <a:ea typeface="宋体" panose="02010600030101010101" pitchFamily="2" charset="-122"/>
              </a:rPr>
              <a:t>1</a:t>
            </a:r>
            <a:endParaRPr lang="en-US" altLang="zh-CN" sz="24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92146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a:extLst>
              <a:ext uri="{FF2B5EF4-FFF2-40B4-BE49-F238E27FC236}">
                <a16:creationId xmlns:a16="http://schemas.microsoft.com/office/drawing/2014/main" id="{6C25C163-03A4-42F6-8DC7-6B325EA15ADA}"/>
              </a:ext>
            </a:extLst>
          </p:cNvPr>
          <p:cNvSpPr>
            <a:spLocks noGrp="1" noChangeArrowheads="1"/>
          </p:cNvSpPr>
          <p:nvPr>
            <p:ph type="body" idx="1"/>
          </p:nvPr>
        </p:nvSpPr>
        <p:spPr>
          <a:xfrm>
            <a:off x="876300" y="1489056"/>
            <a:ext cx="7810500" cy="5277503"/>
          </a:xfrm>
        </p:spPr>
        <p:txBody>
          <a:bodyPr/>
          <a:lstStyle/>
          <a:p>
            <a:pPr eaLnBrk="1" hangingPunct="1">
              <a:lnSpc>
                <a:spcPts val="700"/>
              </a:lnSpc>
              <a:buFont typeface="Wingdings" panose="05000000000000000000" pitchFamily="2" charset="2"/>
              <a:buNone/>
              <a:defRPr/>
            </a:pPr>
            <a:r>
              <a:rPr lang="en-US" altLang="zh-CN" sz="1200" dirty="0"/>
              <a:t>#!/bin/</a:t>
            </a:r>
            <a:r>
              <a:rPr lang="en-US" altLang="zh-CN" sz="1200" dirty="0" err="1"/>
              <a:t>sh</a:t>
            </a:r>
            <a:endParaRPr lang="en-US" altLang="zh-CN" sz="1200" dirty="0"/>
          </a:p>
          <a:p>
            <a:pPr eaLnBrk="1" hangingPunct="1">
              <a:lnSpc>
                <a:spcPts val="700"/>
              </a:lnSpc>
              <a:buFont typeface="Wingdings" panose="05000000000000000000" pitchFamily="2" charset="2"/>
              <a:buNone/>
              <a:defRPr/>
            </a:pPr>
            <a:r>
              <a:rPr lang="en-US" altLang="zh-CN" sz="1200" dirty="0"/>
              <a:t># </a:t>
            </a:r>
            <a:r>
              <a:rPr lang="en-US" altLang="zh-CN" sz="1200" dirty="0" err="1"/>
              <a:t>Scriptname</a:t>
            </a:r>
            <a:r>
              <a:rPr lang="en-US" altLang="zh-CN" sz="1200" dirty="0"/>
              <a:t>: speller</a:t>
            </a:r>
          </a:p>
          <a:p>
            <a:pPr eaLnBrk="1" hangingPunct="1">
              <a:lnSpc>
                <a:spcPts val="700"/>
              </a:lnSpc>
              <a:buFont typeface="Wingdings" panose="05000000000000000000" pitchFamily="2" charset="2"/>
              <a:buNone/>
              <a:defRPr/>
            </a:pPr>
            <a:r>
              <a:rPr lang="en-US" altLang="zh-CN" sz="1200" dirty="0"/>
              <a:t># Purpose: Check and fix spelling errors in a file</a:t>
            </a:r>
          </a:p>
          <a:p>
            <a:pPr eaLnBrk="1" hangingPunct="1">
              <a:lnSpc>
                <a:spcPts val="700"/>
              </a:lnSpc>
              <a:buFont typeface="Wingdings" panose="05000000000000000000" pitchFamily="2" charset="2"/>
              <a:buNone/>
              <a:defRPr/>
            </a:pPr>
            <a:r>
              <a:rPr lang="en-US" altLang="zh-CN" sz="1200" dirty="0"/>
              <a:t>&gt;</a:t>
            </a:r>
            <a:r>
              <a:rPr lang="en-US" altLang="zh-CN" sz="1200" dirty="0" err="1"/>
              <a:t>file.new</a:t>
            </a:r>
            <a:endParaRPr lang="en-US" altLang="zh-CN" sz="1200" dirty="0"/>
          </a:p>
          <a:p>
            <a:pPr eaLnBrk="1" hangingPunct="1">
              <a:lnSpc>
                <a:spcPts val="700"/>
              </a:lnSpc>
              <a:buFont typeface="Wingdings" panose="05000000000000000000" pitchFamily="2" charset="2"/>
              <a:buNone/>
              <a:defRPr/>
            </a:pPr>
            <a:r>
              <a:rPr lang="en-US" altLang="zh-CN" sz="1200" dirty="0"/>
              <a:t>while  read  line                              # Read from the </a:t>
            </a:r>
            <a:r>
              <a:rPr lang="en-US" altLang="zh-CN" sz="1200" dirty="0" err="1"/>
              <a:t>tmp</a:t>
            </a:r>
            <a:r>
              <a:rPr lang="en-US" altLang="zh-CN" sz="1200" dirty="0"/>
              <a:t> file</a:t>
            </a:r>
          </a:p>
          <a:p>
            <a:pPr eaLnBrk="1" hangingPunct="1">
              <a:lnSpc>
                <a:spcPts val="700"/>
              </a:lnSpc>
              <a:buFont typeface="Wingdings" panose="05000000000000000000" pitchFamily="2" charset="2"/>
              <a:buNone/>
              <a:defRPr/>
            </a:pPr>
            <a:r>
              <a:rPr lang="en-US" altLang="zh-CN" sz="1200" dirty="0"/>
              <a:t>do</a:t>
            </a:r>
          </a:p>
          <a:p>
            <a:pPr eaLnBrk="1" hangingPunct="1">
              <a:lnSpc>
                <a:spcPts val="700"/>
              </a:lnSpc>
              <a:buFont typeface="Wingdings" panose="05000000000000000000" pitchFamily="2" charset="2"/>
              <a:buNone/>
              <a:defRPr/>
            </a:pPr>
            <a:r>
              <a:rPr lang="en-US" altLang="zh-CN" sz="1200" dirty="0"/>
              <a:t>     echo  $line</a:t>
            </a:r>
          </a:p>
          <a:p>
            <a:pPr eaLnBrk="1" hangingPunct="1">
              <a:lnSpc>
                <a:spcPts val="700"/>
              </a:lnSpc>
              <a:buFont typeface="Wingdings" panose="05000000000000000000" pitchFamily="2" charset="2"/>
              <a:buNone/>
              <a:defRPr/>
            </a:pPr>
            <a:r>
              <a:rPr lang="en-US" altLang="zh-CN" sz="1200" dirty="0"/>
              <a:t>    echo  –n  "Is  this  word  correct? [Y/N] "</a:t>
            </a:r>
          </a:p>
          <a:p>
            <a:pPr eaLnBrk="1" hangingPunct="1">
              <a:lnSpc>
                <a:spcPts val="700"/>
              </a:lnSpc>
              <a:buFont typeface="Wingdings" panose="05000000000000000000" pitchFamily="2" charset="2"/>
              <a:buNone/>
              <a:defRPr/>
            </a:pPr>
            <a:r>
              <a:rPr lang="en-US" altLang="zh-CN" sz="1200" dirty="0"/>
              <a:t>     read  answer  &lt;  /dev/</a:t>
            </a:r>
            <a:r>
              <a:rPr lang="en-US" altLang="zh-CN" sz="1200" dirty="0" err="1"/>
              <a:t>tty</a:t>
            </a:r>
            <a:r>
              <a:rPr lang="en-US" altLang="zh-CN" sz="1200" dirty="0"/>
              <a:t>         # Read from the terminal</a:t>
            </a:r>
          </a:p>
          <a:p>
            <a:pPr eaLnBrk="1" hangingPunct="1">
              <a:lnSpc>
                <a:spcPts val="700"/>
              </a:lnSpc>
              <a:buFont typeface="Wingdings" panose="05000000000000000000" pitchFamily="2" charset="2"/>
              <a:buNone/>
              <a:defRPr/>
            </a:pPr>
            <a:r>
              <a:rPr lang="en-US" altLang="zh-CN" sz="1200" dirty="0"/>
              <a:t>     case  "$answer"  in</a:t>
            </a:r>
          </a:p>
          <a:p>
            <a:pPr eaLnBrk="1" hangingPunct="1">
              <a:lnSpc>
                <a:spcPts val="700"/>
              </a:lnSpc>
              <a:buFont typeface="Wingdings" panose="05000000000000000000" pitchFamily="2" charset="2"/>
              <a:buNone/>
              <a:defRPr/>
            </a:pPr>
            <a:r>
              <a:rPr lang="en-US" altLang="zh-CN" sz="1200" dirty="0"/>
              <a:t>     [</a:t>
            </a:r>
            <a:r>
              <a:rPr lang="en-US" altLang="zh-CN" sz="1200" dirty="0" err="1"/>
              <a:t>Yy</a:t>
            </a:r>
            <a:r>
              <a:rPr lang="en-US" altLang="zh-CN" sz="1200" dirty="0"/>
              <a:t>]*)</a:t>
            </a:r>
          </a:p>
          <a:p>
            <a:pPr eaLnBrk="1" hangingPunct="1">
              <a:lnSpc>
                <a:spcPts val="700"/>
              </a:lnSpc>
              <a:buFont typeface="Wingdings" panose="05000000000000000000" pitchFamily="2" charset="2"/>
              <a:buNone/>
              <a:defRPr/>
            </a:pPr>
            <a:r>
              <a:rPr lang="en-US" altLang="zh-CN" sz="1200" dirty="0"/>
              <a:t>          echo  $line  &gt;&gt;  </a:t>
            </a:r>
            <a:r>
              <a:rPr lang="en-US" altLang="zh-CN" sz="1200" dirty="0" err="1"/>
              <a:t>file.new</a:t>
            </a:r>
            <a:endParaRPr lang="en-US" altLang="zh-CN" sz="1200" dirty="0"/>
          </a:p>
          <a:p>
            <a:pPr eaLnBrk="1" hangingPunct="1">
              <a:lnSpc>
                <a:spcPts val="700"/>
              </a:lnSpc>
              <a:buFont typeface="Wingdings" panose="05000000000000000000" pitchFamily="2" charset="2"/>
              <a:buNone/>
              <a:defRPr/>
            </a:pPr>
            <a:r>
              <a:rPr lang="en-US" altLang="zh-CN" sz="1200" dirty="0"/>
              <a:t>          ;;</a:t>
            </a:r>
          </a:p>
          <a:p>
            <a:pPr eaLnBrk="1" hangingPunct="1">
              <a:lnSpc>
                <a:spcPts val="700"/>
              </a:lnSpc>
              <a:buFont typeface="Wingdings" panose="05000000000000000000" pitchFamily="2" charset="2"/>
              <a:buNone/>
              <a:defRPr/>
            </a:pPr>
            <a:r>
              <a:rPr lang="en-US" altLang="zh-CN" sz="1200" dirty="0"/>
              <a:t>        *)</a:t>
            </a:r>
          </a:p>
          <a:p>
            <a:pPr eaLnBrk="1" hangingPunct="1">
              <a:lnSpc>
                <a:spcPts val="700"/>
              </a:lnSpc>
              <a:buFont typeface="Wingdings" panose="05000000000000000000" pitchFamily="2" charset="2"/>
              <a:buNone/>
              <a:defRPr/>
            </a:pPr>
            <a:r>
              <a:rPr lang="en-US" altLang="zh-CN" sz="1200" dirty="0"/>
              <a:t>          echo  "What is the correct spelling? "</a:t>
            </a:r>
          </a:p>
          <a:p>
            <a:pPr eaLnBrk="1" hangingPunct="1">
              <a:lnSpc>
                <a:spcPts val="700"/>
              </a:lnSpc>
              <a:buFont typeface="Wingdings" panose="05000000000000000000" pitchFamily="2" charset="2"/>
              <a:buNone/>
              <a:defRPr/>
            </a:pPr>
            <a:r>
              <a:rPr lang="en-US" altLang="zh-CN" sz="1200" dirty="0"/>
              <a:t>          read  word  &lt;  /dev/</a:t>
            </a:r>
            <a:r>
              <a:rPr lang="en-US" altLang="zh-CN" sz="1200" dirty="0" err="1"/>
              <a:t>tty</a:t>
            </a:r>
            <a:endParaRPr lang="en-US" altLang="zh-CN" sz="1200" dirty="0"/>
          </a:p>
          <a:p>
            <a:pPr eaLnBrk="1" hangingPunct="1">
              <a:lnSpc>
                <a:spcPts val="700"/>
              </a:lnSpc>
              <a:buFont typeface="Wingdings" panose="05000000000000000000" pitchFamily="2" charset="2"/>
              <a:buNone/>
              <a:defRPr/>
            </a:pPr>
            <a:r>
              <a:rPr lang="en-US" altLang="zh-CN" sz="1200" dirty="0"/>
              <a:t>          echo  $word  &gt;&gt;  </a:t>
            </a:r>
            <a:r>
              <a:rPr lang="en-US" altLang="zh-CN" sz="1200" dirty="0" err="1"/>
              <a:t>file.new</a:t>
            </a:r>
            <a:endParaRPr lang="en-US" altLang="zh-CN" sz="1200" dirty="0"/>
          </a:p>
          <a:p>
            <a:pPr eaLnBrk="1" hangingPunct="1">
              <a:lnSpc>
                <a:spcPts val="700"/>
              </a:lnSpc>
              <a:buFont typeface="Wingdings" panose="05000000000000000000" pitchFamily="2" charset="2"/>
              <a:buNone/>
              <a:defRPr/>
            </a:pPr>
            <a:r>
              <a:rPr lang="en-US" altLang="zh-CN" sz="1200" dirty="0"/>
              <a:t>          echo  $line  has  been  changed  to  $word.</a:t>
            </a:r>
          </a:p>
          <a:p>
            <a:pPr eaLnBrk="1" hangingPunct="1">
              <a:lnSpc>
                <a:spcPts val="700"/>
              </a:lnSpc>
              <a:buFont typeface="Wingdings" panose="05000000000000000000" pitchFamily="2" charset="2"/>
              <a:buNone/>
              <a:defRPr/>
            </a:pPr>
            <a:r>
              <a:rPr lang="en-US" altLang="zh-CN" sz="1200" dirty="0"/>
              <a:t>     </a:t>
            </a:r>
            <a:r>
              <a:rPr lang="en-US" altLang="zh-CN" sz="1200" dirty="0" err="1"/>
              <a:t>esac</a:t>
            </a:r>
            <a:endParaRPr lang="en-US" altLang="zh-CN" sz="1200" dirty="0"/>
          </a:p>
          <a:p>
            <a:pPr eaLnBrk="1" hangingPunct="1">
              <a:lnSpc>
                <a:spcPts val="700"/>
              </a:lnSpc>
              <a:buFont typeface="Wingdings" panose="05000000000000000000" pitchFamily="2" charset="2"/>
              <a:buNone/>
              <a:defRPr/>
            </a:pPr>
            <a:r>
              <a:rPr lang="en-US" altLang="zh-CN" sz="1200" dirty="0"/>
              <a:t>done  &lt;  </a:t>
            </a:r>
            <a:r>
              <a:rPr lang="en-US" altLang="zh-CN" sz="1200" dirty="0" err="1"/>
              <a:t>file.old</a:t>
            </a:r>
            <a:endParaRPr lang="en-US" altLang="zh-CN" sz="1200" dirty="0"/>
          </a:p>
        </p:txBody>
      </p:sp>
      <p:sp>
        <p:nvSpPr>
          <p:cNvPr id="3"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
        <p:nvSpPr>
          <p:cNvPr id="4" name="文本框 3"/>
          <p:cNvSpPr txBox="1"/>
          <p:nvPr/>
        </p:nvSpPr>
        <p:spPr>
          <a:xfrm>
            <a:off x="876300" y="1027392"/>
            <a:ext cx="8125460" cy="461665"/>
          </a:xfrm>
          <a:prstGeom prst="rect">
            <a:avLst/>
          </a:prstGeom>
          <a:noFill/>
        </p:spPr>
        <p:txBody>
          <a:bodyPr wrap="square" rtlCol="0">
            <a:spAutoFit/>
          </a:bodyPr>
          <a:lstStyle/>
          <a:p>
            <a:r>
              <a:rPr lang="en-US" altLang="zh-CN" sz="2400" b="1" dirty="0">
                <a:solidFill>
                  <a:schemeClr val="tx2"/>
                </a:solidFill>
                <a:latin typeface="宋体" panose="02010600030101010101" pitchFamily="2" charset="-122"/>
                <a:ea typeface="宋体" panose="02010600030101010101" pitchFamily="2" charset="-122"/>
              </a:rPr>
              <a:t>8.9  shell</a:t>
            </a:r>
            <a:r>
              <a:rPr lang="zh-CN" altLang="en-US" sz="2400" b="1" dirty="0">
                <a:solidFill>
                  <a:schemeClr val="tx2"/>
                </a:solidFill>
                <a:latin typeface="宋体" panose="02010600030101010101" pitchFamily="2" charset="-122"/>
                <a:ea typeface="宋体" panose="02010600030101010101" pitchFamily="2" charset="-122"/>
              </a:rPr>
              <a:t>编程 </a:t>
            </a:r>
            <a:r>
              <a:rPr lang="en-US" altLang="zh-CN" sz="2400" b="1" dirty="0">
                <a:solidFill>
                  <a:schemeClr val="tx2"/>
                </a:solidFill>
                <a:latin typeface="宋体" panose="02010600030101010101" pitchFamily="2" charset="-122"/>
                <a:ea typeface="宋体" panose="02010600030101010101" pitchFamily="2" charset="-122"/>
              </a:rPr>
              <a:t>—— </a:t>
            </a:r>
            <a:r>
              <a:rPr lang="zh-CN" altLang="en-US" sz="2400" b="1" dirty="0">
                <a:solidFill>
                  <a:schemeClr val="tx2"/>
                </a:solidFill>
                <a:latin typeface="宋体" panose="02010600030101010101" pitchFamily="2" charset="-122"/>
                <a:ea typeface="宋体" panose="02010600030101010101" pitchFamily="2" charset="-122"/>
              </a:rPr>
              <a:t>实例</a:t>
            </a:r>
            <a:r>
              <a:rPr lang="en-US" altLang="zh-CN" sz="2400" b="1" dirty="0">
                <a:solidFill>
                  <a:schemeClr val="tx2"/>
                </a:solidFill>
                <a:latin typeface="宋体" panose="02010600030101010101" pitchFamily="2" charset="-122"/>
                <a:ea typeface="宋体" panose="02010600030101010101" pitchFamily="2" charset="-122"/>
              </a:rPr>
              <a:t>2</a:t>
            </a:r>
            <a:endParaRPr lang="en-US" altLang="zh-CN" sz="24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55351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a:xfrm>
            <a:off x="871220" y="1130975"/>
            <a:ext cx="5931853" cy="443825"/>
          </a:xfrm>
        </p:spPr>
        <p:txBody>
          <a:bodyPr/>
          <a:lstStyle/>
          <a:p>
            <a:pPr algn="l" eaLnBrk="1" hangingPunct="1"/>
            <a:r>
              <a:rPr lang="en-US" altLang="zh-CN" dirty="0">
                <a:latin typeface="宋体" panose="02010600030101010101" pitchFamily="2" charset="-122"/>
                <a:ea typeface="宋体" panose="02010600030101010101" pitchFamily="2" charset="-122"/>
              </a:rPr>
              <a:t>8.10  </a:t>
            </a:r>
            <a:r>
              <a:rPr lang="zh-CN" altLang="en-US" dirty="0">
                <a:latin typeface="宋体" panose="02010600030101010101" pitchFamily="2" charset="-122"/>
                <a:ea typeface="宋体" panose="02010600030101010101" pitchFamily="2" charset="-122"/>
              </a:rPr>
              <a:t>流编辑器</a:t>
            </a:r>
            <a:r>
              <a:rPr lang="en-US" altLang="zh-CN" dirty="0" err="1">
                <a:latin typeface="宋体" panose="02010600030101010101" pitchFamily="2" charset="-122"/>
                <a:ea typeface="宋体" panose="02010600030101010101" pitchFamily="2" charset="-122"/>
              </a:rPr>
              <a:t>sed</a:t>
            </a:r>
            <a:endParaRPr lang="en-US" altLang="zh-CN" dirty="0">
              <a:latin typeface="宋体" panose="02010600030101010101" pitchFamily="2" charset="-122"/>
              <a:ea typeface="宋体" panose="02010600030101010101" pitchFamily="2" charset="-122"/>
            </a:endParaRPr>
          </a:p>
        </p:txBody>
      </p:sp>
      <p:sp>
        <p:nvSpPr>
          <p:cNvPr id="684035" name="Rectangle 3">
            <a:extLst>
              <a:ext uri="{FF2B5EF4-FFF2-40B4-BE49-F238E27FC236}">
                <a16:creationId xmlns:a16="http://schemas.microsoft.com/office/drawing/2014/main" id="{C4ED51B3-834A-4E2F-A8CC-6B704F85A4D3}"/>
              </a:ext>
            </a:extLst>
          </p:cNvPr>
          <p:cNvSpPr>
            <a:spLocks noGrp="1" noChangeArrowheads="1"/>
          </p:cNvSpPr>
          <p:nvPr>
            <p:ph type="body" idx="1"/>
          </p:nvPr>
        </p:nvSpPr>
        <p:spPr>
          <a:xfrm>
            <a:off x="871220" y="1942505"/>
            <a:ext cx="7683500" cy="2343150"/>
          </a:xfrm>
        </p:spPr>
        <p:txBody>
          <a:bodyPr/>
          <a:lstStyle/>
          <a:p>
            <a:pPr eaLnBrk="1" hangingPunct="1">
              <a:buFont typeface="Wingdings" panose="05000000000000000000" pitchFamily="2" charset="2"/>
              <a:buNone/>
              <a:defRPr/>
            </a:pPr>
            <a:r>
              <a:rPr lang="zh-CN" altLang="en-US" dirty="0"/>
              <a:t>一</a:t>
            </a:r>
            <a:r>
              <a:rPr lang="en-US" altLang="zh-CN" dirty="0"/>
              <a:t>. </a:t>
            </a:r>
            <a:r>
              <a:rPr lang="zh-CN" altLang="en-US" b="1" dirty="0"/>
              <a:t>什么是流编辑器？</a:t>
            </a:r>
          </a:p>
          <a:p>
            <a:pPr eaLnBrk="1" hangingPunct="1">
              <a:buFont typeface="Wingdings" panose="05000000000000000000" pitchFamily="2" charset="2"/>
              <a:buNone/>
              <a:defRPr/>
            </a:pPr>
            <a:r>
              <a:rPr lang="zh-CN" altLang="en-US" dirty="0"/>
              <a:t>      </a:t>
            </a:r>
            <a:r>
              <a:rPr lang="zh-CN" altLang="en-US" b="1" dirty="0"/>
              <a:t>流编辑器是一种流水线型的、非交互式的文本编辑器。 它使用户可以在命令行上（而不是编辑器中）对文件进行无破坏性编辑。</a:t>
            </a:r>
          </a:p>
        </p:txBody>
      </p:sp>
      <p:sp>
        <p:nvSpPr>
          <p:cNvPr id="4" name="Rectangle 2"/>
          <p:cNvSpPr txBox="1">
            <a:spLocks noChangeArrowheads="1"/>
          </p:cNvSpPr>
          <p:nvPr/>
        </p:nvSpPr>
        <p:spPr>
          <a:xfrm>
            <a:off x="980440" y="325120"/>
            <a:ext cx="6985000"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Tree>
    <p:extLst>
      <p:ext uri="{BB962C8B-B14F-4D97-AF65-F5344CB8AC3E}">
        <p14:creationId xmlns:p14="http://schemas.microsoft.com/office/powerpoint/2010/main" val="1069238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a:xfrm>
            <a:off x="1943100" y="1657350"/>
            <a:ext cx="5600700" cy="571500"/>
          </a:xfrm>
        </p:spPr>
        <p:txBody>
          <a:bodyPr/>
          <a:lstStyle/>
          <a:p>
            <a:pPr eaLnBrk="1" hangingPunct="1"/>
            <a:r>
              <a:rPr lang="zh-CN" altLang="en-US" dirty="0">
                <a:solidFill>
                  <a:srgbClr val="FF3300"/>
                </a:solidFill>
              </a:rPr>
              <a:t>屏幕编辑器与流编辑器的区别</a:t>
            </a:r>
          </a:p>
        </p:txBody>
      </p:sp>
      <p:sp>
        <p:nvSpPr>
          <p:cNvPr id="449539" name="Text Box 3"/>
          <p:cNvSpPr txBox="1">
            <a:spLocks noChangeArrowheads="1"/>
          </p:cNvSpPr>
          <p:nvPr/>
        </p:nvSpPr>
        <p:spPr bwMode="auto">
          <a:xfrm>
            <a:off x="2000250" y="1485900"/>
            <a:ext cx="18859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endParaRPr lang="zh-CN" altLang="zh-CN" sz="1800"/>
          </a:p>
        </p:txBody>
      </p:sp>
      <p:graphicFrame>
        <p:nvGraphicFramePr>
          <p:cNvPr id="685060" name="Group 4">
            <a:extLst>
              <a:ext uri="{FF2B5EF4-FFF2-40B4-BE49-F238E27FC236}">
                <a16:creationId xmlns:a16="http://schemas.microsoft.com/office/drawing/2014/main" id="{A626A75D-EED1-4B75-9232-870A3B6A1998}"/>
              </a:ext>
            </a:extLst>
          </p:cNvPr>
          <p:cNvGraphicFramePr>
            <a:graphicFrameLocks noGrp="1"/>
          </p:cNvGraphicFramePr>
          <p:nvPr>
            <p:extLst>
              <p:ext uri="{D42A27DB-BD31-4B8C-83A1-F6EECF244321}">
                <p14:modId xmlns:p14="http://schemas.microsoft.com/office/powerpoint/2010/main" val="1377754842"/>
              </p:ext>
            </p:extLst>
          </p:nvPr>
        </p:nvGraphicFramePr>
        <p:xfrm>
          <a:off x="1652270" y="2286000"/>
          <a:ext cx="6536690" cy="3834130"/>
        </p:xfrm>
        <a:graphic>
          <a:graphicData uri="http://schemas.openxmlformats.org/drawingml/2006/table">
            <a:tbl>
              <a:tblPr/>
              <a:tblGrid>
                <a:gridCol w="1911823">
                  <a:extLst>
                    <a:ext uri="{9D8B030D-6E8A-4147-A177-3AD203B41FA5}">
                      <a16:colId xmlns:a16="http://schemas.microsoft.com/office/drawing/2014/main" val="20000"/>
                    </a:ext>
                  </a:extLst>
                </a:gridCol>
                <a:gridCol w="2342843">
                  <a:extLst>
                    <a:ext uri="{9D8B030D-6E8A-4147-A177-3AD203B41FA5}">
                      <a16:colId xmlns:a16="http://schemas.microsoft.com/office/drawing/2014/main" val="20001"/>
                    </a:ext>
                  </a:extLst>
                </a:gridCol>
                <a:gridCol w="2282024">
                  <a:extLst>
                    <a:ext uri="{9D8B030D-6E8A-4147-A177-3AD203B41FA5}">
                      <a16:colId xmlns:a16="http://schemas.microsoft.com/office/drawing/2014/main" val="20002"/>
                    </a:ext>
                  </a:extLst>
                </a:gridCol>
              </a:tblGrid>
              <a:tr h="441430">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项目</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vi</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dirty="0" err="1">
                          <a:ln>
                            <a:noFill/>
                          </a:ln>
                          <a:solidFill>
                            <a:srgbClr val="0000FF"/>
                          </a:solidFill>
                          <a:effectLst/>
                          <a:latin typeface="宋体" panose="02010600030101010101" pitchFamily="2" charset="-122"/>
                          <a:ea typeface="宋体" panose="02010600030101010101" pitchFamily="2" charset="-122"/>
                        </a:rPr>
                        <a:t>sed</a:t>
                      </a:r>
                      <a:endParaRPr kumimoji="1" lang="en-US" altLang="zh-CN"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92700">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15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1.</a:t>
                      </a: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用户操作方式</a:t>
                      </a:r>
                    </a:p>
                    <a:p>
                      <a:pPr marL="0" marR="0" lvl="0" indent="0" algn="l" defTabSz="914400" rtl="0" eaLnBrk="1" fontAlgn="base" latinLnBrk="0" hangingPunct="1">
                        <a:lnSpc>
                          <a:spcPct val="115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2.</a:t>
                      </a: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文本处理模式</a:t>
                      </a:r>
                    </a:p>
                    <a:p>
                      <a:pPr marL="0" marR="0" lvl="0" indent="0" algn="l" defTabSz="914400" rtl="0" eaLnBrk="1" fontAlgn="base" latinLnBrk="0" hangingPunct="1">
                        <a:lnSpc>
                          <a:spcPct val="115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3.</a:t>
                      </a: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编辑命令地点</a:t>
                      </a:r>
                    </a:p>
                    <a:p>
                      <a:pPr marL="0" marR="0" lvl="0" indent="0" algn="l" defTabSz="914400" rtl="0" eaLnBrk="1" fontAlgn="base" latinLnBrk="0" hangingPunct="1">
                        <a:lnSpc>
                          <a:spcPct val="115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4.</a:t>
                      </a: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编辑空间</a:t>
                      </a:r>
                    </a:p>
                    <a:p>
                      <a:pPr marL="0" marR="0" lvl="0" indent="0" algn="l" defTabSz="914400" rtl="0" eaLnBrk="1" fontAlgn="base" latinLnBrk="0" hangingPunct="1">
                        <a:lnSpc>
                          <a:spcPct val="115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5.</a:t>
                      </a: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对原文本影响</a:t>
                      </a:r>
                    </a:p>
                    <a:p>
                      <a:pPr marL="0" marR="0" lvl="0" indent="0" algn="l" defTabSz="914400" rtl="0" eaLnBrk="1" fontAlgn="base" latinLnBrk="0" hangingPunct="1">
                        <a:lnSpc>
                          <a:spcPct val="115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6.</a:t>
                      </a: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批量发出命令</a:t>
                      </a:r>
                    </a:p>
                    <a:p>
                      <a:pPr marL="0" marR="0" lvl="0" indent="0" algn="l" defTabSz="914400" rtl="0" eaLnBrk="1" fontAlgn="base" latinLnBrk="0" hangingPunct="1">
                        <a:lnSpc>
                          <a:spcPct val="115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7.</a:t>
                      </a: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基本编辑单位</a:t>
                      </a:r>
                    </a:p>
                    <a:p>
                      <a:pPr marL="0" marR="0" lvl="0" indent="0" algn="l" defTabSz="914400" rtl="0" eaLnBrk="1" fontAlgn="base" latinLnBrk="0" hangingPunct="1">
                        <a:lnSpc>
                          <a:spcPct val="115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8.</a:t>
                      </a: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主要应用场合</a:t>
                      </a:r>
                    </a:p>
                    <a:p>
                      <a:pPr marL="0" marR="0" lvl="0" indent="0" algn="l" defTabSz="914400" rtl="0" eaLnBrk="1" fontAlgn="base" latinLnBrk="0" hangingPunct="1">
                        <a:lnSpc>
                          <a:spcPct val="115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9.</a:t>
                      </a: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可编文件大小</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15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交互式</a:t>
                      </a:r>
                    </a:p>
                    <a:p>
                      <a:pPr marL="0" marR="0" lvl="0" indent="0" algn="l" defTabSz="914400" rtl="0" eaLnBrk="1" fontAlgn="base" latinLnBrk="0" hangingPunct="1">
                        <a:lnSpc>
                          <a:spcPct val="115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全局并行</a:t>
                      </a:r>
                      <a:r>
                        <a:rPr kumimoji="1" lang="en-US" altLang="zh-CN"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a:t>
                      </a: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可逆行</a:t>
                      </a:r>
                      <a:r>
                        <a:rPr kumimoji="1" lang="en-US" altLang="zh-CN"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a:t>
                      </a:r>
                    </a:p>
                    <a:p>
                      <a:pPr marL="0" marR="0" lvl="0" indent="0" algn="l" defTabSz="914400" rtl="0" eaLnBrk="1" fontAlgn="base" latinLnBrk="0" hangingPunct="1">
                        <a:lnSpc>
                          <a:spcPct val="115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编辑器中</a:t>
                      </a:r>
                    </a:p>
                    <a:p>
                      <a:pPr marL="0" marR="0" lvl="0" indent="0" algn="l" defTabSz="914400" rtl="0" eaLnBrk="1" fontAlgn="base" latinLnBrk="0" hangingPunct="1">
                        <a:lnSpc>
                          <a:spcPct val="115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临时文件</a:t>
                      </a:r>
                      <a:r>
                        <a:rPr kumimoji="1" lang="en-US" altLang="zh-CN"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a:t>
                      </a: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文件缓存</a:t>
                      </a:r>
                      <a:r>
                        <a:rPr kumimoji="1" lang="en-US" altLang="zh-CN"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a:t>
                      </a:r>
                    </a:p>
                    <a:p>
                      <a:pPr marL="0" marR="0" lvl="0" indent="0" algn="l" defTabSz="914400" rtl="0" eaLnBrk="1" fontAlgn="base" latinLnBrk="0" hangingPunct="1">
                        <a:lnSpc>
                          <a:spcPct val="115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破坏性的</a:t>
                      </a:r>
                    </a:p>
                    <a:p>
                      <a:pPr marL="0" marR="0" lvl="0" indent="0" algn="l" defTabSz="914400" rtl="0" eaLnBrk="1" fontAlgn="base" latinLnBrk="0" hangingPunct="1">
                        <a:lnSpc>
                          <a:spcPct val="115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不能</a:t>
                      </a:r>
                    </a:p>
                    <a:p>
                      <a:pPr marL="0" marR="0" lvl="0" indent="0" algn="l" defTabSz="914400" rtl="0" eaLnBrk="1" fontAlgn="base" latinLnBrk="0" hangingPunct="1">
                        <a:lnSpc>
                          <a:spcPct val="115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字符</a:t>
                      </a:r>
                    </a:p>
                    <a:p>
                      <a:pPr marL="0" marR="0" lvl="0" indent="0" algn="l" defTabSz="914400" rtl="0" eaLnBrk="1" fontAlgn="base" latinLnBrk="0" hangingPunct="1">
                        <a:lnSpc>
                          <a:spcPct val="115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人工编辑</a:t>
                      </a:r>
                    </a:p>
                    <a:p>
                      <a:pPr marL="0" marR="0" lvl="0" indent="0" algn="l" defTabSz="914400" rtl="0" eaLnBrk="1" fontAlgn="base" latinLnBrk="0" hangingPunct="1">
                        <a:lnSpc>
                          <a:spcPct val="115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较小</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15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非交互式</a:t>
                      </a:r>
                    </a:p>
                    <a:p>
                      <a:pPr marL="0" marR="0" lvl="0" indent="0" algn="l" defTabSz="914400" rtl="0" eaLnBrk="1" fontAlgn="base" latinLnBrk="0" hangingPunct="1">
                        <a:lnSpc>
                          <a:spcPct val="115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逐行串行</a:t>
                      </a:r>
                      <a:r>
                        <a:rPr kumimoji="1" lang="en-US" altLang="zh-CN"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a:t>
                      </a: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不可逆行</a:t>
                      </a:r>
                      <a:r>
                        <a:rPr kumimoji="1" lang="en-US" altLang="zh-CN"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a:t>
                      </a:r>
                    </a:p>
                    <a:p>
                      <a:pPr marL="0" marR="0" lvl="0" indent="0" algn="l" defTabSz="914400" rtl="0" eaLnBrk="1" fontAlgn="base" latinLnBrk="0" hangingPunct="1">
                        <a:lnSpc>
                          <a:spcPct val="115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命令行上</a:t>
                      </a:r>
                    </a:p>
                    <a:p>
                      <a:pPr marL="0" marR="0" lvl="0" indent="0" algn="l" defTabSz="914400" rtl="0" eaLnBrk="1" fontAlgn="base" latinLnBrk="0" hangingPunct="1">
                        <a:lnSpc>
                          <a:spcPct val="115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模式空间</a:t>
                      </a:r>
                      <a:r>
                        <a:rPr kumimoji="1" lang="en-US" altLang="zh-CN"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a:t>
                      </a: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行缓存</a:t>
                      </a:r>
                      <a:r>
                        <a:rPr kumimoji="1" lang="en-US" altLang="zh-CN"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a:t>
                      </a:r>
                    </a:p>
                    <a:p>
                      <a:pPr marL="0" marR="0" lvl="0" indent="0" algn="l" defTabSz="914400" rtl="0" eaLnBrk="1" fontAlgn="base" latinLnBrk="0" hangingPunct="1">
                        <a:lnSpc>
                          <a:spcPct val="115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非破坏性的</a:t>
                      </a:r>
                    </a:p>
                    <a:p>
                      <a:pPr marL="0" marR="0" lvl="0" indent="0" algn="l" defTabSz="914400" rtl="0" eaLnBrk="1" fontAlgn="base" latinLnBrk="0" hangingPunct="1">
                        <a:lnSpc>
                          <a:spcPct val="115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可以</a:t>
                      </a:r>
                    </a:p>
                    <a:p>
                      <a:pPr marL="0" marR="0" lvl="0" indent="0" algn="l" defTabSz="914400" rtl="0" eaLnBrk="1" fontAlgn="base" latinLnBrk="0" hangingPunct="1">
                        <a:lnSpc>
                          <a:spcPct val="115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行</a:t>
                      </a:r>
                    </a:p>
                    <a:p>
                      <a:pPr marL="0" marR="0" lvl="0" indent="0" algn="l" defTabSz="914400" rtl="0" eaLnBrk="1" fontAlgn="base" latinLnBrk="0" hangingPunct="1">
                        <a:lnSpc>
                          <a:spcPct val="115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程序自动编辑</a:t>
                      </a:r>
                    </a:p>
                    <a:p>
                      <a:pPr marL="0" marR="0" lvl="0" indent="0" algn="l" defTabSz="914400" rtl="0" eaLnBrk="1" fontAlgn="base" latinLnBrk="0" hangingPunct="1">
                        <a:lnSpc>
                          <a:spcPct val="115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dirty="0">
                          <a:ln>
                            <a:noFill/>
                          </a:ln>
                          <a:solidFill>
                            <a:srgbClr val="0000FF"/>
                          </a:solidFill>
                          <a:effectLst/>
                          <a:latin typeface="宋体" panose="02010600030101010101" pitchFamily="2" charset="-122"/>
                          <a:ea typeface="宋体" panose="02010600030101010101" pitchFamily="2" charset="-122"/>
                        </a:rPr>
                        <a:t>较大</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 name="Rectangle 2"/>
          <p:cNvSpPr txBox="1">
            <a:spLocks noChangeArrowheads="1"/>
          </p:cNvSpPr>
          <p:nvPr/>
        </p:nvSpPr>
        <p:spPr>
          <a:xfrm>
            <a:off x="980440" y="325120"/>
            <a:ext cx="6985000"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7" name="Rectangle 2"/>
          <p:cNvSpPr txBox="1">
            <a:spLocks noChangeArrowheads="1"/>
          </p:cNvSpPr>
          <p:nvPr/>
        </p:nvSpPr>
        <p:spPr>
          <a:xfrm>
            <a:off x="871220" y="1130975"/>
            <a:ext cx="5931853" cy="443825"/>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dirty="0">
                <a:latin typeface="宋体" panose="02010600030101010101" pitchFamily="2" charset="-122"/>
                <a:ea typeface="宋体" panose="02010600030101010101" pitchFamily="2" charset="-122"/>
              </a:rPr>
              <a:t>8.10  </a:t>
            </a:r>
            <a:r>
              <a:rPr lang="zh-CN" altLang="en-US" dirty="0">
                <a:latin typeface="宋体" panose="02010600030101010101" pitchFamily="2" charset="-122"/>
                <a:ea typeface="宋体" panose="02010600030101010101" pitchFamily="2" charset="-122"/>
              </a:rPr>
              <a:t>流编辑器</a:t>
            </a:r>
            <a:r>
              <a:rPr lang="en-US" altLang="zh-CN" dirty="0" err="1">
                <a:latin typeface="宋体" panose="02010600030101010101" pitchFamily="2" charset="-122"/>
                <a:ea typeface="宋体" panose="02010600030101010101" pitchFamily="2" charset="-122"/>
              </a:rPr>
              <a:t>sed</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070989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3" name="Rectangle 3">
            <a:extLst>
              <a:ext uri="{FF2B5EF4-FFF2-40B4-BE49-F238E27FC236}">
                <a16:creationId xmlns:a16="http://schemas.microsoft.com/office/drawing/2014/main" id="{04D9634B-B5D5-451A-A3AE-96E21A867567}"/>
              </a:ext>
            </a:extLst>
          </p:cNvPr>
          <p:cNvSpPr>
            <a:spLocks noGrp="1" noChangeArrowheads="1"/>
          </p:cNvSpPr>
          <p:nvPr>
            <p:ph type="body" idx="1"/>
          </p:nvPr>
        </p:nvSpPr>
        <p:spPr>
          <a:xfrm>
            <a:off x="871220" y="1788874"/>
            <a:ext cx="7744460" cy="4977686"/>
          </a:xfrm>
        </p:spPr>
        <p:txBody>
          <a:bodyPr/>
          <a:lstStyle/>
          <a:p>
            <a:pPr marL="457200" indent="-457200">
              <a:buFont typeface="Wingdings" panose="05000000000000000000" pitchFamily="2" charset="2"/>
              <a:buAutoNum type="arabicPeriod"/>
              <a:defRPr/>
            </a:pPr>
            <a:r>
              <a:rPr lang="en-US" altLang="zh-CN" sz="1800" dirty="0" err="1"/>
              <a:t>sed</a:t>
            </a:r>
            <a:r>
              <a:rPr lang="en-US" altLang="zh-CN" sz="1800" dirty="0"/>
              <a:t>   ‘command’   file</a:t>
            </a:r>
          </a:p>
          <a:p>
            <a:pPr marL="457200" indent="-457200">
              <a:buFont typeface="Wingdings" panose="05000000000000000000" pitchFamily="2" charset="2"/>
              <a:buAutoNum type="arabicPeriod"/>
              <a:defRPr/>
            </a:pPr>
            <a:r>
              <a:rPr lang="en-US" altLang="zh-CN" sz="1800" dirty="0" err="1"/>
              <a:t>sed</a:t>
            </a:r>
            <a:r>
              <a:rPr lang="en-US" altLang="zh-CN" sz="1800" dirty="0"/>
              <a:t>   -n  ‘command’  file</a:t>
            </a:r>
          </a:p>
          <a:p>
            <a:pPr marL="457200" indent="-457200">
              <a:buFont typeface="Wingdings" panose="05000000000000000000" pitchFamily="2" charset="2"/>
              <a:buAutoNum type="arabicPeriod"/>
              <a:defRPr/>
            </a:pPr>
            <a:r>
              <a:rPr lang="en-US" altLang="zh-CN" sz="1800" dirty="0" err="1"/>
              <a:t>sed</a:t>
            </a:r>
            <a:r>
              <a:rPr lang="en-US" altLang="zh-CN" sz="1800" dirty="0"/>
              <a:t>   -e  ‘command1’ –e ‘command2’ file</a:t>
            </a:r>
          </a:p>
          <a:p>
            <a:pPr marL="457200" indent="-457200">
              <a:buFont typeface="Wingdings" panose="05000000000000000000" pitchFamily="2" charset="2"/>
              <a:buAutoNum type="arabicPeriod"/>
              <a:defRPr/>
            </a:pPr>
            <a:r>
              <a:rPr lang="en-US" altLang="zh-CN" sz="1800" dirty="0" err="1"/>
              <a:t>sed</a:t>
            </a:r>
            <a:r>
              <a:rPr lang="en-US" altLang="zh-CN" sz="1800" dirty="0"/>
              <a:t>   -f  </a:t>
            </a:r>
            <a:r>
              <a:rPr lang="en-US" altLang="zh-CN" sz="1800" dirty="0" err="1"/>
              <a:t>cmd_file</a:t>
            </a:r>
            <a:r>
              <a:rPr lang="en-US" altLang="zh-CN" sz="1800" dirty="0"/>
              <a:t>  file</a:t>
            </a:r>
          </a:p>
          <a:p>
            <a:pPr marL="457200" indent="-457200">
              <a:buNone/>
              <a:defRPr/>
            </a:pPr>
            <a:endParaRPr lang="en-US" altLang="zh-CN" sz="1800" dirty="0"/>
          </a:p>
          <a:p>
            <a:pPr marL="457200" indent="-457200">
              <a:buNone/>
              <a:defRPr/>
            </a:pPr>
            <a:r>
              <a:rPr lang="zh-CN" altLang="en-US" sz="1800" dirty="0"/>
              <a:t>任选项说明</a:t>
            </a:r>
            <a:r>
              <a:rPr lang="en-US" altLang="zh-CN" sz="1800" dirty="0"/>
              <a:t>:</a:t>
            </a:r>
          </a:p>
          <a:p>
            <a:pPr marL="457200" indent="-457200">
              <a:buNone/>
              <a:defRPr/>
            </a:pPr>
            <a:r>
              <a:rPr lang="en-US" altLang="zh-CN" sz="1800" i="1" dirty="0"/>
              <a:t>command:   </a:t>
            </a:r>
            <a:r>
              <a:rPr lang="zh-CN" altLang="en-US" sz="1800" i="1" dirty="0"/>
              <a:t>普通行编命令</a:t>
            </a:r>
          </a:p>
          <a:p>
            <a:pPr marL="457200" indent="-457200">
              <a:buNone/>
              <a:defRPr/>
            </a:pPr>
            <a:r>
              <a:rPr lang="zh-CN" altLang="en-US" sz="1800" i="1" dirty="0"/>
              <a:t>              </a:t>
            </a:r>
            <a:r>
              <a:rPr lang="en-US" altLang="zh-CN" sz="1800" i="1" dirty="0"/>
              <a:t>-n:  </a:t>
            </a:r>
            <a:r>
              <a:rPr lang="zh-CN" altLang="en-US" sz="1800" i="1" dirty="0"/>
              <a:t>只显示与模式匹配的行</a:t>
            </a:r>
            <a:r>
              <a:rPr lang="en-US" altLang="zh-CN" sz="1800" i="1" dirty="0"/>
              <a:t>(</a:t>
            </a:r>
            <a:r>
              <a:rPr lang="zh-CN" altLang="en-US" sz="1800" i="1" dirty="0"/>
              <a:t>缺省都显示</a:t>
            </a:r>
            <a:r>
              <a:rPr lang="en-US" altLang="zh-CN" sz="1800" i="1" dirty="0"/>
              <a:t>)</a:t>
            </a:r>
          </a:p>
          <a:p>
            <a:pPr marL="457200" indent="-457200">
              <a:buNone/>
              <a:defRPr/>
            </a:pPr>
            <a:r>
              <a:rPr lang="en-US" altLang="zh-CN" sz="1800" i="1" dirty="0"/>
              <a:t>              -e:   </a:t>
            </a:r>
            <a:r>
              <a:rPr lang="zh-CN" altLang="en-US" sz="1800" i="1" dirty="0"/>
              <a:t>在同一命令行上进行多次编辑</a:t>
            </a:r>
          </a:p>
          <a:p>
            <a:pPr marL="457200" indent="-457200">
              <a:buNone/>
              <a:defRPr/>
            </a:pPr>
            <a:r>
              <a:rPr lang="zh-CN" altLang="en-US" sz="1800" i="1" dirty="0"/>
              <a:t>              </a:t>
            </a:r>
            <a:r>
              <a:rPr lang="en-US" altLang="zh-CN" sz="1800" i="1" dirty="0"/>
              <a:t>-f:   </a:t>
            </a:r>
            <a:r>
              <a:rPr lang="zh-CN" altLang="en-US" sz="1800" i="1" dirty="0"/>
              <a:t>编辑命令放在随后的命令表文件中</a:t>
            </a:r>
            <a:endParaRPr lang="en-US" altLang="zh-CN" sz="1800" i="1" dirty="0"/>
          </a:p>
          <a:p>
            <a:pPr marL="457200" indent="-457200">
              <a:buNone/>
              <a:defRPr/>
            </a:pPr>
            <a:r>
              <a:rPr lang="en-US" altLang="zh-CN" sz="1800" i="1" dirty="0"/>
              <a:t>              file:  </a:t>
            </a:r>
            <a:r>
              <a:rPr lang="zh-CN" altLang="en-US" sz="1800" i="1" dirty="0"/>
              <a:t>被编辑的文本文件</a:t>
            </a:r>
          </a:p>
        </p:txBody>
      </p:sp>
      <p:sp>
        <p:nvSpPr>
          <p:cNvPr id="4" name="Rectangle 2"/>
          <p:cNvSpPr txBox="1">
            <a:spLocks noChangeArrowheads="1"/>
          </p:cNvSpPr>
          <p:nvPr/>
        </p:nvSpPr>
        <p:spPr>
          <a:xfrm>
            <a:off x="980440" y="325120"/>
            <a:ext cx="6985000"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5" name="Rectangle 2"/>
          <p:cNvSpPr txBox="1">
            <a:spLocks noChangeArrowheads="1"/>
          </p:cNvSpPr>
          <p:nvPr/>
        </p:nvSpPr>
        <p:spPr>
          <a:xfrm>
            <a:off x="871220" y="1130975"/>
            <a:ext cx="5931853" cy="443825"/>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dirty="0">
                <a:latin typeface="宋体" panose="02010600030101010101" pitchFamily="2" charset="-122"/>
                <a:ea typeface="宋体" panose="02010600030101010101" pitchFamily="2" charset="-122"/>
              </a:rPr>
              <a:t>8.10.1  sed</a:t>
            </a:r>
            <a:r>
              <a:rPr lang="zh-CN" altLang="en-US" dirty="0">
                <a:latin typeface="宋体" panose="02010600030101010101" pitchFamily="2" charset="-122"/>
                <a:ea typeface="宋体" panose="02010600030101010101" pitchFamily="2" charset="-122"/>
              </a:rPr>
              <a:t>命令的基本格式</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490048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a:extLst>
              <a:ext uri="{FF2B5EF4-FFF2-40B4-BE49-F238E27FC236}">
                <a16:creationId xmlns:a16="http://schemas.microsoft.com/office/drawing/2014/main" id="{19F230C7-F866-41CE-AF49-7221C7EE91AD}"/>
              </a:ext>
            </a:extLst>
          </p:cNvPr>
          <p:cNvSpPr>
            <a:spLocks noGrp="1" noChangeArrowheads="1"/>
          </p:cNvSpPr>
          <p:nvPr>
            <p:ph type="body" idx="1"/>
          </p:nvPr>
        </p:nvSpPr>
        <p:spPr>
          <a:xfrm>
            <a:off x="871220" y="1695500"/>
            <a:ext cx="7940040" cy="3202811"/>
          </a:xfrm>
        </p:spPr>
        <p:txBody>
          <a:bodyPr/>
          <a:lstStyle/>
          <a:p>
            <a:pPr eaLnBrk="1" hangingPunct="1">
              <a:buFont typeface="Wingdings" panose="05000000000000000000" pitchFamily="2" charset="2"/>
              <a:buNone/>
              <a:defRPr/>
            </a:pPr>
            <a:r>
              <a:rPr lang="zh-CN" altLang="en-US" b="1" u="sng" dirty="0">
                <a:solidFill>
                  <a:srgbClr val="FF0066"/>
                </a:solidFill>
              </a:rPr>
              <a:t>注意</a:t>
            </a:r>
            <a:r>
              <a:rPr lang="en-US" altLang="zh-CN" b="1" u="sng" dirty="0">
                <a:solidFill>
                  <a:srgbClr val="FF0066"/>
                </a:solidFill>
              </a:rPr>
              <a:t>:</a:t>
            </a:r>
            <a:endParaRPr lang="en-US" altLang="zh-CN" dirty="0">
              <a:solidFill>
                <a:srgbClr val="FF0066"/>
              </a:solidFill>
            </a:endParaRPr>
          </a:p>
          <a:p>
            <a:pPr eaLnBrk="1" hangingPunct="1">
              <a:buFont typeface="Wingdings" panose="05000000000000000000" pitchFamily="2" charset="2"/>
              <a:buNone/>
              <a:defRPr/>
            </a:pPr>
            <a:r>
              <a:rPr lang="en-US" altLang="zh-CN" dirty="0"/>
              <a:t>       </a:t>
            </a:r>
            <a:r>
              <a:rPr lang="en-US" altLang="zh-CN" b="1" dirty="0" err="1"/>
              <a:t>sed</a:t>
            </a:r>
            <a:r>
              <a:rPr lang="zh-CN" altLang="en-US" b="1" dirty="0"/>
              <a:t>命令的结果是送到标准输出上，即荧光屏上，如果要将结果保存在文件中，应该使用重定向功能！</a:t>
            </a:r>
          </a:p>
          <a:p>
            <a:pPr eaLnBrk="1" hangingPunct="1">
              <a:buFont typeface="Wingdings" panose="05000000000000000000" pitchFamily="2" charset="2"/>
              <a:buNone/>
              <a:defRPr/>
            </a:pPr>
            <a:endParaRPr lang="zh-CN" altLang="en-US" b="1" dirty="0"/>
          </a:p>
          <a:p>
            <a:pPr eaLnBrk="1" hangingPunct="1">
              <a:buFont typeface="Wingdings" panose="05000000000000000000" pitchFamily="2" charset="2"/>
              <a:buNone/>
              <a:defRPr/>
            </a:pPr>
            <a:r>
              <a:rPr lang="zh-CN" altLang="en-US" b="1" dirty="0"/>
              <a:t>例如：</a:t>
            </a:r>
          </a:p>
          <a:p>
            <a:pPr eaLnBrk="1" hangingPunct="1">
              <a:buFont typeface="Wingdings" panose="05000000000000000000" pitchFamily="2" charset="2"/>
              <a:buNone/>
              <a:defRPr/>
            </a:pPr>
            <a:r>
              <a:rPr lang="zh-CN" altLang="en-US" dirty="0"/>
              <a:t>   </a:t>
            </a:r>
            <a:r>
              <a:rPr lang="en-US" altLang="zh-CN" sz="2100" dirty="0" err="1"/>
              <a:t>sed</a:t>
            </a:r>
            <a:r>
              <a:rPr lang="en-US" altLang="zh-CN" sz="2100" dirty="0"/>
              <a:t>  ‘s/student/teacher/g’  </a:t>
            </a:r>
            <a:r>
              <a:rPr lang="en-US" altLang="zh-CN" sz="2100" dirty="0" err="1"/>
              <a:t>oldfile</a:t>
            </a:r>
            <a:r>
              <a:rPr lang="en-US" altLang="zh-CN" sz="2100" dirty="0"/>
              <a:t>  &gt; </a:t>
            </a:r>
            <a:r>
              <a:rPr lang="en-US" altLang="zh-CN" sz="2100" dirty="0" err="1"/>
              <a:t>newfile</a:t>
            </a:r>
            <a:endParaRPr lang="en-US" altLang="zh-CN" sz="2100" dirty="0"/>
          </a:p>
          <a:p>
            <a:pPr eaLnBrk="1" hangingPunct="1">
              <a:buFont typeface="Wingdings" panose="05000000000000000000" pitchFamily="2" charset="2"/>
              <a:buNone/>
              <a:defRPr/>
            </a:pPr>
            <a:endParaRPr lang="en-US" altLang="zh-CN" dirty="0"/>
          </a:p>
        </p:txBody>
      </p:sp>
      <p:sp>
        <p:nvSpPr>
          <p:cNvPr id="687107" name="Text Box 3"/>
          <p:cNvSpPr txBox="1">
            <a:spLocks noChangeArrowheads="1"/>
          </p:cNvSpPr>
          <p:nvPr/>
        </p:nvSpPr>
        <p:spPr bwMode="auto">
          <a:xfrm>
            <a:off x="1149668" y="5709841"/>
            <a:ext cx="6693852"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100" b="1" i="1" u="sng" dirty="0">
                <a:solidFill>
                  <a:srgbClr val="FF0000"/>
                </a:solidFill>
              </a:rPr>
              <a:t>如果要把结果保留在被编辑的原文件中，该如何办？</a:t>
            </a:r>
          </a:p>
        </p:txBody>
      </p:sp>
      <p:sp>
        <p:nvSpPr>
          <p:cNvPr id="5" name="Rectangle 2"/>
          <p:cNvSpPr txBox="1">
            <a:spLocks noChangeArrowheads="1"/>
          </p:cNvSpPr>
          <p:nvPr/>
        </p:nvSpPr>
        <p:spPr>
          <a:xfrm>
            <a:off x="980440" y="325120"/>
            <a:ext cx="6985000"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7" name="Rectangle 2"/>
          <p:cNvSpPr txBox="1">
            <a:spLocks noChangeArrowheads="1"/>
          </p:cNvSpPr>
          <p:nvPr/>
        </p:nvSpPr>
        <p:spPr>
          <a:xfrm>
            <a:off x="871220" y="1130975"/>
            <a:ext cx="5931853" cy="443825"/>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dirty="0">
                <a:latin typeface="宋体" panose="02010600030101010101" pitchFamily="2" charset="-122"/>
                <a:ea typeface="宋体" panose="02010600030101010101" pitchFamily="2" charset="-122"/>
              </a:rPr>
              <a:t>8.10.1  sed</a:t>
            </a:r>
            <a:r>
              <a:rPr lang="zh-CN" altLang="en-US" dirty="0">
                <a:latin typeface="宋体" panose="02010600030101010101" pitchFamily="2" charset="-122"/>
                <a:ea typeface="宋体" panose="02010600030101010101" pitchFamily="2" charset="-122"/>
              </a:rPr>
              <a:t>命令的基本格式</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86799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87107"/>
                                        </p:tgtEl>
                                        <p:attrNameLst>
                                          <p:attrName>style.visibility</p:attrName>
                                        </p:attrNameLst>
                                      </p:cBhvr>
                                      <p:to>
                                        <p:strVal val="visible"/>
                                      </p:to>
                                    </p:set>
                                    <p:anim calcmode="lin" valueType="num">
                                      <p:cBhvr additive="base">
                                        <p:cTn id="7" dur="500" fill="hold"/>
                                        <p:tgtEl>
                                          <p:spTgt spid="687107"/>
                                        </p:tgtEl>
                                        <p:attrNameLst>
                                          <p:attrName>ppt_x</p:attrName>
                                        </p:attrNameLst>
                                      </p:cBhvr>
                                      <p:tavLst>
                                        <p:tav tm="0">
                                          <p:val>
                                            <p:strVal val="0-#ppt_w/2"/>
                                          </p:val>
                                        </p:tav>
                                        <p:tav tm="100000">
                                          <p:val>
                                            <p:strVal val="#ppt_x"/>
                                          </p:val>
                                        </p:tav>
                                      </p:tavLst>
                                    </p:anim>
                                    <p:anim calcmode="lin" valueType="num">
                                      <p:cBhvr additive="base">
                                        <p:cTn id="8" dur="500" fill="hold"/>
                                        <p:tgtEl>
                                          <p:spTgt spid="6871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107"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8131" name="Rectangle 3">
            <a:extLst>
              <a:ext uri="{FF2B5EF4-FFF2-40B4-BE49-F238E27FC236}">
                <a16:creationId xmlns:a16="http://schemas.microsoft.com/office/drawing/2014/main" id="{0FA8A84B-47B4-4ADA-89C4-8B9524FCF27A}"/>
              </a:ext>
            </a:extLst>
          </p:cNvPr>
          <p:cNvSpPr>
            <a:spLocks noGrp="1" noChangeArrowheads="1"/>
          </p:cNvSpPr>
          <p:nvPr>
            <p:ph type="body" idx="1"/>
          </p:nvPr>
        </p:nvSpPr>
        <p:spPr>
          <a:xfrm>
            <a:off x="922495" y="1746806"/>
            <a:ext cx="7379641" cy="1392634"/>
          </a:xfrm>
        </p:spPr>
        <p:txBody>
          <a:bodyPr/>
          <a:lstStyle/>
          <a:p>
            <a:pPr marL="457200" indent="-457200">
              <a:buClr>
                <a:srgbClr val="FF0000"/>
              </a:buClr>
              <a:buFont typeface="Wingdings" panose="05000000000000000000" pitchFamily="2" charset="2"/>
              <a:buAutoNum type="arabicPeriod"/>
              <a:defRPr/>
            </a:pPr>
            <a:r>
              <a:rPr lang="en-US" altLang="zh-CN" sz="2100" dirty="0">
                <a:solidFill>
                  <a:srgbClr val="FF3300"/>
                </a:solidFill>
              </a:rPr>
              <a:t>[</a:t>
            </a:r>
            <a:r>
              <a:rPr lang="zh-CN" altLang="en-US" sz="2100" dirty="0">
                <a:solidFill>
                  <a:srgbClr val="FF3300"/>
                </a:solidFill>
              </a:rPr>
              <a:t>行定位符</a:t>
            </a:r>
            <a:r>
              <a:rPr lang="en-US" altLang="zh-CN" sz="2100" dirty="0">
                <a:solidFill>
                  <a:srgbClr val="FF3300"/>
                </a:solidFill>
              </a:rPr>
              <a:t>][</a:t>
            </a:r>
            <a:r>
              <a:rPr lang="zh-CN" altLang="en-US" sz="2100" dirty="0">
                <a:solidFill>
                  <a:srgbClr val="FF3300"/>
                </a:solidFill>
              </a:rPr>
              <a:t>编辑命令元字符</a:t>
            </a:r>
            <a:r>
              <a:rPr lang="en-US" altLang="zh-CN" sz="2100" dirty="0">
                <a:solidFill>
                  <a:srgbClr val="FF3300"/>
                </a:solidFill>
              </a:rPr>
              <a:t>]</a:t>
            </a:r>
          </a:p>
          <a:p>
            <a:pPr marL="457200" indent="-457200">
              <a:buNone/>
              <a:defRPr/>
            </a:pPr>
            <a:r>
              <a:rPr lang="en-US" altLang="zh-CN" sz="2100" dirty="0"/>
              <a:t>      </a:t>
            </a:r>
            <a:r>
              <a:rPr lang="zh-CN" altLang="en-US" sz="2100" dirty="0"/>
              <a:t>例如</a:t>
            </a:r>
            <a:r>
              <a:rPr lang="en-US" altLang="zh-CN" sz="2100" dirty="0"/>
              <a:t>:    </a:t>
            </a:r>
            <a:r>
              <a:rPr lang="en-US" altLang="zh-CN" sz="2100" dirty="0" err="1"/>
              <a:t>sed</a:t>
            </a:r>
            <a:r>
              <a:rPr lang="en-US" altLang="zh-CN" sz="2100" dirty="0"/>
              <a:t>  ‘</a:t>
            </a:r>
            <a:r>
              <a:rPr lang="en-US" altLang="zh-CN" sz="2100" u="sng" dirty="0"/>
              <a:t>1,9d</a:t>
            </a:r>
            <a:r>
              <a:rPr lang="en-US" altLang="zh-CN" sz="2100" dirty="0"/>
              <a:t>’  </a:t>
            </a:r>
            <a:r>
              <a:rPr lang="en-US" altLang="zh-CN" sz="2100" dirty="0" err="1"/>
              <a:t>abc</a:t>
            </a:r>
            <a:endParaRPr lang="en-US" altLang="zh-CN" sz="2100" dirty="0"/>
          </a:p>
          <a:p>
            <a:pPr marL="457200" indent="-457200">
              <a:buNone/>
              <a:defRPr/>
            </a:pPr>
            <a:r>
              <a:rPr lang="en-US" altLang="zh-CN" sz="2100" dirty="0"/>
              <a:t>                   </a:t>
            </a:r>
            <a:r>
              <a:rPr lang="en-US" altLang="zh-CN" sz="2100" dirty="0" err="1"/>
              <a:t>sed</a:t>
            </a:r>
            <a:r>
              <a:rPr lang="en-US" altLang="zh-CN" sz="2100" dirty="0"/>
              <a:t>  -n ‘</a:t>
            </a:r>
            <a:r>
              <a:rPr lang="en-US" altLang="zh-CN" sz="2100" u="sng" dirty="0"/>
              <a:t>196p</a:t>
            </a:r>
            <a:r>
              <a:rPr lang="en-US" altLang="zh-CN" sz="2100" dirty="0"/>
              <a:t>’  </a:t>
            </a:r>
            <a:r>
              <a:rPr lang="en-US" altLang="zh-CN" sz="2100" dirty="0" err="1"/>
              <a:t>abc</a:t>
            </a:r>
            <a:endParaRPr lang="en-US" altLang="zh-CN" sz="2100" dirty="0"/>
          </a:p>
        </p:txBody>
      </p:sp>
      <p:sp>
        <p:nvSpPr>
          <p:cNvPr id="688132" name="Text Box 4"/>
          <p:cNvSpPr txBox="1">
            <a:spLocks noChangeArrowheads="1"/>
          </p:cNvSpPr>
          <p:nvPr/>
        </p:nvSpPr>
        <p:spPr bwMode="auto">
          <a:xfrm>
            <a:off x="971600" y="3440932"/>
            <a:ext cx="7330536"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914400" indent="-45720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371600" indent="-4572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828800" indent="-4572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286000" indent="-4572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743200" indent="-4572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3200400" indent="-4572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657600" indent="-4572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4114800" indent="-4572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AutoNum type="arabicPeriod" startAt="2"/>
            </a:pPr>
            <a:r>
              <a:rPr lang="en-US" altLang="zh-CN" sz="2100" b="1" dirty="0">
                <a:solidFill>
                  <a:srgbClr val="FF3300"/>
                </a:solidFill>
              </a:rPr>
              <a:t>/</a:t>
            </a:r>
            <a:r>
              <a:rPr lang="zh-CN" altLang="en-US" sz="2100" b="1" dirty="0">
                <a:solidFill>
                  <a:srgbClr val="FF3300"/>
                </a:solidFill>
              </a:rPr>
              <a:t>正则表达式</a:t>
            </a:r>
            <a:r>
              <a:rPr lang="en-US" altLang="zh-CN" sz="2100" b="1" dirty="0">
                <a:solidFill>
                  <a:srgbClr val="FF3300"/>
                </a:solidFill>
              </a:rPr>
              <a:t>/[</a:t>
            </a:r>
            <a:r>
              <a:rPr lang="zh-CN" altLang="en-US" sz="2100" b="1" dirty="0">
                <a:solidFill>
                  <a:srgbClr val="FF3300"/>
                </a:solidFill>
              </a:rPr>
              <a:t>编辑命令元字符</a:t>
            </a:r>
            <a:r>
              <a:rPr lang="en-US" altLang="zh-CN" sz="2100" b="1" dirty="0">
                <a:solidFill>
                  <a:srgbClr val="FF3300"/>
                </a:solidFill>
              </a:rPr>
              <a:t>]</a:t>
            </a:r>
          </a:p>
          <a:p>
            <a:pPr eaLnBrk="1" hangingPunct="1">
              <a:spcBef>
                <a:spcPct val="0"/>
              </a:spcBef>
              <a:buClrTx/>
              <a:buSzTx/>
              <a:buFontTx/>
              <a:buNone/>
            </a:pPr>
            <a:r>
              <a:rPr lang="en-US" altLang="zh-CN" sz="2100" b="1" dirty="0"/>
              <a:t>      </a:t>
            </a:r>
            <a:r>
              <a:rPr lang="zh-CN" altLang="en-US" sz="2100" b="1" dirty="0"/>
              <a:t>例如</a:t>
            </a:r>
            <a:r>
              <a:rPr lang="en-US" altLang="zh-CN" sz="2100" b="1" dirty="0"/>
              <a:t>:      </a:t>
            </a:r>
            <a:r>
              <a:rPr lang="en-US" altLang="zh-CN" sz="2100" b="1" dirty="0" err="1"/>
              <a:t>sed</a:t>
            </a:r>
            <a:r>
              <a:rPr lang="en-US" altLang="zh-CN" sz="2100" b="1" dirty="0"/>
              <a:t>  -n  ‘</a:t>
            </a:r>
            <a:r>
              <a:rPr lang="en-US" altLang="zh-CN" sz="2100" b="1" u="sng" dirty="0"/>
              <a:t>/student/p</a:t>
            </a:r>
            <a:r>
              <a:rPr lang="en-US" altLang="zh-CN" sz="2100" b="1" dirty="0"/>
              <a:t>’   filename</a:t>
            </a:r>
          </a:p>
          <a:p>
            <a:pPr eaLnBrk="1" hangingPunct="1">
              <a:spcBef>
                <a:spcPct val="0"/>
              </a:spcBef>
              <a:buClrTx/>
              <a:buSzTx/>
              <a:buFontTx/>
              <a:buNone/>
            </a:pPr>
            <a:r>
              <a:rPr lang="en-US" altLang="zh-CN" sz="2100" b="1" dirty="0"/>
              <a:t>                      </a:t>
            </a:r>
            <a:r>
              <a:rPr lang="en-US" altLang="zh-CN" sz="2100" b="1" dirty="0" err="1"/>
              <a:t>sed</a:t>
            </a:r>
            <a:r>
              <a:rPr lang="en-US" altLang="zh-CN" sz="2100" b="1" dirty="0"/>
              <a:t>  ‘</a:t>
            </a:r>
            <a:r>
              <a:rPr lang="en-US" altLang="zh-CN" sz="2100" b="1" u="sng" dirty="0"/>
              <a:t>/xyz/d</a:t>
            </a:r>
            <a:r>
              <a:rPr lang="en-US" altLang="zh-CN" sz="2100" b="1" dirty="0"/>
              <a:t>’   filename</a:t>
            </a:r>
          </a:p>
        </p:txBody>
      </p:sp>
      <p:sp>
        <p:nvSpPr>
          <p:cNvPr id="688133" name="Text Box 5"/>
          <p:cNvSpPr txBox="1">
            <a:spLocks noChangeArrowheads="1"/>
          </p:cNvSpPr>
          <p:nvPr/>
        </p:nvSpPr>
        <p:spPr bwMode="auto">
          <a:xfrm>
            <a:off x="980440" y="4651853"/>
            <a:ext cx="732169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100" b="1" dirty="0">
                <a:solidFill>
                  <a:srgbClr val="FF3300"/>
                </a:solidFill>
              </a:rPr>
              <a:t>3. [</a:t>
            </a:r>
            <a:r>
              <a:rPr lang="zh-CN" altLang="en-US" sz="2100" b="1" dirty="0">
                <a:solidFill>
                  <a:srgbClr val="FF3300"/>
                </a:solidFill>
              </a:rPr>
              <a:t>定位符</a:t>
            </a:r>
            <a:r>
              <a:rPr lang="en-US" altLang="zh-CN" sz="2100" b="1" dirty="0">
                <a:solidFill>
                  <a:srgbClr val="FF3300"/>
                </a:solidFill>
              </a:rPr>
              <a:t>][</a:t>
            </a:r>
            <a:r>
              <a:rPr lang="zh-CN" altLang="en-US" sz="2100" b="1" dirty="0">
                <a:solidFill>
                  <a:srgbClr val="FF3300"/>
                </a:solidFill>
              </a:rPr>
              <a:t>元字符</a:t>
            </a:r>
            <a:r>
              <a:rPr lang="en-US" altLang="zh-CN" sz="2100" b="1" dirty="0">
                <a:solidFill>
                  <a:srgbClr val="FF3300"/>
                </a:solidFill>
              </a:rPr>
              <a:t>]/</a:t>
            </a:r>
            <a:r>
              <a:rPr lang="zh-CN" altLang="en-US" sz="2100" b="1" dirty="0">
                <a:solidFill>
                  <a:srgbClr val="FF3300"/>
                </a:solidFill>
              </a:rPr>
              <a:t>正则表达式</a:t>
            </a:r>
            <a:r>
              <a:rPr lang="en-US" altLang="zh-CN" sz="2100" b="1" dirty="0">
                <a:solidFill>
                  <a:srgbClr val="FF3300"/>
                </a:solidFill>
              </a:rPr>
              <a:t>/[</a:t>
            </a:r>
            <a:r>
              <a:rPr lang="zh-CN" altLang="en-US" sz="2100" b="1" dirty="0">
                <a:solidFill>
                  <a:srgbClr val="FF3300"/>
                </a:solidFill>
              </a:rPr>
              <a:t>元字符</a:t>
            </a:r>
            <a:r>
              <a:rPr lang="en-US" altLang="zh-CN" sz="2100" b="1" dirty="0">
                <a:solidFill>
                  <a:srgbClr val="FF3300"/>
                </a:solidFill>
              </a:rPr>
              <a:t>]</a:t>
            </a:r>
          </a:p>
          <a:p>
            <a:pPr eaLnBrk="1" hangingPunct="1">
              <a:spcBef>
                <a:spcPct val="50000"/>
              </a:spcBef>
              <a:buClrTx/>
              <a:buSzTx/>
              <a:buFontTx/>
              <a:buNone/>
            </a:pPr>
            <a:r>
              <a:rPr lang="en-US" altLang="zh-CN" sz="2100" b="1" dirty="0"/>
              <a:t> </a:t>
            </a:r>
            <a:r>
              <a:rPr lang="zh-CN" altLang="en-US" sz="2100" b="1" dirty="0"/>
              <a:t>例如</a:t>
            </a:r>
            <a:r>
              <a:rPr lang="en-US" altLang="zh-CN" sz="2100" b="1" dirty="0"/>
              <a:t>:   </a:t>
            </a:r>
            <a:r>
              <a:rPr lang="en-US" altLang="zh-CN" sz="2100" b="1" dirty="0" err="1"/>
              <a:t>sed</a:t>
            </a:r>
            <a:r>
              <a:rPr lang="en-US" altLang="zh-CN" sz="2100" b="1" dirty="0"/>
              <a:t> –n ‘</a:t>
            </a:r>
            <a:r>
              <a:rPr lang="en-US" altLang="zh-CN" sz="2100" b="1" u="sng" dirty="0"/>
              <a:t>3,8s/east/west/</a:t>
            </a:r>
            <a:r>
              <a:rPr lang="en-US" altLang="zh-CN" sz="2100" b="1" dirty="0"/>
              <a:t>’  filename</a:t>
            </a:r>
          </a:p>
          <a:p>
            <a:pPr eaLnBrk="1" hangingPunct="1">
              <a:spcBef>
                <a:spcPct val="50000"/>
              </a:spcBef>
              <a:buClrTx/>
              <a:buSzTx/>
              <a:buFontTx/>
              <a:buNone/>
            </a:pPr>
            <a:r>
              <a:rPr lang="en-US" altLang="zh-CN" sz="2100" b="1" dirty="0"/>
              <a:t>      </a:t>
            </a:r>
            <a:r>
              <a:rPr lang="en-US" altLang="zh-CN" sz="2100" b="1" dirty="0" err="1"/>
              <a:t>sed</a:t>
            </a:r>
            <a:r>
              <a:rPr lang="en-US" altLang="zh-CN" sz="2100" b="1" dirty="0"/>
              <a:t>  –n  ‘</a:t>
            </a:r>
            <a:r>
              <a:rPr lang="en-US" altLang="zh-CN" sz="2100" b="1" u="sng" dirty="0"/>
              <a:t>1,$s/computer/network/g</a:t>
            </a:r>
            <a:r>
              <a:rPr lang="en-US" altLang="zh-CN" sz="2100" b="1" dirty="0"/>
              <a:t>’  filename</a:t>
            </a:r>
          </a:p>
        </p:txBody>
      </p:sp>
      <p:sp>
        <p:nvSpPr>
          <p:cNvPr id="6" name="Rectangle 2"/>
          <p:cNvSpPr txBox="1">
            <a:spLocks noChangeArrowheads="1"/>
          </p:cNvSpPr>
          <p:nvPr/>
        </p:nvSpPr>
        <p:spPr>
          <a:xfrm>
            <a:off x="980440" y="325120"/>
            <a:ext cx="6985000"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7" name="Rectangle 2"/>
          <p:cNvSpPr txBox="1">
            <a:spLocks noChangeArrowheads="1"/>
          </p:cNvSpPr>
          <p:nvPr/>
        </p:nvSpPr>
        <p:spPr>
          <a:xfrm>
            <a:off x="871220" y="1130975"/>
            <a:ext cx="5931853" cy="443825"/>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dirty="0">
                <a:latin typeface="宋体" panose="02010600030101010101" pitchFamily="2" charset="-122"/>
                <a:ea typeface="宋体" panose="02010600030101010101" pitchFamily="2" charset="-122"/>
              </a:rPr>
              <a:t>8.10.2  sed</a:t>
            </a:r>
            <a:r>
              <a:rPr lang="zh-CN" altLang="en-US" dirty="0">
                <a:latin typeface="宋体" panose="02010600030101010101" pitchFamily="2" charset="-122"/>
                <a:ea typeface="宋体" panose="02010600030101010101" pitchFamily="2" charset="-122"/>
              </a:rPr>
              <a:t>中常用的行编辑命令格式</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181246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88131"/>
                                        </p:tgtEl>
                                        <p:attrNameLst>
                                          <p:attrName>style.visibility</p:attrName>
                                        </p:attrNameLst>
                                      </p:cBhvr>
                                      <p:to>
                                        <p:strVal val="visible"/>
                                      </p:to>
                                    </p:set>
                                    <p:anim calcmode="lin" valueType="num">
                                      <p:cBhvr additive="base">
                                        <p:cTn id="7" dur="500" fill="hold"/>
                                        <p:tgtEl>
                                          <p:spTgt spid="688131"/>
                                        </p:tgtEl>
                                        <p:attrNameLst>
                                          <p:attrName>ppt_x</p:attrName>
                                        </p:attrNameLst>
                                      </p:cBhvr>
                                      <p:tavLst>
                                        <p:tav tm="0">
                                          <p:val>
                                            <p:strVal val="0-#ppt_w/2"/>
                                          </p:val>
                                        </p:tav>
                                        <p:tav tm="100000">
                                          <p:val>
                                            <p:strVal val="#ppt_x"/>
                                          </p:val>
                                        </p:tav>
                                      </p:tavLst>
                                    </p:anim>
                                    <p:anim calcmode="lin" valueType="num">
                                      <p:cBhvr additive="base">
                                        <p:cTn id="8" dur="500" fill="hold"/>
                                        <p:tgtEl>
                                          <p:spTgt spid="68813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88132"/>
                                        </p:tgtEl>
                                        <p:attrNameLst>
                                          <p:attrName>style.visibility</p:attrName>
                                        </p:attrNameLst>
                                      </p:cBhvr>
                                      <p:to>
                                        <p:strVal val="visible"/>
                                      </p:to>
                                    </p:set>
                                    <p:anim calcmode="lin" valueType="num">
                                      <p:cBhvr additive="base">
                                        <p:cTn id="13" dur="500" fill="hold"/>
                                        <p:tgtEl>
                                          <p:spTgt spid="688132"/>
                                        </p:tgtEl>
                                        <p:attrNameLst>
                                          <p:attrName>ppt_x</p:attrName>
                                        </p:attrNameLst>
                                      </p:cBhvr>
                                      <p:tavLst>
                                        <p:tav tm="0">
                                          <p:val>
                                            <p:strVal val="0-#ppt_w/2"/>
                                          </p:val>
                                        </p:tav>
                                        <p:tav tm="100000">
                                          <p:val>
                                            <p:strVal val="#ppt_x"/>
                                          </p:val>
                                        </p:tav>
                                      </p:tavLst>
                                    </p:anim>
                                    <p:anim calcmode="lin" valueType="num">
                                      <p:cBhvr additive="base">
                                        <p:cTn id="14" dur="500" fill="hold"/>
                                        <p:tgtEl>
                                          <p:spTgt spid="68813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88133"/>
                                        </p:tgtEl>
                                        <p:attrNameLst>
                                          <p:attrName>style.visibility</p:attrName>
                                        </p:attrNameLst>
                                      </p:cBhvr>
                                      <p:to>
                                        <p:strVal val="visible"/>
                                      </p:to>
                                    </p:set>
                                    <p:anim calcmode="lin" valueType="num">
                                      <p:cBhvr additive="base">
                                        <p:cTn id="19" dur="500" fill="hold"/>
                                        <p:tgtEl>
                                          <p:spTgt spid="688133"/>
                                        </p:tgtEl>
                                        <p:attrNameLst>
                                          <p:attrName>ppt_x</p:attrName>
                                        </p:attrNameLst>
                                      </p:cBhvr>
                                      <p:tavLst>
                                        <p:tav tm="0">
                                          <p:val>
                                            <p:strVal val="0-#ppt_w/2"/>
                                          </p:val>
                                        </p:tav>
                                        <p:tav tm="100000">
                                          <p:val>
                                            <p:strVal val="#ppt_x"/>
                                          </p:val>
                                        </p:tav>
                                      </p:tavLst>
                                    </p:anim>
                                    <p:anim calcmode="lin" valueType="num">
                                      <p:cBhvr additive="base">
                                        <p:cTn id="20" dur="500" fill="hold"/>
                                        <p:tgtEl>
                                          <p:spTgt spid="6881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8131" grpId="0" animBg="1" autoUpdateAnimBg="0"/>
      <p:bldP spid="688132" grpId="0" autoUpdateAnimBg="0"/>
      <p:bldP spid="688133"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a:extLst>
              <a:ext uri="{FF2B5EF4-FFF2-40B4-BE49-F238E27FC236}">
                <a16:creationId xmlns:a16="http://schemas.microsoft.com/office/drawing/2014/main" id="{7325E82E-2662-4300-BCA6-2564EDF7FBE2}"/>
              </a:ext>
            </a:extLst>
          </p:cNvPr>
          <p:cNvSpPr>
            <a:spLocks noGrp="1" noChangeArrowheads="1"/>
          </p:cNvSpPr>
          <p:nvPr>
            <p:ph type="body" idx="1"/>
          </p:nvPr>
        </p:nvSpPr>
        <p:spPr>
          <a:xfrm>
            <a:off x="937260" y="1127760"/>
            <a:ext cx="8077200" cy="4591050"/>
          </a:xfrm>
        </p:spPr>
        <p:txBody>
          <a:bodyPr/>
          <a:lstStyle/>
          <a:p>
            <a:pPr marL="457200" indent="-457200">
              <a:buNone/>
              <a:defRPr/>
            </a:pPr>
            <a:r>
              <a:rPr lang="zh-CN" altLang="en-US" sz="2000" dirty="0"/>
              <a:t>应用举例</a:t>
            </a:r>
            <a:r>
              <a:rPr lang="en-US" altLang="zh-CN" sz="2000" dirty="0"/>
              <a:t>:    </a:t>
            </a:r>
          </a:p>
          <a:p>
            <a:pPr marL="457200" indent="-457200">
              <a:buNone/>
              <a:defRPr/>
            </a:pPr>
            <a:r>
              <a:rPr lang="en-US" altLang="zh-CN" sz="2000" dirty="0"/>
              <a:t>   </a:t>
            </a:r>
          </a:p>
          <a:p>
            <a:pPr marL="457200" indent="-457200">
              <a:buNone/>
              <a:defRPr/>
            </a:pPr>
            <a:r>
              <a:rPr lang="en-US" altLang="zh-CN" sz="2000" dirty="0"/>
              <a:t> </a:t>
            </a:r>
            <a:r>
              <a:rPr lang="en-US" altLang="zh-CN" sz="2000" dirty="0">
                <a:ea typeface="仿宋_GB2312" pitchFamily="49" charset="-122"/>
              </a:rPr>
              <a:t>①. </a:t>
            </a:r>
            <a:r>
              <a:rPr lang="zh-CN" altLang="en-US" sz="2000" dirty="0"/>
              <a:t>按字母顺序显示当前系统中所有已登录的用户</a:t>
            </a:r>
            <a:r>
              <a:rPr lang="en-US" altLang="zh-CN" sz="2000" dirty="0"/>
              <a:t>:</a:t>
            </a:r>
          </a:p>
          <a:p>
            <a:pPr marL="457200" indent="-457200">
              <a:buNone/>
              <a:defRPr/>
            </a:pPr>
            <a:r>
              <a:rPr lang="en-US" altLang="zh-CN" sz="2000" dirty="0"/>
              <a:t>$ who  &gt;  temp1                                     </a:t>
            </a:r>
            <a:r>
              <a:rPr lang="zh-CN" altLang="en-US" sz="2000" dirty="0"/>
              <a:t>把当前登录用户的名单保存在</a:t>
            </a:r>
            <a:r>
              <a:rPr lang="en-US" altLang="zh-CN" sz="2000" dirty="0"/>
              <a:t>temp1</a:t>
            </a:r>
            <a:r>
              <a:rPr lang="zh-CN" altLang="en-US" sz="2000" dirty="0"/>
              <a:t>中</a:t>
            </a:r>
          </a:p>
          <a:p>
            <a:pPr marL="457200" indent="-457200">
              <a:buNone/>
              <a:defRPr/>
            </a:pPr>
            <a:r>
              <a:rPr lang="en-US" altLang="zh-CN" sz="2000" dirty="0"/>
              <a:t>$ sort  temp1  &gt;  temp2                          </a:t>
            </a:r>
            <a:r>
              <a:rPr lang="zh-CN" altLang="en-US" sz="2000" dirty="0"/>
              <a:t>把排序后的名单保存在</a:t>
            </a:r>
            <a:r>
              <a:rPr lang="en-US" altLang="zh-CN" sz="2000" dirty="0"/>
              <a:t>temp2</a:t>
            </a:r>
            <a:r>
              <a:rPr lang="zh-CN" altLang="en-US" sz="2000" dirty="0"/>
              <a:t>中</a:t>
            </a:r>
          </a:p>
          <a:p>
            <a:pPr marL="457200" indent="-457200">
              <a:buNone/>
              <a:defRPr/>
            </a:pPr>
            <a:r>
              <a:rPr lang="en-US" altLang="zh-CN" sz="2000" dirty="0"/>
              <a:t>$ more  temp2                                        </a:t>
            </a:r>
            <a:r>
              <a:rPr lang="zh-CN" altLang="en-US" sz="2000" dirty="0"/>
              <a:t>逐屏显示排好序的用户名单</a:t>
            </a:r>
          </a:p>
          <a:p>
            <a:pPr marL="457200" indent="-457200">
              <a:buNone/>
              <a:defRPr/>
            </a:pPr>
            <a:r>
              <a:rPr lang="en-US" altLang="zh-CN" sz="2000" dirty="0"/>
              <a:t>$ </a:t>
            </a:r>
            <a:r>
              <a:rPr lang="en-US" altLang="zh-CN" sz="2000" dirty="0" err="1"/>
              <a:t>rm</a:t>
            </a:r>
            <a:r>
              <a:rPr lang="en-US" altLang="zh-CN" sz="2000" dirty="0"/>
              <a:t>  temp1  temp2                                </a:t>
            </a:r>
            <a:r>
              <a:rPr lang="zh-CN" altLang="en-US" sz="2000" dirty="0"/>
              <a:t>删除不用的临时文件</a:t>
            </a:r>
            <a:endParaRPr lang="en-US" altLang="zh-CN" sz="2000" dirty="0"/>
          </a:p>
          <a:p>
            <a:pPr marL="457200" indent="-457200">
              <a:buNone/>
              <a:defRPr/>
            </a:pPr>
            <a:endParaRPr lang="en-US" altLang="zh-CN" sz="2000" dirty="0"/>
          </a:p>
          <a:p>
            <a:pPr marL="457200" indent="-457200">
              <a:buNone/>
              <a:defRPr/>
            </a:pPr>
            <a:r>
              <a:rPr lang="zh-CN" altLang="en-US" sz="2000" dirty="0">
                <a:ea typeface="仿宋_GB2312" pitchFamily="49" charset="-122"/>
              </a:rPr>
              <a:t> ②</a:t>
            </a:r>
            <a:r>
              <a:rPr lang="en-US" altLang="zh-CN" sz="2000" dirty="0">
                <a:ea typeface="仿宋_GB2312" pitchFamily="49" charset="-122"/>
              </a:rPr>
              <a:t>.  </a:t>
            </a:r>
            <a:r>
              <a:rPr lang="zh-CN" altLang="en-US" sz="2000" dirty="0"/>
              <a:t>记录长时间运行程序的日志</a:t>
            </a:r>
            <a:r>
              <a:rPr lang="en-US" altLang="zh-CN" sz="2000" dirty="0"/>
              <a:t>:</a:t>
            </a:r>
          </a:p>
          <a:p>
            <a:pPr marL="457200" indent="-457200">
              <a:buNone/>
              <a:defRPr/>
            </a:pPr>
            <a:r>
              <a:rPr lang="en-US" altLang="zh-CN" sz="2000" dirty="0"/>
              <a:t>$ </a:t>
            </a:r>
            <a:r>
              <a:rPr lang="en-US" altLang="zh-CN" sz="2000" dirty="0" err="1"/>
              <a:t>system_monitor</a:t>
            </a:r>
            <a:r>
              <a:rPr lang="en-US" altLang="zh-CN" sz="2000" dirty="0"/>
              <a:t>   &gt;&gt;  </a:t>
            </a:r>
            <a:r>
              <a:rPr lang="en-US" altLang="zh-CN" sz="2000" dirty="0" err="1"/>
              <a:t>run_log</a:t>
            </a:r>
            <a:r>
              <a:rPr lang="en-US" altLang="zh-CN" sz="2000" dirty="0"/>
              <a:t>           </a:t>
            </a:r>
            <a:r>
              <a:rPr lang="zh-CN" altLang="en-US" sz="2000" dirty="0"/>
              <a:t>运行中的信息累加</a:t>
            </a:r>
            <a:r>
              <a:rPr lang="en-US" altLang="zh-CN" sz="2000" dirty="0"/>
              <a:t>(</a:t>
            </a:r>
            <a:r>
              <a:rPr lang="zh-CN" altLang="en-US" sz="2000" dirty="0"/>
              <a:t>而不是覆盖</a:t>
            </a:r>
            <a:r>
              <a:rPr lang="en-US" altLang="zh-CN" sz="2000" dirty="0"/>
              <a:t>)</a:t>
            </a:r>
            <a:r>
              <a:rPr lang="zh-CN" altLang="en-US" sz="2000" dirty="0"/>
              <a:t>到文件</a:t>
            </a:r>
            <a:r>
              <a:rPr lang="en-US" altLang="zh-CN" sz="2000" dirty="0" err="1"/>
              <a:t>run_log</a:t>
            </a:r>
            <a:r>
              <a:rPr lang="zh-CN" altLang="en-US" sz="2000" dirty="0"/>
              <a:t>中</a:t>
            </a:r>
            <a:r>
              <a:rPr lang="en-US" altLang="zh-CN" sz="2000" dirty="0"/>
              <a:t>, </a:t>
            </a:r>
            <a:r>
              <a:rPr lang="zh-CN" altLang="en-US" sz="2000" dirty="0"/>
              <a:t>便于随时查询。</a:t>
            </a:r>
            <a:endParaRPr lang="en-US" altLang="zh-CN" sz="2000" dirty="0"/>
          </a:p>
        </p:txBody>
      </p:sp>
      <p:sp>
        <p:nvSpPr>
          <p:cNvPr id="5"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324698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9155" name="Rectangle 3">
            <a:extLst>
              <a:ext uri="{FF2B5EF4-FFF2-40B4-BE49-F238E27FC236}">
                <a16:creationId xmlns:a16="http://schemas.microsoft.com/office/drawing/2014/main" id="{F9EF18C3-2993-42B4-A9C7-A4D9797CBAE7}"/>
              </a:ext>
            </a:extLst>
          </p:cNvPr>
          <p:cNvSpPr>
            <a:spLocks noGrp="1" noChangeArrowheads="1"/>
          </p:cNvSpPr>
          <p:nvPr>
            <p:ph type="body" idx="1"/>
          </p:nvPr>
        </p:nvSpPr>
        <p:spPr>
          <a:xfrm>
            <a:off x="980440" y="1885116"/>
            <a:ext cx="7675880" cy="1884243"/>
          </a:xfrm>
        </p:spPr>
        <p:txBody>
          <a:bodyPr/>
          <a:lstStyle/>
          <a:p>
            <a:pPr marL="457200" indent="-457200">
              <a:buFont typeface="Wingdings" panose="05000000000000000000" pitchFamily="2" charset="2"/>
              <a:buAutoNum type="arabicPeriod"/>
              <a:defRPr/>
            </a:pPr>
            <a:r>
              <a:rPr lang="zh-CN" altLang="en-US" sz="2100" dirty="0"/>
              <a:t>操作系统命令出错</a:t>
            </a:r>
            <a:r>
              <a:rPr lang="en-US" altLang="zh-CN" sz="2100" dirty="0"/>
              <a:t>:</a:t>
            </a:r>
          </a:p>
          <a:p>
            <a:pPr marL="457200" indent="-457200">
              <a:buNone/>
              <a:defRPr/>
            </a:pPr>
            <a:r>
              <a:rPr lang="en-US" altLang="zh-CN" sz="2100" dirty="0"/>
              <a:t>               </a:t>
            </a:r>
            <a:r>
              <a:rPr lang="en-US" altLang="zh-CN" sz="2100" dirty="0" err="1"/>
              <a:t>sed</a:t>
            </a:r>
            <a:r>
              <a:rPr lang="en-US" altLang="zh-CN" sz="2100" dirty="0"/>
              <a:t>  -r  ‘s/this/that/’  </a:t>
            </a:r>
            <a:r>
              <a:rPr lang="en-US" altLang="zh-CN" sz="2100" dirty="0" err="1"/>
              <a:t>myfile</a:t>
            </a:r>
            <a:endParaRPr lang="en-US" altLang="zh-CN" sz="2100" dirty="0"/>
          </a:p>
          <a:p>
            <a:pPr marL="457200" indent="-457200">
              <a:buNone/>
              <a:defRPr/>
            </a:pPr>
            <a:r>
              <a:rPr lang="zh-CN" altLang="en-US" sz="2100" i="1" dirty="0"/>
              <a:t>显示</a:t>
            </a:r>
            <a:r>
              <a:rPr lang="en-US" altLang="zh-CN" sz="2100" dirty="0"/>
              <a:t>:       </a:t>
            </a:r>
            <a:r>
              <a:rPr lang="en-US" altLang="zh-CN" sz="2100" dirty="0" err="1">
                <a:solidFill>
                  <a:srgbClr val="FF3300"/>
                </a:solidFill>
              </a:rPr>
              <a:t>sed</a:t>
            </a:r>
            <a:r>
              <a:rPr lang="en-US" altLang="zh-CN" sz="2100" dirty="0">
                <a:solidFill>
                  <a:srgbClr val="FF3300"/>
                </a:solidFill>
              </a:rPr>
              <a:t>: ERROR: Illegal option – r</a:t>
            </a:r>
          </a:p>
          <a:p>
            <a:pPr marL="457200" indent="-457200">
              <a:buNone/>
              <a:defRPr/>
            </a:pPr>
            <a:r>
              <a:rPr lang="zh-CN" altLang="en-US" sz="2100" i="1" dirty="0"/>
              <a:t>退出状态值</a:t>
            </a:r>
            <a:r>
              <a:rPr lang="en-US" altLang="zh-CN" sz="2100" dirty="0"/>
              <a:t>: </a:t>
            </a:r>
            <a:r>
              <a:rPr lang="en-US" altLang="zh-CN" sz="2100" i="1" dirty="0"/>
              <a:t>  </a:t>
            </a:r>
            <a:r>
              <a:rPr lang="en-US" altLang="zh-CN" sz="2100" dirty="0">
                <a:solidFill>
                  <a:srgbClr val="FF6600"/>
                </a:solidFill>
              </a:rPr>
              <a:t>1</a:t>
            </a:r>
          </a:p>
        </p:txBody>
      </p:sp>
      <p:sp>
        <p:nvSpPr>
          <p:cNvPr id="689156" name="Text Box 4">
            <a:extLst>
              <a:ext uri="{FF2B5EF4-FFF2-40B4-BE49-F238E27FC236}">
                <a16:creationId xmlns:a16="http://schemas.microsoft.com/office/drawing/2014/main" id="{DC354F01-5AF3-46F2-A2A6-BD9C867FD648}"/>
              </a:ext>
            </a:extLst>
          </p:cNvPr>
          <p:cNvSpPr txBox="1">
            <a:spLocks noChangeArrowheads="1"/>
          </p:cNvSpPr>
          <p:nvPr/>
        </p:nvSpPr>
        <p:spPr bwMode="auto">
          <a:xfrm>
            <a:off x="980440" y="4079675"/>
            <a:ext cx="7385367"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20000"/>
              </a:spcBef>
              <a:buClr>
                <a:schemeClr val="tx2"/>
              </a:buClr>
              <a:buSzPct val="75000"/>
              <a:buFont typeface="Wingdings" panose="05000000000000000000" pitchFamily="2" charset="2"/>
              <a:buNone/>
              <a:defRPr/>
            </a:pPr>
            <a:r>
              <a:rPr lang="zh-CN" altLang="en-US" sz="2000" b="1" dirty="0">
                <a:latin typeface="华文楷体" panose="02010600040101010101" pitchFamily="2" charset="-122"/>
                <a:ea typeface="华文楷体" panose="02010600040101010101" pitchFamily="2" charset="-122"/>
              </a:rPr>
              <a:t>例如：</a:t>
            </a:r>
            <a:endParaRPr lang="en-US" altLang="zh-CN" sz="2000" b="1" dirty="0">
              <a:latin typeface="华文楷体" panose="02010600040101010101" pitchFamily="2" charset="-122"/>
              <a:ea typeface="华文楷体" panose="02010600040101010101" pitchFamily="2" charset="-122"/>
            </a:endParaRPr>
          </a:p>
          <a:p>
            <a:pPr eaLnBrk="1" hangingPunct="1">
              <a:spcBef>
                <a:spcPct val="20000"/>
              </a:spcBef>
              <a:buClr>
                <a:schemeClr val="tx2"/>
              </a:buClr>
              <a:buSzPct val="75000"/>
              <a:buFont typeface="Wingdings" panose="05000000000000000000" pitchFamily="2" charset="2"/>
              <a:buNone/>
              <a:defRPr/>
            </a:pPr>
            <a:r>
              <a:rPr lang="en-US" altLang="zh-CN" sz="2000" b="1" dirty="0">
                <a:latin typeface="华文楷体" panose="02010600040101010101" pitchFamily="2" charset="-122"/>
                <a:ea typeface="华文楷体" panose="02010600040101010101" pitchFamily="2" charset="-122"/>
              </a:rPr>
              <a:t>                </a:t>
            </a:r>
            <a:r>
              <a:rPr lang="en-US" altLang="zh-CN" sz="2000" b="1" dirty="0" err="1">
                <a:latin typeface="华文楷体" panose="02010600040101010101" pitchFamily="2" charset="-122"/>
                <a:ea typeface="华文楷体" panose="02010600040101010101" pitchFamily="2" charset="-122"/>
              </a:rPr>
              <a:t>sed</a:t>
            </a:r>
            <a:r>
              <a:rPr lang="en-US" altLang="zh-CN" sz="2000" b="1" dirty="0">
                <a:latin typeface="华文楷体" panose="02010600040101010101" pitchFamily="2" charset="-122"/>
                <a:ea typeface="华文楷体" panose="02010600040101010101" pitchFamily="2" charset="-122"/>
              </a:rPr>
              <a:t>  -n  ‘s/this/that/’   </a:t>
            </a:r>
            <a:r>
              <a:rPr lang="en-US" altLang="zh-CN" sz="2000" b="1" dirty="0" err="1">
                <a:latin typeface="华文楷体" panose="02010600040101010101" pitchFamily="2" charset="-122"/>
                <a:ea typeface="华文楷体" panose="02010600040101010101" pitchFamily="2" charset="-122"/>
              </a:rPr>
              <a:t>newfile</a:t>
            </a:r>
            <a:endParaRPr lang="en-US" altLang="zh-CN" sz="2000" b="1" dirty="0">
              <a:latin typeface="华文楷体" panose="02010600040101010101" pitchFamily="2" charset="-122"/>
              <a:ea typeface="华文楷体" panose="02010600040101010101" pitchFamily="2" charset="-122"/>
            </a:endParaRPr>
          </a:p>
          <a:p>
            <a:pPr eaLnBrk="1" hangingPunct="1">
              <a:spcBef>
                <a:spcPct val="20000"/>
              </a:spcBef>
              <a:buClr>
                <a:schemeClr val="tx2"/>
              </a:buClr>
              <a:buSzPct val="75000"/>
              <a:buFont typeface="Wingdings" panose="05000000000000000000" pitchFamily="2" charset="2"/>
              <a:buNone/>
              <a:defRPr/>
            </a:pPr>
            <a:r>
              <a:rPr lang="zh-CN" altLang="en-US" sz="2000" b="1" i="1" dirty="0">
                <a:latin typeface="华文楷体" panose="02010600040101010101" pitchFamily="2" charset="-122"/>
                <a:ea typeface="华文楷体" panose="02010600040101010101" pitchFamily="2" charset="-122"/>
              </a:rPr>
              <a:t>显示</a:t>
            </a:r>
            <a:r>
              <a:rPr lang="en-US" altLang="zh-CN" sz="2000" b="1" dirty="0">
                <a:latin typeface="华文楷体" panose="02010600040101010101" pitchFamily="2" charset="-122"/>
                <a:ea typeface="华文楷体" panose="02010600040101010101" pitchFamily="2" charset="-122"/>
              </a:rPr>
              <a:t>:        </a:t>
            </a:r>
            <a:r>
              <a:rPr lang="en-US" altLang="zh-CN" sz="2000" b="1" dirty="0" err="1">
                <a:solidFill>
                  <a:srgbClr val="FF3300"/>
                </a:solidFill>
                <a:latin typeface="华文楷体" panose="02010600040101010101" pitchFamily="2" charset="-122"/>
                <a:ea typeface="华文楷体" panose="02010600040101010101" pitchFamily="2" charset="-122"/>
              </a:rPr>
              <a:t>sed</a:t>
            </a:r>
            <a:r>
              <a:rPr lang="en-US" altLang="zh-CN" sz="2000" b="1" dirty="0">
                <a:solidFill>
                  <a:srgbClr val="FF3300"/>
                </a:solidFill>
                <a:latin typeface="华文楷体" panose="02010600040101010101" pitchFamily="2" charset="-122"/>
                <a:ea typeface="华文楷体" panose="02010600040101010101" pitchFamily="2" charset="-122"/>
              </a:rPr>
              <a:t>: ERROR: Cannot open </a:t>
            </a:r>
            <a:r>
              <a:rPr lang="en-US" altLang="zh-CN" sz="2000" b="1" dirty="0" err="1">
                <a:solidFill>
                  <a:srgbClr val="FF3300"/>
                </a:solidFill>
                <a:latin typeface="华文楷体" panose="02010600040101010101" pitchFamily="2" charset="-122"/>
                <a:ea typeface="华文楷体" panose="02010600040101010101" pitchFamily="2" charset="-122"/>
              </a:rPr>
              <a:t>newfile</a:t>
            </a:r>
            <a:r>
              <a:rPr lang="en-US" altLang="zh-CN" sz="2000" b="1" dirty="0">
                <a:solidFill>
                  <a:srgbClr val="FF3300"/>
                </a:solidFill>
                <a:latin typeface="华文楷体" panose="02010600040101010101" pitchFamily="2" charset="-122"/>
                <a:ea typeface="华文楷体" panose="02010600040101010101" pitchFamily="2" charset="-122"/>
              </a:rPr>
              <a:t>:</a:t>
            </a:r>
          </a:p>
          <a:p>
            <a:pPr eaLnBrk="1" hangingPunct="1">
              <a:spcBef>
                <a:spcPct val="20000"/>
              </a:spcBef>
              <a:buClr>
                <a:schemeClr val="tx2"/>
              </a:buClr>
              <a:buSzPct val="75000"/>
              <a:buFont typeface="Wingdings" panose="05000000000000000000" pitchFamily="2" charset="2"/>
              <a:buNone/>
              <a:defRPr/>
            </a:pPr>
            <a:r>
              <a:rPr lang="en-US" altLang="zh-CN" sz="2000" b="1" dirty="0">
                <a:solidFill>
                  <a:srgbClr val="FF3300"/>
                </a:solidFill>
                <a:latin typeface="华文楷体" panose="02010600040101010101" pitchFamily="2" charset="-122"/>
                <a:ea typeface="华文楷体" panose="02010600040101010101" pitchFamily="2" charset="-122"/>
              </a:rPr>
              <a:t>                No such file or directory</a:t>
            </a:r>
          </a:p>
          <a:p>
            <a:pPr eaLnBrk="1" hangingPunct="1">
              <a:spcBef>
                <a:spcPct val="20000"/>
              </a:spcBef>
              <a:buClr>
                <a:schemeClr val="tx2"/>
              </a:buClr>
              <a:buSzPct val="75000"/>
              <a:buFont typeface="Wingdings" panose="05000000000000000000" pitchFamily="2" charset="2"/>
              <a:buNone/>
              <a:defRPr/>
            </a:pPr>
            <a:r>
              <a:rPr lang="zh-CN" altLang="en-US" sz="2000" b="1" i="1" dirty="0">
                <a:latin typeface="华文楷体" panose="02010600040101010101" pitchFamily="2" charset="-122"/>
                <a:ea typeface="华文楷体" panose="02010600040101010101" pitchFamily="2" charset="-122"/>
              </a:rPr>
              <a:t>退出状态值</a:t>
            </a:r>
            <a:r>
              <a:rPr lang="en-US" altLang="zh-CN" sz="2000" b="1" dirty="0">
                <a:latin typeface="华文楷体" panose="02010600040101010101" pitchFamily="2" charset="-122"/>
                <a:ea typeface="华文楷体" panose="02010600040101010101" pitchFamily="2" charset="-122"/>
              </a:rPr>
              <a:t>:   </a:t>
            </a:r>
            <a:r>
              <a:rPr lang="en-US" altLang="zh-CN" sz="2000" b="1" dirty="0">
                <a:solidFill>
                  <a:srgbClr val="FF6600"/>
                </a:solidFill>
                <a:latin typeface="华文楷体" panose="02010600040101010101" pitchFamily="2" charset="-122"/>
                <a:ea typeface="华文楷体" panose="02010600040101010101" pitchFamily="2" charset="-122"/>
              </a:rPr>
              <a:t>2</a:t>
            </a:r>
          </a:p>
        </p:txBody>
      </p:sp>
      <p:sp>
        <p:nvSpPr>
          <p:cNvPr id="5" name="Rectangle 2"/>
          <p:cNvSpPr txBox="1">
            <a:spLocks noChangeArrowheads="1"/>
          </p:cNvSpPr>
          <p:nvPr/>
        </p:nvSpPr>
        <p:spPr>
          <a:xfrm>
            <a:off x="980440" y="325120"/>
            <a:ext cx="6985000"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6" name="Rectangle 2"/>
          <p:cNvSpPr txBox="1">
            <a:spLocks noChangeArrowheads="1"/>
          </p:cNvSpPr>
          <p:nvPr/>
        </p:nvSpPr>
        <p:spPr>
          <a:xfrm>
            <a:off x="871220" y="1130975"/>
            <a:ext cx="5931853" cy="443825"/>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dirty="0">
                <a:latin typeface="宋体" panose="02010600030101010101" pitchFamily="2" charset="-122"/>
                <a:ea typeface="宋体" panose="02010600030101010101" pitchFamily="2" charset="-122"/>
              </a:rPr>
              <a:t>8.10.3  sed</a:t>
            </a:r>
            <a:r>
              <a:rPr lang="zh-CN" altLang="en-US" dirty="0">
                <a:latin typeface="宋体" panose="02010600030101010101" pitchFamily="2" charset="-122"/>
                <a:ea typeface="宋体" panose="02010600030101010101" pitchFamily="2" charset="-122"/>
              </a:rPr>
              <a:t>中常见的出错信息和退出状态</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92507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89155"/>
                                        </p:tgtEl>
                                        <p:attrNameLst>
                                          <p:attrName>style.visibility</p:attrName>
                                        </p:attrNameLst>
                                      </p:cBhvr>
                                      <p:to>
                                        <p:strVal val="visible"/>
                                      </p:to>
                                    </p:set>
                                    <p:anim calcmode="lin" valueType="num">
                                      <p:cBhvr additive="base">
                                        <p:cTn id="7" dur="500" fill="hold"/>
                                        <p:tgtEl>
                                          <p:spTgt spid="689155"/>
                                        </p:tgtEl>
                                        <p:attrNameLst>
                                          <p:attrName>ppt_x</p:attrName>
                                        </p:attrNameLst>
                                      </p:cBhvr>
                                      <p:tavLst>
                                        <p:tav tm="0">
                                          <p:val>
                                            <p:strVal val="0-#ppt_w/2"/>
                                          </p:val>
                                        </p:tav>
                                        <p:tav tm="100000">
                                          <p:val>
                                            <p:strVal val="#ppt_x"/>
                                          </p:val>
                                        </p:tav>
                                      </p:tavLst>
                                    </p:anim>
                                    <p:anim calcmode="lin" valueType="num">
                                      <p:cBhvr additive="base">
                                        <p:cTn id="8" dur="500" fill="hold"/>
                                        <p:tgtEl>
                                          <p:spTgt spid="68915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89156"/>
                                        </p:tgtEl>
                                        <p:attrNameLst>
                                          <p:attrName>style.visibility</p:attrName>
                                        </p:attrNameLst>
                                      </p:cBhvr>
                                      <p:to>
                                        <p:strVal val="visible"/>
                                      </p:to>
                                    </p:set>
                                    <p:anim calcmode="lin" valueType="num">
                                      <p:cBhvr additive="base">
                                        <p:cTn id="13" dur="500" fill="hold"/>
                                        <p:tgtEl>
                                          <p:spTgt spid="689156"/>
                                        </p:tgtEl>
                                        <p:attrNameLst>
                                          <p:attrName>ppt_x</p:attrName>
                                        </p:attrNameLst>
                                      </p:cBhvr>
                                      <p:tavLst>
                                        <p:tav tm="0">
                                          <p:val>
                                            <p:strVal val="0-#ppt_w/2"/>
                                          </p:val>
                                        </p:tav>
                                        <p:tav tm="100000">
                                          <p:val>
                                            <p:strVal val="#ppt_x"/>
                                          </p:val>
                                        </p:tav>
                                      </p:tavLst>
                                    </p:anim>
                                    <p:anim calcmode="lin" valueType="num">
                                      <p:cBhvr additive="base">
                                        <p:cTn id="14" dur="500" fill="hold"/>
                                        <p:tgtEl>
                                          <p:spTgt spid="6891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9155" grpId="0" animBg="1" autoUpdateAnimBg="0"/>
      <p:bldP spid="689156"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9778" name="Rectangle 2"/>
          <p:cNvSpPr>
            <a:spLocks noGrp="1" noChangeArrowheads="1"/>
          </p:cNvSpPr>
          <p:nvPr>
            <p:ph type="title"/>
          </p:nvPr>
        </p:nvSpPr>
        <p:spPr>
          <a:xfrm>
            <a:off x="922496" y="1633220"/>
            <a:ext cx="5829300" cy="457200"/>
          </a:xfrm>
        </p:spPr>
        <p:txBody>
          <a:bodyPr/>
          <a:lstStyle/>
          <a:p>
            <a:pPr algn="l" eaLnBrk="1" hangingPunct="1"/>
            <a:r>
              <a:rPr lang="en-US" altLang="zh-CN" sz="2100" dirty="0">
                <a:latin typeface="华文楷体" panose="02010600040101010101" pitchFamily="2" charset="-122"/>
                <a:ea typeface="华文楷体" panose="02010600040101010101" pitchFamily="2" charset="-122"/>
              </a:rPr>
              <a:t>2. </a:t>
            </a:r>
            <a:r>
              <a:rPr lang="zh-CN" altLang="en-US" sz="2100" dirty="0">
                <a:latin typeface="华文楷体" panose="02010600040101010101" pitchFamily="2" charset="-122"/>
                <a:ea typeface="华文楷体" panose="02010600040101010101" pitchFamily="2" charset="-122"/>
              </a:rPr>
              <a:t>正则表达式出错和模式不匹配</a:t>
            </a:r>
            <a:r>
              <a:rPr lang="en-US" altLang="zh-CN" sz="2100" dirty="0">
                <a:latin typeface="华文楷体" panose="02010600040101010101" pitchFamily="2" charset="-122"/>
                <a:ea typeface="华文楷体" panose="02010600040101010101" pitchFamily="2" charset="-122"/>
              </a:rPr>
              <a:t>:</a:t>
            </a:r>
          </a:p>
        </p:txBody>
      </p:sp>
      <p:sp>
        <p:nvSpPr>
          <p:cNvPr id="691203" name="Rectangle 3">
            <a:extLst>
              <a:ext uri="{FF2B5EF4-FFF2-40B4-BE49-F238E27FC236}">
                <a16:creationId xmlns:a16="http://schemas.microsoft.com/office/drawing/2014/main" id="{10EFF773-B79E-4148-B806-5E522ACAEBF7}"/>
              </a:ext>
            </a:extLst>
          </p:cNvPr>
          <p:cNvSpPr>
            <a:spLocks noGrp="1" noChangeArrowheads="1"/>
          </p:cNvSpPr>
          <p:nvPr>
            <p:ph type="body" idx="1"/>
          </p:nvPr>
        </p:nvSpPr>
        <p:spPr>
          <a:xfrm>
            <a:off x="916623" y="2090420"/>
            <a:ext cx="5886450" cy="1428750"/>
          </a:xfrm>
        </p:spPr>
        <p:txBody>
          <a:bodyPr/>
          <a:lstStyle/>
          <a:p>
            <a:pPr eaLnBrk="1" hangingPunct="1">
              <a:buFont typeface="Wingdings" panose="05000000000000000000" pitchFamily="2" charset="2"/>
              <a:buNone/>
              <a:defRPr/>
            </a:pPr>
            <a:r>
              <a:rPr lang="en-US" altLang="zh-CN" sz="2100" dirty="0" err="1"/>
              <a:t>sed</a:t>
            </a:r>
            <a:r>
              <a:rPr lang="en-US" altLang="zh-CN" sz="2100" dirty="0"/>
              <a:t>  -n  ‘s/this/that’   </a:t>
            </a:r>
            <a:r>
              <a:rPr lang="en-US" altLang="zh-CN" sz="2100" dirty="0" err="1"/>
              <a:t>newfile</a:t>
            </a:r>
            <a:endParaRPr lang="en-US" altLang="zh-CN" sz="2100" dirty="0"/>
          </a:p>
          <a:p>
            <a:pPr eaLnBrk="1" hangingPunct="1">
              <a:buFont typeface="Wingdings" panose="05000000000000000000" pitchFamily="2" charset="2"/>
              <a:buNone/>
              <a:defRPr/>
            </a:pPr>
            <a:r>
              <a:rPr lang="zh-CN" altLang="en-US" sz="2100" i="1" dirty="0"/>
              <a:t>显示</a:t>
            </a:r>
            <a:r>
              <a:rPr lang="en-US" altLang="zh-CN" sz="2100" dirty="0"/>
              <a:t>:        </a:t>
            </a:r>
            <a:r>
              <a:rPr lang="en-US" altLang="zh-CN" sz="2100" dirty="0" err="1">
                <a:solidFill>
                  <a:srgbClr val="FF3300"/>
                </a:solidFill>
              </a:rPr>
              <a:t>sed</a:t>
            </a:r>
            <a:r>
              <a:rPr lang="en-US" altLang="zh-CN" sz="2100" dirty="0">
                <a:solidFill>
                  <a:srgbClr val="FF3300"/>
                </a:solidFill>
              </a:rPr>
              <a:t>: ERROR: Command garbled: </a:t>
            </a:r>
          </a:p>
          <a:p>
            <a:pPr eaLnBrk="1" hangingPunct="1">
              <a:buFont typeface="Wingdings" panose="05000000000000000000" pitchFamily="2" charset="2"/>
              <a:buNone/>
              <a:defRPr/>
            </a:pPr>
            <a:r>
              <a:rPr lang="en-US" altLang="zh-CN" sz="2100" dirty="0">
                <a:solidFill>
                  <a:srgbClr val="FF3300"/>
                </a:solidFill>
              </a:rPr>
              <a:t>                s/this/that</a:t>
            </a:r>
          </a:p>
          <a:p>
            <a:pPr eaLnBrk="1" hangingPunct="1">
              <a:buFont typeface="Wingdings" panose="05000000000000000000" pitchFamily="2" charset="2"/>
              <a:buNone/>
              <a:defRPr/>
            </a:pPr>
            <a:r>
              <a:rPr lang="zh-CN" altLang="en-US" sz="2100" i="1" dirty="0"/>
              <a:t>退出状态值</a:t>
            </a:r>
            <a:r>
              <a:rPr lang="en-US" altLang="zh-CN" sz="2100" dirty="0"/>
              <a:t>:   </a:t>
            </a:r>
            <a:r>
              <a:rPr lang="en-US" altLang="zh-CN" sz="2100" dirty="0">
                <a:solidFill>
                  <a:srgbClr val="FF6600"/>
                </a:solidFill>
              </a:rPr>
              <a:t>0</a:t>
            </a:r>
          </a:p>
          <a:p>
            <a:pPr eaLnBrk="1" hangingPunct="1">
              <a:buFont typeface="Wingdings" panose="05000000000000000000" pitchFamily="2" charset="2"/>
              <a:buNone/>
              <a:defRPr/>
            </a:pPr>
            <a:endParaRPr lang="en-US" altLang="zh-CN" sz="2100" dirty="0"/>
          </a:p>
        </p:txBody>
      </p:sp>
      <p:sp>
        <p:nvSpPr>
          <p:cNvPr id="691204" name="Text Box 4">
            <a:extLst>
              <a:ext uri="{FF2B5EF4-FFF2-40B4-BE49-F238E27FC236}">
                <a16:creationId xmlns:a16="http://schemas.microsoft.com/office/drawing/2014/main" id="{B762B74F-F9EB-4174-AE77-6C8B50D1F66A}"/>
              </a:ext>
            </a:extLst>
          </p:cNvPr>
          <p:cNvSpPr txBox="1">
            <a:spLocks noChangeArrowheads="1"/>
          </p:cNvSpPr>
          <p:nvPr/>
        </p:nvSpPr>
        <p:spPr bwMode="auto">
          <a:xfrm>
            <a:off x="980440" y="4371341"/>
            <a:ext cx="6057900"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sz="1350" dirty="0"/>
              <a:t> </a:t>
            </a:r>
            <a:r>
              <a:rPr lang="zh-CN" altLang="en-US" sz="2000" b="1" dirty="0">
                <a:latin typeface="华文楷体" panose="02010600040101010101" pitchFamily="2" charset="-122"/>
                <a:ea typeface="华文楷体" panose="02010600040101010101" pitchFamily="2" charset="-122"/>
              </a:rPr>
              <a:t>例如：</a:t>
            </a:r>
            <a:endParaRPr lang="en-US" altLang="zh-CN" sz="2000" b="1" dirty="0">
              <a:latin typeface="华文楷体" panose="02010600040101010101" pitchFamily="2" charset="-122"/>
              <a:ea typeface="华文楷体" panose="02010600040101010101" pitchFamily="2" charset="-122"/>
            </a:endParaRPr>
          </a:p>
          <a:p>
            <a:pPr eaLnBrk="1" hangingPunct="1">
              <a:spcBef>
                <a:spcPct val="50000"/>
              </a:spcBef>
              <a:defRPr/>
            </a:pPr>
            <a:r>
              <a:rPr lang="en-US" altLang="zh-CN" sz="2000" b="1" dirty="0">
                <a:latin typeface="华文楷体" panose="02010600040101010101" pitchFamily="2" charset="-122"/>
                <a:ea typeface="华文楷体" panose="02010600040101010101" pitchFamily="2" charset="-122"/>
              </a:rPr>
              <a:t>                 </a:t>
            </a:r>
            <a:r>
              <a:rPr lang="en-US" altLang="zh-CN" sz="2000" b="1" dirty="0" err="1">
                <a:latin typeface="华文楷体" panose="02010600040101010101" pitchFamily="2" charset="-122"/>
                <a:ea typeface="华文楷体" panose="02010600040101010101" pitchFamily="2" charset="-122"/>
              </a:rPr>
              <a:t>sed</a:t>
            </a:r>
            <a:r>
              <a:rPr lang="en-US" altLang="zh-CN" sz="2000" b="1" dirty="0">
                <a:latin typeface="华文楷体" panose="02010600040101010101" pitchFamily="2" charset="-122"/>
                <a:ea typeface="华文楷体" panose="02010600040101010101" pitchFamily="2" charset="-122"/>
              </a:rPr>
              <a:t>  -n ‘s/this/that/’   </a:t>
            </a:r>
            <a:r>
              <a:rPr lang="en-US" altLang="zh-CN" sz="2000" b="1" dirty="0" err="1">
                <a:latin typeface="华文楷体" panose="02010600040101010101" pitchFamily="2" charset="-122"/>
                <a:ea typeface="华文楷体" panose="02010600040101010101" pitchFamily="2" charset="-122"/>
              </a:rPr>
              <a:t>newfile</a:t>
            </a:r>
            <a:endParaRPr lang="en-US" altLang="zh-CN" sz="2000" b="1" dirty="0">
              <a:latin typeface="华文楷体" panose="02010600040101010101" pitchFamily="2" charset="-122"/>
              <a:ea typeface="华文楷体" panose="02010600040101010101" pitchFamily="2" charset="-122"/>
            </a:endParaRPr>
          </a:p>
          <a:p>
            <a:pPr eaLnBrk="1" hangingPunct="1">
              <a:spcBef>
                <a:spcPct val="50000"/>
              </a:spcBef>
              <a:defRPr/>
            </a:pPr>
            <a:r>
              <a:rPr lang="zh-CN" altLang="en-US" sz="2000" b="1" i="1" dirty="0">
                <a:latin typeface="华文楷体" panose="02010600040101010101" pitchFamily="2" charset="-122"/>
                <a:ea typeface="华文楷体" panose="02010600040101010101" pitchFamily="2" charset="-122"/>
              </a:rPr>
              <a:t>显示</a:t>
            </a:r>
            <a:r>
              <a:rPr lang="en-US" altLang="zh-CN" sz="2000" b="1" dirty="0">
                <a:latin typeface="华文楷体" panose="02010600040101010101" pitchFamily="2" charset="-122"/>
                <a:ea typeface="华文楷体" panose="02010600040101010101" pitchFamily="2" charset="-122"/>
              </a:rPr>
              <a:t>:         </a:t>
            </a:r>
            <a:r>
              <a:rPr lang="zh-CN" altLang="en-US" sz="2000" b="1" dirty="0">
                <a:solidFill>
                  <a:srgbClr val="FF3300"/>
                </a:solidFill>
                <a:latin typeface="华文楷体" panose="02010600040101010101" pitchFamily="2" charset="-122"/>
                <a:ea typeface="华文楷体" panose="02010600040101010101" pitchFamily="2" charset="-122"/>
              </a:rPr>
              <a:t>无 </a:t>
            </a:r>
            <a:r>
              <a:rPr lang="en-US" altLang="zh-CN" sz="2000" b="1" dirty="0">
                <a:solidFill>
                  <a:srgbClr val="FF3300"/>
                </a:solidFill>
                <a:latin typeface="华文楷体" panose="02010600040101010101" pitchFamily="2" charset="-122"/>
                <a:ea typeface="华文楷体" panose="02010600040101010101" pitchFamily="2" charset="-122"/>
              </a:rPr>
              <a:t>(</a:t>
            </a:r>
            <a:r>
              <a:rPr lang="zh-CN" altLang="en-US" sz="2000" b="1" dirty="0">
                <a:solidFill>
                  <a:srgbClr val="FF3300"/>
                </a:solidFill>
                <a:latin typeface="华文楷体" panose="02010600040101010101" pitchFamily="2" charset="-122"/>
                <a:ea typeface="华文楷体" panose="02010600040101010101" pitchFamily="2" charset="-122"/>
              </a:rPr>
              <a:t>文件</a:t>
            </a:r>
            <a:r>
              <a:rPr lang="en-US" altLang="zh-CN" sz="2000" b="1" dirty="0" err="1">
                <a:solidFill>
                  <a:srgbClr val="FF3300"/>
                </a:solidFill>
                <a:latin typeface="华文楷体" panose="02010600040101010101" pitchFamily="2" charset="-122"/>
                <a:ea typeface="华文楷体" panose="02010600040101010101" pitchFamily="2" charset="-122"/>
              </a:rPr>
              <a:t>newfile</a:t>
            </a:r>
            <a:r>
              <a:rPr lang="zh-CN" altLang="en-US" sz="2000" b="1" dirty="0">
                <a:solidFill>
                  <a:srgbClr val="FF3300"/>
                </a:solidFill>
                <a:latin typeface="华文楷体" panose="02010600040101010101" pitchFamily="2" charset="-122"/>
                <a:ea typeface="华文楷体" panose="02010600040101010101" pitchFamily="2" charset="-122"/>
              </a:rPr>
              <a:t>中无</a:t>
            </a:r>
            <a:r>
              <a:rPr lang="en-US" altLang="zh-CN" sz="2000" b="1" dirty="0">
                <a:solidFill>
                  <a:srgbClr val="FF3300"/>
                </a:solidFill>
                <a:latin typeface="华文楷体" panose="02010600040101010101" pitchFamily="2" charset="-122"/>
                <a:ea typeface="华文楷体" panose="02010600040101010101" pitchFamily="2" charset="-122"/>
              </a:rPr>
              <a:t>this</a:t>
            </a:r>
            <a:r>
              <a:rPr lang="zh-CN" altLang="en-US" sz="2000" b="1" dirty="0">
                <a:solidFill>
                  <a:srgbClr val="FF3300"/>
                </a:solidFill>
                <a:latin typeface="华文楷体" panose="02010600040101010101" pitchFamily="2" charset="-122"/>
                <a:ea typeface="华文楷体" panose="02010600040101010101" pitchFamily="2" charset="-122"/>
              </a:rPr>
              <a:t>字符串匹配</a:t>
            </a:r>
            <a:r>
              <a:rPr lang="en-US" altLang="zh-CN" sz="2000" b="1" dirty="0">
                <a:solidFill>
                  <a:srgbClr val="FF3300"/>
                </a:solidFill>
                <a:latin typeface="华文楷体" panose="02010600040101010101" pitchFamily="2" charset="-122"/>
                <a:ea typeface="华文楷体" panose="02010600040101010101" pitchFamily="2" charset="-122"/>
              </a:rPr>
              <a:t>)</a:t>
            </a:r>
          </a:p>
          <a:p>
            <a:pPr eaLnBrk="1" hangingPunct="1">
              <a:spcBef>
                <a:spcPct val="20000"/>
              </a:spcBef>
              <a:buClr>
                <a:schemeClr val="tx2"/>
              </a:buClr>
              <a:buSzPct val="75000"/>
              <a:buFont typeface="Wingdings" panose="05000000000000000000" pitchFamily="2" charset="2"/>
              <a:buNone/>
              <a:defRPr/>
            </a:pPr>
            <a:r>
              <a:rPr lang="zh-CN" altLang="en-US" sz="2000" b="1" i="1" dirty="0">
                <a:latin typeface="华文楷体" panose="02010600040101010101" pitchFamily="2" charset="-122"/>
                <a:ea typeface="华文楷体" panose="02010600040101010101" pitchFamily="2" charset="-122"/>
              </a:rPr>
              <a:t>退出状态值</a:t>
            </a:r>
            <a:r>
              <a:rPr lang="en-US" altLang="zh-CN" sz="2000" b="1" dirty="0">
                <a:latin typeface="华文楷体" panose="02010600040101010101" pitchFamily="2" charset="-122"/>
                <a:ea typeface="华文楷体" panose="02010600040101010101" pitchFamily="2" charset="-122"/>
              </a:rPr>
              <a:t>:   </a:t>
            </a:r>
            <a:r>
              <a:rPr lang="en-US" altLang="zh-CN" sz="2000" b="1" dirty="0">
                <a:solidFill>
                  <a:srgbClr val="FF6600"/>
                </a:solidFill>
                <a:latin typeface="华文楷体" panose="02010600040101010101" pitchFamily="2" charset="-122"/>
                <a:ea typeface="华文楷体" panose="02010600040101010101" pitchFamily="2" charset="-122"/>
              </a:rPr>
              <a:t>0</a:t>
            </a:r>
            <a:endParaRPr lang="en-US" altLang="zh-CN" sz="2000" b="1" dirty="0">
              <a:latin typeface="华文楷体" panose="02010600040101010101" pitchFamily="2" charset="-122"/>
              <a:ea typeface="华文楷体" panose="02010600040101010101" pitchFamily="2" charset="-122"/>
            </a:endParaRPr>
          </a:p>
        </p:txBody>
      </p:sp>
      <p:sp>
        <p:nvSpPr>
          <p:cNvPr id="6" name="Rectangle 2"/>
          <p:cNvSpPr txBox="1">
            <a:spLocks noChangeArrowheads="1"/>
          </p:cNvSpPr>
          <p:nvPr/>
        </p:nvSpPr>
        <p:spPr>
          <a:xfrm>
            <a:off x="980440" y="325120"/>
            <a:ext cx="6985000"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7" name="Rectangle 2"/>
          <p:cNvSpPr txBox="1">
            <a:spLocks noChangeArrowheads="1"/>
          </p:cNvSpPr>
          <p:nvPr/>
        </p:nvSpPr>
        <p:spPr>
          <a:xfrm>
            <a:off x="871220" y="1130975"/>
            <a:ext cx="5931853" cy="443825"/>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dirty="0">
                <a:latin typeface="宋体" panose="02010600030101010101" pitchFamily="2" charset="-122"/>
                <a:ea typeface="宋体" panose="02010600030101010101" pitchFamily="2" charset="-122"/>
              </a:rPr>
              <a:t>8.10.3  sed</a:t>
            </a:r>
            <a:r>
              <a:rPr lang="zh-CN" altLang="en-US" dirty="0">
                <a:latin typeface="宋体" panose="02010600030101010101" pitchFamily="2" charset="-122"/>
                <a:ea typeface="宋体" panose="02010600030101010101" pitchFamily="2" charset="-122"/>
              </a:rPr>
              <a:t>中常见的出错信息和退出状态</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89847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1203"/>
                                        </p:tgtEl>
                                        <p:attrNameLst>
                                          <p:attrName>style.visibility</p:attrName>
                                        </p:attrNameLst>
                                      </p:cBhvr>
                                      <p:to>
                                        <p:strVal val="visible"/>
                                      </p:to>
                                    </p:set>
                                    <p:anim calcmode="lin" valueType="num">
                                      <p:cBhvr additive="base">
                                        <p:cTn id="7" dur="500" fill="hold"/>
                                        <p:tgtEl>
                                          <p:spTgt spid="691203"/>
                                        </p:tgtEl>
                                        <p:attrNameLst>
                                          <p:attrName>ppt_x</p:attrName>
                                        </p:attrNameLst>
                                      </p:cBhvr>
                                      <p:tavLst>
                                        <p:tav tm="0">
                                          <p:val>
                                            <p:strVal val="0-#ppt_w/2"/>
                                          </p:val>
                                        </p:tav>
                                        <p:tav tm="100000">
                                          <p:val>
                                            <p:strVal val="#ppt_x"/>
                                          </p:val>
                                        </p:tav>
                                      </p:tavLst>
                                    </p:anim>
                                    <p:anim calcmode="lin" valueType="num">
                                      <p:cBhvr additive="base">
                                        <p:cTn id="8" dur="500" fill="hold"/>
                                        <p:tgtEl>
                                          <p:spTgt spid="69120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91204"/>
                                        </p:tgtEl>
                                        <p:attrNameLst>
                                          <p:attrName>style.visibility</p:attrName>
                                        </p:attrNameLst>
                                      </p:cBhvr>
                                      <p:to>
                                        <p:strVal val="visible"/>
                                      </p:to>
                                    </p:set>
                                    <p:anim calcmode="lin" valueType="num">
                                      <p:cBhvr additive="base">
                                        <p:cTn id="13" dur="500" fill="hold"/>
                                        <p:tgtEl>
                                          <p:spTgt spid="691204"/>
                                        </p:tgtEl>
                                        <p:attrNameLst>
                                          <p:attrName>ppt_x</p:attrName>
                                        </p:attrNameLst>
                                      </p:cBhvr>
                                      <p:tavLst>
                                        <p:tav tm="0">
                                          <p:val>
                                            <p:strVal val="0-#ppt_w/2"/>
                                          </p:val>
                                        </p:tav>
                                        <p:tav tm="100000">
                                          <p:val>
                                            <p:strVal val="#ppt_x"/>
                                          </p:val>
                                        </p:tav>
                                      </p:tavLst>
                                    </p:anim>
                                    <p:anim calcmode="lin" valueType="num">
                                      <p:cBhvr additive="base">
                                        <p:cTn id="14" dur="500" fill="hold"/>
                                        <p:tgtEl>
                                          <p:spTgt spid="6912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3" grpId="0" autoUpdateAnimBg="0"/>
      <p:bldP spid="691204"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a:xfrm>
            <a:off x="871220" y="1757879"/>
            <a:ext cx="5829300" cy="571500"/>
          </a:xfrm>
        </p:spPr>
        <p:txBody>
          <a:bodyPr/>
          <a:lstStyle/>
          <a:p>
            <a:pPr algn="l" eaLnBrk="1" hangingPunct="1"/>
            <a:r>
              <a:rPr lang="en-US" altLang="zh-CN" sz="2100" dirty="0">
                <a:latin typeface="华文楷体" panose="02010600040101010101" pitchFamily="2" charset="-122"/>
                <a:ea typeface="华文楷体" panose="02010600040101010101" pitchFamily="2" charset="-122"/>
              </a:rPr>
              <a:t>3. </a:t>
            </a:r>
            <a:r>
              <a:rPr lang="zh-CN" altLang="en-US" sz="2100" dirty="0">
                <a:latin typeface="华文楷体" panose="02010600040101010101" pitchFamily="2" charset="-122"/>
                <a:ea typeface="华文楷体" panose="02010600040101010101" pitchFamily="2" charset="-122"/>
              </a:rPr>
              <a:t>出错信息保存和退出状态值检测</a:t>
            </a:r>
          </a:p>
        </p:txBody>
      </p:sp>
      <p:sp>
        <p:nvSpPr>
          <p:cNvPr id="5" name="Rectangle 2"/>
          <p:cNvSpPr txBox="1">
            <a:spLocks noChangeArrowheads="1"/>
          </p:cNvSpPr>
          <p:nvPr/>
        </p:nvSpPr>
        <p:spPr>
          <a:xfrm>
            <a:off x="980440" y="325120"/>
            <a:ext cx="6985000"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6" name="Rectangle 2"/>
          <p:cNvSpPr txBox="1">
            <a:spLocks noChangeArrowheads="1"/>
          </p:cNvSpPr>
          <p:nvPr/>
        </p:nvSpPr>
        <p:spPr>
          <a:xfrm>
            <a:off x="871220" y="1130975"/>
            <a:ext cx="5931853" cy="443825"/>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dirty="0">
                <a:latin typeface="宋体" panose="02010600030101010101" pitchFamily="2" charset="-122"/>
                <a:ea typeface="宋体" panose="02010600030101010101" pitchFamily="2" charset="-122"/>
              </a:rPr>
              <a:t>8.10.3  sed</a:t>
            </a:r>
            <a:r>
              <a:rPr lang="zh-CN" altLang="en-US" dirty="0">
                <a:latin typeface="宋体" panose="02010600030101010101" pitchFamily="2" charset="-122"/>
                <a:ea typeface="宋体" panose="02010600030101010101" pitchFamily="2" charset="-122"/>
              </a:rPr>
              <a:t>中常见的出错信息和退出状态</a:t>
            </a:r>
            <a:endParaRPr lang="en-US" altLang="zh-CN" dirty="0">
              <a:latin typeface="宋体" panose="02010600030101010101" pitchFamily="2" charset="-122"/>
              <a:ea typeface="宋体" panose="02010600030101010101" pitchFamily="2" charset="-122"/>
            </a:endParaRPr>
          </a:p>
        </p:txBody>
      </p:sp>
      <p:sp>
        <p:nvSpPr>
          <p:cNvPr id="8" name="Rectangle 2">
            <a:extLst>
              <a:ext uri="{FF2B5EF4-FFF2-40B4-BE49-F238E27FC236}">
                <a16:creationId xmlns:a16="http://schemas.microsoft.com/office/drawing/2014/main" id="{6984D8DD-3E7E-485D-9C70-4F8E360C8065}"/>
              </a:ext>
            </a:extLst>
          </p:cNvPr>
          <p:cNvSpPr txBox="1">
            <a:spLocks noChangeArrowheads="1"/>
          </p:cNvSpPr>
          <p:nvPr/>
        </p:nvSpPr>
        <p:spPr>
          <a:xfrm>
            <a:off x="1139895" y="2170537"/>
            <a:ext cx="5886450" cy="1927330"/>
          </a:xfrm>
          <a:prstGeom prst="rect">
            <a:avLst/>
          </a:prstGeom>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Arial" pitchFamily="34" charset="0"/>
              <a:buChar char="▪"/>
              <a:defRPr sz="2400" b="1" kern="1200">
                <a:solidFill>
                  <a:schemeClr val="tx1"/>
                </a:solidFill>
                <a:latin typeface="华文楷体" pitchFamily="2" charset="-122"/>
                <a:ea typeface="华文楷体" pitchFamily="2" charset="-122"/>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itchFamily="34" charset="0"/>
              <a:buChar char="▪"/>
              <a:defRPr sz="2100" b="1"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100000"/>
              </a:lnSpc>
              <a:spcBef>
                <a:spcPts val="600"/>
              </a:spcBef>
              <a:buClr>
                <a:schemeClr val="accent1">
                  <a:lumMod val="75000"/>
                </a:schemeClr>
              </a:buClr>
              <a:buSzPct val="100000"/>
              <a:buFont typeface="Arial" pitchFamily="34" charset="0"/>
              <a:buChar char="▪"/>
              <a:defRPr sz="1800" b="1"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100000"/>
              </a:lnSpc>
              <a:spcBef>
                <a:spcPts val="450"/>
              </a:spcBef>
              <a:buClr>
                <a:schemeClr val="accent1">
                  <a:lumMod val="75000"/>
                </a:schemeClr>
              </a:buClr>
              <a:buSzPct val="100000"/>
              <a:buFont typeface="Arial" pitchFamily="34" charset="0"/>
              <a:buChar char="▪"/>
              <a:defRPr sz="1350" b="1"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a:buFont typeface="Wingdings" panose="05000000000000000000" pitchFamily="2" charset="2"/>
              <a:buNone/>
              <a:defRPr/>
            </a:pPr>
            <a:r>
              <a:rPr lang="zh-CN" altLang="en-US" sz="2100"/>
              <a:t>保存出错信息</a:t>
            </a:r>
            <a:r>
              <a:rPr lang="en-US" altLang="zh-CN" sz="2100"/>
              <a:t>:</a:t>
            </a:r>
          </a:p>
          <a:p>
            <a:pPr>
              <a:buFont typeface="Wingdings" panose="05000000000000000000" pitchFamily="2" charset="2"/>
              <a:buNone/>
              <a:defRPr/>
            </a:pPr>
            <a:r>
              <a:rPr lang="en-US" altLang="zh-CN" sz="2100"/>
              <a:t>       sed –n  ‘1,$s/abc/xyz/’  file  2&gt; err_log</a:t>
            </a:r>
          </a:p>
          <a:p>
            <a:pPr>
              <a:buFont typeface="Wingdings" panose="05000000000000000000" pitchFamily="2" charset="2"/>
              <a:buNone/>
              <a:defRPr/>
            </a:pPr>
            <a:r>
              <a:rPr lang="zh-CN" altLang="en-US" sz="2100"/>
              <a:t>或</a:t>
            </a:r>
            <a:r>
              <a:rPr lang="en-US" altLang="zh-CN" sz="2100"/>
              <a:t>:   sed –n  ‘1,$s/abc/xyz/’  file  2&gt;&gt; err_log</a:t>
            </a:r>
          </a:p>
          <a:p>
            <a:pPr>
              <a:buFont typeface="Wingdings" panose="05000000000000000000" pitchFamily="2" charset="2"/>
              <a:buNone/>
              <a:defRPr/>
            </a:pPr>
            <a:r>
              <a:rPr lang="en-US" altLang="zh-CN" sz="2100"/>
              <a:t>        </a:t>
            </a:r>
            <a:r>
              <a:rPr lang="en-US" altLang="zh-CN" sz="2100">
                <a:solidFill>
                  <a:srgbClr val="FF3300"/>
                </a:solidFill>
              </a:rPr>
              <a:t>(</a:t>
            </a:r>
            <a:r>
              <a:rPr lang="zh-CN" altLang="en-US" sz="2100">
                <a:solidFill>
                  <a:srgbClr val="FF3300"/>
                </a:solidFill>
              </a:rPr>
              <a:t>这两条命令功能上的区别是什么</a:t>
            </a:r>
            <a:r>
              <a:rPr lang="en-US" altLang="zh-CN" sz="2100">
                <a:solidFill>
                  <a:srgbClr val="FF3300"/>
                </a:solidFill>
              </a:rPr>
              <a:t>?)</a:t>
            </a:r>
            <a:endParaRPr lang="en-US" altLang="zh-CN" sz="2100" dirty="0">
              <a:solidFill>
                <a:srgbClr val="FF3300"/>
              </a:solidFill>
            </a:endParaRPr>
          </a:p>
        </p:txBody>
      </p:sp>
      <p:sp>
        <p:nvSpPr>
          <p:cNvPr id="9" name="Text Box 3"/>
          <p:cNvSpPr txBox="1">
            <a:spLocks noChangeArrowheads="1"/>
          </p:cNvSpPr>
          <p:nvPr/>
        </p:nvSpPr>
        <p:spPr bwMode="auto">
          <a:xfrm>
            <a:off x="1139894" y="4295572"/>
            <a:ext cx="6825545" cy="241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eaLnBrk="1" hangingPunct="1">
              <a:lnSpc>
                <a:spcPct val="60000"/>
              </a:lnSpc>
              <a:spcBef>
                <a:spcPct val="50000"/>
              </a:spcBef>
              <a:buClrTx/>
              <a:buSzTx/>
              <a:buFontTx/>
              <a:buNone/>
            </a:pPr>
            <a:r>
              <a:rPr lang="zh-CN" altLang="en-US" sz="2100" b="1" dirty="0">
                <a:solidFill>
                  <a:srgbClr val="0000FF"/>
                </a:solidFill>
              </a:rPr>
              <a:t>常用的退出状态值检测方式</a:t>
            </a:r>
            <a:r>
              <a:rPr lang="en-US" altLang="zh-CN" sz="2100" b="1" dirty="0">
                <a:solidFill>
                  <a:srgbClr val="0000FF"/>
                </a:solidFill>
              </a:rPr>
              <a:t>:  </a:t>
            </a:r>
          </a:p>
          <a:p>
            <a:pPr eaLnBrk="1" hangingPunct="1">
              <a:lnSpc>
                <a:spcPct val="60000"/>
              </a:lnSpc>
              <a:spcBef>
                <a:spcPct val="50000"/>
              </a:spcBef>
              <a:buClrTx/>
              <a:buSzTx/>
              <a:buFontTx/>
              <a:buNone/>
            </a:pPr>
            <a:r>
              <a:rPr lang="en-US" altLang="zh-CN" sz="2100" b="1" dirty="0"/>
              <a:t> ①   echo  $?                      ②  if [  $?  -</a:t>
            </a:r>
            <a:r>
              <a:rPr lang="en-US" altLang="zh-CN" sz="2100" b="1" dirty="0" err="1"/>
              <a:t>eq</a:t>
            </a:r>
            <a:r>
              <a:rPr lang="en-US" altLang="zh-CN" sz="2100" b="1" dirty="0"/>
              <a:t>  0  ]</a:t>
            </a:r>
          </a:p>
          <a:p>
            <a:pPr eaLnBrk="1" hangingPunct="1">
              <a:lnSpc>
                <a:spcPct val="60000"/>
              </a:lnSpc>
              <a:spcBef>
                <a:spcPct val="50000"/>
              </a:spcBef>
              <a:buClrTx/>
              <a:buSzTx/>
              <a:buFontTx/>
              <a:buNone/>
            </a:pPr>
            <a:r>
              <a:rPr lang="en-US" altLang="zh-CN" sz="2100" b="1" dirty="0"/>
              <a:t>       </a:t>
            </a:r>
            <a:r>
              <a:rPr lang="zh-CN" altLang="en-US" sz="2100" b="1" dirty="0"/>
              <a:t>其它间接处理                   </a:t>
            </a:r>
            <a:r>
              <a:rPr lang="en-US" altLang="zh-CN" sz="2100" b="1" dirty="0"/>
              <a:t>then</a:t>
            </a:r>
          </a:p>
          <a:p>
            <a:pPr eaLnBrk="1" hangingPunct="1">
              <a:lnSpc>
                <a:spcPct val="60000"/>
              </a:lnSpc>
              <a:spcBef>
                <a:spcPct val="50000"/>
              </a:spcBef>
              <a:buClrTx/>
              <a:buSzTx/>
              <a:buFontTx/>
              <a:buNone/>
            </a:pPr>
            <a:r>
              <a:rPr lang="en-US" altLang="zh-CN" sz="2100" b="1" dirty="0"/>
              <a:t>                                                         </a:t>
            </a:r>
            <a:r>
              <a:rPr lang="zh-CN" altLang="en-US" sz="2100" b="1" dirty="0"/>
              <a:t>正常处理    </a:t>
            </a:r>
          </a:p>
          <a:p>
            <a:pPr eaLnBrk="1" hangingPunct="1">
              <a:lnSpc>
                <a:spcPct val="60000"/>
              </a:lnSpc>
              <a:spcBef>
                <a:spcPct val="50000"/>
              </a:spcBef>
              <a:buClrTx/>
              <a:buSzTx/>
              <a:buFontTx/>
              <a:buNone/>
            </a:pPr>
            <a:r>
              <a:rPr lang="zh-CN" altLang="en-US" sz="2100" b="1" dirty="0"/>
              <a:t>                                                  </a:t>
            </a:r>
            <a:r>
              <a:rPr lang="en-US" altLang="zh-CN" sz="2100" b="1" dirty="0"/>
              <a:t>else</a:t>
            </a:r>
          </a:p>
          <a:p>
            <a:pPr eaLnBrk="1" hangingPunct="1">
              <a:lnSpc>
                <a:spcPct val="60000"/>
              </a:lnSpc>
              <a:spcBef>
                <a:spcPct val="50000"/>
              </a:spcBef>
              <a:buClrTx/>
              <a:buSzTx/>
              <a:buFontTx/>
              <a:buNone/>
            </a:pPr>
            <a:r>
              <a:rPr lang="en-US" altLang="zh-CN" sz="2100" b="1" dirty="0"/>
              <a:t>                                                         </a:t>
            </a:r>
            <a:r>
              <a:rPr lang="zh-CN" altLang="en-US" sz="2100" b="1" dirty="0"/>
              <a:t>出错处理</a:t>
            </a:r>
          </a:p>
          <a:p>
            <a:pPr eaLnBrk="1" hangingPunct="1">
              <a:lnSpc>
                <a:spcPct val="60000"/>
              </a:lnSpc>
              <a:spcBef>
                <a:spcPct val="50000"/>
              </a:spcBef>
              <a:buClrTx/>
              <a:buSzTx/>
              <a:buFontTx/>
              <a:buNone/>
            </a:pPr>
            <a:r>
              <a:rPr lang="zh-CN" altLang="en-US" sz="2100" b="1" dirty="0"/>
              <a:t>                                                  </a:t>
            </a:r>
            <a:r>
              <a:rPr lang="en-US" altLang="zh-CN" sz="2100" b="1" dirty="0"/>
              <a:t>fi</a:t>
            </a:r>
          </a:p>
        </p:txBody>
      </p:sp>
      <p:sp>
        <p:nvSpPr>
          <p:cNvPr id="10" name="Line 4"/>
          <p:cNvSpPr>
            <a:spLocks noChangeShapeType="1"/>
          </p:cNvSpPr>
          <p:nvPr/>
        </p:nvSpPr>
        <p:spPr bwMode="auto">
          <a:xfrm>
            <a:off x="3705295" y="4660061"/>
            <a:ext cx="0" cy="19431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Tree>
    <p:extLst>
      <p:ext uri="{BB962C8B-B14F-4D97-AF65-F5344CB8AC3E}">
        <p14:creationId xmlns:p14="http://schemas.microsoft.com/office/powerpoint/2010/main" val="2450854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23" name="Rectangle 3">
            <a:extLst>
              <a:ext uri="{FF2B5EF4-FFF2-40B4-BE49-F238E27FC236}">
                <a16:creationId xmlns:a16="http://schemas.microsoft.com/office/drawing/2014/main" id="{E40B0C9F-B6F7-4473-9342-D5DFFE1FC96A}"/>
              </a:ext>
            </a:extLst>
          </p:cNvPr>
          <p:cNvSpPr>
            <a:spLocks noGrp="1" noChangeArrowheads="1"/>
          </p:cNvSpPr>
          <p:nvPr>
            <p:ph type="body" idx="1"/>
          </p:nvPr>
        </p:nvSpPr>
        <p:spPr>
          <a:xfrm>
            <a:off x="871219" y="1753879"/>
            <a:ext cx="7595447" cy="4742876"/>
          </a:xfrm>
        </p:spPr>
        <p:txBody>
          <a:bodyPr/>
          <a:lstStyle/>
          <a:p>
            <a:pPr marL="457200" indent="-457200">
              <a:buFont typeface="Wingdings" panose="05000000000000000000" pitchFamily="2" charset="2"/>
              <a:buAutoNum type="arabicPeriod"/>
              <a:defRPr/>
            </a:pPr>
            <a:r>
              <a:rPr lang="zh-CN" altLang="en-US" sz="2100" dirty="0"/>
              <a:t>打印文件内容</a:t>
            </a:r>
            <a:r>
              <a:rPr lang="en-US" altLang="zh-CN" sz="2100" dirty="0"/>
              <a:t>:   p</a:t>
            </a:r>
            <a:r>
              <a:rPr lang="zh-CN" altLang="en-US" sz="2100" dirty="0"/>
              <a:t>命令</a:t>
            </a:r>
          </a:p>
          <a:p>
            <a:pPr marL="457200" indent="-457200">
              <a:buNone/>
              <a:defRPr/>
            </a:pPr>
            <a:r>
              <a:rPr lang="zh-CN" altLang="en-US" sz="2100" dirty="0"/>
              <a:t>      </a:t>
            </a:r>
            <a:r>
              <a:rPr lang="en-US" altLang="zh-CN" sz="2100" dirty="0" err="1"/>
              <a:t>sed</a:t>
            </a:r>
            <a:r>
              <a:rPr lang="en-US" altLang="zh-CN" sz="2100" dirty="0"/>
              <a:t>  -n  ‘22, 35p’  file1</a:t>
            </a:r>
          </a:p>
          <a:p>
            <a:pPr marL="457200" indent="-457200">
              <a:buNone/>
              <a:defRPr/>
            </a:pPr>
            <a:r>
              <a:rPr lang="en-US" altLang="zh-CN" sz="2100" dirty="0"/>
              <a:t>               </a:t>
            </a:r>
            <a:r>
              <a:rPr lang="zh-CN" altLang="en-US" sz="2100" i="1" dirty="0">
                <a:solidFill>
                  <a:srgbClr val="FF3300"/>
                </a:solidFill>
              </a:rPr>
              <a:t>打印</a:t>
            </a:r>
            <a:r>
              <a:rPr lang="en-US" altLang="zh-CN" sz="2100" i="1" dirty="0">
                <a:solidFill>
                  <a:srgbClr val="FF3300"/>
                </a:solidFill>
              </a:rPr>
              <a:t>file1</a:t>
            </a:r>
            <a:r>
              <a:rPr lang="zh-CN" altLang="en-US" sz="2100" i="1" dirty="0">
                <a:solidFill>
                  <a:srgbClr val="FF3300"/>
                </a:solidFill>
              </a:rPr>
              <a:t>的第</a:t>
            </a:r>
            <a:r>
              <a:rPr lang="en-US" altLang="zh-CN" sz="2100" i="1" dirty="0">
                <a:solidFill>
                  <a:srgbClr val="FF3300"/>
                </a:solidFill>
              </a:rPr>
              <a:t>22~35</a:t>
            </a:r>
            <a:r>
              <a:rPr lang="zh-CN" altLang="en-US" sz="2100" i="1" dirty="0">
                <a:solidFill>
                  <a:srgbClr val="FF3300"/>
                </a:solidFill>
              </a:rPr>
              <a:t>行</a:t>
            </a:r>
          </a:p>
          <a:p>
            <a:pPr marL="457200" indent="-457200">
              <a:buNone/>
              <a:defRPr/>
            </a:pPr>
            <a:r>
              <a:rPr lang="zh-CN" altLang="en-US" sz="2100" dirty="0"/>
              <a:t>      </a:t>
            </a:r>
            <a:r>
              <a:rPr lang="en-US" altLang="zh-CN" sz="2100" dirty="0" err="1"/>
              <a:t>sed</a:t>
            </a:r>
            <a:r>
              <a:rPr lang="en-US" altLang="zh-CN" sz="2100" dirty="0"/>
              <a:t>  -n  ‘/string/p’ file2</a:t>
            </a:r>
          </a:p>
          <a:p>
            <a:pPr marL="457200" indent="-457200">
              <a:buNone/>
              <a:defRPr/>
            </a:pPr>
            <a:r>
              <a:rPr lang="en-US" altLang="zh-CN" sz="2100" dirty="0"/>
              <a:t>               </a:t>
            </a:r>
            <a:r>
              <a:rPr lang="zh-CN" altLang="en-US" sz="2100" i="1" dirty="0">
                <a:solidFill>
                  <a:srgbClr val="FF3300"/>
                </a:solidFill>
              </a:rPr>
              <a:t>打印</a:t>
            </a:r>
            <a:r>
              <a:rPr lang="en-US" altLang="zh-CN" sz="2100" i="1" dirty="0">
                <a:solidFill>
                  <a:srgbClr val="FF3300"/>
                </a:solidFill>
              </a:rPr>
              <a:t>file2</a:t>
            </a:r>
            <a:r>
              <a:rPr lang="zh-CN" altLang="en-US" sz="2100" i="1" dirty="0">
                <a:solidFill>
                  <a:srgbClr val="FF3300"/>
                </a:solidFill>
              </a:rPr>
              <a:t>中包含</a:t>
            </a:r>
            <a:r>
              <a:rPr lang="en-US" altLang="zh-CN" sz="2100" i="1" dirty="0">
                <a:solidFill>
                  <a:srgbClr val="FF3300"/>
                </a:solidFill>
              </a:rPr>
              <a:t>string</a:t>
            </a:r>
            <a:r>
              <a:rPr lang="zh-CN" altLang="en-US" sz="2100" i="1" dirty="0">
                <a:solidFill>
                  <a:srgbClr val="FF3300"/>
                </a:solidFill>
              </a:rPr>
              <a:t>的行</a:t>
            </a:r>
          </a:p>
          <a:p>
            <a:pPr marL="457200" indent="-457200">
              <a:buNone/>
              <a:defRPr/>
            </a:pPr>
            <a:r>
              <a:rPr lang="zh-CN" altLang="en-US" sz="2100" dirty="0"/>
              <a:t>      </a:t>
            </a:r>
            <a:r>
              <a:rPr lang="en-US" altLang="zh-CN" sz="2100" dirty="0" err="1"/>
              <a:t>sed</a:t>
            </a:r>
            <a:r>
              <a:rPr lang="en-US" altLang="zh-CN" sz="2100" dirty="0"/>
              <a:t>  -n  ‘9, /^</a:t>
            </a:r>
            <a:r>
              <a:rPr lang="en-US" altLang="zh-CN" sz="2100" dirty="0" err="1"/>
              <a:t>uestc</a:t>
            </a:r>
            <a:r>
              <a:rPr lang="en-US" altLang="zh-CN" sz="2100" dirty="0"/>
              <a:t>/p’  file3</a:t>
            </a:r>
          </a:p>
          <a:p>
            <a:pPr marL="457200" indent="-457200">
              <a:buNone/>
              <a:defRPr/>
            </a:pPr>
            <a:r>
              <a:rPr lang="en-US" altLang="zh-CN" sz="2100" dirty="0"/>
              <a:t>               </a:t>
            </a:r>
            <a:r>
              <a:rPr lang="zh-CN" altLang="en-US" sz="2100" i="1" dirty="0">
                <a:solidFill>
                  <a:srgbClr val="FF3300"/>
                </a:solidFill>
              </a:rPr>
              <a:t>打印</a:t>
            </a:r>
            <a:r>
              <a:rPr lang="en-US" altLang="zh-CN" sz="2100" i="1" dirty="0">
                <a:solidFill>
                  <a:srgbClr val="FF3300"/>
                </a:solidFill>
              </a:rPr>
              <a:t>file3</a:t>
            </a:r>
            <a:r>
              <a:rPr lang="zh-CN" altLang="en-US" sz="2100" i="1" dirty="0">
                <a:solidFill>
                  <a:srgbClr val="FF3300"/>
                </a:solidFill>
              </a:rPr>
              <a:t>中第</a:t>
            </a:r>
            <a:r>
              <a:rPr lang="en-US" altLang="zh-CN" sz="2100" i="1" dirty="0">
                <a:solidFill>
                  <a:srgbClr val="FF3300"/>
                </a:solidFill>
              </a:rPr>
              <a:t>9</a:t>
            </a:r>
            <a:r>
              <a:rPr lang="zh-CN" altLang="en-US" sz="2100" i="1" dirty="0">
                <a:solidFill>
                  <a:srgbClr val="FF3300"/>
                </a:solidFill>
              </a:rPr>
              <a:t>行到以</a:t>
            </a:r>
            <a:r>
              <a:rPr lang="en-US" altLang="zh-CN" sz="2100" i="1" dirty="0" err="1">
                <a:solidFill>
                  <a:srgbClr val="FF3300"/>
                </a:solidFill>
              </a:rPr>
              <a:t>uestc</a:t>
            </a:r>
            <a:r>
              <a:rPr lang="zh-CN" altLang="en-US" sz="2100" i="1" dirty="0">
                <a:solidFill>
                  <a:srgbClr val="FF3300"/>
                </a:solidFill>
              </a:rPr>
              <a:t>开头的行</a:t>
            </a:r>
          </a:p>
          <a:p>
            <a:pPr marL="457200" indent="-457200">
              <a:buNone/>
              <a:defRPr/>
            </a:pPr>
            <a:r>
              <a:rPr lang="zh-CN" altLang="en-US" sz="2100" dirty="0"/>
              <a:t>      </a:t>
            </a:r>
            <a:r>
              <a:rPr lang="en-US" altLang="zh-CN" sz="2100" dirty="0" err="1"/>
              <a:t>sed</a:t>
            </a:r>
            <a:r>
              <a:rPr lang="en-US" altLang="zh-CN" sz="2100" dirty="0"/>
              <a:t>  -n  ‘/[Cc]</a:t>
            </a:r>
            <a:r>
              <a:rPr lang="en-US" altLang="zh-CN" sz="2100" dirty="0" err="1"/>
              <a:t>hina</a:t>
            </a:r>
            <a:r>
              <a:rPr lang="en-US" altLang="zh-CN" sz="2100" dirty="0"/>
              <a:t>/p’  file4</a:t>
            </a:r>
          </a:p>
          <a:p>
            <a:pPr marL="457200" indent="-457200">
              <a:buNone/>
              <a:defRPr/>
            </a:pPr>
            <a:r>
              <a:rPr lang="en-US" altLang="zh-CN" sz="2100" dirty="0"/>
              <a:t>               </a:t>
            </a:r>
            <a:r>
              <a:rPr lang="zh-CN" altLang="en-US" sz="2100" i="1" dirty="0">
                <a:solidFill>
                  <a:srgbClr val="FF3300"/>
                </a:solidFill>
              </a:rPr>
              <a:t>打印</a:t>
            </a:r>
            <a:r>
              <a:rPr lang="en-US" altLang="zh-CN" sz="2100" i="1" dirty="0">
                <a:solidFill>
                  <a:srgbClr val="FF3300"/>
                </a:solidFill>
              </a:rPr>
              <a:t>file4</a:t>
            </a:r>
            <a:r>
              <a:rPr lang="zh-CN" altLang="en-US" sz="2100" i="1" dirty="0">
                <a:solidFill>
                  <a:srgbClr val="FF3300"/>
                </a:solidFill>
              </a:rPr>
              <a:t>中包含</a:t>
            </a:r>
            <a:r>
              <a:rPr lang="en-US" altLang="zh-CN" sz="2100" i="1" dirty="0">
                <a:solidFill>
                  <a:srgbClr val="FF3300"/>
                </a:solidFill>
              </a:rPr>
              <a:t>China</a:t>
            </a:r>
            <a:r>
              <a:rPr lang="zh-CN" altLang="en-US" sz="2100" i="1" dirty="0">
                <a:solidFill>
                  <a:srgbClr val="FF3300"/>
                </a:solidFill>
              </a:rPr>
              <a:t>或</a:t>
            </a:r>
            <a:r>
              <a:rPr lang="en-US" altLang="zh-CN" sz="2100" i="1" dirty="0">
                <a:solidFill>
                  <a:srgbClr val="FF3300"/>
                </a:solidFill>
              </a:rPr>
              <a:t>china</a:t>
            </a:r>
            <a:r>
              <a:rPr lang="zh-CN" altLang="en-US" sz="2100" i="1" dirty="0">
                <a:solidFill>
                  <a:srgbClr val="FF3300"/>
                </a:solidFill>
              </a:rPr>
              <a:t>的行</a:t>
            </a:r>
          </a:p>
        </p:txBody>
      </p:sp>
      <p:sp>
        <p:nvSpPr>
          <p:cNvPr id="4" name="Rectangle 2"/>
          <p:cNvSpPr txBox="1">
            <a:spLocks noChangeArrowheads="1"/>
          </p:cNvSpPr>
          <p:nvPr/>
        </p:nvSpPr>
        <p:spPr>
          <a:xfrm>
            <a:off x="980440" y="325120"/>
            <a:ext cx="6985000"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5" name="Rectangle 2"/>
          <p:cNvSpPr txBox="1">
            <a:spLocks noChangeArrowheads="1"/>
          </p:cNvSpPr>
          <p:nvPr/>
        </p:nvSpPr>
        <p:spPr>
          <a:xfrm>
            <a:off x="871220" y="1130975"/>
            <a:ext cx="5931853" cy="443825"/>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dirty="0">
                <a:latin typeface="宋体" panose="02010600030101010101" pitchFamily="2" charset="-122"/>
                <a:ea typeface="宋体" panose="02010600030101010101" pitchFamily="2" charset="-122"/>
              </a:rPr>
              <a:t>8.10.4  sed</a:t>
            </a:r>
            <a:r>
              <a:rPr lang="zh-CN" altLang="en-US" dirty="0">
                <a:latin typeface="宋体" panose="02010600030101010101" pitchFamily="2" charset="-122"/>
                <a:ea typeface="宋体" panose="02010600030101010101" pitchFamily="2" charset="-122"/>
              </a:rPr>
              <a:t>应用实例</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636541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a:extLst>
              <a:ext uri="{FF2B5EF4-FFF2-40B4-BE49-F238E27FC236}">
                <a16:creationId xmlns:a16="http://schemas.microsoft.com/office/drawing/2014/main" id="{8C8FA400-6755-43F4-ACBB-AEF48A7A8FB6}"/>
              </a:ext>
            </a:extLst>
          </p:cNvPr>
          <p:cNvSpPr>
            <a:spLocks noGrp="1" noChangeArrowheads="1"/>
          </p:cNvSpPr>
          <p:nvPr>
            <p:ph type="body" idx="1"/>
          </p:nvPr>
        </p:nvSpPr>
        <p:spPr>
          <a:xfrm>
            <a:off x="980440" y="1725083"/>
            <a:ext cx="7560627" cy="4370917"/>
          </a:xfrm>
        </p:spPr>
        <p:txBody>
          <a:bodyPr/>
          <a:lstStyle/>
          <a:p>
            <a:pPr eaLnBrk="1" hangingPunct="1">
              <a:lnSpc>
                <a:spcPct val="90000"/>
              </a:lnSpc>
              <a:buFont typeface="Wingdings" panose="05000000000000000000" pitchFamily="2" charset="2"/>
              <a:buNone/>
              <a:defRPr/>
            </a:pPr>
            <a:r>
              <a:rPr lang="en-US" altLang="zh-CN" sz="1800" dirty="0"/>
              <a:t>2</a:t>
            </a:r>
            <a:r>
              <a:rPr lang="en-US" altLang="zh-CN" sz="2100" dirty="0"/>
              <a:t>. </a:t>
            </a:r>
            <a:r>
              <a:rPr lang="zh-CN" altLang="en-US" sz="2100" dirty="0"/>
              <a:t>删除文件内容</a:t>
            </a:r>
            <a:r>
              <a:rPr lang="en-US" altLang="zh-CN" sz="2100" dirty="0"/>
              <a:t>:   d</a:t>
            </a:r>
            <a:r>
              <a:rPr lang="zh-CN" altLang="en-US" sz="2100" dirty="0"/>
              <a:t>命令</a:t>
            </a:r>
          </a:p>
          <a:p>
            <a:pPr eaLnBrk="1" hangingPunct="1">
              <a:lnSpc>
                <a:spcPct val="90000"/>
              </a:lnSpc>
              <a:buFont typeface="Wingdings" panose="05000000000000000000" pitchFamily="2" charset="2"/>
              <a:buNone/>
              <a:defRPr/>
            </a:pPr>
            <a:r>
              <a:rPr lang="zh-CN" altLang="en-US" sz="2100" dirty="0"/>
              <a:t>         </a:t>
            </a:r>
          </a:p>
          <a:p>
            <a:pPr eaLnBrk="1" hangingPunct="1">
              <a:lnSpc>
                <a:spcPct val="120000"/>
              </a:lnSpc>
              <a:buFont typeface="Wingdings" panose="05000000000000000000" pitchFamily="2" charset="2"/>
              <a:buNone/>
              <a:defRPr/>
            </a:pPr>
            <a:r>
              <a:rPr lang="zh-CN" altLang="en-US" sz="2100" dirty="0"/>
              <a:t>         </a:t>
            </a:r>
            <a:r>
              <a:rPr lang="en-US" altLang="zh-CN" sz="2100" dirty="0" err="1"/>
              <a:t>sed</a:t>
            </a:r>
            <a:r>
              <a:rPr lang="en-US" altLang="zh-CN" sz="2100" dirty="0"/>
              <a:t>   ‘76d’  file5</a:t>
            </a:r>
          </a:p>
          <a:p>
            <a:pPr eaLnBrk="1" hangingPunct="1">
              <a:lnSpc>
                <a:spcPct val="120000"/>
              </a:lnSpc>
              <a:buFont typeface="Wingdings" panose="05000000000000000000" pitchFamily="2" charset="2"/>
              <a:buNone/>
              <a:defRPr/>
            </a:pPr>
            <a:r>
              <a:rPr lang="en-US" altLang="zh-CN" sz="2100" dirty="0"/>
              <a:t>               </a:t>
            </a:r>
            <a:r>
              <a:rPr lang="zh-CN" altLang="en-US" sz="2100" i="1" dirty="0">
                <a:solidFill>
                  <a:srgbClr val="FF3300"/>
                </a:solidFill>
              </a:rPr>
              <a:t>删除</a:t>
            </a:r>
            <a:r>
              <a:rPr lang="en-US" altLang="zh-CN" sz="2100" i="1" dirty="0">
                <a:solidFill>
                  <a:srgbClr val="FF3300"/>
                </a:solidFill>
              </a:rPr>
              <a:t>file5</a:t>
            </a:r>
            <a:r>
              <a:rPr lang="zh-CN" altLang="en-US" sz="2100" i="1" dirty="0">
                <a:solidFill>
                  <a:srgbClr val="FF3300"/>
                </a:solidFill>
              </a:rPr>
              <a:t>中的第</a:t>
            </a:r>
            <a:r>
              <a:rPr lang="en-US" altLang="zh-CN" sz="2100" i="1" dirty="0">
                <a:solidFill>
                  <a:srgbClr val="FF3300"/>
                </a:solidFill>
              </a:rPr>
              <a:t>76</a:t>
            </a:r>
            <a:r>
              <a:rPr lang="zh-CN" altLang="en-US" sz="2100" i="1" dirty="0">
                <a:solidFill>
                  <a:srgbClr val="FF3300"/>
                </a:solidFill>
              </a:rPr>
              <a:t>行</a:t>
            </a:r>
          </a:p>
          <a:p>
            <a:pPr eaLnBrk="1" hangingPunct="1">
              <a:lnSpc>
                <a:spcPct val="120000"/>
              </a:lnSpc>
              <a:buFont typeface="Wingdings" panose="05000000000000000000" pitchFamily="2" charset="2"/>
              <a:buNone/>
              <a:defRPr/>
            </a:pPr>
            <a:r>
              <a:rPr lang="zh-CN" altLang="en-US" sz="2100" dirty="0"/>
              <a:t>         </a:t>
            </a:r>
            <a:r>
              <a:rPr lang="en-US" altLang="zh-CN" sz="2100" dirty="0" err="1"/>
              <a:t>sed</a:t>
            </a:r>
            <a:r>
              <a:rPr lang="en-US" altLang="zh-CN" sz="2100" dirty="0"/>
              <a:t>  ‘9,$d’   file6</a:t>
            </a:r>
          </a:p>
          <a:p>
            <a:pPr eaLnBrk="1" hangingPunct="1">
              <a:lnSpc>
                <a:spcPct val="120000"/>
              </a:lnSpc>
              <a:buFont typeface="Wingdings" panose="05000000000000000000" pitchFamily="2" charset="2"/>
              <a:buNone/>
              <a:defRPr/>
            </a:pPr>
            <a:r>
              <a:rPr lang="en-US" altLang="zh-CN" sz="2100" dirty="0"/>
              <a:t>               </a:t>
            </a:r>
            <a:r>
              <a:rPr lang="zh-CN" altLang="en-US" sz="2100" i="1" dirty="0">
                <a:solidFill>
                  <a:srgbClr val="FF3300"/>
                </a:solidFill>
              </a:rPr>
              <a:t>删除</a:t>
            </a:r>
            <a:r>
              <a:rPr lang="en-US" altLang="zh-CN" sz="2100" i="1" dirty="0">
                <a:solidFill>
                  <a:srgbClr val="FF3300"/>
                </a:solidFill>
              </a:rPr>
              <a:t>file6</a:t>
            </a:r>
            <a:r>
              <a:rPr lang="zh-CN" altLang="en-US" sz="2100" i="1" dirty="0">
                <a:solidFill>
                  <a:srgbClr val="FF3300"/>
                </a:solidFill>
              </a:rPr>
              <a:t>中第</a:t>
            </a:r>
            <a:r>
              <a:rPr lang="en-US" altLang="zh-CN" sz="2100" i="1" dirty="0">
                <a:solidFill>
                  <a:srgbClr val="FF3300"/>
                </a:solidFill>
              </a:rPr>
              <a:t>8</a:t>
            </a:r>
            <a:r>
              <a:rPr lang="zh-CN" altLang="en-US" sz="2100" i="1" dirty="0">
                <a:solidFill>
                  <a:srgbClr val="FF3300"/>
                </a:solidFill>
              </a:rPr>
              <a:t>行以后的所有行</a:t>
            </a:r>
          </a:p>
          <a:p>
            <a:pPr eaLnBrk="1" hangingPunct="1">
              <a:lnSpc>
                <a:spcPct val="120000"/>
              </a:lnSpc>
              <a:buFont typeface="Wingdings" panose="05000000000000000000" pitchFamily="2" charset="2"/>
              <a:buNone/>
              <a:defRPr/>
            </a:pPr>
            <a:r>
              <a:rPr lang="zh-CN" altLang="en-US" sz="2100" dirty="0"/>
              <a:t>         </a:t>
            </a:r>
            <a:r>
              <a:rPr lang="en-US" altLang="zh-CN" sz="2100" dirty="0" err="1"/>
              <a:t>sed</a:t>
            </a:r>
            <a:r>
              <a:rPr lang="en-US" altLang="zh-CN" sz="2100" dirty="0"/>
              <a:t>   ‘/co*</a:t>
            </a:r>
            <a:r>
              <a:rPr lang="en-US" altLang="zh-CN" sz="2100" dirty="0" err="1"/>
              <a:t>ool</a:t>
            </a:r>
            <a:r>
              <a:rPr lang="en-US" altLang="zh-CN" sz="2100" dirty="0"/>
              <a:t>/d’  file7</a:t>
            </a:r>
          </a:p>
          <a:p>
            <a:pPr eaLnBrk="1" hangingPunct="1">
              <a:lnSpc>
                <a:spcPct val="120000"/>
              </a:lnSpc>
              <a:buFont typeface="Wingdings" panose="05000000000000000000" pitchFamily="2" charset="2"/>
              <a:buNone/>
              <a:defRPr/>
            </a:pPr>
            <a:r>
              <a:rPr lang="en-US" altLang="zh-CN" sz="2100" dirty="0"/>
              <a:t>               </a:t>
            </a:r>
            <a:r>
              <a:rPr lang="zh-CN" altLang="en-US" sz="2100" i="1" dirty="0">
                <a:solidFill>
                  <a:srgbClr val="FF3300"/>
                </a:solidFill>
              </a:rPr>
              <a:t>删除</a:t>
            </a:r>
            <a:r>
              <a:rPr lang="en-US" altLang="zh-CN" sz="2100" i="1" dirty="0">
                <a:solidFill>
                  <a:srgbClr val="FF3300"/>
                </a:solidFill>
              </a:rPr>
              <a:t>file7</a:t>
            </a:r>
            <a:r>
              <a:rPr lang="zh-CN" altLang="en-US" sz="2100" i="1" dirty="0">
                <a:solidFill>
                  <a:srgbClr val="FF3300"/>
                </a:solidFill>
              </a:rPr>
              <a:t>中包含</a:t>
            </a:r>
            <a:r>
              <a:rPr lang="en-US" altLang="zh-CN" sz="2100" i="1" dirty="0">
                <a:solidFill>
                  <a:srgbClr val="FF3300"/>
                </a:solidFill>
              </a:rPr>
              <a:t>cool, </a:t>
            </a:r>
            <a:r>
              <a:rPr lang="en-US" altLang="zh-CN" sz="2100" i="1" dirty="0" err="1">
                <a:solidFill>
                  <a:srgbClr val="FF3300"/>
                </a:solidFill>
              </a:rPr>
              <a:t>coool</a:t>
            </a:r>
            <a:r>
              <a:rPr lang="en-US" altLang="zh-CN" sz="2100" i="1" dirty="0">
                <a:solidFill>
                  <a:srgbClr val="FF3300"/>
                </a:solidFill>
              </a:rPr>
              <a:t>, </a:t>
            </a:r>
            <a:r>
              <a:rPr lang="en-US" altLang="zh-CN" sz="2100" i="1" dirty="0" err="1">
                <a:solidFill>
                  <a:srgbClr val="FF3300"/>
                </a:solidFill>
              </a:rPr>
              <a:t>cooool</a:t>
            </a:r>
            <a:r>
              <a:rPr lang="en-US" altLang="zh-CN" sz="2100" i="1" dirty="0">
                <a:solidFill>
                  <a:srgbClr val="FF3300"/>
                </a:solidFill>
              </a:rPr>
              <a:t>, ……</a:t>
            </a:r>
            <a:r>
              <a:rPr lang="zh-CN" altLang="en-US" sz="2100" i="1" dirty="0">
                <a:solidFill>
                  <a:srgbClr val="FF3300"/>
                </a:solidFill>
              </a:rPr>
              <a:t>等等的行</a:t>
            </a:r>
          </a:p>
        </p:txBody>
      </p:sp>
      <p:sp>
        <p:nvSpPr>
          <p:cNvPr id="4" name="Rectangle 2"/>
          <p:cNvSpPr txBox="1">
            <a:spLocks noChangeArrowheads="1"/>
          </p:cNvSpPr>
          <p:nvPr/>
        </p:nvSpPr>
        <p:spPr>
          <a:xfrm>
            <a:off x="980440" y="325120"/>
            <a:ext cx="6985000"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5" name="Rectangle 2"/>
          <p:cNvSpPr txBox="1">
            <a:spLocks noChangeArrowheads="1"/>
          </p:cNvSpPr>
          <p:nvPr/>
        </p:nvSpPr>
        <p:spPr>
          <a:xfrm>
            <a:off x="871220" y="1130975"/>
            <a:ext cx="5931853" cy="443825"/>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dirty="0">
                <a:latin typeface="宋体" panose="02010600030101010101" pitchFamily="2" charset="-122"/>
                <a:ea typeface="宋体" panose="02010600030101010101" pitchFamily="2" charset="-122"/>
              </a:rPr>
              <a:t>8.10.4  sed</a:t>
            </a:r>
            <a:r>
              <a:rPr lang="zh-CN" altLang="en-US" dirty="0">
                <a:latin typeface="宋体" panose="02010600030101010101" pitchFamily="2" charset="-122"/>
                <a:ea typeface="宋体" panose="02010600030101010101" pitchFamily="2" charset="-122"/>
              </a:rPr>
              <a:t>应用实例</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066246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0418" name="Rectangle 2">
            <a:extLst>
              <a:ext uri="{FF2B5EF4-FFF2-40B4-BE49-F238E27FC236}">
                <a16:creationId xmlns:a16="http://schemas.microsoft.com/office/drawing/2014/main" id="{BEEB3722-8907-4CDD-B424-AE002030BEB4}"/>
              </a:ext>
            </a:extLst>
          </p:cNvPr>
          <p:cNvSpPr>
            <a:spLocks noGrp="1" noChangeArrowheads="1"/>
          </p:cNvSpPr>
          <p:nvPr>
            <p:ph type="body" idx="1"/>
          </p:nvPr>
        </p:nvSpPr>
        <p:spPr>
          <a:xfrm>
            <a:off x="871220" y="1804680"/>
            <a:ext cx="7610404" cy="4675142"/>
          </a:xfrm>
        </p:spPr>
        <p:txBody>
          <a:bodyPr/>
          <a:lstStyle/>
          <a:p>
            <a:pPr eaLnBrk="1" hangingPunct="1">
              <a:buFont typeface="Wingdings" panose="05000000000000000000" pitchFamily="2" charset="2"/>
              <a:buNone/>
              <a:defRPr/>
            </a:pPr>
            <a:r>
              <a:rPr lang="en-US" altLang="zh-CN" sz="2100" dirty="0"/>
              <a:t>3. </a:t>
            </a:r>
            <a:r>
              <a:rPr lang="zh-CN" altLang="en-US" sz="2100" dirty="0"/>
              <a:t>替换文件内容</a:t>
            </a:r>
            <a:r>
              <a:rPr lang="en-US" altLang="zh-CN" sz="2100" dirty="0"/>
              <a:t>: s</a:t>
            </a:r>
            <a:r>
              <a:rPr lang="zh-CN" altLang="en-US" sz="2100" dirty="0"/>
              <a:t>命令</a:t>
            </a:r>
          </a:p>
          <a:p>
            <a:pPr eaLnBrk="1" hangingPunct="1">
              <a:buFont typeface="Wingdings" panose="05000000000000000000" pitchFamily="2" charset="2"/>
              <a:buNone/>
              <a:defRPr/>
            </a:pPr>
            <a:r>
              <a:rPr lang="zh-CN" altLang="en-US" sz="2100" dirty="0"/>
              <a:t>      </a:t>
            </a:r>
            <a:r>
              <a:rPr lang="en-US" altLang="zh-CN" sz="2100" dirty="0" err="1"/>
              <a:t>sed</a:t>
            </a:r>
            <a:r>
              <a:rPr lang="en-US" altLang="zh-CN" sz="2100" dirty="0"/>
              <a:t>  -n  ‘s/</a:t>
            </a:r>
            <a:r>
              <a:rPr lang="en-US" altLang="zh-CN" sz="2100" dirty="0" err="1"/>
              <a:t>beijing</a:t>
            </a:r>
            <a:r>
              <a:rPr lang="en-US" altLang="zh-CN" sz="2100" dirty="0"/>
              <a:t>/shanghai/g’  table1</a:t>
            </a:r>
          </a:p>
          <a:p>
            <a:pPr eaLnBrk="1" hangingPunct="1">
              <a:buFont typeface="Wingdings" panose="05000000000000000000" pitchFamily="2" charset="2"/>
              <a:buNone/>
              <a:defRPr/>
            </a:pPr>
            <a:r>
              <a:rPr lang="en-US" altLang="zh-CN" sz="2100" dirty="0"/>
              <a:t>        </a:t>
            </a:r>
            <a:r>
              <a:rPr lang="zh-CN" altLang="en-US" sz="2100" dirty="0">
                <a:solidFill>
                  <a:srgbClr val="FF3300"/>
                </a:solidFill>
              </a:rPr>
              <a:t>将</a:t>
            </a:r>
            <a:r>
              <a:rPr lang="en-US" altLang="zh-CN" sz="2100" dirty="0">
                <a:solidFill>
                  <a:srgbClr val="FF3300"/>
                </a:solidFill>
              </a:rPr>
              <a:t>table1</a:t>
            </a:r>
            <a:r>
              <a:rPr lang="zh-CN" altLang="en-US" sz="2100" dirty="0">
                <a:solidFill>
                  <a:srgbClr val="FF3300"/>
                </a:solidFill>
              </a:rPr>
              <a:t>中</a:t>
            </a:r>
            <a:r>
              <a:rPr lang="zh-CN" altLang="en-US" sz="2100" u="sng" dirty="0">
                <a:solidFill>
                  <a:srgbClr val="FF3300"/>
                </a:solidFill>
              </a:rPr>
              <a:t>所有</a:t>
            </a:r>
            <a:r>
              <a:rPr lang="zh-CN" altLang="en-US" sz="2100" dirty="0">
                <a:solidFill>
                  <a:srgbClr val="FF3300"/>
                </a:solidFill>
              </a:rPr>
              <a:t>的</a:t>
            </a:r>
            <a:r>
              <a:rPr lang="en-US" altLang="zh-CN" sz="2100" dirty="0" err="1">
                <a:solidFill>
                  <a:srgbClr val="FF3300"/>
                </a:solidFill>
              </a:rPr>
              <a:t>beijing</a:t>
            </a:r>
            <a:r>
              <a:rPr lang="zh-CN" altLang="en-US" sz="2100" dirty="0">
                <a:solidFill>
                  <a:srgbClr val="FF3300"/>
                </a:solidFill>
              </a:rPr>
              <a:t>替换为</a:t>
            </a:r>
            <a:r>
              <a:rPr lang="en-US" altLang="zh-CN" sz="2100" dirty="0">
                <a:solidFill>
                  <a:srgbClr val="FF3300"/>
                </a:solidFill>
              </a:rPr>
              <a:t>shanghai</a:t>
            </a:r>
          </a:p>
          <a:p>
            <a:pPr eaLnBrk="1" hangingPunct="1">
              <a:buFont typeface="Wingdings" panose="05000000000000000000" pitchFamily="2" charset="2"/>
              <a:buNone/>
              <a:defRPr/>
            </a:pPr>
            <a:r>
              <a:rPr lang="en-US" altLang="zh-CN" sz="2100" dirty="0"/>
              <a:t>      </a:t>
            </a:r>
            <a:r>
              <a:rPr lang="en-US" altLang="zh-CN" sz="2100" dirty="0" err="1"/>
              <a:t>sed</a:t>
            </a:r>
            <a:r>
              <a:rPr lang="en-US" altLang="zh-CN" sz="2100" dirty="0"/>
              <a:t>  -n  ‘s/^ *</a:t>
            </a:r>
            <a:r>
              <a:rPr lang="en-US" altLang="zh-CN" sz="2100" dirty="0" err="1"/>
              <a:t>uid</a:t>
            </a:r>
            <a:r>
              <a:rPr lang="en-US" altLang="zh-CN" sz="2100" dirty="0"/>
              <a:t>/username/p’  </a:t>
            </a:r>
            <a:r>
              <a:rPr lang="en-US" altLang="zh-CN" sz="2100" dirty="0" err="1"/>
              <a:t>ulist</a:t>
            </a:r>
            <a:endParaRPr lang="en-US" altLang="zh-CN" sz="2100" dirty="0"/>
          </a:p>
          <a:p>
            <a:pPr eaLnBrk="1" hangingPunct="1">
              <a:buFont typeface="Wingdings" panose="05000000000000000000" pitchFamily="2" charset="2"/>
              <a:buNone/>
              <a:defRPr/>
            </a:pPr>
            <a:r>
              <a:rPr lang="en-US" altLang="zh-CN" sz="2100" dirty="0"/>
              <a:t>        </a:t>
            </a:r>
            <a:r>
              <a:rPr lang="zh-CN" altLang="en-US" sz="2100" dirty="0">
                <a:solidFill>
                  <a:srgbClr val="FF3300"/>
                </a:solidFill>
              </a:rPr>
              <a:t>将</a:t>
            </a:r>
            <a:r>
              <a:rPr lang="en-US" altLang="zh-CN" sz="2100" dirty="0" err="1">
                <a:solidFill>
                  <a:srgbClr val="FF3300"/>
                </a:solidFill>
              </a:rPr>
              <a:t>ulist</a:t>
            </a:r>
            <a:r>
              <a:rPr lang="zh-CN" altLang="en-US" sz="2100" dirty="0">
                <a:solidFill>
                  <a:srgbClr val="FF3300"/>
                </a:solidFill>
              </a:rPr>
              <a:t>中以零至多个空格开头后跟</a:t>
            </a:r>
            <a:r>
              <a:rPr lang="en-US" altLang="zh-CN" sz="2100" dirty="0" err="1">
                <a:solidFill>
                  <a:srgbClr val="FF3300"/>
                </a:solidFill>
              </a:rPr>
              <a:t>uid</a:t>
            </a:r>
            <a:endParaRPr lang="en-US" altLang="zh-CN" sz="2100" dirty="0">
              <a:solidFill>
                <a:srgbClr val="FF3300"/>
              </a:solidFill>
            </a:endParaRPr>
          </a:p>
          <a:p>
            <a:pPr eaLnBrk="1" hangingPunct="1">
              <a:buFont typeface="Wingdings" panose="05000000000000000000" pitchFamily="2" charset="2"/>
              <a:buNone/>
              <a:defRPr/>
            </a:pPr>
            <a:r>
              <a:rPr lang="en-US" altLang="zh-CN" sz="2100" dirty="0">
                <a:solidFill>
                  <a:srgbClr val="FF3300"/>
                </a:solidFill>
              </a:rPr>
              <a:t>        </a:t>
            </a:r>
            <a:r>
              <a:rPr lang="zh-CN" altLang="en-US" sz="2100" dirty="0">
                <a:solidFill>
                  <a:srgbClr val="FF3300"/>
                </a:solidFill>
              </a:rPr>
              <a:t>的字符串替换为</a:t>
            </a:r>
            <a:r>
              <a:rPr lang="en-US" altLang="zh-CN" sz="2100" dirty="0">
                <a:solidFill>
                  <a:srgbClr val="FF3300"/>
                </a:solidFill>
              </a:rPr>
              <a:t>username</a:t>
            </a:r>
          </a:p>
          <a:p>
            <a:pPr eaLnBrk="1" hangingPunct="1">
              <a:buFont typeface="Wingdings" panose="05000000000000000000" pitchFamily="2" charset="2"/>
              <a:buNone/>
              <a:defRPr/>
            </a:pPr>
            <a:r>
              <a:rPr lang="en-US" altLang="zh-CN" sz="2100" dirty="0"/>
              <a:t>4. </a:t>
            </a:r>
            <a:r>
              <a:rPr lang="zh-CN" altLang="en-US" sz="2100" dirty="0"/>
              <a:t>多次编辑</a:t>
            </a:r>
            <a:r>
              <a:rPr lang="en-US" altLang="zh-CN" sz="2100" dirty="0"/>
              <a:t>: e</a:t>
            </a:r>
            <a:r>
              <a:rPr lang="zh-CN" altLang="en-US" sz="2100" dirty="0"/>
              <a:t>命令</a:t>
            </a:r>
          </a:p>
          <a:p>
            <a:pPr eaLnBrk="1" hangingPunct="1">
              <a:buFont typeface="Wingdings" panose="05000000000000000000" pitchFamily="2" charset="2"/>
              <a:buNone/>
              <a:defRPr/>
            </a:pPr>
            <a:r>
              <a:rPr lang="zh-CN" altLang="en-US" sz="2100" dirty="0"/>
              <a:t>      </a:t>
            </a:r>
            <a:r>
              <a:rPr lang="en-US" altLang="zh-CN" sz="2100" dirty="0" err="1"/>
              <a:t>sed</a:t>
            </a:r>
            <a:r>
              <a:rPr lang="en-US" altLang="zh-CN" sz="2100" dirty="0"/>
              <a:t>  -e  ’1,5d’  -e  ‘s/good/bad/’  report</a:t>
            </a:r>
          </a:p>
          <a:p>
            <a:pPr eaLnBrk="1" hangingPunct="1">
              <a:buFont typeface="Wingdings" panose="05000000000000000000" pitchFamily="2" charset="2"/>
              <a:buNone/>
              <a:defRPr/>
            </a:pPr>
            <a:r>
              <a:rPr lang="en-US" altLang="zh-CN" sz="2100" dirty="0"/>
              <a:t>        </a:t>
            </a:r>
            <a:r>
              <a:rPr lang="zh-CN" altLang="en-US" sz="2100" dirty="0">
                <a:solidFill>
                  <a:srgbClr val="FF0000"/>
                </a:solidFill>
              </a:rPr>
              <a:t>将</a:t>
            </a:r>
            <a:r>
              <a:rPr lang="en-US" altLang="zh-CN" sz="2100" dirty="0">
                <a:solidFill>
                  <a:srgbClr val="FF0000"/>
                </a:solidFill>
              </a:rPr>
              <a:t>report</a:t>
            </a:r>
            <a:r>
              <a:rPr lang="zh-CN" altLang="en-US" sz="2100" dirty="0">
                <a:solidFill>
                  <a:srgbClr val="FF0000"/>
                </a:solidFill>
              </a:rPr>
              <a:t>中的第</a:t>
            </a:r>
            <a:r>
              <a:rPr lang="en-US" altLang="zh-CN" sz="2100" dirty="0">
                <a:solidFill>
                  <a:srgbClr val="FF0000"/>
                </a:solidFill>
              </a:rPr>
              <a:t>1~5</a:t>
            </a:r>
            <a:r>
              <a:rPr lang="zh-CN" altLang="en-US" sz="2100" dirty="0">
                <a:solidFill>
                  <a:srgbClr val="FF0000"/>
                </a:solidFill>
              </a:rPr>
              <a:t>行删除</a:t>
            </a:r>
            <a:r>
              <a:rPr lang="en-US" altLang="zh-CN" sz="2100" dirty="0">
                <a:solidFill>
                  <a:srgbClr val="FF0000"/>
                </a:solidFill>
              </a:rPr>
              <a:t>, </a:t>
            </a:r>
            <a:r>
              <a:rPr lang="zh-CN" altLang="en-US" sz="2100" dirty="0">
                <a:solidFill>
                  <a:srgbClr val="FF0000"/>
                </a:solidFill>
              </a:rPr>
              <a:t>同时将</a:t>
            </a:r>
            <a:r>
              <a:rPr lang="en-US" altLang="zh-CN" sz="2100" dirty="0">
                <a:solidFill>
                  <a:srgbClr val="FF0000"/>
                </a:solidFill>
              </a:rPr>
              <a:t>good</a:t>
            </a:r>
            <a:r>
              <a:rPr lang="zh-CN" altLang="en-US" sz="2100" dirty="0">
                <a:solidFill>
                  <a:srgbClr val="FF0000"/>
                </a:solidFill>
              </a:rPr>
              <a:t>替换为</a:t>
            </a:r>
            <a:r>
              <a:rPr lang="en-US" altLang="zh-CN" sz="2100" dirty="0">
                <a:solidFill>
                  <a:srgbClr val="FF0000"/>
                </a:solidFill>
              </a:rPr>
              <a:t>bad   </a:t>
            </a:r>
          </a:p>
        </p:txBody>
      </p:sp>
      <p:sp>
        <p:nvSpPr>
          <p:cNvPr id="4" name="Rectangle 2"/>
          <p:cNvSpPr txBox="1">
            <a:spLocks noChangeArrowheads="1"/>
          </p:cNvSpPr>
          <p:nvPr/>
        </p:nvSpPr>
        <p:spPr>
          <a:xfrm>
            <a:off x="980440" y="325120"/>
            <a:ext cx="6985000"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7" name="Rectangle 2"/>
          <p:cNvSpPr txBox="1">
            <a:spLocks noChangeArrowheads="1"/>
          </p:cNvSpPr>
          <p:nvPr/>
        </p:nvSpPr>
        <p:spPr>
          <a:xfrm>
            <a:off x="871220" y="1130975"/>
            <a:ext cx="5931853" cy="443825"/>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dirty="0">
                <a:latin typeface="宋体" panose="02010600030101010101" pitchFamily="2" charset="-122"/>
                <a:ea typeface="宋体" panose="02010600030101010101" pitchFamily="2" charset="-122"/>
              </a:rPr>
              <a:t>8.10.4  sed</a:t>
            </a:r>
            <a:r>
              <a:rPr lang="zh-CN" altLang="en-US" dirty="0">
                <a:latin typeface="宋体" panose="02010600030101010101" pitchFamily="2" charset="-122"/>
                <a:ea typeface="宋体" panose="02010600030101010101" pitchFamily="2" charset="-122"/>
              </a:rPr>
              <a:t>应用实例</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620307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66" name="Rectangle 2">
            <a:extLst>
              <a:ext uri="{FF2B5EF4-FFF2-40B4-BE49-F238E27FC236}">
                <a16:creationId xmlns:a16="http://schemas.microsoft.com/office/drawing/2014/main" id="{F6AB0B7D-2E14-40F3-A2C6-BC684ED40FC6}"/>
              </a:ext>
            </a:extLst>
          </p:cNvPr>
          <p:cNvSpPr>
            <a:spLocks noGrp="1" noChangeArrowheads="1"/>
          </p:cNvSpPr>
          <p:nvPr>
            <p:ph type="body" idx="1"/>
          </p:nvPr>
        </p:nvSpPr>
        <p:spPr>
          <a:xfrm>
            <a:off x="871220" y="1748236"/>
            <a:ext cx="7843802" cy="3099936"/>
          </a:xfrm>
        </p:spPr>
        <p:txBody>
          <a:bodyPr/>
          <a:lstStyle/>
          <a:p>
            <a:pPr eaLnBrk="1" hangingPunct="1">
              <a:lnSpc>
                <a:spcPct val="110000"/>
              </a:lnSpc>
              <a:buFont typeface="Wingdings" panose="05000000000000000000" pitchFamily="2" charset="2"/>
              <a:buNone/>
              <a:defRPr/>
            </a:pPr>
            <a:r>
              <a:rPr lang="en-US" altLang="zh-CN" sz="2100" dirty="0"/>
              <a:t>5. </a:t>
            </a:r>
            <a:r>
              <a:rPr lang="zh-CN" altLang="en-US" sz="2100" dirty="0"/>
              <a:t>添加行</a:t>
            </a:r>
            <a:r>
              <a:rPr lang="en-US" altLang="zh-CN" sz="2100" dirty="0"/>
              <a:t>:  a</a:t>
            </a:r>
            <a:r>
              <a:rPr lang="zh-CN" altLang="en-US" sz="2100" dirty="0"/>
              <a:t>命令</a:t>
            </a:r>
          </a:p>
          <a:p>
            <a:pPr eaLnBrk="1" hangingPunct="1">
              <a:lnSpc>
                <a:spcPct val="110000"/>
              </a:lnSpc>
              <a:buFont typeface="Wingdings" panose="05000000000000000000" pitchFamily="2" charset="2"/>
              <a:buNone/>
              <a:defRPr/>
            </a:pPr>
            <a:endParaRPr lang="zh-CN" altLang="en-US" sz="2100" dirty="0"/>
          </a:p>
          <a:p>
            <a:pPr eaLnBrk="1" hangingPunct="1">
              <a:lnSpc>
                <a:spcPct val="110000"/>
              </a:lnSpc>
              <a:buFont typeface="Wingdings" panose="05000000000000000000" pitchFamily="2" charset="2"/>
              <a:buNone/>
              <a:defRPr/>
            </a:pPr>
            <a:r>
              <a:rPr lang="zh-CN" altLang="en-US" sz="2100" dirty="0"/>
              <a:t>     </a:t>
            </a:r>
            <a:r>
              <a:rPr lang="en-US" altLang="zh-CN" sz="2100" dirty="0" err="1"/>
              <a:t>sed</a:t>
            </a:r>
            <a:r>
              <a:rPr lang="en-US" altLang="zh-CN" sz="2100" dirty="0"/>
              <a:t>  ‘/^operation/a\</a:t>
            </a:r>
          </a:p>
          <a:p>
            <a:pPr eaLnBrk="1" hangingPunct="1">
              <a:lnSpc>
                <a:spcPct val="110000"/>
              </a:lnSpc>
              <a:buFont typeface="Wingdings" panose="05000000000000000000" pitchFamily="2" charset="2"/>
              <a:buNone/>
              <a:defRPr/>
            </a:pPr>
            <a:r>
              <a:rPr lang="en-US" altLang="zh-CN" sz="2100" dirty="0"/>
              <a:t>     this  is  an  inserted  line’  course</a:t>
            </a:r>
          </a:p>
          <a:p>
            <a:pPr eaLnBrk="1" hangingPunct="1">
              <a:lnSpc>
                <a:spcPct val="110000"/>
              </a:lnSpc>
              <a:buFont typeface="Wingdings" panose="05000000000000000000" pitchFamily="2" charset="2"/>
              <a:buNone/>
              <a:defRPr/>
            </a:pPr>
            <a:r>
              <a:rPr lang="en-US" altLang="zh-CN" sz="2100" dirty="0"/>
              <a:t>        </a:t>
            </a:r>
            <a:r>
              <a:rPr lang="zh-CN" altLang="en-US" sz="2100" dirty="0">
                <a:solidFill>
                  <a:srgbClr val="FF3300"/>
                </a:solidFill>
              </a:rPr>
              <a:t>在</a:t>
            </a:r>
            <a:r>
              <a:rPr lang="en-US" altLang="zh-CN" sz="2100" dirty="0">
                <a:solidFill>
                  <a:srgbClr val="FF3300"/>
                </a:solidFill>
              </a:rPr>
              <a:t>course</a:t>
            </a:r>
            <a:r>
              <a:rPr lang="zh-CN" altLang="en-US" sz="2100" dirty="0">
                <a:solidFill>
                  <a:srgbClr val="FF3300"/>
                </a:solidFill>
              </a:rPr>
              <a:t>中的以</a:t>
            </a:r>
            <a:r>
              <a:rPr lang="en-US" altLang="zh-CN" sz="2100" dirty="0">
                <a:solidFill>
                  <a:srgbClr val="FF3300"/>
                </a:solidFill>
              </a:rPr>
              <a:t>operation</a:t>
            </a:r>
            <a:r>
              <a:rPr lang="zh-CN" altLang="en-US" sz="2100" dirty="0">
                <a:solidFill>
                  <a:srgbClr val="FF3300"/>
                </a:solidFill>
              </a:rPr>
              <a:t>开头的行后加入</a:t>
            </a:r>
            <a:r>
              <a:rPr lang="en-US" altLang="zh-CN" sz="2100" dirty="0">
                <a:solidFill>
                  <a:srgbClr val="FF3300"/>
                </a:solidFill>
              </a:rPr>
              <a:t>this is an inserted line</a:t>
            </a:r>
            <a:r>
              <a:rPr lang="zh-CN" altLang="en-US" sz="2100" dirty="0">
                <a:solidFill>
                  <a:srgbClr val="FF3300"/>
                </a:solidFill>
              </a:rPr>
              <a:t>一行。</a:t>
            </a:r>
          </a:p>
        </p:txBody>
      </p:sp>
      <p:sp>
        <p:nvSpPr>
          <p:cNvPr id="702467" name="Text Box 3"/>
          <p:cNvSpPr txBox="1">
            <a:spLocks noChangeArrowheads="1"/>
          </p:cNvSpPr>
          <p:nvPr/>
        </p:nvSpPr>
        <p:spPr bwMode="auto">
          <a:xfrm>
            <a:off x="980440" y="5053547"/>
            <a:ext cx="7734582"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000" b="1" dirty="0">
                <a:solidFill>
                  <a:srgbClr val="0000FF"/>
                </a:solidFill>
              </a:rPr>
              <a:t>.  course</a:t>
            </a:r>
            <a:r>
              <a:rPr lang="zh-CN" altLang="en-US" sz="2000" b="1" dirty="0">
                <a:solidFill>
                  <a:srgbClr val="0000FF"/>
                </a:solidFill>
              </a:rPr>
              <a:t>中有多行以</a:t>
            </a:r>
            <a:r>
              <a:rPr lang="en-US" altLang="zh-CN" sz="2000" b="1" dirty="0">
                <a:solidFill>
                  <a:srgbClr val="0000FF"/>
                </a:solidFill>
              </a:rPr>
              <a:t>operation</a:t>
            </a:r>
            <a:r>
              <a:rPr lang="zh-CN" altLang="en-US" sz="2000" b="1" dirty="0">
                <a:solidFill>
                  <a:srgbClr val="0000FF"/>
                </a:solidFill>
              </a:rPr>
              <a:t>开头时会怎样</a:t>
            </a:r>
            <a:r>
              <a:rPr lang="en-US" altLang="zh-CN" sz="2000" b="1" dirty="0">
                <a:solidFill>
                  <a:srgbClr val="0000FF"/>
                </a:solidFill>
              </a:rPr>
              <a:t>?</a:t>
            </a:r>
          </a:p>
          <a:p>
            <a:pPr eaLnBrk="1" hangingPunct="1">
              <a:spcBef>
                <a:spcPct val="50000"/>
              </a:spcBef>
              <a:buClrTx/>
              <a:buSzTx/>
              <a:buFontTx/>
              <a:buNone/>
            </a:pPr>
            <a:r>
              <a:rPr lang="en-US" altLang="zh-CN" sz="2000" b="1" dirty="0">
                <a:solidFill>
                  <a:srgbClr val="0000FF"/>
                </a:solidFill>
              </a:rPr>
              <a:t>.  </a:t>
            </a:r>
            <a:r>
              <a:rPr lang="zh-CN" altLang="en-US" sz="2000" b="1" dirty="0">
                <a:solidFill>
                  <a:srgbClr val="0000FF"/>
                </a:solidFill>
              </a:rPr>
              <a:t>不是另加一个新行</a:t>
            </a:r>
            <a:r>
              <a:rPr lang="en-US" altLang="zh-CN" sz="2000" b="1" dirty="0">
                <a:solidFill>
                  <a:srgbClr val="0000FF"/>
                </a:solidFill>
              </a:rPr>
              <a:t>, </a:t>
            </a:r>
            <a:r>
              <a:rPr lang="zh-CN" altLang="en-US" sz="2000" b="1" dirty="0">
                <a:solidFill>
                  <a:srgbClr val="0000FF"/>
                </a:solidFill>
              </a:rPr>
              <a:t>而是在某行中加入字符串</a:t>
            </a:r>
            <a:r>
              <a:rPr lang="en-US" altLang="zh-CN" sz="2000" b="1" dirty="0">
                <a:solidFill>
                  <a:srgbClr val="0000FF"/>
                </a:solidFill>
              </a:rPr>
              <a:t>, </a:t>
            </a:r>
            <a:r>
              <a:rPr lang="zh-CN" altLang="en-US" sz="2000" b="1" dirty="0">
                <a:solidFill>
                  <a:srgbClr val="0000FF"/>
                </a:solidFill>
              </a:rPr>
              <a:t>如何操作</a:t>
            </a:r>
            <a:r>
              <a:rPr lang="en-US" altLang="zh-CN" sz="2000" b="1" dirty="0">
                <a:solidFill>
                  <a:srgbClr val="0000FF"/>
                </a:solidFill>
              </a:rPr>
              <a:t>?</a:t>
            </a:r>
          </a:p>
        </p:txBody>
      </p:sp>
      <p:sp>
        <p:nvSpPr>
          <p:cNvPr id="5" name="Rectangle 2"/>
          <p:cNvSpPr txBox="1">
            <a:spLocks noChangeArrowheads="1"/>
          </p:cNvSpPr>
          <p:nvPr/>
        </p:nvSpPr>
        <p:spPr>
          <a:xfrm>
            <a:off x="980440" y="325120"/>
            <a:ext cx="6985000"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7" name="Rectangle 2"/>
          <p:cNvSpPr txBox="1">
            <a:spLocks noChangeArrowheads="1"/>
          </p:cNvSpPr>
          <p:nvPr/>
        </p:nvSpPr>
        <p:spPr>
          <a:xfrm>
            <a:off x="871220" y="1130975"/>
            <a:ext cx="5931853" cy="443825"/>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dirty="0">
                <a:latin typeface="宋体" panose="02010600030101010101" pitchFamily="2" charset="-122"/>
                <a:ea typeface="宋体" panose="02010600030101010101" pitchFamily="2" charset="-122"/>
              </a:rPr>
              <a:t>8.10.4  sed</a:t>
            </a:r>
            <a:r>
              <a:rPr lang="zh-CN" altLang="en-US" dirty="0">
                <a:latin typeface="宋体" panose="02010600030101010101" pitchFamily="2" charset="-122"/>
                <a:ea typeface="宋体" panose="02010600030101010101" pitchFamily="2" charset="-122"/>
              </a:rPr>
              <a:t>应用实例</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282486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02467">
                                            <p:txEl>
                                              <p:pRg st="0" end="0"/>
                                            </p:txEl>
                                          </p:spTgt>
                                        </p:tgtEl>
                                        <p:attrNameLst>
                                          <p:attrName>style.visibility</p:attrName>
                                        </p:attrNameLst>
                                      </p:cBhvr>
                                      <p:to>
                                        <p:strVal val="visible"/>
                                      </p:to>
                                    </p:set>
                                    <p:anim calcmode="lin" valueType="num">
                                      <p:cBhvr additive="base">
                                        <p:cTn id="7" dur="500" fill="hold"/>
                                        <p:tgtEl>
                                          <p:spTgt spid="70246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024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02467">
                                            <p:txEl>
                                              <p:pRg st="1" end="1"/>
                                            </p:txEl>
                                          </p:spTgt>
                                        </p:tgtEl>
                                        <p:attrNameLst>
                                          <p:attrName>style.visibility</p:attrName>
                                        </p:attrNameLst>
                                      </p:cBhvr>
                                      <p:to>
                                        <p:strVal val="visible"/>
                                      </p:to>
                                    </p:set>
                                    <p:anim calcmode="lin" valueType="num">
                                      <p:cBhvr additive="base">
                                        <p:cTn id="13" dur="500" fill="hold"/>
                                        <p:tgtEl>
                                          <p:spTgt spid="702467">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0246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467" grpId="0" build="p"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a:xfrm>
            <a:off x="922496" y="1746251"/>
            <a:ext cx="5829300" cy="453672"/>
          </a:xfrm>
        </p:spPr>
        <p:txBody>
          <a:bodyPr/>
          <a:lstStyle/>
          <a:p>
            <a:pPr algn="l" eaLnBrk="1" hangingPunct="1"/>
            <a:r>
              <a:rPr lang="zh-CN" altLang="en-US" dirty="0">
                <a:solidFill>
                  <a:srgbClr val="0000FF"/>
                </a:solidFill>
              </a:rPr>
              <a:t>特别说明</a:t>
            </a:r>
          </a:p>
        </p:txBody>
      </p:sp>
      <p:sp>
        <p:nvSpPr>
          <p:cNvPr id="704515" name="Rectangle 3">
            <a:extLst>
              <a:ext uri="{FF2B5EF4-FFF2-40B4-BE49-F238E27FC236}">
                <a16:creationId xmlns:a16="http://schemas.microsoft.com/office/drawing/2014/main" id="{281EB7A3-98A3-4E15-A331-7BB585F5A63B}"/>
              </a:ext>
            </a:extLst>
          </p:cNvPr>
          <p:cNvSpPr>
            <a:spLocks noGrp="1" noChangeArrowheads="1"/>
          </p:cNvSpPr>
          <p:nvPr>
            <p:ph type="body" idx="1"/>
          </p:nvPr>
        </p:nvSpPr>
        <p:spPr>
          <a:xfrm>
            <a:off x="980440" y="2431205"/>
            <a:ext cx="7508804" cy="929216"/>
          </a:xfrm>
        </p:spPr>
        <p:txBody>
          <a:bodyPr/>
          <a:lstStyle/>
          <a:p>
            <a:pPr marL="457200" indent="-457200">
              <a:buFont typeface="Wingdings" panose="05000000000000000000" pitchFamily="2" charset="2"/>
              <a:buAutoNum type="arabicPeriod"/>
              <a:defRPr/>
            </a:pPr>
            <a:r>
              <a:rPr lang="zh-CN" altLang="en-US" sz="2100" dirty="0"/>
              <a:t>不同的</a:t>
            </a:r>
            <a:r>
              <a:rPr lang="en-US" altLang="zh-CN" sz="2100" dirty="0"/>
              <a:t>UNIX</a:t>
            </a:r>
            <a:r>
              <a:rPr lang="zh-CN" altLang="en-US" sz="2100" dirty="0"/>
              <a:t>操作系统版本中</a:t>
            </a:r>
            <a:r>
              <a:rPr lang="en-US" altLang="zh-CN" sz="2100" dirty="0"/>
              <a:t>,  </a:t>
            </a:r>
            <a:r>
              <a:rPr lang="en-US" altLang="zh-CN" sz="2100" dirty="0" err="1"/>
              <a:t>sed</a:t>
            </a:r>
            <a:r>
              <a:rPr lang="zh-CN" altLang="en-US" sz="2100" dirty="0"/>
              <a:t>的格式和语法可能有少量的差异</a:t>
            </a:r>
            <a:r>
              <a:rPr lang="en-US" altLang="zh-CN" sz="2100" dirty="0"/>
              <a:t>, </a:t>
            </a:r>
            <a:r>
              <a:rPr lang="zh-CN" altLang="en-US" sz="2100" dirty="0"/>
              <a:t>使用时可参照联机手册</a:t>
            </a:r>
            <a:r>
              <a:rPr lang="en-US" altLang="zh-CN" sz="2100" dirty="0"/>
              <a:t>(man</a:t>
            </a:r>
            <a:r>
              <a:rPr lang="zh-CN" altLang="en-US" sz="2100" dirty="0"/>
              <a:t>命令</a:t>
            </a:r>
            <a:r>
              <a:rPr lang="en-US" altLang="zh-CN" sz="2100" dirty="0"/>
              <a:t>)</a:t>
            </a:r>
            <a:r>
              <a:rPr lang="zh-CN" altLang="en-US" sz="2100" dirty="0"/>
              <a:t>。</a:t>
            </a:r>
            <a:endParaRPr lang="en-US" altLang="zh-CN" sz="2100" dirty="0"/>
          </a:p>
        </p:txBody>
      </p:sp>
      <p:sp>
        <p:nvSpPr>
          <p:cNvPr id="704516" name="Text Box 4">
            <a:extLst>
              <a:ext uri="{FF2B5EF4-FFF2-40B4-BE49-F238E27FC236}">
                <a16:creationId xmlns:a16="http://schemas.microsoft.com/office/drawing/2014/main" id="{5E3C1FFA-C7E7-474E-B61E-E321B8DE434B}"/>
              </a:ext>
            </a:extLst>
          </p:cNvPr>
          <p:cNvSpPr txBox="1">
            <a:spLocks noChangeArrowheads="1"/>
          </p:cNvSpPr>
          <p:nvPr/>
        </p:nvSpPr>
        <p:spPr bwMode="auto">
          <a:xfrm>
            <a:off x="1030922" y="3591703"/>
            <a:ext cx="7458321"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lgn="l">
              <a:defRPr kumimoji="1" sz="2400">
                <a:solidFill>
                  <a:schemeClr val="tx1"/>
                </a:solidFill>
                <a:latin typeface="Times New Roman" panose="02020603050405020304" pitchFamily="18" charset="0"/>
                <a:ea typeface="宋体" panose="02010600030101010101" pitchFamily="2" charset="-122"/>
              </a:defRPr>
            </a:lvl1pPr>
            <a:lvl2pPr marL="914400" indent="-457200" algn="l">
              <a:defRPr kumimoji="1" sz="2400">
                <a:solidFill>
                  <a:schemeClr val="tx1"/>
                </a:solidFill>
                <a:latin typeface="Times New Roman" panose="02020603050405020304" pitchFamily="18" charset="0"/>
                <a:ea typeface="宋体" panose="02010600030101010101" pitchFamily="2" charset="-122"/>
              </a:defRPr>
            </a:lvl2pPr>
            <a:lvl3pPr marL="1371600" indent="-457200" algn="l">
              <a:defRPr kumimoji="1" sz="2400">
                <a:solidFill>
                  <a:schemeClr val="tx1"/>
                </a:solidFill>
                <a:latin typeface="Times New Roman" panose="02020603050405020304" pitchFamily="18" charset="0"/>
                <a:ea typeface="宋体" panose="02010600030101010101" pitchFamily="2" charset="-122"/>
              </a:defRPr>
            </a:lvl3pPr>
            <a:lvl4pPr marL="1828800" indent="-457200" algn="l">
              <a:defRPr kumimoji="1" sz="2400">
                <a:solidFill>
                  <a:schemeClr val="tx1"/>
                </a:solidFill>
                <a:latin typeface="Times New Roman" panose="02020603050405020304" pitchFamily="18" charset="0"/>
                <a:ea typeface="宋体" panose="02010600030101010101" pitchFamily="2" charset="-122"/>
              </a:defRPr>
            </a:lvl4pPr>
            <a:lvl5pPr marL="2286000" indent="-457200" algn="l">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tx2"/>
              </a:buClr>
              <a:buSzPct val="75000"/>
              <a:buFont typeface="Wingdings" panose="05000000000000000000" pitchFamily="2" charset="2"/>
              <a:buAutoNum type="arabicPeriod" startAt="2"/>
              <a:defRPr/>
            </a:pPr>
            <a:r>
              <a:rPr lang="zh-CN" altLang="en-US" sz="2100" b="1" dirty="0">
                <a:latin typeface="华文楷体" panose="02010600040101010101" pitchFamily="2" charset="-122"/>
                <a:ea typeface="华文楷体" panose="02010600040101010101" pitchFamily="2" charset="-122"/>
              </a:rPr>
              <a:t>教材中的例子大部分是在</a:t>
            </a:r>
            <a:r>
              <a:rPr lang="en-US" altLang="zh-CN" sz="2100" b="1" dirty="0" err="1">
                <a:latin typeface="华文楷体" panose="02010600040101010101" pitchFamily="2" charset="-122"/>
                <a:ea typeface="华文楷体" panose="02010600040101010101" pitchFamily="2" charset="-122"/>
              </a:rPr>
              <a:t>C_shell</a:t>
            </a:r>
            <a:r>
              <a:rPr lang="zh-CN" altLang="en-US" sz="2100" b="1" dirty="0">
                <a:latin typeface="华文楷体" panose="02010600040101010101" pitchFamily="2" charset="-122"/>
                <a:ea typeface="华文楷体" panose="02010600040101010101" pitchFamily="2" charset="-122"/>
              </a:rPr>
              <a:t>下进行的</a:t>
            </a:r>
            <a:r>
              <a:rPr lang="en-US" altLang="zh-CN" sz="2100" b="1" dirty="0">
                <a:latin typeface="华文楷体" panose="02010600040101010101" pitchFamily="2" charset="-122"/>
                <a:ea typeface="华文楷体" panose="02010600040101010101" pitchFamily="2" charset="-122"/>
              </a:rPr>
              <a:t>, </a:t>
            </a:r>
            <a:r>
              <a:rPr lang="zh-CN" altLang="en-US" sz="2100" b="1" dirty="0">
                <a:latin typeface="华文楷体" panose="02010600040101010101" pitchFamily="2" charset="-122"/>
                <a:ea typeface="华文楷体" panose="02010600040101010101" pitchFamily="2" charset="-122"/>
              </a:rPr>
              <a:t>在</a:t>
            </a:r>
            <a:r>
              <a:rPr lang="en-US" altLang="zh-CN" sz="2100" b="1" dirty="0" err="1">
                <a:latin typeface="华文楷体" panose="02010600040101010101" pitchFamily="2" charset="-122"/>
                <a:ea typeface="华文楷体" panose="02010600040101010101" pitchFamily="2" charset="-122"/>
              </a:rPr>
              <a:t>B_shell</a:t>
            </a:r>
            <a:r>
              <a:rPr lang="zh-CN" altLang="en-US" sz="2100" b="1" dirty="0">
                <a:latin typeface="华文楷体" panose="02010600040101010101" pitchFamily="2" charset="-122"/>
                <a:ea typeface="华文楷体" panose="02010600040101010101" pitchFamily="2" charset="-122"/>
              </a:rPr>
              <a:t>或</a:t>
            </a:r>
            <a:r>
              <a:rPr lang="en-US" altLang="zh-CN" sz="2100" b="1" dirty="0" err="1">
                <a:latin typeface="华文楷体" panose="02010600040101010101" pitchFamily="2" charset="-122"/>
                <a:ea typeface="华文楷体" panose="02010600040101010101" pitchFamily="2" charset="-122"/>
              </a:rPr>
              <a:t>K_shell</a:t>
            </a:r>
            <a:r>
              <a:rPr lang="zh-CN" altLang="en-US" sz="2100" b="1" dirty="0">
                <a:latin typeface="华文楷体" panose="02010600040101010101" pitchFamily="2" charset="-122"/>
                <a:ea typeface="华文楷体" panose="02010600040101010101" pitchFamily="2" charset="-122"/>
              </a:rPr>
              <a:t>下可能有少量的差异</a:t>
            </a:r>
            <a:r>
              <a:rPr lang="en-US" altLang="zh-CN" sz="2100" b="1" dirty="0">
                <a:latin typeface="华文楷体" panose="02010600040101010101" pitchFamily="2" charset="-122"/>
                <a:ea typeface="华文楷体" panose="02010600040101010101" pitchFamily="2" charset="-122"/>
              </a:rPr>
              <a:t>. </a:t>
            </a:r>
            <a:r>
              <a:rPr lang="zh-CN" altLang="en-US" sz="2100" b="1" dirty="0">
                <a:latin typeface="华文楷体" panose="02010600040101010101" pitchFamily="2" charset="-122"/>
                <a:ea typeface="华文楷体" panose="02010600040101010101" pitchFamily="2" charset="-122"/>
              </a:rPr>
              <a:t>但这些差异只反映在</a:t>
            </a:r>
            <a:r>
              <a:rPr lang="en-US" altLang="zh-CN" sz="2100" b="1" dirty="0">
                <a:latin typeface="华文楷体" panose="02010600040101010101" pitchFamily="2" charset="-122"/>
                <a:ea typeface="华文楷体" panose="02010600040101010101" pitchFamily="2" charset="-122"/>
              </a:rPr>
              <a:t>shell</a:t>
            </a:r>
            <a:r>
              <a:rPr lang="zh-CN" altLang="en-US" sz="2100" b="1" dirty="0">
                <a:latin typeface="华文楷体" panose="02010600040101010101" pitchFamily="2" charset="-122"/>
                <a:ea typeface="华文楷体" panose="02010600040101010101" pitchFamily="2" charset="-122"/>
              </a:rPr>
              <a:t>命令中</a:t>
            </a:r>
            <a:r>
              <a:rPr lang="en-US" altLang="zh-CN" sz="2100" b="1" dirty="0">
                <a:latin typeface="华文楷体" panose="02010600040101010101" pitchFamily="2" charset="-122"/>
                <a:ea typeface="华文楷体" panose="02010600040101010101" pitchFamily="2" charset="-122"/>
              </a:rPr>
              <a:t>, </a:t>
            </a:r>
            <a:r>
              <a:rPr lang="zh-CN" altLang="en-US" sz="2100" b="1" dirty="0">
                <a:latin typeface="华文楷体" panose="02010600040101010101" pitchFamily="2" charset="-122"/>
                <a:ea typeface="华文楷体" panose="02010600040101010101" pitchFamily="2" charset="-122"/>
              </a:rPr>
              <a:t>而不会反映在编辑命令</a:t>
            </a:r>
            <a:r>
              <a:rPr lang="en-US" altLang="zh-CN" sz="2100" b="1" dirty="0">
                <a:latin typeface="华文楷体" panose="02010600040101010101" pitchFamily="2" charset="-122"/>
                <a:ea typeface="华文楷体" panose="02010600040101010101" pitchFamily="2" charset="-122"/>
              </a:rPr>
              <a:t>(</a:t>
            </a:r>
            <a:r>
              <a:rPr lang="zh-CN" altLang="en-US" sz="2100" b="1" dirty="0">
                <a:latin typeface="华文楷体" panose="02010600040101010101" pitchFamily="2" charset="-122"/>
                <a:ea typeface="华文楷体" panose="02010600040101010101" pitchFamily="2" charset="-122"/>
              </a:rPr>
              <a:t>表达式</a:t>
            </a:r>
            <a:r>
              <a:rPr lang="en-US" altLang="zh-CN" sz="2100" b="1" dirty="0">
                <a:latin typeface="华文楷体" panose="02010600040101010101" pitchFamily="2" charset="-122"/>
                <a:ea typeface="华文楷体" panose="02010600040101010101" pitchFamily="2" charset="-122"/>
              </a:rPr>
              <a:t>)</a:t>
            </a:r>
            <a:r>
              <a:rPr lang="zh-CN" altLang="en-US" sz="2100" b="1" dirty="0">
                <a:latin typeface="华文楷体" panose="02010600040101010101" pitchFamily="2" charset="-122"/>
                <a:ea typeface="华文楷体" panose="02010600040101010101" pitchFamily="2" charset="-122"/>
              </a:rPr>
              <a:t>中。</a:t>
            </a:r>
            <a:endParaRPr lang="en-US" altLang="zh-CN" sz="2100" b="1" dirty="0">
              <a:latin typeface="华文楷体" panose="02010600040101010101" pitchFamily="2" charset="-122"/>
              <a:ea typeface="华文楷体" panose="02010600040101010101" pitchFamily="2" charset="-122"/>
            </a:endParaRPr>
          </a:p>
        </p:txBody>
      </p:sp>
      <p:sp>
        <p:nvSpPr>
          <p:cNvPr id="6" name="Rectangle 2"/>
          <p:cNvSpPr txBox="1">
            <a:spLocks noChangeArrowheads="1"/>
          </p:cNvSpPr>
          <p:nvPr/>
        </p:nvSpPr>
        <p:spPr>
          <a:xfrm>
            <a:off x="980440" y="325120"/>
            <a:ext cx="6985000"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7" name="Rectangle 2"/>
          <p:cNvSpPr txBox="1">
            <a:spLocks noChangeArrowheads="1"/>
          </p:cNvSpPr>
          <p:nvPr/>
        </p:nvSpPr>
        <p:spPr>
          <a:xfrm>
            <a:off x="871220" y="1130975"/>
            <a:ext cx="5931853" cy="443825"/>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dirty="0">
                <a:latin typeface="宋体" panose="02010600030101010101" pitchFamily="2" charset="-122"/>
                <a:ea typeface="宋体" panose="02010600030101010101" pitchFamily="2" charset="-122"/>
              </a:rPr>
              <a:t>8.10.4  sed</a:t>
            </a:r>
            <a:r>
              <a:rPr lang="zh-CN" altLang="en-US" dirty="0">
                <a:latin typeface="宋体" panose="02010600030101010101" pitchFamily="2" charset="-122"/>
                <a:ea typeface="宋体" panose="02010600030101010101" pitchFamily="2" charset="-122"/>
              </a:rPr>
              <a:t>应用实例</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91371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04516"/>
                                        </p:tgtEl>
                                        <p:attrNameLst>
                                          <p:attrName>style.visibility</p:attrName>
                                        </p:attrNameLst>
                                      </p:cBhvr>
                                      <p:to>
                                        <p:strVal val="visible"/>
                                      </p:to>
                                    </p:set>
                                    <p:anim calcmode="lin" valueType="num">
                                      <p:cBhvr additive="base">
                                        <p:cTn id="7" dur="500" fill="hold"/>
                                        <p:tgtEl>
                                          <p:spTgt spid="704516"/>
                                        </p:tgtEl>
                                        <p:attrNameLst>
                                          <p:attrName>ppt_x</p:attrName>
                                        </p:attrNameLst>
                                      </p:cBhvr>
                                      <p:tavLst>
                                        <p:tav tm="0">
                                          <p:val>
                                            <p:strVal val="0-#ppt_w/2"/>
                                          </p:val>
                                        </p:tav>
                                        <p:tav tm="100000">
                                          <p:val>
                                            <p:strVal val="#ppt_x"/>
                                          </p:val>
                                        </p:tav>
                                      </p:tavLst>
                                    </p:anim>
                                    <p:anim calcmode="lin" valueType="num">
                                      <p:cBhvr additive="base">
                                        <p:cTn id="8" dur="500" fill="hold"/>
                                        <p:tgtEl>
                                          <p:spTgt spid="7045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516"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9" name="Rectangle 3">
            <a:extLst>
              <a:ext uri="{FF2B5EF4-FFF2-40B4-BE49-F238E27FC236}">
                <a16:creationId xmlns:a16="http://schemas.microsoft.com/office/drawing/2014/main" id="{D80164CB-DEF8-411E-94CD-0321EF4F1DEF}"/>
              </a:ext>
            </a:extLst>
          </p:cNvPr>
          <p:cNvSpPr>
            <a:spLocks noGrp="1" noChangeArrowheads="1"/>
          </p:cNvSpPr>
          <p:nvPr>
            <p:ph type="body" idx="1"/>
          </p:nvPr>
        </p:nvSpPr>
        <p:spPr>
          <a:xfrm>
            <a:off x="871219" y="2062649"/>
            <a:ext cx="7776069" cy="2791573"/>
          </a:xfrm>
        </p:spPr>
        <p:txBody>
          <a:bodyPr/>
          <a:lstStyle/>
          <a:p>
            <a:pPr marL="609600" indent="-609600">
              <a:buNone/>
              <a:defRPr/>
            </a:pPr>
            <a:r>
              <a:rPr lang="zh-CN" altLang="en-US" sz="2100" dirty="0">
                <a:solidFill>
                  <a:srgbClr val="FF3300"/>
                </a:solidFill>
              </a:rPr>
              <a:t>什么是</a:t>
            </a:r>
            <a:r>
              <a:rPr lang="en-US" altLang="zh-CN" sz="2100" dirty="0" err="1">
                <a:solidFill>
                  <a:srgbClr val="FF3300"/>
                </a:solidFill>
              </a:rPr>
              <a:t>awk</a:t>
            </a:r>
            <a:r>
              <a:rPr lang="en-US" altLang="zh-CN" sz="2100" dirty="0">
                <a:solidFill>
                  <a:srgbClr val="FF3300"/>
                </a:solidFill>
              </a:rPr>
              <a:t> </a:t>
            </a:r>
          </a:p>
          <a:p>
            <a:pPr marL="609600" indent="-609600">
              <a:buNone/>
              <a:defRPr/>
            </a:pPr>
            <a:r>
              <a:rPr lang="en-US" altLang="zh-CN" sz="2100" dirty="0"/>
              <a:t>        </a:t>
            </a:r>
            <a:r>
              <a:rPr lang="en-US" altLang="zh-CN" sz="2100" dirty="0" err="1"/>
              <a:t>awk</a:t>
            </a:r>
            <a:r>
              <a:rPr lang="en-US" altLang="zh-CN" sz="2100" dirty="0"/>
              <a:t> </a:t>
            </a:r>
            <a:r>
              <a:rPr lang="zh-CN" altLang="en-US" sz="2100" dirty="0"/>
              <a:t>是一种程序设计语言</a:t>
            </a:r>
            <a:r>
              <a:rPr lang="en-US" altLang="zh-CN" sz="2100" dirty="0"/>
              <a:t>, </a:t>
            </a:r>
            <a:r>
              <a:rPr lang="zh-CN" altLang="en-US" sz="2100" dirty="0"/>
              <a:t>主要用来处理文本类数据并产生报表。</a:t>
            </a:r>
            <a:endParaRPr lang="en-US" altLang="zh-CN" sz="2100" dirty="0"/>
          </a:p>
          <a:p>
            <a:pPr marL="609600" indent="-609600">
              <a:buNone/>
              <a:defRPr/>
            </a:pPr>
            <a:r>
              <a:rPr lang="en-US" altLang="zh-CN" sz="2100" dirty="0"/>
              <a:t>       </a:t>
            </a:r>
            <a:r>
              <a:rPr lang="zh-CN" altLang="en-US" sz="2100" dirty="0"/>
              <a:t>它执行时对输入数据</a:t>
            </a:r>
            <a:r>
              <a:rPr lang="en-US" altLang="zh-CN" sz="2100" dirty="0"/>
              <a:t>(</a:t>
            </a:r>
            <a:r>
              <a:rPr lang="zh-CN" altLang="en-US" sz="2100" dirty="0"/>
              <a:t>文件、标准输入或命令的输出）逐行进行扫描，匹配指定的模式，并执行指定的操作。</a:t>
            </a:r>
          </a:p>
        </p:txBody>
      </p:sp>
      <p:sp>
        <p:nvSpPr>
          <p:cNvPr id="4" name="Rectangle 2"/>
          <p:cNvSpPr txBox="1">
            <a:spLocks noChangeArrowheads="1"/>
          </p:cNvSpPr>
          <p:nvPr/>
        </p:nvSpPr>
        <p:spPr>
          <a:xfrm>
            <a:off x="980440" y="325120"/>
            <a:ext cx="6985000"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5" name="Rectangle 2"/>
          <p:cNvSpPr txBox="1">
            <a:spLocks noChangeArrowheads="1"/>
          </p:cNvSpPr>
          <p:nvPr/>
        </p:nvSpPr>
        <p:spPr>
          <a:xfrm>
            <a:off x="871220" y="1130975"/>
            <a:ext cx="5931853" cy="443825"/>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dirty="0">
                <a:latin typeface="宋体" panose="02010600030101010101" pitchFamily="2" charset="-122"/>
                <a:ea typeface="宋体" panose="02010600030101010101" pitchFamily="2" charset="-122"/>
              </a:rPr>
              <a:t>8.11  </a:t>
            </a:r>
            <a:r>
              <a:rPr lang="zh-CN" altLang="en-US" dirty="0">
                <a:latin typeface="宋体" panose="02010600030101010101" pitchFamily="2" charset="-122"/>
                <a:ea typeface="宋体" panose="02010600030101010101" pitchFamily="2" charset="-122"/>
              </a:rPr>
              <a:t>编程工具 </a:t>
            </a:r>
            <a:r>
              <a:rPr lang="en-US" altLang="zh-CN" dirty="0" err="1">
                <a:latin typeface="宋体" panose="02010600030101010101" pitchFamily="2" charset="-122"/>
                <a:ea typeface="宋体" panose="02010600030101010101" pitchFamily="2" charset="-122"/>
              </a:rPr>
              <a:t>awk</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372310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587" name="Rectangle 3">
            <a:extLst>
              <a:ext uri="{FF2B5EF4-FFF2-40B4-BE49-F238E27FC236}">
                <a16:creationId xmlns:a16="http://schemas.microsoft.com/office/drawing/2014/main" id="{5248CC36-218B-4392-AB27-E255CD3899B4}"/>
              </a:ext>
            </a:extLst>
          </p:cNvPr>
          <p:cNvSpPr>
            <a:spLocks noGrp="1" noChangeArrowheads="1"/>
          </p:cNvSpPr>
          <p:nvPr>
            <p:ph type="body" idx="1"/>
          </p:nvPr>
        </p:nvSpPr>
        <p:spPr>
          <a:xfrm>
            <a:off x="747043" y="1759524"/>
            <a:ext cx="8261490" cy="4438075"/>
          </a:xfrm>
        </p:spPr>
        <p:txBody>
          <a:bodyPr/>
          <a:lstStyle/>
          <a:p>
            <a:pPr eaLnBrk="1" hangingPunct="1">
              <a:lnSpc>
                <a:spcPct val="90000"/>
              </a:lnSpc>
              <a:buFont typeface="Wingdings" panose="05000000000000000000" pitchFamily="2" charset="2"/>
              <a:buNone/>
              <a:defRPr/>
            </a:pPr>
            <a:r>
              <a:rPr lang="en-US" altLang="zh-CN" sz="2100" dirty="0">
                <a:solidFill>
                  <a:srgbClr val="FF3300"/>
                </a:solidFill>
              </a:rPr>
              <a:t>               </a:t>
            </a:r>
            <a:r>
              <a:rPr lang="en-US" altLang="zh-CN" sz="2100" dirty="0" err="1">
                <a:solidFill>
                  <a:srgbClr val="FF3300"/>
                </a:solidFill>
              </a:rPr>
              <a:t>awk</a:t>
            </a:r>
            <a:r>
              <a:rPr lang="en-US" altLang="zh-CN" sz="2100" dirty="0">
                <a:solidFill>
                  <a:srgbClr val="FF3300"/>
                </a:solidFill>
              </a:rPr>
              <a:t>   ‘pattern   {action}’   filename</a:t>
            </a:r>
          </a:p>
          <a:p>
            <a:pPr eaLnBrk="1" hangingPunct="1">
              <a:lnSpc>
                <a:spcPct val="90000"/>
              </a:lnSpc>
              <a:buFont typeface="Wingdings" panose="05000000000000000000" pitchFamily="2" charset="2"/>
              <a:buNone/>
              <a:defRPr/>
            </a:pPr>
            <a:r>
              <a:rPr lang="en-US" altLang="zh-CN" sz="2100" dirty="0"/>
              <a:t> </a:t>
            </a:r>
            <a:r>
              <a:rPr lang="en-US" altLang="zh-CN" sz="2100" dirty="0" err="1"/>
              <a:t>awk</a:t>
            </a:r>
            <a:r>
              <a:rPr lang="zh-CN" altLang="en-US" sz="2100" dirty="0"/>
              <a:t>扫描</a:t>
            </a:r>
            <a:r>
              <a:rPr lang="en-US" altLang="zh-CN" sz="2100" dirty="0"/>
              <a:t>filename</a:t>
            </a:r>
            <a:r>
              <a:rPr lang="zh-CN" altLang="en-US" sz="2100" dirty="0"/>
              <a:t>中的每一行</a:t>
            </a:r>
            <a:r>
              <a:rPr lang="en-US" altLang="zh-CN" sz="2100" dirty="0"/>
              <a:t>,  </a:t>
            </a:r>
            <a:r>
              <a:rPr lang="zh-CN" altLang="en-US" sz="2100" dirty="0"/>
              <a:t>对符合模式</a:t>
            </a:r>
            <a:r>
              <a:rPr lang="en-US" altLang="zh-CN" sz="2100" dirty="0"/>
              <a:t>pattern</a:t>
            </a:r>
            <a:r>
              <a:rPr lang="zh-CN" altLang="en-US" sz="2100" dirty="0"/>
              <a:t>的行执行操作</a:t>
            </a:r>
            <a:r>
              <a:rPr lang="en-US" altLang="zh-CN" sz="2100" dirty="0"/>
              <a:t>action</a:t>
            </a:r>
            <a:r>
              <a:rPr lang="zh-CN" altLang="en-US" sz="2100" dirty="0"/>
              <a:t>。</a:t>
            </a:r>
            <a:endParaRPr lang="en-US" altLang="zh-CN" sz="2100" dirty="0"/>
          </a:p>
          <a:p>
            <a:pPr eaLnBrk="1" hangingPunct="1">
              <a:lnSpc>
                <a:spcPct val="90000"/>
              </a:lnSpc>
              <a:buFont typeface="Wingdings" panose="05000000000000000000" pitchFamily="2" charset="2"/>
              <a:buNone/>
              <a:defRPr/>
            </a:pPr>
            <a:endParaRPr lang="en-US" altLang="zh-CN" sz="2100" dirty="0"/>
          </a:p>
          <a:p>
            <a:pPr eaLnBrk="1" hangingPunct="1">
              <a:lnSpc>
                <a:spcPct val="90000"/>
              </a:lnSpc>
              <a:buFont typeface="Wingdings" panose="05000000000000000000" pitchFamily="2" charset="2"/>
              <a:buNone/>
              <a:defRPr/>
            </a:pPr>
            <a:r>
              <a:rPr lang="zh-CN" altLang="en-US" sz="2100" dirty="0">
                <a:solidFill>
                  <a:srgbClr val="0000FF"/>
                </a:solidFill>
              </a:rPr>
              <a:t>特例</a:t>
            </a:r>
            <a:r>
              <a:rPr lang="en-US" altLang="zh-CN" sz="2100" dirty="0">
                <a:solidFill>
                  <a:srgbClr val="0000FF"/>
                </a:solidFill>
              </a:rPr>
              <a:t>:</a:t>
            </a:r>
          </a:p>
          <a:p>
            <a:pPr eaLnBrk="1" hangingPunct="1">
              <a:lnSpc>
                <a:spcPct val="90000"/>
              </a:lnSpc>
              <a:buFont typeface="Wingdings" panose="05000000000000000000" pitchFamily="2" charset="2"/>
              <a:buNone/>
              <a:defRPr/>
            </a:pPr>
            <a:r>
              <a:rPr lang="en-US" altLang="zh-CN" sz="2100" dirty="0"/>
              <a:t>①         </a:t>
            </a:r>
            <a:r>
              <a:rPr lang="en-US" altLang="zh-CN" sz="2100" dirty="0" err="1"/>
              <a:t>awk</a:t>
            </a:r>
            <a:r>
              <a:rPr lang="en-US" altLang="zh-CN" sz="2100" dirty="0"/>
              <a:t>   ‘pattern’   filename</a:t>
            </a:r>
          </a:p>
          <a:p>
            <a:pPr eaLnBrk="1" hangingPunct="1">
              <a:lnSpc>
                <a:spcPct val="90000"/>
              </a:lnSpc>
              <a:buFont typeface="Wingdings" panose="05000000000000000000" pitchFamily="2" charset="2"/>
              <a:buNone/>
              <a:defRPr/>
            </a:pPr>
            <a:r>
              <a:rPr lang="en-US" altLang="zh-CN" sz="2100" dirty="0"/>
              <a:t>                </a:t>
            </a:r>
            <a:r>
              <a:rPr lang="zh-CN" altLang="en-US" sz="2100" dirty="0"/>
              <a:t>显示所有符合模式</a:t>
            </a:r>
            <a:r>
              <a:rPr lang="en-US" altLang="zh-CN" sz="2100" dirty="0"/>
              <a:t>pattern</a:t>
            </a:r>
            <a:r>
              <a:rPr lang="zh-CN" altLang="en-US" sz="2100" dirty="0"/>
              <a:t>的行</a:t>
            </a:r>
          </a:p>
          <a:p>
            <a:pPr eaLnBrk="1" hangingPunct="1">
              <a:lnSpc>
                <a:spcPct val="90000"/>
              </a:lnSpc>
              <a:buFont typeface="Wingdings" panose="05000000000000000000" pitchFamily="2" charset="2"/>
              <a:buNone/>
              <a:defRPr/>
            </a:pPr>
            <a:r>
              <a:rPr lang="zh-CN" altLang="en-US" sz="2100" dirty="0"/>
              <a:t>②         </a:t>
            </a:r>
            <a:r>
              <a:rPr lang="en-US" altLang="zh-CN" sz="2100" dirty="0" err="1"/>
              <a:t>awk</a:t>
            </a:r>
            <a:r>
              <a:rPr lang="en-US" altLang="zh-CN" sz="2100" dirty="0"/>
              <a:t>   ‘{action}’  filename</a:t>
            </a:r>
          </a:p>
          <a:p>
            <a:pPr eaLnBrk="1" hangingPunct="1">
              <a:lnSpc>
                <a:spcPct val="90000"/>
              </a:lnSpc>
              <a:buFont typeface="Wingdings" panose="05000000000000000000" pitchFamily="2" charset="2"/>
              <a:buNone/>
              <a:defRPr/>
            </a:pPr>
            <a:r>
              <a:rPr lang="en-US" altLang="zh-CN" sz="2100" dirty="0"/>
              <a:t>                </a:t>
            </a:r>
            <a:r>
              <a:rPr lang="zh-CN" altLang="en-US" sz="2100" dirty="0"/>
              <a:t>对所有行执行操作</a:t>
            </a:r>
            <a:r>
              <a:rPr lang="en-US" altLang="zh-CN" sz="2100" dirty="0"/>
              <a:t>action</a:t>
            </a:r>
          </a:p>
        </p:txBody>
      </p:sp>
      <p:sp>
        <p:nvSpPr>
          <p:cNvPr id="4" name="Rectangle 2"/>
          <p:cNvSpPr txBox="1">
            <a:spLocks noChangeArrowheads="1"/>
          </p:cNvSpPr>
          <p:nvPr/>
        </p:nvSpPr>
        <p:spPr>
          <a:xfrm>
            <a:off x="980440" y="325120"/>
            <a:ext cx="6985000"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5" name="Rectangle 2"/>
          <p:cNvSpPr txBox="1">
            <a:spLocks noChangeArrowheads="1"/>
          </p:cNvSpPr>
          <p:nvPr/>
        </p:nvSpPr>
        <p:spPr>
          <a:xfrm>
            <a:off x="871220" y="1130975"/>
            <a:ext cx="5931853" cy="443825"/>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dirty="0">
                <a:latin typeface="宋体" panose="02010600030101010101" pitchFamily="2" charset="-122"/>
                <a:ea typeface="宋体" panose="02010600030101010101" pitchFamily="2" charset="-122"/>
              </a:rPr>
              <a:t>8.11.1  awk</a:t>
            </a:r>
            <a:r>
              <a:rPr lang="zh-CN" altLang="en-US" dirty="0">
                <a:latin typeface="宋体" panose="02010600030101010101" pitchFamily="2" charset="-122"/>
                <a:ea typeface="宋体" panose="02010600030101010101" pitchFamily="2" charset="-122"/>
              </a:rPr>
              <a:t>的基本格式</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066968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1026">
            <a:extLst>
              <a:ext uri="{FF2B5EF4-FFF2-40B4-BE49-F238E27FC236}">
                <a16:creationId xmlns:a16="http://schemas.microsoft.com/office/drawing/2014/main" id="{63691738-525E-4B5B-B33F-1AE0EB24E636}"/>
              </a:ext>
            </a:extLst>
          </p:cNvPr>
          <p:cNvSpPr>
            <a:spLocks noGrp="1" noChangeArrowheads="1"/>
          </p:cNvSpPr>
          <p:nvPr>
            <p:ph type="body" idx="1"/>
          </p:nvPr>
        </p:nvSpPr>
        <p:spPr>
          <a:xfrm>
            <a:off x="906780" y="1085850"/>
            <a:ext cx="7810500" cy="4572000"/>
          </a:xfrm>
        </p:spPr>
        <p:txBody>
          <a:bodyPr/>
          <a:lstStyle/>
          <a:p>
            <a:pPr marL="457200" indent="-457200">
              <a:buNone/>
              <a:defRPr/>
            </a:pPr>
            <a:r>
              <a:rPr lang="en-US" altLang="zh-CN" dirty="0"/>
              <a:t>8.2.2   </a:t>
            </a:r>
            <a:r>
              <a:rPr lang="zh-CN" altLang="en-US" dirty="0"/>
              <a:t>输入重定向</a:t>
            </a:r>
          </a:p>
          <a:p>
            <a:pPr marL="457200" indent="-457200">
              <a:buNone/>
              <a:defRPr/>
            </a:pPr>
            <a:r>
              <a:rPr lang="zh-CN" altLang="en-US" dirty="0">
                <a:solidFill>
                  <a:srgbClr val="0000FF"/>
                </a:solidFill>
              </a:rPr>
              <a:t> </a:t>
            </a:r>
            <a:r>
              <a:rPr lang="zh-CN" altLang="en-US" sz="2000" dirty="0">
                <a:solidFill>
                  <a:srgbClr val="0000FF"/>
                </a:solidFill>
              </a:rPr>
              <a:t>             </a:t>
            </a:r>
            <a:r>
              <a:rPr lang="en-US" altLang="zh-CN" sz="2000" dirty="0">
                <a:solidFill>
                  <a:srgbClr val="0000FF"/>
                </a:solidFill>
              </a:rPr>
              <a:t>command   &lt;   filename      </a:t>
            </a:r>
          </a:p>
          <a:p>
            <a:pPr marL="457200" indent="-457200">
              <a:buNone/>
              <a:defRPr/>
            </a:pPr>
            <a:r>
              <a:rPr lang="en-US" altLang="zh-CN" sz="2000" dirty="0"/>
              <a:t> </a:t>
            </a:r>
            <a:r>
              <a:rPr lang="zh-CN" altLang="en-US" sz="2000" dirty="0"/>
              <a:t>进程的输入来自文件</a:t>
            </a:r>
            <a:r>
              <a:rPr lang="en-US" altLang="zh-CN" sz="2000" dirty="0"/>
              <a:t>filename,  </a:t>
            </a:r>
            <a:r>
              <a:rPr lang="zh-CN" altLang="en-US" sz="2000" dirty="0"/>
              <a:t>例如</a:t>
            </a:r>
            <a:r>
              <a:rPr lang="en-US" altLang="zh-CN" sz="2000" dirty="0"/>
              <a:t>:</a:t>
            </a:r>
          </a:p>
          <a:p>
            <a:pPr marL="457200" indent="-457200">
              <a:buNone/>
              <a:defRPr/>
            </a:pPr>
            <a:r>
              <a:rPr lang="en-US" altLang="zh-CN" sz="2000" dirty="0"/>
              <a:t> $ cat ↙           cat</a:t>
            </a:r>
            <a:r>
              <a:rPr lang="zh-CN" altLang="en-US" sz="2000" dirty="0"/>
              <a:t>命令后无文件名</a:t>
            </a:r>
            <a:r>
              <a:rPr lang="en-US" altLang="zh-CN" sz="2000" dirty="0"/>
              <a:t>, cat</a:t>
            </a:r>
            <a:r>
              <a:rPr lang="zh-CN" altLang="en-US" sz="2000" dirty="0"/>
              <a:t>等待键盘输入</a:t>
            </a:r>
          </a:p>
          <a:p>
            <a:pPr marL="457200" indent="-457200">
              <a:buNone/>
              <a:defRPr/>
            </a:pPr>
            <a:r>
              <a:rPr lang="zh-CN" altLang="en-US" sz="2000" dirty="0"/>
              <a:t> </a:t>
            </a:r>
            <a:r>
              <a:rPr lang="en-US" altLang="zh-CN" sz="2000" dirty="0" err="1"/>
              <a:t>abcde</a:t>
            </a:r>
            <a:endParaRPr lang="en-US" altLang="zh-CN" sz="2000" dirty="0"/>
          </a:p>
          <a:p>
            <a:pPr marL="457200" indent="-457200">
              <a:buNone/>
              <a:defRPr/>
            </a:pPr>
            <a:r>
              <a:rPr lang="en-US" altLang="zh-CN" sz="2000" dirty="0"/>
              <a:t> </a:t>
            </a:r>
            <a:r>
              <a:rPr lang="en-US" altLang="zh-CN" sz="2000" dirty="0" err="1"/>
              <a:t>abcde</a:t>
            </a:r>
            <a:r>
              <a:rPr lang="en-US" altLang="zh-CN" sz="2000" dirty="0"/>
              <a:t>                                                      </a:t>
            </a:r>
            <a:r>
              <a:rPr lang="zh-CN" altLang="en-US" sz="2000" dirty="0"/>
              <a:t>键盘输入内容</a:t>
            </a:r>
          </a:p>
          <a:p>
            <a:pPr marL="457200" indent="-457200">
              <a:buNone/>
              <a:defRPr/>
            </a:pPr>
            <a:r>
              <a:rPr lang="zh-CN" altLang="en-US" sz="2000" dirty="0"/>
              <a:t> </a:t>
            </a:r>
            <a:r>
              <a:rPr lang="en-US" altLang="zh-CN" sz="2000" dirty="0"/>
              <a:t>this is a test line</a:t>
            </a:r>
          </a:p>
          <a:p>
            <a:pPr marL="457200" indent="-457200">
              <a:buNone/>
              <a:defRPr/>
            </a:pPr>
            <a:r>
              <a:rPr lang="en-US" altLang="zh-CN" sz="2000" dirty="0"/>
              <a:t> this is a test line                                     cat</a:t>
            </a:r>
            <a:r>
              <a:rPr lang="zh-CN" altLang="en-US" sz="2000" dirty="0"/>
              <a:t>进程输出内容</a:t>
            </a:r>
          </a:p>
          <a:p>
            <a:pPr marL="457200" indent="-457200">
              <a:buNone/>
              <a:defRPr/>
            </a:pPr>
            <a:r>
              <a:rPr lang="zh-CN" altLang="en-US" sz="2000" dirty="0"/>
              <a:t> </a:t>
            </a:r>
            <a:r>
              <a:rPr lang="en-US" altLang="zh-CN" sz="2000" dirty="0" err="1"/>
              <a:t>Ctrl+d</a:t>
            </a:r>
            <a:endParaRPr lang="en-US" altLang="zh-CN" sz="2000" dirty="0"/>
          </a:p>
          <a:p>
            <a:pPr marL="457200" indent="-457200">
              <a:buNone/>
              <a:defRPr/>
            </a:pPr>
            <a:r>
              <a:rPr lang="en-US" altLang="zh-CN" sz="2000" dirty="0"/>
              <a:t> $</a:t>
            </a:r>
          </a:p>
        </p:txBody>
      </p:sp>
      <p:sp>
        <p:nvSpPr>
          <p:cNvPr id="211971" name="Line 1027"/>
          <p:cNvSpPr>
            <a:spLocks noChangeShapeType="1"/>
          </p:cNvSpPr>
          <p:nvPr/>
        </p:nvSpPr>
        <p:spPr bwMode="auto">
          <a:xfrm>
            <a:off x="2019300" y="3672838"/>
            <a:ext cx="2529840" cy="758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211972" name="Line 1028"/>
          <p:cNvSpPr>
            <a:spLocks noChangeShapeType="1"/>
          </p:cNvSpPr>
          <p:nvPr/>
        </p:nvSpPr>
        <p:spPr bwMode="auto">
          <a:xfrm flipV="1">
            <a:off x="2663190" y="3745230"/>
            <a:ext cx="1885950" cy="3067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211973" name="Line 1029"/>
          <p:cNvSpPr>
            <a:spLocks noChangeShapeType="1"/>
          </p:cNvSpPr>
          <p:nvPr/>
        </p:nvSpPr>
        <p:spPr bwMode="auto">
          <a:xfrm>
            <a:off x="2019300" y="3200400"/>
            <a:ext cx="2529840" cy="47243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211974" name="Line 1030"/>
          <p:cNvSpPr>
            <a:spLocks noChangeShapeType="1"/>
          </p:cNvSpPr>
          <p:nvPr/>
        </p:nvSpPr>
        <p:spPr bwMode="auto">
          <a:xfrm>
            <a:off x="2663190" y="4564380"/>
            <a:ext cx="18859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9" name="Rectangle 2"/>
          <p:cNvSpPr>
            <a:spLocks noGrp="1" noChangeArrowheads="1"/>
          </p:cNvSpPr>
          <p:nvPr>
            <p:ph type="title"/>
          </p:nvPr>
        </p:nvSpPr>
        <p:spPr>
          <a:xfrm>
            <a:off x="980440" y="325120"/>
            <a:ext cx="6985000" cy="438150"/>
          </a:xfrm>
        </p:spPr>
        <p:txBody>
          <a:bodyPr/>
          <a:lstStyle/>
          <a:p>
            <a:pPr algn="l"/>
            <a:r>
              <a:rPr lang="zh-CN" altLang="en-US" sz="2800" b="1"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b="1" dirty="0"/>
          </a:p>
        </p:txBody>
      </p:sp>
    </p:spTree>
    <p:extLst>
      <p:ext uri="{BB962C8B-B14F-4D97-AF65-F5344CB8AC3E}">
        <p14:creationId xmlns:p14="http://schemas.microsoft.com/office/powerpoint/2010/main" val="25092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a:extLst>
              <a:ext uri="{FF2B5EF4-FFF2-40B4-BE49-F238E27FC236}">
                <a16:creationId xmlns:a16="http://schemas.microsoft.com/office/drawing/2014/main" id="{039B0644-0796-4034-A6DD-E2BBA9FC8DE2}"/>
              </a:ext>
            </a:extLst>
          </p:cNvPr>
          <p:cNvSpPr>
            <a:spLocks noGrp="1" noChangeArrowheads="1"/>
          </p:cNvSpPr>
          <p:nvPr>
            <p:ph type="body" idx="1"/>
          </p:nvPr>
        </p:nvSpPr>
        <p:spPr>
          <a:xfrm>
            <a:off x="871220" y="1422924"/>
            <a:ext cx="7505136" cy="5282675"/>
          </a:xfrm>
        </p:spPr>
        <p:txBody>
          <a:bodyPr/>
          <a:lstStyle/>
          <a:p>
            <a:pPr eaLnBrk="1" hangingPunct="1">
              <a:lnSpc>
                <a:spcPct val="70000"/>
              </a:lnSpc>
              <a:buFont typeface="Wingdings" panose="05000000000000000000" pitchFamily="2" charset="2"/>
              <a:buNone/>
              <a:defRPr/>
            </a:pPr>
            <a:endParaRPr lang="en-US" altLang="zh-CN" sz="1800" dirty="0"/>
          </a:p>
          <a:p>
            <a:pPr eaLnBrk="1" hangingPunct="1">
              <a:lnSpc>
                <a:spcPct val="70000"/>
              </a:lnSpc>
              <a:buFont typeface="Wingdings" panose="05000000000000000000" pitchFamily="2" charset="2"/>
              <a:buNone/>
              <a:defRPr/>
            </a:pPr>
            <a:r>
              <a:rPr lang="en-US" altLang="zh-CN" sz="1800" dirty="0"/>
              <a:t>           </a:t>
            </a:r>
          </a:p>
          <a:p>
            <a:pPr eaLnBrk="1" hangingPunct="1">
              <a:lnSpc>
                <a:spcPct val="70000"/>
              </a:lnSpc>
              <a:buFont typeface="Wingdings" panose="05000000000000000000" pitchFamily="2" charset="2"/>
              <a:buNone/>
              <a:defRPr/>
            </a:pPr>
            <a:r>
              <a:rPr lang="en-US" altLang="zh-CN" sz="1800" dirty="0"/>
              <a:t>                    </a:t>
            </a:r>
            <a:r>
              <a:rPr lang="en-US" altLang="zh-CN" sz="1800" dirty="0">
                <a:solidFill>
                  <a:srgbClr val="FF3300"/>
                </a:solidFill>
              </a:rPr>
              <a:t>$1      $2         $3           $4             $5</a:t>
            </a:r>
          </a:p>
          <a:p>
            <a:pPr eaLnBrk="1" hangingPunct="1">
              <a:lnSpc>
                <a:spcPct val="70000"/>
              </a:lnSpc>
              <a:buFont typeface="Wingdings" panose="05000000000000000000" pitchFamily="2" charset="2"/>
              <a:buNone/>
              <a:defRPr/>
            </a:pPr>
            <a:r>
              <a:rPr lang="en-US" altLang="zh-CN" sz="1800" dirty="0"/>
              <a:t>   </a:t>
            </a:r>
            <a:r>
              <a:rPr lang="en-US" altLang="zh-CN" sz="1800" dirty="0">
                <a:solidFill>
                  <a:srgbClr val="FF3300"/>
                </a:solidFill>
              </a:rPr>
              <a:t> NR=1</a:t>
            </a:r>
            <a:r>
              <a:rPr lang="en-US" altLang="zh-CN" sz="1800" dirty="0"/>
              <a:t>      Tom  Jones    4424     5/12/66     543354     </a:t>
            </a:r>
            <a:r>
              <a:rPr lang="en-US" altLang="zh-CN" sz="1800" dirty="0">
                <a:solidFill>
                  <a:srgbClr val="00FF00"/>
                </a:solidFill>
              </a:rPr>
              <a:t>NF=5</a:t>
            </a:r>
          </a:p>
          <a:p>
            <a:pPr eaLnBrk="1" hangingPunct="1">
              <a:lnSpc>
                <a:spcPct val="70000"/>
              </a:lnSpc>
              <a:buFont typeface="Wingdings" panose="05000000000000000000" pitchFamily="2" charset="2"/>
              <a:buNone/>
              <a:defRPr/>
            </a:pPr>
            <a:r>
              <a:rPr lang="en-US" altLang="zh-CN" sz="1800" dirty="0"/>
              <a:t>   </a:t>
            </a:r>
            <a:r>
              <a:rPr lang="en-US" altLang="zh-CN" sz="1800" dirty="0">
                <a:solidFill>
                  <a:srgbClr val="FF3300"/>
                </a:solidFill>
              </a:rPr>
              <a:t> NR=2</a:t>
            </a:r>
            <a:r>
              <a:rPr lang="en-US" altLang="zh-CN" sz="1800" dirty="0"/>
              <a:t>      Mary Adams   5436    11/4/63      28765       </a:t>
            </a:r>
            <a:r>
              <a:rPr lang="en-US" altLang="zh-CN" sz="1800" dirty="0">
                <a:solidFill>
                  <a:srgbClr val="00FF00"/>
                </a:solidFill>
              </a:rPr>
              <a:t>NF=5</a:t>
            </a:r>
          </a:p>
          <a:p>
            <a:pPr eaLnBrk="1" hangingPunct="1">
              <a:lnSpc>
                <a:spcPct val="70000"/>
              </a:lnSpc>
              <a:buFont typeface="Wingdings" panose="05000000000000000000" pitchFamily="2" charset="2"/>
              <a:buNone/>
              <a:defRPr/>
            </a:pPr>
            <a:r>
              <a:rPr lang="en-US" altLang="zh-CN" sz="1800" dirty="0"/>
              <a:t>   </a:t>
            </a:r>
            <a:r>
              <a:rPr lang="en-US" altLang="zh-CN" sz="1800" dirty="0">
                <a:solidFill>
                  <a:srgbClr val="FF3300"/>
                </a:solidFill>
              </a:rPr>
              <a:t> NR=3</a:t>
            </a:r>
            <a:r>
              <a:rPr lang="en-US" altLang="zh-CN" sz="1800" dirty="0"/>
              <a:t>      Sally  Chang   1654     7/22/54      650000     </a:t>
            </a:r>
            <a:r>
              <a:rPr lang="en-US" altLang="zh-CN" sz="1800" dirty="0">
                <a:solidFill>
                  <a:srgbClr val="00FF00"/>
                </a:solidFill>
              </a:rPr>
              <a:t>NF=5</a:t>
            </a:r>
          </a:p>
          <a:p>
            <a:pPr eaLnBrk="1" hangingPunct="1">
              <a:lnSpc>
                <a:spcPct val="70000"/>
              </a:lnSpc>
              <a:buFont typeface="Wingdings" panose="05000000000000000000" pitchFamily="2" charset="2"/>
              <a:buNone/>
              <a:defRPr/>
            </a:pPr>
            <a:r>
              <a:rPr lang="en-US" altLang="zh-CN" sz="1800" dirty="0"/>
              <a:t>   </a:t>
            </a:r>
            <a:r>
              <a:rPr lang="en-US" altLang="zh-CN" sz="1800" dirty="0">
                <a:solidFill>
                  <a:srgbClr val="FF3300"/>
                </a:solidFill>
              </a:rPr>
              <a:t> NR=4</a:t>
            </a:r>
            <a:r>
              <a:rPr lang="en-US" altLang="zh-CN" sz="1800" dirty="0"/>
              <a:t>      Billy  Black     1683     9/23/44     336500      </a:t>
            </a:r>
            <a:r>
              <a:rPr lang="en-US" altLang="zh-CN" sz="1800" dirty="0">
                <a:solidFill>
                  <a:srgbClr val="00FF00"/>
                </a:solidFill>
              </a:rPr>
              <a:t>NF=5</a:t>
            </a:r>
          </a:p>
          <a:p>
            <a:pPr eaLnBrk="1" hangingPunct="1">
              <a:lnSpc>
                <a:spcPct val="90000"/>
              </a:lnSpc>
              <a:buFont typeface="Wingdings" panose="05000000000000000000" pitchFamily="2" charset="2"/>
              <a:buNone/>
              <a:defRPr/>
            </a:pPr>
            <a:endParaRPr lang="en-US" altLang="zh-CN" sz="1800" dirty="0"/>
          </a:p>
          <a:p>
            <a:pPr eaLnBrk="1" hangingPunct="1">
              <a:lnSpc>
                <a:spcPct val="90000"/>
              </a:lnSpc>
              <a:buFont typeface="Wingdings" panose="05000000000000000000" pitchFamily="2" charset="2"/>
              <a:buNone/>
              <a:defRPr/>
            </a:pPr>
            <a:r>
              <a:rPr lang="en-US" altLang="zh-CN" sz="1800" dirty="0"/>
              <a:t>                                                 </a:t>
            </a:r>
            <a:r>
              <a:rPr lang="en-US" altLang="zh-CN" sz="1800" dirty="0">
                <a:solidFill>
                  <a:srgbClr val="FF3300"/>
                </a:solidFill>
              </a:rPr>
              <a:t>$0</a:t>
            </a:r>
          </a:p>
          <a:p>
            <a:pPr eaLnBrk="1" hangingPunct="1">
              <a:lnSpc>
                <a:spcPct val="90000"/>
              </a:lnSpc>
              <a:buFont typeface="Wingdings" panose="05000000000000000000" pitchFamily="2" charset="2"/>
              <a:buNone/>
              <a:defRPr/>
            </a:pPr>
            <a:r>
              <a:rPr lang="en-US" altLang="zh-CN" sz="1500" dirty="0">
                <a:solidFill>
                  <a:srgbClr val="FFCC99"/>
                </a:solidFill>
              </a:rPr>
              <a:t>   </a:t>
            </a:r>
          </a:p>
          <a:p>
            <a:pPr eaLnBrk="1" hangingPunct="1">
              <a:lnSpc>
                <a:spcPct val="90000"/>
              </a:lnSpc>
              <a:buFont typeface="Wingdings" panose="05000000000000000000" pitchFamily="2" charset="2"/>
              <a:buNone/>
              <a:defRPr/>
            </a:pPr>
            <a:r>
              <a:rPr lang="en-US" altLang="zh-CN" sz="1500" dirty="0">
                <a:solidFill>
                  <a:srgbClr val="FFCC99"/>
                </a:solidFill>
              </a:rPr>
              <a:t> </a:t>
            </a:r>
            <a:r>
              <a:rPr lang="en-US" altLang="zh-CN" sz="1500" dirty="0">
                <a:solidFill>
                  <a:srgbClr val="FF3300"/>
                </a:solidFill>
              </a:rPr>
              <a:t>$0:   </a:t>
            </a:r>
            <a:r>
              <a:rPr lang="zh-CN" altLang="en-US" sz="1500" dirty="0">
                <a:solidFill>
                  <a:srgbClr val="FF3300"/>
                </a:solidFill>
              </a:rPr>
              <a:t>整个记录</a:t>
            </a:r>
            <a:r>
              <a:rPr lang="en-US" altLang="zh-CN" sz="1500" dirty="0">
                <a:solidFill>
                  <a:srgbClr val="FF3300"/>
                </a:solidFill>
              </a:rPr>
              <a:t>(</a:t>
            </a:r>
            <a:r>
              <a:rPr lang="zh-CN" altLang="en-US" sz="1500" dirty="0">
                <a:solidFill>
                  <a:srgbClr val="FF3300"/>
                </a:solidFill>
              </a:rPr>
              <a:t>整个行</a:t>
            </a:r>
            <a:r>
              <a:rPr lang="en-US" altLang="zh-CN" sz="1500" dirty="0">
                <a:solidFill>
                  <a:srgbClr val="FF3300"/>
                </a:solidFill>
              </a:rPr>
              <a:t>)                        NF:  </a:t>
            </a:r>
            <a:r>
              <a:rPr lang="zh-CN" altLang="en-US" sz="1500" dirty="0">
                <a:solidFill>
                  <a:srgbClr val="FF3300"/>
                </a:solidFill>
              </a:rPr>
              <a:t>记录中域的个数</a:t>
            </a:r>
          </a:p>
          <a:p>
            <a:pPr eaLnBrk="1" hangingPunct="1">
              <a:lnSpc>
                <a:spcPct val="90000"/>
              </a:lnSpc>
              <a:buFont typeface="Wingdings" panose="05000000000000000000" pitchFamily="2" charset="2"/>
              <a:buNone/>
              <a:defRPr/>
            </a:pPr>
            <a:r>
              <a:rPr lang="zh-CN" altLang="en-US" sz="1500" dirty="0">
                <a:solidFill>
                  <a:srgbClr val="FF3300"/>
                </a:solidFill>
              </a:rPr>
              <a:t> </a:t>
            </a:r>
            <a:r>
              <a:rPr lang="en-US" altLang="zh-CN" sz="1500" dirty="0">
                <a:solidFill>
                  <a:srgbClr val="FF3300"/>
                </a:solidFill>
              </a:rPr>
              <a:t>$1:   </a:t>
            </a:r>
            <a:r>
              <a:rPr lang="zh-CN" altLang="en-US" sz="1500" dirty="0">
                <a:solidFill>
                  <a:srgbClr val="FF3300"/>
                </a:solidFill>
              </a:rPr>
              <a:t>记录中的第一个域                       </a:t>
            </a:r>
            <a:r>
              <a:rPr lang="en-US" altLang="zh-CN" sz="1500" dirty="0">
                <a:solidFill>
                  <a:srgbClr val="FF3300"/>
                </a:solidFill>
              </a:rPr>
              <a:t>NR:  </a:t>
            </a:r>
            <a:r>
              <a:rPr lang="zh-CN" altLang="en-US" sz="1500" dirty="0">
                <a:solidFill>
                  <a:srgbClr val="FF3300"/>
                </a:solidFill>
              </a:rPr>
              <a:t>输入数据中的记录号</a:t>
            </a:r>
          </a:p>
          <a:p>
            <a:pPr eaLnBrk="1" hangingPunct="1">
              <a:lnSpc>
                <a:spcPct val="90000"/>
              </a:lnSpc>
              <a:buFont typeface="Wingdings" panose="05000000000000000000" pitchFamily="2" charset="2"/>
              <a:buNone/>
              <a:defRPr/>
            </a:pPr>
            <a:r>
              <a:rPr lang="zh-CN" altLang="en-US" sz="1500" dirty="0">
                <a:solidFill>
                  <a:srgbClr val="FF3300"/>
                </a:solidFill>
              </a:rPr>
              <a:t> </a:t>
            </a:r>
            <a:r>
              <a:rPr lang="en-US" altLang="zh-CN" sz="1500" dirty="0">
                <a:solidFill>
                  <a:srgbClr val="FF3300"/>
                </a:solidFill>
              </a:rPr>
              <a:t>$2:   </a:t>
            </a:r>
            <a:r>
              <a:rPr lang="zh-CN" altLang="en-US" sz="1500" dirty="0">
                <a:solidFill>
                  <a:srgbClr val="FF3300"/>
                </a:solidFill>
              </a:rPr>
              <a:t>记录中的第二个域  </a:t>
            </a:r>
            <a:r>
              <a:rPr lang="en-US" altLang="zh-CN" sz="1500" dirty="0">
                <a:solidFill>
                  <a:srgbClr val="FF3300"/>
                </a:solidFill>
              </a:rPr>
              <a:t>…. </a:t>
            </a:r>
          </a:p>
          <a:p>
            <a:pPr eaLnBrk="1" hangingPunct="1">
              <a:lnSpc>
                <a:spcPct val="90000"/>
              </a:lnSpc>
              <a:buFont typeface="Wingdings" panose="05000000000000000000" pitchFamily="2" charset="2"/>
              <a:buNone/>
              <a:defRPr/>
            </a:pPr>
            <a:endParaRPr lang="en-US" altLang="zh-CN" sz="1500" dirty="0">
              <a:solidFill>
                <a:srgbClr val="FFCC99"/>
              </a:solidFill>
            </a:endParaRPr>
          </a:p>
        </p:txBody>
      </p:sp>
      <p:sp>
        <p:nvSpPr>
          <p:cNvPr id="494595" name="AutoShape 3"/>
          <p:cNvSpPr>
            <a:spLocks/>
          </p:cNvSpPr>
          <p:nvPr/>
        </p:nvSpPr>
        <p:spPr bwMode="auto">
          <a:xfrm rot="16218159">
            <a:off x="3771635" y="2463184"/>
            <a:ext cx="289322" cy="3558778"/>
          </a:xfrm>
          <a:prstGeom prst="leftBrace">
            <a:avLst>
              <a:gd name="adj1" fmla="val 102504"/>
              <a:gd name="adj2" fmla="val 49417"/>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zh-CN" sz="1800" b="1">
              <a:solidFill>
                <a:srgbClr val="FF6600"/>
              </a:solidFill>
            </a:endParaRPr>
          </a:p>
        </p:txBody>
      </p:sp>
      <p:sp>
        <p:nvSpPr>
          <p:cNvPr id="5" name="Rectangle 2"/>
          <p:cNvSpPr txBox="1">
            <a:spLocks noChangeArrowheads="1"/>
          </p:cNvSpPr>
          <p:nvPr/>
        </p:nvSpPr>
        <p:spPr>
          <a:xfrm>
            <a:off x="980440" y="325120"/>
            <a:ext cx="6985000"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6" name="Rectangle 2"/>
          <p:cNvSpPr txBox="1">
            <a:spLocks noChangeArrowheads="1"/>
          </p:cNvSpPr>
          <p:nvPr/>
        </p:nvSpPr>
        <p:spPr>
          <a:xfrm>
            <a:off x="871220" y="1130975"/>
            <a:ext cx="7505136" cy="443825"/>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dirty="0">
                <a:latin typeface="宋体" panose="02010600030101010101" pitchFamily="2" charset="-122"/>
                <a:ea typeface="宋体" panose="02010600030101010101" pitchFamily="2" charset="-122"/>
              </a:rPr>
              <a:t>8.11.2  </a:t>
            </a:r>
            <a:r>
              <a:rPr lang="zh-CN" altLang="en-US" dirty="0">
                <a:latin typeface="宋体" panose="02010600030101010101" pitchFamily="2" charset="-122"/>
                <a:ea typeface="宋体" panose="02010600030101010101" pitchFamily="2" charset="-122"/>
              </a:rPr>
              <a:t>数据文件中记录和域的标识</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826464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a:extLst>
              <a:ext uri="{FF2B5EF4-FFF2-40B4-BE49-F238E27FC236}">
                <a16:creationId xmlns:a16="http://schemas.microsoft.com/office/drawing/2014/main" id="{AB3023C4-3D5D-4549-BDCD-7BF3AA6D2BF7}"/>
              </a:ext>
            </a:extLst>
          </p:cNvPr>
          <p:cNvSpPr>
            <a:spLocks noGrp="1" noChangeArrowheads="1"/>
          </p:cNvSpPr>
          <p:nvPr>
            <p:ph type="body" idx="1"/>
          </p:nvPr>
        </p:nvSpPr>
        <p:spPr>
          <a:xfrm>
            <a:off x="871220" y="1574800"/>
            <a:ext cx="7990558" cy="5164667"/>
          </a:xfrm>
        </p:spPr>
        <p:txBody>
          <a:bodyPr/>
          <a:lstStyle/>
          <a:p>
            <a:pPr eaLnBrk="1" hangingPunct="1">
              <a:lnSpc>
                <a:spcPts val="1500"/>
              </a:lnSpc>
              <a:buFont typeface="Wingdings" panose="05000000000000000000" pitchFamily="2" charset="2"/>
              <a:buNone/>
              <a:defRPr/>
            </a:pPr>
            <a:r>
              <a:rPr lang="en-US" altLang="zh-CN" sz="2100" dirty="0">
                <a:solidFill>
                  <a:srgbClr val="FF3300"/>
                </a:solidFill>
                <a:latin typeface="宋体" panose="02010600030101010101" pitchFamily="2" charset="-122"/>
                <a:ea typeface="宋体" panose="02010600030101010101" pitchFamily="2" charset="-122"/>
              </a:rPr>
              <a:t>$cat  employees</a:t>
            </a:r>
          </a:p>
          <a:p>
            <a:pPr eaLnBrk="1" hangingPunct="1">
              <a:lnSpc>
                <a:spcPts val="1500"/>
              </a:lnSpc>
              <a:buFont typeface="Wingdings" panose="05000000000000000000" pitchFamily="2" charset="2"/>
              <a:buNone/>
              <a:defRPr/>
            </a:pPr>
            <a:r>
              <a:rPr lang="en-US" altLang="zh-CN" sz="2100" dirty="0">
                <a:latin typeface="宋体" panose="02010600030101010101" pitchFamily="2" charset="-122"/>
                <a:ea typeface="宋体" panose="02010600030101010101" pitchFamily="2" charset="-122"/>
              </a:rPr>
              <a:t>Tom   Jones   4424    5/12/66      543354</a:t>
            </a:r>
          </a:p>
          <a:p>
            <a:pPr eaLnBrk="1" hangingPunct="1">
              <a:lnSpc>
                <a:spcPts val="1500"/>
              </a:lnSpc>
              <a:buFont typeface="Wingdings" panose="05000000000000000000" pitchFamily="2" charset="2"/>
              <a:buNone/>
              <a:defRPr/>
            </a:pPr>
            <a:r>
              <a:rPr lang="en-US" altLang="zh-CN" sz="2100" dirty="0">
                <a:latin typeface="宋体" panose="02010600030101010101" pitchFamily="2" charset="-122"/>
                <a:ea typeface="宋体" panose="02010600030101010101" pitchFamily="2" charset="-122"/>
              </a:rPr>
              <a:t>Mary  Adams   5436    11/4/63      28765</a:t>
            </a:r>
          </a:p>
          <a:p>
            <a:pPr eaLnBrk="1" hangingPunct="1">
              <a:lnSpc>
                <a:spcPts val="1500"/>
              </a:lnSpc>
              <a:buFont typeface="Wingdings" panose="05000000000000000000" pitchFamily="2" charset="2"/>
              <a:buNone/>
              <a:defRPr/>
            </a:pPr>
            <a:r>
              <a:rPr lang="en-US" altLang="zh-CN" sz="2100" dirty="0">
                <a:latin typeface="宋体" panose="02010600030101010101" pitchFamily="2" charset="-122"/>
                <a:ea typeface="宋体" panose="02010600030101010101" pitchFamily="2" charset="-122"/>
              </a:rPr>
              <a:t>Sally Chang   1654    7/22/54      650000</a:t>
            </a:r>
          </a:p>
          <a:p>
            <a:pPr eaLnBrk="1" hangingPunct="1">
              <a:lnSpc>
                <a:spcPts val="1500"/>
              </a:lnSpc>
              <a:buFont typeface="Wingdings" panose="05000000000000000000" pitchFamily="2" charset="2"/>
              <a:buNone/>
              <a:defRPr/>
            </a:pPr>
            <a:r>
              <a:rPr lang="en-US" altLang="zh-CN" sz="2100" dirty="0">
                <a:latin typeface="宋体" panose="02010600030101010101" pitchFamily="2" charset="-122"/>
                <a:ea typeface="宋体" panose="02010600030101010101" pitchFamily="2" charset="-122"/>
              </a:rPr>
              <a:t>Billy Black   1683    9/23/44      336500</a:t>
            </a:r>
          </a:p>
          <a:p>
            <a:pPr eaLnBrk="1" hangingPunct="1">
              <a:lnSpc>
                <a:spcPts val="1500"/>
              </a:lnSpc>
              <a:buFont typeface="Wingdings" panose="05000000000000000000" pitchFamily="2" charset="2"/>
              <a:buNone/>
              <a:defRPr/>
            </a:pPr>
            <a:r>
              <a:rPr lang="en-US" altLang="zh-CN" sz="2100" dirty="0">
                <a:solidFill>
                  <a:srgbClr val="FF3300"/>
                </a:solidFill>
                <a:latin typeface="宋体" panose="02010600030101010101" pitchFamily="2" charset="-122"/>
                <a:ea typeface="宋体" panose="02010600030101010101" pitchFamily="2" charset="-122"/>
              </a:rPr>
              <a:t>$</a:t>
            </a:r>
            <a:r>
              <a:rPr lang="en-US" altLang="zh-CN" sz="2100" dirty="0" err="1">
                <a:solidFill>
                  <a:srgbClr val="FF3300"/>
                </a:solidFill>
                <a:latin typeface="宋体" panose="02010600030101010101" pitchFamily="2" charset="-122"/>
                <a:ea typeface="宋体" panose="02010600030101010101" pitchFamily="2" charset="-122"/>
              </a:rPr>
              <a:t>awk</a:t>
            </a:r>
            <a:r>
              <a:rPr lang="en-US" altLang="zh-CN" sz="2100" dirty="0">
                <a:solidFill>
                  <a:srgbClr val="FF3300"/>
                </a:solidFill>
                <a:latin typeface="宋体" panose="02010600030101010101" pitchFamily="2" charset="-122"/>
                <a:ea typeface="宋体" panose="02010600030101010101" pitchFamily="2" charset="-122"/>
              </a:rPr>
              <a:t>  ‘/Mary/’   employees</a:t>
            </a:r>
          </a:p>
          <a:p>
            <a:pPr eaLnBrk="1" hangingPunct="1">
              <a:lnSpc>
                <a:spcPts val="1500"/>
              </a:lnSpc>
              <a:buFont typeface="Wingdings" panose="05000000000000000000" pitchFamily="2" charset="2"/>
              <a:buNone/>
              <a:defRPr/>
            </a:pPr>
            <a:r>
              <a:rPr lang="en-US" altLang="zh-CN" sz="2100" dirty="0">
                <a:latin typeface="宋体" panose="02010600030101010101" pitchFamily="2" charset="-122"/>
                <a:ea typeface="宋体" panose="02010600030101010101" pitchFamily="2" charset="-122"/>
              </a:rPr>
              <a:t>Mary  Adams  5436    11/4/63     28765</a:t>
            </a:r>
          </a:p>
          <a:p>
            <a:pPr eaLnBrk="1" hangingPunct="1">
              <a:lnSpc>
                <a:spcPts val="1500"/>
              </a:lnSpc>
              <a:buFont typeface="Wingdings" panose="05000000000000000000" pitchFamily="2" charset="2"/>
              <a:buNone/>
              <a:defRPr/>
            </a:pPr>
            <a:r>
              <a:rPr lang="en-US" altLang="zh-CN" sz="2100" dirty="0">
                <a:solidFill>
                  <a:srgbClr val="FF3300"/>
                </a:solidFill>
                <a:latin typeface="宋体" panose="02010600030101010101" pitchFamily="2" charset="-122"/>
                <a:ea typeface="宋体" panose="02010600030101010101" pitchFamily="2" charset="-122"/>
              </a:rPr>
              <a:t>$</a:t>
            </a:r>
            <a:r>
              <a:rPr lang="en-US" altLang="zh-CN" sz="2100" dirty="0" err="1">
                <a:solidFill>
                  <a:srgbClr val="FF3300"/>
                </a:solidFill>
                <a:latin typeface="宋体" panose="02010600030101010101" pitchFamily="2" charset="-122"/>
                <a:ea typeface="宋体" panose="02010600030101010101" pitchFamily="2" charset="-122"/>
              </a:rPr>
              <a:t>awk</a:t>
            </a:r>
            <a:r>
              <a:rPr lang="en-US" altLang="zh-CN" sz="2100" dirty="0">
                <a:solidFill>
                  <a:srgbClr val="FF3300"/>
                </a:solidFill>
                <a:latin typeface="宋体" panose="02010600030101010101" pitchFamily="2" charset="-122"/>
                <a:ea typeface="宋体" panose="02010600030101010101" pitchFamily="2" charset="-122"/>
              </a:rPr>
              <a:t>  ‘{print  $1}’   employees</a:t>
            </a:r>
          </a:p>
          <a:p>
            <a:pPr eaLnBrk="1" hangingPunct="1">
              <a:lnSpc>
                <a:spcPts val="1500"/>
              </a:lnSpc>
              <a:buFont typeface="Wingdings" panose="05000000000000000000" pitchFamily="2" charset="2"/>
              <a:buNone/>
              <a:defRPr/>
            </a:pPr>
            <a:r>
              <a:rPr lang="en-US" altLang="zh-CN" sz="2100" dirty="0">
                <a:latin typeface="宋体" panose="02010600030101010101" pitchFamily="2" charset="-122"/>
                <a:ea typeface="宋体" panose="02010600030101010101" pitchFamily="2" charset="-122"/>
              </a:rPr>
              <a:t>Tom</a:t>
            </a:r>
          </a:p>
          <a:p>
            <a:pPr eaLnBrk="1" hangingPunct="1">
              <a:lnSpc>
                <a:spcPts val="1500"/>
              </a:lnSpc>
              <a:buFont typeface="Wingdings" panose="05000000000000000000" pitchFamily="2" charset="2"/>
              <a:buNone/>
              <a:defRPr/>
            </a:pPr>
            <a:r>
              <a:rPr lang="en-US" altLang="zh-CN" sz="2100" dirty="0">
                <a:latin typeface="宋体" panose="02010600030101010101" pitchFamily="2" charset="-122"/>
                <a:ea typeface="宋体" panose="02010600030101010101" pitchFamily="2" charset="-122"/>
              </a:rPr>
              <a:t>Mary</a:t>
            </a:r>
          </a:p>
          <a:p>
            <a:pPr eaLnBrk="1" hangingPunct="1">
              <a:lnSpc>
                <a:spcPts val="1500"/>
              </a:lnSpc>
              <a:buFont typeface="Wingdings" panose="05000000000000000000" pitchFamily="2" charset="2"/>
              <a:buNone/>
              <a:defRPr/>
            </a:pPr>
            <a:r>
              <a:rPr lang="en-US" altLang="zh-CN" sz="2100" dirty="0">
                <a:latin typeface="宋体" panose="02010600030101010101" pitchFamily="2" charset="-122"/>
                <a:ea typeface="宋体" panose="02010600030101010101" pitchFamily="2" charset="-122"/>
              </a:rPr>
              <a:t>Sally</a:t>
            </a:r>
          </a:p>
          <a:p>
            <a:pPr eaLnBrk="1" hangingPunct="1">
              <a:lnSpc>
                <a:spcPts val="1500"/>
              </a:lnSpc>
              <a:buFont typeface="Wingdings" panose="05000000000000000000" pitchFamily="2" charset="2"/>
              <a:buNone/>
              <a:defRPr/>
            </a:pPr>
            <a:r>
              <a:rPr lang="en-US" altLang="zh-CN" sz="2100" dirty="0">
                <a:latin typeface="宋体" panose="02010600030101010101" pitchFamily="2" charset="-122"/>
                <a:ea typeface="宋体" panose="02010600030101010101" pitchFamily="2" charset="-122"/>
              </a:rPr>
              <a:t>Billy</a:t>
            </a:r>
          </a:p>
          <a:p>
            <a:pPr eaLnBrk="1" hangingPunct="1">
              <a:lnSpc>
                <a:spcPts val="1500"/>
              </a:lnSpc>
              <a:buFont typeface="Wingdings" panose="05000000000000000000" pitchFamily="2" charset="2"/>
              <a:buNone/>
              <a:defRPr/>
            </a:pPr>
            <a:r>
              <a:rPr lang="en-US" altLang="zh-CN" sz="2100" dirty="0">
                <a:solidFill>
                  <a:srgbClr val="FF3300"/>
                </a:solidFill>
                <a:latin typeface="宋体" panose="02010600030101010101" pitchFamily="2" charset="-122"/>
                <a:ea typeface="宋体" panose="02010600030101010101" pitchFamily="2" charset="-122"/>
              </a:rPr>
              <a:t>$</a:t>
            </a:r>
            <a:r>
              <a:rPr lang="en-US" altLang="zh-CN" sz="2100" dirty="0" err="1">
                <a:solidFill>
                  <a:srgbClr val="FF3300"/>
                </a:solidFill>
                <a:latin typeface="宋体" panose="02010600030101010101" pitchFamily="2" charset="-122"/>
                <a:ea typeface="宋体" panose="02010600030101010101" pitchFamily="2" charset="-122"/>
              </a:rPr>
              <a:t>awk</a:t>
            </a:r>
            <a:r>
              <a:rPr lang="en-US" altLang="zh-CN" sz="2100" dirty="0">
                <a:solidFill>
                  <a:srgbClr val="FF3300"/>
                </a:solidFill>
                <a:latin typeface="宋体" panose="02010600030101010101" pitchFamily="2" charset="-122"/>
                <a:ea typeface="宋体" panose="02010600030101010101" pitchFamily="2" charset="-122"/>
              </a:rPr>
              <a:t>  ‘/Sally/  {print  $1, $2}’   employees</a:t>
            </a:r>
          </a:p>
          <a:p>
            <a:pPr eaLnBrk="1" hangingPunct="1">
              <a:lnSpc>
                <a:spcPts val="1500"/>
              </a:lnSpc>
              <a:buFont typeface="Wingdings" panose="05000000000000000000" pitchFamily="2" charset="2"/>
              <a:buNone/>
              <a:defRPr/>
            </a:pPr>
            <a:r>
              <a:rPr lang="en-US" altLang="zh-CN" sz="2100" dirty="0">
                <a:latin typeface="宋体" panose="02010600030101010101" pitchFamily="2" charset="-122"/>
                <a:ea typeface="宋体" panose="02010600030101010101" pitchFamily="2" charset="-122"/>
              </a:rPr>
              <a:t>Sally   Chang</a:t>
            </a:r>
          </a:p>
        </p:txBody>
      </p:sp>
      <p:sp>
        <p:nvSpPr>
          <p:cNvPr id="4" name="Rectangle 2"/>
          <p:cNvSpPr txBox="1">
            <a:spLocks noChangeArrowheads="1"/>
          </p:cNvSpPr>
          <p:nvPr/>
        </p:nvSpPr>
        <p:spPr>
          <a:xfrm>
            <a:off x="980440" y="325120"/>
            <a:ext cx="6985000"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6" name="Rectangle 2"/>
          <p:cNvSpPr txBox="1">
            <a:spLocks noChangeArrowheads="1"/>
          </p:cNvSpPr>
          <p:nvPr/>
        </p:nvSpPr>
        <p:spPr>
          <a:xfrm>
            <a:off x="871220" y="1130975"/>
            <a:ext cx="7505136" cy="443825"/>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dirty="0">
                <a:latin typeface="宋体" panose="02010600030101010101" pitchFamily="2" charset="-122"/>
                <a:ea typeface="宋体" panose="02010600030101010101" pitchFamily="2" charset="-122"/>
              </a:rPr>
              <a:t>8.11.3  </a:t>
            </a:r>
            <a:r>
              <a:rPr lang="zh-CN" altLang="en-US" dirty="0">
                <a:latin typeface="宋体" panose="02010600030101010101" pitchFamily="2" charset="-122"/>
                <a:ea typeface="宋体" panose="02010600030101010101" pitchFamily="2" charset="-122"/>
              </a:rPr>
              <a:t>应用实例</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78246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Rectangle 2">
            <a:extLst>
              <a:ext uri="{FF2B5EF4-FFF2-40B4-BE49-F238E27FC236}">
                <a16:creationId xmlns:a16="http://schemas.microsoft.com/office/drawing/2014/main" id="{6A7B36C6-D2F5-4BB3-AD24-B650333F4C58}"/>
              </a:ext>
            </a:extLst>
          </p:cNvPr>
          <p:cNvSpPr>
            <a:spLocks noGrp="1" noChangeArrowheads="1"/>
          </p:cNvSpPr>
          <p:nvPr>
            <p:ph type="body" idx="1"/>
          </p:nvPr>
        </p:nvSpPr>
        <p:spPr>
          <a:xfrm>
            <a:off x="871219" y="1574800"/>
            <a:ext cx="7934113" cy="4735689"/>
          </a:xfrm>
        </p:spPr>
        <p:txBody>
          <a:bodyPr/>
          <a:lstStyle/>
          <a:p>
            <a:pPr eaLnBrk="1" hangingPunct="1">
              <a:lnSpc>
                <a:spcPts val="2000"/>
              </a:lnSpc>
              <a:buFont typeface="Wingdings" panose="05000000000000000000" pitchFamily="2" charset="2"/>
              <a:buNone/>
              <a:defRPr/>
            </a:pPr>
            <a:r>
              <a:rPr lang="en-US" altLang="zh-CN" sz="2100" dirty="0">
                <a:latin typeface="宋体" panose="02010600030101010101" pitchFamily="2" charset="-122"/>
                <a:ea typeface="宋体" panose="02010600030101010101" pitchFamily="2" charset="-122"/>
              </a:rPr>
              <a:t>1. </a:t>
            </a:r>
            <a:r>
              <a:rPr lang="zh-CN" altLang="en-US" sz="2100" dirty="0">
                <a:latin typeface="宋体" panose="02010600030101010101" pitchFamily="2" charset="-122"/>
                <a:ea typeface="宋体" panose="02010600030101010101" pitchFamily="2" charset="-122"/>
              </a:rPr>
              <a:t>从其它命令输入</a:t>
            </a:r>
          </a:p>
          <a:p>
            <a:pPr eaLnBrk="1" hangingPunct="1">
              <a:lnSpc>
                <a:spcPts val="2000"/>
              </a:lnSpc>
              <a:buFont typeface="Wingdings" panose="05000000000000000000" pitchFamily="2" charset="2"/>
              <a:buNone/>
              <a:defRPr/>
            </a:pPr>
            <a:r>
              <a:rPr lang="zh-CN" altLang="en-US" sz="2100" dirty="0">
                <a:solidFill>
                  <a:srgbClr val="0000FF"/>
                </a:solidFill>
                <a:latin typeface="宋体" panose="02010600030101010101" pitchFamily="2" charset="-122"/>
                <a:ea typeface="宋体" panose="02010600030101010101" pitchFamily="2" charset="-122"/>
              </a:rPr>
              <a:t>格式</a:t>
            </a:r>
            <a:r>
              <a:rPr lang="en-US" altLang="zh-CN" sz="2100" dirty="0">
                <a:solidFill>
                  <a:srgbClr val="0000FF"/>
                </a:solidFill>
                <a:latin typeface="宋体" panose="02010600030101010101" pitchFamily="2" charset="-122"/>
                <a:ea typeface="宋体" panose="02010600030101010101" pitchFamily="2" charset="-122"/>
              </a:rPr>
              <a:t>:      command  |  </a:t>
            </a:r>
            <a:r>
              <a:rPr lang="en-US" altLang="zh-CN" sz="2100" dirty="0" err="1">
                <a:solidFill>
                  <a:srgbClr val="0000FF"/>
                </a:solidFill>
                <a:latin typeface="宋体" panose="02010600030101010101" pitchFamily="2" charset="-122"/>
                <a:ea typeface="宋体" panose="02010600030101010101" pitchFamily="2" charset="-122"/>
              </a:rPr>
              <a:t>awk</a:t>
            </a:r>
            <a:r>
              <a:rPr lang="en-US" altLang="zh-CN" sz="2100" dirty="0">
                <a:solidFill>
                  <a:srgbClr val="0000FF"/>
                </a:solidFill>
                <a:latin typeface="宋体" panose="02010600030101010101" pitchFamily="2" charset="-122"/>
                <a:ea typeface="宋体" panose="02010600030101010101" pitchFamily="2" charset="-122"/>
              </a:rPr>
              <a:t>  ‘pattern’</a:t>
            </a:r>
          </a:p>
          <a:p>
            <a:pPr eaLnBrk="1" hangingPunct="1">
              <a:lnSpc>
                <a:spcPts val="2000"/>
              </a:lnSpc>
              <a:buFont typeface="Wingdings" panose="05000000000000000000" pitchFamily="2" charset="2"/>
              <a:buNone/>
              <a:defRPr/>
            </a:pPr>
            <a:r>
              <a:rPr lang="en-US" altLang="zh-CN" sz="2100" dirty="0">
                <a:solidFill>
                  <a:srgbClr val="0000FF"/>
                </a:solidFill>
                <a:latin typeface="宋体" panose="02010600030101010101" pitchFamily="2" charset="-122"/>
                <a:ea typeface="宋体" panose="02010600030101010101" pitchFamily="2" charset="-122"/>
              </a:rPr>
              <a:t>           command  |  </a:t>
            </a:r>
            <a:r>
              <a:rPr lang="en-US" altLang="zh-CN" sz="2100" dirty="0" err="1">
                <a:solidFill>
                  <a:srgbClr val="0000FF"/>
                </a:solidFill>
                <a:latin typeface="宋体" panose="02010600030101010101" pitchFamily="2" charset="-122"/>
                <a:ea typeface="宋体" panose="02010600030101010101" pitchFamily="2" charset="-122"/>
              </a:rPr>
              <a:t>awk</a:t>
            </a:r>
            <a:r>
              <a:rPr lang="en-US" altLang="zh-CN" sz="2100" dirty="0">
                <a:solidFill>
                  <a:srgbClr val="0000FF"/>
                </a:solidFill>
                <a:latin typeface="宋体" panose="02010600030101010101" pitchFamily="2" charset="-122"/>
                <a:ea typeface="宋体" panose="02010600030101010101" pitchFamily="2" charset="-122"/>
              </a:rPr>
              <a:t>  ‘{action}’</a:t>
            </a:r>
          </a:p>
          <a:p>
            <a:pPr eaLnBrk="1" hangingPunct="1">
              <a:lnSpc>
                <a:spcPts val="2000"/>
              </a:lnSpc>
              <a:buFont typeface="Wingdings" panose="05000000000000000000" pitchFamily="2" charset="2"/>
              <a:buNone/>
              <a:defRPr/>
            </a:pPr>
            <a:r>
              <a:rPr lang="en-US" altLang="zh-CN" sz="2100" dirty="0">
                <a:solidFill>
                  <a:srgbClr val="0000FF"/>
                </a:solidFill>
                <a:latin typeface="宋体" panose="02010600030101010101" pitchFamily="2" charset="-122"/>
                <a:ea typeface="宋体" panose="02010600030101010101" pitchFamily="2" charset="-122"/>
              </a:rPr>
              <a:t>           command  |  </a:t>
            </a:r>
            <a:r>
              <a:rPr lang="en-US" altLang="zh-CN" sz="2100" dirty="0" err="1">
                <a:solidFill>
                  <a:srgbClr val="0000FF"/>
                </a:solidFill>
                <a:latin typeface="宋体" panose="02010600030101010101" pitchFamily="2" charset="-122"/>
                <a:ea typeface="宋体" panose="02010600030101010101" pitchFamily="2" charset="-122"/>
              </a:rPr>
              <a:t>awk</a:t>
            </a:r>
            <a:r>
              <a:rPr lang="en-US" altLang="zh-CN" sz="2100" dirty="0">
                <a:solidFill>
                  <a:srgbClr val="0000FF"/>
                </a:solidFill>
                <a:latin typeface="宋体" panose="02010600030101010101" pitchFamily="2" charset="-122"/>
                <a:ea typeface="宋体" panose="02010600030101010101" pitchFamily="2" charset="-122"/>
              </a:rPr>
              <a:t>  ‘pattern  {action}’</a:t>
            </a:r>
          </a:p>
          <a:p>
            <a:pPr eaLnBrk="1" hangingPunct="1">
              <a:lnSpc>
                <a:spcPts val="2000"/>
              </a:lnSpc>
              <a:buFont typeface="Wingdings" panose="05000000000000000000" pitchFamily="2" charset="2"/>
              <a:buNone/>
              <a:defRPr/>
            </a:pPr>
            <a:r>
              <a:rPr lang="zh-CN" altLang="en-US" sz="2100" dirty="0">
                <a:latin typeface="宋体" panose="02010600030101010101" pitchFamily="2" charset="-122"/>
                <a:ea typeface="宋体" panose="02010600030101010101" pitchFamily="2" charset="-122"/>
              </a:rPr>
              <a:t>实例</a:t>
            </a:r>
            <a:r>
              <a:rPr lang="en-US" altLang="zh-CN" sz="2100" dirty="0">
                <a:latin typeface="宋体" panose="02010600030101010101" pitchFamily="2" charset="-122"/>
                <a:ea typeface="宋体" panose="02010600030101010101" pitchFamily="2" charset="-122"/>
              </a:rPr>
              <a:t>:   </a:t>
            </a:r>
          </a:p>
          <a:p>
            <a:pPr eaLnBrk="1" hangingPunct="1">
              <a:lnSpc>
                <a:spcPts val="2000"/>
              </a:lnSpc>
              <a:buFont typeface="Wingdings" panose="05000000000000000000" pitchFamily="2" charset="2"/>
              <a:buNone/>
              <a:defRPr/>
            </a:pPr>
            <a:r>
              <a:rPr lang="en-US" altLang="zh-CN" sz="2100" dirty="0">
                <a:solidFill>
                  <a:srgbClr val="FF3300"/>
                </a:solidFill>
                <a:latin typeface="宋体" panose="02010600030101010101" pitchFamily="2" charset="-122"/>
                <a:ea typeface="宋体" panose="02010600030101010101" pitchFamily="2" charset="-122"/>
              </a:rPr>
              <a:t>$who</a:t>
            </a:r>
          </a:p>
          <a:p>
            <a:pPr eaLnBrk="1" hangingPunct="1">
              <a:lnSpc>
                <a:spcPts val="2000"/>
              </a:lnSpc>
              <a:buFont typeface="Wingdings" panose="05000000000000000000" pitchFamily="2" charset="2"/>
              <a:buNone/>
              <a:defRPr/>
            </a:pPr>
            <a:r>
              <a:rPr lang="en-US" altLang="zh-CN" sz="2100" dirty="0" err="1">
                <a:latin typeface="宋体" panose="02010600030101010101" pitchFamily="2" charset="-122"/>
                <a:ea typeface="宋体" panose="02010600030101010101" pitchFamily="2" charset="-122"/>
              </a:rPr>
              <a:t>zhanglan</a:t>
            </a:r>
            <a:r>
              <a:rPr lang="en-US" altLang="zh-CN" sz="2100" dirty="0">
                <a:latin typeface="宋体" panose="02010600030101010101" pitchFamily="2" charset="-122"/>
                <a:ea typeface="宋体" panose="02010600030101010101" pitchFamily="2" charset="-122"/>
              </a:rPr>
              <a:t>   tty01    Jan  12   18:36</a:t>
            </a:r>
          </a:p>
          <a:p>
            <a:pPr eaLnBrk="1" hangingPunct="1">
              <a:lnSpc>
                <a:spcPts val="2000"/>
              </a:lnSpc>
              <a:buFont typeface="Wingdings" panose="05000000000000000000" pitchFamily="2" charset="2"/>
              <a:buNone/>
              <a:defRPr/>
            </a:pPr>
            <a:r>
              <a:rPr lang="en-US" altLang="zh-CN" sz="2100" dirty="0" err="1">
                <a:latin typeface="宋体" panose="02010600030101010101" pitchFamily="2" charset="-122"/>
                <a:ea typeface="宋体" panose="02010600030101010101" pitchFamily="2" charset="-122"/>
              </a:rPr>
              <a:t>yuexi</a:t>
            </a:r>
            <a:r>
              <a:rPr lang="en-US" altLang="zh-CN" sz="2100" dirty="0">
                <a:latin typeface="宋体" panose="02010600030101010101" pitchFamily="2" charset="-122"/>
                <a:ea typeface="宋体" panose="02010600030101010101" pitchFamily="2" charset="-122"/>
              </a:rPr>
              <a:t>      tty02    Jan  12   17:03</a:t>
            </a:r>
          </a:p>
          <a:p>
            <a:pPr eaLnBrk="1" hangingPunct="1">
              <a:lnSpc>
                <a:spcPts val="2000"/>
              </a:lnSpc>
              <a:buFont typeface="Wingdings" panose="05000000000000000000" pitchFamily="2" charset="2"/>
              <a:buNone/>
              <a:defRPr/>
            </a:pPr>
            <a:r>
              <a:rPr lang="en-US" altLang="zh-CN" sz="2100" dirty="0" err="1">
                <a:latin typeface="宋体" panose="02010600030101010101" pitchFamily="2" charset="-122"/>
                <a:ea typeface="宋体" panose="02010600030101010101" pitchFamily="2" charset="-122"/>
              </a:rPr>
              <a:t>liuzhen</a:t>
            </a:r>
            <a:r>
              <a:rPr lang="en-US" altLang="zh-CN" sz="2100" dirty="0">
                <a:latin typeface="宋体" panose="02010600030101010101" pitchFamily="2" charset="-122"/>
                <a:ea typeface="宋体" panose="02010600030101010101" pitchFamily="2" charset="-122"/>
              </a:rPr>
              <a:t>    tty15    Jan  12   08:45</a:t>
            </a:r>
          </a:p>
          <a:p>
            <a:pPr eaLnBrk="1" hangingPunct="1">
              <a:lnSpc>
                <a:spcPts val="2000"/>
              </a:lnSpc>
              <a:buFont typeface="Wingdings" panose="05000000000000000000" pitchFamily="2" charset="2"/>
              <a:buNone/>
              <a:defRPr/>
            </a:pPr>
            <a:r>
              <a:rPr lang="en-US" altLang="zh-CN" sz="2100" dirty="0">
                <a:solidFill>
                  <a:srgbClr val="FF3300"/>
                </a:solidFill>
                <a:latin typeface="宋体" panose="02010600030101010101" pitchFamily="2" charset="-122"/>
                <a:ea typeface="宋体" panose="02010600030101010101" pitchFamily="2" charset="-122"/>
              </a:rPr>
              <a:t>$who |  </a:t>
            </a:r>
            <a:r>
              <a:rPr lang="en-US" altLang="zh-CN" sz="2100" dirty="0" err="1">
                <a:solidFill>
                  <a:srgbClr val="FF3300"/>
                </a:solidFill>
                <a:latin typeface="宋体" panose="02010600030101010101" pitchFamily="2" charset="-122"/>
                <a:ea typeface="宋体" panose="02010600030101010101" pitchFamily="2" charset="-122"/>
              </a:rPr>
              <a:t>awk</a:t>
            </a:r>
            <a:r>
              <a:rPr lang="en-US" altLang="zh-CN" sz="2100" dirty="0">
                <a:solidFill>
                  <a:srgbClr val="FF3300"/>
                </a:solidFill>
                <a:latin typeface="宋体" panose="02010600030101010101" pitchFamily="2" charset="-122"/>
                <a:ea typeface="宋体" panose="02010600030101010101" pitchFamily="2" charset="-122"/>
              </a:rPr>
              <a:t> ‘/tty01/ {print  $1}’</a:t>
            </a:r>
            <a:r>
              <a:rPr lang="en-US" altLang="zh-CN" sz="2100" dirty="0">
                <a:solidFill>
                  <a:srgbClr val="FF9966"/>
                </a:solidFill>
                <a:latin typeface="宋体" panose="02010600030101010101" pitchFamily="2" charset="-122"/>
                <a:ea typeface="宋体" panose="02010600030101010101" pitchFamily="2" charset="-122"/>
              </a:rPr>
              <a:t>    (</a:t>
            </a:r>
            <a:r>
              <a:rPr lang="zh-CN" altLang="en-US" sz="2100" i="1" dirty="0">
                <a:latin typeface="宋体" panose="02010600030101010101" pitchFamily="2" charset="-122"/>
                <a:ea typeface="宋体" panose="02010600030101010101" pitchFamily="2" charset="-122"/>
              </a:rPr>
              <a:t>谁在</a:t>
            </a:r>
            <a:r>
              <a:rPr lang="en-US" altLang="zh-CN" sz="2100" i="1" dirty="0">
                <a:latin typeface="宋体" panose="02010600030101010101" pitchFamily="2" charset="-122"/>
                <a:ea typeface="宋体" panose="02010600030101010101" pitchFamily="2" charset="-122"/>
              </a:rPr>
              <a:t>1</a:t>
            </a:r>
            <a:r>
              <a:rPr lang="zh-CN" altLang="en-US" sz="2100" i="1" dirty="0">
                <a:latin typeface="宋体" panose="02010600030101010101" pitchFamily="2" charset="-122"/>
                <a:ea typeface="宋体" panose="02010600030101010101" pitchFamily="2" charset="-122"/>
              </a:rPr>
              <a:t>号终端上</a:t>
            </a:r>
            <a:r>
              <a:rPr lang="en-US" altLang="zh-CN" sz="2100" dirty="0">
                <a:solidFill>
                  <a:srgbClr val="FF6600"/>
                </a:solidFill>
                <a:latin typeface="宋体" panose="02010600030101010101" pitchFamily="2" charset="-122"/>
                <a:ea typeface="宋体" panose="02010600030101010101" pitchFamily="2" charset="-122"/>
              </a:rPr>
              <a:t>)</a:t>
            </a:r>
          </a:p>
          <a:p>
            <a:pPr eaLnBrk="1" hangingPunct="1">
              <a:lnSpc>
                <a:spcPts val="2000"/>
              </a:lnSpc>
              <a:buFont typeface="Wingdings" panose="05000000000000000000" pitchFamily="2" charset="2"/>
              <a:buNone/>
              <a:defRPr/>
            </a:pPr>
            <a:r>
              <a:rPr lang="en-US" altLang="zh-CN" sz="2100" dirty="0" err="1">
                <a:latin typeface="宋体" panose="02010600030101010101" pitchFamily="2" charset="-122"/>
                <a:ea typeface="宋体" panose="02010600030101010101" pitchFamily="2" charset="-122"/>
              </a:rPr>
              <a:t>zhanglan</a:t>
            </a:r>
            <a:r>
              <a:rPr lang="en-US" altLang="zh-CN" sz="2100" dirty="0">
                <a:latin typeface="宋体" panose="02010600030101010101" pitchFamily="2" charset="-122"/>
                <a:ea typeface="宋体" panose="02010600030101010101" pitchFamily="2" charset="-122"/>
              </a:rPr>
              <a:t>    </a:t>
            </a:r>
          </a:p>
        </p:txBody>
      </p:sp>
      <p:sp>
        <p:nvSpPr>
          <p:cNvPr id="4" name="Rectangle 2"/>
          <p:cNvSpPr txBox="1">
            <a:spLocks noChangeArrowheads="1"/>
          </p:cNvSpPr>
          <p:nvPr/>
        </p:nvSpPr>
        <p:spPr>
          <a:xfrm>
            <a:off x="980440" y="325120"/>
            <a:ext cx="6985000"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5" name="Rectangle 2"/>
          <p:cNvSpPr txBox="1">
            <a:spLocks noChangeArrowheads="1"/>
          </p:cNvSpPr>
          <p:nvPr/>
        </p:nvSpPr>
        <p:spPr>
          <a:xfrm>
            <a:off x="871220" y="1130975"/>
            <a:ext cx="7505136" cy="443825"/>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dirty="0">
                <a:latin typeface="宋体" panose="02010600030101010101" pitchFamily="2" charset="-122"/>
                <a:ea typeface="宋体" panose="02010600030101010101" pitchFamily="2" charset="-122"/>
              </a:rPr>
              <a:t>8.11.4  awk</a:t>
            </a:r>
            <a:r>
              <a:rPr lang="zh-CN" altLang="en-US" dirty="0">
                <a:latin typeface="宋体" panose="02010600030101010101" pitchFamily="2" charset="-122"/>
                <a:ea typeface="宋体" panose="02010600030101010101" pitchFamily="2" charset="-122"/>
              </a:rPr>
              <a:t>的输入重定向形式</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19316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2706" name="Rectangle 2">
            <a:extLst>
              <a:ext uri="{FF2B5EF4-FFF2-40B4-BE49-F238E27FC236}">
                <a16:creationId xmlns:a16="http://schemas.microsoft.com/office/drawing/2014/main" id="{9A3DD335-C00C-44BA-8773-25D29956C57C}"/>
              </a:ext>
            </a:extLst>
          </p:cNvPr>
          <p:cNvSpPr>
            <a:spLocks noGrp="1" noChangeArrowheads="1"/>
          </p:cNvSpPr>
          <p:nvPr>
            <p:ph type="body" idx="1"/>
          </p:nvPr>
        </p:nvSpPr>
        <p:spPr>
          <a:xfrm>
            <a:off x="871220" y="1518355"/>
            <a:ext cx="7877669" cy="5367867"/>
          </a:xfrm>
        </p:spPr>
        <p:txBody>
          <a:bodyPr/>
          <a:lstStyle/>
          <a:p>
            <a:pPr marL="457200" indent="-457200">
              <a:lnSpc>
                <a:spcPts val="1900"/>
              </a:lnSpc>
              <a:buNone/>
              <a:defRPr/>
            </a:pPr>
            <a:r>
              <a:rPr lang="en-US" altLang="zh-CN" sz="1800" dirty="0"/>
              <a:t>2. </a:t>
            </a:r>
            <a:r>
              <a:rPr lang="zh-CN" altLang="en-US" sz="1800" dirty="0"/>
              <a:t>从标准输入设备</a:t>
            </a:r>
            <a:r>
              <a:rPr lang="en-US" altLang="zh-CN" sz="1800" dirty="0"/>
              <a:t>(</a:t>
            </a:r>
            <a:r>
              <a:rPr lang="zh-CN" altLang="en-US" sz="1800" dirty="0"/>
              <a:t>键盘</a:t>
            </a:r>
            <a:r>
              <a:rPr lang="en-US" altLang="zh-CN" sz="1800" dirty="0"/>
              <a:t>)</a:t>
            </a:r>
            <a:r>
              <a:rPr lang="zh-CN" altLang="en-US" sz="1800" dirty="0"/>
              <a:t>输入</a:t>
            </a:r>
          </a:p>
          <a:p>
            <a:pPr marL="457200" indent="-457200">
              <a:lnSpc>
                <a:spcPts val="1900"/>
              </a:lnSpc>
              <a:buNone/>
              <a:defRPr/>
            </a:pPr>
            <a:r>
              <a:rPr lang="zh-CN" altLang="en-US" sz="1800" dirty="0">
                <a:solidFill>
                  <a:srgbClr val="0000FF"/>
                </a:solidFill>
              </a:rPr>
              <a:t>           格式</a:t>
            </a:r>
            <a:r>
              <a:rPr lang="en-US" altLang="zh-CN" sz="1800" dirty="0">
                <a:solidFill>
                  <a:srgbClr val="0000FF"/>
                </a:solidFill>
              </a:rPr>
              <a:t>:          </a:t>
            </a:r>
            <a:r>
              <a:rPr lang="en-US" altLang="zh-CN" sz="1800" dirty="0" err="1">
                <a:solidFill>
                  <a:srgbClr val="0000FF"/>
                </a:solidFill>
              </a:rPr>
              <a:t>awk</a:t>
            </a:r>
            <a:r>
              <a:rPr lang="en-US" altLang="zh-CN" sz="1800" dirty="0">
                <a:solidFill>
                  <a:srgbClr val="0000FF"/>
                </a:solidFill>
              </a:rPr>
              <a:t>  ‘pattern  {action}’</a:t>
            </a:r>
          </a:p>
          <a:p>
            <a:pPr marL="457200" indent="-457200">
              <a:lnSpc>
                <a:spcPts val="1900"/>
              </a:lnSpc>
              <a:buNone/>
              <a:defRPr/>
            </a:pPr>
            <a:r>
              <a:rPr lang="zh-CN" altLang="en-US" sz="1800" dirty="0"/>
              <a:t>由于未指定输入数据来源</a:t>
            </a:r>
            <a:r>
              <a:rPr lang="en-US" altLang="zh-CN" sz="1800" dirty="0"/>
              <a:t>, </a:t>
            </a:r>
            <a:r>
              <a:rPr lang="zh-CN" altLang="en-US" sz="1800" dirty="0"/>
              <a:t>缺省情况下从标准输入</a:t>
            </a:r>
          </a:p>
          <a:p>
            <a:pPr marL="457200" indent="-457200">
              <a:lnSpc>
                <a:spcPts val="1900"/>
              </a:lnSpc>
              <a:buNone/>
              <a:defRPr/>
            </a:pPr>
            <a:r>
              <a:rPr lang="zh-CN" altLang="en-US" sz="1800" dirty="0"/>
              <a:t>设备</a:t>
            </a:r>
            <a:r>
              <a:rPr lang="en-US" altLang="zh-CN" sz="1800" dirty="0"/>
              <a:t>(</a:t>
            </a:r>
            <a:r>
              <a:rPr lang="zh-CN" altLang="en-US" sz="1800" dirty="0"/>
              <a:t>键盘</a:t>
            </a:r>
            <a:r>
              <a:rPr lang="en-US" altLang="zh-CN" sz="1800" dirty="0"/>
              <a:t>)</a:t>
            </a:r>
            <a:r>
              <a:rPr lang="zh-CN" altLang="en-US" sz="1800" dirty="0"/>
              <a:t>读取数据</a:t>
            </a:r>
            <a:r>
              <a:rPr lang="en-US" altLang="zh-CN" sz="1800" dirty="0"/>
              <a:t>. </a:t>
            </a:r>
            <a:r>
              <a:rPr lang="zh-CN" altLang="en-US" sz="1800" dirty="0"/>
              <a:t>键盘上每输入一行</a:t>
            </a:r>
            <a:r>
              <a:rPr lang="en-US" altLang="zh-CN" sz="1800" dirty="0"/>
              <a:t>, </a:t>
            </a:r>
            <a:r>
              <a:rPr lang="en-US" altLang="zh-CN" sz="1800" dirty="0" err="1"/>
              <a:t>awk</a:t>
            </a:r>
            <a:r>
              <a:rPr lang="zh-CN" altLang="en-US" sz="1800" dirty="0"/>
              <a:t>就处</a:t>
            </a:r>
          </a:p>
          <a:p>
            <a:pPr marL="457200" indent="-457200">
              <a:lnSpc>
                <a:spcPts val="1900"/>
              </a:lnSpc>
              <a:buNone/>
              <a:defRPr/>
            </a:pPr>
            <a:r>
              <a:rPr lang="zh-CN" altLang="en-US" sz="1800" dirty="0"/>
              <a:t>理一行</a:t>
            </a:r>
            <a:r>
              <a:rPr lang="en-US" altLang="zh-CN" sz="1800" dirty="0"/>
              <a:t>, </a:t>
            </a:r>
            <a:r>
              <a:rPr lang="zh-CN" altLang="en-US" sz="1800" dirty="0"/>
              <a:t>直到遇到</a:t>
            </a:r>
            <a:r>
              <a:rPr lang="en-US" altLang="zh-CN" sz="1800" dirty="0"/>
              <a:t>^D</a:t>
            </a:r>
            <a:r>
              <a:rPr lang="zh-CN" altLang="en-US" sz="1800" dirty="0"/>
              <a:t>为止</a:t>
            </a:r>
            <a:r>
              <a:rPr lang="en-US" altLang="zh-CN" sz="1800" dirty="0"/>
              <a:t>.</a:t>
            </a:r>
          </a:p>
          <a:p>
            <a:pPr marL="457200" indent="-457200">
              <a:lnSpc>
                <a:spcPts val="1900"/>
              </a:lnSpc>
              <a:buNone/>
              <a:defRPr/>
            </a:pPr>
            <a:r>
              <a:rPr lang="zh-CN" altLang="en-US" sz="1800" dirty="0"/>
              <a:t>例如</a:t>
            </a:r>
            <a:r>
              <a:rPr lang="en-US" altLang="zh-CN" sz="1800" dirty="0"/>
              <a:t>:   </a:t>
            </a:r>
          </a:p>
          <a:p>
            <a:pPr marL="457200" indent="-457200">
              <a:lnSpc>
                <a:spcPts val="1900"/>
              </a:lnSpc>
              <a:buNone/>
              <a:defRPr/>
            </a:pPr>
            <a:r>
              <a:rPr lang="en-US" altLang="zh-CN" sz="1800" dirty="0">
                <a:latin typeface="+mn-lt"/>
              </a:rPr>
              <a:t>$ </a:t>
            </a:r>
            <a:r>
              <a:rPr lang="en-US" altLang="zh-CN" sz="1800" dirty="0" err="1"/>
              <a:t>awk</a:t>
            </a:r>
            <a:r>
              <a:rPr lang="en-US" altLang="zh-CN" sz="1800" dirty="0"/>
              <a:t>  ‘/</a:t>
            </a:r>
            <a:r>
              <a:rPr lang="en-US" altLang="zh-CN" sz="1800" dirty="0" err="1"/>
              <a:t>aaa</a:t>
            </a:r>
            <a:r>
              <a:rPr lang="en-US" altLang="zh-CN" sz="1800" dirty="0"/>
              <a:t>/ {print  $0, NF}’</a:t>
            </a:r>
          </a:p>
          <a:p>
            <a:pPr marL="457200" indent="-457200">
              <a:lnSpc>
                <a:spcPts val="1900"/>
              </a:lnSpc>
              <a:buNone/>
              <a:defRPr/>
            </a:pPr>
            <a:r>
              <a:rPr lang="en-US" altLang="zh-CN" sz="1800" dirty="0" err="1"/>
              <a:t>bbbb</a:t>
            </a:r>
            <a:r>
              <a:rPr lang="en-US" altLang="zh-CN" sz="1800" dirty="0"/>
              <a:t>   </a:t>
            </a:r>
            <a:r>
              <a:rPr lang="en-US" altLang="zh-CN" sz="1800" dirty="0" err="1"/>
              <a:t>bbbbb</a:t>
            </a:r>
            <a:r>
              <a:rPr lang="en-US" altLang="zh-CN" sz="1800" dirty="0"/>
              <a:t>    </a:t>
            </a:r>
            <a:r>
              <a:rPr lang="en-US" altLang="zh-CN" sz="1800" dirty="0" err="1"/>
              <a:t>bbbbb</a:t>
            </a:r>
            <a:endParaRPr lang="en-US" altLang="zh-CN" sz="1800" dirty="0"/>
          </a:p>
          <a:p>
            <a:pPr marL="457200" indent="-457200">
              <a:lnSpc>
                <a:spcPts val="1900"/>
              </a:lnSpc>
              <a:buNone/>
              <a:defRPr/>
            </a:pPr>
            <a:r>
              <a:rPr lang="en-US" altLang="zh-CN" sz="1800" dirty="0" err="1"/>
              <a:t>aaaa</a:t>
            </a:r>
            <a:r>
              <a:rPr lang="en-US" altLang="zh-CN" sz="1800" dirty="0"/>
              <a:t>  </a:t>
            </a:r>
            <a:r>
              <a:rPr lang="en-US" altLang="zh-CN" sz="1800" dirty="0" err="1"/>
              <a:t>aaaaaa</a:t>
            </a:r>
            <a:r>
              <a:rPr lang="en-US" altLang="zh-CN" sz="1800" dirty="0"/>
              <a:t>   aa  </a:t>
            </a:r>
            <a:r>
              <a:rPr lang="en-US" altLang="zh-CN" sz="1800" dirty="0" err="1"/>
              <a:t>aaaaaa</a:t>
            </a:r>
            <a:endParaRPr lang="en-US" altLang="zh-CN" sz="1800" dirty="0"/>
          </a:p>
          <a:p>
            <a:pPr marL="457200" indent="-457200">
              <a:lnSpc>
                <a:spcPts val="1900"/>
              </a:lnSpc>
              <a:buNone/>
              <a:defRPr/>
            </a:pPr>
            <a:r>
              <a:rPr lang="en-US" altLang="zh-CN" sz="1800" dirty="0" err="1"/>
              <a:t>aaaa</a:t>
            </a:r>
            <a:r>
              <a:rPr lang="en-US" altLang="zh-CN" sz="1800" dirty="0"/>
              <a:t>  </a:t>
            </a:r>
            <a:r>
              <a:rPr lang="en-US" altLang="zh-CN" sz="1800" dirty="0" err="1"/>
              <a:t>aaaaaa</a:t>
            </a:r>
            <a:r>
              <a:rPr lang="en-US" altLang="zh-CN" sz="1800" dirty="0"/>
              <a:t>   aa  </a:t>
            </a:r>
            <a:r>
              <a:rPr lang="en-US" altLang="zh-CN" sz="1800" dirty="0" err="1"/>
              <a:t>aaaaaa</a:t>
            </a:r>
            <a:r>
              <a:rPr lang="en-US" altLang="zh-CN" sz="1800" dirty="0"/>
              <a:t>  4             </a:t>
            </a:r>
            <a:r>
              <a:rPr lang="en-US" altLang="zh-CN" sz="1800" dirty="0">
                <a:solidFill>
                  <a:srgbClr val="FF0000"/>
                </a:solidFill>
              </a:rPr>
              <a:t>(</a:t>
            </a:r>
            <a:r>
              <a:rPr lang="zh-CN" altLang="en-US" sz="1800" dirty="0">
                <a:solidFill>
                  <a:srgbClr val="FF0000"/>
                </a:solidFill>
              </a:rPr>
              <a:t>这是</a:t>
            </a:r>
            <a:r>
              <a:rPr lang="en-US" altLang="zh-CN" sz="1800" dirty="0" err="1">
                <a:solidFill>
                  <a:srgbClr val="FF0000"/>
                </a:solidFill>
              </a:rPr>
              <a:t>awk</a:t>
            </a:r>
            <a:r>
              <a:rPr lang="zh-CN" altLang="en-US" sz="1800" dirty="0">
                <a:solidFill>
                  <a:srgbClr val="FF0000"/>
                </a:solidFill>
              </a:rPr>
              <a:t>的输出行</a:t>
            </a:r>
            <a:r>
              <a:rPr lang="en-US" altLang="zh-CN" sz="1800" dirty="0">
                <a:solidFill>
                  <a:srgbClr val="FF0000"/>
                </a:solidFill>
              </a:rPr>
              <a:t>)</a:t>
            </a:r>
          </a:p>
          <a:p>
            <a:pPr marL="457200" indent="-457200">
              <a:lnSpc>
                <a:spcPts val="1900"/>
              </a:lnSpc>
              <a:buNone/>
              <a:defRPr/>
            </a:pPr>
            <a:r>
              <a:rPr lang="en-US" altLang="zh-CN" sz="1800" dirty="0"/>
              <a:t>xxx  </a:t>
            </a:r>
            <a:r>
              <a:rPr lang="en-US" altLang="zh-CN" sz="1800" dirty="0" err="1"/>
              <a:t>xxxxx</a:t>
            </a:r>
            <a:r>
              <a:rPr lang="en-US" altLang="zh-CN" sz="1800" dirty="0"/>
              <a:t>   </a:t>
            </a:r>
            <a:r>
              <a:rPr lang="en-US" altLang="zh-CN" sz="1800" dirty="0" err="1"/>
              <a:t>yyyyyyy</a:t>
            </a:r>
            <a:r>
              <a:rPr lang="en-US" altLang="zh-CN" sz="1800" dirty="0"/>
              <a:t>   xyz</a:t>
            </a:r>
          </a:p>
          <a:p>
            <a:pPr marL="457200" indent="-457200">
              <a:lnSpc>
                <a:spcPts val="1900"/>
              </a:lnSpc>
              <a:buNone/>
              <a:defRPr/>
            </a:pPr>
            <a:r>
              <a:rPr lang="en-US" altLang="zh-CN" sz="1800" dirty="0" err="1"/>
              <a:t>Ctrl+D</a:t>
            </a:r>
            <a:endParaRPr lang="en-US" altLang="zh-CN" sz="1800" dirty="0"/>
          </a:p>
          <a:p>
            <a:pPr marL="457200" indent="-457200">
              <a:lnSpc>
                <a:spcPts val="1900"/>
              </a:lnSpc>
              <a:buNone/>
              <a:defRPr/>
            </a:pPr>
            <a:r>
              <a:rPr lang="en-US" altLang="zh-CN" sz="1800" dirty="0">
                <a:latin typeface="+mn-lt"/>
              </a:rPr>
              <a:t>$</a:t>
            </a:r>
          </a:p>
        </p:txBody>
      </p:sp>
      <p:sp>
        <p:nvSpPr>
          <p:cNvPr id="712707" name="AutoShape 3"/>
          <p:cNvSpPr>
            <a:spLocks noChangeArrowheads="1"/>
          </p:cNvSpPr>
          <p:nvPr/>
        </p:nvSpPr>
        <p:spPr bwMode="auto">
          <a:xfrm>
            <a:off x="6276622" y="3424060"/>
            <a:ext cx="2286000" cy="1028700"/>
          </a:xfrm>
          <a:prstGeom prst="wedgeRoundRectCallout">
            <a:avLst>
              <a:gd name="adj1" fmla="val -141705"/>
              <a:gd name="adj2" fmla="val 30658"/>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dirty="0">
                <a:solidFill>
                  <a:schemeClr val="bg1"/>
                </a:solidFill>
              </a:rPr>
              <a:t>查找包含字符串</a:t>
            </a:r>
            <a:r>
              <a:rPr lang="en-US" altLang="zh-CN" sz="1800" b="1" dirty="0" err="1">
                <a:solidFill>
                  <a:schemeClr val="bg1"/>
                </a:solidFill>
              </a:rPr>
              <a:t>aaa</a:t>
            </a:r>
            <a:r>
              <a:rPr lang="zh-CN" altLang="en-US" sz="1800" b="1" dirty="0">
                <a:solidFill>
                  <a:schemeClr val="bg1"/>
                </a:solidFill>
              </a:rPr>
              <a:t>的行</a:t>
            </a:r>
            <a:r>
              <a:rPr lang="en-US" altLang="zh-CN" sz="1800" b="1" dirty="0">
                <a:solidFill>
                  <a:schemeClr val="bg1"/>
                </a:solidFill>
              </a:rPr>
              <a:t>,</a:t>
            </a:r>
            <a:r>
              <a:rPr lang="zh-CN" altLang="en-US" sz="1800" b="1" dirty="0">
                <a:solidFill>
                  <a:schemeClr val="bg1"/>
                </a:solidFill>
              </a:rPr>
              <a:t>打印整行内容和这行包含的域数</a:t>
            </a:r>
          </a:p>
        </p:txBody>
      </p:sp>
      <p:sp>
        <p:nvSpPr>
          <p:cNvPr id="5" name="Rectangle 2"/>
          <p:cNvSpPr txBox="1">
            <a:spLocks noChangeArrowheads="1"/>
          </p:cNvSpPr>
          <p:nvPr/>
        </p:nvSpPr>
        <p:spPr>
          <a:xfrm>
            <a:off x="980440" y="325120"/>
            <a:ext cx="6985000"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7" name="Rectangle 2"/>
          <p:cNvSpPr txBox="1">
            <a:spLocks noChangeArrowheads="1"/>
          </p:cNvSpPr>
          <p:nvPr/>
        </p:nvSpPr>
        <p:spPr>
          <a:xfrm>
            <a:off x="871220" y="1130975"/>
            <a:ext cx="7505136" cy="443825"/>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dirty="0">
                <a:latin typeface="宋体" panose="02010600030101010101" pitchFamily="2" charset="-122"/>
                <a:ea typeface="宋体" panose="02010600030101010101" pitchFamily="2" charset="-122"/>
              </a:rPr>
              <a:t>8.11.4  awk</a:t>
            </a:r>
            <a:r>
              <a:rPr lang="zh-CN" altLang="en-US" dirty="0">
                <a:latin typeface="宋体" panose="02010600030101010101" pitchFamily="2" charset="-122"/>
                <a:ea typeface="宋体" panose="02010600030101010101" pitchFamily="2" charset="-122"/>
              </a:rPr>
              <a:t>的输入重定向形式</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410759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12707"/>
                                        </p:tgtEl>
                                        <p:attrNameLst>
                                          <p:attrName>style.visibility</p:attrName>
                                        </p:attrNameLst>
                                      </p:cBhvr>
                                      <p:to>
                                        <p:strVal val="visible"/>
                                      </p:to>
                                    </p:set>
                                    <p:anim calcmode="lin" valueType="num">
                                      <p:cBhvr additive="base">
                                        <p:cTn id="7" dur="500" fill="hold"/>
                                        <p:tgtEl>
                                          <p:spTgt spid="712707"/>
                                        </p:tgtEl>
                                        <p:attrNameLst>
                                          <p:attrName>ppt_x</p:attrName>
                                        </p:attrNameLst>
                                      </p:cBhvr>
                                      <p:tavLst>
                                        <p:tav tm="0">
                                          <p:val>
                                            <p:strVal val="1+#ppt_w/2"/>
                                          </p:val>
                                        </p:tav>
                                        <p:tav tm="100000">
                                          <p:val>
                                            <p:strVal val="#ppt_x"/>
                                          </p:val>
                                        </p:tav>
                                      </p:tavLst>
                                    </p:anim>
                                    <p:anim calcmode="lin" valueType="num">
                                      <p:cBhvr additive="base">
                                        <p:cTn id="8" dur="500" fill="hold"/>
                                        <p:tgtEl>
                                          <p:spTgt spid="7127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707" grpId="0" animBg="1"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1" name="Rectangle 3">
            <a:extLst>
              <a:ext uri="{FF2B5EF4-FFF2-40B4-BE49-F238E27FC236}">
                <a16:creationId xmlns:a16="http://schemas.microsoft.com/office/drawing/2014/main" id="{3168F936-6871-4AF0-AE83-BDC80049E24D}"/>
              </a:ext>
            </a:extLst>
          </p:cNvPr>
          <p:cNvSpPr>
            <a:spLocks noGrp="1" noChangeArrowheads="1"/>
          </p:cNvSpPr>
          <p:nvPr>
            <p:ph type="body" idx="1"/>
          </p:nvPr>
        </p:nvSpPr>
        <p:spPr>
          <a:xfrm>
            <a:off x="871220" y="1680502"/>
            <a:ext cx="7640602" cy="4517098"/>
          </a:xfrm>
        </p:spPr>
        <p:txBody>
          <a:bodyPr/>
          <a:lstStyle/>
          <a:p>
            <a:pPr marL="457200" indent="-457200">
              <a:buFont typeface="Wingdings" panose="05000000000000000000" pitchFamily="2" charset="2"/>
              <a:buAutoNum type="arabicPeriod"/>
              <a:defRPr/>
            </a:pPr>
            <a:r>
              <a:rPr lang="en-US" altLang="zh-CN" sz="2100" dirty="0">
                <a:solidFill>
                  <a:srgbClr val="FF3300"/>
                </a:solidFill>
              </a:rPr>
              <a:t>print </a:t>
            </a:r>
            <a:r>
              <a:rPr lang="zh-CN" altLang="en-US" sz="2100" dirty="0">
                <a:solidFill>
                  <a:srgbClr val="FF3300"/>
                </a:solidFill>
              </a:rPr>
              <a:t>函数</a:t>
            </a:r>
          </a:p>
          <a:p>
            <a:pPr marL="457200" indent="-457200">
              <a:buNone/>
              <a:defRPr/>
            </a:pPr>
            <a:r>
              <a:rPr lang="zh-CN" altLang="en-US" sz="2100" dirty="0"/>
              <a:t>           用于不需要复杂格式的简单输出。</a:t>
            </a:r>
          </a:p>
          <a:p>
            <a:pPr marL="457200" indent="-457200">
              <a:buNone/>
              <a:defRPr/>
            </a:pPr>
            <a:r>
              <a:rPr lang="zh-CN" altLang="en-US" sz="2100" dirty="0"/>
              <a:t>例如</a:t>
            </a:r>
            <a:r>
              <a:rPr lang="en-US" altLang="zh-CN" sz="2100" dirty="0"/>
              <a:t>:</a:t>
            </a:r>
          </a:p>
          <a:p>
            <a:pPr marL="457200" indent="-457200">
              <a:buNone/>
              <a:defRPr/>
            </a:pPr>
            <a:r>
              <a:rPr lang="en-US" altLang="zh-CN" sz="2100" dirty="0">
                <a:latin typeface="宋体" panose="02010600030101010101" pitchFamily="2" charset="-122"/>
                <a:ea typeface="宋体" panose="02010600030101010101" pitchFamily="2" charset="-122"/>
              </a:rPr>
              <a:t>$ </a:t>
            </a:r>
            <a:r>
              <a:rPr lang="en-US" altLang="zh-CN" sz="2100" dirty="0" err="1">
                <a:latin typeface="宋体" panose="02010600030101010101" pitchFamily="2" charset="-122"/>
                <a:ea typeface="宋体" panose="02010600030101010101" pitchFamily="2" charset="-122"/>
              </a:rPr>
              <a:t>ps</a:t>
            </a:r>
            <a:r>
              <a:rPr lang="en-US" altLang="zh-CN" sz="2100" dirty="0">
                <a:latin typeface="宋体" panose="02010600030101010101" pitchFamily="2" charset="-122"/>
                <a:ea typeface="宋体" panose="02010600030101010101" pitchFamily="2" charset="-122"/>
              </a:rPr>
              <a:t> -e |  </a:t>
            </a:r>
            <a:r>
              <a:rPr lang="en-US" altLang="zh-CN" sz="2100" dirty="0" err="1">
                <a:latin typeface="宋体" panose="02010600030101010101" pitchFamily="2" charset="-122"/>
                <a:ea typeface="宋体" panose="02010600030101010101" pitchFamily="2" charset="-122"/>
              </a:rPr>
              <a:t>awk</a:t>
            </a:r>
            <a:r>
              <a:rPr lang="en-US" altLang="zh-CN" sz="2100" dirty="0">
                <a:latin typeface="宋体" panose="02010600030101010101" pitchFamily="2" charset="-122"/>
                <a:ea typeface="宋体" panose="02010600030101010101" pitchFamily="2" charset="-122"/>
              </a:rPr>
              <a:t> ‘/tty05/  {print “Terminal 05: ”  $4}’</a:t>
            </a:r>
          </a:p>
          <a:p>
            <a:pPr marL="457200" indent="-457200">
              <a:buNone/>
              <a:defRPr/>
            </a:pPr>
            <a:r>
              <a:rPr lang="en-US" altLang="zh-CN" sz="2100" dirty="0">
                <a:latin typeface="宋体" panose="02010600030101010101" pitchFamily="2" charset="-122"/>
                <a:ea typeface="宋体" panose="02010600030101010101" pitchFamily="2" charset="-122"/>
              </a:rPr>
              <a:t>       (</a:t>
            </a:r>
            <a:r>
              <a:rPr lang="zh-CN" altLang="en-US" sz="2100" dirty="0">
                <a:solidFill>
                  <a:srgbClr val="0000FF"/>
                </a:solidFill>
                <a:latin typeface="宋体" panose="02010600030101010101" pitchFamily="2" charset="-122"/>
                <a:ea typeface="宋体" panose="02010600030101010101" pitchFamily="2" charset="-122"/>
              </a:rPr>
              <a:t>查看</a:t>
            </a:r>
            <a:r>
              <a:rPr lang="en-US" altLang="zh-CN" sz="2100" dirty="0">
                <a:solidFill>
                  <a:srgbClr val="0000FF"/>
                </a:solidFill>
                <a:latin typeface="宋体" panose="02010600030101010101" pitchFamily="2" charset="-122"/>
                <a:ea typeface="宋体" panose="02010600030101010101" pitchFamily="2" charset="-122"/>
              </a:rPr>
              <a:t>5</a:t>
            </a:r>
            <a:r>
              <a:rPr lang="zh-CN" altLang="en-US" sz="2100" dirty="0">
                <a:solidFill>
                  <a:srgbClr val="0000FF"/>
                </a:solidFill>
                <a:latin typeface="宋体" panose="02010600030101010101" pitchFamily="2" charset="-122"/>
                <a:ea typeface="宋体" panose="02010600030101010101" pitchFamily="2" charset="-122"/>
              </a:rPr>
              <a:t>号终端上的用户现在正在干什么</a:t>
            </a:r>
            <a:r>
              <a:rPr lang="en-US" altLang="zh-CN" sz="2100" dirty="0">
                <a:latin typeface="宋体" panose="02010600030101010101" pitchFamily="2" charset="-122"/>
                <a:ea typeface="宋体" panose="02010600030101010101" pitchFamily="2" charset="-122"/>
              </a:rPr>
              <a:t>)</a:t>
            </a:r>
          </a:p>
          <a:p>
            <a:pPr marL="457200" indent="-457200">
              <a:buNone/>
              <a:defRPr/>
            </a:pPr>
            <a:r>
              <a:rPr lang="en-US" altLang="zh-CN" sz="2100" dirty="0">
                <a:latin typeface="宋体" panose="02010600030101010101" pitchFamily="2" charset="-122"/>
                <a:ea typeface="宋体" panose="02010600030101010101" pitchFamily="2" charset="-122"/>
              </a:rPr>
              <a:t>Terminal 05:  </a:t>
            </a:r>
            <a:r>
              <a:rPr lang="en-US" altLang="zh-CN" sz="2100" dirty="0" err="1">
                <a:latin typeface="宋体" panose="02010600030101010101" pitchFamily="2" charset="-122"/>
                <a:ea typeface="宋体" panose="02010600030101010101" pitchFamily="2" charset="-122"/>
              </a:rPr>
              <a:t>sh</a:t>
            </a:r>
            <a:endParaRPr lang="en-US" altLang="zh-CN" sz="2100" dirty="0">
              <a:latin typeface="宋体" panose="02010600030101010101" pitchFamily="2" charset="-122"/>
              <a:ea typeface="宋体" panose="02010600030101010101" pitchFamily="2" charset="-122"/>
            </a:endParaRPr>
          </a:p>
          <a:p>
            <a:pPr marL="457200" indent="-457200">
              <a:buNone/>
              <a:defRPr/>
            </a:pPr>
            <a:r>
              <a:rPr lang="en-US" altLang="zh-CN" sz="2100" dirty="0">
                <a:latin typeface="宋体" panose="02010600030101010101" pitchFamily="2" charset="-122"/>
                <a:ea typeface="宋体" panose="02010600030101010101" pitchFamily="2" charset="-122"/>
              </a:rPr>
              <a:t>Terminal 05:  cc</a:t>
            </a:r>
          </a:p>
          <a:p>
            <a:pPr marL="457200" indent="-457200">
              <a:buNone/>
              <a:defRPr/>
            </a:pPr>
            <a:r>
              <a:rPr lang="en-US" altLang="zh-CN" sz="2100" dirty="0">
                <a:latin typeface="宋体" panose="02010600030101010101" pitchFamily="2" charset="-122"/>
                <a:ea typeface="宋体" panose="02010600030101010101" pitchFamily="2" charset="-122"/>
              </a:rPr>
              <a:t>Terminal 05:  find</a:t>
            </a:r>
          </a:p>
          <a:p>
            <a:pPr marL="457200" indent="-457200">
              <a:buNone/>
              <a:defRPr/>
            </a:pPr>
            <a:r>
              <a:rPr lang="en-US" altLang="zh-CN" sz="2100" dirty="0">
                <a:latin typeface="宋体" panose="02010600030101010101" pitchFamily="2" charset="-122"/>
                <a:ea typeface="宋体" panose="02010600030101010101" pitchFamily="2" charset="-122"/>
              </a:rPr>
              <a:t>$</a:t>
            </a:r>
          </a:p>
        </p:txBody>
      </p:sp>
      <p:sp>
        <p:nvSpPr>
          <p:cNvPr id="4" name="Rectangle 2"/>
          <p:cNvSpPr txBox="1">
            <a:spLocks noChangeArrowheads="1"/>
          </p:cNvSpPr>
          <p:nvPr/>
        </p:nvSpPr>
        <p:spPr>
          <a:xfrm>
            <a:off x="980440" y="325120"/>
            <a:ext cx="6985000"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5" name="Rectangle 2"/>
          <p:cNvSpPr txBox="1">
            <a:spLocks noChangeArrowheads="1"/>
          </p:cNvSpPr>
          <p:nvPr/>
        </p:nvSpPr>
        <p:spPr>
          <a:xfrm>
            <a:off x="871220" y="1130975"/>
            <a:ext cx="7505136" cy="443825"/>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dirty="0">
                <a:latin typeface="宋体" panose="02010600030101010101" pitchFamily="2" charset="-122"/>
                <a:ea typeface="宋体" panose="02010600030101010101" pitchFamily="2" charset="-122"/>
              </a:rPr>
              <a:t>8.11.5  awk</a:t>
            </a:r>
            <a:r>
              <a:rPr lang="zh-CN" altLang="en-US" dirty="0">
                <a:latin typeface="宋体" panose="02010600030101010101" pitchFamily="2" charset="-122"/>
                <a:ea typeface="宋体" panose="02010600030101010101" pitchFamily="2" charset="-122"/>
              </a:rPr>
              <a:t>的格式化输出</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07039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778" name="Rectangle 2">
            <a:extLst>
              <a:ext uri="{FF2B5EF4-FFF2-40B4-BE49-F238E27FC236}">
                <a16:creationId xmlns:a16="http://schemas.microsoft.com/office/drawing/2014/main" id="{28CC29F9-68B4-4A29-8B49-BB8B33B5A76A}"/>
              </a:ext>
            </a:extLst>
          </p:cNvPr>
          <p:cNvSpPr>
            <a:spLocks noGrp="1" noChangeArrowheads="1"/>
          </p:cNvSpPr>
          <p:nvPr>
            <p:ph type="body" idx="1"/>
          </p:nvPr>
        </p:nvSpPr>
        <p:spPr>
          <a:xfrm>
            <a:off x="871220" y="1631245"/>
            <a:ext cx="8272780" cy="4354115"/>
          </a:xfrm>
        </p:spPr>
        <p:txBody>
          <a:bodyPr/>
          <a:lstStyle/>
          <a:p>
            <a:pPr eaLnBrk="1" hangingPunct="1">
              <a:buFont typeface="Wingdings" panose="05000000000000000000" pitchFamily="2" charset="2"/>
              <a:buNone/>
              <a:defRPr/>
            </a:pPr>
            <a:r>
              <a:rPr lang="en-US" altLang="zh-CN" sz="2100" dirty="0"/>
              <a:t>2.  </a:t>
            </a:r>
            <a:r>
              <a:rPr lang="en-US" altLang="zh-CN" sz="2100" dirty="0" err="1">
                <a:solidFill>
                  <a:srgbClr val="FF3300"/>
                </a:solidFill>
              </a:rPr>
              <a:t>printf</a:t>
            </a:r>
            <a:r>
              <a:rPr lang="en-US" altLang="zh-CN" sz="2100" dirty="0">
                <a:solidFill>
                  <a:srgbClr val="FF3300"/>
                </a:solidFill>
              </a:rPr>
              <a:t> </a:t>
            </a:r>
            <a:r>
              <a:rPr lang="zh-CN" altLang="en-US" sz="2100" dirty="0">
                <a:solidFill>
                  <a:srgbClr val="FF3300"/>
                </a:solidFill>
              </a:rPr>
              <a:t>函数</a:t>
            </a:r>
          </a:p>
          <a:p>
            <a:pPr eaLnBrk="1" hangingPunct="1">
              <a:buFont typeface="Wingdings" panose="05000000000000000000" pitchFamily="2" charset="2"/>
              <a:buNone/>
              <a:defRPr/>
            </a:pPr>
            <a:r>
              <a:rPr lang="zh-CN" altLang="en-US" sz="2100" dirty="0"/>
              <a:t>         高级格式化输出函数</a:t>
            </a:r>
            <a:r>
              <a:rPr lang="en-US" altLang="zh-CN" sz="2100" dirty="0"/>
              <a:t>. </a:t>
            </a:r>
            <a:r>
              <a:rPr lang="zh-CN" altLang="en-US" sz="2100" dirty="0"/>
              <a:t>用法与</a:t>
            </a:r>
            <a:r>
              <a:rPr lang="en-US" altLang="zh-CN" sz="2100" dirty="0"/>
              <a:t>C</a:t>
            </a:r>
            <a:r>
              <a:rPr lang="zh-CN" altLang="en-US" sz="2100" dirty="0"/>
              <a:t>语言中的用法相同。</a:t>
            </a:r>
            <a:r>
              <a:rPr lang="en-US" altLang="zh-CN" sz="2100" dirty="0"/>
              <a:t> </a:t>
            </a:r>
          </a:p>
          <a:p>
            <a:pPr eaLnBrk="1" hangingPunct="1">
              <a:buFont typeface="Wingdings" panose="05000000000000000000" pitchFamily="2" charset="2"/>
              <a:buNone/>
              <a:defRPr/>
            </a:pPr>
            <a:r>
              <a:rPr lang="zh-CN" altLang="en-US" sz="2100" dirty="0"/>
              <a:t>例如</a:t>
            </a:r>
            <a:r>
              <a:rPr lang="en-US" altLang="zh-CN" sz="2100" dirty="0"/>
              <a:t>:</a:t>
            </a:r>
          </a:p>
          <a:p>
            <a:pPr eaLnBrk="1" hangingPunct="1">
              <a:buFont typeface="Wingdings" panose="05000000000000000000" pitchFamily="2" charset="2"/>
              <a:buNone/>
              <a:defRPr/>
            </a:pPr>
            <a:r>
              <a:rPr lang="en-US" altLang="zh-CN" sz="2000" dirty="0">
                <a:solidFill>
                  <a:schemeClr val="tx2"/>
                </a:solidFill>
                <a:latin typeface="宋体" panose="02010600030101010101" pitchFamily="2" charset="-122"/>
                <a:ea typeface="宋体" panose="02010600030101010101" pitchFamily="2" charset="-122"/>
              </a:rPr>
              <a:t>$</a:t>
            </a:r>
            <a:r>
              <a:rPr lang="en-US" altLang="zh-CN" sz="2000" dirty="0" err="1">
                <a:solidFill>
                  <a:schemeClr val="tx2"/>
                </a:solidFill>
                <a:latin typeface="宋体" panose="02010600030101010101" pitchFamily="2" charset="-122"/>
                <a:ea typeface="宋体" panose="02010600030101010101" pitchFamily="2" charset="-122"/>
              </a:rPr>
              <a:t>awk</a:t>
            </a:r>
            <a:r>
              <a:rPr lang="en-US" altLang="zh-CN" sz="2000" dirty="0">
                <a:solidFill>
                  <a:schemeClr val="tx2"/>
                </a:solidFill>
                <a:latin typeface="宋体" panose="02010600030101010101" pitchFamily="2" charset="-122"/>
                <a:ea typeface="宋体" panose="02010600030101010101" pitchFamily="2" charset="-122"/>
              </a:rPr>
              <a:t> ‘{</a:t>
            </a:r>
            <a:r>
              <a:rPr lang="en-US" altLang="zh-CN" sz="2000" dirty="0" err="1">
                <a:solidFill>
                  <a:schemeClr val="tx2"/>
                </a:solidFill>
                <a:latin typeface="宋体" panose="02010600030101010101" pitchFamily="2" charset="-122"/>
                <a:ea typeface="宋体" panose="02010600030101010101" pitchFamily="2" charset="-122"/>
              </a:rPr>
              <a:t>printf</a:t>
            </a:r>
            <a:r>
              <a:rPr lang="en-US" altLang="zh-CN" sz="2000" dirty="0">
                <a:solidFill>
                  <a:schemeClr val="tx2"/>
                </a:solidFill>
                <a:latin typeface="宋体" panose="02010600030101010101" pitchFamily="2" charset="-122"/>
                <a:ea typeface="宋体" panose="02010600030101010101" pitchFamily="2" charset="-122"/>
              </a:rPr>
              <a:t> “</a:t>
            </a:r>
            <a:r>
              <a:rPr lang="en-US" altLang="zh-CN" sz="2000" dirty="0" err="1">
                <a:solidFill>
                  <a:schemeClr val="tx2"/>
                </a:solidFill>
                <a:latin typeface="宋体" panose="02010600030101010101" pitchFamily="2" charset="-122"/>
                <a:ea typeface="宋体" panose="02010600030101010101" pitchFamily="2" charset="-122"/>
              </a:rPr>
              <a:t>uname</a:t>
            </a:r>
            <a:r>
              <a:rPr lang="en-US" altLang="zh-CN" sz="2000" dirty="0">
                <a:solidFill>
                  <a:schemeClr val="tx2"/>
                </a:solidFill>
                <a:latin typeface="宋体" panose="02010600030101010101" pitchFamily="2" charset="-122"/>
                <a:ea typeface="宋体" panose="02010600030101010101" pitchFamily="2" charset="-122"/>
              </a:rPr>
              <a:t>: %-8s ID: %6d\n”, $1, $3}’employees</a:t>
            </a:r>
          </a:p>
          <a:p>
            <a:pPr eaLnBrk="1" hangingPunct="1">
              <a:buFont typeface="Wingdings" panose="05000000000000000000" pitchFamily="2" charset="2"/>
              <a:buNone/>
              <a:defRPr/>
            </a:pPr>
            <a:r>
              <a:rPr lang="en-US" altLang="zh-CN" sz="2100" dirty="0" err="1">
                <a:latin typeface="宋体" panose="02010600030101010101" pitchFamily="2" charset="-122"/>
                <a:ea typeface="宋体" panose="02010600030101010101" pitchFamily="2" charset="-122"/>
              </a:rPr>
              <a:t>uname</a:t>
            </a:r>
            <a:r>
              <a:rPr lang="en-US" altLang="zh-CN" sz="2100" dirty="0">
                <a:latin typeface="宋体" panose="02010600030101010101" pitchFamily="2" charset="-122"/>
                <a:ea typeface="宋体" panose="02010600030101010101" pitchFamily="2" charset="-122"/>
              </a:rPr>
              <a:t>:  Tom                ID:   4424</a:t>
            </a:r>
          </a:p>
          <a:p>
            <a:pPr eaLnBrk="1" hangingPunct="1">
              <a:buFont typeface="Wingdings" panose="05000000000000000000" pitchFamily="2" charset="2"/>
              <a:buNone/>
              <a:defRPr/>
            </a:pPr>
            <a:r>
              <a:rPr lang="en-US" altLang="zh-CN" sz="2100" dirty="0" err="1">
                <a:latin typeface="宋体" panose="02010600030101010101" pitchFamily="2" charset="-122"/>
                <a:ea typeface="宋体" panose="02010600030101010101" pitchFamily="2" charset="-122"/>
              </a:rPr>
              <a:t>uname</a:t>
            </a:r>
            <a:r>
              <a:rPr lang="en-US" altLang="zh-CN" sz="2100" dirty="0">
                <a:latin typeface="宋体" panose="02010600030101010101" pitchFamily="2" charset="-122"/>
                <a:ea typeface="宋体" panose="02010600030101010101" pitchFamily="2" charset="-122"/>
              </a:rPr>
              <a:t>:  Mary               ID:   5346</a:t>
            </a:r>
          </a:p>
          <a:p>
            <a:pPr eaLnBrk="1" hangingPunct="1">
              <a:buFont typeface="Wingdings" panose="05000000000000000000" pitchFamily="2" charset="2"/>
              <a:buNone/>
              <a:defRPr/>
            </a:pPr>
            <a:r>
              <a:rPr lang="en-US" altLang="zh-CN" sz="2100" dirty="0" err="1">
                <a:latin typeface="宋体" panose="02010600030101010101" pitchFamily="2" charset="-122"/>
                <a:ea typeface="宋体" panose="02010600030101010101" pitchFamily="2" charset="-122"/>
              </a:rPr>
              <a:t>uname</a:t>
            </a:r>
            <a:r>
              <a:rPr lang="en-US" altLang="zh-CN" sz="2100" dirty="0">
                <a:latin typeface="宋体" panose="02010600030101010101" pitchFamily="2" charset="-122"/>
                <a:ea typeface="宋体" panose="02010600030101010101" pitchFamily="2" charset="-122"/>
              </a:rPr>
              <a:t>:  Sally              ID:    1654</a:t>
            </a:r>
          </a:p>
          <a:p>
            <a:pPr eaLnBrk="1" hangingPunct="1">
              <a:buFont typeface="Wingdings" panose="05000000000000000000" pitchFamily="2" charset="2"/>
              <a:buNone/>
              <a:defRPr/>
            </a:pPr>
            <a:r>
              <a:rPr lang="en-US" altLang="zh-CN" sz="2100" dirty="0" err="1">
                <a:latin typeface="宋体" panose="02010600030101010101" pitchFamily="2" charset="-122"/>
                <a:ea typeface="宋体" panose="02010600030101010101" pitchFamily="2" charset="-122"/>
              </a:rPr>
              <a:t>uname</a:t>
            </a:r>
            <a:r>
              <a:rPr lang="en-US" altLang="zh-CN" sz="2100" dirty="0">
                <a:latin typeface="宋体" panose="02010600030101010101" pitchFamily="2" charset="-122"/>
                <a:ea typeface="宋体" panose="02010600030101010101" pitchFamily="2" charset="-122"/>
              </a:rPr>
              <a:t>:  Billy              ID:    1683</a:t>
            </a:r>
          </a:p>
          <a:p>
            <a:pPr eaLnBrk="1" hangingPunct="1">
              <a:buFont typeface="Wingdings" panose="05000000000000000000" pitchFamily="2" charset="2"/>
              <a:buNone/>
              <a:defRPr/>
            </a:pPr>
            <a:r>
              <a:rPr lang="en-US" altLang="zh-CN" sz="2100" dirty="0">
                <a:latin typeface="宋体" panose="02010600030101010101" pitchFamily="2" charset="-122"/>
                <a:ea typeface="宋体" panose="02010600030101010101" pitchFamily="2" charset="-122"/>
              </a:rPr>
              <a:t>$</a:t>
            </a:r>
          </a:p>
        </p:txBody>
      </p:sp>
      <p:sp>
        <p:nvSpPr>
          <p:cNvPr id="4" name="Rectangle 2"/>
          <p:cNvSpPr txBox="1">
            <a:spLocks noChangeArrowheads="1"/>
          </p:cNvSpPr>
          <p:nvPr/>
        </p:nvSpPr>
        <p:spPr>
          <a:xfrm>
            <a:off x="980440" y="325120"/>
            <a:ext cx="6985000"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5" name="Rectangle 2"/>
          <p:cNvSpPr txBox="1">
            <a:spLocks noChangeArrowheads="1"/>
          </p:cNvSpPr>
          <p:nvPr/>
        </p:nvSpPr>
        <p:spPr>
          <a:xfrm>
            <a:off x="871220" y="1130975"/>
            <a:ext cx="7505136" cy="443825"/>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dirty="0">
                <a:latin typeface="宋体" panose="02010600030101010101" pitchFamily="2" charset="-122"/>
                <a:ea typeface="宋体" panose="02010600030101010101" pitchFamily="2" charset="-122"/>
              </a:rPr>
              <a:t>8.11.5  awk</a:t>
            </a:r>
            <a:r>
              <a:rPr lang="zh-CN" altLang="en-US" dirty="0">
                <a:latin typeface="宋体" panose="02010600030101010101" pitchFamily="2" charset="-122"/>
                <a:ea typeface="宋体" panose="02010600030101010101" pitchFamily="2" charset="-122"/>
              </a:rPr>
              <a:t>的格式化输出</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417166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7" name="Rectangle 3">
            <a:extLst>
              <a:ext uri="{FF2B5EF4-FFF2-40B4-BE49-F238E27FC236}">
                <a16:creationId xmlns:a16="http://schemas.microsoft.com/office/drawing/2014/main" id="{A685E4D3-79E4-435A-84C9-13E6DF5C0C8F}"/>
              </a:ext>
            </a:extLst>
          </p:cNvPr>
          <p:cNvSpPr>
            <a:spLocks noGrp="1" noChangeArrowheads="1"/>
          </p:cNvSpPr>
          <p:nvPr>
            <p:ph type="body" idx="1"/>
          </p:nvPr>
        </p:nvSpPr>
        <p:spPr>
          <a:xfrm>
            <a:off x="871220" y="1574800"/>
            <a:ext cx="7678138" cy="3888581"/>
          </a:xfrm>
        </p:spPr>
        <p:txBody>
          <a:bodyPr/>
          <a:lstStyle/>
          <a:p>
            <a:pPr eaLnBrk="1" hangingPunct="1">
              <a:buFont typeface="Wingdings" panose="05000000000000000000" pitchFamily="2" charset="2"/>
              <a:buNone/>
              <a:defRPr/>
            </a:pPr>
            <a:r>
              <a:rPr lang="en-US" altLang="zh-CN" sz="2100" dirty="0"/>
              <a:t>     </a:t>
            </a:r>
            <a:r>
              <a:rPr lang="zh-CN" altLang="en-US" sz="2100" dirty="0"/>
              <a:t>格式</a:t>
            </a:r>
            <a:r>
              <a:rPr lang="en-US" altLang="zh-CN" sz="2100" dirty="0"/>
              <a:t>:</a:t>
            </a:r>
          </a:p>
          <a:p>
            <a:pPr eaLnBrk="1" hangingPunct="1">
              <a:buFont typeface="Wingdings" panose="05000000000000000000" pitchFamily="2" charset="2"/>
              <a:buNone/>
              <a:defRPr/>
            </a:pPr>
            <a:r>
              <a:rPr lang="en-US" altLang="zh-CN" sz="2100" dirty="0"/>
              <a:t>           </a:t>
            </a:r>
            <a:r>
              <a:rPr lang="en-US" altLang="zh-CN" sz="2100" dirty="0" err="1">
                <a:solidFill>
                  <a:srgbClr val="FF3300"/>
                </a:solidFill>
              </a:rPr>
              <a:t>awk</a:t>
            </a:r>
            <a:r>
              <a:rPr lang="en-US" altLang="zh-CN" sz="2100" dirty="0">
                <a:solidFill>
                  <a:srgbClr val="FF3300"/>
                </a:solidFill>
              </a:rPr>
              <a:t>  -f   </a:t>
            </a:r>
            <a:r>
              <a:rPr lang="en-US" altLang="zh-CN" sz="2100" dirty="0" err="1">
                <a:solidFill>
                  <a:srgbClr val="FF3300"/>
                </a:solidFill>
              </a:rPr>
              <a:t>awk_file</a:t>
            </a:r>
            <a:r>
              <a:rPr lang="en-US" altLang="zh-CN" sz="2100" dirty="0">
                <a:solidFill>
                  <a:srgbClr val="FF3300"/>
                </a:solidFill>
              </a:rPr>
              <a:t>   </a:t>
            </a:r>
            <a:r>
              <a:rPr lang="en-US" altLang="zh-CN" sz="2100" dirty="0" err="1">
                <a:solidFill>
                  <a:srgbClr val="FF3300"/>
                </a:solidFill>
              </a:rPr>
              <a:t>data_file</a:t>
            </a:r>
            <a:r>
              <a:rPr lang="en-US" altLang="zh-CN" sz="2100" dirty="0"/>
              <a:t>    </a:t>
            </a:r>
          </a:p>
          <a:p>
            <a:pPr eaLnBrk="1" hangingPunct="1">
              <a:buFont typeface="Wingdings" panose="05000000000000000000" pitchFamily="2" charset="2"/>
              <a:buNone/>
              <a:defRPr/>
            </a:pPr>
            <a:r>
              <a:rPr lang="en-US" altLang="zh-CN" sz="2100" dirty="0"/>
              <a:t>     </a:t>
            </a:r>
            <a:r>
              <a:rPr lang="zh-CN" altLang="en-US" sz="2100" dirty="0"/>
              <a:t>当需要对输入数据中的一行执行</a:t>
            </a:r>
            <a:r>
              <a:rPr lang="zh-CN" altLang="en-US" sz="2100" dirty="0">
                <a:solidFill>
                  <a:srgbClr val="0000FF"/>
                </a:solidFill>
              </a:rPr>
              <a:t>多项操作</a:t>
            </a:r>
            <a:r>
              <a:rPr lang="zh-CN" altLang="en-US" sz="2100" dirty="0"/>
              <a:t>时</a:t>
            </a:r>
            <a:r>
              <a:rPr lang="en-US" altLang="zh-CN" sz="2100" dirty="0"/>
              <a:t>, </a:t>
            </a:r>
            <a:r>
              <a:rPr lang="zh-CN" altLang="en-US" sz="2100" dirty="0"/>
              <a:t>常把这些操作命令放在一个命令文件</a:t>
            </a:r>
            <a:r>
              <a:rPr lang="en-US" altLang="zh-CN" sz="2100" dirty="0" err="1"/>
              <a:t>awk_file</a:t>
            </a:r>
            <a:r>
              <a:rPr lang="zh-CN" altLang="en-US" sz="2100" dirty="0"/>
              <a:t>中</a:t>
            </a:r>
            <a:r>
              <a:rPr lang="en-US" altLang="zh-CN" sz="2100" dirty="0"/>
              <a:t>, </a:t>
            </a:r>
            <a:r>
              <a:rPr lang="zh-CN" altLang="en-US" sz="2100" dirty="0"/>
              <a:t>而不是在命令行上发出</a:t>
            </a:r>
            <a:r>
              <a:rPr lang="en-US" altLang="zh-CN" sz="2100" dirty="0"/>
              <a:t>.</a:t>
            </a:r>
          </a:p>
          <a:p>
            <a:pPr eaLnBrk="1" hangingPunct="1">
              <a:buFont typeface="Wingdings" panose="05000000000000000000" pitchFamily="2" charset="2"/>
              <a:buNone/>
              <a:defRPr/>
            </a:pPr>
            <a:r>
              <a:rPr lang="en-US" altLang="zh-CN" sz="2100" dirty="0"/>
              <a:t>     </a:t>
            </a:r>
            <a:r>
              <a:rPr lang="en-US" altLang="zh-CN" sz="2100" dirty="0" err="1"/>
              <a:t>awk</a:t>
            </a:r>
            <a:r>
              <a:rPr lang="zh-CN" altLang="en-US" sz="2100" dirty="0"/>
              <a:t>运行时</a:t>
            </a:r>
            <a:r>
              <a:rPr lang="en-US" altLang="zh-CN" sz="2100" dirty="0"/>
              <a:t>, </a:t>
            </a:r>
            <a:r>
              <a:rPr lang="zh-CN" altLang="en-US" sz="2100" dirty="0"/>
              <a:t>对输入文件中的每一行执行命令文件中的所有操作后</a:t>
            </a:r>
            <a:r>
              <a:rPr lang="en-US" altLang="zh-CN" sz="2100" dirty="0"/>
              <a:t>, </a:t>
            </a:r>
            <a:r>
              <a:rPr lang="zh-CN" altLang="en-US" sz="2100" dirty="0"/>
              <a:t>再对下一行数据进行同样的处理过程</a:t>
            </a:r>
            <a:r>
              <a:rPr lang="en-US" altLang="zh-CN" sz="2100" dirty="0"/>
              <a:t>, </a:t>
            </a:r>
            <a:r>
              <a:rPr lang="zh-CN" altLang="en-US" sz="2100" dirty="0"/>
              <a:t>以此类推</a:t>
            </a:r>
            <a:r>
              <a:rPr lang="en-US" altLang="zh-CN" sz="2100" dirty="0"/>
              <a:t>, </a:t>
            </a:r>
            <a:r>
              <a:rPr lang="zh-CN" altLang="en-US" sz="2100" dirty="0"/>
              <a:t>直到输入文件中的最后一行。</a:t>
            </a:r>
            <a:endParaRPr lang="en-US" altLang="zh-CN" sz="2100" dirty="0"/>
          </a:p>
          <a:p>
            <a:pPr eaLnBrk="1" hangingPunct="1">
              <a:buFont typeface="Wingdings" panose="05000000000000000000" pitchFamily="2" charset="2"/>
              <a:buNone/>
              <a:defRPr/>
            </a:pPr>
            <a:r>
              <a:rPr lang="en-US" altLang="zh-CN" sz="2100" dirty="0"/>
              <a:t>              </a:t>
            </a:r>
          </a:p>
        </p:txBody>
      </p:sp>
      <p:sp>
        <p:nvSpPr>
          <p:cNvPr id="4" name="Rectangle 2"/>
          <p:cNvSpPr txBox="1">
            <a:spLocks noChangeArrowheads="1"/>
          </p:cNvSpPr>
          <p:nvPr/>
        </p:nvSpPr>
        <p:spPr>
          <a:xfrm>
            <a:off x="980440" y="325120"/>
            <a:ext cx="6985000"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5" name="Rectangle 2"/>
          <p:cNvSpPr txBox="1">
            <a:spLocks noChangeArrowheads="1"/>
          </p:cNvSpPr>
          <p:nvPr/>
        </p:nvSpPr>
        <p:spPr>
          <a:xfrm>
            <a:off x="871220" y="1130975"/>
            <a:ext cx="7505136" cy="443825"/>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dirty="0">
                <a:latin typeface="宋体" panose="02010600030101010101" pitchFamily="2" charset="-122"/>
                <a:ea typeface="宋体" panose="02010600030101010101" pitchFamily="2" charset="-122"/>
              </a:rPr>
              <a:t>8.11.6  awk</a:t>
            </a:r>
            <a:r>
              <a:rPr lang="zh-CN" altLang="en-US" dirty="0">
                <a:latin typeface="宋体" panose="02010600030101010101" pitchFamily="2" charset="-122"/>
                <a:ea typeface="宋体" panose="02010600030101010101" pitchFamily="2" charset="-122"/>
              </a:rPr>
              <a:t>命令文件</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332781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a:extLst>
              <a:ext uri="{FF2B5EF4-FFF2-40B4-BE49-F238E27FC236}">
                <a16:creationId xmlns:a16="http://schemas.microsoft.com/office/drawing/2014/main" id="{A5803FAC-5A9D-4209-9421-E92B3B5F6C59}"/>
              </a:ext>
            </a:extLst>
          </p:cNvPr>
          <p:cNvSpPr>
            <a:spLocks noGrp="1" noChangeArrowheads="1"/>
          </p:cNvSpPr>
          <p:nvPr>
            <p:ph type="body" idx="1"/>
          </p:nvPr>
        </p:nvSpPr>
        <p:spPr>
          <a:xfrm>
            <a:off x="871220" y="1574800"/>
            <a:ext cx="7685758" cy="5175956"/>
          </a:xfrm>
        </p:spPr>
        <p:txBody>
          <a:bodyPr/>
          <a:lstStyle/>
          <a:p>
            <a:pPr eaLnBrk="1" hangingPunct="1">
              <a:buFont typeface="Wingdings" panose="05000000000000000000" pitchFamily="2" charset="2"/>
              <a:buNone/>
              <a:defRPr/>
            </a:pPr>
            <a:r>
              <a:rPr lang="zh-CN" altLang="en-US" b="1" dirty="0"/>
              <a:t>应用实例</a:t>
            </a:r>
            <a:r>
              <a:rPr lang="en-US" altLang="zh-CN" b="1" dirty="0"/>
              <a:t>:</a:t>
            </a:r>
          </a:p>
          <a:p>
            <a:pPr eaLnBrk="1" hangingPunct="1">
              <a:buFont typeface="Wingdings" panose="05000000000000000000" pitchFamily="2" charset="2"/>
              <a:buNone/>
              <a:defRPr/>
            </a:pPr>
            <a:r>
              <a:rPr lang="en-US" altLang="zh-CN" sz="2200" b="1" dirty="0">
                <a:solidFill>
                  <a:srgbClr val="FF3300"/>
                </a:solidFill>
                <a:latin typeface="宋体" panose="02010600030101010101" pitchFamily="2" charset="-122"/>
                <a:ea typeface="宋体" panose="02010600030101010101" pitchFamily="2" charset="-122"/>
              </a:rPr>
              <a:t>$ cat  </a:t>
            </a:r>
            <a:r>
              <a:rPr lang="en-US" altLang="zh-CN" sz="2200" b="1" dirty="0" err="1">
                <a:solidFill>
                  <a:srgbClr val="FF3300"/>
                </a:solidFill>
                <a:latin typeface="宋体" panose="02010600030101010101" pitchFamily="2" charset="-122"/>
                <a:ea typeface="宋体" panose="02010600030101010101" pitchFamily="2" charset="-122"/>
              </a:rPr>
              <a:t>my_awk</a:t>
            </a:r>
            <a:endParaRPr lang="en-US" altLang="zh-CN" sz="2200" b="1" dirty="0">
              <a:solidFill>
                <a:srgbClr val="FF3300"/>
              </a:solidFill>
              <a:latin typeface="宋体" panose="02010600030101010101" pitchFamily="2" charset="-122"/>
              <a:ea typeface="宋体" panose="02010600030101010101" pitchFamily="2" charset="-122"/>
            </a:endParaRPr>
          </a:p>
          <a:p>
            <a:pPr eaLnBrk="1" hangingPunct="1">
              <a:buFont typeface="Wingdings" panose="05000000000000000000" pitchFamily="2" charset="2"/>
              <a:buNone/>
              <a:defRPr/>
            </a:pPr>
            <a:r>
              <a:rPr lang="en-US" altLang="zh-CN" sz="2200" b="1" dirty="0">
                <a:latin typeface="宋体" panose="02010600030101010101" pitchFamily="2" charset="-122"/>
                <a:ea typeface="宋体" panose="02010600030101010101" pitchFamily="2" charset="-122"/>
              </a:rPr>
              <a:t>/Sally/ {print “****</a:t>
            </a:r>
            <a:r>
              <a:rPr lang="en-US" altLang="zh-CN" sz="2200" b="1" dirty="0">
                <a:latin typeface="宋体" panose="02010600030101010101" pitchFamily="2" charset="-122"/>
                <a:ea typeface="宋体" panose="02010600030101010101" pitchFamily="2" charset="-122"/>
                <a:sym typeface="Wingdings" panose="05000000000000000000" pitchFamily="2" charset="2"/>
              </a:rPr>
              <a:t> </a:t>
            </a:r>
            <a:r>
              <a:rPr lang="en-US" altLang="zh-CN" sz="2200" b="1" dirty="0">
                <a:latin typeface="宋体" panose="02010600030101010101" pitchFamily="2" charset="-122"/>
                <a:ea typeface="宋体" panose="02010600030101010101" pitchFamily="2" charset="-122"/>
              </a:rPr>
              <a:t>found  Sally!  ****”}</a:t>
            </a:r>
          </a:p>
          <a:p>
            <a:pPr eaLnBrk="1" hangingPunct="1">
              <a:buFont typeface="Wingdings" panose="05000000000000000000" pitchFamily="2" charset="2"/>
              <a:buNone/>
              <a:defRPr/>
            </a:pPr>
            <a:r>
              <a:rPr lang="en-US" altLang="zh-CN" sz="2200" b="1" dirty="0">
                <a:latin typeface="宋体" panose="02010600030101010101" pitchFamily="2" charset="-122"/>
                <a:ea typeface="宋体" panose="02010600030101010101" pitchFamily="2" charset="-122"/>
              </a:rPr>
              <a:t>{print  $1, $2, $3}</a:t>
            </a:r>
          </a:p>
          <a:p>
            <a:pPr eaLnBrk="1" hangingPunct="1">
              <a:buFont typeface="Wingdings" panose="05000000000000000000" pitchFamily="2" charset="2"/>
              <a:buNone/>
              <a:defRPr/>
            </a:pPr>
            <a:r>
              <a:rPr lang="en-US" altLang="zh-CN" sz="2200" b="1" dirty="0">
                <a:solidFill>
                  <a:srgbClr val="FF3300"/>
                </a:solidFill>
                <a:latin typeface="宋体" panose="02010600030101010101" pitchFamily="2" charset="-122"/>
                <a:ea typeface="宋体" panose="02010600030101010101" pitchFamily="2" charset="-122"/>
              </a:rPr>
              <a:t>$ </a:t>
            </a:r>
            <a:r>
              <a:rPr lang="en-US" altLang="zh-CN" sz="2200" b="1" dirty="0" err="1">
                <a:solidFill>
                  <a:srgbClr val="FF3300"/>
                </a:solidFill>
                <a:latin typeface="宋体" panose="02010600030101010101" pitchFamily="2" charset="-122"/>
                <a:ea typeface="宋体" panose="02010600030101010101" pitchFamily="2" charset="-122"/>
              </a:rPr>
              <a:t>awk</a:t>
            </a:r>
            <a:r>
              <a:rPr lang="en-US" altLang="zh-CN" sz="2200" b="1" dirty="0">
                <a:solidFill>
                  <a:srgbClr val="FF3300"/>
                </a:solidFill>
                <a:latin typeface="宋体" panose="02010600030101010101" pitchFamily="2" charset="-122"/>
                <a:ea typeface="宋体" panose="02010600030101010101" pitchFamily="2" charset="-122"/>
              </a:rPr>
              <a:t>  -f  </a:t>
            </a:r>
            <a:r>
              <a:rPr lang="en-US" altLang="zh-CN" sz="2200" b="1" dirty="0" err="1">
                <a:solidFill>
                  <a:srgbClr val="FF3300"/>
                </a:solidFill>
                <a:latin typeface="宋体" panose="02010600030101010101" pitchFamily="2" charset="-122"/>
                <a:ea typeface="宋体" panose="02010600030101010101" pitchFamily="2" charset="-122"/>
              </a:rPr>
              <a:t>my_awk</a:t>
            </a:r>
            <a:r>
              <a:rPr lang="en-US" altLang="zh-CN" sz="2200" b="1" dirty="0">
                <a:solidFill>
                  <a:srgbClr val="FF3300"/>
                </a:solidFill>
                <a:latin typeface="宋体" panose="02010600030101010101" pitchFamily="2" charset="-122"/>
                <a:ea typeface="宋体" panose="02010600030101010101" pitchFamily="2" charset="-122"/>
              </a:rPr>
              <a:t>   employees</a:t>
            </a:r>
            <a:endParaRPr lang="en-US" altLang="zh-CN" sz="2200" b="1" dirty="0">
              <a:latin typeface="宋体" panose="02010600030101010101" pitchFamily="2" charset="-122"/>
              <a:ea typeface="宋体" panose="02010600030101010101" pitchFamily="2" charset="-122"/>
            </a:endParaRPr>
          </a:p>
          <a:p>
            <a:pPr eaLnBrk="1" hangingPunct="1">
              <a:buFont typeface="Wingdings" panose="05000000000000000000" pitchFamily="2" charset="2"/>
              <a:buNone/>
              <a:defRPr/>
            </a:pPr>
            <a:r>
              <a:rPr lang="en-US" altLang="zh-CN" sz="2200" b="1" dirty="0">
                <a:latin typeface="宋体" panose="02010600030101010101" pitchFamily="2" charset="-122"/>
                <a:ea typeface="宋体" panose="02010600030101010101" pitchFamily="2" charset="-122"/>
              </a:rPr>
              <a:t>Tom  Jones    4424 </a:t>
            </a:r>
          </a:p>
          <a:p>
            <a:pPr eaLnBrk="1" hangingPunct="1">
              <a:buFont typeface="Wingdings" panose="05000000000000000000" pitchFamily="2" charset="2"/>
              <a:buNone/>
              <a:defRPr/>
            </a:pPr>
            <a:r>
              <a:rPr lang="en-US" altLang="zh-CN" sz="2200" b="1" dirty="0">
                <a:latin typeface="宋体" panose="02010600030101010101" pitchFamily="2" charset="-122"/>
                <a:ea typeface="宋体" panose="02010600030101010101" pitchFamily="2" charset="-122"/>
              </a:rPr>
              <a:t>Mary Adams   5436 </a:t>
            </a:r>
          </a:p>
          <a:p>
            <a:pPr eaLnBrk="1" hangingPunct="1">
              <a:buFont typeface="Wingdings" panose="05000000000000000000" pitchFamily="2" charset="2"/>
              <a:buNone/>
              <a:defRPr/>
            </a:pPr>
            <a:r>
              <a:rPr lang="en-US" altLang="zh-CN" sz="2200" b="1" dirty="0">
                <a:latin typeface="宋体" panose="02010600030101010101" pitchFamily="2" charset="-122"/>
                <a:ea typeface="宋体" panose="02010600030101010101" pitchFamily="2" charset="-122"/>
                <a:sym typeface="Wingdings" panose="05000000000000000000" pitchFamily="2" charset="2"/>
              </a:rPr>
              <a:t>**** </a:t>
            </a:r>
            <a:r>
              <a:rPr lang="en-US" altLang="zh-CN" sz="2200" b="1" dirty="0">
                <a:latin typeface="宋体" panose="02010600030101010101" pitchFamily="2" charset="-122"/>
                <a:ea typeface="宋体" panose="02010600030101010101" pitchFamily="2" charset="-122"/>
              </a:rPr>
              <a:t>found  Sally!  ****</a:t>
            </a:r>
          </a:p>
          <a:p>
            <a:pPr eaLnBrk="1" hangingPunct="1">
              <a:buFont typeface="Wingdings" panose="05000000000000000000" pitchFamily="2" charset="2"/>
              <a:buNone/>
              <a:defRPr/>
            </a:pPr>
            <a:r>
              <a:rPr lang="en-US" altLang="zh-CN" sz="2200" b="1" dirty="0">
                <a:latin typeface="宋体" panose="02010600030101010101" pitchFamily="2" charset="-122"/>
                <a:ea typeface="宋体" panose="02010600030101010101" pitchFamily="2" charset="-122"/>
              </a:rPr>
              <a:t>Sally Chang     1654</a:t>
            </a:r>
          </a:p>
          <a:p>
            <a:pPr eaLnBrk="1" hangingPunct="1">
              <a:buFont typeface="Wingdings" panose="05000000000000000000" pitchFamily="2" charset="2"/>
              <a:buNone/>
              <a:defRPr/>
            </a:pPr>
            <a:r>
              <a:rPr lang="en-US" altLang="zh-CN" sz="2200" b="1" dirty="0">
                <a:latin typeface="宋体" panose="02010600030101010101" pitchFamily="2" charset="-122"/>
                <a:ea typeface="宋体" panose="02010600030101010101" pitchFamily="2" charset="-122"/>
              </a:rPr>
              <a:t>Billy  Black     16</a:t>
            </a:r>
          </a:p>
        </p:txBody>
      </p:sp>
      <p:sp>
        <p:nvSpPr>
          <p:cNvPr id="4" name="Rectangle 2"/>
          <p:cNvSpPr txBox="1">
            <a:spLocks noChangeArrowheads="1"/>
          </p:cNvSpPr>
          <p:nvPr/>
        </p:nvSpPr>
        <p:spPr>
          <a:xfrm>
            <a:off x="980440" y="325120"/>
            <a:ext cx="6985000"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5" name="Rectangle 2"/>
          <p:cNvSpPr txBox="1">
            <a:spLocks noChangeArrowheads="1"/>
          </p:cNvSpPr>
          <p:nvPr/>
        </p:nvSpPr>
        <p:spPr>
          <a:xfrm>
            <a:off x="871220" y="1130975"/>
            <a:ext cx="7505136" cy="443825"/>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dirty="0">
                <a:latin typeface="宋体" panose="02010600030101010101" pitchFamily="2" charset="-122"/>
                <a:ea typeface="宋体" panose="02010600030101010101" pitchFamily="2" charset="-122"/>
              </a:rPr>
              <a:t>8.11.6  awk</a:t>
            </a:r>
            <a:r>
              <a:rPr lang="zh-CN" altLang="en-US" dirty="0">
                <a:latin typeface="宋体" panose="02010600030101010101" pitchFamily="2" charset="-122"/>
                <a:ea typeface="宋体" panose="02010600030101010101" pitchFamily="2" charset="-122"/>
              </a:rPr>
              <a:t>命令文件</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92072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01 软件工程概述 h5"/>
  <p:tag name="ISLIDE.GUIDESSETTING" val="{&quot;Id&quot;:&quot;GuidesStyle_Normal&quot;,&quot;Name&quot;:&quot;正常&quot;,&quot;HeaderHeight&quot;:15.0,&quot;FooterHeight&quot;:9.0,&quot;SideMargin&quot;:5.5,&quot;TopMargin&quot;:0.0,&quot;BottomMargin&quot;:0.0,&quot;IntervalMargin&quot;:1.5}"/>
</p:tagLst>
</file>

<file path=ppt/tags/tag2.xml><?xml version="1.0" encoding="utf-8"?>
<p:tagLst xmlns:a="http://schemas.openxmlformats.org/drawingml/2006/main" xmlns:r="http://schemas.openxmlformats.org/officeDocument/2006/relationships" xmlns:p="http://schemas.openxmlformats.org/presentationml/2006/main">
  <p:tag name="TIMING" val="|9.3|2.7|1.5|1.4|2.6|3|2.4"/>
</p:tagLst>
</file>

<file path=ppt/theme/theme1.xml><?xml version="1.0" encoding="utf-8"?>
<a:theme xmlns:a="http://schemas.openxmlformats.org/drawingml/2006/main" name="菱形网格 16x9">
  <a:themeElements>
    <a:clrScheme name="蓝色暖调">
      <a:dk1>
        <a:sysClr val="windowText" lastClr="000000"/>
      </a:dk1>
      <a:lt1>
        <a:sysClr val="window" lastClr="CCE8C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19_TF03031015" id="{4D6D15B2-A3EB-4896-B32E-5E1845D70213}" vid="{3C8FFD1D-C814-4C51-B282-C32E538AEF55}"/>
    </a:ext>
  </a:extLst>
</a:theme>
</file>

<file path=ppt/theme/theme2.xml><?xml version="1.0" encoding="utf-8"?>
<a:theme xmlns:a="http://schemas.openxmlformats.org/drawingml/2006/main" name="Office 主题">
  <a:themeElements>
    <a:clrScheme name="DiamondGrid">
      <a:dk1>
        <a:srgbClr val="2D2E2D"/>
      </a:dk1>
      <a:lt1>
        <a:sysClr val="window" lastClr="CCE8C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DiamondGrid">
      <a:dk1>
        <a:srgbClr val="2D2E2D"/>
      </a:dk1>
      <a:lt1>
        <a:sysClr val="window" lastClr="CCE8C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菱形网格业务演示文稿（宽屏）</Template>
  <TotalTime>9322</TotalTime>
  <Words>11550</Words>
  <Application>Microsoft Office PowerPoint</Application>
  <PresentationFormat>全屏显示(4:3)</PresentationFormat>
  <Paragraphs>1467</Paragraphs>
  <Slides>97</Slides>
  <Notes>97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97</vt:i4>
      </vt:variant>
    </vt:vector>
  </HeadingPairs>
  <TitlesOfParts>
    <vt:vector size="108" baseType="lpstr">
      <vt:lpstr>仿宋</vt:lpstr>
      <vt:lpstr>黑体</vt:lpstr>
      <vt:lpstr>华文楷体</vt:lpstr>
      <vt:lpstr>楷体</vt:lpstr>
      <vt:lpstr>宋体</vt:lpstr>
      <vt:lpstr>微软雅黑</vt:lpstr>
      <vt:lpstr>Arial</vt:lpstr>
      <vt:lpstr>Arial Narrow</vt:lpstr>
      <vt:lpstr>Times New Roman</vt:lpstr>
      <vt:lpstr>Wingdings</vt:lpstr>
      <vt:lpstr>菱形网格 16x9</vt:lpstr>
      <vt:lpstr>第八章 shell的交互功能与shell程序设计</vt:lpstr>
      <vt:lpstr>本章主要内容</vt:lpstr>
      <vt:lpstr>第八章  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8.7  shell 编程</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8.10  流编辑器sed</vt:lpstr>
      <vt:lpstr>屏幕编辑器与流编辑器的区别</vt:lpstr>
      <vt:lpstr>PowerPoint 演示文稿</vt:lpstr>
      <vt:lpstr>PowerPoint 演示文稿</vt:lpstr>
      <vt:lpstr>PowerPoint 演示文稿</vt:lpstr>
      <vt:lpstr>PowerPoint 演示文稿</vt:lpstr>
      <vt:lpstr>2. 正则表达式出错和模式不匹配:</vt:lpstr>
      <vt:lpstr>3. 出错信息保存和退出状态值检测</vt:lpstr>
      <vt:lpstr>PowerPoint 演示文稿</vt:lpstr>
      <vt:lpstr>PowerPoint 演示文稿</vt:lpstr>
      <vt:lpstr>PowerPoint 演示文稿</vt:lpstr>
      <vt:lpstr>PowerPoint 演示文稿</vt:lpstr>
      <vt:lpstr>特别说明</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软件工程概述 h5</dc:title>
  <dc:creator>lan tian</dc:creator>
  <cp:lastModifiedBy>Liu Yao</cp:lastModifiedBy>
  <cp:revision>382</cp:revision>
  <dcterms:created xsi:type="dcterms:W3CDTF">2018-03-05T08:16:37Z</dcterms:created>
  <dcterms:modified xsi:type="dcterms:W3CDTF">2021-04-25T19:13:30Z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