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63"/>
  </p:notesMasterIdLst>
  <p:handoutMasterIdLst>
    <p:handoutMasterId r:id="rId64"/>
  </p:handoutMasterIdLst>
  <p:sldIdLst>
    <p:sldId id="318" r:id="rId2"/>
    <p:sldId id="319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54" r:id="rId14"/>
    <p:sldId id="355" r:id="rId15"/>
    <p:sldId id="357" r:id="rId16"/>
    <p:sldId id="358" r:id="rId17"/>
    <p:sldId id="336" r:id="rId18"/>
    <p:sldId id="323" r:id="rId19"/>
    <p:sldId id="359" r:id="rId20"/>
    <p:sldId id="348" r:id="rId21"/>
    <p:sldId id="349" r:id="rId22"/>
    <p:sldId id="350" r:id="rId23"/>
    <p:sldId id="351" r:id="rId24"/>
    <p:sldId id="352" r:id="rId25"/>
    <p:sldId id="353" r:id="rId26"/>
    <p:sldId id="320" r:id="rId27"/>
    <p:sldId id="321" r:id="rId28"/>
    <p:sldId id="362" r:id="rId29"/>
    <p:sldId id="363" r:id="rId30"/>
    <p:sldId id="334" r:id="rId31"/>
    <p:sldId id="335" r:id="rId32"/>
    <p:sldId id="360" r:id="rId33"/>
    <p:sldId id="361" r:id="rId34"/>
    <p:sldId id="337" r:id="rId35"/>
    <p:sldId id="338" r:id="rId36"/>
    <p:sldId id="339" r:id="rId37"/>
    <p:sldId id="340" r:id="rId38"/>
    <p:sldId id="343" r:id="rId39"/>
    <p:sldId id="341" r:id="rId40"/>
    <p:sldId id="342" r:id="rId41"/>
    <p:sldId id="347" r:id="rId42"/>
    <p:sldId id="345" r:id="rId43"/>
    <p:sldId id="346" r:id="rId44"/>
    <p:sldId id="365" r:id="rId45"/>
    <p:sldId id="366" r:id="rId46"/>
    <p:sldId id="367" r:id="rId47"/>
    <p:sldId id="368" r:id="rId48"/>
    <p:sldId id="364" r:id="rId49"/>
    <p:sldId id="372" r:id="rId50"/>
    <p:sldId id="373" r:id="rId51"/>
    <p:sldId id="369" r:id="rId52"/>
    <p:sldId id="370" r:id="rId53"/>
    <p:sldId id="371" r:id="rId54"/>
    <p:sldId id="374" r:id="rId55"/>
    <p:sldId id="375" r:id="rId56"/>
    <p:sldId id="376" r:id="rId57"/>
    <p:sldId id="377" r:id="rId58"/>
    <p:sldId id="378" r:id="rId59"/>
    <p:sldId id="379" r:id="rId60"/>
    <p:sldId id="380" r:id="rId61"/>
    <p:sldId id="381" r:id="rId62"/>
  </p:sldIdLst>
  <p:sldSz cx="9144000" cy="6858000" type="screen4x3"/>
  <p:notesSz cx="9979025" cy="68341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0000FF"/>
    <a:srgbClr val="800000"/>
    <a:srgbClr val="6ABAFC"/>
    <a:srgbClr val="B8BEA8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6" autoAdjust="0"/>
    <p:restoredTop sz="84057" autoAdjust="0"/>
  </p:normalViewPr>
  <p:slideViewPr>
    <p:cSldViewPr>
      <p:cViewPr varScale="1">
        <p:scale>
          <a:sx n="84" d="100"/>
          <a:sy n="84" d="100"/>
        </p:scale>
        <p:origin x="188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637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A2716BA-10A9-4462-8102-1162DF1B7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593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CE7FC5-E35B-4C2D-8D22-AF1AEAA6D0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53088" y="0"/>
            <a:ext cx="432435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B6C29B9-3799-4464-B458-F72BE163292F}" type="datetimeFigureOut">
              <a:rPr lang="zh-CN" altLang="en-US"/>
              <a:pPr>
                <a:defRPr/>
              </a:pPr>
              <a:t>2024/4/18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48C2E9-B250-409B-8279-51BA820B8A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91288"/>
            <a:ext cx="432593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6E41CC-0EF2-4AB2-921A-D40786DAD2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53088" y="6491288"/>
            <a:ext cx="4324350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2913839-B57E-42BE-8573-0CE5DF59AB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62EDED55-DCE4-4766-9D74-E3469B1FF4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5A2F630-C6E6-424F-B152-1647906543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C4B4A52-99BD-4EB5-AF42-88931B1654E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1363" y="512763"/>
            <a:ext cx="3417887" cy="256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id="{D5965300-D8FC-4BA4-9AAA-BD3D98B5BA1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8538" y="3246438"/>
            <a:ext cx="7981950" cy="30749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0358" name="Rectangle 6">
            <a:extLst>
              <a:ext uri="{FF2B5EF4-FFF2-40B4-BE49-F238E27FC236}">
                <a16:creationId xmlns:a16="http://schemas.microsoft.com/office/drawing/2014/main" id="{0042A0B4-5938-4B40-A006-228E69CA290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9" name="Rectangle 7">
            <a:extLst>
              <a:ext uri="{FF2B5EF4-FFF2-40B4-BE49-F238E27FC236}">
                <a16:creationId xmlns:a16="http://schemas.microsoft.com/office/drawing/2014/main" id="{9653A19F-3D31-417B-B2C2-1353916834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A79DD44-F501-4175-AC9B-4177FBFC3C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4059EFDA-8562-4302-B694-2F60DBCB51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595291E-18B3-4F7B-95CF-F7834B0ED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E6C57C3D-EDA4-4E6C-A95D-75D1B09E6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F2DA9AD-2F0C-4F86-B1E6-79A2D7508599}" type="slidenum">
              <a:rPr lang="en-US" altLang="zh-CN">
                <a:latin typeface="Arial" panose="020B0604020202020204" pitchFamily="34" charset="0"/>
              </a:rPr>
              <a:pPr/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594D0F08-2C72-402A-BD4F-88638BB3D2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A95A8AC3-0AF3-4649-A963-37CE8D9E0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9350E8EE-627E-4DAA-A8CE-AD84A6381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7C063A1A-9FC8-436A-AF06-1339322A046A}" type="slidenum">
              <a:rPr lang="en-US" altLang="zh-CN">
                <a:latin typeface="Arial" panose="020B0604020202020204" pitchFamily="34" charset="0"/>
              </a:rPr>
              <a:pPr/>
              <a:t>38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8E02143A-A48D-43EF-B34C-6F2F0F5E17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09671490-AC28-46B8-B1C9-CCCEAF3A3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A4AC0525-4863-4A78-BBEF-D26703EDAE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BE7866FA-1DCC-4835-87B8-CD94E1F705EA}" type="slidenum">
              <a:rPr lang="en-US" altLang="zh-CN">
                <a:latin typeface="Arial" panose="020B0604020202020204" pitchFamily="34" charset="0"/>
              </a:rPr>
              <a:pPr/>
              <a:t>41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0E807425-B3CE-4F58-A4D2-DBFF497C1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B15ADE8B-928A-424D-8F7F-F9E1CB689F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D9775727-55F2-4170-A8A8-44C75C81D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03CB04F5-7214-44B4-93C4-575AE1484579}" type="slidenum">
              <a:rPr lang="en-US" altLang="zh-CN">
                <a:latin typeface="Arial" panose="020B0604020202020204" pitchFamily="34" charset="0"/>
              </a:rPr>
              <a:pPr/>
              <a:t>42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79DD44-F501-4175-AC9B-4177FBFC3C35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385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wait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79DD44-F501-4175-AC9B-4177FBFC3C35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3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60904F4A-557B-4DFD-85CB-EA00A0A7FE03}"/>
              </a:ext>
            </a:extLst>
          </p:cNvPr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147483646 w 3985"/>
              <a:gd name="T1" fmla="*/ 0 h 3619"/>
              <a:gd name="T2" fmla="*/ 0 w 3985"/>
              <a:gd name="T3" fmla="*/ 2147483646 h 3619"/>
              <a:gd name="T4" fmla="*/ 2147483646 w 3985"/>
              <a:gd name="T5" fmla="*/ 2147483646 h 3619"/>
              <a:gd name="T6" fmla="*/ 2147483646 w 3985"/>
              <a:gd name="T7" fmla="*/ 2147483646 h 3619"/>
              <a:gd name="T8" fmla="*/ 2147483646 w 3985"/>
              <a:gd name="T9" fmla="*/ 0 h 3619"/>
              <a:gd name="T10" fmla="*/ 2147483646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B33AB748-943B-412D-B332-826A34AC6D43}"/>
              </a:ext>
            </a:extLst>
          </p:cNvPr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0D3E93A0-C2EB-4B00-90F4-377519F8D5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9355783 w 794"/>
                <a:gd name="T1" fmla="*/ 1286375 h 414"/>
                <a:gd name="T2" fmla="*/ 8366855 w 794"/>
                <a:gd name="T3" fmla="*/ 1035905 h 414"/>
                <a:gd name="T4" fmla="*/ 6553442 w 794"/>
                <a:gd name="T5" fmla="*/ 684493 h 414"/>
                <a:gd name="T6" fmla="*/ 836357 w 794"/>
                <a:gd name="T7" fmla="*/ 0 h 414"/>
                <a:gd name="T8" fmla="*/ 269742 w 794"/>
                <a:gd name="T9" fmla="*/ 64852 h 414"/>
                <a:gd name="T10" fmla="*/ 0 w 794"/>
                <a:gd name="T11" fmla="*/ 270539 h 414"/>
                <a:gd name="T12" fmla="*/ 328724 w 794"/>
                <a:gd name="T13" fmla="*/ 505225 h 414"/>
                <a:gd name="T14" fmla="*/ 6716077 w 794"/>
                <a:gd name="T15" fmla="*/ 1332798 h 414"/>
                <a:gd name="T16" fmla="*/ 8115557 w 794"/>
                <a:gd name="T17" fmla="*/ 1279804 h 414"/>
                <a:gd name="T18" fmla="*/ 9247055 w 794"/>
                <a:gd name="T19" fmla="*/ 1348348 h 414"/>
                <a:gd name="T20" fmla="*/ 9355783 w 794"/>
                <a:gd name="T21" fmla="*/ 1286375 h 414"/>
                <a:gd name="T22" fmla="*/ 9355783 w 794"/>
                <a:gd name="T23" fmla="*/ 1286375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FDC1EB9E-9833-4A38-9EE0-1A09587763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3113 w 1586"/>
                <a:gd name="T1" fmla="*/ 0 h 821"/>
                <a:gd name="T2" fmla="*/ 30243 w 1586"/>
                <a:gd name="T3" fmla="*/ 3260 h 821"/>
                <a:gd name="T4" fmla="*/ 32445 w 1586"/>
                <a:gd name="T5" fmla="*/ 4008 h 821"/>
                <a:gd name="T6" fmla="*/ 36040 w 1586"/>
                <a:gd name="T7" fmla="*/ 4975 h 821"/>
                <a:gd name="T8" fmla="*/ 35563 w 1586"/>
                <a:gd name="T9" fmla="*/ 5158 h 821"/>
                <a:gd name="T10" fmla="*/ 30669 w 1586"/>
                <a:gd name="T11" fmla="*/ 4943 h 821"/>
                <a:gd name="T12" fmla="*/ 26013 w 1586"/>
                <a:gd name="T13" fmla="*/ 5095 h 821"/>
                <a:gd name="T14" fmla="*/ 941 w 1586"/>
                <a:gd name="T15" fmla="*/ 1877 h 821"/>
                <a:gd name="T16" fmla="*/ 0 w 1586"/>
                <a:gd name="T17" fmla="*/ 943 h 821"/>
                <a:gd name="T18" fmla="*/ 1043 w 1586"/>
                <a:gd name="T19" fmla="*/ 199 h 821"/>
                <a:gd name="T20" fmla="*/ 3113 w 1586"/>
                <a:gd name="T21" fmla="*/ 0 h 821"/>
                <a:gd name="T22" fmla="*/ 3113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B21B985C-60E9-4618-852B-351F9B3E6A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2096 h 747"/>
                <a:gd name="T2" fmla="*/ 21435 w 1049"/>
                <a:gd name="T3" fmla="*/ 4823 h 747"/>
                <a:gd name="T4" fmla="*/ 21833 w 1049"/>
                <a:gd name="T5" fmla="*/ 3448 h 747"/>
                <a:gd name="T6" fmla="*/ 24390 w 1049"/>
                <a:gd name="T7" fmla="*/ 2726 h 747"/>
                <a:gd name="T8" fmla="*/ 1813 w 1049"/>
                <a:gd name="T9" fmla="*/ 0 h 747"/>
                <a:gd name="T10" fmla="*/ 0 w 1049"/>
                <a:gd name="T11" fmla="*/ 817 h 747"/>
                <a:gd name="T12" fmla="*/ 0 w 1049"/>
                <a:gd name="T13" fmla="*/ 2096 h 747"/>
                <a:gd name="T14" fmla="*/ 0 w 1049"/>
                <a:gd name="T15" fmla="*/ 2096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7141B184-71C1-4534-902B-106A367B26C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>
                <a:extLst>
                  <a:ext uri="{FF2B5EF4-FFF2-40B4-BE49-F238E27FC236}">
                    <a16:creationId xmlns:a16="http://schemas.microsoft.com/office/drawing/2014/main" id="{33603600-9F44-483A-B0AC-5F93922152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2471 w 150"/>
                  <a:gd name="T1" fmla="*/ 0 h 173"/>
                  <a:gd name="T2" fmla="*/ 909 w 150"/>
                  <a:gd name="T3" fmla="*/ 450 h 173"/>
                  <a:gd name="T4" fmla="*/ 0 w 150"/>
                  <a:gd name="T5" fmla="*/ 1175 h 173"/>
                  <a:gd name="T6" fmla="*/ 1798 w 150"/>
                  <a:gd name="T7" fmla="*/ 1086 h 173"/>
                  <a:gd name="T8" fmla="*/ 2316 w 150"/>
                  <a:gd name="T9" fmla="*/ 574 h 173"/>
                  <a:gd name="T10" fmla="*/ 3379 w 150"/>
                  <a:gd name="T11" fmla="*/ 182 h 173"/>
                  <a:gd name="T12" fmla="*/ 2471 w 150"/>
                  <a:gd name="T13" fmla="*/ 0 h 173"/>
                  <a:gd name="T14" fmla="*/ 2471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14">
                <a:extLst>
                  <a:ext uri="{FF2B5EF4-FFF2-40B4-BE49-F238E27FC236}">
                    <a16:creationId xmlns:a16="http://schemas.microsoft.com/office/drawing/2014/main" id="{CF8629F9-BB66-49BC-A228-94746EE203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3588 w 1684"/>
                  <a:gd name="T1" fmla="*/ 0 h 880"/>
                  <a:gd name="T2" fmla="*/ 1451 w 1684"/>
                  <a:gd name="T3" fmla="*/ 332 h 880"/>
                  <a:gd name="T4" fmla="*/ 0 w 1684"/>
                  <a:gd name="T5" fmla="*/ 1325 h 880"/>
                  <a:gd name="T6" fmla="*/ 1547 w 1684"/>
                  <a:gd name="T7" fmla="*/ 2286 h 880"/>
                  <a:gd name="T8" fmla="*/ 27198 w 1684"/>
                  <a:gd name="T9" fmla="*/ 5522 h 880"/>
                  <a:gd name="T10" fmla="*/ 32724 w 1684"/>
                  <a:gd name="T11" fmla="*/ 5320 h 880"/>
                  <a:gd name="T12" fmla="*/ 37201 w 1684"/>
                  <a:gd name="T13" fmla="*/ 5606 h 880"/>
                  <a:gd name="T14" fmla="*/ 38755 w 1684"/>
                  <a:gd name="T15" fmla="*/ 5152 h 880"/>
                  <a:gd name="T16" fmla="*/ 34562 w 1684"/>
                  <a:gd name="T17" fmla="*/ 4228 h 880"/>
                  <a:gd name="T18" fmla="*/ 32859 w 1684"/>
                  <a:gd name="T19" fmla="*/ 3265 h 880"/>
                  <a:gd name="T20" fmla="*/ 31515 w 1684"/>
                  <a:gd name="T21" fmla="*/ 3357 h 880"/>
                  <a:gd name="T22" fmla="*/ 33112 w 1684"/>
                  <a:gd name="T23" fmla="*/ 4228 h 880"/>
                  <a:gd name="T24" fmla="*/ 36314 w 1684"/>
                  <a:gd name="T25" fmla="*/ 5156 h 880"/>
                  <a:gd name="T26" fmla="*/ 32521 w 1684"/>
                  <a:gd name="T27" fmla="*/ 5013 h 880"/>
                  <a:gd name="T28" fmla="*/ 28048 w 1684"/>
                  <a:gd name="T29" fmla="*/ 5180 h 880"/>
                  <a:gd name="T30" fmla="*/ 28876 w 1684"/>
                  <a:gd name="T31" fmla="*/ 4137 h 880"/>
                  <a:gd name="T32" fmla="*/ 30793 w 1684"/>
                  <a:gd name="T33" fmla="*/ 3427 h 880"/>
                  <a:gd name="T34" fmla="*/ 28548 w 1684"/>
                  <a:gd name="T35" fmla="*/ 3516 h 880"/>
                  <a:gd name="T36" fmla="*/ 26808 w 1684"/>
                  <a:gd name="T37" fmla="*/ 4194 h 880"/>
                  <a:gd name="T38" fmla="*/ 26216 w 1684"/>
                  <a:gd name="T39" fmla="*/ 5041 h 880"/>
                  <a:gd name="T40" fmla="*/ 2465 w 1684"/>
                  <a:gd name="T41" fmla="*/ 1974 h 880"/>
                  <a:gd name="T42" fmla="*/ 1836 w 1684"/>
                  <a:gd name="T43" fmla="*/ 1368 h 880"/>
                  <a:gd name="T44" fmla="*/ 2369 w 1684"/>
                  <a:gd name="T45" fmla="*/ 608 h 880"/>
                  <a:gd name="T46" fmla="*/ 4986 w 1684"/>
                  <a:gd name="T47" fmla="*/ 0 h 880"/>
                  <a:gd name="T48" fmla="*/ 3588 w 1684"/>
                  <a:gd name="T49" fmla="*/ 0 h 880"/>
                  <a:gd name="T50" fmla="*/ 3588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15">
                <a:extLst>
                  <a:ext uri="{FF2B5EF4-FFF2-40B4-BE49-F238E27FC236}">
                    <a16:creationId xmlns:a16="http://schemas.microsoft.com/office/drawing/2014/main" id="{D6B9FEF2-4FFE-46C1-B1D7-3502E7319F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2304 w 1190"/>
                  <a:gd name="T1" fmla="*/ 0 h 500"/>
                  <a:gd name="T2" fmla="*/ 27380 w 1190"/>
                  <a:gd name="T3" fmla="*/ 3111 h 500"/>
                  <a:gd name="T4" fmla="*/ 24740 w 1190"/>
                  <a:gd name="T5" fmla="*/ 3174 h 500"/>
                  <a:gd name="T6" fmla="*/ 0 w 1190"/>
                  <a:gd name="T7" fmla="*/ 171 h 500"/>
                  <a:gd name="T8" fmla="*/ 2304 w 1190"/>
                  <a:gd name="T9" fmla="*/ 0 h 500"/>
                  <a:gd name="T10" fmla="*/ 2304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6">
                <a:extLst>
                  <a:ext uri="{FF2B5EF4-FFF2-40B4-BE49-F238E27FC236}">
                    <a16:creationId xmlns:a16="http://schemas.microsoft.com/office/drawing/2014/main" id="{739BFF35-AEE4-43B2-BC35-FF902ED152C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2707 w 160"/>
                  <a:gd name="T1" fmla="*/ 0 h 335"/>
                  <a:gd name="T2" fmla="*/ 443 w 160"/>
                  <a:gd name="T3" fmla="*/ 657 h 335"/>
                  <a:gd name="T4" fmla="*/ 0 w 160"/>
                  <a:gd name="T5" fmla="*/ 1414 h 335"/>
                  <a:gd name="T6" fmla="*/ 777 w 160"/>
                  <a:gd name="T7" fmla="*/ 1934 h 335"/>
                  <a:gd name="T8" fmla="*/ 2183 w 160"/>
                  <a:gd name="T9" fmla="*/ 2062 h 335"/>
                  <a:gd name="T10" fmla="*/ 1772 w 160"/>
                  <a:gd name="T11" fmla="*/ 944 h 335"/>
                  <a:gd name="T12" fmla="*/ 3724 w 160"/>
                  <a:gd name="T13" fmla="*/ 108 h 335"/>
                  <a:gd name="T14" fmla="*/ 2707 w 160"/>
                  <a:gd name="T15" fmla="*/ 0 h 335"/>
                  <a:gd name="T16" fmla="*/ 2707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7">
                <a:extLst>
                  <a:ext uri="{FF2B5EF4-FFF2-40B4-BE49-F238E27FC236}">
                    <a16:creationId xmlns:a16="http://schemas.microsoft.com/office/drawing/2014/main" id="{065161B0-D7DF-443A-A823-49DE55CF60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322 w 489"/>
                  <a:gd name="T1" fmla="*/ 221 h 296"/>
                  <a:gd name="T2" fmla="*/ 3588 w 489"/>
                  <a:gd name="T3" fmla="*/ 427 h 296"/>
                  <a:gd name="T4" fmla="*/ 7280 w 489"/>
                  <a:gd name="T5" fmla="*/ 883 h 296"/>
                  <a:gd name="T6" fmla="*/ 9886 w 489"/>
                  <a:gd name="T7" fmla="*/ 1565 h 296"/>
                  <a:gd name="T8" fmla="*/ 7324 w 489"/>
                  <a:gd name="T9" fmla="*/ 1481 h 296"/>
                  <a:gd name="T10" fmla="*/ 3114 w 489"/>
                  <a:gd name="T11" fmla="*/ 940 h 296"/>
                  <a:gd name="T12" fmla="*/ 1121 w 489"/>
                  <a:gd name="T13" fmla="*/ 515 h 296"/>
                  <a:gd name="T14" fmla="*/ 2397 w 489"/>
                  <a:gd name="T15" fmla="*/ 1049 h 296"/>
                  <a:gd name="T16" fmla="*/ 6109 w 489"/>
                  <a:gd name="T17" fmla="*/ 1735 h 296"/>
                  <a:gd name="T18" fmla="*/ 10464 w 489"/>
                  <a:gd name="T19" fmla="*/ 1909 h 296"/>
                  <a:gd name="T20" fmla="*/ 10983 w 489"/>
                  <a:gd name="T21" fmla="*/ 1441 h 296"/>
                  <a:gd name="T22" fmla="*/ 8852 w 489"/>
                  <a:gd name="T23" fmla="*/ 775 h 296"/>
                  <a:gd name="T24" fmla="*/ 3814 w 489"/>
                  <a:gd name="T25" fmla="*/ 111 h 296"/>
                  <a:gd name="T26" fmla="*/ 0 w 489"/>
                  <a:gd name="T27" fmla="*/ 0 h 296"/>
                  <a:gd name="T28" fmla="*/ 322 w 489"/>
                  <a:gd name="T29" fmla="*/ 221 h 296"/>
                  <a:gd name="T30" fmla="*/ 322 w 489"/>
                  <a:gd name="T31" fmla="*/ 221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18">
            <a:extLst>
              <a:ext uri="{FF2B5EF4-FFF2-40B4-BE49-F238E27FC236}">
                <a16:creationId xmlns:a16="http://schemas.microsoft.com/office/drawing/2014/main" id="{E21B935F-4C3A-4F35-8E48-0ED95096537C}"/>
              </a:ext>
            </a:extLst>
          </p:cNvPr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FA010293-BEBA-47D6-A619-2EBA4177383B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97 w 794"/>
                <a:gd name="T1" fmla="*/ 18 h 414"/>
                <a:gd name="T2" fmla="*/ 87 w 794"/>
                <a:gd name="T3" fmla="*/ 14 h 414"/>
                <a:gd name="T4" fmla="*/ 68 w 794"/>
                <a:gd name="T5" fmla="*/ 9 h 414"/>
                <a:gd name="T6" fmla="*/ 8 w 794"/>
                <a:gd name="T7" fmla="*/ 0 h 414"/>
                <a:gd name="T8" fmla="*/ 3 w 794"/>
                <a:gd name="T9" fmla="*/ 1 h 414"/>
                <a:gd name="T10" fmla="*/ 0 w 794"/>
                <a:gd name="T11" fmla="*/ 4 h 414"/>
                <a:gd name="T12" fmla="*/ 3 w 794"/>
                <a:gd name="T13" fmla="*/ 7 h 414"/>
                <a:gd name="T14" fmla="*/ 71 w 794"/>
                <a:gd name="T15" fmla="*/ 18 h 414"/>
                <a:gd name="T16" fmla="*/ 85 w 794"/>
                <a:gd name="T17" fmla="*/ 18 h 414"/>
                <a:gd name="T18" fmla="*/ 97 w 794"/>
                <a:gd name="T19" fmla="*/ 18 h 414"/>
                <a:gd name="T20" fmla="*/ 97 w 794"/>
                <a:gd name="T21" fmla="*/ 18 h 414"/>
                <a:gd name="T22" fmla="*/ 97 w 794"/>
                <a:gd name="T23" fmla="*/ 18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E76EDFD5-51FD-42F9-85E1-6453B44E827B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0 w 1586"/>
                <a:gd name="T1" fmla="*/ 0 h 821"/>
                <a:gd name="T2" fmla="*/ 0 w 1586"/>
                <a:gd name="T3" fmla="*/ 0 h 821"/>
                <a:gd name="T4" fmla="*/ 0 w 1586"/>
                <a:gd name="T5" fmla="*/ 0 h 821"/>
                <a:gd name="T6" fmla="*/ 0 w 1586"/>
                <a:gd name="T7" fmla="*/ 0 h 821"/>
                <a:gd name="T8" fmla="*/ 0 w 1586"/>
                <a:gd name="T9" fmla="*/ 0 h 821"/>
                <a:gd name="T10" fmla="*/ 0 w 1586"/>
                <a:gd name="T11" fmla="*/ 0 h 821"/>
                <a:gd name="T12" fmla="*/ 0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725C5E9-AAE2-4D4E-BAB1-0827A8E51659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>
                <a:gd name="T0" fmla="*/ 0 w 1049"/>
                <a:gd name="T1" fmla="*/ 0 h 747"/>
                <a:gd name="T2" fmla="*/ 0 w 1049"/>
                <a:gd name="T3" fmla="*/ 0 h 747"/>
                <a:gd name="T4" fmla="*/ 0 w 1049"/>
                <a:gd name="T5" fmla="*/ 0 h 747"/>
                <a:gd name="T6" fmla="*/ 0 w 1049"/>
                <a:gd name="T7" fmla="*/ 0 h 747"/>
                <a:gd name="T8" fmla="*/ 0 w 1049"/>
                <a:gd name="T9" fmla="*/ 0 h 747"/>
                <a:gd name="T10" fmla="*/ 0 w 1049"/>
                <a:gd name="T11" fmla="*/ 0 h 747"/>
                <a:gd name="T12" fmla="*/ 0 w 1049"/>
                <a:gd name="T13" fmla="*/ 0 h 747"/>
                <a:gd name="T14" fmla="*/ 0 w 1049"/>
                <a:gd name="T15" fmla="*/ 0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22">
              <a:extLst>
                <a:ext uri="{FF2B5EF4-FFF2-40B4-BE49-F238E27FC236}">
                  <a16:creationId xmlns:a16="http://schemas.microsoft.com/office/drawing/2014/main" id="{E8080619-FFCC-4FCF-8FBB-9E39CE6AC42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D20BA6A0-61C4-4E18-86B9-C59450B303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0 w 150"/>
                  <a:gd name="T1" fmla="*/ 0 h 173"/>
                  <a:gd name="T2" fmla="*/ 0 w 150"/>
                  <a:gd name="T3" fmla="*/ 0 h 173"/>
                  <a:gd name="T4" fmla="*/ 0 w 150"/>
                  <a:gd name="T5" fmla="*/ 0 h 173"/>
                  <a:gd name="T6" fmla="*/ 0 w 150"/>
                  <a:gd name="T7" fmla="*/ 0 h 173"/>
                  <a:gd name="T8" fmla="*/ 0 w 150"/>
                  <a:gd name="T9" fmla="*/ 0 h 173"/>
                  <a:gd name="T10" fmla="*/ 0 w 150"/>
                  <a:gd name="T11" fmla="*/ 0 h 173"/>
                  <a:gd name="T12" fmla="*/ 0 w 150"/>
                  <a:gd name="T13" fmla="*/ 0 h 173"/>
                  <a:gd name="T14" fmla="*/ 0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F2AD1CD8-8BB1-4EE2-A5D8-D02D9C7EE0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0 w 1684"/>
                  <a:gd name="T1" fmla="*/ 0 h 880"/>
                  <a:gd name="T2" fmla="*/ 0 w 1684"/>
                  <a:gd name="T3" fmla="*/ 0 h 880"/>
                  <a:gd name="T4" fmla="*/ 0 w 1684"/>
                  <a:gd name="T5" fmla="*/ 0 h 880"/>
                  <a:gd name="T6" fmla="*/ 0 w 1684"/>
                  <a:gd name="T7" fmla="*/ 0 h 880"/>
                  <a:gd name="T8" fmla="*/ 0 w 1684"/>
                  <a:gd name="T9" fmla="*/ 0 h 880"/>
                  <a:gd name="T10" fmla="*/ 0 w 1684"/>
                  <a:gd name="T11" fmla="*/ 0 h 880"/>
                  <a:gd name="T12" fmla="*/ 0 w 1684"/>
                  <a:gd name="T13" fmla="*/ 0 h 880"/>
                  <a:gd name="T14" fmla="*/ 0 w 1684"/>
                  <a:gd name="T15" fmla="*/ 0 h 880"/>
                  <a:gd name="T16" fmla="*/ 0 w 1684"/>
                  <a:gd name="T17" fmla="*/ 0 h 880"/>
                  <a:gd name="T18" fmla="*/ 0 w 1684"/>
                  <a:gd name="T19" fmla="*/ 0 h 880"/>
                  <a:gd name="T20" fmla="*/ 0 w 1684"/>
                  <a:gd name="T21" fmla="*/ 0 h 880"/>
                  <a:gd name="T22" fmla="*/ 0 w 1684"/>
                  <a:gd name="T23" fmla="*/ 0 h 880"/>
                  <a:gd name="T24" fmla="*/ 0 w 1684"/>
                  <a:gd name="T25" fmla="*/ 0 h 880"/>
                  <a:gd name="T26" fmla="*/ 0 w 1684"/>
                  <a:gd name="T27" fmla="*/ 0 h 880"/>
                  <a:gd name="T28" fmla="*/ 0 w 1684"/>
                  <a:gd name="T29" fmla="*/ 0 h 880"/>
                  <a:gd name="T30" fmla="*/ 0 w 1684"/>
                  <a:gd name="T31" fmla="*/ 0 h 880"/>
                  <a:gd name="T32" fmla="*/ 0 w 1684"/>
                  <a:gd name="T33" fmla="*/ 0 h 880"/>
                  <a:gd name="T34" fmla="*/ 0 w 1684"/>
                  <a:gd name="T35" fmla="*/ 0 h 880"/>
                  <a:gd name="T36" fmla="*/ 0 w 1684"/>
                  <a:gd name="T37" fmla="*/ 0 h 880"/>
                  <a:gd name="T38" fmla="*/ 0 w 1684"/>
                  <a:gd name="T39" fmla="*/ 0 h 880"/>
                  <a:gd name="T40" fmla="*/ 0 w 1684"/>
                  <a:gd name="T41" fmla="*/ 0 h 880"/>
                  <a:gd name="T42" fmla="*/ 0 w 1684"/>
                  <a:gd name="T43" fmla="*/ 0 h 880"/>
                  <a:gd name="T44" fmla="*/ 0 w 1684"/>
                  <a:gd name="T45" fmla="*/ 0 h 880"/>
                  <a:gd name="T46" fmla="*/ 0 w 1684"/>
                  <a:gd name="T47" fmla="*/ 0 h 880"/>
                  <a:gd name="T48" fmla="*/ 0 w 1684"/>
                  <a:gd name="T49" fmla="*/ 0 h 880"/>
                  <a:gd name="T50" fmla="*/ 0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10CDDBF2-F6FD-46A4-BC5F-3E75C0F9A7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0 w 1190"/>
                  <a:gd name="T1" fmla="*/ 0 h 500"/>
                  <a:gd name="T2" fmla="*/ 0 w 1190"/>
                  <a:gd name="T3" fmla="*/ 0 h 500"/>
                  <a:gd name="T4" fmla="*/ 0 w 1190"/>
                  <a:gd name="T5" fmla="*/ 0 h 500"/>
                  <a:gd name="T6" fmla="*/ 0 w 1190"/>
                  <a:gd name="T7" fmla="*/ 0 h 500"/>
                  <a:gd name="T8" fmla="*/ 0 w 1190"/>
                  <a:gd name="T9" fmla="*/ 0 h 500"/>
                  <a:gd name="T10" fmla="*/ 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585E93B8-2C15-4A81-A14E-834658EA7B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>
                  <a:gd name="T0" fmla="*/ 0 w 160"/>
                  <a:gd name="T1" fmla="*/ 0 h 335"/>
                  <a:gd name="T2" fmla="*/ 0 w 160"/>
                  <a:gd name="T3" fmla="*/ 0 h 335"/>
                  <a:gd name="T4" fmla="*/ 0 w 160"/>
                  <a:gd name="T5" fmla="*/ 0 h 335"/>
                  <a:gd name="T6" fmla="*/ 0 w 160"/>
                  <a:gd name="T7" fmla="*/ 0 h 335"/>
                  <a:gd name="T8" fmla="*/ 0 w 160"/>
                  <a:gd name="T9" fmla="*/ 0 h 335"/>
                  <a:gd name="T10" fmla="*/ 0 w 160"/>
                  <a:gd name="T11" fmla="*/ 0 h 335"/>
                  <a:gd name="T12" fmla="*/ 0 w 160"/>
                  <a:gd name="T13" fmla="*/ 0 h 335"/>
                  <a:gd name="T14" fmla="*/ 0 w 160"/>
                  <a:gd name="T15" fmla="*/ 0 h 335"/>
                  <a:gd name="T16" fmla="*/ 0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A5F02B7A-93B4-4CE2-8E0E-240FDC4261D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>
                  <a:gd name="T0" fmla="*/ 0 w 489"/>
                  <a:gd name="T1" fmla="*/ 0 h 296"/>
                  <a:gd name="T2" fmla="*/ 0 w 489"/>
                  <a:gd name="T3" fmla="*/ 0 h 296"/>
                  <a:gd name="T4" fmla="*/ 0 w 489"/>
                  <a:gd name="T5" fmla="*/ 0 h 296"/>
                  <a:gd name="T6" fmla="*/ 0 w 489"/>
                  <a:gd name="T7" fmla="*/ 0 h 296"/>
                  <a:gd name="T8" fmla="*/ 0 w 489"/>
                  <a:gd name="T9" fmla="*/ 0 h 296"/>
                  <a:gd name="T10" fmla="*/ 0 w 489"/>
                  <a:gd name="T11" fmla="*/ 0 h 296"/>
                  <a:gd name="T12" fmla="*/ 0 w 489"/>
                  <a:gd name="T13" fmla="*/ 0 h 296"/>
                  <a:gd name="T14" fmla="*/ 0 w 489"/>
                  <a:gd name="T15" fmla="*/ 0 h 296"/>
                  <a:gd name="T16" fmla="*/ 0 w 489"/>
                  <a:gd name="T17" fmla="*/ 0 h 296"/>
                  <a:gd name="T18" fmla="*/ 0 w 489"/>
                  <a:gd name="T19" fmla="*/ 0 h 296"/>
                  <a:gd name="T20" fmla="*/ 0 w 489"/>
                  <a:gd name="T21" fmla="*/ 0 h 296"/>
                  <a:gd name="T22" fmla="*/ 0 w 489"/>
                  <a:gd name="T23" fmla="*/ 0 h 296"/>
                  <a:gd name="T24" fmla="*/ 0 w 489"/>
                  <a:gd name="T25" fmla="*/ 0 h 296"/>
                  <a:gd name="T26" fmla="*/ 0 w 489"/>
                  <a:gd name="T27" fmla="*/ 0 h 296"/>
                  <a:gd name="T28" fmla="*/ 0 w 489"/>
                  <a:gd name="T29" fmla="*/ 0 h 296"/>
                  <a:gd name="T30" fmla="*/ 0 w 489"/>
                  <a:gd name="T31" fmla="*/ 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5" name="Freeform 28">
            <a:extLst>
              <a:ext uri="{FF2B5EF4-FFF2-40B4-BE49-F238E27FC236}">
                <a16:creationId xmlns:a16="http://schemas.microsoft.com/office/drawing/2014/main" id="{3DC7AD47-F27D-471F-AA0F-B212DAE11A39}"/>
              </a:ext>
            </a:extLst>
          </p:cNvPr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2147483646 w 4288"/>
              <a:gd name="T3" fmla="*/ 2147483646 h 459"/>
              <a:gd name="T4" fmla="*/ 2147483646 w 4288"/>
              <a:gd name="T5" fmla="*/ 2147483646 h 459"/>
              <a:gd name="T6" fmla="*/ 2147483646 w 4288"/>
              <a:gd name="T7" fmla="*/ 2147483646 h 459"/>
              <a:gd name="T8" fmla="*/ 2147483646 w 4288"/>
              <a:gd name="T9" fmla="*/ 2147483646 h 459"/>
              <a:gd name="T10" fmla="*/ 2147483646 w 4288"/>
              <a:gd name="T11" fmla="*/ 2147483646 h 459"/>
              <a:gd name="T12" fmla="*/ 2147483646 w 4288"/>
              <a:gd name="T13" fmla="*/ 2147483646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6C290C59-B7D8-4086-AD15-5A0ED836D879}"/>
              </a:ext>
            </a:extLst>
          </p:cNvPr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2147483646 h 240"/>
              <a:gd name="T2" fmla="*/ 2147483646 w 560"/>
              <a:gd name="T3" fmla="*/ 2147483646 h 240"/>
              <a:gd name="T4" fmla="*/ 2147483646 w 560"/>
              <a:gd name="T5" fmla="*/ 2147483646 h 240"/>
              <a:gd name="T6" fmla="*/ 2147483646 w 560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791A3599-3DAB-4C72-9EE8-728BBDF8A4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FE03B-1C23-4BE3-B5D5-6DDF76655E41}" type="datetime1">
              <a:rPr lang="zh-CN" altLang="en-US"/>
              <a:pPr>
                <a:defRPr/>
              </a:pPr>
              <a:t>2024/4/18</a:t>
            </a:fld>
            <a:endParaRPr lang="en-US" altLang="zh-CN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2C486CDD-620E-4E6E-A736-4AC2C8279C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B371189C-57A7-49AB-923A-5C8C144AAF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A25805-DF4D-434D-80B3-87F2131DA5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80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8C1DD3-662D-4A70-BC51-FB15C46EA3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92BA8-D6EC-4493-9F6D-F7C76CE221DF}" type="datetime1">
              <a:rPr lang="zh-CN" altLang="en-US"/>
              <a:pPr>
                <a:defRPr/>
              </a:pPr>
              <a:t>2024/4/18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7C1EB4-0424-4767-8EA3-38BDE70B9A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E9F18C0-758E-41D8-B4B8-4D603FE119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53C1D-8276-4EFD-8EDA-E2D1DA9651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05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93D1FB-F790-47BB-B2EC-3ECD8705EE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D98EF-95C8-4C79-AC8B-CBAD3195CB5F}" type="datetime1">
              <a:rPr lang="zh-CN" altLang="en-US"/>
              <a:pPr>
                <a:defRPr/>
              </a:pPr>
              <a:t>2024/4/18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709A747-DD00-4294-8AC6-AAC569119C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C99F1CE-2F99-43AF-99B4-707C80EDA1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68756-0C1B-41F9-ABE7-BDC10ABB97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75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F47A9-8F8D-44C2-9C62-C57760281C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E80CC-591B-437E-9703-F768CC130BAA}" type="datetime1">
              <a:rPr lang="zh-CN" altLang="en-US"/>
              <a:pPr>
                <a:defRPr/>
              </a:pPr>
              <a:t>2024/4/18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22C1C3-43E2-452A-8734-8CB977840B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EEE1816-9A77-427B-A092-44BE24C455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7D9E7-00C3-4457-960F-A3D660B2F7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217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152400"/>
            <a:ext cx="76962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487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CFBB49-5ADD-46D1-B11A-899CB01CE4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7A7C7-471A-4541-B6D4-0C1246CAEEAF}" type="datetime1">
              <a:rPr lang="zh-CN" altLang="en-US"/>
              <a:pPr>
                <a:defRPr/>
              </a:pPr>
              <a:t>2024/4/18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6801D0-55F4-462F-9748-371E3D9CFE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4C17AE9-A732-416E-B98F-C65EDF54B7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6CAD2-E274-4E96-9015-232BE2A452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632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667888D-EAD8-4D0E-8E99-506BC97D2E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93F8D-3C28-4A19-8205-F7CE9CD18BB4}" type="datetime1">
              <a:rPr lang="zh-CN" altLang="en-US"/>
              <a:pPr>
                <a:defRPr/>
              </a:pPr>
              <a:t>2024/4/18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961778-66DC-466B-A1C8-31546753EB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A7967C0-5E08-43C9-A498-33D3E03B31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5203B-5165-4709-BAFD-38D419EF13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166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66FC4D-84AC-4F69-9235-742831F18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A9F51-B176-451A-A37F-23C65C50E43D}" type="datetime1">
              <a:rPr lang="zh-CN" altLang="en-US"/>
              <a:pPr>
                <a:defRPr/>
              </a:pPr>
              <a:t>2024/4/18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AD4634-84CD-4448-8D6D-54229E356E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84F82DD-2D2E-41A5-B4A0-3A5BA11DB4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FC57E-3481-4A06-ADB3-4E0B10AE51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42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FFEBC70-5F30-46E8-9AB9-E799EC958E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5B344-DEF5-420B-9F84-2F63747FEF3C}" type="datetime1">
              <a:rPr lang="zh-CN" altLang="en-US"/>
              <a:pPr>
                <a:defRPr/>
              </a:pPr>
              <a:t>2024/4/18</a:t>
            </a:fld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5DC2AE7-8B06-4312-90B2-ECC9274B22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C24D6D0-5693-4A65-A416-E85772876D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725A4-B83F-49B6-8CF3-29606FDC11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446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329A5FA-B788-49FC-95FC-CA0565B703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2D388-1188-495E-AA50-D471902802B8}" type="datetime1">
              <a:rPr lang="zh-CN" altLang="en-US"/>
              <a:pPr>
                <a:defRPr/>
              </a:pPr>
              <a:t>2024/4/18</a:t>
            </a:fld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C804C0E-2B7B-422F-9510-B4D2A11703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CEFE3CE-9AE8-4D6A-A001-28B55FF232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7E5E7-A535-446C-A22D-7339AA4C7F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36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24A9168-8F69-4AF3-AF1D-5D522CEF87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CF55-BCB8-421E-B7C2-AE3ED2D784F0}" type="datetime1">
              <a:rPr lang="zh-CN" altLang="en-US"/>
              <a:pPr>
                <a:defRPr/>
              </a:pPr>
              <a:t>2024/4/18</a:t>
            </a:fld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696DCAF-CBD4-41B5-9DC5-6087721DB9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1E1EA84-F5DB-4D57-AF3A-805452FF09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5BC22-6E3B-45A4-BF6A-006A1C789E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C0BDB0-1AFA-4AF6-84DF-B1F279271A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38793-DBC4-422D-A8D5-FAC0B0AFE14E}" type="datetime1">
              <a:rPr lang="zh-CN" altLang="en-US"/>
              <a:pPr>
                <a:defRPr/>
              </a:pPr>
              <a:t>2024/4/18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EB82ED-E932-4CD4-B07B-2D5CAEF7FD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FEB5D64-A922-402A-A5A6-457DC7A08B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0B071-EF3B-48F1-BBCB-244EC6454E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9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5A3155-B3F3-4E4B-87F2-78FC5A8B9E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94B41-353F-4F9F-A90E-3F293A78EBEB}" type="datetime1">
              <a:rPr lang="zh-CN" altLang="en-US"/>
              <a:pPr>
                <a:defRPr/>
              </a:pPr>
              <a:t>2024/4/18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78FA88-60ED-4995-AD0D-DB187B1BEA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9FA707C-C18F-42EA-8F9A-BB21741877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2C9D8-6688-418A-BAF0-2600A96C79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95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>
            <a:extLst>
              <a:ext uri="{FF2B5EF4-FFF2-40B4-BE49-F238E27FC236}">
                <a16:creationId xmlns:a16="http://schemas.microsoft.com/office/drawing/2014/main" id="{74E769F0-5AE3-4B8B-86D2-C80783D0D82A}"/>
              </a:ext>
            </a:extLst>
          </p:cNvPr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2147483646 w 2903"/>
              <a:gd name="T1" fmla="*/ 2147483646 h 3686"/>
              <a:gd name="T2" fmla="*/ 2147483646 w 2903"/>
              <a:gd name="T3" fmla="*/ 2147483646 h 3686"/>
              <a:gd name="T4" fmla="*/ 2147483646 w 2903"/>
              <a:gd name="T5" fmla="*/ 0 h 3686"/>
              <a:gd name="T6" fmla="*/ 2147483646 w 2903"/>
              <a:gd name="T7" fmla="*/ 2147483646 h 3686"/>
              <a:gd name="T8" fmla="*/ 2147483646 w 2903"/>
              <a:gd name="T9" fmla="*/ 2147483646 h 3686"/>
              <a:gd name="T10" fmla="*/ 0 w 2903"/>
              <a:gd name="T11" fmla="*/ 2147483646 h 3686"/>
              <a:gd name="T12" fmla="*/ 2147483646 w 2903"/>
              <a:gd name="T13" fmla="*/ 2147483646 h 3686"/>
              <a:gd name="T14" fmla="*/ 2147483646 w 2903"/>
              <a:gd name="T15" fmla="*/ 2147483646 h 3686"/>
              <a:gd name="T16" fmla="*/ 2147483646 w 2903"/>
              <a:gd name="T17" fmla="*/ 2147483646 h 3686"/>
              <a:gd name="T18" fmla="*/ 2147483646 w 2903"/>
              <a:gd name="T19" fmla="*/ 2147483646 h 3686"/>
              <a:gd name="T20" fmla="*/ 2147483646 w 2903"/>
              <a:gd name="T21" fmla="*/ 2147483646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02B7B9-2904-4536-A3EF-6FBE40183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7CD302F-5334-40A2-B501-94308D0C0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325" name="Rectangle 5">
            <a:extLst>
              <a:ext uri="{FF2B5EF4-FFF2-40B4-BE49-F238E27FC236}">
                <a16:creationId xmlns:a16="http://schemas.microsoft.com/office/drawing/2014/main" id="{ACD02121-3DD1-4F86-A56A-CD36D5B3A6D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F55DD47B-71CB-4CF6-A6A3-EA60AD7038F8}" type="datetime1">
              <a:rPr lang="zh-CN" altLang="en-US"/>
              <a:pPr>
                <a:defRPr/>
              </a:pPr>
              <a:t>2024/4/18</a:t>
            </a:fld>
            <a:endParaRPr lang="en-US" altLang="zh-CN"/>
          </a:p>
        </p:txBody>
      </p:sp>
      <p:sp>
        <p:nvSpPr>
          <p:cNvPr id="184326" name="Rectangle 6">
            <a:extLst>
              <a:ext uri="{FF2B5EF4-FFF2-40B4-BE49-F238E27FC236}">
                <a16:creationId xmlns:a16="http://schemas.microsoft.com/office/drawing/2014/main" id="{66FF9D92-0BBA-401F-B005-389BE71DD0F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27" name="Rectangle 7">
            <a:extLst>
              <a:ext uri="{FF2B5EF4-FFF2-40B4-BE49-F238E27FC236}">
                <a16:creationId xmlns:a16="http://schemas.microsoft.com/office/drawing/2014/main" id="{AFFDB2A6-274E-45E4-A7F7-F41BAD01E4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51E3A83A-B6D7-4646-8187-FA924DC8ED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B9ED2055-74B4-40A0-BFE3-343303CBBB52}"/>
              </a:ext>
            </a:extLst>
          </p:cNvPr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2147483646 w 2911"/>
              <a:gd name="T1" fmla="*/ 0 h 3703"/>
              <a:gd name="T2" fmla="*/ 2147483646 w 2911"/>
              <a:gd name="T3" fmla="*/ 2147483646 h 3703"/>
              <a:gd name="T4" fmla="*/ 2147483646 w 2911"/>
              <a:gd name="T5" fmla="*/ 2147483646 h 3703"/>
              <a:gd name="T6" fmla="*/ 0 w 2911"/>
              <a:gd name="T7" fmla="*/ 2147483646 h 3703"/>
              <a:gd name="T8" fmla="*/ 2147483646 w 2911"/>
              <a:gd name="T9" fmla="*/ 2147483646 h 3703"/>
              <a:gd name="T10" fmla="*/ 2147483646 w 2911"/>
              <a:gd name="T11" fmla="*/ 2147483646 h 3703"/>
              <a:gd name="T12" fmla="*/ 2147483646 w 2911"/>
              <a:gd name="T13" fmla="*/ 2147483646 h 3703"/>
              <a:gd name="T14" fmla="*/ 2147483646 w 2911"/>
              <a:gd name="T15" fmla="*/ 2147483646 h 3703"/>
              <a:gd name="T16" fmla="*/ 2147483646 w 2911"/>
              <a:gd name="T17" fmla="*/ 2147483646 h 3703"/>
              <a:gd name="T18" fmla="*/ 2147483646 w 2911"/>
              <a:gd name="T19" fmla="*/ 0 h 3703"/>
              <a:gd name="T20" fmla="*/ 2147483646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9">
            <a:extLst>
              <a:ext uri="{FF2B5EF4-FFF2-40B4-BE49-F238E27FC236}">
                <a16:creationId xmlns:a16="http://schemas.microsoft.com/office/drawing/2014/main" id="{49EA9284-1727-4D2C-BDCC-A135D839A145}"/>
              </a:ext>
            </a:extLst>
          </p:cNvPr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2147483646 h 2777"/>
              <a:gd name="T2" fmla="*/ 2147483646 w 2561"/>
              <a:gd name="T3" fmla="*/ 2147483646 h 2777"/>
              <a:gd name="T4" fmla="*/ 2147483646 w 2561"/>
              <a:gd name="T5" fmla="*/ 2147483646 h 2777"/>
              <a:gd name="T6" fmla="*/ 2147483646 w 2561"/>
              <a:gd name="T7" fmla="*/ 2147483646 h 2777"/>
              <a:gd name="T8" fmla="*/ 2147483646 w 2561"/>
              <a:gd name="T9" fmla="*/ 2147483646 h 2777"/>
              <a:gd name="T10" fmla="*/ 2147483646 w 2561"/>
              <a:gd name="T11" fmla="*/ 0 h 2777"/>
              <a:gd name="T12" fmla="*/ 0 w 2561"/>
              <a:gd name="T13" fmla="*/ 2147483646 h 2777"/>
              <a:gd name="T14" fmla="*/ 0 w 2561"/>
              <a:gd name="T15" fmla="*/ 2147483646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4" name="Group 10">
            <a:extLst>
              <a:ext uri="{FF2B5EF4-FFF2-40B4-BE49-F238E27FC236}">
                <a16:creationId xmlns:a16="http://schemas.microsoft.com/office/drawing/2014/main" id="{11FD1554-B31F-4BE8-8874-79BB7FB1463E}"/>
              </a:ext>
            </a:extLst>
          </p:cNvPr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51" name="Freeform 11">
              <a:extLst>
                <a:ext uri="{FF2B5EF4-FFF2-40B4-BE49-F238E27FC236}">
                  <a16:creationId xmlns:a16="http://schemas.microsoft.com/office/drawing/2014/main" id="{FAA60B33-EDB1-4B2D-BCD2-B78217EAC2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4 w 2177"/>
                <a:gd name="T1" fmla="*/ 3 h 1298"/>
                <a:gd name="T2" fmla="*/ 3 w 2177"/>
                <a:gd name="T3" fmla="*/ 3 h 1298"/>
                <a:gd name="T4" fmla="*/ 3 w 2177"/>
                <a:gd name="T5" fmla="*/ 1 h 1298"/>
                <a:gd name="T6" fmla="*/ 5 w 2177"/>
                <a:gd name="T7" fmla="*/ 1 h 1298"/>
                <a:gd name="T8" fmla="*/ 5 w 2177"/>
                <a:gd name="T9" fmla="*/ 1 h 1298"/>
                <a:gd name="T10" fmla="*/ 5 w 2177"/>
                <a:gd name="T11" fmla="*/ 1 h 1298"/>
                <a:gd name="T12" fmla="*/ 3 w 2177"/>
                <a:gd name="T13" fmla="*/ 1 h 1298"/>
                <a:gd name="T14" fmla="*/ 3 w 2177"/>
                <a:gd name="T15" fmla="*/ 1 h 1298"/>
                <a:gd name="T16" fmla="*/ 3 w 2177"/>
                <a:gd name="T17" fmla="*/ 0 h 1298"/>
                <a:gd name="T18" fmla="*/ 2 w 2177"/>
                <a:gd name="T19" fmla="*/ 1 h 1298"/>
                <a:gd name="T20" fmla="*/ 2 w 2177"/>
                <a:gd name="T21" fmla="*/ 1 h 1298"/>
                <a:gd name="T22" fmla="*/ 2 w 2177"/>
                <a:gd name="T23" fmla="*/ 1 h 1298"/>
                <a:gd name="T24" fmla="*/ 2 w 2177"/>
                <a:gd name="T25" fmla="*/ 1 h 1298"/>
                <a:gd name="T26" fmla="*/ 2 w 2177"/>
                <a:gd name="T27" fmla="*/ 1 h 1298"/>
                <a:gd name="T28" fmla="*/ 3 w 2177"/>
                <a:gd name="T29" fmla="*/ 2 h 1298"/>
                <a:gd name="T30" fmla="*/ 1 w 2177"/>
                <a:gd name="T31" fmla="*/ 1 h 1298"/>
                <a:gd name="T32" fmla="*/ 1 w 2177"/>
                <a:gd name="T33" fmla="*/ 1 h 1298"/>
                <a:gd name="T34" fmla="*/ 0 w 2177"/>
                <a:gd name="T35" fmla="*/ 2 h 1298"/>
                <a:gd name="T36" fmla="*/ 1 w 2177"/>
                <a:gd name="T37" fmla="*/ 2 h 1298"/>
                <a:gd name="T38" fmla="*/ 3 w 2177"/>
                <a:gd name="T39" fmla="*/ 3 h 1298"/>
                <a:gd name="T40" fmla="*/ 3 w 2177"/>
                <a:gd name="T41" fmla="*/ 3 h 1298"/>
                <a:gd name="T42" fmla="*/ 4 w 2177"/>
                <a:gd name="T43" fmla="*/ 3 h 1298"/>
                <a:gd name="T44" fmla="*/ 4 w 2177"/>
                <a:gd name="T45" fmla="*/ 3 h 1298"/>
                <a:gd name="T46" fmla="*/ 4 w 2177"/>
                <a:gd name="T47" fmla="*/ 3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12">
              <a:extLst>
                <a:ext uri="{FF2B5EF4-FFF2-40B4-BE49-F238E27FC236}">
                  <a16:creationId xmlns:a16="http://schemas.microsoft.com/office/drawing/2014/main" id="{64403F45-44EF-464E-9F24-09F986D7E6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1 h 258"/>
                <a:gd name="T2" fmla="*/ 0 w 143"/>
                <a:gd name="T3" fmla="*/ 0 h 258"/>
                <a:gd name="T4" fmla="*/ 0 w 143"/>
                <a:gd name="T5" fmla="*/ 1 h 258"/>
                <a:gd name="T6" fmla="*/ 0 w 143"/>
                <a:gd name="T7" fmla="*/ 1 h 258"/>
                <a:gd name="T8" fmla="*/ 0 w 143"/>
                <a:gd name="T9" fmla="*/ 1 h 258"/>
                <a:gd name="T10" fmla="*/ 0 w 143"/>
                <a:gd name="T11" fmla="*/ 1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Freeform 13">
              <a:extLst>
                <a:ext uri="{FF2B5EF4-FFF2-40B4-BE49-F238E27FC236}">
                  <a16:creationId xmlns:a16="http://schemas.microsoft.com/office/drawing/2014/main" id="{95F61A64-38B7-4F76-A02F-0008948C99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0 w 1586"/>
                <a:gd name="T1" fmla="*/ 0 h 821"/>
                <a:gd name="T2" fmla="*/ 2 w 1586"/>
                <a:gd name="T3" fmla="*/ 1 h 821"/>
                <a:gd name="T4" fmla="*/ 2 w 1586"/>
                <a:gd name="T5" fmla="*/ 1 h 821"/>
                <a:gd name="T6" fmla="*/ 3 w 1586"/>
                <a:gd name="T7" fmla="*/ 1 h 821"/>
                <a:gd name="T8" fmla="*/ 3 w 1586"/>
                <a:gd name="T9" fmla="*/ 1 h 821"/>
                <a:gd name="T10" fmla="*/ 2 w 1586"/>
                <a:gd name="T11" fmla="*/ 1 h 821"/>
                <a:gd name="T12" fmla="*/ 2 w 1586"/>
                <a:gd name="T13" fmla="*/ 1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Freeform 14">
              <a:extLst>
                <a:ext uri="{FF2B5EF4-FFF2-40B4-BE49-F238E27FC236}">
                  <a16:creationId xmlns:a16="http://schemas.microsoft.com/office/drawing/2014/main" id="{36631EB8-3698-4C13-9336-A9B6792418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1 h 747"/>
                <a:gd name="T2" fmla="*/ 2 w 1049"/>
                <a:gd name="T3" fmla="*/ 2 h 747"/>
                <a:gd name="T4" fmla="*/ 2 w 1049"/>
                <a:gd name="T5" fmla="*/ 2 h 747"/>
                <a:gd name="T6" fmla="*/ 3 w 1049"/>
                <a:gd name="T7" fmla="*/ 1 h 747"/>
                <a:gd name="T8" fmla="*/ 1 w 1049"/>
                <a:gd name="T9" fmla="*/ 0 h 747"/>
                <a:gd name="T10" fmla="*/ 0 w 1049"/>
                <a:gd name="T11" fmla="*/ 1 h 747"/>
                <a:gd name="T12" fmla="*/ 0 w 1049"/>
                <a:gd name="T13" fmla="*/ 1 h 747"/>
                <a:gd name="T14" fmla="*/ 0 w 1049"/>
                <a:gd name="T15" fmla="*/ 1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15">
              <a:extLst>
                <a:ext uri="{FF2B5EF4-FFF2-40B4-BE49-F238E27FC236}">
                  <a16:creationId xmlns:a16="http://schemas.microsoft.com/office/drawing/2014/main" id="{E1EC6B18-4ADF-48C2-BA34-C65B45D9E7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1 h 241"/>
                <a:gd name="T2" fmla="*/ 0 w 272"/>
                <a:gd name="T3" fmla="*/ 0 h 241"/>
                <a:gd name="T4" fmla="*/ 0 w 272"/>
                <a:gd name="T5" fmla="*/ 1 h 241"/>
                <a:gd name="T6" fmla="*/ 0 w 272"/>
                <a:gd name="T7" fmla="*/ 1 h 241"/>
                <a:gd name="T8" fmla="*/ 0 w 272"/>
                <a:gd name="T9" fmla="*/ 1 h 241"/>
                <a:gd name="T10" fmla="*/ 0 w 272"/>
                <a:gd name="T11" fmla="*/ 1 h 241"/>
                <a:gd name="T12" fmla="*/ 0 w 272"/>
                <a:gd name="T13" fmla="*/ 1 h 241"/>
                <a:gd name="T14" fmla="*/ 0 w 272"/>
                <a:gd name="T15" fmla="*/ 1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16">
              <a:extLst>
                <a:ext uri="{FF2B5EF4-FFF2-40B4-BE49-F238E27FC236}">
                  <a16:creationId xmlns:a16="http://schemas.microsoft.com/office/drawing/2014/main" id="{0E794DBC-CC41-4B70-929F-0CC0BB183C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 w 152"/>
                <a:gd name="T1" fmla="*/ 1 h 224"/>
                <a:gd name="T2" fmla="*/ 1 w 152"/>
                <a:gd name="T3" fmla="*/ 1 h 224"/>
                <a:gd name="T4" fmla="*/ 0 w 152"/>
                <a:gd name="T5" fmla="*/ 1 h 224"/>
                <a:gd name="T6" fmla="*/ 1 w 152"/>
                <a:gd name="T7" fmla="*/ 0 h 224"/>
                <a:gd name="T8" fmla="*/ 1 w 152"/>
                <a:gd name="T9" fmla="*/ 1 h 224"/>
                <a:gd name="T10" fmla="*/ 1 w 152"/>
                <a:gd name="T11" fmla="*/ 1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17">
              <a:extLst>
                <a:ext uri="{FF2B5EF4-FFF2-40B4-BE49-F238E27FC236}">
                  <a16:creationId xmlns:a16="http://schemas.microsoft.com/office/drawing/2014/main" id="{B6865573-B23F-4FEA-BA35-84D6232E31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1 h 764"/>
                <a:gd name="T2" fmla="*/ 1 w 386"/>
                <a:gd name="T3" fmla="*/ 0 h 764"/>
                <a:gd name="T4" fmla="*/ 1 w 386"/>
                <a:gd name="T5" fmla="*/ 1 h 764"/>
                <a:gd name="T6" fmla="*/ 1 w 386"/>
                <a:gd name="T7" fmla="*/ 2 h 764"/>
                <a:gd name="T8" fmla="*/ 1 w 386"/>
                <a:gd name="T9" fmla="*/ 2 h 764"/>
                <a:gd name="T10" fmla="*/ 1 w 386"/>
                <a:gd name="T11" fmla="*/ 2 h 764"/>
                <a:gd name="T12" fmla="*/ 0 w 386"/>
                <a:gd name="T13" fmla="*/ 1 h 764"/>
                <a:gd name="T14" fmla="*/ 0 w 386"/>
                <a:gd name="T15" fmla="*/ 1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18">
              <a:extLst>
                <a:ext uri="{FF2B5EF4-FFF2-40B4-BE49-F238E27FC236}">
                  <a16:creationId xmlns:a16="http://schemas.microsoft.com/office/drawing/2014/main" id="{C4B72E6C-F0B5-4E62-A16B-CC925479C0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2 w 728"/>
                <a:gd name="T1" fmla="*/ 0 h 348"/>
                <a:gd name="T2" fmla="*/ 0 w 728"/>
                <a:gd name="T3" fmla="*/ 1 h 348"/>
                <a:gd name="T4" fmla="*/ 1 w 728"/>
                <a:gd name="T5" fmla="*/ 1 h 348"/>
                <a:gd name="T6" fmla="*/ 2 w 728"/>
                <a:gd name="T7" fmla="*/ 1 h 348"/>
                <a:gd name="T8" fmla="*/ 2 w 728"/>
                <a:gd name="T9" fmla="*/ 1 h 348"/>
                <a:gd name="T10" fmla="*/ 2 w 728"/>
                <a:gd name="T11" fmla="*/ 0 h 348"/>
                <a:gd name="T12" fmla="*/ 2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19">
              <a:extLst>
                <a:ext uri="{FF2B5EF4-FFF2-40B4-BE49-F238E27FC236}">
                  <a16:creationId xmlns:a16="http://schemas.microsoft.com/office/drawing/2014/main" id="{0C203BC3-791E-4B70-8073-919C59CCC9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1 w 312"/>
                <a:gd name="T1" fmla="*/ 0 h 135"/>
                <a:gd name="T2" fmla="*/ 0 w 312"/>
                <a:gd name="T3" fmla="*/ 0 h 135"/>
                <a:gd name="T4" fmla="*/ 1 w 312"/>
                <a:gd name="T5" fmla="*/ 0 h 135"/>
                <a:gd name="T6" fmla="*/ 1 w 312"/>
                <a:gd name="T7" fmla="*/ 0 h 135"/>
                <a:gd name="T8" fmla="*/ 1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60" name="Group 20">
              <a:extLst>
                <a:ext uri="{FF2B5EF4-FFF2-40B4-BE49-F238E27FC236}">
                  <a16:creationId xmlns:a16="http://schemas.microsoft.com/office/drawing/2014/main" id="{0A3D676A-C2F8-4614-8EE1-6BB2524EB4E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>
                <a:extLst>
                  <a:ext uri="{FF2B5EF4-FFF2-40B4-BE49-F238E27FC236}">
                    <a16:creationId xmlns:a16="http://schemas.microsoft.com/office/drawing/2014/main" id="{245609FB-CDB0-4E4D-8388-E3AA3A16EFC9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4" name="Freeform 22">
                  <a:extLst>
                    <a:ext uri="{FF2B5EF4-FFF2-40B4-BE49-F238E27FC236}">
                      <a16:creationId xmlns:a16="http://schemas.microsoft.com/office/drawing/2014/main" id="{D63B3B12-6637-466D-9FBC-2DD1DBB479F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0 h 175"/>
                    <a:gd name="T2" fmla="*/ 1 w 313"/>
                    <a:gd name="T3" fmla="*/ 0 h 175"/>
                    <a:gd name="T4" fmla="*/ 1 w 313"/>
                    <a:gd name="T5" fmla="*/ 0 h 175"/>
                    <a:gd name="T6" fmla="*/ 1 w 313"/>
                    <a:gd name="T7" fmla="*/ 0 h 175"/>
                    <a:gd name="T8" fmla="*/ 1 w 313"/>
                    <a:gd name="T9" fmla="*/ 0 h 175"/>
                    <a:gd name="T10" fmla="*/ 1 w 313"/>
                    <a:gd name="T11" fmla="*/ 0 h 175"/>
                    <a:gd name="T12" fmla="*/ 1 w 313"/>
                    <a:gd name="T13" fmla="*/ 0 h 175"/>
                    <a:gd name="T14" fmla="*/ 1 w 313"/>
                    <a:gd name="T15" fmla="*/ 0 h 175"/>
                    <a:gd name="T16" fmla="*/ 0 w 313"/>
                    <a:gd name="T17" fmla="*/ 0 h 175"/>
                    <a:gd name="T18" fmla="*/ 0 w 313"/>
                    <a:gd name="T19" fmla="*/ 0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23">
                  <a:extLst>
                    <a:ext uri="{FF2B5EF4-FFF2-40B4-BE49-F238E27FC236}">
                      <a16:creationId xmlns:a16="http://schemas.microsoft.com/office/drawing/2014/main" id="{4B2332AA-CD21-4C1C-98A6-E5782B6DA2F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1 h 266"/>
                    <a:gd name="T2" fmla="*/ 1 w 230"/>
                    <a:gd name="T3" fmla="*/ 1 h 266"/>
                    <a:gd name="T4" fmla="*/ 1 w 230"/>
                    <a:gd name="T5" fmla="*/ 1 h 266"/>
                    <a:gd name="T6" fmla="*/ 1 w 230"/>
                    <a:gd name="T7" fmla="*/ 1 h 266"/>
                    <a:gd name="T8" fmla="*/ 1 w 230"/>
                    <a:gd name="T9" fmla="*/ 0 h 266"/>
                    <a:gd name="T10" fmla="*/ 1 w 230"/>
                    <a:gd name="T11" fmla="*/ 1 h 266"/>
                    <a:gd name="T12" fmla="*/ 1 w 230"/>
                    <a:gd name="T13" fmla="*/ 1 h 266"/>
                    <a:gd name="T14" fmla="*/ 0 w 230"/>
                    <a:gd name="T15" fmla="*/ 1 h 266"/>
                    <a:gd name="T16" fmla="*/ 0 w 230"/>
                    <a:gd name="T17" fmla="*/ 1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24">
                  <a:extLst>
                    <a:ext uri="{FF2B5EF4-FFF2-40B4-BE49-F238E27FC236}">
                      <a16:creationId xmlns:a16="http://schemas.microsoft.com/office/drawing/2014/main" id="{B70DD5A7-5C95-4A54-BF6C-EEF8C756430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 h 234"/>
                    <a:gd name="T2" fmla="*/ 0 w 87"/>
                    <a:gd name="T3" fmla="*/ 1 h 234"/>
                    <a:gd name="T4" fmla="*/ 0 w 87"/>
                    <a:gd name="T5" fmla="*/ 1 h 234"/>
                    <a:gd name="T6" fmla="*/ 0 w 87"/>
                    <a:gd name="T7" fmla="*/ 1 h 234"/>
                    <a:gd name="T8" fmla="*/ 0 w 87"/>
                    <a:gd name="T9" fmla="*/ 1 h 234"/>
                    <a:gd name="T10" fmla="*/ 0 w 87"/>
                    <a:gd name="T11" fmla="*/ 1 h 234"/>
                    <a:gd name="T12" fmla="*/ 0 w 87"/>
                    <a:gd name="T13" fmla="*/ 0 h 234"/>
                    <a:gd name="T14" fmla="*/ 0 w 87"/>
                    <a:gd name="T15" fmla="*/ 1 h 234"/>
                    <a:gd name="T16" fmla="*/ 0 w 87"/>
                    <a:gd name="T17" fmla="*/ 1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2" name="Freeform 25">
                <a:extLst>
                  <a:ext uri="{FF2B5EF4-FFF2-40B4-BE49-F238E27FC236}">
                    <a16:creationId xmlns:a16="http://schemas.microsoft.com/office/drawing/2014/main" id="{C6621A90-935C-4A41-AF76-CF2E2B77DA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 w 1190"/>
                  <a:gd name="T1" fmla="*/ 0 h 500"/>
                  <a:gd name="T2" fmla="*/ 3 w 1190"/>
                  <a:gd name="T3" fmla="*/ 1 h 500"/>
                  <a:gd name="T4" fmla="*/ 3 w 1190"/>
                  <a:gd name="T5" fmla="*/ 1 h 500"/>
                  <a:gd name="T6" fmla="*/ 0 w 1190"/>
                  <a:gd name="T7" fmla="*/ 1 h 500"/>
                  <a:gd name="T8" fmla="*/ 1 w 1190"/>
                  <a:gd name="T9" fmla="*/ 0 h 500"/>
                  <a:gd name="T10" fmla="*/ 1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26">
                <a:extLst>
                  <a:ext uri="{FF2B5EF4-FFF2-40B4-BE49-F238E27FC236}">
                    <a16:creationId xmlns:a16="http://schemas.microsoft.com/office/drawing/2014/main" id="{60F8FDEB-3A08-43F3-8AD5-99F2041B207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0 w 489"/>
                  <a:gd name="T1" fmla="*/ 1 h 296"/>
                  <a:gd name="T2" fmla="*/ 0 w 489"/>
                  <a:gd name="T3" fmla="*/ 1 h 296"/>
                  <a:gd name="T4" fmla="*/ 0 w 489"/>
                  <a:gd name="T5" fmla="*/ 1 h 296"/>
                  <a:gd name="T6" fmla="*/ 0 w 489"/>
                  <a:gd name="T7" fmla="*/ 1 h 296"/>
                  <a:gd name="T8" fmla="*/ 0 w 489"/>
                  <a:gd name="T9" fmla="*/ 1 h 296"/>
                  <a:gd name="T10" fmla="*/ 0 w 489"/>
                  <a:gd name="T11" fmla="*/ 1 h 296"/>
                  <a:gd name="T12" fmla="*/ 0 w 489"/>
                  <a:gd name="T13" fmla="*/ 1 h 296"/>
                  <a:gd name="T14" fmla="*/ 0 w 489"/>
                  <a:gd name="T15" fmla="*/ 1 h 296"/>
                  <a:gd name="T16" fmla="*/ 0 w 489"/>
                  <a:gd name="T17" fmla="*/ 1 h 296"/>
                  <a:gd name="T18" fmla="*/ 0 w 489"/>
                  <a:gd name="T19" fmla="*/ 1 h 296"/>
                  <a:gd name="T20" fmla="*/ 0 w 489"/>
                  <a:gd name="T21" fmla="*/ 1 h 296"/>
                  <a:gd name="T22" fmla="*/ 0 w 489"/>
                  <a:gd name="T23" fmla="*/ 1 h 296"/>
                  <a:gd name="T24" fmla="*/ 0 w 489"/>
                  <a:gd name="T25" fmla="*/ 1 h 296"/>
                  <a:gd name="T26" fmla="*/ 0 w 489"/>
                  <a:gd name="T27" fmla="*/ 0 h 296"/>
                  <a:gd name="T28" fmla="*/ 0 w 489"/>
                  <a:gd name="T29" fmla="*/ 1 h 296"/>
                  <a:gd name="T30" fmla="*/ 0 w 489"/>
                  <a:gd name="T31" fmla="*/ 1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27">
                <a:extLst>
                  <a:ext uri="{FF2B5EF4-FFF2-40B4-BE49-F238E27FC236}">
                    <a16:creationId xmlns:a16="http://schemas.microsoft.com/office/drawing/2014/main" id="{101DDE94-03A1-4804-A381-6CC16166E6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1 w 213"/>
                  <a:gd name="T1" fmla="*/ 0 h 478"/>
                  <a:gd name="T2" fmla="*/ 1 w 213"/>
                  <a:gd name="T3" fmla="*/ 0 h 478"/>
                  <a:gd name="T4" fmla="*/ 1 w 213"/>
                  <a:gd name="T5" fmla="*/ 0 h 478"/>
                  <a:gd name="T6" fmla="*/ 1 w 213"/>
                  <a:gd name="T7" fmla="*/ 0 h 478"/>
                  <a:gd name="T8" fmla="*/ 1 w 213"/>
                  <a:gd name="T9" fmla="*/ 0 h 478"/>
                  <a:gd name="T10" fmla="*/ 1 w 213"/>
                  <a:gd name="T11" fmla="*/ 0 h 478"/>
                  <a:gd name="T12" fmla="*/ 1 w 213"/>
                  <a:gd name="T13" fmla="*/ 0 h 478"/>
                  <a:gd name="T14" fmla="*/ 0 w 213"/>
                  <a:gd name="T15" fmla="*/ 0 h 478"/>
                  <a:gd name="T16" fmla="*/ 1 w 213"/>
                  <a:gd name="T17" fmla="*/ 0 h 478"/>
                  <a:gd name="T18" fmla="*/ 1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5" name="Group 28">
                <a:extLst>
                  <a:ext uri="{FF2B5EF4-FFF2-40B4-BE49-F238E27FC236}">
                    <a16:creationId xmlns:a16="http://schemas.microsoft.com/office/drawing/2014/main" id="{2350B782-059E-4D32-B3B8-0B03D58B350B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6" name="Freeform 29">
                  <a:extLst>
                    <a:ext uri="{FF2B5EF4-FFF2-40B4-BE49-F238E27FC236}">
                      <a16:creationId xmlns:a16="http://schemas.microsoft.com/office/drawing/2014/main" id="{D951E6B1-74D0-4537-9D24-E3430DC5865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 w 150"/>
                    <a:gd name="T1" fmla="*/ 0 h 173"/>
                    <a:gd name="T2" fmla="*/ 1 w 150"/>
                    <a:gd name="T3" fmla="*/ 1 h 173"/>
                    <a:gd name="T4" fmla="*/ 0 w 150"/>
                    <a:gd name="T5" fmla="*/ 1 h 173"/>
                    <a:gd name="T6" fmla="*/ 1 w 150"/>
                    <a:gd name="T7" fmla="*/ 1 h 173"/>
                    <a:gd name="T8" fmla="*/ 1 w 150"/>
                    <a:gd name="T9" fmla="*/ 1 h 173"/>
                    <a:gd name="T10" fmla="*/ 1 w 150"/>
                    <a:gd name="T11" fmla="*/ 1 h 173"/>
                    <a:gd name="T12" fmla="*/ 1 w 150"/>
                    <a:gd name="T13" fmla="*/ 0 h 173"/>
                    <a:gd name="T14" fmla="*/ 1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30">
                  <a:extLst>
                    <a:ext uri="{FF2B5EF4-FFF2-40B4-BE49-F238E27FC236}">
                      <a16:creationId xmlns:a16="http://schemas.microsoft.com/office/drawing/2014/main" id="{B00E5F21-04AA-489C-85A6-ADEE5A2673B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 w 1684"/>
                    <a:gd name="T1" fmla="*/ 0 h 880"/>
                    <a:gd name="T2" fmla="*/ 1 w 1684"/>
                    <a:gd name="T3" fmla="*/ 1 h 880"/>
                    <a:gd name="T4" fmla="*/ 0 w 1684"/>
                    <a:gd name="T5" fmla="*/ 1 h 880"/>
                    <a:gd name="T6" fmla="*/ 1 w 1684"/>
                    <a:gd name="T7" fmla="*/ 1 h 880"/>
                    <a:gd name="T8" fmla="*/ 3 w 1684"/>
                    <a:gd name="T9" fmla="*/ 2 h 880"/>
                    <a:gd name="T10" fmla="*/ 3 w 1684"/>
                    <a:gd name="T11" fmla="*/ 2 h 880"/>
                    <a:gd name="T12" fmla="*/ 4 w 1684"/>
                    <a:gd name="T13" fmla="*/ 2 h 880"/>
                    <a:gd name="T14" fmla="*/ 4 w 1684"/>
                    <a:gd name="T15" fmla="*/ 2 h 880"/>
                    <a:gd name="T16" fmla="*/ 3 w 1684"/>
                    <a:gd name="T17" fmla="*/ 2 h 880"/>
                    <a:gd name="T18" fmla="*/ 3 w 1684"/>
                    <a:gd name="T19" fmla="*/ 1 h 880"/>
                    <a:gd name="T20" fmla="*/ 3 w 1684"/>
                    <a:gd name="T21" fmla="*/ 2 h 880"/>
                    <a:gd name="T22" fmla="*/ 3 w 1684"/>
                    <a:gd name="T23" fmla="*/ 2 h 880"/>
                    <a:gd name="T24" fmla="*/ 4 w 1684"/>
                    <a:gd name="T25" fmla="*/ 2 h 880"/>
                    <a:gd name="T26" fmla="*/ 3 w 1684"/>
                    <a:gd name="T27" fmla="*/ 2 h 880"/>
                    <a:gd name="T28" fmla="*/ 3 w 1684"/>
                    <a:gd name="T29" fmla="*/ 2 h 880"/>
                    <a:gd name="T30" fmla="*/ 3 w 1684"/>
                    <a:gd name="T31" fmla="*/ 2 h 880"/>
                    <a:gd name="T32" fmla="*/ 3 w 1684"/>
                    <a:gd name="T33" fmla="*/ 2 h 880"/>
                    <a:gd name="T34" fmla="*/ 3 w 1684"/>
                    <a:gd name="T35" fmla="*/ 2 h 880"/>
                    <a:gd name="T36" fmla="*/ 3 w 1684"/>
                    <a:gd name="T37" fmla="*/ 2 h 880"/>
                    <a:gd name="T38" fmla="*/ 3 w 1684"/>
                    <a:gd name="T39" fmla="*/ 2 h 880"/>
                    <a:gd name="T40" fmla="*/ 1 w 1684"/>
                    <a:gd name="T41" fmla="*/ 1 h 880"/>
                    <a:gd name="T42" fmla="*/ 1 w 1684"/>
                    <a:gd name="T43" fmla="*/ 1 h 880"/>
                    <a:gd name="T44" fmla="*/ 1 w 1684"/>
                    <a:gd name="T45" fmla="*/ 1 h 880"/>
                    <a:gd name="T46" fmla="*/ 1 w 1684"/>
                    <a:gd name="T47" fmla="*/ 0 h 880"/>
                    <a:gd name="T48" fmla="*/ 1 w 1684"/>
                    <a:gd name="T49" fmla="*/ 0 h 880"/>
                    <a:gd name="T50" fmla="*/ 1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31">
                  <a:extLst>
                    <a:ext uri="{FF2B5EF4-FFF2-40B4-BE49-F238E27FC236}">
                      <a16:creationId xmlns:a16="http://schemas.microsoft.com/office/drawing/2014/main" id="{11F5448A-17AE-4EEE-B1D4-59E63D0E07E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 w 160"/>
                    <a:gd name="T1" fmla="*/ 0 h 335"/>
                    <a:gd name="T2" fmla="*/ 1 w 160"/>
                    <a:gd name="T3" fmla="*/ 0 h 335"/>
                    <a:gd name="T4" fmla="*/ 0 w 160"/>
                    <a:gd name="T5" fmla="*/ 0 h 335"/>
                    <a:gd name="T6" fmla="*/ 1 w 160"/>
                    <a:gd name="T7" fmla="*/ 0 h 335"/>
                    <a:gd name="T8" fmla="*/ 1 w 160"/>
                    <a:gd name="T9" fmla="*/ 0 h 335"/>
                    <a:gd name="T10" fmla="*/ 1 w 160"/>
                    <a:gd name="T11" fmla="*/ 0 h 335"/>
                    <a:gd name="T12" fmla="*/ 1 w 160"/>
                    <a:gd name="T13" fmla="*/ 0 h 335"/>
                    <a:gd name="T14" fmla="*/ 1 w 160"/>
                    <a:gd name="T15" fmla="*/ 0 h 335"/>
                    <a:gd name="T16" fmla="*/ 1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32">
                  <a:extLst>
                    <a:ext uri="{FF2B5EF4-FFF2-40B4-BE49-F238E27FC236}">
                      <a16:creationId xmlns:a16="http://schemas.microsoft.com/office/drawing/2014/main" id="{083D15C4-1D14-47BB-8B95-30AA5AD5586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1 w 642"/>
                    <a:gd name="T1" fmla="*/ 2 h 1188"/>
                    <a:gd name="T2" fmla="*/ 0 w 642"/>
                    <a:gd name="T3" fmla="*/ 1 h 1188"/>
                    <a:gd name="T4" fmla="*/ 1 w 642"/>
                    <a:gd name="T5" fmla="*/ 1 h 1188"/>
                    <a:gd name="T6" fmla="*/ 1 w 642"/>
                    <a:gd name="T7" fmla="*/ 0 h 1188"/>
                    <a:gd name="T8" fmla="*/ 1 w 642"/>
                    <a:gd name="T9" fmla="*/ 1 h 1188"/>
                    <a:gd name="T10" fmla="*/ 2 w 642"/>
                    <a:gd name="T11" fmla="*/ 3 h 1188"/>
                    <a:gd name="T12" fmla="*/ 2 w 642"/>
                    <a:gd name="T13" fmla="*/ 3 h 1188"/>
                    <a:gd name="T14" fmla="*/ 1 w 642"/>
                    <a:gd name="T15" fmla="*/ 1 h 1188"/>
                    <a:gd name="T16" fmla="*/ 1 w 642"/>
                    <a:gd name="T17" fmla="*/ 1 h 1188"/>
                    <a:gd name="T18" fmla="*/ 1 w 642"/>
                    <a:gd name="T19" fmla="*/ 1 h 1188"/>
                    <a:gd name="T20" fmla="*/ 1 w 642"/>
                    <a:gd name="T21" fmla="*/ 1 h 1188"/>
                    <a:gd name="T22" fmla="*/ 1 w 642"/>
                    <a:gd name="T23" fmla="*/ 2 h 1188"/>
                    <a:gd name="T24" fmla="*/ 1 w 642"/>
                    <a:gd name="T25" fmla="*/ 2 h 1188"/>
                    <a:gd name="T26" fmla="*/ 1 w 642"/>
                    <a:gd name="T27" fmla="*/ 2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33">
                  <a:extLst>
                    <a:ext uri="{FF2B5EF4-FFF2-40B4-BE49-F238E27FC236}">
                      <a16:creationId xmlns:a16="http://schemas.microsoft.com/office/drawing/2014/main" id="{84CC13E5-B2D1-48EF-BE67-AC0E4FF4D40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1 h 504"/>
                    <a:gd name="T2" fmla="*/ 1 w 192"/>
                    <a:gd name="T3" fmla="*/ 1 h 504"/>
                    <a:gd name="T4" fmla="*/ 1 w 192"/>
                    <a:gd name="T5" fmla="*/ 1 h 504"/>
                    <a:gd name="T6" fmla="*/ 1 w 192"/>
                    <a:gd name="T7" fmla="*/ 1 h 504"/>
                    <a:gd name="T8" fmla="*/ 1 w 192"/>
                    <a:gd name="T9" fmla="*/ 1 h 504"/>
                    <a:gd name="T10" fmla="*/ 1 w 192"/>
                    <a:gd name="T11" fmla="*/ 1 h 504"/>
                    <a:gd name="T12" fmla="*/ 1 w 192"/>
                    <a:gd name="T13" fmla="*/ 1 h 504"/>
                    <a:gd name="T14" fmla="*/ 1 w 192"/>
                    <a:gd name="T15" fmla="*/ 1 h 504"/>
                    <a:gd name="T16" fmla="*/ 1 w 192"/>
                    <a:gd name="T17" fmla="*/ 0 h 504"/>
                    <a:gd name="T18" fmla="*/ 0 w 192"/>
                    <a:gd name="T19" fmla="*/ 1 h 504"/>
                    <a:gd name="T20" fmla="*/ 0 w 192"/>
                    <a:gd name="T21" fmla="*/ 1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34">
                  <a:extLst>
                    <a:ext uri="{FF2B5EF4-FFF2-40B4-BE49-F238E27FC236}">
                      <a16:creationId xmlns:a16="http://schemas.microsoft.com/office/drawing/2014/main" id="{1562DA90-A9F3-423A-9780-4934F5702D2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1 w 390"/>
                    <a:gd name="T1" fmla="*/ 0 h 269"/>
                    <a:gd name="T2" fmla="*/ 1 w 390"/>
                    <a:gd name="T3" fmla="*/ 1 h 269"/>
                    <a:gd name="T4" fmla="*/ 1 w 390"/>
                    <a:gd name="T5" fmla="*/ 1 h 269"/>
                    <a:gd name="T6" fmla="*/ 0 w 390"/>
                    <a:gd name="T7" fmla="*/ 1 h 269"/>
                    <a:gd name="T8" fmla="*/ 0 w 390"/>
                    <a:gd name="T9" fmla="*/ 1 h 269"/>
                    <a:gd name="T10" fmla="*/ 1 w 390"/>
                    <a:gd name="T11" fmla="*/ 1 h 269"/>
                    <a:gd name="T12" fmla="*/ 1 w 390"/>
                    <a:gd name="T13" fmla="*/ 1 h 269"/>
                    <a:gd name="T14" fmla="*/ 1 w 390"/>
                    <a:gd name="T15" fmla="*/ 1 h 269"/>
                    <a:gd name="T16" fmla="*/ 1 w 390"/>
                    <a:gd name="T17" fmla="*/ 1 h 269"/>
                    <a:gd name="T18" fmla="*/ 1 w 390"/>
                    <a:gd name="T19" fmla="*/ 1 h 269"/>
                    <a:gd name="T20" fmla="*/ 1 w 390"/>
                    <a:gd name="T21" fmla="*/ 1 h 269"/>
                    <a:gd name="T22" fmla="*/ 1 w 390"/>
                    <a:gd name="T23" fmla="*/ 0 h 269"/>
                    <a:gd name="T24" fmla="*/ 1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35">
                  <a:extLst>
                    <a:ext uri="{FF2B5EF4-FFF2-40B4-BE49-F238E27FC236}">
                      <a16:creationId xmlns:a16="http://schemas.microsoft.com/office/drawing/2014/main" id="{F6EF6D69-94D8-4535-B8A3-2319DF71E5C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 h 424"/>
                    <a:gd name="T2" fmla="*/ 2 w 941"/>
                    <a:gd name="T3" fmla="*/ 0 h 424"/>
                    <a:gd name="T4" fmla="*/ 2 w 941"/>
                    <a:gd name="T5" fmla="*/ 1 h 424"/>
                    <a:gd name="T6" fmla="*/ 2 w 941"/>
                    <a:gd name="T7" fmla="*/ 1 h 424"/>
                    <a:gd name="T8" fmla="*/ 2 w 941"/>
                    <a:gd name="T9" fmla="*/ 1 h 424"/>
                    <a:gd name="T10" fmla="*/ 1 w 941"/>
                    <a:gd name="T11" fmla="*/ 1 h 424"/>
                    <a:gd name="T12" fmla="*/ 1 w 941"/>
                    <a:gd name="T13" fmla="*/ 1 h 424"/>
                    <a:gd name="T14" fmla="*/ 2 w 941"/>
                    <a:gd name="T15" fmla="*/ 1 h 424"/>
                    <a:gd name="T16" fmla="*/ 2 w 941"/>
                    <a:gd name="T17" fmla="*/ 1 h 424"/>
                    <a:gd name="T18" fmla="*/ 2 w 941"/>
                    <a:gd name="T19" fmla="*/ 1 h 424"/>
                    <a:gd name="T20" fmla="*/ 0 w 941"/>
                    <a:gd name="T21" fmla="*/ 1 h 424"/>
                    <a:gd name="T22" fmla="*/ 0 w 941"/>
                    <a:gd name="T23" fmla="*/ 1 h 424"/>
                    <a:gd name="T24" fmla="*/ 0 w 941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36">
                  <a:extLst>
                    <a:ext uri="{FF2B5EF4-FFF2-40B4-BE49-F238E27FC236}">
                      <a16:creationId xmlns:a16="http://schemas.microsoft.com/office/drawing/2014/main" id="{5F88CA3A-311A-4AD3-B4E9-1BDB615BAC2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0 h 173"/>
                    <a:gd name="T2" fmla="*/ 1 w 488"/>
                    <a:gd name="T3" fmla="*/ 0 h 173"/>
                    <a:gd name="T4" fmla="*/ 1 w 488"/>
                    <a:gd name="T5" fmla="*/ 0 h 173"/>
                    <a:gd name="T6" fmla="*/ 1 w 488"/>
                    <a:gd name="T7" fmla="*/ 0 h 173"/>
                    <a:gd name="T8" fmla="*/ 1 w 488"/>
                    <a:gd name="T9" fmla="*/ 0 h 173"/>
                    <a:gd name="T10" fmla="*/ 1 w 488"/>
                    <a:gd name="T11" fmla="*/ 0 h 173"/>
                    <a:gd name="T12" fmla="*/ 1 w 488"/>
                    <a:gd name="T13" fmla="*/ 0 h 173"/>
                    <a:gd name="T14" fmla="*/ 1 w 488"/>
                    <a:gd name="T15" fmla="*/ 0 h 173"/>
                    <a:gd name="T16" fmla="*/ 1 w 488"/>
                    <a:gd name="T17" fmla="*/ 0 h 173"/>
                    <a:gd name="T18" fmla="*/ 1 w 488"/>
                    <a:gd name="T19" fmla="*/ 0 h 173"/>
                    <a:gd name="T20" fmla="*/ 1 w 488"/>
                    <a:gd name="T21" fmla="*/ 0 h 173"/>
                    <a:gd name="T22" fmla="*/ 1 w 488"/>
                    <a:gd name="T23" fmla="*/ 0 h 173"/>
                    <a:gd name="T24" fmla="*/ 1 w 488"/>
                    <a:gd name="T25" fmla="*/ 0 h 173"/>
                    <a:gd name="T26" fmla="*/ 1 w 488"/>
                    <a:gd name="T27" fmla="*/ 0 h 173"/>
                    <a:gd name="T28" fmla="*/ 0 w 488"/>
                    <a:gd name="T29" fmla="*/ 0 h 173"/>
                    <a:gd name="T30" fmla="*/ 0 w 488"/>
                    <a:gd name="T31" fmla="*/ 0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35" name="Group 37">
            <a:extLst>
              <a:ext uri="{FF2B5EF4-FFF2-40B4-BE49-F238E27FC236}">
                <a16:creationId xmlns:a16="http://schemas.microsoft.com/office/drawing/2014/main" id="{ED1763C7-29CC-419B-9F10-02814B6C9196}"/>
              </a:ext>
            </a:extLst>
          </p:cNvPr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49" name="Freeform 38">
              <a:extLst>
                <a:ext uri="{FF2B5EF4-FFF2-40B4-BE49-F238E27FC236}">
                  <a16:creationId xmlns:a16="http://schemas.microsoft.com/office/drawing/2014/main" id="{52A28541-DAE5-4FF0-83CC-AEE3187AB65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0 w 772"/>
                <a:gd name="T1" fmla="*/ 2 h 3266"/>
                <a:gd name="T2" fmla="*/ 0 w 772"/>
                <a:gd name="T3" fmla="*/ 2 h 3266"/>
                <a:gd name="T4" fmla="*/ 0 w 772"/>
                <a:gd name="T5" fmla="*/ 1 h 3266"/>
                <a:gd name="T6" fmla="*/ 0 w 772"/>
                <a:gd name="T7" fmla="*/ 1 h 3266"/>
                <a:gd name="T8" fmla="*/ 0 w 772"/>
                <a:gd name="T9" fmla="*/ 1 h 3266"/>
                <a:gd name="T10" fmla="*/ 0 w 772"/>
                <a:gd name="T11" fmla="*/ 1 h 3266"/>
                <a:gd name="T12" fmla="*/ 0 w 772"/>
                <a:gd name="T13" fmla="*/ 1 h 3266"/>
                <a:gd name="T14" fmla="*/ 0 w 772"/>
                <a:gd name="T15" fmla="*/ 1 h 3266"/>
                <a:gd name="T16" fmla="*/ 0 w 772"/>
                <a:gd name="T17" fmla="*/ 1 h 3266"/>
                <a:gd name="T18" fmla="*/ 0 w 772"/>
                <a:gd name="T19" fmla="*/ 1 h 3266"/>
                <a:gd name="T20" fmla="*/ 0 w 772"/>
                <a:gd name="T21" fmla="*/ 0 h 3266"/>
                <a:gd name="T22" fmla="*/ 0 w 772"/>
                <a:gd name="T23" fmla="*/ 0 h 3266"/>
                <a:gd name="T24" fmla="*/ 0 w 772"/>
                <a:gd name="T25" fmla="*/ 0 h 3266"/>
                <a:gd name="T26" fmla="*/ 0 w 772"/>
                <a:gd name="T27" fmla="*/ 0 h 3266"/>
                <a:gd name="T28" fmla="*/ 0 w 772"/>
                <a:gd name="T29" fmla="*/ 0 h 3266"/>
                <a:gd name="T30" fmla="*/ 0 w 772"/>
                <a:gd name="T31" fmla="*/ 0 h 3266"/>
                <a:gd name="T32" fmla="*/ 0 w 772"/>
                <a:gd name="T33" fmla="*/ 0 h 3266"/>
                <a:gd name="T34" fmla="*/ 0 w 772"/>
                <a:gd name="T35" fmla="*/ 0 h 3266"/>
                <a:gd name="T36" fmla="*/ 0 w 772"/>
                <a:gd name="T37" fmla="*/ 0 h 3266"/>
                <a:gd name="T38" fmla="*/ 0 w 772"/>
                <a:gd name="T39" fmla="*/ 0 h 3266"/>
                <a:gd name="T40" fmla="*/ 0 w 772"/>
                <a:gd name="T41" fmla="*/ 0 h 3266"/>
                <a:gd name="T42" fmla="*/ 0 w 772"/>
                <a:gd name="T43" fmla="*/ 1 h 3266"/>
                <a:gd name="T44" fmla="*/ 0 w 772"/>
                <a:gd name="T45" fmla="*/ 1 h 3266"/>
                <a:gd name="T46" fmla="*/ 0 w 772"/>
                <a:gd name="T47" fmla="*/ 1 h 3266"/>
                <a:gd name="T48" fmla="*/ 0 w 772"/>
                <a:gd name="T49" fmla="*/ 1 h 3266"/>
                <a:gd name="T50" fmla="*/ 0 w 772"/>
                <a:gd name="T51" fmla="*/ 1 h 3266"/>
                <a:gd name="T52" fmla="*/ 0 w 772"/>
                <a:gd name="T53" fmla="*/ 1 h 3266"/>
                <a:gd name="T54" fmla="*/ 0 w 772"/>
                <a:gd name="T55" fmla="*/ 1 h 3266"/>
                <a:gd name="T56" fmla="*/ 0 w 772"/>
                <a:gd name="T57" fmla="*/ 2 h 3266"/>
                <a:gd name="T58" fmla="*/ 0 w 772"/>
                <a:gd name="T59" fmla="*/ 2 h 3266"/>
                <a:gd name="T60" fmla="*/ 0 w 772"/>
                <a:gd name="T61" fmla="*/ 2 h 3266"/>
                <a:gd name="T62" fmla="*/ 0 w 772"/>
                <a:gd name="T63" fmla="*/ 2 h 3266"/>
                <a:gd name="T64" fmla="*/ 0 w 772"/>
                <a:gd name="T65" fmla="*/ 2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39">
              <a:extLst>
                <a:ext uri="{FF2B5EF4-FFF2-40B4-BE49-F238E27FC236}">
                  <a16:creationId xmlns:a16="http://schemas.microsoft.com/office/drawing/2014/main" id="{B4D5375C-3B14-4A44-A030-E6CD2ECA9398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0 w 772"/>
                <a:gd name="T1" fmla="*/ 7 h 3266"/>
                <a:gd name="T2" fmla="*/ 0 w 772"/>
                <a:gd name="T3" fmla="*/ 6 h 3266"/>
                <a:gd name="T4" fmla="*/ 0 w 772"/>
                <a:gd name="T5" fmla="*/ 6 h 3266"/>
                <a:gd name="T6" fmla="*/ 0 w 772"/>
                <a:gd name="T7" fmla="*/ 5 h 3266"/>
                <a:gd name="T8" fmla="*/ 0 w 772"/>
                <a:gd name="T9" fmla="*/ 5 h 3266"/>
                <a:gd name="T10" fmla="*/ 0 w 772"/>
                <a:gd name="T11" fmla="*/ 5 h 3266"/>
                <a:gd name="T12" fmla="*/ 0 w 772"/>
                <a:gd name="T13" fmla="*/ 4 h 3266"/>
                <a:gd name="T14" fmla="*/ 0 w 772"/>
                <a:gd name="T15" fmla="*/ 4 h 3266"/>
                <a:gd name="T16" fmla="*/ 0 w 772"/>
                <a:gd name="T17" fmla="*/ 4 h 3266"/>
                <a:gd name="T18" fmla="*/ 0 w 772"/>
                <a:gd name="T19" fmla="*/ 4 h 3266"/>
                <a:gd name="T20" fmla="*/ 0 w 772"/>
                <a:gd name="T21" fmla="*/ 3 h 3266"/>
                <a:gd name="T22" fmla="*/ 0 w 772"/>
                <a:gd name="T23" fmla="*/ 2 h 3266"/>
                <a:gd name="T24" fmla="*/ 0 w 772"/>
                <a:gd name="T25" fmla="*/ 2 h 3266"/>
                <a:gd name="T26" fmla="*/ 0 w 772"/>
                <a:gd name="T27" fmla="*/ 2 h 3266"/>
                <a:gd name="T28" fmla="*/ 0 w 772"/>
                <a:gd name="T29" fmla="*/ 1 h 3266"/>
                <a:gd name="T30" fmla="*/ 0 w 772"/>
                <a:gd name="T31" fmla="*/ 0 h 3266"/>
                <a:gd name="T32" fmla="*/ 0 w 772"/>
                <a:gd name="T33" fmla="*/ 1 h 3266"/>
                <a:gd name="T34" fmla="*/ 0 w 772"/>
                <a:gd name="T35" fmla="*/ 2 h 3266"/>
                <a:gd name="T36" fmla="*/ 0 w 772"/>
                <a:gd name="T37" fmla="*/ 2 h 3266"/>
                <a:gd name="T38" fmla="*/ 0 w 772"/>
                <a:gd name="T39" fmla="*/ 2 h 3266"/>
                <a:gd name="T40" fmla="*/ 0 w 772"/>
                <a:gd name="T41" fmla="*/ 3 h 3266"/>
                <a:gd name="T42" fmla="*/ 0 w 772"/>
                <a:gd name="T43" fmla="*/ 3 h 3266"/>
                <a:gd name="T44" fmla="*/ 0 w 772"/>
                <a:gd name="T45" fmla="*/ 4 h 3266"/>
                <a:gd name="T46" fmla="*/ 0 w 772"/>
                <a:gd name="T47" fmla="*/ 4 h 3266"/>
                <a:gd name="T48" fmla="*/ 0 w 772"/>
                <a:gd name="T49" fmla="*/ 5 h 3266"/>
                <a:gd name="T50" fmla="*/ 0 w 772"/>
                <a:gd name="T51" fmla="*/ 5 h 3266"/>
                <a:gd name="T52" fmla="*/ 0 w 772"/>
                <a:gd name="T53" fmla="*/ 5 h 3266"/>
                <a:gd name="T54" fmla="*/ 0 w 772"/>
                <a:gd name="T55" fmla="*/ 6 h 3266"/>
                <a:gd name="T56" fmla="*/ 0 w 772"/>
                <a:gd name="T57" fmla="*/ 6 h 3266"/>
                <a:gd name="T58" fmla="*/ 0 w 772"/>
                <a:gd name="T59" fmla="*/ 7 h 3266"/>
                <a:gd name="T60" fmla="*/ 0 w 772"/>
                <a:gd name="T61" fmla="*/ 7 h 3266"/>
                <a:gd name="T62" fmla="*/ 0 w 772"/>
                <a:gd name="T63" fmla="*/ 7 h 3266"/>
                <a:gd name="T64" fmla="*/ 0 w 772"/>
                <a:gd name="T65" fmla="*/ 7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6" name="Group 40">
            <a:extLst>
              <a:ext uri="{FF2B5EF4-FFF2-40B4-BE49-F238E27FC236}">
                <a16:creationId xmlns:a16="http://schemas.microsoft.com/office/drawing/2014/main" id="{94BAEE53-3103-4AC5-AAF5-D774973597FD}"/>
              </a:ext>
            </a:extLst>
          </p:cNvPr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7" name="Group 41">
              <a:extLst>
                <a:ext uri="{FF2B5EF4-FFF2-40B4-BE49-F238E27FC236}">
                  <a16:creationId xmlns:a16="http://schemas.microsoft.com/office/drawing/2014/main" id="{AA0C78C8-3AE0-4905-9C91-03B823422C7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39" name="Freeform 42">
                <a:extLst>
                  <a:ext uri="{FF2B5EF4-FFF2-40B4-BE49-F238E27FC236}">
                    <a16:creationId xmlns:a16="http://schemas.microsoft.com/office/drawing/2014/main" id="{B78916AC-FE2A-4462-8210-D3B5F1DCEF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0 w 245"/>
                  <a:gd name="T1" fmla="*/ 0 h 806"/>
                  <a:gd name="T2" fmla="*/ 0 w 245"/>
                  <a:gd name="T3" fmla="*/ 0 h 806"/>
                  <a:gd name="T4" fmla="*/ 0 w 245"/>
                  <a:gd name="T5" fmla="*/ 0 h 806"/>
                  <a:gd name="T6" fmla="*/ 0 w 245"/>
                  <a:gd name="T7" fmla="*/ 0 h 806"/>
                  <a:gd name="T8" fmla="*/ 0 w 245"/>
                  <a:gd name="T9" fmla="*/ 0 h 806"/>
                  <a:gd name="T10" fmla="*/ 0 w 245"/>
                  <a:gd name="T11" fmla="*/ 0 h 806"/>
                  <a:gd name="T12" fmla="*/ 0 w 245"/>
                  <a:gd name="T13" fmla="*/ 0 h 806"/>
                  <a:gd name="T14" fmla="*/ 0 w 245"/>
                  <a:gd name="T15" fmla="*/ 0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40" name="Group 43">
                <a:extLst>
                  <a:ext uri="{FF2B5EF4-FFF2-40B4-BE49-F238E27FC236}">
                    <a16:creationId xmlns:a16="http://schemas.microsoft.com/office/drawing/2014/main" id="{E0C7C97F-04DE-45EC-A670-88C7894029B0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1" name="Freeform 44">
                  <a:extLst>
                    <a:ext uri="{FF2B5EF4-FFF2-40B4-BE49-F238E27FC236}">
                      <a16:creationId xmlns:a16="http://schemas.microsoft.com/office/drawing/2014/main" id="{9D91EF8D-840C-4056-8DC0-D61D5E0C953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0 w 604"/>
                    <a:gd name="T3" fmla="*/ 0 h 349"/>
                    <a:gd name="T4" fmla="*/ 0 w 604"/>
                    <a:gd name="T5" fmla="*/ 0 h 349"/>
                    <a:gd name="T6" fmla="*/ 0 w 604"/>
                    <a:gd name="T7" fmla="*/ 0 h 349"/>
                    <a:gd name="T8" fmla="*/ 0 w 604"/>
                    <a:gd name="T9" fmla="*/ 0 h 349"/>
                    <a:gd name="T10" fmla="*/ 0 w 604"/>
                    <a:gd name="T11" fmla="*/ 0 h 349"/>
                    <a:gd name="T12" fmla="*/ 0 w 604"/>
                    <a:gd name="T13" fmla="*/ 0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45">
                  <a:extLst>
                    <a:ext uri="{FF2B5EF4-FFF2-40B4-BE49-F238E27FC236}">
                      <a16:creationId xmlns:a16="http://schemas.microsoft.com/office/drawing/2014/main" id="{3624B0EF-A8B0-4180-9BD4-4D0AB0D1FF3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>
                    <a:gd name="T0" fmla="*/ 0 w 1064"/>
                    <a:gd name="T1" fmla="*/ 0 h 1230"/>
                    <a:gd name="T2" fmla="*/ 0 w 1064"/>
                    <a:gd name="T3" fmla="*/ 0 h 1230"/>
                    <a:gd name="T4" fmla="*/ 0 w 1064"/>
                    <a:gd name="T5" fmla="*/ 0 h 1230"/>
                    <a:gd name="T6" fmla="*/ 0 w 1064"/>
                    <a:gd name="T7" fmla="*/ 0 h 1230"/>
                    <a:gd name="T8" fmla="*/ 0 w 1064"/>
                    <a:gd name="T9" fmla="*/ 0 h 1230"/>
                    <a:gd name="T10" fmla="*/ 0 w 1064"/>
                    <a:gd name="T11" fmla="*/ 0 h 1230"/>
                    <a:gd name="T12" fmla="*/ 0 w 1064"/>
                    <a:gd name="T13" fmla="*/ 0 h 1230"/>
                    <a:gd name="T14" fmla="*/ 0 w 1064"/>
                    <a:gd name="T15" fmla="*/ 0 h 1230"/>
                    <a:gd name="T16" fmla="*/ 0 w 1064"/>
                    <a:gd name="T17" fmla="*/ 0 h 1230"/>
                    <a:gd name="T18" fmla="*/ 0 w 1064"/>
                    <a:gd name="T19" fmla="*/ 0 h 1230"/>
                    <a:gd name="T20" fmla="*/ 0 w 1064"/>
                    <a:gd name="T21" fmla="*/ 0 h 1230"/>
                    <a:gd name="T22" fmla="*/ 0 w 1064"/>
                    <a:gd name="T23" fmla="*/ 0 h 1230"/>
                    <a:gd name="T24" fmla="*/ 0 w 1064"/>
                    <a:gd name="T25" fmla="*/ 0 h 1230"/>
                    <a:gd name="T26" fmla="*/ 0 w 1064"/>
                    <a:gd name="T27" fmla="*/ 0 h 1230"/>
                    <a:gd name="T28" fmla="*/ 0 w 1064"/>
                    <a:gd name="T29" fmla="*/ 0 h 1230"/>
                    <a:gd name="T30" fmla="*/ 0 w 1064"/>
                    <a:gd name="T31" fmla="*/ 0 h 1230"/>
                    <a:gd name="T32" fmla="*/ 0 w 1064"/>
                    <a:gd name="T33" fmla="*/ 0 h 1230"/>
                    <a:gd name="T34" fmla="*/ 0 w 1064"/>
                    <a:gd name="T35" fmla="*/ 0 h 1230"/>
                    <a:gd name="T36" fmla="*/ 0 w 1064"/>
                    <a:gd name="T37" fmla="*/ 0 h 1230"/>
                    <a:gd name="T38" fmla="*/ 0 w 1064"/>
                    <a:gd name="T39" fmla="*/ 0 h 1230"/>
                    <a:gd name="T40" fmla="*/ 0 w 1064"/>
                    <a:gd name="T41" fmla="*/ 0 h 1230"/>
                    <a:gd name="T42" fmla="*/ 0 w 1064"/>
                    <a:gd name="T43" fmla="*/ 0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46">
                  <a:extLst>
                    <a:ext uri="{FF2B5EF4-FFF2-40B4-BE49-F238E27FC236}">
                      <a16:creationId xmlns:a16="http://schemas.microsoft.com/office/drawing/2014/main" id="{7C8CAEE1-D16D-4036-8B47-2826FF66152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>
                    <a:gd name="T0" fmla="*/ 0 w 2002"/>
                    <a:gd name="T1" fmla="*/ 0 h 2521"/>
                    <a:gd name="T2" fmla="*/ 0 w 2002"/>
                    <a:gd name="T3" fmla="*/ 0 h 2521"/>
                    <a:gd name="T4" fmla="*/ 0 w 2002"/>
                    <a:gd name="T5" fmla="*/ 0 h 2521"/>
                    <a:gd name="T6" fmla="*/ 0 w 2002"/>
                    <a:gd name="T7" fmla="*/ 0 h 2521"/>
                    <a:gd name="T8" fmla="*/ 0 w 2002"/>
                    <a:gd name="T9" fmla="*/ 0 h 2521"/>
                    <a:gd name="T10" fmla="*/ 0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47">
                  <a:extLst>
                    <a:ext uri="{FF2B5EF4-FFF2-40B4-BE49-F238E27FC236}">
                      <a16:creationId xmlns:a16="http://schemas.microsoft.com/office/drawing/2014/main" id="{6215F2F9-30B2-44C9-B3B7-44E316DA5AB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0 w 3007"/>
                    <a:gd name="T1" fmla="*/ 0 h 3771"/>
                    <a:gd name="T2" fmla="*/ 0 w 3007"/>
                    <a:gd name="T3" fmla="*/ 0 h 3771"/>
                    <a:gd name="T4" fmla="*/ 0 w 3007"/>
                    <a:gd name="T5" fmla="*/ 0 h 3771"/>
                    <a:gd name="T6" fmla="*/ 0 w 3007"/>
                    <a:gd name="T7" fmla="*/ 0 h 3771"/>
                    <a:gd name="T8" fmla="*/ 0 w 3007"/>
                    <a:gd name="T9" fmla="*/ 0 h 3771"/>
                    <a:gd name="T10" fmla="*/ 0 w 3007"/>
                    <a:gd name="T11" fmla="*/ 0 h 3771"/>
                    <a:gd name="T12" fmla="*/ 0 w 3007"/>
                    <a:gd name="T13" fmla="*/ 0 h 3771"/>
                    <a:gd name="T14" fmla="*/ 0 w 3007"/>
                    <a:gd name="T15" fmla="*/ 0 h 3771"/>
                    <a:gd name="T16" fmla="*/ 0 w 3007"/>
                    <a:gd name="T17" fmla="*/ 0 h 3771"/>
                    <a:gd name="T18" fmla="*/ 0 w 3007"/>
                    <a:gd name="T19" fmla="*/ 0 h 3771"/>
                    <a:gd name="T20" fmla="*/ 0 w 3007"/>
                    <a:gd name="T21" fmla="*/ 0 h 3771"/>
                    <a:gd name="T22" fmla="*/ 0 w 3007"/>
                    <a:gd name="T23" fmla="*/ 0 h 3771"/>
                    <a:gd name="T24" fmla="*/ 0 w 3007"/>
                    <a:gd name="T25" fmla="*/ 0 h 3771"/>
                    <a:gd name="T26" fmla="*/ 0 w 3007"/>
                    <a:gd name="T27" fmla="*/ 0 h 3771"/>
                    <a:gd name="T28" fmla="*/ 0 w 3007"/>
                    <a:gd name="T29" fmla="*/ 0 h 3771"/>
                    <a:gd name="T30" fmla="*/ 0 w 3007"/>
                    <a:gd name="T31" fmla="*/ 0 h 3771"/>
                    <a:gd name="T32" fmla="*/ 0 w 3007"/>
                    <a:gd name="T33" fmla="*/ 0 h 3771"/>
                    <a:gd name="T34" fmla="*/ 0 w 3007"/>
                    <a:gd name="T35" fmla="*/ 0 h 3771"/>
                    <a:gd name="T36" fmla="*/ 0 w 3007"/>
                    <a:gd name="T37" fmla="*/ 0 h 3771"/>
                    <a:gd name="T38" fmla="*/ 0 w 3007"/>
                    <a:gd name="T39" fmla="*/ 0 h 3771"/>
                    <a:gd name="T40" fmla="*/ 0 w 3007"/>
                    <a:gd name="T41" fmla="*/ 0 h 3771"/>
                    <a:gd name="T42" fmla="*/ 0 w 3007"/>
                    <a:gd name="T43" fmla="*/ 0 h 3771"/>
                    <a:gd name="T44" fmla="*/ 0 w 3007"/>
                    <a:gd name="T45" fmla="*/ 0 h 3771"/>
                    <a:gd name="T46" fmla="*/ 0 w 3007"/>
                    <a:gd name="T47" fmla="*/ 0 h 3771"/>
                    <a:gd name="T48" fmla="*/ 0 w 3007"/>
                    <a:gd name="T49" fmla="*/ 0 h 3771"/>
                    <a:gd name="T50" fmla="*/ 0 w 3007"/>
                    <a:gd name="T51" fmla="*/ 0 h 3771"/>
                    <a:gd name="T52" fmla="*/ 0 w 3007"/>
                    <a:gd name="T53" fmla="*/ 0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48">
                  <a:extLst>
                    <a:ext uri="{FF2B5EF4-FFF2-40B4-BE49-F238E27FC236}">
                      <a16:creationId xmlns:a16="http://schemas.microsoft.com/office/drawing/2014/main" id="{3D513F56-62A4-4A1D-A756-062998FE4CC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>
                    <a:gd name="T0" fmla="*/ 0 w 673"/>
                    <a:gd name="T1" fmla="*/ 0 h 342"/>
                    <a:gd name="T2" fmla="*/ 0 w 673"/>
                    <a:gd name="T3" fmla="*/ 0 h 342"/>
                    <a:gd name="T4" fmla="*/ 0 w 673"/>
                    <a:gd name="T5" fmla="*/ 0 h 342"/>
                    <a:gd name="T6" fmla="*/ 0 w 673"/>
                    <a:gd name="T7" fmla="*/ 0 h 342"/>
                    <a:gd name="T8" fmla="*/ 0 w 673"/>
                    <a:gd name="T9" fmla="*/ 0 h 342"/>
                    <a:gd name="T10" fmla="*/ 0 w 673"/>
                    <a:gd name="T11" fmla="*/ 0 h 342"/>
                    <a:gd name="T12" fmla="*/ 0 w 673"/>
                    <a:gd name="T13" fmla="*/ 0 h 342"/>
                    <a:gd name="T14" fmla="*/ 0 w 673"/>
                    <a:gd name="T15" fmla="*/ 0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49">
                  <a:extLst>
                    <a:ext uri="{FF2B5EF4-FFF2-40B4-BE49-F238E27FC236}">
                      <a16:creationId xmlns:a16="http://schemas.microsoft.com/office/drawing/2014/main" id="{6A27FB0D-E920-4E91-B8C7-754E03F1A22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>
                    <a:gd name="T0" fmla="*/ 0 w 716"/>
                    <a:gd name="T1" fmla="*/ 0 h 403"/>
                    <a:gd name="T2" fmla="*/ 0 w 716"/>
                    <a:gd name="T3" fmla="*/ 0 h 403"/>
                    <a:gd name="T4" fmla="*/ 0 w 716"/>
                    <a:gd name="T5" fmla="*/ 0 h 403"/>
                    <a:gd name="T6" fmla="*/ 0 w 716"/>
                    <a:gd name="T7" fmla="*/ 0 h 403"/>
                    <a:gd name="T8" fmla="*/ 0 w 716"/>
                    <a:gd name="T9" fmla="*/ 0 h 403"/>
                    <a:gd name="T10" fmla="*/ 0 w 716"/>
                    <a:gd name="T11" fmla="*/ 0 h 403"/>
                    <a:gd name="T12" fmla="*/ 0 w 716"/>
                    <a:gd name="T13" fmla="*/ 0 h 403"/>
                    <a:gd name="T14" fmla="*/ 0 w 716"/>
                    <a:gd name="T15" fmla="*/ 0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50">
                  <a:extLst>
                    <a:ext uri="{FF2B5EF4-FFF2-40B4-BE49-F238E27FC236}">
                      <a16:creationId xmlns:a16="http://schemas.microsoft.com/office/drawing/2014/main" id="{1E699899-C985-49EF-A5DE-FBBC872AFDB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0 h 411"/>
                    <a:gd name="T2" fmla="*/ 0 w 717"/>
                    <a:gd name="T3" fmla="*/ 0 h 411"/>
                    <a:gd name="T4" fmla="*/ 0 w 717"/>
                    <a:gd name="T5" fmla="*/ 0 h 411"/>
                    <a:gd name="T6" fmla="*/ 0 w 717"/>
                    <a:gd name="T7" fmla="*/ 0 h 411"/>
                    <a:gd name="T8" fmla="*/ 0 w 717"/>
                    <a:gd name="T9" fmla="*/ 0 h 411"/>
                    <a:gd name="T10" fmla="*/ 0 w 717"/>
                    <a:gd name="T11" fmla="*/ 0 h 411"/>
                    <a:gd name="T12" fmla="*/ 0 w 717"/>
                    <a:gd name="T13" fmla="*/ 0 h 411"/>
                    <a:gd name="T14" fmla="*/ 0 w 717"/>
                    <a:gd name="T15" fmla="*/ 0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51">
                  <a:extLst>
                    <a:ext uri="{FF2B5EF4-FFF2-40B4-BE49-F238E27FC236}">
                      <a16:creationId xmlns:a16="http://schemas.microsoft.com/office/drawing/2014/main" id="{D2228718-9E9F-4409-A6E6-DF17110F855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>
                    <a:gd name="T0" fmla="*/ 0 w 709"/>
                    <a:gd name="T1" fmla="*/ 0 h 386"/>
                    <a:gd name="T2" fmla="*/ 0 w 709"/>
                    <a:gd name="T3" fmla="*/ 0 h 386"/>
                    <a:gd name="T4" fmla="*/ 0 w 709"/>
                    <a:gd name="T5" fmla="*/ 0 h 386"/>
                    <a:gd name="T6" fmla="*/ 0 w 709"/>
                    <a:gd name="T7" fmla="*/ 0 h 386"/>
                    <a:gd name="T8" fmla="*/ 0 w 709"/>
                    <a:gd name="T9" fmla="*/ 0 h 386"/>
                    <a:gd name="T10" fmla="*/ 0 w 709"/>
                    <a:gd name="T11" fmla="*/ 0 h 386"/>
                    <a:gd name="T12" fmla="*/ 0 w 709"/>
                    <a:gd name="T13" fmla="*/ 0 h 386"/>
                    <a:gd name="T14" fmla="*/ 0 w 709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8" name="Line 52">
              <a:extLst>
                <a:ext uri="{FF2B5EF4-FFF2-40B4-BE49-F238E27FC236}">
                  <a16:creationId xmlns:a16="http://schemas.microsoft.com/office/drawing/2014/main" id="{19F2719C-08D0-4536-BA3F-D2925058B44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2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>
            <a:extLst>
              <a:ext uri="{FF2B5EF4-FFF2-40B4-BE49-F238E27FC236}">
                <a16:creationId xmlns:a16="http://schemas.microsoft.com/office/drawing/2014/main" id="{C491C7A1-1103-4AB0-9CB9-C288488F4D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77C24E-E43D-4401-AA73-8096D1ED2F83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6147" name="灯片编号占位符 5">
            <a:extLst>
              <a:ext uri="{FF2B5EF4-FFF2-40B4-BE49-F238E27FC236}">
                <a16:creationId xmlns:a16="http://schemas.microsoft.com/office/drawing/2014/main" id="{A154CB92-BEAE-4423-AB73-83E23E87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6020A8-3640-4CED-833E-A34C5E622C38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D2C3ACB7-4F47-4B00-A52D-B2652D6C7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内容提要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263A75AF-6418-4C79-9475-7B0B5BDAE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2522538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66"/>
                </a:solidFill>
              </a:rPr>
              <a:t>进程的描述和控制</a:t>
            </a:r>
          </a:p>
          <a:p>
            <a:pPr eaLnBrk="1" hangingPunct="1"/>
            <a:r>
              <a:rPr lang="zh-CN" altLang="en-US"/>
              <a:t>进程的同步与通信</a:t>
            </a:r>
          </a:p>
          <a:p>
            <a:pPr eaLnBrk="1" hangingPunct="1"/>
            <a:r>
              <a:rPr lang="zh-CN" altLang="en-US"/>
              <a:t>调度与死锁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3">
            <a:extLst>
              <a:ext uri="{FF2B5EF4-FFF2-40B4-BE49-F238E27FC236}">
                <a16:creationId xmlns:a16="http://schemas.microsoft.com/office/drawing/2014/main" id="{525ECFF4-7ED5-4213-B9A0-ACAAB05C2B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C4DF51-8DAD-4703-BF37-D274122C2D64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15363" name="灯片编号占位符 5">
            <a:extLst>
              <a:ext uri="{FF2B5EF4-FFF2-40B4-BE49-F238E27FC236}">
                <a16:creationId xmlns:a16="http://schemas.microsoft.com/office/drawing/2014/main" id="{970F0445-1801-43A8-8A03-FEC617B5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F1ED7C-CBAC-4CB4-84E2-884AC440CF06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1C2EEC48-C31E-448D-AFEE-648244EDF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89038"/>
          </a:xfrm>
        </p:spPr>
        <p:txBody>
          <a:bodyPr/>
          <a:lstStyle/>
          <a:p>
            <a:pPr eaLnBrk="1" hangingPunct="1"/>
            <a:r>
              <a:rPr lang="zh-CN" altLang="en-US"/>
              <a:t>习题</a:t>
            </a:r>
            <a:r>
              <a:rPr lang="en-US" altLang="zh-CN"/>
              <a:t>3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25CF8E49-459C-493A-808B-A1B3A716B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7696200" cy="1511300"/>
          </a:xfrm>
        </p:spPr>
        <p:txBody>
          <a:bodyPr/>
          <a:lstStyle/>
          <a:p>
            <a:pPr eaLnBrk="1" hangingPunct="1"/>
            <a:r>
              <a:rPr kumimoji="1" lang="zh-CN" altLang="en-US" sz="2400" b="1"/>
              <a:t>并发性是指若干事件在（   ）发生。 </a:t>
            </a:r>
          </a:p>
          <a:p>
            <a:pPr eaLnBrk="1" hangingPunct="1"/>
            <a:r>
              <a:rPr kumimoji="1" lang="en-US" altLang="zh-CN" sz="2400" b="1"/>
              <a:t>A.</a:t>
            </a:r>
            <a:r>
              <a:rPr kumimoji="1" lang="zh-CN" altLang="en-US" sz="2400" b="1"/>
              <a:t>同一时刻                   </a:t>
            </a:r>
            <a:r>
              <a:rPr kumimoji="1" lang="en-US" altLang="zh-CN" sz="2400" b="1"/>
              <a:t>B. </a:t>
            </a:r>
            <a:r>
              <a:rPr kumimoji="1" lang="zh-CN" altLang="en-US" sz="2400" b="1"/>
              <a:t>同一时间间隔内 </a:t>
            </a:r>
          </a:p>
          <a:p>
            <a:pPr eaLnBrk="1" hangingPunct="1"/>
            <a:r>
              <a:rPr kumimoji="1" lang="en-US" altLang="zh-CN" sz="2400" b="1"/>
              <a:t>C.</a:t>
            </a:r>
            <a:r>
              <a:rPr kumimoji="1" lang="zh-CN" altLang="en-US" sz="2400" b="1"/>
              <a:t>不同时刻                   </a:t>
            </a:r>
            <a:r>
              <a:rPr kumimoji="1" lang="en-US" altLang="zh-CN" sz="2400" b="1"/>
              <a:t>D. </a:t>
            </a:r>
            <a:r>
              <a:rPr kumimoji="1" lang="zh-CN" altLang="en-US" sz="2400" b="1"/>
              <a:t>不同时间间隔内 </a:t>
            </a:r>
            <a:endParaRPr lang="zh-CN" altLang="en-US"/>
          </a:p>
        </p:txBody>
      </p:sp>
      <p:sp>
        <p:nvSpPr>
          <p:cNvPr id="208900" name="Rectangle 4">
            <a:extLst>
              <a:ext uri="{FF2B5EF4-FFF2-40B4-BE49-F238E27FC236}">
                <a16:creationId xmlns:a16="http://schemas.microsoft.com/office/drawing/2014/main" id="{79BB9AD0-FA48-4E57-B89C-C5758B46E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997200"/>
            <a:ext cx="755967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ea typeface="楷体_GB2312"/>
                <a:cs typeface="楷体_GB2312"/>
              </a:rPr>
              <a:t> </a:t>
            </a:r>
            <a:r>
              <a:rPr lang="zh-CN" altLang="en-US" sz="2400">
                <a:solidFill>
                  <a:srgbClr val="FF0066"/>
                </a:solidFill>
                <a:ea typeface="楷体_GB2312"/>
                <a:cs typeface="楷体_GB2312"/>
              </a:rPr>
              <a:t>并发性（</a:t>
            </a:r>
            <a:r>
              <a:rPr lang="en-US" altLang="zh-CN" sz="2400">
                <a:solidFill>
                  <a:srgbClr val="FF0066"/>
                </a:solidFill>
                <a:ea typeface="楷体_GB2312"/>
                <a:cs typeface="楷体_GB2312"/>
              </a:rPr>
              <a:t>concurrency</a:t>
            </a:r>
            <a:r>
              <a:rPr lang="zh-CN" altLang="en-US" sz="2400">
                <a:solidFill>
                  <a:srgbClr val="FF0066"/>
                </a:solidFill>
                <a:ea typeface="楷体_GB2312"/>
                <a:cs typeface="楷体_GB2312"/>
              </a:rPr>
              <a:t>）是指</a:t>
            </a:r>
            <a:r>
              <a:rPr lang="en-US" altLang="zh-CN" sz="2400">
                <a:solidFill>
                  <a:srgbClr val="FF0066"/>
                </a:solidFill>
                <a:ea typeface="楷体_GB2312"/>
                <a:cs typeface="楷体_GB2312"/>
              </a:rPr>
              <a:t>2 </a:t>
            </a:r>
            <a:r>
              <a:rPr lang="zh-CN" altLang="en-US" sz="2400">
                <a:solidFill>
                  <a:srgbClr val="FF0066"/>
                </a:solidFill>
                <a:ea typeface="楷体_GB2312"/>
                <a:cs typeface="楷体_GB2312"/>
              </a:rPr>
              <a:t>个或多个事件在同一时</a:t>
            </a:r>
          </a:p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0066"/>
                </a:solidFill>
                <a:ea typeface="楷体_GB2312"/>
                <a:cs typeface="楷体_GB2312"/>
              </a:rPr>
              <a:t> 间间隔内发生</a:t>
            </a:r>
            <a:endParaRPr lang="zh-CN" altLang="en-US"/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28AD2371-CAC1-4E8F-A167-E12613246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005263"/>
            <a:ext cx="75596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0066"/>
                </a:solidFill>
                <a:ea typeface="楷体_GB2312"/>
                <a:cs typeface="楷体_GB2312"/>
              </a:rPr>
              <a:t>并行性（</a:t>
            </a:r>
            <a:r>
              <a:rPr lang="en-US" altLang="zh-CN" sz="2400">
                <a:solidFill>
                  <a:srgbClr val="FF0066"/>
                </a:solidFill>
                <a:ea typeface="楷体_GB2312"/>
                <a:cs typeface="楷体_GB2312"/>
              </a:rPr>
              <a:t>parallel</a:t>
            </a:r>
            <a:r>
              <a:rPr lang="zh-CN" altLang="en-US" sz="2400">
                <a:solidFill>
                  <a:srgbClr val="FF0066"/>
                </a:solidFill>
                <a:ea typeface="楷体_GB2312"/>
                <a:cs typeface="楷体_GB2312"/>
              </a:rPr>
              <a:t>）是指两个或者多个事件在同一时刻</a:t>
            </a:r>
          </a:p>
          <a:p>
            <a:pPr eaLnBrk="1" hangingPunct="1">
              <a:buFontTx/>
              <a:buNone/>
            </a:pPr>
            <a:r>
              <a:rPr lang="zh-CN" altLang="en-US" sz="2400">
                <a:solidFill>
                  <a:srgbClr val="FF0066"/>
                </a:solidFill>
                <a:ea typeface="楷体_GB2312"/>
                <a:cs typeface="楷体_GB2312"/>
              </a:rPr>
              <a:t>发生</a:t>
            </a:r>
            <a:r>
              <a:rPr lang="zh-CN" altLang="en-US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/>
      <p:bldP spid="2089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>
            <a:extLst>
              <a:ext uri="{FF2B5EF4-FFF2-40B4-BE49-F238E27FC236}">
                <a16:creationId xmlns:a16="http://schemas.microsoft.com/office/drawing/2014/main" id="{0FDC62E1-6F42-4E9B-B0FC-B2E78DAAF2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0178F5-52F4-4056-BC64-3A3BE5CE7A31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16387" name="灯片编号占位符 5">
            <a:extLst>
              <a:ext uri="{FF2B5EF4-FFF2-40B4-BE49-F238E27FC236}">
                <a16:creationId xmlns:a16="http://schemas.microsoft.com/office/drawing/2014/main" id="{C4E41C3E-B149-4B6E-A6F4-C03AB61D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A86970-7CD0-47C5-B5AD-C9865842A323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6D58880D-16AF-435D-803F-F92EBD986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  <a:r>
              <a:rPr lang="en-US" altLang="zh-CN"/>
              <a:t>4</a:t>
            </a:r>
            <a:br>
              <a:rPr lang="en-US" altLang="zh-CN"/>
            </a:br>
            <a:r>
              <a:rPr lang="zh-CN" altLang="en-US"/>
              <a:t>（程序并发执行的特性）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D85B7C0A-8480-4C11-B6C6-305C198E1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程序并发执行为何会失去封闭性和可再现性？</a:t>
            </a:r>
          </a:p>
          <a:p>
            <a:pPr lvl="1" eaLnBrk="1" hangingPunct="1"/>
            <a:r>
              <a:rPr lang="zh-CN" altLang="en-US">
                <a:solidFill>
                  <a:srgbClr val="FF0066"/>
                </a:solidFill>
              </a:rPr>
              <a:t>共享资源、资源状态由多个程序更改，一个程序的运行将受到另一个程序运行的影响，失去封闭性；</a:t>
            </a:r>
          </a:p>
          <a:p>
            <a:pPr lvl="1" eaLnBrk="1" hangingPunct="1"/>
            <a:r>
              <a:rPr lang="zh-CN" altLang="en-US">
                <a:solidFill>
                  <a:srgbClr val="FF0066"/>
                </a:solidFill>
              </a:rPr>
              <a:t>这将使得计算结果受并发程序执行顺序的影响，也就是说在相同的起始条件下多次运行会产生不同结果，失去可再现性。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3">
            <a:extLst>
              <a:ext uri="{FF2B5EF4-FFF2-40B4-BE49-F238E27FC236}">
                <a16:creationId xmlns:a16="http://schemas.microsoft.com/office/drawing/2014/main" id="{71E10D94-ECF2-44E9-B069-301E389EF1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6CC0EA-C3D7-4F7C-AE52-CC0DB45C6C7A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17411" name="灯片编号占位符 5">
            <a:extLst>
              <a:ext uri="{FF2B5EF4-FFF2-40B4-BE49-F238E27FC236}">
                <a16:creationId xmlns:a16="http://schemas.microsoft.com/office/drawing/2014/main" id="{623BA339-FE26-4D8C-A9CD-7E49A0E1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1BB269-41E7-440B-82F7-E1BFA3AFC139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0635526E-FF77-4C40-9672-8AC4D359E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  <a:r>
              <a:rPr lang="en-US" altLang="zh-CN"/>
              <a:t>4</a:t>
            </a:r>
            <a:br>
              <a:rPr lang="en-US" altLang="zh-CN"/>
            </a:br>
            <a:r>
              <a:rPr lang="zh-CN" altLang="en-US"/>
              <a:t>（程序并发执行的特性）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BDBC2651-152E-43F4-B5FE-CAD0F9866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1168400"/>
          </a:xfrm>
        </p:spPr>
        <p:txBody>
          <a:bodyPr/>
          <a:lstStyle/>
          <a:p>
            <a:pPr eaLnBrk="1" hangingPunct="1"/>
            <a:r>
              <a:rPr lang="zh-CN" altLang="en-US"/>
              <a:t>程序并发执行为何会失去封闭性和可再现性？</a:t>
            </a:r>
          </a:p>
        </p:txBody>
      </p:sp>
      <p:sp>
        <p:nvSpPr>
          <p:cNvPr id="17414" name="Rectangle 4">
            <a:extLst>
              <a:ext uri="{FF2B5EF4-FFF2-40B4-BE49-F238E27FC236}">
                <a16:creationId xmlns:a16="http://schemas.microsoft.com/office/drawing/2014/main" id="{4D69D53F-8164-4D1F-8973-D394F8F4F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3284538"/>
            <a:ext cx="3097213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>
                <a:solidFill>
                  <a:srgbClr val="FF0066"/>
                </a:solidFill>
              </a:rPr>
              <a:t>进程</a:t>
            </a:r>
            <a:r>
              <a:rPr lang="en-US" altLang="zh-CN">
                <a:solidFill>
                  <a:srgbClr val="FF0066"/>
                </a:solidFill>
              </a:rPr>
              <a:t>A:</a:t>
            </a: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rgbClr val="FF0066"/>
                </a:solidFill>
              </a:rPr>
              <a:t>While(true)</a:t>
            </a: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rgbClr val="FF0066"/>
                </a:solidFill>
              </a:rPr>
              <a:t>    N=N+1</a:t>
            </a:r>
          </a:p>
        </p:txBody>
      </p:sp>
      <p:sp>
        <p:nvSpPr>
          <p:cNvPr id="17415" name="Rectangle 5">
            <a:extLst>
              <a:ext uri="{FF2B5EF4-FFF2-40B4-BE49-F238E27FC236}">
                <a16:creationId xmlns:a16="http://schemas.microsoft.com/office/drawing/2014/main" id="{AC5464CA-562F-45EC-A920-87309A845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3" y="3141663"/>
            <a:ext cx="367347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>
                <a:solidFill>
                  <a:srgbClr val="FF0066"/>
                </a:solidFill>
              </a:rPr>
              <a:t>进程</a:t>
            </a:r>
            <a:r>
              <a:rPr lang="en-US" altLang="zh-CN">
                <a:solidFill>
                  <a:srgbClr val="FF0066"/>
                </a:solidFill>
              </a:rPr>
              <a:t>B</a:t>
            </a: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rgbClr val="FF0066"/>
                </a:solidFill>
              </a:rPr>
              <a:t>While(true)</a:t>
            </a: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rgbClr val="FF0066"/>
                </a:solidFill>
              </a:rPr>
              <a:t>    Print(N)</a:t>
            </a: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rgbClr val="FF0066"/>
                </a:solidFill>
              </a:rPr>
              <a:t>    N=0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>
            <a:extLst>
              <a:ext uri="{FF2B5EF4-FFF2-40B4-BE49-F238E27FC236}">
                <a16:creationId xmlns:a16="http://schemas.microsoft.com/office/drawing/2014/main" id="{B1DFD542-C65A-4171-A678-00A25EA5406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522E78-8C72-43E7-91D8-BF1FC4F5BC82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18435" name="灯片编号占位符 5">
            <a:extLst>
              <a:ext uri="{FF2B5EF4-FFF2-40B4-BE49-F238E27FC236}">
                <a16:creationId xmlns:a16="http://schemas.microsoft.com/office/drawing/2014/main" id="{473B5FF5-86CF-4E99-A142-50E3F355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40BEEB-EB57-453E-A29B-F228B12662E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DEAB8EC4-B3C2-4255-BAFD-36FB24AA9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问题</a:t>
            </a:r>
            <a:r>
              <a:rPr lang="en-US" altLang="zh-CN"/>
              <a:t>5</a:t>
            </a:r>
            <a:r>
              <a:rPr lang="zh-CN" altLang="en-US"/>
              <a:t>：进程控制原语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0F3BDEF3-5D48-4646-9722-335E18FCB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常用的进程控制原语有哪些？各完成什么操作？</a:t>
            </a:r>
          </a:p>
          <a:p>
            <a:pPr lvl="1" eaLnBrk="1" hangingPunct="1"/>
            <a:r>
              <a:rPr lang="zh-CN" altLang="en-US"/>
              <a:t>进程创建原语</a:t>
            </a:r>
          </a:p>
          <a:p>
            <a:pPr lvl="1" eaLnBrk="1" hangingPunct="1"/>
            <a:r>
              <a:rPr lang="zh-CN" altLang="en-US"/>
              <a:t>进程终止原语</a:t>
            </a:r>
          </a:p>
          <a:p>
            <a:pPr lvl="1" eaLnBrk="1" hangingPunct="1"/>
            <a:r>
              <a:rPr lang="zh-CN" altLang="en-US"/>
              <a:t>进程阻塞原语</a:t>
            </a:r>
          </a:p>
          <a:p>
            <a:pPr lvl="1" eaLnBrk="1" hangingPunct="1"/>
            <a:r>
              <a:rPr lang="zh-CN" altLang="en-US"/>
              <a:t>进程唤醒原语</a:t>
            </a:r>
          </a:p>
          <a:p>
            <a:pPr lvl="1" eaLnBrk="1" hangingPunct="1"/>
            <a:r>
              <a:rPr lang="zh-CN" altLang="en-US"/>
              <a:t>进程挂起原语</a:t>
            </a:r>
          </a:p>
          <a:p>
            <a:pPr lvl="1" eaLnBrk="1" hangingPunct="1"/>
            <a:r>
              <a:rPr lang="zh-CN" altLang="en-US"/>
              <a:t>进程激活原语</a:t>
            </a:r>
          </a:p>
        </p:txBody>
      </p:sp>
      <p:sp>
        <p:nvSpPr>
          <p:cNvPr id="18438" name="AutoShape 4">
            <a:extLst>
              <a:ext uri="{FF2B5EF4-FFF2-40B4-BE49-F238E27FC236}">
                <a16:creationId xmlns:a16="http://schemas.microsoft.com/office/drawing/2014/main" id="{0302942C-0953-4B2F-9A00-EE8087791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924175"/>
            <a:ext cx="3887787" cy="1546225"/>
          </a:xfrm>
          <a:prstGeom prst="cloudCallout">
            <a:avLst>
              <a:gd name="adj1" fmla="val -61023"/>
              <a:gd name="adj2" fmla="val 3008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66"/>
                </a:solidFill>
              </a:rPr>
              <a:t>原语</a:t>
            </a:r>
            <a:r>
              <a:rPr lang="zh-CN" altLang="en-US" sz="1800"/>
              <a:t>：</a:t>
            </a:r>
            <a:r>
              <a:rPr lang="zh-CN" altLang="en-US" sz="2000" b="1"/>
              <a:t>执行期间不能被打断的指令序列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>
            <a:extLst>
              <a:ext uri="{FF2B5EF4-FFF2-40B4-BE49-F238E27FC236}">
                <a16:creationId xmlns:a16="http://schemas.microsoft.com/office/drawing/2014/main" id="{D4E04652-F692-4547-A72B-5C21ADE4E9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CC03FF-92B5-40C3-97F4-69CD1E3A2FEB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19459" name="灯片编号占位符 5">
            <a:extLst>
              <a:ext uri="{FF2B5EF4-FFF2-40B4-BE49-F238E27FC236}">
                <a16:creationId xmlns:a16="http://schemas.microsoft.com/office/drawing/2014/main" id="{FEDC9DC6-A2B6-4D4C-B1FC-97444BE8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90FE93-F6B4-49BF-B069-983BC96E6D85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B7E548C7-B943-4F25-BF12-4F0DD9580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16013"/>
          </a:xfrm>
        </p:spPr>
        <p:txBody>
          <a:bodyPr/>
          <a:lstStyle/>
          <a:p>
            <a:pPr eaLnBrk="1" hangingPunct="1"/>
            <a:r>
              <a:rPr lang="zh-CN" altLang="en-US"/>
              <a:t>问题</a:t>
            </a:r>
            <a:r>
              <a:rPr lang="en-US" altLang="zh-CN"/>
              <a:t>6</a:t>
            </a:r>
            <a:r>
              <a:rPr lang="zh-CN" altLang="en-US"/>
              <a:t>：线程两种基本类型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A8C2F899-56EB-456C-AC92-5A9B01609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7696200" cy="3657600"/>
          </a:xfrm>
        </p:spPr>
        <p:txBody>
          <a:bodyPr/>
          <a:lstStyle/>
          <a:p>
            <a:pPr marL="609600" indent="-609600" eaLnBrk="1" hangingPunct="1"/>
            <a:r>
              <a:rPr lang="zh-CN" altLang="en-US" sz="2800" b="1"/>
              <a:t>用户级线程和核心级线程有何区别？</a:t>
            </a:r>
          </a:p>
          <a:p>
            <a:pPr marL="971550" lvl="1" indent="-514350" eaLnBrk="1" hangingPunct="1"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400" b="1">
                <a:solidFill>
                  <a:srgbClr val="0000FF"/>
                </a:solidFill>
              </a:rPr>
              <a:t>线程的调度与切换时间</a:t>
            </a:r>
          </a:p>
          <a:p>
            <a:pPr marL="609600" indent="-609600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/>
              <a:t>        </a:t>
            </a:r>
            <a:r>
              <a:rPr lang="zh-CN" altLang="en-US" sz="2400">
                <a:solidFill>
                  <a:srgbClr val="FF0066"/>
                </a:solidFill>
              </a:rPr>
              <a:t>用户级线程的切换通常发生在一个应用进程的多个线程之间，无须通过</a:t>
            </a:r>
            <a:r>
              <a:rPr lang="en-US" altLang="zh-CN" sz="2400">
                <a:solidFill>
                  <a:srgbClr val="FF0066"/>
                </a:solidFill>
              </a:rPr>
              <a:t>OS</a:t>
            </a:r>
            <a:r>
              <a:rPr lang="zh-CN" altLang="en-US" sz="2400">
                <a:solidFill>
                  <a:srgbClr val="FF0066"/>
                </a:solidFill>
              </a:rPr>
              <a:t>的内核进行中断，且切换规则也简单，因此其切换速度特别快。而核心级线程的切换时间相对比较慢。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>
            <a:extLst>
              <a:ext uri="{FF2B5EF4-FFF2-40B4-BE49-F238E27FC236}">
                <a16:creationId xmlns:a16="http://schemas.microsoft.com/office/drawing/2014/main" id="{D67CD0C1-580B-4AEC-BE82-22247AB744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EDD280-9B6D-4FFC-B3D0-D592FEC06B48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20483" name="灯片编号占位符 5">
            <a:extLst>
              <a:ext uri="{FF2B5EF4-FFF2-40B4-BE49-F238E27FC236}">
                <a16:creationId xmlns:a16="http://schemas.microsoft.com/office/drawing/2014/main" id="{ED3AC10C-0AD4-4A1E-8C99-B71588DC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3AE0D9-24C7-4C3F-B86D-1D6490A77671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F6559F2C-8BBE-477B-941D-77B2C7C1B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16013"/>
          </a:xfrm>
        </p:spPr>
        <p:txBody>
          <a:bodyPr/>
          <a:lstStyle/>
          <a:p>
            <a:pPr eaLnBrk="1" hangingPunct="1"/>
            <a:r>
              <a:rPr lang="zh-CN" altLang="en-US"/>
              <a:t>问题</a:t>
            </a:r>
            <a:r>
              <a:rPr lang="en-US" altLang="zh-CN"/>
              <a:t>6</a:t>
            </a:r>
            <a:r>
              <a:rPr lang="zh-CN" altLang="en-US"/>
              <a:t>：线程两种基本类型</a:t>
            </a:r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6ECF1CB9-48A3-458C-936A-5C8D137CB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7696200" cy="3657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zh-CN" altLang="en-US" sz="2000" b="1" dirty="0"/>
              <a:t>用户级线程和核心级线程有何区别？</a:t>
            </a:r>
          </a:p>
          <a:p>
            <a:pPr marL="971550" lvl="1" indent="-51435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circleNumDbPlain"/>
              <a:defRPr/>
            </a:pPr>
            <a:r>
              <a:rPr lang="zh-CN" altLang="en-US" sz="2400" b="1" dirty="0">
                <a:solidFill>
                  <a:srgbClr val="0000FF"/>
                </a:solidFill>
              </a:rPr>
              <a:t>线程的调度与切换时间</a:t>
            </a:r>
          </a:p>
          <a:p>
            <a:pPr marL="971550" lvl="1" indent="-514350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circleNumDbPlain"/>
              <a:defRPr/>
            </a:pPr>
            <a:r>
              <a:rPr lang="zh-CN" altLang="en-US" sz="2400" b="1" dirty="0">
                <a:solidFill>
                  <a:srgbClr val="0000FF"/>
                </a:solidFill>
              </a:rPr>
              <a:t>从系统调用的角度看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zh-CN" altLang="en-US" sz="2400" dirty="0">
                <a:solidFill>
                  <a:srgbClr val="FF0066"/>
                </a:solidFill>
              </a:rPr>
              <a:t>用户级线程调用系统调用时，内核不知道用户级线程的存在，只是当作是整个进程行为，使进程等待并调度另一个进程执行，在内核完成系统调用而返回时，进程才能继续执行。</a:t>
            </a:r>
            <a:endParaRPr lang="en-US" altLang="zh-CN" sz="2400" dirty="0">
              <a:solidFill>
                <a:srgbClr val="FF0066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zh-CN" altLang="en-US" sz="2400" dirty="0">
                <a:solidFill>
                  <a:srgbClr val="FF0066"/>
                </a:solidFill>
              </a:rPr>
              <a:t>核心级线程则以线程为单位进行调度，当线程调度系统调用时，内核将其作为线程的行为，因此阻塞该线程，可以调度该进程中的其他线程执行。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>
            <a:extLst>
              <a:ext uri="{FF2B5EF4-FFF2-40B4-BE49-F238E27FC236}">
                <a16:creationId xmlns:a16="http://schemas.microsoft.com/office/drawing/2014/main" id="{251CBA9F-6F85-49ED-82FB-0A2FC8DA99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CD739C-5348-44F4-8EFE-4EDD1BC1D65F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21507" name="灯片编号占位符 5">
            <a:extLst>
              <a:ext uri="{FF2B5EF4-FFF2-40B4-BE49-F238E27FC236}">
                <a16:creationId xmlns:a16="http://schemas.microsoft.com/office/drawing/2014/main" id="{CE7821B9-C290-4704-AB8A-4E12D2CF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0E65FA-B3C6-40ED-95D8-FCC6220B4FB0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8DD0F673-54BE-49BA-BC59-6E22CA4EF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16013"/>
          </a:xfrm>
        </p:spPr>
        <p:txBody>
          <a:bodyPr/>
          <a:lstStyle/>
          <a:p>
            <a:pPr eaLnBrk="1" hangingPunct="1"/>
            <a:r>
              <a:rPr lang="zh-CN" altLang="en-US"/>
              <a:t>问题</a:t>
            </a:r>
            <a:r>
              <a:rPr lang="en-US" altLang="zh-CN"/>
              <a:t>6</a:t>
            </a:r>
            <a:r>
              <a:rPr lang="zh-CN" altLang="en-US"/>
              <a:t>：线程两种基本类型</a:t>
            </a:r>
          </a:p>
        </p:txBody>
      </p:sp>
      <p:sp>
        <p:nvSpPr>
          <p:cNvPr id="241667" name="Rectangle 3">
            <a:extLst>
              <a:ext uri="{FF2B5EF4-FFF2-40B4-BE49-F238E27FC236}">
                <a16:creationId xmlns:a16="http://schemas.microsoft.com/office/drawing/2014/main" id="{2FE2591A-186D-469B-835E-148428774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7696200" cy="3657600"/>
          </a:xfrm>
        </p:spPr>
        <p:txBody>
          <a:bodyPr/>
          <a:lstStyle/>
          <a:p>
            <a:pPr marL="609600" indent="-609600" eaLnBrk="1" hangingPunct="1"/>
            <a:r>
              <a:rPr lang="zh-CN" altLang="en-US" sz="2400" b="1"/>
              <a:t>用户级线程和核心级线程有何区别？</a:t>
            </a:r>
          </a:p>
          <a:p>
            <a:pPr marL="971550" lvl="1" indent="-514350" eaLnBrk="1" hangingPunct="1"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400" b="1">
                <a:solidFill>
                  <a:srgbClr val="0000FF"/>
                </a:solidFill>
              </a:rPr>
              <a:t>线程的调度与切换时间</a:t>
            </a:r>
          </a:p>
          <a:p>
            <a:pPr marL="971550" lvl="1" indent="-514350" eaLnBrk="1" hangingPunct="1"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400" b="1">
                <a:solidFill>
                  <a:srgbClr val="0000FF"/>
                </a:solidFill>
              </a:rPr>
              <a:t>从系统调用的角度看</a:t>
            </a:r>
          </a:p>
          <a:p>
            <a:pPr marL="971550" lvl="1" indent="-514350" eaLnBrk="1" hangingPunct="1">
              <a:buClr>
                <a:schemeClr val="tx1"/>
              </a:buClr>
              <a:buFont typeface="Wingdings" panose="05000000000000000000" pitchFamily="2" charset="2"/>
              <a:buAutoNum type="circleNumDbPlain"/>
            </a:pPr>
            <a:r>
              <a:rPr lang="zh-CN" altLang="en-US" sz="2400" b="1">
                <a:solidFill>
                  <a:srgbClr val="0000FF"/>
                </a:solidFill>
              </a:rPr>
              <a:t>从线程执行时间角度看</a:t>
            </a:r>
          </a:p>
          <a:p>
            <a:pPr marL="971550" lvl="1" indent="-514350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zh-CN" altLang="en-US" sz="2400">
                <a:solidFill>
                  <a:srgbClr val="FF0066"/>
                </a:solidFill>
              </a:rPr>
              <a:t>如果用户设置了用户级线程，系统调用是以进程</a:t>
            </a:r>
          </a:p>
          <a:p>
            <a:pPr marL="971550" lvl="1" indent="-514350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66"/>
                </a:solidFill>
              </a:rPr>
              <a:t>为单位进行的，但随着进程中线程数目的增加，每个</a:t>
            </a:r>
          </a:p>
          <a:p>
            <a:pPr marL="971550" lvl="1" indent="-514350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66"/>
                </a:solidFill>
              </a:rPr>
              <a:t>线程得到的执行时间就少。</a:t>
            </a:r>
          </a:p>
          <a:p>
            <a:pPr marL="971550" lvl="1" indent="-514350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66"/>
                </a:solidFill>
              </a:rPr>
              <a:t>	而如果设置的是核心级线程，则调度以线程为单</a:t>
            </a:r>
          </a:p>
          <a:p>
            <a:pPr marL="971550" lvl="1" indent="-514350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66"/>
                </a:solidFill>
              </a:rPr>
              <a:t>位，因此可以获得良好的执行时间。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>
            <a:extLst>
              <a:ext uri="{FF2B5EF4-FFF2-40B4-BE49-F238E27FC236}">
                <a16:creationId xmlns:a16="http://schemas.microsoft.com/office/drawing/2014/main" id="{4310F700-E1C0-4047-83FB-9D45C4DE93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ED70EA-D4E1-4EA1-BAFB-162AA324C68C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22531" name="灯片编号占位符 5">
            <a:extLst>
              <a:ext uri="{FF2B5EF4-FFF2-40B4-BE49-F238E27FC236}">
                <a16:creationId xmlns:a16="http://schemas.microsoft.com/office/drawing/2014/main" id="{504DC1B4-B7F4-4444-836C-1332F8D7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57208B-1744-4FCF-9111-4C774954E8C8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34AF9652-5311-4020-B864-62CFB7B92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内容提要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986594C2-F37B-4B3D-B0DC-CB30BF050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2522538"/>
          </a:xfrm>
        </p:spPr>
        <p:txBody>
          <a:bodyPr/>
          <a:lstStyle/>
          <a:p>
            <a:pPr eaLnBrk="1" hangingPunct="1"/>
            <a:r>
              <a:rPr lang="zh-CN" altLang="en-US"/>
              <a:t>进程的描述和控制</a:t>
            </a:r>
          </a:p>
          <a:p>
            <a:pPr eaLnBrk="1" hangingPunct="1"/>
            <a:r>
              <a:rPr lang="zh-CN" altLang="en-US">
                <a:solidFill>
                  <a:srgbClr val="FF0066"/>
                </a:solidFill>
              </a:rPr>
              <a:t>进程的同步与通信</a:t>
            </a:r>
          </a:p>
          <a:p>
            <a:pPr eaLnBrk="1" hangingPunct="1"/>
            <a:r>
              <a:rPr lang="zh-CN" altLang="en-US"/>
              <a:t>调度与死锁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>
            <a:extLst>
              <a:ext uri="{FF2B5EF4-FFF2-40B4-BE49-F238E27FC236}">
                <a16:creationId xmlns:a16="http://schemas.microsoft.com/office/drawing/2014/main" id="{B438FFAA-98F2-4A5B-A8B4-D7EF466C06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434FE8-5D58-4C76-B4F8-CDD3497E91BD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23555" name="灯片编号占位符 5">
            <a:extLst>
              <a:ext uri="{FF2B5EF4-FFF2-40B4-BE49-F238E27FC236}">
                <a16:creationId xmlns:a16="http://schemas.microsoft.com/office/drawing/2014/main" id="{E4519C40-792E-499F-94D6-266990D4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493604-7CB8-43C6-A858-01DAC69746EE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14E32A3E-08D7-4ABA-B14D-C6AA5AAB7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484188"/>
          </a:xfrm>
        </p:spPr>
        <p:txBody>
          <a:bodyPr/>
          <a:lstStyle/>
          <a:p>
            <a:pPr eaLnBrk="1" hangingPunct="1"/>
            <a:r>
              <a:rPr lang="zh-CN" altLang="en-US" sz="4000"/>
              <a:t>进程的同步与通信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C4291163-AC86-4BE2-91F7-A7ABDAC6E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6165850"/>
            <a:ext cx="8229600" cy="3540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zh-CN" sz="2000"/>
          </a:p>
        </p:txBody>
      </p:sp>
      <p:sp>
        <p:nvSpPr>
          <p:cNvPr id="200708" name="Rectangle 4">
            <a:extLst>
              <a:ext uri="{FF2B5EF4-FFF2-40B4-BE49-F238E27FC236}">
                <a16:creationId xmlns:a16="http://schemas.microsoft.com/office/drawing/2014/main" id="{C33A37BA-EBEE-490F-BC4A-CCBB227E6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765175"/>
            <a:ext cx="19431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进程通信</a:t>
            </a:r>
          </a:p>
        </p:txBody>
      </p:sp>
      <p:sp>
        <p:nvSpPr>
          <p:cNvPr id="200709" name="Line 5">
            <a:extLst>
              <a:ext uri="{FF2B5EF4-FFF2-40B4-BE49-F238E27FC236}">
                <a16:creationId xmlns:a16="http://schemas.microsoft.com/office/drawing/2014/main" id="{BE2364EB-39FA-4654-A6FC-7FDB23731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11255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10" name="Line 6">
            <a:extLst>
              <a:ext uri="{FF2B5EF4-FFF2-40B4-BE49-F238E27FC236}">
                <a16:creationId xmlns:a16="http://schemas.microsoft.com/office/drawing/2014/main" id="{8718A077-2CB9-4C68-82E8-7BF704A67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1341438"/>
            <a:ext cx="3311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11" name="Line 7">
            <a:extLst>
              <a:ext uri="{FF2B5EF4-FFF2-40B4-BE49-F238E27FC236}">
                <a16:creationId xmlns:a16="http://schemas.microsoft.com/office/drawing/2014/main" id="{3C40642B-AC36-4752-9359-6390E2734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13414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12" name="Rectangle 8">
            <a:extLst>
              <a:ext uri="{FF2B5EF4-FFF2-40B4-BE49-F238E27FC236}">
                <a16:creationId xmlns:a16="http://schemas.microsoft.com/office/drawing/2014/main" id="{07B091E1-F0B5-485C-A440-96C3994F3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628775"/>
            <a:ext cx="194310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低级通信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（进程同步机制）</a:t>
            </a:r>
          </a:p>
        </p:txBody>
      </p:sp>
      <p:sp>
        <p:nvSpPr>
          <p:cNvPr id="200713" name="Rectangle 9">
            <a:extLst>
              <a:ext uri="{FF2B5EF4-FFF2-40B4-BE49-F238E27FC236}">
                <a16:creationId xmlns:a16="http://schemas.microsoft.com/office/drawing/2014/main" id="{1983CA77-BEA8-4FAE-8C7A-2BC8C1F44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628775"/>
            <a:ext cx="19431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高级通信</a:t>
            </a:r>
          </a:p>
        </p:txBody>
      </p:sp>
      <p:sp>
        <p:nvSpPr>
          <p:cNvPr id="200714" name="Line 10">
            <a:extLst>
              <a:ext uri="{FF2B5EF4-FFF2-40B4-BE49-F238E27FC236}">
                <a16:creationId xmlns:a16="http://schemas.microsoft.com/office/drawing/2014/main" id="{8514695B-545F-4C04-899B-280ED8FBE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3414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15" name="Line 11">
            <a:extLst>
              <a:ext uri="{FF2B5EF4-FFF2-40B4-BE49-F238E27FC236}">
                <a16:creationId xmlns:a16="http://schemas.microsoft.com/office/drawing/2014/main" id="{BB1AE234-E233-43E4-B53A-BC66AEC8C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22764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16" name="Line 12">
            <a:extLst>
              <a:ext uri="{FF2B5EF4-FFF2-40B4-BE49-F238E27FC236}">
                <a16:creationId xmlns:a16="http://schemas.microsoft.com/office/drawing/2014/main" id="{7F7D317C-20F5-41D0-A558-8DF44F4CA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25654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17" name="Line 13">
            <a:extLst>
              <a:ext uri="{FF2B5EF4-FFF2-40B4-BE49-F238E27FC236}">
                <a16:creationId xmlns:a16="http://schemas.microsoft.com/office/drawing/2014/main" id="{48203992-F771-4294-A6E2-EFAD1EDC2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25654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18" name="Line 14">
            <a:extLst>
              <a:ext uri="{FF2B5EF4-FFF2-40B4-BE49-F238E27FC236}">
                <a16:creationId xmlns:a16="http://schemas.microsoft.com/office/drawing/2014/main" id="{B717D7DD-5AC6-4147-B207-89F3C159E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25654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19" name="Rectangle 15">
            <a:extLst>
              <a:ext uri="{FF2B5EF4-FFF2-40B4-BE49-F238E27FC236}">
                <a16:creationId xmlns:a16="http://schemas.microsoft.com/office/drawing/2014/main" id="{856EB626-DFA5-490C-B513-4891F7E41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997200"/>
            <a:ext cx="12954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资源竞争</a:t>
            </a:r>
          </a:p>
        </p:txBody>
      </p:sp>
      <p:sp>
        <p:nvSpPr>
          <p:cNvPr id="200720" name="Rectangle 16">
            <a:extLst>
              <a:ext uri="{FF2B5EF4-FFF2-40B4-BE49-F238E27FC236}">
                <a16:creationId xmlns:a16="http://schemas.microsoft.com/office/drawing/2014/main" id="{24AB4F50-A453-468A-8AD6-38BB95997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997200"/>
            <a:ext cx="12954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相互合作</a:t>
            </a:r>
          </a:p>
        </p:txBody>
      </p:sp>
      <p:sp>
        <p:nvSpPr>
          <p:cNvPr id="200721" name="Line 17">
            <a:extLst>
              <a:ext uri="{FF2B5EF4-FFF2-40B4-BE49-F238E27FC236}">
                <a16:creationId xmlns:a16="http://schemas.microsoft.com/office/drawing/2014/main" id="{F983D402-5019-46D1-ABF6-54976433B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33575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2" name="Rectangle 18">
            <a:extLst>
              <a:ext uri="{FF2B5EF4-FFF2-40B4-BE49-F238E27FC236}">
                <a16:creationId xmlns:a16="http://schemas.microsoft.com/office/drawing/2014/main" id="{33154F59-3F7B-476C-8200-D5D8319CF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789363"/>
            <a:ext cx="12954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临界区</a:t>
            </a:r>
          </a:p>
        </p:txBody>
      </p:sp>
      <p:sp>
        <p:nvSpPr>
          <p:cNvPr id="200723" name="Line 19">
            <a:extLst>
              <a:ext uri="{FF2B5EF4-FFF2-40B4-BE49-F238E27FC236}">
                <a16:creationId xmlns:a16="http://schemas.microsoft.com/office/drawing/2014/main" id="{E8EF7AC8-8186-4988-A267-89BB453F4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41497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4" name="Rectangle 20">
            <a:extLst>
              <a:ext uri="{FF2B5EF4-FFF2-40B4-BE49-F238E27FC236}">
                <a16:creationId xmlns:a16="http://schemas.microsoft.com/office/drawing/2014/main" id="{769FEA67-D80D-4B30-A767-0F4111020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581525"/>
            <a:ext cx="12954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进程互斥</a:t>
            </a:r>
          </a:p>
        </p:txBody>
      </p:sp>
      <p:sp>
        <p:nvSpPr>
          <p:cNvPr id="200725" name="Line 21">
            <a:extLst>
              <a:ext uri="{FF2B5EF4-FFF2-40B4-BE49-F238E27FC236}">
                <a16:creationId xmlns:a16="http://schemas.microsoft.com/office/drawing/2014/main" id="{0FC2FB27-EFB6-4333-BF3A-5D7DFFBF28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5013" y="3357563"/>
            <a:ext cx="1587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6" name="Rectangle 22">
            <a:extLst>
              <a:ext uri="{FF2B5EF4-FFF2-40B4-BE49-F238E27FC236}">
                <a16:creationId xmlns:a16="http://schemas.microsoft.com/office/drawing/2014/main" id="{18CFE1BB-3F49-4757-A133-82C9CCF71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581525"/>
            <a:ext cx="12954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同步</a:t>
            </a:r>
          </a:p>
        </p:txBody>
      </p:sp>
      <p:sp>
        <p:nvSpPr>
          <p:cNvPr id="200727" name="Line 23">
            <a:extLst>
              <a:ext uri="{FF2B5EF4-FFF2-40B4-BE49-F238E27FC236}">
                <a16:creationId xmlns:a16="http://schemas.microsoft.com/office/drawing/2014/main" id="{2FEBF07D-9BD1-468C-99E9-77B0B968D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5229225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8" name="Line 24">
            <a:extLst>
              <a:ext uri="{FF2B5EF4-FFF2-40B4-BE49-F238E27FC236}">
                <a16:creationId xmlns:a16="http://schemas.microsoft.com/office/drawing/2014/main" id="{29FDC05C-ACA4-49D2-B027-177F8E91A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4941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9" name="Line 25">
            <a:extLst>
              <a:ext uri="{FF2B5EF4-FFF2-40B4-BE49-F238E27FC236}">
                <a16:creationId xmlns:a16="http://schemas.microsoft.com/office/drawing/2014/main" id="{17193292-23F8-411E-B0D9-B0829D435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941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30" name="Line 26">
            <a:extLst>
              <a:ext uri="{FF2B5EF4-FFF2-40B4-BE49-F238E27FC236}">
                <a16:creationId xmlns:a16="http://schemas.microsoft.com/office/drawing/2014/main" id="{54BA020B-B79E-44FF-989E-7872B8BA3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52292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31" name="Rectangle 27">
            <a:extLst>
              <a:ext uri="{FF2B5EF4-FFF2-40B4-BE49-F238E27FC236}">
                <a16:creationId xmlns:a16="http://schemas.microsoft.com/office/drawing/2014/main" id="{F79ECE60-1BB5-4046-8210-919BAE8E3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5516563"/>
            <a:ext cx="1295400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信号量机制</a:t>
            </a:r>
          </a:p>
        </p:txBody>
      </p:sp>
      <p:sp>
        <p:nvSpPr>
          <p:cNvPr id="200732" name="Line 28">
            <a:extLst>
              <a:ext uri="{FF2B5EF4-FFF2-40B4-BE49-F238E27FC236}">
                <a16:creationId xmlns:a16="http://schemas.microsoft.com/office/drawing/2014/main" id="{94375F29-40E6-413A-AAAC-C87A6060B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7913" y="19875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33" name="Line 29">
            <a:extLst>
              <a:ext uri="{FF2B5EF4-FFF2-40B4-BE49-F238E27FC236}">
                <a16:creationId xmlns:a16="http://schemas.microsoft.com/office/drawing/2014/main" id="{F0EAF257-E0BE-4AFB-BFC2-DEF0F57B3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1288" y="227647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34" name="Line 30">
            <a:extLst>
              <a:ext uri="{FF2B5EF4-FFF2-40B4-BE49-F238E27FC236}">
                <a16:creationId xmlns:a16="http://schemas.microsoft.com/office/drawing/2014/main" id="{8C31A9A5-5C14-4EBB-BC4C-3F15418A4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1288" y="22764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35" name="Line 31">
            <a:extLst>
              <a:ext uri="{FF2B5EF4-FFF2-40B4-BE49-F238E27FC236}">
                <a16:creationId xmlns:a16="http://schemas.microsoft.com/office/drawing/2014/main" id="{2F3ED6CF-3DC4-433B-96A6-5FDC04396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1513" y="22764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36" name="Rectangle 32">
            <a:extLst>
              <a:ext uri="{FF2B5EF4-FFF2-40B4-BE49-F238E27FC236}">
                <a16:creationId xmlns:a16="http://schemas.microsoft.com/office/drawing/2014/main" id="{132D726D-F780-48BE-88B2-227F6EE75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708275"/>
            <a:ext cx="165735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共享存储器系统</a:t>
            </a:r>
          </a:p>
        </p:txBody>
      </p:sp>
      <p:sp>
        <p:nvSpPr>
          <p:cNvPr id="200737" name="Rectangle 33">
            <a:extLst>
              <a:ext uri="{FF2B5EF4-FFF2-40B4-BE49-F238E27FC236}">
                <a16:creationId xmlns:a16="http://schemas.microsoft.com/office/drawing/2014/main" id="{EDDD57D7-A7BC-41B8-B1A7-B3CFFDF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708275"/>
            <a:ext cx="15113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信息传递系统</a:t>
            </a:r>
          </a:p>
        </p:txBody>
      </p:sp>
      <p:sp>
        <p:nvSpPr>
          <p:cNvPr id="200738" name="Line 34">
            <a:extLst>
              <a:ext uri="{FF2B5EF4-FFF2-40B4-BE49-F238E27FC236}">
                <a16:creationId xmlns:a16="http://schemas.microsoft.com/office/drawing/2014/main" id="{793C75B3-55E3-439F-B48C-4EA8795B6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850" y="30686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39" name="Rectangle 35">
            <a:extLst>
              <a:ext uri="{FF2B5EF4-FFF2-40B4-BE49-F238E27FC236}">
                <a16:creationId xmlns:a16="http://schemas.microsoft.com/office/drawing/2014/main" id="{895F5ADE-88AB-464E-9A57-C5E96F305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500438"/>
            <a:ext cx="1657350" cy="64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基于共享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存储区方式</a:t>
            </a:r>
          </a:p>
        </p:txBody>
      </p:sp>
      <p:sp>
        <p:nvSpPr>
          <p:cNvPr id="200740" name="Line 36">
            <a:extLst>
              <a:ext uri="{FF2B5EF4-FFF2-40B4-BE49-F238E27FC236}">
                <a16:creationId xmlns:a16="http://schemas.microsoft.com/office/drawing/2014/main" id="{5A801ED1-0270-4651-8994-01CEB7CD8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725" y="30686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41" name="Line 37">
            <a:extLst>
              <a:ext uri="{FF2B5EF4-FFF2-40B4-BE49-F238E27FC236}">
                <a16:creationId xmlns:a16="http://schemas.microsoft.com/office/drawing/2014/main" id="{1AECBEB2-9472-45FA-B7AA-41571AAC0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429000"/>
            <a:ext cx="18002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42" name="Line 38">
            <a:extLst>
              <a:ext uri="{FF2B5EF4-FFF2-40B4-BE49-F238E27FC236}">
                <a16:creationId xmlns:a16="http://schemas.microsoft.com/office/drawing/2014/main" id="{C758F067-59EB-43E4-AFA3-6FF984A62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4290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43" name="Line 39">
            <a:extLst>
              <a:ext uri="{FF2B5EF4-FFF2-40B4-BE49-F238E27FC236}">
                <a16:creationId xmlns:a16="http://schemas.microsoft.com/office/drawing/2014/main" id="{FE51E352-80E3-411A-94A8-C562B57E1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3425" y="34290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44" name="Rectangle 40">
            <a:extLst>
              <a:ext uri="{FF2B5EF4-FFF2-40B4-BE49-F238E27FC236}">
                <a16:creationId xmlns:a16="http://schemas.microsoft.com/office/drawing/2014/main" id="{4343238C-49E7-41D6-BFB9-4E04BF48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860800"/>
            <a:ext cx="104457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直接通信</a:t>
            </a:r>
          </a:p>
        </p:txBody>
      </p:sp>
      <p:sp>
        <p:nvSpPr>
          <p:cNvPr id="200745" name="Rectangle 41">
            <a:extLst>
              <a:ext uri="{FF2B5EF4-FFF2-40B4-BE49-F238E27FC236}">
                <a16:creationId xmlns:a16="http://schemas.microsoft.com/office/drawing/2014/main" id="{51CCCEEE-41CD-4886-ACAF-2B30042CE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3860800"/>
            <a:ext cx="126047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间接通信</a:t>
            </a:r>
          </a:p>
        </p:txBody>
      </p:sp>
      <p:sp>
        <p:nvSpPr>
          <p:cNvPr id="200746" name="Line 42">
            <a:extLst>
              <a:ext uri="{FF2B5EF4-FFF2-40B4-BE49-F238E27FC236}">
                <a16:creationId xmlns:a16="http://schemas.microsoft.com/office/drawing/2014/main" id="{B07B0A4B-FDCE-4341-88AB-C2EDDA106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9350" y="42195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47" name="Line 43">
            <a:extLst>
              <a:ext uri="{FF2B5EF4-FFF2-40B4-BE49-F238E27FC236}">
                <a16:creationId xmlns:a16="http://schemas.microsoft.com/office/drawing/2014/main" id="{8066B5E1-567A-4048-BAD5-9AF7717B4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4508500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48" name="Line 44">
            <a:extLst>
              <a:ext uri="{FF2B5EF4-FFF2-40B4-BE49-F238E27FC236}">
                <a16:creationId xmlns:a16="http://schemas.microsoft.com/office/drawing/2014/main" id="{83D1044B-D6A9-4F0A-8ADA-849B62C14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45085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49" name="Line 45">
            <a:extLst>
              <a:ext uri="{FF2B5EF4-FFF2-40B4-BE49-F238E27FC236}">
                <a16:creationId xmlns:a16="http://schemas.microsoft.com/office/drawing/2014/main" id="{CF664FB1-DA9D-4946-B91F-58ED738E3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45085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50" name="Rectangle 46">
            <a:extLst>
              <a:ext uri="{FF2B5EF4-FFF2-40B4-BE49-F238E27FC236}">
                <a16:creationId xmlns:a16="http://schemas.microsoft.com/office/drawing/2014/main" id="{2D4C6CD3-C727-4DC3-A4BF-94B52611B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940300"/>
            <a:ext cx="11509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主从式</a:t>
            </a:r>
          </a:p>
        </p:txBody>
      </p:sp>
      <p:sp>
        <p:nvSpPr>
          <p:cNvPr id="200751" name="Rectangle 47">
            <a:extLst>
              <a:ext uri="{FF2B5EF4-FFF2-40B4-BE49-F238E27FC236}">
                <a16:creationId xmlns:a16="http://schemas.microsoft.com/office/drawing/2014/main" id="{F8DE0DF6-8FC2-4E79-9224-B3879B9C7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4941888"/>
            <a:ext cx="10080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会话式</a:t>
            </a:r>
          </a:p>
        </p:txBody>
      </p:sp>
      <p:sp>
        <p:nvSpPr>
          <p:cNvPr id="200752" name="Line 48">
            <a:extLst>
              <a:ext uri="{FF2B5EF4-FFF2-40B4-BE49-F238E27FC236}">
                <a16:creationId xmlns:a16="http://schemas.microsoft.com/office/drawing/2014/main" id="{9FE3FB5A-0437-42D9-8DEF-2AFD6B146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3888" y="4221163"/>
            <a:ext cx="1587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53" name="Line 49">
            <a:extLst>
              <a:ext uri="{FF2B5EF4-FFF2-40B4-BE49-F238E27FC236}">
                <a16:creationId xmlns:a16="http://schemas.microsoft.com/office/drawing/2014/main" id="{08BE4531-D341-421D-B544-0FD77AEF6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50" y="5157788"/>
            <a:ext cx="14398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54" name="Line 50">
            <a:extLst>
              <a:ext uri="{FF2B5EF4-FFF2-40B4-BE49-F238E27FC236}">
                <a16:creationId xmlns:a16="http://schemas.microsoft.com/office/drawing/2014/main" id="{339CE7B6-EAD7-4706-9D46-FA63E79DF8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50" y="51577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55" name="Line 51">
            <a:extLst>
              <a:ext uri="{FF2B5EF4-FFF2-40B4-BE49-F238E27FC236}">
                <a16:creationId xmlns:a16="http://schemas.microsoft.com/office/drawing/2014/main" id="{E8DEF7B5-4D8E-4D41-A903-09AD86AB1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8713" y="51577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56" name="Rectangle 52">
            <a:extLst>
              <a:ext uri="{FF2B5EF4-FFF2-40B4-BE49-F238E27FC236}">
                <a16:creationId xmlns:a16="http://schemas.microsoft.com/office/drawing/2014/main" id="{586906E1-4455-4102-883A-C64E4CC44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5589588"/>
            <a:ext cx="115093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消息缓冲</a:t>
            </a:r>
          </a:p>
        </p:txBody>
      </p:sp>
      <p:sp>
        <p:nvSpPr>
          <p:cNvPr id="200757" name="Rectangle 53">
            <a:extLst>
              <a:ext uri="{FF2B5EF4-FFF2-40B4-BE49-F238E27FC236}">
                <a16:creationId xmlns:a16="http://schemas.microsoft.com/office/drawing/2014/main" id="{70AC3E60-D57B-473C-B51B-2FE7623B6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5591175"/>
            <a:ext cx="10080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邮箱</a:t>
            </a:r>
          </a:p>
        </p:txBody>
      </p:sp>
      <p:sp>
        <p:nvSpPr>
          <p:cNvPr id="56" name="Rectangle 33">
            <a:extLst>
              <a:ext uri="{FF2B5EF4-FFF2-40B4-BE49-F238E27FC236}">
                <a16:creationId xmlns:a16="http://schemas.microsoft.com/office/drawing/2014/main" id="{71F1A0ED-5BB6-4986-B590-B7A0C9D2D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0" y="2708275"/>
            <a:ext cx="97155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管道通信</a:t>
            </a:r>
          </a:p>
        </p:txBody>
      </p:sp>
      <p:sp>
        <p:nvSpPr>
          <p:cNvPr id="57" name="Line 31">
            <a:extLst>
              <a:ext uri="{FF2B5EF4-FFF2-40B4-BE49-F238E27FC236}">
                <a16:creationId xmlns:a16="http://schemas.microsoft.com/office/drawing/2014/main" id="{7A6B941B-2990-4FFC-A564-C02229BF3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6913" y="22764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0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0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0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0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0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0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0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0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0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0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0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0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0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0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0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0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0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20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0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0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0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20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20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0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0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0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20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20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20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20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nimBg="1"/>
      <p:bldP spid="200712" grpId="0" animBg="1"/>
      <p:bldP spid="200713" grpId="0" animBg="1"/>
      <p:bldP spid="200719" grpId="0" animBg="1"/>
      <p:bldP spid="200720" grpId="0" animBg="1"/>
      <p:bldP spid="200720" grpId="1" animBg="1"/>
      <p:bldP spid="200722" grpId="0" animBg="1"/>
      <p:bldP spid="200724" grpId="0" animBg="1"/>
      <p:bldP spid="200726" grpId="0" animBg="1"/>
      <p:bldP spid="200731" grpId="0" animBg="1"/>
      <p:bldP spid="200736" grpId="0" animBg="1"/>
      <p:bldP spid="200737" grpId="0" animBg="1"/>
      <p:bldP spid="200739" grpId="0" animBg="1"/>
      <p:bldP spid="200744" grpId="0" animBg="1"/>
      <p:bldP spid="200745" grpId="0" animBg="1"/>
      <p:bldP spid="200750" grpId="0" animBg="1"/>
      <p:bldP spid="200751" grpId="0" animBg="1"/>
      <p:bldP spid="200756" grpId="0" animBg="1"/>
      <p:bldP spid="200757" grpId="0" animBg="1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>
            <a:extLst>
              <a:ext uri="{FF2B5EF4-FFF2-40B4-BE49-F238E27FC236}">
                <a16:creationId xmlns:a16="http://schemas.microsoft.com/office/drawing/2014/main" id="{A8FDFFA7-97C2-4DCA-B43A-06C11123274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8F4673-4C4C-4132-9094-ADA111D4FD20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25603" name="灯片编号占位符 5">
            <a:extLst>
              <a:ext uri="{FF2B5EF4-FFF2-40B4-BE49-F238E27FC236}">
                <a16:creationId xmlns:a16="http://schemas.microsoft.com/office/drawing/2014/main" id="{F76C75F6-A2F2-448E-A9AF-645D235B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2182DD-1C7B-44F4-84AF-72FFF92EBA6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D975F31A-1C90-4C3D-B836-F0C6C22DA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73138"/>
          </a:xfrm>
        </p:spPr>
        <p:txBody>
          <a:bodyPr/>
          <a:lstStyle/>
          <a:p>
            <a:pPr eaLnBrk="1" hangingPunct="1"/>
            <a:r>
              <a:rPr lang="zh-CN" altLang="en-US"/>
              <a:t>问题</a:t>
            </a:r>
            <a:r>
              <a:rPr lang="en-US" altLang="zh-CN"/>
              <a:t>7</a:t>
            </a:r>
            <a:r>
              <a:rPr lang="zh-CN" altLang="en-US"/>
              <a:t>：临界区</a:t>
            </a:r>
          </a:p>
        </p:txBody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E5BBB466-D336-4730-A802-485324F3A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696200" cy="4608512"/>
          </a:xfrm>
        </p:spPr>
        <p:txBody>
          <a:bodyPr/>
          <a:lstStyle/>
          <a:p>
            <a:pPr eaLnBrk="1" hangingPunct="1"/>
            <a:r>
              <a:rPr lang="zh-CN" altLang="en-US"/>
              <a:t>处于临界区中的代码的执行是不可中断的吗？</a:t>
            </a:r>
          </a:p>
          <a:p>
            <a:pPr lvl="1" eaLnBrk="1" hangingPunct="1"/>
            <a:r>
              <a:rPr lang="zh-CN" altLang="en-US">
                <a:solidFill>
                  <a:srgbClr val="FF0066"/>
                </a:solidFill>
              </a:rPr>
              <a:t>错。进程进入临界区，标明进程正在访问某个临界资源，即不允许其他进程进入访问同一临界资源的临界区。但该进程在临界资源的访问过程中，如正在使用打印机，此时，它可能由于等待打印的完成而处于阻塞状态，因此系统可以调度另一个进程执行，也就是说，处于临界区的代码执行是可以中断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占位符 3">
            <a:extLst>
              <a:ext uri="{FF2B5EF4-FFF2-40B4-BE49-F238E27FC236}">
                <a16:creationId xmlns:a16="http://schemas.microsoft.com/office/drawing/2014/main" id="{DD8D7E2F-330A-4267-86B2-88E60E2BEA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56F034-32F8-45AE-9308-9E04E3C493CA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7171" name="灯片编号占位符 5">
            <a:extLst>
              <a:ext uri="{FF2B5EF4-FFF2-40B4-BE49-F238E27FC236}">
                <a16:creationId xmlns:a16="http://schemas.microsoft.com/office/drawing/2014/main" id="{71508C16-99F0-4266-85EF-D8E1488D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181A64-F5B5-449B-8D5D-682AD533CA25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A0440698-6C0A-4A3D-9A19-0C243E833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00113"/>
          </a:xfrm>
        </p:spPr>
        <p:txBody>
          <a:bodyPr/>
          <a:lstStyle/>
          <a:p>
            <a:pPr eaLnBrk="1" hangingPunct="1"/>
            <a:r>
              <a:rPr lang="zh-CN" altLang="en-US"/>
              <a:t>进程的描述与控制</a:t>
            </a:r>
          </a:p>
        </p:txBody>
      </p:sp>
      <p:sp>
        <p:nvSpPr>
          <p:cNvPr id="195588" name="Rectangle 4">
            <a:extLst>
              <a:ext uri="{FF2B5EF4-FFF2-40B4-BE49-F238E27FC236}">
                <a16:creationId xmlns:a16="http://schemas.microsoft.com/office/drawing/2014/main" id="{35766A01-DCA4-4846-B5AC-3574D3362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268413"/>
            <a:ext cx="4465637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程序的执行</a:t>
            </a:r>
          </a:p>
        </p:txBody>
      </p:sp>
      <p:sp>
        <p:nvSpPr>
          <p:cNvPr id="195589" name="Line 5">
            <a:extLst>
              <a:ext uri="{FF2B5EF4-FFF2-40B4-BE49-F238E27FC236}">
                <a16:creationId xmlns:a16="http://schemas.microsoft.com/office/drawing/2014/main" id="{471126F1-BDEA-4E8C-A8E4-59EEE7327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16287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0" name="Line 6">
            <a:extLst>
              <a:ext uri="{FF2B5EF4-FFF2-40B4-BE49-F238E27FC236}">
                <a16:creationId xmlns:a16="http://schemas.microsoft.com/office/drawing/2014/main" id="{B9059D7E-92A0-47C3-B2B1-D8D425458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1844675"/>
            <a:ext cx="4895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1" name="Line 7">
            <a:extLst>
              <a:ext uri="{FF2B5EF4-FFF2-40B4-BE49-F238E27FC236}">
                <a16:creationId xmlns:a16="http://schemas.microsoft.com/office/drawing/2014/main" id="{A64C3470-6AC0-4EE5-853D-E12C58B64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18446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2" name="Rectangle 8">
            <a:extLst>
              <a:ext uri="{FF2B5EF4-FFF2-40B4-BE49-F238E27FC236}">
                <a16:creationId xmlns:a16="http://schemas.microsoft.com/office/drawing/2014/main" id="{70218341-3E9E-4C64-A8FE-6CFB0A920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205038"/>
            <a:ext cx="223202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顺序执行</a:t>
            </a:r>
          </a:p>
        </p:txBody>
      </p:sp>
      <p:sp>
        <p:nvSpPr>
          <p:cNvPr id="195593" name="Line 9">
            <a:extLst>
              <a:ext uri="{FF2B5EF4-FFF2-40B4-BE49-F238E27FC236}">
                <a16:creationId xmlns:a16="http://schemas.microsoft.com/office/drawing/2014/main" id="{A2093976-F389-41D6-9583-E34C9CB3F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18446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4" name="Rectangle 10">
            <a:extLst>
              <a:ext uri="{FF2B5EF4-FFF2-40B4-BE49-F238E27FC236}">
                <a16:creationId xmlns:a16="http://schemas.microsoft.com/office/drawing/2014/main" id="{D6E8E260-C2A1-49EE-A6E8-7DB283D77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2205038"/>
            <a:ext cx="223202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并发执行</a:t>
            </a:r>
          </a:p>
        </p:txBody>
      </p:sp>
      <p:sp>
        <p:nvSpPr>
          <p:cNvPr id="195595" name="Line 11">
            <a:extLst>
              <a:ext uri="{FF2B5EF4-FFF2-40B4-BE49-F238E27FC236}">
                <a16:creationId xmlns:a16="http://schemas.microsoft.com/office/drawing/2014/main" id="{181C30BB-7A76-4558-BD8B-296C43ABD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25654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6" name="Line 12">
            <a:extLst>
              <a:ext uri="{FF2B5EF4-FFF2-40B4-BE49-F238E27FC236}">
                <a16:creationId xmlns:a16="http://schemas.microsoft.com/office/drawing/2014/main" id="{80695AA0-6686-4136-B481-E96EE2F71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2781300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7" name="Line 13">
            <a:extLst>
              <a:ext uri="{FF2B5EF4-FFF2-40B4-BE49-F238E27FC236}">
                <a16:creationId xmlns:a16="http://schemas.microsoft.com/office/drawing/2014/main" id="{F639A35F-9195-4F9D-8C02-6E5132E06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3" y="27813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8" name="Line 14">
            <a:extLst>
              <a:ext uri="{FF2B5EF4-FFF2-40B4-BE49-F238E27FC236}">
                <a16:creationId xmlns:a16="http://schemas.microsoft.com/office/drawing/2014/main" id="{A1CD61C5-7378-4206-932B-1DE3F4ACF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27813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9" name="Line 15">
            <a:extLst>
              <a:ext uri="{FF2B5EF4-FFF2-40B4-BE49-F238E27FC236}">
                <a16:creationId xmlns:a16="http://schemas.microsoft.com/office/drawing/2014/main" id="{00E99078-F6E8-407B-938A-929EB858D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27813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00" name="Rectangle 16">
            <a:extLst>
              <a:ext uri="{FF2B5EF4-FFF2-40B4-BE49-F238E27FC236}">
                <a16:creationId xmlns:a16="http://schemas.microsoft.com/office/drawing/2014/main" id="{6B2FE89A-51CC-44A5-8381-E2E792684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997200"/>
            <a:ext cx="1081087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顺序性</a:t>
            </a:r>
          </a:p>
        </p:txBody>
      </p:sp>
      <p:sp>
        <p:nvSpPr>
          <p:cNvPr id="195601" name="Rectangle 17">
            <a:extLst>
              <a:ext uri="{FF2B5EF4-FFF2-40B4-BE49-F238E27FC236}">
                <a16:creationId xmlns:a16="http://schemas.microsoft.com/office/drawing/2014/main" id="{EF5A5E71-984D-48E6-A6E6-1D42D4259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997200"/>
            <a:ext cx="1081087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封闭性</a:t>
            </a:r>
          </a:p>
        </p:txBody>
      </p:sp>
      <p:sp>
        <p:nvSpPr>
          <p:cNvPr id="195602" name="Rectangle 18">
            <a:extLst>
              <a:ext uri="{FF2B5EF4-FFF2-40B4-BE49-F238E27FC236}">
                <a16:creationId xmlns:a16="http://schemas.microsoft.com/office/drawing/2014/main" id="{181EEE02-B3F4-4764-AE02-EF7026719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997200"/>
            <a:ext cx="1081087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可再现性</a:t>
            </a:r>
          </a:p>
        </p:txBody>
      </p:sp>
      <p:sp>
        <p:nvSpPr>
          <p:cNvPr id="195603" name="Line 19">
            <a:extLst>
              <a:ext uri="{FF2B5EF4-FFF2-40B4-BE49-F238E27FC236}">
                <a16:creationId xmlns:a16="http://schemas.microsoft.com/office/drawing/2014/main" id="{BF9C4AE3-1986-4E4B-BDEE-FB9DBEEA4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25654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04" name="Line 20">
            <a:extLst>
              <a:ext uri="{FF2B5EF4-FFF2-40B4-BE49-F238E27FC236}">
                <a16:creationId xmlns:a16="http://schemas.microsoft.com/office/drawing/2014/main" id="{262A3C23-C795-4ACD-B87A-3A908FC08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2781300"/>
            <a:ext cx="273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05" name="Line 21">
            <a:extLst>
              <a:ext uri="{FF2B5EF4-FFF2-40B4-BE49-F238E27FC236}">
                <a16:creationId xmlns:a16="http://schemas.microsoft.com/office/drawing/2014/main" id="{AA17E1B8-96D1-4646-B684-6150D9E78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27813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06" name="Line 22">
            <a:extLst>
              <a:ext uri="{FF2B5EF4-FFF2-40B4-BE49-F238E27FC236}">
                <a16:creationId xmlns:a16="http://schemas.microsoft.com/office/drawing/2014/main" id="{CCEE0454-E3BA-4DCD-B024-D8FD2E733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27813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07" name="Line 23">
            <a:extLst>
              <a:ext uri="{FF2B5EF4-FFF2-40B4-BE49-F238E27FC236}">
                <a16:creationId xmlns:a16="http://schemas.microsoft.com/office/drawing/2014/main" id="{A827015C-A478-4EE4-BBA9-30A7FF12AB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5325" y="27813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08" name="Rectangle 24">
            <a:extLst>
              <a:ext uri="{FF2B5EF4-FFF2-40B4-BE49-F238E27FC236}">
                <a16:creationId xmlns:a16="http://schemas.microsoft.com/office/drawing/2014/main" id="{F6143386-88CC-43CF-9F95-6FE9567A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2997200"/>
            <a:ext cx="1081087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间断性</a:t>
            </a:r>
          </a:p>
        </p:txBody>
      </p:sp>
      <p:sp>
        <p:nvSpPr>
          <p:cNvPr id="195609" name="Rectangle 25">
            <a:extLst>
              <a:ext uri="{FF2B5EF4-FFF2-40B4-BE49-F238E27FC236}">
                <a16:creationId xmlns:a16="http://schemas.microsoft.com/office/drawing/2014/main" id="{37F127BE-DC1A-4652-82ED-A97A48BBB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075" y="2997200"/>
            <a:ext cx="122555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失去封闭性</a:t>
            </a:r>
          </a:p>
        </p:txBody>
      </p:sp>
      <p:sp>
        <p:nvSpPr>
          <p:cNvPr id="195610" name="Rectangle 26">
            <a:extLst>
              <a:ext uri="{FF2B5EF4-FFF2-40B4-BE49-F238E27FC236}">
                <a16:creationId xmlns:a16="http://schemas.microsoft.com/office/drawing/2014/main" id="{87260D46-F792-4357-88EC-5844BD0C0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063" y="2997200"/>
            <a:ext cx="1154112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不可再现性</a:t>
            </a:r>
          </a:p>
        </p:txBody>
      </p:sp>
      <p:sp>
        <p:nvSpPr>
          <p:cNvPr id="195611" name="Rectangle 27">
            <a:extLst>
              <a:ext uri="{FF2B5EF4-FFF2-40B4-BE49-F238E27FC236}">
                <a16:creationId xmlns:a16="http://schemas.microsoft.com/office/drawing/2014/main" id="{64C1E464-2CE7-44FC-95C4-D53E560AB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148138"/>
            <a:ext cx="576263" cy="129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进程</a:t>
            </a:r>
          </a:p>
        </p:txBody>
      </p:sp>
      <p:sp>
        <p:nvSpPr>
          <p:cNvPr id="195612" name="Line 28">
            <a:extLst>
              <a:ext uri="{FF2B5EF4-FFF2-40B4-BE49-F238E27FC236}">
                <a16:creationId xmlns:a16="http://schemas.microsoft.com/office/drawing/2014/main" id="{40701E2F-FC46-4880-AFC4-A41EE3C60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479583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13" name="Line 29">
            <a:extLst>
              <a:ext uri="{FF2B5EF4-FFF2-40B4-BE49-F238E27FC236}">
                <a16:creationId xmlns:a16="http://schemas.microsoft.com/office/drawing/2014/main" id="{988D97F2-44B1-43E3-8A21-7BA7DE168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3932238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14" name="Line 30">
            <a:extLst>
              <a:ext uri="{FF2B5EF4-FFF2-40B4-BE49-F238E27FC236}">
                <a16:creationId xmlns:a16="http://schemas.microsoft.com/office/drawing/2014/main" id="{0372AC63-26F9-4416-B3B9-3A961D7D6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393223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15" name="Rectangle 31">
            <a:extLst>
              <a:ext uri="{FF2B5EF4-FFF2-40B4-BE49-F238E27FC236}">
                <a16:creationId xmlns:a16="http://schemas.microsoft.com/office/drawing/2014/main" id="{0F4BD26A-913E-4AE3-83A3-D4E1C69B3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3716338"/>
            <a:ext cx="45370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5</a:t>
            </a:r>
            <a:r>
              <a:rPr lang="zh-CN" altLang="en-US" sz="1800">
                <a:latin typeface="Arial" panose="020B0604020202020204" pitchFamily="34" charset="0"/>
              </a:rPr>
              <a:t>个特征：动态、并发、独立、异步和结构性</a:t>
            </a:r>
          </a:p>
        </p:txBody>
      </p:sp>
      <p:sp>
        <p:nvSpPr>
          <p:cNvPr id="195616" name="Line 32">
            <a:extLst>
              <a:ext uri="{FF2B5EF4-FFF2-40B4-BE49-F238E27FC236}">
                <a16:creationId xmlns:a16="http://schemas.microsoft.com/office/drawing/2014/main" id="{6E4AAC2F-08AD-4BE1-AC9F-298248D0A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479583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17" name="Rectangle 33">
            <a:extLst>
              <a:ext uri="{FF2B5EF4-FFF2-40B4-BE49-F238E27FC236}">
                <a16:creationId xmlns:a16="http://schemas.microsoft.com/office/drawing/2014/main" id="{4BF88102-3FA6-4AD4-BFF2-69820967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579938"/>
            <a:ext cx="3744913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静态描述：</a:t>
            </a:r>
            <a:r>
              <a:rPr lang="en-US" altLang="zh-CN" sz="1800">
                <a:latin typeface="Arial" panose="020B0604020202020204" pitchFamily="34" charset="0"/>
              </a:rPr>
              <a:t>PCB</a:t>
            </a:r>
            <a:r>
              <a:rPr lang="zh-CN" altLang="en-US" sz="1800">
                <a:latin typeface="Arial" panose="020B0604020202020204" pitchFamily="34" charset="0"/>
              </a:rPr>
              <a:t>、程序段、数据集合</a:t>
            </a:r>
          </a:p>
        </p:txBody>
      </p:sp>
      <p:sp>
        <p:nvSpPr>
          <p:cNvPr id="195618" name="Line 34">
            <a:extLst>
              <a:ext uri="{FF2B5EF4-FFF2-40B4-BE49-F238E27FC236}">
                <a16:creationId xmlns:a16="http://schemas.microsoft.com/office/drawing/2014/main" id="{6D5C5AE4-A87F-44FE-BB66-FF8F3006C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58769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19" name="Rectangle 35">
            <a:extLst>
              <a:ext uri="{FF2B5EF4-FFF2-40B4-BE49-F238E27FC236}">
                <a16:creationId xmlns:a16="http://schemas.microsoft.com/office/drawing/2014/main" id="{225BE8A5-8D00-49B1-8FD5-4E8F35E9F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5588000"/>
            <a:ext cx="15113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基本状态</a:t>
            </a:r>
          </a:p>
        </p:txBody>
      </p:sp>
      <p:pic>
        <p:nvPicPr>
          <p:cNvPr id="195620" name="Picture 36" descr="c6">
            <a:extLst>
              <a:ext uri="{FF2B5EF4-FFF2-40B4-BE49-F238E27FC236}">
                <a16:creationId xmlns:a16="http://schemas.microsoft.com/office/drawing/2014/main" id="{C9428C60-4CBF-4234-96DE-0FABC9C96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581525"/>
            <a:ext cx="291623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9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9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9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9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9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9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9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9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9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9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9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/>
      <p:bldP spid="195592" grpId="0" animBg="1"/>
      <p:bldP spid="195594" grpId="0" animBg="1"/>
      <p:bldP spid="195600" grpId="0" animBg="1"/>
      <p:bldP spid="195601" grpId="0" animBg="1"/>
      <p:bldP spid="195602" grpId="0" animBg="1"/>
      <p:bldP spid="195608" grpId="0" animBg="1"/>
      <p:bldP spid="195609" grpId="0" animBg="1"/>
      <p:bldP spid="195610" grpId="0" animBg="1"/>
      <p:bldP spid="195611" grpId="0" animBg="1"/>
      <p:bldP spid="195615" grpId="0" animBg="1"/>
      <p:bldP spid="195617" grpId="0" animBg="1"/>
      <p:bldP spid="1956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>
            <a:extLst>
              <a:ext uri="{FF2B5EF4-FFF2-40B4-BE49-F238E27FC236}">
                <a16:creationId xmlns:a16="http://schemas.microsoft.com/office/drawing/2014/main" id="{C0F82ACC-D1EC-4A81-BCD0-F5ACC56E62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462AF3-937E-4576-BA58-12A2FE39EC92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26627" name="灯片编号占位符 5">
            <a:extLst>
              <a:ext uri="{FF2B5EF4-FFF2-40B4-BE49-F238E27FC236}">
                <a16:creationId xmlns:a16="http://schemas.microsoft.com/office/drawing/2014/main" id="{6AE3A8B1-F1CF-4872-9908-67C0E9BD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530E83-8D2C-44F6-9C9B-5DE437A915A7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4E80D8F7-79CF-4C85-81CF-9CCF8563B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问题</a:t>
            </a:r>
            <a:r>
              <a:rPr lang="en-US" altLang="zh-CN"/>
              <a:t>8</a:t>
            </a:r>
            <a:r>
              <a:rPr lang="zh-CN" altLang="en-US"/>
              <a:t>：信号量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01B250C7-00CD-4F8E-A5EE-A34CE16B1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552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有</a:t>
            </a:r>
            <a:r>
              <a:rPr lang="en-US" altLang="zh-CN"/>
              <a:t>20</a:t>
            </a:r>
            <a:r>
              <a:rPr lang="zh-CN" altLang="en-US"/>
              <a:t>个进程共享一个需要保护的区域，每次最多允许</a:t>
            </a:r>
            <a:r>
              <a:rPr lang="en-US" altLang="zh-CN"/>
              <a:t>5</a:t>
            </a:r>
            <a:r>
              <a:rPr lang="zh-CN" altLang="en-US"/>
              <a:t>个进程进入这一区域，则信号量的变化范围是（？）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A </a:t>
            </a:r>
            <a:r>
              <a:rPr lang="zh-CN" altLang="en-US"/>
              <a:t>、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5                B</a:t>
            </a:r>
            <a:r>
              <a:rPr lang="zh-CN" altLang="en-US"/>
              <a:t>、</a:t>
            </a:r>
            <a:r>
              <a:rPr lang="en-US" altLang="zh-CN"/>
              <a:t>-15</a:t>
            </a:r>
            <a:r>
              <a:rPr lang="zh-CN" altLang="en-US"/>
              <a:t>到</a:t>
            </a:r>
            <a:r>
              <a:rPr lang="en-US" altLang="zh-CN"/>
              <a:t>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-19</a:t>
            </a:r>
            <a:r>
              <a:rPr lang="zh-CN" altLang="en-US"/>
              <a:t>到</a:t>
            </a:r>
            <a:r>
              <a:rPr lang="en-US" altLang="zh-CN"/>
              <a:t>1              D</a:t>
            </a:r>
            <a:r>
              <a:rPr lang="zh-CN" altLang="en-US"/>
              <a:t>、</a:t>
            </a:r>
            <a:r>
              <a:rPr lang="en-US" altLang="zh-CN"/>
              <a:t>-1</a:t>
            </a:r>
            <a:r>
              <a:rPr lang="zh-CN" altLang="en-US"/>
              <a:t>到</a:t>
            </a:r>
            <a:r>
              <a:rPr lang="en-US" altLang="zh-CN"/>
              <a:t>5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solidFill>
                  <a:srgbClr val="FF0066"/>
                </a:solidFill>
              </a:rPr>
              <a:t>开始时</a:t>
            </a:r>
            <a:r>
              <a:rPr lang="en-US" altLang="zh-CN">
                <a:solidFill>
                  <a:srgbClr val="FF0066"/>
                </a:solidFill>
              </a:rPr>
              <a:t>S=5(</a:t>
            </a:r>
            <a:r>
              <a:rPr lang="zh-CN" altLang="en-US">
                <a:solidFill>
                  <a:srgbClr val="FF0066"/>
                </a:solidFill>
              </a:rPr>
              <a:t>表示可用资源数），假定极限情况下</a:t>
            </a:r>
            <a:r>
              <a:rPr lang="en-US" altLang="zh-CN">
                <a:solidFill>
                  <a:srgbClr val="FF0066"/>
                </a:solidFill>
              </a:rPr>
              <a:t>20</a:t>
            </a:r>
            <a:r>
              <a:rPr lang="zh-CN" altLang="en-US">
                <a:solidFill>
                  <a:srgbClr val="FF0066"/>
                </a:solidFill>
              </a:rPr>
              <a:t>个进程同时要对临界区进行操作，则（</a:t>
            </a:r>
            <a:r>
              <a:rPr lang="en-US" altLang="zh-CN">
                <a:solidFill>
                  <a:srgbClr val="FF0066"/>
                </a:solidFill>
              </a:rPr>
              <a:t>5-20</a:t>
            </a:r>
            <a:r>
              <a:rPr lang="zh-CN" altLang="en-US">
                <a:solidFill>
                  <a:srgbClr val="FF0066"/>
                </a:solidFill>
              </a:rPr>
              <a:t>）＝</a:t>
            </a:r>
            <a:r>
              <a:rPr lang="en-US" altLang="zh-CN">
                <a:solidFill>
                  <a:srgbClr val="FF0066"/>
                </a:solidFill>
              </a:rPr>
              <a:t>-15</a:t>
            </a:r>
            <a:r>
              <a:rPr lang="zh-CN" altLang="en-US">
                <a:solidFill>
                  <a:srgbClr val="FF0066"/>
                </a:solidFill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solidFill>
                  <a:srgbClr val="FF0066"/>
                </a:solidFill>
              </a:rPr>
              <a:t>答案</a:t>
            </a:r>
            <a:r>
              <a:rPr lang="en-US" altLang="zh-CN">
                <a:solidFill>
                  <a:srgbClr val="FF0066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>
            <a:extLst>
              <a:ext uri="{FF2B5EF4-FFF2-40B4-BE49-F238E27FC236}">
                <a16:creationId xmlns:a16="http://schemas.microsoft.com/office/drawing/2014/main" id="{709D7DB1-9826-4E10-9A5E-54EFE02B12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E1B7D6-6E42-45E6-BD86-C65E3F9CB12F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27651" name="灯片编号占位符 5">
            <a:extLst>
              <a:ext uri="{FF2B5EF4-FFF2-40B4-BE49-F238E27FC236}">
                <a16:creationId xmlns:a16="http://schemas.microsoft.com/office/drawing/2014/main" id="{B9367F5E-0F5D-4BB5-ACA3-D445A814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F9B3F9-DEA9-4BB5-A18B-22FC545B9823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794E2402-9A3E-45BC-81E0-E7982C31C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00113"/>
          </a:xfrm>
        </p:spPr>
        <p:txBody>
          <a:bodyPr/>
          <a:lstStyle/>
          <a:p>
            <a:pPr eaLnBrk="1" hangingPunct="1"/>
            <a:r>
              <a:rPr lang="zh-CN" altLang="en-US"/>
              <a:t>习题</a:t>
            </a:r>
            <a:r>
              <a:rPr lang="en-US" altLang="zh-CN"/>
              <a:t>9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531F92C9-4000-490C-9215-9FB8B75FB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3500438"/>
            <a:ext cx="7696200" cy="4333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>
                <a:solidFill>
                  <a:srgbClr val="FF0066"/>
                </a:solidFill>
              </a:rPr>
              <a:t>问题描述：</a:t>
            </a:r>
          </a:p>
        </p:txBody>
      </p:sp>
      <p:sp>
        <p:nvSpPr>
          <p:cNvPr id="27654" name="Rectangle 4">
            <a:extLst>
              <a:ext uri="{FF2B5EF4-FFF2-40B4-BE49-F238E27FC236}">
                <a16:creationId xmlns:a16="http://schemas.microsoft.com/office/drawing/2014/main" id="{E2E32FAC-62BD-4387-9DEE-1559AFB7C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25538"/>
            <a:ext cx="8229600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设有</a:t>
            </a:r>
            <a:r>
              <a:rPr lang="en-US" altLang="zh-CN" sz="2400"/>
              <a:t>4</a:t>
            </a:r>
            <a:r>
              <a:rPr lang="zh-CN" altLang="en-US" sz="2400"/>
              <a:t>个进程</a:t>
            </a:r>
            <a:r>
              <a:rPr lang="en-US" altLang="zh-CN" sz="2400"/>
              <a:t>A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lang="zh-CN" altLang="en-US" sz="2400"/>
              <a:t>、</a:t>
            </a:r>
            <a:r>
              <a:rPr lang="en-US" altLang="zh-CN" sz="2400"/>
              <a:t>C</a:t>
            </a:r>
            <a:r>
              <a:rPr lang="zh-CN" altLang="en-US" sz="2400"/>
              <a:t>、</a:t>
            </a:r>
            <a:r>
              <a:rPr lang="en-US" altLang="zh-CN" sz="2400"/>
              <a:t>D</a:t>
            </a:r>
            <a:r>
              <a:rPr lang="zh-CN" altLang="en-US" sz="2400"/>
              <a:t>共享一个缓冲区</a:t>
            </a:r>
            <a:r>
              <a:rPr lang="en-US" altLang="zh-CN" sz="2400"/>
              <a:t>(</a:t>
            </a:r>
            <a:r>
              <a:rPr lang="zh-CN" altLang="en-US" sz="2400"/>
              <a:t>大小为</a:t>
            </a:r>
            <a:r>
              <a:rPr lang="en-US" altLang="zh-CN" sz="2400"/>
              <a:t>1)</a:t>
            </a:r>
            <a:r>
              <a:rPr lang="zh-CN" altLang="en-US" sz="2400"/>
              <a:t>，</a:t>
            </a:r>
          </a:p>
          <a:p>
            <a:pPr lvl="1" eaLnBrk="1" hangingPunct="1"/>
            <a:r>
              <a:rPr lang="zh-CN" altLang="en-US" sz="2000"/>
              <a:t>进程</a:t>
            </a:r>
            <a:r>
              <a:rPr lang="en-US" altLang="zh-CN" sz="2000"/>
              <a:t>A</a:t>
            </a:r>
            <a:r>
              <a:rPr lang="zh-CN" altLang="en-US" sz="2000"/>
              <a:t>负责循环地从文件读一个整数并放入缓冲区</a:t>
            </a:r>
          </a:p>
          <a:p>
            <a:pPr lvl="1" eaLnBrk="1" hangingPunct="1"/>
            <a:r>
              <a:rPr lang="zh-CN" altLang="en-US" sz="2000"/>
              <a:t>进程</a:t>
            </a:r>
            <a:r>
              <a:rPr lang="en-US" altLang="zh-CN" sz="2000"/>
              <a:t>B</a:t>
            </a:r>
            <a:r>
              <a:rPr lang="zh-CN" altLang="en-US" sz="2000"/>
              <a:t>从缓冲区循环读入</a:t>
            </a:r>
            <a:r>
              <a:rPr lang="en-US" altLang="zh-CN" sz="2000"/>
              <a:t>MOD 3</a:t>
            </a:r>
            <a:r>
              <a:rPr lang="zh-CN" altLang="en-US" sz="2000"/>
              <a:t>为</a:t>
            </a:r>
            <a:r>
              <a:rPr lang="en-US" altLang="zh-CN" sz="2000"/>
              <a:t>0</a:t>
            </a:r>
            <a:r>
              <a:rPr lang="zh-CN" altLang="en-US" sz="2000"/>
              <a:t>的整数并累计求和</a:t>
            </a:r>
          </a:p>
          <a:p>
            <a:pPr lvl="1" eaLnBrk="1" hangingPunct="1"/>
            <a:r>
              <a:rPr lang="zh-CN" altLang="en-US" sz="2000"/>
              <a:t>进程</a:t>
            </a:r>
            <a:r>
              <a:rPr lang="en-US" altLang="zh-CN" sz="2000"/>
              <a:t>C</a:t>
            </a:r>
            <a:r>
              <a:rPr lang="zh-CN" altLang="en-US" sz="2000"/>
              <a:t>从缓冲区循环地读入</a:t>
            </a:r>
            <a:r>
              <a:rPr lang="en-US" altLang="zh-CN" sz="2000"/>
              <a:t>MOD 3</a:t>
            </a:r>
            <a:r>
              <a:rPr lang="zh-CN" altLang="en-US" sz="2000"/>
              <a:t>为</a:t>
            </a:r>
            <a:r>
              <a:rPr lang="en-US" altLang="zh-CN" sz="2000"/>
              <a:t>1</a:t>
            </a:r>
            <a:r>
              <a:rPr lang="zh-CN" altLang="en-US" sz="2000"/>
              <a:t>的整数并累计求和</a:t>
            </a:r>
          </a:p>
          <a:p>
            <a:pPr lvl="1" eaLnBrk="1" hangingPunct="1"/>
            <a:r>
              <a:rPr lang="zh-CN" altLang="en-US" sz="2000"/>
              <a:t>进程</a:t>
            </a:r>
            <a:r>
              <a:rPr lang="en-US" altLang="zh-CN" sz="2000"/>
              <a:t>D</a:t>
            </a:r>
            <a:r>
              <a:rPr lang="zh-CN" altLang="en-US" sz="2000"/>
              <a:t>从缓冲区中循环地读入</a:t>
            </a:r>
            <a:r>
              <a:rPr lang="en-US" altLang="zh-CN" sz="2000"/>
              <a:t>MOD 3</a:t>
            </a:r>
            <a:r>
              <a:rPr lang="zh-CN" altLang="en-US" sz="2000"/>
              <a:t>为</a:t>
            </a:r>
            <a:r>
              <a:rPr lang="en-US" altLang="zh-CN" sz="2000"/>
              <a:t>2</a:t>
            </a:r>
            <a:r>
              <a:rPr lang="zh-CN" altLang="en-US" sz="2000"/>
              <a:t>的整数并累计求和。</a:t>
            </a:r>
          </a:p>
          <a:p>
            <a:pPr eaLnBrk="1" hangingPunct="1"/>
            <a:r>
              <a:rPr lang="zh-CN" altLang="en-US" sz="2400"/>
              <a:t>请用</a:t>
            </a:r>
            <a:r>
              <a:rPr lang="en-US" altLang="zh-CN" sz="2400"/>
              <a:t>P</a:t>
            </a:r>
            <a:r>
              <a:rPr lang="zh-CN" altLang="en-US" sz="2400"/>
              <a:t>、</a:t>
            </a:r>
            <a:r>
              <a:rPr lang="en-US" altLang="zh-CN" sz="2400"/>
              <a:t>V</a:t>
            </a:r>
            <a:r>
              <a:rPr lang="zh-CN" altLang="en-US" sz="2400"/>
              <a:t>操作写出能够正确执行的程序。</a:t>
            </a:r>
          </a:p>
        </p:txBody>
      </p:sp>
      <p:sp>
        <p:nvSpPr>
          <p:cNvPr id="232454" name="Rectangle 6">
            <a:extLst>
              <a:ext uri="{FF2B5EF4-FFF2-40B4-BE49-F238E27FC236}">
                <a16:creationId xmlns:a16="http://schemas.microsoft.com/office/drawing/2014/main" id="{158B6A5C-1FA3-4A84-92F1-FA85CA77C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005263"/>
            <a:ext cx="7200900" cy="2376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32455" name="Rectangle 7">
            <a:extLst>
              <a:ext uri="{FF2B5EF4-FFF2-40B4-BE49-F238E27FC236}">
                <a16:creationId xmlns:a16="http://schemas.microsoft.com/office/drawing/2014/main" id="{56D818BA-B927-49AC-A1C0-2159E8965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797425"/>
            <a:ext cx="1584325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缓冲区</a:t>
            </a:r>
          </a:p>
        </p:txBody>
      </p:sp>
      <p:sp>
        <p:nvSpPr>
          <p:cNvPr id="232456" name="Line 8">
            <a:extLst>
              <a:ext uri="{FF2B5EF4-FFF2-40B4-BE49-F238E27FC236}">
                <a16:creationId xmlns:a16="http://schemas.microsoft.com/office/drawing/2014/main" id="{7B6AF628-3298-440E-AFE1-6E9E62CB0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51577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457" name="Text Box 9">
            <a:extLst>
              <a:ext uri="{FF2B5EF4-FFF2-40B4-BE49-F238E27FC236}">
                <a16:creationId xmlns:a16="http://schemas.microsoft.com/office/drawing/2014/main" id="{CBC67957-5492-41FC-9BDA-EBBA6EF6C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4797425"/>
            <a:ext cx="719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num</a:t>
            </a:r>
          </a:p>
        </p:txBody>
      </p:sp>
      <p:sp>
        <p:nvSpPr>
          <p:cNvPr id="232458" name="Text Box 10">
            <a:extLst>
              <a:ext uri="{FF2B5EF4-FFF2-40B4-BE49-F238E27FC236}">
                <a16:creationId xmlns:a16="http://schemas.microsoft.com/office/drawing/2014/main" id="{8A982122-2975-4D66-905C-353E94B11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494030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32459" name="Line 11">
            <a:extLst>
              <a:ext uri="{FF2B5EF4-FFF2-40B4-BE49-F238E27FC236}">
                <a16:creationId xmlns:a16="http://schemas.microsoft.com/office/drawing/2014/main" id="{B4A6702F-0E6D-49DE-A1CD-87053CFB2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5157788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460" name="Line 12">
            <a:extLst>
              <a:ext uri="{FF2B5EF4-FFF2-40B4-BE49-F238E27FC236}">
                <a16:creationId xmlns:a16="http://schemas.microsoft.com/office/drawing/2014/main" id="{59772F14-9CA1-4B37-961E-8854443A4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238" y="4365625"/>
            <a:ext cx="0" cy="158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461" name="Line 13">
            <a:extLst>
              <a:ext uri="{FF2B5EF4-FFF2-40B4-BE49-F238E27FC236}">
                <a16:creationId xmlns:a16="http://schemas.microsoft.com/office/drawing/2014/main" id="{46FA18C5-2D16-4956-9BAD-28D534428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238" y="436562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462" name="Line 14">
            <a:extLst>
              <a:ext uri="{FF2B5EF4-FFF2-40B4-BE49-F238E27FC236}">
                <a16:creationId xmlns:a16="http://schemas.microsoft.com/office/drawing/2014/main" id="{53E458C4-FEC4-4038-9B5A-6A7A15AE9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238" y="594836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463" name="Text Box 15">
            <a:extLst>
              <a:ext uri="{FF2B5EF4-FFF2-40B4-BE49-F238E27FC236}">
                <a16:creationId xmlns:a16="http://schemas.microsoft.com/office/drawing/2014/main" id="{93D812BA-F323-49CF-AAA3-2EDA209DC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57324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32464" name="Text Box 16">
            <a:extLst>
              <a:ext uri="{FF2B5EF4-FFF2-40B4-BE49-F238E27FC236}">
                <a16:creationId xmlns:a16="http://schemas.microsoft.com/office/drawing/2014/main" id="{E86E5342-8D6B-4A70-9E9B-DCE58C1FD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4940300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232465" name="Text Box 17">
            <a:extLst>
              <a:ext uri="{FF2B5EF4-FFF2-40B4-BE49-F238E27FC236}">
                <a16:creationId xmlns:a16="http://schemas.microsoft.com/office/drawing/2014/main" id="{0B850E51-5ACC-459D-A8F5-8FF47F719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4148138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32466" name="Text Box 18">
            <a:extLst>
              <a:ext uri="{FF2B5EF4-FFF2-40B4-BE49-F238E27FC236}">
                <a16:creationId xmlns:a16="http://schemas.microsoft.com/office/drawing/2014/main" id="{3F622367-89C9-4142-8221-41A672ED5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005263"/>
            <a:ext cx="2016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num MOD 3 = 0</a:t>
            </a:r>
          </a:p>
        </p:txBody>
      </p:sp>
      <p:sp>
        <p:nvSpPr>
          <p:cNvPr id="232467" name="Text Box 19">
            <a:extLst>
              <a:ext uri="{FF2B5EF4-FFF2-40B4-BE49-F238E27FC236}">
                <a16:creationId xmlns:a16="http://schemas.microsoft.com/office/drawing/2014/main" id="{30EB475C-3C6C-439E-98B1-F182E9A4D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797425"/>
            <a:ext cx="2016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num MOD 3 = 1</a:t>
            </a:r>
          </a:p>
        </p:txBody>
      </p:sp>
      <p:sp>
        <p:nvSpPr>
          <p:cNvPr id="232468" name="Text Box 20">
            <a:extLst>
              <a:ext uri="{FF2B5EF4-FFF2-40B4-BE49-F238E27FC236}">
                <a16:creationId xmlns:a16="http://schemas.microsoft.com/office/drawing/2014/main" id="{437CD6BE-23ED-4B3E-995F-5E39A9D93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5589588"/>
            <a:ext cx="2016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num MOD 3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  <p:bldP spid="232454" grpId="0" animBg="1"/>
      <p:bldP spid="232455" grpId="0" animBg="1"/>
      <p:bldP spid="232457" grpId="0"/>
      <p:bldP spid="232458" grpId="0"/>
      <p:bldP spid="232463" grpId="0"/>
      <p:bldP spid="232464" grpId="0"/>
      <p:bldP spid="232465" grpId="0"/>
      <p:bldP spid="232466" grpId="0"/>
      <p:bldP spid="232467" grpId="0"/>
      <p:bldP spid="2324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>
            <a:extLst>
              <a:ext uri="{FF2B5EF4-FFF2-40B4-BE49-F238E27FC236}">
                <a16:creationId xmlns:a16="http://schemas.microsoft.com/office/drawing/2014/main" id="{5F3AC5F1-1E8F-43EA-B5F7-18BB512BC0F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BB1869-9DD8-4E37-B3F1-6CD6C4B79912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28675" name="灯片编号占位符 5">
            <a:extLst>
              <a:ext uri="{FF2B5EF4-FFF2-40B4-BE49-F238E27FC236}">
                <a16:creationId xmlns:a16="http://schemas.microsoft.com/office/drawing/2014/main" id="{A23BC64F-011A-46FC-B60B-FE17ED56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87D75C-32C8-4B07-9A50-AE784C1DD256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1F5AC5F4-2CCC-4CBE-9F9D-678790640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00113"/>
          </a:xfrm>
        </p:spPr>
        <p:txBody>
          <a:bodyPr/>
          <a:lstStyle/>
          <a:p>
            <a:pPr eaLnBrk="1" hangingPunct="1"/>
            <a:r>
              <a:rPr lang="zh-CN" altLang="en-US"/>
              <a:t>习题</a:t>
            </a:r>
            <a:r>
              <a:rPr lang="en-US" altLang="zh-CN"/>
              <a:t>9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918AAA0E-4B50-4502-9363-F7890DD78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3500438"/>
            <a:ext cx="8820150" cy="720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solidFill>
                  <a:srgbClr val="FF0066"/>
                </a:solidFill>
              </a:rPr>
              <a:t>问题分析：这是一个简单的生产者消费者问题。</a:t>
            </a:r>
          </a:p>
        </p:txBody>
      </p:sp>
      <p:sp>
        <p:nvSpPr>
          <p:cNvPr id="28678" name="Rectangle 4">
            <a:extLst>
              <a:ext uri="{FF2B5EF4-FFF2-40B4-BE49-F238E27FC236}">
                <a16:creationId xmlns:a16="http://schemas.microsoft.com/office/drawing/2014/main" id="{844D83AD-01E3-46D4-BAB0-1A683666F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25538"/>
            <a:ext cx="8229600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设有</a:t>
            </a:r>
            <a:r>
              <a:rPr lang="en-US" altLang="zh-CN" sz="2400"/>
              <a:t>4</a:t>
            </a:r>
            <a:r>
              <a:rPr lang="zh-CN" altLang="en-US" sz="2400"/>
              <a:t>个进程</a:t>
            </a:r>
            <a:r>
              <a:rPr lang="en-US" altLang="zh-CN" sz="2400"/>
              <a:t>A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lang="zh-CN" altLang="en-US" sz="2400"/>
              <a:t>、</a:t>
            </a:r>
            <a:r>
              <a:rPr lang="en-US" altLang="zh-CN" sz="2400"/>
              <a:t>C</a:t>
            </a:r>
            <a:r>
              <a:rPr lang="zh-CN" altLang="en-US" sz="2400"/>
              <a:t>、</a:t>
            </a:r>
            <a:r>
              <a:rPr lang="en-US" altLang="zh-CN" sz="2400"/>
              <a:t>D</a:t>
            </a:r>
            <a:r>
              <a:rPr lang="zh-CN" altLang="en-US" sz="2400"/>
              <a:t>共享一个缓冲区</a:t>
            </a:r>
            <a:r>
              <a:rPr lang="en-US" altLang="zh-CN" sz="2400"/>
              <a:t>(</a:t>
            </a:r>
            <a:r>
              <a:rPr lang="zh-CN" altLang="en-US" sz="2400"/>
              <a:t>大小为</a:t>
            </a:r>
            <a:r>
              <a:rPr lang="en-US" altLang="zh-CN" sz="2400"/>
              <a:t>1)</a:t>
            </a:r>
            <a:r>
              <a:rPr lang="zh-CN" altLang="en-US" sz="2400"/>
              <a:t>，</a:t>
            </a:r>
          </a:p>
          <a:p>
            <a:pPr lvl="1" eaLnBrk="1" hangingPunct="1"/>
            <a:r>
              <a:rPr lang="zh-CN" altLang="en-US" sz="2000"/>
              <a:t>进程</a:t>
            </a:r>
            <a:r>
              <a:rPr lang="en-US" altLang="zh-CN" sz="2000"/>
              <a:t>A</a:t>
            </a:r>
            <a:r>
              <a:rPr lang="zh-CN" altLang="en-US" sz="2000"/>
              <a:t>负责循环地从文件读一个整数并放入缓冲区</a:t>
            </a:r>
          </a:p>
          <a:p>
            <a:pPr lvl="1" eaLnBrk="1" hangingPunct="1"/>
            <a:r>
              <a:rPr lang="zh-CN" altLang="en-US" sz="2000"/>
              <a:t>进程</a:t>
            </a:r>
            <a:r>
              <a:rPr lang="en-US" altLang="zh-CN" sz="2000"/>
              <a:t>B</a:t>
            </a:r>
            <a:r>
              <a:rPr lang="zh-CN" altLang="en-US" sz="2000"/>
              <a:t>从缓冲区循环读入</a:t>
            </a:r>
            <a:r>
              <a:rPr lang="en-US" altLang="zh-CN" sz="2000"/>
              <a:t>MOD 3</a:t>
            </a:r>
            <a:r>
              <a:rPr lang="zh-CN" altLang="en-US" sz="2000"/>
              <a:t>为</a:t>
            </a:r>
            <a:r>
              <a:rPr lang="en-US" altLang="zh-CN" sz="2000"/>
              <a:t>0</a:t>
            </a:r>
            <a:r>
              <a:rPr lang="zh-CN" altLang="en-US" sz="2000"/>
              <a:t>的整数并累计求和</a:t>
            </a:r>
          </a:p>
          <a:p>
            <a:pPr lvl="1" eaLnBrk="1" hangingPunct="1"/>
            <a:r>
              <a:rPr lang="zh-CN" altLang="en-US" sz="2000"/>
              <a:t>进程</a:t>
            </a:r>
            <a:r>
              <a:rPr lang="en-US" altLang="zh-CN" sz="2000"/>
              <a:t>C</a:t>
            </a:r>
            <a:r>
              <a:rPr lang="zh-CN" altLang="en-US" sz="2000"/>
              <a:t>从缓冲区循环地读入</a:t>
            </a:r>
            <a:r>
              <a:rPr lang="en-US" altLang="zh-CN" sz="2000"/>
              <a:t>MOD 3</a:t>
            </a:r>
            <a:r>
              <a:rPr lang="zh-CN" altLang="en-US" sz="2000"/>
              <a:t>为</a:t>
            </a:r>
            <a:r>
              <a:rPr lang="en-US" altLang="zh-CN" sz="2000"/>
              <a:t>1</a:t>
            </a:r>
            <a:r>
              <a:rPr lang="zh-CN" altLang="en-US" sz="2000"/>
              <a:t>的整数并累计求和</a:t>
            </a:r>
          </a:p>
          <a:p>
            <a:pPr lvl="1" eaLnBrk="1" hangingPunct="1"/>
            <a:r>
              <a:rPr lang="zh-CN" altLang="en-US" sz="2000"/>
              <a:t>进程</a:t>
            </a:r>
            <a:r>
              <a:rPr lang="en-US" altLang="zh-CN" sz="2000"/>
              <a:t>D</a:t>
            </a:r>
            <a:r>
              <a:rPr lang="zh-CN" altLang="en-US" sz="2000"/>
              <a:t>从缓冲区中循环地读入</a:t>
            </a:r>
            <a:r>
              <a:rPr lang="en-US" altLang="zh-CN" sz="2000"/>
              <a:t>MOD 3</a:t>
            </a:r>
            <a:r>
              <a:rPr lang="zh-CN" altLang="en-US" sz="2000"/>
              <a:t>为</a:t>
            </a:r>
            <a:r>
              <a:rPr lang="en-US" altLang="zh-CN" sz="2000"/>
              <a:t>2</a:t>
            </a:r>
            <a:r>
              <a:rPr lang="zh-CN" altLang="en-US" sz="2000"/>
              <a:t>的整数并累计求和。</a:t>
            </a:r>
          </a:p>
          <a:p>
            <a:pPr eaLnBrk="1" hangingPunct="1"/>
            <a:r>
              <a:rPr lang="zh-CN" altLang="en-US" sz="2400"/>
              <a:t>请用</a:t>
            </a:r>
            <a:r>
              <a:rPr lang="en-US" altLang="zh-CN" sz="2400"/>
              <a:t>P</a:t>
            </a:r>
            <a:r>
              <a:rPr lang="zh-CN" altLang="en-US" sz="2400"/>
              <a:t>、</a:t>
            </a:r>
            <a:r>
              <a:rPr lang="en-US" altLang="zh-CN" sz="2400"/>
              <a:t>V</a:t>
            </a:r>
            <a:r>
              <a:rPr lang="zh-CN" altLang="en-US" sz="2400"/>
              <a:t>操作写出能够正确执行的程序。</a:t>
            </a:r>
          </a:p>
        </p:txBody>
      </p:sp>
      <p:sp>
        <p:nvSpPr>
          <p:cNvPr id="233492" name="Rectangle 20">
            <a:extLst>
              <a:ext uri="{FF2B5EF4-FFF2-40B4-BE49-F238E27FC236}">
                <a16:creationId xmlns:a16="http://schemas.microsoft.com/office/drawing/2014/main" id="{8A788EBC-25E7-41F8-BD33-CCBB69D8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221163"/>
            <a:ext cx="8820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>
                <a:solidFill>
                  <a:srgbClr val="FF0066"/>
                </a:solidFill>
              </a:rPr>
              <a:t>所需同步信号量：</a:t>
            </a:r>
            <a:r>
              <a:rPr lang="en-US" altLang="zh-CN">
                <a:solidFill>
                  <a:srgbClr val="FF0066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  <p:bldP spid="23349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>
            <a:extLst>
              <a:ext uri="{FF2B5EF4-FFF2-40B4-BE49-F238E27FC236}">
                <a16:creationId xmlns:a16="http://schemas.microsoft.com/office/drawing/2014/main" id="{62945D57-652F-4B53-AA46-533931D947F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D20843-6960-4605-AC05-54C7D53978A1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29699" name="灯片编号占位符 5">
            <a:extLst>
              <a:ext uri="{FF2B5EF4-FFF2-40B4-BE49-F238E27FC236}">
                <a16:creationId xmlns:a16="http://schemas.microsoft.com/office/drawing/2014/main" id="{B200EFEC-9D1F-4AEB-9ADC-FB968E59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A9A652-3ED8-4A67-8697-A2F2066B11B8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FB54630A-F82F-4DCC-9859-4268D3C0F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00113"/>
          </a:xfrm>
        </p:spPr>
        <p:txBody>
          <a:bodyPr/>
          <a:lstStyle/>
          <a:p>
            <a:pPr eaLnBrk="1" hangingPunct="1"/>
            <a:r>
              <a:rPr lang="zh-CN" altLang="en-US"/>
              <a:t>习题</a:t>
            </a:r>
            <a:r>
              <a:rPr lang="en-US" altLang="zh-CN"/>
              <a:t>9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FADE8771-B2FF-44F7-9D43-32DA60748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3500438"/>
            <a:ext cx="8820150" cy="720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solidFill>
                  <a:srgbClr val="FF0066"/>
                </a:solidFill>
              </a:rPr>
              <a:t>问题分析：这是一个简单的生产者消费者问题。</a:t>
            </a:r>
          </a:p>
        </p:txBody>
      </p:sp>
      <p:sp>
        <p:nvSpPr>
          <p:cNvPr id="29702" name="Rectangle 4">
            <a:extLst>
              <a:ext uri="{FF2B5EF4-FFF2-40B4-BE49-F238E27FC236}">
                <a16:creationId xmlns:a16="http://schemas.microsoft.com/office/drawing/2014/main" id="{6E6B3A6D-8189-4AC0-96F0-548D2A437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25538"/>
            <a:ext cx="8229600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设有</a:t>
            </a:r>
            <a:r>
              <a:rPr lang="en-US" altLang="zh-CN" sz="2400"/>
              <a:t>4</a:t>
            </a:r>
            <a:r>
              <a:rPr lang="zh-CN" altLang="en-US" sz="2400"/>
              <a:t>个进程</a:t>
            </a:r>
            <a:r>
              <a:rPr lang="en-US" altLang="zh-CN" sz="2400"/>
              <a:t>A</a:t>
            </a:r>
            <a:r>
              <a:rPr lang="zh-CN" altLang="en-US" sz="2400"/>
              <a:t>、</a:t>
            </a:r>
            <a:r>
              <a:rPr lang="en-US" altLang="zh-CN" sz="2400"/>
              <a:t>B</a:t>
            </a:r>
            <a:r>
              <a:rPr lang="zh-CN" altLang="en-US" sz="2400"/>
              <a:t>、</a:t>
            </a:r>
            <a:r>
              <a:rPr lang="en-US" altLang="zh-CN" sz="2400"/>
              <a:t>C</a:t>
            </a:r>
            <a:r>
              <a:rPr lang="zh-CN" altLang="en-US" sz="2400"/>
              <a:t>、</a:t>
            </a:r>
            <a:r>
              <a:rPr lang="en-US" altLang="zh-CN" sz="2400"/>
              <a:t>D</a:t>
            </a:r>
            <a:r>
              <a:rPr lang="zh-CN" altLang="en-US" sz="2400"/>
              <a:t>共享一个缓冲区</a:t>
            </a:r>
            <a:r>
              <a:rPr lang="en-US" altLang="zh-CN" sz="2400"/>
              <a:t>(</a:t>
            </a:r>
            <a:r>
              <a:rPr lang="zh-CN" altLang="en-US" sz="2400"/>
              <a:t>大小为</a:t>
            </a:r>
            <a:r>
              <a:rPr lang="en-US" altLang="zh-CN" sz="2400"/>
              <a:t>1)</a:t>
            </a:r>
            <a:r>
              <a:rPr lang="zh-CN" altLang="en-US" sz="2400"/>
              <a:t>，</a:t>
            </a:r>
          </a:p>
          <a:p>
            <a:pPr lvl="1" eaLnBrk="1" hangingPunct="1"/>
            <a:r>
              <a:rPr lang="zh-CN" altLang="en-US" sz="2000"/>
              <a:t>进程</a:t>
            </a:r>
            <a:r>
              <a:rPr lang="en-US" altLang="zh-CN" sz="2000"/>
              <a:t>A</a:t>
            </a:r>
            <a:r>
              <a:rPr lang="zh-CN" altLang="en-US" sz="2000"/>
              <a:t>负责循环地从文件读一个整数并放入缓冲区</a:t>
            </a:r>
          </a:p>
          <a:p>
            <a:pPr lvl="1" eaLnBrk="1" hangingPunct="1"/>
            <a:r>
              <a:rPr lang="zh-CN" altLang="en-US" sz="2000"/>
              <a:t>进程</a:t>
            </a:r>
            <a:r>
              <a:rPr lang="en-US" altLang="zh-CN" sz="2000"/>
              <a:t>B</a:t>
            </a:r>
            <a:r>
              <a:rPr lang="zh-CN" altLang="en-US" sz="2000"/>
              <a:t>从缓冲区循环读入</a:t>
            </a:r>
            <a:r>
              <a:rPr lang="en-US" altLang="zh-CN" sz="2000"/>
              <a:t>MOD 3</a:t>
            </a:r>
            <a:r>
              <a:rPr lang="zh-CN" altLang="en-US" sz="2000"/>
              <a:t>为</a:t>
            </a:r>
            <a:r>
              <a:rPr lang="en-US" altLang="zh-CN" sz="2000"/>
              <a:t>0</a:t>
            </a:r>
            <a:r>
              <a:rPr lang="zh-CN" altLang="en-US" sz="2000"/>
              <a:t>的整数并累计求和</a:t>
            </a:r>
          </a:p>
          <a:p>
            <a:pPr lvl="1" eaLnBrk="1" hangingPunct="1"/>
            <a:r>
              <a:rPr lang="zh-CN" altLang="en-US" sz="2000"/>
              <a:t>进程</a:t>
            </a:r>
            <a:r>
              <a:rPr lang="en-US" altLang="zh-CN" sz="2000"/>
              <a:t>C</a:t>
            </a:r>
            <a:r>
              <a:rPr lang="zh-CN" altLang="en-US" sz="2000"/>
              <a:t>从缓冲区循环地读入</a:t>
            </a:r>
            <a:r>
              <a:rPr lang="en-US" altLang="zh-CN" sz="2000"/>
              <a:t>MOD 3</a:t>
            </a:r>
            <a:r>
              <a:rPr lang="zh-CN" altLang="en-US" sz="2000"/>
              <a:t>为</a:t>
            </a:r>
            <a:r>
              <a:rPr lang="en-US" altLang="zh-CN" sz="2000"/>
              <a:t>1</a:t>
            </a:r>
            <a:r>
              <a:rPr lang="zh-CN" altLang="en-US" sz="2000"/>
              <a:t>的整数并累计求和</a:t>
            </a:r>
          </a:p>
          <a:p>
            <a:pPr lvl="1" eaLnBrk="1" hangingPunct="1"/>
            <a:r>
              <a:rPr lang="zh-CN" altLang="en-US" sz="2000"/>
              <a:t>进程</a:t>
            </a:r>
            <a:r>
              <a:rPr lang="en-US" altLang="zh-CN" sz="2000"/>
              <a:t>D</a:t>
            </a:r>
            <a:r>
              <a:rPr lang="zh-CN" altLang="en-US" sz="2000"/>
              <a:t>从缓冲区中循环地读入</a:t>
            </a:r>
            <a:r>
              <a:rPr lang="en-US" altLang="zh-CN" sz="2000"/>
              <a:t>MOD 3</a:t>
            </a:r>
            <a:r>
              <a:rPr lang="zh-CN" altLang="en-US" sz="2000"/>
              <a:t>为</a:t>
            </a:r>
            <a:r>
              <a:rPr lang="en-US" altLang="zh-CN" sz="2000"/>
              <a:t>2</a:t>
            </a:r>
            <a:r>
              <a:rPr lang="zh-CN" altLang="en-US" sz="2000"/>
              <a:t>的整数并累计求和。</a:t>
            </a:r>
          </a:p>
          <a:p>
            <a:pPr eaLnBrk="1" hangingPunct="1"/>
            <a:r>
              <a:rPr lang="zh-CN" altLang="en-US" sz="2400"/>
              <a:t>请用</a:t>
            </a:r>
            <a:r>
              <a:rPr lang="en-US" altLang="zh-CN" sz="2400"/>
              <a:t>P</a:t>
            </a:r>
            <a:r>
              <a:rPr lang="zh-CN" altLang="en-US" sz="2400"/>
              <a:t>、</a:t>
            </a:r>
            <a:r>
              <a:rPr lang="en-US" altLang="zh-CN" sz="2400"/>
              <a:t>V</a:t>
            </a:r>
            <a:r>
              <a:rPr lang="zh-CN" altLang="en-US" sz="2400"/>
              <a:t>操作写出能够正确执行的程序。</a:t>
            </a:r>
          </a:p>
        </p:txBody>
      </p:sp>
      <p:sp>
        <p:nvSpPr>
          <p:cNvPr id="234501" name="Rectangle 5">
            <a:extLst>
              <a:ext uri="{FF2B5EF4-FFF2-40B4-BE49-F238E27FC236}">
                <a16:creationId xmlns:a16="http://schemas.microsoft.com/office/drawing/2014/main" id="{54DC79F4-CFE1-4A7C-BCA3-1DCC39557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221163"/>
            <a:ext cx="88201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/>
              <a:t>Sempty :=1 </a:t>
            </a:r>
          </a:p>
          <a:p>
            <a:pPr eaLnBrk="1" hangingPunct="1">
              <a:buFontTx/>
              <a:buNone/>
            </a:pPr>
            <a:r>
              <a:rPr lang="en-US" altLang="zh-CN"/>
              <a:t>SB</a:t>
            </a:r>
            <a:r>
              <a:rPr lang="zh-CN" altLang="en-US"/>
              <a:t>、</a:t>
            </a:r>
            <a:r>
              <a:rPr lang="en-US" altLang="zh-CN"/>
              <a:t>SC</a:t>
            </a:r>
            <a:r>
              <a:rPr lang="zh-CN" altLang="en-US"/>
              <a:t>、</a:t>
            </a:r>
            <a:r>
              <a:rPr lang="en-US" altLang="zh-CN"/>
              <a:t>SD :=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4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4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  <p:bldP spid="23450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>
            <a:extLst>
              <a:ext uri="{FF2B5EF4-FFF2-40B4-BE49-F238E27FC236}">
                <a16:creationId xmlns:a16="http://schemas.microsoft.com/office/drawing/2014/main" id="{378B4FAE-1069-4332-8CB8-7C37793694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4D217A-4CDD-4B78-A296-38FB50D91E21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30723" name="灯片编号占位符 5">
            <a:extLst>
              <a:ext uri="{FF2B5EF4-FFF2-40B4-BE49-F238E27FC236}">
                <a16:creationId xmlns:a16="http://schemas.microsoft.com/office/drawing/2014/main" id="{C45261B8-DAB2-43F9-8F66-497B0B4E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ED36CF-F1A2-42B4-939F-0E3C08F5EF8F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/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54051B5A-C830-425B-87BC-40DB23185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33375"/>
            <a:ext cx="7200900" cy="2376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7FDC7979-6B60-4EF1-B2E9-B82064F1E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125538"/>
            <a:ext cx="1584325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缓冲区</a:t>
            </a:r>
          </a:p>
        </p:txBody>
      </p:sp>
      <p:sp>
        <p:nvSpPr>
          <p:cNvPr id="235524" name="Line 4">
            <a:extLst>
              <a:ext uri="{FF2B5EF4-FFF2-40B4-BE49-F238E27FC236}">
                <a16:creationId xmlns:a16="http://schemas.microsoft.com/office/drawing/2014/main" id="{2AE59728-E41D-456C-AFC3-399CF1E45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0688" y="148590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25" name="Text Box 5">
            <a:extLst>
              <a:ext uri="{FF2B5EF4-FFF2-40B4-BE49-F238E27FC236}">
                <a16:creationId xmlns:a16="http://schemas.microsoft.com/office/drawing/2014/main" id="{362368F9-3636-4A23-BCB4-735CE2F6E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1125538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num</a:t>
            </a:r>
          </a:p>
        </p:txBody>
      </p:sp>
      <p:sp>
        <p:nvSpPr>
          <p:cNvPr id="235526" name="Text Box 6">
            <a:extLst>
              <a:ext uri="{FF2B5EF4-FFF2-40B4-BE49-F238E27FC236}">
                <a16:creationId xmlns:a16="http://schemas.microsoft.com/office/drawing/2014/main" id="{7C194026-1B3B-4B90-AAED-9DD042159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1268413"/>
            <a:ext cx="287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35527" name="Line 7">
            <a:extLst>
              <a:ext uri="{FF2B5EF4-FFF2-40B4-BE49-F238E27FC236}">
                <a16:creationId xmlns:a16="http://schemas.microsoft.com/office/drawing/2014/main" id="{665B184E-1A96-430A-B7B6-95A8884B9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1485900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28" name="Line 8">
            <a:extLst>
              <a:ext uri="{FF2B5EF4-FFF2-40B4-BE49-F238E27FC236}">
                <a16:creationId xmlns:a16="http://schemas.microsoft.com/office/drawing/2014/main" id="{3C68C6CE-B405-4574-974B-DA7FB1169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238" y="693738"/>
            <a:ext cx="0" cy="158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29" name="Line 9">
            <a:extLst>
              <a:ext uri="{FF2B5EF4-FFF2-40B4-BE49-F238E27FC236}">
                <a16:creationId xmlns:a16="http://schemas.microsoft.com/office/drawing/2014/main" id="{2D438E97-252A-4E9C-BBEF-90A492EAC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238" y="69373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30" name="Line 10">
            <a:extLst>
              <a:ext uri="{FF2B5EF4-FFF2-40B4-BE49-F238E27FC236}">
                <a16:creationId xmlns:a16="http://schemas.microsoft.com/office/drawing/2014/main" id="{82A021DF-E002-421D-A3EE-771731250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238" y="22764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31" name="Text Box 11">
            <a:extLst>
              <a:ext uri="{FF2B5EF4-FFF2-40B4-BE49-F238E27FC236}">
                <a16:creationId xmlns:a16="http://schemas.microsoft.com/office/drawing/2014/main" id="{E0B02B9D-5ACA-46B4-95AD-39C4B4213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20605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35532" name="Text Box 12">
            <a:extLst>
              <a:ext uri="{FF2B5EF4-FFF2-40B4-BE49-F238E27FC236}">
                <a16:creationId xmlns:a16="http://schemas.microsoft.com/office/drawing/2014/main" id="{9EBA789E-6CF4-42F7-97DE-5D6957874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1268413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235533" name="Text Box 13">
            <a:extLst>
              <a:ext uri="{FF2B5EF4-FFF2-40B4-BE49-F238E27FC236}">
                <a16:creationId xmlns:a16="http://schemas.microsoft.com/office/drawing/2014/main" id="{11DF5495-0074-4576-82AA-229529CE8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476250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35534" name="Text Box 14">
            <a:extLst>
              <a:ext uri="{FF2B5EF4-FFF2-40B4-BE49-F238E27FC236}">
                <a16:creationId xmlns:a16="http://schemas.microsoft.com/office/drawing/2014/main" id="{7DED2BFE-656F-4174-B997-3CC23A95D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33375"/>
            <a:ext cx="2016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num MOD 3 = 0</a:t>
            </a:r>
          </a:p>
        </p:txBody>
      </p:sp>
      <p:sp>
        <p:nvSpPr>
          <p:cNvPr id="235535" name="Text Box 15">
            <a:extLst>
              <a:ext uri="{FF2B5EF4-FFF2-40B4-BE49-F238E27FC236}">
                <a16:creationId xmlns:a16="http://schemas.microsoft.com/office/drawing/2014/main" id="{1BD3B3AD-FAA3-439E-B30B-4980D1DBC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125538"/>
            <a:ext cx="2016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num MOD 3 = 1</a:t>
            </a:r>
          </a:p>
        </p:txBody>
      </p:sp>
      <p:sp>
        <p:nvSpPr>
          <p:cNvPr id="235536" name="Text Box 16">
            <a:extLst>
              <a:ext uri="{FF2B5EF4-FFF2-40B4-BE49-F238E27FC236}">
                <a16:creationId xmlns:a16="http://schemas.microsoft.com/office/drawing/2014/main" id="{438E7C14-0C0E-4C35-9BB1-E1D67EFCC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917700"/>
            <a:ext cx="2016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num MOD 3 = 2</a:t>
            </a:r>
          </a:p>
        </p:txBody>
      </p:sp>
      <p:sp>
        <p:nvSpPr>
          <p:cNvPr id="235538" name="Text Box 18">
            <a:extLst>
              <a:ext uri="{FF2B5EF4-FFF2-40B4-BE49-F238E27FC236}">
                <a16:creationId xmlns:a16="http://schemas.microsoft.com/office/drawing/2014/main" id="{9D376615-3F4C-4803-A310-54AA092ED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997200"/>
            <a:ext cx="2520950" cy="275907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b="1" dirty="0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Process PA</a:t>
            </a:r>
          </a:p>
          <a:p>
            <a:pPr eaLnBrk="1" hangingPunct="1">
              <a:defRPr/>
            </a:pPr>
            <a:r>
              <a:rPr lang="en-US" altLang="zh-CN" sz="1600" b="1" dirty="0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Begin </a:t>
            </a:r>
          </a:p>
          <a:p>
            <a:pPr eaLnBrk="1" hangingPunct="1">
              <a:defRPr/>
            </a:pPr>
            <a:r>
              <a:rPr lang="en-US" altLang="zh-CN" sz="1600" b="1" dirty="0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P(</a:t>
            </a:r>
            <a:r>
              <a:rPr lang="en-US" altLang="zh-CN" sz="1600" b="1" dirty="0" err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Sempty</a:t>
            </a:r>
            <a:r>
              <a:rPr lang="en-US" altLang="zh-CN" sz="1600" b="1" dirty="0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);</a:t>
            </a:r>
          </a:p>
          <a:p>
            <a:pPr eaLnBrk="1" hangingPunct="1">
              <a:defRPr/>
            </a:pPr>
            <a:r>
              <a:rPr lang="en-US" altLang="zh-CN" sz="1600" b="1" dirty="0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&lt;</a:t>
            </a:r>
            <a:r>
              <a:rPr lang="zh-CN" altLang="en-US" sz="16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写入</a:t>
            </a:r>
            <a:r>
              <a:rPr lang="en-US" altLang="zh-CN" sz="1600" b="1" dirty="0" err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num</a:t>
            </a:r>
            <a:r>
              <a:rPr lang="zh-CN" altLang="en-US" sz="1600" b="1" dirty="0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至缓冲区</a:t>
            </a:r>
            <a:r>
              <a:rPr lang="en-US" altLang="zh-CN" sz="1600" b="1" dirty="0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&gt;</a:t>
            </a:r>
          </a:p>
          <a:p>
            <a:pPr eaLnBrk="1" hangingPunct="1">
              <a:defRPr/>
            </a:pPr>
            <a:r>
              <a:rPr lang="en-US" altLang="zh-CN" sz="1600" b="1" dirty="0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if</a:t>
            </a:r>
            <a:r>
              <a:rPr lang="zh-CN" altLang="en-US" sz="1600" b="1" dirty="0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（</a:t>
            </a:r>
            <a:r>
              <a:rPr lang="en-US" altLang="zh-CN" sz="1600" b="1" dirty="0" err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num</a:t>
            </a:r>
            <a:r>
              <a:rPr lang="en-US" altLang="zh-CN" sz="1600" b="1" dirty="0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MOD 3 = 0)</a:t>
            </a:r>
          </a:p>
          <a:p>
            <a:pPr eaLnBrk="1" hangingPunct="1">
              <a:defRPr/>
            </a:pPr>
            <a:r>
              <a:rPr lang="en-US" altLang="zh-CN" sz="1600" b="1" dirty="0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     V(SB);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    </a:t>
            </a:r>
            <a:r>
              <a:rPr lang="en-US" altLang="zh-CN" sz="1600" b="1" dirty="0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if</a:t>
            </a:r>
            <a:r>
              <a:rPr lang="zh-CN" altLang="en-US" sz="1600" b="1" dirty="0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（</a:t>
            </a:r>
            <a:r>
              <a:rPr lang="en-US" altLang="zh-CN" sz="1600" b="1" dirty="0" err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num</a:t>
            </a:r>
            <a:r>
              <a:rPr lang="en-US" altLang="zh-CN" sz="1600" b="1" dirty="0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MOD 3 = 1)</a:t>
            </a:r>
          </a:p>
          <a:p>
            <a:pPr eaLnBrk="1" hangingPunct="1">
              <a:defRPr/>
            </a:pPr>
            <a:r>
              <a:rPr lang="en-US" altLang="zh-CN" sz="1600" b="1" dirty="0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     V(SC);</a:t>
            </a:r>
          </a:p>
          <a:p>
            <a:pPr eaLnBrk="1" hangingPunct="1">
              <a:defRPr/>
            </a:pPr>
            <a:r>
              <a:rPr lang="en-US" altLang="zh-CN" sz="1600" b="1" dirty="0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else</a:t>
            </a:r>
          </a:p>
          <a:p>
            <a:pPr eaLnBrk="1" hangingPunct="1">
              <a:defRPr/>
            </a:pPr>
            <a:r>
              <a:rPr lang="en-US" altLang="zh-CN" sz="1600" b="1" dirty="0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     V(SD);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end</a:t>
            </a:r>
            <a:endParaRPr lang="en-US" altLang="zh-CN" sz="1600" b="1" dirty="0">
              <a:solidFill>
                <a:srgbClr val="9A180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35539" name="Text Box 19">
            <a:extLst>
              <a:ext uri="{FF2B5EF4-FFF2-40B4-BE49-F238E27FC236}">
                <a16:creationId xmlns:a16="http://schemas.microsoft.com/office/drawing/2014/main" id="{844732BC-64B4-4BE0-AEE5-E9B7E2E0B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997200"/>
            <a:ext cx="3744913" cy="1506538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Process PB</a:t>
            </a:r>
          </a:p>
          <a:p>
            <a:pPr eaLnBrk="1" hangingPunct="1">
              <a:defRPr/>
            </a:pPr>
            <a:r>
              <a:rPr lang="en-US" altLang="zh-CN" sz="16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Begin </a:t>
            </a:r>
          </a:p>
          <a:p>
            <a:pPr eaLnBrk="1" hangingPunct="1">
              <a:defRPr/>
            </a:pPr>
            <a:r>
              <a:rPr lang="en-US" altLang="zh-CN" sz="16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P(SB);</a:t>
            </a:r>
          </a:p>
          <a:p>
            <a:pPr eaLnBrk="1" hangingPunct="1">
              <a:defRPr/>
            </a:pPr>
            <a:r>
              <a:rPr lang="en-US" altLang="zh-CN" sz="16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&lt;</a:t>
            </a:r>
            <a:r>
              <a:rPr lang="zh-CN" altLang="en-US" sz="16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从缓冲区读入</a:t>
            </a:r>
            <a:r>
              <a:rPr lang="en-US" altLang="zh-CN" sz="16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num</a:t>
            </a:r>
            <a:r>
              <a:rPr lang="zh-CN" altLang="en-US" sz="16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并累计求和</a:t>
            </a:r>
            <a:r>
              <a:rPr lang="en-US" altLang="zh-CN" sz="16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&gt;</a:t>
            </a:r>
          </a:p>
          <a:p>
            <a:pPr eaLnBrk="1" hangingPunct="1">
              <a:defRPr/>
            </a:pPr>
            <a:r>
              <a:rPr lang="en-US" altLang="zh-CN" sz="16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V(Sempty);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end</a:t>
            </a:r>
            <a:endParaRPr lang="en-US" altLang="zh-CN" sz="1600" b="1">
              <a:solidFill>
                <a:srgbClr val="9A180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35540" name="Text Box 20">
            <a:extLst>
              <a:ext uri="{FF2B5EF4-FFF2-40B4-BE49-F238E27FC236}">
                <a16:creationId xmlns:a16="http://schemas.microsoft.com/office/drawing/2014/main" id="{C6EA0C9B-E9B0-4690-B127-F49C39783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654550"/>
            <a:ext cx="2952750" cy="128587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Process PC</a:t>
            </a:r>
          </a:p>
          <a:p>
            <a:pPr eaLnBrk="1" hangingPunct="1">
              <a:defRPr/>
            </a:pPr>
            <a:r>
              <a:rPr lang="en-US" altLang="zh-CN" sz="14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Begin </a:t>
            </a:r>
          </a:p>
          <a:p>
            <a:pPr eaLnBrk="1" hangingPunct="1">
              <a:defRPr/>
            </a:pPr>
            <a:r>
              <a:rPr lang="en-US" altLang="zh-CN" sz="14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P(SC);</a:t>
            </a:r>
          </a:p>
          <a:p>
            <a:pPr eaLnBrk="1" hangingPunct="1">
              <a:defRPr/>
            </a:pPr>
            <a:r>
              <a:rPr lang="en-US" altLang="zh-CN" sz="14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&lt;</a:t>
            </a:r>
            <a:r>
              <a:rPr lang="zh-CN" altLang="en-US" sz="14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从缓冲区读入</a:t>
            </a:r>
            <a:r>
              <a:rPr lang="en-US" altLang="zh-CN" sz="14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num</a:t>
            </a:r>
            <a:r>
              <a:rPr lang="zh-CN" altLang="en-US" sz="14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并累计求和</a:t>
            </a:r>
            <a:r>
              <a:rPr lang="en-US" altLang="zh-CN" sz="14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&gt;</a:t>
            </a:r>
          </a:p>
          <a:p>
            <a:pPr eaLnBrk="1" hangingPunct="1">
              <a:defRPr/>
            </a:pPr>
            <a:r>
              <a:rPr lang="en-US" altLang="zh-CN" sz="14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V(Sempty);</a:t>
            </a:r>
          </a:p>
          <a:p>
            <a:pPr eaLnBrk="1" hangingPunct="1">
              <a:defRPr/>
            </a:pPr>
            <a:r>
              <a:rPr lang="en-US" altLang="zh-CN" sz="14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end</a:t>
            </a:r>
            <a:endParaRPr lang="en-US" altLang="zh-CN" sz="1400" b="1">
              <a:solidFill>
                <a:srgbClr val="9A180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35541" name="Text Box 21">
            <a:extLst>
              <a:ext uri="{FF2B5EF4-FFF2-40B4-BE49-F238E27FC236}">
                <a16:creationId xmlns:a16="http://schemas.microsoft.com/office/drawing/2014/main" id="{4C426EB9-37F2-4AA6-AAE9-485E94214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654550"/>
            <a:ext cx="2951162" cy="128587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Process PD</a:t>
            </a:r>
          </a:p>
          <a:p>
            <a:pPr eaLnBrk="1" hangingPunct="1">
              <a:defRPr/>
            </a:pPr>
            <a:r>
              <a:rPr lang="en-US" altLang="zh-CN" sz="14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Begin </a:t>
            </a:r>
          </a:p>
          <a:p>
            <a:pPr eaLnBrk="1" hangingPunct="1">
              <a:defRPr/>
            </a:pPr>
            <a:r>
              <a:rPr lang="en-US" altLang="zh-CN" sz="14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P(SD);</a:t>
            </a:r>
          </a:p>
          <a:p>
            <a:pPr eaLnBrk="1" hangingPunct="1">
              <a:defRPr/>
            </a:pPr>
            <a:r>
              <a:rPr lang="en-US" altLang="zh-CN" sz="14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&lt;</a:t>
            </a:r>
            <a:r>
              <a:rPr lang="zh-CN" altLang="en-US" sz="14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从缓冲区读入</a:t>
            </a:r>
            <a:r>
              <a:rPr lang="en-US" altLang="zh-CN" sz="14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num</a:t>
            </a:r>
            <a:r>
              <a:rPr lang="zh-CN" altLang="en-US" sz="14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并累计求和</a:t>
            </a:r>
            <a:r>
              <a:rPr lang="en-US" altLang="zh-CN" sz="14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&gt;</a:t>
            </a:r>
          </a:p>
          <a:p>
            <a:pPr eaLnBrk="1" hangingPunct="1">
              <a:defRPr/>
            </a:pPr>
            <a:r>
              <a:rPr lang="en-US" altLang="zh-CN" sz="14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V(Sempty);</a:t>
            </a:r>
          </a:p>
          <a:p>
            <a:pPr eaLnBrk="1" hangingPunct="1">
              <a:defRPr/>
            </a:pPr>
            <a:r>
              <a:rPr lang="en-US" altLang="zh-CN" sz="1400" b="1">
                <a:solidFill>
                  <a:srgbClr val="9A180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end</a:t>
            </a:r>
            <a:endParaRPr lang="en-US" altLang="zh-CN" sz="1400" b="1">
              <a:solidFill>
                <a:srgbClr val="9A180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" grpId="0" animBg="1"/>
      <p:bldP spid="235523" grpId="0" animBg="1"/>
      <p:bldP spid="235525" grpId="0"/>
      <p:bldP spid="235526" grpId="0"/>
      <p:bldP spid="235531" grpId="0"/>
      <p:bldP spid="235532" grpId="0"/>
      <p:bldP spid="235533" grpId="0"/>
      <p:bldP spid="235534" grpId="0"/>
      <p:bldP spid="235535" grpId="0"/>
      <p:bldP spid="235536" grpId="0"/>
      <p:bldP spid="235538" grpId="0" animBg="1"/>
      <p:bldP spid="235539" grpId="0" animBg="1"/>
      <p:bldP spid="235540" grpId="0" animBg="1"/>
      <p:bldP spid="2355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>
            <a:extLst>
              <a:ext uri="{FF2B5EF4-FFF2-40B4-BE49-F238E27FC236}">
                <a16:creationId xmlns:a16="http://schemas.microsoft.com/office/drawing/2014/main" id="{F869A7C5-A8ED-4F72-B7D6-C2228C0D57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EEF50D-8D8E-4120-AF61-0C171372F845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31747" name="灯片编号占位符 5">
            <a:extLst>
              <a:ext uri="{FF2B5EF4-FFF2-40B4-BE49-F238E27FC236}">
                <a16:creationId xmlns:a16="http://schemas.microsoft.com/office/drawing/2014/main" id="{E1404FA8-4A4E-4E9A-A811-13047EE8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FC4FE3-DC03-41F7-8534-21CFC2D995B5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1B92D5A1-468B-42A8-B226-231B7CC5C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00113"/>
          </a:xfrm>
        </p:spPr>
        <p:txBody>
          <a:bodyPr/>
          <a:lstStyle/>
          <a:p>
            <a:pPr eaLnBrk="1" hangingPunct="1"/>
            <a:r>
              <a:rPr lang="zh-CN" altLang="en-US"/>
              <a:t>习题</a:t>
            </a:r>
            <a:r>
              <a:rPr lang="en-US" altLang="zh-CN"/>
              <a:t>9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3E84107E-E137-4ECD-A73F-D288AAB35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424863" cy="72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>
                <a:solidFill>
                  <a:srgbClr val="FF0066"/>
                </a:solidFill>
              </a:rPr>
              <a:t>方案</a:t>
            </a:r>
            <a:r>
              <a:rPr lang="en-US" altLang="zh-CN" sz="2000">
                <a:solidFill>
                  <a:srgbClr val="FF0066"/>
                </a:solidFill>
              </a:rPr>
              <a:t>1</a:t>
            </a:r>
            <a:r>
              <a:rPr lang="zh-CN" altLang="en-US" sz="2000">
                <a:solidFill>
                  <a:srgbClr val="FF0066"/>
                </a:solidFill>
              </a:rPr>
              <a:t>：进程</a:t>
            </a:r>
            <a:r>
              <a:rPr lang="en-US" altLang="zh-CN" sz="2000">
                <a:solidFill>
                  <a:srgbClr val="FF0066"/>
                </a:solidFill>
              </a:rPr>
              <a:t>B,C,D</a:t>
            </a:r>
            <a:r>
              <a:rPr lang="zh-CN" altLang="en-US" sz="2000">
                <a:solidFill>
                  <a:srgbClr val="FF0066"/>
                </a:solidFill>
              </a:rPr>
              <a:t>每次执行的时候，首先判断缓冲区中第一个单元的元素是不是自己要处理的，如果不是，就自行退出，什么也不做</a:t>
            </a:r>
          </a:p>
        </p:txBody>
      </p:sp>
      <p:sp>
        <p:nvSpPr>
          <p:cNvPr id="31750" name="Rectangle 4">
            <a:extLst>
              <a:ext uri="{FF2B5EF4-FFF2-40B4-BE49-F238E27FC236}">
                <a16:creationId xmlns:a16="http://schemas.microsoft.com/office/drawing/2014/main" id="{62EBFF5B-1967-49D6-889E-38886C3F4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25538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扩展：如果缓冲区的大小</a:t>
            </a:r>
            <a:r>
              <a:rPr lang="en-US" altLang="zh-CN" sz="2400"/>
              <a:t>&gt;1</a:t>
            </a:r>
            <a:r>
              <a:rPr lang="zh-CN" altLang="en-US" sz="2400"/>
              <a:t>，那么这个问题怎么处理</a:t>
            </a:r>
          </a:p>
        </p:txBody>
      </p:sp>
      <p:sp>
        <p:nvSpPr>
          <p:cNvPr id="236549" name="Rectangle 5">
            <a:extLst>
              <a:ext uri="{FF2B5EF4-FFF2-40B4-BE49-F238E27FC236}">
                <a16:creationId xmlns:a16="http://schemas.microsoft.com/office/drawing/2014/main" id="{255A5CEC-8A25-4596-B9ED-8BCF9B44D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36838"/>
            <a:ext cx="8820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>
                <a:solidFill>
                  <a:srgbClr val="FF0066"/>
                </a:solidFill>
              </a:rPr>
              <a:t>方案</a:t>
            </a:r>
            <a:r>
              <a:rPr lang="en-US" altLang="zh-CN" sz="2000">
                <a:solidFill>
                  <a:srgbClr val="FF0066"/>
                </a:solidFill>
              </a:rPr>
              <a:t>2</a:t>
            </a:r>
            <a:r>
              <a:rPr lang="zh-CN" altLang="en-US" sz="2000">
                <a:solidFill>
                  <a:srgbClr val="FF0066"/>
                </a:solidFill>
              </a:rPr>
              <a:t>：通过一个专门的消费者进程来取出缓冲区中的数据，并将其分别放到相应进程的私有存储区，并要求对应的进程处理</a:t>
            </a:r>
          </a:p>
        </p:txBody>
      </p:sp>
      <p:sp>
        <p:nvSpPr>
          <p:cNvPr id="236550" name="AutoShape 6">
            <a:extLst>
              <a:ext uri="{FF2B5EF4-FFF2-40B4-BE49-F238E27FC236}">
                <a16:creationId xmlns:a16="http://schemas.microsoft.com/office/drawing/2014/main" id="{EFF1C7CA-74F4-4C0B-A574-46A8912C8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365625"/>
            <a:ext cx="3563938" cy="968375"/>
          </a:xfrm>
          <a:prstGeom prst="cloudCallout">
            <a:avLst>
              <a:gd name="adj1" fmla="val -86528"/>
              <a:gd name="adj2" fmla="val -14967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/>
              <a:t>思考题。有余力者可以在上机题中实现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6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7" grpId="0" build="p"/>
      <p:bldP spid="236549" grpId="0" build="p"/>
      <p:bldP spid="2365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>
            <a:extLst>
              <a:ext uri="{FF2B5EF4-FFF2-40B4-BE49-F238E27FC236}">
                <a16:creationId xmlns:a16="http://schemas.microsoft.com/office/drawing/2014/main" id="{145541AD-BA2B-4EE6-90CF-87F55FAC00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E07C0B-A89F-452C-9F25-2788D8C6A1BA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32771" name="灯片编号占位符 5">
            <a:extLst>
              <a:ext uri="{FF2B5EF4-FFF2-40B4-BE49-F238E27FC236}">
                <a16:creationId xmlns:a16="http://schemas.microsoft.com/office/drawing/2014/main" id="{0BB54720-9C53-439C-8442-0898C27D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F94759-02AE-43FA-94B7-38CBC5226D14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33621563-5275-4127-A556-0B7DF8AAA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内容提要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8718DF15-D119-49E5-9922-6315F16F3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2522538"/>
          </a:xfrm>
        </p:spPr>
        <p:txBody>
          <a:bodyPr/>
          <a:lstStyle/>
          <a:p>
            <a:pPr eaLnBrk="1" hangingPunct="1"/>
            <a:r>
              <a:rPr lang="zh-CN" altLang="en-US"/>
              <a:t>进程的描述和控制</a:t>
            </a:r>
          </a:p>
          <a:p>
            <a:pPr eaLnBrk="1" hangingPunct="1"/>
            <a:r>
              <a:rPr lang="zh-CN" altLang="en-US"/>
              <a:t>进程的同步与通信</a:t>
            </a:r>
          </a:p>
          <a:p>
            <a:pPr eaLnBrk="1" hangingPunct="1"/>
            <a:r>
              <a:rPr lang="zh-CN" altLang="en-US">
                <a:solidFill>
                  <a:srgbClr val="FF0066"/>
                </a:solidFill>
              </a:rPr>
              <a:t>调度与死锁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>
            <a:extLst>
              <a:ext uri="{FF2B5EF4-FFF2-40B4-BE49-F238E27FC236}">
                <a16:creationId xmlns:a16="http://schemas.microsoft.com/office/drawing/2014/main" id="{CA546A5D-3711-4992-9FEA-D706EA4ED8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21F7A3-F822-4D51-BA0D-7319280F95F9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33795" name="灯片编号占位符 5">
            <a:extLst>
              <a:ext uri="{FF2B5EF4-FFF2-40B4-BE49-F238E27FC236}">
                <a16:creationId xmlns:a16="http://schemas.microsoft.com/office/drawing/2014/main" id="{176FFEEC-77A0-47A9-8F60-241C825B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7A6AFD-3202-4305-8975-561FB8078219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6D21B4E3-9493-43A6-B78E-858BB3C5E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384175"/>
          </a:xfrm>
        </p:spPr>
        <p:txBody>
          <a:bodyPr/>
          <a:lstStyle/>
          <a:p>
            <a:pPr eaLnBrk="1" hangingPunct="1"/>
            <a:endParaRPr lang="zh-CN" altLang="zh-CN" sz="4000"/>
          </a:p>
        </p:txBody>
      </p:sp>
      <p:sp>
        <p:nvSpPr>
          <p:cNvPr id="198660" name="Rectangle 4">
            <a:extLst>
              <a:ext uri="{FF2B5EF4-FFF2-40B4-BE49-F238E27FC236}">
                <a16:creationId xmlns:a16="http://schemas.microsoft.com/office/drawing/2014/main" id="{C2604D52-EFE6-4449-980A-7C81B947F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692150"/>
            <a:ext cx="17287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死锁</a:t>
            </a:r>
          </a:p>
        </p:txBody>
      </p:sp>
      <p:sp>
        <p:nvSpPr>
          <p:cNvPr id="198661" name="Line 5">
            <a:extLst>
              <a:ext uri="{FF2B5EF4-FFF2-40B4-BE49-F238E27FC236}">
                <a16:creationId xmlns:a16="http://schemas.microsoft.com/office/drawing/2014/main" id="{250E3F69-4B32-4C5C-B4B3-7A9DDDE6E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105251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62" name="Line 6">
            <a:extLst>
              <a:ext uri="{FF2B5EF4-FFF2-40B4-BE49-F238E27FC236}">
                <a16:creationId xmlns:a16="http://schemas.microsoft.com/office/drawing/2014/main" id="{48C7FC47-0FC4-4A62-8CFD-3FE14391B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1341438"/>
            <a:ext cx="5761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63" name="Line 7">
            <a:extLst>
              <a:ext uri="{FF2B5EF4-FFF2-40B4-BE49-F238E27FC236}">
                <a16:creationId xmlns:a16="http://schemas.microsoft.com/office/drawing/2014/main" id="{14293C19-9A46-4AE7-95B2-CC851FDBF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13414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64" name="Rectangle 8">
            <a:extLst>
              <a:ext uri="{FF2B5EF4-FFF2-40B4-BE49-F238E27FC236}">
                <a16:creationId xmlns:a16="http://schemas.microsoft.com/office/drawing/2014/main" id="{D6905FB3-176E-4258-82E4-A623B622C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628775"/>
            <a:ext cx="17287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死锁原因</a:t>
            </a:r>
          </a:p>
        </p:txBody>
      </p:sp>
      <p:sp>
        <p:nvSpPr>
          <p:cNvPr id="198665" name="Line 9">
            <a:extLst>
              <a:ext uri="{FF2B5EF4-FFF2-40B4-BE49-F238E27FC236}">
                <a16:creationId xmlns:a16="http://schemas.microsoft.com/office/drawing/2014/main" id="{0FF7473C-2C1D-4228-B2CC-30071321D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13414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66" name="Rectangle 10">
            <a:extLst>
              <a:ext uri="{FF2B5EF4-FFF2-40B4-BE49-F238E27FC236}">
                <a16:creationId xmlns:a16="http://schemas.microsoft.com/office/drawing/2014/main" id="{AC6BF1F9-298B-4447-B586-57675DC73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1628775"/>
            <a:ext cx="17287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死锁必要条件</a:t>
            </a:r>
          </a:p>
        </p:txBody>
      </p:sp>
      <p:sp>
        <p:nvSpPr>
          <p:cNvPr id="198667" name="Line 11">
            <a:extLst>
              <a:ext uri="{FF2B5EF4-FFF2-40B4-BE49-F238E27FC236}">
                <a16:creationId xmlns:a16="http://schemas.microsoft.com/office/drawing/2014/main" id="{8211A2D4-9E32-4BAC-8C07-F23E831AD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288" y="13414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68" name="Rectangle 12">
            <a:extLst>
              <a:ext uri="{FF2B5EF4-FFF2-40B4-BE49-F238E27FC236}">
                <a16:creationId xmlns:a16="http://schemas.microsoft.com/office/drawing/2014/main" id="{6867F38B-AF0B-450A-9FCD-FFF34951D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1628775"/>
            <a:ext cx="172878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死锁处理</a:t>
            </a:r>
          </a:p>
        </p:txBody>
      </p:sp>
      <p:sp>
        <p:nvSpPr>
          <p:cNvPr id="198669" name="Line 13">
            <a:extLst>
              <a:ext uri="{FF2B5EF4-FFF2-40B4-BE49-F238E27FC236}">
                <a16:creationId xmlns:a16="http://schemas.microsoft.com/office/drawing/2014/main" id="{D6A4AFD5-D067-40AA-BC25-84C597EBC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19891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70" name="Line 14">
            <a:extLst>
              <a:ext uri="{FF2B5EF4-FFF2-40B4-BE49-F238E27FC236}">
                <a16:creationId xmlns:a16="http://schemas.microsoft.com/office/drawing/2014/main" id="{7E565B1F-CCBD-43D4-B737-EFA3C0BD1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227647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71" name="Line 15">
            <a:extLst>
              <a:ext uri="{FF2B5EF4-FFF2-40B4-BE49-F238E27FC236}">
                <a16:creationId xmlns:a16="http://schemas.microsoft.com/office/drawing/2014/main" id="{3FA1EC77-3875-48F9-BDB2-97367B6E2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22764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72" name="Line 16">
            <a:extLst>
              <a:ext uri="{FF2B5EF4-FFF2-40B4-BE49-F238E27FC236}">
                <a16:creationId xmlns:a16="http://schemas.microsoft.com/office/drawing/2014/main" id="{B8DED29C-5DCD-411B-BA98-7108FD1FE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22764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73" name="Rectangle 17">
            <a:extLst>
              <a:ext uri="{FF2B5EF4-FFF2-40B4-BE49-F238E27FC236}">
                <a16:creationId xmlns:a16="http://schemas.microsoft.com/office/drawing/2014/main" id="{B57B8F6E-1280-41C6-A3AA-4B6AEDEA0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781300"/>
            <a:ext cx="433387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资源竞争</a:t>
            </a:r>
          </a:p>
        </p:txBody>
      </p:sp>
      <p:sp>
        <p:nvSpPr>
          <p:cNvPr id="198674" name="Rectangle 18">
            <a:extLst>
              <a:ext uri="{FF2B5EF4-FFF2-40B4-BE49-F238E27FC236}">
                <a16:creationId xmlns:a16="http://schemas.microsoft.com/office/drawing/2014/main" id="{B70C81B3-BE90-41CF-9CAD-35DC960E5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781300"/>
            <a:ext cx="433388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进程推进顺序不当</a:t>
            </a:r>
          </a:p>
        </p:txBody>
      </p:sp>
      <p:sp>
        <p:nvSpPr>
          <p:cNvPr id="198675" name="Line 19">
            <a:extLst>
              <a:ext uri="{FF2B5EF4-FFF2-40B4-BE49-F238E27FC236}">
                <a16:creationId xmlns:a16="http://schemas.microsoft.com/office/drawing/2014/main" id="{0D450926-B70F-4978-84D3-0D91BA8EA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4513" y="19891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76" name="Line 20">
            <a:extLst>
              <a:ext uri="{FF2B5EF4-FFF2-40B4-BE49-F238E27FC236}">
                <a16:creationId xmlns:a16="http://schemas.microsoft.com/office/drawing/2014/main" id="{D9C44958-72FA-4900-97FB-B681E9D84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276475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77" name="Line 21">
            <a:extLst>
              <a:ext uri="{FF2B5EF4-FFF2-40B4-BE49-F238E27FC236}">
                <a16:creationId xmlns:a16="http://schemas.microsoft.com/office/drawing/2014/main" id="{00B09C09-4267-401A-A7F2-6104C6F88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2764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78" name="Line 22">
            <a:extLst>
              <a:ext uri="{FF2B5EF4-FFF2-40B4-BE49-F238E27FC236}">
                <a16:creationId xmlns:a16="http://schemas.microsoft.com/office/drawing/2014/main" id="{12C76844-F311-445A-86FD-10961E9D3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22764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79" name="Rectangle 23">
            <a:extLst>
              <a:ext uri="{FF2B5EF4-FFF2-40B4-BE49-F238E27FC236}">
                <a16:creationId xmlns:a16="http://schemas.microsoft.com/office/drawing/2014/main" id="{2B6A816D-8FF7-4AC0-86BE-05985EAD4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2781300"/>
            <a:ext cx="433388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互斥条件</a:t>
            </a:r>
          </a:p>
        </p:txBody>
      </p:sp>
      <p:sp>
        <p:nvSpPr>
          <p:cNvPr id="198680" name="Rectangle 24">
            <a:extLst>
              <a:ext uri="{FF2B5EF4-FFF2-40B4-BE49-F238E27FC236}">
                <a16:creationId xmlns:a16="http://schemas.microsoft.com/office/drawing/2014/main" id="{003EE075-3ABE-4785-BB82-4804F721D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2781300"/>
            <a:ext cx="433387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环路条件</a:t>
            </a:r>
          </a:p>
        </p:txBody>
      </p:sp>
      <p:sp>
        <p:nvSpPr>
          <p:cNvPr id="198681" name="Line 25">
            <a:extLst>
              <a:ext uri="{FF2B5EF4-FFF2-40B4-BE49-F238E27FC236}">
                <a16:creationId xmlns:a16="http://schemas.microsoft.com/office/drawing/2014/main" id="{C0467281-3F99-4439-B47D-5586D66D2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22764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82" name="Rectangle 26">
            <a:extLst>
              <a:ext uri="{FF2B5EF4-FFF2-40B4-BE49-F238E27FC236}">
                <a16:creationId xmlns:a16="http://schemas.microsoft.com/office/drawing/2014/main" id="{439CF9FC-BC07-4344-A92A-C1E0E920E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781300"/>
            <a:ext cx="433388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不可剥夺条件</a:t>
            </a:r>
          </a:p>
        </p:txBody>
      </p:sp>
      <p:sp>
        <p:nvSpPr>
          <p:cNvPr id="198683" name="Line 27">
            <a:extLst>
              <a:ext uri="{FF2B5EF4-FFF2-40B4-BE49-F238E27FC236}">
                <a16:creationId xmlns:a16="http://schemas.microsoft.com/office/drawing/2014/main" id="{46DCC9FA-F253-4F10-83BE-994F13D13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7538" y="22764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84" name="Rectangle 28">
            <a:extLst>
              <a:ext uri="{FF2B5EF4-FFF2-40B4-BE49-F238E27FC236}">
                <a16:creationId xmlns:a16="http://schemas.microsoft.com/office/drawing/2014/main" id="{E33AE3EC-F142-4BED-A116-344F0BB01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781300"/>
            <a:ext cx="433387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请求和保持条件</a:t>
            </a:r>
          </a:p>
        </p:txBody>
      </p:sp>
      <p:sp>
        <p:nvSpPr>
          <p:cNvPr id="198685" name="Line 29">
            <a:extLst>
              <a:ext uri="{FF2B5EF4-FFF2-40B4-BE49-F238E27FC236}">
                <a16:creationId xmlns:a16="http://schemas.microsoft.com/office/drawing/2014/main" id="{0ADF8675-13F6-4ECA-8A49-EBF256724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8700" y="19891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86" name="Line 30">
            <a:extLst>
              <a:ext uri="{FF2B5EF4-FFF2-40B4-BE49-F238E27FC236}">
                <a16:creationId xmlns:a16="http://schemas.microsoft.com/office/drawing/2014/main" id="{43C9BFDA-42A7-4BB4-B11A-E2ED0B665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2276475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87" name="Line 31">
            <a:extLst>
              <a:ext uri="{FF2B5EF4-FFF2-40B4-BE49-F238E27FC236}">
                <a16:creationId xmlns:a16="http://schemas.microsoft.com/office/drawing/2014/main" id="{591276C0-6B51-43E5-8ADE-131AAC508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22764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88" name="Line 32">
            <a:extLst>
              <a:ext uri="{FF2B5EF4-FFF2-40B4-BE49-F238E27FC236}">
                <a16:creationId xmlns:a16="http://schemas.microsoft.com/office/drawing/2014/main" id="{2D09F21F-FC32-4544-9FC4-4F4F18740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7988" y="22764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89" name="Rectangle 33">
            <a:extLst>
              <a:ext uri="{FF2B5EF4-FFF2-40B4-BE49-F238E27FC236}">
                <a16:creationId xmlns:a16="http://schemas.microsoft.com/office/drawing/2014/main" id="{2BDDB3FC-6BC0-4A76-A861-7BBBAFA71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2781300"/>
            <a:ext cx="433387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死锁预防</a:t>
            </a:r>
          </a:p>
        </p:txBody>
      </p:sp>
      <p:sp>
        <p:nvSpPr>
          <p:cNvPr id="198690" name="Rectangle 34">
            <a:extLst>
              <a:ext uri="{FF2B5EF4-FFF2-40B4-BE49-F238E27FC236}">
                <a16:creationId xmlns:a16="http://schemas.microsoft.com/office/drawing/2014/main" id="{76966185-7C15-4C4D-8483-71CF160B3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2781300"/>
            <a:ext cx="433388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死锁解除</a:t>
            </a:r>
          </a:p>
        </p:txBody>
      </p:sp>
      <p:sp>
        <p:nvSpPr>
          <p:cNvPr id="198691" name="Line 35">
            <a:extLst>
              <a:ext uri="{FF2B5EF4-FFF2-40B4-BE49-F238E27FC236}">
                <a16:creationId xmlns:a16="http://schemas.microsoft.com/office/drawing/2014/main" id="{291BD633-41DD-417F-A499-0E4575DAA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22764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92" name="Rectangle 36">
            <a:extLst>
              <a:ext uri="{FF2B5EF4-FFF2-40B4-BE49-F238E27FC236}">
                <a16:creationId xmlns:a16="http://schemas.microsoft.com/office/drawing/2014/main" id="{EF1BCFFE-EFD1-48F8-B8E3-F34F664BC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2781300"/>
            <a:ext cx="433387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死锁避免</a:t>
            </a:r>
          </a:p>
        </p:txBody>
      </p:sp>
      <p:sp>
        <p:nvSpPr>
          <p:cNvPr id="198693" name="Line 37">
            <a:extLst>
              <a:ext uri="{FF2B5EF4-FFF2-40B4-BE49-F238E27FC236}">
                <a16:creationId xmlns:a16="http://schemas.microsoft.com/office/drawing/2014/main" id="{C5C848C2-503A-48D3-8C61-04B4492CF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725" y="22764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94" name="Rectangle 38">
            <a:extLst>
              <a:ext uri="{FF2B5EF4-FFF2-40B4-BE49-F238E27FC236}">
                <a16:creationId xmlns:a16="http://schemas.microsoft.com/office/drawing/2014/main" id="{259EAFEB-51C1-4F22-9DD3-48F76612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2781300"/>
            <a:ext cx="433388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死锁检测</a:t>
            </a:r>
          </a:p>
        </p:txBody>
      </p:sp>
      <p:sp>
        <p:nvSpPr>
          <p:cNvPr id="198695" name="Rectangle 39">
            <a:extLst>
              <a:ext uri="{FF2B5EF4-FFF2-40B4-BE49-F238E27FC236}">
                <a16:creationId xmlns:a16="http://schemas.microsoft.com/office/drawing/2014/main" id="{6DDE767D-5EC2-42CE-8290-FDD7C0590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5157788"/>
            <a:ext cx="433387" cy="122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剥夺资源</a:t>
            </a:r>
          </a:p>
        </p:txBody>
      </p:sp>
      <p:sp>
        <p:nvSpPr>
          <p:cNvPr id="198696" name="Rectangle 40">
            <a:extLst>
              <a:ext uri="{FF2B5EF4-FFF2-40B4-BE49-F238E27FC236}">
                <a16:creationId xmlns:a16="http://schemas.microsoft.com/office/drawing/2014/main" id="{2B2C9A37-AD41-4D05-967D-6E20B5B5C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5157788"/>
            <a:ext cx="433387" cy="1223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撤销进程</a:t>
            </a:r>
          </a:p>
        </p:txBody>
      </p:sp>
      <p:sp>
        <p:nvSpPr>
          <p:cNvPr id="198697" name="Line 41">
            <a:extLst>
              <a:ext uri="{FF2B5EF4-FFF2-40B4-BE49-F238E27FC236}">
                <a16:creationId xmlns:a16="http://schemas.microsoft.com/office/drawing/2014/main" id="{43359134-C92D-4E6E-971F-B6ABD7572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7988" y="43656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98" name="Line 42">
            <a:extLst>
              <a:ext uri="{FF2B5EF4-FFF2-40B4-BE49-F238E27FC236}">
                <a16:creationId xmlns:a16="http://schemas.microsoft.com/office/drawing/2014/main" id="{BEDC8274-B7D8-40BC-9111-B6B3728C1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4652963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99" name="Line 43">
            <a:extLst>
              <a:ext uri="{FF2B5EF4-FFF2-40B4-BE49-F238E27FC236}">
                <a16:creationId xmlns:a16="http://schemas.microsoft.com/office/drawing/2014/main" id="{E7C494D2-B78E-45D8-978D-40C0A4AE7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5325" y="46529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700" name="Line 44">
            <a:extLst>
              <a:ext uri="{FF2B5EF4-FFF2-40B4-BE49-F238E27FC236}">
                <a16:creationId xmlns:a16="http://schemas.microsoft.com/office/drawing/2014/main" id="{8155DD6F-02D9-49E3-AE26-8992EDE49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9063" y="465296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9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9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9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9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9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9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9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9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9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9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9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9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9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9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9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nimBg="1"/>
      <p:bldP spid="198664" grpId="0" animBg="1"/>
      <p:bldP spid="198666" grpId="0" animBg="1"/>
      <p:bldP spid="198668" grpId="0" animBg="1"/>
      <p:bldP spid="198673" grpId="0" animBg="1"/>
      <p:bldP spid="198674" grpId="0" animBg="1"/>
      <p:bldP spid="198679" grpId="0" animBg="1"/>
      <p:bldP spid="198680" grpId="0" animBg="1"/>
      <p:bldP spid="198682" grpId="0" animBg="1"/>
      <p:bldP spid="198684" grpId="0" animBg="1"/>
      <p:bldP spid="198689" grpId="0" animBg="1"/>
      <p:bldP spid="198690" grpId="0" animBg="1"/>
      <p:bldP spid="198692" grpId="0" animBg="1"/>
      <p:bldP spid="198694" grpId="0" animBg="1"/>
      <p:bldP spid="198695" grpId="0" animBg="1"/>
      <p:bldP spid="19869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>
            <a:extLst>
              <a:ext uri="{FF2B5EF4-FFF2-40B4-BE49-F238E27FC236}">
                <a16:creationId xmlns:a16="http://schemas.microsoft.com/office/drawing/2014/main" id="{F66B25DA-3FCC-45D0-8368-7BC90C9368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675FA9-6DFC-4B91-868E-DFBDE356F07F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34819" name="灯片编号占位符 5">
            <a:extLst>
              <a:ext uri="{FF2B5EF4-FFF2-40B4-BE49-F238E27FC236}">
                <a16:creationId xmlns:a16="http://schemas.microsoft.com/office/drawing/2014/main" id="{75D83C31-EC23-40E8-9A61-DE8449F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472A6D-A9C1-44B6-A0B4-F5D7422F3247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55340431-209B-494B-9521-98AA53F1A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73138"/>
          </a:xfrm>
        </p:spPr>
        <p:txBody>
          <a:bodyPr/>
          <a:lstStyle/>
          <a:p>
            <a:pPr eaLnBrk="1" hangingPunct="1"/>
            <a:r>
              <a:rPr lang="zh-CN" altLang="en-US"/>
              <a:t>问题</a:t>
            </a:r>
            <a:r>
              <a:rPr lang="en-US" altLang="zh-CN"/>
              <a:t>10</a:t>
            </a:r>
            <a:r>
              <a:rPr lang="zh-CN" altLang="en-US"/>
              <a:t>：死锁</a:t>
            </a:r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671DAAB8-654A-4F3F-872F-CFA6092F7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27163"/>
            <a:ext cx="7696200" cy="3657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产生死锁的基本原因是（）和（）。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FF0066"/>
                </a:solidFill>
              </a:rPr>
              <a:t>答案：竞争资源和进程推进顺序不当</a:t>
            </a:r>
          </a:p>
          <a:p>
            <a:pPr eaLnBrk="1" hangingPunct="1">
              <a:lnSpc>
                <a:spcPct val="80000"/>
              </a:lnSpc>
            </a:pPr>
            <a:endParaRPr lang="zh-CN" altLang="en-US" sz="28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死锁避免是根据（）采取措施实现的。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A</a:t>
            </a:r>
            <a:r>
              <a:rPr lang="zh-CN" altLang="en-US" sz="2400" dirty="0"/>
              <a:t>、配置足够的系统资源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B</a:t>
            </a:r>
            <a:r>
              <a:rPr lang="zh-CN" altLang="en-US" sz="2400" dirty="0"/>
              <a:t>、使进程的推进顺序合理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C</a:t>
            </a:r>
            <a:r>
              <a:rPr lang="zh-CN" altLang="en-US" sz="2400" dirty="0"/>
              <a:t>、破坏死锁的</a:t>
            </a:r>
            <a:r>
              <a:rPr lang="en-US" altLang="zh-CN" sz="2400" dirty="0"/>
              <a:t>4</a:t>
            </a:r>
            <a:r>
              <a:rPr lang="zh-CN" altLang="en-US" sz="2400" dirty="0"/>
              <a:t>个必要条件之一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D</a:t>
            </a:r>
            <a:r>
              <a:rPr lang="zh-CN" altLang="en-US" sz="2400" dirty="0"/>
              <a:t>、防止系统进入不安全状态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rgbClr val="FF0066"/>
                </a:solidFill>
              </a:rPr>
              <a:t>答案</a:t>
            </a:r>
            <a:r>
              <a:rPr lang="en-US" altLang="zh-CN" sz="2400" dirty="0">
                <a:solidFill>
                  <a:srgbClr val="FF0066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7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>
            <a:extLst>
              <a:ext uri="{FF2B5EF4-FFF2-40B4-BE49-F238E27FC236}">
                <a16:creationId xmlns:a16="http://schemas.microsoft.com/office/drawing/2014/main" id="{7746734E-40BE-4B07-BF2C-3D45B4B066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B9CBA3-BA64-447C-BA02-FAE8E821DF5D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35843" name="灯片编号占位符 5">
            <a:extLst>
              <a:ext uri="{FF2B5EF4-FFF2-40B4-BE49-F238E27FC236}">
                <a16:creationId xmlns:a16="http://schemas.microsoft.com/office/drawing/2014/main" id="{77030123-EEBA-4C4E-9E1B-8B97A28D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3EE7D3-719F-44C6-8CD0-D7466A14337E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/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F4395980-DB1B-49D2-9816-B109AD9ED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问题</a:t>
            </a:r>
            <a:r>
              <a:rPr lang="en-US" altLang="zh-CN"/>
              <a:t>11</a:t>
            </a:r>
            <a:r>
              <a:rPr lang="zh-CN" altLang="en-US"/>
              <a:t>：死锁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1A2FB147-C59E-4C62-9096-5E7C29F5B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当采用</a:t>
            </a:r>
            <a:r>
              <a:rPr lang="zh-CN" altLang="en-US">
                <a:solidFill>
                  <a:srgbClr val="FF0000"/>
                </a:solidFill>
              </a:rPr>
              <a:t>动</a:t>
            </a:r>
            <a:r>
              <a:rPr lang="zh-CN" altLang="en-US"/>
              <a:t>态资源分配方法预防死锁时，破坏了产生死锁的</a:t>
            </a:r>
            <a:r>
              <a:rPr lang="en-US" altLang="zh-CN"/>
              <a:t>4</a:t>
            </a:r>
            <a:r>
              <a:rPr lang="zh-CN" altLang="en-US"/>
              <a:t>个必要条件中的哪一个？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>
                <a:solidFill>
                  <a:srgbClr val="FF0066"/>
                </a:solidFill>
              </a:rPr>
              <a:t>答案：部分分配（请求与保持）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>
            <a:extLst>
              <a:ext uri="{FF2B5EF4-FFF2-40B4-BE49-F238E27FC236}">
                <a16:creationId xmlns:a16="http://schemas.microsoft.com/office/drawing/2014/main" id="{800DF532-A8CD-4074-81B8-131828CF02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C6A7C3-496F-46A3-A4E4-AC4A4E5C5268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8195" name="灯片编号占位符 5">
            <a:extLst>
              <a:ext uri="{FF2B5EF4-FFF2-40B4-BE49-F238E27FC236}">
                <a16:creationId xmlns:a16="http://schemas.microsoft.com/office/drawing/2014/main" id="{C9F68B9A-39DA-4619-A190-766EEF8C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EE3B33-BDAD-4192-8158-E1016EF39526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AF21F7E9-282C-4DF9-A26D-8F93EB617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16013"/>
          </a:xfrm>
        </p:spPr>
        <p:txBody>
          <a:bodyPr/>
          <a:lstStyle/>
          <a:p>
            <a:pPr eaLnBrk="1" hangingPunct="1"/>
            <a:r>
              <a:rPr lang="zh-CN" altLang="en-US"/>
              <a:t>习题</a:t>
            </a:r>
            <a:r>
              <a:rPr lang="en-US" altLang="zh-CN"/>
              <a:t>1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EC0F2B62-21CC-47A1-B128-5C4B06CAB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696200" cy="720725"/>
          </a:xfrm>
        </p:spPr>
        <p:txBody>
          <a:bodyPr/>
          <a:lstStyle/>
          <a:p>
            <a:pPr eaLnBrk="1" hangingPunct="1"/>
            <a:r>
              <a:rPr lang="zh-CN" altLang="en-US"/>
              <a:t>进程与线程有什么区别？</a:t>
            </a:r>
          </a:p>
        </p:txBody>
      </p:sp>
      <p:sp>
        <p:nvSpPr>
          <p:cNvPr id="201733" name="AutoShape 5">
            <a:extLst>
              <a:ext uri="{FF2B5EF4-FFF2-40B4-BE49-F238E27FC236}">
                <a16:creationId xmlns:a16="http://schemas.microsoft.com/office/drawing/2014/main" id="{612E3A80-7BE9-445D-BB83-851C92D3D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781300"/>
            <a:ext cx="3744913" cy="1296988"/>
          </a:xfrm>
          <a:prstGeom prst="cloudCallout">
            <a:avLst>
              <a:gd name="adj1" fmla="val -48093"/>
              <a:gd name="adj2" fmla="val -11524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66"/>
                </a:solidFill>
              </a:rPr>
              <a:t>比较的角度：调度、并发性、拥有资源、系统开销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>
            <a:extLst>
              <a:ext uri="{FF2B5EF4-FFF2-40B4-BE49-F238E27FC236}">
                <a16:creationId xmlns:a16="http://schemas.microsoft.com/office/drawing/2014/main" id="{15D6FF78-A60A-4FBE-B9AB-F06F9C236A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EC8D4D-278C-416D-A658-91FF997FD2CC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36867" name="灯片编号占位符 5">
            <a:extLst>
              <a:ext uri="{FF2B5EF4-FFF2-40B4-BE49-F238E27FC236}">
                <a16:creationId xmlns:a16="http://schemas.microsoft.com/office/drawing/2014/main" id="{45CB0903-B7FF-4CF1-AE5D-708AC456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E314C8-ABAF-49BD-B4FB-9D95EB942506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E1EDBEF0-578A-4F76-A6CE-5AF9DEC29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73138"/>
          </a:xfrm>
        </p:spPr>
        <p:txBody>
          <a:bodyPr/>
          <a:lstStyle/>
          <a:p>
            <a:pPr eaLnBrk="1" hangingPunct="1"/>
            <a:r>
              <a:rPr lang="zh-CN" altLang="en-US"/>
              <a:t>问题</a:t>
            </a:r>
            <a:r>
              <a:rPr lang="en-US" altLang="zh-CN"/>
              <a:t>12</a:t>
            </a:r>
            <a:r>
              <a:rPr lang="zh-CN" altLang="en-US"/>
              <a:t>：死锁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D51E2098-FE95-4D0B-88BD-33EBD71DF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769620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某系统中只有</a:t>
            </a:r>
            <a:r>
              <a:rPr lang="en-US" altLang="zh-CN"/>
              <a:t>11</a:t>
            </a:r>
            <a:r>
              <a:rPr lang="zh-CN" altLang="en-US"/>
              <a:t>台打印机，</a:t>
            </a:r>
            <a:r>
              <a:rPr lang="en-US" altLang="zh-CN"/>
              <a:t>N</a:t>
            </a:r>
            <a:r>
              <a:rPr lang="zh-CN" altLang="en-US"/>
              <a:t>个进程共享打印机，每个进程要求</a:t>
            </a:r>
            <a:r>
              <a:rPr lang="en-US" altLang="zh-CN"/>
              <a:t>3</a:t>
            </a:r>
            <a:r>
              <a:rPr lang="zh-CN" altLang="en-US"/>
              <a:t>台，当</a:t>
            </a:r>
            <a:r>
              <a:rPr lang="en-US" altLang="zh-CN"/>
              <a:t>N</a:t>
            </a:r>
            <a:r>
              <a:rPr lang="zh-CN" altLang="en-US"/>
              <a:t>取值不超过（）时，系统不会发生死锁？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FF0066"/>
                </a:solidFill>
              </a:rPr>
              <a:t>最坏情况下，</a:t>
            </a:r>
            <a:r>
              <a:rPr lang="en-US" altLang="zh-CN">
                <a:solidFill>
                  <a:srgbClr val="FF0066"/>
                </a:solidFill>
              </a:rPr>
              <a:t>N</a:t>
            </a:r>
            <a:r>
              <a:rPr lang="zh-CN" altLang="en-US">
                <a:solidFill>
                  <a:srgbClr val="FF0066"/>
                </a:solidFill>
              </a:rPr>
              <a:t>个进程每个都得到</a:t>
            </a:r>
            <a:r>
              <a:rPr lang="en-US" altLang="zh-CN">
                <a:solidFill>
                  <a:srgbClr val="FF0066"/>
                </a:solidFill>
              </a:rPr>
              <a:t>2</a:t>
            </a:r>
            <a:r>
              <a:rPr lang="zh-CN" altLang="en-US">
                <a:solidFill>
                  <a:srgbClr val="FF0066"/>
                </a:solidFill>
              </a:rPr>
              <a:t>台打印机，都去申请第</a:t>
            </a:r>
            <a:r>
              <a:rPr lang="en-US" altLang="zh-CN">
                <a:solidFill>
                  <a:srgbClr val="FF0066"/>
                </a:solidFill>
              </a:rPr>
              <a:t>3</a:t>
            </a:r>
            <a:r>
              <a:rPr lang="zh-CN" altLang="en-US">
                <a:solidFill>
                  <a:srgbClr val="FF0066"/>
                </a:solidFill>
              </a:rPr>
              <a:t>台，为了保证不死锁，此时打印机的剩余数目至少为</a:t>
            </a:r>
            <a:r>
              <a:rPr lang="en-US" altLang="zh-CN">
                <a:solidFill>
                  <a:srgbClr val="FF0066"/>
                </a:solidFill>
              </a:rPr>
              <a:t>1</a:t>
            </a:r>
            <a:r>
              <a:rPr lang="zh-CN" altLang="en-US">
                <a:solidFill>
                  <a:srgbClr val="FF0066"/>
                </a:solidFill>
              </a:rPr>
              <a:t>台，则：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FF0066"/>
                </a:solidFill>
              </a:rPr>
              <a:t>           </a:t>
            </a:r>
            <a:r>
              <a:rPr lang="en-US" altLang="zh-CN">
                <a:solidFill>
                  <a:srgbClr val="FF0066"/>
                </a:solidFill>
              </a:rPr>
              <a:t>11-2N &gt;= 1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FF0066"/>
                </a:solidFill>
              </a:rPr>
              <a:t>                N &lt;=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>
            <a:extLst>
              <a:ext uri="{FF2B5EF4-FFF2-40B4-BE49-F238E27FC236}">
                <a16:creationId xmlns:a16="http://schemas.microsoft.com/office/drawing/2014/main" id="{7D60AE2E-1B41-47BA-B734-E5DB8B5F2B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724A81-3F37-45F4-8186-F0647A3E6313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37891" name="灯片编号占位符 5">
            <a:extLst>
              <a:ext uri="{FF2B5EF4-FFF2-40B4-BE49-F238E27FC236}">
                <a16:creationId xmlns:a16="http://schemas.microsoft.com/office/drawing/2014/main" id="{90A689A6-EDBE-4325-9B1E-EAD78AF6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8D9A70-B039-415E-9EBE-98B6C818A6A6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941C156D-E8C5-47AB-942C-9577BC51C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792162"/>
          </a:xfrm>
        </p:spPr>
        <p:txBody>
          <a:bodyPr/>
          <a:lstStyle/>
          <a:p>
            <a:pPr eaLnBrk="1" hangingPunct="1"/>
            <a:r>
              <a:rPr lang="zh-CN" altLang="en-US"/>
              <a:t>问题</a:t>
            </a:r>
            <a:r>
              <a:rPr lang="en-US" altLang="zh-CN"/>
              <a:t>13</a:t>
            </a:r>
            <a:r>
              <a:rPr lang="zh-CN" altLang="en-US"/>
              <a:t>：死锁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CF27016D-0140-4EB8-BD79-58060CCDE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569325" cy="532765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2400"/>
              <a:t>设系统中仅有一个资源类，其中共有</a:t>
            </a:r>
            <a:r>
              <a:rPr lang="en-US" altLang="zh-CN" sz="2400"/>
              <a:t>3</a:t>
            </a:r>
            <a:r>
              <a:rPr lang="zh-CN" altLang="en-US" sz="2400"/>
              <a:t>个资源实例，使用此类资源的进程共有</a:t>
            </a:r>
            <a:r>
              <a:rPr lang="en-US" altLang="zh-CN" sz="2400"/>
              <a:t>3</a:t>
            </a:r>
            <a:r>
              <a:rPr lang="zh-CN" altLang="en-US" sz="2400"/>
              <a:t>个，每个进程至少请求一个资源，它们所需资源最大量的总和为</a:t>
            </a:r>
            <a:r>
              <a:rPr lang="en-US" altLang="zh-CN" sz="2400"/>
              <a:t>X</a:t>
            </a:r>
            <a:r>
              <a:rPr lang="zh-CN" altLang="en-US" sz="2400"/>
              <a:t>，则发生死锁的必要条件是（</a:t>
            </a:r>
            <a:r>
              <a:rPr lang="en-US" altLang="zh-CN" sz="2400"/>
              <a:t>X</a:t>
            </a:r>
            <a:r>
              <a:rPr lang="zh-CN" altLang="en-US" sz="2400"/>
              <a:t>的取值）</a:t>
            </a:r>
            <a:r>
              <a:rPr lang="zh-CN" altLang="en-US" sz="2400">
                <a:sym typeface="Wingdings" panose="05000000000000000000" pitchFamily="2" charset="2"/>
              </a:rPr>
              <a:t>： （？）</a:t>
            </a:r>
          </a:p>
          <a:p>
            <a:pPr eaLnBrk="1" hangingPunct="1"/>
            <a:r>
              <a:rPr lang="zh-CN" altLang="en-US" sz="2400">
                <a:solidFill>
                  <a:srgbClr val="FF0066"/>
                </a:solidFill>
                <a:sym typeface="Wingdings" panose="05000000000000000000" pitchFamily="2" charset="2"/>
              </a:rPr>
              <a:t>假设</a:t>
            </a:r>
            <a:r>
              <a:rPr lang="en-US" altLang="zh-CN" sz="2400">
                <a:solidFill>
                  <a:srgbClr val="FF0066"/>
                </a:solidFill>
                <a:sym typeface="Wingdings" panose="05000000000000000000" pitchFamily="2" charset="2"/>
              </a:rPr>
              <a:t>3</a:t>
            </a:r>
            <a:r>
              <a:rPr lang="zh-CN" altLang="en-US" sz="2400">
                <a:solidFill>
                  <a:srgbClr val="FF0066"/>
                </a:solidFill>
                <a:sym typeface="Wingdings" panose="05000000000000000000" pitchFamily="2" charset="2"/>
              </a:rPr>
              <a:t>个进程所需该类资源数分别是</a:t>
            </a:r>
            <a:r>
              <a:rPr lang="en-US" altLang="zh-CN" sz="2400">
                <a:solidFill>
                  <a:srgbClr val="FF0066"/>
                </a:solidFill>
                <a:sym typeface="Wingdings" panose="05000000000000000000" pitchFamily="2" charset="2"/>
              </a:rPr>
              <a:t>a,b,c</a:t>
            </a:r>
            <a:r>
              <a:rPr lang="zh-CN" altLang="en-US" sz="2400">
                <a:solidFill>
                  <a:srgbClr val="FF0066"/>
                </a:solidFill>
                <a:sym typeface="Wingdings" panose="05000000000000000000" pitchFamily="2" charset="2"/>
              </a:rPr>
              <a:t>个，因此有：</a:t>
            </a:r>
          </a:p>
          <a:p>
            <a:pPr eaLnBrk="1" hangingPunct="1"/>
            <a:r>
              <a:rPr lang="zh-CN" altLang="en-US" sz="2400">
                <a:solidFill>
                  <a:srgbClr val="FF0066"/>
                </a:solidFill>
                <a:sym typeface="Wingdings" panose="05000000000000000000" pitchFamily="2" charset="2"/>
              </a:rPr>
              <a:t>                          </a:t>
            </a:r>
            <a:r>
              <a:rPr lang="en-US" altLang="zh-CN" sz="2400">
                <a:solidFill>
                  <a:srgbClr val="FF0066"/>
                </a:solidFill>
                <a:sym typeface="Wingdings" panose="05000000000000000000" pitchFamily="2" charset="2"/>
              </a:rPr>
              <a:t>a+b+c =X</a:t>
            </a:r>
          </a:p>
          <a:p>
            <a:pPr eaLnBrk="1" hangingPunct="1"/>
            <a:r>
              <a:rPr lang="zh-CN" altLang="en-US" sz="2400">
                <a:solidFill>
                  <a:srgbClr val="FF0066"/>
                </a:solidFill>
                <a:sym typeface="Wingdings" panose="05000000000000000000" pitchFamily="2" charset="2"/>
              </a:rPr>
              <a:t>假设发生了死锁，也即当每个进程都申请了部分资源，还需最后一个资源，而此时系统中已经没有了剩余资源，即：</a:t>
            </a:r>
          </a:p>
          <a:p>
            <a:pPr eaLnBrk="1" hangingPunct="1"/>
            <a:r>
              <a:rPr lang="zh-CN" altLang="en-US" sz="2400">
                <a:solidFill>
                  <a:srgbClr val="FF0066"/>
                </a:solidFill>
                <a:sym typeface="Wingdings" panose="05000000000000000000" pitchFamily="2" charset="2"/>
              </a:rPr>
              <a:t>                </a:t>
            </a:r>
            <a:r>
              <a:rPr lang="en-US" altLang="zh-CN" sz="2400">
                <a:solidFill>
                  <a:srgbClr val="FF0066"/>
                </a:solidFill>
                <a:sym typeface="Wingdings" panose="05000000000000000000" pitchFamily="2" charset="2"/>
              </a:rPr>
              <a:t>(a-1)+(b-1)+(c-1) ≥ 3</a:t>
            </a:r>
          </a:p>
          <a:p>
            <a:pPr eaLnBrk="1" hangingPunct="1"/>
            <a:r>
              <a:rPr lang="en-US" altLang="zh-CN" sz="2400">
                <a:solidFill>
                  <a:srgbClr val="FF0066"/>
                </a:solidFill>
                <a:sym typeface="Wingdings" panose="05000000000000000000" pitchFamily="2" charset="2"/>
              </a:rPr>
              <a:t>                 X = a+b+c ≥ 6   </a:t>
            </a:r>
          </a:p>
          <a:p>
            <a:pPr eaLnBrk="1" hangingPunct="1"/>
            <a:r>
              <a:rPr lang="zh-CN" altLang="en-US" sz="2400">
                <a:solidFill>
                  <a:srgbClr val="FF0066"/>
                </a:solidFill>
                <a:sym typeface="Wingdings" panose="05000000000000000000" pitchFamily="2" charset="2"/>
              </a:rPr>
              <a:t>因此，如果发生死锁，则必须满足的必要条件是（</a:t>
            </a:r>
            <a:r>
              <a:rPr lang="en-US" altLang="zh-CN" sz="2400">
                <a:solidFill>
                  <a:srgbClr val="FF0066"/>
                </a:solidFill>
                <a:sym typeface="Wingdings" panose="05000000000000000000" pitchFamily="2" charset="2"/>
              </a:rPr>
              <a:t>X ≥ 6</a:t>
            </a:r>
            <a:r>
              <a:rPr lang="zh-CN" altLang="en-US" sz="2400">
                <a:solidFill>
                  <a:srgbClr val="FF0066"/>
                </a:solidFill>
                <a:sym typeface="Wingdings" panose="05000000000000000000" pitchFamily="2" charset="2"/>
              </a:rPr>
              <a:t>） </a:t>
            </a:r>
          </a:p>
          <a:p>
            <a:pPr eaLnBrk="1" hangingPunct="1"/>
            <a:endParaRPr lang="en-US" altLang="zh-CN" sz="2400">
              <a:solidFill>
                <a:srgbClr val="FF0066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>
            <a:extLst>
              <a:ext uri="{FF2B5EF4-FFF2-40B4-BE49-F238E27FC236}">
                <a16:creationId xmlns:a16="http://schemas.microsoft.com/office/drawing/2014/main" id="{DCA970F2-7DB4-40A9-8F76-57F89D7F03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9621AB-BEB8-493D-A952-D82A9FB08DE8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38915" name="灯片编号占位符 5">
            <a:extLst>
              <a:ext uri="{FF2B5EF4-FFF2-40B4-BE49-F238E27FC236}">
                <a16:creationId xmlns:a16="http://schemas.microsoft.com/office/drawing/2014/main" id="{09970F11-2D25-4677-B832-39F15BE5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4103B9-14EA-456C-A173-A13D882C599A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/>
          </a:p>
        </p:txBody>
      </p:sp>
      <p:sp>
        <p:nvSpPr>
          <p:cNvPr id="245762" name="Rectangle 2">
            <a:extLst>
              <a:ext uri="{FF2B5EF4-FFF2-40B4-BE49-F238E27FC236}">
                <a16:creationId xmlns:a16="http://schemas.microsoft.com/office/drawing/2014/main" id="{31331EA1-EBF0-402A-BA95-993A39D3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765175"/>
            <a:ext cx="172878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调度类型</a:t>
            </a:r>
          </a:p>
        </p:txBody>
      </p:sp>
      <p:sp>
        <p:nvSpPr>
          <p:cNvPr id="245763" name="Line 3">
            <a:extLst>
              <a:ext uri="{FF2B5EF4-FFF2-40B4-BE49-F238E27FC236}">
                <a16:creationId xmlns:a16="http://schemas.microsoft.com/office/drawing/2014/main" id="{23747780-2D30-4F2C-9D43-7D353BB85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11255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64" name="Line 4">
            <a:extLst>
              <a:ext uri="{FF2B5EF4-FFF2-40B4-BE49-F238E27FC236}">
                <a16:creationId xmlns:a16="http://schemas.microsoft.com/office/drawing/2014/main" id="{CE071527-5636-4CED-A1B0-724D729D8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" y="1341438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65" name="Line 5">
            <a:extLst>
              <a:ext uri="{FF2B5EF4-FFF2-40B4-BE49-F238E27FC236}">
                <a16:creationId xmlns:a16="http://schemas.microsoft.com/office/drawing/2014/main" id="{0FE9D4BB-3869-4A4C-83C1-6AB6CA449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" y="13414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66" name="Line 6">
            <a:extLst>
              <a:ext uri="{FF2B5EF4-FFF2-40B4-BE49-F238E27FC236}">
                <a16:creationId xmlns:a16="http://schemas.microsoft.com/office/drawing/2014/main" id="{AAD2A6EA-1D16-496E-B87D-E8F5D0524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13414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67" name="Line 7">
            <a:extLst>
              <a:ext uri="{FF2B5EF4-FFF2-40B4-BE49-F238E27FC236}">
                <a16:creationId xmlns:a16="http://schemas.microsoft.com/office/drawing/2014/main" id="{4BC9BEFE-7831-4A90-8F8C-7FC6209D7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13414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68" name="Rectangle 8">
            <a:extLst>
              <a:ext uri="{FF2B5EF4-FFF2-40B4-BE49-F238E27FC236}">
                <a16:creationId xmlns:a16="http://schemas.microsoft.com/office/drawing/2014/main" id="{25B4FE03-2E52-45E5-9C80-4B131D172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28775"/>
            <a:ext cx="1152525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高级调度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（作业调度）</a:t>
            </a:r>
          </a:p>
        </p:txBody>
      </p:sp>
      <p:sp>
        <p:nvSpPr>
          <p:cNvPr id="245769" name="Rectangle 9">
            <a:extLst>
              <a:ext uri="{FF2B5EF4-FFF2-40B4-BE49-F238E27FC236}">
                <a16:creationId xmlns:a16="http://schemas.microsoft.com/office/drawing/2014/main" id="{2845F8DB-AC2A-4311-9F58-040EB3DF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1628775"/>
            <a:ext cx="1152525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中级调度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（内存对换）</a:t>
            </a:r>
          </a:p>
        </p:txBody>
      </p:sp>
      <p:sp>
        <p:nvSpPr>
          <p:cNvPr id="245770" name="Rectangle 10">
            <a:extLst>
              <a:ext uri="{FF2B5EF4-FFF2-40B4-BE49-F238E27FC236}">
                <a16:creationId xmlns:a16="http://schemas.microsoft.com/office/drawing/2014/main" id="{E296D3A1-C084-4CDB-833F-73148EE56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628775"/>
            <a:ext cx="1152525" cy="792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低级调度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（</a:t>
            </a:r>
            <a:r>
              <a:rPr lang="en-US" altLang="zh-CN" sz="1800" dirty="0">
                <a:latin typeface="Arial" panose="020B0604020202020204" pitchFamily="34" charset="0"/>
              </a:rPr>
              <a:t>CPU</a:t>
            </a:r>
            <a:r>
              <a:rPr lang="zh-CN" altLang="en-US" sz="1800" dirty="0">
                <a:latin typeface="Arial" panose="020B0604020202020204" pitchFamily="34" charset="0"/>
              </a:rPr>
              <a:t>调度）</a:t>
            </a:r>
          </a:p>
        </p:txBody>
      </p:sp>
      <p:sp>
        <p:nvSpPr>
          <p:cNvPr id="38925" name="Line 11">
            <a:extLst>
              <a:ext uri="{FF2B5EF4-FFF2-40B4-BE49-F238E27FC236}">
                <a16:creationId xmlns:a16="http://schemas.microsoft.com/office/drawing/2014/main" id="{F956DD96-D89F-4DF1-AB48-5AF24C5FA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708275"/>
            <a:ext cx="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72" name="Line 12">
            <a:extLst>
              <a:ext uri="{FF2B5EF4-FFF2-40B4-BE49-F238E27FC236}">
                <a16:creationId xmlns:a16="http://schemas.microsoft.com/office/drawing/2014/main" id="{3967F879-5AFA-4C73-AF45-EB7083A73B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7098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73" name="Line 13">
            <a:extLst>
              <a:ext uri="{FF2B5EF4-FFF2-40B4-BE49-F238E27FC236}">
                <a16:creationId xmlns:a16="http://schemas.microsoft.com/office/drawing/2014/main" id="{65623518-4925-4CB5-B81C-11BBE6DC2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3225" y="27098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74" name="Rectangle 14">
            <a:extLst>
              <a:ext uri="{FF2B5EF4-FFF2-40B4-BE49-F238E27FC236}">
                <a16:creationId xmlns:a16="http://schemas.microsoft.com/office/drawing/2014/main" id="{1C1D8C51-BB3A-4742-BDF0-C2181E0A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2997200"/>
            <a:ext cx="11525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抢占方式</a:t>
            </a:r>
          </a:p>
        </p:txBody>
      </p:sp>
      <p:sp>
        <p:nvSpPr>
          <p:cNvPr id="245775" name="Rectangle 15">
            <a:extLst>
              <a:ext uri="{FF2B5EF4-FFF2-40B4-BE49-F238E27FC236}">
                <a16:creationId xmlns:a16="http://schemas.microsoft.com/office/drawing/2014/main" id="{2090A213-6BDB-4594-A0FB-2C10B41E5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2997200"/>
            <a:ext cx="11525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非抢占方式</a:t>
            </a:r>
          </a:p>
        </p:txBody>
      </p:sp>
      <p:sp>
        <p:nvSpPr>
          <p:cNvPr id="245776" name="Line 16">
            <a:extLst>
              <a:ext uri="{FF2B5EF4-FFF2-40B4-BE49-F238E27FC236}">
                <a16:creationId xmlns:a16="http://schemas.microsoft.com/office/drawing/2014/main" id="{DF14FE32-0041-48FC-BC50-BFBA424DF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708275"/>
            <a:ext cx="1296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77" name="Line 17">
            <a:extLst>
              <a:ext uri="{FF2B5EF4-FFF2-40B4-BE49-F238E27FC236}">
                <a16:creationId xmlns:a16="http://schemas.microsoft.com/office/drawing/2014/main" id="{94690803-6DCA-42F7-B655-57F8A8447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063" y="2420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778" name="AutoShape 18">
            <a:extLst>
              <a:ext uri="{FF2B5EF4-FFF2-40B4-BE49-F238E27FC236}">
                <a16:creationId xmlns:a16="http://schemas.microsoft.com/office/drawing/2014/main" id="{F9AC004F-96FA-4314-8263-743BD8967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860800"/>
            <a:ext cx="7416800" cy="576263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高级调度的目标是载入合理数目的计算型作业和</a:t>
            </a:r>
            <a:r>
              <a:rPr lang="en-US" altLang="zh-CN" sz="1800">
                <a:latin typeface="Arial" panose="020B0604020202020204" pitchFamily="34" charset="0"/>
              </a:rPr>
              <a:t>I/O</a:t>
            </a:r>
            <a:r>
              <a:rPr lang="zh-CN" altLang="en-US" sz="1800">
                <a:latin typeface="Arial" panose="020B0604020202020204" pitchFamily="34" charset="0"/>
              </a:rPr>
              <a:t>型作业，以使得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CPU</a:t>
            </a:r>
            <a:r>
              <a:rPr lang="zh-CN" altLang="en-US" sz="1800">
                <a:latin typeface="Arial" panose="020B0604020202020204" pitchFamily="34" charset="0"/>
              </a:rPr>
              <a:t>利用率和外设利用率都尽可能高。</a:t>
            </a:r>
          </a:p>
        </p:txBody>
      </p:sp>
      <p:sp>
        <p:nvSpPr>
          <p:cNvPr id="245779" name="AutoShape 19">
            <a:extLst>
              <a:ext uri="{FF2B5EF4-FFF2-40B4-BE49-F238E27FC236}">
                <a16:creationId xmlns:a16="http://schemas.microsoft.com/office/drawing/2014/main" id="{CBA68E45-94ED-48FE-86FC-18409CD9A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581525"/>
            <a:ext cx="7416800" cy="576263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中级调度主要完成虚拟内存管理相关的换入换出操作。</a:t>
            </a:r>
          </a:p>
        </p:txBody>
      </p:sp>
      <p:sp>
        <p:nvSpPr>
          <p:cNvPr id="245780" name="AutoShape 20">
            <a:extLst>
              <a:ext uri="{FF2B5EF4-FFF2-40B4-BE49-F238E27FC236}">
                <a16:creationId xmlns:a16="http://schemas.microsoft.com/office/drawing/2014/main" id="{AC9E9DFA-301A-4446-A222-7C425F4BB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373688"/>
            <a:ext cx="7416800" cy="576262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低级调度主要是完成</a:t>
            </a:r>
            <a:r>
              <a:rPr lang="en-US" altLang="zh-CN" sz="1800">
                <a:latin typeface="Arial" panose="020B0604020202020204" pitchFamily="34" charset="0"/>
              </a:rPr>
              <a:t>CPU</a:t>
            </a:r>
            <a:r>
              <a:rPr lang="zh-CN" altLang="en-US" sz="1800">
                <a:latin typeface="Arial" panose="020B0604020202020204" pitchFamily="34" charset="0"/>
              </a:rPr>
              <a:t>的分配工作，以尽可能保持</a:t>
            </a:r>
            <a:r>
              <a:rPr lang="en-US" altLang="zh-CN" sz="1800">
                <a:latin typeface="Arial" panose="020B0604020202020204" pitchFamily="34" charset="0"/>
              </a:rPr>
              <a:t>CPU</a:t>
            </a:r>
            <a:r>
              <a:rPr lang="zh-CN" altLang="en-US" sz="1800">
                <a:latin typeface="Arial" panose="020B0604020202020204" pitchFamily="34" charset="0"/>
              </a:rPr>
              <a:t>处于工作状态。</a:t>
            </a:r>
          </a:p>
        </p:txBody>
      </p:sp>
      <p:pic>
        <p:nvPicPr>
          <p:cNvPr id="245781" name="Picture 21" descr="进程调度的层次">
            <a:extLst>
              <a:ext uri="{FF2B5EF4-FFF2-40B4-BE49-F238E27FC236}">
                <a16:creationId xmlns:a16="http://schemas.microsoft.com/office/drawing/2014/main" id="{8A37049D-3749-4C5E-843F-AFBC2B570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33375"/>
            <a:ext cx="374491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4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2" grpId="0" animBg="1"/>
      <p:bldP spid="245768" grpId="0" animBg="1"/>
      <p:bldP spid="245769" grpId="0" animBg="1"/>
      <p:bldP spid="245770" grpId="0" animBg="1"/>
      <p:bldP spid="245774" grpId="0" animBg="1"/>
      <p:bldP spid="245775" grpId="0" animBg="1"/>
      <p:bldP spid="245778" grpId="0" animBg="1"/>
      <p:bldP spid="245779" grpId="0" animBg="1"/>
      <p:bldP spid="24578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>
            <a:extLst>
              <a:ext uri="{FF2B5EF4-FFF2-40B4-BE49-F238E27FC236}">
                <a16:creationId xmlns:a16="http://schemas.microsoft.com/office/drawing/2014/main" id="{371E3C6E-2EEA-42B2-B068-C0996E90CFF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6BD6E8-17D5-4572-8936-55808CDD4A20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39939" name="灯片编号占位符 5">
            <a:extLst>
              <a:ext uri="{FF2B5EF4-FFF2-40B4-BE49-F238E27FC236}">
                <a16:creationId xmlns:a16="http://schemas.microsoft.com/office/drawing/2014/main" id="{CD922FB1-A684-4086-B172-4A0F36BA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5B407B-F334-4AAF-A22C-C4C6729D786D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/>
          </a:p>
        </p:txBody>
      </p:sp>
      <p:sp>
        <p:nvSpPr>
          <p:cNvPr id="39940" name="AutoShape 2">
            <a:extLst>
              <a:ext uri="{FF2B5EF4-FFF2-40B4-BE49-F238E27FC236}">
                <a16:creationId xmlns:a16="http://schemas.microsoft.com/office/drawing/2014/main" id="{1345EB28-2385-4D9D-8E1F-D2271912F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49275"/>
            <a:ext cx="2447925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调度算法</a:t>
            </a:r>
          </a:p>
        </p:txBody>
      </p:sp>
      <p:sp>
        <p:nvSpPr>
          <p:cNvPr id="246787" name="Line 3">
            <a:extLst>
              <a:ext uri="{FF2B5EF4-FFF2-40B4-BE49-F238E27FC236}">
                <a16:creationId xmlns:a16="http://schemas.microsoft.com/office/drawing/2014/main" id="{C9E6E647-5218-4BFB-8366-9917A36FD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9810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788" name="Line 4">
            <a:extLst>
              <a:ext uri="{FF2B5EF4-FFF2-40B4-BE49-F238E27FC236}">
                <a16:creationId xmlns:a16="http://schemas.microsoft.com/office/drawing/2014/main" id="{24D5643A-3140-4395-81F4-F69082A52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1268413"/>
            <a:ext cx="698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789" name="Line 5">
            <a:extLst>
              <a:ext uri="{FF2B5EF4-FFF2-40B4-BE49-F238E27FC236}">
                <a16:creationId xmlns:a16="http://schemas.microsoft.com/office/drawing/2014/main" id="{ABBC1B6D-78D8-4633-A3A7-5831650DF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12684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790" name="AutoShape 6">
            <a:extLst>
              <a:ext uri="{FF2B5EF4-FFF2-40B4-BE49-F238E27FC236}">
                <a16:creationId xmlns:a16="http://schemas.microsoft.com/office/drawing/2014/main" id="{53283675-A237-4A16-9576-202BCEF1A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84313"/>
            <a:ext cx="1368425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先来先服务</a:t>
            </a:r>
          </a:p>
        </p:txBody>
      </p:sp>
      <p:sp>
        <p:nvSpPr>
          <p:cNvPr id="246791" name="Line 7">
            <a:extLst>
              <a:ext uri="{FF2B5EF4-FFF2-40B4-BE49-F238E27FC236}">
                <a16:creationId xmlns:a16="http://schemas.microsoft.com/office/drawing/2014/main" id="{B59793B9-E1FE-4C66-8320-7F6EB090F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1268413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792" name="AutoShape 8">
            <a:extLst>
              <a:ext uri="{FF2B5EF4-FFF2-40B4-BE49-F238E27FC236}">
                <a16:creationId xmlns:a16="http://schemas.microsoft.com/office/drawing/2014/main" id="{5E84FE54-A4B9-4AFC-B90F-50DE4D9F7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205038"/>
            <a:ext cx="151288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最短作业优先</a:t>
            </a:r>
          </a:p>
        </p:txBody>
      </p:sp>
      <p:sp>
        <p:nvSpPr>
          <p:cNvPr id="246793" name="Line 9">
            <a:extLst>
              <a:ext uri="{FF2B5EF4-FFF2-40B4-BE49-F238E27FC236}">
                <a16:creationId xmlns:a16="http://schemas.microsoft.com/office/drawing/2014/main" id="{52077272-937D-4022-B796-E670000DE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12684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794" name="AutoShape 10">
            <a:extLst>
              <a:ext uri="{FF2B5EF4-FFF2-40B4-BE49-F238E27FC236}">
                <a16:creationId xmlns:a16="http://schemas.microsoft.com/office/drawing/2014/main" id="{7F366E70-4E6D-44A8-AB42-A789B7CD1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484313"/>
            <a:ext cx="1368425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最高响应比</a:t>
            </a:r>
          </a:p>
        </p:txBody>
      </p:sp>
      <p:sp>
        <p:nvSpPr>
          <p:cNvPr id="246795" name="Line 11">
            <a:extLst>
              <a:ext uri="{FF2B5EF4-FFF2-40B4-BE49-F238E27FC236}">
                <a16:creationId xmlns:a16="http://schemas.microsoft.com/office/drawing/2014/main" id="{301EE53D-ED4C-4AA0-B73F-43697674A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1268413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796" name="AutoShape 12">
            <a:extLst>
              <a:ext uri="{FF2B5EF4-FFF2-40B4-BE49-F238E27FC236}">
                <a16:creationId xmlns:a16="http://schemas.microsoft.com/office/drawing/2014/main" id="{6DD1E51B-DF7B-4DF4-910F-9F0100218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205038"/>
            <a:ext cx="1512887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轮转法</a:t>
            </a:r>
          </a:p>
        </p:txBody>
      </p:sp>
      <p:sp>
        <p:nvSpPr>
          <p:cNvPr id="246797" name="Line 13">
            <a:extLst>
              <a:ext uri="{FF2B5EF4-FFF2-40B4-BE49-F238E27FC236}">
                <a16:creationId xmlns:a16="http://schemas.microsoft.com/office/drawing/2014/main" id="{7F056AE8-9F60-4879-B5F5-E87CF0C9E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7763" y="126841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798" name="AutoShape 14">
            <a:extLst>
              <a:ext uri="{FF2B5EF4-FFF2-40B4-BE49-F238E27FC236}">
                <a16:creationId xmlns:a16="http://schemas.microsoft.com/office/drawing/2014/main" id="{0EDEB338-1CAA-4DDF-A958-545622AF4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484313"/>
            <a:ext cx="172878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多级反馈队列法</a:t>
            </a:r>
          </a:p>
        </p:txBody>
      </p:sp>
      <p:sp>
        <p:nvSpPr>
          <p:cNvPr id="246799" name="Line 15">
            <a:extLst>
              <a:ext uri="{FF2B5EF4-FFF2-40B4-BE49-F238E27FC236}">
                <a16:creationId xmlns:a16="http://schemas.microsoft.com/office/drawing/2014/main" id="{B1E74D04-0B6F-4AB5-9880-A1EBDDC01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1268413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800" name="AutoShape 16">
            <a:extLst>
              <a:ext uri="{FF2B5EF4-FFF2-40B4-BE49-F238E27FC236}">
                <a16:creationId xmlns:a16="http://schemas.microsoft.com/office/drawing/2014/main" id="{51EFE63C-1F60-4D0D-84D9-87106E78D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2205038"/>
            <a:ext cx="1512887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优先级法</a:t>
            </a:r>
          </a:p>
        </p:txBody>
      </p:sp>
      <p:sp>
        <p:nvSpPr>
          <p:cNvPr id="246801" name="Line 17">
            <a:extLst>
              <a:ext uri="{FF2B5EF4-FFF2-40B4-BE49-F238E27FC236}">
                <a16:creationId xmlns:a16="http://schemas.microsoft.com/office/drawing/2014/main" id="{84C7CF39-0BD2-482C-B0F0-072498F41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1916113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802" name="AutoShape 18">
            <a:extLst>
              <a:ext uri="{FF2B5EF4-FFF2-40B4-BE49-F238E27FC236}">
                <a16:creationId xmlns:a16="http://schemas.microsoft.com/office/drawing/2014/main" id="{54FD283E-B0EE-4C40-9A6D-EAE27A38A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141663"/>
            <a:ext cx="1368425" cy="9350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只考虑每个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作业的等待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时间</a:t>
            </a:r>
          </a:p>
        </p:txBody>
      </p:sp>
      <p:sp>
        <p:nvSpPr>
          <p:cNvPr id="246803" name="Line 19">
            <a:extLst>
              <a:ext uri="{FF2B5EF4-FFF2-40B4-BE49-F238E27FC236}">
                <a16:creationId xmlns:a16="http://schemas.microsoft.com/office/drawing/2014/main" id="{87776ADD-B658-4788-BA1F-8AF844CF3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2636838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804" name="AutoShape 20">
            <a:extLst>
              <a:ext uri="{FF2B5EF4-FFF2-40B4-BE49-F238E27FC236}">
                <a16:creationId xmlns:a16="http://schemas.microsoft.com/office/drawing/2014/main" id="{E68CC85C-52A5-4912-AA40-28589C6F0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652963"/>
            <a:ext cx="1368425" cy="9350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只考虑每个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作业的执行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时间</a:t>
            </a:r>
          </a:p>
        </p:txBody>
      </p:sp>
      <p:sp>
        <p:nvSpPr>
          <p:cNvPr id="246805" name="Line 21">
            <a:extLst>
              <a:ext uri="{FF2B5EF4-FFF2-40B4-BE49-F238E27FC236}">
                <a16:creationId xmlns:a16="http://schemas.microsoft.com/office/drawing/2014/main" id="{C8D68F00-4658-4F4A-907E-F07BBA238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1916113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806" name="AutoShape 22">
            <a:extLst>
              <a:ext uri="{FF2B5EF4-FFF2-40B4-BE49-F238E27FC236}">
                <a16:creationId xmlns:a16="http://schemas.microsoft.com/office/drawing/2014/main" id="{9E7F9A78-7224-411F-8A45-3A548D6BE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141663"/>
            <a:ext cx="1368425" cy="647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响应比</a:t>
            </a:r>
            <a:r>
              <a:rPr lang="en-US" altLang="zh-CN" sz="1800" b="1">
                <a:latin typeface="Arial" panose="020B0604020202020204" pitchFamily="34" charset="0"/>
              </a:rPr>
              <a:t>R=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(1+W/T)</a:t>
            </a:r>
          </a:p>
        </p:txBody>
      </p:sp>
      <p:sp>
        <p:nvSpPr>
          <p:cNvPr id="246807" name="Line 23">
            <a:extLst>
              <a:ext uri="{FF2B5EF4-FFF2-40B4-BE49-F238E27FC236}">
                <a16:creationId xmlns:a16="http://schemas.microsoft.com/office/drawing/2014/main" id="{DC030CB6-7B25-4D63-BA16-7B658BCD5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2636838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808" name="AutoShape 24">
            <a:extLst>
              <a:ext uri="{FF2B5EF4-FFF2-40B4-BE49-F238E27FC236}">
                <a16:creationId xmlns:a16="http://schemas.microsoft.com/office/drawing/2014/main" id="{134A3ACA-D5FD-4913-A542-89E940ED3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652963"/>
            <a:ext cx="2592387" cy="9366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等待时间与执行时间成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比例。时间片长度</a:t>
            </a:r>
            <a:r>
              <a:rPr lang="en-US" altLang="zh-CN" sz="1800" b="1">
                <a:latin typeface="Arial" panose="020B0604020202020204" pitchFamily="34" charset="0"/>
              </a:rPr>
              <a:t>q</a:t>
            </a:r>
            <a:r>
              <a:rPr lang="zh-CN" altLang="en-US" sz="1800" b="1">
                <a:latin typeface="Arial" panose="020B0604020202020204" pitchFamily="34" charset="0"/>
              </a:rPr>
              <a:t>值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的选择。</a:t>
            </a:r>
          </a:p>
        </p:txBody>
      </p:sp>
      <p:sp>
        <p:nvSpPr>
          <p:cNvPr id="246809" name="Line 25">
            <a:extLst>
              <a:ext uri="{FF2B5EF4-FFF2-40B4-BE49-F238E27FC236}">
                <a16:creationId xmlns:a16="http://schemas.microsoft.com/office/drawing/2014/main" id="{7A50DCF0-BAB4-44E7-B5D6-D1CF6545A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7763" y="1916113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810" name="AutoShape 26">
            <a:extLst>
              <a:ext uri="{FF2B5EF4-FFF2-40B4-BE49-F238E27FC236}">
                <a16:creationId xmlns:a16="http://schemas.microsoft.com/office/drawing/2014/main" id="{2407C89E-F2B0-4CF6-949F-74EDF687E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213100"/>
            <a:ext cx="1871663" cy="9366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划分不同队列，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给予不同的优先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级和时间片。</a:t>
            </a:r>
          </a:p>
        </p:txBody>
      </p:sp>
      <p:sp>
        <p:nvSpPr>
          <p:cNvPr id="246811" name="Line 27">
            <a:extLst>
              <a:ext uri="{FF2B5EF4-FFF2-40B4-BE49-F238E27FC236}">
                <a16:creationId xmlns:a16="http://schemas.microsoft.com/office/drawing/2014/main" id="{82413AF1-12BA-40E9-8818-37B36731F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2636838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812" name="AutoShape 28">
            <a:extLst>
              <a:ext uri="{FF2B5EF4-FFF2-40B4-BE49-F238E27FC236}">
                <a16:creationId xmlns:a16="http://schemas.microsoft.com/office/drawing/2014/main" id="{A4CD2445-FE65-4340-9666-621D191E5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4365625"/>
            <a:ext cx="1368425" cy="7921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静态优先级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动态优先级</a:t>
            </a:r>
          </a:p>
        </p:txBody>
      </p:sp>
      <p:sp>
        <p:nvSpPr>
          <p:cNvPr id="246813" name="AutoShape 29">
            <a:extLst>
              <a:ext uri="{FF2B5EF4-FFF2-40B4-BE49-F238E27FC236}">
                <a16:creationId xmlns:a16="http://schemas.microsoft.com/office/drawing/2014/main" id="{9BBA95EA-E12D-47F4-918A-407ADF2EC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734050"/>
            <a:ext cx="7561263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性能衡量指标：周转时间、带权周转时间、响应时间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4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4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4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4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4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4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4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4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4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0" grpId="0" animBg="1"/>
      <p:bldP spid="246792" grpId="0" animBg="1"/>
      <p:bldP spid="246794" grpId="0" animBg="1"/>
      <p:bldP spid="246796" grpId="0" animBg="1"/>
      <p:bldP spid="246798" grpId="0" animBg="1"/>
      <p:bldP spid="246800" grpId="0" animBg="1"/>
      <p:bldP spid="246802" grpId="0" animBg="1"/>
      <p:bldP spid="246804" grpId="0" animBg="1"/>
      <p:bldP spid="246806" grpId="0" animBg="1"/>
      <p:bldP spid="246808" grpId="0" animBg="1"/>
      <p:bldP spid="246810" grpId="0" animBg="1"/>
      <p:bldP spid="246812" grpId="0" animBg="1"/>
      <p:bldP spid="2468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4">
            <a:extLst>
              <a:ext uri="{FF2B5EF4-FFF2-40B4-BE49-F238E27FC236}">
                <a16:creationId xmlns:a16="http://schemas.microsoft.com/office/drawing/2014/main" id="{52FD73A4-B39A-43B8-B747-52A6E25652D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22974A-C391-4680-9E27-4999FC105D99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40963" name="灯片编号占位符 6">
            <a:extLst>
              <a:ext uri="{FF2B5EF4-FFF2-40B4-BE49-F238E27FC236}">
                <a16:creationId xmlns:a16="http://schemas.microsoft.com/office/drawing/2014/main" id="{3C4BA53C-A5D7-4ECA-BE55-9116C86F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831E23-96D0-43D3-8D7C-C98EE0EB149F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207A4848-D596-4753-9D20-D29FD07BA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73138"/>
          </a:xfrm>
        </p:spPr>
        <p:txBody>
          <a:bodyPr/>
          <a:lstStyle/>
          <a:p>
            <a:pPr eaLnBrk="1" hangingPunct="1"/>
            <a:r>
              <a:rPr lang="zh-CN" altLang="en-US"/>
              <a:t>问题</a:t>
            </a:r>
            <a:r>
              <a:rPr lang="en-US" altLang="zh-CN"/>
              <a:t>14</a:t>
            </a:r>
            <a:r>
              <a:rPr lang="zh-CN" altLang="en-US"/>
              <a:t>：调度算法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D85CFFAF-8675-4EB6-9467-EF3993AC6C3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652963"/>
            <a:ext cx="7918450" cy="115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800000"/>
                </a:solidFill>
                <a:ea typeface="楷体_GB2312"/>
                <a:cs typeface="楷体_GB2312"/>
              </a:rPr>
              <a:t>根据不同的调度算法，给出相应的调度过程，并计算相关的平均周转时间和平均带权周转时间。（先来先服务、最短作业优先、轮转法、高响应比优先算法）</a:t>
            </a:r>
          </a:p>
        </p:txBody>
      </p:sp>
      <p:graphicFrame>
        <p:nvGraphicFramePr>
          <p:cNvPr id="216169" name="Group 105">
            <a:extLst>
              <a:ext uri="{FF2B5EF4-FFF2-40B4-BE49-F238E27FC236}">
                <a16:creationId xmlns:a16="http://schemas.microsoft.com/office/drawing/2014/main" id="{B71680D2-2B75-4328-B661-23397CF88DA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9750" y="1341438"/>
          <a:ext cx="7561263" cy="3108444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进程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就绪时间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服务时间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P3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P4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P5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4">
            <a:extLst>
              <a:ext uri="{FF2B5EF4-FFF2-40B4-BE49-F238E27FC236}">
                <a16:creationId xmlns:a16="http://schemas.microsoft.com/office/drawing/2014/main" id="{6C5F6A1A-D703-4E44-A237-31B82FDAE4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CE92FA-07EB-487F-B0C2-FD8744977B94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41987" name="灯片编号占位符 6">
            <a:extLst>
              <a:ext uri="{FF2B5EF4-FFF2-40B4-BE49-F238E27FC236}">
                <a16:creationId xmlns:a16="http://schemas.microsoft.com/office/drawing/2014/main" id="{89E021B3-E5D7-4A33-95DB-E8089D5D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7953F3-921C-4FDD-BC92-9EE73F9D39A5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D931D105-9C7B-4E32-845E-D570CB5EF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73138"/>
          </a:xfrm>
        </p:spPr>
        <p:txBody>
          <a:bodyPr/>
          <a:lstStyle/>
          <a:p>
            <a:pPr eaLnBrk="1" hangingPunct="1"/>
            <a:r>
              <a:rPr lang="zh-CN" altLang="en-US"/>
              <a:t>调度算法</a:t>
            </a:r>
          </a:p>
        </p:txBody>
      </p:sp>
      <p:graphicFrame>
        <p:nvGraphicFramePr>
          <p:cNvPr id="220194" name="Group 34">
            <a:extLst>
              <a:ext uri="{FF2B5EF4-FFF2-40B4-BE49-F238E27FC236}">
                <a16:creationId xmlns:a16="http://schemas.microsoft.com/office/drawing/2014/main" id="{444467BB-AAB5-46BB-8B7F-5BF0E8369F2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84213" y="1196975"/>
          <a:ext cx="7561262" cy="2400304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进程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就绪时间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服务时间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P4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7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P5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0196" name="AutoShape 36">
            <a:extLst>
              <a:ext uri="{FF2B5EF4-FFF2-40B4-BE49-F238E27FC236}">
                <a16:creationId xmlns:a16="http://schemas.microsoft.com/office/drawing/2014/main" id="{C27C1147-11FB-4514-AD46-4CD917CA8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933825"/>
            <a:ext cx="7848600" cy="576263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关键点：系统的队列调度模型，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即进程怎么进入就绪队列，以及</a:t>
            </a:r>
            <a:r>
              <a:rPr lang="zh-CN" altLang="en-US" sz="1800" b="1">
                <a:solidFill>
                  <a:srgbClr val="FF0000"/>
                </a:solidFill>
              </a:rPr>
              <a:t>如何</a:t>
            </a:r>
            <a:r>
              <a:rPr lang="zh-CN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从就绪队列中选择一个进程投入运行。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9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4">
            <a:extLst>
              <a:ext uri="{FF2B5EF4-FFF2-40B4-BE49-F238E27FC236}">
                <a16:creationId xmlns:a16="http://schemas.microsoft.com/office/drawing/2014/main" id="{6BC383E0-7062-450B-A86A-839B83DE72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DBE1C2-3C92-47CD-B1DD-45BF0F08BB5C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43011" name="灯片编号占位符 6">
            <a:extLst>
              <a:ext uri="{FF2B5EF4-FFF2-40B4-BE49-F238E27FC236}">
                <a16:creationId xmlns:a16="http://schemas.microsoft.com/office/drawing/2014/main" id="{E66DBDDF-8DED-4EB0-B737-4CB4F086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74CB77-0D87-47DE-A2BD-A5F8C6732AAF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/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C7EFD069-AB9D-40B4-831D-BFF880D7A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73138"/>
          </a:xfrm>
        </p:spPr>
        <p:txBody>
          <a:bodyPr/>
          <a:lstStyle/>
          <a:p>
            <a:pPr eaLnBrk="1" hangingPunct="1"/>
            <a:r>
              <a:rPr lang="zh-CN" altLang="en-US"/>
              <a:t>调度算法</a:t>
            </a:r>
          </a:p>
        </p:txBody>
      </p:sp>
      <p:graphicFrame>
        <p:nvGraphicFramePr>
          <p:cNvPr id="221187" name="Group 3">
            <a:extLst>
              <a:ext uri="{FF2B5EF4-FFF2-40B4-BE49-F238E27FC236}">
                <a16:creationId xmlns:a16="http://schemas.microsoft.com/office/drawing/2014/main" id="{C9257AD3-3781-4300-AE09-7C48C6BD0D2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84213" y="1176338"/>
          <a:ext cx="7561262" cy="2400304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进程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就绪时间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服务时间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P4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7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P5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21218" name="Group 34">
            <a:extLst>
              <a:ext uri="{FF2B5EF4-FFF2-40B4-BE49-F238E27FC236}">
                <a16:creationId xmlns:a16="http://schemas.microsoft.com/office/drawing/2014/main" id="{BD1E7262-8CE5-4302-BC14-737F91552C42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933825"/>
            <a:ext cx="8458200" cy="2133600"/>
            <a:chOff x="288" y="2688"/>
            <a:chExt cx="5328" cy="1344"/>
          </a:xfrm>
        </p:grpSpPr>
        <p:sp>
          <p:nvSpPr>
            <p:cNvPr id="43067" name="Rectangle 35">
              <a:extLst>
                <a:ext uri="{FF2B5EF4-FFF2-40B4-BE49-F238E27FC236}">
                  <a16:creationId xmlns:a16="http://schemas.microsoft.com/office/drawing/2014/main" id="{41770704-45BD-489B-BCD2-C22F2C054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76"/>
              <a:ext cx="5328" cy="10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3068" name="Rectangle 36">
              <a:extLst>
                <a:ext uri="{FF2B5EF4-FFF2-40B4-BE49-F238E27FC236}">
                  <a16:creationId xmlns:a16="http://schemas.microsoft.com/office/drawing/2014/main" id="{7490DF4A-352E-4280-8626-6367D1945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88"/>
              <a:ext cx="408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调度算法调度顺序图</a:t>
              </a:r>
              <a:endParaRPr kumimoji="1" lang="en-US" altLang="ja-JP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1221" name="Group 37">
            <a:extLst>
              <a:ext uri="{FF2B5EF4-FFF2-40B4-BE49-F238E27FC236}">
                <a16:creationId xmlns:a16="http://schemas.microsoft.com/office/drawing/2014/main" id="{04E68E57-BFD1-4F1F-AB2F-DEEF4F68DC25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583113"/>
            <a:ext cx="7620000" cy="838200"/>
            <a:chOff x="672" y="3120"/>
            <a:chExt cx="4800" cy="528"/>
          </a:xfrm>
        </p:grpSpPr>
        <p:sp>
          <p:nvSpPr>
            <p:cNvPr id="43057" name="Line 38">
              <a:extLst>
                <a:ext uri="{FF2B5EF4-FFF2-40B4-BE49-F238E27FC236}">
                  <a16:creationId xmlns:a16="http://schemas.microsoft.com/office/drawing/2014/main" id="{B3AA37E8-F525-4DD5-95C1-3402695BB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3120"/>
              <a:ext cx="0" cy="5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3058" name="Line 39">
              <a:extLst>
                <a:ext uri="{FF2B5EF4-FFF2-40B4-BE49-F238E27FC236}">
                  <a16:creationId xmlns:a16="http://schemas.microsoft.com/office/drawing/2014/main" id="{70F33BA0-FC73-4395-A7CC-9455D1C82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648"/>
              <a:ext cx="48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3059" name="Line 40">
              <a:extLst>
                <a:ext uri="{FF2B5EF4-FFF2-40B4-BE49-F238E27FC236}">
                  <a16:creationId xmlns:a16="http://schemas.microsoft.com/office/drawing/2014/main" id="{7C3916B0-B407-4185-A865-9999141822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3060" name="Line 41">
              <a:extLst>
                <a:ext uri="{FF2B5EF4-FFF2-40B4-BE49-F238E27FC236}">
                  <a16:creationId xmlns:a16="http://schemas.microsoft.com/office/drawing/2014/main" id="{3DE11EB5-9B47-410B-91A0-69C84B163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3061" name="Line 42">
              <a:extLst>
                <a:ext uri="{FF2B5EF4-FFF2-40B4-BE49-F238E27FC236}">
                  <a16:creationId xmlns:a16="http://schemas.microsoft.com/office/drawing/2014/main" id="{4C93046D-8B62-4DB4-ABE1-577ECB614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3062" name="Line 43">
              <a:extLst>
                <a:ext uri="{FF2B5EF4-FFF2-40B4-BE49-F238E27FC236}">
                  <a16:creationId xmlns:a16="http://schemas.microsoft.com/office/drawing/2014/main" id="{B9009B24-6755-4745-9DD7-C267AF8B1E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0" y="3544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3063" name="Line 44">
              <a:extLst>
                <a:ext uri="{FF2B5EF4-FFF2-40B4-BE49-F238E27FC236}">
                  <a16:creationId xmlns:a16="http://schemas.microsoft.com/office/drawing/2014/main" id="{65C7461E-6FED-4459-8A5F-CB9076498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3064" name="Line 45">
              <a:extLst>
                <a:ext uri="{FF2B5EF4-FFF2-40B4-BE49-F238E27FC236}">
                  <a16:creationId xmlns:a16="http://schemas.microsoft.com/office/drawing/2014/main" id="{2E6837BB-3FE0-48BD-8D82-D5F687879B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6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3065" name="Line 46">
              <a:extLst>
                <a:ext uri="{FF2B5EF4-FFF2-40B4-BE49-F238E27FC236}">
                  <a16:creationId xmlns:a16="http://schemas.microsoft.com/office/drawing/2014/main" id="{B20DCE33-F4E7-404A-8F9C-583B1D63FC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8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3066" name="Line 47">
              <a:extLst>
                <a:ext uri="{FF2B5EF4-FFF2-40B4-BE49-F238E27FC236}">
                  <a16:creationId xmlns:a16="http://schemas.microsoft.com/office/drawing/2014/main" id="{7D500BE4-3C04-4262-8E7B-31C2A94C0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8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21232" name="Text Box 48">
            <a:extLst>
              <a:ext uri="{FF2B5EF4-FFF2-40B4-BE49-F238E27FC236}">
                <a16:creationId xmlns:a16="http://schemas.microsoft.com/office/drawing/2014/main" id="{57C6A26D-1E03-44D2-8549-9BB422253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933825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FCFS</a:t>
            </a:r>
          </a:p>
        </p:txBody>
      </p:sp>
      <p:sp>
        <p:nvSpPr>
          <p:cNvPr id="221233" name="Text Box 49">
            <a:extLst>
              <a:ext uri="{FF2B5EF4-FFF2-40B4-BE49-F238E27FC236}">
                <a16:creationId xmlns:a16="http://schemas.microsoft.com/office/drawing/2014/main" id="{5C85C1F1-64EA-4272-ABA3-155A79820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14913"/>
            <a:ext cx="792162" cy="3667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221234" name="Text Box 50">
            <a:extLst>
              <a:ext uri="{FF2B5EF4-FFF2-40B4-BE49-F238E27FC236}">
                <a16:creationId xmlns:a16="http://schemas.microsoft.com/office/drawing/2014/main" id="{FE61A429-98CC-4F5C-9D33-30FEE7901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446713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1235" name="Text Box 51">
            <a:extLst>
              <a:ext uri="{FF2B5EF4-FFF2-40B4-BE49-F238E27FC236}">
                <a16:creationId xmlns:a16="http://schemas.microsoft.com/office/drawing/2014/main" id="{14816E8B-5BDD-4579-A980-865E0B0EE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446713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21236" name="Text Box 52">
            <a:extLst>
              <a:ext uri="{FF2B5EF4-FFF2-40B4-BE49-F238E27FC236}">
                <a16:creationId xmlns:a16="http://schemas.microsoft.com/office/drawing/2014/main" id="{1E593C92-EE5A-4709-8C52-CED9664FE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446713"/>
            <a:ext cx="358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21237" name="Text Box 53">
            <a:extLst>
              <a:ext uri="{FF2B5EF4-FFF2-40B4-BE49-F238E27FC236}">
                <a16:creationId xmlns:a16="http://schemas.microsoft.com/office/drawing/2014/main" id="{17062325-DC55-446C-88D4-D625E6C46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014913"/>
            <a:ext cx="1584325" cy="3667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221238" name="Text Box 54">
            <a:extLst>
              <a:ext uri="{FF2B5EF4-FFF2-40B4-BE49-F238E27FC236}">
                <a16:creationId xmlns:a16="http://schemas.microsoft.com/office/drawing/2014/main" id="{D0A706F6-1C48-4480-B310-BD5D2C908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446713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21240" name="Text Box 56">
            <a:extLst>
              <a:ext uri="{FF2B5EF4-FFF2-40B4-BE49-F238E27FC236}">
                <a16:creationId xmlns:a16="http://schemas.microsoft.com/office/drawing/2014/main" id="{17E9F8E7-8D1C-4589-A7F2-CB6D7A6EF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5014913"/>
            <a:ext cx="720725" cy="366712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P3</a:t>
            </a:r>
          </a:p>
        </p:txBody>
      </p:sp>
      <p:sp>
        <p:nvSpPr>
          <p:cNvPr id="221241" name="Text Box 57">
            <a:extLst>
              <a:ext uri="{FF2B5EF4-FFF2-40B4-BE49-F238E27FC236}">
                <a16:creationId xmlns:a16="http://schemas.microsoft.com/office/drawing/2014/main" id="{ADF28E84-0B35-4AB1-98F3-8C643B9DA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5446713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221242" name="Text Box 58">
            <a:extLst>
              <a:ext uri="{FF2B5EF4-FFF2-40B4-BE49-F238E27FC236}">
                <a16:creationId xmlns:a16="http://schemas.microsoft.com/office/drawing/2014/main" id="{B88FE98A-20B7-48AE-9302-449429A71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014913"/>
            <a:ext cx="792163" cy="3667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P4</a:t>
            </a:r>
          </a:p>
        </p:txBody>
      </p:sp>
      <p:sp>
        <p:nvSpPr>
          <p:cNvPr id="221243" name="Text Box 59">
            <a:extLst>
              <a:ext uri="{FF2B5EF4-FFF2-40B4-BE49-F238E27FC236}">
                <a16:creationId xmlns:a16="http://schemas.microsoft.com/office/drawing/2014/main" id="{AA81EDA6-1BE3-492D-9904-3C7BA6A8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446713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18</a:t>
            </a:r>
          </a:p>
        </p:txBody>
      </p:sp>
      <p:sp>
        <p:nvSpPr>
          <p:cNvPr id="221244" name="Text Box 60">
            <a:extLst>
              <a:ext uri="{FF2B5EF4-FFF2-40B4-BE49-F238E27FC236}">
                <a16:creationId xmlns:a16="http://schemas.microsoft.com/office/drawing/2014/main" id="{F1B063B3-930B-42B3-BCC9-0AB94286D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014913"/>
            <a:ext cx="720725" cy="366712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32" grpId="0"/>
      <p:bldP spid="221233" grpId="0" animBg="1"/>
      <p:bldP spid="221234" grpId="0"/>
      <p:bldP spid="221235" grpId="0"/>
      <p:bldP spid="221236" grpId="0"/>
      <p:bldP spid="221237" grpId="0" animBg="1"/>
      <p:bldP spid="221238" grpId="0"/>
      <p:bldP spid="221240" grpId="0" animBg="1"/>
      <p:bldP spid="221241" grpId="0"/>
      <p:bldP spid="221242" grpId="0" animBg="1"/>
      <p:bldP spid="221243" grpId="0"/>
      <p:bldP spid="2212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4">
            <a:extLst>
              <a:ext uri="{FF2B5EF4-FFF2-40B4-BE49-F238E27FC236}">
                <a16:creationId xmlns:a16="http://schemas.microsoft.com/office/drawing/2014/main" id="{F93D214E-032C-424E-B4D8-B7DC2853330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A34F7B-581B-4CA6-BA5C-3B80D48D09B2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44035" name="灯片编号占位符 6">
            <a:extLst>
              <a:ext uri="{FF2B5EF4-FFF2-40B4-BE49-F238E27FC236}">
                <a16:creationId xmlns:a16="http://schemas.microsoft.com/office/drawing/2014/main" id="{F3A4E2A4-D09C-4BAC-89B1-7DB1234F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682B59-71DC-4E57-BC1E-AC37A7BA2D74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/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F8AA9B97-4C61-4C79-9F60-A7F67546F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73138"/>
          </a:xfrm>
        </p:spPr>
        <p:txBody>
          <a:bodyPr/>
          <a:lstStyle/>
          <a:p>
            <a:pPr eaLnBrk="1" hangingPunct="1"/>
            <a:r>
              <a:rPr lang="zh-CN" altLang="en-US"/>
              <a:t>调度算法</a:t>
            </a:r>
          </a:p>
        </p:txBody>
      </p:sp>
      <p:graphicFrame>
        <p:nvGraphicFramePr>
          <p:cNvPr id="222211" name="Group 3">
            <a:extLst>
              <a:ext uri="{FF2B5EF4-FFF2-40B4-BE49-F238E27FC236}">
                <a16:creationId xmlns:a16="http://schemas.microsoft.com/office/drawing/2014/main" id="{F1DE6F21-7D58-4D88-BD05-8AF9AC9073E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84213" y="1196975"/>
          <a:ext cx="7561262" cy="2400304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进程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就绪时间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服务时间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P4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7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P5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4067" name="Group 34">
            <a:extLst>
              <a:ext uri="{FF2B5EF4-FFF2-40B4-BE49-F238E27FC236}">
                <a16:creationId xmlns:a16="http://schemas.microsoft.com/office/drawing/2014/main" id="{4630D468-8179-4910-B5E8-7011B99574AB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933825"/>
            <a:ext cx="8458200" cy="2133600"/>
            <a:chOff x="288" y="2688"/>
            <a:chExt cx="5328" cy="1344"/>
          </a:xfrm>
        </p:grpSpPr>
        <p:sp>
          <p:nvSpPr>
            <p:cNvPr id="44091" name="Rectangle 35">
              <a:extLst>
                <a:ext uri="{FF2B5EF4-FFF2-40B4-BE49-F238E27FC236}">
                  <a16:creationId xmlns:a16="http://schemas.microsoft.com/office/drawing/2014/main" id="{AB50B529-228A-4851-8C5C-71F1C8A3F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76"/>
              <a:ext cx="5328" cy="10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092" name="Rectangle 36">
              <a:extLst>
                <a:ext uri="{FF2B5EF4-FFF2-40B4-BE49-F238E27FC236}">
                  <a16:creationId xmlns:a16="http://schemas.microsoft.com/office/drawing/2014/main" id="{3BC098EB-2100-4417-99CA-9982AC20D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88"/>
              <a:ext cx="408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调度算法调度顺序图</a:t>
              </a:r>
              <a:endParaRPr kumimoji="1" lang="en-US" altLang="ja-JP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4068" name="Group 37">
            <a:extLst>
              <a:ext uri="{FF2B5EF4-FFF2-40B4-BE49-F238E27FC236}">
                <a16:creationId xmlns:a16="http://schemas.microsoft.com/office/drawing/2014/main" id="{6513DB45-BF17-482F-BF25-7CE96FD3749F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583113"/>
            <a:ext cx="7620000" cy="838200"/>
            <a:chOff x="672" y="3120"/>
            <a:chExt cx="4800" cy="528"/>
          </a:xfrm>
        </p:grpSpPr>
        <p:sp>
          <p:nvSpPr>
            <p:cNvPr id="44081" name="Line 38">
              <a:extLst>
                <a:ext uri="{FF2B5EF4-FFF2-40B4-BE49-F238E27FC236}">
                  <a16:creationId xmlns:a16="http://schemas.microsoft.com/office/drawing/2014/main" id="{E64E2AFC-940C-4190-893D-58D6897DA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3120"/>
              <a:ext cx="0" cy="5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4082" name="Line 39">
              <a:extLst>
                <a:ext uri="{FF2B5EF4-FFF2-40B4-BE49-F238E27FC236}">
                  <a16:creationId xmlns:a16="http://schemas.microsoft.com/office/drawing/2014/main" id="{295DEF26-4DD0-41E0-B91F-6BB84A037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648"/>
              <a:ext cx="48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4083" name="Line 40">
              <a:extLst>
                <a:ext uri="{FF2B5EF4-FFF2-40B4-BE49-F238E27FC236}">
                  <a16:creationId xmlns:a16="http://schemas.microsoft.com/office/drawing/2014/main" id="{23C8A823-A025-43EB-97F8-CF740C68E2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4084" name="Line 41">
              <a:extLst>
                <a:ext uri="{FF2B5EF4-FFF2-40B4-BE49-F238E27FC236}">
                  <a16:creationId xmlns:a16="http://schemas.microsoft.com/office/drawing/2014/main" id="{EE9F1AE1-D66D-459B-BEE7-5B647D261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4085" name="Line 42">
              <a:extLst>
                <a:ext uri="{FF2B5EF4-FFF2-40B4-BE49-F238E27FC236}">
                  <a16:creationId xmlns:a16="http://schemas.microsoft.com/office/drawing/2014/main" id="{E89533AE-E3CF-4E0B-B28E-069C8C75DD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4086" name="Line 43">
              <a:extLst>
                <a:ext uri="{FF2B5EF4-FFF2-40B4-BE49-F238E27FC236}">
                  <a16:creationId xmlns:a16="http://schemas.microsoft.com/office/drawing/2014/main" id="{59F98889-2CF2-4206-B6B3-62AED2B07A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0" y="3544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4087" name="Line 44">
              <a:extLst>
                <a:ext uri="{FF2B5EF4-FFF2-40B4-BE49-F238E27FC236}">
                  <a16:creationId xmlns:a16="http://schemas.microsoft.com/office/drawing/2014/main" id="{3A906DD6-7F95-4EE8-82F6-1BDF96DC62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4088" name="Line 45">
              <a:extLst>
                <a:ext uri="{FF2B5EF4-FFF2-40B4-BE49-F238E27FC236}">
                  <a16:creationId xmlns:a16="http://schemas.microsoft.com/office/drawing/2014/main" id="{57BC2D53-BE61-40A4-8951-99E23E848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6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4089" name="Line 46">
              <a:extLst>
                <a:ext uri="{FF2B5EF4-FFF2-40B4-BE49-F238E27FC236}">
                  <a16:creationId xmlns:a16="http://schemas.microsoft.com/office/drawing/2014/main" id="{01E939D0-366D-434B-A030-E21A449FB2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8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4090" name="Line 47">
              <a:extLst>
                <a:ext uri="{FF2B5EF4-FFF2-40B4-BE49-F238E27FC236}">
                  <a16:creationId xmlns:a16="http://schemas.microsoft.com/office/drawing/2014/main" id="{7FB19D49-234D-4AE1-89BD-E4E7612F6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8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22256" name="Text Box 48">
            <a:extLst>
              <a:ext uri="{FF2B5EF4-FFF2-40B4-BE49-F238E27FC236}">
                <a16:creationId xmlns:a16="http://schemas.microsoft.com/office/drawing/2014/main" id="{53DE6296-F6DA-43A5-9E04-132AA3A02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933825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SJF</a:t>
            </a:r>
          </a:p>
        </p:txBody>
      </p:sp>
      <p:sp>
        <p:nvSpPr>
          <p:cNvPr id="222257" name="Text Box 49">
            <a:extLst>
              <a:ext uri="{FF2B5EF4-FFF2-40B4-BE49-F238E27FC236}">
                <a16:creationId xmlns:a16="http://schemas.microsoft.com/office/drawing/2014/main" id="{E44E15AE-4652-4D46-B97C-A3AD16561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14913"/>
            <a:ext cx="792162" cy="3667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222258" name="Text Box 50">
            <a:extLst>
              <a:ext uri="{FF2B5EF4-FFF2-40B4-BE49-F238E27FC236}">
                <a16:creationId xmlns:a16="http://schemas.microsoft.com/office/drawing/2014/main" id="{84E439E6-75E1-4568-B468-ECEAE57F2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446713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2259" name="Text Box 51">
            <a:extLst>
              <a:ext uri="{FF2B5EF4-FFF2-40B4-BE49-F238E27FC236}">
                <a16:creationId xmlns:a16="http://schemas.microsoft.com/office/drawing/2014/main" id="{2486A6EB-AD5E-4A9A-94DB-0BC63159B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446713"/>
            <a:ext cx="358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22260" name="Text Box 52">
            <a:extLst>
              <a:ext uri="{FF2B5EF4-FFF2-40B4-BE49-F238E27FC236}">
                <a16:creationId xmlns:a16="http://schemas.microsoft.com/office/drawing/2014/main" id="{25EC4030-0BAB-47AE-A992-8D3474FD8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014913"/>
            <a:ext cx="1584325" cy="3667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222261" name="Text Box 53">
            <a:extLst>
              <a:ext uri="{FF2B5EF4-FFF2-40B4-BE49-F238E27FC236}">
                <a16:creationId xmlns:a16="http://schemas.microsoft.com/office/drawing/2014/main" id="{526DCE65-0067-4CD9-AA04-EB6A51187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446713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22262" name="Text Box 54">
            <a:extLst>
              <a:ext uri="{FF2B5EF4-FFF2-40B4-BE49-F238E27FC236}">
                <a16:creationId xmlns:a16="http://schemas.microsoft.com/office/drawing/2014/main" id="{C6DD762C-3335-4C53-A888-1EBD87AB2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5013325"/>
            <a:ext cx="720725" cy="3667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P5</a:t>
            </a:r>
          </a:p>
        </p:txBody>
      </p:sp>
      <p:sp>
        <p:nvSpPr>
          <p:cNvPr id="222263" name="Text Box 55">
            <a:extLst>
              <a:ext uri="{FF2B5EF4-FFF2-40B4-BE49-F238E27FC236}">
                <a16:creationId xmlns:a16="http://schemas.microsoft.com/office/drawing/2014/main" id="{F4A4C87F-21AE-40C4-98A5-9B108461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5445125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222265" name="Text Box 57">
            <a:extLst>
              <a:ext uri="{FF2B5EF4-FFF2-40B4-BE49-F238E27FC236}">
                <a16:creationId xmlns:a16="http://schemas.microsoft.com/office/drawing/2014/main" id="{03F854E2-CE63-4D36-93E5-FC5797ECE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44512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222266" name="Text Box 58">
            <a:extLst>
              <a:ext uri="{FF2B5EF4-FFF2-40B4-BE49-F238E27FC236}">
                <a16:creationId xmlns:a16="http://schemas.microsoft.com/office/drawing/2014/main" id="{DB2152E0-6B52-4A1C-BB26-81D46C12A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013325"/>
            <a:ext cx="792163" cy="366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P3</a:t>
            </a:r>
          </a:p>
        </p:txBody>
      </p:sp>
      <p:sp>
        <p:nvSpPr>
          <p:cNvPr id="222267" name="Text Box 59">
            <a:extLst>
              <a:ext uri="{FF2B5EF4-FFF2-40B4-BE49-F238E27FC236}">
                <a16:creationId xmlns:a16="http://schemas.microsoft.com/office/drawing/2014/main" id="{13705877-7F52-4D3F-BD43-1064168E7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013325"/>
            <a:ext cx="720725" cy="3667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P4</a:t>
            </a:r>
          </a:p>
        </p:txBody>
      </p:sp>
      <p:sp>
        <p:nvSpPr>
          <p:cNvPr id="222268" name="Text Box 60">
            <a:extLst>
              <a:ext uri="{FF2B5EF4-FFF2-40B4-BE49-F238E27FC236}">
                <a16:creationId xmlns:a16="http://schemas.microsoft.com/office/drawing/2014/main" id="{C57A4221-8092-4319-BEE7-92CEA176F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37368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56" grpId="0"/>
      <p:bldP spid="222257" grpId="0" animBg="1"/>
      <p:bldP spid="222258" grpId="0"/>
      <p:bldP spid="222259" grpId="0"/>
      <p:bldP spid="222260" grpId="0" animBg="1"/>
      <p:bldP spid="222261" grpId="0"/>
      <p:bldP spid="222262" grpId="0" animBg="1"/>
      <p:bldP spid="222263" grpId="0"/>
      <p:bldP spid="222265" grpId="0"/>
      <p:bldP spid="222266" grpId="0" animBg="1"/>
      <p:bldP spid="222267" grpId="0" animBg="1"/>
      <p:bldP spid="22226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4">
            <a:extLst>
              <a:ext uri="{FF2B5EF4-FFF2-40B4-BE49-F238E27FC236}">
                <a16:creationId xmlns:a16="http://schemas.microsoft.com/office/drawing/2014/main" id="{794B37DF-0926-47F5-8C7D-A6AC6B479C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BD2B26-05AE-4B0D-A420-ED2D5ADB0D81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45059" name="灯片编号占位符 6">
            <a:extLst>
              <a:ext uri="{FF2B5EF4-FFF2-40B4-BE49-F238E27FC236}">
                <a16:creationId xmlns:a16="http://schemas.microsoft.com/office/drawing/2014/main" id="{91E01395-4002-4363-B81A-DC599898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3F11B4-D0D2-4DF5-A1CC-84BDA7A7DE01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/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510E0135-230C-4984-8CE8-16264EF85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73138"/>
          </a:xfrm>
        </p:spPr>
        <p:txBody>
          <a:bodyPr/>
          <a:lstStyle/>
          <a:p>
            <a:pPr eaLnBrk="1" hangingPunct="1"/>
            <a:r>
              <a:rPr lang="zh-CN" altLang="en-US"/>
              <a:t>调度算法</a:t>
            </a:r>
          </a:p>
        </p:txBody>
      </p:sp>
      <p:graphicFrame>
        <p:nvGraphicFramePr>
          <p:cNvPr id="226307" name="Group 3">
            <a:extLst>
              <a:ext uri="{FF2B5EF4-FFF2-40B4-BE49-F238E27FC236}">
                <a16:creationId xmlns:a16="http://schemas.microsoft.com/office/drawing/2014/main" id="{7E123A27-ADBD-4A57-9410-FB2A759A1E0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84213" y="1196975"/>
          <a:ext cx="7561262" cy="2400304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9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进程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就绪时间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服务时间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P1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P4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7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P5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5091" name="Group 33">
            <a:extLst>
              <a:ext uri="{FF2B5EF4-FFF2-40B4-BE49-F238E27FC236}">
                <a16:creationId xmlns:a16="http://schemas.microsoft.com/office/drawing/2014/main" id="{61053320-0FD5-4D85-B705-33C61220B5AD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933825"/>
            <a:ext cx="8458200" cy="2133600"/>
            <a:chOff x="288" y="2688"/>
            <a:chExt cx="5328" cy="1344"/>
          </a:xfrm>
        </p:grpSpPr>
        <p:sp>
          <p:nvSpPr>
            <p:cNvPr id="45110" name="Rectangle 34">
              <a:extLst>
                <a:ext uri="{FF2B5EF4-FFF2-40B4-BE49-F238E27FC236}">
                  <a16:creationId xmlns:a16="http://schemas.microsoft.com/office/drawing/2014/main" id="{B0FC250B-7A10-4145-95B4-B956A39B5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76"/>
              <a:ext cx="5328" cy="10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5111" name="Rectangle 35">
              <a:extLst>
                <a:ext uri="{FF2B5EF4-FFF2-40B4-BE49-F238E27FC236}">
                  <a16:creationId xmlns:a16="http://schemas.microsoft.com/office/drawing/2014/main" id="{18FA19B8-373E-4A18-98CC-0B200D611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88"/>
              <a:ext cx="408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调度算法调度顺序图</a:t>
              </a:r>
              <a:endParaRPr kumimoji="1" lang="en-US" altLang="ja-JP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5092" name="Group 36">
            <a:extLst>
              <a:ext uri="{FF2B5EF4-FFF2-40B4-BE49-F238E27FC236}">
                <a16:creationId xmlns:a16="http://schemas.microsoft.com/office/drawing/2014/main" id="{D00BAE42-D70F-4A69-A221-377543914187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583113"/>
            <a:ext cx="7620000" cy="838200"/>
            <a:chOff x="672" y="3120"/>
            <a:chExt cx="4800" cy="528"/>
          </a:xfrm>
        </p:grpSpPr>
        <p:sp>
          <p:nvSpPr>
            <p:cNvPr id="45100" name="Line 37">
              <a:extLst>
                <a:ext uri="{FF2B5EF4-FFF2-40B4-BE49-F238E27FC236}">
                  <a16:creationId xmlns:a16="http://schemas.microsoft.com/office/drawing/2014/main" id="{14449DD8-F253-4B12-9F9D-8229A2384B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3120"/>
              <a:ext cx="0" cy="5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5101" name="Line 38">
              <a:extLst>
                <a:ext uri="{FF2B5EF4-FFF2-40B4-BE49-F238E27FC236}">
                  <a16:creationId xmlns:a16="http://schemas.microsoft.com/office/drawing/2014/main" id="{95F768DD-3289-44A8-A68F-0C4C28E11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648"/>
              <a:ext cx="48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5102" name="Line 39">
              <a:extLst>
                <a:ext uri="{FF2B5EF4-FFF2-40B4-BE49-F238E27FC236}">
                  <a16:creationId xmlns:a16="http://schemas.microsoft.com/office/drawing/2014/main" id="{1DDE66FB-0A80-4C0F-AA2B-6B809A654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5103" name="Line 40">
              <a:extLst>
                <a:ext uri="{FF2B5EF4-FFF2-40B4-BE49-F238E27FC236}">
                  <a16:creationId xmlns:a16="http://schemas.microsoft.com/office/drawing/2014/main" id="{D2753842-9E6B-497A-B0C0-A43E25397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5104" name="Line 41">
              <a:extLst>
                <a:ext uri="{FF2B5EF4-FFF2-40B4-BE49-F238E27FC236}">
                  <a16:creationId xmlns:a16="http://schemas.microsoft.com/office/drawing/2014/main" id="{540A5FC3-5F87-4F3F-983B-0F402B1232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5105" name="Line 42">
              <a:extLst>
                <a:ext uri="{FF2B5EF4-FFF2-40B4-BE49-F238E27FC236}">
                  <a16:creationId xmlns:a16="http://schemas.microsoft.com/office/drawing/2014/main" id="{FAAF2958-D503-4095-8C88-FFB66AABE0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0" y="3544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5106" name="Line 43">
              <a:extLst>
                <a:ext uri="{FF2B5EF4-FFF2-40B4-BE49-F238E27FC236}">
                  <a16:creationId xmlns:a16="http://schemas.microsoft.com/office/drawing/2014/main" id="{6FE1F681-6666-4BFD-A3A5-A10DC1B073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5107" name="Line 44">
              <a:extLst>
                <a:ext uri="{FF2B5EF4-FFF2-40B4-BE49-F238E27FC236}">
                  <a16:creationId xmlns:a16="http://schemas.microsoft.com/office/drawing/2014/main" id="{E54A6BB7-A5BB-4ADE-960D-B820C46F07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6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5108" name="Line 45">
              <a:extLst>
                <a:ext uri="{FF2B5EF4-FFF2-40B4-BE49-F238E27FC236}">
                  <a16:creationId xmlns:a16="http://schemas.microsoft.com/office/drawing/2014/main" id="{4AC43DA1-5DD7-44EB-AB2E-25BA54A095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8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5109" name="Line 46">
              <a:extLst>
                <a:ext uri="{FF2B5EF4-FFF2-40B4-BE49-F238E27FC236}">
                  <a16:creationId xmlns:a16="http://schemas.microsoft.com/office/drawing/2014/main" id="{744C7B95-5EAA-4577-B28D-05CFB38668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8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26351" name="Text Box 47">
            <a:extLst>
              <a:ext uri="{FF2B5EF4-FFF2-40B4-BE49-F238E27FC236}">
                <a16:creationId xmlns:a16="http://schemas.microsoft.com/office/drawing/2014/main" id="{8A9D72FD-1CD6-4D7A-A78D-F4B778C1C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933825"/>
            <a:ext cx="10080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HRRN</a:t>
            </a:r>
          </a:p>
        </p:txBody>
      </p:sp>
      <p:sp>
        <p:nvSpPr>
          <p:cNvPr id="226352" name="Text Box 48">
            <a:extLst>
              <a:ext uri="{FF2B5EF4-FFF2-40B4-BE49-F238E27FC236}">
                <a16:creationId xmlns:a16="http://schemas.microsoft.com/office/drawing/2014/main" id="{CADF3F17-5CF9-4CCA-BAF7-A8DBC1D9C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14913"/>
            <a:ext cx="792162" cy="3667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226353" name="Text Box 49">
            <a:extLst>
              <a:ext uri="{FF2B5EF4-FFF2-40B4-BE49-F238E27FC236}">
                <a16:creationId xmlns:a16="http://schemas.microsoft.com/office/drawing/2014/main" id="{A0C099B2-56C4-4ED5-8CB4-79143F456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446713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6354" name="Text Box 50">
            <a:extLst>
              <a:ext uri="{FF2B5EF4-FFF2-40B4-BE49-F238E27FC236}">
                <a16:creationId xmlns:a16="http://schemas.microsoft.com/office/drawing/2014/main" id="{D4479F7B-C211-4500-9FB0-A6CF49240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446713"/>
            <a:ext cx="358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26355" name="Text Box 51">
            <a:extLst>
              <a:ext uri="{FF2B5EF4-FFF2-40B4-BE49-F238E27FC236}">
                <a16:creationId xmlns:a16="http://schemas.microsoft.com/office/drawing/2014/main" id="{C4655F81-392D-4308-96A6-1218ADC38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014913"/>
            <a:ext cx="1584325" cy="3667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226356" name="Text Box 52">
            <a:extLst>
              <a:ext uri="{FF2B5EF4-FFF2-40B4-BE49-F238E27FC236}">
                <a16:creationId xmlns:a16="http://schemas.microsoft.com/office/drawing/2014/main" id="{8AC6F2E4-272D-4AB7-8BB7-41BDE5390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446713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26363" name="AutoShape 59">
            <a:extLst>
              <a:ext uri="{FF2B5EF4-FFF2-40B4-BE49-F238E27FC236}">
                <a16:creationId xmlns:a16="http://schemas.microsoft.com/office/drawing/2014/main" id="{A61FE71F-3FA4-4D8B-9192-9E6B8CE9D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3" y="4365625"/>
            <a:ext cx="3671887" cy="5476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响应比</a:t>
            </a:r>
            <a:r>
              <a:rPr lang="en-US" altLang="zh-CN" sz="1800">
                <a:solidFill>
                  <a:srgbClr val="FF0000"/>
                </a:solidFill>
                <a:latin typeface="Arial" panose="020B0604020202020204" pitchFamily="34" charset="0"/>
              </a:rPr>
              <a:t>R = (W+T)/T = 1+ W/T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51" grpId="0"/>
      <p:bldP spid="226352" grpId="0" animBg="1"/>
      <p:bldP spid="226353" grpId="0"/>
      <p:bldP spid="226354" grpId="0"/>
      <p:bldP spid="226355" grpId="0" animBg="1"/>
      <p:bldP spid="226356" grpId="0"/>
      <p:bldP spid="22636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4">
            <a:extLst>
              <a:ext uri="{FF2B5EF4-FFF2-40B4-BE49-F238E27FC236}">
                <a16:creationId xmlns:a16="http://schemas.microsoft.com/office/drawing/2014/main" id="{C39F1B1E-40D7-4354-804D-74DA66401F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A4AFCF-FA0F-4CF4-A49C-28873D34A005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47107" name="灯片编号占位符 6">
            <a:extLst>
              <a:ext uri="{FF2B5EF4-FFF2-40B4-BE49-F238E27FC236}">
                <a16:creationId xmlns:a16="http://schemas.microsoft.com/office/drawing/2014/main" id="{1E347E42-D0E0-4985-8C1B-FA2AE99A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116F14-A97D-4257-8AE1-8B2853B6DA6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/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87DBB67F-6755-487B-9664-D4F76C305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73138"/>
          </a:xfrm>
        </p:spPr>
        <p:txBody>
          <a:bodyPr/>
          <a:lstStyle/>
          <a:p>
            <a:pPr eaLnBrk="1" hangingPunct="1"/>
            <a:r>
              <a:rPr lang="zh-CN" altLang="en-US"/>
              <a:t>调度算法</a:t>
            </a:r>
          </a:p>
        </p:txBody>
      </p:sp>
      <p:graphicFrame>
        <p:nvGraphicFramePr>
          <p:cNvPr id="223335" name="Group 103">
            <a:extLst>
              <a:ext uri="{FF2B5EF4-FFF2-40B4-BE49-F238E27FC236}">
                <a16:creationId xmlns:a16="http://schemas.microsoft.com/office/drawing/2014/main" id="{4599D199-8E55-4EAE-AC42-BE06D279A85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12763" y="1196975"/>
          <a:ext cx="7588250" cy="2401887"/>
        </p:xfrm>
        <a:graphic>
          <a:graphicData uri="http://schemas.openxmlformats.org/drawingml/2006/table">
            <a:tbl>
              <a:tblPr/>
              <a:tblGrid>
                <a:gridCol w="1265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进程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就绪时间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服务时间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状态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等待时间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响应比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9-4=5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1+5/4=2.25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9-6=3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1+3/5=1.6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9-8=1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1+1/2=1.5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7160" name="Group 33">
            <a:extLst>
              <a:ext uri="{FF2B5EF4-FFF2-40B4-BE49-F238E27FC236}">
                <a16:creationId xmlns:a16="http://schemas.microsoft.com/office/drawing/2014/main" id="{08C4B3EF-FBF4-4452-BB94-04C868429859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933825"/>
            <a:ext cx="8458200" cy="2133600"/>
            <a:chOff x="288" y="2688"/>
            <a:chExt cx="5328" cy="1344"/>
          </a:xfrm>
        </p:grpSpPr>
        <p:sp>
          <p:nvSpPr>
            <p:cNvPr id="47181" name="Rectangle 34">
              <a:extLst>
                <a:ext uri="{FF2B5EF4-FFF2-40B4-BE49-F238E27FC236}">
                  <a16:creationId xmlns:a16="http://schemas.microsoft.com/office/drawing/2014/main" id="{CCB688CE-5DFC-470E-AA8B-4E8AC70FE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76"/>
              <a:ext cx="5328" cy="10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7182" name="Rectangle 35">
              <a:extLst>
                <a:ext uri="{FF2B5EF4-FFF2-40B4-BE49-F238E27FC236}">
                  <a16:creationId xmlns:a16="http://schemas.microsoft.com/office/drawing/2014/main" id="{F92EE9DA-BD91-4B34-8BA0-89D690C5A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88"/>
              <a:ext cx="408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调度算法调度顺序图</a:t>
              </a:r>
              <a:endParaRPr kumimoji="1" lang="en-US" altLang="ja-JP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161" name="Group 36">
            <a:extLst>
              <a:ext uri="{FF2B5EF4-FFF2-40B4-BE49-F238E27FC236}">
                <a16:creationId xmlns:a16="http://schemas.microsoft.com/office/drawing/2014/main" id="{B945327F-F5E6-441C-9D51-7CD34E51F002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583113"/>
            <a:ext cx="7620000" cy="838200"/>
            <a:chOff x="672" y="3120"/>
            <a:chExt cx="4800" cy="528"/>
          </a:xfrm>
        </p:grpSpPr>
        <p:sp>
          <p:nvSpPr>
            <p:cNvPr id="47171" name="Line 37">
              <a:extLst>
                <a:ext uri="{FF2B5EF4-FFF2-40B4-BE49-F238E27FC236}">
                  <a16:creationId xmlns:a16="http://schemas.microsoft.com/office/drawing/2014/main" id="{3B849778-A556-4DD1-AA88-728718D50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3120"/>
              <a:ext cx="0" cy="5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7172" name="Line 38">
              <a:extLst>
                <a:ext uri="{FF2B5EF4-FFF2-40B4-BE49-F238E27FC236}">
                  <a16:creationId xmlns:a16="http://schemas.microsoft.com/office/drawing/2014/main" id="{47403A63-0EF6-450B-8617-9F074046B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648"/>
              <a:ext cx="48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7173" name="Line 39">
              <a:extLst>
                <a:ext uri="{FF2B5EF4-FFF2-40B4-BE49-F238E27FC236}">
                  <a16:creationId xmlns:a16="http://schemas.microsoft.com/office/drawing/2014/main" id="{AA66B2C1-46E7-4B04-86AA-620656F6B2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7174" name="Line 40">
              <a:extLst>
                <a:ext uri="{FF2B5EF4-FFF2-40B4-BE49-F238E27FC236}">
                  <a16:creationId xmlns:a16="http://schemas.microsoft.com/office/drawing/2014/main" id="{1D817B63-EF07-43BE-A916-CDA824915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7175" name="Line 41">
              <a:extLst>
                <a:ext uri="{FF2B5EF4-FFF2-40B4-BE49-F238E27FC236}">
                  <a16:creationId xmlns:a16="http://schemas.microsoft.com/office/drawing/2014/main" id="{B6805243-C9D9-4138-B880-74103103E6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7176" name="Line 42">
              <a:extLst>
                <a:ext uri="{FF2B5EF4-FFF2-40B4-BE49-F238E27FC236}">
                  <a16:creationId xmlns:a16="http://schemas.microsoft.com/office/drawing/2014/main" id="{7F04C4DD-3A4F-4DFD-B82F-844E23EC8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0" y="3544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7177" name="Line 43">
              <a:extLst>
                <a:ext uri="{FF2B5EF4-FFF2-40B4-BE49-F238E27FC236}">
                  <a16:creationId xmlns:a16="http://schemas.microsoft.com/office/drawing/2014/main" id="{DCED1FCB-9E57-4441-93CB-BBAF60E881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7178" name="Line 44">
              <a:extLst>
                <a:ext uri="{FF2B5EF4-FFF2-40B4-BE49-F238E27FC236}">
                  <a16:creationId xmlns:a16="http://schemas.microsoft.com/office/drawing/2014/main" id="{7C985D1F-5A08-4695-ACAC-142570633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6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7179" name="Line 45">
              <a:extLst>
                <a:ext uri="{FF2B5EF4-FFF2-40B4-BE49-F238E27FC236}">
                  <a16:creationId xmlns:a16="http://schemas.microsoft.com/office/drawing/2014/main" id="{BE6D2C2E-0B5B-4FD6-B415-A3922724A4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8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7180" name="Line 46">
              <a:extLst>
                <a:ext uri="{FF2B5EF4-FFF2-40B4-BE49-F238E27FC236}">
                  <a16:creationId xmlns:a16="http://schemas.microsoft.com/office/drawing/2014/main" id="{3A38DF06-BCEE-4394-9BDE-9AE440D59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8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47162" name="Text Box 47">
            <a:extLst>
              <a:ext uri="{FF2B5EF4-FFF2-40B4-BE49-F238E27FC236}">
                <a16:creationId xmlns:a16="http://schemas.microsoft.com/office/drawing/2014/main" id="{CD86E945-33FD-4288-B36A-B4F441481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933825"/>
            <a:ext cx="10080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HRRN</a:t>
            </a:r>
          </a:p>
        </p:txBody>
      </p:sp>
      <p:sp>
        <p:nvSpPr>
          <p:cNvPr id="47163" name="Text Box 48">
            <a:extLst>
              <a:ext uri="{FF2B5EF4-FFF2-40B4-BE49-F238E27FC236}">
                <a16:creationId xmlns:a16="http://schemas.microsoft.com/office/drawing/2014/main" id="{C79F03DD-884F-404B-AF71-D9716835F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14913"/>
            <a:ext cx="792162" cy="3667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47164" name="Text Box 49">
            <a:extLst>
              <a:ext uri="{FF2B5EF4-FFF2-40B4-BE49-F238E27FC236}">
                <a16:creationId xmlns:a16="http://schemas.microsoft.com/office/drawing/2014/main" id="{FA58B2B6-D263-4B5C-9524-93C1F7BC8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446713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7165" name="Text Box 50">
            <a:extLst>
              <a:ext uri="{FF2B5EF4-FFF2-40B4-BE49-F238E27FC236}">
                <a16:creationId xmlns:a16="http://schemas.microsoft.com/office/drawing/2014/main" id="{ACDAAEB4-764C-490A-937B-121EDD212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446713"/>
            <a:ext cx="358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7166" name="Text Box 51">
            <a:extLst>
              <a:ext uri="{FF2B5EF4-FFF2-40B4-BE49-F238E27FC236}">
                <a16:creationId xmlns:a16="http://schemas.microsoft.com/office/drawing/2014/main" id="{CBF6579F-FB4D-42F9-AC47-8DD3F9196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014913"/>
            <a:ext cx="1584325" cy="3667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47167" name="Text Box 52">
            <a:extLst>
              <a:ext uri="{FF2B5EF4-FFF2-40B4-BE49-F238E27FC236}">
                <a16:creationId xmlns:a16="http://schemas.microsoft.com/office/drawing/2014/main" id="{E5654670-758F-4572-9610-49ADF5232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446713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23285" name="Text Box 53">
            <a:extLst>
              <a:ext uri="{FF2B5EF4-FFF2-40B4-BE49-F238E27FC236}">
                <a16:creationId xmlns:a16="http://schemas.microsoft.com/office/drawing/2014/main" id="{F6688400-31ED-42C4-8321-AD0BCEA41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5013325"/>
            <a:ext cx="720725" cy="3667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P3</a:t>
            </a:r>
          </a:p>
        </p:txBody>
      </p:sp>
      <p:sp>
        <p:nvSpPr>
          <p:cNvPr id="223286" name="Text Box 54">
            <a:extLst>
              <a:ext uri="{FF2B5EF4-FFF2-40B4-BE49-F238E27FC236}">
                <a16:creationId xmlns:a16="http://schemas.microsoft.com/office/drawing/2014/main" id="{1C9EA0E5-FAA2-4386-8982-15B5C44FC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5445125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223336" name="Text Box 104">
            <a:extLst>
              <a:ext uri="{FF2B5EF4-FFF2-40B4-BE49-F238E27FC236}">
                <a16:creationId xmlns:a16="http://schemas.microsoft.com/office/drawing/2014/main" id="{21DF6D02-C3D5-4285-BF9A-C5960253E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92150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时刻</a:t>
            </a:r>
            <a:r>
              <a:rPr lang="en-US" altLang="zh-CN" sz="1800">
                <a:latin typeface="Arial" panose="020B0604020202020204" pitchFamily="34" charset="0"/>
              </a:rPr>
              <a:t>T=9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85" grpId="0" animBg="1"/>
      <p:bldP spid="223286" grpId="0"/>
      <p:bldP spid="2233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>
            <a:extLst>
              <a:ext uri="{FF2B5EF4-FFF2-40B4-BE49-F238E27FC236}">
                <a16:creationId xmlns:a16="http://schemas.microsoft.com/office/drawing/2014/main" id="{8437EB68-29B5-409D-B579-4CE4C43C15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B13229-2544-4EF0-A666-A16BE6BA8B64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9219" name="灯片编号占位符 5">
            <a:extLst>
              <a:ext uri="{FF2B5EF4-FFF2-40B4-BE49-F238E27FC236}">
                <a16:creationId xmlns:a16="http://schemas.microsoft.com/office/drawing/2014/main" id="{C4CE3EA3-B794-4092-B1A4-F6371F1C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4EC1E4-4466-440B-98D7-2AAD7FFB872F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ED6BB505-FE7A-450B-A4A4-B4D384ED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16013"/>
          </a:xfrm>
        </p:spPr>
        <p:txBody>
          <a:bodyPr/>
          <a:lstStyle/>
          <a:p>
            <a:pPr eaLnBrk="1" hangingPunct="1"/>
            <a:r>
              <a:rPr lang="zh-CN" altLang="en-US"/>
              <a:t>习题</a:t>
            </a:r>
            <a:r>
              <a:rPr lang="en-US" altLang="zh-CN"/>
              <a:t>1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D5A6ECA9-6D5A-4803-8AD0-9ACCF386C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696200" cy="720725"/>
          </a:xfrm>
        </p:spPr>
        <p:txBody>
          <a:bodyPr/>
          <a:lstStyle/>
          <a:p>
            <a:pPr eaLnBrk="1" hangingPunct="1"/>
            <a:r>
              <a:rPr lang="zh-CN" altLang="en-US"/>
              <a:t>进程与线程有什么区别？</a:t>
            </a:r>
          </a:p>
        </p:txBody>
      </p:sp>
      <p:sp>
        <p:nvSpPr>
          <p:cNvPr id="9222" name="Rectangle 4">
            <a:extLst>
              <a:ext uri="{FF2B5EF4-FFF2-40B4-BE49-F238E27FC236}">
                <a16:creationId xmlns:a16="http://schemas.microsoft.com/office/drawing/2014/main" id="{B1097C0D-8C15-4CBF-B4D4-237208F8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76475"/>
            <a:ext cx="755967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/>
              <a:t>答：</a:t>
            </a:r>
          </a:p>
          <a:p>
            <a:pPr eaLnBrk="1" hangingPunct="1">
              <a:buFontTx/>
              <a:buAutoNum type="arabicParenBoth"/>
            </a:pPr>
            <a:r>
              <a:rPr lang="zh-CN" altLang="en-US"/>
              <a:t>调度</a:t>
            </a:r>
          </a:p>
        </p:txBody>
      </p:sp>
      <p:sp>
        <p:nvSpPr>
          <p:cNvPr id="202757" name="Rectangle 5">
            <a:extLst>
              <a:ext uri="{FF2B5EF4-FFF2-40B4-BE49-F238E27FC236}">
                <a16:creationId xmlns:a16="http://schemas.microsoft.com/office/drawing/2014/main" id="{C6DBCA0C-F003-4C89-A2BD-C866542DE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429000"/>
            <a:ext cx="75596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/>
              <a:t>     </a:t>
            </a:r>
            <a:r>
              <a:rPr lang="zh-CN" altLang="en-US" sz="2400">
                <a:solidFill>
                  <a:srgbClr val="FF0066"/>
                </a:solidFill>
                <a:ea typeface="楷体_GB2312"/>
                <a:cs typeface="楷体_GB2312"/>
              </a:rPr>
              <a:t>在传统操作系统中，调度和分派的单位是</a:t>
            </a:r>
            <a:r>
              <a:rPr lang="zh-CN" altLang="en-US" sz="2800">
                <a:solidFill>
                  <a:srgbClr val="0000FF"/>
                </a:solidFill>
                <a:ea typeface="楷体_GB2312"/>
                <a:cs typeface="楷体_GB2312"/>
              </a:rPr>
              <a:t>进程</a:t>
            </a:r>
          </a:p>
        </p:txBody>
      </p:sp>
      <p:sp>
        <p:nvSpPr>
          <p:cNvPr id="202758" name="Rectangle 6">
            <a:extLst>
              <a:ext uri="{FF2B5EF4-FFF2-40B4-BE49-F238E27FC236}">
                <a16:creationId xmlns:a16="http://schemas.microsoft.com/office/drawing/2014/main" id="{A09754EF-FF0A-4FC6-B494-B8B417D2F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76700"/>
            <a:ext cx="79930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/>
              <a:t>     </a:t>
            </a:r>
            <a:r>
              <a:rPr lang="zh-CN" altLang="en-US" sz="2400">
                <a:solidFill>
                  <a:srgbClr val="FF0066"/>
                </a:solidFill>
                <a:ea typeface="楷体_GB2312"/>
                <a:cs typeface="楷体_GB2312"/>
              </a:rPr>
              <a:t>在引入线程的操作系统中，调度和分派的单位是</a:t>
            </a:r>
            <a:r>
              <a:rPr lang="zh-CN" altLang="en-US" sz="2800">
                <a:solidFill>
                  <a:srgbClr val="0000FF"/>
                </a:solidFill>
                <a:ea typeface="楷体_GB2312"/>
                <a:cs typeface="楷体_GB2312"/>
              </a:rPr>
              <a:t>线程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7" grpId="0"/>
      <p:bldP spid="20275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4">
            <a:extLst>
              <a:ext uri="{FF2B5EF4-FFF2-40B4-BE49-F238E27FC236}">
                <a16:creationId xmlns:a16="http://schemas.microsoft.com/office/drawing/2014/main" id="{B4CAEC47-E019-4354-90C6-5BC556D81F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B4253E-BDC6-43C3-84DD-383E195F3C2C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48131" name="灯片编号占位符 6">
            <a:extLst>
              <a:ext uri="{FF2B5EF4-FFF2-40B4-BE49-F238E27FC236}">
                <a16:creationId xmlns:a16="http://schemas.microsoft.com/office/drawing/2014/main" id="{A5CC369A-720D-4C9F-B73B-49C8A343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6A1070-61AB-459A-AB0C-AEB37558BA3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/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386794FD-79A6-4773-A7F1-DCCF6FC6D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73138"/>
          </a:xfrm>
        </p:spPr>
        <p:txBody>
          <a:bodyPr/>
          <a:lstStyle/>
          <a:p>
            <a:pPr eaLnBrk="1" hangingPunct="1"/>
            <a:r>
              <a:rPr lang="zh-CN" altLang="en-US"/>
              <a:t>调度算法</a:t>
            </a:r>
          </a:p>
        </p:txBody>
      </p:sp>
      <p:graphicFrame>
        <p:nvGraphicFramePr>
          <p:cNvPr id="224259" name="Group 3">
            <a:extLst>
              <a:ext uri="{FF2B5EF4-FFF2-40B4-BE49-F238E27FC236}">
                <a16:creationId xmlns:a16="http://schemas.microsoft.com/office/drawing/2014/main" id="{7931DB2B-CE75-4650-A197-40BE202B3F2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12763" y="1196975"/>
          <a:ext cx="7588250" cy="2401887"/>
        </p:xfrm>
        <a:graphic>
          <a:graphicData uri="http://schemas.openxmlformats.org/drawingml/2006/table">
            <a:tbl>
              <a:tblPr/>
              <a:tblGrid>
                <a:gridCol w="1265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进程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就绪时间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服务时间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状态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等待时间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响应比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13-6=7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1+7/5=2.4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0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P5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13-8=5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1+5/2=3.5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8184" name="Group 54">
            <a:extLst>
              <a:ext uri="{FF2B5EF4-FFF2-40B4-BE49-F238E27FC236}">
                <a16:creationId xmlns:a16="http://schemas.microsoft.com/office/drawing/2014/main" id="{7AA30637-19B5-433D-AAAA-68B39A0562E6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933825"/>
            <a:ext cx="8458200" cy="2133600"/>
            <a:chOff x="288" y="2688"/>
            <a:chExt cx="5328" cy="1344"/>
          </a:xfrm>
        </p:grpSpPr>
        <p:sp>
          <p:nvSpPr>
            <p:cNvPr id="48209" name="Rectangle 55">
              <a:extLst>
                <a:ext uri="{FF2B5EF4-FFF2-40B4-BE49-F238E27FC236}">
                  <a16:creationId xmlns:a16="http://schemas.microsoft.com/office/drawing/2014/main" id="{16BF2DE9-E222-4EDA-8243-4213A44A6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76"/>
              <a:ext cx="5328" cy="10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8210" name="Rectangle 56">
              <a:extLst>
                <a:ext uri="{FF2B5EF4-FFF2-40B4-BE49-F238E27FC236}">
                  <a16:creationId xmlns:a16="http://schemas.microsoft.com/office/drawing/2014/main" id="{1529C6C6-9392-4E03-8FFF-912D2CF1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688"/>
              <a:ext cx="408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调度算法调度顺序图</a:t>
              </a:r>
              <a:endParaRPr kumimoji="1" lang="en-US" altLang="ja-JP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8185" name="Group 57">
            <a:extLst>
              <a:ext uri="{FF2B5EF4-FFF2-40B4-BE49-F238E27FC236}">
                <a16:creationId xmlns:a16="http://schemas.microsoft.com/office/drawing/2014/main" id="{E46B22E8-1D21-44E5-AABE-D7081163B91B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583113"/>
            <a:ext cx="7620000" cy="838200"/>
            <a:chOff x="672" y="3120"/>
            <a:chExt cx="4800" cy="528"/>
          </a:xfrm>
        </p:grpSpPr>
        <p:sp>
          <p:nvSpPr>
            <p:cNvPr id="48199" name="Line 58">
              <a:extLst>
                <a:ext uri="{FF2B5EF4-FFF2-40B4-BE49-F238E27FC236}">
                  <a16:creationId xmlns:a16="http://schemas.microsoft.com/office/drawing/2014/main" id="{6CE1B14E-180C-44AB-8C8E-2F2E05BC4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3120"/>
              <a:ext cx="0" cy="5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200" name="Line 59">
              <a:extLst>
                <a:ext uri="{FF2B5EF4-FFF2-40B4-BE49-F238E27FC236}">
                  <a16:creationId xmlns:a16="http://schemas.microsoft.com/office/drawing/2014/main" id="{4333654C-DD33-42F5-82E2-B0FA8EF40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648"/>
              <a:ext cx="48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201" name="Line 60">
              <a:extLst>
                <a:ext uri="{FF2B5EF4-FFF2-40B4-BE49-F238E27FC236}">
                  <a16:creationId xmlns:a16="http://schemas.microsoft.com/office/drawing/2014/main" id="{E0FA5FD5-503A-4725-A971-E4F0976148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202" name="Line 61">
              <a:extLst>
                <a:ext uri="{FF2B5EF4-FFF2-40B4-BE49-F238E27FC236}">
                  <a16:creationId xmlns:a16="http://schemas.microsoft.com/office/drawing/2014/main" id="{C359578F-EC16-452C-94FC-AED693655D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203" name="Line 62">
              <a:extLst>
                <a:ext uri="{FF2B5EF4-FFF2-40B4-BE49-F238E27FC236}">
                  <a16:creationId xmlns:a16="http://schemas.microsoft.com/office/drawing/2014/main" id="{A3EE887E-8B02-4718-B07A-B734AFA3F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204" name="Line 63">
              <a:extLst>
                <a:ext uri="{FF2B5EF4-FFF2-40B4-BE49-F238E27FC236}">
                  <a16:creationId xmlns:a16="http://schemas.microsoft.com/office/drawing/2014/main" id="{46EB71F4-D0FD-4DE0-A2D3-90FA4C09B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0" y="3544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205" name="Line 64">
              <a:extLst>
                <a:ext uri="{FF2B5EF4-FFF2-40B4-BE49-F238E27FC236}">
                  <a16:creationId xmlns:a16="http://schemas.microsoft.com/office/drawing/2014/main" id="{29ED0D21-2BD8-466B-82E1-4A1EAD5BF2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206" name="Line 65">
              <a:extLst>
                <a:ext uri="{FF2B5EF4-FFF2-40B4-BE49-F238E27FC236}">
                  <a16:creationId xmlns:a16="http://schemas.microsoft.com/office/drawing/2014/main" id="{6BE37E66-9144-46CB-9D1D-B1D5E5266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6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207" name="Line 66">
              <a:extLst>
                <a:ext uri="{FF2B5EF4-FFF2-40B4-BE49-F238E27FC236}">
                  <a16:creationId xmlns:a16="http://schemas.microsoft.com/office/drawing/2014/main" id="{F131C355-916F-4611-A631-93C564CC4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8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208" name="Line 67">
              <a:extLst>
                <a:ext uri="{FF2B5EF4-FFF2-40B4-BE49-F238E27FC236}">
                  <a16:creationId xmlns:a16="http://schemas.microsoft.com/office/drawing/2014/main" id="{8B42C3F9-A98D-48EC-82D5-B773DDF118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8" y="3552"/>
              <a:ext cx="0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48186" name="Text Box 68">
            <a:extLst>
              <a:ext uri="{FF2B5EF4-FFF2-40B4-BE49-F238E27FC236}">
                <a16:creationId xmlns:a16="http://schemas.microsoft.com/office/drawing/2014/main" id="{CC6F099D-604B-49F1-A78B-405D25B07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933825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HRN</a:t>
            </a:r>
          </a:p>
        </p:txBody>
      </p:sp>
      <p:sp>
        <p:nvSpPr>
          <p:cNvPr id="48187" name="Text Box 69">
            <a:extLst>
              <a:ext uri="{FF2B5EF4-FFF2-40B4-BE49-F238E27FC236}">
                <a16:creationId xmlns:a16="http://schemas.microsoft.com/office/drawing/2014/main" id="{F23D3F91-C16C-4561-B7C6-8F8DEFB8D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14913"/>
            <a:ext cx="792162" cy="3667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48188" name="Text Box 70">
            <a:extLst>
              <a:ext uri="{FF2B5EF4-FFF2-40B4-BE49-F238E27FC236}">
                <a16:creationId xmlns:a16="http://schemas.microsoft.com/office/drawing/2014/main" id="{52A25B12-7D70-4D2A-80ED-C3820E1BA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446713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8189" name="Text Box 71">
            <a:extLst>
              <a:ext uri="{FF2B5EF4-FFF2-40B4-BE49-F238E27FC236}">
                <a16:creationId xmlns:a16="http://schemas.microsoft.com/office/drawing/2014/main" id="{E9A933E0-2979-44E6-8D0A-DEDF8803B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446713"/>
            <a:ext cx="358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8190" name="Text Box 72">
            <a:extLst>
              <a:ext uri="{FF2B5EF4-FFF2-40B4-BE49-F238E27FC236}">
                <a16:creationId xmlns:a16="http://schemas.microsoft.com/office/drawing/2014/main" id="{7D53C1B1-D8B9-443F-85AD-06D7A5D60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5014913"/>
            <a:ext cx="1584325" cy="3667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48191" name="Text Box 73">
            <a:extLst>
              <a:ext uri="{FF2B5EF4-FFF2-40B4-BE49-F238E27FC236}">
                <a16:creationId xmlns:a16="http://schemas.microsoft.com/office/drawing/2014/main" id="{E8204F8C-42D4-42D4-BA8E-475452EFA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446713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8192" name="Text Box 74">
            <a:extLst>
              <a:ext uri="{FF2B5EF4-FFF2-40B4-BE49-F238E27FC236}">
                <a16:creationId xmlns:a16="http://schemas.microsoft.com/office/drawing/2014/main" id="{BD08BF0C-B03C-459C-B4CA-5F3B728E2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5013325"/>
            <a:ext cx="720725" cy="36671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P3</a:t>
            </a:r>
          </a:p>
        </p:txBody>
      </p:sp>
      <p:sp>
        <p:nvSpPr>
          <p:cNvPr id="48193" name="Text Box 75">
            <a:extLst>
              <a:ext uri="{FF2B5EF4-FFF2-40B4-BE49-F238E27FC236}">
                <a16:creationId xmlns:a16="http://schemas.microsoft.com/office/drawing/2014/main" id="{396AF72D-A31B-4854-BD61-EE4E1D9C1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5445125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224332" name="Text Box 76">
            <a:extLst>
              <a:ext uri="{FF2B5EF4-FFF2-40B4-BE49-F238E27FC236}">
                <a16:creationId xmlns:a16="http://schemas.microsoft.com/office/drawing/2014/main" id="{4F4E88BF-90CF-4831-8005-439949B24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445125"/>
            <a:ext cx="503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224333" name="Text Box 77">
            <a:extLst>
              <a:ext uri="{FF2B5EF4-FFF2-40B4-BE49-F238E27FC236}">
                <a16:creationId xmlns:a16="http://schemas.microsoft.com/office/drawing/2014/main" id="{C1681140-BFC5-4838-9D07-8B30B5BEE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013325"/>
            <a:ext cx="792163" cy="366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P5</a:t>
            </a:r>
          </a:p>
        </p:txBody>
      </p:sp>
      <p:sp>
        <p:nvSpPr>
          <p:cNvPr id="224334" name="Text Box 78">
            <a:extLst>
              <a:ext uri="{FF2B5EF4-FFF2-40B4-BE49-F238E27FC236}">
                <a16:creationId xmlns:a16="http://schemas.microsoft.com/office/drawing/2014/main" id="{9FD9D27E-708E-4AC5-9E05-3A63A1F75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013325"/>
            <a:ext cx="720725" cy="3667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P4</a:t>
            </a:r>
          </a:p>
        </p:txBody>
      </p:sp>
      <p:sp>
        <p:nvSpPr>
          <p:cNvPr id="224335" name="Text Box 79">
            <a:extLst>
              <a:ext uri="{FF2B5EF4-FFF2-40B4-BE49-F238E27FC236}">
                <a16:creationId xmlns:a16="http://schemas.microsoft.com/office/drawing/2014/main" id="{88BFD270-9785-4CC4-A2D9-E1EBEB7D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5438775"/>
            <a:ext cx="503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24336" name="Text Box 80">
            <a:extLst>
              <a:ext uri="{FF2B5EF4-FFF2-40B4-BE49-F238E27FC236}">
                <a16:creationId xmlns:a16="http://schemas.microsoft.com/office/drawing/2014/main" id="{43D9E385-346B-4F6B-9A4A-D7F9DE649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92150"/>
            <a:ext cx="1368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时刻</a:t>
            </a:r>
            <a:r>
              <a:rPr lang="en-US" altLang="zh-CN" sz="1800">
                <a:latin typeface="Arial" panose="020B0604020202020204" pitchFamily="34" charset="0"/>
              </a:rPr>
              <a:t>T=13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332" grpId="0"/>
      <p:bldP spid="224333" grpId="0" animBg="1"/>
      <p:bldP spid="224334" grpId="0" animBg="1"/>
      <p:bldP spid="224335" grpId="0"/>
      <p:bldP spid="2243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F23069-49A1-4F26-B209-1C7AB09F1692}"/>
              </a:ext>
            </a:extLst>
          </p:cNvPr>
          <p:cNvSpPr/>
          <p:nvPr/>
        </p:nvSpPr>
        <p:spPr>
          <a:xfrm>
            <a:off x="-36513" y="5157788"/>
            <a:ext cx="2592388" cy="1655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9155" name="灯片编号占位符 4">
            <a:extLst>
              <a:ext uri="{FF2B5EF4-FFF2-40B4-BE49-F238E27FC236}">
                <a16:creationId xmlns:a16="http://schemas.microsoft.com/office/drawing/2014/main" id="{110C3A3B-39A2-4A51-99AF-83BFECE5C45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718300" y="5602288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ADED6975-448C-408F-8B5D-2BE5F3D9E868}" type="slidenum">
              <a:rPr lang="en-US" altLang="zh-CN" sz="1400"/>
              <a:pPr algn="l" eaLnBrk="0" hangingPunct="0"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/>
          </a:p>
        </p:txBody>
      </p:sp>
      <p:graphicFrame>
        <p:nvGraphicFramePr>
          <p:cNvPr id="230402" name="Group 2">
            <a:extLst>
              <a:ext uri="{FF2B5EF4-FFF2-40B4-BE49-F238E27FC236}">
                <a16:creationId xmlns:a16="http://schemas.microsoft.com/office/drawing/2014/main" id="{B7B3A774-F8F5-4460-9BA9-621670B74DAD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468313" y="0"/>
          <a:ext cx="8229600" cy="201138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进程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就绪时间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服务时间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P1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P2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P3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P4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P5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0438" name="AutoShape 38">
            <a:extLst>
              <a:ext uri="{FF2B5EF4-FFF2-40B4-BE49-F238E27FC236}">
                <a16:creationId xmlns:a16="http://schemas.microsoft.com/office/drawing/2014/main" id="{DE68CE00-DD05-4564-891B-368624FAF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565400"/>
            <a:ext cx="633730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时间片长度</a:t>
            </a:r>
            <a:r>
              <a:rPr lang="en-US" altLang="zh-CN" sz="1800">
                <a:latin typeface="Arial" panose="020B0604020202020204" pitchFamily="34" charset="0"/>
              </a:rPr>
              <a:t>q </a:t>
            </a:r>
            <a:r>
              <a:rPr lang="zh-CN" altLang="en-US" sz="1800">
                <a:latin typeface="Arial" panose="020B0604020202020204" pitchFamily="34" charset="0"/>
              </a:rPr>
              <a:t>＝</a:t>
            </a:r>
            <a:r>
              <a:rPr lang="en-US" altLang="zh-CN" sz="1800">
                <a:latin typeface="Arial" panose="020B0604020202020204" pitchFamily="34" charset="0"/>
              </a:rPr>
              <a:t>1</a:t>
            </a:r>
            <a:r>
              <a:rPr lang="zh-CN" altLang="en-US" sz="1800">
                <a:latin typeface="Arial" panose="020B0604020202020204" pitchFamily="34" charset="0"/>
              </a:rPr>
              <a:t>和</a:t>
            </a:r>
            <a:r>
              <a:rPr lang="en-US" altLang="zh-CN" sz="1800">
                <a:latin typeface="Arial" panose="020B0604020202020204" pitchFamily="34" charset="0"/>
              </a:rPr>
              <a:t>q</a:t>
            </a:r>
            <a:r>
              <a:rPr lang="zh-CN" altLang="en-US" sz="1800">
                <a:latin typeface="Arial" panose="020B0604020202020204" pitchFamily="34" charset="0"/>
              </a:rPr>
              <a:t>＝</a:t>
            </a:r>
            <a:r>
              <a:rPr lang="en-US" altLang="zh-CN" sz="1800">
                <a:latin typeface="Arial" panose="020B0604020202020204" pitchFamily="34" charset="0"/>
              </a:rPr>
              <a:t>4</a:t>
            </a:r>
            <a:r>
              <a:rPr lang="zh-CN" altLang="en-US" sz="1800">
                <a:latin typeface="Arial" panose="020B0604020202020204" pitchFamily="34" charset="0"/>
              </a:rPr>
              <a:t>和</a:t>
            </a:r>
            <a:r>
              <a:rPr lang="en-US" altLang="zh-CN" sz="1800">
                <a:latin typeface="Arial" panose="020B0604020202020204" pitchFamily="34" charset="0"/>
              </a:rPr>
              <a:t>q=6</a:t>
            </a:r>
          </a:p>
        </p:txBody>
      </p:sp>
      <p:sp>
        <p:nvSpPr>
          <p:cNvPr id="230441" name="Text Box 41">
            <a:extLst>
              <a:ext uri="{FF2B5EF4-FFF2-40B4-BE49-F238E27FC236}">
                <a16:creationId xmlns:a16="http://schemas.microsoft.com/office/drawing/2014/main" id="{EE4D2D20-0E80-4EA0-837F-3279F7AB0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060575"/>
            <a:ext cx="3240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轮转法</a:t>
            </a:r>
            <a:r>
              <a:rPr lang="en-US" altLang="zh-CN" sz="1800" b="1">
                <a:latin typeface="Arial" panose="020B0604020202020204" pitchFamily="34" charset="0"/>
              </a:rPr>
              <a:t>RR</a:t>
            </a:r>
            <a:r>
              <a:rPr lang="zh-CN" altLang="en-US" sz="1800" b="1">
                <a:latin typeface="Arial" panose="020B0604020202020204" pitchFamily="34" charset="0"/>
              </a:rPr>
              <a:t>调度顺序</a:t>
            </a:r>
          </a:p>
        </p:txBody>
      </p:sp>
      <p:sp>
        <p:nvSpPr>
          <p:cNvPr id="230442" name="Line 42">
            <a:extLst>
              <a:ext uri="{FF2B5EF4-FFF2-40B4-BE49-F238E27FC236}">
                <a16:creationId xmlns:a16="http://schemas.microsoft.com/office/drawing/2014/main" id="{132A10BF-FCF3-410D-99E0-8B0C83E4F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3214688"/>
            <a:ext cx="8820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43" name="Line 43">
            <a:extLst>
              <a:ext uri="{FF2B5EF4-FFF2-40B4-BE49-F238E27FC236}">
                <a16:creationId xmlns:a16="http://schemas.microsoft.com/office/drawing/2014/main" id="{8560A42A-4900-4AE2-8748-8751DC6B2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321468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44" name="Line 44">
            <a:extLst>
              <a:ext uri="{FF2B5EF4-FFF2-40B4-BE49-F238E27FC236}">
                <a16:creationId xmlns:a16="http://schemas.microsoft.com/office/drawing/2014/main" id="{AFA99BB8-A1F5-45D9-AFAD-14D6BD4D8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21468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45" name="Line 45">
            <a:extLst>
              <a:ext uri="{FF2B5EF4-FFF2-40B4-BE49-F238E27FC236}">
                <a16:creationId xmlns:a16="http://schemas.microsoft.com/office/drawing/2014/main" id="{7027D75C-844A-41F5-9EBC-9352DC9E4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321468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46" name="Line 46">
            <a:extLst>
              <a:ext uri="{FF2B5EF4-FFF2-40B4-BE49-F238E27FC236}">
                <a16:creationId xmlns:a16="http://schemas.microsoft.com/office/drawing/2014/main" id="{72F4887C-552E-4EA6-B3D2-457D0F9C2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838" y="321468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47" name="Line 47">
            <a:extLst>
              <a:ext uri="{FF2B5EF4-FFF2-40B4-BE49-F238E27FC236}">
                <a16:creationId xmlns:a16="http://schemas.microsoft.com/office/drawing/2014/main" id="{B9F58ADC-A25B-447F-8C4E-21723F28F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638" y="321468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48" name="Line 48">
            <a:extLst>
              <a:ext uri="{FF2B5EF4-FFF2-40B4-BE49-F238E27FC236}">
                <a16:creationId xmlns:a16="http://schemas.microsoft.com/office/drawing/2014/main" id="{4BCC64E5-6108-4867-8CB9-761395C56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321468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49" name="Line 49">
            <a:extLst>
              <a:ext uri="{FF2B5EF4-FFF2-40B4-BE49-F238E27FC236}">
                <a16:creationId xmlns:a16="http://schemas.microsoft.com/office/drawing/2014/main" id="{7B240C1C-FD0E-488F-A702-760EEE534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321468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50" name="Line 50">
            <a:extLst>
              <a:ext uri="{FF2B5EF4-FFF2-40B4-BE49-F238E27FC236}">
                <a16:creationId xmlns:a16="http://schemas.microsoft.com/office/drawing/2014/main" id="{967A9493-CAC2-46E7-977D-B605082A2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321468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51" name="Line 51">
            <a:extLst>
              <a:ext uri="{FF2B5EF4-FFF2-40B4-BE49-F238E27FC236}">
                <a16:creationId xmlns:a16="http://schemas.microsoft.com/office/drawing/2014/main" id="{B48D6529-F424-42D2-9099-449DA1C7A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321468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52" name="Line 52">
            <a:extLst>
              <a:ext uri="{FF2B5EF4-FFF2-40B4-BE49-F238E27FC236}">
                <a16:creationId xmlns:a16="http://schemas.microsoft.com/office/drawing/2014/main" id="{C6ACC6E2-8571-4D75-B4E3-8B6CD1ACE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321468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53" name="Line 53">
            <a:extLst>
              <a:ext uri="{FF2B5EF4-FFF2-40B4-BE49-F238E27FC236}">
                <a16:creationId xmlns:a16="http://schemas.microsoft.com/office/drawing/2014/main" id="{856F15AB-930F-403B-87E8-13F61B5EA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5025" y="321468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54" name="Line 54">
            <a:extLst>
              <a:ext uri="{FF2B5EF4-FFF2-40B4-BE49-F238E27FC236}">
                <a16:creationId xmlns:a16="http://schemas.microsoft.com/office/drawing/2014/main" id="{B682D791-0EDE-463F-B76A-DCDA3949F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321468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55" name="Line 55">
            <a:extLst>
              <a:ext uri="{FF2B5EF4-FFF2-40B4-BE49-F238E27FC236}">
                <a16:creationId xmlns:a16="http://schemas.microsoft.com/office/drawing/2014/main" id="{3504DF7B-B8E2-4FCB-85F4-A686AF012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21468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56" name="Line 56">
            <a:extLst>
              <a:ext uri="{FF2B5EF4-FFF2-40B4-BE49-F238E27FC236}">
                <a16:creationId xmlns:a16="http://schemas.microsoft.com/office/drawing/2014/main" id="{A58F008C-3AC6-4419-BAE7-5B3BB96AB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321468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57" name="Line 57">
            <a:extLst>
              <a:ext uri="{FF2B5EF4-FFF2-40B4-BE49-F238E27FC236}">
                <a16:creationId xmlns:a16="http://schemas.microsoft.com/office/drawing/2014/main" id="{E653239D-5C57-4B70-9C30-8B1A7DEB0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321468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58" name="Line 58">
            <a:extLst>
              <a:ext uri="{FF2B5EF4-FFF2-40B4-BE49-F238E27FC236}">
                <a16:creationId xmlns:a16="http://schemas.microsoft.com/office/drawing/2014/main" id="{79D9CADB-B3E5-46C3-BCA2-C9814DA7E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21468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59" name="Line 59">
            <a:extLst>
              <a:ext uri="{FF2B5EF4-FFF2-40B4-BE49-F238E27FC236}">
                <a16:creationId xmlns:a16="http://schemas.microsoft.com/office/drawing/2014/main" id="{29AE0D8B-A1D7-430C-85D0-86897182D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321468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60" name="Line 60">
            <a:extLst>
              <a:ext uri="{FF2B5EF4-FFF2-40B4-BE49-F238E27FC236}">
                <a16:creationId xmlns:a16="http://schemas.microsoft.com/office/drawing/2014/main" id="{6ECB5140-9DEE-45C0-9196-2451177B9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9213" y="321468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61" name="Line 61">
            <a:extLst>
              <a:ext uri="{FF2B5EF4-FFF2-40B4-BE49-F238E27FC236}">
                <a16:creationId xmlns:a16="http://schemas.microsoft.com/office/drawing/2014/main" id="{E97003E7-82BA-41C7-BBA0-A5F64D0C2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1013" y="321468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62" name="Line 62">
            <a:extLst>
              <a:ext uri="{FF2B5EF4-FFF2-40B4-BE49-F238E27FC236}">
                <a16:creationId xmlns:a16="http://schemas.microsoft.com/office/drawing/2014/main" id="{E4F13CF1-6F71-4E9F-8DF5-4A1DFE3A9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2813" y="321468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63" name="Text Box 63">
            <a:extLst>
              <a:ext uri="{FF2B5EF4-FFF2-40B4-BE49-F238E27FC236}">
                <a16:creationId xmlns:a16="http://schemas.microsoft.com/office/drawing/2014/main" id="{C66EFAC1-2805-4B7B-A222-4993C0950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927350"/>
            <a:ext cx="288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30464" name="Text Box 64">
            <a:extLst>
              <a:ext uri="{FF2B5EF4-FFF2-40B4-BE49-F238E27FC236}">
                <a16:creationId xmlns:a16="http://schemas.microsoft.com/office/drawing/2014/main" id="{13E098FF-4FF0-4AAA-B42A-054833EA9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927350"/>
            <a:ext cx="288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30465" name="Text Box 65">
            <a:extLst>
              <a:ext uri="{FF2B5EF4-FFF2-40B4-BE49-F238E27FC236}">
                <a16:creationId xmlns:a16="http://schemas.microsoft.com/office/drawing/2014/main" id="{6A2AA2AD-9935-4294-B47D-4A52C8B08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927350"/>
            <a:ext cx="288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30466" name="Text Box 66">
            <a:extLst>
              <a:ext uri="{FF2B5EF4-FFF2-40B4-BE49-F238E27FC236}">
                <a16:creationId xmlns:a16="http://schemas.microsoft.com/office/drawing/2014/main" id="{896F8DD0-CA2D-4EBF-824F-2F0011F21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927350"/>
            <a:ext cx="288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30467" name="Text Box 67">
            <a:extLst>
              <a:ext uri="{FF2B5EF4-FFF2-40B4-BE49-F238E27FC236}">
                <a16:creationId xmlns:a16="http://schemas.microsoft.com/office/drawing/2014/main" id="{8DC3D14D-0775-44A8-B1D2-584022BBF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927350"/>
            <a:ext cx="288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30468" name="Text Box 68">
            <a:extLst>
              <a:ext uri="{FF2B5EF4-FFF2-40B4-BE49-F238E27FC236}">
                <a16:creationId xmlns:a16="http://schemas.microsoft.com/office/drawing/2014/main" id="{2479B59A-04A5-4565-A4C0-6B4BD59A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927350"/>
            <a:ext cx="433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30469" name="Text Box 69">
            <a:extLst>
              <a:ext uri="{FF2B5EF4-FFF2-40B4-BE49-F238E27FC236}">
                <a16:creationId xmlns:a16="http://schemas.microsoft.com/office/drawing/2014/main" id="{CABF43D4-B557-4F35-86A4-24DBF9FA9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2927350"/>
            <a:ext cx="433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230470" name="Text Box 70">
            <a:extLst>
              <a:ext uri="{FF2B5EF4-FFF2-40B4-BE49-F238E27FC236}">
                <a16:creationId xmlns:a16="http://schemas.microsoft.com/office/drawing/2014/main" id="{75590BCB-8236-45EF-9D42-865B28FB6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2927350"/>
            <a:ext cx="433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230471" name="Text Box 71">
            <a:extLst>
              <a:ext uri="{FF2B5EF4-FFF2-40B4-BE49-F238E27FC236}">
                <a16:creationId xmlns:a16="http://schemas.microsoft.com/office/drawing/2014/main" id="{D6CE1EF2-8032-4C48-AA94-2406FAFD8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2927350"/>
            <a:ext cx="433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230472" name="Text Box 72">
            <a:extLst>
              <a:ext uri="{FF2B5EF4-FFF2-40B4-BE49-F238E27FC236}">
                <a16:creationId xmlns:a16="http://schemas.microsoft.com/office/drawing/2014/main" id="{594190D9-20A0-4324-A62E-FB7D3385E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2927350"/>
            <a:ext cx="433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18</a:t>
            </a:r>
          </a:p>
        </p:txBody>
      </p:sp>
      <p:sp>
        <p:nvSpPr>
          <p:cNvPr id="230473" name="Line 73">
            <a:extLst>
              <a:ext uri="{FF2B5EF4-FFF2-40B4-BE49-F238E27FC236}">
                <a16:creationId xmlns:a16="http://schemas.microsoft.com/office/drawing/2014/main" id="{DFD2A4D1-B428-499D-A76C-6610320A2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4613" y="3214688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74" name="Text Box 74">
            <a:extLst>
              <a:ext uri="{FF2B5EF4-FFF2-40B4-BE49-F238E27FC236}">
                <a16:creationId xmlns:a16="http://schemas.microsoft.com/office/drawing/2014/main" id="{3A5292F5-BAD7-4928-AAD6-FC897F913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0613" y="2927350"/>
            <a:ext cx="433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230475" name="Text Box 75">
            <a:extLst>
              <a:ext uri="{FF2B5EF4-FFF2-40B4-BE49-F238E27FC236}">
                <a16:creationId xmlns:a16="http://schemas.microsoft.com/office/drawing/2014/main" id="{EA1DB6CD-B34F-47F4-92E3-A10AC1C69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7505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230476" name="Text Box 76">
            <a:extLst>
              <a:ext uri="{FF2B5EF4-FFF2-40B4-BE49-F238E27FC236}">
                <a16:creationId xmlns:a16="http://schemas.microsoft.com/office/drawing/2014/main" id="{7627F789-5895-4C93-BCA1-4D64B1ADE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78288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230477" name="Text Box 77">
            <a:extLst>
              <a:ext uri="{FF2B5EF4-FFF2-40B4-BE49-F238E27FC236}">
                <a16:creationId xmlns:a16="http://schemas.microsoft.com/office/drawing/2014/main" id="{C13C1090-3253-4107-9B3E-AB9839DF6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8311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P3</a:t>
            </a:r>
          </a:p>
        </p:txBody>
      </p:sp>
      <p:sp>
        <p:nvSpPr>
          <p:cNvPr id="230478" name="Text Box 78">
            <a:extLst>
              <a:ext uri="{FF2B5EF4-FFF2-40B4-BE49-F238E27FC236}">
                <a16:creationId xmlns:a16="http://schemas.microsoft.com/office/drawing/2014/main" id="{DCE763C1-B14B-48B4-8B68-EC1367EC6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87938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P4</a:t>
            </a:r>
          </a:p>
        </p:txBody>
      </p:sp>
      <p:sp>
        <p:nvSpPr>
          <p:cNvPr id="230479" name="Text Box 79">
            <a:extLst>
              <a:ext uri="{FF2B5EF4-FFF2-40B4-BE49-F238E27FC236}">
                <a16:creationId xmlns:a16="http://schemas.microsoft.com/office/drawing/2014/main" id="{EA1F30F0-CA4B-47B5-8295-7AE87B8FC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91175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P5</a:t>
            </a:r>
          </a:p>
        </p:txBody>
      </p:sp>
      <p:sp>
        <p:nvSpPr>
          <p:cNvPr id="230480" name="Line 80">
            <a:extLst>
              <a:ext uri="{FF2B5EF4-FFF2-40B4-BE49-F238E27FC236}">
                <a16:creationId xmlns:a16="http://schemas.microsoft.com/office/drawing/2014/main" id="{72A72C7C-9DB4-4B2F-8C94-2D2F3F295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371951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82" name="Line 82">
            <a:extLst>
              <a:ext uri="{FF2B5EF4-FFF2-40B4-BE49-F238E27FC236}">
                <a16:creationId xmlns:a16="http://schemas.microsoft.com/office/drawing/2014/main" id="{AA6F1037-C13C-40D2-A452-A1658C80AE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422275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84" name="Line 84">
            <a:extLst>
              <a:ext uri="{FF2B5EF4-FFF2-40B4-BE49-F238E27FC236}">
                <a16:creationId xmlns:a16="http://schemas.microsoft.com/office/drawing/2014/main" id="{FA20EC79-E7AF-495A-BA7D-610434C3E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3719513"/>
            <a:ext cx="4318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87" name="Line 87">
            <a:extLst>
              <a:ext uri="{FF2B5EF4-FFF2-40B4-BE49-F238E27FC236}">
                <a16:creationId xmlns:a16="http://schemas.microsoft.com/office/drawing/2014/main" id="{4CD62619-A52C-4160-B029-3ED319B17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4222750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89" name="Line 89">
            <a:extLst>
              <a:ext uri="{FF2B5EF4-FFF2-40B4-BE49-F238E27FC236}">
                <a16:creationId xmlns:a16="http://schemas.microsoft.com/office/drawing/2014/main" id="{F797893B-0565-42CE-BEC7-03F3EB76D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465455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92" name="Line 92">
            <a:extLst>
              <a:ext uri="{FF2B5EF4-FFF2-40B4-BE49-F238E27FC236}">
                <a16:creationId xmlns:a16="http://schemas.microsoft.com/office/drawing/2014/main" id="{CE9C2E9D-D5E0-4F19-BD5E-8C38CF74D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422275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95" name="Line 95">
            <a:extLst>
              <a:ext uri="{FF2B5EF4-FFF2-40B4-BE49-F238E27FC236}">
                <a16:creationId xmlns:a16="http://schemas.microsoft.com/office/drawing/2014/main" id="{374A61EA-2F58-451B-A732-0D802803A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523081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99" name="Line 99">
            <a:extLst>
              <a:ext uri="{FF2B5EF4-FFF2-40B4-BE49-F238E27FC236}">
                <a16:creationId xmlns:a16="http://schemas.microsoft.com/office/drawing/2014/main" id="{615AB82F-2842-4425-AEA4-590C6D603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465455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503" name="Line 103">
            <a:extLst>
              <a:ext uri="{FF2B5EF4-FFF2-40B4-BE49-F238E27FC236}">
                <a16:creationId xmlns:a16="http://schemas.microsoft.com/office/drawing/2014/main" id="{8375AD6E-CF44-423A-90A8-4E83D2432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422275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507" name="Line 107">
            <a:extLst>
              <a:ext uri="{FF2B5EF4-FFF2-40B4-BE49-F238E27FC236}">
                <a16:creationId xmlns:a16="http://schemas.microsoft.com/office/drawing/2014/main" id="{E8BA3D63-3EAB-4D5F-98EB-32917DC74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5735638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511" name="Line 111">
            <a:extLst>
              <a:ext uri="{FF2B5EF4-FFF2-40B4-BE49-F238E27FC236}">
                <a16:creationId xmlns:a16="http://schemas.microsoft.com/office/drawing/2014/main" id="{BC05AE79-03A7-4FBD-8D35-DED1F6A35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523081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515" name="Line 115">
            <a:extLst>
              <a:ext uri="{FF2B5EF4-FFF2-40B4-BE49-F238E27FC236}">
                <a16:creationId xmlns:a16="http://schemas.microsoft.com/office/drawing/2014/main" id="{4303FC87-DE1D-418D-8337-3045BC359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465455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519" name="Line 119">
            <a:extLst>
              <a:ext uri="{FF2B5EF4-FFF2-40B4-BE49-F238E27FC236}">
                <a16:creationId xmlns:a16="http://schemas.microsoft.com/office/drawing/2014/main" id="{EB9A248D-817C-44E7-8B8F-E0B640CB1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422275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523" name="Line 123">
            <a:extLst>
              <a:ext uri="{FF2B5EF4-FFF2-40B4-BE49-F238E27FC236}">
                <a16:creationId xmlns:a16="http://schemas.microsoft.com/office/drawing/2014/main" id="{03D0B058-59E1-432A-92D2-279470C45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5735638"/>
            <a:ext cx="4318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527" name="Line 127">
            <a:extLst>
              <a:ext uri="{FF2B5EF4-FFF2-40B4-BE49-F238E27FC236}">
                <a16:creationId xmlns:a16="http://schemas.microsoft.com/office/drawing/2014/main" id="{140D914D-F18C-46B8-BD1C-0914379BF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523081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530" name="Line 130">
            <a:extLst>
              <a:ext uri="{FF2B5EF4-FFF2-40B4-BE49-F238E27FC236}">
                <a16:creationId xmlns:a16="http://schemas.microsoft.com/office/drawing/2014/main" id="{BC54421A-5867-4DD0-BB0B-BE740DF98E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4654550"/>
            <a:ext cx="4318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533" name="Line 133">
            <a:extLst>
              <a:ext uri="{FF2B5EF4-FFF2-40B4-BE49-F238E27FC236}">
                <a16:creationId xmlns:a16="http://schemas.microsoft.com/office/drawing/2014/main" id="{9A74B05C-4E0F-4212-9726-55F908470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4222750"/>
            <a:ext cx="433388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535" name="Line 135">
            <a:extLst>
              <a:ext uri="{FF2B5EF4-FFF2-40B4-BE49-F238E27FC236}">
                <a16:creationId xmlns:a16="http://schemas.microsoft.com/office/drawing/2014/main" id="{5AFD7B57-2750-4046-8B93-A09EA8C45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1013" y="523081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536" name="Line 136">
            <a:extLst>
              <a:ext uri="{FF2B5EF4-FFF2-40B4-BE49-F238E27FC236}">
                <a16:creationId xmlns:a16="http://schemas.microsoft.com/office/drawing/2014/main" id="{F640F0FB-D0FE-4105-8450-0E88992CF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2813" y="5230813"/>
            <a:ext cx="4318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537" name="Line 137">
            <a:extLst>
              <a:ext uri="{FF2B5EF4-FFF2-40B4-BE49-F238E27FC236}">
                <a16:creationId xmlns:a16="http://schemas.microsoft.com/office/drawing/2014/main" id="{56FF1CEB-23F8-4A10-97EA-0119E74B9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71951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41AE9F-E6AA-4FD7-BF81-310A1AAFF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713" y="5940425"/>
            <a:ext cx="4302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10BCD69-797C-4FAB-B5EF-F833A0F86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5962650"/>
            <a:ext cx="430212" cy="922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2</a:t>
            </a:r>
            <a:r>
              <a:rPr lang="en-US" altLang="zh-CN" sz="1800"/>
              <a:t>P</a:t>
            </a:r>
            <a:r>
              <a:rPr lang="en-US" altLang="zh-CN" sz="1800" baseline="-25000"/>
              <a:t>4</a:t>
            </a:r>
            <a:endParaRPr lang="zh-CN" altLang="en-US" sz="1800" baseline="-2500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462DBE3-A4C4-4F75-BF7C-4CC13DC1E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5911850"/>
            <a:ext cx="430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1</a:t>
            </a:r>
            <a:endParaRPr lang="zh-CN" altLang="en-US" sz="1800" baseline="-2500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F280EBA-61E4-4E23-A075-6887FEC70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5937250"/>
            <a:ext cx="4302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3</a:t>
            </a:r>
            <a:endParaRPr lang="zh-CN" altLang="en-US" sz="1800" baseline="-2500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C382F33-6611-4FD0-B66D-B89AAA5EC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3" y="5962650"/>
            <a:ext cx="4302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937252D-A3E4-4FFB-869B-DF0B1FF2C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913" y="5735638"/>
            <a:ext cx="4302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4</a:t>
            </a:r>
            <a:endParaRPr lang="zh-CN" altLang="en-US" sz="1800" baseline="-2500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C05A43F-5CC1-4A31-BC93-4D305F730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5" y="5911850"/>
            <a:ext cx="430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CBAFC32-7137-41A4-B763-B1FFB3460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538" y="5949950"/>
            <a:ext cx="4302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3</a:t>
            </a:r>
            <a:endParaRPr lang="zh-CN" altLang="en-US" sz="1800" baseline="-2500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70CD0ED-026A-4673-A307-328E9E8AC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954713"/>
            <a:ext cx="428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2</a:t>
            </a:r>
            <a:endParaRPr lang="zh-CN" altLang="en-US" sz="1800" baseline="-2500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CEEA231-44F3-4207-BF10-12C163812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0" y="6130925"/>
            <a:ext cx="430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0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0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3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3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3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3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3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3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3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3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3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3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3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3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3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3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3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3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3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3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3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3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3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3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23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3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3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23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23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23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23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23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23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23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2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23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23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23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23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23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3" dur="500"/>
                                        <p:tgtEl>
                                          <p:spTgt spid="23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23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23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38" grpId="0" animBg="1"/>
      <p:bldP spid="230441" grpId="0"/>
      <p:bldP spid="230463" grpId="0"/>
      <p:bldP spid="230464" grpId="0"/>
      <p:bldP spid="230465" grpId="0"/>
      <p:bldP spid="230466" grpId="0"/>
      <p:bldP spid="230467" grpId="0"/>
      <p:bldP spid="230468" grpId="0"/>
      <p:bldP spid="230469" grpId="0"/>
      <p:bldP spid="230470" grpId="0"/>
      <p:bldP spid="230471" grpId="0"/>
      <p:bldP spid="230472" grpId="0"/>
      <p:bldP spid="230474" grpId="0"/>
      <p:bldP spid="230475" grpId="0"/>
      <p:bldP spid="230476" grpId="0"/>
      <p:bldP spid="230477" grpId="0"/>
      <p:bldP spid="230478" grpId="0"/>
      <p:bldP spid="230479" grpId="0"/>
      <p:bldP spid="4" grpId="0"/>
      <p:bldP spid="67" grpId="0" animBg="1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占位符 2">
            <a:extLst>
              <a:ext uri="{FF2B5EF4-FFF2-40B4-BE49-F238E27FC236}">
                <a16:creationId xmlns:a16="http://schemas.microsoft.com/office/drawing/2014/main" id="{226835C9-5CEB-451D-8B8F-B6EEEDE7B2F6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140335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5CDFCFB8-76D7-4E2A-9A44-7E9078FD688D}" type="datetime1">
              <a:rPr lang="zh-CN" altLang="en-US" sz="1400" smtClean="0"/>
              <a:pPr eaLnBrk="0" hangingPunct="0"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51203" name="灯片编号占位符 4">
            <a:extLst>
              <a:ext uri="{FF2B5EF4-FFF2-40B4-BE49-F238E27FC236}">
                <a16:creationId xmlns:a16="http://schemas.microsoft.com/office/drawing/2014/main" id="{479F2836-629A-4B2B-A5D4-CB69EA6C3C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FE6B06E0-8423-4507-9E9C-D302CA86EF6B}" type="slidenum">
              <a:rPr lang="en-US" altLang="zh-CN" sz="1400"/>
              <a:pPr algn="l" eaLnBrk="0" hangingPunct="0"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/>
          </a:p>
        </p:txBody>
      </p:sp>
      <p:graphicFrame>
        <p:nvGraphicFramePr>
          <p:cNvPr id="228354" name="Group 2">
            <a:extLst>
              <a:ext uri="{FF2B5EF4-FFF2-40B4-BE49-F238E27FC236}">
                <a16:creationId xmlns:a16="http://schemas.microsoft.com/office/drawing/2014/main" id="{A956EA3D-AE41-4549-BA65-D6CC876A98B4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468313" y="0"/>
          <a:ext cx="8229600" cy="201138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进程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就绪时间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服务时间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P1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P2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P3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P4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P5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234" name="Line 32">
            <a:extLst>
              <a:ext uri="{FF2B5EF4-FFF2-40B4-BE49-F238E27FC236}">
                <a16:creationId xmlns:a16="http://schemas.microsoft.com/office/drawing/2014/main" id="{84BF6602-5F03-4A46-9314-25EE26807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2924175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5" name="Line 33">
            <a:extLst>
              <a:ext uri="{FF2B5EF4-FFF2-40B4-BE49-F238E27FC236}">
                <a16:creationId xmlns:a16="http://schemas.microsoft.com/office/drawing/2014/main" id="{3104A843-5114-4E28-BE58-3EBE28AAF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2706688"/>
            <a:ext cx="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6" name="Line 34">
            <a:extLst>
              <a:ext uri="{FF2B5EF4-FFF2-40B4-BE49-F238E27FC236}">
                <a16:creationId xmlns:a16="http://schemas.microsoft.com/office/drawing/2014/main" id="{0A8FAD77-9F23-4963-A86B-71BD9C39B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2706688"/>
            <a:ext cx="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7" name="Line 35">
            <a:extLst>
              <a:ext uri="{FF2B5EF4-FFF2-40B4-BE49-F238E27FC236}">
                <a16:creationId xmlns:a16="http://schemas.microsoft.com/office/drawing/2014/main" id="{0E44DC41-C6AA-4B40-AAC4-D42AF756D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2706688"/>
            <a:ext cx="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8" name="Line 36">
            <a:extLst>
              <a:ext uri="{FF2B5EF4-FFF2-40B4-BE49-F238E27FC236}">
                <a16:creationId xmlns:a16="http://schemas.microsoft.com/office/drawing/2014/main" id="{619420E8-AE9B-48B6-9EDE-76FAAF116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27082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9" name="Line 37">
            <a:extLst>
              <a:ext uri="{FF2B5EF4-FFF2-40B4-BE49-F238E27FC236}">
                <a16:creationId xmlns:a16="http://schemas.microsoft.com/office/drawing/2014/main" id="{2B4D5B86-E714-4B02-A9CB-A1AA3A762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27082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0" name="AutoShape 38">
            <a:extLst>
              <a:ext uri="{FF2B5EF4-FFF2-40B4-BE49-F238E27FC236}">
                <a16:creationId xmlns:a16="http://schemas.microsoft.com/office/drawing/2014/main" id="{E3FA16E1-82DD-496B-A1F4-8C788CD42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211513"/>
            <a:ext cx="633730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时间片长度</a:t>
            </a:r>
            <a:r>
              <a:rPr lang="en-US" altLang="zh-CN" sz="1800">
                <a:latin typeface="Arial" panose="020B0604020202020204" pitchFamily="34" charset="0"/>
              </a:rPr>
              <a:t>q</a:t>
            </a:r>
            <a:r>
              <a:rPr lang="zh-CN" altLang="en-US" sz="1800">
                <a:latin typeface="Arial" panose="020B0604020202020204" pitchFamily="34" charset="0"/>
              </a:rPr>
              <a:t>＝</a:t>
            </a:r>
            <a:r>
              <a:rPr lang="en-US" altLang="zh-CN" sz="18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1241" name="Text Box 39">
            <a:extLst>
              <a:ext uri="{FF2B5EF4-FFF2-40B4-BE49-F238E27FC236}">
                <a16:creationId xmlns:a16="http://schemas.microsoft.com/office/drawing/2014/main" id="{9B0879F5-ED27-4FF2-B59A-3A1D34A44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636838"/>
            <a:ext cx="1296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1242" name="Text Box 40">
            <a:extLst>
              <a:ext uri="{FF2B5EF4-FFF2-40B4-BE49-F238E27FC236}">
                <a16:creationId xmlns:a16="http://schemas.microsoft.com/office/drawing/2014/main" id="{4FE8975A-279E-44F0-9FB1-68F2DB257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563813"/>
            <a:ext cx="1296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就绪队列</a:t>
            </a:r>
          </a:p>
        </p:txBody>
      </p:sp>
      <p:sp>
        <p:nvSpPr>
          <p:cNvPr id="51243" name="Text Box 41">
            <a:extLst>
              <a:ext uri="{FF2B5EF4-FFF2-40B4-BE49-F238E27FC236}">
                <a16:creationId xmlns:a16="http://schemas.microsoft.com/office/drawing/2014/main" id="{24959072-5DD0-4CCD-9683-C723D196D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060575"/>
            <a:ext cx="3240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轮转法</a:t>
            </a:r>
            <a:r>
              <a:rPr lang="en-US" altLang="zh-CN" sz="1800" b="1">
                <a:latin typeface="Arial" panose="020B0604020202020204" pitchFamily="34" charset="0"/>
              </a:rPr>
              <a:t>RR</a:t>
            </a:r>
            <a:r>
              <a:rPr lang="zh-CN" altLang="en-US" sz="1800" b="1">
                <a:latin typeface="Arial" panose="020B0604020202020204" pitchFamily="34" charset="0"/>
              </a:rPr>
              <a:t>调度顺序</a:t>
            </a:r>
          </a:p>
        </p:txBody>
      </p:sp>
      <p:sp>
        <p:nvSpPr>
          <p:cNvPr id="51244" name="Line 42">
            <a:extLst>
              <a:ext uri="{FF2B5EF4-FFF2-40B4-BE49-F238E27FC236}">
                <a16:creationId xmlns:a16="http://schemas.microsoft.com/office/drawing/2014/main" id="{32C48D47-BDE8-4E66-80D0-034BFB679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3860800"/>
            <a:ext cx="8820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5" name="Line 43">
            <a:extLst>
              <a:ext uri="{FF2B5EF4-FFF2-40B4-BE49-F238E27FC236}">
                <a16:creationId xmlns:a16="http://schemas.microsoft.com/office/drawing/2014/main" id="{BECE948A-DD6D-4F21-B7D0-406BE1D3D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6" name="Line 44">
            <a:extLst>
              <a:ext uri="{FF2B5EF4-FFF2-40B4-BE49-F238E27FC236}">
                <a16:creationId xmlns:a16="http://schemas.microsoft.com/office/drawing/2014/main" id="{54E93D61-56F0-4DBD-BF94-8EAD6219C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7" name="Line 45">
            <a:extLst>
              <a:ext uri="{FF2B5EF4-FFF2-40B4-BE49-F238E27FC236}">
                <a16:creationId xmlns:a16="http://schemas.microsoft.com/office/drawing/2014/main" id="{D1AD74D7-199D-4B06-856B-12481979E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8" name="Line 46">
            <a:extLst>
              <a:ext uri="{FF2B5EF4-FFF2-40B4-BE49-F238E27FC236}">
                <a16:creationId xmlns:a16="http://schemas.microsoft.com/office/drawing/2014/main" id="{F478E047-2102-48DD-BE86-986F190A2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838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9" name="Line 47">
            <a:extLst>
              <a:ext uri="{FF2B5EF4-FFF2-40B4-BE49-F238E27FC236}">
                <a16:creationId xmlns:a16="http://schemas.microsoft.com/office/drawing/2014/main" id="{6BDA75FF-47E2-413B-842B-C05EECAD2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638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0" name="Line 48">
            <a:extLst>
              <a:ext uri="{FF2B5EF4-FFF2-40B4-BE49-F238E27FC236}">
                <a16:creationId xmlns:a16="http://schemas.microsoft.com/office/drawing/2014/main" id="{3612395D-63E0-44BE-A116-190ACF384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1" name="Line 49">
            <a:extLst>
              <a:ext uri="{FF2B5EF4-FFF2-40B4-BE49-F238E27FC236}">
                <a16:creationId xmlns:a16="http://schemas.microsoft.com/office/drawing/2014/main" id="{E452606E-1E17-4F4B-A304-3D9661F28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2" name="Line 50">
            <a:extLst>
              <a:ext uri="{FF2B5EF4-FFF2-40B4-BE49-F238E27FC236}">
                <a16:creationId xmlns:a16="http://schemas.microsoft.com/office/drawing/2014/main" id="{59EA671A-316A-4766-8463-086C06138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3" name="Line 51">
            <a:extLst>
              <a:ext uri="{FF2B5EF4-FFF2-40B4-BE49-F238E27FC236}">
                <a16:creationId xmlns:a16="http://schemas.microsoft.com/office/drawing/2014/main" id="{697E06B2-4818-4C57-BBC5-4612540E7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4" name="Line 52">
            <a:extLst>
              <a:ext uri="{FF2B5EF4-FFF2-40B4-BE49-F238E27FC236}">
                <a16:creationId xmlns:a16="http://schemas.microsoft.com/office/drawing/2014/main" id="{77D527CE-CCB0-4543-BDE0-9C802E614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5" name="Line 53">
            <a:extLst>
              <a:ext uri="{FF2B5EF4-FFF2-40B4-BE49-F238E27FC236}">
                <a16:creationId xmlns:a16="http://schemas.microsoft.com/office/drawing/2014/main" id="{AB3B4AAA-9BAC-4E35-BD17-99C8B1A2F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5025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6" name="Line 54">
            <a:extLst>
              <a:ext uri="{FF2B5EF4-FFF2-40B4-BE49-F238E27FC236}">
                <a16:creationId xmlns:a16="http://schemas.microsoft.com/office/drawing/2014/main" id="{DF052887-6424-4602-9CD4-DC4F76EBF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7" name="Line 55">
            <a:extLst>
              <a:ext uri="{FF2B5EF4-FFF2-40B4-BE49-F238E27FC236}">
                <a16:creationId xmlns:a16="http://schemas.microsoft.com/office/drawing/2014/main" id="{8E3AB6C5-1110-47EB-ABCE-636C1D5A2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8" name="Line 56">
            <a:extLst>
              <a:ext uri="{FF2B5EF4-FFF2-40B4-BE49-F238E27FC236}">
                <a16:creationId xmlns:a16="http://schemas.microsoft.com/office/drawing/2014/main" id="{FD592811-7558-45B3-9465-49231A210C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9" name="Line 57">
            <a:extLst>
              <a:ext uri="{FF2B5EF4-FFF2-40B4-BE49-F238E27FC236}">
                <a16:creationId xmlns:a16="http://schemas.microsoft.com/office/drawing/2014/main" id="{30DF3D4C-48A1-42AC-9ED3-48695A5D1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0" name="Line 58">
            <a:extLst>
              <a:ext uri="{FF2B5EF4-FFF2-40B4-BE49-F238E27FC236}">
                <a16:creationId xmlns:a16="http://schemas.microsoft.com/office/drawing/2014/main" id="{37D0350E-BFC2-4E80-8DEC-AF20918F9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1" name="Line 59">
            <a:extLst>
              <a:ext uri="{FF2B5EF4-FFF2-40B4-BE49-F238E27FC236}">
                <a16:creationId xmlns:a16="http://schemas.microsoft.com/office/drawing/2014/main" id="{14FEFE8E-7C56-4499-B3BB-0064574B1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2" name="Line 60">
            <a:extLst>
              <a:ext uri="{FF2B5EF4-FFF2-40B4-BE49-F238E27FC236}">
                <a16:creationId xmlns:a16="http://schemas.microsoft.com/office/drawing/2014/main" id="{978969F6-538F-4830-92C9-7B26DD9D9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9213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3" name="Line 61">
            <a:extLst>
              <a:ext uri="{FF2B5EF4-FFF2-40B4-BE49-F238E27FC236}">
                <a16:creationId xmlns:a16="http://schemas.microsoft.com/office/drawing/2014/main" id="{72E50ADD-B023-4AF2-B2DB-BDB18D5A9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1013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4" name="Line 62">
            <a:extLst>
              <a:ext uri="{FF2B5EF4-FFF2-40B4-BE49-F238E27FC236}">
                <a16:creationId xmlns:a16="http://schemas.microsoft.com/office/drawing/2014/main" id="{0E4BDD80-C66C-4D8E-AB06-47FE69E89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2813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5" name="Text Box 63">
            <a:extLst>
              <a:ext uri="{FF2B5EF4-FFF2-40B4-BE49-F238E27FC236}">
                <a16:creationId xmlns:a16="http://schemas.microsoft.com/office/drawing/2014/main" id="{556B0793-727C-432F-A2EA-400AC1300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573463"/>
            <a:ext cx="288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1266" name="Text Box 64">
            <a:extLst>
              <a:ext uri="{FF2B5EF4-FFF2-40B4-BE49-F238E27FC236}">
                <a16:creationId xmlns:a16="http://schemas.microsoft.com/office/drawing/2014/main" id="{CE581C8C-A2AB-4583-884F-B32754AA6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573463"/>
            <a:ext cx="288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1267" name="Text Box 65">
            <a:extLst>
              <a:ext uri="{FF2B5EF4-FFF2-40B4-BE49-F238E27FC236}">
                <a16:creationId xmlns:a16="http://schemas.microsoft.com/office/drawing/2014/main" id="{264063B7-7070-4690-A565-AD1E73B80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573463"/>
            <a:ext cx="288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1268" name="Text Box 66">
            <a:extLst>
              <a:ext uri="{FF2B5EF4-FFF2-40B4-BE49-F238E27FC236}">
                <a16:creationId xmlns:a16="http://schemas.microsoft.com/office/drawing/2014/main" id="{3B7A9E50-86A0-418A-A061-B22567B8E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573463"/>
            <a:ext cx="288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1269" name="Text Box 67">
            <a:extLst>
              <a:ext uri="{FF2B5EF4-FFF2-40B4-BE49-F238E27FC236}">
                <a16:creationId xmlns:a16="http://schemas.microsoft.com/office/drawing/2014/main" id="{B94979F8-CCE4-4065-9E1B-A01EA1772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573463"/>
            <a:ext cx="288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1270" name="Text Box 68">
            <a:extLst>
              <a:ext uri="{FF2B5EF4-FFF2-40B4-BE49-F238E27FC236}">
                <a16:creationId xmlns:a16="http://schemas.microsoft.com/office/drawing/2014/main" id="{9F301DF1-7022-454C-806A-ED7696F9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573463"/>
            <a:ext cx="433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1271" name="Text Box 69">
            <a:extLst>
              <a:ext uri="{FF2B5EF4-FFF2-40B4-BE49-F238E27FC236}">
                <a16:creationId xmlns:a16="http://schemas.microsoft.com/office/drawing/2014/main" id="{3F92C930-A00D-46A8-9E6F-63C4AA15B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573463"/>
            <a:ext cx="433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51272" name="Text Box 70">
            <a:extLst>
              <a:ext uri="{FF2B5EF4-FFF2-40B4-BE49-F238E27FC236}">
                <a16:creationId xmlns:a16="http://schemas.microsoft.com/office/drawing/2014/main" id="{4CBA3F54-F50F-4D54-B2DC-C5217EAB1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3573463"/>
            <a:ext cx="433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51273" name="Text Box 71">
            <a:extLst>
              <a:ext uri="{FF2B5EF4-FFF2-40B4-BE49-F238E27FC236}">
                <a16:creationId xmlns:a16="http://schemas.microsoft.com/office/drawing/2014/main" id="{6F4EEC66-0A45-4AE0-BE0C-80818CE93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573463"/>
            <a:ext cx="433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51274" name="Text Box 72">
            <a:extLst>
              <a:ext uri="{FF2B5EF4-FFF2-40B4-BE49-F238E27FC236}">
                <a16:creationId xmlns:a16="http://schemas.microsoft.com/office/drawing/2014/main" id="{DA42E08E-FB9B-46C7-997E-61585B3B6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3573463"/>
            <a:ext cx="433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18</a:t>
            </a:r>
          </a:p>
        </p:txBody>
      </p:sp>
      <p:sp>
        <p:nvSpPr>
          <p:cNvPr id="51275" name="Line 73">
            <a:extLst>
              <a:ext uri="{FF2B5EF4-FFF2-40B4-BE49-F238E27FC236}">
                <a16:creationId xmlns:a16="http://schemas.microsoft.com/office/drawing/2014/main" id="{69EF0964-C142-480F-BAD7-5CC709A05E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4613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6" name="Text Box 74">
            <a:extLst>
              <a:ext uri="{FF2B5EF4-FFF2-40B4-BE49-F238E27FC236}">
                <a16:creationId xmlns:a16="http://schemas.microsoft.com/office/drawing/2014/main" id="{A69DCE8E-EDD6-4B54-B6F3-89FC12B32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0613" y="3573463"/>
            <a:ext cx="433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51277" name="Text Box 75">
            <a:extLst>
              <a:ext uri="{FF2B5EF4-FFF2-40B4-BE49-F238E27FC236}">
                <a16:creationId xmlns:a16="http://schemas.microsoft.com/office/drawing/2014/main" id="{0C74738E-CD29-43E7-97F3-A92AD9C44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211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51278" name="Text Box 76">
            <a:extLst>
              <a:ext uri="{FF2B5EF4-FFF2-40B4-BE49-F238E27FC236}">
                <a16:creationId xmlns:a16="http://schemas.microsoft.com/office/drawing/2014/main" id="{E0F49780-9157-4760-903E-5AB9A23F2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244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51279" name="Text Box 77">
            <a:extLst>
              <a:ext uri="{FF2B5EF4-FFF2-40B4-BE49-F238E27FC236}">
                <a16:creationId xmlns:a16="http://schemas.microsoft.com/office/drawing/2014/main" id="{7E71E5DD-F8CF-49EA-B284-46FBCF632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29225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P3</a:t>
            </a:r>
          </a:p>
        </p:txBody>
      </p:sp>
      <p:sp>
        <p:nvSpPr>
          <p:cNvPr id="51280" name="Text Box 78">
            <a:extLst>
              <a:ext uri="{FF2B5EF4-FFF2-40B4-BE49-F238E27FC236}">
                <a16:creationId xmlns:a16="http://schemas.microsoft.com/office/drawing/2014/main" id="{1E1D3B7E-1551-4BFE-8DC5-5EAA9B71B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3405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P4</a:t>
            </a:r>
          </a:p>
        </p:txBody>
      </p:sp>
      <p:sp>
        <p:nvSpPr>
          <p:cNvPr id="51281" name="Text Box 79">
            <a:extLst>
              <a:ext uri="{FF2B5EF4-FFF2-40B4-BE49-F238E27FC236}">
                <a16:creationId xmlns:a16="http://schemas.microsoft.com/office/drawing/2014/main" id="{5002F3DD-94A3-480C-ACEF-660B696B5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7288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P5</a:t>
            </a:r>
          </a:p>
        </p:txBody>
      </p:sp>
      <p:sp>
        <p:nvSpPr>
          <p:cNvPr id="51282" name="Line 80">
            <a:extLst>
              <a:ext uri="{FF2B5EF4-FFF2-40B4-BE49-F238E27FC236}">
                <a16:creationId xmlns:a16="http://schemas.microsoft.com/office/drawing/2014/main" id="{2C0C48FF-73EB-47BB-9BAC-44C9D86D2B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43656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3" name="Line 81">
            <a:extLst>
              <a:ext uri="{FF2B5EF4-FFF2-40B4-BE49-F238E27FC236}">
                <a16:creationId xmlns:a16="http://schemas.microsoft.com/office/drawing/2014/main" id="{7E89B12A-0F00-408E-AAB5-D4ADFAA6B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48688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4" name="Line 82">
            <a:extLst>
              <a:ext uri="{FF2B5EF4-FFF2-40B4-BE49-F238E27FC236}">
                <a16:creationId xmlns:a16="http://schemas.microsoft.com/office/drawing/2014/main" id="{9C84CD35-9C98-4F9A-8427-B19E4B759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43656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5" name="Line 83">
            <a:extLst>
              <a:ext uri="{FF2B5EF4-FFF2-40B4-BE49-F238E27FC236}">
                <a16:creationId xmlns:a16="http://schemas.microsoft.com/office/drawing/2014/main" id="{4A61C296-C461-4233-9672-A6ABDEB88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4868863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6" name="Line 84">
            <a:extLst>
              <a:ext uri="{FF2B5EF4-FFF2-40B4-BE49-F238E27FC236}">
                <a16:creationId xmlns:a16="http://schemas.microsoft.com/office/drawing/2014/main" id="{2F0333FA-F86F-458B-8CCB-E7FACFBA4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48688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7" name="Line 85">
            <a:extLst>
              <a:ext uri="{FF2B5EF4-FFF2-40B4-BE49-F238E27FC236}">
                <a16:creationId xmlns:a16="http://schemas.microsoft.com/office/drawing/2014/main" id="{BE1BFE9F-FBDD-4D04-BBDF-590C2D6E3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48688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8" name="Line 86">
            <a:extLst>
              <a:ext uri="{FF2B5EF4-FFF2-40B4-BE49-F238E27FC236}">
                <a16:creationId xmlns:a16="http://schemas.microsoft.com/office/drawing/2014/main" id="{9E6DECEB-593C-456D-A3A0-6E637A6C0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53006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9" name="Line 87">
            <a:extLst>
              <a:ext uri="{FF2B5EF4-FFF2-40B4-BE49-F238E27FC236}">
                <a16:creationId xmlns:a16="http://schemas.microsoft.com/office/drawing/2014/main" id="{47413600-E557-4A15-8915-CC291B63C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53006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0" name="Line 88">
            <a:extLst>
              <a:ext uri="{FF2B5EF4-FFF2-40B4-BE49-F238E27FC236}">
                <a16:creationId xmlns:a16="http://schemas.microsoft.com/office/drawing/2014/main" id="{7DFD5E83-6544-4701-8882-70E8B66A9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53006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1" name="Line 89">
            <a:extLst>
              <a:ext uri="{FF2B5EF4-FFF2-40B4-BE49-F238E27FC236}">
                <a16:creationId xmlns:a16="http://schemas.microsoft.com/office/drawing/2014/main" id="{5FE603F7-041D-4000-BE92-AC0A8FADD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5876925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2" name="Line 90">
            <a:extLst>
              <a:ext uri="{FF2B5EF4-FFF2-40B4-BE49-F238E27FC236}">
                <a16:creationId xmlns:a16="http://schemas.microsoft.com/office/drawing/2014/main" id="{E5A84C3A-31CF-414B-9635-1CB105800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58769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3" name="Line 91">
            <a:extLst>
              <a:ext uri="{FF2B5EF4-FFF2-40B4-BE49-F238E27FC236}">
                <a16:creationId xmlns:a16="http://schemas.microsoft.com/office/drawing/2014/main" id="{976D1F3D-E86E-48CB-8491-8B9DE87EC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58769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4" name="Line 92">
            <a:extLst>
              <a:ext uri="{FF2B5EF4-FFF2-40B4-BE49-F238E27FC236}">
                <a16:creationId xmlns:a16="http://schemas.microsoft.com/office/drawing/2014/main" id="{5E3BDC90-8C9B-40A9-BF8F-A5C1D6A59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58769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5" name="Line 93">
            <a:extLst>
              <a:ext uri="{FF2B5EF4-FFF2-40B4-BE49-F238E27FC236}">
                <a16:creationId xmlns:a16="http://schemas.microsoft.com/office/drawing/2014/main" id="{D2D36012-3B36-4BBF-852C-6A6702271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7413" y="6453188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6" name="Line 94">
            <a:extLst>
              <a:ext uri="{FF2B5EF4-FFF2-40B4-BE49-F238E27FC236}">
                <a16:creationId xmlns:a16="http://schemas.microsoft.com/office/drawing/2014/main" id="{EFC355FE-1BF1-4D58-A241-A986DE6D7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738" y="48688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7" name="Line 95">
            <a:extLst>
              <a:ext uri="{FF2B5EF4-FFF2-40B4-BE49-F238E27FC236}">
                <a16:creationId xmlns:a16="http://schemas.microsoft.com/office/drawing/2014/main" id="{330579AA-5784-4C48-8E53-6F015FC1C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0538" y="4868863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8" name="Line 96">
            <a:extLst>
              <a:ext uri="{FF2B5EF4-FFF2-40B4-BE49-F238E27FC236}">
                <a16:creationId xmlns:a16="http://schemas.microsoft.com/office/drawing/2014/main" id="{4396AD9D-2E42-497F-844C-1E7BDC322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5300663"/>
            <a:ext cx="4333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99" name="Line 97">
            <a:extLst>
              <a:ext uri="{FF2B5EF4-FFF2-40B4-BE49-F238E27FC236}">
                <a16:creationId xmlns:a16="http://schemas.microsoft.com/office/drawing/2014/main" id="{AAAE6C36-7872-4B55-8A57-E00652F36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645318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0" name="Line 98">
            <a:extLst>
              <a:ext uri="{FF2B5EF4-FFF2-40B4-BE49-F238E27FC236}">
                <a16:creationId xmlns:a16="http://schemas.microsoft.com/office/drawing/2014/main" id="{04DC2D89-B97A-48C0-819F-6BA611BB0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2813" y="58769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01" name="Line 99">
            <a:extLst>
              <a:ext uri="{FF2B5EF4-FFF2-40B4-BE49-F238E27FC236}">
                <a16:creationId xmlns:a16="http://schemas.microsoft.com/office/drawing/2014/main" id="{BECE413B-8EFC-4D75-9B1D-353B592D7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43656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2">
            <a:extLst>
              <a:ext uri="{FF2B5EF4-FFF2-40B4-BE49-F238E27FC236}">
                <a16:creationId xmlns:a16="http://schemas.microsoft.com/office/drawing/2014/main" id="{AFF13546-8250-447D-B401-90045BEFD902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140335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782481C-2519-4B1E-BC52-CC5C8BBC6EAA}" type="datetime1">
              <a:rPr lang="zh-CN" altLang="en-US" sz="1400" smtClean="0"/>
              <a:pPr eaLnBrk="0" hangingPunct="0"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53251" name="灯片编号占位符 4">
            <a:extLst>
              <a:ext uri="{FF2B5EF4-FFF2-40B4-BE49-F238E27FC236}">
                <a16:creationId xmlns:a16="http://schemas.microsoft.com/office/drawing/2014/main" id="{F14DBE36-8C07-4E7A-ACB6-30414B36BB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0"/>
              </a:spcBef>
              <a:buFontTx/>
              <a:buNone/>
            </a:pPr>
            <a:fld id="{D74755C4-06A7-4442-8D9C-CB961F5758DF}" type="slidenum">
              <a:rPr lang="en-US" altLang="zh-CN" sz="1400"/>
              <a:pPr algn="l" eaLnBrk="0" hangingPunct="0"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/>
          </a:p>
        </p:txBody>
      </p:sp>
      <p:graphicFrame>
        <p:nvGraphicFramePr>
          <p:cNvPr id="229378" name="Group 2">
            <a:extLst>
              <a:ext uri="{FF2B5EF4-FFF2-40B4-BE49-F238E27FC236}">
                <a16:creationId xmlns:a16="http://schemas.microsoft.com/office/drawing/2014/main" id="{D16E0F4F-1516-4475-9024-B674B419586B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468313" y="0"/>
          <a:ext cx="8229600" cy="201138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进程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就绪时间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服务时间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P1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P2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P3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P4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P5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282" name="Line 32">
            <a:extLst>
              <a:ext uri="{FF2B5EF4-FFF2-40B4-BE49-F238E27FC236}">
                <a16:creationId xmlns:a16="http://schemas.microsoft.com/office/drawing/2014/main" id="{79CEDC49-C8D6-4219-A0E5-6A47341FC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2924175"/>
            <a:ext cx="720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3" name="Line 33">
            <a:extLst>
              <a:ext uri="{FF2B5EF4-FFF2-40B4-BE49-F238E27FC236}">
                <a16:creationId xmlns:a16="http://schemas.microsoft.com/office/drawing/2014/main" id="{73902459-BEF4-431B-9B12-C49824BBF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2706688"/>
            <a:ext cx="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4" name="Line 34">
            <a:extLst>
              <a:ext uri="{FF2B5EF4-FFF2-40B4-BE49-F238E27FC236}">
                <a16:creationId xmlns:a16="http://schemas.microsoft.com/office/drawing/2014/main" id="{7D24E0FE-C873-416B-B065-4AAF243E2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2706688"/>
            <a:ext cx="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5" name="Line 35">
            <a:extLst>
              <a:ext uri="{FF2B5EF4-FFF2-40B4-BE49-F238E27FC236}">
                <a16:creationId xmlns:a16="http://schemas.microsoft.com/office/drawing/2014/main" id="{D746529A-A285-405A-804A-8A3B28BA1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2706688"/>
            <a:ext cx="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6" name="Line 36">
            <a:extLst>
              <a:ext uri="{FF2B5EF4-FFF2-40B4-BE49-F238E27FC236}">
                <a16:creationId xmlns:a16="http://schemas.microsoft.com/office/drawing/2014/main" id="{D5AE9A51-56FA-428A-B054-78A06B9CF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27082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7" name="Line 37">
            <a:extLst>
              <a:ext uri="{FF2B5EF4-FFF2-40B4-BE49-F238E27FC236}">
                <a16:creationId xmlns:a16="http://schemas.microsoft.com/office/drawing/2014/main" id="{FF3B159D-3319-44C0-BBAB-4F77C51B3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27082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8" name="AutoShape 38">
            <a:extLst>
              <a:ext uri="{FF2B5EF4-FFF2-40B4-BE49-F238E27FC236}">
                <a16:creationId xmlns:a16="http://schemas.microsoft.com/office/drawing/2014/main" id="{06767743-EB9C-46F3-851F-58EE91A38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211513"/>
            <a:ext cx="6337300" cy="3603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时间片长度</a:t>
            </a:r>
            <a:r>
              <a:rPr lang="en-US" altLang="zh-CN" sz="1800">
                <a:latin typeface="Arial" panose="020B0604020202020204" pitchFamily="34" charset="0"/>
              </a:rPr>
              <a:t>q</a:t>
            </a:r>
            <a:r>
              <a:rPr lang="zh-CN" altLang="en-US" sz="1800">
                <a:latin typeface="Arial" panose="020B0604020202020204" pitchFamily="34" charset="0"/>
              </a:rPr>
              <a:t>＝</a:t>
            </a:r>
            <a:r>
              <a:rPr lang="en-US" altLang="zh-CN" sz="18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3289" name="Text Box 39">
            <a:extLst>
              <a:ext uri="{FF2B5EF4-FFF2-40B4-BE49-F238E27FC236}">
                <a16:creationId xmlns:a16="http://schemas.microsoft.com/office/drawing/2014/main" id="{F996F622-B712-489A-9D64-40E838F7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636838"/>
            <a:ext cx="1296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53290" name="Text Box 40">
            <a:extLst>
              <a:ext uri="{FF2B5EF4-FFF2-40B4-BE49-F238E27FC236}">
                <a16:creationId xmlns:a16="http://schemas.microsoft.com/office/drawing/2014/main" id="{A4FE66E2-EF6B-4320-AC8E-B78C83F6F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563813"/>
            <a:ext cx="1296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panose="020B0604020202020204" pitchFamily="34" charset="0"/>
              </a:rPr>
              <a:t>就绪队列</a:t>
            </a:r>
          </a:p>
        </p:txBody>
      </p:sp>
      <p:sp>
        <p:nvSpPr>
          <p:cNvPr id="53291" name="Text Box 41">
            <a:extLst>
              <a:ext uri="{FF2B5EF4-FFF2-40B4-BE49-F238E27FC236}">
                <a16:creationId xmlns:a16="http://schemas.microsoft.com/office/drawing/2014/main" id="{7240FDD5-23BD-4DAE-999D-C8FE2ED6F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2060575"/>
            <a:ext cx="3240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轮转法</a:t>
            </a:r>
            <a:r>
              <a:rPr lang="en-US" altLang="zh-CN" sz="1800" b="1">
                <a:latin typeface="Arial" panose="020B0604020202020204" pitchFamily="34" charset="0"/>
              </a:rPr>
              <a:t>RR</a:t>
            </a:r>
            <a:r>
              <a:rPr lang="zh-CN" altLang="en-US" sz="1800" b="1">
                <a:latin typeface="Arial" panose="020B0604020202020204" pitchFamily="34" charset="0"/>
              </a:rPr>
              <a:t>调度顺序</a:t>
            </a:r>
          </a:p>
        </p:txBody>
      </p:sp>
      <p:sp>
        <p:nvSpPr>
          <p:cNvPr id="53292" name="Line 42">
            <a:extLst>
              <a:ext uri="{FF2B5EF4-FFF2-40B4-BE49-F238E27FC236}">
                <a16:creationId xmlns:a16="http://schemas.microsoft.com/office/drawing/2014/main" id="{AED14BA1-CA06-4DCD-A719-788D44E69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3860800"/>
            <a:ext cx="8820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3" name="Line 43">
            <a:extLst>
              <a:ext uri="{FF2B5EF4-FFF2-40B4-BE49-F238E27FC236}">
                <a16:creationId xmlns:a16="http://schemas.microsoft.com/office/drawing/2014/main" id="{09562720-08C6-4D53-90AE-19B85705B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4" name="Line 44">
            <a:extLst>
              <a:ext uri="{FF2B5EF4-FFF2-40B4-BE49-F238E27FC236}">
                <a16:creationId xmlns:a16="http://schemas.microsoft.com/office/drawing/2014/main" id="{D973DFE9-D8D1-46C1-B639-1FFB4171D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5" name="Line 45">
            <a:extLst>
              <a:ext uri="{FF2B5EF4-FFF2-40B4-BE49-F238E27FC236}">
                <a16:creationId xmlns:a16="http://schemas.microsoft.com/office/drawing/2014/main" id="{428E928B-6207-49E8-827F-881AAFAD4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6" name="Line 46">
            <a:extLst>
              <a:ext uri="{FF2B5EF4-FFF2-40B4-BE49-F238E27FC236}">
                <a16:creationId xmlns:a16="http://schemas.microsoft.com/office/drawing/2014/main" id="{E622267D-72EC-42DA-8E1B-F69D510B3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838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7" name="Line 47">
            <a:extLst>
              <a:ext uri="{FF2B5EF4-FFF2-40B4-BE49-F238E27FC236}">
                <a16:creationId xmlns:a16="http://schemas.microsoft.com/office/drawing/2014/main" id="{3CED9C80-8B35-4915-8479-1E3E7F849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2638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8" name="Line 48">
            <a:extLst>
              <a:ext uri="{FF2B5EF4-FFF2-40B4-BE49-F238E27FC236}">
                <a16:creationId xmlns:a16="http://schemas.microsoft.com/office/drawing/2014/main" id="{F1D23180-291B-4CC1-98E5-74FC4FD42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9" name="Line 49">
            <a:extLst>
              <a:ext uri="{FF2B5EF4-FFF2-40B4-BE49-F238E27FC236}">
                <a16:creationId xmlns:a16="http://schemas.microsoft.com/office/drawing/2014/main" id="{294DBDFA-C590-45CA-89D2-A0718E229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0" name="Line 50">
            <a:extLst>
              <a:ext uri="{FF2B5EF4-FFF2-40B4-BE49-F238E27FC236}">
                <a16:creationId xmlns:a16="http://schemas.microsoft.com/office/drawing/2014/main" id="{90CEF867-9D8B-422F-BD68-ADC79104C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1" name="Line 51">
            <a:extLst>
              <a:ext uri="{FF2B5EF4-FFF2-40B4-BE49-F238E27FC236}">
                <a16:creationId xmlns:a16="http://schemas.microsoft.com/office/drawing/2014/main" id="{3ED65ED5-DCD5-4BB6-B16E-BFC47B9CEC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2" name="Line 52">
            <a:extLst>
              <a:ext uri="{FF2B5EF4-FFF2-40B4-BE49-F238E27FC236}">
                <a16:creationId xmlns:a16="http://schemas.microsoft.com/office/drawing/2014/main" id="{0D129B4C-D32A-474F-A58F-CE95E2DC7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3" name="Line 53">
            <a:extLst>
              <a:ext uri="{FF2B5EF4-FFF2-40B4-BE49-F238E27FC236}">
                <a16:creationId xmlns:a16="http://schemas.microsoft.com/office/drawing/2014/main" id="{BB570183-B5E6-49FD-8642-88CB8AF56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5025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4" name="Line 54">
            <a:extLst>
              <a:ext uri="{FF2B5EF4-FFF2-40B4-BE49-F238E27FC236}">
                <a16:creationId xmlns:a16="http://schemas.microsoft.com/office/drawing/2014/main" id="{9D6A0B23-CBB7-43A3-BA80-DB151DF9D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5" name="Line 55">
            <a:extLst>
              <a:ext uri="{FF2B5EF4-FFF2-40B4-BE49-F238E27FC236}">
                <a16:creationId xmlns:a16="http://schemas.microsoft.com/office/drawing/2014/main" id="{7593F723-E7A0-43F1-A171-CBC0F63FB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6" name="Line 56">
            <a:extLst>
              <a:ext uri="{FF2B5EF4-FFF2-40B4-BE49-F238E27FC236}">
                <a16:creationId xmlns:a16="http://schemas.microsoft.com/office/drawing/2014/main" id="{7B227CAD-76F2-4F72-A794-E12AA727A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7" name="Line 57">
            <a:extLst>
              <a:ext uri="{FF2B5EF4-FFF2-40B4-BE49-F238E27FC236}">
                <a16:creationId xmlns:a16="http://schemas.microsoft.com/office/drawing/2014/main" id="{DBA90D93-CD29-4926-9ED7-EE074B396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8" name="Line 58">
            <a:extLst>
              <a:ext uri="{FF2B5EF4-FFF2-40B4-BE49-F238E27FC236}">
                <a16:creationId xmlns:a16="http://schemas.microsoft.com/office/drawing/2014/main" id="{48C43033-11CB-4E88-9398-4190FC55C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9" name="Line 59">
            <a:extLst>
              <a:ext uri="{FF2B5EF4-FFF2-40B4-BE49-F238E27FC236}">
                <a16:creationId xmlns:a16="http://schemas.microsoft.com/office/drawing/2014/main" id="{7BC69152-B0A3-4218-86A0-653D36FB4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10" name="Line 60">
            <a:extLst>
              <a:ext uri="{FF2B5EF4-FFF2-40B4-BE49-F238E27FC236}">
                <a16:creationId xmlns:a16="http://schemas.microsoft.com/office/drawing/2014/main" id="{AF80029E-5409-4153-8917-32E64E6ED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9213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11" name="Line 61">
            <a:extLst>
              <a:ext uri="{FF2B5EF4-FFF2-40B4-BE49-F238E27FC236}">
                <a16:creationId xmlns:a16="http://schemas.microsoft.com/office/drawing/2014/main" id="{5A586F0E-371D-4874-8D45-B20A9C3F0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1013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12" name="Line 62">
            <a:extLst>
              <a:ext uri="{FF2B5EF4-FFF2-40B4-BE49-F238E27FC236}">
                <a16:creationId xmlns:a16="http://schemas.microsoft.com/office/drawing/2014/main" id="{33AE1562-85B9-4652-AEE7-E11255A3A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2813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13" name="Text Box 63">
            <a:extLst>
              <a:ext uri="{FF2B5EF4-FFF2-40B4-BE49-F238E27FC236}">
                <a16:creationId xmlns:a16="http://schemas.microsoft.com/office/drawing/2014/main" id="{1C238295-FD73-4246-8DED-961D32EA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573463"/>
            <a:ext cx="288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53314" name="Text Box 64">
            <a:extLst>
              <a:ext uri="{FF2B5EF4-FFF2-40B4-BE49-F238E27FC236}">
                <a16:creationId xmlns:a16="http://schemas.microsoft.com/office/drawing/2014/main" id="{149B16A8-245A-44EB-9E52-0A37F112D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573463"/>
            <a:ext cx="288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3315" name="Text Box 65">
            <a:extLst>
              <a:ext uri="{FF2B5EF4-FFF2-40B4-BE49-F238E27FC236}">
                <a16:creationId xmlns:a16="http://schemas.microsoft.com/office/drawing/2014/main" id="{E4F7B1B6-779F-4890-A0E8-43D28F53E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573463"/>
            <a:ext cx="288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3316" name="Text Box 66">
            <a:extLst>
              <a:ext uri="{FF2B5EF4-FFF2-40B4-BE49-F238E27FC236}">
                <a16:creationId xmlns:a16="http://schemas.microsoft.com/office/drawing/2014/main" id="{94D490D2-57A4-4DAC-A68E-80DC2C7A6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573463"/>
            <a:ext cx="288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3317" name="Text Box 67">
            <a:extLst>
              <a:ext uri="{FF2B5EF4-FFF2-40B4-BE49-F238E27FC236}">
                <a16:creationId xmlns:a16="http://schemas.microsoft.com/office/drawing/2014/main" id="{02116D03-8306-4CB8-BF7F-B69470208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573463"/>
            <a:ext cx="288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3318" name="Text Box 68">
            <a:extLst>
              <a:ext uri="{FF2B5EF4-FFF2-40B4-BE49-F238E27FC236}">
                <a16:creationId xmlns:a16="http://schemas.microsoft.com/office/drawing/2014/main" id="{DA880325-C3E9-4773-985F-65B261100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573463"/>
            <a:ext cx="433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3319" name="Text Box 69">
            <a:extLst>
              <a:ext uri="{FF2B5EF4-FFF2-40B4-BE49-F238E27FC236}">
                <a16:creationId xmlns:a16="http://schemas.microsoft.com/office/drawing/2014/main" id="{C6327E3E-C5ED-44FB-BB36-C98D2588B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573463"/>
            <a:ext cx="433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53320" name="Text Box 70">
            <a:extLst>
              <a:ext uri="{FF2B5EF4-FFF2-40B4-BE49-F238E27FC236}">
                <a16:creationId xmlns:a16="http://schemas.microsoft.com/office/drawing/2014/main" id="{27C1D82A-7E3C-4314-AE3C-9D4F59423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3573463"/>
            <a:ext cx="433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53321" name="Text Box 71">
            <a:extLst>
              <a:ext uri="{FF2B5EF4-FFF2-40B4-BE49-F238E27FC236}">
                <a16:creationId xmlns:a16="http://schemas.microsoft.com/office/drawing/2014/main" id="{FCD3E436-B7FA-4A67-AEC3-8B98C0363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573463"/>
            <a:ext cx="433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53322" name="Text Box 72">
            <a:extLst>
              <a:ext uri="{FF2B5EF4-FFF2-40B4-BE49-F238E27FC236}">
                <a16:creationId xmlns:a16="http://schemas.microsoft.com/office/drawing/2014/main" id="{961F9242-0A7A-4316-8122-9836BD2AC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3573463"/>
            <a:ext cx="433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18</a:t>
            </a:r>
          </a:p>
        </p:txBody>
      </p:sp>
      <p:sp>
        <p:nvSpPr>
          <p:cNvPr id="53323" name="Line 73">
            <a:extLst>
              <a:ext uri="{FF2B5EF4-FFF2-40B4-BE49-F238E27FC236}">
                <a16:creationId xmlns:a16="http://schemas.microsoft.com/office/drawing/2014/main" id="{F9BDBB72-0A78-438F-A948-ACC4B97FC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4613" y="3860800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24" name="Text Box 74">
            <a:extLst>
              <a:ext uri="{FF2B5EF4-FFF2-40B4-BE49-F238E27FC236}">
                <a16:creationId xmlns:a16="http://schemas.microsoft.com/office/drawing/2014/main" id="{A348445C-7A5C-471B-933F-B9C3B819A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0613" y="3573463"/>
            <a:ext cx="433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53325" name="Text Box 75">
            <a:extLst>
              <a:ext uri="{FF2B5EF4-FFF2-40B4-BE49-F238E27FC236}">
                <a16:creationId xmlns:a16="http://schemas.microsoft.com/office/drawing/2014/main" id="{CD56AA3E-1BB7-4873-B255-5EC211267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21163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53326" name="Text Box 76">
            <a:extLst>
              <a:ext uri="{FF2B5EF4-FFF2-40B4-BE49-F238E27FC236}">
                <a16:creationId xmlns:a16="http://schemas.microsoft.com/office/drawing/2014/main" id="{7363B7F3-93D9-4F00-B264-A2274BEE0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2440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53327" name="Text Box 77">
            <a:extLst>
              <a:ext uri="{FF2B5EF4-FFF2-40B4-BE49-F238E27FC236}">
                <a16:creationId xmlns:a16="http://schemas.microsoft.com/office/drawing/2014/main" id="{3BF4E2D2-89F6-4AD2-A69E-9A365EF4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29225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P3</a:t>
            </a:r>
          </a:p>
        </p:txBody>
      </p:sp>
      <p:sp>
        <p:nvSpPr>
          <p:cNvPr id="53328" name="Text Box 78">
            <a:extLst>
              <a:ext uri="{FF2B5EF4-FFF2-40B4-BE49-F238E27FC236}">
                <a16:creationId xmlns:a16="http://schemas.microsoft.com/office/drawing/2014/main" id="{BA5E6370-293D-46BF-A05F-C605EECE5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34050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P4</a:t>
            </a:r>
          </a:p>
        </p:txBody>
      </p:sp>
      <p:sp>
        <p:nvSpPr>
          <p:cNvPr id="53329" name="Text Box 79">
            <a:extLst>
              <a:ext uri="{FF2B5EF4-FFF2-40B4-BE49-F238E27FC236}">
                <a16:creationId xmlns:a16="http://schemas.microsoft.com/office/drawing/2014/main" id="{1E0FF38E-CE8C-4E58-9B92-DC3B1957A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37288"/>
            <a:ext cx="53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P5</a:t>
            </a:r>
          </a:p>
        </p:txBody>
      </p:sp>
      <p:sp>
        <p:nvSpPr>
          <p:cNvPr id="53330" name="Line 80">
            <a:extLst>
              <a:ext uri="{FF2B5EF4-FFF2-40B4-BE49-F238E27FC236}">
                <a16:creationId xmlns:a16="http://schemas.microsoft.com/office/drawing/2014/main" id="{DE505BA1-FFD2-4B96-A828-D9F5BB4C4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43656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31" name="Line 81">
            <a:extLst>
              <a:ext uri="{FF2B5EF4-FFF2-40B4-BE49-F238E27FC236}">
                <a16:creationId xmlns:a16="http://schemas.microsoft.com/office/drawing/2014/main" id="{AD6C41D3-2F27-4A35-8C06-B604AF9DC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48688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32" name="Line 82">
            <a:extLst>
              <a:ext uri="{FF2B5EF4-FFF2-40B4-BE49-F238E27FC236}">
                <a16:creationId xmlns:a16="http://schemas.microsoft.com/office/drawing/2014/main" id="{34046454-9144-4A98-9D06-8D221858A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43656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33" name="Line 83">
            <a:extLst>
              <a:ext uri="{FF2B5EF4-FFF2-40B4-BE49-F238E27FC236}">
                <a16:creationId xmlns:a16="http://schemas.microsoft.com/office/drawing/2014/main" id="{7E3B216F-CA43-464D-AC97-6E88F7F5C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4868863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34" name="Line 84">
            <a:extLst>
              <a:ext uri="{FF2B5EF4-FFF2-40B4-BE49-F238E27FC236}">
                <a16:creationId xmlns:a16="http://schemas.microsoft.com/office/drawing/2014/main" id="{66664D24-2D4B-4435-ACCF-C343F5325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48688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35" name="Line 85">
            <a:extLst>
              <a:ext uri="{FF2B5EF4-FFF2-40B4-BE49-F238E27FC236}">
                <a16:creationId xmlns:a16="http://schemas.microsoft.com/office/drawing/2014/main" id="{86E948D7-BD57-4DBC-AA73-FB68FE733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48688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36" name="Line 86">
            <a:extLst>
              <a:ext uri="{FF2B5EF4-FFF2-40B4-BE49-F238E27FC236}">
                <a16:creationId xmlns:a16="http://schemas.microsoft.com/office/drawing/2014/main" id="{5EF2067E-28C5-493A-8746-315AE0909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53006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37" name="Line 87">
            <a:extLst>
              <a:ext uri="{FF2B5EF4-FFF2-40B4-BE49-F238E27FC236}">
                <a16:creationId xmlns:a16="http://schemas.microsoft.com/office/drawing/2014/main" id="{B373B31F-5A5D-46E6-AC8C-8CB185831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53006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38" name="Line 88">
            <a:extLst>
              <a:ext uri="{FF2B5EF4-FFF2-40B4-BE49-F238E27FC236}">
                <a16:creationId xmlns:a16="http://schemas.microsoft.com/office/drawing/2014/main" id="{0FB5279A-0850-4014-8BAE-6E92EA4D1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238" y="53006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39" name="Line 89">
            <a:extLst>
              <a:ext uri="{FF2B5EF4-FFF2-40B4-BE49-F238E27FC236}">
                <a16:creationId xmlns:a16="http://schemas.microsoft.com/office/drawing/2014/main" id="{52521959-9042-4AAD-8BD1-1708F6CF0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4025" y="5876925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40" name="Line 90">
            <a:extLst>
              <a:ext uri="{FF2B5EF4-FFF2-40B4-BE49-F238E27FC236}">
                <a16:creationId xmlns:a16="http://schemas.microsoft.com/office/drawing/2014/main" id="{322AFFAF-7382-47A0-A54D-AB7000F35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58769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41" name="Line 91">
            <a:extLst>
              <a:ext uri="{FF2B5EF4-FFF2-40B4-BE49-F238E27FC236}">
                <a16:creationId xmlns:a16="http://schemas.microsoft.com/office/drawing/2014/main" id="{F5B004AC-6EAC-473C-BDFD-9B36FBFCF7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58769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42" name="Line 92">
            <a:extLst>
              <a:ext uri="{FF2B5EF4-FFF2-40B4-BE49-F238E27FC236}">
                <a16:creationId xmlns:a16="http://schemas.microsoft.com/office/drawing/2014/main" id="{8E7DCD78-D7F5-401C-90D2-434A84F08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58769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43" name="Line 93">
            <a:extLst>
              <a:ext uri="{FF2B5EF4-FFF2-40B4-BE49-F238E27FC236}">
                <a16:creationId xmlns:a16="http://schemas.microsoft.com/office/drawing/2014/main" id="{7918D427-38E1-4688-BC6B-EA7226993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2813" y="63087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44" name="Line 94">
            <a:extLst>
              <a:ext uri="{FF2B5EF4-FFF2-40B4-BE49-F238E27FC236}">
                <a16:creationId xmlns:a16="http://schemas.microsoft.com/office/drawing/2014/main" id="{DE09140A-FD54-47FF-98EF-0ABF08BF6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48688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45" name="Line 95">
            <a:extLst>
              <a:ext uri="{FF2B5EF4-FFF2-40B4-BE49-F238E27FC236}">
                <a16:creationId xmlns:a16="http://schemas.microsoft.com/office/drawing/2014/main" id="{9166FF0B-FD83-464A-9C52-C5796920EA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4868863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46" name="Line 96">
            <a:extLst>
              <a:ext uri="{FF2B5EF4-FFF2-40B4-BE49-F238E27FC236}">
                <a16:creationId xmlns:a16="http://schemas.microsoft.com/office/drawing/2014/main" id="{094C6C80-4930-4BD3-934B-9F852325C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7038" y="5300663"/>
            <a:ext cx="4333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47" name="Line 97">
            <a:extLst>
              <a:ext uri="{FF2B5EF4-FFF2-40B4-BE49-F238E27FC236}">
                <a16:creationId xmlns:a16="http://schemas.microsoft.com/office/drawing/2014/main" id="{95480179-F9AB-4908-B5F4-87F0BF2DD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9425" y="63087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48" name="Line 98">
            <a:extLst>
              <a:ext uri="{FF2B5EF4-FFF2-40B4-BE49-F238E27FC236}">
                <a16:creationId xmlns:a16="http://schemas.microsoft.com/office/drawing/2014/main" id="{7DD60E18-79F8-44EA-AE4A-E00BC3383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58769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49" name="Line 99">
            <a:extLst>
              <a:ext uri="{FF2B5EF4-FFF2-40B4-BE49-F238E27FC236}">
                <a16:creationId xmlns:a16="http://schemas.microsoft.com/office/drawing/2014/main" id="{62468E67-D9FB-4371-97C9-BDA193C06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43656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A2A913-83F0-447B-BBBE-ADEB97C0905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152400"/>
            <a:ext cx="7696200" cy="6300788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zh-CN" altLang="zh-CN" dirty="0"/>
              <a:t>综合应用题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dirty="0"/>
              <a:t>1.</a:t>
            </a:r>
            <a:r>
              <a:rPr lang="zh-CN" altLang="zh-CN" dirty="0"/>
              <a:t>三个进程</a:t>
            </a:r>
            <a:r>
              <a:rPr lang="en-US" altLang="zh-CN" dirty="0"/>
              <a:t>P1</a:t>
            </a:r>
            <a:r>
              <a:rPr lang="zh-CN" altLang="zh-CN" dirty="0"/>
              <a:t>、</a:t>
            </a:r>
            <a:r>
              <a:rPr lang="en-US" altLang="zh-CN" dirty="0"/>
              <a:t>P2</a:t>
            </a:r>
            <a:r>
              <a:rPr lang="zh-CN" altLang="zh-CN" dirty="0"/>
              <a:t>、</a:t>
            </a:r>
            <a:r>
              <a:rPr lang="en-US" altLang="zh-CN" dirty="0"/>
              <a:t>P3</a:t>
            </a:r>
            <a:r>
              <a:rPr lang="zh-CN" altLang="zh-CN" dirty="0"/>
              <a:t>互斥使用一个包含</a:t>
            </a:r>
            <a:r>
              <a:rPr lang="en-US" altLang="zh-CN" dirty="0"/>
              <a:t>N</a:t>
            </a:r>
            <a:r>
              <a:rPr lang="zh-CN" altLang="zh-CN" dirty="0"/>
              <a:t>（</a:t>
            </a:r>
            <a:r>
              <a:rPr lang="en-US" altLang="zh-CN" dirty="0"/>
              <a:t>N &gt; 0</a:t>
            </a:r>
            <a:r>
              <a:rPr lang="zh-CN" altLang="zh-CN" dirty="0"/>
              <a:t>）个单元的缓冲</a:t>
            </a:r>
            <a:r>
              <a:rPr lang="zh-CN" altLang="en-US" dirty="0"/>
              <a:t>池</a:t>
            </a:r>
            <a:r>
              <a:rPr lang="zh-CN" altLang="zh-CN" dirty="0"/>
              <a:t>。</a:t>
            </a:r>
            <a:r>
              <a:rPr lang="en-US" altLang="zh-CN" dirty="0"/>
              <a:t>P1</a:t>
            </a:r>
            <a:r>
              <a:rPr lang="zh-CN" altLang="zh-CN" dirty="0"/>
              <a:t>每次用</a:t>
            </a:r>
            <a:r>
              <a:rPr lang="en-US" altLang="zh-CN" dirty="0"/>
              <a:t>produce()</a:t>
            </a:r>
            <a:r>
              <a:rPr lang="zh-CN" altLang="zh-CN" dirty="0"/>
              <a:t>生成一个正整数并用</a:t>
            </a:r>
            <a:r>
              <a:rPr lang="en-US" altLang="zh-CN" dirty="0"/>
              <a:t>put()</a:t>
            </a:r>
            <a:r>
              <a:rPr lang="zh-CN" altLang="zh-CN" dirty="0"/>
              <a:t>送入缓冲区某一空单元中；</a:t>
            </a:r>
            <a:r>
              <a:rPr lang="en-US" altLang="zh-CN" dirty="0"/>
              <a:t>P2</a:t>
            </a:r>
            <a:r>
              <a:rPr lang="zh-CN" altLang="zh-CN" dirty="0"/>
              <a:t>每次用</a:t>
            </a:r>
            <a:r>
              <a:rPr lang="en-US" altLang="zh-CN" dirty="0" err="1"/>
              <a:t>getodd</a:t>
            </a:r>
            <a:r>
              <a:rPr lang="en-US" altLang="zh-CN" dirty="0"/>
              <a:t>()</a:t>
            </a:r>
            <a:r>
              <a:rPr lang="zh-CN" altLang="zh-CN" dirty="0"/>
              <a:t>从该缓冲区中取出一个奇数并用</a:t>
            </a:r>
            <a:r>
              <a:rPr lang="en-US" altLang="zh-CN" dirty="0" err="1"/>
              <a:t>countodd</a:t>
            </a:r>
            <a:r>
              <a:rPr lang="en-US" altLang="zh-CN" dirty="0"/>
              <a:t>()</a:t>
            </a:r>
            <a:r>
              <a:rPr lang="zh-CN" altLang="zh-CN" dirty="0"/>
              <a:t>统计奇数个数；</a:t>
            </a:r>
            <a:r>
              <a:rPr lang="en-US" altLang="zh-CN" dirty="0"/>
              <a:t>P3</a:t>
            </a:r>
            <a:r>
              <a:rPr lang="zh-CN" altLang="zh-CN" dirty="0"/>
              <a:t>每次用</a:t>
            </a:r>
            <a:r>
              <a:rPr lang="en-US" altLang="zh-CN" dirty="0" err="1"/>
              <a:t>geteven</a:t>
            </a:r>
            <a:r>
              <a:rPr lang="en-US" altLang="zh-CN" dirty="0"/>
              <a:t>()</a:t>
            </a:r>
            <a:r>
              <a:rPr lang="zh-CN" altLang="zh-CN" dirty="0"/>
              <a:t>从该缓冲区中取出一个偶数并用</a:t>
            </a:r>
            <a:r>
              <a:rPr lang="en-US" altLang="zh-CN" dirty="0" err="1"/>
              <a:t>counteven</a:t>
            </a:r>
            <a:r>
              <a:rPr lang="en-US" altLang="zh-CN" dirty="0"/>
              <a:t>()</a:t>
            </a:r>
            <a:r>
              <a:rPr lang="zh-CN" altLang="zh-CN" dirty="0"/>
              <a:t>统计偶数个数。请用信号量机制实现这三个进程的同步与互斥活动，并说明所定义信号量的含义。要求用伪代码描述。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9785D-4599-4F76-9687-1DA794ABEC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382000" cy="6577013"/>
          </a:xfrm>
          <a:solidFill>
            <a:schemeClr val="bg1"/>
          </a:solidFill>
        </p:spPr>
        <p:txBody>
          <a:bodyPr/>
          <a:lstStyle/>
          <a:p>
            <a:r>
              <a:rPr kumimoji="1" lang="zh-CN" altLang="en-US"/>
              <a:t>生产者</a:t>
            </a:r>
            <a:r>
              <a:rPr kumimoji="1" lang="en-US" altLang="zh-CN"/>
              <a:t>—</a:t>
            </a:r>
            <a:r>
              <a:rPr kumimoji="1" lang="zh-CN" altLang="en-US"/>
              <a:t>消费者问题改进：</a:t>
            </a:r>
            <a:endParaRPr kumimoji="1" lang="en-US" altLang="zh-CN"/>
          </a:p>
          <a:p>
            <a:pPr lvl="1"/>
            <a:r>
              <a:rPr lang="zh-CN" altLang="zh-CN" sz="2400"/>
              <a:t>这里的变化主要在于我们把产品分成了两类，这样就有两类消费者；生产者每生产一件产品，需要判别属于哪一类，根据产品的类别不同向不同的消费者发送同步信息。消费者根据产品的有无来决定是否继续消费。</a:t>
            </a:r>
            <a:endParaRPr kumimoji="1" lang="en-US" altLang="zh-CN" sz="2400"/>
          </a:p>
          <a:p>
            <a:r>
              <a:rPr lang="en-US" altLang="zh-CN"/>
              <a:t>1. </a:t>
            </a:r>
            <a:r>
              <a:rPr lang="zh-CN" altLang="en-US"/>
              <a:t>信号量定义：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/>
              <a:t>互斥信号量</a:t>
            </a:r>
            <a:r>
              <a:rPr kumimoji="1" lang="en-US" altLang="zh-CN"/>
              <a:t>mutex</a:t>
            </a:r>
            <a:r>
              <a:rPr kumimoji="1" lang="zh-CN" altLang="en-US"/>
              <a:t>：实现</a:t>
            </a:r>
            <a:r>
              <a:rPr kumimoji="1" lang="en-US" altLang="zh-CN"/>
              <a:t>3</a:t>
            </a:r>
            <a:r>
              <a:rPr kumimoji="1" lang="zh-CN" altLang="en-US"/>
              <a:t>个进程对缓冲池的互斥使用；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/>
              <a:t>资源信号量</a:t>
            </a:r>
            <a:r>
              <a:rPr kumimoji="1" lang="en-US" altLang="zh-CN"/>
              <a:t>empty</a:t>
            </a:r>
            <a:r>
              <a:rPr kumimoji="1" lang="zh-CN" altLang="en-US"/>
              <a:t>：表示缓冲池中空缓冲区的数量；</a:t>
            </a:r>
            <a:r>
              <a:rPr kumimoji="1" lang="en-US" altLang="zh-CN"/>
              <a:t>(P1</a:t>
            </a:r>
            <a:r>
              <a:rPr kumimoji="1" lang="zh-CN" altLang="en-US"/>
              <a:t>，</a:t>
            </a:r>
            <a:r>
              <a:rPr kumimoji="1" lang="en-US" altLang="zh-CN"/>
              <a:t>P2</a:t>
            </a:r>
            <a:r>
              <a:rPr kumimoji="1" lang="zh-CN" altLang="en-US"/>
              <a:t>，</a:t>
            </a:r>
            <a:r>
              <a:rPr kumimoji="1" lang="en-US" altLang="zh-CN"/>
              <a:t>P3)</a:t>
            </a:r>
            <a:endParaRPr kumimoji="1" lang="zh-CN" altLang="en-US"/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/>
              <a:t>资源信号量</a:t>
            </a:r>
            <a:r>
              <a:rPr kumimoji="1" lang="en-US" altLang="zh-CN"/>
              <a:t>odd:</a:t>
            </a:r>
            <a:r>
              <a:rPr kumimoji="1" lang="zh-CN" altLang="en-US"/>
              <a:t>表示奇数满缓冲区的数量</a:t>
            </a:r>
            <a:r>
              <a:rPr kumimoji="1" lang="en-US" altLang="zh-CN"/>
              <a:t>; (P1</a:t>
            </a:r>
            <a:r>
              <a:rPr kumimoji="1" lang="zh-CN" altLang="en-US"/>
              <a:t>，</a:t>
            </a:r>
            <a:r>
              <a:rPr kumimoji="1" lang="en-US" altLang="zh-CN"/>
              <a:t>P2)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/>
              <a:t>资源信号量</a:t>
            </a:r>
            <a:r>
              <a:rPr kumimoji="1" lang="en-US" altLang="zh-CN"/>
              <a:t>even:</a:t>
            </a:r>
            <a:r>
              <a:rPr kumimoji="1" lang="zh-CN" altLang="en-US"/>
              <a:t>表示偶数满缓冲区的数量</a:t>
            </a:r>
            <a:r>
              <a:rPr kumimoji="1" lang="en-US" altLang="zh-CN"/>
              <a:t>; (P1</a:t>
            </a:r>
            <a:r>
              <a:rPr kumimoji="1" lang="zh-CN" altLang="en-US"/>
              <a:t>，</a:t>
            </a:r>
            <a:r>
              <a:rPr kumimoji="1" lang="en-US" altLang="zh-CN"/>
              <a:t>P3)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4C8DF39-8255-49CD-A047-31DE33471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4450"/>
            <a:ext cx="76962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133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semaphore mutex=1;</a:t>
            </a:r>
            <a:endParaRPr lang="en-US" altLang="zh-CN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semaphore odd=0</a:t>
            </a:r>
            <a:r>
              <a:rPr lang="zh-CN" altLang="en-GB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even=0;</a:t>
            </a:r>
            <a:endParaRPr lang="en-US" altLang="zh-CN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semaphore empty=N;</a:t>
            </a:r>
            <a:endParaRPr lang="en-US" altLang="zh-CN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zh-CN" sz="2400">
                <a:latin typeface="Times New Roman" panose="02020603050405020304" pitchFamily="18" charset="0"/>
              </a:rPr>
              <a:t>()</a:t>
            </a:r>
            <a:endParaRPr lang="en-US" altLang="zh-CN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cobegin{</a:t>
            </a:r>
            <a:endParaRPr lang="en-US" altLang="zh-CN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Process P1</a:t>
            </a:r>
            <a:endParaRPr lang="en-US" altLang="zh-CN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endParaRPr lang="en-US" altLang="zh-CN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number=produce</a:t>
            </a:r>
            <a:r>
              <a:rPr lang="en-US" altLang="zh-CN" sz="2400">
                <a:latin typeface="Times New Roman" panose="02020603050405020304" pitchFamily="18" charset="0"/>
              </a:rPr>
              <a:t>()</a:t>
            </a:r>
            <a:r>
              <a:rPr lang="zh-CN" altLang="en-GB" sz="2400">
                <a:latin typeface="Times New Roman" panose="02020603050405020304" pitchFamily="18" charset="0"/>
              </a:rPr>
              <a:t>；</a:t>
            </a:r>
            <a:endParaRPr lang="zh-CN" altLang="en-GB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wait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wait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put</a:t>
            </a:r>
            <a:r>
              <a:rPr lang="en-US" altLang="zh-CN" sz="2400">
                <a:latin typeface="Times New Roman" panose="02020603050405020304" pitchFamily="18" charset="0"/>
              </a:rPr>
              <a:t>()</a:t>
            </a:r>
            <a:r>
              <a:rPr lang="zh-CN" altLang="en-GB" sz="2400">
                <a:latin typeface="Times New Roman" panose="02020603050405020304" pitchFamily="18" charset="0"/>
              </a:rPr>
              <a:t>；</a:t>
            </a:r>
            <a:endParaRPr lang="zh-CN" altLang="en-GB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signal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number%2= =0</a:t>
            </a:r>
            <a:endParaRPr lang="en-US" altLang="zh-CN" sz="2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signal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  <a:endParaRPr lang="en-US" altLang="zh-CN" sz="2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signal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矩形 3">
            <a:extLst>
              <a:ext uri="{FF2B5EF4-FFF2-40B4-BE49-F238E27FC236}">
                <a16:creationId xmlns:a16="http://schemas.microsoft.com/office/drawing/2014/main" id="{DB9A68D2-B3C9-4A8E-AE9B-34BE78132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33400"/>
            <a:ext cx="35052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Process P2</a:t>
            </a:r>
            <a:endParaRPr lang="zh-CN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while (true)</a:t>
            </a:r>
            <a:endParaRPr lang="zh-CN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{</a:t>
            </a:r>
            <a:endParaRPr lang="zh-CN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   wait(odd);</a:t>
            </a:r>
            <a:endParaRPr lang="zh-CN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   wait(mutex);</a:t>
            </a:r>
            <a:endParaRPr lang="zh-CN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   getodd()</a:t>
            </a:r>
            <a:r>
              <a:rPr lang="zh-CN" altLang="zh-CN" sz="2400">
                <a:latin typeface="Arial" panose="020B0604020202020204" pitchFamily="34" charset="0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   signal(mutex);</a:t>
            </a:r>
            <a:endParaRPr lang="zh-CN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   signal(empty);</a:t>
            </a:r>
            <a:endParaRPr lang="zh-CN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   countodd()</a:t>
            </a:r>
            <a:r>
              <a:rPr lang="zh-CN" altLang="zh-CN" sz="2400">
                <a:latin typeface="Arial" panose="020B0604020202020204" pitchFamily="34" charset="0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  }</a:t>
            </a:r>
          </a:p>
        </p:txBody>
      </p:sp>
      <p:sp>
        <p:nvSpPr>
          <p:cNvPr id="57347" name="矩形 4">
            <a:extLst>
              <a:ext uri="{FF2B5EF4-FFF2-40B4-BE49-F238E27FC236}">
                <a16:creationId xmlns:a16="http://schemas.microsoft.com/office/drawing/2014/main" id="{5A432D60-C04C-4668-BCED-46D00555D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33400"/>
            <a:ext cx="4572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Process P3</a:t>
            </a:r>
            <a:endParaRPr lang="zh-CN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while (true)</a:t>
            </a:r>
            <a:endParaRPr lang="zh-CN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{</a:t>
            </a:r>
            <a:endParaRPr lang="zh-CN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     wait(even);</a:t>
            </a:r>
            <a:endParaRPr lang="zh-CN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     wait(mutex);</a:t>
            </a:r>
            <a:endParaRPr lang="zh-CN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     geteven()</a:t>
            </a:r>
            <a:r>
              <a:rPr lang="zh-CN" altLang="zh-CN" sz="2400">
                <a:latin typeface="Arial" panose="020B0604020202020204" pitchFamily="34" charset="0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     signal(mutex);</a:t>
            </a:r>
            <a:endParaRPr lang="zh-CN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     signal(empty);</a:t>
            </a:r>
            <a:endParaRPr lang="zh-CN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      counteven()</a:t>
            </a:r>
            <a:r>
              <a:rPr lang="zh-CN" altLang="zh-CN" sz="2400">
                <a:latin typeface="Arial" panose="020B0604020202020204" pitchFamily="34" charset="0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}</a:t>
            </a:r>
            <a:endParaRPr lang="zh-CN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}coend</a:t>
            </a:r>
            <a:endParaRPr lang="zh-CN" altLang="zh-CN" sz="240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6777EF-1636-434C-839B-74CFE9E6D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10200"/>
            <a:ext cx="8763000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①能正确给出互斥信号量定义与含义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②能正确给出</a:t>
            </a:r>
            <a:r>
              <a:rPr lang="en-US" altLang="zh-CN" sz="2400">
                <a:latin typeface="Arial" panose="020B0604020202020204" pitchFamily="34" charset="0"/>
              </a:rPr>
              <a:t>3</a:t>
            </a:r>
            <a:r>
              <a:rPr lang="zh-CN" altLang="zh-CN" sz="2400">
                <a:latin typeface="Arial" panose="020B0604020202020204" pitchFamily="34" charset="0"/>
              </a:rPr>
              <a:t>个同步信号量定义与含义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>
                <a:latin typeface="Arial" panose="020B0604020202020204" pitchFamily="34" charset="0"/>
              </a:rPr>
              <a:t>③能正确描述</a:t>
            </a:r>
            <a:r>
              <a:rPr lang="en-US" altLang="zh-CN" sz="2400">
                <a:latin typeface="Arial" panose="020B0604020202020204" pitchFamily="34" charset="0"/>
              </a:rPr>
              <a:t>P1</a:t>
            </a:r>
            <a:r>
              <a:rPr lang="zh-CN" altLang="zh-CN" sz="2400">
                <a:latin typeface="Arial" panose="020B0604020202020204" pitchFamily="34" charset="0"/>
              </a:rPr>
              <a:t>、</a:t>
            </a:r>
            <a:r>
              <a:rPr lang="en-US" altLang="zh-CN" sz="2400">
                <a:latin typeface="Arial" panose="020B0604020202020204" pitchFamily="34" charset="0"/>
              </a:rPr>
              <a:t>P2</a:t>
            </a:r>
            <a:r>
              <a:rPr lang="zh-CN" altLang="zh-CN" sz="2400">
                <a:latin typeface="Arial" panose="020B0604020202020204" pitchFamily="34" charset="0"/>
              </a:rPr>
              <a:t>和</a:t>
            </a:r>
            <a:r>
              <a:rPr lang="en-US" altLang="zh-CN" sz="2400">
                <a:latin typeface="Arial" panose="020B0604020202020204" pitchFamily="34" charset="0"/>
              </a:rPr>
              <a:t>P3</a:t>
            </a:r>
            <a:r>
              <a:rPr lang="zh-CN" altLang="zh-CN" sz="2400">
                <a:latin typeface="Arial" panose="020B0604020202020204" pitchFamily="34" charset="0"/>
              </a:rPr>
              <a:t>进程活动</a:t>
            </a:r>
          </a:p>
        </p:txBody>
      </p:sp>
      <p:sp>
        <p:nvSpPr>
          <p:cNvPr id="7" name="下弧形箭头 6">
            <a:extLst>
              <a:ext uri="{FF2B5EF4-FFF2-40B4-BE49-F238E27FC236}">
                <a16:creationId xmlns:a16="http://schemas.microsoft.com/office/drawing/2014/main" id="{09519496-579C-4177-8EFD-50691F602237}"/>
              </a:ext>
            </a:extLst>
          </p:cNvPr>
          <p:cNvSpPr/>
          <p:nvPr/>
        </p:nvSpPr>
        <p:spPr>
          <a:xfrm>
            <a:off x="2133600" y="4343400"/>
            <a:ext cx="1905000" cy="762000"/>
          </a:xfrm>
          <a:prstGeom prst="curvedUpArrow">
            <a:avLst>
              <a:gd name="adj1" fmla="val 25000"/>
              <a:gd name="adj2" fmla="val 48139"/>
              <a:gd name="adj3" fmla="val 25000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3726481-2922-4671-ACB4-E673370E056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152400"/>
            <a:ext cx="7696200" cy="6372225"/>
          </a:xfrm>
          <a:solidFill>
            <a:schemeClr val="bg1"/>
          </a:solidFill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800" dirty="0"/>
              <a:t>2. </a:t>
            </a:r>
            <a:r>
              <a:rPr lang="zh-CN" altLang="zh-CN" sz="2800" dirty="0"/>
              <a:t>某机场的入口有</a:t>
            </a:r>
            <a:r>
              <a:rPr lang="en-US" altLang="zh-CN" sz="2800" dirty="0"/>
              <a:t>1</a:t>
            </a:r>
            <a:r>
              <a:rPr lang="zh-CN" altLang="zh-CN" sz="2800" dirty="0"/>
              <a:t>条通道，该通道有</a:t>
            </a:r>
            <a:r>
              <a:rPr lang="en-US" altLang="zh-CN" sz="2800" dirty="0"/>
              <a:t>3</a:t>
            </a:r>
            <a:r>
              <a:rPr lang="zh-CN" altLang="zh-CN" sz="2800" dirty="0"/>
              <a:t>名证件查验员，再往里是一个安检室，内有</a:t>
            </a:r>
            <a:r>
              <a:rPr lang="en-US" altLang="zh-CN" sz="2800" dirty="0"/>
              <a:t>5</a:t>
            </a:r>
            <a:r>
              <a:rPr lang="zh-CN" altLang="zh-CN" sz="2800" dirty="0"/>
              <a:t>名安检员。安检室可容纳五人等待（另有五人正在被检查）。入场者可让任意一名证件查验员检查，在证件查验员核对正确并放行后进入安检室等待并被检验，安检员放行后进入机场。证件查验员无人时休息，来人时被来人唤醒，查验来人证件后，确认安检室有空位后让来人入安检室。安检员无人时休息，直到被来人唤醒，检查完来人后放行来人入机场。</a:t>
            </a:r>
            <a:endParaRPr lang="en-US" altLang="zh-CN" sz="2800" dirty="0"/>
          </a:p>
          <a:p>
            <a:pPr marL="0" indent="0">
              <a:buFontTx/>
              <a:buNone/>
              <a:defRPr/>
            </a:pPr>
            <a:r>
              <a:rPr lang="zh-CN" altLang="zh-CN" sz="2800" dirty="0"/>
              <a:t>请用信号量机制实现上述过程中的同步和互斥。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5C83552-D423-4A2C-8E12-E21ECE74B25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50825" y="152400"/>
            <a:ext cx="8713788" cy="5334000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zh-CN" altLang="zh-CN" sz="2800" dirty="0"/>
              <a:t>为唤醒证件查验员和安检员各设一个资源信号量，初值为</a:t>
            </a:r>
            <a:r>
              <a:rPr lang="en-US" altLang="zh-CN" sz="2800" dirty="0"/>
              <a:t>0</a:t>
            </a:r>
            <a:r>
              <a:rPr lang="zh-CN" altLang="zh-CN" sz="2800" dirty="0"/>
              <a:t>。来人需互斥地</a:t>
            </a:r>
            <a:r>
              <a:rPr lang="zh-CN" altLang="en-US" sz="2800" dirty="0"/>
              <a:t>使</a:t>
            </a:r>
            <a:r>
              <a:rPr lang="zh-CN" altLang="zh-CN" sz="2800" dirty="0"/>
              <a:t>用</a:t>
            </a:r>
            <a:r>
              <a:rPr lang="en-US" altLang="zh-CN" sz="2800" dirty="0"/>
              <a:t>3</a:t>
            </a:r>
            <a:r>
              <a:rPr lang="zh-CN" altLang="zh-CN" sz="2800" dirty="0"/>
              <a:t>个证件查验员，以及</a:t>
            </a:r>
            <a:r>
              <a:rPr lang="en-US" altLang="zh-CN" sz="2800" dirty="0"/>
              <a:t>5</a:t>
            </a:r>
            <a:r>
              <a:rPr lang="zh-CN" altLang="zh-CN" sz="2800" dirty="0"/>
              <a:t>个安检员，分别设置一个资源信号量。为放行进入安检室设一个初值为</a:t>
            </a:r>
            <a:r>
              <a:rPr lang="en-US" altLang="zh-CN" sz="2800" dirty="0"/>
              <a:t>10</a:t>
            </a:r>
            <a:r>
              <a:rPr lang="zh-CN" altLang="zh-CN" sz="2800" dirty="0"/>
              <a:t>的资源信号量。为每个来人设</a:t>
            </a:r>
            <a:r>
              <a:rPr lang="zh-CN" altLang="en-US" sz="2800" dirty="0"/>
              <a:t>置</a:t>
            </a:r>
            <a:r>
              <a:rPr lang="en-US" altLang="zh-CN" sz="2800" dirty="0"/>
              <a:t>2</a:t>
            </a:r>
            <a:r>
              <a:rPr lang="zh-CN" altLang="zh-CN" sz="2800" dirty="0"/>
              <a:t>个同步用的信号量，以实现放行。</a:t>
            </a:r>
            <a:endParaRPr lang="en-US" altLang="zh-CN" sz="2800" dirty="0"/>
          </a:p>
          <a:p>
            <a:pPr>
              <a:defRPr/>
            </a:pPr>
            <a:endParaRPr lang="zh-CN" altLang="zh-CN" sz="2800" dirty="0"/>
          </a:p>
          <a:p>
            <a:pPr marL="0" indent="0">
              <a:buFontTx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semaphore  </a:t>
            </a:r>
            <a:r>
              <a:rPr lang="en-US" altLang="zh-CN" sz="28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need_cred_check</a:t>
            </a:r>
            <a:r>
              <a:rPr lang="en-US" altLang="zh-CN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=0,  </a:t>
            </a:r>
            <a:r>
              <a:rPr lang="en-US" altLang="zh-CN" sz="28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need_safe_check</a:t>
            </a:r>
            <a:r>
              <a:rPr lang="en-US" altLang="zh-CN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=0;</a:t>
            </a:r>
            <a:endParaRPr lang="zh-CN" altLang="zh-CN" sz="28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semaphore </a:t>
            </a:r>
            <a:r>
              <a:rPr lang="en-US" altLang="zh-CN" sz="28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cred_checker</a:t>
            </a:r>
            <a:r>
              <a:rPr lang="en-US" altLang="zh-CN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=3, </a:t>
            </a:r>
            <a:r>
              <a:rPr lang="en-US" altLang="zh-CN" sz="28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safe_checker</a:t>
            </a:r>
            <a:r>
              <a:rPr lang="en-US" altLang="zh-CN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=5;</a:t>
            </a:r>
            <a:endParaRPr lang="zh-CN" altLang="zh-CN" sz="28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semaphore </a:t>
            </a:r>
            <a:r>
              <a:rPr lang="en-US" altLang="zh-CN" sz="28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cred_oki</a:t>
            </a:r>
            <a:r>
              <a:rPr lang="en-US" altLang="zh-CN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=0, </a:t>
            </a:r>
            <a:r>
              <a:rPr lang="en-US" altLang="zh-CN" sz="28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safe_oki</a:t>
            </a:r>
            <a:r>
              <a:rPr lang="en-US" altLang="zh-CN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=0;</a:t>
            </a:r>
            <a:endParaRPr lang="zh-CN" altLang="zh-CN" sz="28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altLang="zh-CN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semaphore </a:t>
            </a:r>
            <a:r>
              <a:rPr lang="en-US" altLang="zh-CN" sz="2800" dirty="0" err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room_empty</a:t>
            </a:r>
            <a:r>
              <a:rPr lang="en-US" altLang="zh-CN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=10;</a:t>
            </a:r>
            <a:endParaRPr lang="zh-CN" altLang="zh-CN" sz="28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占位符 3">
            <a:extLst>
              <a:ext uri="{FF2B5EF4-FFF2-40B4-BE49-F238E27FC236}">
                <a16:creationId xmlns:a16="http://schemas.microsoft.com/office/drawing/2014/main" id="{0F560E20-B6B3-4675-88D9-6911EEC7EC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04C0C0-E073-4A0A-A1C9-4CCEED932E14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10243" name="灯片编号占位符 5">
            <a:extLst>
              <a:ext uri="{FF2B5EF4-FFF2-40B4-BE49-F238E27FC236}">
                <a16:creationId xmlns:a16="http://schemas.microsoft.com/office/drawing/2014/main" id="{8D8A9636-1B39-43FB-894A-2FEA0D8A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93DDB8-39EF-41ED-ADC6-C0B4D5B769F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F6EBCC85-AB31-4E47-84FA-7653E880B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16013"/>
          </a:xfrm>
        </p:spPr>
        <p:txBody>
          <a:bodyPr/>
          <a:lstStyle/>
          <a:p>
            <a:pPr eaLnBrk="1" hangingPunct="1"/>
            <a:r>
              <a:rPr lang="zh-CN" altLang="en-US"/>
              <a:t>习题</a:t>
            </a:r>
            <a:r>
              <a:rPr lang="en-US" altLang="zh-CN"/>
              <a:t>1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BC19D68E-5D34-4539-8C5D-DA7A221A2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696200" cy="720725"/>
          </a:xfrm>
        </p:spPr>
        <p:txBody>
          <a:bodyPr/>
          <a:lstStyle/>
          <a:p>
            <a:pPr eaLnBrk="1" hangingPunct="1"/>
            <a:r>
              <a:rPr lang="zh-CN" altLang="en-US"/>
              <a:t>进程与线程有什么区别？</a:t>
            </a:r>
          </a:p>
        </p:txBody>
      </p:sp>
      <p:sp>
        <p:nvSpPr>
          <p:cNvPr id="10246" name="Rectangle 4">
            <a:extLst>
              <a:ext uri="{FF2B5EF4-FFF2-40B4-BE49-F238E27FC236}">
                <a16:creationId xmlns:a16="http://schemas.microsoft.com/office/drawing/2014/main" id="{B1B26C61-85A1-4A13-A247-2583DFDBC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76475"/>
            <a:ext cx="7559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/>
              <a:t>答：</a:t>
            </a:r>
          </a:p>
          <a:p>
            <a:pPr eaLnBrk="1" hangingPunct="1">
              <a:buFontTx/>
              <a:buNone/>
            </a:pPr>
            <a:r>
              <a:rPr lang="en-US" altLang="zh-CN"/>
              <a:t>(2) </a:t>
            </a:r>
            <a:r>
              <a:rPr lang="zh-CN" altLang="en-US"/>
              <a:t>并发性</a:t>
            </a:r>
          </a:p>
        </p:txBody>
      </p:sp>
      <p:sp>
        <p:nvSpPr>
          <p:cNvPr id="203781" name="Rectangle 5">
            <a:extLst>
              <a:ext uri="{FF2B5EF4-FFF2-40B4-BE49-F238E27FC236}">
                <a16:creationId xmlns:a16="http://schemas.microsoft.com/office/drawing/2014/main" id="{B67560EF-AED6-44D9-ADC0-9ABADF1E4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429000"/>
            <a:ext cx="75596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/>
              <a:t>     </a:t>
            </a:r>
            <a:r>
              <a:rPr lang="zh-CN" altLang="en-US" sz="2400">
                <a:solidFill>
                  <a:srgbClr val="FF0066"/>
                </a:solidFill>
                <a:ea typeface="楷体_GB2312"/>
                <a:cs typeface="楷体_GB2312"/>
              </a:rPr>
              <a:t>在引入线程之间操作系统中，不仅进程之间可以并发执行，而且一个进程的多个线程之间也可以并发执行，从而可以更为有效地使用资源，并提高系统的吞吐量</a:t>
            </a:r>
            <a:endParaRPr lang="zh-CN" altLang="en-US" sz="2800">
              <a:solidFill>
                <a:srgbClr val="0000FF"/>
              </a:solidFill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B48177C-EB47-4289-888C-F5AAFB83CD64}"/>
              </a:ext>
            </a:extLst>
          </p:cNvPr>
          <p:cNvSpPr/>
          <p:nvPr/>
        </p:nvSpPr>
        <p:spPr>
          <a:xfrm>
            <a:off x="107950" y="260350"/>
            <a:ext cx="7056438" cy="57562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）来人的进程：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arriver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（）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signal(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need_cred_check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 </a:t>
            </a:r>
            <a:r>
              <a:rPr lang="en-US" altLang="zh-CN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唤醒证件检查员，初值为</a:t>
            </a:r>
            <a:r>
              <a:rPr lang="en-US" altLang="zh-CN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2000" kern="1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wait(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cred_checker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lang="en-US" altLang="zh-CN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申请</a:t>
            </a:r>
            <a:r>
              <a:rPr lang="en-US" altLang="zh-CN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个证件检查员，初值为</a:t>
            </a:r>
            <a:r>
              <a:rPr lang="en-US" altLang="zh-CN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2000" kern="1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被检查证件；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wait(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cred_oki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signal(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cred_checker</a:t>
            </a:r>
            <a:r>
              <a:rPr lang="en-US" altLang="zh-CN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);//</a:t>
            </a:r>
            <a:r>
              <a:rPr lang="zh-CN" altLang="en-US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释放</a:t>
            </a:r>
            <a:r>
              <a:rPr lang="en-US" altLang="zh-CN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个证件检查员</a:t>
            </a:r>
            <a:r>
              <a:rPr lang="en-US" altLang="zh-CN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进入安检室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signal(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need_safe_check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lang="en-US" altLang="zh-CN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en-US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唤醒</a:t>
            </a:r>
            <a:r>
              <a:rPr lang="en-US" altLang="zh-CN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个安全检查员，初值为</a:t>
            </a:r>
            <a:r>
              <a:rPr lang="en-US" altLang="zh-CN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wait(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safe_checker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lang="en-US" altLang="zh-CN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en-US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申请安全检查员，初值为</a:t>
            </a:r>
            <a:r>
              <a:rPr lang="en-US" altLang="zh-CN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被安全检查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wait(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safe_oki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signal(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safe_checker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 </a:t>
            </a:r>
            <a:r>
              <a:rPr lang="en-US" altLang="zh-CN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释放</a:t>
            </a:r>
            <a:r>
              <a:rPr lang="en-US" altLang="zh-CN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tx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个安检没员</a:t>
            </a:r>
            <a:endParaRPr lang="zh-CN" altLang="zh-CN" sz="2000" kern="100" dirty="0">
              <a:solidFill>
                <a:schemeClr val="tx2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signal(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room_empty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进入机场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31A4B2-1908-4952-B24D-AB9ACCC9DFA9}"/>
              </a:ext>
            </a:extLst>
          </p:cNvPr>
          <p:cNvSpPr/>
          <p:nvPr/>
        </p:nvSpPr>
        <p:spPr>
          <a:xfrm>
            <a:off x="4140200" y="260350"/>
            <a:ext cx="4572000" cy="2903538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）证件查验员的进程：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cred_checker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while(1){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wait(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need_cred_check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检查进入者的证件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wait(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room_empty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signal(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cred_oki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 }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412D53-2538-4B90-918A-8E58A6AD218C}"/>
              </a:ext>
            </a:extLst>
          </p:cNvPr>
          <p:cNvSpPr/>
          <p:nvPr/>
        </p:nvSpPr>
        <p:spPr>
          <a:xfrm>
            <a:off x="4156075" y="3457575"/>
            <a:ext cx="4572000" cy="2924175"/>
          </a:xfrm>
          <a:prstGeom prst="rect">
            <a:avLst/>
          </a:prstGeom>
          <a:solidFill>
            <a:srgbClr val="99FF99"/>
          </a:solidFill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）安检员进程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safe_checker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while(1){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wait(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need_safe_check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检查一个进入者的安全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signal(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safe_oki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C9554-443D-4494-B720-E0C96C1DB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2438400"/>
          </a:xfrm>
          <a:solidFill>
            <a:schemeClr val="bg1"/>
          </a:solidFill>
        </p:spPr>
        <p:txBody>
          <a:bodyPr/>
          <a:lstStyle/>
          <a:p>
            <a:pPr marL="0" indent="0" algn="just">
              <a:spcAft>
                <a:spcPts val="0"/>
              </a:spcAft>
              <a:buFontTx/>
              <a:buNone/>
              <a:tabLst>
                <a:tab pos="228600" algn="l"/>
              </a:tabLst>
              <a:defRPr/>
            </a:pPr>
            <a:r>
              <a:rPr lang="en-US" altLang="zh-CN" sz="2800" kern="100" dirty="0">
                <a:latin typeface="Times New Roman"/>
                <a:cs typeface="宋体"/>
              </a:rPr>
              <a:t>3. </a:t>
            </a:r>
            <a:r>
              <a:rPr lang="zh-CN" altLang="zh-CN" sz="2800" kern="100" dirty="0">
                <a:latin typeface="Times New Roman"/>
                <a:cs typeface="宋体"/>
              </a:rPr>
              <a:t>假设</a:t>
            </a:r>
            <a:r>
              <a:rPr lang="en-US" altLang="zh-CN" sz="2800" kern="100" dirty="0">
                <a:latin typeface="Times New Roman"/>
                <a:cs typeface="Times New Roman"/>
              </a:rPr>
              <a:t>5</a:t>
            </a:r>
            <a:r>
              <a:rPr lang="zh-CN" altLang="zh-CN" sz="2800" kern="100" dirty="0">
                <a:latin typeface="Times New Roman"/>
                <a:cs typeface="宋体"/>
              </a:rPr>
              <a:t>个进程</a:t>
            </a:r>
            <a:r>
              <a:rPr lang="en-US" altLang="zh-CN" sz="2800" kern="100" dirty="0">
                <a:latin typeface="Times New Roman"/>
                <a:cs typeface="Times New Roman"/>
              </a:rPr>
              <a:t>P0, P1, P2, P3, P4</a:t>
            </a:r>
            <a:r>
              <a:rPr lang="zh-CN" altLang="zh-CN" sz="2800" kern="100" dirty="0">
                <a:latin typeface="Times New Roman"/>
                <a:cs typeface="宋体"/>
              </a:rPr>
              <a:t>共享三类资源</a:t>
            </a:r>
            <a:r>
              <a:rPr lang="en-US" altLang="zh-CN" sz="2800" kern="100" dirty="0">
                <a:latin typeface="Times New Roman"/>
                <a:cs typeface="Times New Roman"/>
              </a:rPr>
              <a:t>R1, R2, R3</a:t>
            </a:r>
            <a:r>
              <a:rPr lang="zh-CN" altLang="zh-CN" sz="2800" kern="100" dirty="0">
                <a:latin typeface="Times New Roman"/>
                <a:cs typeface="宋体"/>
              </a:rPr>
              <a:t>，这些资源总数分别是</a:t>
            </a:r>
            <a:r>
              <a:rPr lang="en-US" altLang="zh-CN" sz="2800" kern="100" dirty="0">
                <a:latin typeface="Times New Roman"/>
                <a:cs typeface="Times New Roman"/>
              </a:rPr>
              <a:t>18</a:t>
            </a:r>
            <a:r>
              <a:rPr lang="zh-CN" altLang="zh-CN" sz="2800" kern="100" dirty="0">
                <a:latin typeface="Times New Roman"/>
                <a:cs typeface="宋体"/>
              </a:rPr>
              <a:t>，</a:t>
            </a:r>
            <a:r>
              <a:rPr lang="en-US" altLang="zh-CN" sz="2800" kern="100" dirty="0">
                <a:latin typeface="Times New Roman"/>
                <a:cs typeface="Times New Roman"/>
              </a:rPr>
              <a:t>6</a:t>
            </a:r>
            <a:r>
              <a:rPr lang="zh-CN" altLang="zh-CN" sz="2800" kern="100" dirty="0">
                <a:latin typeface="Times New Roman"/>
                <a:cs typeface="宋体"/>
              </a:rPr>
              <a:t>，</a:t>
            </a:r>
            <a:r>
              <a:rPr lang="en-US" altLang="zh-CN" sz="2800" kern="100" dirty="0">
                <a:latin typeface="Times New Roman"/>
                <a:cs typeface="Times New Roman"/>
              </a:rPr>
              <a:t>22. T0</a:t>
            </a:r>
            <a:r>
              <a:rPr lang="zh-CN" altLang="zh-CN" sz="2800" kern="100" dirty="0">
                <a:latin typeface="Times New Roman"/>
                <a:cs typeface="宋体"/>
              </a:rPr>
              <a:t>时刻的资源分配情况如下表所示，此时是否存在一个安全序列？如果存在，该安全序列是什么？请给出解题步骤</a:t>
            </a:r>
            <a:endParaRPr lang="zh-CN" altLang="zh-CN" sz="2800" kern="100" dirty="0">
              <a:latin typeface="Calibri"/>
              <a:cs typeface="Times New Roman"/>
            </a:endParaRPr>
          </a:p>
        </p:txBody>
      </p:sp>
      <p:pic>
        <p:nvPicPr>
          <p:cNvPr id="61443" name="图片 1">
            <a:extLst>
              <a:ext uri="{FF2B5EF4-FFF2-40B4-BE49-F238E27FC236}">
                <a16:creationId xmlns:a16="http://schemas.microsoft.com/office/drawing/2014/main" id="{3C9A1F51-7ADA-4032-9E22-C227FFE19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73596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4">
            <a:extLst>
              <a:ext uri="{FF2B5EF4-FFF2-40B4-BE49-F238E27FC236}">
                <a16:creationId xmlns:a16="http://schemas.microsoft.com/office/drawing/2014/main" id="{96CEA017-801C-4FB4-9BFC-5BD39539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6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3A038E25-3F48-4F9E-976B-D65161506A0A}" type="slidenum">
              <a:rPr lang="en-US" altLang="zh-CN" sz="1400">
                <a:latin typeface="Arial" panose="020B0604020202020204" pitchFamily="34" charset="0"/>
              </a:rPr>
              <a:pPr algn="l"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E309B2F-D1B0-482B-8715-F66296517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2800"/>
              <a:t>(1)</a:t>
            </a:r>
            <a:r>
              <a:rPr lang="zh-CN" altLang="en-US" sz="2800"/>
              <a:t>判断</a:t>
            </a:r>
            <a:r>
              <a:rPr lang="en-US" altLang="zh-CN" sz="2800" i="1"/>
              <a:t>T</a:t>
            </a:r>
            <a:r>
              <a:rPr lang="en-US" altLang="zh-CN" sz="2800" baseline="-25000"/>
              <a:t>0</a:t>
            </a:r>
            <a:r>
              <a:rPr lang="zh-CN" altLang="en-US" sz="2800"/>
              <a:t>时刻的安全性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FF7F43DE-362F-4E72-A3E3-EFA02C222CE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7773988" cy="417513"/>
          </a:xfrm>
        </p:spPr>
        <p:txBody>
          <a:bodyPr/>
          <a:lstStyle/>
          <a:p>
            <a:pPr eaLnBrk="1" hangingPunct="1"/>
            <a:r>
              <a:rPr lang="zh-CN" altLang="en-US" sz="2600">
                <a:ea typeface="楷体_GB2312"/>
                <a:cs typeface="楷体_GB2312"/>
              </a:rPr>
              <a:t>判断</a:t>
            </a:r>
            <a:r>
              <a:rPr lang="en-US" altLang="zh-CN" sz="2600">
                <a:ea typeface="楷体_GB2312"/>
                <a:cs typeface="楷体_GB2312"/>
              </a:rPr>
              <a:t>T</a:t>
            </a:r>
            <a:r>
              <a:rPr lang="en-US" altLang="zh-CN" sz="2600" baseline="-25000">
                <a:ea typeface="楷体_GB2312"/>
                <a:cs typeface="楷体_GB2312"/>
              </a:rPr>
              <a:t>0</a:t>
            </a:r>
            <a:r>
              <a:rPr lang="zh-CN" altLang="en-US" sz="2600">
                <a:ea typeface="楷体_GB2312"/>
                <a:cs typeface="楷体_GB2312"/>
              </a:rPr>
              <a:t>时刻是否是安全状态</a:t>
            </a:r>
            <a:r>
              <a:rPr lang="en-US" altLang="zh-CN" sz="2600">
                <a:ea typeface="楷体_GB2312"/>
                <a:cs typeface="楷体_GB2312"/>
              </a:rPr>
              <a:t>?</a:t>
            </a:r>
          </a:p>
        </p:txBody>
      </p:sp>
      <p:graphicFrame>
        <p:nvGraphicFramePr>
          <p:cNvPr id="280604" name="Group 28">
            <a:extLst>
              <a:ext uri="{FF2B5EF4-FFF2-40B4-BE49-F238E27FC236}">
                <a16:creationId xmlns:a16="http://schemas.microsoft.com/office/drawing/2014/main" id="{0D7BDB77-7ED2-4021-B64B-0BE4F2DCD2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066800" y="2362200"/>
          <a:ext cx="6623050" cy="2865438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9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22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R</a:t>
                      </a:r>
                      <a:r>
                        <a:rPr kumimoji="1" lang="en-US" altLang="zh-CN" sz="22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Allocation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R</a:t>
                      </a:r>
                      <a:r>
                        <a:rPr kumimoji="1" lang="en-US" altLang="zh-CN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22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R</a:t>
                      </a:r>
                      <a:r>
                        <a:rPr kumimoji="1" lang="en-US" altLang="zh-CN" sz="22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Need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22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R</a:t>
                      </a:r>
                      <a:r>
                        <a:rPr kumimoji="1" lang="en-US" altLang="zh-CN" sz="22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Available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</a:t>
                      </a:r>
                      <a:r>
                        <a:rPr kumimoji="1" lang="en-US" altLang="zh-CN" sz="22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R</a:t>
                      </a:r>
                      <a:r>
                        <a:rPr kumimoji="1" lang="en-US" altLang="zh-CN" sz="2200" b="1" i="0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6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5    5    10 </a:t>
                      </a:r>
                    </a:p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5    3    6</a:t>
                      </a:r>
                    </a:p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4    0    11</a:t>
                      </a:r>
                    </a:p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4    2    5</a:t>
                      </a:r>
                    </a:p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4    2    4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3     2     3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4     0     3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4     0     5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2     0     4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3     1     4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0600" name="Text Box 24">
            <a:extLst>
              <a:ext uri="{FF2B5EF4-FFF2-40B4-BE49-F238E27FC236}">
                <a16:creationId xmlns:a16="http://schemas.microsoft.com/office/drawing/2014/main" id="{BBD293FA-834D-4FDD-8F57-5689A5F51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00400"/>
            <a:ext cx="11620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2    3    3</a:t>
            </a:r>
          </a:p>
        </p:txBody>
      </p:sp>
      <p:sp>
        <p:nvSpPr>
          <p:cNvPr id="280601" name="Text Box 25">
            <a:extLst>
              <a:ext uri="{FF2B5EF4-FFF2-40B4-BE49-F238E27FC236}">
                <a16:creationId xmlns:a16="http://schemas.microsoft.com/office/drawing/2014/main" id="{12661608-FA36-4136-AB8B-EE6AF5C7D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200400"/>
            <a:ext cx="11715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2    3    7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1    3    3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0    0    6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2    2    1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</a:rPr>
              <a:t>1    1    0</a:t>
            </a:r>
          </a:p>
        </p:txBody>
      </p:sp>
      <p:sp>
        <p:nvSpPr>
          <p:cNvPr id="280602" name="Rectangle 26">
            <a:extLst>
              <a:ext uri="{FF2B5EF4-FFF2-40B4-BE49-F238E27FC236}">
                <a16:creationId xmlns:a16="http://schemas.microsoft.com/office/drawing/2014/main" id="{F56214B9-95B4-4280-B5DA-197525A2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5629275"/>
            <a:ext cx="556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600" b="1">
                <a:latin typeface="Times New Roman" panose="02020603050405020304" pitchFamily="18" charset="0"/>
                <a:ea typeface="楷体_GB2312"/>
                <a:cs typeface="楷体_GB2312"/>
              </a:rPr>
              <a:t>利用安全性算法检测。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601" grpId="0"/>
      <p:bldP spid="28060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1">
            <a:extLst>
              <a:ext uri="{FF2B5EF4-FFF2-40B4-BE49-F238E27FC236}">
                <a16:creationId xmlns:a16="http://schemas.microsoft.com/office/drawing/2014/main" id="{B7D3F989-2A3C-4279-BAD2-6815DCAE9556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396875" y="260350"/>
          <a:ext cx="8350250" cy="4814888"/>
        </p:xfrm>
        <a:graphic>
          <a:graphicData uri="http://schemas.openxmlformats.org/drawingml/2006/table">
            <a:tbl>
              <a:tblPr/>
              <a:tblGrid>
                <a:gridCol w="787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9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28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29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5" marR="91435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Work</a:t>
                      </a:r>
                    </a:p>
                  </a:txBody>
                  <a:tcPr marL="91435" marR="91435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Need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91435" marR="91435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Allocation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5" marR="91435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Work+ Allocation</a:t>
                      </a:r>
                    </a:p>
                  </a:txBody>
                  <a:tcPr marL="91435" marR="91435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Finish</a:t>
                      </a:r>
                    </a:p>
                  </a:txBody>
                  <a:tcPr marL="91435" marR="91435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1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5" marR="91435"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5" marR="91435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5" marR="91435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5" marR="91435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19100" marR="0" lvl="0" indent="-4191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5" marR="91435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5" marR="91435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62" name="Rectangle 1">
            <a:extLst>
              <a:ext uri="{FF2B5EF4-FFF2-40B4-BE49-F238E27FC236}">
                <a16:creationId xmlns:a16="http://schemas.microsoft.com/office/drawing/2014/main" id="{3ECB0692-C4A8-4323-BFA6-6E9A40FD9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5013176"/>
            <a:ext cx="585946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133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400" dirty="0">
                <a:latin typeface="Times New Roman" panose="02020603050405020304" pitchFamily="18" charset="0"/>
              </a:rPr>
              <a:t>存在一个安全序列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能给出正确的解题步骤及其结果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P3,P4,P2,P1,P0}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{P1,P2,P3,P4,P0}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……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0158A-73DA-4CA9-ABF8-1D99BCCA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57A7C7-471A-4541-B6D4-0C1246CAEEAF}" type="datetime1">
              <a:rPr lang="zh-CN" altLang="en-US" smtClean="0"/>
              <a:pPr>
                <a:defRPr/>
              </a:pPr>
              <a:t>2024/4/18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B093D8-A4F2-434B-88FC-CAC3FAB0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D6CAD2-E274-4E96-9015-232BE2A45230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DB5044-349B-47EC-8687-2E9C0603F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2656"/>
            <a:ext cx="7560840" cy="50405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39DDBC-3B8B-496E-8D9C-66D38270E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70" y="2852936"/>
            <a:ext cx="7832024" cy="115899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1B48939-E9B6-4F73-A043-711707449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90" y="5378692"/>
            <a:ext cx="7767803" cy="8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6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27D10-C54D-4B44-B904-4890563B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57A7C7-471A-4541-B6D4-0C1246CAEEAF}" type="datetime1">
              <a:rPr lang="zh-CN" altLang="en-US" smtClean="0"/>
              <a:pPr>
                <a:defRPr/>
              </a:pPr>
              <a:t>2024/4/18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AD9540-8186-4E53-BB9A-2AB0FA67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D6CAD2-E274-4E96-9015-232BE2A45230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A9D731-D7EF-40AF-87AF-FD85CD684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4784"/>
            <a:ext cx="7902310" cy="348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439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0FFA1-6B4C-4136-89D3-1717A8CA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57A7C7-471A-4541-B6D4-0C1246CAEEAF}" type="datetime1">
              <a:rPr lang="zh-CN" altLang="en-US" smtClean="0"/>
              <a:pPr>
                <a:defRPr/>
              </a:pPr>
              <a:t>2024/4/18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F7C34-0FD0-4C22-A813-C7F29B433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D6CAD2-E274-4E96-9015-232BE2A45230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B19650-E518-4A15-AE2B-0F7BACFCD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6"/>
          <a:stretch/>
        </p:blipFill>
        <p:spPr>
          <a:xfrm>
            <a:off x="251520" y="692696"/>
            <a:ext cx="8818337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321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B8E6E-BE95-4A21-8376-010CD1A6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57A7C7-471A-4541-B6D4-0C1246CAEEAF}" type="datetime1">
              <a:rPr lang="zh-CN" altLang="en-US" smtClean="0"/>
              <a:pPr>
                <a:defRPr/>
              </a:pPr>
              <a:t>2024/4/18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277CB7-7ECE-4518-BC5B-DBAC1491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D6CAD2-E274-4E96-9015-232BE2A45230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81F88A-3D54-4807-816A-D4F7D991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05" y="476672"/>
            <a:ext cx="8273389" cy="447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128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A3328-29FE-4BED-911F-69D1CAF3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57A7C7-471A-4541-B6D4-0C1246CAEEAF}" type="datetime1">
              <a:rPr lang="zh-CN" altLang="en-US" smtClean="0"/>
              <a:pPr>
                <a:defRPr/>
              </a:pPr>
              <a:t>2024/4/18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5A2C9A-5137-419F-8A90-F2D9AC66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D6CAD2-E274-4E96-9015-232BE2A45230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95F272-50FE-4541-9E72-A29099E3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24" y="260648"/>
            <a:ext cx="8788160" cy="38164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FFB862-4BA2-47D1-B38C-20F08962C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24" y="3841234"/>
            <a:ext cx="863505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3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3B3DB-4997-4C5B-87A6-D0B8670F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57A7C7-471A-4541-B6D4-0C1246CAEEAF}" type="datetime1">
              <a:rPr lang="zh-CN" altLang="en-US" smtClean="0"/>
              <a:pPr>
                <a:defRPr/>
              </a:pPr>
              <a:t>2024/4/18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DB32C9-7F22-487A-BC07-C2AB2B94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D6CAD2-E274-4E96-9015-232BE2A45230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F5751C-9EB6-4056-AF7A-812BD525C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76672"/>
            <a:ext cx="8463058" cy="10801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B533CB-7333-4026-B5DB-4E4D27DE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34" y="2909127"/>
            <a:ext cx="8169108" cy="24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2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占位符 3">
            <a:extLst>
              <a:ext uri="{FF2B5EF4-FFF2-40B4-BE49-F238E27FC236}">
                <a16:creationId xmlns:a16="http://schemas.microsoft.com/office/drawing/2014/main" id="{89DDDDEC-DA01-4E4B-8A19-4BE4B1B0AB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36B94F-51C2-4BF4-8969-4B1D42DCF899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11267" name="灯片编号占位符 5">
            <a:extLst>
              <a:ext uri="{FF2B5EF4-FFF2-40B4-BE49-F238E27FC236}">
                <a16:creationId xmlns:a16="http://schemas.microsoft.com/office/drawing/2014/main" id="{36D4E0C3-94EC-4EC2-8D22-B42EA11D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9092CB-73F9-44E3-A3AD-4356476170FA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3E896819-2C5B-4F44-8FF5-5EF439DDC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16013"/>
          </a:xfrm>
        </p:spPr>
        <p:txBody>
          <a:bodyPr/>
          <a:lstStyle/>
          <a:p>
            <a:pPr eaLnBrk="1" hangingPunct="1"/>
            <a:r>
              <a:rPr lang="zh-CN" altLang="en-US"/>
              <a:t>习题</a:t>
            </a:r>
            <a:r>
              <a:rPr lang="en-US" altLang="zh-CN"/>
              <a:t>1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3C5FFDA1-B8FB-43E2-A585-8CCD67882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696200" cy="720725"/>
          </a:xfrm>
        </p:spPr>
        <p:txBody>
          <a:bodyPr/>
          <a:lstStyle/>
          <a:p>
            <a:pPr eaLnBrk="1" hangingPunct="1"/>
            <a:r>
              <a:rPr lang="zh-CN" altLang="en-US"/>
              <a:t>进程与线程有什么区别？</a:t>
            </a:r>
          </a:p>
        </p:txBody>
      </p:sp>
      <p:sp>
        <p:nvSpPr>
          <p:cNvPr id="11270" name="Rectangle 4">
            <a:extLst>
              <a:ext uri="{FF2B5EF4-FFF2-40B4-BE49-F238E27FC236}">
                <a16:creationId xmlns:a16="http://schemas.microsoft.com/office/drawing/2014/main" id="{1CB927B7-92AB-46C9-B3B4-91EC8CDC3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76475"/>
            <a:ext cx="7559675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/>
              <a:t>答：</a:t>
            </a:r>
          </a:p>
          <a:p>
            <a:pPr eaLnBrk="1" hangingPunct="1">
              <a:buFontTx/>
              <a:buNone/>
            </a:pPr>
            <a:r>
              <a:rPr lang="en-US" altLang="zh-CN"/>
              <a:t>(3) </a:t>
            </a:r>
            <a:r>
              <a:rPr lang="zh-CN" altLang="en-US"/>
              <a:t>拥有资源</a:t>
            </a:r>
          </a:p>
          <a:p>
            <a:pPr eaLnBrk="1" hangingPunct="1">
              <a:buFontTx/>
              <a:buNone/>
            </a:pPr>
            <a:r>
              <a:rPr lang="zh-CN" altLang="en-US"/>
              <a:t>	</a:t>
            </a:r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5B586F96-1D50-4F40-96EF-C63332BD5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429000"/>
            <a:ext cx="75596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/>
              <a:t>     </a:t>
            </a:r>
            <a:r>
              <a:rPr lang="zh-CN" altLang="en-US" sz="2400">
                <a:solidFill>
                  <a:srgbClr val="FF0066"/>
                </a:solidFill>
                <a:ea typeface="楷体_GB2312"/>
                <a:cs typeface="楷体_GB2312"/>
              </a:rPr>
              <a:t>进程是拥有资源的基本单位</a:t>
            </a:r>
            <a:endParaRPr lang="zh-CN" altLang="en-US" sz="2800">
              <a:solidFill>
                <a:srgbClr val="0000FF"/>
              </a:solidFill>
              <a:ea typeface="楷体_GB2312"/>
              <a:cs typeface="楷体_GB2312"/>
            </a:endParaRPr>
          </a:p>
        </p:txBody>
      </p:sp>
      <p:sp>
        <p:nvSpPr>
          <p:cNvPr id="204806" name="Rectangle 6">
            <a:extLst>
              <a:ext uri="{FF2B5EF4-FFF2-40B4-BE49-F238E27FC236}">
                <a16:creationId xmlns:a16="http://schemas.microsoft.com/office/drawing/2014/main" id="{E85B52DD-EC6B-4FF3-A412-73603EBE0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76700"/>
            <a:ext cx="79930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/>
              <a:t>     </a:t>
            </a:r>
            <a:r>
              <a:rPr lang="zh-CN" altLang="en-US" sz="2400">
                <a:solidFill>
                  <a:srgbClr val="FF0066"/>
                </a:solidFill>
                <a:ea typeface="楷体_GB2312"/>
                <a:cs typeface="楷体_GB2312"/>
              </a:rPr>
              <a:t>线程自己不拥有系统资源</a:t>
            </a:r>
            <a:r>
              <a:rPr lang="en-US" altLang="zh-CN" sz="2400">
                <a:solidFill>
                  <a:srgbClr val="FF0066"/>
                </a:solidFill>
                <a:ea typeface="楷体_GB2312"/>
                <a:cs typeface="楷体_GB2312"/>
              </a:rPr>
              <a:t>(</a:t>
            </a:r>
            <a:r>
              <a:rPr lang="zh-CN" altLang="en-US" sz="2400">
                <a:solidFill>
                  <a:srgbClr val="FF0066"/>
                </a:solidFill>
                <a:ea typeface="楷体_GB2312"/>
                <a:cs typeface="楷体_GB2312"/>
              </a:rPr>
              <a:t>也有一点必不可少的资源</a:t>
            </a:r>
            <a:r>
              <a:rPr lang="en-US" altLang="zh-CN" sz="2400">
                <a:solidFill>
                  <a:srgbClr val="FF0066"/>
                </a:solidFill>
                <a:ea typeface="楷体_GB2312"/>
                <a:cs typeface="楷体_GB2312"/>
              </a:rPr>
              <a:t>),</a:t>
            </a:r>
            <a:r>
              <a:rPr lang="zh-CN" altLang="en-US" sz="2400">
                <a:solidFill>
                  <a:srgbClr val="FF0066"/>
                </a:solidFill>
                <a:ea typeface="楷体_GB2312"/>
                <a:cs typeface="楷体_GB2312"/>
              </a:rPr>
              <a:t>但它可以访问其隶属进程的资源，同一进程中的多个线程共享其资源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5" grpId="0"/>
      <p:bldP spid="20480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A11BF-CD48-4957-B222-4997AF4C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57A7C7-471A-4541-B6D4-0C1246CAEEAF}" type="datetime1">
              <a:rPr lang="zh-CN" altLang="en-US" smtClean="0"/>
              <a:pPr>
                <a:defRPr/>
              </a:pPr>
              <a:t>2024/4/18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0A2CA8-0F34-479D-BDD6-C1E69344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D6CAD2-E274-4E96-9015-232BE2A45230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F98F22-0B2D-4500-A922-96319ABF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60648"/>
            <a:ext cx="8734107" cy="15405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6399F4-CBE6-4220-AD8D-AA4ABC2AEA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449"/>
          <a:stretch/>
        </p:blipFill>
        <p:spPr>
          <a:xfrm>
            <a:off x="1691680" y="1305186"/>
            <a:ext cx="4645607" cy="53929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B540118-97AF-4028-ABD2-CE6F3FB9A2C3}"/>
              </a:ext>
            </a:extLst>
          </p:cNvPr>
          <p:cNvSpPr txBox="1"/>
          <p:nvPr/>
        </p:nvSpPr>
        <p:spPr>
          <a:xfrm>
            <a:off x="5205715" y="4299776"/>
            <a:ext cx="3635896" cy="23083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/>
              <a:t>请添加必要的信号量和 P、V 操作或 wait()、signal()操作，实现上述过程中的互斥与同步。要求写出完整的过程，说明信号量的含义并赋初值。</a:t>
            </a:r>
          </a:p>
        </p:txBody>
      </p:sp>
    </p:spTree>
    <p:extLst>
      <p:ext uri="{BB962C8B-B14F-4D97-AF65-F5344CB8AC3E}">
        <p14:creationId xmlns:p14="http://schemas.microsoft.com/office/powerpoint/2010/main" val="974874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450EF-1E3F-40C5-9423-0855A7E3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57A7C7-471A-4541-B6D4-0C1246CAEEAF}" type="datetime1">
              <a:rPr lang="zh-CN" altLang="en-US" smtClean="0"/>
              <a:pPr>
                <a:defRPr/>
              </a:pPr>
              <a:t>2024/4/18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EE9E84-1A4A-4C97-B711-BFA68F3A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D6CAD2-E274-4E96-9015-232BE2A45230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F22060-7634-46D1-82F8-BBC142BAD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47" y="404664"/>
            <a:ext cx="8315849" cy="7341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9FAE60-1EB0-44A7-AFA5-D727824A26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41" r="25259"/>
          <a:stretch/>
        </p:blipFill>
        <p:spPr>
          <a:xfrm>
            <a:off x="664407" y="1324818"/>
            <a:ext cx="7815186" cy="492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占位符 3">
            <a:extLst>
              <a:ext uri="{FF2B5EF4-FFF2-40B4-BE49-F238E27FC236}">
                <a16:creationId xmlns:a16="http://schemas.microsoft.com/office/drawing/2014/main" id="{954EEC18-A192-41A1-B215-2BDFEABB101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438ADE-F98B-4421-B13E-E3C7D1EF6768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12291" name="灯片编号占位符 5">
            <a:extLst>
              <a:ext uri="{FF2B5EF4-FFF2-40B4-BE49-F238E27FC236}">
                <a16:creationId xmlns:a16="http://schemas.microsoft.com/office/drawing/2014/main" id="{7B798F78-C58D-4B56-90B9-EB2D323D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39841A-5DF8-45CF-BF9F-F8B65F6DA22E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D5C4C4A0-3460-4D26-9490-D739ECB89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116013"/>
          </a:xfrm>
        </p:spPr>
        <p:txBody>
          <a:bodyPr/>
          <a:lstStyle/>
          <a:p>
            <a:pPr eaLnBrk="1" hangingPunct="1"/>
            <a:r>
              <a:rPr lang="zh-CN" altLang="en-US"/>
              <a:t>习题</a:t>
            </a:r>
            <a:r>
              <a:rPr lang="en-US" altLang="zh-CN"/>
              <a:t>1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3155CFDA-0039-46F7-A7FD-56A1C8D71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696200" cy="720725"/>
          </a:xfrm>
        </p:spPr>
        <p:txBody>
          <a:bodyPr/>
          <a:lstStyle/>
          <a:p>
            <a:pPr eaLnBrk="1" hangingPunct="1"/>
            <a:r>
              <a:rPr lang="zh-CN" altLang="en-US"/>
              <a:t>进程与线程有什么区别？</a:t>
            </a:r>
          </a:p>
        </p:txBody>
      </p:sp>
      <p:sp>
        <p:nvSpPr>
          <p:cNvPr id="12294" name="Rectangle 4">
            <a:extLst>
              <a:ext uri="{FF2B5EF4-FFF2-40B4-BE49-F238E27FC236}">
                <a16:creationId xmlns:a16="http://schemas.microsoft.com/office/drawing/2014/main" id="{85BD3371-9B99-4903-A97A-FD9268E70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276475"/>
            <a:ext cx="755967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/>
              <a:t>答：</a:t>
            </a:r>
          </a:p>
          <a:p>
            <a:pPr eaLnBrk="1" hangingPunct="1">
              <a:buFontTx/>
              <a:buNone/>
            </a:pPr>
            <a:r>
              <a:rPr lang="en-US" altLang="zh-CN"/>
              <a:t>(4) </a:t>
            </a:r>
            <a:r>
              <a:rPr lang="zh-CN" altLang="en-US"/>
              <a:t>系统开销</a:t>
            </a:r>
          </a:p>
        </p:txBody>
      </p:sp>
      <p:sp>
        <p:nvSpPr>
          <p:cNvPr id="205829" name="Rectangle 5">
            <a:extLst>
              <a:ext uri="{FF2B5EF4-FFF2-40B4-BE49-F238E27FC236}">
                <a16:creationId xmlns:a16="http://schemas.microsoft.com/office/drawing/2014/main" id="{4CFA61EF-E870-4097-B5A3-AC1C242E3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429000"/>
            <a:ext cx="7777162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ea typeface="楷体_GB2312"/>
                <a:cs typeface="楷体_GB2312"/>
              </a:rPr>
              <a:t>       </a:t>
            </a:r>
            <a:r>
              <a:rPr lang="zh-CN" altLang="en-US" sz="2400">
                <a:solidFill>
                  <a:srgbClr val="FF0066"/>
                </a:solidFill>
                <a:ea typeface="楷体_GB2312"/>
                <a:cs typeface="楷体_GB2312"/>
              </a:rPr>
              <a:t>由于在创建</a:t>
            </a:r>
            <a:r>
              <a:rPr lang="en-US" altLang="zh-CN" sz="2400">
                <a:solidFill>
                  <a:srgbClr val="FF0066"/>
                </a:solidFill>
                <a:ea typeface="楷体_GB2312"/>
                <a:cs typeface="楷体_GB2312"/>
              </a:rPr>
              <a:t>,</a:t>
            </a:r>
            <a:r>
              <a:rPr lang="zh-CN" altLang="en-US" sz="2400">
                <a:solidFill>
                  <a:srgbClr val="FF0066"/>
                </a:solidFill>
                <a:ea typeface="楷体_GB2312"/>
                <a:cs typeface="楷体_GB2312"/>
              </a:rPr>
              <a:t>撤销或切换进程时</a:t>
            </a:r>
            <a:r>
              <a:rPr lang="en-US" altLang="zh-CN" sz="2400">
                <a:solidFill>
                  <a:srgbClr val="FF0066"/>
                </a:solidFill>
                <a:ea typeface="楷体_GB2312"/>
                <a:cs typeface="楷体_GB2312"/>
              </a:rPr>
              <a:t>,</a:t>
            </a:r>
            <a:r>
              <a:rPr lang="zh-CN" altLang="en-US" sz="2400">
                <a:solidFill>
                  <a:srgbClr val="FF0066"/>
                </a:solidFill>
                <a:ea typeface="楷体_GB2312"/>
                <a:cs typeface="楷体_GB2312"/>
              </a:rPr>
              <a:t>系统都要为之分配或回收资源</a:t>
            </a:r>
            <a:r>
              <a:rPr lang="en-US" altLang="zh-CN" sz="2400">
                <a:solidFill>
                  <a:srgbClr val="FF0066"/>
                </a:solidFill>
                <a:ea typeface="楷体_GB2312"/>
                <a:cs typeface="楷体_GB2312"/>
              </a:rPr>
              <a:t>,</a:t>
            </a:r>
            <a:r>
              <a:rPr lang="zh-CN" altLang="en-US" sz="2400">
                <a:solidFill>
                  <a:srgbClr val="FF0066"/>
                </a:solidFill>
                <a:ea typeface="楷体_GB2312"/>
                <a:cs typeface="楷体_GB2312"/>
              </a:rPr>
              <a:t>保存</a:t>
            </a:r>
            <a:r>
              <a:rPr lang="en-US" altLang="zh-CN" sz="2400">
                <a:solidFill>
                  <a:srgbClr val="FF0066"/>
                </a:solidFill>
                <a:ea typeface="楷体_GB2312"/>
                <a:cs typeface="楷体_GB2312"/>
              </a:rPr>
              <a:t>CPU</a:t>
            </a:r>
            <a:r>
              <a:rPr lang="zh-CN" altLang="en-US" sz="2400">
                <a:solidFill>
                  <a:srgbClr val="FF0066"/>
                </a:solidFill>
                <a:ea typeface="楷体_GB2312"/>
                <a:cs typeface="楷体_GB2312"/>
              </a:rPr>
              <a:t>现场</a:t>
            </a:r>
            <a:r>
              <a:rPr lang="en-US" altLang="zh-CN" sz="2400">
                <a:solidFill>
                  <a:srgbClr val="FF0066"/>
                </a:solidFill>
                <a:ea typeface="楷体_GB2312"/>
                <a:cs typeface="楷体_GB2312"/>
              </a:rPr>
              <a:t>.</a:t>
            </a:r>
            <a:r>
              <a:rPr lang="zh-CN" altLang="en-US" sz="2400">
                <a:solidFill>
                  <a:srgbClr val="FF0066"/>
                </a:solidFill>
                <a:ea typeface="楷体_GB2312"/>
                <a:cs typeface="楷体_GB2312"/>
              </a:rPr>
              <a:t>因此</a:t>
            </a:r>
            <a:r>
              <a:rPr lang="en-US" altLang="zh-CN" sz="2400">
                <a:solidFill>
                  <a:srgbClr val="FF0066"/>
                </a:solidFill>
                <a:ea typeface="楷体_GB2312"/>
                <a:cs typeface="楷体_GB2312"/>
              </a:rPr>
              <a:t>,</a:t>
            </a:r>
            <a:r>
              <a:rPr lang="zh-CN" altLang="en-US" sz="2400">
                <a:solidFill>
                  <a:srgbClr val="FF0066"/>
                </a:solidFill>
                <a:ea typeface="楷体_GB2312"/>
                <a:cs typeface="楷体_GB2312"/>
              </a:rPr>
              <a:t>操作系统所付出的开销将显著地大于在创建</a:t>
            </a:r>
            <a:r>
              <a:rPr lang="en-US" altLang="zh-CN" sz="2400">
                <a:solidFill>
                  <a:srgbClr val="FF0066"/>
                </a:solidFill>
                <a:ea typeface="楷体_GB2312"/>
                <a:cs typeface="楷体_GB2312"/>
              </a:rPr>
              <a:t>,</a:t>
            </a:r>
            <a:r>
              <a:rPr lang="zh-CN" altLang="en-US" sz="2400">
                <a:solidFill>
                  <a:srgbClr val="FF0066"/>
                </a:solidFill>
                <a:ea typeface="楷体_GB2312"/>
                <a:cs typeface="楷体_GB2312"/>
              </a:rPr>
              <a:t>撤销或切换线程时的开销</a:t>
            </a:r>
            <a:r>
              <a:rPr lang="en-US" altLang="zh-CN" sz="2400">
                <a:solidFill>
                  <a:srgbClr val="FF0066"/>
                </a:solidFill>
                <a:ea typeface="楷体_GB2312"/>
                <a:cs typeface="楷体_GB2312"/>
              </a:rPr>
              <a:t>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>
            <a:extLst>
              <a:ext uri="{FF2B5EF4-FFF2-40B4-BE49-F238E27FC236}">
                <a16:creationId xmlns:a16="http://schemas.microsoft.com/office/drawing/2014/main" id="{EB966AD3-8CFA-452E-B9FF-CAC51A9BDBB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C8865D-5795-4B88-81B5-3A4362D9272F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13315" name="灯片编号占位符 5">
            <a:extLst>
              <a:ext uri="{FF2B5EF4-FFF2-40B4-BE49-F238E27FC236}">
                <a16:creationId xmlns:a16="http://schemas.microsoft.com/office/drawing/2014/main" id="{79682736-45D8-47B8-A715-6EA2472F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E8D2FD-B0F6-4C45-BDE5-767B402B293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F93372B9-8AB1-439C-AB03-5D2539983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260475"/>
          </a:xfrm>
        </p:spPr>
        <p:txBody>
          <a:bodyPr/>
          <a:lstStyle/>
          <a:p>
            <a:pPr eaLnBrk="1" hangingPunct="1"/>
            <a:r>
              <a:rPr lang="zh-CN" altLang="en-US"/>
              <a:t>习题</a:t>
            </a:r>
            <a:r>
              <a:rPr lang="en-US" altLang="zh-CN"/>
              <a:t>2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44D285AD-E3A7-4E50-83CD-B5A0A368C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696200" cy="4002087"/>
          </a:xfrm>
        </p:spPr>
        <p:txBody>
          <a:bodyPr/>
          <a:lstStyle/>
          <a:p>
            <a:pPr eaLnBrk="1" hangingPunct="1"/>
            <a:r>
              <a:rPr lang="zh-CN" altLang="en-US"/>
              <a:t>通常，进程实体是由</a:t>
            </a:r>
            <a:r>
              <a:rPr lang="en-US" altLang="zh-CN"/>
              <a:t>_________</a:t>
            </a:r>
            <a:r>
              <a:rPr lang="zh-CN" altLang="en-US"/>
              <a:t>，</a:t>
            </a:r>
            <a:r>
              <a:rPr lang="en-US" altLang="zh-CN"/>
              <a:t>_________</a:t>
            </a:r>
            <a:r>
              <a:rPr lang="zh-CN" altLang="en-US"/>
              <a:t>和</a:t>
            </a:r>
            <a:r>
              <a:rPr lang="en-US" altLang="zh-CN"/>
              <a:t>_________</a:t>
            </a:r>
            <a:r>
              <a:rPr lang="zh-CN" altLang="en-US"/>
              <a:t>这三部分组成，其中</a:t>
            </a:r>
            <a:r>
              <a:rPr lang="en-US" altLang="zh-CN"/>
              <a:t>_________</a:t>
            </a:r>
            <a:r>
              <a:rPr lang="zh-CN" altLang="en-US"/>
              <a:t>是进程的唯一标志。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>
            <a:extLst>
              <a:ext uri="{FF2B5EF4-FFF2-40B4-BE49-F238E27FC236}">
                <a16:creationId xmlns:a16="http://schemas.microsoft.com/office/drawing/2014/main" id="{7CF4123E-99D0-408A-AB71-76BC660341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2E8FD3-7CA4-412A-9F99-1842CDC3556A}" type="datetime1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2024/4/18</a:t>
            </a:fld>
            <a:endParaRPr lang="en-US" altLang="zh-CN" sz="1400"/>
          </a:p>
        </p:txBody>
      </p:sp>
      <p:sp>
        <p:nvSpPr>
          <p:cNvPr id="14339" name="灯片编号占位符 5">
            <a:extLst>
              <a:ext uri="{FF2B5EF4-FFF2-40B4-BE49-F238E27FC236}">
                <a16:creationId xmlns:a16="http://schemas.microsoft.com/office/drawing/2014/main" id="{19BF6DB6-1E99-459C-9CAD-E9D72906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55160C-EE22-43E3-BC1F-680A18FA3489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8DA29A85-DB75-4D41-A1C3-A36844445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260475"/>
          </a:xfrm>
        </p:spPr>
        <p:txBody>
          <a:bodyPr/>
          <a:lstStyle/>
          <a:p>
            <a:pPr eaLnBrk="1" hangingPunct="1"/>
            <a:r>
              <a:rPr lang="zh-CN" altLang="en-US"/>
              <a:t>习题</a:t>
            </a:r>
            <a:r>
              <a:rPr lang="en-US" altLang="zh-CN"/>
              <a:t>2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CCAD4C83-C8EC-4C1B-B1ED-926109470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696200" cy="4002087"/>
          </a:xfrm>
        </p:spPr>
        <p:txBody>
          <a:bodyPr/>
          <a:lstStyle/>
          <a:p>
            <a:pPr eaLnBrk="1" hangingPunct="1"/>
            <a:r>
              <a:rPr lang="zh-CN" altLang="en-US"/>
              <a:t>通常，进程实体是由</a:t>
            </a:r>
            <a:r>
              <a:rPr lang="en-US" altLang="zh-CN"/>
              <a:t>_________</a:t>
            </a:r>
            <a:r>
              <a:rPr lang="zh-CN" altLang="en-US"/>
              <a:t>，</a:t>
            </a:r>
            <a:r>
              <a:rPr lang="en-US" altLang="zh-CN"/>
              <a:t>_________</a:t>
            </a:r>
            <a:r>
              <a:rPr lang="zh-CN" altLang="en-US"/>
              <a:t>和</a:t>
            </a:r>
            <a:r>
              <a:rPr lang="en-US" altLang="zh-CN"/>
              <a:t>_________</a:t>
            </a:r>
            <a:r>
              <a:rPr lang="zh-CN" altLang="en-US"/>
              <a:t>这三部分组成，其中</a:t>
            </a:r>
            <a:r>
              <a:rPr lang="en-US" altLang="zh-CN"/>
              <a:t>_________</a:t>
            </a:r>
            <a:r>
              <a:rPr lang="zh-CN" altLang="en-US"/>
              <a:t>是进程的唯一标志。</a:t>
            </a:r>
          </a:p>
        </p:txBody>
      </p:sp>
      <p:sp>
        <p:nvSpPr>
          <p:cNvPr id="14342" name="Text Box 4">
            <a:extLst>
              <a:ext uri="{FF2B5EF4-FFF2-40B4-BE49-F238E27FC236}">
                <a16:creationId xmlns:a16="http://schemas.microsoft.com/office/drawing/2014/main" id="{01BC1370-933E-424E-A915-408C3B1E3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147955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66"/>
                </a:solidFill>
                <a:ea typeface="楷体_GB2312"/>
                <a:cs typeface="楷体_GB2312"/>
              </a:rPr>
              <a:t>程序段</a:t>
            </a:r>
          </a:p>
        </p:txBody>
      </p:sp>
      <p:sp>
        <p:nvSpPr>
          <p:cNvPr id="14343" name="Text Box 5">
            <a:extLst>
              <a:ext uri="{FF2B5EF4-FFF2-40B4-BE49-F238E27FC236}">
                <a16:creationId xmlns:a16="http://schemas.microsoft.com/office/drawing/2014/main" id="{9E90A841-3CAC-421C-93C3-693085A47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191135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66"/>
                </a:solidFill>
                <a:ea typeface="楷体_GB2312"/>
                <a:cs typeface="楷体_GB2312"/>
              </a:rPr>
              <a:t>数据段</a:t>
            </a:r>
          </a:p>
        </p:txBody>
      </p:sp>
      <p:sp>
        <p:nvSpPr>
          <p:cNvPr id="14344" name="Text Box 6">
            <a:extLst>
              <a:ext uri="{FF2B5EF4-FFF2-40B4-BE49-F238E27FC236}">
                <a16:creationId xmlns:a16="http://schemas.microsoft.com/office/drawing/2014/main" id="{B5BD3332-C858-44AE-AC3E-AA04B3E39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989138"/>
            <a:ext cx="71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ea typeface="楷体_GB2312"/>
                <a:cs typeface="楷体_GB2312"/>
              </a:rPr>
              <a:t>PCB</a:t>
            </a:r>
          </a:p>
        </p:txBody>
      </p:sp>
      <p:sp>
        <p:nvSpPr>
          <p:cNvPr id="207879" name="Text Box 7">
            <a:extLst>
              <a:ext uri="{FF2B5EF4-FFF2-40B4-BE49-F238E27FC236}">
                <a16:creationId xmlns:a16="http://schemas.microsoft.com/office/drawing/2014/main" id="{FB917B7C-59A0-45FB-90E6-1996599BD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2493963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ea typeface="楷体_GB2312"/>
                <a:cs typeface="楷体_GB2312"/>
              </a:rPr>
              <a:t>PCB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9" grpId="0"/>
    </p:bldLst>
  </p:timing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2178</TotalTime>
  <Words>4122</Words>
  <Application>Microsoft Office PowerPoint</Application>
  <PresentationFormat>全屏显示(4:3)</PresentationFormat>
  <Paragraphs>900</Paragraphs>
  <Slides>61</Slides>
  <Notes>6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9" baseType="lpstr">
      <vt:lpstr>等线</vt:lpstr>
      <vt:lpstr>Arial</vt:lpstr>
      <vt:lpstr>Calibri</vt:lpstr>
      <vt:lpstr>Comic Sans MS</vt:lpstr>
      <vt:lpstr>Tahoma</vt:lpstr>
      <vt:lpstr>Times New Roman</vt:lpstr>
      <vt:lpstr>Wingdings</vt:lpstr>
      <vt:lpstr>Crayons</vt:lpstr>
      <vt:lpstr>内容提要</vt:lpstr>
      <vt:lpstr>进程的描述与控制</vt:lpstr>
      <vt:lpstr>习题1</vt:lpstr>
      <vt:lpstr>习题1</vt:lpstr>
      <vt:lpstr>习题1</vt:lpstr>
      <vt:lpstr>习题1</vt:lpstr>
      <vt:lpstr>习题1</vt:lpstr>
      <vt:lpstr>习题2</vt:lpstr>
      <vt:lpstr>习题2</vt:lpstr>
      <vt:lpstr>习题3</vt:lpstr>
      <vt:lpstr>习题4 （程序并发执行的特性）</vt:lpstr>
      <vt:lpstr>习题4 （程序并发执行的特性）</vt:lpstr>
      <vt:lpstr>问题5：进程控制原语</vt:lpstr>
      <vt:lpstr>问题6：线程两种基本类型</vt:lpstr>
      <vt:lpstr>问题6：线程两种基本类型</vt:lpstr>
      <vt:lpstr>问题6：线程两种基本类型</vt:lpstr>
      <vt:lpstr>内容提要</vt:lpstr>
      <vt:lpstr>进程的同步与通信</vt:lpstr>
      <vt:lpstr>问题7：临界区</vt:lpstr>
      <vt:lpstr>问题8：信号量</vt:lpstr>
      <vt:lpstr>习题9</vt:lpstr>
      <vt:lpstr>习题9</vt:lpstr>
      <vt:lpstr>习题9</vt:lpstr>
      <vt:lpstr>PowerPoint 演示文稿</vt:lpstr>
      <vt:lpstr>习题9</vt:lpstr>
      <vt:lpstr>内容提要</vt:lpstr>
      <vt:lpstr>PowerPoint 演示文稿</vt:lpstr>
      <vt:lpstr>问题10：死锁</vt:lpstr>
      <vt:lpstr>问题11：死锁</vt:lpstr>
      <vt:lpstr>问题12：死锁</vt:lpstr>
      <vt:lpstr>问题13：死锁</vt:lpstr>
      <vt:lpstr>PowerPoint 演示文稿</vt:lpstr>
      <vt:lpstr>PowerPoint 演示文稿</vt:lpstr>
      <vt:lpstr>问题14：调度算法</vt:lpstr>
      <vt:lpstr>调度算法</vt:lpstr>
      <vt:lpstr>调度算法</vt:lpstr>
      <vt:lpstr>调度算法</vt:lpstr>
      <vt:lpstr>调度算法</vt:lpstr>
      <vt:lpstr>调度算法</vt:lpstr>
      <vt:lpstr>调度算法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(1)判断T0时刻的安全性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infonet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操作系统（Operating System）</dc:title>
  <dc:creator>oliva</dc:creator>
  <cp:lastModifiedBy>Yao</cp:lastModifiedBy>
  <cp:revision>439</cp:revision>
  <cp:lastPrinted>2012-10-29T05:39:50Z</cp:lastPrinted>
  <dcterms:created xsi:type="dcterms:W3CDTF">2007-08-30T13:06:39Z</dcterms:created>
  <dcterms:modified xsi:type="dcterms:W3CDTF">2024-04-18T08:39:55Z</dcterms:modified>
</cp:coreProperties>
</file>