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2"/>
            <a:ext cx="9604310" cy="86008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463865"/>
            <a:ext cx="9604310" cy="14258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3845" y="4401756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30" y="58735"/>
            <a:ext cx="5717894" cy="32104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0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210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2728" y="159030"/>
            <a:ext cx="10515600" cy="6320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85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723" y="1216490"/>
            <a:ext cx="3657600" cy="122526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  <a:latin typeface="DejaVu Sans Mono" panose="020B0609030804020204" pitchFamily="49" charset="0"/>
                <a:ea typeface="隶书" panose="02010509060101010101" pitchFamily="49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3534" y="2803210"/>
            <a:ext cx="3706768" cy="342512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  <a:latin typeface="DejaVu Sans Mono" panose="020B0609030804020204" pitchFamily="49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03534" y="2613107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61"/>
          <p:cNvSpPr>
            <a:spLocks noGrp="1"/>
          </p:cNvSpPr>
          <p:nvPr>
            <p:ph sz="quarter" idx="13"/>
          </p:nvPr>
        </p:nvSpPr>
        <p:spPr>
          <a:xfrm>
            <a:off x="268288" y="201613"/>
            <a:ext cx="6808787" cy="6484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851" y="6272785"/>
            <a:ext cx="547797" cy="324568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20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1F54-4487-4DCB-BD54-748E0D0DB3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7C69-B74B-4918-83EA-26DA4B56ADA9}" type="datetime1">
              <a:rPr lang="en-US" altLang="zh-CN" smtClean="0"/>
              <a:t>10/25/2023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33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9BC2-D1BF-4F3C-B9FE-DE5DB45D0DE0}" type="datetime1">
              <a:rPr lang="en-US" altLang="zh-CN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3501" y="154585"/>
            <a:ext cx="10515600" cy="63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864" y="1075528"/>
            <a:ext cx="10664153" cy="49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3525" y="6329247"/>
            <a:ext cx="63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u="none" baseline="0">
                <a:solidFill>
                  <a:schemeClr val="tx1"/>
                </a:solidFill>
                <a:latin typeface="Agency FB" panose="020B0503020202020204" pitchFamily="34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7" name="直接连接符​​ 57"/>
          <p:cNvCxnSpPr/>
          <p:nvPr userDrawn="1"/>
        </p:nvCxnSpPr>
        <p:spPr>
          <a:xfrm>
            <a:off x="11423525" y="6694372"/>
            <a:ext cx="652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0" y="-1"/>
            <a:ext cx="368300" cy="82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p"/>
        <a:defRPr sz="32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1pPr>
      <a:lvl2pPr marL="628650" indent="-354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n"/>
        <a:defRPr sz="2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2pPr>
      <a:lvl3pPr marL="804863" indent="-2984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l"/>
        <a:defRPr sz="24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4pPr>
      <a:lvl5pPr marL="1257300" indent="-293688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ü"/>
        <a:defRPr sz="1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SBEetvgl/RCylez4upxlhl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第零题（简答题）：简述面向对象的需求分析三类模型的定义，并各举出一种可以表现该种模型的</a:t>
            </a:r>
            <a:r>
              <a:rPr lang="en-US" altLang="zh-CN" dirty="0"/>
              <a:t>UML</a:t>
            </a:r>
            <a:r>
              <a:rPr lang="zh-CN" altLang="en-US" dirty="0"/>
              <a:t>图。（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软工部分第</a:t>
            </a:r>
            <a:r>
              <a:rPr lang="en-US" altLang="zh-CN" dirty="0"/>
              <a:t>1</a:t>
            </a:r>
            <a:r>
              <a:rPr lang="zh-CN" altLang="en-US" dirty="0"/>
              <a:t>次作业（共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292710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第一题：</a:t>
            </a:r>
            <a:r>
              <a:rPr lang="zh-CN" altLang="zh-CN" dirty="0"/>
              <a:t>请根据以</a:t>
            </a:r>
            <a:r>
              <a:rPr lang="zh-CN" altLang="en-US" dirty="0"/>
              <a:t>下</a:t>
            </a:r>
            <a:r>
              <a:rPr lang="zh-CN" altLang="zh-CN" dirty="0"/>
              <a:t>描述，</a:t>
            </a:r>
            <a:r>
              <a:rPr lang="zh-CN" altLang="en-US" dirty="0"/>
              <a:t>在下页的的用例图中，</a:t>
            </a:r>
            <a:r>
              <a:rPr lang="zh-CN" altLang="zh-CN" dirty="0"/>
              <a:t>补充完整</a:t>
            </a:r>
            <a:r>
              <a:rPr lang="zh-CN" altLang="zh-CN" dirty="0">
                <a:solidFill>
                  <a:srgbClr val="C00000"/>
                </a:solidFill>
              </a:rPr>
              <a:t>参与者、用例</a:t>
            </a:r>
            <a:r>
              <a:rPr lang="zh-CN" altLang="zh-CN" dirty="0"/>
              <a:t>以及</a:t>
            </a:r>
            <a:r>
              <a:rPr lang="zh-CN" altLang="en-US" dirty="0">
                <a:solidFill>
                  <a:srgbClr val="C00000"/>
                </a:solidFill>
              </a:rPr>
              <a:t>依赖关系</a:t>
            </a:r>
            <a:r>
              <a:rPr lang="zh-CN" altLang="zh-CN" dirty="0"/>
              <a:t>的名称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zh-CN" dirty="0"/>
              <a:t>建立</a:t>
            </a:r>
            <a:r>
              <a:rPr lang="zh-CN" altLang="en-US" dirty="0"/>
              <a:t>一个</a:t>
            </a:r>
            <a:r>
              <a:rPr lang="zh-CN" altLang="zh-CN" dirty="0"/>
              <a:t>图书信息管理系统。系统要求实现以下功能：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登录功能，管理员或读者都需要先登录系统，才能使用后续功能。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用户</a:t>
            </a:r>
            <a:r>
              <a:rPr lang="zh-CN" altLang="zh-CN" dirty="0"/>
              <a:t>信息管理功能，</a:t>
            </a:r>
            <a:r>
              <a:rPr lang="zh-CN" altLang="en-US" dirty="0"/>
              <a:t>管理员对读者信息进行管理，</a:t>
            </a:r>
            <a:r>
              <a:rPr lang="zh-CN" altLang="zh-CN" dirty="0"/>
              <a:t>包括</a:t>
            </a:r>
            <a:r>
              <a:rPr lang="zh-CN" altLang="en-US" dirty="0"/>
              <a:t>对</a:t>
            </a:r>
            <a:r>
              <a:rPr lang="zh-CN" altLang="zh-CN" dirty="0"/>
              <a:t>读者信息的查看、添加、修改、删除</a:t>
            </a:r>
            <a:r>
              <a:rPr lang="zh-CN" altLang="en-US" dirty="0"/>
              <a:t>的功能</a:t>
            </a:r>
            <a:r>
              <a:rPr lang="zh-CN" altLang="zh-CN" dirty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书籍</a:t>
            </a:r>
            <a:r>
              <a:rPr lang="zh-CN" altLang="en-US" dirty="0"/>
              <a:t>信息</a:t>
            </a:r>
            <a:r>
              <a:rPr lang="zh-CN" altLang="zh-CN" dirty="0"/>
              <a:t>管理功能，</a:t>
            </a:r>
            <a:r>
              <a:rPr lang="zh-CN" altLang="en-US" dirty="0"/>
              <a:t>管理员对</a:t>
            </a:r>
            <a:r>
              <a:rPr lang="zh-CN" altLang="zh-CN" dirty="0"/>
              <a:t>书籍</a:t>
            </a:r>
            <a:r>
              <a:rPr lang="zh-CN" altLang="en-US" dirty="0"/>
              <a:t>信息进行</a:t>
            </a:r>
            <a:r>
              <a:rPr lang="zh-CN" altLang="zh-CN" dirty="0"/>
              <a:t>添加、修改、删除</a:t>
            </a:r>
            <a:r>
              <a:rPr lang="zh-CN" altLang="en-US" dirty="0"/>
              <a:t>的</a:t>
            </a:r>
            <a:r>
              <a:rPr lang="zh-CN" altLang="zh-CN" dirty="0"/>
              <a:t>功能。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书籍借阅功能，</a:t>
            </a:r>
            <a:r>
              <a:rPr lang="zh-CN" altLang="zh-CN" dirty="0">
                <a:solidFill>
                  <a:schemeClr val="tx1"/>
                </a:solidFill>
              </a:rPr>
              <a:t>读者在借书前需要先查询</a:t>
            </a:r>
            <a:r>
              <a:rPr lang="zh-CN" altLang="zh-CN" dirty="0"/>
              <a:t>图书信息</a:t>
            </a:r>
            <a:r>
              <a:rPr lang="zh-CN" altLang="en-US" sz="2600" dirty="0"/>
              <a:t>（依题意来，不要受到课件中那个借还书用例图的影响）</a:t>
            </a:r>
            <a:r>
              <a:rPr lang="zh-CN" altLang="zh-CN" dirty="0"/>
              <a:t>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书籍归还功能，读者归还图书时如果超期，需找管理员通过系统缴纳罚款。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1125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94241" y="736601"/>
            <a:ext cx="10682288" cy="55456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/>
              <a:t>第一题的用例图框架，请补充完整：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23901" y="1687628"/>
            <a:ext cx="9893829" cy="5170372"/>
            <a:chOff x="664634" y="1291167"/>
            <a:chExt cx="9893829" cy="5170372"/>
          </a:xfrm>
        </p:grpSpPr>
        <p:pic>
          <p:nvPicPr>
            <p:cNvPr id="5" name="图片 4"/>
            <p:cNvPicPr/>
            <p:nvPr/>
          </p:nvPicPr>
          <p:blipFill rotWithShape="1">
            <a:blip r:embed="rId2"/>
            <a:srcRect l="2450" t="8599" b="13008"/>
            <a:stretch/>
          </p:blipFill>
          <p:spPr bwMode="auto">
            <a:xfrm>
              <a:off x="664634" y="1291167"/>
              <a:ext cx="9893829" cy="5170372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流程图: 过程 6"/>
            <p:cNvSpPr/>
            <p:nvPr/>
          </p:nvSpPr>
          <p:spPr>
            <a:xfrm>
              <a:off x="1803401" y="4030134"/>
              <a:ext cx="575733" cy="359833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DejaVu Sans Mono" panose="020B0609030804020204" pitchFamily="49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984067" y="3876353"/>
              <a:ext cx="575733" cy="359833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DejaVu Sans Mono" panose="020B0609030804020204" pitchFamily="49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1981201" y="1844353"/>
              <a:ext cx="575733" cy="359833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DejaVu Sans Mono" panose="020B0609030804020204" pitchFamily="49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983567" y="5040520"/>
              <a:ext cx="575733" cy="359833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DejaVu Sans Mono" panose="020B0609030804020204" pitchFamily="49" charset="0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34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第二题：某网上选课系统，功能包含：</a:t>
            </a:r>
            <a:endParaRPr lang="en-US" altLang="zh-CN" dirty="0"/>
          </a:p>
          <a:p>
            <a:pPr lvl="1"/>
            <a:r>
              <a:rPr lang="zh-CN" altLang="en-US" dirty="0"/>
              <a:t>参与者有系统管理员与学生，都需要登录（若参与者忘记，还需要提供找回密码的功能）。</a:t>
            </a:r>
            <a:endParaRPr lang="en-US" altLang="zh-CN" dirty="0"/>
          </a:p>
          <a:p>
            <a:pPr lvl="1"/>
            <a:r>
              <a:rPr lang="zh-CN" altLang="en-US" dirty="0"/>
              <a:t>管理员或学生都可以查询课程信息（分为两种独立的方式：按课程编号查询、按课程名查询，任中一种都能查询课程信息）。</a:t>
            </a:r>
            <a:endParaRPr lang="en-US" altLang="zh-CN" dirty="0"/>
          </a:p>
          <a:p>
            <a:pPr lvl="1"/>
            <a:r>
              <a:rPr lang="zh-CN" altLang="en-US" dirty="0"/>
              <a:t>学生选择课程。</a:t>
            </a:r>
            <a:endParaRPr lang="en-US" altLang="zh-CN" dirty="0"/>
          </a:p>
          <a:p>
            <a:pPr lvl="1"/>
            <a:r>
              <a:rPr lang="zh-CN" altLang="en-US" dirty="0"/>
              <a:t>学生删除已选课程。</a:t>
            </a:r>
            <a:endParaRPr lang="en-US" altLang="zh-CN" dirty="0"/>
          </a:p>
          <a:p>
            <a:pPr lvl="1"/>
            <a:r>
              <a:rPr lang="zh-CN" altLang="en-US" dirty="0"/>
              <a:t>系统管理员维护课程信息。</a:t>
            </a:r>
            <a:endParaRPr lang="en-US" altLang="zh-CN" dirty="0"/>
          </a:p>
          <a:p>
            <a:pPr marL="274637" lvl="1" indent="0">
              <a:buNone/>
            </a:pPr>
            <a:r>
              <a:rPr lang="zh-CN" altLang="en-US" dirty="0"/>
              <a:t>试画出该系统的用例图（此题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34063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1062758" cy="5210175"/>
          </a:xfrm>
        </p:spPr>
        <p:txBody>
          <a:bodyPr>
            <a:normAutofit/>
          </a:bodyPr>
          <a:lstStyle/>
          <a:p>
            <a:r>
              <a:rPr lang="zh-CN" altLang="en-US" dirty="0"/>
              <a:t>第三题：某“远程网络教学系统”下的“</a:t>
            </a:r>
            <a:r>
              <a:rPr lang="zh-CN" altLang="zh-CN" dirty="0"/>
              <a:t>学生下载课件</a:t>
            </a:r>
            <a:r>
              <a:rPr lang="zh-CN" altLang="en-US" dirty="0"/>
              <a:t>”用例，其流程为（此题</a:t>
            </a:r>
            <a:r>
              <a:rPr lang="en-US" altLang="zh-CN" dirty="0"/>
              <a:t>30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lvl="1"/>
            <a:r>
              <a:rPr lang="zh-CN" altLang="en-US" dirty="0"/>
              <a:t>学生下载课件前需要先登录：在登录时，系统需要验证用户的登录信息：如果验证通过，系统会显示所有可选服务；如果验证失败，则学生登录失败。</a:t>
            </a:r>
          </a:p>
          <a:p>
            <a:pPr lvl="1"/>
            <a:r>
              <a:rPr lang="zh-CN" altLang="en-US" dirty="0"/>
              <a:t>当学生看到系统显示的所有可选服务后，选择下载服务，然后下载需要的课件。</a:t>
            </a:r>
            <a:endParaRPr lang="en-US" altLang="zh-CN" dirty="0"/>
          </a:p>
          <a:p>
            <a:pPr lvl="1"/>
            <a:r>
              <a:rPr lang="zh-CN" altLang="en-US" dirty="0"/>
              <a:t>下载完成后，学生退出系统，系统则会注销相应的学生信息。</a:t>
            </a:r>
            <a:endParaRPr lang="en-US" altLang="zh-CN" dirty="0"/>
          </a:p>
          <a:p>
            <a:pPr marL="274637" lvl="1" indent="0">
              <a:buNone/>
            </a:pPr>
            <a:r>
              <a:rPr lang="zh-CN" altLang="zh-CN" dirty="0"/>
              <a:t>请画出</a:t>
            </a:r>
            <a:r>
              <a:rPr lang="zh-CN" altLang="en-US" dirty="0"/>
              <a:t>“</a:t>
            </a:r>
            <a:r>
              <a:rPr lang="zh-CN" altLang="zh-CN" dirty="0"/>
              <a:t>学生下载课件</a:t>
            </a:r>
            <a:r>
              <a:rPr lang="zh-CN" altLang="en-US" dirty="0"/>
              <a:t>”用例</a:t>
            </a:r>
            <a:r>
              <a:rPr lang="zh-CN" altLang="zh-CN" dirty="0"/>
              <a:t>的活动图</a:t>
            </a:r>
            <a:r>
              <a:rPr lang="zh-CN" altLang="en-US" dirty="0"/>
              <a:t>（</a:t>
            </a:r>
            <a:r>
              <a:rPr lang="zh-CN" altLang="zh-CN" dirty="0"/>
              <a:t>带泳道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</a:p>
          <a:p>
            <a:pPr marL="274637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33203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1062758" cy="563586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第四题：某大学的期末考试管理流程如下所示，请按照</a:t>
            </a:r>
            <a:r>
              <a:rPr lang="en-US" altLang="zh-CN" dirty="0"/>
              <a:t>UML</a:t>
            </a:r>
            <a:r>
              <a:rPr lang="zh-CN" altLang="en-US" dirty="0"/>
              <a:t>规范画出该流程的活动图（含泳道，此题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</a:p>
          <a:p>
            <a:pPr marL="274637" lvl="1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学校教务处安排某课程的期末考试时间和地点，然后发布考试通知。</a:t>
            </a:r>
          </a:p>
          <a:p>
            <a:pPr marL="274637" lvl="1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课程所在学院接到教务处通知后，通知任课老师出题，并同时安排监考。</a:t>
            </a:r>
          </a:p>
          <a:p>
            <a:pPr marL="274637" lvl="1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任课教师出试卷和答案。</a:t>
            </a:r>
          </a:p>
          <a:p>
            <a:pPr marL="274637" lvl="1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系主任审核试卷：如果不通过返回给任课教师修改；如果通过则送往教务处制卷。</a:t>
            </a:r>
          </a:p>
          <a:p>
            <a:pPr marL="274637" lvl="1" indent="0">
              <a:buNone/>
            </a:pPr>
            <a:r>
              <a:rPr lang="en-US" altLang="zh-CN" dirty="0"/>
              <a:t>5.	</a:t>
            </a:r>
            <a:r>
              <a:rPr lang="zh-CN" altLang="en-US" dirty="0"/>
              <a:t>学院在教务处制完卷以后领取试卷；当领到试卷并且已安排好监考后，就组织考试。</a:t>
            </a:r>
          </a:p>
          <a:p>
            <a:pPr marL="274637" lvl="1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任课教师阅卷并评定学生成绩。</a:t>
            </a:r>
          </a:p>
          <a:p>
            <a:pPr marL="274637" lvl="1" indent="0">
              <a:buNone/>
            </a:pPr>
            <a:r>
              <a:rPr lang="en-US" altLang="zh-CN" dirty="0"/>
              <a:t>7.</a:t>
            </a:r>
            <a:r>
              <a:rPr lang="zh-CN" altLang="en-US" dirty="0"/>
              <a:t>系主任对任课教师批改的试卷进行复核，然后把试卷归档。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350458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210175"/>
          </a:xfrm>
        </p:spPr>
        <p:txBody>
          <a:bodyPr>
            <a:normAutofit/>
          </a:bodyPr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pPr lvl="1"/>
            <a:r>
              <a:rPr lang="zh-CN" altLang="en-US" dirty="0"/>
              <a:t>第一题画图工具不限（也可以直接截图）；后面三题请用</a:t>
            </a:r>
            <a:r>
              <a:rPr lang="en-US" altLang="zh-CN" dirty="0">
                <a:solidFill>
                  <a:srgbClr val="FF0000"/>
                </a:solidFill>
              </a:rPr>
              <a:t>StarUML</a:t>
            </a:r>
            <a:r>
              <a:rPr lang="zh-CN" altLang="en-US" dirty="0">
                <a:solidFill>
                  <a:srgbClr val="FF0000"/>
                </a:solidFill>
              </a:rPr>
              <a:t>画</a:t>
            </a:r>
            <a:r>
              <a:rPr lang="zh-CN" altLang="en-US" dirty="0"/>
              <a:t>，不能用手画，也不能用别的软件。</a:t>
            </a:r>
            <a:endParaRPr lang="en-US" altLang="zh-CN" dirty="0"/>
          </a:p>
          <a:p>
            <a:pPr lvl="1"/>
            <a:r>
              <a:rPr lang="zh-CN" altLang="en-US" dirty="0"/>
              <a:t>把问答题和后面</a:t>
            </a:r>
            <a:r>
              <a:rPr lang="en-US" altLang="zh-CN" dirty="0"/>
              <a:t>4</a:t>
            </a:r>
            <a:r>
              <a:rPr lang="zh-CN" altLang="en-US" dirty="0"/>
              <a:t>道题的绘图统一粘贴到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文档中</a:t>
            </a:r>
            <a:r>
              <a:rPr lang="zh-CN" altLang="en-US" dirty="0"/>
              <a:t>，上传到下面的坚果云链接（不另外上传</a:t>
            </a:r>
            <a:r>
              <a:rPr lang="en-US" altLang="zh-CN" dirty="0">
                <a:solidFill>
                  <a:schemeClr val="tx1"/>
                </a:solidFill>
              </a:rPr>
              <a:t>StarUML</a:t>
            </a:r>
            <a:r>
              <a:rPr lang="zh-CN" altLang="en-US" dirty="0">
                <a:solidFill>
                  <a:schemeClr val="tx1"/>
                </a:solidFill>
              </a:rPr>
              <a:t>源文件</a:t>
            </a:r>
            <a:r>
              <a:rPr lang="en-US" altLang="zh-CN" dirty="0">
                <a:solidFill>
                  <a:schemeClr val="tx1"/>
                </a:solidFill>
              </a:rPr>
              <a:t>*.</a:t>
            </a:r>
            <a:r>
              <a:rPr lang="en-US" altLang="zh-CN" dirty="0" err="1">
                <a:solidFill>
                  <a:schemeClr val="tx1"/>
                </a:solidFill>
              </a:rPr>
              <a:t>mdj</a:t>
            </a:r>
            <a:r>
              <a:rPr lang="zh-CN" altLang="en-US" dirty="0">
                <a:solidFill>
                  <a:schemeClr val="tx1"/>
                </a:solidFill>
              </a:rPr>
              <a:t>或图片文件），即只上传一个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pdf</a:t>
            </a:r>
            <a:r>
              <a:rPr lang="zh-CN" altLang="en-US" dirty="0">
                <a:solidFill>
                  <a:schemeClr val="tx1"/>
                </a:solidFill>
              </a:rPr>
              <a:t>文件。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hlinkClick r:id="rId2"/>
              </a:rPr>
              <a:t>提交链接</a:t>
            </a:r>
            <a:r>
              <a:rPr lang="zh-CN" altLang="en-US" dirty="0"/>
              <a:t>（请点我）。提交时文件严格命名为“</a:t>
            </a:r>
            <a:r>
              <a:rPr lang="zh-CN" altLang="en-US" dirty="0">
                <a:solidFill>
                  <a:srgbClr val="FF0000"/>
                </a:solidFill>
              </a:rPr>
              <a:t>学号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第几次作业</a:t>
            </a:r>
            <a:r>
              <a:rPr lang="en-US" altLang="zh-CN" dirty="0">
                <a:solidFill>
                  <a:srgbClr val="FF0000"/>
                </a:solidFill>
              </a:rPr>
              <a:t>.pdf/docx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日晚</a:t>
            </a:r>
            <a:r>
              <a:rPr lang="en-US" altLang="zh-CN" dirty="0"/>
              <a:t>23:59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1686389719"/>
      </p:ext>
    </p:extLst>
  </p:cSld>
  <p:clrMapOvr>
    <a:masterClrMapping/>
  </p:clrMapOvr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自定义 13">
      <a:majorFont>
        <a:latin typeface="Agency FB"/>
        <a:ea typeface="方正姚体"/>
        <a:cs typeface=""/>
      </a:majorFont>
      <a:minorFont>
        <a:latin typeface="DejaVu Sans Mon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>
          <a:lnSpc>
            <a:spcPct val="110000"/>
          </a:lnSpc>
          <a:defRPr sz="2000" smtClean="0">
            <a:latin typeface="DejaVu Sans Mono" panose="020B0609030804020204" pitchFamily="49" charset="0"/>
            <a:ea typeface="微软雅黑" panose="020B0503020204020204" pitchFamily="34" charset="-122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normAutofit/>
      </a:bodyPr>
      <a:lstStyle>
        <a:defPPr>
          <a:lnSpc>
            <a:spcPct val="12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762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方正姚体</vt:lpstr>
      <vt:lpstr>微软雅黑</vt:lpstr>
      <vt:lpstr>Agency FB</vt:lpstr>
      <vt:lpstr>Arial</vt:lpstr>
      <vt:lpstr>Cambria Math</vt:lpstr>
      <vt:lpstr>DejaVu Sans Mono</vt:lpstr>
      <vt:lpstr>Wingdings</vt:lpstr>
      <vt:lpstr>菱形网格 16x9</vt:lpstr>
      <vt:lpstr>软工部分第1次作业（共100分）</vt:lpstr>
      <vt:lpstr>第1次作业（续）</vt:lpstr>
      <vt:lpstr>第1次作业（续）</vt:lpstr>
      <vt:lpstr>第1次作业（续）</vt:lpstr>
      <vt:lpstr>第1次作业（续）</vt:lpstr>
      <vt:lpstr>第1次作业（续）</vt:lpstr>
      <vt:lpstr>第1次作业（续）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第四次作业</dc:title>
  <dc:creator>Fang Jun</dc:creator>
  <cp:lastModifiedBy>Fang Jun</cp:lastModifiedBy>
  <cp:revision>31</cp:revision>
  <dcterms:created xsi:type="dcterms:W3CDTF">2020-12-07T06:45:55Z</dcterms:created>
  <dcterms:modified xsi:type="dcterms:W3CDTF">2023-10-25T11:12:04Z</dcterms:modified>
</cp:coreProperties>
</file>