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5" r:id="rId4"/>
    <p:sldId id="264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4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2"/>
            <a:ext cx="9604310" cy="86008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4463865"/>
            <a:ext cx="9604310" cy="14258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3845" y="4401756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30" y="58735"/>
            <a:ext cx="5717894" cy="32104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920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0682288" cy="52101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2728" y="159030"/>
            <a:ext cx="10515600" cy="6320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85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723" y="1216490"/>
            <a:ext cx="3657600" cy="122526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  <a:latin typeface="DejaVu Sans Mono" panose="020B0609030804020204" pitchFamily="49" charset="0"/>
                <a:ea typeface="隶书" panose="02010509060101010101" pitchFamily="49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3534" y="2803210"/>
            <a:ext cx="3706768" cy="342512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bg1"/>
                </a:solidFill>
                <a:latin typeface="DejaVu Sans Mono" panose="020B0609030804020204" pitchFamily="49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03534" y="2613107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内容占位符 61"/>
          <p:cNvSpPr>
            <a:spLocks noGrp="1"/>
          </p:cNvSpPr>
          <p:nvPr>
            <p:ph sz="quarter" idx="13"/>
          </p:nvPr>
        </p:nvSpPr>
        <p:spPr>
          <a:xfrm>
            <a:off x="268288" y="201613"/>
            <a:ext cx="6808787" cy="64849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851" y="6272785"/>
            <a:ext cx="547797" cy="324568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20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65288"/>
            <a:ext cx="5384800" cy="42021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65288"/>
            <a:ext cx="5384800" cy="42021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D1F54-4487-4DCB-BD54-748E0D0DB3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77C69-B74B-4918-83EA-26DA4B56ADA9}" type="datetime1">
              <a:rPr lang="en-US" altLang="zh-CN" smtClean="0"/>
              <a:t>11/7/2023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33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8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9BC2-D1BF-4F3C-B9FE-DE5DB45D0DE0}" type="datetime1">
              <a:rPr lang="en-US" altLang="zh-CN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4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3501" y="154585"/>
            <a:ext cx="10515600" cy="63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864" y="1075528"/>
            <a:ext cx="10664153" cy="495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423525" y="6329247"/>
            <a:ext cx="632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u="none" baseline="0">
                <a:solidFill>
                  <a:schemeClr val="tx1"/>
                </a:solidFill>
                <a:latin typeface="Agency FB" panose="020B0503020202020204" pitchFamily="34" charset="0"/>
              </a:defRPr>
            </a:lvl1pPr>
          </a:lstStyle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7" name="直接连接符​​ 57"/>
          <p:cNvCxnSpPr/>
          <p:nvPr userDrawn="1"/>
        </p:nvCxnSpPr>
        <p:spPr>
          <a:xfrm>
            <a:off x="11423525" y="6694372"/>
            <a:ext cx="6529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 userDrawn="1"/>
        </p:nvSpPr>
        <p:spPr>
          <a:xfrm>
            <a:off x="0" y="-1"/>
            <a:ext cx="368300" cy="822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>
              <a:lumMod val="75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p"/>
        <a:defRPr sz="32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1pPr>
      <a:lvl2pPr marL="628650" indent="-354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n"/>
        <a:defRPr sz="28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2pPr>
      <a:lvl3pPr marL="804863" indent="-2984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l"/>
        <a:defRPr sz="24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4pPr>
      <a:lvl5pPr marL="1257300" indent="-293688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ü"/>
        <a:defRPr sz="18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2me.cn/Uyo4RDMx/TmKZGQG4S6Vhn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0682288" cy="5210175"/>
          </a:xfrm>
        </p:spPr>
        <p:txBody>
          <a:bodyPr/>
          <a:lstStyle/>
          <a:p>
            <a:r>
              <a:rPr lang="zh-CN" altLang="en-US" dirty="0"/>
              <a:t>提交要求：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2~4</a:t>
            </a:r>
            <a:r>
              <a:rPr lang="zh-CN" altLang="en-US" dirty="0"/>
              <a:t>题请用</a:t>
            </a:r>
            <a:r>
              <a:rPr lang="en-US" altLang="zh-CN" dirty="0">
                <a:solidFill>
                  <a:srgbClr val="FF0000"/>
                </a:solidFill>
              </a:rPr>
              <a:t>StarUML</a:t>
            </a:r>
            <a:r>
              <a:rPr lang="zh-CN" altLang="en-US" dirty="0">
                <a:solidFill>
                  <a:srgbClr val="FF0000"/>
                </a:solidFill>
              </a:rPr>
              <a:t>画</a:t>
            </a:r>
            <a:r>
              <a:rPr lang="zh-CN" altLang="en-US" dirty="0"/>
              <a:t>，不能用手画，也不能用别的绘图软件。</a:t>
            </a:r>
            <a:endParaRPr lang="en-US" altLang="zh-CN" dirty="0"/>
          </a:p>
          <a:p>
            <a:pPr lvl="1"/>
            <a:r>
              <a:rPr lang="zh-CN" altLang="en-US" dirty="0"/>
              <a:t>把第</a:t>
            </a:r>
            <a:r>
              <a:rPr lang="en-US" altLang="zh-CN" dirty="0"/>
              <a:t>1</a:t>
            </a:r>
            <a:r>
              <a:rPr lang="zh-CN" altLang="en-US" dirty="0"/>
              <a:t>题的回答和</a:t>
            </a:r>
            <a:r>
              <a:rPr lang="en-US" altLang="zh-CN" dirty="0"/>
              <a:t>2~4</a:t>
            </a:r>
            <a:r>
              <a:rPr lang="zh-CN" altLang="en-US" dirty="0"/>
              <a:t>题的图统一粘贴到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文档中</a:t>
            </a:r>
            <a:r>
              <a:rPr lang="zh-CN" altLang="en-US" dirty="0"/>
              <a:t>，上传到下面的坚果云链接中（不另外上传</a:t>
            </a:r>
            <a:r>
              <a:rPr lang="en-US" altLang="zh-CN" dirty="0">
                <a:solidFill>
                  <a:schemeClr val="tx1"/>
                </a:solidFill>
              </a:rPr>
              <a:t>StarUML</a:t>
            </a:r>
            <a:r>
              <a:rPr lang="zh-CN" altLang="en-US" dirty="0">
                <a:solidFill>
                  <a:schemeClr val="tx1"/>
                </a:solidFill>
              </a:rPr>
              <a:t>源文件</a:t>
            </a:r>
            <a:r>
              <a:rPr lang="en-US" altLang="zh-CN" dirty="0" err="1">
                <a:solidFill>
                  <a:schemeClr val="tx1"/>
                </a:solidFill>
              </a:rPr>
              <a:t>mdj</a:t>
            </a:r>
            <a:r>
              <a:rPr lang="zh-CN" altLang="en-US" dirty="0">
                <a:solidFill>
                  <a:schemeClr val="tx1"/>
                </a:solidFill>
              </a:rPr>
              <a:t>或图片文件），即只上传一个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pdf</a:t>
            </a:r>
            <a:r>
              <a:rPr lang="zh-CN" altLang="en-US" dirty="0">
                <a:solidFill>
                  <a:schemeClr val="tx1"/>
                </a:solidFill>
              </a:rPr>
              <a:t>文件。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hlinkClick r:id="rId2"/>
              </a:rPr>
              <a:t>提交链接（请按住</a:t>
            </a:r>
            <a:r>
              <a:rPr lang="en-US" altLang="zh-CN" dirty="0">
                <a:hlinkClick r:id="rId2"/>
              </a:rPr>
              <a:t>Ctrl</a:t>
            </a:r>
            <a:r>
              <a:rPr lang="zh-CN" altLang="en-US" dirty="0">
                <a:hlinkClick r:id="rId2"/>
              </a:rPr>
              <a:t>键点）</a:t>
            </a:r>
            <a:r>
              <a:rPr lang="zh-CN" altLang="en-US" dirty="0"/>
              <a:t>。提交时文件严格命名为“学号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第几次作业</a:t>
            </a:r>
            <a:r>
              <a:rPr lang="en-US" altLang="zh-CN" dirty="0"/>
              <a:t>.pdf/docx</a:t>
            </a:r>
            <a:r>
              <a:rPr lang="zh-CN" altLang="en-US" dirty="0"/>
              <a:t>”。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日晚</a:t>
            </a:r>
            <a:r>
              <a:rPr lang="en-US" altLang="zh-CN" dirty="0"/>
              <a:t>23:59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软工第二次作业</a:t>
            </a:r>
          </a:p>
        </p:txBody>
      </p:sp>
    </p:spTree>
    <p:extLst>
      <p:ext uri="{BB962C8B-B14F-4D97-AF65-F5344CB8AC3E}">
        <p14:creationId xmlns:p14="http://schemas.microsoft.com/office/powerpoint/2010/main" val="168638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1161590" cy="5210175"/>
          </a:xfrm>
        </p:spPr>
        <p:txBody>
          <a:bodyPr>
            <a:normAutofit/>
          </a:bodyPr>
          <a:lstStyle/>
          <a:p>
            <a:r>
              <a:rPr lang="zh-CN" altLang="en-US" dirty="0"/>
              <a:t>第一题（简答题，共</a:t>
            </a:r>
            <a:r>
              <a:rPr lang="en-US" altLang="zh-CN" dirty="0"/>
              <a:t>10</a:t>
            </a:r>
            <a:r>
              <a:rPr lang="zh-CN" altLang="en-US" dirty="0"/>
              <a:t>分）：</a:t>
            </a:r>
            <a:endParaRPr lang="en-US" altLang="zh-CN" dirty="0"/>
          </a:p>
          <a:p>
            <a:pPr marL="274637" lvl="1" indent="0">
              <a:buNone/>
            </a:pPr>
            <a:r>
              <a:rPr lang="en-US" altLang="zh-CN" dirty="0"/>
              <a:t>(1) </a:t>
            </a:r>
            <a:r>
              <a:rPr lang="zh-CN" altLang="zh-CN" dirty="0"/>
              <a:t>试解释软件设计的</a:t>
            </a:r>
            <a:r>
              <a:rPr lang="zh-CN" altLang="en-US" dirty="0"/>
              <a:t>定义</a:t>
            </a:r>
            <a:r>
              <a:rPr lang="zh-CN" altLang="zh-CN" dirty="0"/>
              <a:t>和意义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  <a:endParaRPr lang="en-US" altLang="zh-CN" dirty="0"/>
          </a:p>
          <a:p>
            <a:pPr marL="274637" lvl="1" indent="0">
              <a:buNone/>
            </a:pPr>
            <a:r>
              <a:rPr lang="en-US" altLang="zh-CN" dirty="0"/>
              <a:t>(2) </a:t>
            </a:r>
            <a:r>
              <a:rPr lang="zh-CN" altLang="zh-CN" dirty="0"/>
              <a:t>系统设计从哪四个方面建立设计模型</a:t>
            </a:r>
            <a:r>
              <a:rPr lang="zh-CN" altLang="en-US" dirty="0"/>
              <a:t>（不包括部署设计）</a:t>
            </a:r>
            <a:r>
              <a:rPr lang="zh-CN" altLang="zh-CN" dirty="0"/>
              <a:t>？简述各自</a:t>
            </a:r>
            <a:r>
              <a:rPr lang="zh-CN" altLang="en-US" dirty="0"/>
              <a:t>的定义</a:t>
            </a: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分）</a:t>
            </a:r>
            <a:endParaRPr lang="en-US" altLang="zh-CN" dirty="0"/>
          </a:p>
          <a:p>
            <a:pPr marL="274637" lvl="1" indent="0">
              <a:buNone/>
            </a:pPr>
            <a:r>
              <a:rPr lang="zh-CN" altLang="en-US" dirty="0"/>
              <a:t>提示：若我的课件里没有合适答案，可以从</a:t>
            </a:r>
            <a:r>
              <a:rPr lang="en-US" altLang="zh-CN" dirty="0" err="1"/>
              <a:t>Spoc</a:t>
            </a:r>
            <a:r>
              <a:rPr lang="zh-CN" altLang="en-US" dirty="0"/>
              <a:t>或教材里找。</a:t>
            </a:r>
            <a:endParaRPr lang="zh-CN" altLang="zh-CN" dirty="0"/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软工第二次作业（共</a:t>
            </a:r>
            <a:r>
              <a:rPr lang="en-US" altLang="zh-CN" dirty="0"/>
              <a:t>100</a:t>
            </a:r>
            <a:r>
              <a:rPr lang="zh-CN" altLang="en-US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125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第二题（</a:t>
            </a:r>
            <a:r>
              <a:rPr lang="en-US" altLang="zh-CN" dirty="0"/>
              <a:t>30</a:t>
            </a:r>
            <a:r>
              <a:rPr lang="zh-CN" altLang="en-US" dirty="0"/>
              <a:t>分）：画出下列系统的类图（不用画类的内部结构，</a:t>
            </a:r>
            <a:r>
              <a:rPr lang="zh-CN" altLang="zh-CN" dirty="0"/>
              <a:t>关联关系的多重性不用体现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信软学院由若干行政机构、若干教学单位、若干科研实验室组成；</a:t>
            </a:r>
            <a:endParaRPr lang="en-US" altLang="zh-CN" dirty="0"/>
          </a:p>
          <a:p>
            <a:pPr lvl="1"/>
            <a:r>
              <a:rPr lang="zh-CN" altLang="en-US" dirty="0"/>
              <a:t>信软学院的人员，分为行政人员、教师和学生三种类型；</a:t>
            </a:r>
            <a:endParaRPr lang="en-US" altLang="zh-CN" dirty="0"/>
          </a:p>
          <a:p>
            <a:pPr lvl="1"/>
            <a:r>
              <a:rPr lang="zh-CN" altLang="en-US" dirty="0"/>
              <a:t>行政人员专职加入行政机构；</a:t>
            </a:r>
            <a:endParaRPr lang="en-US" altLang="zh-CN" dirty="0"/>
          </a:p>
          <a:p>
            <a:pPr lvl="1"/>
            <a:r>
              <a:rPr lang="zh-CN" altLang="en-US" dirty="0"/>
              <a:t>学生使用教学单位提供的信息；</a:t>
            </a:r>
            <a:endParaRPr lang="en-US" altLang="zh-CN" dirty="0"/>
          </a:p>
          <a:p>
            <a:pPr lvl="1"/>
            <a:r>
              <a:rPr lang="zh-CN" altLang="en-US" dirty="0"/>
              <a:t>教师又分为教学型教师和科研型教师；教学型教师专职加入教学单位；科研型教师实现了“科研能力”的接口，科研型教师同时加入教学单位和科研实验室。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软工第二次作业（续）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98597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0682288" cy="55473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第三题（</a:t>
            </a:r>
            <a:r>
              <a:rPr lang="en-US" altLang="zh-CN" dirty="0"/>
              <a:t>30</a:t>
            </a:r>
            <a:r>
              <a:rPr lang="zh-CN" altLang="en-US" dirty="0"/>
              <a:t>分）：根据下面的叙述，绘制一幅顾客从自动售货机购买物品用例的顺序图（返回消息可以不画出）：</a:t>
            </a:r>
          </a:p>
          <a:p>
            <a:pPr marL="788987" lvl="1" indent="-514350">
              <a:buFont typeface="+mj-lt"/>
              <a:buAutoNum type="arabicPeriod"/>
            </a:pPr>
            <a:r>
              <a:rPr lang="zh-CN" altLang="en-US" dirty="0"/>
              <a:t>顾客先向自动售货机的前端投币；</a:t>
            </a:r>
          </a:p>
          <a:p>
            <a:pPr marL="788987" lvl="1" indent="-514350">
              <a:buFont typeface="+mj-lt"/>
              <a:buAutoNum type="arabicPeriod"/>
            </a:pPr>
            <a:r>
              <a:rPr lang="zh-CN" altLang="en-US" dirty="0"/>
              <a:t>前端让识别器识别钱币数额以及真伪；</a:t>
            </a:r>
            <a:endParaRPr lang="en-US" altLang="zh-CN" dirty="0"/>
          </a:p>
          <a:p>
            <a:pPr marL="788987" lvl="1" indent="-514350">
              <a:buFont typeface="+mj-lt"/>
              <a:buAutoNum type="arabicPeriod"/>
            </a:pPr>
            <a:r>
              <a:rPr lang="zh-CN" altLang="en-US" dirty="0"/>
              <a:t>识别器将通过识别的钱币放入钱币箱，不能识别的钱币通过前端退给顾客，并通知前端产生可买商品列表；</a:t>
            </a:r>
          </a:p>
          <a:p>
            <a:pPr marL="788987" lvl="1" indent="-514350">
              <a:buFont typeface="+mj-lt"/>
              <a:buAutoNum type="arabicPeriod"/>
            </a:pPr>
            <a:r>
              <a:rPr lang="zh-CN" altLang="en-US" dirty="0"/>
              <a:t>顾客选择商品；</a:t>
            </a:r>
          </a:p>
          <a:p>
            <a:pPr marL="788987" lvl="1" indent="-514350">
              <a:buFont typeface="+mj-lt"/>
              <a:buAutoNum type="arabicPeriod"/>
            </a:pPr>
            <a:r>
              <a:rPr lang="zh-CN" altLang="en-US" dirty="0"/>
              <a:t>前端通知出货器出货；</a:t>
            </a:r>
            <a:endParaRPr lang="en-US" altLang="zh-CN" dirty="0"/>
          </a:p>
          <a:p>
            <a:pPr marL="788987" lvl="1" indent="-514350">
              <a:buFont typeface="+mj-lt"/>
              <a:buAutoNum type="arabicPeriod"/>
            </a:pPr>
            <a:r>
              <a:rPr lang="zh-CN" altLang="en-US" dirty="0"/>
              <a:t>前端通知钱币箱找补零钱。</a:t>
            </a:r>
            <a:endParaRPr lang="en-US" altLang="zh-CN" dirty="0"/>
          </a:p>
          <a:p>
            <a:pPr marL="274637" lvl="1" indent="0">
              <a:buNone/>
            </a:pPr>
            <a:r>
              <a:rPr lang="zh-CN" altLang="en-US" dirty="0"/>
              <a:t>（注意，实际在考试中，题干可能不会明确有“通知、发出”之类的字眼，你需要自己判断消息的发送方是谁）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软工第二次作业（续）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215674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6575" y="914399"/>
            <a:ext cx="10682288" cy="56798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第四题（</a:t>
            </a:r>
            <a:r>
              <a:rPr lang="en-US" altLang="zh-CN" dirty="0"/>
              <a:t>30</a:t>
            </a:r>
            <a:r>
              <a:rPr lang="zh-CN" altLang="en-US" dirty="0"/>
              <a:t>分）：图书管理系统中读者预定图书的用例，步骤如下（需要画出返回消息）：</a:t>
            </a:r>
          </a:p>
          <a:p>
            <a:pPr marL="896938" lvl="1" indent="-449263">
              <a:buFont typeface="+mj-lt"/>
              <a:buAutoNum type="arabicPeriod"/>
            </a:pPr>
            <a:r>
              <a:rPr lang="zh-CN" altLang="en-US" dirty="0"/>
              <a:t>读者在预定前端提交申请。</a:t>
            </a:r>
            <a:endParaRPr lang="en-US" altLang="zh-CN" dirty="0"/>
          </a:p>
          <a:p>
            <a:pPr marL="896938" lvl="1" indent="-449263">
              <a:buFont typeface="+mj-lt"/>
              <a:buAutoNum type="arabicPeriod"/>
            </a:pPr>
            <a:r>
              <a:rPr lang="zh-CN" altLang="en-US" dirty="0"/>
              <a:t>预定前端在现有书库里查询该图书是否还有可借版本。若还有可借的版本，则提示读者不能预定。</a:t>
            </a:r>
            <a:endParaRPr lang="en-US" altLang="zh-CN" dirty="0"/>
          </a:p>
          <a:p>
            <a:pPr marL="896938" lvl="1" indent="-449263">
              <a:buFont typeface="+mj-lt"/>
              <a:buAutoNum type="arabicPeriod"/>
            </a:pPr>
            <a:r>
              <a:rPr lang="zh-CN" altLang="en-US" dirty="0"/>
              <a:t>若全部版本都已借走，则</a:t>
            </a:r>
            <a:r>
              <a:rPr lang="zh-CN" altLang="zh-CN" dirty="0"/>
              <a:t>在读者信息库里</a:t>
            </a:r>
            <a:r>
              <a:rPr lang="zh-CN" altLang="en-US" dirty="0"/>
              <a:t>检查该读者是否有预定名额。若没有预定名额，则提示读者。</a:t>
            </a:r>
            <a:endParaRPr lang="en-US" altLang="zh-CN" dirty="0"/>
          </a:p>
          <a:p>
            <a:pPr marL="896938" lvl="1" indent="-449263">
              <a:buFont typeface="+mj-lt"/>
              <a:buAutoNum type="arabicPeriod"/>
            </a:pPr>
            <a:r>
              <a:rPr lang="zh-CN" altLang="en-US" dirty="0"/>
              <a:t>若有预定名额，则添加一条预定记录到预定书库中，并提示读者预定成功。</a:t>
            </a:r>
          </a:p>
          <a:p>
            <a:r>
              <a:rPr lang="zh-CN" altLang="en-US" dirty="0"/>
              <a:t>根据上述步骤画出该用例的顺序图。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软工第二次作业（续）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682252768"/>
      </p:ext>
    </p:extLst>
  </p:cSld>
  <p:clrMapOvr>
    <a:masterClrMapping/>
  </p:clrMapOvr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自定义 1">
      <a:majorFont>
        <a:latin typeface="DejaVu Sans Mono"/>
        <a:ea typeface="隶书"/>
        <a:cs typeface=""/>
      </a:majorFont>
      <a:minorFont>
        <a:latin typeface="DejaVu Sans Mono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>
          <a:lnSpc>
            <a:spcPct val="110000"/>
          </a:lnSpc>
          <a:defRPr sz="2000" smtClean="0">
            <a:latin typeface="DejaVu Sans Mono" panose="020B0609030804020204" pitchFamily="49" charset="0"/>
            <a:ea typeface="微软雅黑" panose="020B0503020204020204" pitchFamily="34" charset="-122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normAutofit/>
      </a:bodyPr>
      <a:lstStyle>
        <a:defPPr>
          <a:lnSpc>
            <a:spcPct val="120000"/>
          </a:lnSpc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603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隶书</vt:lpstr>
      <vt:lpstr>微软雅黑</vt:lpstr>
      <vt:lpstr>Agency FB</vt:lpstr>
      <vt:lpstr>Arial</vt:lpstr>
      <vt:lpstr>Cambria Math</vt:lpstr>
      <vt:lpstr>DejaVu Sans Mono</vt:lpstr>
      <vt:lpstr>Wingdings</vt:lpstr>
      <vt:lpstr>菱形网格 16x9</vt:lpstr>
      <vt:lpstr>软工第二次作业</vt:lpstr>
      <vt:lpstr>软工第二次作业（共100分）</vt:lpstr>
      <vt:lpstr>软工第二次作业（续）</vt:lpstr>
      <vt:lpstr>软工第二次作业（续）</vt:lpstr>
      <vt:lpstr>软工第二次作业（续）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第四次作业</dc:title>
  <dc:creator>Fang Jun</dc:creator>
  <cp:lastModifiedBy>Fang Jun</cp:lastModifiedBy>
  <cp:revision>41</cp:revision>
  <dcterms:created xsi:type="dcterms:W3CDTF">2020-12-07T06:45:55Z</dcterms:created>
  <dcterms:modified xsi:type="dcterms:W3CDTF">2023-11-07T12:18:12Z</dcterms:modified>
</cp:coreProperties>
</file>