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7" r:id="rId3"/>
    <p:sldId id="265" r:id="rId4"/>
    <p:sldId id="26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3421152"/>
            <a:ext cx="9604310" cy="860084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>
              <a:lnSpc>
                <a:spcPct val="100000"/>
              </a:lnSpc>
              <a:defRPr sz="6000" cap="none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4463865"/>
            <a:ext cx="9604310" cy="14258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3845" y="4401756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30" y="58735"/>
            <a:ext cx="5717894" cy="32104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7920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8D7A8-AB44-495A-BAFD-6E0B9B2103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536575" y="914400"/>
            <a:ext cx="10682288" cy="52101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62728" y="159030"/>
            <a:ext cx="10515600" cy="6320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1858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8D7A8-AB44-495A-BAFD-6E0B9B2103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52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723" y="1216490"/>
            <a:ext cx="3657600" cy="1225266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3200" baseline="0">
                <a:solidFill>
                  <a:schemeClr val="bg1"/>
                </a:solidFill>
                <a:latin typeface="DejaVu Sans Mono" panose="020B0609030804020204" pitchFamily="49" charset="0"/>
                <a:ea typeface="隶书" panose="02010509060101010101" pitchFamily="49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3534" y="2803210"/>
            <a:ext cx="3706768" cy="342512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2800" baseline="0">
                <a:solidFill>
                  <a:schemeClr val="bg1"/>
                </a:solidFill>
                <a:latin typeface="DejaVu Sans Mono" panose="020B0609030804020204" pitchFamily="49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03534" y="2613107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内容占位符 61"/>
          <p:cNvSpPr>
            <a:spLocks noGrp="1"/>
          </p:cNvSpPr>
          <p:nvPr>
            <p:ph sz="quarter" idx="13"/>
          </p:nvPr>
        </p:nvSpPr>
        <p:spPr>
          <a:xfrm>
            <a:off x="268288" y="201613"/>
            <a:ext cx="6808787" cy="64849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3" name="灯片编号占位符 6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Cambria Math" panose="02040503050406030204" pitchFamily="18" charset="0"/>
              </a:defRPr>
            </a:lvl1pPr>
          </a:lstStyle>
          <a:p>
            <a:fld id="{59C8D7A8-AB44-495A-BAFD-6E0B9B2103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93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80851" y="6272785"/>
            <a:ext cx="547797" cy="324568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4200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65288"/>
            <a:ext cx="5384800" cy="42021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65288"/>
            <a:ext cx="5384800" cy="42021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D1F54-4487-4DCB-BD54-748E0D0DB32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77C69-B74B-4918-83EA-26DA4B56ADA9}" type="datetime1">
              <a:rPr lang="en-US" altLang="zh-CN" smtClean="0"/>
              <a:t>11/14/2023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2330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1" y="0"/>
            <a:ext cx="5202767" cy="668780"/>
          </a:xfrm>
          <a:prstGeom prst="rect">
            <a:avLst/>
          </a:prstGeom>
        </p:spPr>
        <p:txBody>
          <a:bodyPr rtlCol="0"/>
          <a:lstStyle>
            <a:lvl1pPr>
              <a:lnSpc>
                <a:spcPct val="130000"/>
              </a:lnSpc>
              <a:defRPr sz="3200"/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368300" cy="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8D7A8-AB44-495A-BAFD-6E0B9B2103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88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9BC2-D1BF-4F3C-B9FE-DE5DB45D0DE0}" type="datetime1">
              <a:rPr lang="en-US" altLang="zh-CN" smtClean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24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0" y="0"/>
            <a:ext cx="12192000" cy="6738256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3501" y="154585"/>
            <a:ext cx="10515600" cy="632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4864" y="1075528"/>
            <a:ext cx="10664153" cy="495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423525" y="6329247"/>
            <a:ext cx="632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 u="none" baseline="0">
                <a:solidFill>
                  <a:schemeClr val="tx1"/>
                </a:solidFill>
                <a:latin typeface="Agency FB" panose="020B0503020202020204" pitchFamily="34" charset="0"/>
              </a:defRPr>
            </a:lvl1pPr>
          </a:lstStyle>
          <a:p>
            <a:fld id="{59C8D7A8-AB44-495A-BAFD-6E0B9B21031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57" name="直接连接符​​ 57"/>
          <p:cNvCxnSpPr/>
          <p:nvPr userDrawn="1"/>
        </p:nvCxnSpPr>
        <p:spPr>
          <a:xfrm>
            <a:off x="11423525" y="6694372"/>
            <a:ext cx="65294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 userDrawn="1"/>
        </p:nvSpPr>
        <p:spPr>
          <a:xfrm>
            <a:off x="0" y="-1"/>
            <a:ext cx="368300" cy="8220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06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accent1">
              <a:lumMod val="75000"/>
            </a:schemeClr>
          </a:solidFill>
          <a:latin typeface="Agency FB" panose="020B0503020202020204" pitchFamily="34" charset="0"/>
          <a:ea typeface="+mj-ea"/>
          <a:cs typeface="+mj-cs"/>
        </a:defRPr>
      </a:lvl1pPr>
    </p:titleStyle>
    <p:bodyStyle>
      <a:lvl1pPr marL="447675" indent="-447675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>
            <a:lumMod val="75000"/>
          </a:schemeClr>
        </a:buClr>
        <a:buSzPct val="100000"/>
        <a:buFont typeface="Wingdings" panose="05000000000000000000" pitchFamily="2" charset="2"/>
        <a:buChar char="p"/>
        <a:defRPr sz="3200" kern="0" baseline="0">
          <a:solidFill>
            <a:schemeClr val="tx2"/>
          </a:solidFill>
          <a:latin typeface="DejaVu Sans Mono" panose="020B0609030804020204" pitchFamily="49" charset="0"/>
          <a:ea typeface="微软雅黑" panose="020B0503020204020204" pitchFamily="34" charset="-122"/>
          <a:cs typeface="+mn-cs"/>
        </a:defRPr>
      </a:lvl1pPr>
      <a:lvl2pPr marL="628650" indent="-354013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>
            <a:lumMod val="75000"/>
          </a:schemeClr>
        </a:buClr>
        <a:buSzPct val="100000"/>
        <a:buFont typeface="Wingdings" panose="05000000000000000000" pitchFamily="2" charset="2"/>
        <a:buChar char="n"/>
        <a:defRPr sz="2800" kern="0" baseline="0">
          <a:solidFill>
            <a:schemeClr val="tx2"/>
          </a:solidFill>
          <a:latin typeface="DejaVu Sans Mono" panose="020B0609030804020204" pitchFamily="49" charset="0"/>
          <a:ea typeface="微软雅黑" panose="020B0503020204020204" pitchFamily="34" charset="-122"/>
          <a:cs typeface="+mn-cs"/>
        </a:defRPr>
      </a:lvl2pPr>
      <a:lvl3pPr marL="804863" indent="-29845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>
            <a:lumMod val="75000"/>
          </a:schemeClr>
        </a:buClr>
        <a:buSzPct val="100000"/>
        <a:buFont typeface="Wingdings" panose="05000000000000000000" pitchFamily="2" charset="2"/>
        <a:buChar char="l"/>
        <a:defRPr sz="2400" kern="0" baseline="0">
          <a:solidFill>
            <a:schemeClr val="tx2"/>
          </a:solidFill>
          <a:latin typeface="DejaVu Sans Mono" panose="020B0609030804020204" pitchFamily="49" charset="0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0" baseline="0">
          <a:solidFill>
            <a:schemeClr val="tx2"/>
          </a:solidFill>
          <a:latin typeface="DejaVu Sans Mono" panose="020B0609030804020204" pitchFamily="49" charset="0"/>
          <a:ea typeface="微软雅黑" panose="020B0503020204020204" pitchFamily="34" charset="-122"/>
          <a:cs typeface="+mn-cs"/>
        </a:defRPr>
      </a:lvl4pPr>
      <a:lvl5pPr marL="1257300" indent="-293688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1">
            <a:lumMod val="75000"/>
          </a:schemeClr>
        </a:buClr>
        <a:buSzPct val="100000"/>
        <a:buFont typeface="Wingdings" panose="05000000000000000000" pitchFamily="2" charset="2"/>
        <a:buChar char="ü"/>
        <a:defRPr sz="1800" kern="0" baseline="0">
          <a:solidFill>
            <a:schemeClr val="tx2"/>
          </a:solidFill>
          <a:latin typeface="DejaVu Sans Mono" panose="020B0609030804020204" pitchFamily="49" charset="0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end2me.cn/6Ja7lczo/Tim_j3OzPV1vH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8D7A8-AB44-495A-BAFD-6E0B9B210316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第一题（简答）：</a:t>
            </a:r>
            <a:r>
              <a:rPr lang="zh-CN" altLang="zh-CN" dirty="0"/>
              <a:t>软件测试包含哪些级别的测试？分别简述每种测试的主要目的。（</a:t>
            </a:r>
            <a:r>
              <a:rPr lang="en-US" altLang="zh-CN" dirty="0"/>
              <a:t>20</a:t>
            </a:r>
            <a:r>
              <a:rPr lang="zh-CN" altLang="zh-CN" dirty="0"/>
              <a:t>分</a:t>
            </a:r>
            <a:r>
              <a:rPr lang="en-US" altLang="zh-CN" dirty="0"/>
              <a:t>)</a:t>
            </a:r>
            <a:endParaRPr lang="zh-CN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软工第三次作业</a:t>
            </a:r>
          </a:p>
        </p:txBody>
      </p:sp>
    </p:spTree>
    <p:extLst>
      <p:ext uri="{BB962C8B-B14F-4D97-AF65-F5344CB8AC3E}">
        <p14:creationId xmlns:p14="http://schemas.microsoft.com/office/powerpoint/2010/main" val="105865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C8D7A8-AB44-495A-BAFD-6E0B9B210316}" type="slidenum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2D2E2D"/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197826" y="914400"/>
            <a:ext cx="6611816" cy="577997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第二题：根据右边伪代码（输入</a:t>
            </a:r>
            <a:r>
              <a:rPr lang="en-US" altLang="zh-CN" dirty="0"/>
              <a:t>3</a:t>
            </a:r>
            <a:r>
              <a:rPr lang="zh-CN" altLang="en-US" dirty="0"/>
              <a:t>个互不相等的整数，求出其中的最大值），用白盒测试的方法设计测试用例。要求（</a:t>
            </a:r>
            <a:r>
              <a:rPr lang="en-US" altLang="zh-CN" dirty="0"/>
              <a:t>40</a:t>
            </a:r>
            <a:r>
              <a:rPr lang="zh-CN" altLang="en-US" dirty="0"/>
              <a:t>分）：</a:t>
            </a:r>
            <a:endParaRPr lang="en-US" altLang="zh-CN" dirty="0"/>
          </a:p>
          <a:p>
            <a:pPr marL="450850" lvl="2" indent="0">
              <a:buNone/>
            </a:pPr>
            <a:r>
              <a:rPr lang="en-US" altLang="zh-CN" dirty="0"/>
              <a:t>1 </a:t>
            </a:r>
            <a:r>
              <a:rPr lang="zh-CN" altLang="en-US" dirty="0"/>
              <a:t>绘制该程序的流程图；</a:t>
            </a:r>
            <a:endParaRPr lang="en-US" altLang="zh-CN" dirty="0"/>
          </a:p>
          <a:p>
            <a:pPr marL="450850" lvl="2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 绘制控制流图；</a:t>
            </a:r>
          </a:p>
          <a:p>
            <a:pPr marL="450850" lvl="2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 分别设计一组测试用例实现：</a:t>
            </a:r>
            <a:endParaRPr lang="en-US" altLang="zh-CN" dirty="0"/>
          </a:p>
          <a:p>
            <a:pPr marL="506413" lvl="2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）语句覆盖；</a:t>
            </a:r>
            <a:endParaRPr lang="en-US" altLang="zh-CN" dirty="0"/>
          </a:p>
          <a:p>
            <a:pPr marL="506413" lvl="2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）条件覆盖；（此条见完整版课件）</a:t>
            </a:r>
            <a:endParaRPr lang="en-US" altLang="zh-CN" dirty="0"/>
          </a:p>
          <a:p>
            <a:pPr marL="506413" lvl="2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）路径覆盖；</a:t>
            </a:r>
            <a:endParaRPr lang="en-US" altLang="zh-CN" dirty="0"/>
          </a:p>
          <a:p>
            <a:pPr marL="506413" lvl="2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）基本路径覆盖。</a:t>
            </a:r>
          </a:p>
          <a:p>
            <a:pPr lvl="1"/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软工第三次作业（续）</a:t>
            </a:r>
          </a:p>
        </p:txBody>
      </p:sp>
      <p:sp>
        <p:nvSpPr>
          <p:cNvPr id="6" name="矩形 5"/>
          <p:cNvSpPr/>
          <p:nvPr/>
        </p:nvSpPr>
        <p:spPr>
          <a:xfrm>
            <a:off x="6704135" y="1783060"/>
            <a:ext cx="52504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70C0"/>
                </a:solidFill>
                <a:latin typeface="DejaVu Sans Mono" panose="020B060903080402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input </a:t>
            </a:r>
            <a:r>
              <a:rPr lang="en-US" altLang="zh-CN" sz="2000" kern="100" dirty="0" err="1">
                <a:solidFill>
                  <a:srgbClr val="0070C0"/>
                </a:solidFill>
                <a:latin typeface="DejaVu Sans Mono" panose="020B060903080402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a,b,c</a:t>
            </a:r>
            <a:r>
              <a:rPr lang="en-US" altLang="zh-CN" sz="2000" kern="100" dirty="0">
                <a:solidFill>
                  <a:srgbClr val="0070C0"/>
                </a:solidFill>
                <a:latin typeface="DejaVu Sans Mono" panose="020B060903080402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</a:t>
            </a:r>
            <a:r>
              <a:rPr lang="en-US" altLang="zh-CN" sz="2000" kern="100" dirty="0">
                <a:solidFill>
                  <a:srgbClr val="00B050"/>
                </a:solidFill>
                <a:latin typeface="DejaVu Sans Mono" panose="020B060903080402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en-US" altLang="zh-CN" sz="2000" kern="100" dirty="0" err="1">
                <a:solidFill>
                  <a:srgbClr val="00B050"/>
                </a:solidFill>
                <a:latin typeface="DejaVu Sans Mono" panose="020B060903080402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a,b,c</a:t>
            </a:r>
            <a:r>
              <a:rPr lang="zh-CN" altLang="zh-CN" sz="2000" kern="100" dirty="0">
                <a:solidFill>
                  <a:srgbClr val="00B050"/>
                </a:solidFill>
                <a:latin typeface="DejaVu Sans Mono" panose="020B060903080402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是互不相等的整数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70C0"/>
                </a:solidFill>
                <a:latin typeface="DejaVu Sans Mono" panose="020B060903080402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(a&gt;b)</a:t>
            </a:r>
            <a:endParaRPr lang="zh-CN" altLang="zh-CN" sz="2000" kern="100" dirty="0">
              <a:latin typeface="DejaVu Sans Mono" panose="020B060903080402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70C0"/>
                </a:solidFill>
                <a:latin typeface="DejaVu Sans Mono" panose="020B060903080402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endParaRPr lang="zh-CN" altLang="zh-CN" sz="2000" kern="100" dirty="0">
              <a:latin typeface="DejaVu Sans Mono" panose="020B060903080402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70C0"/>
                </a:solidFill>
                <a:latin typeface="DejaVu Sans Mono" panose="020B060903080402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(a&gt;c)</a:t>
            </a:r>
            <a:endParaRPr lang="zh-CN" altLang="zh-CN" sz="2000" kern="100" dirty="0">
              <a:latin typeface="DejaVu Sans Mono" panose="020B060903080402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70C0"/>
                </a:solidFill>
                <a:latin typeface="DejaVu Sans Mono" panose="020B060903080402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return a; </a:t>
            </a:r>
            <a:r>
              <a:rPr lang="en-US" altLang="zh-CN" sz="2000" kern="100" dirty="0">
                <a:solidFill>
                  <a:srgbClr val="00B050"/>
                </a:solidFill>
                <a:latin typeface="DejaVu Sans Mono" panose="020B060903080402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//return</a:t>
            </a:r>
            <a:r>
              <a:rPr lang="zh-CN" altLang="zh-CN" sz="2000" kern="100" dirty="0">
                <a:solidFill>
                  <a:srgbClr val="00B050"/>
                </a:solidFill>
                <a:latin typeface="DejaVu Sans Mono" panose="020B060903080402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直接返回结果，退出程序</a:t>
            </a: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70C0"/>
                </a:solidFill>
                <a:latin typeface="DejaVu Sans Mono" panose="020B060903080402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latin typeface="DejaVu Sans Mono" panose="020B060903080402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70C0"/>
                </a:solidFill>
                <a:latin typeface="DejaVu Sans Mono" panose="020B060903080402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else</a:t>
            </a:r>
            <a:endParaRPr lang="zh-CN" altLang="zh-CN" sz="2000" kern="100" dirty="0">
              <a:latin typeface="DejaVu Sans Mono" panose="020B060903080402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70C0"/>
                </a:solidFill>
                <a:latin typeface="DejaVu Sans Mono" panose="020B060903080402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endParaRPr lang="zh-CN" altLang="zh-CN" sz="2000" kern="100" dirty="0">
              <a:latin typeface="DejaVu Sans Mono" panose="020B060903080402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70C0"/>
                </a:solidFill>
                <a:latin typeface="DejaVu Sans Mono" panose="020B060903080402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(b&gt;c)</a:t>
            </a:r>
            <a:endParaRPr lang="zh-CN" altLang="zh-CN" sz="2000" kern="100" dirty="0">
              <a:latin typeface="DejaVu Sans Mono" panose="020B060903080402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70C0"/>
                </a:solidFill>
                <a:latin typeface="DejaVu Sans Mono" panose="020B060903080402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return b;</a:t>
            </a:r>
            <a:endParaRPr lang="zh-CN" altLang="zh-CN" sz="2000" kern="100" dirty="0">
              <a:latin typeface="DejaVu Sans Mono" panose="020B060903080402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70C0"/>
                </a:solidFill>
                <a:latin typeface="DejaVu Sans Mono" panose="020B060903080402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latin typeface="DejaVu Sans Mono" panose="020B060903080402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0070C0"/>
                </a:solidFill>
                <a:latin typeface="DejaVu Sans Mono" panose="020B060903080402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return c;</a:t>
            </a:r>
            <a:endParaRPr lang="zh-CN" altLang="zh-CN" sz="2000" kern="100" dirty="0">
              <a:effectLst/>
              <a:latin typeface="DejaVu Sans Mono" panose="020B060903080402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0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8D7A8-AB44-495A-BAFD-6E0B9B21031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第三题：对以下程序模块，用黑盒测试的方法设计测试用例。要求：写出等价类表，并设计对应的测试用例覆盖所有的等价类（</a:t>
            </a:r>
            <a:r>
              <a:rPr lang="en-US" altLang="zh-CN" dirty="0"/>
              <a:t>40</a:t>
            </a:r>
            <a:r>
              <a:rPr lang="zh-CN" altLang="en-US" dirty="0"/>
              <a:t>分）。</a:t>
            </a:r>
            <a:br>
              <a:rPr lang="en-US" altLang="zh-CN" dirty="0"/>
            </a:br>
            <a:r>
              <a:rPr lang="zh-CN" altLang="en-US" dirty="0"/>
              <a:t>某镇的行政代码由</a:t>
            </a:r>
            <a:r>
              <a:rPr lang="en-US" altLang="zh-CN" dirty="0"/>
              <a:t>3</a:t>
            </a:r>
            <a:r>
              <a:rPr lang="zh-CN" altLang="en-US" dirty="0"/>
              <a:t>部分组成：</a:t>
            </a:r>
            <a:r>
              <a:rPr lang="en-US" altLang="zh-CN" dirty="0"/>
              <a:t>(</a:t>
            </a:r>
            <a:r>
              <a:rPr lang="zh-CN" altLang="en-US" dirty="0"/>
              <a:t>地区码</a:t>
            </a:r>
            <a:r>
              <a:rPr lang="en-US" altLang="zh-CN" dirty="0"/>
              <a:t>)</a:t>
            </a:r>
            <a:r>
              <a:rPr lang="zh-CN" altLang="en-US" dirty="0"/>
              <a:t>前缀</a:t>
            </a:r>
            <a:r>
              <a:rPr lang="en-US" altLang="zh-CN" dirty="0"/>
              <a:t>-</a:t>
            </a:r>
            <a:r>
              <a:rPr lang="zh-CN" altLang="en-US" dirty="0"/>
              <a:t>后缀。行政代码格式要求为：</a:t>
            </a:r>
          </a:p>
          <a:p>
            <a:pPr marL="965200" lvl="2" indent="-514350">
              <a:buFont typeface="+mj-lt"/>
              <a:buAutoNum type="arabicPeriod"/>
            </a:pPr>
            <a:r>
              <a:rPr lang="zh-CN" altLang="en-US" dirty="0"/>
              <a:t>地区码：留空（即什么都不输入）或</a:t>
            </a:r>
            <a:r>
              <a:rPr lang="en-US" altLang="zh-CN" dirty="0"/>
              <a:t>3</a:t>
            </a:r>
            <a:r>
              <a:rPr lang="zh-CN" altLang="en-US" dirty="0"/>
              <a:t>位数字；</a:t>
            </a:r>
          </a:p>
          <a:p>
            <a:pPr marL="965200" lvl="2" indent="-514350">
              <a:buFont typeface="+mj-lt"/>
              <a:buAutoNum type="arabicPeriod"/>
            </a:pPr>
            <a:r>
              <a:rPr lang="zh-CN" altLang="en-US" dirty="0"/>
              <a:t>前缀：非‘</a:t>
            </a:r>
            <a:r>
              <a:rPr lang="en-US" altLang="zh-CN" dirty="0"/>
              <a:t>0’</a:t>
            </a:r>
            <a:r>
              <a:rPr lang="zh-CN" altLang="en-US" dirty="0"/>
              <a:t>或‘</a:t>
            </a:r>
            <a:r>
              <a:rPr lang="en-US" altLang="zh-CN" dirty="0"/>
              <a:t>1’</a:t>
            </a:r>
            <a:r>
              <a:rPr lang="zh-CN" altLang="en-US" dirty="0"/>
              <a:t>开头的</a:t>
            </a:r>
            <a:r>
              <a:rPr lang="en-US" altLang="zh-CN" dirty="0"/>
              <a:t>3</a:t>
            </a:r>
            <a:r>
              <a:rPr lang="zh-CN" altLang="en-US" dirty="0"/>
              <a:t>位数字；</a:t>
            </a:r>
          </a:p>
          <a:p>
            <a:pPr marL="965200" lvl="2" indent="-514350">
              <a:buFont typeface="+mj-lt"/>
              <a:buAutoNum type="arabicPeriod"/>
            </a:pPr>
            <a:r>
              <a:rPr lang="zh-CN" altLang="en-US" dirty="0"/>
              <a:t>后缀：任意</a:t>
            </a:r>
            <a:r>
              <a:rPr lang="en-US" altLang="zh-CN" dirty="0"/>
              <a:t>4</a:t>
            </a:r>
            <a:r>
              <a:rPr lang="zh-CN" altLang="en-US" dirty="0"/>
              <a:t>位数字。</a:t>
            </a:r>
            <a:endParaRPr lang="en-US" altLang="zh-CN" dirty="0"/>
          </a:p>
          <a:p>
            <a:pPr marL="450850" lvl="2" indent="0">
              <a:buNone/>
            </a:pPr>
            <a:r>
              <a:rPr lang="zh-CN" altLang="en-US" dirty="0"/>
              <a:t>程序应接受符合条件的行政代码，拒绝不符合条件的行政代码。</a:t>
            </a:r>
          </a:p>
          <a:p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软工第三次作业（续）</a:t>
            </a:r>
          </a:p>
        </p:txBody>
      </p:sp>
    </p:spTree>
    <p:extLst>
      <p:ext uri="{BB962C8B-B14F-4D97-AF65-F5344CB8AC3E}">
        <p14:creationId xmlns:p14="http://schemas.microsoft.com/office/powerpoint/2010/main" val="98597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C8D7A8-AB44-495A-BAFD-6E0B9B210316}" type="slidenum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2D2E2D"/>
              </a:soli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36575" y="914400"/>
            <a:ext cx="10682288" cy="5846233"/>
          </a:xfrm>
        </p:spPr>
        <p:txBody>
          <a:bodyPr>
            <a:normAutofit/>
          </a:bodyPr>
          <a:lstStyle/>
          <a:p>
            <a:r>
              <a:rPr lang="zh-CN" altLang="en-US" dirty="0"/>
              <a:t>提交要求：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题的流程图和控制流图的绘制软件不限，但不能手画。</a:t>
            </a:r>
            <a:endParaRPr lang="en-US" altLang="zh-CN" dirty="0"/>
          </a:p>
          <a:p>
            <a:pPr lvl="1"/>
            <a:r>
              <a:rPr lang="zh-CN" altLang="en-US" dirty="0"/>
              <a:t>把第</a:t>
            </a:r>
            <a:r>
              <a:rPr lang="en-US" altLang="zh-CN" dirty="0"/>
              <a:t>1~3</a:t>
            </a:r>
            <a:r>
              <a:rPr lang="zh-CN" altLang="en-US" dirty="0"/>
              <a:t>题的回答（包括图片、文字、公式、表格等）统一粘贴到</a:t>
            </a:r>
            <a:r>
              <a:rPr lang="zh-CN" altLang="en-US" dirty="0">
                <a:solidFill>
                  <a:srgbClr val="FF0000"/>
                </a:solidFill>
              </a:rPr>
              <a:t>一个</a:t>
            </a:r>
            <a:r>
              <a:rPr lang="en-US" altLang="zh-CN" dirty="0">
                <a:solidFill>
                  <a:srgbClr val="FF0000"/>
                </a:solidFill>
              </a:rPr>
              <a:t>word</a:t>
            </a:r>
            <a:r>
              <a:rPr lang="zh-CN" altLang="en-US" dirty="0">
                <a:solidFill>
                  <a:srgbClr val="FF0000"/>
                </a:solidFill>
              </a:rPr>
              <a:t>或</a:t>
            </a:r>
            <a:r>
              <a:rPr lang="en-US" altLang="zh-CN" dirty="0">
                <a:solidFill>
                  <a:srgbClr val="FF0000"/>
                </a:solidFill>
              </a:rPr>
              <a:t>pdf</a:t>
            </a:r>
            <a:r>
              <a:rPr lang="zh-CN" altLang="en-US" dirty="0">
                <a:solidFill>
                  <a:srgbClr val="FF0000"/>
                </a:solidFill>
              </a:rPr>
              <a:t>文档中</a:t>
            </a:r>
            <a:r>
              <a:rPr lang="zh-CN" altLang="en-US" dirty="0"/>
              <a:t>，上传到下面的坚果云链接（不另外上传</a:t>
            </a:r>
            <a:r>
              <a:rPr lang="zh-CN" altLang="en-US" dirty="0">
                <a:solidFill>
                  <a:schemeClr val="tx1"/>
                </a:solidFill>
              </a:rPr>
              <a:t>绘图软件的源文件或图片，即只上传一个</a:t>
            </a:r>
            <a:r>
              <a:rPr lang="en-US" altLang="zh-CN" dirty="0">
                <a:solidFill>
                  <a:schemeClr val="tx1"/>
                </a:solidFill>
              </a:rPr>
              <a:t>word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>
                <a:solidFill>
                  <a:schemeClr val="tx1"/>
                </a:solidFill>
              </a:rPr>
              <a:t>pdf</a:t>
            </a:r>
            <a:r>
              <a:rPr lang="zh-CN" altLang="en-US" dirty="0">
                <a:solidFill>
                  <a:schemeClr val="tx1"/>
                </a:solidFill>
              </a:rPr>
              <a:t>文件）。</a:t>
            </a:r>
            <a:endParaRPr lang="en-US" altLang="zh-CN" dirty="0"/>
          </a:p>
          <a:p>
            <a:pPr lvl="1"/>
            <a:r>
              <a:rPr lang="zh-CN" altLang="en-US" dirty="0">
                <a:hlinkClick r:id="rId2"/>
              </a:rPr>
              <a:t>提交链接</a:t>
            </a:r>
            <a:r>
              <a:rPr lang="zh-CN" altLang="en-US" dirty="0"/>
              <a:t>，请按住</a:t>
            </a:r>
            <a:r>
              <a:rPr lang="en-US" altLang="zh-CN" dirty="0"/>
              <a:t>ctrl</a:t>
            </a:r>
            <a:r>
              <a:rPr lang="zh-CN" altLang="en-US" dirty="0"/>
              <a:t>键点。提交时文件名严格命名为“学号</a:t>
            </a:r>
            <a:r>
              <a:rPr lang="en-US" altLang="zh-CN" dirty="0"/>
              <a:t>+</a:t>
            </a:r>
            <a:r>
              <a:rPr lang="zh-CN" altLang="en-US" dirty="0"/>
              <a:t>姓名</a:t>
            </a:r>
            <a:r>
              <a:rPr lang="en-US" altLang="zh-CN" dirty="0"/>
              <a:t>+</a:t>
            </a:r>
            <a:r>
              <a:rPr lang="zh-CN" altLang="en-US" dirty="0"/>
              <a:t>第几次作业</a:t>
            </a:r>
            <a:r>
              <a:rPr lang="en-US" altLang="zh-CN" dirty="0"/>
              <a:t>.pdf/docx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zh-CN" altLang="en-US" dirty="0"/>
              <a:t>截止时间：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24</a:t>
            </a:r>
            <a:r>
              <a:rPr lang="zh-CN" altLang="en-US" dirty="0"/>
              <a:t>日晚</a:t>
            </a:r>
            <a:r>
              <a:rPr lang="en-US" altLang="zh-CN" dirty="0"/>
              <a:t>23:59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软工第三次作业（续）</a:t>
            </a:r>
          </a:p>
        </p:txBody>
      </p:sp>
    </p:spTree>
    <p:extLst>
      <p:ext uri="{BB962C8B-B14F-4D97-AF65-F5344CB8AC3E}">
        <p14:creationId xmlns:p14="http://schemas.microsoft.com/office/powerpoint/2010/main" val="1686389719"/>
      </p:ext>
    </p:extLst>
  </p:cSld>
  <p:clrMapOvr>
    <a:masterClrMapping/>
  </p:clrMapOvr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自定义 1">
      <a:majorFont>
        <a:latin typeface="DejaVu Sans Mono"/>
        <a:ea typeface="隶书"/>
        <a:cs typeface=""/>
      </a:majorFont>
      <a:minorFont>
        <a:latin typeface="DejaVu Sans Mono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>
        <a:spAutoFit/>
      </a:bodyPr>
      <a:lstStyle>
        <a:defPPr>
          <a:lnSpc>
            <a:spcPct val="110000"/>
          </a:lnSpc>
          <a:defRPr sz="2000" smtClean="0">
            <a:latin typeface="DejaVu Sans Mono" panose="020B0609030804020204" pitchFamily="49" charset="0"/>
            <a:ea typeface="微软雅黑" panose="020B0503020204020204" pitchFamily="34" charset="-122"/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 anchor="ctr">
        <a:normAutofit/>
      </a:bodyPr>
      <a:lstStyle>
        <a:defPPr>
          <a:lnSpc>
            <a:spcPct val="120000"/>
          </a:lnSpc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442</Words>
  <Application>Microsoft Office PowerPoint</Application>
  <PresentationFormat>宽屏</PresentationFormat>
  <Paragraphs>39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隶书</vt:lpstr>
      <vt:lpstr>微软雅黑</vt:lpstr>
      <vt:lpstr>Agency FB</vt:lpstr>
      <vt:lpstr>Arial</vt:lpstr>
      <vt:lpstr>Cambria Math</vt:lpstr>
      <vt:lpstr>DejaVu Sans Mono</vt:lpstr>
      <vt:lpstr>Wingdings</vt:lpstr>
      <vt:lpstr>菱形网格 16x9</vt:lpstr>
      <vt:lpstr>软工第三次作业</vt:lpstr>
      <vt:lpstr>软工第三次作业（续）</vt:lpstr>
      <vt:lpstr>软工第三次作业（续）</vt:lpstr>
      <vt:lpstr>软工第三次作业（续）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第四次作业</dc:title>
  <dc:creator>Fang Jun</dc:creator>
  <cp:lastModifiedBy>Fang Jun</cp:lastModifiedBy>
  <cp:revision>35</cp:revision>
  <dcterms:created xsi:type="dcterms:W3CDTF">2020-12-07T06:45:55Z</dcterms:created>
  <dcterms:modified xsi:type="dcterms:W3CDTF">2023-11-14T11:43:53Z</dcterms:modified>
</cp:coreProperties>
</file>