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842" r:id="rId2"/>
    <p:sldId id="843" r:id="rId3"/>
    <p:sldId id="844" r:id="rId4"/>
    <p:sldId id="906" r:id="rId5"/>
    <p:sldId id="907" r:id="rId6"/>
    <p:sldId id="908" r:id="rId7"/>
    <p:sldId id="909" r:id="rId8"/>
    <p:sldId id="973" r:id="rId9"/>
    <p:sldId id="981" r:id="rId10"/>
    <p:sldId id="984" r:id="rId11"/>
    <p:sldId id="910" r:id="rId12"/>
    <p:sldId id="1047" r:id="rId13"/>
    <p:sldId id="911" r:id="rId14"/>
    <p:sldId id="914" r:id="rId15"/>
    <p:sldId id="915" r:id="rId16"/>
    <p:sldId id="916" r:id="rId17"/>
    <p:sldId id="917" r:id="rId18"/>
    <p:sldId id="918" r:id="rId19"/>
    <p:sldId id="919" r:id="rId20"/>
    <p:sldId id="974" r:id="rId21"/>
    <p:sldId id="963" r:id="rId22"/>
    <p:sldId id="964" r:id="rId23"/>
    <p:sldId id="925" r:id="rId24"/>
    <p:sldId id="962" r:id="rId25"/>
    <p:sldId id="970" r:id="rId26"/>
    <p:sldId id="1042" r:id="rId27"/>
    <p:sldId id="988" r:id="rId28"/>
    <p:sldId id="989" r:id="rId29"/>
    <p:sldId id="990" r:id="rId30"/>
    <p:sldId id="991" r:id="rId31"/>
    <p:sldId id="1050" r:id="rId32"/>
    <p:sldId id="997" r:id="rId33"/>
    <p:sldId id="992" r:id="rId34"/>
    <p:sldId id="993" r:id="rId35"/>
    <p:sldId id="994" r:id="rId36"/>
    <p:sldId id="995" r:id="rId37"/>
    <p:sldId id="996" r:id="rId38"/>
    <p:sldId id="998" r:id="rId39"/>
    <p:sldId id="999" r:id="rId40"/>
    <p:sldId id="1000" r:id="rId41"/>
    <p:sldId id="1001" r:id="rId42"/>
    <p:sldId id="1045" r:id="rId43"/>
    <p:sldId id="1002" r:id="rId44"/>
    <p:sldId id="1003" r:id="rId45"/>
    <p:sldId id="1004" r:id="rId46"/>
    <p:sldId id="1005" r:id="rId47"/>
    <p:sldId id="1006" r:id="rId48"/>
    <p:sldId id="1007" r:id="rId49"/>
    <p:sldId id="1008" r:id="rId50"/>
    <p:sldId id="1009" r:id="rId51"/>
    <p:sldId id="1010" r:id="rId52"/>
    <p:sldId id="1011" r:id="rId53"/>
    <p:sldId id="1012" r:id="rId54"/>
    <p:sldId id="1048" r:id="rId55"/>
    <p:sldId id="1013" r:id="rId56"/>
    <p:sldId id="1014" r:id="rId57"/>
    <p:sldId id="1015" r:id="rId58"/>
    <p:sldId id="1016" r:id="rId59"/>
    <p:sldId id="1017" r:id="rId60"/>
    <p:sldId id="1018" r:id="rId61"/>
    <p:sldId id="1046" r:id="rId62"/>
    <p:sldId id="1019" r:id="rId63"/>
    <p:sldId id="1021" r:id="rId64"/>
    <p:sldId id="1043" r:id="rId65"/>
    <p:sldId id="1020" r:id="rId66"/>
    <p:sldId id="1022" r:id="rId67"/>
    <p:sldId id="1023" r:id="rId68"/>
    <p:sldId id="1024" r:id="rId69"/>
    <p:sldId id="1025" r:id="rId70"/>
    <p:sldId id="1026" r:id="rId71"/>
    <p:sldId id="1027" r:id="rId72"/>
    <p:sldId id="1028" r:id="rId73"/>
    <p:sldId id="1030" r:id="rId74"/>
    <p:sldId id="1054" r:id="rId75"/>
    <p:sldId id="1055" r:id="rId76"/>
    <p:sldId id="1056" r:id="rId77"/>
    <p:sldId id="1057" r:id="rId78"/>
    <p:sldId id="1053" r:id="rId79"/>
    <p:sldId id="1031" r:id="rId80"/>
    <p:sldId id="1032" r:id="rId81"/>
    <p:sldId id="1033" r:id="rId82"/>
    <p:sldId id="1041" r:id="rId83"/>
    <p:sldId id="1034" r:id="rId84"/>
    <p:sldId id="1051" r:id="rId85"/>
    <p:sldId id="1052" r:id="rId86"/>
    <p:sldId id="1035" r:id="rId87"/>
    <p:sldId id="1036" r:id="rId88"/>
    <p:sldId id="1037" r:id="rId89"/>
    <p:sldId id="1040" r:id="rId90"/>
    <p:sldId id="1049" r:id="rId91"/>
    <p:sldId id="1044" r:id="rId92"/>
    <p:sldId id="730" r:id="rId93"/>
  </p:sldIdLst>
  <p:sldSz cx="9144000" cy="6858000" type="screen4x3"/>
  <p:notesSz cx="6858000" cy="9144000"/>
  <p:custDataLst>
    <p:tags r:id="rId9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1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563C1"/>
    <a:srgbClr val="668CCF"/>
    <a:srgbClr val="FF9900"/>
    <a:srgbClr val="2F5597"/>
    <a:srgbClr val="FFFFFF"/>
    <a:srgbClr val="4472C4"/>
    <a:srgbClr val="FF0000"/>
    <a:srgbClr val="F0DADA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7" autoAdjust="0"/>
    <p:restoredTop sz="94654" autoAdjust="0"/>
  </p:normalViewPr>
  <p:slideViewPr>
    <p:cSldViewPr snapToGrid="0" showGuides="1">
      <p:cViewPr varScale="1">
        <p:scale>
          <a:sx n="109" d="100"/>
          <a:sy n="109" d="100"/>
        </p:scale>
        <p:origin x="1650" y="78"/>
      </p:cViewPr>
      <p:guideLst>
        <p:guide orient="horz" pos="2071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912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1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5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30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435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558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661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566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865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8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128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931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199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094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52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52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52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52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34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3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635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637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637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395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4963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26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035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548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111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11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457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240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390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081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930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218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906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2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9494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822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918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9007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7934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335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7675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2591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52E3-353B-4DB9-B1E3-1080951ED823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080-41E0-4905-ADE9-263AB7555C5F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CB81-E3A3-4535-82BF-41258135BCCD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F0AD-AA8A-48C3-A821-8348DA143E0B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265B-9839-43D2-AACB-1DE7C4BC6E40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50DC-8FCE-4F90-9871-EE5E0D77B5CF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3433-0C2A-445F-8CE0-807122214F18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34C-F02A-42A8-8179-628D9CE51BEE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A29B-D5C1-4B80-9F99-04C89032DA41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E5C4-436F-49DF-A1A0-9DDA92439D53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C1D8-5EA2-4132-9F84-36CAFC87CF7D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46E1-809E-4708-8FF8-77FD8F5A4623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.jpeg"/><Relationship Id="rId5" Type="http://schemas.openxmlformats.org/officeDocument/2006/relationships/tags" Target="../tags/tag6.xml"/><Relationship Id="rId10" Type="http://schemas.openxmlformats.org/officeDocument/2006/relationships/notesSlide" Target="../notesSlides/notesSlide74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43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78779" y="3196018"/>
            <a:ext cx="555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 smtClean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第六章 </a:t>
            </a:r>
            <a:r>
              <a:rPr lang="zh-CN" altLang="en-US" sz="2800" b="1" dirty="0">
                <a:solidFill>
                  <a:srgbClr val="004578"/>
                </a:solidFill>
              </a:rPr>
              <a:t>输入</a:t>
            </a:r>
            <a:r>
              <a:rPr lang="en-US" altLang="zh-CN" sz="2800" b="1" dirty="0">
                <a:solidFill>
                  <a:srgbClr val="004578"/>
                </a:solidFill>
              </a:rPr>
              <a:t>/</a:t>
            </a:r>
            <a:r>
              <a:rPr lang="zh-CN" altLang="en-US" sz="2800" b="1" dirty="0">
                <a:solidFill>
                  <a:srgbClr val="004578"/>
                </a:solidFill>
              </a:rPr>
              <a:t>输出系统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6E18B4B-B64F-41BE-8168-4604F2A20FF4}" type="datetime1">
              <a:rPr lang="zh-CN" altLang="en-US" sz="1400" smtClean="0">
                <a:solidFill>
                  <a:schemeClr val="tx1"/>
                </a:solidFill>
              </a:rPr>
              <a:t>2024/11/18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EAC1-8747-4C71-AAF7-320AF0BD6320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-861" y="1009325"/>
            <a:ext cx="8894445" cy="40380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  <a:spcAft>
                <a:spcPts val="600"/>
              </a:spcAft>
              <a:buClrTx/>
              <a:buSzTx/>
              <a:buFontTx/>
            </a:pPr>
            <a:r>
              <a:rPr 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半互锁</a:t>
            </a: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：请求信号引发回答信号，设备1的请求信号</a:t>
            </a:r>
            <a:b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的结束是设备2决定的。</a:t>
            </a:r>
            <a:endParaRPr 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40000"/>
              </a:lnSpc>
              <a:buClrTx/>
              <a:buSzTx/>
              <a:buFontTx/>
            </a:pPr>
            <a:endParaRPr 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40000"/>
              </a:lnSpc>
              <a:buClrTx/>
              <a:buSzTx/>
              <a:buFontTx/>
            </a:pPr>
            <a:endParaRPr 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全互锁</a:t>
            </a: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：请求信号引发回答信号，设备1的请求信号</a:t>
            </a:r>
            <a:b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的结束是由设备2决定的，设备</a:t>
            </a:r>
            <a:r>
              <a:rPr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2回答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信号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				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的结束</a:t>
            </a:r>
            <a:r>
              <a:rPr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是根据设备</a:t>
            </a: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1决定的。</a:t>
            </a:r>
          </a:p>
        </p:txBody>
      </p:sp>
      <p:sp>
        <p:nvSpPr>
          <p:cNvPr id="16" name="Freeform 305"/>
          <p:cNvSpPr>
            <a:spLocks/>
          </p:cNvSpPr>
          <p:nvPr/>
        </p:nvSpPr>
        <p:spPr bwMode="auto">
          <a:xfrm>
            <a:off x="4446361" y="2465422"/>
            <a:ext cx="1463909" cy="439737"/>
          </a:xfrm>
          <a:custGeom>
            <a:avLst/>
            <a:gdLst>
              <a:gd name="T0" fmla="*/ 0 w 590"/>
              <a:gd name="T1" fmla="*/ 2147483647 h 295"/>
              <a:gd name="T2" fmla="*/ 2147483647 w 590"/>
              <a:gd name="T3" fmla="*/ 2147483647 h 295"/>
              <a:gd name="T4" fmla="*/ 2147483647 w 590"/>
              <a:gd name="T5" fmla="*/ 2147483647 h 295"/>
              <a:gd name="T6" fmla="*/ 2147483647 w 590"/>
              <a:gd name="T7" fmla="*/ 2147483647 h 295"/>
              <a:gd name="T8" fmla="*/ 2147483647 w 590"/>
              <a:gd name="T9" fmla="*/ 0 h 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0"/>
              <a:gd name="T16" fmla="*/ 0 h 295"/>
              <a:gd name="T17" fmla="*/ 590 w 590"/>
              <a:gd name="T18" fmla="*/ 295 h 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0" h="295">
                <a:moveTo>
                  <a:pt x="0" y="272"/>
                </a:moveTo>
                <a:cubicBezTo>
                  <a:pt x="105" y="283"/>
                  <a:pt x="211" y="295"/>
                  <a:pt x="272" y="272"/>
                </a:cubicBezTo>
                <a:cubicBezTo>
                  <a:pt x="333" y="249"/>
                  <a:pt x="340" y="174"/>
                  <a:pt x="363" y="136"/>
                </a:cubicBezTo>
                <a:cubicBezTo>
                  <a:pt x="386" y="98"/>
                  <a:pt x="370" y="68"/>
                  <a:pt x="408" y="45"/>
                </a:cubicBezTo>
                <a:cubicBezTo>
                  <a:pt x="446" y="22"/>
                  <a:pt x="518" y="11"/>
                  <a:pt x="590" y="0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7" name="Text Box 324"/>
          <p:cNvSpPr txBox="1">
            <a:spLocks noChangeArrowheads="1"/>
          </p:cNvSpPr>
          <p:nvPr/>
        </p:nvSpPr>
        <p:spPr bwMode="auto">
          <a:xfrm>
            <a:off x="1733547" y="2135222"/>
            <a:ext cx="1888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请求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设备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1)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Text Box 325"/>
          <p:cNvSpPr txBox="1">
            <a:spLocks noChangeArrowheads="1"/>
          </p:cNvSpPr>
          <p:nvPr/>
        </p:nvSpPr>
        <p:spPr bwMode="auto">
          <a:xfrm>
            <a:off x="1776411" y="2627347"/>
            <a:ext cx="1888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应答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设备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2)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Line 331"/>
          <p:cNvSpPr>
            <a:spLocks noChangeShapeType="1"/>
          </p:cNvSpPr>
          <p:nvPr/>
        </p:nvSpPr>
        <p:spPr bwMode="auto">
          <a:xfrm>
            <a:off x="3590933" y="2220947"/>
            <a:ext cx="8080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" name="Line 332"/>
          <p:cNvSpPr>
            <a:spLocks noChangeShapeType="1"/>
          </p:cNvSpPr>
          <p:nvPr/>
        </p:nvSpPr>
        <p:spPr bwMode="auto">
          <a:xfrm>
            <a:off x="2079633" y="2579722"/>
            <a:ext cx="7350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" name="Line 333"/>
          <p:cNvSpPr>
            <a:spLocks noChangeShapeType="1"/>
          </p:cNvSpPr>
          <p:nvPr/>
        </p:nvSpPr>
        <p:spPr bwMode="auto">
          <a:xfrm>
            <a:off x="5895983" y="2579722"/>
            <a:ext cx="26352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Line 334"/>
          <p:cNvSpPr>
            <a:spLocks noChangeShapeType="1"/>
          </p:cNvSpPr>
          <p:nvPr/>
        </p:nvSpPr>
        <p:spPr bwMode="auto">
          <a:xfrm>
            <a:off x="3590933" y="2220947"/>
            <a:ext cx="0" cy="358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" name="Line 335"/>
          <p:cNvSpPr>
            <a:spLocks noChangeShapeType="1"/>
          </p:cNvSpPr>
          <p:nvPr/>
        </p:nvSpPr>
        <p:spPr bwMode="auto">
          <a:xfrm>
            <a:off x="5895983" y="2220947"/>
            <a:ext cx="0" cy="358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Line 336"/>
          <p:cNvSpPr>
            <a:spLocks noChangeShapeType="1"/>
          </p:cNvSpPr>
          <p:nvPr/>
        </p:nvSpPr>
        <p:spPr bwMode="auto">
          <a:xfrm>
            <a:off x="2079633" y="3084547"/>
            <a:ext cx="7350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Line 337"/>
          <p:cNvSpPr>
            <a:spLocks noChangeShapeType="1"/>
          </p:cNvSpPr>
          <p:nvPr/>
        </p:nvSpPr>
        <p:spPr bwMode="auto">
          <a:xfrm>
            <a:off x="6327783" y="3084547"/>
            <a:ext cx="22034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" name="Line 338"/>
          <p:cNvSpPr>
            <a:spLocks noChangeShapeType="1"/>
          </p:cNvSpPr>
          <p:nvPr/>
        </p:nvSpPr>
        <p:spPr bwMode="auto">
          <a:xfrm>
            <a:off x="4383095" y="2725772"/>
            <a:ext cx="0" cy="358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Line 339"/>
          <p:cNvSpPr>
            <a:spLocks noChangeShapeType="1"/>
          </p:cNvSpPr>
          <p:nvPr/>
        </p:nvSpPr>
        <p:spPr bwMode="auto">
          <a:xfrm>
            <a:off x="6327783" y="2725772"/>
            <a:ext cx="0" cy="358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Freeform 340"/>
          <p:cNvSpPr>
            <a:spLocks/>
          </p:cNvSpPr>
          <p:nvPr/>
        </p:nvSpPr>
        <p:spPr bwMode="auto">
          <a:xfrm>
            <a:off x="3590933" y="2341597"/>
            <a:ext cx="792162" cy="600075"/>
          </a:xfrm>
          <a:custGeom>
            <a:avLst/>
            <a:gdLst>
              <a:gd name="T0" fmla="*/ 0 w 499"/>
              <a:gd name="T1" fmla="*/ 2147483647 h 378"/>
              <a:gd name="T2" fmla="*/ 2147483647 w 499"/>
              <a:gd name="T3" fmla="*/ 2147483647 h 378"/>
              <a:gd name="T4" fmla="*/ 2147483647 w 499"/>
              <a:gd name="T5" fmla="*/ 2147483647 h 378"/>
              <a:gd name="T6" fmla="*/ 2147483647 w 499"/>
              <a:gd name="T7" fmla="*/ 2147483647 h 378"/>
              <a:gd name="T8" fmla="*/ 2147483647 w 499"/>
              <a:gd name="T9" fmla="*/ 2147483647 h 378"/>
              <a:gd name="T10" fmla="*/ 2147483647 w 499"/>
              <a:gd name="T11" fmla="*/ 2147483647 h 3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378"/>
              <a:gd name="T20" fmla="*/ 499 w 499"/>
              <a:gd name="T21" fmla="*/ 378 h 37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378">
                <a:moveTo>
                  <a:pt x="0" y="15"/>
                </a:moveTo>
                <a:cubicBezTo>
                  <a:pt x="30" y="7"/>
                  <a:pt x="61" y="0"/>
                  <a:pt x="91" y="15"/>
                </a:cubicBezTo>
                <a:cubicBezTo>
                  <a:pt x="121" y="30"/>
                  <a:pt x="159" y="60"/>
                  <a:pt x="182" y="105"/>
                </a:cubicBezTo>
                <a:cubicBezTo>
                  <a:pt x="205" y="150"/>
                  <a:pt x="204" y="249"/>
                  <a:pt x="227" y="287"/>
                </a:cubicBezTo>
                <a:cubicBezTo>
                  <a:pt x="250" y="325"/>
                  <a:pt x="273" y="317"/>
                  <a:pt x="318" y="332"/>
                </a:cubicBezTo>
                <a:cubicBezTo>
                  <a:pt x="363" y="347"/>
                  <a:pt x="431" y="362"/>
                  <a:pt x="499" y="378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Line 342"/>
          <p:cNvSpPr>
            <a:spLocks noChangeShapeType="1"/>
          </p:cNvSpPr>
          <p:nvPr/>
        </p:nvSpPr>
        <p:spPr bwMode="auto">
          <a:xfrm>
            <a:off x="2784483" y="2581310"/>
            <a:ext cx="8080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Line 343"/>
          <p:cNvSpPr>
            <a:spLocks noChangeShapeType="1"/>
          </p:cNvSpPr>
          <p:nvPr/>
        </p:nvSpPr>
        <p:spPr bwMode="auto">
          <a:xfrm>
            <a:off x="2814645" y="3084547"/>
            <a:ext cx="8080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" name="Line 345"/>
          <p:cNvSpPr>
            <a:spLocks noChangeShapeType="1"/>
          </p:cNvSpPr>
          <p:nvPr/>
        </p:nvSpPr>
        <p:spPr bwMode="auto">
          <a:xfrm>
            <a:off x="3578233" y="3084547"/>
            <a:ext cx="8080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" name="Line 347"/>
          <p:cNvSpPr>
            <a:spLocks noChangeShapeType="1"/>
          </p:cNvSpPr>
          <p:nvPr/>
        </p:nvSpPr>
        <p:spPr bwMode="auto">
          <a:xfrm>
            <a:off x="4384683" y="2220947"/>
            <a:ext cx="15113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" name="Line 348"/>
          <p:cNvSpPr>
            <a:spLocks noChangeShapeType="1"/>
          </p:cNvSpPr>
          <p:nvPr/>
        </p:nvSpPr>
        <p:spPr bwMode="auto">
          <a:xfrm>
            <a:off x="4384683" y="2724185"/>
            <a:ext cx="15113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349"/>
          <p:cNvSpPr>
            <a:spLocks noChangeShapeType="1"/>
          </p:cNvSpPr>
          <p:nvPr/>
        </p:nvSpPr>
        <p:spPr bwMode="auto">
          <a:xfrm>
            <a:off x="5895983" y="2724185"/>
            <a:ext cx="431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Freeform 306"/>
          <p:cNvSpPr>
            <a:spLocks/>
          </p:cNvSpPr>
          <p:nvPr/>
        </p:nvSpPr>
        <p:spPr bwMode="auto">
          <a:xfrm>
            <a:off x="4229100" y="5421996"/>
            <a:ext cx="1509713" cy="441324"/>
          </a:xfrm>
          <a:custGeom>
            <a:avLst/>
            <a:gdLst>
              <a:gd name="T0" fmla="*/ 0 w 590"/>
              <a:gd name="T1" fmla="*/ 2147483647 h 295"/>
              <a:gd name="T2" fmla="*/ 2147483647 w 590"/>
              <a:gd name="T3" fmla="*/ 2147483647 h 295"/>
              <a:gd name="T4" fmla="*/ 2147483647 w 590"/>
              <a:gd name="T5" fmla="*/ 2147483647 h 295"/>
              <a:gd name="T6" fmla="*/ 2147483647 w 590"/>
              <a:gd name="T7" fmla="*/ 2147483647 h 295"/>
              <a:gd name="T8" fmla="*/ 2147483647 w 590"/>
              <a:gd name="T9" fmla="*/ 0 h 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0"/>
              <a:gd name="T16" fmla="*/ 0 h 295"/>
              <a:gd name="T17" fmla="*/ 590 w 590"/>
              <a:gd name="T18" fmla="*/ 295 h 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0" h="295">
                <a:moveTo>
                  <a:pt x="0" y="272"/>
                </a:moveTo>
                <a:cubicBezTo>
                  <a:pt x="105" y="283"/>
                  <a:pt x="211" y="295"/>
                  <a:pt x="272" y="272"/>
                </a:cubicBezTo>
                <a:cubicBezTo>
                  <a:pt x="333" y="249"/>
                  <a:pt x="340" y="174"/>
                  <a:pt x="363" y="136"/>
                </a:cubicBezTo>
                <a:cubicBezTo>
                  <a:pt x="386" y="98"/>
                  <a:pt x="370" y="68"/>
                  <a:pt x="408" y="45"/>
                </a:cubicBezTo>
                <a:cubicBezTo>
                  <a:pt x="446" y="22"/>
                  <a:pt x="518" y="11"/>
                  <a:pt x="590" y="0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3" name="Freeform 311"/>
          <p:cNvSpPr>
            <a:spLocks/>
          </p:cNvSpPr>
          <p:nvPr/>
        </p:nvSpPr>
        <p:spPr bwMode="auto">
          <a:xfrm flipV="1">
            <a:off x="5753100" y="5250546"/>
            <a:ext cx="373063" cy="647700"/>
          </a:xfrm>
          <a:custGeom>
            <a:avLst/>
            <a:gdLst>
              <a:gd name="T0" fmla="*/ 0 w 590"/>
              <a:gd name="T1" fmla="*/ 2147483647 h 295"/>
              <a:gd name="T2" fmla="*/ 2147483647 w 590"/>
              <a:gd name="T3" fmla="*/ 2147483647 h 295"/>
              <a:gd name="T4" fmla="*/ 2147483647 w 590"/>
              <a:gd name="T5" fmla="*/ 2147483647 h 295"/>
              <a:gd name="T6" fmla="*/ 2147483647 w 590"/>
              <a:gd name="T7" fmla="*/ 2147483647 h 295"/>
              <a:gd name="T8" fmla="*/ 2147483647 w 590"/>
              <a:gd name="T9" fmla="*/ 0 h 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0"/>
              <a:gd name="T16" fmla="*/ 0 h 295"/>
              <a:gd name="T17" fmla="*/ 590 w 590"/>
              <a:gd name="T18" fmla="*/ 295 h 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0" h="295">
                <a:moveTo>
                  <a:pt x="0" y="272"/>
                </a:moveTo>
                <a:cubicBezTo>
                  <a:pt x="105" y="283"/>
                  <a:pt x="211" y="295"/>
                  <a:pt x="272" y="272"/>
                </a:cubicBezTo>
                <a:cubicBezTo>
                  <a:pt x="333" y="249"/>
                  <a:pt x="340" y="174"/>
                  <a:pt x="363" y="136"/>
                </a:cubicBezTo>
                <a:cubicBezTo>
                  <a:pt x="386" y="98"/>
                  <a:pt x="370" y="68"/>
                  <a:pt x="408" y="45"/>
                </a:cubicBezTo>
                <a:cubicBezTo>
                  <a:pt x="446" y="22"/>
                  <a:pt x="518" y="11"/>
                  <a:pt x="590" y="0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Text Box 351"/>
          <p:cNvSpPr txBox="1">
            <a:spLocks noChangeArrowheads="1"/>
          </p:cNvSpPr>
          <p:nvPr/>
        </p:nvSpPr>
        <p:spPr bwMode="auto">
          <a:xfrm>
            <a:off x="1535101" y="5093383"/>
            <a:ext cx="1888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请求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设备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1)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Text Box 352"/>
          <p:cNvSpPr txBox="1">
            <a:spLocks noChangeArrowheads="1"/>
          </p:cNvSpPr>
          <p:nvPr/>
        </p:nvSpPr>
        <p:spPr bwMode="auto">
          <a:xfrm>
            <a:off x="1549389" y="5585508"/>
            <a:ext cx="1888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应答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设备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2)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Line 358"/>
          <p:cNvSpPr>
            <a:spLocks noChangeShapeType="1"/>
          </p:cNvSpPr>
          <p:nvPr/>
        </p:nvSpPr>
        <p:spPr bwMode="auto">
          <a:xfrm>
            <a:off x="3421063" y="5179108"/>
            <a:ext cx="8080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Line 359"/>
          <p:cNvSpPr>
            <a:spLocks noChangeShapeType="1"/>
          </p:cNvSpPr>
          <p:nvPr/>
        </p:nvSpPr>
        <p:spPr bwMode="auto">
          <a:xfrm>
            <a:off x="1909763" y="5537883"/>
            <a:ext cx="7350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" name="Line 360"/>
          <p:cNvSpPr>
            <a:spLocks noChangeShapeType="1"/>
          </p:cNvSpPr>
          <p:nvPr/>
        </p:nvSpPr>
        <p:spPr bwMode="auto">
          <a:xfrm>
            <a:off x="5726113" y="5537883"/>
            <a:ext cx="24463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" name="Line 361"/>
          <p:cNvSpPr>
            <a:spLocks noChangeShapeType="1"/>
          </p:cNvSpPr>
          <p:nvPr/>
        </p:nvSpPr>
        <p:spPr bwMode="auto">
          <a:xfrm>
            <a:off x="3421063" y="5179108"/>
            <a:ext cx="0" cy="358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" name="Line 362"/>
          <p:cNvSpPr>
            <a:spLocks noChangeShapeType="1"/>
          </p:cNvSpPr>
          <p:nvPr/>
        </p:nvSpPr>
        <p:spPr bwMode="auto">
          <a:xfrm>
            <a:off x="5726113" y="5179108"/>
            <a:ext cx="0" cy="358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" name="Line 363"/>
          <p:cNvSpPr>
            <a:spLocks noChangeShapeType="1"/>
          </p:cNvSpPr>
          <p:nvPr/>
        </p:nvSpPr>
        <p:spPr bwMode="auto">
          <a:xfrm>
            <a:off x="1909763" y="6042708"/>
            <a:ext cx="7350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" name="Line 364"/>
          <p:cNvSpPr>
            <a:spLocks noChangeShapeType="1"/>
          </p:cNvSpPr>
          <p:nvPr/>
        </p:nvSpPr>
        <p:spPr bwMode="auto">
          <a:xfrm>
            <a:off x="6157913" y="6042708"/>
            <a:ext cx="20145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" name="Line 365"/>
          <p:cNvSpPr>
            <a:spLocks noChangeShapeType="1"/>
          </p:cNvSpPr>
          <p:nvPr/>
        </p:nvSpPr>
        <p:spPr bwMode="auto">
          <a:xfrm>
            <a:off x="4213225" y="5683933"/>
            <a:ext cx="0" cy="358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" name="Line 366"/>
          <p:cNvSpPr>
            <a:spLocks noChangeShapeType="1"/>
          </p:cNvSpPr>
          <p:nvPr/>
        </p:nvSpPr>
        <p:spPr bwMode="auto">
          <a:xfrm>
            <a:off x="6157913" y="5683933"/>
            <a:ext cx="0" cy="358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" name="Freeform 367"/>
          <p:cNvSpPr>
            <a:spLocks/>
          </p:cNvSpPr>
          <p:nvPr/>
        </p:nvSpPr>
        <p:spPr bwMode="auto">
          <a:xfrm>
            <a:off x="3421063" y="5342622"/>
            <a:ext cx="792162" cy="600075"/>
          </a:xfrm>
          <a:custGeom>
            <a:avLst/>
            <a:gdLst>
              <a:gd name="T0" fmla="*/ 0 w 499"/>
              <a:gd name="T1" fmla="*/ 2147483647 h 378"/>
              <a:gd name="T2" fmla="*/ 2147483647 w 499"/>
              <a:gd name="T3" fmla="*/ 2147483647 h 378"/>
              <a:gd name="T4" fmla="*/ 2147483647 w 499"/>
              <a:gd name="T5" fmla="*/ 2147483647 h 378"/>
              <a:gd name="T6" fmla="*/ 2147483647 w 499"/>
              <a:gd name="T7" fmla="*/ 2147483647 h 378"/>
              <a:gd name="T8" fmla="*/ 2147483647 w 499"/>
              <a:gd name="T9" fmla="*/ 2147483647 h 378"/>
              <a:gd name="T10" fmla="*/ 2147483647 w 499"/>
              <a:gd name="T11" fmla="*/ 2147483647 h 3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378"/>
              <a:gd name="T20" fmla="*/ 499 w 499"/>
              <a:gd name="T21" fmla="*/ 378 h 37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378">
                <a:moveTo>
                  <a:pt x="0" y="15"/>
                </a:moveTo>
                <a:cubicBezTo>
                  <a:pt x="30" y="7"/>
                  <a:pt x="61" y="0"/>
                  <a:pt x="91" y="15"/>
                </a:cubicBezTo>
                <a:cubicBezTo>
                  <a:pt x="121" y="30"/>
                  <a:pt x="159" y="60"/>
                  <a:pt x="182" y="105"/>
                </a:cubicBezTo>
                <a:cubicBezTo>
                  <a:pt x="205" y="150"/>
                  <a:pt x="204" y="249"/>
                  <a:pt x="227" y="287"/>
                </a:cubicBezTo>
                <a:cubicBezTo>
                  <a:pt x="250" y="325"/>
                  <a:pt x="273" y="317"/>
                  <a:pt x="318" y="332"/>
                </a:cubicBezTo>
                <a:cubicBezTo>
                  <a:pt x="363" y="347"/>
                  <a:pt x="431" y="362"/>
                  <a:pt x="499" y="378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" name="Line 369"/>
          <p:cNvSpPr>
            <a:spLocks noChangeShapeType="1"/>
          </p:cNvSpPr>
          <p:nvPr/>
        </p:nvSpPr>
        <p:spPr bwMode="auto">
          <a:xfrm>
            <a:off x="2614613" y="5539471"/>
            <a:ext cx="8080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" name="Line 370"/>
          <p:cNvSpPr>
            <a:spLocks noChangeShapeType="1"/>
          </p:cNvSpPr>
          <p:nvPr/>
        </p:nvSpPr>
        <p:spPr bwMode="auto">
          <a:xfrm>
            <a:off x="2644775" y="6042708"/>
            <a:ext cx="8080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Line 372"/>
          <p:cNvSpPr>
            <a:spLocks noChangeShapeType="1"/>
          </p:cNvSpPr>
          <p:nvPr/>
        </p:nvSpPr>
        <p:spPr bwMode="auto">
          <a:xfrm>
            <a:off x="3408363" y="6042708"/>
            <a:ext cx="8080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374"/>
          <p:cNvSpPr>
            <a:spLocks noChangeShapeType="1"/>
          </p:cNvSpPr>
          <p:nvPr/>
        </p:nvSpPr>
        <p:spPr bwMode="auto">
          <a:xfrm>
            <a:off x="4214813" y="5179108"/>
            <a:ext cx="15113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375"/>
          <p:cNvSpPr>
            <a:spLocks noChangeShapeType="1"/>
          </p:cNvSpPr>
          <p:nvPr/>
        </p:nvSpPr>
        <p:spPr bwMode="auto">
          <a:xfrm>
            <a:off x="4214813" y="5682346"/>
            <a:ext cx="15113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" name="Line 376"/>
          <p:cNvSpPr>
            <a:spLocks noChangeShapeType="1"/>
          </p:cNvSpPr>
          <p:nvPr/>
        </p:nvSpPr>
        <p:spPr bwMode="auto">
          <a:xfrm>
            <a:off x="5726113" y="5682346"/>
            <a:ext cx="431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6" grpId="0" animBg="1"/>
      <p:bldP spid="17" grpId="0"/>
      <p:bldP spid="18" grpId="0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511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9685-BB3E-4BEF-8B5B-2238F1E2A609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128536" y="819452"/>
            <a:ext cx="8839992" cy="177279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）扩展同步总线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以时钟周期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为基础时序，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允许总线周期中的时钟数可变。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H="1">
            <a:off x="1349582" y="2823406"/>
            <a:ext cx="22254" cy="2848068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1682628" y="4003959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0" name="Group 8"/>
          <p:cNvGrpSpPr/>
          <p:nvPr/>
        </p:nvGrpSpPr>
        <p:grpSpPr bwMode="auto">
          <a:xfrm>
            <a:off x="1377827" y="3567636"/>
            <a:ext cx="1079686" cy="418733"/>
            <a:chOff x="624" y="3552"/>
            <a:chExt cx="672" cy="288"/>
          </a:xfrm>
        </p:grpSpPr>
        <p:sp>
          <p:nvSpPr>
            <p:cNvPr id="68" name="Line 9"/>
            <p:cNvSpPr>
              <a:spLocks noChangeShapeType="1"/>
            </p:cNvSpPr>
            <p:nvPr/>
          </p:nvSpPr>
          <p:spPr bwMode="auto">
            <a:xfrm flipH="1">
              <a:off x="624" y="384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V="1">
              <a:off x="960" y="355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>
              <a:off x="960" y="355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 flipV="1">
              <a:off x="1296" y="355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1" name="Group 13"/>
          <p:cNvGrpSpPr/>
          <p:nvPr/>
        </p:nvGrpSpPr>
        <p:grpSpPr bwMode="auto">
          <a:xfrm>
            <a:off x="2457513" y="3567636"/>
            <a:ext cx="1079686" cy="418733"/>
            <a:chOff x="624" y="3552"/>
            <a:chExt cx="672" cy="288"/>
          </a:xfrm>
        </p:grpSpPr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H="1">
              <a:off x="624" y="384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V="1">
              <a:off x="960" y="355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>
              <a:off x="960" y="355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V="1">
              <a:off x="1296" y="355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2" name="Group 18"/>
          <p:cNvGrpSpPr/>
          <p:nvPr/>
        </p:nvGrpSpPr>
        <p:grpSpPr bwMode="auto">
          <a:xfrm>
            <a:off x="3537199" y="3567636"/>
            <a:ext cx="1079686" cy="418733"/>
            <a:chOff x="624" y="3552"/>
            <a:chExt cx="672" cy="288"/>
          </a:xfrm>
        </p:grpSpPr>
        <p:sp>
          <p:nvSpPr>
            <p:cNvPr id="60" name="Line 19"/>
            <p:cNvSpPr>
              <a:spLocks noChangeShapeType="1"/>
            </p:cNvSpPr>
            <p:nvPr/>
          </p:nvSpPr>
          <p:spPr bwMode="auto">
            <a:xfrm flipH="1">
              <a:off x="624" y="384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 flipV="1">
              <a:off x="960" y="355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 flipH="1">
              <a:off x="960" y="355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1296" y="355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311028" y="3577910"/>
            <a:ext cx="1371600" cy="46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时钟</a:t>
            </a: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1606428" y="3080853"/>
            <a:ext cx="990600" cy="46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816228" y="3080853"/>
            <a:ext cx="990600" cy="46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T3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2673228" y="3080853"/>
            <a:ext cx="990600" cy="46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T2</a:t>
            </a:r>
          </a:p>
        </p:txBody>
      </p:sp>
      <p:sp>
        <p:nvSpPr>
          <p:cNvPr id="27" name="Text Box 112"/>
          <p:cNvSpPr txBox="1">
            <a:spLocks noChangeArrowheads="1"/>
          </p:cNvSpPr>
          <p:nvPr/>
        </p:nvSpPr>
        <p:spPr bwMode="auto">
          <a:xfrm>
            <a:off x="311028" y="4304475"/>
            <a:ext cx="990600" cy="46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</a:p>
        </p:txBody>
      </p:sp>
      <p:sp>
        <p:nvSpPr>
          <p:cNvPr id="28" name="Line 113"/>
          <p:cNvSpPr>
            <a:spLocks noChangeShapeType="1"/>
          </p:cNvSpPr>
          <p:nvPr/>
        </p:nvSpPr>
        <p:spPr bwMode="auto">
          <a:xfrm>
            <a:off x="1377828" y="4446491"/>
            <a:ext cx="15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Line 114"/>
          <p:cNvSpPr>
            <a:spLocks noChangeShapeType="1"/>
          </p:cNvSpPr>
          <p:nvPr/>
        </p:nvSpPr>
        <p:spPr bwMode="auto">
          <a:xfrm>
            <a:off x="1377828" y="4750812"/>
            <a:ext cx="15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Line 115"/>
          <p:cNvSpPr>
            <a:spLocks noChangeShapeType="1"/>
          </p:cNvSpPr>
          <p:nvPr/>
        </p:nvSpPr>
        <p:spPr bwMode="auto">
          <a:xfrm>
            <a:off x="1530228" y="4446491"/>
            <a:ext cx="228600" cy="30432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Line 116"/>
          <p:cNvSpPr>
            <a:spLocks noChangeShapeType="1"/>
          </p:cNvSpPr>
          <p:nvPr/>
        </p:nvSpPr>
        <p:spPr bwMode="auto">
          <a:xfrm>
            <a:off x="1758828" y="4750812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Line 117"/>
          <p:cNvSpPr>
            <a:spLocks noChangeShapeType="1"/>
          </p:cNvSpPr>
          <p:nvPr/>
        </p:nvSpPr>
        <p:spPr bwMode="auto">
          <a:xfrm>
            <a:off x="1758828" y="4446491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Line 118"/>
          <p:cNvSpPr>
            <a:spLocks noChangeShapeType="1"/>
          </p:cNvSpPr>
          <p:nvPr/>
        </p:nvSpPr>
        <p:spPr bwMode="auto">
          <a:xfrm flipH="1">
            <a:off x="1530228" y="4446491"/>
            <a:ext cx="228600" cy="30432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123"/>
          <p:cNvSpPr txBox="1">
            <a:spLocks noChangeArrowheads="1"/>
          </p:cNvSpPr>
          <p:nvPr/>
        </p:nvSpPr>
        <p:spPr bwMode="auto">
          <a:xfrm>
            <a:off x="311028" y="5065276"/>
            <a:ext cx="979488" cy="46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</a:p>
        </p:txBody>
      </p:sp>
      <p:sp>
        <p:nvSpPr>
          <p:cNvPr id="43" name="Line 127"/>
          <p:cNvSpPr>
            <a:spLocks noChangeShapeType="1"/>
          </p:cNvSpPr>
          <p:nvPr/>
        </p:nvSpPr>
        <p:spPr bwMode="auto">
          <a:xfrm>
            <a:off x="3740028" y="5446945"/>
            <a:ext cx="1371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Line 128"/>
          <p:cNvSpPr>
            <a:spLocks noChangeShapeType="1"/>
          </p:cNvSpPr>
          <p:nvPr/>
        </p:nvSpPr>
        <p:spPr bwMode="auto">
          <a:xfrm>
            <a:off x="3740028" y="5142624"/>
            <a:ext cx="1371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Line 129"/>
          <p:cNvSpPr>
            <a:spLocks noChangeShapeType="1"/>
          </p:cNvSpPr>
          <p:nvPr/>
        </p:nvSpPr>
        <p:spPr bwMode="auto">
          <a:xfrm flipH="1">
            <a:off x="3587628" y="5142624"/>
            <a:ext cx="152400" cy="18259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Line 130"/>
          <p:cNvSpPr>
            <a:spLocks noChangeShapeType="1"/>
          </p:cNvSpPr>
          <p:nvPr/>
        </p:nvSpPr>
        <p:spPr bwMode="auto">
          <a:xfrm>
            <a:off x="3587628" y="5325217"/>
            <a:ext cx="152400" cy="12172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Line 132"/>
          <p:cNvSpPr>
            <a:spLocks noChangeShapeType="1"/>
          </p:cNvSpPr>
          <p:nvPr/>
        </p:nvSpPr>
        <p:spPr bwMode="auto">
          <a:xfrm>
            <a:off x="1377828" y="5325217"/>
            <a:ext cx="2209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16885" y="2849090"/>
            <a:ext cx="1642045" cy="2833781"/>
            <a:chOff x="4616885" y="2823405"/>
            <a:chExt cx="1642045" cy="2833781"/>
          </a:xfrm>
        </p:grpSpPr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5696859" y="2823405"/>
              <a:ext cx="22228" cy="2833781"/>
            </a:xfrm>
            <a:prstGeom prst="line">
              <a:avLst/>
            </a:prstGeom>
            <a:noFill/>
            <a:ln w="28575">
              <a:solidFill>
                <a:srgbClr val="0563C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53" name="Group 23"/>
            <p:cNvGrpSpPr/>
            <p:nvPr/>
          </p:nvGrpSpPr>
          <p:grpSpPr bwMode="auto">
            <a:xfrm>
              <a:off x="4616885" y="3567636"/>
              <a:ext cx="1079686" cy="418733"/>
              <a:chOff x="624" y="3552"/>
              <a:chExt cx="672" cy="288"/>
            </a:xfrm>
          </p:grpSpPr>
          <p:sp>
            <p:nvSpPr>
              <p:cNvPr id="56" name="Line 24"/>
              <p:cNvSpPr>
                <a:spLocks noChangeShapeType="1"/>
              </p:cNvSpPr>
              <p:nvPr/>
            </p:nvSpPr>
            <p:spPr bwMode="auto">
              <a:xfrm flipH="1">
                <a:off x="624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7" name="Line 25"/>
              <p:cNvSpPr>
                <a:spLocks noChangeShapeType="1"/>
              </p:cNvSpPr>
              <p:nvPr/>
            </p:nvSpPr>
            <p:spPr bwMode="auto">
              <a:xfrm flipV="1">
                <a:off x="960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8" name="Line 26"/>
              <p:cNvSpPr>
                <a:spLocks noChangeShapeType="1"/>
              </p:cNvSpPr>
              <p:nvPr/>
            </p:nvSpPr>
            <p:spPr bwMode="auto">
              <a:xfrm flipH="1">
                <a:off x="960" y="355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" name="Line 27"/>
              <p:cNvSpPr>
                <a:spLocks noChangeShapeType="1"/>
              </p:cNvSpPr>
              <p:nvPr/>
            </p:nvSpPr>
            <p:spPr bwMode="auto">
              <a:xfrm flipV="1">
                <a:off x="1296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 flipH="1">
              <a:off x="5719087" y="4008242"/>
              <a:ext cx="539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4883028" y="3080853"/>
              <a:ext cx="990600" cy="46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T4</a:t>
              </a:r>
            </a:p>
          </p:txBody>
        </p:sp>
        <p:sp>
          <p:nvSpPr>
            <p:cNvPr id="37" name="Line 119"/>
            <p:cNvSpPr>
              <a:spLocks noChangeShapeType="1"/>
            </p:cNvSpPr>
            <p:nvPr/>
          </p:nvSpPr>
          <p:spPr bwMode="auto">
            <a:xfrm flipH="1">
              <a:off x="5111628" y="4446491"/>
              <a:ext cx="228600" cy="3043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120"/>
            <p:cNvSpPr>
              <a:spLocks noChangeShapeType="1"/>
            </p:cNvSpPr>
            <p:nvPr/>
          </p:nvSpPr>
          <p:spPr bwMode="auto">
            <a:xfrm>
              <a:off x="5111628" y="4446491"/>
              <a:ext cx="228600" cy="3043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121"/>
            <p:cNvSpPr>
              <a:spLocks noChangeShapeType="1"/>
            </p:cNvSpPr>
            <p:nvPr/>
          </p:nvSpPr>
          <p:spPr bwMode="auto">
            <a:xfrm>
              <a:off x="5340228" y="4750812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122"/>
            <p:cNvSpPr>
              <a:spLocks noChangeShapeType="1"/>
            </p:cNvSpPr>
            <p:nvPr/>
          </p:nvSpPr>
          <p:spPr bwMode="auto">
            <a:xfrm>
              <a:off x="5340228" y="4446491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124"/>
            <p:cNvSpPr>
              <a:spLocks noChangeShapeType="1"/>
            </p:cNvSpPr>
            <p:nvPr/>
          </p:nvSpPr>
          <p:spPr bwMode="auto">
            <a:xfrm>
              <a:off x="5111628" y="5142624"/>
              <a:ext cx="152400" cy="1825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131"/>
            <p:cNvSpPr>
              <a:spLocks noChangeShapeType="1"/>
            </p:cNvSpPr>
            <p:nvPr/>
          </p:nvSpPr>
          <p:spPr bwMode="auto">
            <a:xfrm>
              <a:off x="5264028" y="5325217"/>
              <a:ext cx="838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133"/>
            <p:cNvSpPr>
              <a:spLocks noChangeShapeType="1"/>
            </p:cNvSpPr>
            <p:nvPr/>
          </p:nvSpPr>
          <p:spPr bwMode="auto">
            <a:xfrm flipH="1">
              <a:off x="5111628" y="5325217"/>
              <a:ext cx="152400" cy="1217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4" name="Line 30"/>
          <p:cNvSpPr>
            <a:spLocks noChangeShapeType="1"/>
          </p:cNvSpPr>
          <p:nvPr/>
        </p:nvSpPr>
        <p:spPr bwMode="auto">
          <a:xfrm>
            <a:off x="6804749" y="2847380"/>
            <a:ext cx="22228" cy="2833781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5990918" y="3058595"/>
            <a:ext cx="990600" cy="46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T4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4622574" y="3592066"/>
            <a:ext cx="2744246" cy="465836"/>
            <a:chOff x="8049017" y="3581792"/>
            <a:chExt cx="2744246" cy="465836"/>
          </a:xfrm>
        </p:grpSpPr>
        <p:grpSp>
          <p:nvGrpSpPr>
            <p:cNvPr id="75" name="Group 23"/>
            <p:cNvGrpSpPr/>
            <p:nvPr/>
          </p:nvGrpSpPr>
          <p:grpSpPr bwMode="auto">
            <a:xfrm>
              <a:off x="9151218" y="3607022"/>
              <a:ext cx="1079686" cy="418733"/>
              <a:chOff x="624" y="3552"/>
              <a:chExt cx="672" cy="288"/>
            </a:xfrm>
          </p:grpSpPr>
          <p:sp>
            <p:nvSpPr>
              <p:cNvPr id="85" name="Line 24"/>
              <p:cNvSpPr>
                <a:spLocks noChangeShapeType="1"/>
              </p:cNvSpPr>
              <p:nvPr/>
            </p:nvSpPr>
            <p:spPr bwMode="auto">
              <a:xfrm flipH="1">
                <a:off x="624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6" name="Line 25"/>
              <p:cNvSpPr>
                <a:spLocks noChangeShapeType="1"/>
              </p:cNvSpPr>
              <p:nvPr/>
            </p:nvSpPr>
            <p:spPr bwMode="auto">
              <a:xfrm flipV="1">
                <a:off x="960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7" name="Line 26"/>
              <p:cNvSpPr>
                <a:spLocks noChangeShapeType="1"/>
              </p:cNvSpPr>
              <p:nvPr/>
            </p:nvSpPr>
            <p:spPr bwMode="auto">
              <a:xfrm flipH="1">
                <a:off x="960" y="355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8" name="Line 27"/>
              <p:cNvSpPr>
                <a:spLocks noChangeShapeType="1"/>
              </p:cNvSpPr>
              <p:nvPr/>
            </p:nvSpPr>
            <p:spPr bwMode="auto">
              <a:xfrm flipV="1">
                <a:off x="1296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H="1">
              <a:off x="10253420" y="4047628"/>
              <a:ext cx="539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 flipH="1">
              <a:off x="8049017" y="4000525"/>
              <a:ext cx="539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 flipV="1">
              <a:off x="8588860" y="3581792"/>
              <a:ext cx="0" cy="41873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 flipH="1">
              <a:off x="8588851" y="3581792"/>
              <a:ext cx="539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 flipV="1">
              <a:off x="9128703" y="3581792"/>
              <a:ext cx="0" cy="41873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103504" y="4435320"/>
            <a:ext cx="2111751" cy="319468"/>
            <a:chOff x="8524810" y="4455868"/>
            <a:chExt cx="2111751" cy="319468"/>
          </a:xfrm>
        </p:grpSpPr>
        <p:sp>
          <p:nvSpPr>
            <p:cNvPr id="78" name="Line 119"/>
            <p:cNvSpPr>
              <a:spLocks noChangeShapeType="1"/>
            </p:cNvSpPr>
            <p:nvPr/>
          </p:nvSpPr>
          <p:spPr bwMode="auto">
            <a:xfrm flipH="1">
              <a:off x="9645961" y="4460192"/>
              <a:ext cx="228600" cy="3043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Line 120"/>
            <p:cNvSpPr>
              <a:spLocks noChangeShapeType="1"/>
            </p:cNvSpPr>
            <p:nvPr/>
          </p:nvSpPr>
          <p:spPr bwMode="auto">
            <a:xfrm>
              <a:off x="9645952" y="4460192"/>
              <a:ext cx="228600" cy="3043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121"/>
            <p:cNvSpPr>
              <a:spLocks noChangeShapeType="1"/>
            </p:cNvSpPr>
            <p:nvPr/>
          </p:nvSpPr>
          <p:spPr bwMode="auto">
            <a:xfrm>
              <a:off x="9874561" y="4764513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122"/>
            <p:cNvSpPr>
              <a:spLocks noChangeShapeType="1"/>
            </p:cNvSpPr>
            <p:nvPr/>
          </p:nvSpPr>
          <p:spPr bwMode="auto">
            <a:xfrm>
              <a:off x="9874561" y="4460192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132"/>
            <p:cNvSpPr>
              <a:spLocks noChangeShapeType="1"/>
            </p:cNvSpPr>
            <p:nvPr/>
          </p:nvSpPr>
          <p:spPr bwMode="auto">
            <a:xfrm flipV="1">
              <a:off x="8524810" y="4455868"/>
              <a:ext cx="1079685" cy="129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132"/>
            <p:cNvSpPr>
              <a:spLocks noChangeShapeType="1"/>
            </p:cNvSpPr>
            <p:nvPr/>
          </p:nvSpPr>
          <p:spPr bwMode="auto">
            <a:xfrm flipV="1">
              <a:off x="8533374" y="4762378"/>
              <a:ext cx="1079685" cy="129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137753" y="5127109"/>
            <a:ext cx="2128872" cy="324605"/>
            <a:chOff x="8507689" y="5152794"/>
            <a:chExt cx="2128872" cy="324605"/>
          </a:xfrm>
        </p:grpSpPr>
        <p:sp>
          <p:nvSpPr>
            <p:cNvPr id="82" name="Line 124"/>
            <p:cNvSpPr>
              <a:spLocks noChangeShapeType="1"/>
            </p:cNvSpPr>
            <p:nvPr/>
          </p:nvSpPr>
          <p:spPr bwMode="auto">
            <a:xfrm>
              <a:off x="9645961" y="5156325"/>
              <a:ext cx="152400" cy="1825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131"/>
            <p:cNvSpPr>
              <a:spLocks noChangeShapeType="1"/>
            </p:cNvSpPr>
            <p:nvPr/>
          </p:nvSpPr>
          <p:spPr bwMode="auto">
            <a:xfrm>
              <a:off x="9798361" y="5338918"/>
              <a:ext cx="838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133"/>
            <p:cNvSpPr>
              <a:spLocks noChangeShapeType="1"/>
            </p:cNvSpPr>
            <p:nvPr/>
          </p:nvSpPr>
          <p:spPr bwMode="auto">
            <a:xfrm flipH="1">
              <a:off x="9645961" y="5338918"/>
              <a:ext cx="152400" cy="1217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Line 132"/>
            <p:cNvSpPr>
              <a:spLocks noChangeShapeType="1"/>
            </p:cNvSpPr>
            <p:nvPr/>
          </p:nvSpPr>
          <p:spPr bwMode="auto">
            <a:xfrm flipV="1">
              <a:off x="8507689" y="5152794"/>
              <a:ext cx="1079685" cy="129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" name="Line 132"/>
            <p:cNvSpPr>
              <a:spLocks noChangeShapeType="1"/>
            </p:cNvSpPr>
            <p:nvPr/>
          </p:nvSpPr>
          <p:spPr bwMode="auto">
            <a:xfrm flipV="1">
              <a:off x="8516253" y="5464441"/>
              <a:ext cx="1079685" cy="129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3" name="Text Box 36"/>
          <p:cNvSpPr txBox="1">
            <a:spLocks noChangeArrowheads="1"/>
          </p:cNvSpPr>
          <p:nvPr/>
        </p:nvSpPr>
        <p:spPr bwMode="auto">
          <a:xfrm>
            <a:off x="4978775" y="3104827"/>
            <a:ext cx="990600" cy="46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Tw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200"/>
          <p:cNvSpPr>
            <a:spLocks noChangeShapeType="1"/>
          </p:cNvSpPr>
          <p:nvPr/>
        </p:nvSpPr>
        <p:spPr bwMode="auto">
          <a:xfrm flipV="1">
            <a:off x="5208997" y="2499785"/>
            <a:ext cx="525297" cy="558296"/>
          </a:xfrm>
          <a:prstGeom prst="line">
            <a:avLst/>
          </a:prstGeom>
          <a:noFill/>
          <a:ln w="1270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201"/>
          <p:cNvSpPr txBox="1">
            <a:spLocks noChangeArrowheads="1"/>
          </p:cNvSpPr>
          <p:nvPr/>
        </p:nvSpPr>
        <p:spPr bwMode="auto">
          <a:xfrm>
            <a:off x="5679498" y="2174437"/>
            <a:ext cx="16873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Tw: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等待周期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  <p:bldP spid="13" grpId="0" animBg="1"/>
      <p:bldP spid="18" grpId="0" animBg="1"/>
      <p:bldP spid="20" grpId="0"/>
      <p:bldP spid="23" grpId="0"/>
      <p:bldP spid="24" grpId="0"/>
      <p:bldP spid="25" grpId="0"/>
      <p:bldP spid="27" grpId="0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41" grpId="0"/>
      <p:bldP spid="43" grpId="0" animBg="1"/>
      <p:bldP spid="44" grpId="0" animBg="1"/>
      <p:bldP spid="45" grpId="0" animBg="1"/>
      <p:bldP spid="46" grpId="0" animBg="1"/>
      <p:bldP spid="48" grpId="0" animBg="1"/>
      <p:bldP spid="74" grpId="0" animBg="1"/>
      <p:bldP spid="77" grpId="0"/>
      <p:bldP spid="103" grpId="0"/>
      <p:bldP spid="90" grpId="0" build="p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9685-BB3E-4BEF-8B5B-2238F1E2A609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40940"/>
            <a:ext cx="3086100" cy="365125"/>
          </a:xfrm>
        </p:spPr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169632" y="942740"/>
            <a:ext cx="8707240" cy="431502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几个“周期”概念：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时钟周期：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一步操作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一次数据传送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总线周期：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经过总线的一次数据传送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通常包含若干时钟周期。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（模型机的一个总线周期只包含一个时钟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周期）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指令周期中的一个操作阶段。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可包含多个总线周期。</a:t>
            </a:r>
          </a:p>
        </p:txBody>
      </p:sp>
    </p:spTree>
    <p:extLst>
      <p:ext uri="{BB962C8B-B14F-4D97-AF65-F5344CB8AC3E}">
        <p14:creationId xmlns:p14="http://schemas.microsoft.com/office/powerpoint/2010/main" val="17805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B99E-0F29-404C-A440-4CC21FAE0631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179906" y="1613773"/>
            <a:ext cx="8839992" cy="233294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）并行总线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同时传送各位信息。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）串行总线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分时逐位传送各位信息。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41366" y="930265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按数据传送格式划分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724976" y="4197412"/>
            <a:ext cx="7067969" cy="177279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：同步、并行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同步、异步、扩展同步、并行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外总线：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异步、并行、串行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12" grpId="0" build="p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C536-EB4B-4332-9B3B-A6EF7BD01648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62894" y="2644810"/>
            <a:ext cx="6710517" cy="1212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）集中式仲裁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总线控制逻辑集中在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中央仲裁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器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06455" y="4503051"/>
            <a:ext cx="1993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三种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700355" y="3974395"/>
            <a:ext cx="30861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00"/>
              </a:buClr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链式查询</a:t>
            </a:r>
          </a:p>
          <a:p>
            <a:pPr eaLnBrk="0" hangingPunct="0">
              <a:spcBef>
                <a:spcPct val="50000"/>
              </a:spcBef>
              <a:buClr>
                <a:srgbClr val="FFFF00"/>
              </a:buClr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计数器定时查询</a:t>
            </a:r>
          </a:p>
          <a:p>
            <a:pPr eaLnBrk="0" hangingPunct="0">
              <a:spcBef>
                <a:spcPct val="50000"/>
              </a:spcBef>
              <a:buClr>
                <a:srgbClr val="FFFF00"/>
              </a:buClr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独立请求方式</a:t>
            </a:r>
          </a:p>
        </p:txBody>
      </p:sp>
      <p:sp>
        <p:nvSpPr>
          <p:cNvPr id="16" name="AutoShape 9"/>
          <p:cNvSpPr/>
          <p:nvPr/>
        </p:nvSpPr>
        <p:spPr bwMode="auto">
          <a:xfrm flipH="1">
            <a:off x="2448549" y="4061847"/>
            <a:ext cx="275011" cy="1640977"/>
          </a:xfrm>
          <a:prstGeom prst="rightBrace">
            <a:avLst>
              <a:gd name="adj1" fmla="val 21563"/>
              <a:gd name="adj2" fmla="val 50000"/>
            </a:avLst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130565" y="856377"/>
            <a:ext cx="8590453" cy="177279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、总线的仲裁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多个部件同时申请总线使用权时，对总线的使用权进行裁决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6" grpId="0" animBg="1"/>
      <p:bldP spid="1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9694-817A-49E0-9098-E1B02483A02C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20650" y="1080430"/>
            <a:ext cx="538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链式查询集中式总线仲裁</a:t>
            </a:r>
          </a:p>
        </p:txBody>
      </p:sp>
      <p:sp>
        <p:nvSpPr>
          <p:cNvPr id="19" name="Line 67"/>
          <p:cNvSpPr>
            <a:spLocks noChangeShapeType="1"/>
          </p:cNvSpPr>
          <p:nvPr/>
        </p:nvSpPr>
        <p:spPr bwMode="auto">
          <a:xfrm>
            <a:off x="6565612" y="409271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761837" y="3635510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总线授权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45812" y="1882910"/>
            <a:ext cx="685800" cy="2246313"/>
          </a:xfrm>
          <a:prstGeom prst="rect">
            <a:avLst/>
          </a:prstGeom>
          <a:solidFill>
            <a:schemeClr val="accent1"/>
          </a:solidFill>
          <a:ln w="38100" cap="sq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总线仲裁器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H="1">
            <a:off x="1231612" y="2416310"/>
            <a:ext cx="7135813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355812" y="2416310"/>
            <a:ext cx="0" cy="1371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5956012" y="2416310"/>
            <a:ext cx="0" cy="1371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 flipV="1">
            <a:off x="7708612" y="2416310"/>
            <a:ext cx="0" cy="1371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1231612" y="4092710"/>
            <a:ext cx="2438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1761837" y="1954348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总线请求</a:t>
            </a: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H="1">
            <a:off x="1231612" y="3254510"/>
            <a:ext cx="7135813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61"/>
          <p:cNvSpPr txBox="1">
            <a:spLocks noChangeArrowheads="1"/>
          </p:cNvSpPr>
          <p:nvPr/>
        </p:nvSpPr>
        <p:spPr bwMode="auto">
          <a:xfrm>
            <a:off x="1765012" y="2797310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总线忙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3703350" y="3821248"/>
            <a:ext cx="1296988" cy="523875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403562" y="3821248"/>
            <a:ext cx="1295400" cy="523875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049800" y="3806960"/>
            <a:ext cx="1296988" cy="523875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38" name="Line 63"/>
          <p:cNvSpPr>
            <a:spLocks noChangeShapeType="1"/>
          </p:cNvSpPr>
          <p:nvPr/>
        </p:nvSpPr>
        <p:spPr bwMode="auto">
          <a:xfrm flipV="1">
            <a:off x="4660612" y="3254510"/>
            <a:ext cx="0" cy="53340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64"/>
          <p:cNvSpPr>
            <a:spLocks noChangeShapeType="1"/>
          </p:cNvSpPr>
          <p:nvPr/>
        </p:nvSpPr>
        <p:spPr bwMode="auto">
          <a:xfrm flipV="1">
            <a:off x="6260812" y="3254510"/>
            <a:ext cx="0" cy="53340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65"/>
          <p:cNvSpPr>
            <a:spLocks noChangeShapeType="1"/>
          </p:cNvSpPr>
          <p:nvPr/>
        </p:nvSpPr>
        <p:spPr bwMode="auto">
          <a:xfrm flipV="1">
            <a:off x="8013412" y="3254510"/>
            <a:ext cx="0" cy="53340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Line 66"/>
          <p:cNvSpPr>
            <a:spLocks noChangeShapeType="1"/>
          </p:cNvSpPr>
          <p:nvPr/>
        </p:nvSpPr>
        <p:spPr bwMode="auto">
          <a:xfrm>
            <a:off x="4993987" y="409271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Line 68"/>
          <p:cNvSpPr>
            <a:spLocks noChangeShapeType="1"/>
          </p:cNvSpPr>
          <p:nvPr/>
        </p:nvSpPr>
        <p:spPr bwMode="auto">
          <a:xfrm>
            <a:off x="8346787" y="409271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70"/>
          <p:cNvSpPr>
            <a:spLocks noChangeArrowheads="1"/>
          </p:cNvSpPr>
          <p:nvPr/>
        </p:nvSpPr>
        <p:spPr bwMode="auto">
          <a:xfrm>
            <a:off x="521278" y="4546170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总线授权信号被依次串行地传送到所连接的外围设备上进行比较。 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506991" y="5554226"/>
            <a:ext cx="835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设备的优先级固定，逻辑距离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越近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的优先级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越高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A9A2-5868-4922-9342-69BF87CA0734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20650" y="849524"/>
            <a:ext cx="538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计数器定时查询方式总线仲裁 </a:t>
            </a:r>
          </a:p>
        </p:txBody>
      </p:sp>
      <p:sp>
        <p:nvSpPr>
          <p:cNvPr id="46" name="Line 65"/>
          <p:cNvSpPr>
            <a:spLocks noChangeShapeType="1"/>
          </p:cNvSpPr>
          <p:nvPr/>
        </p:nvSpPr>
        <p:spPr bwMode="auto">
          <a:xfrm flipV="1">
            <a:off x="6248400" y="3887495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Text Box 66"/>
          <p:cNvSpPr txBox="1">
            <a:spLocks noChangeArrowheads="1"/>
          </p:cNvSpPr>
          <p:nvPr/>
        </p:nvSpPr>
        <p:spPr bwMode="auto">
          <a:xfrm>
            <a:off x="1498690" y="385137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定时查询计数</a:t>
            </a:r>
          </a:p>
        </p:txBody>
      </p:sp>
      <p:sp>
        <p:nvSpPr>
          <p:cNvPr id="48" name="Text Box 67"/>
          <p:cNvSpPr txBox="1">
            <a:spLocks noChangeArrowheads="1"/>
          </p:cNvSpPr>
          <p:nvPr/>
        </p:nvSpPr>
        <p:spPr bwMode="auto">
          <a:xfrm>
            <a:off x="685800" y="1372895"/>
            <a:ext cx="685800" cy="2246312"/>
          </a:xfrm>
          <a:prstGeom prst="rect">
            <a:avLst/>
          </a:prstGeom>
          <a:solidFill>
            <a:schemeClr val="accent1"/>
          </a:solidFill>
          <a:ln w="28575" cap="sq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总线仲裁器</a:t>
            </a:r>
          </a:p>
        </p:txBody>
      </p:sp>
      <p:sp>
        <p:nvSpPr>
          <p:cNvPr id="49" name="Line 68"/>
          <p:cNvSpPr>
            <a:spLocks noChangeShapeType="1"/>
          </p:cNvSpPr>
          <p:nvPr/>
        </p:nvSpPr>
        <p:spPr bwMode="auto">
          <a:xfrm flipH="1">
            <a:off x="1371600" y="1906295"/>
            <a:ext cx="7135813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Line 69"/>
          <p:cNvSpPr>
            <a:spLocks noChangeShapeType="1"/>
          </p:cNvSpPr>
          <p:nvPr/>
        </p:nvSpPr>
        <p:spPr bwMode="auto">
          <a:xfrm flipV="1">
            <a:off x="4495800" y="1906295"/>
            <a:ext cx="0" cy="1371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Line 70"/>
          <p:cNvSpPr>
            <a:spLocks noChangeShapeType="1"/>
          </p:cNvSpPr>
          <p:nvPr/>
        </p:nvSpPr>
        <p:spPr bwMode="auto">
          <a:xfrm flipV="1">
            <a:off x="6096000" y="1906295"/>
            <a:ext cx="0" cy="1371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Line 71"/>
          <p:cNvSpPr>
            <a:spLocks noChangeShapeType="1"/>
          </p:cNvSpPr>
          <p:nvPr/>
        </p:nvSpPr>
        <p:spPr bwMode="auto">
          <a:xfrm flipV="1">
            <a:off x="7848600" y="1906295"/>
            <a:ext cx="0" cy="1371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Line 72"/>
          <p:cNvSpPr>
            <a:spLocks noChangeShapeType="1"/>
          </p:cNvSpPr>
          <p:nvPr/>
        </p:nvSpPr>
        <p:spPr bwMode="auto">
          <a:xfrm>
            <a:off x="1023938" y="4358982"/>
            <a:ext cx="7772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73"/>
          <p:cNvSpPr txBox="1">
            <a:spLocks noChangeArrowheads="1"/>
          </p:cNvSpPr>
          <p:nvPr/>
        </p:nvSpPr>
        <p:spPr bwMode="auto">
          <a:xfrm>
            <a:off x="1905000" y="1444332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总线请求</a:t>
            </a:r>
          </a:p>
        </p:txBody>
      </p:sp>
      <p:sp>
        <p:nvSpPr>
          <p:cNvPr id="55" name="Line 74"/>
          <p:cNvSpPr>
            <a:spLocks noChangeShapeType="1"/>
          </p:cNvSpPr>
          <p:nvPr/>
        </p:nvSpPr>
        <p:spPr bwMode="auto">
          <a:xfrm flipH="1">
            <a:off x="1371600" y="2744495"/>
            <a:ext cx="7135813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75"/>
          <p:cNvSpPr txBox="1">
            <a:spLocks noChangeArrowheads="1"/>
          </p:cNvSpPr>
          <p:nvPr/>
        </p:nvSpPr>
        <p:spPr bwMode="auto">
          <a:xfrm>
            <a:off x="1905000" y="2287295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总线忙</a:t>
            </a:r>
          </a:p>
        </p:txBody>
      </p:sp>
      <p:sp>
        <p:nvSpPr>
          <p:cNvPr id="57" name="Text Box 76"/>
          <p:cNvSpPr txBox="1">
            <a:spLocks noChangeArrowheads="1"/>
          </p:cNvSpPr>
          <p:nvPr/>
        </p:nvSpPr>
        <p:spPr bwMode="auto">
          <a:xfrm>
            <a:off x="3843338" y="3311232"/>
            <a:ext cx="1296988" cy="523875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58" name="Text Box 77"/>
          <p:cNvSpPr txBox="1">
            <a:spLocks noChangeArrowheads="1"/>
          </p:cNvSpPr>
          <p:nvPr/>
        </p:nvSpPr>
        <p:spPr bwMode="auto">
          <a:xfrm>
            <a:off x="5543550" y="3311232"/>
            <a:ext cx="1295400" cy="523875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59" name="Text Box 78"/>
          <p:cNvSpPr txBox="1">
            <a:spLocks noChangeArrowheads="1"/>
          </p:cNvSpPr>
          <p:nvPr/>
        </p:nvSpPr>
        <p:spPr bwMode="auto">
          <a:xfrm>
            <a:off x="7189788" y="3296945"/>
            <a:ext cx="1296988" cy="523875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60" name="Line 79"/>
          <p:cNvSpPr>
            <a:spLocks noChangeShapeType="1"/>
          </p:cNvSpPr>
          <p:nvPr/>
        </p:nvSpPr>
        <p:spPr bwMode="auto">
          <a:xfrm flipV="1">
            <a:off x="4800600" y="2744495"/>
            <a:ext cx="0" cy="53340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Line 80"/>
          <p:cNvSpPr>
            <a:spLocks noChangeShapeType="1"/>
          </p:cNvSpPr>
          <p:nvPr/>
        </p:nvSpPr>
        <p:spPr bwMode="auto">
          <a:xfrm flipV="1">
            <a:off x="6400800" y="2744495"/>
            <a:ext cx="0" cy="53340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Line 81"/>
          <p:cNvSpPr>
            <a:spLocks noChangeShapeType="1"/>
          </p:cNvSpPr>
          <p:nvPr/>
        </p:nvSpPr>
        <p:spPr bwMode="auto">
          <a:xfrm flipV="1">
            <a:off x="8153400" y="2744495"/>
            <a:ext cx="0" cy="53340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Line 82"/>
          <p:cNvSpPr>
            <a:spLocks noChangeShapeType="1"/>
          </p:cNvSpPr>
          <p:nvPr/>
        </p:nvSpPr>
        <p:spPr bwMode="auto">
          <a:xfrm flipV="1">
            <a:off x="4495800" y="3887495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Line 83"/>
          <p:cNvSpPr>
            <a:spLocks noChangeShapeType="1"/>
          </p:cNvSpPr>
          <p:nvPr/>
        </p:nvSpPr>
        <p:spPr bwMode="auto">
          <a:xfrm flipV="1">
            <a:off x="7848600" y="3887495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Line 84"/>
          <p:cNvSpPr>
            <a:spLocks noChangeShapeType="1"/>
          </p:cNvSpPr>
          <p:nvPr/>
        </p:nvSpPr>
        <p:spPr bwMode="auto">
          <a:xfrm flipH="1" flipV="1">
            <a:off x="1033463" y="3706520"/>
            <a:ext cx="0" cy="6715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Rectangle 86"/>
          <p:cNvSpPr>
            <a:spLocks noChangeArrowheads="1"/>
          </p:cNvSpPr>
          <p:nvPr/>
        </p:nvSpPr>
        <p:spPr bwMode="auto">
          <a:xfrm>
            <a:off x="468313" y="4505036"/>
            <a:ext cx="8496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当查询计数器计数值与发出请求的设备编号一致时，中止查询，该设备获总线控制权。</a:t>
            </a:r>
          </a:p>
        </p:txBody>
      </p:sp>
      <p:sp>
        <p:nvSpPr>
          <p:cNvPr id="67" name="Rectangle 88"/>
          <p:cNvSpPr>
            <a:spLocks noChangeArrowheads="1"/>
          </p:cNvSpPr>
          <p:nvPr/>
        </p:nvSpPr>
        <p:spPr bwMode="auto">
          <a:xfrm>
            <a:off x="450850" y="5500249"/>
            <a:ext cx="8297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优先级灵活：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计数器初值、设备编号可通过程序设定，优先次序可用程序控制。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DBCE-1BA6-46E1-B4BE-3ADABE4FD9AA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20650" y="849524"/>
            <a:ext cx="538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独立请求方式总线仲裁</a:t>
            </a:r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 flipV="1">
            <a:off x="914400" y="5037420"/>
            <a:ext cx="0" cy="320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884363" y="4894545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总线忙</a:t>
            </a: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1447800" y="1775107"/>
            <a:ext cx="6477000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V="1">
            <a:off x="4038600" y="3762657"/>
            <a:ext cx="0" cy="103505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V="1">
            <a:off x="6172200" y="2726020"/>
            <a:ext cx="0" cy="1195388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flipV="1">
            <a:off x="7924800" y="1770345"/>
            <a:ext cx="0" cy="1752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533400" y="5397782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981200" y="1292507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总线请求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 flipH="1">
            <a:off x="1447800" y="2248182"/>
            <a:ext cx="7010400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1981200" y="1770345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总线授权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3657600" y="4499257"/>
            <a:ext cx="1296988" cy="523875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5638800" y="3907120"/>
            <a:ext cx="1295400" cy="523875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7467600" y="3522945"/>
            <a:ext cx="1296988" cy="523875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 flipV="1">
            <a:off x="6553200" y="3203857"/>
            <a:ext cx="0" cy="71755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 flipV="1">
            <a:off x="8458200" y="2248182"/>
            <a:ext cx="0" cy="1274763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20"/>
          <p:cNvSpPr>
            <a:spLocks noChangeShapeType="1"/>
          </p:cNvSpPr>
          <p:nvPr/>
        </p:nvSpPr>
        <p:spPr bwMode="auto">
          <a:xfrm>
            <a:off x="8077200" y="4075395"/>
            <a:ext cx="25400" cy="13096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Line 21"/>
          <p:cNvSpPr>
            <a:spLocks noChangeShapeType="1"/>
          </p:cNvSpPr>
          <p:nvPr/>
        </p:nvSpPr>
        <p:spPr bwMode="auto">
          <a:xfrm flipH="1">
            <a:off x="6323013" y="4473857"/>
            <a:ext cx="1588" cy="944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>
            <a:off x="4267200" y="5062820"/>
            <a:ext cx="0" cy="3222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457200" y="1532220"/>
            <a:ext cx="914400" cy="3505200"/>
          </a:xfrm>
          <a:prstGeom prst="rect">
            <a:avLst/>
          </a:prstGeom>
          <a:solidFill>
            <a:schemeClr val="accent1"/>
          </a:solidFill>
          <a:ln w="28575" cap="sq">
            <a:solidFill>
              <a:schemeClr val="bg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pPr eaLnBrk="0" hangingPunct="0"/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总线仲裁器</a:t>
            </a:r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 flipH="1">
            <a:off x="1447800" y="2726020"/>
            <a:ext cx="4724400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1981200" y="2248182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总线请求</a:t>
            </a:r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 flipH="1">
            <a:off x="1447800" y="3203857"/>
            <a:ext cx="5105400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29"/>
          <p:cNvSpPr txBox="1">
            <a:spLocks noChangeArrowheads="1"/>
          </p:cNvSpPr>
          <p:nvPr/>
        </p:nvSpPr>
        <p:spPr bwMode="auto">
          <a:xfrm>
            <a:off x="1981200" y="2726020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总线授权</a:t>
            </a:r>
          </a:p>
        </p:txBody>
      </p:sp>
      <p:sp>
        <p:nvSpPr>
          <p:cNvPr id="82" name="Line 30"/>
          <p:cNvSpPr>
            <a:spLocks noChangeShapeType="1"/>
          </p:cNvSpPr>
          <p:nvPr/>
        </p:nvSpPr>
        <p:spPr bwMode="auto">
          <a:xfrm flipV="1">
            <a:off x="4419600" y="4240495"/>
            <a:ext cx="0" cy="257175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 flipH="1">
            <a:off x="1447800" y="3762657"/>
            <a:ext cx="2590800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1981200" y="3280057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总线请求</a:t>
            </a:r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 flipH="1">
            <a:off x="1447800" y="4240495"/>
            <a:ext cx="2971800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34"/>
          <p:cNvSpPr txBox="1">
            <a:spLocks noChangeArrowheads="1"/>
          </p:cNvSpPr>
          <p:nvPr/>
        </p:nvSpPr>
        <p:spPr bwMode="auto">
          <a:xfrm>
            <a:off x="1981200" y="3757895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总线授权</a:t>
            </a: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395288" y="5543832"/>
            <a:ext cx="84978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各设备均通过专用请求信号线与仲裁器连接，且通过独立的授权信号线接收总线批准信号。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4" grpId="1" animBg="1"/>
      <p:bldP spid="68" grpId="0"/>
      <p:bldP spid="68" grpId="1"/>
      <p:bldP spid="69" grpId="0" animBg="1"/>
      <p:bldP spid="70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6" grpId="1" animBg="1"/>
      <p:bldP spid="77" grpId="0" animBg="1"/>
      <p:bldP spid="78" grpId="0" animBg="1"/>
      <p:bldP spid="79" grpId="0"/>
      <p:bldP spid="80" grpId="0" animBg="1"/>
      <p:bldP spid="81" grpId="0"/>
      <p:bldP spid="82" grpId="0" animBg="1"/>
      <p:bldP spid="82" grpId="1" animBg="1"/>
      <p:bldP spid="83" grpId="0" animBg="1"/>
      <p:bldP spid="84" grpId="0"/>
      <p:bldP spid="85" grpId="0" animBg="1"/>
      <p:bldP spid="85" grpId="1" animBg="1"/>
      <p:bldP spid="86" grpId="0"/>
      <p:bldP spid="86" grpId="1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5A8-540C-46FA-B731-18BCFBBB450B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642956" y="1363740"/>
            <a:ext cx="8233523" cy="225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各设备有仲裁电路，需要控制总线时，自行判定是否能获得总线权。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信号线复杂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防止总线时间浪费</a:t>
            </a:r>
          </a:p>
        </p:txBody>
      </p:sp>
      <p:grpSp>
        <p:nvGrpSpPr>
          <p:cNvPr id="47" name="Group 56"/>
          <p:cNvGrpSpPr/>
          <p:nvPr/>
        </p:nvGrpSpPr>
        <p:grpSpPr bwMode="auto">
          <a:xfrm>
            <a:off x="1030288" y="3607285"/>
            <a:ext cx="7332663" cy="3065463"/>
            <a:chOff x="499" y="1960"/>
            <a:chExt cx="4619" cy="1931"/>
          </a:xfrm>
        </p:grpSpPr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503" y="2246"/>
              <a:ext cx="4355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1376" y="2736"/>
              <a:ext cx="952" cy="640"/>
            </a:xfrm>
            <a:prstGeom prst="rect">
              <a:avLst/>
            </a:prstGeom>
            <a:noFill/>
            <a:ln w="28575" cap="sq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2681" y="2739"/>
              <a:ext cx="912" cy="640"/>
            </a:xfrm>
            <a:prstGeom prst="rect">
              <a:avLst/>
            </a:prstGeom>
            <a:noFill/>
            <a:ln w="28575" cap="sq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3815" y="2737"/>
              <a:ext cx="912" cy="640"/>
            </a:xfrm>
            <a:prstGeom prst="rect">
              <a:avLst/>
            </a:prstGeom>
            <a:noFill/>
            <a:ln w="28575" cap="sq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 flipV="1">
              <a:off x="1895" y="2246"/>
              <a:ext cx="5" cy="48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H="1" flipV="1">
              <a:off x="3239" y="2246"/>
              <a:ext cx="9" cy="493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1703" y="2532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 flipH="1">
              <a:off x="4101" y="2532"/>
              <a:ext cx="2" cy="2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597" y="1960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仲裁总线</a:t>
              </a:r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 flipH="1">
              <a:off x="499" y="2528"/>
              <a:ext cx="430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644" y="2258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总线忙</a:t>
              </a:r>
            </a:p>
          </p:txBody>
        </p:sp>
        <p:sp>
          <p:nvSpPr>
            <p:cNvPr id="59" name="Line 30"/>
            <p:cNvSpPr>
              <a:spLocks noChangeShapeType="1"/>
            </p:cNvSpPr>
            <p:nvPr/>
          </p:nvSpPr>
          <p:spPr bwMode="auto">
            <a:xfrm>
              <a:off x="2951" y="2532"/>
              <a:ext cx="0" cy="2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4343" y="2246"/>
              <a:ext cx="5" cy="481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1415" y="2759"/>
              <a:ext cx="8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仲裁电路</a:t>
              </a: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688" y="2755"/>
              <a:ext cx="8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仲裁电路</a:t>
              </a:r>
            </a:p>
          </p:txBody>
        </p: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3821" y="2764"/>
              <a:ext cx="8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仲裁电路</a:t>
              </a:r>
            </a:p>
          </p:txBody>
        </p:sp>
        <p:sp>
          <p:nvSpPr>
            <p:cNvPr id="64" name="Line 44"/>
            <p:cNvSpPr>
              <a:spLocks noChangeShapeType="1"/>
            </p:cNvSpPr>
            <p:nvPr/>
          </p:nvSpPr>
          <p:spPr bwMode="auto">
            <a:xfrm>
              <a:off x="1397" y="3050"/>
              <a:ext cx="912" cy="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>
              <a:off x="2675" y="3051"/>
              <a:ext cx="912" cy="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Line 46"/>
            <p:cNvSpPr>
              <a:spLocks noChangeShapeType="1"/>
            </p:cNvSpPr>
            <p:nvPr/>
          </p:nvSpPr>
          <p:spPr bwMode="auto">
            <a:xfrm>
              <a:off x="3815" y="3070"/>
              <a:ext cx="912" cy="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Rectangle 48"/>
            <p:cNvSpPr>
              <a:spLocks noChangeArrowheads="1"/>
            </p:cNvSpPr>
            <p:nvPr/>
          </p:nvSpPr>
          <p:spPr bwMode="auto">
            <a:xfrm>
              <a:off x="503" y="3761"/>
              <a:ext cx="4615" cy="130"/>
            </a:xfrm>
            <a:prstGeom prst="rect">
              <a:avLst/>
            </a:prstGeom>
            <a:solidFill>
              <a:srgbClr val="668CCF"/>
            </a:solidFill>
            <a:ln w="12700" cap="sq">
              <a:solidFill>
                <a:schemeClr val="tx1"/>
              </a:solidFill>
              <a:miter lim="800000"/>
            </a:ln>
          </p:spPr>
          <p:txBody>
            <a:bodyPr wrap="square" anchor="ctr">
              <a:noAutofit/>
            </a:bodyPr>
            <a:lstStyle/>
            <a:p>
              <a:pPr eaLnBrk="0" hangingPunct="0"/>
              <a:endPara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1847" y="3376"/>
              <a:ext cx="0" cy="3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>
              <a:off x="3143" y="3376"/>
              <a:ext cx="0" cy="3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52"/>
            <p:cNvSpPr>
              <a:spLocks noChangeShapeType="1"/>
            </p:cNvSpPr>
            <p:nvPr/>
          </p:nvSpPr>
          <p:spPr bwMode="auto">
            <a:xfrm>
              <a:off x="4295" y="3677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53"/>
            <p:cNvSpPr>
              <a:spLocks noChangeShapeType="1"/>
            </p:cNvSpPr>
            <p:nvPr/>
          </p:nvSpPr>
          <p:spPr bwMode="auto">
            <a:xfrm>
              <a:off x="4295" y="3376"/>
              <a:ext cx="0" cy="3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Autofit/>
            </a:bodyPr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551" y="3481"/>
              <a:ext cx="7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/>
            <a:p>
              <a:pPr eaLnBrk="0" hangingPunct="0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</p:grpSp>
      <p:sp>
        <p:nvSpPr>
          <p:cNvPr id="93" name="Text Box 5"/>
          <p:cNvSpPr txBox="1"/>
          <p:nvPr/>
        </p:nvSpPr>
        <p:spPr>
          <a:xfrm>
            <a:off x="152204" y="854065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）分布式仲裁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ECFE-D679-432C-BBF6-0CA86DDA4E84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9" name="Text Box 5"/>
          <p:cNvSpPr txBox="1"/>
          <p:nvPr/>
        </p:nvSpPr>
        <p:spPr>
          <a:xfrm>
            <a:off x="41366" y="837905"/>
            <a:ext cx="8839992" cy="6093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、总线标准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626219" y="1704089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对总线物理结构、功能、电气等规范统一规定。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655061" y="2472847"/>
            <a:ext cx="262731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物理特性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648711" y="3109436"/>
            <a:ext cx="250983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功能特性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656649" y="3749923"/>
            <a:ext cx="243363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电气特性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658236" y="4840536"/>
            <a:ext cx="26543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时间特性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69" name="Text Box 23"/>
          <p:cNvSpPr txBox="1">
            <a:spLocks noChangeArrowheads="1"/>
          </p:cNvSpPr>
          <p:nvPr/>
        </p:nvSpPr>
        <p:spPr bwMode="auto">
          <a:xfrm>
            <a:off x="2337523" y="2452210"/>
            <a:ext cx="63055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如接插头大小、引脚数量、相对位置等</a:t>
            </a:r>
          </a:p>
        </p:txBody>
      </p:sp>
      <p:sp>
        <p:nvSpPr>
          <p:cNvPr id="70" name="Text Box 24"/>
          <p:cNvSpPr txBox="1">
            <a:spLocks noChangeArrowheads="1"/>
          </p:cNvSpPr>
          <p:nvPr/>
        </p:nvSpPr>
        <p:spPr bwMode="auto">
          <a:xfrm>
            <a:off x="2308948" y="3109436"/>
            <a:ext cx="461168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描述每一信号线的功能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2318473" y="3741986"/>
            <a:ext cx="34134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如信号传送方向、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4520336" y="4213473"/>
            <a:ext cx="34134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信号的正负逻辑等。</a:t>
            </a:r>
          </a:p>
        </p:txBody>
      </p:sp>
      <p:sp>
        <p:nvSpPr>
          <p:cNvPr id="73" name="Rectangle 27"/>
          <p:cNvSpPr>
            <a:spLocks noChangeArrowheads="1"/>
          </p:cNvSpPr>
          <p:nvPr/>
        </p:nvSpPr>
        <p:spPr bwMode="auto">
          <a:xfrm>
            <a:off x="5298211" y="3726111"/>
            <a:ext cx="269526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信号驱动能力、</a:t>
            </a: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2332761" y="4205536"/>
            <a:ext cx="23780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抗干扰能力、</a:t>
            </a:r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2313711" y="4821486"/>
            <a:ext cx="59848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如信号有效的时机、持续时间等。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41" grpId="0"/>
      <p:bldP spid="43" grpId="0" build="p"/>
      <p:bldP spid="44" grpId="0" build="p"/>
      <p:bldP spid="45" grpId="0" build="p"/>
      <p:bldP spid="68" grpId="0" build="p"/>
      <p:bldP spid="69" grpId="0" build="p"/>
      <p:bldP spid="70" grpId="0" build="p"/>
      <p:bldP spid="71" grpId="0" build="p"/>
      <p:bldP spid="72" grpId="0" build="p"/>
      <p:bldP spid="73" grpId="0" build="p"/>
      <p:bldP spid="74" grpId="0" build="p"/>
      <p:bldP spid="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1925728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66276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487372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6638" y="155983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704772" y="413657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46638" y="3195251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中断方式及接口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6638" y="4020973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DMA方式及接口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402F6F-E8B5-4B89-9F24-98213EC2154F}"/>
              </a:ext>
            </a:extLst>
          </p:cNvPr>
          <p:cNvSpPr/>
          <p:nvPr/>
        </p:nvSpPr>
        <p:spPr>
          <a:xfrm>
            <a:off x="3704772" y="331197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745527-6FFC-4698-B8EB-9307A08050BF}"/>
              </a:ext>
            </a:extLst>
          </p:cNvPr>
          <p:cNvSpPr txBox="1"/>
          <p:nvPr/>
        </p:nvSpPr>
        <p:spPr>
          <a:xfrm>
            <a:off x="4146638" y="2369530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程序传送方式及接口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6C29-EDCF-472D-BF27-71C79463D792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F44B-F016-479C-9C74-AF272C521ED4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14300" y="855682"/>
            <a:ext cx="8424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常见的总线标准 </a:t>
            </a:r>
          </a:p>
        </p:txBody>
      </p:sp>
      <p:graphicFrame>
        <p:nvGraphicFramePr>
          <p:cNvPr id="17" name="Group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230876"/>
              </p:ext>
            </p:extLst>
          </p:nvPr>
        </p:nvGraphicFramePr>
        <p:xfrm>
          <a:off x="107950" y="1573224"/>
          <a:ext cx="9036050" cy="3856026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80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总线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开发者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宽度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频率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传输率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76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ISA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IBM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1984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8/16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8.33/16.66MB/s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EISA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Compaq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等，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1988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33.3MB/s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36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AGP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Intel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1996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66.6M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1/2/4/8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266.4MB/s…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Intel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1991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32/64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33/66/133M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132MB/s…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USB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Intel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IBM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1994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1.5/12/480/4000M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0.2/1.5/60/500MB/s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6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二、接口功能与类型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5182129-FC0C-4EA0-B1FC-E73141EAC8BD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3" name="Text Box 3082"/>
          <p:cNvSpPr txBox="1"/>
          <p:nvPr/>
        </p:nvSpPr>
        <p:spPr>
          <a:xfrm>
            <a:off x="112013" y="2986405"/>
            <a:ext cx="8822690" cy="345325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、接口的主要功能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）寻址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接收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CPU送来的地址码，选择接口中的寄存器。</a:t>
            </a: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2）数据缓冲</a:t>
            </a: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实现主机与外设的速度匹配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缓冲深度与传送的数据量有关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30957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3082"/>
          <p:cNvSpPr txBox="1"/>
          <p:nvPr/>
        </p:nvSpPr>
        <p:spPr>
          <a:xfrm>
            <a:off x="92076" y="770890"/>
            <a:ext cx="8996045" cy="1383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接口指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主机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外设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的交接部分，位于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外设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之间。</a:t>
            </a:r>
          </a:p>
        </p:txBody>
      </p:sp>
      <p:sp>
        <p:nvSpPr>
          <p:cNvPr id="14" name="Text Box 3086"/>
          <p:cNvSpPr txBox="1"/>
          <p:nvPr/>
        </p:nvSpPr>
        <p:spPr>
          <a:xfrm>
            <a:off x="4020821" y="2064068"/>
            <a:ext cx="1371600" cy="521970"/>
          </a:xfrm>
          <a:prstGeom prst="rect">
            <a:avLst/>
          </a:prstGeom>
          <a:solidFill>
            <a:srgbClr val="00CC99"/>
          </a:solidFill>
          <a:ln w="381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接口</a:t>
            </a:r>
            <a:endParaRPr lang="zh-CN" altLang="en-US" sz="2800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5" name="Line 3087"/>
          <p:cNvSpPr/>
          <p:nvPr/>
        </p:nvSpPr>
        <p:spPr>
          <a:xfrm>
            <a:off x="5849621" y="1759268"/>
            <a:ext cx="0" cy="1219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Line 3088"/>
          <p:cNvSpPr/>
          <p:nvPr/>
        </p:nvSpPr>
        <p:spPr>
          <a:xfrm>
            <a:off x="3563621" y="1767205"/>
            <a:ext cx="0" cy="1219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 Box 3089"/>
          <p:cNvSpPr txBox="1"/>
          <p:nvPr/>
        </p:nvSpPr>
        <p:spPr>
          <a:xfrm>
            <a:off x="5925821" y="1911668"/>
            <a:ext cx="611188" cy="10668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</a:p>
        </p:txBody>
      </p:sp>
      <p:sp>
        <p:nvSpPr>
          <p:cNvPr id="18" name="Text Box 3090"/>
          <p:cNvSpPr txBox="1"/>
          <p:nvPr/>
        </p:nvSpPr>
        <p:spPr>
          <a:xfrm>
            <a:off x="2954021" y="1606868"/>
            <a:ext cx="611188" cy="1752600"/>
          </a:xfrm>
          <a:prstGeom prst="rect">
            <a:avLst/>
          </a:prstGeom>
          <a:noFill/>
          <a:ln w="12700">
            <a:noFill/>
          </a:ln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</a:p>
        </p:txBody>
      </p:sp>
      <p:sp>
        <p:nvSpPr>
          <p:cNvPr id="19" name="Line 3091"/>
          <p:cNvSpPr/>
          <p:nvPr/>
        </p:nvSpPr>
        <p:spPr>
          <a:xfrm>
            <a:off x="3563621" y="2343468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" name="Line 3092"/>
          <p:cNvSpPr/>
          <p:nvPr/>
        </p:nvSpPr>
        <p:spPr>
          <a:xfrm>
            <a:off x="5392421" y="2368868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bldLvl="0" animBg="1"/>
      <p:bldP spid="17" grpId="0" build="p" advAuto="1000"/>
      <p:bldP spid="18" grpId="0" build="p" advAuto="100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二、接口功能与类型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9E5721-991A-48FA-A8A1-33CD8AAC7239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3" name="Text Box 3082"/>
          <p:cNvSpPr txBox="1"/>
          <p:nvPr/>
        </p:nvSpPr>
        <p:spPr>
          <a:xfrm>
            <a:off x="133350" y="775970"/>
            <a:ext cx="8822690" cy="526297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）预处理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</a:t>
            </a:r>
            <a:r>
              <a:rPr sz="28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串</a:t>
            </a:r>
            <a:r>
              <a:rPr sz="28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-并格式转换（串口</a:t>
            </a:r>
            <a:r>
              <a:rPr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</a:t>
            </a:r>
            <a:r>
              <a:rPr sz="28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数据通路寬度转换</a:t>
            </a:r>
            <a:r>
              <a:rPr sz="28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（并口</a:t>
            </a:r>
            <a:r>
              <a:rPr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电平转换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4）控制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逻辑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对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CPU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发来的</a:t>
            </a:r>
            <a:r>
              <a:rPr lang="en-US" altLang="zh-CN" sz="28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控制命令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进行解释，并产生相应的操作命令发送给设备；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将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设备</a:t>
            </a:r>
            <a:r>
              <a:rPr lang="en-US" altLang="zh-CN" sz="28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状态信息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通过总线传给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CPU。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二、接口功能与类型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EF8218A-9A2B-454A-87E0-84F503C86EA4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3" name="Text Box 3082"/>
          <p:cNvSpPr txBox="1"/>
          <p:nvPr/>
        </p:nvSpPr>
        <p:spPr>
          <a:xfrm>
            <a:off x="84867" y="843292"/>
            <a:ext cx="8996045" cy="30931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ts val="39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、接口分类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ts val="39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）按数据传送格式划分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ts val="39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a.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并行接口</a:t>
            </a:r>
          </a:p>
          <a:p>
            <a:pPr fontAlgn="auto">
              <a:lnSpc>
                <a:spcPts val="39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接口与系统总线、接口与外设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均按并行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方式传送数据。</a:t>
            </a:r>
          </a:p>
          <a:p>
            <a:pPr fontAlgn="auto">
              <a:lnSpc>
                <a:spcPts val="39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数据各位同时传送。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ts val="39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适用于设备本身并行工作，距主机较近的场合。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0" name="Text Box 3082"/>
          <p:cNvSpPr txBox="1"/>
          <p:nvPr/>
        </p:nvSpPr>
        <p:spPr>
          <a:xfrm>
            <a:off x="34704" y="3878064"/>
            <a:ext cx="9080500" cy="25930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ts val="39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b.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串行接口</a:t>
            </a:r>
          </a:p>
          <a:p>
            <a:pPr fontAlgn="auto">
              <a:lnSpc>
                <a:spcPts val="39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接口与系统总线并行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传送，接口与外设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串行传送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</a:p>
          <a:p>
            <a:pPr fontAlgn="auto">
              <a:lnSpc>
                <a:spcPts val="39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数据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逐位分时传送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ts val="39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适用于设备本身串行工作，或距主机较远，或需减少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传送线的情况。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二、接口功能与类型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BF2745E-ED26-462E-BCAD-9FA42CB20A6A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3" name="Text Box 3082"/>
          <p:cNvSpPr txBox="1"/>
          <p:nvPr/>
        </p:nvSpPr>
        <p:spPr>
          <a:xfrm>
            <a:off x="63500" y="775970"/>
            <a:ext cx="9080500" cy="29792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）按时序控制方式划分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a.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同步接口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接口与系统总线的信息传送由统一时序信号控制。</a:t>
            </a:r>
          </a:p>
          <a:p>
            <a:pPr algn="l" fontAlgn="auto">
              <a:lnSpc>
                <a:spcPct val="13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b.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异步接口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接口与系统总线的信息传送采用异步应答方式。</a:t>
            </a:r>
          </a:p>
        </p:txBody>
      </p:sp>
      <p:sp>
        <p:nvSpPr>
          <p:cNvPr id="5" name="矩形 4"/>
          <p:cNvSpPr/>
          <p:nvPr/>
        </p:nvSpPr>
        <p:spPr>
          <a:xfrm>
            <a:off x="92075" y="3905650"/>
            <a:ext cx="4779963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）按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I/O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传送控制方式划分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a.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直接程序传送接口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b.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中断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接口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c. DMA接口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I/O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4DE8-D27F-41AA-AA3D-BE14345F7534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3430DAA-562F-4F9C-AC13-A6E4B04CAE07}"/>
              </a:ext>
            </a:extLst>
          </p:cNvPr>
          <p:cNvSpPr txBox="1"/>
          <p:nvPr/>
        </p:nvSpPr>
        <p:spPr>
          <a:xfrm>
            <a:off x="-6497" y="995908"/>
            <a:ext cx="9163399" cy="3869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主机与外设进行信息交换时，应考虑如下问题：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启动外设后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在外设做准备期间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等待外设还是并行执行程序？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并行执行程序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外设准备好后如何通知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CPU?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(3)I/O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操作通过硬件隐指令方式还是软件方式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对上述问题的不同方法，则有不同的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6537" y="4786054"/>
            <a:ext cx="477996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直接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程序传送方式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中断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方式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DMA方式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593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本节小结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27B-28E8-4AE1-A9C7-2626F690B8AE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A5CE8F2B-59DE-489A-9497-D53BB41F825D}"/>
              </a:ext>
            </a:extLst>
          </p:cNvPr>
          <p:cNvSpPr txBox="1"/>
          <p:nvPr/>
        </p:nvSpPr>
        <p:spPr>
          <a:xfrm>
            <a:off x="95648" y="1276425"/>
            <a:ext cx="8884387" cy="39703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总线的概念、作用、特点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、总线按时序控制方式分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同步、异步和扩展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同步总线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主设备与从设备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、总线按数据传输格式分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并行、串行总线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接口概念、主要功能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、接口按数据传送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格式、时序控制方式分类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95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068608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66276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487372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6638" y="155983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概述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704772" y="413657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46638" y="3209539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中断方式及接口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6638" y="4035261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DMA方式及接口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402F6F-E8B5-4B89-9F24-98213EC2154F}"/>
              </a:ext>
            </a:extLst>
          </p:cNvPr>
          <p:cNvSpPr/>
          <p:nvPr/>
        </p:nvSpPr>
        <p:spPr>
          <a:xfrm>
            <a:off x="3704772" y="331197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745527-6FFC-4698-B8EB-9307A08050BF}"/>
              </a:ext>
            </a:extLst>
          </p:cNvPr>
          <p:cNvSpPr txBox="1"/>
          <p:nvPr/>
        </p:nvSpPr>
        <p:spPr>
          <a:xfrm>
            <a:off x="4146638" y="2383818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直接程序传送方式及接口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9BFB-DC2E-440C-ABF6-5D993081D833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5833-D8E9-4BBA-AF7B-A5F3710B8D6E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6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8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lang="zh-CN" altLang="en-US" sz="280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直接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程序传送方式</a:t>
              </a:r>
              <a:r>
                <a:rPr lang="zh-CN" altLang="en-US" sz="280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及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接口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îsḻíḋé"/>
          <p:cNvSpPr txBox="1"/>
          <p:nvPr/>
        </p:nvSpPr>
        <p:spPr>
          <a:xfrm>
            <a:off x="1658378" y="291964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29" name="ísḻiḑe"/>
          <p:cNvSpPr/>
          <p:nvPr/>
        </p:nvSpPr>
        <p:spPr>
          <a:xfrm>
            <a:off x="2311907" y="2931183"/>
            <a:ext cx="5220773" cy="259987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无条件直接程序传送方式</a:t>
            </a:r>
          </a:p>
        </p:txBody>
      </p:sp>
      <p:sp>
        <p:nvSpPr>
          <p:cNvPr id="30" name="ïṩľîdé"/>
          <p:cNvSpPr txBox="1"/>
          <p:nvPr/>
        </p:nvSpPr>
        <p:spPr>
          <a:xfrm>
            <a:off x="1658377" y="3604784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îṣ1idè"/>
          <p:cNvSpPr/>
          <p:nvPr/>
        </p:nvSpPr>
        <p:spPr>
          <a:xfrm>
            <a:off x="2311908" y="3616325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程序查询传送方式（条件传送）</a:t>
            </a:r>
          </a:p>
        </p:txBody>
      </p:sp>
      <p:sp>
        <p:nvSpPr>
          <p:cNvPr id="33" name="îṩļíḑé"/>
          <p:cNvSpPr/>
          <p:nvPr/>
        </p:nvSpPr>
        <p:spPr>
          <a:xfrm>
            <a:off x="1309750" y="294819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ïśľîḋê"/>
          <p:cNvSpPr/>
          <p:nvPr/>
        </p:nvSpPr>
        <p:spPr>
          <a:xfrm>
            <a:off x="1309750" y="363333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745108" y="3425843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0" y="124460"/>
            <a:ext cx="580072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一、无条件直接程序传送方式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B5F8-8C76-4CCE-9A2E-D7B41C5CD9C5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01625" y="1038231"/>
            <a:ext cx="8605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假设执行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操作时，外设总是准备好。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989129" y="3403599"/>
            <a:ext cx="1533525" cy="1198563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端口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译码器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98449" y="3487733"/>
            <a:ext cx="1171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47629" y="4154487"/>
            <a:ext cx="1171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M/IO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249354" y="3784599"/>
            <a:ext cx="7223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1217604" y="4297362"/>
            <a:ext cx="67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1890704" y="4249737"/>
            <a:ext cx="76200" cy="714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765791" y="2762249"/>
            <a:ext cx="1533525" cy="1198563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缓冲器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4799004" y="3317874"/>
            <a:ext cx="465137" cy="73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5281604" y="3573462"/>
            <a:ext cx="76200" cy="714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5343516" y="3606799"/>
            <a:ext cx="401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7"/>
              <p:cNvSpPr txBox="1">
                <a:spLocks noChangeArrowheads="1"/>
              </p:cNvSpPr>
              <p:nvPr/>
            </p:nvSpPr>
            <p:spPr bwMode="auto">
              <a:xfrm>
                <a:off x="5303027" y="3663572"/>
                <a:ext cx="684221" cy="505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barPr>
                        <m:e>
                          <m:r>
                            <a:rPr lang="en-US" altLang="zh-CN" sz="2400" b="1" i="0">
                              <a:latin typeface="Cambria Math"/>
                              <a:ea typeface="楷体" panose="02010609060101010101" pitchFamily="49" charset="-122"/>
                            </a:rPr>
                            <m:t>𝐂𝐒</m:t>
                          </m:r>
                        </m:e>
                      </m:bar>
                    </m:oMath>
                  </m:oMathPara>
                </a14:m>
                <a:endPara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027" y="3663572"/>
                <a:ext cx="684221" cy="5052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3522654" y="3543299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4333866" y="3814762"/>
            <a:ext cx="46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AutoShape 29"/>
          <p:cNvSpPr>
            <a:spLocks noChangeArrowheads="1"/>
          </p:cNvSpPr>
          <p:nvPr/>
        </p:nvSpPr>
        <p:spPr bwMode="auto">
          <a:xfrm rot="5400000">
            <a:off x="1917691" y="5094287"/>
            <a:ext cx="496888" cy="3540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2352666" y="5238749"/>
            <a:ext cx="76200" cy="714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>
            <a:off x="1227129" y="5229224"/>
            <a:ext cx="754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Line 34"/>
          <p:cNvSpPr>
            <a:spLocks noChangeShapeType="1"/>
          </p:cNvSpPr>
          <p:nvPr/>
        </p:nvSpPr>
        <p:spPr bwMode="auto">
          <a:xfrm>
            <a:off x="4349741" y="3811587"/>
            <a:ext cx="0" cy="144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35"/>
          <p:cNvSpPr>
            <a:spLocks noChangeShapeType="1"/>
          </p:cNvSpPr>
          <p:nvPr/>
        </p:nvSpPr>
        <p:spPr bwMode="auto">
          <a:xfrm>
            <a:off x="2441566" y="5256212"/>
            <a:ext cx="190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1204904" y="2976562"/>
            <a:ext cx="45402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290510" y="2676519"/>
            <a:ext cx="1171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DB</a:t>
            </a:r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782630" y="4257677"/>
            <a:ext cx="27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136516" y="5016499"/>
            <a:ext cx="1171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RD</a:t>
            </a: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 flipV="1">
            <a:off x="565141" y="511969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 flipH="1">
            <a:off x="7316779" y="3348037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7777154" y="2838444"/>
            <a:ext cx="8985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输入设备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303213" y="1858969"/>
            <a:ext cx="2382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输入接口示例：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51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/>
      <p:bldP spid="52" grpId="0" animBg="1"/>
      <p:bldP spid="53" grpId="0" animBg="1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概述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0244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6" name="ïṩľîdé"/>
          <p:cNvSpPr txBox="1"/>
          <p:nvPr/>
        </p:nvSpPr>
        <p:spPr>
          <a:xfrm>
            <a:off x="1872697" y="389529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035265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0529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92384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45916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ED7A-0CA3-4F24-888E-0824D6BE12B2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第六章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0" name="îṣ1idè"/>
          <p:cNvSpPr/>
          <p:nvPr/>
        </p:nvSpPr>
        <p:spPr>
          <a:xfrm>
            <a:off x="2526228" y="389923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接口功能与类型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5" name="ïṩľîdé"/>
          <p:cNvSpPr txBox="1"/>
          <p:nvPr/>
        </p:nvSpPr>
        <p:spPr>
          <a:xfrm>
            <a:off x="1896505" y="471922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ïśľîḋê"/>
          <p:cNvSpPr/>
          <p:nvPr/>
        </p:nvSpPr>
        <p:spPr>
          <a:xfrm>
            <a:off x="1547878" y="474778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983236" y="4283103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îṣ1idè"/>
          <p:cNvSpPr/>
          <p:nvPr/>
        </p:nvSpPr>
        <p:spPr>
          <a:xfrm>
            <a:off x="2550036" y="4723173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I/O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控制方式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0" y="124460"/>
            <a:ext cx="580072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一、无条件直接程序传送方式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C651-4CDE-4C0C-AD09-93ADF1BB7C66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132009" y="2602988"/>
            <a:ext cx="1533525" cy="1198563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端口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译码器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41329" y="2658546"/>
            <a:ext cx="1171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90509" y="3353876"/>
            <a:ext cx="1171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M/IO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392234" y="2983988"/>
            <a:ext cx="7223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360484" y="3496751"/>
            <a:ext cx="67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033584" y="3449126"/>
            <a:ext cx="76200" cy="7143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908671" y="1961638"/>
            <a:ext cx="1533525" cy="1198563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缓冲器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941884" y="2517263"/>
            <a:ext cx="465137" cy="73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424484" y="2772851"/>
            <a:ext cx="76200" cy="714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486396" y="2806188"/>
            <a:ext cx="401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665534" y="2742688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4476746" y="3014151"/>
            <a:ext cx="46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 rot="5400000">
            <a:off x="2060571" y="4293676"/>
            <a:ext cx="496888" cy="3540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2495546" y="4438138"/>
            <a:ext cx="76200" cy="714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1370009" y="4428613"/>
            <a:ext cx="754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4492621" y="3010976"/>
            <a:ext cx="0" cy="144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584446" y="4455601"/>
            <a:ext cx="190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1347784" y="2175951"/>
            <a:ext cx="45402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19102" y="1875908"/>
            <a:ext cx="1171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DB</a:t>
            </a:r>
          </a:p>
        </p:txBody>
      </p:sp>
      <p:sp>
        <p:nvSpPr>
          <p:cNvPr id="37" name="Line 46"/>
          <p:cNvSpPr>
            <a:spLocks noChangeShapeType="1"/>
          </p:cNvSpPr>
          <p:nvPr/>
        </p:nvSpPr>
        <p:spPr bwMode="auto">
          <a:xfrm>
            <a:off x="939798" y="3471354"/>
            <a:ext cx="27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279396" y="4215888"/>
            <a:ext cx="1171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WR</a:t>
            </a:r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693733" y="4319079"/>
            <a:ext cx="33972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51"/>
          <p:cNvSpPr>
            <a:spLocks noChangeShapeType="1"/>
          </p:cNvSpPr>
          <p:nvPr/>
        </p:nvSpPr>
        <p:spPr bwMode="auto">
          <a:xfrm flipH="1">
            <a:off x="7459659" y="2547426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7948610" y="2037833"/>
            <a:ext cx="8985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输出设备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519113" y="1205993"/>
            <a:ext cx="2382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输出接口：</a:t>
            </a: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7"/>
              <p:cNvSpPr txBox="1">
                <a:spLocks noChangeArrowheads="1"/>
              </p:cNvSpPr>
              <p:nvPr/>
            </p:nvSpPr>
            <p:spPr bwMode="auto">
              <a:xfrm>
                <a:off x="5429244" y="2901056"/>
                <a:ext cx="684221" cy="505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barPr>
                        <m:e>
                          <m:r>
                            <a:rPr lang="en-US" altLang="zh-CN" sz="2400" b="1" i="0">
                              <a:latin typeface="Cambria Math"/>
                              <a:ea typeface="楷体" panose="02010609060101010101" pitchFamily="49" charset="-122"/>
                            </a:rPr>
                            <m:t>𝐂𝐒</m:t>
                          </m:r>
                        </m:e>
                      </m:bar>
                    </m:oMath>
                  </m:oMathPara>
                </a14:m>
                <a:endPara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9244" y="2901056"/>
                <a:ext cx="684221" cy="505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85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0" y="124460"/>
            <a:ext cx="580072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一、无条件直接程序传送方式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C651-4CDE-4C0C-AD09-93ADF1BB7C66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554282" y="1751618"/>
            <a:ext cx="5190701" cy="357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操作通过软件方式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控制软件简单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电路简单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受限</a:t>
            </a:r>
          </a:p>
        </p:txBody>
      </p:sp>
    </p:spTree>
    <p:extLst>
      <p:ext uri="{BB962C8B-B14F-4D97-AF65-F5344CB8AC3E}">
        <p14:creationId xmlns:p14="http://schemas.microsoft.com/office/powerpoint/2010/main" val="314850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0" y="124460"/>
            <a:ext cx="580072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二、程序查询传送方式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A853-94CF-46DE-AAE7-1A1170613489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17500" y="1898656"/>
            <a:ext cx="4267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）外设状态</a:t>
            </a:r>
          </a:p>
        </p:txBody>
      </p:sp>
      <p:grpSp>
        <p:nvGrpSpPr>
          <p:cNvPr id="12295" name="Group 7"/>
          <p:cNvGrpSpPr/>
          <p:nvPr/>
        </p:nvGrpSpPr>
        <p:grpSpPr bwMode="auto">
          <a:xfrm>
            <a:off x="3382976" y="2520948"/>
            <a:ext cx="2057400" cy="1295400"/>
            <a:chOff x="1392" y="1968"/>
            <a:chExt cx="1296" cy="816"/>
          </a:xfrm>
        </p:grpSpPr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1632" y="2160"/>
              <a:ext cx="105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空闲</a:t>
              </a:r>
            </a:p>
          </p:txBody>
        </p:sp>
      </p:grpSp>
      <p:grpSp>
        <p:nvGrpSpPr>
          <p:cNvPr id="12298" name="Group 10"/>
          <p:cNvGrpSpPr/>
          <p:nvPr/>
        </p:nvGrpSpPr>
        <p:grpSpPr bwMode="auto">
          <a:xfrm>
            <a:off x="6964376" y="2520948"/>
            <a:ext cx="2057400" cy="1295400"/>
            <a:chOff x="1392" y="1968"/>
            <a:chExt cx="1296" cy="816"/>
          </a:xfrm>
        </p:grpSpPr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1632" y="2095"/>
              <a:ext cx="10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工作</a:t>
              </a:r>
              <a:endParaRPr lang="en-US" altLang="zh-CN" sz="2800" b="1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301" name="Group 13"/>
          <p:cNvGrpSpPr/>
          <p:nvPr/>
        </p:nvGrpSpPr>
        <p:grpSpPr bwMode="auto">
          <a:xfrm>
            <a:off x="5364176" y="4578348"/>
            <a:ext cx="2057400" cy="1295400"/>
            <a:chOff x="1392" y="1968"/>
            <a:chExt cx="1296" cy="816"/>
          </a:xfrm>
        </p:grpSpPr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1632" y="2100"/>
              <a:ext cx="105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结束</a:t>
              </a:r>
            </a:p>
          </p:txBody>
        </p:sp>
      </p:grp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4906976" y="2673348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965700" y="2145940"/>
            <a:ext cx="2303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启动（调用）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7121536" y="3783012"/>
            <a:ext cx="1066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7510801" y="4471683"/>
            <a:ext cx="174879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完成一次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 flipV="1">
            <a:off x="4525976" y="3816348"/>
            <a:ext cx="990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763976" y="4273548"/>
            <a:ext cx="1828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调用完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6811976" y="3740148"/>
            <a:ext cx="762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5821376" y="3740148"/>
            <a:ext cx="1828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再请求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992576" y="2029499"/>
            <a:ext cx="914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7497776" y="2029499"/>
            <a:ext cx="914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973776" y="5797548"/>
            <a:ext cx="914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284151" y="2417746"/>
            <a:ext cx="285750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空闲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：调用前，设备不工作；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284150" y="4478354"/>
            <a:ext cx="325914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：调用后，设备完成一次工作。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03212" y="5673748"/>
            <a:ext cx="3454400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在接口中设置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状态字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表示设备状态。</a:t>
            </a:r>
          </a:p>
        </p:txBody>
      </p:sp>
      <p:sp>
        <p:nvSpPr>
          <p:cNvPr id="36" name="Text Box 57"/>
          <p:cNvSpPr txBox="1">
            <a:spLocks noChangeArrowheads="1"/>
          </p:cNvSpPr>
          <p:nvPr/>
        </p:nvSpPr>
        <p:spPr bwMode="auto">
          <a:xfrm>
            <a:off x="327015" y="914397"/>
            <a:ext cx="83089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外设准备期间，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查询等待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，直到设备准备好，则通过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IO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外设交换一次数据</a:t>
            </a: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280586" y="3441714"/>
            <a:ext cx="32627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：送数据到接口或从接口取数据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7433166" y="3183890"/>
            <a:ext cx="1676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Busy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5748810" y="5232295"/>
            <a:ext cx="1676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7579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04" grpId="0" bldLvl="0" animBg="1"/>
      <p:bldP spid="12305" grpId="0" bldLvl="0" animBg="1" autoUpdateAnimBg="0"/>
      <p:bldP spid="12306" grpId="0" bldLvl="0" animBg="1"/>
      <p:bldP spid="12307" grpId="0" bldLvl="0" animBg="1" autoUpdateAnimBg="0"/>
      <p:bldP spid="12308" grpId="0" bldLvl="0" animBg="1"/>
      <p:bldP spid="12309" grpId="0" bldLvl="0" animBg="1" autoUpdateAnimBg="0"/>
      <p:bldP spid="12310" grpId="0" bldLvl="0" animBg="1"/>
      <p:bldP spid="12311" grpId="0" bldLvl="0" animBg="1" autoUpdateAnimBg="0"/>
      <p:bldP spid="12312" grpId="0" build="p" autoUpdateAnimBg="0"/>
      <p:bldP spid="12313" grpId="0" build="p" autoUpdateAnimBg="0"/>
      <p:bldP spid="12314" grpId="0" build="p" autoUpdateAnimBg="0"/>
      <p:bldP spid="12315" grpId="0" bldLvl="0" animBg="1" autoUpdateAnimBg="0"/>
      <p:bldP spid="12316" grpId="0" bldLvl="0" animBg="1" autoUpdateAnimBg="0"/>
      <p:bldP spid="12317" grpId="0" bldLvl="0" animBg="1" autoUpdateAnimBg="0"/>
      <p:bldP spid="36" grpId="0" autoUpdateAnimBg="0"/>
      <p:bldP spid="37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0" y="124460"/>
            <a:ext cx="580072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二、程序查询传送方式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DE1D-1129-41E0-BC21-121CDDCEF3E7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H="1">
            <a:off x="4161000" y="864102"/>
            <a:ext cx="0" cy="3764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286287" y="1234218"/>
            <a:ext cx="1855788" cy="4308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启动外设</a:t>
            </a:r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>
            <a:off x="4161000" y="167871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284575" y="2999515"/>
            <a:ext cx="3733800" cy="808038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665575" y="3105878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READY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1917862" y="3423378"/>
            <a:ext cx="341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 flipH="1" flipV="1">
            <a:off x="1917862" y="1853340"/>
            <a:ext cx="6350" cy="157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H="1">
            <a:off x="1917862" y="1861276"/>
            <a:ext cx="2243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1924212" y="2847115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443575" y="359324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 flipH="1">
            <a:off x="4161000" y="3805965"/>
            <a:ext cx="9525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2865600" y="4209190"/>
            <a:ext cx="2514600" cy="523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从接口读数据</a:t>
            </a: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 flipH="1">
            <a:off x="4149887" y="4747351"/>
            <a:ext cx="1588" cy="306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AutoShape 18"/>
          <p:cNvSpPr>
            <a:spLocks noChangeArrowheads="1"/>
          </p:cNvSpPr>
          <p:nvPr/>
        </p:nvSpPr>
        <p:spPr bwMode="auto">
          <a:xfrm>
            <a:off x="2298863" y="5055327"/>
            <a:ext cx="3594100" cy="800100"/>
          </a:xfrm>
          <a:prstGeom prst="flowChartDecision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665575" y="5242651"/>
            <a:ext cx="3081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输入完成？</a:t>
            </a:r>
          </a:p>
        </p:txBody>
      </p:sp>
      <p:sp>
        <p:nvSpPr>
          <p:cNvPr id="48" name="Line 24"/>
          <p:cNvSpPr>
            <a:spLocks noChangeShapeType="1"/>
          </p:cNvSpPr>
          <p:nvPr/>
        </p:nvSpPr>
        <p:spPr bwMode="auto">
          <a:xfrm>
            <a:off x="5846925" y="5456960"/>
            <a:ext cx="550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567525" y="4906101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 flipV="1">
            <a:off x="6383500" y="1742211"/>
            <a:ext cx="0" cy="3743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Line 27"/>
          <p:cNvSpPr>
            <a:spLocks noChangeShapeType="1"/>
          </p:cNvSpPr>
          <p:nvPr/>
        </p:nvSpPr>
        <p:spPr bwMode="auto">
          <a:xfrm flipH="1">
            <a:off x="4151475" y="1756499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4199101" y="575541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H="1">
            <a:off x="4122900" y="5871296"/>
            <a:ext cx="3175" cy="3787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流程图: 可选过程 56"/>
          <p:cNvSpPr>
            <a:spLocks noChangeArrowheads="1"/>
          </p:cNvSpPr>
          <p:nvPr/>
        </p:nvSpPr>
        <p:spPr bwMode="auto">
          <a:xfrm>
            <a:off x="3600613" y="6252296"/>
            <a:ext cx="1063625" cy="465138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3089437" y="2224815"/>
            <a:ext cx="207803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读设备状态</a:t>
            </a: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 flipH="1">
            <a:off x="4134012" y="2694715"/>
            <a:ext cx="1588" cy="306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173478" y="827121"/>
            <a:ext cx="32266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）输入流程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 autoUpdateAnimBg="0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build="p" autoUpdateAnimBg="0"/>
      <p:bldP spid="42" grpId="0" build="p" autoUpdateAnimBg="0"/>
      <p:bldP spid="43" grpId="0" animBg="1"/>
      <p:bldP spid="44" grpId="0" animBg="1" autoUpdateAnimBg="0"/>
      <p:bldP spid="45" grpId="0" animBg="1"/>
      <p:bldP spid="46" grpId="0" animBg="1"/>
      <p:bldP spid="47" grpId="0"/>
      <p:bldP spid="48" grpId="0" animBg="1"/>
      <p:bldP spid="49" grpId="0"/>
      <p:bldP spid="50" grpId="0" animBg="1"/>
      <p:bldP spid="51" grpId="0" animBg="1"/>
      <p:bldP spid="55" grpId="0"/>
      <p:bldP spid="56" grpId="0" animBg="1"/>
      <p:bldP spid="57" grpId="0" animBg="1"/>
      <p:bldP spid="58" grpId="0" animBg="1" autoUpdateAnimBg="0"/>
      <p:bldP spid="59" grpId="0" animBg="1"/>
      <p:bldP spid="60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0" y="124460"/>
            <a:ext cx="580072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二、程序查询传送方式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44A-76CC-4332-9487-7DC6D9E81765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14"/>
          <a:stretch>
            <a:fillRect/>
          </a:stretch>
        </p:blipFill>
        <p:spPr bwMode="auto">
          <a:xfrm>
            <a:off x="280677" y="877714"/>
            <a:ext cx="8440342" cy="40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0644" y="741908"/>
            <a:ext cx="32266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输入接口示例：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10372" y="4601997"/>
            <a:ext cx="2017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ED7D31"/>
                </a:solidFill>
                <a:latin typeface="黑体" pitchFamily="49" charset="-122"/>
                <a:ea typeface="黑体" pitchFamily="49" charset="-122"/>
              </a:rPr>
              <a:t>WAIT</a:t>
            </a:r>
            <a:r>
              <a:rPr lang="zh-CN" altLang="en-US" b="1" dirty="0">
                <a:solidFill>
                  <a:srgbClr val="ED7D31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535917" y="4659149"/>
            <a:ext cx="3600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   AL, STATUS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535918" y="5085384"/>
            <a:ext cx="52668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TEST AL, 80H 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；测试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READY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是否为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535917" y="5571007"/>
            <a:ext cx="5266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JZ   WAIT    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READY=0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，继续等待</a:t>
            </a:r>
            <a:endParaRPr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535917" y="6044183"/>
            <a:ext cx="51579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AL, DATA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；读取数据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3" name="椭圆 2"/>
          <p:cNvSpPr/>
          <p:nvPr/>
        </p:nvSpPr>
        <p:spPr>
          <a:xfrm>
            <a:off x="2953174" y="3416160"/>
            <a:ext cx="1387657" cy="785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77149" y="1760305"/>
            <a:ext cx="1387657" cy="785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3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0" y="124460"/>
            <a:ext cx="580072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二、程序查询传送方式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0062-E542-44E3-BC77-1A981543C07A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4629" y="922368"/>
            <a:ext cx="4124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）输出流程</a:t>
            </a: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4310666" y="842644"/>
            <a:ext cx="0" cy="3225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100991" y="1187470"/>
            <a:ext cx="2428875" cy="4308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启动外设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310666" y="1603391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434241" y="2924191"/>
            <a:ext cx="3733800" cy="808038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815241" y="3030554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BUSY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067528" y="3339176"/>
            <a:ext cx="341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2067528" y="1778016"/>
            <a:ext cx="6350" cy="157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2067527" y="1785952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202470" y="2843231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593241" y="3517916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H="1">
            <a:off x="4320190" y="3730641"/>
            <a:ext cx="0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201693" y="4133866"/>
            <a:ext cx="2317044" cy="46166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送数据到接口</a:t>
            </a: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4298954" y="4585287"/>
            <a:ext cx="599" cy="4607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2434241" y="5037154"/>
            <a:ext cx="3594100" cy="935037"/>
          </a:xfrm>
          <a:prstGeom prst="flowChartDecision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800953" y="5224479"/>
            <a:ext cx="3081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输出完成？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982303" y="5512170"/>
            <a:ext cx="550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02903" y="4887929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34" name="Line 26"/>
          <p:cNvSpPr>
            <a:spLocks noChangeShapeType="1"/>
          </p:cNvSpPr>
          <p:nvPr/>
        </p:nvSpPr>
        <p:spPr bwMode="auto">
          <a:xfrm flipV="1">
            <a:off x="6533165" y="1898484"/>
            <a:ext cx="15875" cy="36225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 flipH="1">
            <a:off x="4301141" y="1907362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4320191" y="5837254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4247165" y="5981716"/>
            <a:ext cx="20637" cy="3787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流程图: 可选过程 39"/>
          <p:cNvSpPr>
            <a:spLocks noChangeArrowheads="1"/>
          </p:cNvSpPr>
          <p:nvPr/>
        </p:nvSpPr>
        <p:spPr bwMode="auto">
          <a:xfrm>
            <a:off x="3735991" y="6344960"/>
            <a:ext cx="1063625" cy="465138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239103" y="2149491"/>
            <a:ext cx="207803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读设备状态</a:t>
            </a: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4283678" y="2592757"/>
            <a:ext cx="1588" cy="306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nimBg="1"/>
      <p:bldP spid="13" grpId="0" animBg="1" autoUpdateAnimBg="0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build="p" autoUpdateAnimBg="0"/>
      <p:bldP spid="23" grpId="0" build="p" autoUpdateAnimBg="0"/>
      <p:bldP spid="24" grpId="0" animBg="1"/>
      <p:bldP spid="25" grpId="0" animBg="1" autoUpdateAnimBg="0"/>
      <p:bldP spid="26" grpId="0" animBg="1"/>
      <p:bldP spid="27" grpId="0" animBg="1"/>
      <p:bldP spid="28" grpId="0"/>
      <p:bldP spid="29" grpId="0" animBg="1"/>
      <p:bldP spid="33" grpId="0"/>
      <p:bldP spid="34" grpId="0" animBg="1"/>
      <p:bldP spid="35" grpId="0" animBg="1"/>
      <p:bldP spid="38" grpId="0"/>
      <p:bldP spid="39" grpId="0" animBg="1"/>
      <p:bldP spid="40" grpId="0" animBg="1"/>
      <p:bldP spid="41" grpId="0" animBg="1" autoUpdateAnimBg="0"/>
      <p:bldP spid="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0" y="124460"/>
            <a:ext cx="580072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二、程序查询传送方式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3F-9A21-4EF0-AC9F-A0806AC0FF81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34"/>
          <a:stretch/>
        </p:blipFill>
        <p:spPr bwMode="auto">
          <a:xfrm>
            <a:off x="1178979" y="1053378"/>
            <a:ext cx="6954377" cy="381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4628" y="743815"/>
            <a:ext cx="2353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输出接口示例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68248" y="4513008"/>
            <a:ext cx="152204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ED7D31"/>
                </a:solidFill>
                <a:latin typeface="黑体" pitchFamily="49" charset="-122"/>
                <a:ea typeface="黑体" pitchFamily="49" charset="-122"/>
              </a:rPr>
              <a:t>WAIT</a:t>
            </a:r>
            <a:r>
              <a:rPr lang="zh-CN" altLang="en-US" sz="2400" b="1" dirty="0">
                <a:solidFill>
                  <a:srgbClr val="ED7D31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249333" y="4513008"/>
            <a:ext cx="24948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   AL, STATUS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20756" y="4882538"/>
            <a:ext cx="5198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TEST AL, 08H 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；测试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BUSY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是否为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35044" y="5325449"/>
            <a:ext cx="5341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JNZ  WAIT    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BUSY=1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，未准备好</a:t>
            </a:r>
            <a:endParaRPr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277906" y="5758836"/>
            <a:ext cx="3097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MOV  AL,BUFF 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63618" y="6163645"/>
            <a:ext cx="29137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DATA, AL </a:t>
            </a:r>
          </a:p>
        </p:txBody>
      </p:sp>
      <p:sp>
        <p:nvSpPr>
          <p:cNvPr id="20" name="椭圆 19"/>
          <p:cNvSpPr/>
          <p:nvPr/>
        </p:nvSpPr>
        <p:spPr>
          <a:xfrm>
            <a:off x="3790513" y="3935002"/>
            <a:ext cx="1387657" cy="785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794569" y="1157775"/>
            <a:ext cx="626729" cy="11641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5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nimBg="1" autoUpdateAnimBg="0"/>
      <p:bldP spid="15" grpId="0" autoUpdateAnimBg="0"/>
      <p:bldP spid="16" grpId="0" autoUpdateAnimBg="0"/>
      <p:bldP spid="17" grpId="0" autoUpdateAnimBg="0"/>
      <p:bldP spid="19" grpId="0" autoUpdateAnimBg="0"/>
      <p:bldP spid="20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0" y="124460"/>
            <a:ext cx="580072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二、程序查询传送方式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72EF-6715-49ED-8646-3C1F72A1D549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182176" y="2868910"/>
            <a:ext cx="4267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）优点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685096" y="3478510"/>
            <a:ext cx="4267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控制简单，硬件开销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小；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182176" y="4179643"/>
            <a:ext cx="4267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应用场合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657156" y="4757493"/>
            <a:ext cx="6400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效率要求不高的场合</a:t>
            </a: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653397" y="5387103"/>
            <a:ext cx="2667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或诊断、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1972202" y="5392245"/>
            <a:ext cx="207311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调试过程。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0B271997-33CC-4A32-9A53-86A84318C4BB}"/>
              </a:ext>
            </a:extLst>
          </p:cNvPr>
          <p:cNvSpPr txBox="1"/>
          <p:nvPr/>
        </p:nvSpPr>
        <p:spPr>
          <a:xfrm>
            <a:off x="179795" y="807230"/>
            <a:ext cx="840426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ED7D31"/>
                </a:solidFill>
                <a:cs typeface="楷体" panose="02010609060101010101" pitchFamily="49" charset="-122"/>
              </a:rPr>
              <a:t>4</a:t>
            </a:r>
            <a:r>
              <a:rPr lang="en-US" altLang="zh-CN" dirty="0" smtClean="0">
                <a:solidFill>
                  <a:srgbClr val="ED7D31"/>
                </a:solidFill>
                <a:cs typeface="楷体" panose="02010609060101010101" pitchFamily="49" charset="-122"/>
              </a:rPr>
              <a:t>）缺点</a:t>
            </a:r>
            <a:endParaRPr lang="en-US" altLang="zh-CN" dirty="0">
              <a:solidFill>
                <a:srgbClr val="ED7D31"/>
              </a:solidFill>
              <a:cs typeface="楷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外设准备期间，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查询等待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并行程度低；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	CPU</a:t>
            </a:r>
            <a:r>
              <a:rPr lang="zh-CN" altLang="en-US" dirty="0">
                <a:solidFill>
                  <a:schemeClr val="tx1"/>
                </a:solidFill>
              </a:rPr>
              <a:t>不能响应来自外部的随机</a:t>
            </a:r>
            <a:r>
              <a:rPr lang="zh-CN" altLang="en-US" dirty="0" smtClean="0">
                <a:solidFill>
                  <a:schemeClr val="tx1"/>
                </a:solidFill>
              </a:rPr>
              <a:t>请求，实时性差；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1" grpId="0" bldLvl="0" animBg="1" autoUpdateAnimBg="0"/>
      <p:bldP spid="13362" grpId="0" bldLvl="0"/>
      <p:bldP spid="13364" grpId="0" bldLvl="0" animBg="1" autoUpdateAnimBg="0"/>
      <p:bldP spid="13365" grpId="0" bldLvl="0"/>
      <p:bldP spid="13367" grpId="0" bldLvl="0" animBg="1" autoUpdateAnimBg="0"/>
      <p:bldP spid="13368" grpId="0" bldLvl="0" animBg="1" autoUpdateAnimBg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1968592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66276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487372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6638" y="155983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概述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704772" y="413657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46638" y="3195251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中断方式及接口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6638" y="4020973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DMA方式及接口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402F6F-E8B5-4B89-9F24-98213EC2154F}"/>
              </a:ext>
            </a:extLst>
          </p:cNvPr>
          <p:cNvSpPr/>
          <p:nvPr/>
        </p:nvSpPr>
        <p:spPr>
          <a:xfrm>
            <a:off x="3704772" y="331197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745527-6FFC-4698-B8EB-9307A08050BF}"/>
              </a:ext>
            </a:extLst>
          </p:cNvPr>
          <p:cNvSpPr txBox="1"/>
          <p:nvPr/>
        </p:nvSpPr>
        <p:spPr>
          <a:xfrm>
            <a:off x="4146638" y="2369530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程序传送方式及接口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163F-9934-45ED-811A-769C56604CAE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noProof="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中断方式及接口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70532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716863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中断基本概念</a:t>
            </a:r>
          </a:p>
        </p:txBody>
      </p:sp>
      <p:sp>
        <p:nvSpPr>
          <p:cNvPr id="16" name="ïṩľîdé"/>
          <p:cNvSpPr txBox="1"/>
          <p:nvPr/>
        </p:nvSpPr>
        <p:spPr>
          <a:xfrm>
            <a:off x="1872697" y="3441834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453375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中断全过程（外中断）</a:t>
            </a:r>
          </a:p>
        </p:txBody>
      </p:sp>
      <p:sp>
        <p:nvSpPr>
          <p:cNvPr id="22" name="îṩļíḑé"/>
          <p:cNvSpPr/>
          <p:nvPr/>
        </p:nvSpPr>
        <p:spPr>
          <a:xfrm>
            <a:off x="1524070" y="273387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55886" y="345337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211523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D77-CA6A-4BBF-B039-21B960DF8E8E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19" name="ïṩľîdé"/>
          <p:cNvSpPr txBox="1"/>
          <p:nvPr/>
        </p:nvSpPr>
        <p:spPr>
          <a:xfrm>
            <a:off x="1872697" y="417609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îṣ1idè"/>
          <p:cNvSpPr/>
          <p:nvPr/>
        </p:nvSpPr>
        <p:spPr>
          <a:xfrm>
            <a:off x="2526228" y="4187632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中断接口</a:t>
            </a:r>
          </a:p>
        </p:txBody>
      </p:sp>
      <p:sp>
        <p:nvSpPr>
          <p:cNvPr id="21" name="ïśľîḋê"/>
          <p:cNvSpPr/>
          <p:nvPr/>
        </p:nvSpPr>
        <p:spPr>
          <a:xfrm>
            <a:off x="1524070" y="420464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59428" y="396119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D42E-85DF-4260-992E-7A71802514CD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35" name="Text Box 5"/>
          <p:cNvSpPr txBox="1"/>
          <p:nvPr/>
        </p:nvSpPr>
        <p:spPr>
          <a:xfrm>
            <a:off x="133727" y="817786"/>
            <a:ext cx="4835440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、总线概念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216850" y="1623003"/>
            <a:ext cx="8839991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：一组能为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多个部件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分时共享的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信息传送线路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分时、共享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发送部件通过三态门控制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分时发送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由打入脉冲将信息送入指定接收部件。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）实体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：一组传送线与相应控制逻辑</a:t>
            </a:r>
          </a:p>
        </p:txBody>
      </p:sp>
      <p:sp>
        <p:nvSpPr>
          <p:cNvPr id="73" name="AutoShape 3084"/>
          <p:cNvSpPr/>
          <p:nvPr/>
        </p:nvSpPr>
        <p:spPr bwMode="auto">
          <a:xfrm>
            <a:off x="1994847" y="5183500"/>
            <a:ext cx="152400" cy="903726"/>
          </a:xfrm>
          <a:prstGeom prst="leftBrace">
            <a:avLst>
              <a:gd name="adj1" fmla="val 33278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Text Box 3085"/>
          <p:cNvSpPr txBox="1">
            <a:spLocks noChangeArrowheads="1"/>
          </p:cNvSpPr>
          <p:nvPr/>
        </p:nvSpPr>
        <p:spPr bwMode="auto">
          <a:xfrm>
            <a:off x="2223447" y="49691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内设置控制逻辑</a:t>
            </a:r>
          </a:p>
        </p:txBody>
      </p:sp>
      <p:sp>
        <p:nvSpPr>
          <p:cNvPr id="76" name="Text Box 3086"/>
          <p:cNvSpPr txBox="1">
            <a:spLocks noChangeArrowheads="1"/>
          </p:cNvSpPr>
          <p:nvPr/>
        </p:nvSpPr>
        <p:spPr bwMode="auto">
          <a:xfrm>
            <a:off x="2204397" y="5707711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设置总线控制器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54" grpId="0" build="p"/>
      <p:bldP spid="73" grpId="0" animBg="1"/>
      <p:bldP spid="74" grpId="0"/>
      <p:bldP spid="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45D5-E90B-404B-AD78-789216C06FE8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8" name="Text Box 5"/>
          <p:cNvSpPr txBox="1"/>
          <p:nvPr/>
        </p:nvSpPr>
        <p:spPr>
          <a:xfrm>
            <a:off x="170180" y="803910"/>
            <a:ext cx="8602345" cy="233294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、定义</a:t>
            </a:r>
          </a:p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暂时中止现行程序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的执行，转去执行为某个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随机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事态服务的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中断处理程序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，处理完毕后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自动恢复原程序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的执行。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0" name="Text Box 3078"/>
          <p:cNvSpPr txBox="1">
            <a:spLocks noChangeArrowheads="1"/>
          </p:cNvSpPr>
          <p:nvPr/>
        </p:nvSpPr>
        <p:spPr bwMode="auto">
          <a:xfrm>
            <a:off x="1128713" y="4190981"/>
            <a:ext cx="18478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中断请求</a:t>
            </a:r>
          </a:p>
        </p:txBody>
      </p:sp>
      <p:sp>
        <p:nvSpPr>
          <p:cNvPr id="23" name="Text Box 3078"/>
          <p:cNvSpPr txBox="1">
            <a:spLocks noChangeArrowheads="1"/>
          </p:cNvSpPr>
          <p:nvPr/>
        </p:nvSpPr>
        <p:spPr bwMode="auto">
          <a:xfrm>
            <a:off x="5918159" y="3656832"/>
            <a:ext cx="25257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中断处理程序</a:t>
            </a:r>
          </a:p>
        </p:txBody>
      </p:sp>
      <p:sp>
        <p:nvSpPr>
          <p:cNvPr id="24" name="Text Box 3078"/>
          <p:cNvSpPr txBox="1">
            <a:spLocks noChangeArrowheads="1"/>
          </p:cNvSpPr>
          <p:nvPr/>
        </p:nvSpPr>
        <p:spPr bwMode="auto">
          <a:xfrm>
            <a:off x="3340086" y="3036868"/>
            <a:ext cx="1659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当前程序</a:t>
            </a:r>
          </a:p>
        </p:txBody>
      </p: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>
            <a:off x="4068749" y="3546456"/>
            <a:ext cx="0" cy="1149350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>
            <a:off x="2724136" y="4476731"/>
            <a:ext cx="1225550" cy="4762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>
            <a:cxnSpLocks noChangeShapeType="1"/>
            <a:endCxn id="23" idx="1"/>
          </p:cNvCxnSpPr>
          <p:nvPr/>
        </p:nvCxnSpPr>
        <p:spPr bwMode="auto">
          <a:xfrm flipV="1">
            <a:off x="4208449" y="3918442"/>
            <a:ext cx="1709710" cy="779828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>
            <a:off x="5910248" y="4078267"/>
            <a:ext cx="7911" cy="1300254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 flipH="1" flipV="1">
            <a:off x="4208450" y="5011717"/>
            <a:ext cx="1611860" cy="366804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3078"/>
          <p:cNvSpPr txBox="1">
            <a:spLocks noChangeArrowheads="1"/>
          </p:cNvSpPr>
          <p:nvPr/>
        </p:nvSpPr>
        <p:spPr bwMode="auto">
          <a:xfrm>
            <a:off x="3246033" y="4695643"/>
            <a:ext cx="1006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断点</a:t>
            </a:r>
          </a:p>
        </p:txBody>
      </p:sp>
      <p:cxnSp>
        <p:nvCxnSpPr>
          <p:cNvPr id="34" name="直接箭头连接符 33"/>
          <p:cNvCxnSpPr>
            <a:cxnSpLocks noChangeShapeType="1"/>
          </p:cNvCxnSpPr>
          <p:nvPr/>
        </p:nvCxnSpPr>
        <p:spPr bwMode="auto">
          <a:xfrm>
            <a:off x="4086211" y="5105670"/>
            <a:ext cx="0" cy="1147762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078"/>
          <p:cNvSpPr txBox="1">
            <a:spLocks noChangeArrowheads="1"/>
          </p:cNvSpPr>
          <p:nvPr/>
        </p:nvSpPr>
        <p:spPr bwMode="auto">
          <a:xfrm>
            <a:off x="4165586" y="4014768"/>
            <a:ext cx="1006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</a:p>
        </p:txBody>
      </p:sp>
      <p:sp>
        <p:nvSpPr>
          <p:cNvPr id="36" name="Text Box 3078"/>
          <p:cNvSpPr txBox="1">
            <a:spLocks noChangeArrowheads="1"/>
          </p:cNvSpPr>
          <p:nvPr/>
        </p:nvSpPr>
        <p:spPr bwMode="auto">
          <a:xfrm>
            <a:off x="4536060" y="5130724"/>
            <a:ext cx="1006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0" grpId="0" autoUpdateAnimBg="0"/>
      <p:bldP spid="23" grpId="0"/>
      <p:bldP spid="24" grpId="0" autoUpdateAnimBg="0"/>
      <p:bldP spid="33" grpId="0"/>
      <p:bldP spid="35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B6E-6C09-4286-8E8D-34FF62B143C0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8" name="Text Box 5"/>
          <p:cNvSpPr txBox="1"/>
          <p:nvPr/>
        </p:nvSpPr>
        <p:spPr>
          <a:xfrm>
            <a:off x="170180" y="803910"/>
            <a:ext cx="8602345" cy="1212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2、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中断的</a:t>
            </a:r>
            <a:r>
              <a:rPr lang="en-US" altLang="zh-CN" sz="2800" b="1" dirty="0" err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实质与特点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）中断的实质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7178" name="Text Box 3082"/>
          <p:cNvSpPr txBox="1"/>
          <p:nvPr/>
        </p:nvSpPr>
        <p:spPr>
          <a:xfrm>
            <a:off x="628650" y="2070118"/>
            <a:ext cx="171831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切换</a:t>
            </a:r>
          </a:p>
        </p:txBody>
      </p:sp>
      <p:sp>
        <p:nvSpPr>
          <p:cNvPr id="7180" name="Text Box 3084"/>
          <p:cNvSpPr txBox="1"/>
          <p:nvPr/>
        </p:nvSpPr>
        <p:spPr>
          <a:xfrm>
            <a:off x="604773" y="2960522"/>
            <a:ext cx="32766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切换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7181" name="Text Box 3085"/>
          <p:cNvSpPr txBox="1"/>
          <p:nvPr/>
        </p:nvSpPr>
        <p:spPr>
          <a:xfrm>
            <a:off x="2446414" y="2960522"/>
            <a:ext cx="6610428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保存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断点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(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进入中断程序前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</a:p>
        </p:txBody>
      </p:sp>
      <p:sp>
        <p:nvSpPr>
          <p:cNvPr id="7182" name="Text Box 3086"/>
          <p:cNvSpPr txBox="1"/>
          <p:nvPr/>
        </p:nvSpPr>
        <p:spPr>
          <a:xfrm>
            <a:off x="2446414" y="4341538"/>
            <a:ext cx="6553748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恢复现场，返回断点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(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中断服务处理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后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</a:p>
        </p:txBody>
      </p:sp>
      <p:sp>
        <p:nvSpPr>
          <p:cNvPr id="7183" name="Text Box 3087"/>
          <p:cNvSpPr txBox="1"/>
          <p:nvPr/>
        </p:nvSpPr>
        <p:spPr>
          <a:xfrm>
            <a:off x="604773" y="5193432"/>
            <a:ext cx="1732598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切换时机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7184" name="Text Box 3088"/>
          <p:cNvSpPr txBox="1"/>
          <p:nvPr/>
        </p:nvSpPr>
        <p:spPr>
          <a:xfrm>
            <a:off x="2400180" y="5193432"/>
            <a:ext cx="6767578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一条指令结束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切换，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程序的完整性。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3608798" y="1757704"/>
            <a:ext cx="1926404" cy="755150"/>
          </a:xfrm>
          <a:prstGeom prst="borderCallout1">
            <a:avLst>
              <a:gd name="adj1" fmla="val 18750"/>
              <a:gd name="adj2" fmla="val -8333"/>
              <a:gd name="adj3" fmla="val 170323"/>
              <a:gd name="adj4" fmla="val -22066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返回地址压栈保存</a:t>
            </a:r>
            <a:endParaRPr lang="zh-CN" altLang="en-US" sz="2800" dirty="0">
              <a:solidFill>
                <a:schemeClr val="accent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Text Box 3086"/>
          <p:cNvSpPr txBox="1"/>
          <p:nvPr/>
        </p:nvSpPr>
        <p:spPr>
          <a:xfrm>
            <a:off x="2449841" y="3646317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保护现场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中断服务处理前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8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178" grpId="0"/>
      <p:bldP spid="7180" grpId="0"/>
      <p:bldP spid="7181" grpId="0"/>
      <p:bldP spid="7182" grpId="0"/>
      <p:bldP spid="7183" grpId="0"/>
      <p:bldP spid="7184" grpId="0"/>
      <p:bldP spid="3" grpId="0" animBg="1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B6E-6C09-4286-8E8D-34FF62B143C0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20" name="Text Box 5"/>
          <p:cNvSpPr txBox="1"/>
          <p:nvPr/>
        </p:nvSpPr>
        <p:spPr>
          <a:xfrm>
            <a:off x="144494" y="924714"/>
            <a:ext cx="860234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）特点</a:t>
            </a:r>
          </a:p>
        </p:txBody>
      </p:sp>
      <p:sp>
        <p:nvSpPr>
          <p:cNvPr id="23" name="Text Box 8"/>
          <p:cNvSpPr txBox="1"/>
          <p:nvPr/>
        </p:nvSpPr>
        <p:spPr>
          <a:xfrm>
            <a:off x="711285" y="1576177"/>
            <a:ext cx="3043819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可处理随机事件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AutoShape 9"/>
          <p:cNvSpPr/>
          <p:nvPr/>
        </p:nvSpPr>
        <p:spPr>
          <a:xfrm>
            <a:off x="1963973" y="2383019"/>
            <a:ext cx="228600" cy="1094105"/>
          </a:xfrm>
          <a:prstGeom prst="leftBrace">
            <a:avLst>
              <a:gd name="adj1" fmla="val 3593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10"/>
          <p:cNvSpPr txBox="1"/>
          <p:nvPr/>
        </p:nvSpPr>
        <p:spPr>
          <a:xfrm>
            <a:off x="2116373" y="2181724"/>
            <a:ext cx="45720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随机发生的事态</a:t>
            </a:r>
          </a:p>
        </p:txBody>
      </p:sp>
      <p:sp>
        <p:nvSpPr>
          <p:cNvPr id="26" name="Text Box 11"/>
          <p:cNvSpPr txBox="1"/>
          <p:nvPr/>
        </p:nvSpPr>
        <p:spPr>
          <a:xfrm>
            <a:off x="774481" y="5205297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</a:t>
            </a:r>
            <a:r>
              <a:rPr lang="zh-CN" altLang="en-US" sz="2800" b="1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800" b="1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转子程序</a:t>
            </a:r>
            <a:r>
              <a:rPr lang="zh-CN" altLang="en-US" sz="2800" b="1" dirty="0" smtClean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区别。</a:t>
            </a:r>
          </a:p>
        </p:txBody>
      </p:sp>
      <p:sp>
        <p:nvSpPr>
          <p:cNvPr id="27" name="Text Box 16"/>
          <p:cNvSpPr txBox="1"/>
          <p:nvPr/>
        </p:nvSpPr>
        <p:spPr>
          <a:xfrm>
            <a:off x="4578589" y="2181724"/>
            <a:ext cx="3301048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（按键、掉电等）</a:t>
            </a:r>
          </a:p>
        </p:txBody>
      </p:sp>
      <p:sp>
        <p:nvSpPr>
          <p:cNvPr id="28" name="Text Box 17"/>
          <p:cNvSpPr txBox="1"/>
          <p:nvPr/>
        </p:nvSpPr>
        <p:spPr>
          <a:xfrm>
            <a:off x="2116373" y="2681788"/>
            <a:ext cx="4895739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有意调用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随机请求的事态</a:t>
            </a:r>
          </a:p>
        </p:txBody>
      </p:sp>
      <p:sp>
        <p:nvSpPr>
          <p:cNvPr id="29" name="Text Box 18"/>
          <p:cNvSpPr txBox="1"/>
          <p:nvPr/>
        </p:nvSpPr>
        <p:spPr>
          <a:xfrm>
            <a:off x="6116837" y="2681788"/>
            <a:ext cx="264731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（调用打印机）</a:t>
            </a:r>
          </a:p>
        </p:txBody>
      </p:sp>
      <p:sp>
        <p:nvSpPr>
          <p:cNvPr id="33" name="Text Box 19"/>
          <p:cNvSpPr txBox="1"/>
          <p:nvPr/>
        </p:nvSpPr>
        <p:spPr>
          <a:xfrm>
            <a:off x="2116373" y="3210428"/>
            <a:ext cx="45720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随机插入的事态</a:t>
            </a:r>
          </a:p>
        </p:txBody>
      </p:sp>
      <p:sp>
        <p:nvSpPr>
          <p:cNvPr id="34" name="Text Box 20"/>
          <p:cNvSpPr txBox="1"/>
          <p:nvPr/>
        </p:nvSpPr>
        <p:spPr>
          <a:xfrm>
            <a:off x="4559542" y="3210428"/>
            <a:ext cx="2848610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（软中断指令）</a:t>
            </a: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363510BA-72FC-43F1-AF93-159E4C665575}"/>
              </a:ext>
            </a:extLst>
          </p:cNvPr>
          <p:cNvSpPr txBox="1"/>
          <p:nvPr/>
        </p:nvSpPr>
        <p:spPr>
          <a:xfrm>
            <a:off x="774481" y="3799367"/>
            <a:ext cx="5270449" cy="129881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切换需花费一定时间；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适合中低速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操作与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随机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事件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2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 bldLvl="0" animBg="1"/>
      <p:bldP spid="25" grpId="0"/>
      <p:bldP spid="26" grpId="0"/>
      <p:bldP spid="27" grpId="0"/>
      <p:bldP spid="28" grpId="0"/>
      <p:bldP spid="29" grpId="0"/>
      <p:bldP spid="33" grpId="0"/>
      <p:bldP spid="34" grpId="0"/>
      <p:bldP spid="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0E37-1638-4318-8286-D1E7E82FBBC2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170180" y="862882"/>
            <a:ext cx="860234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、中断分类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8205" name="Text Box 13"/>
          <p:cNvSpPr txBox="1"/>
          <p:nvPr/>
        </p:nvSpPr>
        <p:spPr>
          <a:xfrm>
            <a:off x="1005839" y="2264962"/>
            <a:ext cx="755237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硬中断：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由硬件请求信号引发中断</a:t>
            </a:r>
          </a:p>
        </p:txBody>
      </p:sp>
      <p:sp>
        <p:nvSpPr>
          <p:cNvPr id="8214" name="Text Box 22"/>
          <p:cNvSpPr txBox="1"/>
          <p:nvPr/>
        </p:nvSpPr>
        <p:spPr>
          <a:xfrm>
            <a:off x="167640" y="1563922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）硬件中断与软中断</a:t>
            </a:r>
          </a:p>
        </p:txBody>
      </p:sp>
      <p:sp>
        <p:nvSpPr>
          <p:cNvPr id="8217" name="Text Box 25"/>
          <p:cNvSpPr txBox="1"/>
          <p:nvPr/>
        </p:nvSpPr>
        <p:spPr>
          <a:xfrm>
            <a:off x="1022027" y="2927462"/>
            <a:ext cx="7750498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软中断：由软中断指令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(INT n)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引发中断</a:t>
            </a:r>
          </a:p>
        </p:txBody>
      </p:sp>
      <p:sp>
        <p:nvSpPr>
          <p:cNvPr id="8218" name="Text Box 26"/>
          <p:cNvSpPr txBox="1"/>
          <p:nvPr/>
        </p:nvSpPr>
        <p:spPr>
          <a:xfrm>
            <a:off x="167640" y="3635004"/>
            <a:ext cx="3539490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）内中断与外中断</a:t>
            </a:r>
          </a:p>
        </p:txBody>
      </p:sp>
      <p:sp>
        <p:nvSpPr>
          <p:cNvPr id="8220" name="Text Box 28"/>
          <p:cNvSpPr txBox="1"/>
          <p:nvPr/>
        </p:nvSpPr>
        <p:spPr>
          <a:xfrm>
            <a:off x="720079" y="4322074"/>
            <a:ext cx="8000939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内中断：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中断源来自主机内部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比如：除法错、溢出、软中断等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22" name="Text Box 30"/>
          <p:cNvSpPr txBox="1"/>
          <p:nvPr/>
        </p:nvSpPr>
        <p:spPr>
          <a:xfrm>
            <a:off x="739771" y="5638446"/>
            <a:ext cx="8161341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外中断：中断源来自主机外部，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比如打印机等外设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05" grpId="0"/>
      <p:bldP spid="8214" grpId="0"/>
      <p:bldP spid="8217" grpId="0"/>
      <p:bldP spid="8218" grpId="0"/>
      <p:bldP spid="8220" grpId="0"/>
      <p:bldP spid="82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1F48-E126-4A94-9232-67343AD6F336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8223" name="Text Box 31"/>
          <p:cNvSpPr txBox="1"/>
          <p:nvPr/>
        </p:nvSpPr>
        <p:spPr>
          <a:xfrm>
            <a:off x="125730" y="929640"/>
            <a:ext cx="77724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）可屏蔽中断与非屏蔽中断</a:t>
            </a:r>
          </a:p>
        </p:txBody>
      </p:sp>
      <p:sp>
        <p:nvSpPr>
          <p:cNvPr id="8225" name="Text Box 33"/>
          <p:cNvSpPr txBox="1"/>
          <p:nvPr/>
        </p:nvSpPr>
        <p:spPr>
          <a:xfrm>
            <a:off x="135242" y="1514153"/>
            <a:ext cx="8921600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可屏蔽中断：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可通过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屏蔽字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屏蔽该类中断请求；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关中断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中断允许标志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IF=0)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时不响应请求。</a:t>
            </a:r>
          </a:p>
        </p:txBody>
      </p:sp>
      <p:sp>
        <p:nvSpPr>
          <p:cNvPr id="8227" name="Text Box 35"/>
          <p:cNvSpPr txBox="1"/>
          <p:nvPr/>
        </p:nvSpPr>
        <p:spPr>
          <a:xfrm>
            <a:off x="106665" y="2818193"/>
            <a:ext cx="8278531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非屏蔽中断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(NMI)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：该类中断请求不受屏蔽字影响；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请求的响应与开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关中断无关。</a:t>
            </a:r>
          </a:p>
        </p:txBody>
      </p:sp>
      <p:sp>
        <p:nvSpPr>
          <p:cNvPr id="9223" name="Text Box 7"/>
          <p:cNvSpPr txBox="1"/>
          <p:nvPr/>
        </p:nvSpPr>
        <p:spPr>
          <a:xfrm>
            <a:off x="119056" y="4751701"/>
            <a:ext cx="879634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向量中断：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由硬件提供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中断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服务程序入口地址</a:t>
            </a:r>
          </a:p>
        </p:txBody>
      </p:sp>
      <p:sp>
        <p:nvSpPr>
          <p:cNvPr id="9230" name="Text Box 14"/>
          <p:cNvSpPr txBox="1"/>
          <p:nvPr/>
        </p:nvSpPr>
        <p:spPr>
          <a:xfrm>
            <a:off x="125730" y="4091021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4）向量中断与非向量中断</a:t>
            </a:r>
          </a:p>
        </p:txBody>
      </p:sp>
      <p:sp>
        <p:nvSpPr>
          <p:cNvPr id="9244" name="Text Box 28"/>
          <p:cNvSpPr txBox="1"/>
          <p:nvPr/>
        </p:nvSpPr>
        <p:spPr>
          <a:xfrm>
            <a:off x="119055" y="5406070"/>
            <a:ext cx="879634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非向量中断：由软件提供中断服务程序入口地址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" grpId="0"/>
      <p:bldP spid="8225" grpId="0"/>
      <p:bldP spid="8227" grpId="0"/>
      <p:bldP spid="9223" grpId="0"/>
      <p:bldP spid="9230" grpId="0"/>
      <p:bldP spid="92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CF83-045A-4F85-9361-A2A771A6ED76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9229" name="Text Box 13"/>
          <p:cNvSpPr txBox="1"/>
          <p:nvPr/>
        </p:nvSpPr>
        <p:spPr>
          <a:xfrm>
            <a:off x="154306" y="938724"/>
            <a:ext cx="579120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中断典型应用</a:t>
            </a:r>
          </a:p>
        </p:txBody>
      </p:sp>
      <p:sp>
        <p:nvSpPr>
          <p:cNvPr id="9234" name="Text Box 18"/>
          <p:cNvSpPr txBox="1"/>
          <p:nvPr/>
        </p:nvSpPr>
        <p:spPr>
          <a:xfrm>
            <a:off x="154306" y="1700407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）管理中、低速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I/O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操作</a:t>
            </a:r>
          </a:p>
        </p:txBody>
      </p:sp>
      <p:sp>
        <p:nvSpPr>
          <p:cNvPr id="9239" name="Text Box 23"/>
          <p:cNvSpPr txBox="1"/>
          <p:nvPr/>
        </p:nvSpPr>
        <p:spPr>
          <a:xfrm>
            <a:off x="154306" y="2285559"/>
            <a:ext cx="4648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）处理故障</a:t>
            </a:r>
          </a:p>
        </p:txBody>
      </p:sp>
      <p:sp>
        <p:nvSpPr>
          <p:cNvPr id="24" name="Text Box 20"/>
          <p:cNvSpPr txBox="1"/>
          <p:nvPr/>
        </p:nvSpPr>
        <p:spPr>
          <a:xfrm>
            <a:off x="692786" y="3454154"/>
            <a:ext cx="7171054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事件发生时及时处理，而不是批量处理；</a:t>
            </a:r>
          </a:p>
        </p:txBody>
      </p:sp>
      <p:sp>
        <p:nvSpPr>
          <p:cNvPr id="25" name="Text Box 29"/>
          <p:cNvSpPr txBox="1"/>
          <p:nvPr/>
        </p:nvSpPr>
        <p:spPr>
          <a:xfrm>
            <a:off x="154306" y="2876938"/>
            <a:ext cx="4648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）实时处理</a:t>
            </a:r>
          </a:p>
        </p:txBody>
      </p:sp>
      <p:sp>
        <p:nvSpPr>
          <p:cNvPr id="26" name="Text Box 30"/>
          <p:cNvSpPr txBox="1"/>
          <p:nvPr/>
        </p:nvSpPr>
        <p:spPr>
          <a:xfrm>
            <a:off x="154306" y="4612799"/>
            <a:ext cx="4648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）人机对话</a:t>
            </a:r>
          </a:p>
        </p:txBody>
      </p:sp>
      <p:sp>
        <p:nvSpPr>
          <p:cNvPr id="27" name="Text Box 31"/>
          <p:cNvSpPr txBox="1"/>
          <p:nvPr/>
        </p:nvSpPr>
        <p:spPr>
          <a:xfrm>
            <a:off x="692786" y="4016932"/>
            <a:ext cx="7626461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利用时钟中断定时采集参数，检测，调节。</a:t>
            </a:r>
          </a:p>
        </p:txBody>
      </p:sp>
      <p:sp>
        <p:nvSpPr>
          <p:cNvPr id="28" name="Text Box 32"/>
          <p:cNvSpPr txBox="1"/>
          <p:nvPr/>
        </p:nvSpPr>
        <p:spPr>
          <a:xfrm>
            <a:off x="154307" y="5170331"/>
            <a:ext cx="5791200" cy="609398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）多机通信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7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/>
      <p:bldP spid="9234" grpId="0"/>
      <p:bldP spid="9239" grpId="0"/>
      <p:bldP spid="24" grpId="0"/>
      <p:bldP spid="25" grpId="0"/>
      <p:bldP spid="26" grpId="0"/>
      <p:bldP spid="27" grpId="0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AD8-5951-4E9B-A4DE-51B9E8A4322A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9248" name="Text Box 32"/>
          <p:cNvSpPr txBox="1"/>
          <p:nvPr/>
        </p:nvSpPr>
        <p:spPr>
          <a:xfrm>
            <a:off x="125730" y="925444"/>
            <a:ext cx="8819515" cy="540725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、中断系统的硬、软件组织</a:t>
            </a:r>
          </a:p>
        </p:txBody>
      </p:sp>
      <p:sp>
        <p:nvSpPr>
          <p:cNvPr id="16" name="Text Box 3082">
            <a:extLst>
              <a:ext uri="{FF2B5EF4-FFF2-40B4-BE49-F238E27FC236}">
                <a16:creationId xmlns:a16="http://schemas.microsoft.com/office/drawing/2014/main" id="{2D81C1D4-DD14-4903-A4D7-B65B4FD1F86E}"/>
              </a:ext>
            </a:extLst>
          </p:cNvPr>
          <p:cNvSpPr txBox="1"/>
          <p:nvPr/>
        </p:nvSpPr>
        <p:spPr>
          <a:xfrm>
            <a:off x="648062" y="2242424"/>
            <a:ext cx="171831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中断系统</a:t>
            </a:r>
          </a:p>
        </p:txBody>
      </p:sp>
      <p:sp>
        <p:nvSpPr>
          <p:cNvPr id="17" name="AutoShape 3083">
            <a:extLst>
              <a:ext uri="{FF2B5EF4-FFF2-40B4-BE49-F238E27FC236}">
                <a16:creationId xmlns:a16="http://schemas.microsoft.com/office/drawing/2014/main" id="{A82A3C7F-7C15-43C3-AED0-456B6BE7B2D3}"/>
              </a:ext>
            </a:extLst>
          </p:cNvPr>
          <p:cNvSpPr/>
          <p:nvPr/>
        </p:nvSpPr>
        <p:spPr>
          <a:xfrm>
            <a:off x="2315524" y="1832207"/>
            <a:ext cx="228600" cy="1400807"/>
          </a:xfrm>
          <a:prstGeom prst="leftBrace">
            <a:avLst>
              <a:gd name="adj1" fmla="val 3869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3084">
            <a:extLst>
              <a:ext uri="{FF2B5EF4-FFF2-40B4-BE49-F238E27FC236}">
                <a16:creationId xmlns:a16="http://schemas.microsoft.com/office/drawing/2014/main" id="{DB839B0E-42D1-44C1-B397-9C632977072C}"/>
              </a:ext>
            </a:extLst>
          </p:cNvPr>
          <p:cNvSpPr txBox="1"/>
          <p:nvPr/>
        </p:nvSpPr>
        <p:spPr>
          <a:xfrm>
            <a:off x="2564443" y="1532168"/>
            <a:ext cx="6265231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接口、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响应逻辑</a:t>
            </a:r>
          </a:p>
        </p:txBody>
      </p:sp>
      <p:sp>
        <p:nvSpPr>
          <p:cNvPr id="19" name="Text Box 3087">
            <a:extLst>
              <a:ext uri="{FF2B5EF4-FFF2-40B4-BE49-F238E27FC236}">
                <a16:creationId xmlns:a16="http://schemas.microsoft.com/office/drawing/2014/main" id="{CE89A3B9-87DA-44D8-B86F-FE7F3E90715A}"/>
              </a:ext>
            </a:extLst>
          </p:cNvPr>
          <p:cNvSpPr txBox="1"/>
          <p:nvPr/>
        </p:nvSpPr>
        <p:spPr>
          <a:xfrm>
            <a:off x="2559681" y="2951405"/>
            <a:ext cx="1012190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</a:t>
            </a:r>
          </a:p>
        </p:txBody>
      </p:sp>
      <p:sp>
        <p:nvSpPr>
          <p:cNvPr id="20" name="AutoShape 3083">
            <a:extLst>
              <a:ext uri="{FF2B5EF4-FFF2-40B4-BE49-F238E27FC236}">
                <a16:creationId xmlns:a16="http://schemas.microsoft.com/office/drawing/2014/main" id="{37642482-1C18-4482-8443-4986DAF047DC}"/>
              </a:ext>
            </a:extLst>
          </p:cNvPr>
          <p:cNvSpPr/>
          <p:nvPr/>
        </p:nvSpPr>
        <p:spPr>
          <a:xfrm>
            <a:off x="3566474" y="2535157"/>
            <a:ext cx="228600" cy="1400808"/>
          </a:xfrm>
          <a:prstGeom prst="leftBrace">
            <a:avLst>
              <a:gd name="adj1" fmla="val 3869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3084">
            <a:extLst>
              <a:ext uri="{FF2B5EF4-FFF2-40B4-BE49-F238E27FC236}">
                <a16:creationId xmlns:a16="http://schemas.microsoft.com/office/drawing/2014/main" id="{C4924DC3-4527-4F4D-BC81-38ADC5CC4FB6}"/>
              </a:ext>
            </a:extLst>
          </p:cNvPr>
          <p:cNvSpPr txBox="1"/>
          <p:nvPr/>
        </p:nvSpPr>
        <p:spPr>
          <a:xfrm>
            <a:off x="3865019" y="2274172"/>
            <a:ext cx="3276600" cy="181588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中断请求源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中断服务程序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中断向量表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29"/>
          <p:cNvSpPr txBox="1"/>
          <p:nvPr/>
        </p:nvSpPr>
        <p:spPr>
          <a:xfrm>
            <a:off x="125730" y="4056003"/>
            <a:ext cx="4648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）中断请求源</a:t>
            </a:r>
          </a:p>
        </p:txBody>
      </p:sp>
      <p:sp>
        <p:nvSpPr>
          <p:cNvPr id="25" name="AutoShape 3083">
            <a:extLst>
              <a:ext uri="{FF2B5EF4-FFF2-40B4-BE49-F238E27FC236}">
                <a16:creationId xmlns:a16="http://schemas.microsoft.com/office/drawing/2014/main" id="{A82A3C7F-7C15-43C3-AED0-456B6BE7B2D3}"/>
              </a:ext>
            </a:extLst>
          </p:cNvPr>
          <p:cNvSpPr/>
          <p:nvPr/>
        </p:nvSpPr>
        <p:spPr>
          <a:xfrm>
            <a:off x="798830" y="4773857"/>
            <a:ext cx="228600" cy="1400807"/>
          </a:xfrm>
          <a:prstGeom prst="leftBrace">
            <a:avLst>
              <a:gd name="adj1" fmla="val 3869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3084">
            <a:extLst>
              <a:ext uri="{FF2B5EF4-FFF2-40B4-BE49-F238E27FC236}">
                <a16:creationId xmlns:a16="http://schemas.microsoft.com/office/drawing/2014/main" id="{DB839B0E-42D1-44C1-B397-9C632977072C}"/>
              </a:ext>
            </a:extLst>
          </p:cNvPr>
          <p:cNvSpPr txBox="1"/>
          <p:nvPr/>
        </p:nvSpPr>
        <p:spPr>
          <a:xfrm>
            <a:off x="1010805" y="4452898"/>
            <a:ext cx="7809923" cy="2031325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外部硬件中断源：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IREQ0-IREQ7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 可扩展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内部硬件中断源：溢出、校验错等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软中断：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INT 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；系统功能调用，可扩展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8" grpId="0" build="p"/>
      <p:bldP spid="16" grpId="0"/>
      <p:bldP spid="17" grpId="0" bldLvl="0" animBg="1"/>
      <p:bldP spid="18" grpId="0"/>
      <p:bldP spid="19" grpId="0"/>
      <p:bldP spid="20" grpId="0" bldLvl="0" animBg="1"/>
      <p:bldP spid="23" grpId="0" build="p"/>
      <p:bldP spid="24" grpId="0"/>
      <p:bldP spid="25" grpId="0" bldLvl="0" animBg="1"/>
      <p:bldP spid="2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8EE6-D974-448E-A476-9304083AA048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F7744DD7-2421-42E6-AFA0-5C0E53821F6A}"/>
              </a:ext>
            </a:extLst>
          </p:cNvPr>
          <p:cNvSpPr txBox="1"/>
          <p:nvPr/>
        </p:nvSpPr>
        <p:spPr>
          <a:xfrm>
            <a:off x="326166" y="712088"/>
            <a:ext cx="8510270" cy="2677656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）中断服务程序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响应中断请求后调用的服务程序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，对中断事件进行处理。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）中断向量表（中断系统的软硬件界面）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EA708A9-BE08-4474-B35B-B1080D749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77" y="3334079"/>
            <a:ext cx="8855486" cy="296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中断向量：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中断服务程序的入口地址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还可包含状态字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中断向量表：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按中断类型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码的顺序存放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各中断向量，在一段连续的存储区；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向量地址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访问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中断向量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表内的中断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向量所需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的存储单元地址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1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8DA3-BCAD-43D5-A0F5-89F56521D7BA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0" name="Text Box 17">
            <a:extLst>
              <a:ext uri="{FF2B5EF4-FFF2-40B4-BE49-F238E27FC236}">
                <a16:creationId xmlns:a16="http://schemas.microsoft.com/office/drawing/2014/main" id="{64396BF9-20D6-4BCC-A5E0-AAEF039AB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53" y="2321321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向量地址</a:t>
            </a:r>
          </a:p>
        </p:txBody>
      </p:sp>
      <p:sp>
        <p:nvSpPr>
          <p:cNvPr id="71" name="Text Box 23">
            <a:extLst>
              <a:ext uri="{FF2B5EF4-FFF2-40B4-BE49-F238E27FC236}">
                <a16:creationId xmlns:a16="http://schemas.microsoft.com/office/drawing/2014/main" id="{D6DDEB45-8DDB-48B9-8207-B72C86355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" y="3645155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2.IBM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中断向量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</a:p>
        </p:txBody>
      </p:sp>
      <p:sp>
        <p:nvSpPr>
          <p:cNvPr id="72" name="Text Box 24">
            <a:extLst>
              <a:ext uri="{FF2B5EF4-FFF2-40B4-BE49-F238E27FC236}">
                <a16:creationId xmlns:a16="http://schemas.microsoft.com/office/drawing/2014/main" id="{2526E243-3303-4185-9EB2-A5F7A84C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" y="4559555"/>
            <a:ext cx="40938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按字节编址，一个入口地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址</a:t>
            </a: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位，占</a:t>
            </a: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个编址单元。</a:t>
            </a: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16922A9F-CF84-4B52-81C9-5B92DD4B1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" y="4102355"/>
            <a:ext cx="4131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（从主存</a:t>
            </a:r>
            <a:r>
              <a:rPr lang="en-US" altLang="zh-CN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0#</a:t>
            </a: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</a:t>
            </a:r>
            <a:r>
              <a:rPr lang="zh-CN" altLang="en-US" sz="2400" b="1" dirty="0" smtClean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开始）</a:t>
            </a:r>
            <a:endParaRPr lang="zh-CN" altLang="en-US" sz="2400" b="1" dirty="0">
              <a:solidFill>
                <a:srgbClr val="33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4" name="Group 36">
            <a:extLst>
              <a:ext uri="{FF2B5EF4-FFF2-40B4-BE49-F238E27FC236}">
                <a16:creationId xmlns:a16="http://schemas.microsoft.com/office/drawing/2014/main" id="{2412B2BF-B4B3-4D70-9E77-77ED426462B0}"/>
              </a:ext>
            </a:extLst>
          </p:cNvPr>
          <p:cNvGrpSpPr>
            <a:grpSpLocks/>
          </p:cNvGrpSpPr>
          <p:nvPr/>
        </p:nvGrpSpPr>
        <p:grpSpPr bwMode="auto">
          <a:xfrm>
            <a:off x="4351981" y="1715073"/>
            <a:ext cx="4705359" cy="1681163"/>
            <a:chOff x="2583" y="339"/>
            <a:chExt cx="2964" cy="1059"/>
          </a:xfrm>
        </p:grpSpPr>
        <p:sp>
          <p:nvSpPr>
            <p:cNvPr id="75" name="Text Box 16">
              <a:extLst>
                <a:ext uri="{FF2B5EF4-FFF2-40B4-BE49-F238E27FC236}">
                  <a16:creationId xmlns:a16="http://schemas.microsoft.com/office/drawing/2014/main" id="{43117705-6E7B-4787-B3B2-F54FB0F15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576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0002H</a:t>
              </a:r>
            </a:p>
          </p:txBody>
        </p:sp>
        <p:sp>
          <p:nvSpPr>
            <p:cNvPr id="76" name="Text Box 26">
              <a:extLst>
                <a:ext uri="{FF2B5EF4-FFF2-40B4-BE49-F238E27FC236}">
                  <a16:creationId xmlns:a16="http://schemas.microsoft.com/office/drawing/2014/main" id="{DC32D899-1C0A-46E3-8675-00B2359C1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339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中断向量表</a:t>
              </a:r>
            </a:p>
          </p:txBody>
        </p:sp>
        <p:sp>
          <p:nvSpPr>
            <p:cNvPr id="77" name="Text Box 28">
              <a:extLst>
                <a:ext uri="{FF2B5EF4-FFF2-40B4-BE49-F238E27FC236}">
                  <a16:creationId xmlns:a16="http://schemas.microsoft.com/office/drawing/2014/main" id="{6A0BDA0B-AA94-4CF5-9C70-40C1FA77C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576"/>
              <a:ext cx="1488" cy="2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入口地址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6A284770-C615-46E2-873F-8481F3A3C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864"/>
              <a:ext cx="1488" cy="2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入口地址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79" name="Rectangle 30">
              <a:extLst>
                <a:ext uri="{FF2B5EF4-FFF2-40B4-BE49-F238E27FC236}">
                  <a16:creationId xmlns:a16="http://schemas.microsoft.com/office/drawing/2014/main" id="{49D21DFC-A27C-4049-9615-8879655A6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52"/>
              <a:ext cx="1488" cy="2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Text Box 31">
              <a:extLst>
                <a:ext uri="{FF2B5EF4-FFF2-40B4-BE49-F238E27FC236}">
                  <a16:creationId xmlns:a16="http://schemas.microsoft.com/office/drawing/2014/main" id="{E8BAB5F5-847B-4EC4-81B9-2E5234FB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864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0003H</a:t>
              </a:r>
            </a:p>
          </p:txBody>
        </p:sp>
        <p:sp>
          <p:nvSpPr>
            <p:cNvPr id="81" name="Text Box 32">
              <a:extLst>
                <a:ext uri="{FF2B5EF4-FFF2-40B4-BE49-F238E27FC236}">
                  <a16:creationId xmlns:a16="http://schemas.microsoft.com/office/drawing/2014/main" id="{E06307CA-17C5-4CE5-9F5E-616C98D46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624"/>
              <a:ext cx="9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20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号中断源</a:t>
              </a:r>
            </a:p>
          </p:txBody>
        </p:sp>
        <p:sp>
          <p:nvSpPr>
            <p:cNvPr id="82" name="Text Box 34">
              <a:extLst>
                <a:ext uri="{FF2B5EF4-FFF2-40B4-BE49-F238E27FC236}">
                  <a16:creationId xmlns:a16="http://schemas.microsoft.com/office/drawing/2014/main" id="{8B419F17-5918-4511-9386-16EE07485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912"/>
              <a:ext cx="9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0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号中断源</a:t>
              </a:r>
            </a:p>
          </p:txBody>
        </p:sp>
        <p:sp>
          <p:nvSpPr>
            <p:cNvPr id="83" name="Line 35">
              <a:extLst>
                <a:ext uri="{FF2B5EF4-FFF2-40B4-BE49-F238E27FC236}">
                  <a16:creationId xmlns:a16="http://schemas.microsoft.com/office/drawing/2014/main" id="{95F1DD98-77B1-4BA6-93A3-D106EC8C5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200"/>
              <a:ext cx="0" cy="13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5" name="Text Box 38">
            <a:extLst>
              <a:ext uri="{FF2B5EF4-FFF2-40B4-BE49-F238E27FC236}">
                <a16:creationId xmlns:a16="http://schemas.microsoft.com/office/drawing/2014/main" id="{0B50E7DB-21D0-4B60-93F0-2F8507B12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6" y="2321320"/>
            <a:ext cx="173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中断号</a:t>
            </a: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+2</a:t>
            </a:r>
          </a:p>
        </p:txBody>
      </p:sp>
      <p:grpSp>
        <p:nvGrpSpPr>
          <p:cNvPr id="86" name="Group 58">
            <a:extLst>
              <a:ext uri="{FF2B5EF4-FFF2-40B4-BE49-F238E27FC236}">
                <a16:creationId xmlns:a16="http://schemas.microsoft.com/office/drawing/2014/main" id="{4A73A114-4592-474B-B39D-94456E20F2A0}"/>
              </a:ext>
            </a:extLst>
          </p:cNvPr>
          <p:cNvGrpSpPr>
            <a:grpSpLocks/>
          </p:cNvGrpSpPr>
          <p:nvPr/>
        </p:nvGrpSpPr>
        <p:grpSpPr bwMode="auto">
          <a:xfrm>
            <a:off x="4351981" y="3696275"/>
            <a:ext cx="4792672" cy="2614615"/>
            <a:chOff x="2631" y="2148"/>
            <a:chExt cx="3019" cy="1647"/>
          </a:xfrm>
        </p:grpSpPr>
        <p:sp>
          <p:nvSpPr>
            <p:cNvPr id="87" name="Text Box 40">
              <a:extLst>
                <a:ext uri="{FF2B5EF4-FFF2-40B4-BE49-F238E27FC236}">
                  <a16:creationId xmlns:a16="http://schemas.microsoft.com/office/drawing/2014/main" id="{60ADFB95-D288-4251-AB30-C0C3520CC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" y="2334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0000H</a:t>
              </a:r>
            </a:p>
          </p:txBody>
        </p:sp>
        <p:sp>
          <p:nvSpPr>
            <p:cNvPr id="88" name="Text Box 41">
              <a:extLst>
                <a:ext uri="{FF2B5EF4-FFF2-40B4-BE49-F238E27FC236}">
                  <a16:creationId xmlns:a16="http://schemas.microsoft.com/office/drawing/2014/main" id="{15CA5921-D897-4E1B-B421-38200FE9B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148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中断向量表</a:t>
              </a:r>
            </a:p>
          </p:txBody>
        </p:sp>
        <p:sp>
          <p:nvSpPr>
            <p:cNvPr id="89" name="Text Box 42">
              <a:extLst>
                <a:ext uri="{FF2B5EF4-FFF2-40B4-BE49-F238E27FC236}">
                  <a16:creationId xmlns:a16="http://schemas.microsoft.com/office/drawing/2014/main" id="{41EFE9C4-604D-48CD-B076-AB560DDAD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400"/>
              <a:ext cx="1488" cy="2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入口偏移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90" name="Text Box 43">
              <a:extLst>
                <a:ext uri="{FF2B5EF4-FFF2-40B4-BE49-F238E27FC236}">
                  <a16:creationId xmlns:a16="http://schemas.microsoft.com/office/drawing/2014/main" id="{3B2F3D94-80B0-4764-B84F-16C2539D7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688"/>
              <a:ext cx="1488" cy="2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入口基址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91" name="Rectangle 44">
              <a:extLst>
                <a:ext uri="{FF2B5EF4-FFF2-40B4-BE49-F238E27FC236}">
                  <a16:creationId xmlns:a16="http://schemas.microsoft.com/office/drawing/2014/main" id="{548ADAF0-CEEA-4FE3-A3C6-85040FB7A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52"/>
              <a:ext cx="1488" cy="2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Text Box 45">
              <a:extLst>
                <a:ext uri="{FF2B5EF4-FFF2-40B4-BE49-F238E27FC236}">
                  <a16:creationId xmlns:a16="http://schemas.microsoft.com/office/drawing/2014/main" id="{21987D1F-2DCE-4101-A538-B0A99DD0B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" y="2940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0004H</a:t>
              </a:r>
            </a:p>
          </p:txBody>
        </p:sp>
        <p:sp>
          <p:nvSpPr>
            <p:cNvPr id="93" name="Text Box 46">
              <a:extLst>
                <a:ext uri="{FF2B5EF4-FFF2-40B4-BE49-F238E27FC236}">
                  <a16:creationId xmlns:a16="http://schemas.microsoft.com/office/drawing/2014/main" id="{28F50D94-1201-4A41-9450-5D4470553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44"/>
              <a:ext cx="8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20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号中断源</a:t>
              </a:r>
            </a:p>
          </p:txBody>
        </p:sp>
        <p:sp>
          <p:nvSpPr>
            <p:cNvPr id="94" name="Text Box 47">
              <a:extLst>
                <a:ext uri="{FF2B5EF4-FFF2-40B4-BE49-F238E27FC236}">
                  <a16:creationId xmlns:a16="http://schemas.microsoft.com/office/drawing/2014/main" id="{2E0E1DB5-6710-4B79-B884-9490AE035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3120"/>
              <a:ext cx="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0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号中断源</a:t>
              </a:r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894028C1-A75E-4936-83AE-AE9EF3E5F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6" y="3600"/>
              <a:ext cx="2" cy="17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49">
              <a:extLst>
                <a:ext uri="{FF2B5EF4-FFF2-40B4-BE49-F238E27FC236}">
                  <a16:creationId xmlns:a16="http://schemas.microsoft.com/office/drawing/2014/main" id="{AB04879D-8B96-4E39-B541-5F5F74D42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44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50">
              <a:extLst>
                <a:ext uri="{FF2B5EF4-FFF2-40B4-BE49-F238E27FC236}">
                  <a16:creationId xmlns:a16="http://schemas.microsoft.com/office/drawing/2014/main" id="{C2D63155-C6AD-465C-A22B-68615252A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2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Text Box 52">
              <a:extLst>
                <a:ext uri="{FF2B5EF4-FFF2-40B4-BE49-F238E27FC236}">
                  <a16:creationId xmlns:a16="http://schemas.microsoft.com/office/drawing/2014/main" id="{7CBB1F17-B7A2-47ED-86A7-24AD66A0C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76"/>
              <a:ext cx="1488" cy="2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入口偏移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99" name="Line 53">
              <a:extLst>
                <a:ext uri="{FF2B5EF4-FFF2-40B4-BE49-F238E27FC236}">
                  <a16:creationId xmlns:a16="http://schemas.microsoft.com/office/drawing/2014/main" id="{C90DA090-A99E-4FAA-A47A-7E515867C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120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AutoShape 54">
              <a:extLst>
                <a:ext uri="{FF2B5EF4-FFF2-40B4-BE49-F238E27FC236}">
                  <a16:creationId xmlns:a16="http://schemas.microsoft.com/office/drawing/2014/main" id="{55C10CCB-9A67-4140-A4B1-44957B991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448"/>
              <a:ext cx="96" cy="480"/>
            </a:xfrm>
            <a:prstGeom prst="rightBrace">
              <a:avLst>
                <a:gd name="adj1" fmla="val 41435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AutoShape 55">
              <a:extLst>
                <a:ext uri="{FF2B5EF4-FFF2-40B4-BE49-F238E27FC236}">
                  <a16:creationId xmlns:a16="http://schemas.microsoft.com/office/drawing/2014/main" id="{D0D7B8D1-CF5C-4DD9-84E7-32FA39CB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3024"/>
              <a:ext cx="96" cy="480"/>
            </a:xfrm>
            <a:prstGeom prst="rightBrace">
              <a:avLst>
                <a:gd name="adj1" fmla="val 41435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" name="Text Box 56">
              <a:extLst>
                <a:ext uri="{FF2B5EF4-FFF2-40B4-BE49-F238E27FC236}">
                  <a16:creationId xmlns:a16="http://schemas.microsoft.com/office/drawing/2014/main" id="{2CFCDDF9-9E84-494C-9535-D5C8126E4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264"/>
              <a:ext cx="1488" cy="2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入口基址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103" name="Line 57">
              <a:extLst>
                <a:ext uri="{FF2B5EF4-FFF2-40B4-BE49-F238E27FC236}">
                  <a16:creationId xmlns:a16="http://schemas.microsoft.com/office/drawing/2014/main" id="{8784DAF8-677B-46CF-9649-C1049CE34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408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4" name="Text Box 59">
            <a:extLst>
              <a:ext uri="{FF2B5EF4-FFF2-40B4-BE49-F238E27FC236}">
                <a16:creationId xmlns:a16="http://schemas.microsoft.com/office/drawing/2014/main" id="{32B651AE-347A-4686-8EA0-85365DBD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" y="5748592"/>
            <a:ext cx="1522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向量地址</a:t>
            </a:r>
          </a:p>
        </p:txBody>
      </p:sp>
      <p:sp>
        <p:nvSpPr>
          <p:cNvPr id="105" name="Text Box 60">
            <a:extLst>
              <a:ext uri="{FF2B5EF4-FFF2-40B4-BE49-F238E27FC236}">
                <a16:creationId xmlns:a16="http://schemas.microsoft.com/office/drawing/2014/main" id="{744B12C1-791E-4C89-A6B1-E18B09A29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320" y="5766348"/>
            <a:ext cx="198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中断号</a:t>
            </a: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×4</a:t>
            </a:r>
          </a:p>
        </p:txBody>
      </p:sp>
      <p:sp>
        <p:nvSpPr>
          <p:cNvPr id="106" name="Text Box 60">
            <a:extLst>
              <a:ext uri="{FF2B5EF4-FFF2-40B4-BE49-F238E27FC236}">
                <a16:creationId xmlns:a16="http://schemas.microsoft.com/office/drawing/2014/main" id="{309583E6-812C-4716-8D8A-69EF238C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" y="863485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机中断向量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</a:p>
        </p:txBody>
      </p:sp>
      <p:sp>
        <p:nvSpPr>
          <p:cNvPr id="107" name="Text Box 61">
            <a:extLst>
              <a:ext uri="{FF2B5EF4-FFF2-40B4-BE49-F238E27FC236}">
                <a16:creationId xmlns:a16="http://schemas.microsoft.com/office/drawing/2014/main" id="{E6854FE0-A3AF-4B6F-866F-84027188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332773"/>
            <a:ext cx="8092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按字编址，一个入口地址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位，占一个编址单元。</a:t>
            </a:r>
          </a:p>
        </p:txBody>
      </p:sp>
      <p:sp>
        <p:nvSpPr>
          <p:cNvPr id="49" name="Text Box 40">
            <a:extLst>
              <a:ext uri="{FF2B5EF4-FFF2-40B4-BE49-F238E27FC236}">
                <a16:creationId xmlns:a16="http://schemas.microsoft.com/office/drawing/2014/main" id="{60ADFB95-D288-4251-AB30-C0C3520CC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931" y="4486860"/>
            <a:ext cx="106680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0002H</a:t>
            </a: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16922A9F-CF84-4B52-81C9-5B92DD4B1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33" y="1819775"/>
            <a:ext cx="4131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（从</a:t>
            </a:r>
            <a:r>
              <a:rPr lang="zh-CN" altLang="en-US" sz="2400" b="1" dirty="0" smtClean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r>
              <a:rPr lang="en-US" altLang="zh-CN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</a:t>
            </a:r>
            <a:r>
              <a:rPr lang="zh-CN" altLang="en-US" sz="2400" b="1" dirty="0" smtClean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开始）</a:t>
            </a:r>
            <a:endParaRPr lang="zh-CN" altLang="en-US" sz="2400" b="1" dirty="0">
              <a:solidFill>
                <a:srgbClr val="33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85" grpId="0"/>
      <p:bldP spid="104" grpId="0"/>
      <p:bldP spid="105" grpId="0"/>
      <p:bldP spid="106" grpId="0"/>
      <p:bldP spid="107" grpId="0"/>
      <p:bldP spid="49" grpId="0"/>
      <p:bldP spid="5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DA29-3ED4-4B3A-85BC-B271B471C4B7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1E43FDA4-423E-41FD-B3FE-BE68D064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67" y="778371"/>
            <a:ext cx="8059583" cy="5818816"/>
          </a:xfrm>
        </p:spPr>
        <p:txBody>
          <a:bodyPr lIns="92075" tIns="46038" rIns="92075" bIns="46038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400" b="1" kern="0" cap="all" noProof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中断类型码        向量地址       中断向量表</a:t>
            </a:r>
            <a:r>
              <a:rPr lang="en-US" altLang="zh-CN" sz="3200" b="1" kern="0" cap="all" noProof="1">
                <a:solidFill>
                  <a:srgbClr val="0563C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3200" b="1" kern="0" cap="all" noProof="1">
                <a:solidFill>
                  <a:srgbClr val="0563C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200" b="1" kern="0" cap="all" noProof="1">
                <a:solidFill>
                  <a:srgbClr val="0563C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0型            0000---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0003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H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1型            0004---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0007H          </a:t>
            </a:r>
            <a:r>
              <a:rPr lang="en-US" altLang="zh-CN" sz="2000" b="1" kern="0" cap="all" noProof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专用区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。。。。。。。。。。。。。。。。</a:t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4型            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0010-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0013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H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5型            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0014-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0017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H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。。。。。。。。。。。。。。。。     </a:t>
            </a:r>
            <a:r>
              <a:rPr lang="en-US" altLang="zh-CN" sz="2000" b="1" kern="0" cap="all" noProof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系统保留区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31型           007C---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007F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H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32型           0080---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0083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H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。。。。。。。。。。。。。。。。    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kern="0" cap="all" noProof="1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用户扩展区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255型          03FC---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03FF</a:t>
            </a:r>
            <a:r>
              <a:rPr lang="en-US" altLang="zh-CN" sz="2000" b="1" kern="0" cap="all" noProof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H</a:t>
            </a:r>
            <a:r>
              <a:rPr lang="en-US" altLang="zh-CN" sz="3200" b="1" kern="0" cap="all" noProof="1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endParaRPr lang="en-US" altLang="zh-CN" sz="3200" b="1" kern="0" cap="all" noProof="1"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08D7A11-4CC0-436F-9E48-820E1C0EDBED}"/>
              </a:ext>
            </a:extLst>
          </p:cNvPr>
          <p:cNvCxnSpPr/>
          <p:nvPr/>
        </p:nvCxnSpPr>
        <p:spPr>
          <a:xfrm flipV="1">
            <a:off x="1014567" y="3506189"/>
            <a:ext cx="6686550" cy="4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B8F070E-CF9C-4B5C-98AB-277E2CC91EB0}"/>
              </a:ext>
            </a:extLst>
          </p:cNvPr>
          <p:cNvCxnSpPr/>
          <p:nvPr/>
        </p:nvCxnSpPr>
        <p:spPr>
          <a:xfrm flipV="1">
            <a:off x="1012979" y="6386503"/>
            <a:ext cx="6686550" cy="4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C71E2B3-31DF-4D63-9744-0D449FB0E595}"/>
              </a:ext>
            </a:extLst>
          </p:cNvPr>
          <p:cNvCxnSpPr/>
          <p:nvPr/>
        </p:nvCxnSpPr>
        <p:spPr>
          <a:xfrm flipV="1">
            <a:off x="1012979" y="4869064"/>
            <a:ext cx="6688138" cy="4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BCDE74B-9348-44D8-B6FB-FCAC33A6F7DF}"/>
              </a:ext>
            </a:extLst>
          </p:cNvPr>
          <p:cNvCxnSpPr/>
          <p:nvPr/>
        </p:nvCxnSpPr>
        <p:spPr>
          <a:xfrm flipV="1">
            <a:off x="1012979" y="1490772"/>
            <a:ext cx="6686550" cy="4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0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6654-9B26-4B99-8864-2A85D1216FAA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35" name="Text Box 5"/>
          <p:cNvSpPr txBox="1"/>
          <p:nvPr/>
        </p:nvSpPr>
        <p:spPr>
          <a:xfrm>
            <a:off x="133727" y="679245"/>
            <a:ext cx="4835440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、总线分类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4" name="Text Box 5"/>
          <p:cNvSpPr txBox="1"/>
          <p:nvPr/>
        </p:nvSpPr>
        <p:spPr>
          <a:xfrm>
            <a:off x="41366" y="1327443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层次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133727" y="1849696"/>
            <a:ext cx="8839992" cy="37117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）片内总线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芯片内各逻辑单元之间互连的总线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）局部总线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片级总线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与外围控制芯片之间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互连的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）系统总线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板级总线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计算机系统内各功能部件之间，或各插件板之间互连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的总线</a:t>
            </a:r>
          </a:p>
        </p:txBody>
      </p:sp>
      <p:sp>
        <p:nvSpPr>
          <p:cNvPr id="14" name="Text Box 5"/>
          <p:cNvSpPr txBox="1"/>
          <p:nvPr/>
        </p:nvSpPr>
        <p:spPr>
          <a:xfrm>
            <a:off x="133726" y="5388854"/>
            <a:ext cx="9010273" cy="1126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）外总线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通信总线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计算机系统之间，或计算机系统与其他系统之间的总线。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54" grpId="0" build="p"/>
      <p:bldP spid="16" grpId="0" build="p"/>
      <p:bldP spid="1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69E-0D14-4972-84D5-AD39DFFC10B2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>
          <a:xfrm>
            <a:off x="2671764" y="1095375"/>
            <a:ext cx="3014662" cy="48212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中断请求与传递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↓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中断判优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↓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中断响应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↓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中断服务</a:t>
            </a: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处理</a:t>
            </a:r>
            <a:endParaRPr lang="en-US" altLang="zh-CN" sz="28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↓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中断返回</a:t>
            </a:r>
          </a:p>
        </p:txBody>
      </p:sp>
    </p:spTree>
    <p:extLst>
      <p:ext uri="{BB962C8B-B14F-4D97-AF65-F5344CB8AC3E}">
        <p14:creationId xmlns:p14="http://schemas.microsoft.com/office/powerpoint/2010/main" val="21309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54D-1A29-4CCA-A452-E1D2876276FB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9245" name="Text Box 29"/>
          <p:cNvSpPr txBox="1"/>
          <p:nvPr/>
        </p:nvSpPr>
        <p:spPr>
          <a:xfrm>
            <a:off x="125730" y="835811"/>
            <a:ext cx="4648200" cy="738664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、中断请求信号产生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F3747A51-BFCD-40D7-AB39-DD61D0971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442" y="1625658"/>
            <a:ext cx="5138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接口中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完成”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标志为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75071B91-C2FB-4C82-9A6D-84D611BF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78" y="1625658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外设工作完成：</a:t>
            </a: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6247781A-1AE5-438C-A5E3-4D82F7350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78" y="2208470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允许请求：</a:t>
            </a:r>
          </a:p>
        </p:txBody>
      </p:sp>
      <p:sp>
        <p:nvSpPr>
          <p:cNvPr id="35" name="AutoShape 28">
            <a:extLst>
              <a:ext uri="{FF2B5EF4-FFF2-40B4-BE49-F238E27FC236}">
                <a16:creationId xmlns:a16="http://schemas.microsoft.com/office/drawing/2014/main" id="{A18744DA-3FF8-4FBE-AEF2-40F52543514F}"/>
              </a:ext>
            </a:extLst>
          </p:cNvPr>
          <p:cNvSpPr>
            <a:spLocks/>
          </p:cNvSpPr>
          <p:nvPr/>
        </p:nvSpPr>
        <p:spPr bwMode="auto">
          <a:xfrm>
            <a:off x="655778" y="1802975"/>
            <a:ext cx="152400" cy="710295"/>
          </a:xfrm>
          <a:prstGeom prst="leftBrace">
            <a:avLst>
              <a:gd name="adj1" fmla="val 33148"/>
              <a:gd name="adj2" fmla="val 50000"/>
            </a:avLst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517B704D-F084-466F-8945-7A57EBAF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578" y="2208470"/>
            <a:ext cx="563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屏蔽字中对应的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屏蔽”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标志为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grpSp>
        <p:nvGrpSpPr>
          <p:cNvPr id="37" name="Group 77">
            <a:extLst>
              <a:ext uri="{FF2B5EF4-FFF2-40B4-BE49-F238E27FC236}">
                <a16:creationId xmlns:a16="http://schemas.microsoft.com/office/drawing/2014/main" id="{BDFB564B-4DFB-44AA-8206-F44D33254CD0}"/>
              </a:ext>
            </a:extLst>
          </p:cNvPr>
          <p:cNvGrpSpPr>
            <a:grpSpLocks/>
          </p:cNvGrpSpPr>
          <p:nvPr/>
        </p:nvGrpSpPr>
        <p:grpSpPr bwMode="auto">
          <a:xfrm>
            <a:off x="2246050" y="2805734"/>
            <a:ext cx="5724801" cy="749104"/>
            <a:chOff x="2968" y="1296"/>
            <a:chExt cx="1888" cy="144"/>
          </a:xfrm>
        </p:grpSpPr>
        <p:sp>
          <p:nvSpPr>
            <p:cNvPr id="38" name="Line 10">
              <a:extLst>
                <a:ext uri="{FF2B5EF4-FFF2-40B4-BE49-F238E27FC236}">
                  <a16:creationId xmlns:a16="http://schemas.microsoft.com/office/drawing/2014/main" id="{5FB53042-CD84-461C-B2FC-99A5189B3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8" y="1296"/>
              <a:ext cx="1323" cy="14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n w="12700">
                  <a:solidFill>
                    <a:schemeClr val="tx1"/>
                  </a:solidFill>
                </a:ln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862C7A09-8DD7-4871-A6A9-3B755E188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1" y="1296"/>
              <a:ext cx="565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n w="12700">
                  <a:solidFill>
                    <a:schemeClr val="tx1"/>
                  </a:solidFill>
                </a:ln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0" name="Text Box 32">
            <a:extLst>
              <a:ext uri="{FF2B5EF4-FFF2-40B4-BE49-F238E27FC236}">
                <a16:creationId xmlns:a16="http://schemas.microsoft.com/office/drawing/2014/main" id="{12F4F5FB-FF23-4756-A62D-D506FCFD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78" y="3456559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先“屏蔽”，后请求</a:t>
            </a:r>
          </a:p>
        </p:txBody>
      </p:sp>
      <p:sp>
        <p:nvSpPr>
          <p:cNvPr id="41" name="Text Box 33">
            <a:extLst>
              <a:ext uri="{FF2B5EF4-FFF2-40B4-BE49-F238E27FC236}">
                <a16:creationId xmlns:a16="http://schemas.microsoft.com/office/drawing/2014/main" id="{9985C1A6-E47C-4066-95FD-7BD6E83C3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25" y="3425863"/>
            <a:ext cx="33910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先请求，后“屏蔽”</a:t>
            </a:r>
          </a:p>
        </p:txBody>
      </p:sp>
      <p:grpSp>
        <p:nvGrpSpPr>
          <p:cNvPr id="42" name="Group 76">
            <a:extLst>
              <a:ext uri="{FF2B5EF4-FFF2-40B4-BE49-F238E27FC236}">
                <a16:creationId xmlns:a16="http://schemas.microsoft.com/office/drawing/2014/main" id="{327A689B-A384-43DA-9B1E-75748F1DF85C}"/>
              </a:ext>
            </a:extLst>
          </p:cNvPr>
          <p:cNvGrpSpPr>
            <a:grpSpLocks/>
          </p:cNvGrpSpPr>
          <p:nvPr/>
        </p:nvGrpSpPr>
        <p:grpSpPr bwMode="auto">
          <a:xfrm>
            <a:off x="655778" y="3954888"/>
            <a:ext cx="3581400" cy="1928813"/>
            <a:chOff x="192" y="1788"/>
            <a:chExt cx="2256" cy="1215"/>
          </a:xfrm>
        </p:grpSpPr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B1337546-28BF-4F22-B724-AB5EF7DCD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712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完成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19D63E24-31D9-4BBE-BA91-23CCC42A5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60"/>
              <a:ext cx="1296" cy="2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请求触发器</a:t>
              </a:r>
            </a:p>
          </p:txBody>
        </p:sp>
        <p:grpSp>
          <p:nvGrpSpPr>
            <p:cNvPr id="45" name="Group 46">
              <a:extLst>
                <a:ext uri="{FF2B5EF4-FFF2-40B4-BE49-F238E27FC236}">
                  <a16:creationId xmlns:a16="http://schemas.microsoft.com/office/drawing/2014/main" id="{D17C6D1D-9C8E-4F7A-A529-F47740EDB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592"/>
              <a:ext cx="384" cy="288"/>
              <a:chOff x="3984" y="768"/>
              <a:chExt cx="384" cy="288"/>
            </a:xfrm>
          </p:grpSpPr>
          <p:sp>
            <p:nvSpPr>
              <p:cNvPr id="54" name="Rectangle 42">
                <a:extLst>
                  <a:ext uri="{FF2B5EF4-FFF2-40B4-BE49-F238E27FC236}">
                    <a16:creationId xmlns:a16="http://schemas.microsoft.com/office/drawing/2014/main" id="{B57DC376-7C9F-4D28-AF61-A56085908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68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5" name="Line 43">
                <a:extLst>
                  <a:ext uri="{FF2B5EF4-FFF2-40B4-BE49-F238E27FC236}">
                    <a16:creationId xmlns:a16="http://schemas.microsoft.com/office/drawing/2014/main" id="{7954DF14-99AE-437A-8E15-B8E0DFC4E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6" name="Line 44">
                <a:extLst>
                  <a:ext uri="{FF2B5EF4-FFF2-40B4-BE49-F238E27FC236}">
                    <a16:creationId xmlns:a16="http://schemas.microsoft.com/office/drawing/2014/main" id="{F85AB84F-F2C7-4BC5-8626-CBFDAB6DA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91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3F328851-83AF-4D2B-B51A-F9AA0D170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B512B758-227D-4C93-AD8A-138A305BB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29F8686B-66C7-464E-886F-E659ACFA3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49" name="Group 52">
              <a:extLst>
                <a:ext uri="{FF2B5EF4-FFF2-40B4-BE49-F238E27FC236}">
                  <a16:creationId xmlns:a16="http://schemas.microsoft.com/office/drawing/2014/main" id="{CD537B6A-FFCB-4B83-AB82-E8972291D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712"/>
              <a:ext cx="864" cy="291"/>
              <a:chOff x="3840" y="2280"/>
              <a:chExt cx="864" cy="291"/>
            </a:xfrm>
          </p:grpSpPr>
          <p:sp>
            <p:nvSpPr>
              <p:cNvPr id="52" name="Text Box 50">
                <a:extLst>
                  <a:ext uri="{FF2B5EF4-FFF2-40B4-BE49-F238E27FC236}">
                    <a16:creationId xmlns:a16="http://schemas.microsoft.com/office/drawing/2014/main" id="{3AF72CAB-C8E3-46C0-BD89-744054F30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280"/>
                <a:ext cx="8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FF33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屏蔽</a:t>
                </a:r>
              </a:p>
            </p:txBody>
          </p:sp>
          <p:sp>
            <p:nvSpPr>
              <p:cNvPr id="53" name="Line 51">
                <a:extLst>
                  <a:ext uri="{FF2B5EF4-FFF2-40B4-BE49-F238E27FC236}">
                    <a16:creationId xmlns:a16="http://schemas.microsoft.com/office/drawing/2014/main" id="{DC27E63A-A768-405D-8E08-A0FCA4699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328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0" name="Text Box 53">
              <a:extLst>
                <a:ext uri="{FF2B5EF4-FFF2-40B4-BE49-F238E27FC236}">
                  <a16:creationId xmlns:a16="http://schemas.microsoft.com/office/drawing/2014/main" id="{05F7E047-4367-41B3-806C-55D10D12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</a:t>
              </a:r>
            </a:p>
          </p:txBody>
        </p:sp>
        <p:sp>
          <p:nvSpPr>
            <p:cNvPr id="51" name="Text Box 54">
              <a:extLst>
                <a:ext uri="{FF2B5EF4-FFF2-40B4-BE49-F238E27FC236}">
                  <a16:creationId xmlns:a16="http://schemas.microsoft.com/office/drawing/2014/main" id="{C877E2B3-16BC-4126-A006-4B9786AFC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788"/>
              <a:ext cx="10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有效请求</a:t>
              </a:r>
            </a:p>
          </p:txBody>
        </p:sp>
      </p:grpSp>
      <p:grpSp>
        <p:nvGrpSpPr>
          <p:cNvPr id="57" name="Group 75">
            <a:extLst>
              <a:ext uri="{FF2B5EF4-FFF2-40B4-BE49-F238E27FC236}">
                <a16:creationId xmlns:a16="http://schemas.microsoft.com/office/drawing/2014/main" id="{18FF06D9-6593-415D-AE22-CDE088D70E78}"/>
              </a:ext>
            </a:extLst>
          </p:cNvPr>
          <p:cNvGrpSpPr>
            <a:grpSpLocks/>
          </p:cNvGrpSpPr>
          <p:nvPr/>
        </p:nvGrpSpPr>
        <p:grpSpPr bwMode="auto">
          <a:xfrm>
            <a:off x="5456378" y="3916788"/>
            <a:ext cx="3429000" cy="2005013"/>
            <a:chOff x="3648" y="1668"/>
            <a:chExt cx="2160" cy="1263"/>
          </a:xfrm>
        </p:grpSpPr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BF6A6763-F5F7-461D-9E16-FDD2F99CF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40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完成</a:t>
              </a:r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73F8BC75-D841-4DAC-85C3-3BB8BCF63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304"/>
              <a:ext cx="1296" cy="2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请求触发器</a:t>
              </a:r>
            </a:p>
          </p:txBody>
        </p:sp>
        <p:sp>
          <p:nvSpPr>
            <p:cNvPr id="60" name="Rectangle 62">
              <a:extLst>
                <a:ext uri="{FF2B5EF4-FFF2-40B4-BE49-F238E27FC236}">
                  <a16:creationId xmlns:a16="http://schemas.microsoft.com/office/drawing/2014/main" id="{1A24058E-7317-45A0-A22C-21B246262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38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63">
              <a:extLst>
                <a:ext uri="{FF2B5EF4-FFF2-40B4-BE49-F238E27FC236}">
                  <a16:creationId xmlns:a16="http://schemas.microsoft.com/office/drawing/2014/main" id="{C4E23D9C-9BF3-40B4-A5DF-141E10737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11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64">
              <a:extLst>
                <a:ext uri="{FF2B5EF4-FFF2-40B4-BE49-F238E27FC236}">
                  <a16:creationId xmlns:a16="http://schemas.microsoft.com/office/drawing/2014/main" id="{17AAA5F2-50BD-4EB8-8099-DBA923726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1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65">
              <a:extLst>
                <a:ext uri="{FF2B5EF4-FFF2-40B4-BE49-F238E27FC236}">
                  <a16:creationId xmlns:a16="http://schemas.microsoft.com/office/drawing/2014/main" id="{BC22DDD5-FF1A-4858-A16A-34BFA486D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5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Line 66">
              <a:extLst>
                <a:ext uri="{FF2B5EF4-FFF2-40B4-BE49-F238E27FC236}">
                  <a16:creationId xmlns:a16="http://schemas.microsoft.com/office/drawing/2014/main" id="{4FBD94CF-1EA2-45CB-B1D7-B9EC62F78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5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67">
              <a:extLst>
                <a:ext uri="{FF2B5EF4-FFF2-40B4-BE49-F238E27FC236}">
                  <a16:creationId xmlns:a16="http://schemas.microsoft.com/office/drawing/2014/main" id="{36A8B4B3-26E7-48F6-BEB2-7B8DBC7AB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6" name="Group 68">
              <a:extLst>
                <a:ext uri="{FF2B5EF4-FFF2-40B4-BE49-F238E27FC236}">
                  <a16:creationId xmlns:a16="http://schemas.microsoft.com/office/drawing/2014/main" id="{C12D5425-D406-40F2-8EFB-7BB1D1757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2016"/>
              <a:ext cx="864" cy="291"/>
              <a:chOff x="3840" y="2256"/>
              <a:chExt cx="864" cy="291"/>
            </a:xfrm>
          </p:grpSpPr>
          <p:sp>
            <p:nvSpPr>
              <p:cNvPr id="71" name="Text Box 69">
                <a:extLst>
                  <a:ext uri="{FF2B5EF4-FFF2-40B4-BE49-F238E27FC236}">
                    <a16:creationId xmlns:a16="http://schemas.microsoft.com/office/drawing/2014/main" id="{6A567CC6-8207-42BD-85E2-97F73AD85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256"/>
                <a:ext cx="8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FF33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屏蔽</a:t>
                </a:r>
              </a:p>
            </p:txBody>
          </p:sp>
          <p:sp>
            <p:nvSpPr>
              <p:cNvPr id="72" name="Line 70">
                <a:extLst>
                  <a:ext uri="{FF2B5EF4-FFF2-40B4-BE49-F238E27FC236}">
                    <a16:creationId xmlns:a16="http://schemas.microsoft.com/office/drawing/2014/main" id="{36452F3F-EFD0-4A81-87C8-F1D1DD43F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304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1B2A1998-6A5E-4B69-BB3A-2AFEA9CC0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640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</a:t>
              </a:r>
            </a:p>
          </p:txBody>
        </p:sp>
        <p:sp>
          <p:nvSpPr>
            <p:cNvPr id="68" name="Text Box 72">
              <a:extLst>
                <a:ext uri="{FF2B5EF4-FFF2-40B4-BE49-F238E27FC236}">
                  <a16:creationId xmlns:a16="http://schemas.microsoft.com/office/drawing/2014/main" id="{7FE845E9-2502-4130-8754-FD1F835B1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16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请求</a:t>
              </a:r>
            </a:p>
          </p:txBody>
        </p:sp>
        <p:sp>
          <p:nvSpPr>
            <p:cNvPr id="69" name="Line 73">
              <a:extLst>
                <a:ext uri="{FF2B5EF4-FFF2-40B4-BE49-F238E27FC236}">
                  <a16:creationId xmlns:a16="http://schemas.microsoft.com/office/drawing/2014/main" id="{38554757-831D-4388-B0F5-C7A4910B4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20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Text Box 74">
              <a:extLst>
                <a:ext uri="{FF2B5EF4-FFF2-40B4-BE49-F238E27FC236}">
                  <a16:creationId xmlns:a16="http://schemas.microsoft.com/office/drawing/2014/main" id="{91ED0E23-48FF-48D6-9451-666BC5F19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668"/>
              <a:ext cx="11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有效请求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37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5" grpId="0"/>
      <p:bldP spid="29" grpId="0"/>
      <p:bldP spid="33" grpId="0"/>
      <p:bldP spid="34" grpId="0"/>
      <p:bldP spid="35" grpId="0" animBg="1"/>
      <p:bldP spid="36" grpId="0"/>
      <p:bldP spid="40" grpId="0"/>
      <p:bldP spid="4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B962-8DB1-4E98-9A30-A7C70B858DE8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9245" name="Text Box 29"/>
          <p:cNvSpPr txBox="1"/>
          <p:nvPr/>
        </p:nvSpPr>
        <p:spPr>
          <a:xfrm>
            <a:off x="125730" y="835811"/>
            <a:ext cx="4648200" cy="738664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、中断请求信号传送</a:t>
            </a:r>
            <a:endParaRPr lang="en-US" altLang="zh-CN" dirty="0"/>
          </a:p>
        </p:txBody>
      </p:sp>
      <p:sp>
        <p:nvSpPr>
          <p:cNvPr id="73" name="Text Box 11">
            <a:extLst>
              <a:ext uri="{FF2B5EF4-FFF2-40B4-BE49-F238E27FC236}">
                <a16:creationId xmlns:a16="http://schemas.microsoft.com/office/drawing/2014/main" id="{5CDAAAD2-96B3-4949-8014-854F056E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552574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使用单独请求线</a:t>
            </a:r>
          </a:p>
        </p:txBody>
      </p:sp>
      <p:grpSp>
        <p:nvGrpSpPr>
          <p:cNvPr id="74" name="Group 92">
            <a:extLst>
              <a:ext uri="{FF2B5EF4-FFF2-40B4-BE49-F238E27FC236}">
                <a16:creationId xmlns:a16="http://schemas.microsoft.com/office/drawing/2014/main" id="{91D94520-73D9-4342-8C70-209A1135A051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2040745"/>
            <a:ext cx="2895600" cy="1509716"/>
            <a:chOff x="576" y="3432"/>
            <a:chExt cx="1824" cy="951"/>
          </a:xfrm>
        </p:grpSpPr>
        <p:grpSp>
          <p:nvGrpSpPr>
            <p:cNvPr id="75" name="Group 81">
              <a:extLst>
                <a:ext uri="{FF2B5EF4-FFF2-40B4-BE49-F238E27FC236}">
                  <a16:creationId xmlns:a16="http://schemas.microsoft.com/office/drawing/2014/main" id="{B5CCD2EC-AEE0-44E6-8A61-C0F5FDB0B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588"/>
              <a:ext cx="672" cy="783"/>
              <a:chOff x="576" y="3636"/>
              <a:chExt cx="672" cy="783"/>
            </a:xfrm>
          </p:grpSpPr>
          <p:sp>
            <p:nvSpPr>
              <p:cNvPr id="82" name="Rectangle 79">
                <a:extLst>
                  <a:ext uri="{FF2B5EF4-FFF2-40B4-BE49-F238E27FC236}">
                    <a16:creationId xmlns:a16="http://schemas.microsoft.com/office/drawing/2014/main" id="{3E965101-3DEE-4AFB-9A27-555CF68AC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636"/>
                <a:ext cx="528" cy="7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3" name="Text Box 80">
                <a:extLst>
                  <a:ext uri="{FF2B5EF4-FFF2-40B4-BE49-F238E27FC236}">
                    <a16:creationId xmlns:a16="http://schemas.microsoft.com/office/drawing/2014/main" id="{A54CDC88-3E92-47EB-934A-B59EE529A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792"/>
                <a:ext cx="6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CPU</a:t>
                </a:r>
              </a:p>
            </p:txBody>
          </p:sp>
        </p:grpSp>
        <p:sp>
          <p:nvSpPr>
            <p:cNvPr id="76" name="Line 82">
              <a:extLst>
                <a:ext uri="{FF2B5EF4-FFF2-40B4-BE49-F238E27FC236}">
                  <a16:creationId xmlns:a16="http://schemas.microsoft.com/office/drawing/2014/main" id="{33BEC6A3-8DF2-437B-B434-F41A1AEBD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8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Text Box 84">
              <a:extLst>
                <a:ext uri="{FF2B5EF4-FFF2-40B4-BE49-F238E27FC236}">
                  <a16:creationId xmlns:a16="http://schemas.microsoft.com/office/drawing/2014/main" id="{FF6D4B18-0B06-4E25-A3BC-9B45154A9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432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请求</a:t>
              </a:r>
            </a:p>
          </p:txBody>
        </p:sp>
        <p:sp>
          <p:nvSpPr>
            <p:cNvPr id="78" name="Line 85">
              <a:extLst>
                <a:ext uri="{FF2B5EF4-FFF2-40B4-BE49-F238E27FC236}">
                  <a16:creationId xmlns:a16="http://schemas.microsoft.com/office/drawing/2014/main" id="{A6BA2D4B-0304-406A-BEF4-930FCCB7D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423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Text Box 86">
              <a:extLst>
                <a:ext uri="{FF2B5EF4-FFF2-40B4-BE49-F238E27FC236}">
                  <a16:creationId xmlns:a16="http://schemas.microsoft.com/office/drawing/2014/main" id="{CB9A921A-D003-451E-A08B-208FBB5F7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977"/>
              <a:ext cx="5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请求</a:t>
              </a:r>
            </a:p>
          </p:txBody>
        </p:sp>
        <p:sp>
          <p:nvSpPr>
            <p:cNvPr id="80" name="Text Box 87">
              <a:extLst>
                <a:ext uri="{FF2B5EF4-FFF2-40B4-BE49-F238E27FC236}">
                  <a16:creationId xmlns:a16="http://schemas.microsoft.com/office/drawing/2014/main" id="{FBCE553F-E1DF-4168-8FFD-ADCB5D267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514"/>
              <a:ext cx="576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I/O</a:t>
              </a:r>
            </a:p>
          </p:txBody>
        </p:sp>
        <p:sp>
          <p:nvSpPr>
            <p:cNvPr id="81" name="Text Box 88">
              <a:extLst>
                <a:ext uri="{FF2B5EF4-FFF2-40B4-BE49-F238E27FC236}">
                  <a16:creationId xmlns:a16="http://schemas.microsoft.com/office/drawing/2014/main" id="{5E395B4F-88C4-431A-87F5-2D0B56016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4092"/>
              <a:ext cx="576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I/O</a:t>
              </a:r>
            </a:p>
          </p:txBody>
        </p:sp>
      </p:grpSp>
      <p:sp>
        <p:nvSpPr>
          <p:cNvPr id="84" name="Text Box 103">
            <a:extLst>
              <a:ext uri="{FF2B5EF4-FFF2-40B4-BE49-F238E27FC236}">
                <a16:creationId xmlns:a16="http://schemas.microsoft.com/office/drawing/2014/main" id="{24B765B6-760D-45F9-9E81-5680F819F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031" y="3897479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使用公共请求线</a:t>
            </a:r>
          </a:p>
        </p:txBody>
      </p:sp>
      <p:grpSp>
        <p:nvGrpSpPr>
          <p:cNvPr id="85" name="Group 107">
            <a:extLst>
              <a:ext uri="{FF2B5EF4-FFF2-40B4-BE49-F238E27FC236}">
                <a16:creationId xmlns:a16="http://schemas.microsoft.com/office/drawing/2014/main" id="{E3BB4864-8EAE-4F90-8692-CAB68619E07C}"/>
              </a:ext>
            </a:extLst>
          </p:cNvPr>
          <p:cNvGrpSpPr>
            <a:grpSpLocks/>
          </p:cNvGrpSpPr>
          <p:nvPr/>
        </p:nvGrpSpPr>
        <p:grpSpPr bwMode="auto">
          <a:xfrm>
            <a:off x="1412610" y="4524380"/>
            <a:ext cx="5730875" cy="1147763"/>
            <a:chOff x="3408" y="3552"/>
            <a:chExt cx="3610" cy="723"/>
          </a:xfrm>
        </p:grpSpPr>
        <p:grpSp>
          <p:nvGrpSpPr>
            <p:cNvPr id="86" name="Group 94">
              <a:extLst>
                <a:ext uri="{FF2B5EF4-FFF2-40B4-BE49-F238E27FC236}">
                  <a16:creationId xmlns:a16="http://schemas.microsoft.com/office/drawing/2014/main" id="{EE54C782-4611-40A3-B32B-1D88E8C00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648"/>
              <a:ext cx="672" cy="624"/>
              <a:chOff x="576" y="3648"/>
              <a:chExt cx="672" cy="624"/>
            </a:xfrm>
          </p:grpSpPr>
          <p:sp>
            <p:nvSpPr>
              <p:cNvPr id="94" name="Rectangle 95">
                <a:extLst>
                  <a:ext uri="{FF2B5EF4-FFF2-40B4-BE49-F238E27FC236}">
                    <a16:creationId xmlns:a16="http://schemas.microsoft.com/office/drawing/2014/main" id="{22281024-7199-4F81-876A-782366D96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648"/>
                <a:ext cx="528" cy="62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5" name="Text Box 96">
                <a:extLst>
                  <a:ext uri="{FF2B5EF4-FFF2-40B4-BE49-F238E27FC236}">
                    <a16:creationId xmlns:a16="http://schemas.microsoft.com/office/drawing/2014/main" id="{CA785DD0-FDA2-40A2-8DAF-5FF4A1CB5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792"/>
                <a:ext cx="6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CPU</a:t>
                </a:r>
              </a:p>
            </p:txBody>
          </p:sp>
        </p:grpSp>
        <p:sp>
          <p:nvSpPr>
            <p:cNvPr id="87" name="Line 97">
              <a:extLst>
                <a:ext uri="{FF2B5EF4-FFF2-40B4-BE49-F238E27FC236}">
                  <a16:creationId xmlns:a16="http://schemas.microsoft.com/office/drawing/2014/main" id="{F47415E1-C1D7-4424-B7CC-01E67976F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840"/>
              <a:ext cx="30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Text Box 98">
              <a:extLst>
                <a:ext uri="{FF2B5EF4-FFF2-40B4-BE49-F238E27FC236}">
                  <a16:creationId xmlns:a16="http://schemas.microsoft.com/office/drawing/2014/main" id="{2DA83A03-1B4D-4DE5-BA5C-0FF80C780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3552"/>
              <a:ext cx="10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公共请求</a:t>
              </a:r>
            </a:p>
          </p:txBody>
        </p:sp>
        <p:sp>
          <p:nvSpPr>
            <p:cNvPr id="89" name="Text Box 101">
              <a:extLst>
                <a:ext uri="{FF2B5EF4-FFF2-40B4-BE49-F238E27FC236}">
                  <a16:creationId xmlns:a16="http://schemas.microsoft.com/office/drawing/2014/main" id="{936A6205-B659-428D-B9B8-38A8A009A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84"/>
              <a:ext cx="576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I/O</a:t>
              </a:r>
            </a:p>
          </p:txBody>
        </p:sp>
        <p:sp>
          <p:nvSpPr>
            <p:cNvPr id="90" name="Text Box 102">
              <a:extLst>
                <a:ext uri="{FF2B5EF4-FFF2-40B4-BE49-F238E27FC236}">
                  <a16:creationId xmlns:a16="http://schemas.microsoft.com/office/drawing/2014/main" id="{C6E15C93-E641-4850-B4FA-AF935793F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984"/>
              <a:ext cx="576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I/O</a:t>
              </a:r>
            </a:p>
          </p:txBody>
        </p:sp>
        <p:sp>
          <p:nvSpPr>
            <p:cNvPr id="91" name="Line 104">
              <a:extLst>
                <a:ext uri="{FF2B5EF4-FFF2-40B4-BE49-F238E27FC236}">
                  <a16:creationId xmlns:a16="http://schemas.microsoft.com/office/drawing/2014/main" id="{0F15A697-3FAB-4CEA-81A4-DA9115315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4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Line 105">
              <a:extLst>
                <a:ext uri="{FF2B5EF4-FFF2-40B4-BE49-F238E27FC236}">
                  <a16:creationId xmlns:a16="http://schemas.microsoft.com/office/drawing/2014/main" id="{16A8F4F9-D825-4613-902E-796CDF8EB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84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Line 106">
              <a:extLst>
                <a:ext uri="{FF2B5EF4-FFF2-40B4-BE49-F238E27FC236}">
                  <a16:creationId xmlns:a16="http://schemas.microsoft.com/office/drawing/2014/main" id="{6786E6DF-DC37-4940-8263-59D3C17BE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9" y="4124"/>
              <a:ext cx="35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0" name="Text Box 101">
            <a:extLst>
              <a:ext uri="{FF2B5EF4-FFF2-40B4-BE49-F238E27FC236}">
                <a16:creationId xmlns:a16="http://schemas.microsoft.com/office/drawing/2014/main" id="{936A6205-B659-428D-B9B8-38A8A009A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072" y="5214947"/>
            <a:ext cx="914400" cy="461963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I/O</a:t>
            </a:r>
          </a:p>
        </p:txBody>
      </p:sp>
      <p:sp>
        <p:nvSpPr>
          <p:cNvPr id="41" name="Line 105">
            <a:extLst>
              <a:ext uri="{FF2B5EF4-FFF2-40B4-BE49-F238E27FC236}">
                <a16:creationId xmlns:a16="http://schemas.microsoft.com/office/drawing/2014/main" id="{16A8F4F9-D825-4613-902E-796CDF8EB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0914" y="500538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Line 106">
            <a:extLst>
              <a:ext uri="{FF2B5EF4-FFF2-40B4-BE49-F238E27FC236}">
                <a16:creationId xmlns:a16="http://schemas.microsoft.com/office/drawing/2014/main" id="{6786E6DF-DC37-4940-8263-59D3C17BE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4133" y="2743975"/>
            <a:ext cx="1520" cy="251631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92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5" grpId="0"/>
      <p:bldP spid="73" grpId="0"/>
      <p:bldP spid="84" grpId="0"/>
      <p:bldP spid="40" grpId="0" animBg="1"/>
      <p:bldP spid="41" grpId="0" animBg="1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6438-6E83-4D34-B543-78091E091C2F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73" name="Text Box 11">
            <a:extLst>
              <a:ext uri="{FF2B5EF4-FFF2-40B4-BE49-F238E27FC236}">
                <a16:creationId xmlns:a16="http://schemas.microsoft.com/office/drawing/2014/main" id="{5CDAAAD2-96B3-4949-8014-854F056E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64" y="983358"/>
            <a:ext cx="765688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采用二维结构</a:t>
            </a:r>
            <a:endParaRPr lang="en-US" altLang="zh-CN" sz="2800" b="1" dirty="0">
              <a:solidFill>
                <a:srgbClr val="33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折衷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方案，不同中断请求线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优先级不同</a:t>
            </a:r>
            <a:endParaRPr lang="en-US" altLang="zh-CN" sz="2800" b="1" dirty="0">
              <a:solidFill>
                <a:srgbClr val="33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02">
            <a:extLst>
              <a:ext uri="{FF2B5EF4-FFF2-40B4-BE49-F238E27FC236}">
                <a16:creationId xmlns:a16="http://schemas.microsoft.com/office/drawing/2014/main" id="{37C7C1CA-1399-43CA-8CBD-6C8E2AEA1150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6" r="21612" b="11529"/>
          <a:stretch/>
        </p:blipFill>
        <p:spPr bwMode="auto">
          <a:xfrm>
            <a:off x="1595211" y="2561612"/>
            <a:ext cx="4078881" cy="277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5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6438-6E83-4D34-B543-78091E091C2F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17" name="图片 102">
            <a:extLst>
              <a:ext uri="{FF2B5EF4-FFF2-40B4-BE49-F238E27FC236}">
                <a16:creationId xmlns:a16="http://schemas.microsoft.com/office/drawing/2014/main" id="{37C7C1CA-1399-43CA-8CBD-6C8E2AEA1150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1" b="17019"/>
          <a:stretch/>
        </p:blipFill>
        <p:spPr bwMode="auto">
          <a:xfrm>
            <a:off x="1824355" y="2531444"/>
            <a:ext cx="3334786" cy="2858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5CDAAAD2-96B3-4949-8014-854F056E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57" y="929053"/>
            <a:ext cx="71083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混合结构</a:t>
            </a:r>
            <a:endParaRPr lang="en-US" altLang="zh-CN" sz="2800" b="1" dirty="0">
              <a:solidFill>
                <a:srgbClr val="33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兼有公共请求与独立请求线结构</a:t>
            </a:r>
          </a:p>
        </p:txBody>
      </p:sp>
    </p:spTree>
    <p:extLst>
      <p:ext uri="{BB962C8B-B14F-4D97-AF65-F5344CB8AC3E}">
        <p14:creationId xmlns:p14="http://schemas.microsoft.com/office/powerpoint/2010/main" val="265091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836C-0C6C-42A9-927D-700AD977236E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73" name="Text Box 11">
            <a:extLst>
              <a:ext uri="{FF2B5EF4-FFF2-40B4-BE49-F238E27FC236}">
                <a16:creationId xmlns:a16="http://schemas.microsoft.com/office/drawing/2014/main" id="{5CDAAAD2-96B3-4949-8014-854F056E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11" y="815570"/>
            <a:ext cx="879014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、中断判优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49C76C50-CB9B-499D-B908-59C24948A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11" y="1535657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）不同事件的优先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B588336B-A569-4FFF-A776-38C2C7F35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00" y="2157364"/>
            <a:ext cx="6715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故障中断、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、外中断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（先输入后输出）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55E5D497-DC76-4B7D-AC90-2F82DFD45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11" y="2944485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现行程序与外部请求的判优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2BC0BFD5-39E7-49AD-B24E-2EFB1F7E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85" y="5289449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现行程序</a:t>
            </a:r>
            <a:r>
              <a:rPr lang="zh-CN" altLang="en-US" sz="2800" b="1" dirty="0" smtClean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</a:t>
            </a:r>
            <a:endParaRPr lang="zh-CN" altLang="en-US" sz="2800" b="1" dirty="0">
              <a:solidFill>
                <a:srgbClr val="33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9B50FA8B-B6B2-4BEB-978D-81DEAF7C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70" y="3628189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a.CPU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设置中断允许标志</a:t>
            </a:r>
            <a:r>
              <a:rPr lang="en-US" altLang="zh-CN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endParaRPr lang="zh-CN" altLang="en-US" sz="2800" b="1" dirty="0">
              <a:solidFill>
                <a:srgbClr val="8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DB1254AC-03A2-433E-ACBF-E12E47FF3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262" y="343292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，开中断</a:t>
            </a:r>
          </a:p>
        </p:txBody>
      </p:sp>
      <p:sp>
        <p:nvSpPr>
          <p:cNvPr id="25" name="AutoShape 11">
            <a:extLst>
              <a:ext uri="{FF2B5EF4-FFF2-40B4-BE49-F238E27FC236}">
                <a16:creationId xmlns:a16="http://schemas.microsoft.com/office/drawing/2014/main" id="{195EAA64-59CC-4406-8FD2-612791E47E27}"/>
              </a:ext>
            </a:extLst>
          </p:cNvPr>
          <p:cNvSpPr>
            <a:spLocks/>
          </p:cNvSpPr>
          <p:nvPr/>
        </p:nvSpPr>
        <p:spPr bwMode="auto">
          <a:xfrm>
            <a:off x="4698862" y="3628189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6BB783B8-809E-44C1-AAAC-ECF53CB6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492" y="512752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＜外设请求优先级，</a:t>
            </a: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33CF26FB-EB96-4681-9C4C-3776D317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826" y="5127521"/>
            <a:ext cx="121459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B0CBE24B-1B50-4634-A0B7-01F4AFAF0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262" y="3928229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，关中断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6F9CA6DC-E1B9-42DF-967E-7748B2BE9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70" y="4571173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b.CPU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设置程序状态字的优先级字段</a:t>
            </a:r>
          </a:p>
        </p:txBody>
      </p:sp>
      <p:sp>
        <p:nvSpPr>
          <p:cNvPr id="33" name="AutoShape 18">
            <a:extLst>
              <a:ext uri="{FF2B5EF4-FFF2-40B4-BE49-F238E27FC236}">
                <a16:creationId xmlns:a16="http://schemas.microsoft.com/office/drawing/2014/main" id="{EC5DD6A1-844D-4918-BDF8-9417F74760E3}"/>
              </a:ext>
            </a:extLst>
          </p:cNvPr>
          <p:cNvSpPr>
            <a:spLocks/>
          </p:cNvSpPr>
          <p:nvPr/>
        </p:nvSpPr>
        <p:spPr bwMode="auto">
          <a:xfrm>
            <a:off x="3400092" y="5365649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E8F1DF59-9E46-4544-A2D4-A76D460C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492" y="57276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≥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外设请求优先级，</a:t>
            </a:r>
          </a:p>
        </p:txBody>
      </p:sp>
      <p:sp>
        <p:nvSpPr>
          <p:cNvPr id="35" name="Text Box 20">
            <a:extLst>
              <a:ext uri="{FF2B5EF4-FFF2-40B4-BE49-F238E27FC236}">
                <a16:creationId xmlns:a16="http://schemas.microsoft.com/office/drawing/2014/main" id="{45F1632D-95F4-47F8-BA23-B6A9C1E29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200" y="5753932"/>
            <a:ext cx="1307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不响应</a:t>
            </a:r>
          </a:p>
        </p:txBody>
      </p:sp>
      <p:sp>
        <p:nvSpPr>
          <p:cNvPr id="36" name="Text Box 25">
            <a:extLst>
              <a:ext uri="{FF2B5EF4-FFF2-40B4-BE49-F238E27FC236}">
                <a16:creationId xmlns:a16="http://schemas.microsoft.com/office/drawing/2014/main" id="{0A206A64-A465-494A-A8FA-ED318B25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982" y="3661525"/>
            <a:ext cx="189087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（模型机）</a:t>
            </a:r>
          </a:p>
        </p:txBody>
      </p:sp>
    </p:spTree>
    <p:extLst>
      <p:ext uri="{BB962C8B-B14F-4D97-AF65-F5344CB8AC3E}">
        <p14:creationId xmlns:p14="http://schemas.microsoft.com/office/powerpoint/2010/main" val="620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  <p:bldP spid="16" grpId="0"/>
      <p:bldP spid="17" grpId="0"/>
      <p:bldP spid="18" grpId="0"/>
      <p:bldP spid="19" grpId="0"/>
      <p:bldP spid="20" grpId="0"/>
      <p:bldP spid="24" grpId="0"/>
      <p:bldP spid="25" grpId="0" animBg="1"/>
      <p:bldP spid="26" grpId="0"/>
      <p:bldP spid="27" grpId="0"/>
      <p:bldP spid="28" grpId="0"/>
      <p:bldP spid="29" grpId="0"/>
      <p:bldP spid="33" grpId="0" animBg="1"/>
      <p:bldP spid="34" grpId="0"/>
      <p:bldP spid="35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0245-25C5-4D62-98F6-3757C0EB1783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977E32E4-B7E9-4F9F-9BFC-C5F494134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45" y="1357166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软件判优</a:t>
            </a:r>
          </a:p>
        </p:txBody>
      </p:sp>
      <p:sp>
        <p:nvSpPr>
          <p:cNvPr id="38" name="Text Box 12">
            <a:extLst>
              <a:ext uri="{FF2B5EF4-FFF2-40B4-BE49-F238E27FC236}">
                <a16:creationId xmlns:a16="http://schemas.microsoft.com/office/drawing/2014/main" id="{4AE7FA0F-CC00-41E6-AE30-CE842EDFB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25" y="1875835"/>
            <a:ext cx="79524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由程序查询顺序确定优先级，可灵活修改优先级。</a:t>
            </a: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85169AED-8347-43E7-AA4D-32B9197D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46" y="849103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）外设请求判优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4883152" y="3357593"/>
            <a:ext cx="2232025" cy="6477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54576" y="5027638"/>
            <a:ext cx="2232025" cy="6477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=1?</a:t>
            </a: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5962652" y="5689626"/>
            <a:ext cx="0" cy="11683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Line 40"/>
          <p:cNvSpPr>
            <a:spLocks noChangeShapeType="1"/>
          </p:cNvSpPr>
          <p:nvPr/>
        </p:nvSpPr>
        <p:spPr bwMode="auto">
          <a:xfrm>
            <a:off x="6019801" y="6551631"/>
            <a:ext cx="309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Line 41"/>
          <p:cNvSpPr>
            <a:spLocks noChangeShapeType="1"/>
          </p:cNvSpPr>
          <p:nvPr/>
        </p:nvSpPr>
        <p:spPr bwMode="auto">
          <a:xfrm>
            <a:off x="9097963" y="4238656"/>
            <a:ext cx="0" cy="23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5" name="Group 93"/>
          <p:cNvGrpSpPr>
            <a:grpSpLocks/>
          </p:cNvGrpSpPr>
          <p:nvPr/>
        </p:nvGrpSpPr>
        <p:grpSpPr bwMode="auto">
          <a:xfrm>
            <a:off x="5962652" y="3895755"/>
            <a:ext cx="720725" cy="1154113"/>
            <a:chOff x="3729" y="2250"/>
            <a:chExt cx="454" cy="727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729" y="2319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729" y="2534"/>
              <a:ext cx="0" cy="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3775" y="2250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</p:txBody>
        </p:sp>
      </p:grpSp>
      <p:sp>
        <p:nvSpPr>
          <p:cNvPr id="29" name="Text Box 44"/>
          <p:cNvSpPr txBox="1">
            <a:spLocks noChangeArrowheads="1"/>
          </p:cNvSpPr>
          <p:nvPr/>
        </p:nvSpPr>
        <p:spPr bwMode="auto">
          <a:xfrm>
            <a:off x="6005516" y="5903932"/>
            <a:ext cx="647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grpSp>
        <p:nvGrpSpPr>
          <p:cNvPr id="33" name="Group 92"/>
          <p:cNvGrpSpPr>
            <a:grpSpLocks/>
          </p:cNvGrpSpPr>
          <p:nvPr/>
        </p:nvGrpSpPr>
        <p:grpSpPr bwMode="auto">
          <a:xfrm>
            <a:off x="6972300" y="3313144"/>
            <a:ext cx="2125663" cy="1246187"/>
            <a:chOff x="4392" y="1865"/>
            <a:chExt cx="1339" cy="785"/>
          </a:xfrm>
        </p:grpSpPr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659" y="2262"/>
              <a:ext cx="845" cy="388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外设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中断服务程序</a:t>
              </a: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4464" y="2092"/>
              <a:ext cx="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4974" y="2098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5504" y="24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4392" y="1865"/>
              <a:ext cx="4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</a:p>
          </p:txBody>
        </p:sp>
      </p:grp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6972301" y="5021290"/>
            <a:ext cx="2139950" cy="1190626"/>
            <a:chOff x="4374" y="3040"/>
            <a:chExt cx="1348" cy="750"/>
          </a:xfrm>
        </p:grpSpPr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4659" y="3402"/>
              <a:ext cx="844" cy="388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外设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中断服务程序</a:t>
              </a:r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>
              <a:off x="4455" y="3251"/>
              <a:ext cx="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>
              <a:off x="5495" y="370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4374" y="3040"/>
              <a:ext cx="2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035" y="3251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2" name="Group 90"/>
          <p:cNvGrpSpPr>
            <a:grpSpLocks/>
          </p:cNvGrpSpPr>
          <p:nvPr/>
        </p:nvGrpSpPr>
        <p:grpSpPr bwMode="auto">
          <a:xfrm>
            <a:off x="93666" y="2992476"/>
            <a:ext cx="4514850" cy="2609851"/>
            <a:chOff x="-4" y="1564"/>
            <a:chExt cx="2844" cy="1644"/>
          </a:xfrm>
        </p:grpSpPr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1821" y="1564"/>
              <a:ext cx="568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端口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20H</a:t>
              </a: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516" y="2067"/>
              <a:ext cx="330" cy="3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≥</a:t>
              </a:r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878" y="1977"/>
              <a:ext cx="403" cy="1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2280" y="2085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2280" y="2211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2285" y="2351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2285" y="2477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2276" y="2603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2276" y="2729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2281" y="2860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281" y="2986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848" y="242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848" y="2368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848" y="2314"/>
              <a:ext cx="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848" y="2260"/>
              <a:ext cx="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848" y="2215"/>
              <a:ext cx="6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848" y="2171"/>
              <a:ext cx="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848" y="2126"/>
              <a:ext cx="9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848" y="2085"/>
              <a:ext cx="10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1752" y="2126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1752" y="2198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1624" y="2171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1624" y="2351"/>
              <a:ext cx="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1506" y="2211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1506" y="2477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1396" y="2260"/>
              <a:ext cx="0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1396" y="2603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>
              <a:off x="1277" y="231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1277" y="2729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1140" y="2368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1140" y="2860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1030" y="2422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>
              <a:off x="1033" y="2985"/>
              <a:ext cx="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Text Box 84"/>
            <p:cNvSpPr txBox="1">
              <a:spLocks noChangeArrowheads="1"/>
            </p:cNvSpPr>
            <p:nvPr/>
          </p:nvSpPr>
          <p:spPr bwMode="auto">
            <a:xfrm>
              <a:off x="2365" y="1808"/>
              <a:ext cx="46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INTR</a:t>
              </a:r>
              <a:r>
                <a:rPr lang="en-US" altLang="zh-CN" sz="24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2397" y="2956"/>
              <a:ext cx="443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INTR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</a:p>
          </p:txBody>
        </p:sp>
        <p:sp>
          <p:nvSpPr>
            <p:cNvPr id="88" name="Text Box 86"/>
            <p:cNvSpPr txBox="1">
              <a:spLocks noChangeArrowheads="1"/>
            </p:cNvSpPr>
            <p:nvPr/>
          </p:nvSpPr>
          <p:spPr bwMode="auto">
            <a:xfrm>
              <a:off x="-4" y="1938"/>
              <a:ext cx="63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INTR</a:t>
              </a:r>
              <a:endParaRPr lang="en-US" altLang="zh-CN" sz="2400" b="1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11" y="2242"/>
              <a:ext cx="525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0" name="Group 91"/>
          <p:cNvGrpSpPr>
            <a:grpSpLocks/>
          </p:cNvGrpSpPr>
          <p:nvPr/>
        </p:nvGrpSpPr>
        <p:grpSpPr bwMode="auto">
          <a:xfrm>
            <a:off x="5256214" y="2330480"/>
            <a:ext cx="1512888" cy="1027113"/>
            <a:chOff x="3284" y="1264"/>
            <a:chExt cx="953" cy="647"/>
          </a:xfrm>
        </p:grpSpPr>
        <p:sp>
          <p:nvSpPr>
            <p:cNvPr id="91" name="Text Box 15"/>
            <p:cNvSpPr txBox="1">
              <a:spLocks noChangeArrowheads="1"/>
            </p:cNvSpPr>
            <p:nvPr/>
          </p:nvSpPr>
          <p:spPr bwMode="auto">
            <a:xfrm>
              <a:off x="3284" y="1477"/>
              <a:ext cx="953" cy="300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读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20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端口</a:t>
              </a:r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3729" y="177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Line 88"/>
            <p:cNvSpPr>
              <a:spLocks noChangeShapeType="1"/>
            </p:cNvSpPr>
            <p:nvPr/>
          </p:nvSpPr>
          <p:spPr bwMode="auto">
            <a:xfrm>
              <a:off x="3747" y="1264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4" name="Text Box 89"/>
          <p:cNvSpPr txBox="1">
            <a:spLocks noChangeArrowheads="1"/>
          </p:cNvSpPr>
          <p:nvPr/>
        </p:nvSpPr>
        <p:spPr bwMode="auto">
          <a:xfrm>
            <a:off x="525464" y="5689625"/>
            <a:ext cx="384016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软件查询中断接口电路  </a:t>
            </a:r>
          </a:p>
        </p:txBody>
      </p:sp>
      <p:sp>
        <p:nvSpPr>
          <p:cNvPr id="95" name="Text Box 51"/>
          <p:cNvSpPr txBox="1">
            <a:spLocks noChangeArrowheads="1"/>
          </p:cNvSpPr>
          <p:nvPr/>
        </p:nvSpPr>
        <p:spPr bwMode="auto">
          <a:xfrm>
            <a:off x="3692529" y="2605124"/>
            <a:ext cx="1028700" cy="830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中断请求</a:t>
            </a:r>
            <a:endParaRPr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7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  <p:bldP spid="18" grpId="0" animBg="1"/>
      <p:bldP spid="19" grpId="0" animBg="1"/>
      <p:bldP spid="20" grpId="0" animBg="1"/>
      <p:bldP spid="23" grpId="0" animBg="1"/>
      <p:bldP spid="24" grpId="0" animBg="1"/>
      <p:bldP spid="29" grpId="0"/>
      <p:bldP spid="94" grpId="0" autoUpdateAnimBg="0"/>
      <p:bldP spid="9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B815-CCD8-4F62-8D21-E0C63AB7D5C7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12E33063-0E86-45B5-8F04-20C834EDC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17" y="820974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硬件判优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1355725" y="2611432"/>
            <a:ext cx="0" cy="3198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771650" y="4433882"/>
            <a:ext cx="75565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2082800" y="4324344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2136128" y="40690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2136128" y="4054763"/>
            <a:ext cx="104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3168650" y="4037007"/>
            <a:ext cx="0" cy="1120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3168650" y="5157782"/>
            <a:ext cx="429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2127250" y="4794244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3894138" y="4413244"/>
            <a:ext cx="75565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/>
              <a:t>&amp;</a:t>
            </a: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4205288" y="4303707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4258616" y="3602325"/>
            <a:ext cx="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4106863" y="4773607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3896666" y="3267363"/>
            <a:ext cx="75565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>
            <a:off x="4207816" y="3157825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 flipH="1">
            <a:off x="4270022" y="2646944"/>
            <a:ext cx="635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5930900" y="4421182"/>
            <a:ext cx="75565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/>
              <a:t>&amp;</a:t>
            </a:r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6242050" y="4311644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295378" y="3610263"/>
            <a:ext cx="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6143625" y="4781544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5933428" y="3275300"/>
            <a:ext cx="75565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6244578" y="3165763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H="1">
            <a:off x="6297906" y="2646944"/>
            <a:ext cx="15875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>
            <a:off x="4258616" y="4097625"/>
            <a:ext cx="922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8"/>
          <p:cNvSpPr>
            <a:spLocks noChangeShapeType="1"/>
          </p:cNvSpPr>
          <p:nvPr/>
        </p:nvSpPr>
        <p:spPr bwMode="auto">
          <a:xfrm>
            <a:off x="5172075" y="4079869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9"/>
          <p:cNvSpPr>
            <a:spLocks noChangeShapeType="1"/>
          </p:cNvSpPr>
          <p:nvPr/>
        </p:nvSpPr>
        <p:spPr bwMode="auto">
          <a:xfrm>
            <a:off x="5172075" y="5519732"/>
            <a:ext cx="2293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0"/>
          <p:cNvSpPr>
            <a:spLocks noChangeShapeType="1"/>
          </p:cNvSpPr>
          <p:nvPr/>
        </p:nvSpPr>
        <p:spPr bwMode="auto">
          <a:xfrm>
            <a:off x="4432300" y="4800594"/>
            <a:ext cx="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1"/>
          <p:cNvSpPr>
            <a:spLocks noChangeShapeType="1"/>
          </p:cNvSpPr>
          <p:nvPr/>
        </p:nvSpPr>
        <p:spPr bwMode="auto">
          <a:xfrm>
            <a:off x="6340475" y="4808532"/>
            <a:ext cx="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2"/>
          <p:cNvSpPr>
            <a:spLocks noChangeShapeType="1"/>
          </p:cNvSpPr>
          <p:nvPr/>
        </p:nvSpPr>
        <p:spPr bwMode="auto">
          <a:xfrm>
            <a:off x="6523038" y="4773607"/>
            <a:ext cx="0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33"/>
          <p:cNvSpPr>
            <a:spLocks noChangeShapeType="1"/>
          </p:cNvSpPr>
          <p:nvPr/>
        </p:nvSpPr>
        <p:spPr bwMode="auto">
          <a:xfrm>
            <a:off x="1355725" y="5157782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1135062" y="5951530"/>
            <a:ext cx="12128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60" name="Text Box 35"/>
          <p:cNvSpPr txBox="1">
            <a:spLocks noChangeArrowheads="1"/>
          </p:cNvSpPr>
          <p:nvPr/>
        </p:nvSpPr>
        <p:spPr bwMode="auto">
          <a:xfrm>
            <a:off x="3959225" y="5943612"/>
            <a:ext cx="12128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61" name="Text Box 36"/>
          <p:cNvSpPr txBox="1">
            <a:spLocks noChangeArrowheads="1"/>
          </p:cNvSpPr>
          <p:nvPr/>
        </p:nvSpPr>
        <p:spPr bwMode="auto">
          <a:xfrm>
            <a:off x="6530973" y="5922175"/>
            <a:ext cx="12128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1332853" y="2639942"/>
            <a:ext cx="12128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INTR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auto">
          <a:xfrm>
            <a:off x="4271316" y="2591088"/>
            <a:ext cx="12128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INTR</a:t>
            </a:r>
            <a:r>
              <a:rPr lang="en-US" altLang="zh-CN" sz="2800" b="1" baseline="-250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64" name="Text Box 39"/>
          <p:cNvSpPr txBox="1">
            <a:spLocks noChangeArrowheads="1"/>
          </p:cNvSpPr>
          <p:nvPr/>
        </p:nvSpPr>
        <p:spPr bwMode="auto">
          <a:xfrm>
            <a:off x="6331891" y="2605375"/>
            <a:ext cx="12128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INTR</a:t>
            </a:r>
            <a:r>
              <a:rPr lang="en-US" altLang="zh-CN" sz="2800" b="1" baseline="-250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>
            <a:off x="6295378" y="4026188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41"/>
          <p:cNvSpPr>
            <a:spLocks noChangeShapeType="1"/>
          </p:cNvSpPr>
          <p:nvPr/>
        </p:nvSpPr>
        <p:spPr bwMode="auto">
          <a:xfrm>
            <a:off x="7232003" y="4026188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433369" y="1335696"/>
            <a:ext cx="7687553" cy="10577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一种采用独立请求线的并行判优逻辑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优先级顺序固定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1233488" y="5384792"/>
            <a:ext cx="12128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INTR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’</a:t>
            </a:r>
            <a:endParaRPr lang="en-US" altLang="zh-CN" sz="2800" b="1" baseline="-25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4114799" y="5432418"/>
            <a:ext cx="12128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INTR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b="1" baseline="30000" dirty="0">
                <a:latin typeface="黑体" pitchFamily="49" charset="-122"/>
                <a:ea typeface="黑体" pitchFamily="49" charset="-122"/>
              </a:rPr>
              <a:t>’</a:t>
            </a:r>
          </a:p>
        </p:txBody>
      </p:sp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6418270" y="5475281"/>
            <a:ext cx="12128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INTR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1" baseline="30000" dirty="0">
                <a:latin typeface="黑体" pitchFamily="49" charset="-122"/>
                <a:ea typeface="黑体" pitchFamily="49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554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  <p:bldP spid="64" grpId="0" autoUpdateAnimBg="0"/>
      <p:bldP spid="65" grpId="0" animBg="1"/>
      <p:bldP spid="66" grpId="0" animBg="1"/>
      <p:bldP spid="68" grpId="0" autoUpdateAnimBg="0"/>
      <p:bldP spid="69" grpId="0" autoUpdateAnimBg="0"/>
      <p:bldP spid="7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AFC2-5462-4C55-AFF1-FE71B6AF94AC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6256335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631824" y="865858"/>
            <a:ext cx="8299111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链式优先排队逻辑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只有单根中断请求线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2344749" y="2747974"/>
            <a:ext cx="0" cy="319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719399" y="4340236"/>
            <a:ext cx="473075" cy="542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730636" y="4886336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1947874" y="4492636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1406525" y="5969015"/>
            <a:ext cx="12128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3814763" y="5976952"/>
            <a:ext cx="12128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6315075" y="5973776"/>
            <a:ext cx="12128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2719399" y="3665549"/>
            <a:ext cx="1333500" cy="3795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编码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>
            <a:off x="7913699" y="4994286"/>
            <a:ext cx="4111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2351099" y="4737111"/>
            <a:ext cx="38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2736861" y="5067311"/>
            <a:ext cx="471488" cy="542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1938348" y="5224474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328874" y="5467361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2623855" y="5399099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192474" y="4611699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 flipH="1">
            <a:off x="3367099" y="4113224"/>
            <a:ext cx="635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Rectangle 52"/>
          <p:cNvSpPr>
            <a:spLocks noChangeArrowheads="1"/>
          </p:cNvSpPr>
          <p:nvPr/>
        </p:nvSpPr>
        <p:spPr bwMode="auto">
          <a:xfrm>
            <a:off x="1500198" y="2263786"/>
            <a:ext cx="523875" cy="612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≥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2014549" y="2744799"/>
            <a:ext cx="328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728673" y="2535249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406410" y="2036774"/>
            <a:ext cx="10937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INTR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 flipV="1">
            <a:off x="3203586" y="5340068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 flipV="1">
            <a:off x="3733811" y="4880927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1947874" y="4492636"/>
            <a:ext cx="0" cy="73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4862524" y="4332299"/>
            <a:ext cx="471487" cy="54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</a:p>
        </p:txBody>
      </p: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4090999" y="4484699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020043" y="3656024"/>
            <a:ext cx="1301453" cy="3795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编码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4478348" y="4727586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4878399" y="5059374"/>
            <a:ext cx="473075" cy="54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</a:p>
        </p:txBody>
      </p:sp>
      <p:sp>
        <p:nvSpPr>
          <p:cNvPr id="51" name="Line 33"/>
          <p:cNvSpPr>
            <a:spLocks noChangeShapeType="1"/>
          </p:cNvSpPr>
          <p:nvPr/>
        </p:nvSpPr>
        <p:spPr bwMode="auto">
          <a:xfrm>
            <a:off x="4095761" y="5214949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Line 33"/>
          <p:cNvSpPr>
            <a:spLocks noChangeShapeType="1"/>
          </p:cNvSpPr>
          <p:nvPr/>
        </p:nvSpPr>
        <p:spPr bwMode="auto">
          <a:xfrm>
            <a:off x="4456123" y="5459424"/>
            <a:ext cx="328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Oval 14"/>
          <p:cNvSpPr>
            <a:spLocks noChangeArrowheads="1"/>
          </p:cNvSpPr>
          <p:nvPr/>
        </p:nvSpPr>
        <p:spPr bwMode="auto">
          <a:xfrm>
            <a:off x="4770448" y="5389574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>
            <a:off x="5334011" y="4603761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H="1">
            <a:off x="5508636" y="4105286"/>
            <a:ext cx="635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4090999" y="4484699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7045336" y="4337061"/>
            <a:ext cx="471488" cy="541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7718436" y="4989524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>
            <a:off x="6273811" y="4489461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7079570" y="3660786"/>
            <a:ext cx="1306212" cy="3795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编码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Line 33"/>
          <p:cNvSpPr>
            <a:spLocks noChangeShapeType="1"/>
          </p:cNvSpPr>
          <p:nvPr/>
        </p:nvSpPr>
        <p:spPr bwMode="auto">
          <a:xfrm>
            <a:off x="6666571" y="4732349"/>
            <a:ext cx="38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7061211" y="5064136"/>
            <a:ext cx="473075" cy="541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</a:p>
        </p:txBody>
      </p:sp>
      <p:sp>
        <p:nvSpPr>
          <p:cNvPr id="63" name="Line 33"/>
          <p:cNvSpPr>
            <a:spLocks noChangeShapeType="1"/>
          </p:cNvSpPr>
          <p:nvPr/>
        </p:nvSpPr>
        <p:spPr bwMode="auto">
          <a:xfrm>
            <a:off x="6278574" y="5219711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Line 33"/>
          <p:cNvSpPr>
            <a:spLocks noChangeShapeType="1"/>
          </p:cNvSpPr>
          <p:nvPr/>
        </p:nvSpPr>
        <p:spPr bwMode="auto">
          <a:xfrm>
            <a:off x="6653224" y="5462599"/>
            <a:ext cx="328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Oval 14"/>
          <p:cNvSpPr>
            <a:spLocks noChangeArrowheads="1"/>
          </p:cNvSpPr>
          <p:nvPr/>
        </p:nvSpPr>
        <p:spPr bwMode="auto">
          <a:xfrm>
            <a:off x="6958670" y="5394336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Line 33"/>
          <p:cNvSpPr>
            <a:spLocks noChangeShapeType="1"/>
          </p:cNvSpPr>
          <p:nvPr/>
        </p:nvSpPr>
        <p:spPr bwMode="auto">
          <a:xfrm>
            <a:off x="7516824" y="4606936"/>
            <a:ext cx="17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 flipH="1">
            <a:off x="7693036" y="4108461"/>
            <a:ext cx="635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>
            <a:off x="7527936" y="5353061"/>
            <a:ext cx="17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7710499" y="4995874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6273811" y="4489461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5886461" y="4837124"/>
            <a:ext cx="0" cy="452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5360999" y="5294323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 flipV="1">
            <a:off x="5891224" y="4842534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33"/>
          <p:cNvSpPr>
            <a:spLocks noChangeShapeType="1"/>
          </p:cNvSpPr>
          <p:nvPr/>
        </p:nvSpPr>
        <p:spPr bwMode="auto">
          <a:xfrm flipV="1">
            <a:off x="757249" y="4868874"/>
            <a:ext cx="119538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37"/>
          <p:cNvSpPr txBox="1">
            <a:spLocks noChangeArrowheads="1"/>
          </p:cNvSpPr>
          <p:nvPr/>
        </p:nvSpPr>
        <p:spPr bwMode="auto">
          <a:xfrm>
            <a:off x="481024" y="4303724"/>
            <a:ext cx="109378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 flipV="1">
            <a:off x="4465649" y="2590811"/>
            <a:ext cx="0" cy="3325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2038361" y="2587636"/>
            <a:ext cx="2443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Line 5"/>
          <p:cNvSpPr>
            <a:spLocks noChangeShapeType="1"/>
          </p:cNvSpPr>
          <p:nvPr/>
        </p:nvSpPr>
        <p:spPr bwMode="auto">
          <a:xfrm flipV="1">
            <a:off x="6653224" y="2393961"/>
            <a:ext cx="9525" cy="3522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33"/>
          <p:cNvSpPr>
            <a:spLocks noChangeShapeType="1"/>
          </p:cNvSpPr>
          <p:nvPr/>
        </p:nvSpPr>
        <p:spPr bwMode="auto">
          <a:xfrm>
            <a:off x="2032850" y="2403486"/>
            <a:ext cx="463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 Box 51"/>
          <p:cNvSpPr txBox="1">
            <a:spLocks noChangeArrowheads="1"/>
          </p:cNvSpPr>
          <p:nvPr/>
        </p:nvSpPr>
        <p:spPr bwMode="auto">
          <a:xfrm>
            <a:off x="617534" y="1435136"/>
            <a:ext cx="634113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优先级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顺序固定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2247119" y="2701935"/>
            <a:ext cx="109378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INTR</a:t>
            </a:r>
            <a:r>
              <a:rPr lang="en-US" altLang="zh-CN" sz="1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2038360" y="2012342"/>
            <a:ext cx="109378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INTR</a:t>
            </a:r>
            <a:r>
              <a:rPr lang="en-US" altLang="zh-CN" sz="1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1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63823" y="3841652"/>
            <a:ext cx="172976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中断响应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/>
      <p:bldP spid="8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988-1F8D-45A9-BD1D-A1E8737D2463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9" name="Text Box 14">
            <a:extLst>
              <a:ext uri="{FF2B5EF4-FFF2-40B4-BE49-F238E27FC236}">
                <a16:creationId xmlns:a16="http://schemas.microsoft.com/office/drawing/2014/main" id="{7DABD7CE-250C-4FCC-963C-AECE3C336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27" y="1066715"/>
            <a:ext cx="73539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专用芯片判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中断控制器</a:t>
            </a: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5E59BD9E-0FE3-4A31-ACE2-7C53F92D7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91" y="2388917"/>
            <a:ext cx="473850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中断控制器集中解决请求信号的接收、屏蔽、判优、编码等问题。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84" y="988677"/>
            <a:ext cx="2773363" cy="527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4">
            <a:extLst>
              <a:ext uri="{FF2B5EF4-FFF2-40B4-BE49-F238E27FC236}">
                <a16:creationId xmlns:a16="http://schemas.microsoft.com/office/drawing/2014/main" id="{7DABD7CE-250C-4FCC-963C-AECE3C336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4" y="1743091"/>
            <a:ext cx="3315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sz="2800" b="1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</a:t>
            </a:r>
            <a:r>
              <a:rPr lang="zh-CN" altLang="en-US" sz="2800" b="1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为例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8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B3D7-6404-429C-99FC-F3935475A4DA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714381" y="1252521"/>
            <a:ext cx="3384550" cy="2592388"/>
            <a:chOff x="441" y="364"/>
            <a:chExt cx="2132" cy="1633"/>
          </a:xfrm>
        </p:grpSpPr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613" y="1271"/>
              <a:ext cx="1768" cy="66"/>
            </a:xfrm>
            <a:prstGeom prst="leftRightArrow">
              <a:avLst>
                <a:gd name="adj1" fmla="val 50000"/>
                <a:gd name="adj2" fmla="val 535758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112" y="680"/>
              <a:ext cx="556" cy="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1293" y="974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" name="AutoShape 8"/>
            <p:cNvSpPr>
              <a:spLocks noChangeArrowheads="1"/>
            </p:cNvSpPr>
            <p:nvPr/>
          </p:nvSpPr>
          <p:spPr bwMode="auto">
            <a:xfrm>
              <a:off x="1067" y="1337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1746" y="1337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522" y="1655"/>
              <a:ext cx="892" cy="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寄存器组</a:t>
              </a: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1566" y="1655"/>
              <a:ext cx="892" cy="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控制部件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565" y="1028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内总线</a:t>
              </a: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441" y="364"/>
              <a:ext cx="2132" cy="16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4170366" y="1827201"/>
            <a:ext cx="2720975" cy="1546225"/>
            <a:chOff x="2690" y="726"/>
            <a:chExt cx="1714" cy="974"/>
          </a:xfrm>
        </p:grpSpPr>
        <p:sp>
          <p:nvSpPr>
            <p:cNvPr id="34" name="AutoShape 14"/>
            <p:cNvSpPr>
              <a:spLocks noChangeArrowheads="1"/>
            </p:cNvSpPr>
            <p:nvPr/>
          </p:nvSpPr>
          <p:spPr bwMode="auto">
            <a:xfrm>
              <a:off x="2690" y="1015"/>
              <a:ext cx="1714" cy="44"/>
            </a:xfrm>
            <a:prstGeom prst="leftRightArrow">
              <a:avLst>
                <a:gd name="adj1" fmla="val 50000"/>
                <a:gd name="adj2" fmla="val 1154545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>
              <a:off x="3261" y="1081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2926" y="1399"/>
              <a:ext cx="680" cy="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ROM</a:t>
              </a: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2786" y="726"/>
              <a:ext cx="16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局部总线</a:t>
              </a:r>
            </a:p>
          </p:txBody>
        </p:sp>
        <p:sp>
          <p:nvSpPr>
            <p:cNvPr id="38" name="AutoShape 20"/>
            <p:cNvSpPr>
              <a:spLocks noChangeArrowheads="1"/>
            </p:cNvSpPr>
            <p:nvPr/>
          </p:nvSpPr>
          <p:spPr bwMode="auto">
            <a:xfrm>
              <a:off x="3996" y="1089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3715" y="1409"/>
              <a:ext cx="619" cy="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</a:rPr>
                <a:t>RAM</a:t>
              </a:r>
            </a:p>
          </p:txBody>
        </p:sp>
      </p:grp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27027" y="798482"/>
            <a:ext cx="6991360" cy="547690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7358820" y="3311506"/>
            <a:ext cx="16622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外总线</a:t>
            </a:r>
            <a:endParaRPr lang="en-US" altLang="zh-CN" sz="2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通信总线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427037" y="4017946"/>
            <a:ext cx="6831013" cy="1944687"/>
            <a:chOff x="287" y="2205"/>
            <a:chExt cx="4303" cy="1225"/>
          </a:xfrm>
        </p:grpSpPr>
        <p:sp>
          <p:nvSpPr>
            <p:cNvPr id="43" name="AutoShape 23"/>
            <p:cNvSpPr>
              <a:spLocks noChangeArrowheads="1"/>
            </p:cNvSpPr>
            <p:nvPr/>
          </p:nvSpPr>
          <p:spPr bwMode="auto">
            <a:xfrm>
              <a:off x="2429" y="2205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287" y="2541"/>
              <a:ext cx="4303" cy="29"/>
            </a:xfrm>
            <a:prstGeom prst="leftRightArrow">
              <a:avLst>
                <a:gd name="adj1" fmla="val 50000"/>
                <a:gd name="adj2" fmla="val 2257778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" name="AutoShape 25"/>
            <p:cNvSpPr>
              <a:spLocks noChangeArrowheads="1"/>
            </p:cNvSpPr>
            <p:nvPr/>
          </p:nvSpPr>
          <p:spPr bwMode="auto">
            <a:xfrm>
              <a:off x="1429" y="2586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6" name="AutoShape 26"/>
            <p:cNvSpPr>
              <a:spLocks noChangeArrowheads="1"/>
            </p:cNvSpPr>
            <p:nvPr/>
          </p:nvSpPr>
          <p:spPr bwMode="auto">
            <a:xfrm>
              <a:off x="3061" y="2586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975" y="2904"/>
              <a:ext cx="771" cy="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存储器扩展板</a:t>
              </a: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2699" y="2904"/>
              <a:ext cx="759" cy="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处 理器</a:t>
              </a:r>
            </a:p>
          </p:txBody>
        </p:sp>
        <p:sp>
          <p:nvSpPr>
            <p:cNvPr id="49" name="AutoShape 29"/>
            <p:cNvSpPr>
              <a:spLocks noChangeArrowheads="1"/>
            </p:cNvSpPr>
            <p:nvPr/>
          </p:nvSpPr>
          <p:spPr bwMode="auto">
            <a:xfrm>
              <a:off x="2154" y="2586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1837" y="2904"/>
              <a:ext cx="744" cy="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图形处理器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3109" y="2251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</p:grpSp>
      <p:sp>
        <p:nvSpPr>
          <p:cNvPr id="52" name="左右箭头 51"/>
          <p:cNvSpPr>
            <a:spLocks noChangeArrowheads="1"/>
          </p:cNvSpPr>
          <p:nvPr/>
        </p:nvSpPr>
        <p:spPr bwMode="auto">
          <a:xfrm>
            <a:off x="7329499" y="4132243"/>
            <a:ext cx="1691568" cy="231775"/>
          </a:xfrm>
          <a:prstGeom prst="leftRightArrow">
            <a:avLst>
              <a:gd name="adj1" fmla="val 50000"/>
              <a:gd name="adj2" fmla="val 502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515156" y="1095363"/>
            <a:ext cx="6514305" cy="28797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52" grpId="0" animBg="1"/>
      <p:bldP spid="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889B-2F8D-477A-AE18-3775763DE516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60</a:t>
            </a:fld>
            <a:endParaRPr lang="zh-CN" altLang="en-US"/>
          </a:p>
        </p:txBody>
      </p:sp>
      <p:grpSp>
        <p:nvGrpSpPr>
          <p:cNvPr id="20" name="Group 93">
            <a:extLst>
              <a:ext uri="{FF2B5EF4-FFF2-40B4-BE49-F238E27FC236}">
                <a16:creationId xmlns:a16="http://schemas.microsoft.com/office/drawing/2014/main" id="{A9E122AF-7179-460C-8C83-9BC196AF400D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499191"/>
            <a:ext cx="6853238" cy="4557713"/>
            <a:chOff x="1395" y="-87"/>
            <a:chExt cx="4317" cy="2871"/>
          </a:xfrm>
        </p:grpSpPr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0F043FCE-68FD-4F9D-AF22-174786607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-87"/>
              <a:ext cx="9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8259</a:t>
              </a: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4002A634-041F-4FAF-838A-CC60CA1CC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135"/>
              <a:ext cx="12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D7</a:t>
              </a:r>
              <a:r>
                <a:rPr lang="zh-CN" altLang="en-US" sz="24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～</a:t>
              </a:r>
              <a:r>
                <a:rPr lang="en-US" altLang="zh-CN" sz="24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D0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106A89BA-89B7-4D13-BC9B-FCE88A94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54"/>
              <a:ext cx="2160" cy="2630"/>
            </a:xfrm>
            <a:prstGeom prst="rect">
              <a:avLst/>
            </a:prstGeom>
            <a:noFill/>
            <a:ln w="38100">
              <a:solidFill>
                <a:srgbClr val="66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D78A55A9-C5EE-4CBD-8A80-5C2AA60C3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9" y="2424"/>
              <a:ext cx="1584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中断屏蔽寄存器</a:t>
              </a:r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E8B27C00-352B-404B-B1C0-4A7521749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0"/>
              <a:ext cx="1584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内部控制逻辑</a:t>
              </a: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179B2CC4-3568-4951-B2BD-BAF2FDCED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3" y="720"/>
              <a:ext cx="349" cy="144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中断请求寄存器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104CFA02-6B9F-47CB-995C-2DB18AEDA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720"/>
              <a:ext cx="349" cy="144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中断服务寄存器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6B5D169E-50C0-428F-ADB3-A1BD69EA6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" y="720"/>
              <a:ext cx="349" cy="144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优先级裁决器</a:t>
              </a: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D6C6248D-2564-42D8-8AE8-DF0FF7628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67B7A874-1BBE-4B0A-9079-9C67FBADE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1193131-011E-4F21-A315-E0341F57F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60"/>
              <a:ext cx="4" cy="26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38">
              <a:extLst>
                <a:ext uri="{FF2B5EF4-FFF2-40B4-BE49-F238E27FC236}">
                  <a16:creationId xmlns:a16="http://schemas.microsoft.com/office/drawing/2014/main" id="{0533C97E-A576-4DFE-A0E8-8F28022D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52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Line 41">
              <a:extLst>
                <a:ext uri="{FF2B5EF4-FFF2-40B4-BE49-F238E27FC236}">
                  <a16:creationId xmlns:a16="http://schemas.microsoft.com/office/drawing/2014/main" id="{21646AB9-396D-413C-B445-8D695066C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6"/>
              <a:ext cx="48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Line 42">
              <a:extLst>
                <a:ext uri="{FF2B5EF4-FFF2-40B4-BE49-F238E27FC236}">
                  <a16:creationId xmlns:a16="http://schemas.microsoft.com/office/drawing/2014/main" id="{185E4652-66C0-46A5-81C9-A65806DBE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690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43">
              <a:extLst>
                <a:ext uri="{FF2B5EF4-FFF2-40B4-BE49-F238E27FC236}">
                  <a16:creationId xmlns:a16="http://schemas.microsoft.com/office/drawing/2014/main" id="{C0919D36-8146-49B3-9B71-8EECC296D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78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FD117C9F-5FF7-4921-AB21-A03862D48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498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49" name="Group 92">
              <a:extLst>
                <a:ext uri="{FF2B5EF4-FFF2-40B4-BE49-F238E27FC236}">
                  <a16:creationId xmlns:a16="http://schemas.microsoft.com/office/drawing/2014/main" id="{649FC0A2-30F7-47C9-B9F4-36621943A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8" y="834"/>
              <a:ext cx="720" cy="291"/>
              <a:chOff x="1734" y="1458"/>
              <a:chExt cx="720" cy="291"/>
            </a:xfrm>
          </p:grpSpPr>
          <p:sp>
            <p:nvSpPr>
              <p:cNvPr id="61" name="Text Box 45">
                <a:extLst>
                  <a:ext uri="{FF2B5EF4-FFF2-40B4-BE49-F238E27FC236}">
                    <a16:creationId xmlns:a16="http://schemas.microsoft.com/office/drawing/2014/main" id="{B7F870A2-73B4-47F5-A8D2-DD0B3FA832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4" y="1458"/>
                <a:ext cx="7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INTA</a:t>
                </a:r>
                <a:endPara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2" name="Line 46">
                <a:extLst>
                  <a:ext uri="{FF2B5EF4-FFF2-40B4-BE49-F238E27FC236}">
                    <a16:creationId xmlns:a16="http://schemas.microsoft.com/office/drawing/2014/main" id="{5C8C22C4-0853-45A6-869F-011E63D09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0" y="1524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E4D54A2F-6D3C-41EF-B1B1-965DDB91D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924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19F8B5BE-2387-40F9-A386-41F54DDA0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824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3354F7C5-FE57-4E4B-BCBD-926874DBC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80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A5FCAB69-ABFB-4603-830A-652252F27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536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3199D39E-659D-4A54-A3EC-76C67ABCD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74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F5F29D91-EE38-4253-A77E-83C070198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36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17E9F1F6-63AF-415D-8838-63F012091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92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6EF79E7E-D87A-4927-9C57-323EDB3D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68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Text Box 55">
              <a:extLst>
                <a:ext uri="{FF2B5EF4-FFF2-40B4-BE49-F238E27FC236}">
                  <a16:creationId xmlns:a16="http://schemas.microsoft.com/office/drawing/2014/main" id="{3952CF6E-0C25-47C4-8319-EE0ACE6D3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768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IRQ0</a:t>
              </a:r>
              <a:endParaRPr lang="en-US" altLang="zh-CN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Text Box 56">
              <a:extLst>
                <a:ext uri="{FF2B5EF4-FFF2-40B4-BE49-F238E27FC236}">
                  <a16:creationId xmlns:a16="http://schemas.microsoft.com/office/drawing/2014/main" id="{C10395DA-6D02-4831-A8F3-24016D8B1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776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IRQ7</a:t>
              </a:r>
              <a:endParaRPr lang="en-US" altLang="zh-CN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C9F76B6E-785A-4A20-A67D-CF2FC2D2F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104"/>
              <a:ext cx="0" cy="672"/>
            </a:xfrm>
            <a:prstGeom prst="line">
              <a:avLst/>
            </a:prstGeom>
            <a:noFill/>
            <a:ln w="38100" cap="rnd">
              <a:solidFill>
                <a:srgbClr val="33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2" name="Text Box 80">
            <a:extLst>
              <a:ext uri="{FF2B5EF4-FFF2-40B4-BE49-F238E27FC236}">
                <a16:creationId xmlns:a16="http://schemas.microsoft.com/office/drawing/2014/main" id="{C0117B1A-7CC7-4827-AACC-2029EBDF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9" y="4374526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IRR</a:t>
            </a: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73" name="Text Box 81">
            <a:extLst>
              <a:ext uri="{FF2B5EF4-FFF2-40B4-BE49-F238E27FC236}">
                <a16:creationId xmlns:a16="http://schemas.microsoft.com/office/drawing/2014/main" id="{041CE061-D552-4BE6-A289-D55D38B83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59" y="437452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00010100</a:t>
            </a:r>
          </a:p>
        </p:txBody>
      </p:sp>
      <p:sp>
        <p:nvSpPr>
          <p:cNvPr id="74" name="Text Box 82">
            <a:extLst>
              <a:ext uri="{FF2B5EF4-FFF2-40B4-BE49-F238E27FC236}">
                <a16:creationId xmlns:a16="http://schemas.microsoft.com/office/drawing/2014/main" id="{81B80467-A951-41EF-B890-7C1A4B4CF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59" y="399352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7      0</a:t>
            </a:r>
          </a:p>
        </p:txBody>
      </p:sp>
      <p:sp>
        <p:nvSpPr>
          <p:cNvPr id="75" name="Text Box 83">
            <a:extLst>
              <a:ext uri="{FF2B5EF4-FFF2-40B4-BE49-F238E27FC236}">
                <a16:creationId xmlns:a16="http://schemas.microsoft.com/office/drawing/2014/main" id="{5E84C2DE-705A-4F0A-AF11-A327677F5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9" y="4755526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IMR</a:t>
            </a: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76" name="Text Box 84">
            <a:extLst>
              <a:ext uri="{FF2B5EF4-FFF2-40B4-BE49-F238E27FC236}">
                <a16:creationId xmlns:a16="http://schemas.microsoft.com/office/drawing/2014/main" id="{2CC67F0A-7700-4415-ABED-4136E0EB5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59" y="475552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00000100</a:t>
            </a:r>
          </a:p>
        </p:txBody>
      </p:sp>
      <p:sp>
        <p:nvSpPr>
          <p:cNvPr id="77" name="Text Box 85">
            <a:extLst>
              <a:ext uri="{FF2B5EF4-FFF2-40B4-BE49-F238E27FC236}">
                <a16:creationId xmlns:a16="http://schemas.microsoft.com/office/drawing/2014/main" id="{895AEEE5-D68E-4445-B020-B3794F8B6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9" y="5136526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78" name="Text Box 87">
            <a:extLst>
              <a:ext uri="{FF2B5EF4-FFF2-40B4-BE49-F238E27FC236}">
                <a16:creationId xmlns:a16="http://schemas.microsoft.com/office/drawing/2014/main" id="{7715C47F-242C-43BE-97C3-8439CEE08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59" y="513652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00001000</a:t>
            </a:r>
          </a:p>
        </p:txBody>
      </p:sp>
      <p:sp>
        <p:nvSpPr>
          <p:cNvPr id="79" name="Line 89">
            <a:extLst>
              <a:ext uri="{FF2B5EF4-FFF2-40B4-BE49-F238E27FC236}">
                <a16:creationId xmlns:a16="http://schemas.microsoft.com/office/drawing/2014/main" id="{3253128B-CF4C-49CF-A7CD-299F516AC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7559" y="5566018"/>
            <a:ext cx="0" cy="3048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 Box 90">
            <a:extLst>
              <a:ext uri="{FF2B5EF4-FFF2-40B4-BE49-F238E27FC236}">
                <a16:creationId xmlns:a16="http://schemas.microsoft.com/office/drawing/2014/main" id="{AA3DC9BE-03D4-4B3C-BD08-A017CA6EC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59" y="579230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不发</a:t>
            </a:r>
            <a:r>
              <a:rPr lang="en-US" altLang="zh-CN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</a:p>
        </p:txBody>
      </p:sp>
      <p:sp>
        <p:nvSpPr>
          <p:cNvPr id="81" name="Text Box 96">
            <a:extLst>
              <a:ext uri="{FF2B5EF4-FFF2-40B4-BE49-F238E27FC236}">
                <a16:creationId xmlns:a16="http://schemas.microsoft.com/office/drawing/2014/main" id="{22EB44F5-E738-472A-8A9D-9E1AD00F6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359" y="437452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00010100</a:t>
            </a:r>
          </a:p>
        </p:txBody>
      </p:sp>
      <p:sp>
        <p:nvSpPr>
          <p:cNvPr id="82" name="Text Box 97">
            <a:extLst>
              <a:ext uri="{FF2B5EF4-FFF2-40B4-BE49-F238E27FC236}">
                <a16:creationId xmlns:a16="http://schemas.microsoft.com/office/drawing/2014/main" id="{1CEF1773-7298-461A-A9E2-850B95DED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359" y="399352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7      0</a:t>
            </a:r>
          </a:p>
        </p:txBody>
      </p:sp>
      <p:sp>
        <p:nvSpPr>
          <p:cNvPr id="83" name="Text Box 99">
            <a:extLst>
              <a:ext uri="{FF2B5EF4-FFF2-40B4-BE49-F238E27FC236}">
                <a16:creationId xmlns:a16="http://schemas.microsoft.com/office/drawing/2014/main" id="{0E205D8E-726D-4AB0-9584-7A432E6D5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359" y="475552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00000000</a:t>
            </a:r>
          </a:p>
        </p:txBody>
      </p:sp>
      <p:sp>
        <p:nvSpPr>
          <p:cNvPr id="84" name="Text Box 101">
            <a:extLst>
              <a:ext uri="{FF2B5EF4-FFF2-40B4-BE49-F238E27FC236}">
                <a16:creationId xmlns:a16="http://schemas.microsoft.com/office/drawing/2014/main" id="{CF96FF12-1557-49E4-90AE-04DD2427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359" y="513652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00001000</a:t>
            </a:r>
          </a:p>
        </p:txBody>
      </p:sp>
      <p:sp>
        <p:nvSpPr>
          <p:cNvPr id="85" name="Line 102">
            <a:extLst>
              <a:ext uri="{FF2B5EF4-FFF2-40B4-BE49-F238E27FC236}">
                <a16:creationId xmlns:a16="http://schemas.microsoft.com/office/drawing/2014/main" id="{2307BA4F-86C9-43BE-A505-753D19F13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3959" y="5566018"/>
            <a:ext cx="0" cy="3048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103">
            <a:extLst>
              <a:ext uri="{FF2B5EF4-FFF2-40B4-BE49-F238E27FC236}">
                <a16:creationId xmlns:a16="http://schemas.microsoft.com/office/drawing/2014/main" id="{F4C62E54-8A6C-4EF5-B622-0315AD910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359" y="579230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</a:t>
            </a:r>
            <a:r>
              <a:rPr lang="en-US" altLang="zh-CN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</a:p>
        </p:txBody>
      </p:sp>
      <p:sp>
        <p:nvSpPr>
          <p:cNvPr id="87" name="Text Box 104">
            <a:extLst>
              <a:ext uri="{FF2B5EF4-FFF2-40B4-BE49-F238E27FC236}">
                <a16:creationId xmlns:a16="http://schemas.microsoft.com/office/drawing/2014/main" id="{3FCC381C-A760-4B24-957C-D1768BE6A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5517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优先级高</a:t>
            </a:r>
          </a:p>
        </p:txBody>
      </p:sp>
      <p:sp>
        <p:nvSpPr>
          <p:cNvPr id="88" name="Text Box 105">
            <a:extLst>
              <a:ext uri="{FF2B5EF4-FFF2-40B4-BE49-F238E27FC236}">
                <a16:creationId xmlns:a16="http://schemas.microsoft.com/office/drawing/2014/main" id="{0CC27038-92F9-46E6-ACC4-4A78C352B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377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优先级低</a:t>
            </a:r>
          </a:p>
        </p:txBody>
      </p:sp>
      <p:sp>
        <p:nvSpPr>
          <p:cNvPr id="89" name="Line 38">
            <a:extLst>
              <a:ext uri="{FF2B5EF4-FFF2-40B4-BE49-F238E27FC236}">
                <a16:creationId xmlns:a16="http://schemas.microsoft.com/office/drawing/2014/main" id="{0533C97E-A576-4DFE-A0E8-8F28022DA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32" y="1499311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Line 38">
            <a:extLst>
              <a:ext uri="{FF2B5EF4-FFF2-40B4-BE49-F238E27FC236}">
                <a16:creationId xmlns:a16="http://schemas.microsoft.com/office/drawing/2014/main" id="{0533C97E-A576-4DFE-A0E8-8F28022DA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400" y="1465967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Text Box 80">
            <a:extLst>
              <a:ext uri="{FF2B5EF4-FFF2-40B4-BE49-F238E27FC236}">
                <a16:creationId xmlns:a16="http://schemas.microsoft.com/office/drawing/2014/main" id="{C0117B1A-7CC7-4827-AACC-2029EBDF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65992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IRR</a:t>
            </a:r>
            <a:endParaRPr lang="zh-CN" altLang="en-US" sz="2400" b="1" dirty="0">
              <a:solidFill>
                <a:srgbClr val="8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Text Box 80">
            <a:extLst>
              <a:ext uri="{FF2B5EF4-FFF2-40B4-BE49-F238E27FC236}">
                <a16:creationId xmlns:a16="http://schemas.microsoft.com/office/drawing/2014/main" id="{C0117B1A-7CC7-4827-AACC-2029EBDF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661" y="4475875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IMR</a:t>
            </a:r>
            <a:endParaRPr lang="zh-CN" altLang="en-US" sz="2400" b="1" dirty="0">
              <a:solidFill>
                <a:srgbClr val="8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Text Box 80">
            <a:extLst>
              <a:ext uri="{FF2B5EF4-FFF2-40B4-BE49-F238E27FC236}">
                <a16:creationId xmlns:a16="http://schemas.microsoft.com/office/drawing/2014/main" id="{C0117B1A-7CC7-4827-AACC-2029EBDF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085" y="3964058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endParaRPr lang="zh-CN" altLang="en-US" sz="2400" b="1" dirty="0">
              <a:solidFill>
                <a:srgbClr val="8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5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  <p:bldP spid="73" grpId="0" build="p"/>
      <p:bldP spid="74" grpId="0" build="p"/>
      <p:bldP spid="75" grpId="0" build="p"/>
      <p:bldP spid="76" grpId="0" build="p"/>
      <p:bldP spid="77" grpId="0" build="p"/>
      <p:bldP spid="78" grpId="0" build="p"/>
      <p:bldP spid="80" grpId="0" build="p" advAuto="0"/>
      <p:bldP spid="81" grpId="0" build="p"/>
      <p:bldP spid="82" grpId="0" build="p" advAuto="0"/>
      <p:bldP spid="83" grpId="0" build="p"/>
      <p:bldP spid="84" grpId="0" build="p"/>
      <p:bldP spid="86" grpId="0" build="p" advAuto="0"/>
      <p:bldP spid="87" grpId="0" build="p"/>
      <p:bldP spid="88" grpId="0" build="p" advAuto="0"/>
      <p:bldP spid="89" grpId="0" animBg="1"/>
      <p:bldP spid="90" grpId="0" animBg="1"/>
      <p:bldP spid="91" grpId="0" build="p"/>
      <p:bldP spid="92" grpId="0" build="p"/>
      <p:bldP spid="9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889B-2F8D-477A-AE18-3775763DE516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A594E957-ECE5-48AC-B871-C6EB7E43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03" y="510904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中断请求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2EAA9913-E9ED-463D-BD37-A818342C3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967" y="5104226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</a:t>
            </a:r>
          </a:p>
        </p:txBody>
      </p:sp>
      <p:grpSp>
        <p:nvGrpSpPr>
          <p:cNvPr id="20" name="Group 93">
            <a:extLst>
              <a:ext uri="{FF2B5EF4-FFF2-40B4-BE49-F238E27FC236}">
                <a16:creationId xmlns:a16="http://schemas.microsoft.com/office/drawing/2014/main" id="{A9E122AF-7179-460C-8C83-9BC196AF400D}"/>
              </a:ext>
            </a:extLst>
          </p:cNvPr>
          <p:cNvGrpSpPr>
            <a:grpSpLocks/>
          </p:cNvGrpSpPr>
          <p:nvPr/>
        </p:nvGrpSpPr>
        <p:grpSpPr bwMode="auto">
          <a:xfrm>
            <a:off x="2320925" y="465850"/>
            <a:ext cx="6746875" cy="4591053"/>
            <a:chOff x="1462" y="-108"/>
            <a:chExt cx="4250" cy="2892"/>
          </a:xfrm>
        </p:grpSpPr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0F043FCE-68FD-4F9D-AF22-174786607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-108"/>
              <a:ext cx="9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8259</a:t>
              </a: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4002A634-041F-4FAF-838A-CC60CA1CC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2" y="138"/>
              <a:ext cx="12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D7</a:t>
              </a:r>
              <a:r>
                <a:rPr lang="zh-CN" altLang="en-US" sz="24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～</a:t>
              </a:r>
              <a:r>
                <a:rPr lang="en-US" altLang="zh-CN" sz="24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D0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106A89BA-89B7-4D13-BC9B-FCE88A94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54"/>
              <a:ext cx="2160" cy="2630"/>
            </a:xfrm>
            <a:prstGeom prst="rect">
              <a:avLst/>
            </a:prstGeom>
            <a:noFill/>
            <a:ln w="38100">
              <a:solidFill>
                <a:srgbClr val="66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D78A55A9-C5EE-4CBD-8A80-5C2AA60C3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9" y="2424"/>
              <a:ext cx="1584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中断屏蔽寄存器</a:t>
              </a:r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E8B27C00-352B-404B-B1C0-4A7521749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0"/>
              <a:ext cx="1584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内部控制逻辑</a:t>
              </a: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179B2CC4-3568-4951-B2BD-BAF2FDCED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3" y="720"/>
              <a:ext cx="349" cy="144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中断请求寄存器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104CFA02-6B9F-47CB-995C-2DB18AEDA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720"/>
              <a:ext cx="349" cy="144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中断服务寄存器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6B5D169E-50C0-428F-ADB3-A1BD69EA6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" y="720"/>
              <a:ext cx="349" cy="144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优先级裁决器</a:t>
              </a: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D6C6248D-2564-42D8-8AE8-DF0FF7628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67B7A874-1BBE-4B0A-9079-9C67FBADE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1193131-011E-4F21-A315-E0341F57F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60"/>
              <a:ext cx="4" cy="26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38">
              <a:extLst>
                <a:ext uri="{FF2B5EF4-FFF2-40B4-BE49-F238E27FC236}">
                  <a16:creationId xmlns:a16="http://schemas.microsoft.com/office/drawing/2014/main" id="{0533C97E-A576-4DFE-A0E8-8F28022D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52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Line 41">
              <a:extLst>
                <a:ext uri="{FF2B5EF4-FFF2-40B4-BE49-F238E27FC236}">
                  <a16:creationId xmlns:a16="http://schemas.microsoft.com/office/drawing/2014/main" id="{21646AB9-396D-413C-B445-8D695066C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6"/>
              <a:ext cx="48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Line 42">
              <a:extLst>
                <a:ext uri="{FF2B5EF4-FFF2-40B4-BE49-F238E27FC236}">
                  <a16:creationId xmlns:a16="http://schemas.microsoft.com/office/drawing/2014/main" id="{185E4652-66C0-46A5-81C9-A65806DBE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690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43">
              <a:extLst>
                <a:ext uri="{FF2B5EF4-FFF2-40B4-BE49-F238E27FC236}">
                  <a16:creationId xmlns:a16="http://schemas.microsoft.com/office/drawing/2014/main" id="{C0919D36-8146-49B3-9B71-8EECC296D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78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FD117C9F-5FF7-4921-AB21-A03862D48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5" y="498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49" name="Group 92">
              <a:extLst>
                <a:ext uri="{FF2B5EF4-FFF2-40B4-BE49-F238E27FC236}">
                  <a16:creationId xmlns:a16="http://schemas.microsoft.com/office/drawing/2014/main" id="{649FC0A2-30F7-47C9-B9F4-36621943A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5" y="834"/>
              <a:ext cx="720" cy="291"/>
              <a:chOff x="1721" y="1458"/>
              <a:chExt cx="720" cy="291"/>
            </a:xfrm>
          </p:grpSpPr>
          <p:sp>
            <p:nvSpPr>
              <p:cNvPr id="61" name="Text Box 45">
                <a:extLst>
                  <a:ext uri="{FF2B5EF4-FFF2-40B4-BE49-F238E27FC236}">
                    <a16:creationId xmlns:a16="http://schemas.microsoft.com/office/drawing/2014/main" id="{B7F870A2-73B4-47F5-A8D2-DD0B3FA832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1" y="1458"/>
                <a:ext cx="7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INTA</a:t>
                </a:r>
                <a:endPara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2" name="Line 46">
                <a:extLst>
                  <a:ext uri="{FF2B5EF4-FFF2-40B4-BE49-F238E27FC236}">
                    <a16:creationId xmlns:a16="http://schemas.microsoft.com/office/drawing/2014/main" id="{5C8C22C4-0853-45A6-869F-011E63D09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7" y="1524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E4D54A2F-6D3C-41EF-B1B1-965DDB91D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924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19F8B5BE-2387-40F9-A386-41F54DDA0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824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3354F7C5-FE57-4E4B-BCBD-926874DBC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80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A5FCAB69-ABFB-4603-830A-652252F27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536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3199D39E-659D-4A54-A3EC-76C67ABCD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74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F5F29D91-EE38-4253-A77E-83C070198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36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17E9F1F6-63AF-415D-8838-63F012091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92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6EF79E7E-D87A-4927-9C57-323EDB3D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68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Text Box 55">
              <a:extLst>
                <a:ext uri="{FF2B5EF4-FFF2-40B4-BE49-F238E27FC236}">
                  <a16:creationId xmlns:a16="http://schemas.microsoft.com/office/drawing/2014/main" id="{3952CF6E-0C25-47C4-8319-EE0ACE6D3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768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IRQ0</a:t>
              </a:r>
              <a:endParaRPr lang="en-US" altLang="zh-CN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Text Box 56">
              <a:extLst>
                <a:ext uri="{FF2B5EF4-FFF2-40B4-BE49-F238E27FC236}">
                  <a16:creationId xmlns:a16="http://schemas.microsoft.com/office/drawing/2014/main" id="{C10395DA-6D02-4831-A8F3-24016D8B1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776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IRQ7</a:t>
              </a:r>
              <a:endParaRPr lang="en-US" altLang="zh-CN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C9F76B6E-785A-4A20-A67D-CF2FC2D2F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104"/>
              <a:ext cx="0" cy="672"/>
            </a:xfrm>
            <a:prstGeom prst="line">
              <a:avLst/>
            </a:prstGeom>
            <a:noFill/>
            <a:ln w="38100" cap="rnd">
              <a:solidFill>
                <a:srgbClr val="33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3" name="Line 59">
            <a:extLst>
              <a:ext uri="{FF2B5EF4-FFF2-40B4-BE49-F238E27FC236}">
                <a16:creationId xmlns:a16="http://schemas.microsoft.com/office/drawing/2014/main" id="{30A427AF-6B84-4A9F-B296-249580805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376895"/>
            <a:ext cx="457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 Box 60">
            <a:extLst>
              <a:ext uri="{FF2B5EF4-FFF2-40B4-BE49-F238E27FC236}">
                <a16:creationId xmlns:a16="http://schemas.microsoft.com/office/drawing/2014/main" id="{376FC7F4-EAB5-4550-9954-061C2B67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375" y="5109040"/>
            <a:ext cx="6342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（未屏蔽的请求判优</a:t>
            </a: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生成相应中断号）</a:t>
            </a:r>
          </a:p>
        </p:txBody>
      </p:sp>
      <p:sp>
        <p:nvSpPr>
          <p:cNvPr id="65" name="Line 61">
            <a:extLst>
              <a:ext uri="{FF2B5EF4-FFF2-40B4-BE49-F238E27FC236}">
                <a16:creationId xmlns:a16="http://schemas.microsoft.com/office/drawing/2014/main" id="{E9BEF93E-17EE-47AA-9025-49A41E730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911" y="5844582"/>
            <a:ext cx="5334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Text Box 62">
            <a:extLst>
              <a:ext uri="{FF2B5EF4-FFF2-40B4-BE49-F238E27FC236}">
                <a16:creationId xmlns:a16="http://schemas.microsoft.com/office/drawing/2014/main" id="{2F370C2E-5DE8-480E-BDDB-FCFDB15BA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99931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公共请求</a:t>
            </a: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</a:p>
        </p:txBody>
      </p:sp>
      <p:sp>
        <p:nvSpPr>
          <p:cNvPr id="67" name="Line 63">
            <a:extLst>
              <a:ext uri="{FF2B5EF4-FFF2-40B4-BE49-F238E27FC236}">
                <a16:creationId xmlns:a16="http://schemas.microsoft.com/office/drawing/2014/main" id="{9541C320-94F4-440F-BB8F-CB05E2AE3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100" y="5851539"/>
            <a:ext cx="5334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64">
            <a:extLst>
              <a:ext uri="{FF2B5EF4-FFF2-40B4-BE49-F238E27FC236}">
                <a16:creationId xmlns:a16="http://schemas.microsoft.com/office/drawing/2014/main" id="{DE3E6283-E4C6-4FF4-A915-8AB257FDB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031" y="5599931"/>
            <a:ext cx="949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69" name="Text Box 65">
            <a:extLst>
              <a:ext uri="{FF2B5EF4-FFF2-40B4-BE49-F238E27FC236}">
                <a16:creationId xmlns:a16="http://schemas.microsoft.com/office/drawing/2014/main" id="{61567C51-F52A-4D69-87EC-214219CF9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9861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  <a:r>
              <a:rPr lang="zh-CN" altLang="en-US" sz="2400" b="1" dirty="0" smtClean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后获取中断</a:t>
            </a: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</a:t>
            </a:r>
            <a:r>
              <a:rPr lang="zh-CN" altLang="en-US" sz="2400" b="1" dirty="0" smtClean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，并获中断服务程序入口地址，转服务程序。</a:t>
            </a:r>
            <a:endParaRPr lang="zh-CN" altLang="en-US" sz="2400" b="1" dirty="0">
              <a:solidFill>
                <a:srgbClr val="33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04">
            <a:extLst>
              <a:ext uri="{FF2B5EF4-FFF2-40B4-BE49-F238E27FC236}">
                <a16:creationId xmlns:a16="http://schemas.microsoft.com/office/drawing/2014/main" id="{3FCC381C-A760-4B24-957C-D1768BE6A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5517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优先级高</a:t>
            </a:r>
          </a:p>
        </p:txBody>
      </p:sp>
      <p:sp>
        <p:nvSpPr>
          <p:cNvPr id="88" name="Text Box 105">
            <a:extLst>
              <a:ext uri="{FF2B5EF4-FFF2-40B4-BE49-F238E27FC236}">
                <a16:creationId xmlns:a16="http://schemas.microsoft.com/office/drawing/2014/main" id="{0CC27038-92F9-46E6-ACC4-4A78C352B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377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优先级低</a:t>
            </a:r>
          </a:p>
        </p:txBody>
      </p:sp>
      <p:sp>
        <p:nvSpPr>
          <p:cNvPr id="89" name="Line 38">
            <a:extLst>
              <a:ext uri="{FF2B5EF4-FFF2-40B4-BE49-F238E27FC236}">
                <a16:creationId xmlns:a16="http://schemas.microsoft.com/office/drawing/2014/main" id="{0533C97E-A576-4DFE-A0E8-8F28022DA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32" y="1499311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Line 38">
            <a:extLst>
              <a:ext uri="{FF2B5EF4-FFF2-40B4-BE49-F238E27FC236}">
                <a16:creationId xmlns:a16="http://schemas.microsoft.com/office/drawing/2014/main" id="{0533C97E-A576-4DFE-A0E8-8F28022DA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400" y="1465967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Text Box 80">
            <a:extLst>
              <a:ext uri="{FF2B5EF4-FFF2-40B4-BE49-F238E27FC236}">
                <a16:creationId xmlns:a16="http://schemas.microsoft.com/office/drawing/2014/main" id="{C0117B1A-7CC7-4827-AACC-2029EBDF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65992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IRR</a:t>
            </a:r>
            <a:endParaRPr lang="zh-CN" altLang="en-US" sz="2400" b="1" dirty="0">
              <a:solidFill>
                <a:srgbClr val="8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Text Box 80">
            <a:extLst>
              <a:ext uri="{FF2B5EF4-FFF2-40B4-BE49-F238E27FC236}">
                <a16:creationId xmlns:a16="http://schemas.microsoft.com/office/drawing/2014/main" id="{C0117B1A-7CC7-4827-AACC-2029EBDF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661" y="4475875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IMR</a:t>
            </a:r>
            <a:endParaRPr lang="zh-CN" altLang="en-US" sz="2400" b="1" dirty="0">
              <a:solidFill>
                <a:srgbClr val="8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Text Box 80">
            <a:extLst>
              <a:ext uri="{FF2B5EF4-FFF2-40B4-BE49-F238E27FC236}">
                <a16:creationId xmlns:a16="http://schemas.microsoft.com/office/drawing/2014/main" id="{C0117B1A-7CC7-4827-AACC-2029EBDF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085" y="3964058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endParaRPr lang="zh-CN" altLang="en-US" sz="2400" b="1" dirty="0">
              <a:solidFill>
                <a:srgbClr val="8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74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64" grpId="0"/>
      <p:bldP spid="66" grpId="0"/>
      <p:bldP spid="68" grpId="0"/>
      <p:bldP spid="69" grpId="0"/>
      <p:bldP spid="87" grpId="0" build="p"/>
      <p:bldP spid="88" grpId="0" build="p" advAuto="0"/>
      <p:bldP spid="89" grpId="0" animBg="1"/>
      <p:bldP spid="90" grpId="0" animBg="1"/>
      <p:bldP spid="91" grpId="0" build="p"/>
      <p:bldP spid="92" grpId="0" build="p"/>
      <p:bldP spid="9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1EF8-6FBD-4573-8818-0008D17FED5B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33CED0A0-6439-4022-9FD2-A9D784A2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71" y="1463639"/>
            <a:ext cx="8790143" cy="43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）响应中断的条件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有中断请求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信号，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且未被屏蔽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b)CPU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处于开中断状态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(IF=1);</a:t>
            </a: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没有优先权更高的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事件要处理（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如故障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引起的内部中断，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请求等）；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上一条指令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不是停机指令；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在一条指令结束时响应（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之后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3082">
            <a:extLst>
              <a:ext uri="{FF2B5EF4-FFF2-40B4-BE49-F238E27FC236}">
                <a16:creationId xmlns:a16="http://schemas.microsoft.com/office/drawing/2014/main" id="{9C466B40-7E70-44CC-A736-56C8C1897810}"/>
              </a:ext>
            </a:extLst>
          </p:cNvPr>
          <p:cNvSpPr txBox="1"/>
          <p:nvPr/>
        </p:nvSpPr>
        <p:spPr>
          <a:xfrm>
            <a:off x="98751" y="833423"/>
            <a:ext cx="8622268" cy="738664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、中断响应</a:t>
            </a:r>
          </a:p>
        </p:txBody>
      </p:sp>
    </p:spTree>
    <p:extLst>
      <p:ext uri="{BB962C8B-B14F-4D97-AF65-F5344CB8AC3E}">
        <p14:creationId xmlns:p14="http://schemas.microsoft.com/office/powerpoint/2010/main" val="11017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1B8F-4434-40B8-A5A7-319E16B106AB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33CED0A0-6439-4022-9FD2-A9D784A2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71" y="898692"/>
            <a:ext cx="879014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）响应过程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6C790352-0496-4E79-8D34-6351EFB9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166" y="935394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（以模型机为例）：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0">
                <a:extLst>
                  <a:ext uri="{FF2B5EF4-FFF2-40B4-BE49-F238E27FC236}">
                    <a16:creationId xmlns:a16="http://schemas.microsoft.com/office/drawing/2014/main" id="{31F8C03A-BC0C-4A1E-A37B-758DF80C2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174" y="1553743"/>
                <a:ext cx="8167075" cy="3613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现行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程序当前指令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执行周期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(ET)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的最后一个节拍，响应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INTR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请求，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向中断控制器发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响应信号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sz="2800" b="1">
                            <a:latin typeface="Cambria Math"/>
                            <a:ea typeface="楷体" panose="02010609060101010101" pitchFamily="49" charset="-122"/>
                          </a:rPr>
                          <m:t>𝐈𝐍𝐓𝐀</m:t>
                        </m:r>
                      </m:e>
                    </m:ba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当前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指令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结束后进入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中断周期（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IT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，该周期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为一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过渡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周期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任务是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保存断点、获取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中断服务程序入口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地址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50">
                <a:extLst>
                  <a:ext uri="{FF2B5EF4-FFF2-40B4-BE49-F238E27FC236}">
                    <a16:creationId xmlns:a16="http://schemas.microsoft.com/office/drawing/2014/main" id="{31F8C03A-BC0C-4A1E-A37B-758DF80C2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74" y="1553743"/>
                <a:ext cx="8167075" cy="3613233"/>
              </a:xfrm>
              <a:prstGeom prst="rect">
                <a:avLst/>
              </a:prstGeom>
              <a:blipFill>
                <a:blip r:embed="rId5"/>
                <a:stretch>
                  <a:fillRect l="-1493" r="-75" b="-10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42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6FBF-A3F4-4FD8-8D1A-1A3477A2881A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6C790352-0496-4E79-8D34-6351EFB9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78" y="966342"/>
            <a:ext cx="3486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周期的操作流程：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06" y="1804669"/>
            <a:ext cx="2962051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关中断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(IF=0)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805474C9-543D-4018-A2BC-53818739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06" y="2671445"/>
            <a:ext cx="2962051" cy="954107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保存断点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的内容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到堆栈</a:t>
            </a:r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05254579-40C4-48CC-81E0-3658BBDAD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298" y="2352357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8ECBDB39-8BD2-4D00-8420-DD38170C0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298" y="3647773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4F773201-2E20-4042-A580-C9FCCF7AB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06" y="3952573"/>
            <a:ext cx="2963640" cy="954107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获取中断服务程序入口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6EE4D99A-4AD7-4950-9C84-8FB813CF4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298" y="4928885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5E6E2BB1-48D7-44DF-8AF2-ECB23BFA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06" y="5247973"/>
            <a:ext cx="296364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转中断服务程序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451912"/>
            <a:ext cx="2538458" cy="40011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1-&gt;IT,CPIT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805474C9-543D-4018-A2BC-53818739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175808"/>
            <a:ext cx="2538458" cy="707886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0-&gt;PSW[4]</a:t>
            </a:r>
          </a:p>
          <a:p>
            <a:pPr algn="ctr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SP-1-&gt;SP,MAR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05254579-40C4-48CC-81E0-3658BBDAD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318" y="1871008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8ECBDB39-8BD2-4D00-8420-DD38170C0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318" y="2894952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4F773201-2E20-4042-A580-C9FCCF7AB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199752"/>
            <a:ext cx="2538458" cy="40011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PC-&gt;MDR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6EE4D99A-4AD7-4950-9C84-8FB813CF4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318" y="360454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32">
            <a:extLst>
              <a:ext uri="{FF2B5EF4-FFF2-40B4-BE49-F238E27FC236}">
                <a16:creationId xmlns:a16="http://schemas.microsoft.com/office/drawing/2014/main" id="{5E6E2BB1-48D7-44DF-8AF2-ECB23BFA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909344"/>
            <a:ext cx="2538458" cy="40011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MDR-&gt;M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32">
            <a:extLst>
              <a:ext uri="{FF2B5EF4-FFF2-40B4-BE49-F238E27FC236}">
                <a16:creationId xmlns:a16="http://schemas.microsoft.com/office/drawing/2014/main" id="{5E6E2BB1-48D7-44DF-8AF2-ECB23BFA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0" y="4618976"/>
            <a:ext cx="2538458" cy="40011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向量地址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-&gt;MAR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Line 31">
            <a:extLst>
              <a:ext uri="{FF2B5EF4-FFF2-40B4-BE49-F238E27FC236}">
                <a16:creationId xmlns:a16="http://schemas.microsoft.com/office/drawing/2014/main" id="{6EE4D99A-4AD7-4950-9C84-8FB813CF4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3838" y="4314176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 Box 32">
            <a:extLst>
              <a:ext uri="{FF2B5EF4-FFF2-40B4-BE49-F238E27FC236}">
                <a16:creationId xmlns:a16="http://schemas.microsoft.com/office/drawing/2014/main" id="{5E6E2BB1-48D7-44DF-8AF2-ECB23BFA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52" y="5314320"/>
            <a:ext cx="2538458" cy="707886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M-&gt;MDR-&gt;PC,MAR, 1-&gt;FT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CPFT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31">
            <a:extLst>
              <a:ext uri="{FF2B5EF4-FFF2-40B4-BE49-F238E27FC236}">
                <a16:creationId xmlns:a16="http://schemas.microsoft.com/office/drawing/2014/main" id="{6EE4D99A-4AD7-4950-9C84-8FB813CF4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070" y="5009520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00700" y="966342"/>
            <a:ext cx="3543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643838" y="686704"/>
            <a:ext cx="0" cy="7652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7796238" y="1140170"/>
            <a:ext cx="58895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816" y="921013"/>
            <a:ext cx="691288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3" y="987183"/>
            <a:ext cx="1719263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主程序指令</a:t>
            </a:r>
          </a:p>
        </p:txBody>
      </p:sp>
      <p:sp>
        <p:nvSpPr>
          <p:cNvPr id="46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1" y="1453919"/>
            <a:ext cx="971545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ETi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595932" y="2004598"/>
            <a:ext cx="3543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605452" y="6200502"/>
            <a:ext cx="3543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47" y="6168959"/>
            <a:ext cx="1719263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中断服务程序</a:t>
            </a:r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1" y="6478527"/>
            <a:ext cx="971545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7612894" y="6022206"/>
            <a:ext cx="0" cy="7652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9" y="2223392"/>
            <a:ext cx="971545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0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1" y="3190208"/>
            <a:ext cx="971545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0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091" y="3928416"/>
            <a:ext cx="971545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0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091" y="4614240"/>
            <a:ext cx="971545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0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11" y="5352448"/>
            <a:ext cx="971545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0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4676819" y="3447915"/>
            <a:ext cx="7048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硬件完成</a:t>
            </a:r>
          </a:p>
        </p:txBody>
      </p:sp>
      <p:sp>
        <p:nvSpPr>
          <p:cNvPr id="59" name="AutoShape 71"/>
          <p:cNvSpPr>
            <a:spLocks/>
          </p:cNvSpPr>
          <p:nvPr/>
        </p:nvSpPr>
        <p:spPr bwMode="auto">
          <a:xfrm flipH="1">
            <a:off x="5219719" y="2428549"/>
            <a:ext cx="352425" cy="3239713"/>
          </a:xfrm>
          <a:prstGeom prst="rightBrace">
            <a:avLst>
              <a:gd name="adj1" fmla="val 50641"/>
              <a:gd name="adj2" fmla="val 5051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4216775" y="2253090"/>
            <a:ext cx="1128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中断周期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IT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08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7" grpId="0" animBg="1"/>
      <p:bldP spid="19" grpId="0" animBg="1"/>
      <p:bldP spid="26" grpId="0" animBg="1"/>
      <p:bldP spid="27" grpId="0" animBg="1"/>
      <p:bldP spid="33" grpId="0" animBg="1"/>
      <p:bldP spid="35" grpId="0" animBg="1"/>
      <p:bldP spid="36" grpId="0" animBg="1"/>
      <p:bldP spid="38" grpId="0" animBg="1"/>
      <p:bldP spid="43" grpId="0"/>
      <p:bldP spid="44" grpId="0"/>
      <p:bldP spid="46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 build="p" autoUpdateAnimBg="0"/>
      <p:bldP spid="59" grpId="0" animBg="1"/>
      <p:bldP spid="60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101-B194-4931-8EDC-D840DED1954D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93" name="Text Box 11">
            <a:extLst>
              <a:ext uri="{FF2B5EF4-FFF2-40B4-BE49-F238E27FC236}">
                <a16:creationId xmlns:a16="http://schemas.microsoft.com/office/drawing/2014/main" id="{4EA708A9-BE08-4474-B35B-B1080D749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51" y="949981"/>
            <a:ext cx="698784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中断服务程序入口地址获取方式：</a:t>
            </a:r>
            <a:endParaRPr lang="en-US" altLang="zh-CN" sz="2800" b="1" dirty="0">
              <a:solidFill>
                <a:srgbClr val="8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324582" y="4020629"/>
            <a:ext cx="2587625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24582" y="1804845"/>
            <a:ext cx="8743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向量中断：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中断类型号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产生向量地址，查询中断向量表，获取中断服务程序的入口地址。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45352" y="3283571"/>
            <a:ext cx="873226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非向量中断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：响应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时首先转向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中断查询程序，通过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软件查询方式确定中断源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，获取相应的中断服务程序入口地址。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9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F17-DC97-4167-844E-7F37C631D47C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33" name="Text Box 48">
            <a:extLst>
              <a:ext uri="{FF2B5EF4-FFF2-40B4-BE49-F238E27FC236}">
                <a16:creationId xmlns:a16="http://schemas.microsoft.com/office/drawing/2014/main" id="{D15BBA02-F5D3-4EA5-BA93-2997944B6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21" y="905162"/>
            <a:ext cx="6019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、中断处理：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执行中断服务程序</a:t>
            </a:r>
          </a:p>
        </p:txBody>
      </p:sp>
      <p:sp>
        <p:nvSpPr>
          <p:cNvPr id="34" name="Text Box 49">
            <a:extLst>
              <a:ext uri="{FF2B5EF4-FFF2-40B4-BE49-F238E27FC236}">
                <a16:creationId xmlns:a16="http://schemas.microsoft.com/office/drawing/2014/main" id="{B152B970-A7B3-4FCF-BE74-2FD2492E1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18" y="1661618"/>
            <a:ext cx="44958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）单级中断</a:t>
            </a:r>
          </a:p>
        </p:txBody>
      </p:sp>
      <p:sp>
        <p:nvSpPr>
          <p:cNvPr id="35" name="Text Box 50">
            <a:extLst>
              <a:ext uri="{FF2B5EF4-FFF2-40B4-BE49-F238E27FC236}">
                <a16:creationId xmlns:a16="http://schemas.microsoft.com/office/drawing/2014/main" id="{31F8C03A-BC0C-4A1E-A37B-758DF80C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88" y="2699559"/>
            <a:ext cx="372366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响应后只处理一个中断源的请求，处理完毕后才能响应新的请求。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45761D35-D13B-4E8A-A5FD-02EB5D79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702" y="2316188"/>
            <a:ext cx="3559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中断服务程序流程：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C7D9C971-196A-4865-A7C2-BCE7DC7A9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779" y="2925788"/>
            <a:ext cx="25146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保护现场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88C60279-6835-4689-930F-13F81BC0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779" y="3740176"/>
            <a:ext cx="25146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具体服务处理</a:t>
            </a: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42744EF2-799E-49BE-B94F-107D17E9E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7979" y="3459188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D12E00AE-25E3-4FE8-B5D1-258EE0A7E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7979" y="4297388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015A2DAC-B396-42DD-8FCE-551664ED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779" y="4602188"/>
            <a:ext cx="25146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恢复现场</a:t>
            </a: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34A3494C-083E-420B-8C32-A5463CFBA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7979" y="5135588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96B23788-74B9-4293-9DD1-6D9D73E76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779" y="5440388"/>
            <a:ext cx="25146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开中断、返回</a:t>
            </a:r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08F1B302-8CDE-43DF-BCEE-326B03F6A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579" y="3230588"/>
            <a:ext cx="1653421" cy="74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外中断：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数据传送</a:t>
            </a:r>
          </a:p>
        </p:txBody>
      </p:sp>
      <p:sp>
        <p:nvSpPr>
          <p:cNvPr id="27" name="Line 19">
            <a:extLst>
              <a:ext uri="{FF2B5EF4-FFF2-40B4-BE49-F238E27FC236}">
                <a16:creationId xmlns:a16="http://schemas.microsoft.com/office/drawing/2014/main" id="{C51E3235-14DA-46A0-9760-ED2A731C5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9579" y="3535388"/>
            <a:ext cx="5334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线形标注 3 2"/>
          <p:cNvSpPr/>
          <p:nvPr/>
        </p:nvSpPr>
        <p:spPr>
          <a:xfrm>
            <a:off x="6544638" y="1370612"/>
            <a:ext cx="1840558" cy="864017"/>
          </a:xfrm>
          <a:prstGeom prst="borderCallout3">
            <a:avLst>
              <a:gd name="adj1" fmla="val 19475"/>
              <a:gd name="adj2" fmla="val 98047"/>
              <a:gd name="adj3" fmla="val 41214"/>
              <a:gd name="adj4" fmla="val 106079"/>
              <a:gd name="adj5" fmla="val 141304"/>
              <a:gd name="adj6" fmla="val 106420"/>
              <a:gd name="adj7" fmla="val 205105"/>
              <a:gd name="adj8" fmla="val 20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服务程序中要用到的寄存器</a:t>
            </a:r>
            <a:r>
              <a:rPr lang="zh-CN" altLang="en-US" dirty="0"/>
              <a:t>压栈</a:t>
            </a:r>
          </a:p>
        </p:txBody>
      </p:sp>
    </p:spTree>
    <p:extLst>
      <p:ext uri="{BB962C8B-B14F-4D97-AF65-F5344CB8AC3E}">
        <p14:creationId xmlns:p14="http://schemas.microsoft.com/office/powerpoint/2010/main" val="310895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16" grpId="0"/>
      <p:bldP spid="17" grpId="0" animBg="1"/>
      <p:bldP spid="18" grpId="0" animBg="1"/>
      <p:bldP spid="23" grpId="0" animBg="1"/>
      <p:bldP spid="25" grpId="0" animBg="1"/>
      <p:bldP spid="26" grpId="0"/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470-11A0-45E5-9307-743BBABE5589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0AD0505-8403-4617-9C0D-7C7D3ED9A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905" y="3259804"/>
            <a:ext cx="15240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禁止同级或更低级别的请求，开放更高级别的请求</a:t>
            </a:r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70F691B8-5A58-43F4-AFD8-45E6AAC4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428" y="897604"/>
            <a:ext cx="35892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中断服务程序流程：</a:t>
            </a: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8F7BBFC5-D1A9-418E-9FA0-5980CDC5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505" y="5698204"/>
            <a:ext cx="37338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开中断、返回</a:t>
            </a: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26D18F5C-8633-4483-8BF2-FC543A1E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505" y="1507204"/>
            <a:ext cx="36576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保护现场</a:t>
            </a:r>
          </a:p>
        </p:txBody>
      </p:sp>
      <p:sp>
        <p:nvSpPr>
          <p:cNvPr id="40" name="Line 23">
            <a:extLst>
              <a:ext uri="{FF2B5EF4-FFF2-40B4-BE49-F238E27FC236}">
                <a16:creationId xmlns:a16="http://schemas.microsoft.com/office/drawing/2014/main" id="{B7B860C9-488B-4B76-8179-83600DBC6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105" y="20406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24">
            <a:extLst>
              <a:ext uri="{FF2B5EF4-FFF2-40B4-BE49-F238E27FC236}">
                <a16:creationId xmlns:a16="http://schemas.microsoft.com/office/drawing/2014/main" id="{581C5E16-5C45-4454-8B9D-BA9A7FB6D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505" y="2345404"/>
            <a:ext cx="37338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送新屏蔽字、开中断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14B0A9AF-23BA-4F29-845B-740170DF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505" y="3183604"/>
            <a:ext cx="37338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具体服务处理</a:t>
            </a:r>
          </a:p>
        </p:txBody>
      </p:sp>
      <p:sp>
        <p:nvSpPr>
          <p:cNvPr id="43" name="Line 26">
            <a:extLst>
              <a:ext uri="{FF2B5EF4-FFF2-40B4-BE49-F238E27FC236}">
                <a16:creationId xmlns:a16="http://schemas.microsoft.com/office/drawing/2014/main" id="{FE91BEB9-4830-48CF-85D5-D5AF78555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105" y="28788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27">
            <a:extLst>
              <a:ext uri="{FF2B5EF4-FFF2-40B4-BE49-F238E27FC236}">
                <a16:creationId xmlns:a16="http://schemas.microsoft.com/office/drawing/2014/main" id="{2E799650-0169-4220-9614-ABA6F7F6A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505" y="4021804"/>
            <a:ext cx="37338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关中断</a:t>
            </a:r>
          </a:p>
        </p:txBody>
      </p:sp>
      <p:sp>
        <p:nvSpPr>
          <p:cNvPr id="45" name="Line 28">
            <a:extLst>
              <a:ext uri="{FF2B5EF4-FFF2-40B4-BE49-F238E27FC236}">
                <a16:creationId xmlns:a16="http://schemas.microsoft.com/office/drawing/2014/main" id="{F51E0786-DCD2-4B7E-9686-EFF75B038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105" y="37170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117B872A-F1B9-4F14-990A-5E4E67D81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505" y="4860004"/>
            <a:ext cx="37338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恢复现场及原屏蔽字</a:t>
            </a: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E5CF1691-F645-4CE2-87C2-12E215B8C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105" y="45552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D706DDF4-CEB8-48A9-8B5C-8B2ECD937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105" y="53934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Line 32">
            <a:extLst>
              <a:ext uri="{FF2B5EF4-FFF2-40B4-BE49-F238E27FC236}">
                <a16:creationId xmlns:a16="http://schemas.microsoft.com/office/drawing/2014/main" id="{43BF04E9-AC88-4C38-B55B-02376CADA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8505" y="2726404"/>
            <a:ext cx="160020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51">
            <a:extLst>
              <a:ext uri="{FF2B5EF4-FFF2-40B4-BE49-F238E27FC236}">
                <a16:creationId xmlns:a16="http://schemas.microsoft.com/office/drawing/2014/main" id="{A38D93D1-4FF9-45FA-8A00-46961A1D5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56" y="785123"/>
            <a:ext cx="44958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）多重中断：</a:t>
            </a: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id="{A6B197E4-08AD-410A-A194-6C48AA62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51" y="1436697"/>
            <a:ext cx="356008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在中断服务过程中，允许响应处理更高级别的中断请求。</a:t>
            </a:r>
          </a:p>
        </p:txBody>
      </p:sp>
    </p:spTree>
    <p:extLst>
      <p:ext uri="{BB962C8B-B14F-4D97-AF65-F5344CB8AC3E}">
        <p14:creationId xmlns:p14="http://schemas.microsoft.com/office/powerpoint/2010/main" val="4044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8" grpId="0" animBg="1"/>
      <p:bldP spid="39" grpId="0" animBg="1"/>
      <p:bldP spid="41" grpId="0" animBg="1"/>
      <p:bldP spid="42" grpId="0" animBg="1"/>
      <p:bldP spid="44" grpId="0" animBg="1"/>
      <p:bldP spid="46" grpId="0" animBg="1"/>
      <p:bldP spid="35" grpId="0"/>
      <p:bldP spid="3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D30A-EA32-4E96-88F0-4BC83D023159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35" name="Text Box 48">
            <a:extLst>
              <a:ext uri="{FF2B5EF4-FFF2-40B4-BE49-F238E27FC236}">
                <a16:creationId xmlns:a16="http://schemas.microsoft.com/office/drawing/2014/main" id="{22A1CB20-2F68-43FF-A073-35A198BC6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21" y="900266"/>
            <a:ext cx="60198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允许多重中断的嵌套形式：</a:t>
            </a:r>
          </a:p>
        </p:txBody>
      </p:sp>
      <p:pic>
        <p:nvPicPr>
          <p:cNvPr id="36" name="图片 -2147482616" descr="5t21">
            <a:extLst>
              <a:ext uri="{FF2B5EF4-FFF2-40B4-BE49-F238E27FC236}">
                <a16:creationId xmlns:a16="http://schemas.microsoft.com/office/drawing/2014/main" id="{A9047FC6-5275-44D7-926B-18CF8BAF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" y="1966858"/>
            <a:ext cx="8281987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28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三、中断接口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0752-6503-432A-A1E2-45F3D4682602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77FE56D-0232-4689-B11B-6AA52D390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084" y="4212454"/>
            <a:ext cx="4800600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ED77E257-9BD9-4D03-8348-971B1FAE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3" y="803630"/>
            <a:ext cx="472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、组成（寄存器级）</a:t>
            </a:r>
          </a:p>
        </p:txBody>
      </p:sp>
      <p:grpSp>
        <p:nvGrpSpPr>
          <p:cNvPr id="16" name="Group 59">
            <a:extLst>
              <a:ext uri="{FF2B5EF4-FFF2-40B4-BE49-F238E27FC236}">
                <a16:creationId xmlns:a16="http://schemas.microsoft.com/office/drawing/2014/main" id="{05A583D2-F6EE-4AA9-9A8F-8131B87B4ECC}"/>
              </a:ext>
            </a:extLst>
          </p:cNvPr>
          <p:cNvGrpSpPr>
            <a:grpSpLocks/>
          </p:cNvGrpSpPr>
          <p:nvPr/>
        </p:nvGrpSpPr>
        <p:grpSpPr bwMode="auto">
          <a:xfrm>
            <a:off x="4374947" y="902660"/>
            <a:ext cx="5062538" cy="5626100"/>
            <a:chOff x="2571" y="192"/>
            <a:chExt cx="3189" cy="3544"/>
          </a:xfrm>
        </p:grpSpPr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9295B340-9450-428B-A812-1A417AD1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40"/>
              <a:ext cx="0" cy="21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ACF7123A-149B-4EF8-953F-10B18C6D1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2"/>
              <a:ext cx="10" cy="35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7DE6D807-B7E7-40CC-9C52-7B0A4CD89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044"/>
              <a:ext cx="0" cy="6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BEADFD44-EF2F-4BCD-AD1E-0097D56FF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5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D588827-3CF9-463A-B615-151FC6C87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0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4C94CABD-2205-4900-ADBD-7D5294A95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5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BA29DC8F-D689-41DE-B727-82FBD55F5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540"/>
              <a:ext cx="0" cy="192"/>
            </a:xfrm>
            <a:prstGeom prst="line">
              <a:avLst/>
            </a:prstGeom>
            <a:noFill/>
            <a:ln w="19050" cap="rnd">
              <a:solidFill>
                <a:srgbClr val="33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956EC7F0-BE1D-4CD1-A2EA-7491685FC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AE140D11-85BC-4692-9C1F-C6D979919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4205A2F2-8F59-4CB0-822E-53D1C7A6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96"/>
              <a:ext cx="1152" cy="576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F3358DC1-6195-4984-B76C-4DA707B0C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32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D7~0</a:t>
              </a: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61120AE0-5DA7-4914-A2B0-5CF8D76B7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84"/>
              <a:ext cx="0" cy="1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C2AE9B5C-8022-446C-91E2-1B224173C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3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IRQ0</a:t>
              </a: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62AAC301-8309-4676-BFE4-61B71BE7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0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地址线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8527A08F-DA92-4B91-9401-5CDA9A891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端口地址译码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160A7946-219C-49D8-81AD-9CE2524E1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命令字</a:t>
              </a: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0768C597-1F3B-472D-879E-2EE05319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10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状态字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4E1B35F8-C43A-4109-9161-81BAE0E4E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0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数据缓冲器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5D5833E3-043D-4C00-B4AC-B4BAFB6E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9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控制逻辑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AC4020A4-3F63-4189-B5AD-14C3BBF8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624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59F78510-3B9A-4EB3-BA1A-11F0556A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56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683031F3-4508-4998-91F7-AA414F663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8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3D27DBF2-EDBF-45D2-B52D-99CF3076D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2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8">
              <a:extLst>
                <a:ext uri="{FF2B5EF4-FFF2-40B4-BE49-F238E27FC236}">
                  <a16:creationId xmlns:a16="http://schemas.microsoft.com/office/drawing/2014/main" id="{5DB5E972-8179-497C-87FA-BE8678A09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4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292A6C87-59BC-4690-83F7-95F9EDF60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88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5BA6B729-6A3F-48C7-9B84-B60A581B1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52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中断控制器</a:t>
              </a:r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61006A17-B82F-4D3F-8CB3-1D05C718D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5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2F664204-C282-4D20-B085-3EF888923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75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D5796A06-7C6B-4FBD-AD42-C082C04AF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94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Text Box 34">
              <a:extLst>
                <a:ext uri="{FF2B5EF4-FFF2-40B4-BE49-F238E27FC236}">
                  <a16:creationId xmlns:a16="http://schemas.microsoft.com/office/drawing/2014/main" id="{7F0647EF-540B-42DA-B814-84B7EC7E1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3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35">
                  <a:extLst>
                    <a:ext uri="{FF2B5EF4-FFF2-40B4-BE49-F238E27FC236}">
                      <a16:creationId xmlns:a16="http://schemas.microsoft.com/office/drawing/2014/main" id="{F6A0B0F1-0C60-4399-8C22-C1EDE36DC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9" y="2540"/>
                  <a:ext cx="912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b="1" i="1" smtClean="0">
                                <a:solidFill>
                                  <a:srgbClr val="3366FF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0" smtClean="0">
                                <a:solidFill>
                                  <a:srgbClr val="3366FF"/>
                                </a:solidFill>
                                <a:latin typeface="Cambria Math"/>
                                <a:ea typeface="楷体" panose="02010609060101010101" pitchFamily="49" charset="-122"/>
                              </a:rPr>
                              <m:t>𝐈𝐍𝐓𝐀</m:t>
                            </m:r>
                          </m:e>
                        </m:acc>
                      </m:oMath>
                    </m:oMathPara>
                  </a14:m>
                  <a:endParaRPr lang="en-US" altLang="zh-CN" sz="2000" b="1" dirty="0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5" name="Text Box 35">
                  <a:extLst>
                    <a:ext uri="{FF2B5EF4-FFF2-40B4-BE49-F238E27FC236}">
                      <a16:creationId xmlns:a16="http://schemas.microsoft.com/office/drawing/2014/main" xmlns="" id="{F6A0B0F1-0C60-4399-8C22-C1EDE36DC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" y="2540"/>
                  <a:ext cx="912" cy="2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C0481EA7-2C35-4648-A75C-259047CD9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8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37">
              <a:extLst>
                <a:ext uri="{FF2B5EF4-FFF2-40B4-BE49-F238E27FC236}">
                  <a16:creationId xmlns:a16="http://schemas.microsoft.com/office/drawing/2014/main" id="{0128A4B9-5E18-4E8E-B98E-D2FB8BA4F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62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命令</a:t>
              </a:r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54AD4271-47F9-4859-AC9F-266E0BF8B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22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7EB8CA2C-1AB8-4B12-9F44-65F4AEC8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6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2FF027B-1E41-49E7-8C3E-DAEA56BCC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6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E5E72847-4412-4B3C-BFB6-901CBDD19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7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Text Box 42">
              <a:extLst>
                <a:ext uri="{FF2B5EF4-FFF2-40B4-BE49-F238E27FC236}">
                  <a16:creationId xmlns:a16="http://schemas.microsoft.com/office/drawing/2014/main" id="{28E9B1CB-7729-4452-9FEE-7B4CF1590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73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IRQ7</a:t>
              </a:r>
            </a:p>
          </p:txBody>
        </p:sp>
        <p:sp>
          <p:nvSpPr>
            <p:cNvPr id="63" name="Text Box 43">
              <a:extLst>
                <a:ext uri="{FF2B5EF4-FFF2-40B4-BE49-F238E27FC236}">
                  <a16:creationId xmlns:a16="http://schemas.microsoft.com/office/drawing/2014/main" id="{D67A9D7C-582E-4A34-BF0E-A9EA6EF8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96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状态</a:t>
              </a: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700B04AF-D596-47AA-83FF-29C7E9CF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38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41CCA397-F72A-4AAF-B392-41B4D7F35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720"/>
              <a:ext cx="31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外部设备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3470F93C-3232-4151-849D-C88ED21C2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" y="672"/>
              <a:ext cx="31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Text Box 47">
              <a:extLst>
                <a:ext uri="{FF2B5EF4-FFF2-40B4-BE49-F238E27FC236}">
                  <a16:creationId xmlns:a16="http://schemas.microsoft.com/office/drawing/2014/main" id="{5BCA2A7F-4DF5-44DE-B68B-942D8E60D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2668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8259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68" name="Text Box 50">
              <a:extLst>
                <a:ext uri="{FF2B5EF4-FFF2-40B4-BE49-F238E27FC236}">
                  <a16:creationId xmlns:a16="http://schemas.microsoft.com/office/drawing/2014/main" id="{78F3D719-8AE8-4840-B84E-34760B866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4" y="178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IRQi</a:t>
              </a:r>
            </a:p>
          </p:txBody>
        </p:sp>
      </p:grpSp>
      <p:sp>
        <p:nvSpPr>
          <p:cNvPr id="69" name="Text Box 57">
            <a:extLst>
              <a:ext uri="{FF2B5EF4-FFF2-40B4-BE49-F238E27FC236}">
                <a16:creationId xmlns:a16="http://schemas.microsoft.com/office/drawing/2014/main" id="{9493F5B9-C119-4C03-BF6A-702A182E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5560101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M</a:t>
            </a:r>
          </a:p>
        </p:txBody>
      </p:sp>
      <p:sp>
        <p:nvSpPr>
          <p:cNvPr id="70" name="Text Box 58">
            <a:extLst>
              <a:ext uri="{FF2B5EF4-FFF2-40B4-BE49-F238E27FC236}">
                <a16:creationId xmlns:a16="http://schemas.microsoft.com/office/drawing/2014/main" id="{C8548A6C-4FCC-4A73-8CC9-CED973732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6079650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71" name="Line 60">
            <a:extLst>
              <a:ext uri="{FF2B5EF4-FFF2-40B4-BE49-F238E27FC236}">
                <a16:creationId xmlns:a16="http://schemas.microsoft.com/office/drawing/2014/main" id="{15D88581-CE89-44E2-A90D-5AC1816F4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5442910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61">
            <a:extLst>
              <a:ext uri="{FF2B5EF4-FFF2-40B4-BE49-F238E27FC236}">
                <a16:creationId xmlns:a16="http://schemas.microsoft.com/office/drawing/2014/main" id="{85238352-32BC-4D2C-A262-4ED3CFBF9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0" cy="4507926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2">
            <a:extLst>
              <a:ext uri="{FF2B5EF4-FFF2-40B4-BE49-F238E27FC236}">
                <a16:creationId xmlns:a16="http://schemas.microsoft.com/office/drawing/2014/main" id="{3CC1DA49-23B7-4E0F-8BDC-185690837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63">
            <a:extLst>
              <a:ext uri="{FF2B5EF4-FFF2-40B4-BE49-F238E27FC236}">
                <a16:creationId xmlns:a16="http://schemas.microsoft.com/office/drawing/2014/main" id="{7F5BCBF8-3797-4023-9D8C-618E19E4D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4484" y="934984"/>
            <a:ext cx="6350" cy="4516079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Line 65">
            <a:extLst>
              <a:ext uri="{FF2B5EF4-FFF2-40B4-BE49-F238E27FC236}">
                <a16:creationId xmlns:a16="http://schemas.microsoft.com/office/drawing/2014/main" id="{44E9993F-854B-48EB-97BA-0FAD5B794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5864901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8F854F86-5D82-47CB-B43A-4C72136FD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630825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67">
            <a:extLst>
              <a:ext uri="{FF2B5EF4-FFF2-40B4-BE49-F238E27FC236}">
                <a16:creationId xmlns:a16="http://schemas.microsoft.com/office/drawing/2014/main" id="{CD0E187E-356C-4E53-BB06-AF783719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77" y="5740825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主机板</a:t>
            </a:r>
          </a:p>
        </p:txBody>
      </p:sp>
      <p:sp>
        <p:nvSpPr>
          <p:cNvPr id="78" name="Text Box 69">
            <a:extLst>
              <a:ext uri="{FF2B5EF4-FFF2-40B4-BE49-F238E27FC236}">
                <a16:creationId xmlns:a16="http://schemas.microsoft.com/office/drawing/2014/main" id="{6B4DE157-D92C-4890-AA51-17699E3B6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81" y="1301086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）端口地址译码</a:t>
            </a:r>
          </a:p>
        </p:txBody>
      </p:sp>
      <p:sp>
        <p:nvSpPr>
          <p:cNvPr id="79" name="Text Box 71">
            <a:extLst>
              <a:ext uri="{FF2B5EF4-FFF2-40B4-BE49-F238E27FC236}">
                <a16:creationId xmlns:a16="http://schemas.microsoft.com/office/drawing/2014/main" id="{400F4AA8-B863-4B21-91EE-4CDA2878E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84" y="1760903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对接口寄存器寻址。</a:t>
            </a:r>
          </a:p>
        </p:txBody>
      </p:sp>
      <p:sp>
        <p:nvSpPr>
          <p:cNvPr id="80" name="Text Box 72">
            <a:extLst>
              <a:ext uri="{FF2B5EF4-FFF2-40B4-BE49-F238E27FC236}">
                <a16:creationId xmlns:a16="http://schemas.microsoft.com/office/drawing/2014/main" id="{8C508D1C-2CAD-41C5-8ECB-3360A5CF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81" y="2282286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）命令字寄存器</a:t>
            </a:r>
          </a:p>
        </p:txBody>
      </p:sp>
      <p:sp>
        <p:nvSpPr>
          <p:cNvPr id="81" name="Text Box 73">
            <a:extLst>
              <a:ext uri="{FF2B5EF4-FFF2-40B4-BE49-F238E27FC236}">
                <a16:creationId xmlns:a16="http://schemas.microsoft.com/office/drawing/2014/main" id="{C360C31F-5FC6-4668-876B-2576271BB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84" y="2777586"/>
            <a:ext cx="395646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发向外设的命令字，转换为相应操作命令送外设。</a:t>
            </a:r>
          </a:p>
        </p:txBody>
      </p:sp>
      <p:sp>
        <p:nvSpPr>
          <p:cNvPr id="82" name="Text Box 74">
            <a:extLst>
              <a:ext uri="{FF2B5EF4-FFF2-40B4-BE49-F238E27FC236}">
                <a16:creationId xmlns:a16="http://schemas.microsoft.com/office/drawing/2014/main" id="{A25A5A68-D519-4F71-A6BE-B071B75E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11" y="4390683"/>
            <a:ext cx="35099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命令字格式的拟定：</a:t>
            </a:r>
          </a:p>
        </p:txBody>
      </p:sp>
      <p:sp>
        <p:nvSpPr>
          <p:cNvPr id="83" name="Text Box 75">
            <a:extLst>
              <a:ext uri="{FF2B5EF4-FFF2-40B4-BE49-F238E27FC236}">
                <a16:creationId xmlns:a16="http://schemas.microsoft.com/office/drawing/2014/main" id="{DF2926B6-ABA6-4F40-A9FA-DF630B40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84" y="3645860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接口板</a:t>
            </a:r>
          </a:p>
        </p:txBody>
      </p:sp>
      <p:sp>
        <p:nvSpPr>
          <p:cNvPr id="84" name="Text Box 76">
            <a:extLst>
              <a:ext uri="{FF2B5EF4-FFF2-40B4-BE49-F238E27FC236}">
                <a16:creationId xmlns:a16="http://schemas.microsoft.com/office/drawing/2014/main" id="{08CA06FD-E408-4961-8FAA-C8D8E4D8B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0" y="4939535"/>
            <a:ext cx="2209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用代码表示各种命令</a:t>
            </a:r>
          </a:p>
        </p:txBody>
      </p:sp>
      <p:grpSp>
        <p:nvGrpSpPr>
          <p:cNvPr id="85" name="Group 79">
            <a:extLst>
              <a:ext uri="{FF2B5EF4-FFF2-40B4-BE49-F238E27FC236}">
                <a16:creationId xmlns:a16="http://schemas.microsoft.com/office/drawing/2014/main" id="{0DD74EC4-580B-4A23-908D-78D4DA02F1EF}"/>
              </a:ext>
            </a:extLst>
          </p:cNvPr>
          <p:cNvGrpSpPr>
            <a:grpSpLocks/>
          </p:cNvGrpSpPr>
          <p:nvPr/>
        </p:nvGrpSpPr>
        <p:grpSpPr bwMode="auto">
          <a:xfrm>
            <a:off x="2061960" y="5168135"/>
            <a:ext cx="457200" cy="533400"/>
            <a:chOff x="1488" y="2928"/>
            <a:chExt cx="288" cy="336"/>
          </a:xfrm>
        </p:grpSpPr>
        <p:sp>
          <p:nvSpPr>
            <p:cNvPr id="86" name="Line 77">
              <a:extLst>
                <a:ext uri="{FF2B5EF4-FFF2-40B4-BE49-F238E27FC236}">
                  <a16:creationId xmlns:a16="http://schemas.microsoft.com/office/drawing/2014/main" id="{D1E2FD04-C8D1-4F5C-9754-507D66ECE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928"/>
              <a:ext cx="288" cy="192"/>
            </a:xfrm>
            <a:prstGeom prst="line">
              <a:avLst/>
            </a:prstGeom>
            <a:noFill/>
            <a:ln w="28575">
              <a:solidFill>
                <a:srgbClr val="0563C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78">
              <a:extLst>
                <a:ext uri="{FF2B5EF4-FFF2-40B4-BE49-F238E27FC236}">
                  <a16:creationId xmlns:a16="http://schemas.microsoft.com/office/drawing/2014/main" id="{6976316D-A7D7-40D1-B49F-0A95911A1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120"/>
              <a:ext cx="288" cy="144"/>
            </a:xfrm>
            <a:prstGeom prst="line">
              <a:avLst/>
            </a:prstGeom>
            <a:noFill/>
            <a:ln w="28575">
              <a:solidFill>
                <a:srgbClr val="0563C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8" name="Text Box 80">
            <a:extLst>
              <a:ext uri="{FF2B5EF4-FFF2-40B4-BE49-F238E27FC236}">
                <a16:creationId xmlns:a16="http://schemas.microsoft.com/office/drawing/2014/main" id="{2E254C36-CC00-424E-A2D3-18A90AF56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160" y="4939535"/>
            <a:ext cx="17798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代码位数</a:t>
            </a:r>
          </a:p>
        </p:txBody>
      </p:sp>
      <p:sp>
        <p:nvSpPr>
          <p:cNvPr id="89" name="Text Box 81">
            <a:extLst>
              <a:ext uri="{FF2B5EF4-FFF2-40B4-BE49-F238E27FC236}">
                <a16:creationId xmlns:a16="http://schemas.microsoft.com/office/drawing/2014/main" id="{FDC5C72A-F874-4A16-9D40-80FFD8C75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160" y="5396735"/>
            <a:ext cx="1855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代码含义</a:t>
            </a:r>
          </a:p>
        </p:txBody>
      </p:sp>
    </p:spTree>
    <p:extLst>
      <p:ext uri="{BB962C8B-B14F-4D97-AF65-F5344CB8AC3E}">
        <p14:creationId xmlns:p14="http://schemas.microsoft.com/office/powerpoint/2010/main" val="21991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9" grpId="0" animBg="1"/>
      <p:bldP spid="70" grpId="0" animBg="1"/>
      <p:bldP spid="77" grpId="0" build="p"/>
      <p:bldP spid="78" grpId="0"/>
      <p:bldP spid="79" grpId="0"/>
      <p:bldP spid="80" grpId="0"/>
      <p:bldP spid="81" grpId="0"/>
      <p:bldP spid="82" grpId="0"/>
      <p:bldP spid="83" grpId="0" build="p"/>
      <p:bldP spid="84" grpId="0"/>
      <p:bldP spid="88" grpId="0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481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9381" y="3065442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6950305" y="3136768"/>
            <a:ext cx="22228" cy="2833781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 flipH="1">
            <a:off x="2659535" y="3136769"/>
            <a:ext cx="22254" cy="2848068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H="1">
            <a:off x="3221179" y="4260348"/>
            <a:ext cx="2" cy="1710201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105"/>
          <p:cNvSpPr txBox="1">
            <a:spLocks noChangeArrowheads="1"/>
          </p:cNvSpPr>
          <p:nvPr/>
        </p:nvSpPr>
        <p:spPr bwMode="auto">
          <a:xfrm>
            <a:off x="2883842" y="5844538"/>
            <a:ext cx="152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打入地址</a:t>
            </a:r>
          </a:p>
        </p:txBody>
      </p:sp>
      <p:sp>
        <p:nvSpPr>
          <p:cNvPr id="25" name="Text Box 106"/>
          <p:cNvSpPr txBox="1">
            <a:spLocks noChangeArrowheads="1"/>
          </p:cNvSpPr>
          <p:nvPr/>
        </p:nvSpPr>
        <p:spPr bwMode="auto">
          <a:xfrm>
            <a:off x="5063675" y="5863963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打入数据</a:t>
            </a:r>
          </a:p>
        </p:txBody>
      </p:sp>
      <p:grpSp>
        <p:nvGrpSpPr>
          <p:cNvPr id="26" name="Group 134"/>
          <p:cNvGrpSpPr/>
          <p:nvPr/>
        </p:nvGrpSpPr>
        <p:grpSpPr bwMode="auto">
          <a:xfrm>
            <a:off x="1073304" y="3394216"/>
            <a:ext cx="6415098" cy="2445976"/>
            <a:chOff x="423" y="-56"/>
            <a:chExt cx="4041" cy="1929"/>
          </a:xfrm>
        </p:grpSpPr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632" y="672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8" name="Group 7"/>
            <p:cNvGrpSpPr/>
            <p:nvPr/>
          </p:nvGrpSpPr>
          <p:grpSpPr bwMode="auto">
            <a:xfrm>
              <a:off x="1440" y="336"/>
              <a:ext cx="3024" cy="288"/>
              <a:chOff x="624" y="3552"/>
              <a:chExt cx="3024" cy="288"/>
            </a:xfrm>
          </p:grpSpPr>
          <p:grpSp>
            <p:nvGrpSpPr>
              <p:cNvPr id="58" name="Group 8"/>
              <p:cNvGrpSpPr/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7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59" name="Group 13"/>
              <p:cNvGrpSpPr/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7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60" name="Group 18"/>
              <p:cNvGrpSpPr/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6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61" name="Group 23"/>
              <p:cNvGrpSpPr/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63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5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62" name="Line 28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23" y="336"/>
              <a:ext cx="98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时钟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信号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1584" y="-56"/>
              <a:ext cx="6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T1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2976" y="-56"/>
              <a:ext cx="6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T3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2256" y="-56"/>
              <a:ext cx="6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T2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3648" y="-56"/>
              <a:ext cx="6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T4</a:t>
              </a:r>
            </a:p>
          </p:txBody>
        </p:sp>
        <p:sp>
          <p:nvSpPr>
            <p:cNvPr id="37" name="Text Box 112"/>
            <p:cNvSpPr txBox="1">
              <a:spLocks noChangeArrowheads="1"/>
            </p:cNvSpPr>
            <p:nvPr/>
          </p:nvSpPr>
          <p:spPr bwMode="auto">
            <a:xfrm>
              <a:off x="423" y="909"/>
              <a:ext cx="94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信号</a:t>
              </a:r>
            </a:p>
          </p:txBody>
        </p:sp>
        <p:sp>
          <p:nvSpPr>
            <p:cNvPr id="38" name="Line 113"/>
            <p:cNvSpPr>
              <a:spLocks noChangeShapeType="1"/>
            </p:cNvSpPr>
            <p:nvPr/>
          </p:nvSpPr>
          <p:spPr bwMode="auto">
            <a:xfrm>
              <a:off x="1440" y="1021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114"/>
            <p:cNvSpPr>
              <a:spLocks noChangeShapeType="1"/>
            </p:cNvSpPr>
            <p:nvPr/>
          </p:nvSpPr>
          <p:spPr bwMode="auto">
            <a:xfrm>
              <a:off x="1440" y="1261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115"/>
            <p:cNvSpPr>
              <a:spLocks noChangeShapeType="1"/>
            </p:cNvSpPr>
            <p:nvPr/>
          </p:nvSpPr>
          <p:spPr bwMode="auto">
            <a:xfrm>
              <a:off x="1536" y="1021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116"/>
            <p:cNvSpPr>
              <a:spLocks noChangeShapeType="1"/>
            </p:cNvSpPr>
            <p:nvPr/>
          </p:nvSpPr>
          <p:spPr bwMode="auto">
            <a:xfrm>
              <a:off x="1680" y="1261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117"/>
            <p:cNvSpPr>
              <a:spLocks noChangeShapeType="1"/>
            </p:cNvSpPr>
            <p:nvPr/>
          </p:nvSpPr>
          <p:spPr bwMode="auto">
            <a:xfrm>
              <a:off x="1680" y="1021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Line 118"/>
            <p:cNvSpPr>
              <a:spLocks noChangeShapeType="1"/>
            </p:cNvSpPr>
            <p:nvPr/>
          </p:nvSpPr>
          <p:spPr bwMode="auto">
            <a:xfrm flipH="1">
              <a:off x="1536" y="1021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119"/>
            <p:cNvSpPr>
              <a:spLocks noChangeShapeType="1"/>
            </p:cNvSpPr>
            <p:nvPr/>
          </p:nvSpPr>
          <p:spPr bwMode="auto">
            <a:xfrm flipH="1">
              <a:off x="3792" y="1021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Line 120"/>
            <p:cNvSpPr>
              <a:spLocks noChangeShapeType="1"/>
            </p:cNvSpPr>
            <p:nvPr/>
          </p:nvSpPr>
          <p:spPr bwMode="auto">
            <a:xfrm>
              <a:off x="3792" y="1021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Line 121"/>
            <p:cNvSpPr>
              <a:spLocks noChangeShapeType="1"/>
            </p:cNvSpPr>
            <p:nvPr/>
          </p:nvSpPr>
          <p:spPr bwMode="auto">
            <a:xfrm>
              <a:off x="3936" y="1261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122"/>
            <p:cNvSpPr>
              <a:spLocks noChangeShapeType="1"/>
            </p:cNvSpPr>
            <p:nvPr/>
          </p:nvSpPr>
          <p:spPr bwMode="auto">
            <a:xfrm>
              <a:off x="3936" y="1021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Text Box 123"/>
            <p:cNvSpPr txBox="1">
              <a:spLocks noChangeArrowheads="1"/>
            </p:cNvSpPr>
            <p:nvPr/>
          </p:nvSpPr>
          <p:spPr bwMode="auto">
            <a:xfrm>
              <a:off x="423" y="1509"/>
              <a:ext cx="9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数据信号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124"/>
            <p:cNvSpPr>
              <a:spLocks noChangeShapeType="1"/>
            </p:cNvSpPr>
            <p:nvPr/>
          </p:nvSpPr>
          <p:spPr bwMode="auto">
            <a:xfrm>
              <a:off x="3792" y="1570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2928" y="181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2928" y="157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 flipH="1">
              <a:off x="2832" y="1570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2832" y="1714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131"/>
            <p:cNvSpPr>
              <a:spLocks noChangeShapeType="1"/>
            </p:cNvSpPr>
            <p:nvPr/>
          </p:nvSpPr>
          <p:spPr bwMode="auto">
            <a:xfrm>
              <a:off x="3888" y="171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132"/>
            <p:cNvSpPr>
              <a:spLocks noChangeShapeType="1"/>
            </p:cNvSpPr>
            <p:nvPr/>
          </p:nvSpPr>
          <p:spPr bwMode="auto">
            <a:xfrm>
              <a:off x="1440" y="1714"/>
              <a:ext cx="13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133"/>
            <p:cNvSpPr>
              <a:spLocks noChangeShapeType="1"/>
            </p:cNvSpPr>
            <p:nvPr/>
          </p:nvSpPr>
          <p:spPr bwMode="auto">
            <a:xfrm flipH="1">
              <a:off x="3792" y="1714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9" name="Line 135"/>
          <p:cNvSpPr>
            <a:spLocks noChangeShapeType="1"/>
          </p:cNvSpPr>
          <p:nvPr/>
        </p:nvSpPr>
        <p:spPr bwMode="auto">
          <a:xfrm flipH="1">
            <a:off x="5354781" y="4227005"/>
            <a:ext cx="0" cy="1757832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 Box 5"/>
          <p:cNvSpPr txBox="1"/>
          <p:nvPr/>
        </p:nvSpPr>
        <p:spPr>
          <a:xfrm>
            <a:off x="41366" y="781117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按时序控制方式划分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5"/>
          <p:cNvSpPr txBox="1"/>
          <p:nvPr/>
        </p:nvSpPr>
        <p:spPr>
          <a:xfrm>
            <a:off x="202996" y="1330680"/>
            <a:ext cx="8839992" cy="1126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）同步总线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由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统一时序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控制总线传送操作。</a:t>
            </a:r>
          </a:p>
        </p:txBody>
      </p:sp>
      <p:sp>
        <p:nvSpPr>
          <p:cNvPr id="84" name="Text Box 5"/>
          <p:cNvSpPr txBox="1"/>
          <p:nvPr/>
        </p:nvSpPr>
        <p:spPr>
          <a:xfrm>
            <a:off x="231138" y="2350386"/>
            <a:ext cx="8839992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在固定时钟周期内完成数据传送，由同步脉冲定时打入。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1708-C252-425E-B01B-1ADFE6CA28E0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2" name="Text Box 190"/>
          <p:cNvSpPr txBox="1">
            <a:spLocks noChangeArrowheads="1"/>
          </p:cNvSpPr>
          <p:nvPr/>
        </p:nvSpPr>
        <p:spPr bwMode="auto">
          <a:xfrm>
            <a:off x="4189977" y="3000938"/>
            <a:ext cx="1401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总线周期</a:t>
            </a:r>
          </a:p>
        </p:txBody>
      </p:sp>
      <p:sp>
        <p:nvSpPr>
          <p:cNvPr id="83" name="Line 191"/>
          <p:cNvSpPr>
            <a:spLocks noChangeShapeType="1"/>
          </p:cNvSpPr>
          <p:nvPr/>
        </p:nvSpPr>
        <p:spPr bwMode="auto">
          <a:xfrm>
            <a:off x="5537771" y="3219259"/>
            <a:ext cx="1385129" cy="4288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Line 192"/>
          <p:cNvSpPr>
            <a:spLocks noChangeShapeType="1"/>
          </p:cNvSpPr>
          <p:nvPr/>
        </p:nvSpPr>
        <p:spPr bwMode="auto">
          <a:xfrm>
            <a:off x="2727404" y="3213788"/>
            <a:ext cx="1576447" cy="547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 build="p" advAuto="0"/>
      <p:bldP spid="25" grpId="0" build="p" advAuto="0"/>
      <p:bldP spid="80" grpId="0" build="p"/>
      <p:bldP spid="81" grpId="0" build="p"/>
      <p:bldP spid="84" grpId="0" build="p"/>
      <p:bldP spid="8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三、中断接口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77FE56D-0232-4689-B11B-6AA52D390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084" y="4212454"/>
            <a:ext cx="4800600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Group 59">
            <a:extLst>
              <a:ext uri="{FF2B5EF4-FFF2-40B4-BE49-F238E27FC236}">
                <a16:creationId xmlns:a16="http://schemas.microsoft.com/office/drawing/2014/main" id="{05A583D2-F6EE-4AA9-9A8F-8131B87B4ECC}"/>
              </a:ext>
            </a:extLst>
          </p:cNvPr>
          <p:cNvGrpSpPr>
            <a:grpSpLocks/>
          </p:cNvGrpSpPr>
          <p:nvPr/>
        </p:nvGrpSpPr>
        <p:grpSpPr bwMode="auto">
          <a:xfrm>
            <a:off x="4374947" y="902660"/>
            <a:ext cx="5062538" cy="5626100"/>
            <a:chOff x="2571" y="192"/>
            <a:chExt cx="3189" cy="3544"/>
          </a:xfrm>
        </p:grpSpPr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9295B340-9450-428B-A812-1A417AD1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40"/>
              <a:ext cx="0" cy="21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ACF7123A-149B-4EF8-953F-10B18C6D1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2"/>
              <a:ext cx="10" cy="35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7DE6D807-B7E7-40CC-9C52-7B0A4CD89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044"/>
              <a:ext cx="0" cy="6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BEADFD44-EF2F-4BCD-AD1E-0097D56FF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5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D588827-3CF9-463A-B615-151FC6C87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0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4C94CABD-2205-4900-ADBD-7D5294A95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5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BA29DC8F-D689-41DE-B727-82FBD55F5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540"/>
              <a:ext cx="0" cy="192"/>
            </a:xfrm>
            <a:prstGeom prst="line">
              <a:avLst/>
            </a:prstGeom>
            <a:noFill/>
            <a:ln w="19050" cap="rnd">
              <a:solidFill>
                <a:srgbClr val="33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956EC7F0-BE1D-4CD1-A2EA-7491685FC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AE140D11-85BC-4692-9C1F-C6D979919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4205A2F2-8F59-4CB0-822E-53D1C7A6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96"/>
              <a:ext cx="1152" cy="576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F3358DC1-6195-4984-B76C-4DA707B0C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32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D7~0</a:t>
              </a: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61120AE0-5DA7-4914-A2B0-5CF8D76B7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84"/>
              <a:ext cx="0" cy="1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C2AE9B5C-8022-446C-91E2-1B224173C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3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IRQ0</a:t>
              </a: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62AAC301-8309-4676-BFE4-61B71BE7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0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地址线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8527A08F-DA92-4B91-9401-5CDA9A891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寄存器选择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160A7946-219C-49D8-81AD-9CE2524E1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命令字</a:t>
              </a: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0768C597-1F3B-472D-879E-2EE05319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10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状态字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4E1B35F8-C43A-4109-9161-81BAE0E4E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0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数据缓冲器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5D5833E3-043D-4C00-B4AC-B4BAFB6E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9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控制逻辑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AC4020A4-3F63-4189-B5AD-14C3BBF8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624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59F78510-3B9A-4EB3-BA1A-11F0556A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56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683031F3-4508-4998-91F7-AA414F663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8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3D27DBF2-EDBF-45D2-B52D-99CF3076D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2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8">
              <a:extLst>
                <a:ext uri="{FF2B5EF4-FFF2-40B4-BE49-F238E27FC236}">
                  <a16:creationId xmlns:a16="http://schemas.microsoft.com/office/drawing/2014/main" id="{5DB5E972-8179-497C-87FA-BE8678A09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4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292A6C87-59BC-4690-83F7-95F9EDF60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88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5BA6B729-6A3F-48C7-9B84-B60A581B1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52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中断控制器</a:t>
              </a:r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61006A17-B82F-4D3F-8CB3-1D05C718D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5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2F664204-C282-4D20-B085-3EF888923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75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D5796A06-7C6B-4FBD-AD42-C082C04AF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94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Text Box 34">
              <a:extLst>
                <a:ext uri="{FF2B5EF4-FFF2-40B4-BE49-F238E27FC236}">
                  <a16:creationId xmlns:a16="http://schemas.microsoft.com/office/drawing/2014/main" id="{7F0647EF-540B-42DA-B814-84B7EC7E1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3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35">
                  <a:extLst>
                    <a:ext uri="{FF2B5EF4-FFF2-40B4-BE49-F238E27FC236}">
                      <a16:creationId xmlns:a16="http://schemas.microsoft.com/office/drawing/2014/main" id="{F6A0B0F1-0C60-4399-8C22-C1EDE36DC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8" y="2540"/>
                  <a:ext cx="912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b="1" i="1" smtClean="0">
                                <a:solidFill>
                                  <a:srgbClr val="3366FF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0" smtClean="0">
                                <a:solidFill>
                                  <a:srgbClr val="3366FF"/>
                                </a:solidFill>
                                <a:latin typeface="Cambria Math"/>
                                <a:ea typeface="楷体" panose="02010609060101010101" pitchFamily="49" charset="-122"/>
                              </a:rPr>
                              <m:t>𝐈𝐍𝐓𝐀</m:t>
                            </m:r>
                          </m:e>
                        </m:acc>
                      </m:oMath>
                    </m:oMathPara>
                  </a14:m>
                  <a:endParaRPr lang="en-US" altLang="zh-CN" sz="2000" b="1" dirty="0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5" name="Text Box 35">
                  <a:extLst>
                    <a:ext uri="{FF2B5EF4-FFF2-40B4-BE49-F238E27FC236}">
                      <a16:creationId xmlns:a16="http://schemas.microsoft.com/office/drawing/2014/main" xmlns="" id="{F6A0B0F1-0C60-4399-8C22-C1EDE36DC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78" y="2540"/>
                  <a:ext cx="912" cy="2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C0481EA7-2C35-4648-A75C-259047CD9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8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37">
              <a:extLst>
                <a:ext uri="{FF2B5EF4-FFF2-40B4-BE49-F238E27FC236}">
                  <a16:creationId xmlns:a16="http://schemas.microsoft.com/office/drawing/2014/main" id="{0128A4B9-5E18-4E8E-B98E-D2FB8BA4F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62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命令</a:t>
              </a:r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54AD4271-47F9-4859-AC9F-266E0BF8B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22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7EB8CA2C-1AB8-4B12-9F44-65F4AEC8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6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2FF027B-1E41-49E7-8C3E-DAEA56BCC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6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E5E72847-4412-4B3C-BFB6-901CBDD19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7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Text Box 42">
              <a:extLst>
                <a:ext uri="{FF2B5EF4-FFF2-40B4-BE49-F238E27FC236}">
                  <a16:creationId xmlns:a16="http://schemas.microsoft.com/office/drawing/2014/main" id="{28E9B1CB-7729-4452-9FEE-7B4CF1590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73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IRQ7</a:t>
              </a:r>
            </a:p>
          </p:txBody>
        </p:sp>
        <p:sp>
          <p:nvSpPr>
            <p:cNvPr id="63" name="Text Box 43">
              <a:extLst>
                <a:ext uri="{FF2B5EF4-FFF2-40B4-BE49-F238E27FC236}">
                  <a16:creationId xmlns:a16="http://schemas.microsoft.com/office/drawing/2014/main" id="{D67A9D7C-582E-4A34-BF0E-A9EA6EF8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96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状态</a:t>
              </a: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700B04AF-D596-47AA-83FF-29C7E9CF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38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41CCA397-F72A-4AAF-B392-41B4D7F35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720"/>
              <a:ext cx="31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外部设备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3470F93C-3232-4151-849D-C88ED21C2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" y="672"/>
              <a:ext cx="31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Text Box 47">
              <a:extLst>
                <a:ext uri="{FF2B5EF4-FFF2-40B4-BE49-F238E27FC236}">
                  <a16:creationId xmlns:a16="http://schemas.microsoft.com/office/drawing/2014/main" id="{5BCA2A7F-4DF5-44DE-B68B-942D8E60D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2668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8259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68" name="Text Box 50">
              <a:extLst>
                <a:ext uri="{FF2B5EF4-FFF2-40B4-BE49-F238E27FC236}">
                  <a16:creationId xmlns:a16="http://schemas.microsoft.com/office/drawing/2014/main" id="{78F3D719-8AE8-4840-B84E-34760B866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4" y="178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IRQi</a:t>
              </a:r>
            </a:p>
          </p:txBody>
        </p:sp>
      </p:grpSp>
      <p:sp>
        <p:nvSpPr>
          <p:cNvPr id="69" name="Text Box 57">
            <a:extLst>
              <a:ext uri="{FF2B5EF4-FFF2-40B4-BE49-F238E27FC236}">
                <a16:creationId xmlns:a16="http://schemas.microsoft.com/office/drawing/2014/main" id="{9493F5B9-C119-4C03-BF6A-702A182E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5560101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M</a:t>
            </a:r>
          </a:p>
        </p:txBody>
      </p:sp>
      <p:sp>
        <p:nvSpPr>
          <p:cNvPr id="70" name="Text Box 58">
            <a:extLst>
              <a:ext uri="{FF2B5EF4-FFF2-40B4-BE49-F238E27FC236}">
                <a16:creationId xmlns:a16="http://schemas.microsoft.com/office/drawing/2014/main" id="{C8548A6C-4FCC-4A73-8CC9-CED973732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6079650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71" name="Line 60">
            <a:extLst>
              <a:ext uri="{FF2B5EF4-FFF2-40B4-BE49-F238E27FC236}">
                <a16:creationId xmlns:a16="http://schemas.microsoft.com/office/drawing/2014/main" id="{15D88581-CE89-44E2-A90D-5AC1816F4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5442910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61">
            <a:extLst>
              <a:ext uri="{FF2B5EF4-FFF2-40B4-BE49-F238E27FC236}">
                <a16:creationId xmlns:a16="http://schemas.microsoft.com/office/drawing/2014/main" id="{85238352-32BC-4D2C-A262-4ED3CFBF9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0" cy="4507926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2">
            <a:extLst>
              <a:ext uri="{FF2B5EF4-FFF2-40B4-BE49-F238E27FC236}">
                <a16:creationId xmlns:a16="http://schemas.microsoft.com/office/drawing/2014/main" id="{3CC1DA49-23B7-4E0F-8BDC-185690837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63">
            <a:extLst>
              <a:ext uri="{FF2B5EF4-FFF2-40B4-BE49-F238E27FC236}">
                <a16:creationId xmlns:a16="http://schemas.microsoft.com/office/drawing/2014/main" id="{7F5BCBF8-3797-4023-9D8C-618E19E4D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4484" y="934984"/>
            <a:ext cx="6350" cy="4516079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Line 65">
            <a:extLst>
              <a:ext uri="{FF2B5EF4-FFF2-40B4-BE49-F238E27FC236}">
                <a16:creationId xmlns:a16="http://schemas.microsoft.com/office/drawing/2014/main" id="{44E9993F-854B-48EB-97BA-0FAD5B794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5864901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8F854F86-5D82-47CB-B43A-4C72136FD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630825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67">
            <a:extLst>
              <a:ext uri="{FF2B5EF4-FFF2-40B4-BE49-F238E27FC236}">
                <a16:creationId xmlns:a16="http://schemas.microsoft.com/office/drawing/2014/main" id="{CD0E187E-356C-4E53-BB06-AF783719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77" y="5740825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主机板</a:t>
            </a:r>
          </a:p>
        </p:txBody>
      </p:sp>
      <p:sp>
        <p:nvSpPr>
          <p:cNvPr id="83" name="Text Box 75">
            <a:extLst>
              <a:ext uri="{FF2B5EF4-FFF2-40B4-BE49-F238E27FC236}">
                <a16:creationId xmlns:a16="http://schemas.microsoft.com/office/drawing/2014/main" id="{DF2926B6-ABA6-4F40-A9FA-DF630B40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84" y="3645860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接口板</a:t>
            </a:r>
          </a:p>
        </p:txBody>
      </p:sp>
      <p:sp>
        <p:nvSpPr>
          <p:cNvPr id="92" name="Text Box 59">
            <a:extLst>
              <a:ext uri="{FF2B5EF4-FFF2-40B4-BE49-F238E27FC236}">
                <a16:creationId xmlns:a16="http://schemas.microsoft.com/office/drawing/2014/main" id="{84761435-BA4B-4CDB-9203-5783F441A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" y="3379188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）数据缓冲器</a:t>
            </a:r>
          </a:p>
        </p:txBody>
      </p:sp>
      <p:sp>
        <p:nvSpPr>
          <p:cNvPr id="93" name="Text Box 60">
            <a:extLst>
              <a:ext uri="{FF2B5EF4-FFF2-40B4-BE49-F238E27FC236}">
                <a16:creationId xmlns:a16="http://schemas.microsoft.com/office/drawing/2014/main" id="{B20C3B72-1D93-4AF1-B3E8-D87BA7A0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1" y="3922448"/>
            <a:ext cx="3962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传送数据，实现缓冲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双向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缓冲深度</a:t>
            </a:r>
          </a:p>
        </p:txBody>
      </p:sp>
      <p:sp>
        <p:nvSpPr>
          <p:cNvPr id="96" name="Text Box 63">
            <a:extLst>
              <a:ext uri="{FF2B5EF4-FFF2-40B4-BE49-F238E27FC236}">
                <a16:creationId xmlns:a16="http://schemas.microsoft.com/office/drawing/2014/main" id="{164371F4-7ABF-4DD3-AB5C-26E230C62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03" y="2012664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状态字格式的拟定：</a:t>
            </a:r>
          </a:p>
        </p:txBody>
      </p:sp>
      <p:sp>
        <p:nvSpPr>
          <p:cNvPr id="97" name="Text Box 65">
            <a:extLst>
              <a:ext uri="{FF2B5EF4-FFF2-40B4-BE49-F238E27FC236}">
                <a16:creationId xmlns:a16="http://schemas.microsoft.com/office/drawing/2014/main" id="{5A37D08C-8E04-49F7-9F6E-1D09E7123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06" y="265954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用代码表示各种状态。</a:t>
            </a:r>
          </a:p>
        </p:txBody>
      </p:sp>
      <p:sp>
        <p:nvSpPr>
          <p:cNvPr id="79" name="Text Box 82">
            <a:extLst>
              <a:ext uri="{FF2B5EF4-FFF2-40B4-BE49-F238E27FC236}">
                <a16:creationId xmlns:a16="http://schemas.microsoft.com/office/drawing/2014/main" id="{D283FFFE-DB92-40FD-BB39-05C52D7B9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" y="893784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）状态字寄存器</a:t>
            </a:r>
          </a:p>
        </p:txBody>
      </p:sp>
      <p:sp>
        <p:nvSpPr>
          <p:cNvPr id="80" name="Text Box 83">
            <a:extLst>
              <a:ext uri="{FF2B5EF4-FFF2-40B4-BE49-F238E27FC236}">
                <a16:creationId xmlns:a16="http://schemas.microsoft.com/office/drawing/2014/main" id="{58CFCE67-2F4F-48CC-9014-C676461C8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68" y="1444242"/>
            <a:ext cx="4503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反映设备和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接口运行状态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6516-515E-4BD1-BC0A-FFE350B27781}" type="datetime1">
              <a:rPr lang="zh-CN" altLang="en-US" smtClean="0"/>
              <a:t>2024/11/18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6" grpId="0"/>
      <p:bldP spid="97" grpId="0"/>
      <p:bldP spid="79" grpId="0"/>
      <p:bldP spid="8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613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三、中断接口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77FE56D-0232-4689-B11B-6AA52D390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084" y="4212454"/>
            <a:ext cx="4800600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Group 59">
            <a:extLst>
              <a:ext uri="{FF2B5EF4-FFF2-40B4-BE49-F238E27FC236}">
                <a16:creationId xmlns:a16="http://schemas.microsoft.com/office/drawing/2014/main" id="{05A583D2-F6EE-4AA9-9A8F-8131B87B4ECC}"/>
              </a:ext>
            </a:extLst>
          </p:cNvPr>
          <p:cNvGrpSpPr>
            <a:grpSpLocks/>
          </p:cNvGrpSpPr>
          <p:nvPr/>
        </p:nvGrpSpPr>
        <p:grpSpPr bwMode="auto">
          <a:xfrm>
            <a:off x="4374947" y="902660"/>
            <a:ext cx="5062538" cy="5626100"/>
            <a:chOff x="2571" y="192"/>
            <a:chExt cx="3189" cy="3544"/>
          </a:xfrm>
        </p:grpSpPr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9295B340-9450-428B-A812-1A417AD1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40"/>
              <a:ext cx="0" cy="21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ACF7123A-149B-4EF8-953F-10B18C6D1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2"/>
              <a:ext cx="10" cy="35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7DE6D807-B7E7-40CC-9C52-7B0A4CD89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044"/>
              <a:ext cx="0" cy="6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BEADFD44-EF2F-4BCD-AD1E-0097D56FF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5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D588827-3CF9-463A-B615-151FC6C87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0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4C94CABD-2205-4900-ADBD-7D5294A95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5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BA29DC8F-D689-41DE-B727-82FBD55F5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540"/>
              <a:ext cx="0" cy="192"/>
            </a:xfrm>
            <a:prstGeom prst="line">
              <a:avLst/>
            </a:prstGeom>
            <a:noFill/>
            <a:ln w="19050" cap="rnd">
              <a:solidFill>
                <a:srgbClr val="33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956EC7F0-BE1D-4CD1-A2EA-7491685FC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AE140D11-85BC-4692-9C1F-C6D979919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4205A2F2-8F59-4CB0-822E-53D1C7A6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96"/>
              <a:ext cx="1152" cy="576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F3358DC1-6195-4984-B76C-4DA707B0C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32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D7~0</a:t>
              </a: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61120AE0-5DA7-4914-A2B0-5CF8D76B7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84"/>
              <a:ext cx="0" cy="1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C2AE9B5C-8022-446C-91E2-1B224173C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3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IRQ0</a:t>
              </a: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62AAC301-8309-4676-BFE4-61B71BE7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0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地址线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8527A08F-DA92-4B91-9401-5CDA9A891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寄存器选择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160A7946-219C-49D8-81AD-9CE2524E1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命令字</a:t>
              </a: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0768C597-1F3B-472D-879E-2EE05319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10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状态字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4E1B35F8-C43A-4109-9161-81BAE0E4E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0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数据缓冲器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5D5833E3-043D-4C00-B4AC-B4BAFB6E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9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控制逻辑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AC4020A4-3F63-4189-B5AD-14C3BBF8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624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59F78510-3B9A-4EB3-BA1A-11F0556A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56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683031F3-4508-4998-91F7-AA414F663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8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3D27DBF2-EDBF-45D2-B52D-99CF3076D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2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8">
              <a:extLst>
                <a:ext uri="{FF2B5EF4-FFF2-40B4-BE49-F238E27FC236}">
                  <a16:creationId xmlns:a16="http://schemas.microsoft.com/office/drawing/2014/main" id="{5DB5E972-8179-497C-87FA-BE8678A09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4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292A6C87-59BC-4690-83F7-95F9EDF60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88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5BA6B729-6A3F-48C7-9B84-B60A581B1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52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中断控制器</a:t>
              </a:r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61006A17-B82F-4D3F-8CB3-1D05C718D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5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2F664204-C282-4D20-B085-3EF888923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75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D5796A06-7C6B-4FBD-AD42-C082C04AF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94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Text Box 34">
              <a:extLst>
                <a:ext uri="{FF2B5EF4-FFF2-40B4-BE49-F238E27FC236}">
                  <a16:creationId xmlns:a16="http://schemas.microsoft.com/office/drawing/2014/main" id="{7F0647EF-540B-42DA-B814-84B7EC7E1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3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35">
                  <a:extLst>
                    <a:ext uri="{FF2B5EF4-FFF2-40B4-BE49-F238E27FC236}">
                      <a16:creationId xmlns:a16="http://schemas.microsoft.com/office/drawing/2014/main" id="{F6A0B0F1-0C60-4399-8C22-C1EDE36DC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8" y="2540"/>
                  <a:ext cx="912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b="1" i="1" smtClean="0">
                                <a:solidFill>
                                  <a:srgbClr val="3366FF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0" smtClean="0">
                                <a:solidFill>
                                  <a:srgbClr val="3366FF"/>
                                </a:solidFill>
                                <a:latin typeface="Cambria Math"/>
                                <a:ea typeface="楷体" panose="02010609060101010101" pitchFamily="49" charset="-122"/>
                              </a:rPr>
                              <m:t>𝐈𝐍𝐓𝐀</m:t>
                            </m:r>
                          </m:e>
                        </m:acc>
                      </m:oMath>
                    </m:oMathPara>
                  </a14:m>
                  <a:endParaRPr lang="en-US" altLang="zh-CN" sz="2000" b="1" dirty="0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5" name="Text Box 35">
                  <a:extLst>
                    <a:ext uri="{FF2B5EF4-FFF2-40B4-BE49-F238E27FC236}">
                      <a16:creationId xmlns:a16="http://schemas.microsoft.com/office/drawing/2014/main" xmlns="" id="{F6A0B0F1-0C60-4399-8C22-C1EDE36DC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78" y="2540"/>
                  <a:ext cx="912" cy="2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C0481EA7-2C35-4648-A75C-259047CD9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8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37">
              <a:extLst>
                <a:ext uri="{FF2B5EF4-FFF2-40B4-BE49-F238E27FC236}">
                  <a16:creationId xmlns:a16="http://schemas.microsoft.com/office/drawing/2014/main" id="{0128A4B9-5E18-4E8E-B98E-D2FB8BA4F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62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命令</a:t>
              </a:r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54AD4271-47F9-4859-AC9F-266E0BF8B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22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7EB8CA2C-1AB8-4B12-9F44-65F4AEC8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6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2FF027B-1E41-49E7-8C3E-DAEA56BCC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6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E5E72847-4412-4B3C-BFB6-901CBDD19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7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Text Box 42">
              <a:extLst>
                <a:ext uri="{FF2B5EF4-FFF2-40B4-BE49-F238E27FC236}">
                  <a16:creationId xmlns:a16="http://schemas.microsoft.com/office/drawing/2014/main" id="{28E9B1CB-7729-4452-9FEE-7B4CF1590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73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IRQ7</a:t>
              </a:r>
            </a:p>
          </p:txBody>
        </p:sp>
        <p:sp>
          <p:nvSpPr>
            <p:cNvPr id="63" name="Text Box 43">
              <a:extLst>
                <a:ext uri="{FF2B5EF4-FFF2-40B4-BE49-F238E27FC236}">
                  <a16:creationId xmlns:a16="http://schemas.microsoft.com/office/drawing/2014/main" id="{D67A9D7C-582E-4A34-BF0E-A9EA6EF8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96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状态</a:t>
              </a: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700B04AF-D596-47AA-83FF-29C7E9CF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38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41CCA397-F72A-4AAF-B392-41B4D7F35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720"/>
              <a:ext cx="31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外部设备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3470F93C-3232-4151-849D-C88ED21C2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" y="672"/>
              <a:ext cx="31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Text Box 47">
              <a:extLst>
                <a:ext uri="{FF2B5EF4-FFF2-40B4-BE49-F238E27FC236}">
                  <a16:creationId xmlns:a16="http://schemas.microsoft.com/office/drawing/2014/main" id="{5BCA2A7F-4DF5-44DE-B68B-942D8E60D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2668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8259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68" name="Text Box 50">
              <a:extLst>
                <a:ext uri="{FF2B5EF4-FFF2-40B4-BE49-F238E27FC236}">
                  <a16:creationId xmlns:a16="http://schemas.microsoft.com/office/drawing/2014/main" id="{78F3D719-8AE8-4840-B84E-34760B866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4" y="178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IRQi</a:t>
              </a:r>
            </a:p>
          </p:txBody>
        </p:sp>
      </p:grpSp>
      <p:sp>
        <p:nvSpPr>
          <p:cNvPr id="69" name="Text Box 57">
            <a:extLst>
              <a:ext uri="{FF2B5EF4-FFF2-40B4-BE49-F238E27FC236}">
                <a16:creationId xmlns:a16="http://schemas.microsoft.com/office/drawing/2014/main" id="{9493F5B9-C119-4C03-BF6A-702A182E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5560101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M</a:t>
            </a:r>
          </a:p>
        </p:txBody>
      </p:sp>
      <p:sp>
        <p:nvSpPr>
          <p:cNvPr id="70" name="Text Box 58">
            <a:extLst>
              <a:ext uri="{FF2B5EF4-FFF2-40B4-BE49-F238E27FC236}">
                <a16:creationId xmlns:a16="http://schemas.microsoft.com/office/drawing/2014/main" id="{C8548A6C-4FCC-4A73-8CC9-CED973732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6079650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71" name="Line 60">
            <a:extLst>
              <a:ext uri="{FF2B5EF4-FFF2-40B4-BE49-F238E27FC236}">
                <a16:creationId xmlns:a16="http://schemas.microsoft.com/office/drawing/2014/main" id="{15D88581-CE89-44E2-A90D-5AC1816F4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5442910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61">
            <a:extLst>
              <a:ext uri="{FF2B5EF4-FFF2-40B4-BE49-F238E27FC236}">
                <a16:creationId xmlns:a16="http://schemas.microsoft.com/office/drawing/2014/main" id="{85238352-32BC-4D2C-A262-4ED3CFBF9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0" cy="4507926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2">
            <a:extLst>
              <a:ext uri="{FF2B5EF4-FFF2-40B4-BE49-F238E27FC236}">
                <a16:creationId xmlns:a16="http://schemas.microsoft.com/office/drawing/2014/main" id="{3CC1DA49-23B7-4E0F-8BDC-185690837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63">
            <a:extLst>
              <a:ext uri="{FF2B5EF4-FFF2-40B4-BE49-F238E27FC236}">
                <a16:creationId xmlns:a16="http://schemas.microsoft.com/office/drawing/2014/main" id="{7F5BCBF8-3797-4023-9D8C-618E19E4D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4484" y="934984"/>
            <a:ext cx="6350" cy="4516079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Line 65">
            <a:extLst>
              <a:ext uri="{FF2B5EF4-FFF2-40B4-BE49-F238E27FC236}">
                <a16:creationId xmlns:a16="http://schemas.microsoft.com/office/drawing/2014/main" id="{44E9993F-854B-48EB-97BA-0FAD5B794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5864901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8F854F86-5D82-47CB-B43A-4C72136FD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630825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67">
            <a:extLst>
              <a:ext uri="{FF2B5EF4-FFF2-40B4-BE49-F238E27FC236}">
                <a16:creationId xmlns:a16="http://schemas.microsoft.com/office/drawing/2014/main" id="{CD0E187E-356C-4E53-BB06-AF783719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77" y="5740825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主机板</a:t>
            </a:r>
          </a:p>
        </p:txBody>
      </p:sp>
      <p:sp>
        <p:nvSpPr>
          <p:cNvPr id="83" name="Text Box 75">
            <a:extLst>
              <a:ext uri="{FF2B5EF4-FFF2-40B4-BE49-F238E27FC236}">
                <a16:creationId xmlns:a16="http://schemas.microsoft.com/office/drawing/2014/main" id="{DF2926B6-ABA6-4F40-A9FA-DF630B40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84" y="3645860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接口板</a:t>
            </a:r>
          </a:p>
        </p:txBody>
      </p:sp>
      <p:sp>
        <p:nvSpPr>
          <p:cNvPr id="94" name="Text Box 61">
            <a:extLst>
              <a:ext uri="{FF2B5EF4-FFF2-40B4-BE49-F238E27FC236}">
                <a16:creationId xmlns:a16="http://schemas.microsoft.com/office/drawing/2014/main" id="{344A25D6-B372-48B0-B313-762D95964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" y="1060069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）控制逻辑</a:t>
            </a:r>
          </a:p>
        </p:txBody>
      </p:sp>
      <p:sp>
        <p:nvSpPr>
          <p:cNvPr id="95" name="Text Box 62">
            <a:extLst>
              <a:ext uri="{FF2B5EF4-FFF2-40B4-BE49-F238E27FC236}">
                <a16:creationId xmlns:a16="http://schemas.microsoft.com/office/drawing/2014/main" id="{032B7F31-DF6E-4C24-8C4D-F04B239B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6" y="1541084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请求信号产生逻辑</a:t>
            </a:r>
          </a:p>
        </p:txBody>
      </p:sp>
      <p:sp>
        <p:nvSpPr>
          <p:cNvPr id="98" name="Text Box 71">
            <a:extLst>
              <a:ext uri="{FF2B5EF4-FFF2-40B4-BE49-F238E27FC236}">
                <a16:creationId xmlns:a16="http://schemas.microsoft.com/office/drawing/2014/main" id="{CF3FAD96-0968-4152-9806-4EA42B33A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" y="3460376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）中断控制器（公用）</a:t>
            </a:r>
          </a:p>
        </p:txBody>
      </p:sp>
      <p:sp>
        <p:nvSpPr>
          <p:cNvPr id="99" name="Text Box 72">
            <a:extLst>
              <a:ext uri="{FF2B5EF4-FFF2-40B4-BE49-F238E27FC236}">
                <a16:creationId xmlns:a16="http://schemas.microsoft.com/office/drawing/2014/main" id="{E93DBCF0-355C-4987-8C77-7FD6C2A8E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32" y="4048385"/>
            <a:ext cx="393704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接收外设请求，判优，送出中断请求；</a:t>
            </a:r>
          </a:p>
        </p:txBody>
      </p:sp>
      <p:sp>
        <p:nvSpPr>
          <p:cNvPr id="100" name="Text Box 73">
            <a:extLst>
              <a:ext uri="{FF2B5EF4-FFF2-40B4-BE49-F238E27FC236}">
                <a16:creationId xmlns:a16="http://schemas.microsoft.com/office/drawing/2014/main" id="{13FEAD76-5445-48F4-8684-2DF9F420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6" y="1998284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电平转换逻辑</a:t>
            </a:r>
          </a:p>
        </p:txBody>
      </p:sp>
      <p:sp>
        <p:nvSpPr>
          <p:cNvPr id="101" name="Text Box 74">
            <a:extLst>
              <a:ext uri="{FF2B5EF4-FFF2-40B4-BE49-F238E27FC236}">
                <a16:creationId xmlns:a16="http://schemas.microsoft.com/office/drawing/2014/main" id="{BCDBC3E6-7198-4051-8DE1-9F3AAC5C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6" y="2912684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扩展中断源</a:t>
            </a:r>
          </a:p>
        </p:txBody>
      </p:sp>
      <p:sp>
        <p:nvSpPr>
          <p:cNvPr id="102" name="Text Box 75">
            <a:extLst>
              <a:ext uri="{FF2B5EF4-FFF2-40B4-BE49-F238E27FC236}">
                <a16:creationId xmlns:a16="http://schemas.microsoft.com/office/drawing/2014/main" id="{46E5033E-41EB-4417-BC79-171715C07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6" y="2455484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并转换逻辑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串口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03" name="AutoShape 77">
            <a:extLst>
              <a:ext uri="{FF2B5EF4-FFF2-40B4-BE49-F238E27FC236}">
                <a16:creationId xmlns:a16="http://schemas.microsoft.com/office/drawing/2014/main" id="{14010005-BE36-44A7-9301-5AB9FFC3C565}"/>
              </a:ext>
            </a:extLst>
          </p:cNvPr>
          <p:cNvSpPr>
            <a:spLocks/>
          </p:cNvSpPr>
          <p:nvPr/>
        </p:nvSpPr>
        <p:spPr bwMode="auto">
          <a:xfrm>
            <a:off x="420686" y="1760159"/>
            <a:ext cx="152400" cy="1524000"/>
          </a:xfrm>
          <a:prstGeom prst="leftBrace">
            <a:avLst>
              <a:gd name="adj1" fmla="val 82870"/>
              <a:gd name="adj2" fmla="val 50000"/>
            </a:avLst>
          </a:prstGeom>
          <a:noFill/>
          <a:ln w="28575">
            <a:solidFill>
              <a:srgbClr val="0563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" name="Text Box 78">
            <a:extLst>
              <a:ext uri="{FF2B5EF4-FFF2-40B4-BE49-F238E27FC236}">
                <a16:creationId xmlns:a16="http://schemas.microsoft.com/office/drawing/2014/main" id="{08004F5E-0C7F-4727-A1C7-C51ED08A9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79" y="5068818"/>
            <a:ext cx="396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中断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送出中断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号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中断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AD17-AC6C-4C13-B3EE-91416335A92F}" type="datetime1">
              <a:rPr lang="zh-CN" altLang="en-US" smtClean="0"/>
              <a:t>2024/11/18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62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8" grpId="0"/>
      <p:bldP spid="99" grpId="0"/>
      <p:bldP spid="100" grpId="0"/>
      <p:bldP spid="101" grpId="0"/>
      <p:bldP spid="102" grpId="0"/>
      <p:bldP spid="103" grpId="0" animBg="1"/>
      <p:bldP spid="10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三、中断接口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77FE56D-0232-4689-B11B-6AA52D390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084" y="4212454"/>
            <a:ext cx="4800600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Group 59">
            <a:extLst>
              <a:ext uri="{FF2B5EF4-FFF2-40B4-BE49-F238E27FC236}">
                <a16:creationId xmlns:a16="http://schemas.microsoft.com/office/drawing/2014/main" id="{05A583D2-F6EE-4AA9-9A8F-8131B87B4ECC}"/>
              </a:ext>
            </a:extLst>
          </p:cNvPr>
          <p:cNvGrpSpPr>
            <a:grpSpLocks/>
          </p:cNvGrpSpPr>
          <p:nvPr/>
        </p:nvGrpSpPr>
        <p:grpSpPr bwMode="auto">
          <a:xfrm>
            <a:off x="4374947" y="902660"/>
            <a:ext cx="5062538" cy="5626100"/>
            <a:chOff x="2571" y="192"/>
            <a:chExt cx="3189" cy="3544"/>
          </a:xfrm>
        </p:grpSpPr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9295B340-9450-428B-A812-1A417AD1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40"/>
              <a:ext cx="0" cy="21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ACF7123A-149B-4EF8-953F-10B18C6D1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2"/>
              <a:ext cx="10" cy="35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7DE6D807-B7E7-40CC-9C52-7B0A4CD89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044"/>
              <a:ext cx="0" cy="6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BEADFD44-EF2F-4BCD-AD1E-0097D56FF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5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D588827-3CF9-463A-B615-151FC6C87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0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4C94CABD-2205-4900-ADBD-7D5294A95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5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BA29DC8F-D689-41DE-B727-82FBD55F5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540"/>
              <a:ext cx="0" cy="192"/>
            </a:xfrm>
            <a:prstGeom prst="line">
              <a:avLst/>
            </a:prstGeom>
            <a:noFill/>
            <a:ln w="19050" cap="rnd">
              <a:solidFill>
                <a:srgbClr val="33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956EC7F0-BE1D-4CD1-A2EA-7491685FC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AE140D11-85BC-4692-9C1F-C6D979919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4205A2F2-8F59-4CB0-822E-53D1C7A6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96"/>
              <a:ext cx="1152" cy="576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F3358DC1-6195-4984-B76C-4DA707B0C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32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D7~0</a:t>
              </a: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61120AE0-5DA7-4914-A2B0-5CF8D76B7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84"/>
              <a:ext cx="0" cy="1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C2AE9B5C-8022-446C-91E2-1B224173C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3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IRQ0</a:t>
              </a: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62AAC301-8309-4676-BFE4-61B71BE7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0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地址线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8527A08F-DA92-4B91-9401-5CDA9A891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寄存器选择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160A7946-219C-49D8-81AD-9CE2524E1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命令字</a:t>
              </a: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0768C597-1F3B-472D-879E-2EE05319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10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状态字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4E1B35F8-C43A-4109-9161-81BAE0E4E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0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数据缓冲器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5D5833E3-043D-4C00-B4AC-B4BAFB6E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9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控制逻辑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AC4020A4-3F63-4189-B5AD-14C3BBF8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624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59F78510-3B9A-4EB3-BA1A-11F0556A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56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683031F3-4508-4998-91F7-AA414F663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8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3D27DBF2-EDBF-45D2-B52D-99CF3076D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2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8">
              <a:extLst>
                <a:ext uri="{FF2B5EF4-FFF2-40B4-BE49-F238E27FC236}">
                  <a16:creationId xmlns:a16="http://schemas.microsoft.com/office/drawing/2014/main" id="{5DB5E972-8179-497C-87FA-BE8678A09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4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292A6C87-59BC-4690-83F7-95F9EDF60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88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5BA6B729-6A3F-48C7-9B84-B60A581B1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52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中断控制器</a:t>
              </a:r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61006A17-B82F-4D3F-8CB3-1D05C718D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5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2F664204-C282-4D20-B085-3EF888923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75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D5796A06-7C6B-4FBD-AD42-C082C04AF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94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Text Box 34">
              <a:extLst>
                <a:ext uri="{FF2B5EF4-FFF2-40B4-BE49-F238E27FC236}">
                  <a16:creationId xmlns:a16="http://schemas.microsoft.com/office/drawing/2014/main" id="{7F0647EF-540B-42DA-B814-84B7EC7E1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2321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35">
                  <a:extLst>
                    <a:ext uri="{FF2B5EF4-FFF2-40B4-BE49-F238E27FC236}">
                      <a16:creationId xmlns:a16="http://schemas.microsoft.com/office/drawing/2014/main" id="{F6A0B0F1-0C60-4399-8C22-C1EDE36DC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15" y="2549"/>
                  <a:ext cx="912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b="1" i="1" smtClean="0">
                                <a:solidFill>
                                  <a:srgbClr val="3366FF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0">
                                <a:solidFill>
                                  <a:srgbClr val="3366FF"/>
                                </a:solidFill>
                                <a:latin typeface="Cambria Math"/>
                                <a:ea typeface="楷体" panose="02010609060101010101" pitchFamily="49" charset="-122"/>
                              </a:rPr>
                              <m:t>𝐈𝐍𝐓𝐀</m:t>
                            </m:r>
                          </m:e>
                        </m:acc>
                      </m:oMath>
                    </m:oMathPara>
                  </a14:m>
                  <a:endParaRPr lang="en-US" altLang="zh-CN" sz="2000" b="1" dirty="0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5" name="Text Box 35">
                  <a:extLst>
                    <a:ext uri="{FF2B5EF4-FFF2-40B4-BE49-F238E27FC236}">
                      <a16:creationId xmlns:a16="http://schemas.microsoft.com/office/drawing/2014/main" xmlns="" id="{F6A0B0F1-0C60-4399-8C22-C1EDE36DC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5" y="2549"/>
                  <a:ext cx="912" cy="2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C0481EA7-2C35-4648-A75C-259047CD9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8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37">
              <a:extLst>
                <a:ext uri="{FF2B5EF4-FFF2-40B4-BE49-F238E27FC236}">
                  <a16:creationId xmlns:a16="http://schemas.microsoft.com/office/drawing/2014/main" id="{0128A4B9-5E18-4E8E-B98E-D2FB8BA4F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62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命令</a:t>
              </a:r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54AD4271-47F9-4859-AC9F-266E0BF8B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22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7EB8CA2C-1AB8-4B12-9F44-65F4AEC8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6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2FF027B-1E41-49E7-8C3E-DAEA56BCC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6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E5E72847-4412-4B3C-BFB6-901CBDD19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7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Text Box 42">
              <a:extLst>
                <a:ext uri="{FF2B5EF4-FFF2-40B4-BE49-F238E27FC236}">
                  <a16:creationId xmlns:a16="http://schemas.microsoft.com/office/drawing/2014/main" id="{28E9B1CB-7729-4452-9FEE-7B4CF1590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73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IRQ7</a:t>
              </a:r>
            </a:p>
          </p:txBody>
        </p:sp>
        <p:sp>
          <p:nvSpPr>
            <p:cNvPr id="63" name="Text Box 43">
              <a:extLst>
                <a:ext uri="{FF2B5EF4-FFF2-40B4-BE49-F238E27FC236}">
                  <a16:creationId xmlns:a16="http://schemas.microsoft.com/office/drawing/2014/main" id="{D67A9D7C-582E-4A34-BF0E-A9EA6EF8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96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状态</a:t>
              </a: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700B04AF-D596-47AA-83FF-29C7E9CF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38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41CCA397-F72A-4AAF-B392-41B4D7F35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720"/>
              <a:ext cx="31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外部设备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3470F93C-3232-4151-849D-C88ED21C2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" y="672"/>
              <a:ext cx="31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Text Box 47">
              <a:extLst>
                <a:ext uri="{FF2B5EF4-FFF2-40B4-BE49-F238E27FC236}">
                  <a16:creationId xmlns:a16="http://schemas.microsoft.com/office/drawing/2014/main" id="{5BCA2A7F-4DF5-44DE-B68B-942D8E60D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2668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8259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68" name="Text Box 50">
              <a:extLst>
                <a:ext uri="{FF2B5EF4-FFF2-40B4-BE49-F238E27FC236}">
                  <a16:creationId xmlns:a16="http://schemas.microsoft.com/office/drawing/2014/main" id="{78F3D719-8AE8-4840-B84E-34760B866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4" y="178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IRQi</a:t>
              </a:r>
            </a:p>
          </p:txBody>
        </p:sp>
      </p:grpSp>
      <p:sp>
        <p:nvSpPr>
          <p:cNvPr id="69" name="Text Box 57">
            <a:extLst>
              <a:ext uri="{FF2B5EF4-FFF2-40B4-BE49-F238E27FC236}">
                <a16:creationId xmlns:a16="http://schemas.microsoft.com/office/drawing/2014/main" id="{9493F5B9-C119-4C03-BF6A-702A182E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5560101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M</a:t>
            </a:r>
          </a:p>
        </p:txBody>
      </p:sp>
      <p:sp>
        <p:nvSpPr>
          <p:cNvPr id="70" name="Text Box 58">
            <a:extLst>
              <a:ext uri="{FF2B5EF4-FFF2-40B4-BE49-F238E27FC236}">
                <a16:creationId xmlns:a16="http://schemas.microsoft.com/office/drawing/2014/main" id="{C8548A6C-4FCC-4A73-8CC9-CED973732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6079650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71" name="Line 60">
            <a:extLst>
              <a:ext uri="{FF2B5EF4-FFF2-40B4-BE49-F238E27FC236}">
                <a16:creationId xmlns:a16="http://schemas.microsoft.com/office/drawing/2014/main" id="{15D88581-CE89-44E2-A90D-5AC1816F4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5442910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61">
            <a:extLst>
              <a:ext uri="{FF2B5EF4-FFF2-40B4-BE49-F238E27FC236}">
                <a16:creationId xmlns:a16="http://schemas.microsoft.com/office/drawing/2014/main" id="{85238352-32BC-4D2C-A262-4ED3CFBF9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0" cy="4507926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2">
            <a:extLst>
              <a:ext uri="{FF2B5EF4-FFF2-40B4-BE49-F238E27FC236}">
                <a16:creationId xmlns:a16="http://schemas.microsoft.com/office/drawing/2014/main" id="{3CC1DA49-23B7-4E0F-8BDC-185690837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63">
            <a:extLst>
              <a:ext uri="{FF2B5EF4-FFF2-40B4-BE49-F238E27FC236}">
                <a16:creationId xmlns:a16="http://schemas.microsoft.com/office/drawing/2014/main" id="{7F5BCBF8-3797-4023-9D8C-618E19E4D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3060" y="934984"/>
            <a:ext cx="6350" cy="4516079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Line 65">
            <a:extLst>
              <a:ext uri="{FF2B5EF4-FFF2-40B4-BE49-F238E27FC236}">
                <a16:creationId xmlns:a16="http://schemas.microsoft.com/office/drawing/2014/main" id="{44E9993F-854B-48EB-97BA-0FAD5B794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5864901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8F854F86-5D82-47CB-B43A-4C72136FD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630825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67">
            <a:extLst>
              <a:ext uri="{FF2B5EF4-FFF2-40B4-BE49-F238E27FC236}">
                <a16:creationId xmlns:a16="http://schemas.microsoft.com/office/drawing/2014/main" id="{CD0E187E-356C-4E53-BB06-AF783719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77" y="5740825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主机板</a:t>
            </a:r>
          </a:p>
        </p:txBody>
      </p:sp>
      <p:sp>
        <p:nvSpPr>
          <p:cNvPr id="83" name="Text Box 75">
            <a:extLst>
              <a:ext uri="{FF2B5EF4-FFF2-40B4-BE49-F238E27FC236}">
                <a16:creationId xmlns:a16="http://schemas.microsoft.com/office/drawing/2014/main" id="{DF2926B6-ABA6-4F40-A9FA-DF630B40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84" y="3645860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接口板</a:t>
            </a:r>
          </a:p>
        </p:txBody>
      </p:sp>
      <p:sp>
        <p:nvSpPr>
          <p:cNvPr id="79" name="Text Box 49">
            <a:extLst>
              <a:ext uri="{FF2B5EF4-FFF2-40B4-BE49-F238E27FC236}">
                <a16:creationId xmlns:a16="http://schemas.microsoft.com/office/drawing/2014/main" id="{37EFFF7C-CE9C-4A57-8756-1F137AB29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3" y="756005"/>
            <a:ext cx="472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、工作过程（外中断）</a:t>
            </a: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2D38960D-BE11-4923-9AB8-752EDE175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2" y="1146795"/>
            <a:ext cx="44833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：设置工作方式，送屏蔽字，送中断号高位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3">
            <a:extLst>
              <a:ext uri="{FF2B5EF4-FFF2-40B4-BE49-F238E27FC236}">
                <a16:creationId xmlns:a16="http://schemas.microsoft.com/office/drawing/2014/main" id="{DE4D70EF-1CC6-48A7-88F6-C13860E3A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2" y="2013592"/>
            <a:ext cx="446424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发启动命令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送命令字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，启动设备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Text Box 61">
            <a:extLst>
              <a:ext uri="{FF2B5EF4-FFF2-40B4-BE49-F238E27FC236}">
                <a16:creationId xmlns:a16="http://schemas.microsoft.com/office/drawing/2014/main" id="{5D2B3ED6-FC21-4605-A231-07419FD69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2" y="2879480"/>
            <a:ext cx="5044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设备完成工作，请求中断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63">
            <a:extLst>
              <a:ext uri="{FF2B5EF4-FFF2-40B4-BE49-F238E27FC236}">
                <a16:creationId xmlns:a16="http://schemas.microsoft.com/office/drawing/2014/main" id="{EB822BD5-12A3-4759-BA61-CF47E02A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2" y="3393458"/>
            <a:ext cx="44994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中断控制器汇集各中断请求，判优，向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，并形成中断号；</a:t>
            </a:r>
          </a:p>
        </p:txBody>
      </p:sp>
      <p:sp>
        <p:nvSpPr>
          <p:cNvPr id="85" name="Text Box 65">
            <a:extLst>
              <a:ext uri="{FF2B5EF4-FFF2-40B4-BE49-F238E27FC236}">
                <a16:creationId xmlns:a16="http://schemas.microsoft.com/office/drawing/2014/main" id="{340A1090-B165-45A1-A94B-3BF32D7A4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2" y="5231265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中断控制器送出中断号；</a:t>
            </a:r>
          </a:p>
        </p:txBody>
      </p:sp>
      <p:sp>
        <p:nvSpPr>
          <p:cNvPr id="86" name="Text Box 66">
            <a:extLst>
              <a:ext uri="{FF2B5EF4-FFF2-40B4-BE49-F238E27FC236}">
                <a16:creationId xmlns:a16="http://schemas.microsoft.com/office/drawing/2014/main" id="{5227E87E-C9BE-451A-9F56-41246A070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2" y="5745246"/>
            <a:ext cx="426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7)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中断隐指令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操作，进入服务程序。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65">
                <a:extLst>
                  <a:ext uri="{FF2B5EF4-FFF2-40B4-BE49-F238E27FC236}">
                    <a16:creationId xmlns:a16="http://schemas.microsoft.com/office/drawing/2014/main" id="{340A1090-B165-45A1-A94B-3BF32D7A40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27" y="4700084"/>
                <a:ext cx="4267200" cy="572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5)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CPU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响应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INT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，发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sz="2800" b="1">
                            <a:latin typeface="Cambria Math"/>
                            <a:ea typeface="楷体" panose="02010609060101010101" pitchFamily="49" charset="-122"/>
                          </a:rPr>
                          <m:t>𝐈𝐍𝐓𝐀</m:t>
                        </m:r>
                      </m:e>
                    </m:bar>
                    <m:r>
                      <a:rPr lang="en-US" altLang="zh-CN" sz="2800" b="1" i="1">
                        <a:latin typeface="Cambria Math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78" name="Text Box 65">
                <a:extLst>
                  <a:ext uri="{FF2B5EF4-FFF2-40B4-BE49-F238E27FC236}">
                    <a16:creationId xmlns:a16="http://schemas.microsoft.com/office/drawing/2014/main" id="{340A1090-B165-45A1-A94B-3BF32D7A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27" y="4700084"/>
                <a:ext cx="4267200" cy="572401"/>
              </a:xfrm>
              <a:prstGeom prst="rect">
                <a:avLst/>
              </a:prstGeom>
              <a:blipFill>
                <a:blip r:embed="rId6"/>
                <a:stretch>
                  <a:fillRect l="-2857" t="-5319" r="-11286" b="-255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5CF1-A862-46B5-B1BE-15277E018918}" type="datetime1">
              <a:rPr lang="zh-CN" altLang="en-US" smtClean="0"/>
              <a:t>2024/11/18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4" grpId="0"/>
      <p:bldP spid="85" grpId="0"/>
      <p:bldP spid="86" grpId="0"/>
      <p:bldP spid="7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en-US" altLang="zh-CN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8086/8088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中断系统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155" name="日期占位符 4">
            <a:extLst>
              <a:ext uri="{FF2B5EF4-FFF2-40B4-BE49-F238E27FC236}">
                <a16:creationId xmlns:a16="http://schemas.microsoft.com/office/drawing/2014/main" id="{9EE2DE5E-16FC-4731-A3A1-DDCCEF98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A58EF2-44E2-457B-9F81-82CD3A9B6D56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955025" y="3178333"/>
            <a:ext cx="2819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buClr>
                <a:srgbClr val="3333CC"/>
              </a:buClr>
              <a:buNone/>
              <a:defRPr/>
            </a:pPr>
            <a:r>
              <a:rPr lang="zh-CN" altLang="en-US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内部中断</a:t>
            </a:r>
          </a:p>
          <a:p>
            <a:pPr defTabSz="914400" eaLnBrk="1" hangingPunct="1">
              <a:buClr>
                <a:srgbClr val="3333CC"/>
              </a:buClr>
              <a:defRPr/>
            </a:pPr>
            <a:endParaRPr lang="zh-CN" altLang="en-US" kern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eaLnBrk="1" hangingPunct="1">
              <a:buClr>
                <a:srgbClr val="3333CC"/>
              </a:buClr>
              <a:buNone/>
              <a:defRPr/>
            </a:pPr>
            <a:endParaRPr lang="zh-CN" altLang="en-US" kern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eaLnBrk="1" hangingPunct="1">
              <a:buClr>
                <a:srgbClr val="3333CC"/>
              </a:buClr>
              <a:buNone/>
              <a:defRPr/>
            </a:pPr>
            <a:endParaRPr lang="zh-CN" altLang="en-US" kern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eaLnBrk="1" hangingPunct="1">
              <a:buClr>
                <a:srgbClr val="3333CC"/>
              </a:buClr>
              <a:buNone/>
              <a:defRPr/>
            </a:pPr>
            <a:r>
              <a:rPr lang="zh-CN" altLang="en-US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外部中断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02603" y="2404060"/>
            <a:ext cx="2819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软中断指令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921938" y="4915059"/>
            <a:ext cx="328607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非屏蔽中断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(NMI)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可屏蔽中断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(INTR)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AutoShape 6"/>
          <p:cNvSpPr/>
          <p:nvPr/>
        </p:nvSpPr>
        <p:spPr bwMode="auto">
          <a:xfrm>
            <a:off x="2672451" y="3475196"/>
            <a:ext cx="288925" cy="2087562"/>
          </a:xfrm>
          <a:prstGeom prst="leftBrace">
            <a:avLst>
              <a:gd name="adj1" fmla="val 6017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 b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AutoShape 7"/>
          <p:cNvSpPr/>
          <p:nvPr/>
        </p:nvSpPr>
        <p:spPr bwMode="auto">
          <a:xfrm>
            <a:off x="4610789" y="2517996"/>
            <a:ext cx="288925" cy="1805750"/>
          </a:xfrm>
          <a:prstGeom prst="leftBrace">
            <a:avLst>
              <a:gd name="adj1" fmla="val 352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 b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AutoShape 8"/>
          <p:cNvSpPr/>
          <p:nvPr/>
        </p:nvSpPr>
        <p:spPr bwMode="auto">
          <a:xfrm>
            <a:off x="4617138" y="5143658"/>
            <a:ext cx="304800" cy="762000"/>
          </a:xfrm>
          <a:prstGeom prst="leftBrace">
            <a:avLst>
              <a:gd name="adj1" fmla="val 208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 b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86915" y="4196248"/>
            <a:ext cx="21729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256个中断源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002604" y="2783719"/>
            <a:ext cx="2148387" cy="188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除法错中断</a:t>
            </a:r>
          </a:p>
          <a:p>
            <a:pPr defTabSz="914400" eaLnBrk="0" fontAlgn="base" hangingPunct="0">
              <a:spcBef>
                <a:spcPct val="5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溢出中断</a:t>
            </a:r>
          </a:p>
          <a:p>
            <a:pPr defTabSz="914400" eaLnBrk="0" fontAlgn="base" hangingPunct="0">
              <a:spcBef>
                <a:spcPct val="5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单步中断</a:t>
            </a:r>
          </a:p>
          <a:p>
            <a:pPr defTabSz="914400" eaLnBrk="0" fontAlgn="base" hangingPunct="0">
              <a:spcBef>
                <a:spcPct val="5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…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726480" y="1777418"/>
            <a:ext cx="21729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</a:t>
            </a:r>
          </a:p>
        </p:txBody>
      </p:sp>
      <p:sp>
        <p:nvSpPr>
          <p:cNvPr id="23" name="矩形 22"/>
          <p:cNvSpPr/>
          <p:nvPr/>
        </p:nvSpPr>
        <p:spPr>
          <a:xfrm>
            <a:off x="726480" y="1105096"/>
            <a:ext cx="3722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8086/8088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中断系统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6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en-US" altLang="zh-CN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8086/8088</a:t>
            </a:r>
            <a:r>
              <a:rPr lang="zh-CN" altLang="en-US" sz="2800" b="1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中断系统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155" name="日期占位符 4">
            <a:extLst>
              <a:ext uri="{FF2B5EF4-FFF2-40B4-BE49-F238E27FC236}">
                <a16:creationId xmlns:a16="http://schemas.microsoft.com/office/drawing/2014/main" id="{9EE2DE5E-16FC-4731-A3A1-DDCCEF98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A58EF2-44E2-457B-9F81-82CD3A9B6D56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69670" y="2583399"/>
            <a:ext cx="698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NMI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001432" y="4450299"/>
            <a:ext cx="4953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INTR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81845" y="1978562"/>
            <a:ext cx="4189412" cy="39338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prstDash val="dash"/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125008" y="2583399"/>
            <a:ext cx="1222375" cy="24193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</a:pP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</a:pP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</a:pP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zh-CN" altLang="en-US" sz="16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中断逻辑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856470" y="2130961"/>
            <a:ext cx="1276350" cy="452438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  <a:defRPr/>
            </a:pPr>
            <a:r>
              <a:rPr lang="zh-CN" altLang="en-US" sz="1600" kern="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软中断 </a:t>
            </a:r>
            <a:r>
              <a:rPr lang="en-US" altLang="zh-CN" sz="1600" kern="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n</a:t>
            </a:r>
            <a:endParaRPr lang="zh-CN" altLang="en-US" sz="1600" kern="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856471" y="2886612"/>
            <a:ext cx="1220787" cy="45402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  <a:defRPr/>
            </a:pPr>
            <a:r>
              <a:rPr lang="zh-CN" altLang="en-US" sz="1600" ker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溢出中断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856471" y="4169311"/>
            <a:ext cx="1220787" cy="452438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除法</a:t>
            </a:r>
            <a:r>
              <a:rPr lang="zh-CN" altLang="en-US" sz="1600" kern="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</a:t>
            </a:r>
            <a:r>
              <a:rPr lang="zh-CN" altLang="en-US" sz="1600" kern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856471" y="4939250"/>
            <a:ext cx="1220787" cy="45402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单步中断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077257" y="3092986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2077257" y="4397911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2077258" y="5155149"/>
            <a:ext cx="523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V="1">
            <a:off x="2601132" y="4851937"/>
            <a:ext cx="1588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2601133" y="4851936"/>
            <a:ext cx="5238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2132820" y="2404011"/>
            <a:ext cx="468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V="1">
            <a:off x="2601132" y="2402424"/>
            <a:ext cx="1588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2601133" y="2735799"/>
            <a:ext cx="523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5568170" y="2742149"/>
            <a:ext cx="18780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非屏蔽中断请求</a:t>
            </a: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5568171" y="3491450"/>
            <a:ext cx="1222375" cy="2420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defRPr/>
            </a:pPr>
            <a:endParaRPr lang="zh-CN" altLang="en-US" sz="20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中断控</a:t>
            </a: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制器</a:t>
            </a: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8259A</a:t>
            </a:r>
          </a:p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PIC</a:t>
            </a: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 flipV="1">
            <a:off x="4347382" y="2886611"/>
            <a:ext cx="122078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H="1">
            <a:off x="4347382" y="4702711"/>
            <a:ext cx="122078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6790546" y="3640675"/>
            <a:ext cx="522287" cy="31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6790546" y="3945474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H="1">
            <a:off x="6790546" y="4247100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Line 28"/>
          <p:cNvSpPr>
            <a:spLocks noChangeShapeType="1"/>
          </p:cNvSpPr>
          <p:nvPr/>
        </p:nvSpPr>
        <p:spPr bwMode="auto">
          <a:xfrm flipH="1">
            <a:off x="6790546" y="4551899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Line 29"/>
          <p:cNvSpPr>
            <a:spLocks noChangeShapeType="1"/>
          </p:cNvSpPr>
          <p:nvPr/>
        </p:nvSpPr>
        <p:spPr bwMode="auto">
          <a:xfrm flipH="1">
            <a:off x="6790546" y="4851936"/>
            <a:ext cx="522287" cy="15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 flipH="1">
            <a:off x="6790546" y="5155149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 flipH="1">
            <a:off x="6790546" y="5456775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Line 32"/>
          <p:cNvSpPr>
            <a:spLocks noChangeShapeType="1"/>
          </p:cNvSpPr>
          <p:nvPr/>
        </p:nvSpPr>
        <p:spPr bwMode="auto">
          <a:xfrm flipH="1">
            <a:off x="6790546" y="5761575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2420157" y="5499637"/>
            <a:ext cx="22685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17970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8086/8088CPU</a:t>
            </a:r>
            <a:r>
              <a:rPr lang="zh-CN" altLang="en-US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内部逻辑</a:t>
            </a:r>
          </a:p>
        </p:txBody>
      </p:sp>
      <p:sp>
        <p:nvSpPr>
          <p:cNvPr id="45" name="AutoShape 34"/>
          <p:cNvSpPr/>
          <p:nvPr/>
        </p:nvSpPr>
        <p:spPr bwMode="auto">
          <a:xfrm>
            <a:off x="7487458" y="3642262"/>
            <a:ext cx="174625" cy="2117725"/>
          </a:xfrm>
          <a:prstGeom prst="rightBrace">
            <a:avLst>
              <a:gd name="adj1" fmla="val 101004"/>
              <a:gd name="adj2" fmla="val 50000"/>
            </a:avLst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856471" y="3491450"/>
            <a:ext cx="1220787" cy="45402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Aft>
                <a:spcPct val="0"/>
              </a:spcAft>
              <a:buClr>
                <a:srgbClr val="0000CC"/>
              </a:buClr>
              <a:buSzPct val="75000"/>
              <a:buNone/>
              <a:defRPr/>
            </a:pPr>
            <a:r>
              <a:rPr lang="zh-CN" altLang="en-US" sz="1600" ker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断点中断</a:t>
            </a:r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>
            <a:off x="2077257" y="3705761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7293782" y="3613687"/>
            <a:ext cx="1219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52260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</a:t>
            </a: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</a:t>
            </a: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蔽</a:t>
            </a: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断</a:t>
            </a: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</a:t>
            </a:r>
          </a:p>
          <a:p>
            <a:pPr lvl="1" defTabSz="914400" fontAlgn="base">
              <a:lnSpc>
                <a:spcPct val="90000"/>
              </a:lnSpc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750358" y="2518312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2751945" y="2907249"/>
            <a:ext cx="144462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2737658" y="3483512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2737658" y="4204237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3" name="Text Box 42"/>
          <p:cNvSpPr txBox="1">
            <a:spLocks noChangeArrowheads="1"/>
          </p:cNvSpPr>
          <p:nvPr/>
        </p:nvSpPr>
        <p:spPr bwMode="auto">
          <a:xfrm>
            <a:off x="2737658" y="4678899"/>
            <a:ext cx="1444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" name="Text Box 43"/>
          <p:cNvSpPr txBox="1">
            <a:spLocks noChangeArrowheads="1"/>
          </p:cNvSpPr>
          <p:nvPr/>
        </p:nvSpPr>
        <p:spPr bwMode="auto">
          <a:xfrm>
            <a:off x="4509308" y="2691349"/>
            <a:ext cx="1444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5" name="矩形 1"/>
          <p:cNvSpPr>
            <a:spLocks noChangeArrowheads="1"/>
          </p:cNvSpPr>
          <p:nvPr/>
        </p:nvSpPr>
        <p:spPr bwMode="auto">
          <a:xfrm>
            <a:off x="4601288" y="4685902"/>
            <a:ext cx="1054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600" b="0" dirty="0">
                <a:solidFill>
                  <a:srgbClr val="000000"/>
                </a:solidFill>
                <a:ea typeface="宋体" panose="02010600030101010101" pitchFamily="2" charset="-122"/>
              </a:rPr>
              <a:t>08H~0FH</a:t>
            </a:r>
            <a:endParaRPr lang="zh-CN" altLang="en-US" sz="16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6" name="矩形 2"/>
          <p:cNvSpPr>
            <a:spLocks noChangeArrowheads="1"/>
          </p:cNvSpPr>
          <p:nvPr/>
        </p:nvSpPr>
        <p:spPr bwMode="auto">
          <a:xfrm>
            <a:off x="4590176" y="5003870"/>
            <a:ext cx="1058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600" b="0" dirty="0">
                <a:solidFill>
                  <a:srgbClr val="000000"/>
                </a:solidFill>
                <a:ea typeface="宋体" panose="02010600030101010101" pitchFamily="2" charset="-122"/>
              </a:rPr>
              <a:t>70H~77H</a:t>
            </a:r>
          </a:p>
        </p:txBody>
      </p:sp>
      <p:sp>
        <p:nvSpPr>
          <p:cNvPr id="57" name="文本框 1"/>
          <p:cNvSpPr txBox="1">
            <a:spLocks noChangeArrowheads="1"/>
          </p:cNvSpPr>
          <p:nvPr/>
        </p:nvSpPr>
        <p:spPr bwMode="auto">
          <a:xfrm>
            <a:off x="480220" y="1214390"/>
            <a:ext cx="84169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2800" dirty="0"/>
              <a:t>每个中断源分配了的中断类型号</a:t>
            </a:r>
          </a:p>
        </p:txBody>
      </p:sp>
    </p:spTree>
    <p:extLst>
      <p:ext uri="{BB962C8B-B14F-4D97-AF65-F5344CB8AC3E}">
        <p14:creationId xmlns:p14="http://schemas.microsoft.com/office/powerpoint/2010/main" val="310065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en-US" altLang="zh-CN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8086/8088</a:t>
            </a:r>
            <a:r>
              <a:rPr lang="zh-CN" altLang="en-US" sz="2800" b="1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中断系统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155" name="日期占位符 4">
            <a:extLst>
              <a:ext uri="{FF2B5EF4-FFF2-40B4-BE49-F238E27FC236}">
                <a16:creationId xmlns:a16="http://schemas.microsoft.com/office/drawing/2014/main" id="{9EE2DE5E-16FC-4731-A3A1-DDCCEF98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A58EF2-44E2-457B-9F81-82CD3A9B6D56}" type="datetime1">
              <a:rPr lang="zh-CN" altLang="en-US" smtClean="0"/>
              <a:t>2024/11/18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521" y="854557"/>
            <a:ext cx="2861768" cy="5993169"/>
          </a:xfrm>
          <a:prstGeom prst="rect">
            <a:avLst/>
          </a:prstGeom>
        </p:spPr>
      </p:pic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24887" y="1927857"/>
            <a:ext cx="5189150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 smtClean="0"/>
              <a:t>8086/8088</a:t>
            </a:r>
            <a:r>
              <a:rPr lang="zh-CN" altLang="en-US" sz="2800" dirty="0" smtClean="0"/>
              <a:t>中断向量表按</a:t>
            </a:r>
            <a:r>
              <a:rPr lang="zh-CN" altLang="en-US" sz="2800" dirty="0"/>
              <a:t>中断类型码从小到大的顺序，存放各中断服务程序入口地址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lnSpc>
                <a:spcPct val="130000"/>
              </a:lnSpc>
            </a:pPr>
            <a:r>
              <a:rPr lang="zh-CN" altLang="en-US" sz="2800" dirty="0" smtClean="0"/>
              <a:t>每个入口地址占四字节；</a:t>
            </a: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zh-CN" altLang="en-US" sz="2800" dirty="0" smtClean="0"/>
              <a:t>中断</a:t>
            </a:r>
            <a:r>
              <a:rPr lang="zh-CN" altLang="en-US" sz="2800" dirty="0"/>
              <a:t>向量表位于内存最低</a:t>
            </a:r>
            <a:r>
              <a:rPr lang="en-US" altLang="zh-CN" sz="2800" dirty="0"/>
              <a:t>1KB</a:t>
            </a:r>
            <a:r>
              <a:rPr lang="zh-CN" altLang="en-US" sz="2800" dirty="0">
                <a:cs typeface="Arial" panose="020B0604020202020204" pitchFamily="34" charset="0"/>
              </a:rPr>
              <a:t>；</a:t>
            </a:r>
            <a:endParaRPr lang="en-US" altLang="zh-CN" sz="2800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cs typeface="Arial" panose="020B0604020202020204" pitchFamily="34" charset="0"/>
              </a:rPr>
              <a:t>地址范围：</a:t>
            </a:r>
            <a:r>
              <a:rPr lang="en-US" altLang="zh-CN" sz="2800" dirty="0">
                <a:cs typeface="Arial" panose="020B0604020202020204" pitchFamily="34" charset="0"/>
              </a:rPr>
              <a:t>00000H</a:t>
            </a:r>
            <a:r>
              <a:rPr lang="zh-CN" altLang="en-US" sz="2800" dirty="0">
                <a:cs typeface="Arial" panose="020B0604020202020204" pitchFamily="34" charset="0"/>
              </a:rPr>
              <a:t>～</a:t>
            </a:r>
            <a:r>
              <a:rPr lang="en-US" altLang="zh-CN" sz="2800" dirty="0" smtClean="0">
                <a:cs typeface="Arial" panose="020B0604020202020204" pitchFamily="34" charset="0"/>
              </a:rPr>
              <a:t>003FFH</a:t>
            </a:r>
            <a:endParaRPr lang="zh-CN" altLang="en-US" sz="2800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91451" y="1174116"/>
            <a:ext cx="2615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向量表</a:t>
            </a:r>
          </a:p>
        </p:txBody>
      </p:sp>
    </p:spTree>
    <p:extLst>
      <p:ext uri="{BB962C8B-B14F-4D97-AF65-F5344CB8AC3E}">
        <p14:creationId xmlns:p14="http://schemas.microsoft.com/office/powerpoint/2010/main" val="417471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en-US" altLang="zh-CN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8086/8088</a:t>
            </a:r>
            <a:r>
              <a:rPr lang="zh-CN" altLang="en-US" sz="2800" b="1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中断系统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155" name="日期占位符 4">
            <a:extLst>
              <a:ext uri="{FF2B5EF4-FFF2-40B4-BE49-F238E27FC236}">
                <a16:creationId xmlns:a16="http://schemas.microsoft.com/office/drawing/2014/main" id="{9EE2DE5E-16FC-4731-A3A1-DDCCEF98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A58EF2-44E2-457B-9F81-82CD3A9B6D56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11" name="MH_Other_1"/>
          <p:cNvSpPr/>
          <p:nvPr>
            <p:custDataLst>
              <p:tags r:id="rId1"/>
            </p:custDataLst>
          </p:nvPr>
        </p:nvSpPr>
        <p:spPr>
          <a:xfrm>
            <a:off x="850762" y="2635797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MH_Other_2"/>
          <p:cNvSpPr/>
          <p:nvPr>
            <p:custDataLst>
              <p:tags r:id="rId2"/>
            </p:custDataLst>
          </p:nvPr>
        </p:nvSpPr>
        <p:spPr>
          <a:xfrm>
            <a:off x="715825" y="249609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MH_Text_1"/>
          <p:cNvSpPr txBox="1"/>
          <p:nvPr>
            <p:custDataLst>
              <p:tags r:id="rId3"/>
            </p:custDataLst>
          </p:nvPr>
        </p:nvSpPr>
        <p:spPr>
          <a:xfrm>
            <a:off x="1874699" y="2401375"/>
            <a:ext cx="6374027" cy="1247775"/>
          </a:xfrm>
          <a:prstGeom prst="rect">
            <a:avLst/>
          </a:prstGeom>
          <a:noFill/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将用户自定义的中断服务程序入口地址放入中断向量表</a:t>
            </a: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850762" y="4098647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MH_Other_4"/>
          <p:cNvSpPr/>
          <p:nvPr>
            <p:custDataLst>
              <p:tags r:id="rId5"/>
            </p:custDataLst>
          </p:nvPr>
        </p:nvSpPr>
        <p:spPr>
          <a:xfrm>
            <a:off x="715825" y="395894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5"/>
          <p:cNvSpPr/>
          <p:nvPr>
            <p:custDataLst>
              <p:tags r:id="rId6"/>
            </p:custDataLst>
          </p:nvPr>
        </p:nvSpPr>
        <p:spPr bwMode="auto">
          <a:xfrm>
            <a:off x="998400" y="2805660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MH_Other_6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015863" y="4266922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MH_Text_2"/>
          <p:cNvSpPr txBox="1"/>
          <p:nvPr>
            <p:custDataLst>
              <p:tags r:id="rId8"/>
            </p:custDataLst>
          </p:nvPr>
        </p:nvSpPr>
        <p:spPr>
          <a:xfrm>
            <a:off x="1825488" y="3932950"/>
            <a:ext cx="6600079" cy="12477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向量表所在的段基址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存放子程序入口的单元的偏移地址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=n×4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19874" y="1469206"/>
            <a:ext cx="3941850" cy="51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</a:t>
            </a:r>
            <a:r>
              <a:rPr lang="zh-CN" altLang="en-US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表初始化</a:t>
            </a:r>
            <a:endParaRPr lang="zh-CN" altLang="en-US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83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en-US" altLang="zh-CN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8086/8088</a:t>
            </a:r>
            <a:r>
              <a:rPr lang="zh-CN" altLang="en-US" sz="2800" b="1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中断系统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155" name="日期占位符 4">
            <a:extLst>
              <a:ext uri="{FF2B5EF4-FFF2-40B4-BE49-F238E27FC236}">
                <a16:creationId xmlns:a16="http://schemas.microsoft.com/office/drawing/2014/main" id="{9EE2DE5E-16FC-4731-A3A1-DDCCEF98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A58EF2-44E2-457B-9F81-82CD3A9B6D56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28332" y="930143"/>
            <a:ext cx="4988934" cy="57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accent1"/>
                </a:solidFill>
              </a:rPr>
              <a:t>中断向量表</a:t>
            </a:r>
            <a:r>
              <a:rPr lang="zh-CN" altLang="en-US" sz="2800" dirty="0" smtClean="0">
                <a:solidFill>
                  <a:schemeClr val="accent1"/>
                </a:solidFill>
              </a:rPr>
              <a:t>初始化示例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28333" y="1582464"/>
            <a:ext cx="8192033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/>
              <a:t>将类型码为</a:t>
            </a:r>
            <a:r>
              <a:rPr lang="en-US" altLang="zh-CN" sz="2800" dirty="0"/>
              <a:t>48H</a:t>
            </a:r>
            <a:r>
              <a:rPr lang="zh-CN" altLang="en-US" sz="2800" dirty="0"/>
              <a:t>的中断服务子程序</a:t>
            </a:r>
            <a:r>
              <a:rPr lang="en-US" altLang="zh-CN" sz="2800" dirty="0"/>
              <a:t>TIMER</a:t>
            </a:r>
            <a:r>
              <a:rPr lang="zh-CN" altLang="en-US" sz="2800" dirty="0"/>
              <a:t>的中断向量用</a:t>
            </a:r>
            <a:r>
              <a:rPr lang="en-US" altLang="zh-CN" sz="2800" dirty="0"/>
              <a:t>MOV</a:t>
            </a:r>
            <a:r>
              <a:rPr lang="zh-CN" altLang="en-US" sz="2800" dirty="0"/>
              <a:t>指令写入中断向量</a:t>
            </a:r>
            <a:r>
              <a:rPr lang="zh-CN" altLang="en-US" sz="2800" dirty="0" smtClean="0"/>
              <a:t>表</a:t>
            </a:r>
            <a:r>
              <a:rPr lang="en-US" altLang="zh-CN" sz="2800" dirty="0" smtClean="0"/>
              <a:t>:</a:t>
            </a:r>
            <a:endParaRPr lang="en-US" altLang="zh-CN" sz="2800" dirty="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70846" y="2825324"/>
            <a:ext cx="729480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/>
              <a:t>MOV AX, 0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MOV DS, AX              ;</a:t>
            </a:r>
            <a:r>
              <a:rPr lang="zh-CN" altLang="en-US" dirty="0"/>
              <a:t>数据段段基址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MOV SI, 0120H		;</a:t>
            </a:r>
            <a:r>
              <a:rPr lang="zh-CN" altLang="en-US" dirty="0"/>
              <a:t>向量地址</a:t>
            </a:r>
            <a:r>
              <a:rPr lang="en-US" altLang="zh-CN" dirty="0"/>
              <a:t>48H*4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MOV BX, OFFSET TIMER	;</a:t>
            </a:r>
            <a:r>
              <a:rPr lang="zh-CN" altLang="en-US" dirty="0">
                <a:solidFill>
                  <a:srgbClr val="FF0000"/>
                </a:solidFill>
              </a:rPr>
              <a:t>子程序入口偏移地址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MOV [SI],BX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MOV BX,SEG TIMER 		;</a:t>
            </a:r>
            <a:r>
              <a:rPr lang="zh-CN" altLang="en-US" dirty="0">
                <a:solidFill>
                  <a:schemeClr val="accent1"/>
                </a:solidFill>
              </a:rPr>
              <a:t>子程序入口段基址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MOV [SI+2], BX</a:t>
            </a:r>
          </a:p>
        </p:txBody>
      </p:sp>
    </p:spTree>
    <p:extLst>
      <p:ext uri="{BB962C8B-B14F-4D97-AF65-F5344CB8AC3E}">
        <p14:creationId xmlns:p14="http://schemas.microsoft.com/office/powerpoint/2010/main" val="34355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本节小结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150" name="Text Box 62">
            <a:extLst>
              <a:ext uri="{FF2B5EF4-FFF2-40B4-BE49-F238E27FC236}">
                <a16:creationId xmlns:a16="http://schemas.microsoft.com/office/drawing/2014/main" id="{4C2965B7-B68B-4546-AA43-23DCA6486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70" y="641919"/>
            <a:ext cx="8942772" cy="625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重点掌握：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中断概念、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特点、中断分类、实质（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程序切换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中断方式中，外设工作期间，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外中断的全流程：外设提出中断请求，中断控制器汇集中断请求，判优，发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响应，进入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中断周期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(IT)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，保存断点、获取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中断服务程序入口地址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，转中断服务程序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数据输入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；返回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向量中断、非向量中断的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服务程序入口地址获取方式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单重中断与多重中断的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处理流程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屏蔽同级及低优先级中断的方式（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中断接口基本组成</a:t>
            </a:r>
          </a:p>
        </p:txBody>
      </p:sp>
      <p:sp>
        <p:nvSpPr>
          <p:cNvPr id="155" name="日期占位符 4">
            <a:extLst>
              <a:ext uri="{FF2B5EF4-FFF2-40B4-BE49-F238E27FC236}">
                <a16:creationId xmlns:a16="http://schemas.microsoft.com/office/drawing/2014/main" id="{9EE2DE5E-16FC-4731-A3A1-DDCCEF98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A58EF2-44E2-457B-9F81-82CD3A9B6D56}" type="datetime1">
              <a:rPr lang="zh-CN" altLang="en-US" smtClean="0"/>
              <a:t>2024/11/18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16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1807421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66276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487372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6638" y="155983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概述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704772" y="413657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46638" y="3203742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中断方式及接口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6638" y="4029464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DMA方式及接口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402F6F-E8B5-4B89-9F24-98213EC2154F}"/>
              </a:ext>
            </a:extLst>
          </p:cNvPr>
          <p:cNvSpPr/>
          <p:nvPr/>
        </p:nvSpPr>
        <p:spPr>
          <a:xfrm>
            <a:off x="3704772" y="331197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745527-6FFC-4698-B8EB-9307A08050BF}"/>
              </a:ext>
            </a:extLst>
          </p:cNvPr>
          <p:cNvSpPr txBox="1"/>
          <p:nvPr/>
        </p:nvSpPr>
        <p:spPr>
          <a:xfrm>
            <a:off x="4146638" y="2378021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程序传送方式及接口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102-9777-4F33-B67A-716BABA526A1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14" name="Text Box 5"/>
          <p:cNvSpPr txBox="1"/>
          <p:nvPr/>
        </p:nvSpPr>
        <p:spPr>
          <a:xfrm>
            <a:off x="131556" y="886068"/>
            <a:ext cx="8839992" cy="164352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）异步总线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无固定时钟周期划分，总线周期时间由传送实际需要决定；以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异步应答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方式控制总线传送操作。</a:t>
            </a:r>
          </a:p>
        </p:txBody>
      </p:sp>
      <p:sp>
        <p:nvSpPr>
          <p:cNvPr id="156" name="Line 54"/>
          <p:cNvSpPr>
            <a:spLocks noChangeShapeType="1"/>
          </p:cNvSpPr>
          <p:nvPr/>
        </p:nvSpPr>
        <p:spPr bwMode="auto">
          <a:xfrm flipH="1">
            <a:off x="2760785" y="4779788"/>
            <a:ext cx="2133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7" name="Line 55"/>
          <p:cNvSpPr>
            <a:spLocks noChangeShapeType="1"/>
          </p:cNvSpPr>
          <p:nvPr/>
        </p:nvSpPr>
        <p:spPr bwMode="auto">
          <a:xfrm flipV="1">
            <a:off x="4894385" y="4322588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Line 56"/>
          <p:cNvSpPr>
            <a:spLocks noChangeShapeType="1"/>
          </p:cNvSpPr>
          <p:nvPr/>
        </p:nvSpPr>
        <p:spPr bwMode="auto">
          <a:xfrm flipH="1">
            <a:off x="4894385" y="4322588"/>
            <a:ext cx="2667000" cy="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Line 57"/>
          <p:cNvSpPr>
            <a:spLocks noChangeShapeType="1"/>
          </p:cNvSpPr>
          <p:nvPr/>
        </p:nvSpPr>
        <p:spPr bwMode="auto">
          <a:xfrm flipV="1">
            <a:off x="7561385" y="4322588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59"/>
          <p:cNvSpPr>
            <a:spLocks noChangeShapeType="1"/>
          </p:cNvSpPr>
          <p:nvPr/>
        </p:nvSpPr>
        <p:spPr bwMode="auto">
          <a:xfrm flipH="1">
            <a:off x="2760785" y="5389388"/>
            <a:ext cx="457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60"/>
          <p:cNvSpPr>
            <a:spLocks noChangeShapeType="1"/>
          </p:cNvSpPr>
          <p:nvPr/>
        </p:nvSpPr>
        <p:spPr bwMode="auto">
          <a:xfrm flipV="1">
            <a:off x="7332785" y="4932188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61"/>
          <p:cNvSpPr>
            <a:spLocks noChangeShapeType="1"/>
          </p:cNvSpPr>
          <p:nvPr/>
        </p:nvSpPr>
        <p:spPr bwMode="auto">
          <a:xfrm flipH="1">
            <a:off x="7332785" y="4932188"/>
            <a:ext cx="533400" cy="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Line 62"/>
          <p:cNvSpPr>
            <a:spLocks noChangeShapeType="1"/>
          </p:cNvSpPr>
          <p:nvPr/>
        </p:nvSpPr>
        <p:spPr bwMode="auto">
          <a:xfrm flipV="1">
            <a:off x="7866185" y="4932188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Line 49"/>
          <p:cNvSpPr>
            <a:spLocks noChangeShapeType="1"/>
          </p:cNvSpPr>
          <p:nvPr/>
        </p:nvSpPr>
        <p:spPr bwMode="auto">
          <a:xfrm flipH="1">
            <a:off x="2760785" y="3560588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Line 50"/>
          <p:cNvSpPr>
            <a:spLocks noChangeShapeType="1"/>
          </p:cNvSpPr>
          <p:nvPr/>
        </p:nvSpPr>
        <p:spPr bwMode="auto">
          <a:xfrm flipV="1">
            <a:off x="3294185" y="3103388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Line 51"/>
          <p:cNvSpPr>
            <a:spLocks noChangeShapeType="1"/>
          </p:cNvSpPr>
          <p:nvPr/>
        </p:nvSpPr>
        <p:spPr bwMode="auto">
          <a:xfrm flipH="1">
            <a:off x="3294185" y="3103388"/>
            <a:ext cx="1219200" cy="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52"/>
          <p:cNvSpPr>
            <a:spLocks noChangeShapeType="1"/>
          </p:cNvSpPr>
          <p:nvPr/>
        </p:nvSpPr>
        <p:spPr bwMode="auto">
          <a:xfrm flipV="1">
            <a:off x="4513385" y="3103388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Line 68"/>
          <p:cNvSpPr>
            <a:spLocks noChangeShapeType="1"/>
          </p:cNvSpPr>
          <p:nvPr/>
        </p:nvSpPr>
        <p:spPr bwMode="auto">
          <a:xfrm flipH="1">
            <a:off x="4513385" y="3560588"/>
            <a:ext cx="376613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Line 72"/>
          <p:cNvSpPr>
            <a:spLocks noChangeShapeType="1"/>
          </p:cNvSpPr>
          <p:nvPr/>
        </p:nvSpPr>
        <p:spPr bwMode="auto">
          <a:xfrm>
            <a:off x="3294185" y="3636788"/>
            <a:ext cx="0" cy="2057400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107"/>
          <p:cNvSpPr txBox="1">
            <a:spLocks noChangeArrowheads="1"/>
          </p:cNvSpPr>
          <p:nvPr/>
        </p:nvSpPr>
        <p:spPr bwMode="auto">
          <a:xfrm>
            <a:off x="1236785" y="3103388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总线请求</a:t>
            </a:r>
          </a:p>
        </p:txBody>
      </p:sp>
      <p:sp>
        <p:nvSpPr>
          <p:cNvPr id="171" name="Text Box 138"/>
          <p:cNvSpPr txBox="1">
            <a:spLocks noChangeArrowheads="1"/>
          </p:cNvSpPr>
          <p:nvPr/>
        </p:nvSpPr>
        <p:spPr bwMode="auto">
          <a:xfrm>
            <a:off x="157919" y="2487716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72" name="Line 141"/>
          <p:cNvSpPr>
            <a:spLocks noChangeShapeType="1"/>
          </p:cNvSpPr>
          <p:nvPr/>
        </p:nvSpPr>
        <p:spPr bwMode="auto">
          <a:xfrm flipH="1">
            <a:off x="2760785" y="4170188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Line 142"/>
          <p:cNvSpPr>
            <a:spLocks noChangeShapeType="1"/>
          </p:cNvSpPr>
          <p:nvPr/>
        </p:nvSpPr>
        <p:spPr bwMode="auto">
          <a:xfrm flipV="1">
            <a:off x="3675185" y="3712988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143"/>
          <p:cNvSpPr>
            <a:spLocks noChangeShapeType="1"/>
          </p:cNvSpPr>
          <p:nvPr/>
        </p:nvSpPr>
        <p:spPr bwMode="auto">
          <a:xfrm flipH="1">
            <a:off x="3675185" y="3712988"/>
            <a:ext cx="1219200" cy="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144"/>
          <p:cNvSpPr>
            <a:spLocks noChangeShapeType="1"/>
          </p:cNvSpPr>
          <p:nvPr/>
        </p:nvSpPr>
        <p:spPr bwMode="auto">
          <a:xfrm flipV="1">
            <a:off x="4894385" y="3712988"/>
            <a:ext cx="0" cy="457200"/>
          </a:xfrm>
          <a:prstGeom prst="line">
            <a:avLst/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145"/>
          <p:cNvSpPr>
            <a:spLocks noChangeShapeType="1"/>
          </p:cNvSpPr>
          <p:nvPr/>
        </p:nvSpPr>
        <p:spPr bwMode="auto">
          <a:xfrm flipH="1" flipV="1">
            <a:off x="4894384" y="4170187"/>
            <a:ext cx="3385123" cy="1911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147"/>
          <p:cNvSpPr>
            <a:spLocks noChangeShapeType="1"/>
          </p:cNvSpPr>
          <p:nvPr/>
        </p:nvSpPr>
        <p:spPr bwMode="auto">
          <a:xfrm flipH="1" flipV="1">
            <a:off x="7561385" y="4779788"/>
            <a:ext cx="761999" cy="1268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148"/>
          <p:cNvSpPr>
            <a:spLocks noChangeShapeType="1"/>
          </p:cNvSpPr>
          <p:nvPr/>
        </p:nvSpPr>
        <p:spPr bwMode="auto">
          <a:xfrm flipH="1">
            <a:off x="7866185" y="5389388"/>
            <a:ext cx="457199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9" name="Group 151"/>
          <p:cNvGrpSpPr/>
          <p:nvPr/>
        </p:nvGrpSpPr>
        <p:grpSpPr bwMode="auto">
          <a:xfrm>
            <a:off x="855785" y="3331999"/>
            <a:ext cx="2209800" cy="476251"/>
            <a:chOff x="0" y="3120"/>
            <a:chExt cx="1392" cy="300"/>
          </a:xfrm>
        </p:grpSpPr>
        <p:sp>
          <p:nvSpPr>
            <p:cNvPr id="180" name="Line 46"/>
            <p:cNvSpPr>
              <a:spLocks noChangeShapeType="1"/>
            </p:cNvSpPr>
            <p:nvPr/>
          </p:nvSpPr>
          <p:spPr bwMode="auto">
            <a:xfrm>
              <a:off x="1104" y="3120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1" name="Text Box 149"/>
            <p:cNvSpPr txBox="1">
              <a:spLocks noChangeArrowheads="1"/>
            </p:cNvSpPr>
            <p:nvPr/>
          </p:nvSpPr>
          <p:spPr bwMode="auto">
            <a:xfrm>
              <a:off x="0" y="3168"/>
              <a:ext cx="1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 (</a:t>
              </a: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设备  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CPU)</a:t>
              </a:r>
            </a:p>
          </p:txBody>
        </p:sp>
        <p:sp>
          <p:nvSpPr>
            <p:cNvPr id="182" name="Line 150"/>
            <p:cNvSpPr>
              <a:spLocks noChangeShapeType="1"/>
            </p:cNvSpPr>
            <p:nvPr/>
          </p:nvSpPr>
          <p:spPr bwMode="auto">
            <a:xfrm>
              <a:off x="528" y="33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83" name="Text Box 152"/>
          <p:cNvSpPr txBox="1">
            <a:spLocks noChangeArrowheads="1"/>
          </p:cNvSpPr>
          <p:nvPr/>
        </p:nvSpPr>
        <p:spPr bwMode="auto">
          <a:xfrm>
            <a:off x="1236785" y="382001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总线批准</a:t>
            </a:r>
          </a:p>
        </p:txBody>
      </p:sp>
      <p:grpSp>
        <p:nvGrpSpPr>
          <p:cNvPr id="184" name="Group 153"/>
          <p:cNvGrpSpPr/>
          <p:nvPr/>
        </p:nvGrpSpPr>
        <p:grpSpPr bwMode="auto">
          <a:xfrm>
            <a:off x="703385" y="4017799"/>
            <a:ext cx="2209800" cy="476251"/>
            <a:chOff x="0" y="3120"/>
            <a:chExt cx="1392" cy="300"/>
          </a:xfrm>
        </p:grpSpPr>
        <p:sp>
          <p:nvSpPr>
            <p:cNvPr id="185" name="Line 154"/>
            <p:cNvSpPr>
              <a:spLocks noChangeShapeType="1"/>
            </p:cNvSpPr>
            <p:nvPr/>
          </p:nvSpPr>
          <p:spPr bwMode="auto">
            <a:xfrm>
              <a:off x="1104" y="3120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6" name="Text Box 155"/>
            <p:cNvSpPr txBox="1">
              <a:spLocks noChangeArrowheads="1"/>
            </p:cNvSpPr>
            <p:nvPr/>
          </p:nvSpPr>
          <p:spPr bwMode="auto">
            <a:xfrm>
              <a:off x="0" y="3168"/>
              <a:ext cx="1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(CPU  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187" name="Line 156"/>
            <p:cNvSpPr>
              <a:spLocks noChangeShapeType="1"/>
            </p:cNvSpPr>
            <p:nvPr/>
          </p:nvSpPr>
          <p:spPr bwMode="auto">
            <a:xfrm>
              <a:off x="528" y="331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88" name="Text Box 157"/>
          <p:cNvSpPr txBox="1">
            <a:spLocks noChangeArrowheads="1"/>
          </p:cNvSpPr>
          <p:nvPr/>
        </p:nvSpPr>
        <p:spPr bwMode="auto">
          <a:xfrm>
            <a:off x="1236785" y="4531495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主同步</a:t>
            </a:r>
          </a:p>
        </p:txBody>
      </p:sp>
      <p:grpSp>
        <p:nvGrpSpPr>
          <p:cNvPr id="189" name="Group 158"/>
          <p:cNvGrpSpPr/>
          <p:nvPr/>
        </p:nvGrpSpPr>
        <p:grpSpPr bwMode="auto">
          <a:xfrm>
            <a:off x="245330" y="4703601"/>
            <a:ext cx="2573672" cy="784227"/>
            <a:chOff x="0" y="3120"/>
            <a:chExt cx="1392" cy="494"/>
          </a:xfrm>
        </p:grpSpPr>
        <p:sp>
          <p:nvSpPr>
            <p:cNvPr id="190" name="Line 159"/>
            <p:cNvSpPr>
              <a:spLocks noChangeShapeType="1"/>
            </p:cNvSpPr>
            <p:nvPr/>
          </p:nvSpPr>
          <p:spPr bwMode="auto">
            <a:xfrm>
              <a:off x="1104" y="3120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1" name="Text Box 160"/>
            <p:cNvSpPr txBox="1">
              <a:spLocks noChangeArrowheads="1"/>
            </p:cNvSpPr>
            <p:nvPr/>
          </p:nvSpPr>
          <p:spPr bwMode="auto">
            <a:xfrm>
              <a:off x="0" y="3168"/>
              <a:ext cx="139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(</a:t>
              </a:r>
              <a:r>
                <a:rPr lang="zh-CN" altLang="en-US" sz="20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主设备   从设备</a:t>
              </a:r>
              <a:r>
                <a:rPr lang="en-US" altLang="zh-CN" sz="20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2" name="Line 161"/>
            <p:cNvSpPr>
              <a:spLocks noChangeShapeType="1"/>
            </p:cNvSpPr>
            <p:nvPr/>
          </p:nvSpPr>
          <p:spPr bwMode="auto">
            <a:xfrm>
              <a:off x="688" y="330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93" name="Text Box 162"/>
          <p:cNvSpPr txBox="1">
            <a:spLocks noChangeArrowheads="1"/>
          </p:cNvSpPr>
          <p:nvPr/>
        </p:nvSpPr>
        <p:spPr bwMode="auto">
          <a:xfrm>
            <a:off x="1236785" y="5207021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从同步</a:t>
            </a:r>
          </a:p>
        </p:txBody>
      </p:sp>
      <p:grpSp>
        <p:nvGrpSpPr>
          <p:cNvPr id="194" name="Group 163"/>
          <p:cNvGrpSpPr/>
          <p:nvPr/>
        </p:nvGrpSpPr>
        <p:grpSpPr bwMode="auto">
          <a:xfrm>
            <a:off x="244597" y="5389399"/>
            <a:ext cx="2744788" cy="476251"/>
            <a:chOff x="-337" y="3120"/>
            <a:chExt cx="1729" cy="300"/>
          </a:xfrm>
        </p:grpSpPr>
        <p:sp>
          <p:nvSpPr>
            <p:cNvPr id="195" name="Line 164"/>
            <p:cNvSpPr>
              <a:spLocks noChangeShapeType="1"/>
            </p:cNvSpPr>
            <p:nvPr/>
          </p:nvSpPr>
          <p:spPr bwMode="auto">
            <a:xfrm>
              <a:off x="1104" y="3120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6" name="Text Box 165"/>
            <p:cNvSpPr txBox="1">
              <a:spLocks noChangeArrowheads="1"/>
            </p:cNvSpPr>
            <p:nvPr/>
          </p:nvSpPr>
          <p:spPr bwMode="auto">
            <a:xfrm>
              <a:off x="-337" y="3168"/>
              <a:ext cx="17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(</a:t>
              </a:r>
              <a:r>
                <a:rPr lang="zh-CN" altLang="en-US" sz="20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从设备   主设备</a:t>
              </a:r>
              <a:r>
                <a:rPr lang="en-US" altLang="zh-CN" sz="20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7" name="Line 166"/>
            <p:cNvSpPr>
              <a:spLocks noChangeShapeType="1"/>
            </p:cNvSpPr>
            <p:nvPr/>
          </p:nvSpPr>
          <p:spPr bwMode="auto">
            <a:xfrm>
              <a:off x="491" y="331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98" name="Line 167"/>
          <p:cNvSpPr>
            <a:spLocks noChangeShapeType="1"/>
          </p:cNvSpPr>
          <p:nvPr/>
        </p:nvSpPr>
        <p:spPr bwMode="auto">
          <a:xfrm>
            <a:off x="3294185" y="3331988"/>
            <a:ext cx="152400" cy="1524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9" name="Line 168"/>
          <p:cNvSpPr>
            <a:spLocks noChangeShapeType="1"/>
          </p:cNvSpPr>
          <p:nvPr/>
        </p:nvSpPr>
        <p:spPr bwMode="auto">
          <a:xfrm>
            <a:off x="3446585" y="3484388"/>
            <a:ext cx="76200" cy="3048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0" name="Line 169"/>
          <p:cNvSpPr>
            <a:spLocks noChangeShapeType="1"/>
          </p:cNvSpPr>
          <p:nvPr/>
        </p:nvSpPr>
        <p:spPr bwMode="auto">
          <a:xfrm>
            <a:off x="3522785" y="3789188"/>
            <a:ext cx="152400" cy="2286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" name="Line 170"/>
          <p:cNvSpPr>
            <a:spLocks noChangeShapeType="1"/>
          </p:cNvSpPr>
          <p:nvPr/>
        </p:nvSpPr>
        <p:spPr bwMode="auto">
          <a:xfrm flipV="1">
            <a:off x="3751385" y="3865388"/>
            <a:ext cx="152400" cy="1524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" name="Line 171"/>
          <p:cNvSpPr>
            <a:spLocks noChangeShapeType="1"/>
          </p:cNvSpPr>
          <p:nvPr/>
        </p:nvSpPr>
        <p:spPr bwMode="auto">
          <a:xfrm flipV="1">
            <a:off x="3903785" y="3408188"/>
            <a:ext cx="304800" cy="4572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3" name="Line 172"/>
          <p:cNvSpPr>
            <a:spLocks noChangeShapeType="1"/>
          </p:cNvSpPr>
          <p:nvPr/>
        </p:nvSpPr>
        <p:spPr bwMode="auto">
          <a:xfrm flipV="1">
            <a:off x="4208585" y="3255788"/>
            <a:ext cx="304800" cy="1524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" name="Line 175"/>
          <p:cNvSpPr>
            <a:spLocks noChangeShapeType="1"/>
          </p:cNvSpPr>
          <p:nvPr/>
        </p:nvSpPr>
        <p:spPr bwMode="auto">
          <a:xfrm>
            <a:off x="4513385" y="3255788"/>
            <a:ext cx="152400" cy="2286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" name="Line 176"/>
          <p:cNvSpPr>
            <a:spLocks noChangeShapeType="1"/>
          </p:cNvSpPr>
          <p:nvPr/>
        </p:nvSpPr>
        <p:spPr bwMode="auto">
          <a:xfrm>
            <a:off x="4665785" y="3484388"/>
            <a:ext cx="76200" cy="4572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" name="Line 177"/>
          <p:cNvSpPr>
            <a:spLocks noChangeShapeType="1"/>
          </p:cNvSpPr>
          <p:nvPr/>
        </p:nvSpPr>
        <p:spPr bwMode="auto">
          <a:xfrm>
            <a:off x="4741985" y="3865388"/>
            <a:ext cx="152400" cy="2286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" name="Line 179"/>
          <p:cNvSpPr>
            <a:spLocks noChangeShapeType="1"/>
          </p:cNvSpPr>
          <p:nvPr/>
        </p:nvSpPr>
        <p:spPr bwMode="auto">
          <a:xfrm>
            <a:off x="4665785" y="3560588"/>
            <a:ext cx="0" cy="609600"/>
          </a:xfrm>
          <a:prstGeom prst="line">
            <a:avLst/>
          </a:prstGeom>
          <a:noFill/>
          <a:ln w="1270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" name="Line 180"/>
          <p:cNvSpPr>
            <a:spLocks noChangeShapeType="1"/>
          </p:cNvSpPr>
          <p:nvPr/>
        </p:nvSpPr>
        <p:spPr bwMode="auto">
          <a:xfrm>
            <a:off x="4665785" y="4170188"/>
            <a:ext cx="228600" cy="3810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9" name="Line 181"/>
          <p:cNvSpPr>
            <a:spLocks noChangeShapeType="1"/>
          </p:cNvSpPr>
          <p:nvPr/>
        </p:nvSpPr>
        <p:spPr bwMode="auto">
          <a:xfrm flipH="1" flipV="1">
            <a:off x="7180385" y="4932188"/>
            <a:ext cx="152400" cy="2286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0" name="Line 182"/>
          <p:cNvSpPr>
            <a:spLocks noChangeShapeType="1"/>
          </p:cNvSpPr>
          <p:nvPr/>
        </p:nvSpPr>
        <p:spPr bwMode="auto">
          <a:xfrm flipV="1">
            <a:off x="7180385" y="4627388"/>
            <a:ext cx="76200" cy="3048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1" name="Line 183"/>
          <p:cNvSpPr>
            <a:spLocks noChangeShapeType="1"/>
          </p:cNvSpPr>
          <p:nvPr/>
        </p:nvSpPr>
        <p:spPr bwMode="auto">
          <a:xfrm flipV="1">
            <a:off x="7256585" y="4474988"/>
            <a:ext cx="304800" cy="1524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2" name="Line 184"/>
          <p:cNvSpPr>
            <a:spLocks noChangeShapeType="1"/>
          </p:cNvSpPr>
          <p:nvPr/>
        </p:nvSpPr>
        <p:spPr bwMode="auto">
          <a:xfrm>
            <a:off x="7561385" y="4474988"/>
            <a:ext cx="76200" cy="1524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3" name="Line 185"/>
          <p:cNvSpPr>
            <a:spLocks noChangeShapeType="1"/>
          </p:cNvSpPr>
          <p:nvPr/>
        </p:nvSpPr>
        <p:spPr bwMode="auto">
          <a:xfrm>
            <a:off x="7637585" y="4627388"/>
            <a:ext cx="76200" cy="3810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4" name="Line 186"/>
          <p:cNvSpPr>
            <a:spLocks noChangeShapeType="1"/>
          </p:cNvSpPr>
          <p:nvPr/>
        </p:nvSpPr>
        <p:spPr bwMode="auto">
          <a:xfrm>
            <a:off x="7713785" y="5008388"/>
            <a:ext cx="152400" cy="22860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" name="Line 187"/>
          <p:cNvSpPr>
            <a:spLocks noChangeShapeType="1"/>
          </p:cNvSpPr>
          <p:nvPr/>
        </p:nvSpPr>
        <p:spPr bwMode="auto">
          <a:xfrm>
            <a:off x="3675185" y="4170188"/>
            <a:ext cx="0" cy="1524000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6" name="Line 188"/>
          <p:cNvSpPr>
            <a:spLocks noChangeShapeType="1"/>
          </p:cNvSpPr>
          <p:nvPr/>
        </p:nvSpPr>
        <p:spPr bwMode="auto">
          <a:xfrm>
            <a:off x="4894385" y="4855988"/>
            <a:ext cx="0" cy="1143000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7" name="Line 189"/>
          <p:cNvSpPr>
            <a:spLocks noChangeShapeType="1"/>
          </p:cNvSpPr>
          <p:nvPr/>
        </p:nvSpPr>
        <p:spPr bwMode="auto">
          <a:xfrm>
            <a:off x="7866185" y="5465588"/>
            <a:ext cx="0" cy="533400"/>
          </a:xfrm>
          <a:prstGeom prst="line">
            <a:avLst/>
          </a:prstGeom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8" name="Text Box 190"/>
          <p:cNvSpPr txBox="1">
            <a:spLocks noChangeArrowheads="1"/>
          </p:cNvSpPr>
          <p:nvPr/>
        </p:nvSpPr>
        <p:spPr bwMode="auto">
          <a:xfrm>
            <a:off x="5580185" y="5313188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总线周期</a:t>
            </a:r>
          </a:p>
        </p:txBody>
      </p:sp>
      <p:sp>
        <p:nvSpPr>
          <p:cNvPr id="219" name="Line 191"/>
          <p:cNvSpPr>
            <a:spLocks noChangeShapeType="1"/>
          </p:cNvSpPr>
          <p:nvPr/>
        </p:nvSpPr>
        <p:spPr bwMode="auto">
          <a:xfrm>
            <a:off x="7180385" y="5617988"/>
            <a:ext cx="685800" cy="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0" name="Line 192"/>
          <p:cNvSpPr>
            <a:spLocks noChangeShapeType="1"/>
          </p:cNvSpPr>
          <p:nvPr/>
        </p:nvSpPr>
        <p:spPr bwMode="auto">
          <a:xfrm>
            <a:off x="4894385" y="5617988"/>
            <a:ext cx="685800" cy="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1" name="Line 193"/>
          <p:cNvSpPr>
            <a:spLocks noChangeShapeType="1"/>
          </p:cNvSpPr>
          <p:nvPr/>
        </p:nvSpPr>
        <p:spPr bwMode="auto">
          <a:xfrm>
            <a:off x="2913185" y="5617988"/>
            <a:ext cx="381000" cy="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2" name="Line 194"/>
          <p:cNvSpPr>
            <a:spLocks noChangeShapeType="1"/>
          </p:cNvSpPr>
          <p:nvPr/>
        </p:nvSpPr>
        <p:spPr bwMode="auto">
          <a:xfrm>
            <a:off x="4894385" y="5236988"/>
            <a:ext cx="533400" cy="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3" name="Text Box 195"/>
          <p:cNvSpPr txBox="1">
            <a:spLocks noChangeArrowheads="1"/>
          </p:cNvSpPr>
          <p:nvPr/>
        </p:nvSpPr>
        <p:spPr bwMode="auto">
          <a:xfrm>
            <a:off x="5275385" y="4932188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总线传送</a:t>
            </a:r>
          </a:p>
        </p:txBody>
      </p:sp>
      <p:sp>
        <p:nvSpPr>
          <p:cNvPr id="224" name="Line 196"/>
          <p:cNvSpPr>
            <a:spLocks noChangeShapeType="1"/>
          </p:cNvSpPr>
          <p:nvPr/>
        </p:nvSpPr>
        <p:spPr bwMode="auto">
          <a:xfrm>
            <a:off x="6723185" y="5236988"/>
            <a:ext cx="533400" cy="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5" name="Line 197"/>
          <p:cNvSpPr>
            <a:spLocks noChangeShapeType="1"/>
          </p:cNvSpPr>
          <p:nvPr/>
        </p:nvSpPr>
        <p:spPr bwMode="auto">
          <a:xfrm>
            <a:off x="3751385" y="5617988"/>
            <a:ext cx="533400" cy="0"/>
          </a:xfrm>
          <a:prstGeom prst="line">
            <a:avLst/>
          </a:prstGeom>
          <a:noFill/>
          <a:ln w="19050" cap="sq">
            <a:solidFill>
              <a:srgbClr val="0563C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" name="Text Box 198"/>
          <p:cNvSpPr txBox="1">
            <a:spLocks noChangeArrowheads="1"/>
          </p:cNvSpPr>
          <p:nvPr/>
        </p:nvSpPr>
        <p:spPr bwMode="auto">
          <a:xfrm>
            <a:off x="2379785" y="5617988"/>
            <a:ext cx="243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（时间可变）</a:t>
            </a:r>
          </a:p>
        </p:txBody>
      </p:sp>
      <p:sp>
        <p:nvSpPr>
          <p:cNvPr id="227" name="Text Box 199"/>
          <p:cNvSpPr txBox="1">
            <a:spLocks noChangeArrowheads="1"/>
          </p:cNvSpPr>
          <p:nvPr/>
        </p:nvSpPr>
        <p:spPr bwMode="auto">
          <a:xfrm>
            <a:off x="5351585" y="5617988"/>
            <a:ext cx="236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（时间可变）</a:t>
            </a:r>
          </a:p>
        </p:txBody>
      </p:sp>
      <p:sp>
        <p:nvSpPr>
          <p:cNvPr id="228" name="Line 200"/>
          <p:cNvSpPr>
            <a:spLocks noChangeShapeType="1"/>
          </p:cNvSpPr>
          <p:nvPr/>
        </p:nvSpPr>
        <p:spPr bwMode="auto">
          <a:xfrm flipV="1">
            <a:off x="4894385" y="3331988"/>
            <a:ext cx="685800" cy="533400"/>
          </a:xfrm>
          <a:prstGeom prst="line">
            <a:avLst/>
          </a:prstGeom>
          <a:noFill/>
          <a:ln w="12700" cap="sq">
            <a:solidFill>
              <a:srgbClr val="0563C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9" name="Text Box 201"/>
          <p:cNvSpPr txBox="1">
            <a:spLocks noChangeArrowheads="1"/>
          </p:cNvSpPr>
          <p:nvPr/>
        </p:nvSpPr>
        <p:spPr bwMode="auto">
          <a:xfrm>
            <a:off x="5427785" y="3027188"/>
            <a:ext cx="213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总线权切换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0BC5-056D-4825-8CF5-B8BA9552DD51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0" grpId="0" build="p"/>
      <p:bldP spid="171" grpId="0"/>
      <p:bldP spid="183" grpId="0" build="p"/>
      <p:bldP spid="188" grpId="0" build="p"/>
      <p:bldP spid="193" grpId="0" build="p"/>
      <p:bldP spid="218" grpId="0" build="p"/>
      <p:bldP spid="223" grpId="0" build="p"/>
      <p:bldP spid="226" grpId="0" build="p"/>
      <p:bldP spid="227" grpId="0" build="p"/>
      <p:bldP spid="229" grpId="0" build="p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DMA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方式及接口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14101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152554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</a:p>
        </p:txBody>
      </p:sp>
      <p:sp>
        <p:nvSpPr>
          <p:cNvPr id="16" name="ïṩľîdé"/>
          <p:cNvSpPr txBox="1"/>
          <p:nvPr/>
        </p:nvSpPr>
        <p:spPr>
          <a:xfrm>
            <a:off x="1872697" y="382615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837696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DMA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控制器与接口的连接</a:t>
            </a:r>
          </a:p>
        </p:txBody>
      </p:sp>
      <p:sp>
        <p:nvSpPr>
          <p:cNvPr id="22" name="îṩļíḑé"/>
          <p:cNvSpPr/>
          <p:nvPr/>
        </p:nvSpPr>
        <p:spPr>
          <a:xfrm>
            <a:off x="1524070" y="3169567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854709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647214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D05C-8C05-467E-9544-43B31A7F1352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19" name="ïṩľîdé"/>
          <p:cNvSpPr txBox="1"/>
          <p:nvPr/>
        </p:nvSpPr>
        <p:spPr>
          <a:xfrm>
            <a:off x="1872697" y="4575823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îṣ1idè"/>
          <p:cNvSpPr/>
          <p:nvPr/>
        </p:nvSpPr>
        <p:spPr>
          <a:xfrm>
            <a:off x="2526228" y="4587364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磁盘的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传输过程</a:t>
            </a:r>
          </a:p>
        </p:txBody>
      </p:sp>
      <p:sp>
        <p:nvSpPr>
          <p:cNvPr id="21" name="ïśľîḋê"/>
          <p:cNvSpPr/>
          <p:nvPr/>
        </p:nvSpPr>
        <p:spPr>
          <a:xfrm>
            <a:off x="1524070" y="4604377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59428" y="4396882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B86C-1D1C-4B3B-B859-903E58C46366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8" name="Text Box 5"/>
          <p:cNvSpPr txBox="1"/>
          <p:nvPr/>
        </p:nvSpPr>
        <p:spPr>
          <a:xfrm>
            <a:off x="113534" y="756957"/>
            <a:ext cx="8602345" cy="21605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、定义</a:t>
            </a:r>
          </a:p>
          <a:p>
            <a:pPr lvl="0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DMA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(Direct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Memory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Access)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直接存储器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访问，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依靠硬件直接在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主存与外围设备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之间传送数据，在数据传送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过程中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不需要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的干预。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2" name="Text Box 5"/>
          <p:cNvSpPr txBox="1"/>
          <p:nvPr/>
        </p:nvSpPr>
        <p:spPr>
          <a:xfrm>
            <a:off x="166802" y="2763585"/>
            <a:ext cx="8602345" cy="40134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2、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实质与</a:t>
            </a:r>
            <a:r>
              <a:rPr lang="en-US" altLang="zh-CN" sz="2800" b="1" dirty="0" err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特点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25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实质：总线权切换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25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：随机性；并行性；处理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简单批量高速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数据传送。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、典型应用</a:t>
            </a:r>
          </a:p>
          <a:p>
            <a:pPr lvl="0">
              <a:lnSpc>
                <a:spcPct val="125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主存与高速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外设间的简单数据传送，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比如：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磁盘调用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DRAM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刷新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25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实时高速数据采集，比如实时音频、视频采集等。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2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56388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7" name="日期占位符 4">
            <a:extLst>
              <a:ext uri="{FF2B5EF4-FFF2-40B4-BE49-F238E27FC236}">
                <a16:creationId xmlns:a16="http://schemas.microsoft.com/office/drawing/2014/main" id="{94934E80-6EE4-4A9D-BAEE-746334E2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FEE89CC1-C925-4455-A010-94FA27756232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8" name="页脚占位符 5">
            <a:extLst>
              <a:ext uri="{FF2B5EF4-FFF2-40B4-BE49-F238E27FC236}">
                <a16:creationId xmlns:a16="http://schemas.microsoft.com/office/drawing/2014/main" id="{8EBD6B13-7C4A-4DC0-A786-D4796FF1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49" name="灯片编号占位符 1">
            <a:extLst>
              <a:ext uri="{FF2B5EF4-FFF2-40B4-BE49-F238E27FC236}">
                <a16:creationId xmlns:a16="http://schemas.microsoft.com/office/drawing/2014/main" id="{82674E05-6D7A-438E-A608-7FDD89B1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764" y="1609080"/>
            <a:ext cx="3341752" cy="461665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1-&gt;DMAT,CPDMAT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805474C9-543D-4018-A2BC-53818739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764" y="2361552"/>
            <a:ext cx="3341752" cy="830997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放弃总线权，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控制器接管总线权</a:t>
            </a:r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05254579-40C4-48CC-81E0-3658BBDAD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766" y="2085328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8ECBDB39-8BD2-4D00-8420-DD38170C0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054" y="3180712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9">
            <a:extLst>
              <a:ext uri="{FF2B5EF4-FFF2-40B4-BE49-F238E27FC236}">
                <a16:creationId xmlns:a16="http://schemas.microsoft.com/office/drawing/2014/main" id="{4F773201-2E20-4042-A580-C9FCCF7AB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764" y="3456936"/>
            <a:ext cx="3341752" cy="461665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读存储器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读接口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6EE4D99A-4AD7-4950-9C84-8FB813CF4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054" y="3947456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5E6E2BB1-48D7-44DF-8AF2-ECB23BFA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764" y="4237968"/>
            <a:ext cx="3341752" cy="461665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写接口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写存储器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5E6E2BB1-48D7-44DF-8AF2-ECB23BFA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228" y="5014272"/>
            <a:ext cx="3351288" cy="830997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控制器放弃 总线权，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1-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&gt;FT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CPFT</a:t>
            </a:r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6EE4D99A-4AD7-4950-9C84-8FB813CF4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06" y="4723760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771676" y="1009206"/>
            <a:ext cx="418628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100574" y="858160"/>
            <a:ext cx="0" cy="7652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181534" y="1254474"/>
            <a:ext cx="58895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112" y="1035317"/>
            <a:ext cx="1332724" cy="461665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</a:t>
            </a:r>
          </a:p>
        </p:txBody>
      </p:sp>
      <p:sp>
        <p:nvSpPr>
          <p:cNvPr id="43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179" y="1144351"/>
            <a:ext cx="1719263" cy="461665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4987" y="1611087"/>
            <a:ext cx="971545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ETi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766908" y="2204630"/>
            <a:ext cx="419105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776428" y="5937202"/>
            <a:ext cx="418153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27" y="5923961"/>
            <a:ext cx="2996430" cy="461665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下一指令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099" y="6337559"/>
            <a:ext cx="971545" cy="461665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5091054" y="5863415"/>
            <a:ext cx="7152" cy="83003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2390405" y="3469897"/>
            <a:ext cx="7048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硬件完成</a:t>
            </a:r>
          </a:p>
        </p:txBody>
      </p:sp>
      <p:sp>
        <p:nvSpPr>
          <p:cNvPr id="59" name="AutoShape 71"/>
          <p:cNvSpPr>
            <a:spLocks/>
          </p:cNvSpPr>
          <p:nvPr/>
        </p:nvSpPr>
        <p:spPr bwMode="auto">
          <a:xfrm flipH="1">
            <a:off x="2933638" y="2457125"/>
            <a:ext cx="352425" cy="2759403"/>
          </a:xfrm>
          <a:prstGeom prst="rightBrace">
            <a:avLst>
              <a:gd name="adj1" fmla="val 50641"/>
              <a:gd name="adj2" fmla="val 5051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1933480" y="2225935"/>
            <a:ext cx="942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DMAT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Text Box 32">
            <a:extLst>
              <a:ext uri="{FF2B5EF4-FFF2-40B4-BE49-F238E27FC236}">
                <a16:creationId xmlns:a16="http://schemas.microsoft.com/office/drawing/2014/main" id="{A24CFCD1-CD1E-48A8-85EB-603830CA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1" y="703625"/>
            <a:ext cx="27955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响应流程：</a:t>
            </a:r>
          </a:p>
        </p:txBody>
      </p:sp>
    </p:spTree>
    <p:extLst>
      <p:ext uri="{BB962C8B-B14F-4D97-AF65-F5344CB8AC3E}">
        <p14:creationId xmlns:p14="http://schemas.microsoft.com/office/powerpoint/2010/main" val="22014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25" grpId="0" animBg="1"/>
      <p:bldP spid="28" grpId="0" animBg="1"/>
      <p:bldP spid="42" grpId="0"/>
      <p:bldP spid="43" grpId="0"/>
      <p:bldP spid="44" grpId="0"/>
      <p:bldP spid="50" grpId="0"/>
      <p:bldP spid="51" grpId="0"/>
      <p:bldP spid="58" grpId="0" build="p" autoUpdateAnimBg="0"/>
      <p:bldP spid="59" grpId="0" animBg="1"/>
      <p:bldP spid="60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控制器与接口的连接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B8F6-F025-4182-80E0-A2DEA4400EB9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388938" y="906463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硬件设置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2179638" y="2165258"/>
            <a:ext cx="2438400" cy="4616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</a:t>
            </a:r>
            <a:r>
              <a:rPr lang="en-US" altLang="zh-CN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状态逻辑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2179638" y="3460658"/>
            <a:ext cx="2438400" cy="4616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地址计数器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2865438" y="1327058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控制传送方向</a:t>
            </a:r>
          </a:p>
        </p:txBody>
      </p:sp>
      <p:sp>
        <p:nvSpPr>
          <p:cNvPr id="51" name="AutoShape 8"/>
          <p:cNvSpPr>
            <a:spLocks/>
          </p:cNvSpPr>
          <p:nvPr/>
        </p:nvSpPr>
        <p:spPr bwMode="auto">
          <a:xfrm rot="16200000">
            <a:off x="3246438" y="4271871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2642756" y="5616423"/>
            <a:ext cx="1742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</a:p>
        </p:txBody>
      </p:sp>
      <p:sp>
        <p:nvSpPr>
          <p:cNvPr id="53" name="Text Box 10"/>
          <p:cNvSpPr txBox="1">
            <a:spLocks noChangeArrowheads="1"/>
          </p:cNvSpPr>
          <p:nvPr/>
        </p:nvSpPr>
        <p:spPr bwMode="auto">
          <a:xfrm>
            <a:off x="6603871" y="5678985"/>
            <a:ext cx="1663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外设接口</a:t>
            </a: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V="1">
            <a:off x="2941638" y="1784258"/>
            <a:ext cx="228600" cy="304800"/>
          </a:xfrm>
          <a:prstGeom prst="line">
            <a:avLst/>
          </a:prstGeom>
          <a:noFill/>
          <a:ln w="28575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V="1">
            <a:off x="2484438" y="3079658"/>
            <a:ext cx="228600" cy="304800"/>
          </a:xfrm>
          <a:prstGeom prst="line">
            <a:avLst/>
          </a:prstGeom>
          <a:noFill/>
          <a:ln w="28575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2636838" y="2851058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提供主存地址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2179638" y="4756058"/>
            <a:ext cx="2438400" cy="4616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交换量计数器</a:t>
            </a: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 flipV="1">
            <a:off x="2560638" y="4451258"/>
            <a:ext cx="228600" cy="304800"/>
          </a:xfrm>
          <a:prstGeom prst="line">
            <a:avLst/>
          </a:prstGeom>
          <a:noFill/>
          <a:ln w="28575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2713038" y="4146458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控制传送次数</a:t>
            </a:r>
          </a:p>
        </p:txBody>
      </p:sp>
      <p:grpSp>
        <p:nvGrpSpPr>
          <p:cNvPr id="60" name="Group 17"/>
          <p:cNvGrpSpPr>
            <a:grpSpLocks/>
          </p:cNvGrpSpPr>
          <p:nvPr/>
        </p:nvGrpSpPr>
        <p:grpSpPr bwMode="auto">
          <a:xfrm>
            <a:off x="5795970" y="2147801"/>
            <a:ext cx="2643190" cy="479427"/>
            <a:chOff x="3663" y="949"/>
            <a:chExt cx="1665" cy="302"/>
          </a:xfrm>
        </p:grpSpPr>
        <p:sp>
          <p:nvSpPr>
            <p:cNvPr id="61" name="Text Box 18"/>
            <p:cNvSpPr txBox="1">
              <a:spLocks noChangeArrowheads="1"/>
            </p:cNvSpPr>
            <p:nvPr/>
          </p:nvSpPr>
          <p:spPr bwMode="auto">
            <a:xfrm>
              <a:off x="3696" y="960"/>
              <a:ext cx="1584" cy="2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   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3663" y="949"/>
              <a:ext cx="16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DMA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请求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中断请求</a:t>
              </a:r>
              <a:endPara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5924550" y="3460658"/>
            <a:ext cx="2438400" cy="4616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数据缓冲器</a:t>
            </a:r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 flipV="1">
            <a:off x="6610350" y="1784258"/>
            <a:ext cx="228600" cy="304800"/>
          </a:xfrm>
          <a:prstGeom prst="line">
            <a:avLst/>
          </a:prstGeom>
          <a:noFill/>
          <a:ln w="28575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6534150" y="1327058"/>
            <a:ext cx="1711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传递请求</a:t>
            </a:r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 flipV="1">
            <a:off x="6381750" y="3079658"/>
            <a:ext cx="228600" cy="304800"/>
          </a:xfrm>
          <a:prstGeom prst="line">
            <a:avLst/>
          </a:prstGeom>
          <a:noFill/>
          <a:ln w="28575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6534150" y="2851058"/>
            <a:ext cx="17850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暂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存数据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" name="Text Box 26"/>
          <p:cNvSpPr txBox="1">
            <a:spLocks noChangeArrowheads="1"/>
          </p:cNvSpPr>
          <p:nvPr/>
        </p:nvSpPr>
        <p:spPr bwMode="auto">
          <a:xfrm>
            <a:off x="5924550" y="4756058"/>
            <a:ext cx="2438400" cy="4616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外设寻址逻辑</a:t>
            </a:r>
          </a:p>
        </p:txBody>
      </p:sp>
      <p:sp>
        <p:nvSpPr>
          <p:cNvPr id="106" name="Line 27"/>
          <p:cNvSpPr>
            <a:spLocks noChangeShapeType="1"/>
          </p:cNvSpPr>
          <p:nvPr/>
        </p:nvSpPr>
        <p:spPr bwMode="auto">
          <a:xfrm flipV="1">
            <a:off x="6457950" y="4375058"/>
            <a:ext cx="228600" cy="304800"/>
          </a:xfrm>
          <a:prstGeom prst="line">
            <a:avLst/>
          </a:prstGeom>
          <a:noFill/>
          <a:ln w="28575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Text Box 28"/>
          <p:cNvSpPr txBox="1">
            <a:spLocks noChangeArrowheads="1"/>
          </p:cNvSpPr>
          <p:nvPr/>
        </p:nvSpPr>
        <p:spPr bwMode="auto">
          <a:xfrm>
            <a:off x="6610350" y="4146458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提供外设地址</a:t>
            </a:r>
          </a:p>
        </p:txBody>
      </p:sp>
      <p:sp>
        <p:nvSpPr>
          <p:cNvPr id="108" name="AutoShape 29"/>
          <p:cNvSpPr>
            <a:spLocks/>
          </p:cNvSpPr>
          <p:nvPr/>
        </p:nvSpPr>
        <p:spPr bwMode="auto">
          <a:xfrm rot="16200000">
            <a:off x="7067550" y="4348071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" name="Text Box 30"/>
          <p:cNvSpPr txBox="1">
            <a:spLocks noChangeArrowheads="1"/>
          </p:cNvSpPr>
          <p:nvPr/>
        </p:nvSpPr>
        <p:spPr bwMode="auto">
          <a:xfrm>
            <a:off x="265113" y="2152558"/>
            <a:ext cx="1120775" cy="830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响应逻辑</a:t>
            </a:r>
          </a:p>
        </p:txBody>
      </p:sp>
      <p:sp>
        <p:nvSpPr>
          <p:cNvPr id="110" name="AutoShape 31"/>
          <p:cNvSpPr>
            <a:spLocks/>
          </p:cNvSpPr>
          <p:nvPr/>
        </p:nvSpPr>
        <p:spPr bwMode="auto">
          <a:xfrm rot="16200000">
            <a:off x="578644" y="5091814"/>
            <a:ext cx="304800" cy="827088"/>
          </a:xfrm>
          <a:prstGeom prst="leftBrace">
            <a:avLst>
              <a:gd name="adj1" fmla="val 22613"/>
              <a:gd name="adj2" fmla="val 50000"/>
            </a:avLst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353012" y="5592317"/>
            <a:ext cx="827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48" grpId="0" animBg="1" autoUpdateAnimBg="0"/>
      <p:bldP spid="49" grpId="0" animBg="1" autoUpdateAnimBg="0"/>
      <p:bldP spid="50" grpId="0" autoUpdateAnimBg="0"/>
      <p:bldP spid="51" grpId="0" animBg="1"/>
      <p:bldP spid="52" grpId="0" autoUpdateAnimBg="0"/>
      <p:bldP spid="53" grpId="0" autoUpdateAnimBg="0"/>
      <p:bldP spid="56" grpId="0" autoUpdateAnimBg="0"/>
      <p:bldP spid="57" grpId="0" animBg="1" autoUpdateAnimBg="0"/>
      <p:bldP spid="59" grpId="0" autoUpdateAnimBg="0"/>
      <p:bldP spid="64" grpId="0" animBg="1" autoUpdateAnimBg="0"/>
      <p:bldP spid="66" grpId="0" autoUpdateAnimBg="0"/>
      <p:bldP spid="68" grpId="0" autoUpdateAnimBg="0"/>
      <p:bldP spid="105" grpId="0" animBg="1" autoUpdateAnimBg="0"/>
      <p:bldP spid="107" grpId="0" autoUpdateAnimBg="0"/>
      <p:bldP spid="108" grpId="0" animBg="1"/>
      <p:bldP spid="109" grpId="0" animBg="1" autoUpdateAnimBg="0"/>
      <p:bldP spid="110" grpId="0" animBg="1"/>
      <p:bldP spid="111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控制器与接口的连接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DFF-8D0C-44B5-9A13-BCC16E49EB2D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47" name="Freeform 39"/>
          <p:cNvSpPr>
            <a:spLocks/>
          </p:cNvSpPr>
          <p:nvPr/>
        </p:nvSpPr>
        <p:spPr bwMode="auto">
          <a:xfrm>
            <a:off x="2830003" y="2168500"/>
            <a:ext cx="1644650" cy="887412"/>
          </a:xfrm>
          <a:custGeom>
            <a:avLst/>
            <a:gdLst>
              <a:gd name="T0" fmla="*/ 23 w 1036"/>
              <a:gd name="T1" fmla="*/ 559 h 559"/>
              <a:gd name="T2" fmla="*/ 23 w 1036"/>
              <a:gd name="T3" fmla="*/ 196 h 559"/>
              <a:gd name="T4" fmla="*/ 159 w 1036"/>
              <a:gd name="T5" fmla="*/ 60 h 559"/>
              <a:gd name="T6" fmla="*/ 295 w 1036"/>
              <a:gd name="T7" fmla="*/ 15 h 559"/>
              <a:gd name="T8" fmla="*/ 658 w 1036"/>
              <a:gd name="T9" fmla="*/ 15 h 559"/>
              <a:gd name="T10" fmla="*/ 930 w 1036"/>
              <a:gd name="T11" fmla="*/ 106 h 559"/>
              <a:gd name="T12" fmla="*/ 1021 w 1036"/>
              <a:gd name="T13" fmla="*/ 468 h 559"/>
              <a:gd name="T14" fmla="*/ 1021 w 1036"/>
              <a:gd name="T15" fmla="*/ 559 h 5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36"/>
              <a:gd name="T25" fmla="*/ 0 h 559"/>
              <a:gd name="T26" fmla="*/ 1036 w 1036"/>
              <a:gd name="T27" fmla="*/ 559 h 5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36" h="559">
                <a:moveTo>
                  <a:pt x="23" y="559"/>
                </a:moveTo>
                <a:cubicBezTo>
                  <a:pt x="11" y="419"/>
                  <a:pt x="0" y="279"/>
                  <a:pt x="23" y="196"/>
                </a:cubicBezTo>
                <a:cubicBezTo>
                  <a:pt x="46" y="113"/>
                  <a:pt x="114" y="90"/>
                  <a:pt x="159" y="60"/>
                </a:cubicBezTo>
                <a:cubicBezTo>
                  <a:pt x="204" y="30"/>
                  <a:pt x="212" y="22"/>
                  <a:pt x="295" y="15"/>
                </a:cubicBezTo>
                <a:cubicBezTo>
                  <a:pt x="378" y="8"/>
                  <a:pt x="552" y="0"/>
                  <a:pt x="658" y="15"/>
                </a:cubicBezTo>
                <a:cubicBezTo>
                  <a:pt x="764" y="30"/>
                  <a:pt x="870" y="31"/>
                  <a:pt x="930" y="106"/>
                </a:cubicBezTo>
                <a:cubicBezTo>
                  <a:pt x="990" y="181"/>
                  <a:pt x="1006" y="393"/>
                  <a:pt x="1021" y="468"/>
                </a:cubicBezTo>
                <a:cubicBezTo>
                  <a:pt x="1036" y="543"/>
                  <a:pt x="1028" y="551"/>
                  <a:pt x="1021" y="559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2777494" y="1653050"/>
            <a:ext cx="172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>
                <a:solidFill>
                  <a:schemeClr val="folHlink"/>
                </a:solidFill>
                <a:ea typeface="黑体" panose="02010609060101010101" pitchFamily="49" charset="-122"/>
              </a:rPr>
              <a:t>数据传送</a:t>
            </a:r>
          </a:p>
        </p:txBody>
      </p:sp>
      <p:grpSp>
        <p:nvGrpSpPr>
          <p:cNvPr id="49" name="Group 42"/>
          <p:cNvGrpSpPr>
            <a:grpSpLocks/>
          </p:cNvGrpSpPr>
          <p:nvPr/>
        </p:nvGrpSpPr>
        <p:grpSpPr bwMode="auto">
          <a:xfrm>
            <a:off x="856740" y="2119287"/>
            <a:ext cx="7467600" cy="4006850"/>
            <a:chOff x="480" y="956"/>
            <a:chExt cx="4704" cy="2524"/>
          </a:xfrm>
        </p:grpSpPr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480" y="1297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3334" y="956"/>
              <a:ext cx="139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系统总线</a:t>
              </a: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576" y="1633"/>
              <a:ext cx="576" cy="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a typeface="黑体" panose="02010609060101010101" pitchFamily="49" charset="-122"/>
                </a:rPr>
                <a:t>CPU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344" y="1633"/>
              <a:ext cx="576" cy="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ea typeface="黑体" panose="02010609060101010101" pitchFamily="49" charset="-122"/>
                </a:rPr>
                <a:t>M</a:t>
              </a:r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2112" y="1633"/>
              <a:ext cx="2809" cy="11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3152" y="3170"/>
              <a:ext cx="692" cy="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外设</a:t>
              </a:r>
              <a:endPara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879" y="1297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1629" y="1297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3152" y="129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3560" y="2317"/>
              <a:ext cx="1166" cy="3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设备接口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2758" y="1728"/>
              <a:ext cx="171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DMA</a:t>
              </a:r>
              <a:r>
                <a:rPr lang="zh-CN" altLang="en-US" sz="3200" b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控制器</a:t>
              </a:r>
            </a:p>
          </p:txBody>
        </p:sp>
        <p:sp>
          <p:nvSpPr>
            <p:cNvPr id="61" name="AutoShape 34"/>
            <p:cNvSpPr>
              <a:spLocks noChangeArrowheads="1"/>
            </p:cNvSpPr>
            <p:nvPr/>
          </p:nvSpPr>
          <p:spPr bwMode="auto">
            <a:xfrm>
              <a:off x="3334" y="2816"/>
              <a:ext cx="272" cy="317"/>
            </a:xfrm>
            <a:prstGeom prst="upDownArrow">
              <a:avLst>
                <a:gd name="adj1" fmla="val 50000"/>
                <a:gd name="adj2" fmla="val 2330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 flipH="1">
              <a:off x="1156" y="2363"/>
              <a:ext cx="95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36"/>
            <p:cNvSpPr>
              <a:spLocks noChangeShapeType="1"/>
            </p:cNvSpPr>
            <p:nvPr/>
          </p:nvSpPr>
          <p:spPr bwMode="auto">
            <a:xfrm flipH="1">
              <a:off x="1156" y="2544"/>
              <a:ext cx="9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1247" y="2090"/>
              <a:ext cx="9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DMA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请求</a:t>
              </a:r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1247" y="2508"/>
              <a:ext cx="9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批准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DMA</a:t>
              </a:r>
            </a:p>
          </p:txBody>
        </p:sp>
        <p:sp>
          <p:nvSpPr>
            <p:cNvPr id="66" name="Line 41"/>
            <p:cNvSpPr>
              <a:spLocks noChangeShapeType="1"/>
            </p:cNvSpPr>
            <p:nvPr/>
          </p:nvSpPr>
          <p:spPr bwMode="auto">
            <a:xfrm>
              <a:off x="4014" y="129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" name="Text Box 45">
            <a:extLst>
              <a:ext uri="{FF2B5EF4-FFF2-40B4-BE49-F238E27FC236}">
                <a16:creationId xmlns:a16="http://schemas.microsoft.com/office/drawing/2014/main" id="{496BD37F-85A8-47BD-8385-52CD90B6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13" y="982659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22159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控制器与接口的连接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DFF-8D0C-44B5-9A13-BCC16E49EB2D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85</a:t>
            </a:fld>
            <a:endParaRPr lang="zh-CN" altLang="en-US"/>
          </a:p>
        </p:txBody>
      </p:sp>
      <p:sp>
        <p:nvSpPr>
          <p:cNvPr id="11" name="Freeform 21"/>
          <p:cNvSpPr>
            <a:spLocks/>
          </p:cNvSpPr>
          <p:nvPr/>
        </p:nvSpPr>
        <p:spPr bwMode="auto">
          <a:xfrm>
            <a:off x="2817855" y="1999513"/>
            <a:ext cx="1571760" cy="746258"/>
          </a:xfrm>
          <a:custGeom>
            <a:avLst/>
            <a:gdLst>
              <a:gd name="T0" fmla="*/ 23 w 1036"/>
              <a:gd name="T1" fmla="*/ 559 h 559"/>
              <a:gd name="T2" fmla="*/ 23 w 1036"/>
              <a:gd name="T3" fmla="*/ 196 h 559"/>
              <a:gd name="T4" fmla="*/ 159 w 1036"/>
              <a:gd name="T5" fmla="*/ 60 h 559"/>
              <a:gd name="T6" fmla="*/ 295 w 1036"/>
              <a:gd name="T7" fmla="*/ 15 h 559"/>
              <a:gd name="T8" fmla="*/ 658 w 1036"/>
              <a:gd name="T9" fmla="*/ 15 h 559"/>
              <a:gd name="T10" fmla="*/ 930 w 1036"/>
              <a:gd name="T11" fmla="*/ 106 h 559"/>
              <a:gd name="T12" fmla="*/ 1021 w 1036"/>
              <a:gd name="T13" fmla="*/ 468 h 559"/>
              <a:gd name="T14" fmla="*/ 1021 w 1036"/>
              <a:gd name="T15" fmla="*/ 559 h 5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36"/>
              <a:gd name="T25" fmla="*/ 0 h 559"/>
              <a:gd name="T26" fmla="*/ 1036 w 1036"/>
              <a:gd name="T27" fmla="*/ 559 h 5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36" h="559">
                <a:moveTo>
                  <a:pt x="23" y="559"/>
                </a:moveTo>
                <a:cubicBezTo>
                  <a:pt x="11" y="419"/>
                  <a:pt x="0" y="279"/>
                  <a:pt x="23" y="196"/>
                </a:cubicBezTo>
                <a:cubicBezTo>
                  <a:pt x="46" y="113"/>
                  <a:pt x="114" y="90"/>
                  <a:pt x="159" y="60"/>
                </a:cubicBezTo>
                <a:cubicBezTo>
                  <a:pt x="204" y="30"/>
                  <a:pt x="212" y="22"/>
                  <a:pt x="295" y="15"/>
                </a:cubicBezTo>
                <a:cubicBezTo>
                  <a:pt x="378" y="8"/>
                  <a:pt x="552" y="0"/>
                  <a:pt x="658" y="15"/>
                </a:cubicBezTo>
                <a:cubicBezTo>
                  <a:pt x="764" y="30"/>
                  <a:pt x="870" y="31"/>
                  <a:pt x="930" y="106"/>
                </a:cubicBezTo>
                <a:cubicBezTo>
                  <a:pt x="990" y="181"/>
                  <a:pt x="1006" y="393"/>
                  <a:pt x="1021" y="468"/>
                </a:cubicBezTo>
                <a:cubicBezTo>
                  <a:pt x="1036" y="543"/>
                  <a:pt x="1028" y="551"/>
                  <a:pt x="1021" y="559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802344" y="1452373"/>
            <a:ext cx="16506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>
                <a:solidFill>
                  <a:schemeClr val="folHlink"/>
                </a:solidFill>
                <a:ea typeface="黑体" panose="02010609060101010101" pitchFamily="49" charset="-122"/>
              </a:rPr>
              <a:t>数据传送</a:t>
            </a:r>
          </a:p>
        </p:txBody>
      </p: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978729" y="2236903"/>
            <a:ext cx="7356624" cy="3776678"/>
            <a:chOff x="480" y="956"/>
            <a:chExt cx="4849" cy="2829"/>
          </a:xfrm>
        </p:grpSpPr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480" y="1297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3334" y="956"/>
              <a:ext cx="139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系统总线</a:t>
              </a: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76" y="1633"/>
              <a:ext cx="576" cy="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800" b="1" dirty="0">
                <a:latin typeface="黑体" pitchFamily="2" charset="-122"/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b="1" dirty="0">
                  <a:ea typeface="黑体" pitchFamily="2" charset="-122"/>
                </a:rPr>
                <a:t>CPU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altLang="zh-CN" sz="28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344" y="1633"/>
              <a:ext cx="576" cy="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ea typeface="黑体" panose="02010609060101010101" pitchFamily="49" charset="-122"/>
                </a:rPr>
                <a:t>M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2112" y="1633"/>
              <a:ext cx="2809" cy="11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2476" y="3475"/>
              <a:ext cx="676" cy="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外设</a:t>
              </a:r>
              <a:endPara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879" y="1297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1629" y="1297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3152" y="129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3560" y="2317"/>
              <a:ext cx="1166" cy="3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设备接口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2758" y="1728"/>
              <a:ext cx="171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DMA</a:t>
              </a:r>
              <a:r>
                <a:rPr lang="zh-CN" altLang="en-US" sz="3200" b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控制器</a:t>
              </a:r>
            </a:p>
          </p:txBody>
        </p:sp>
        <p:sp>
          <p:nvSpPr>
            <p:cNvPr id="27" name="AutoShape 16"/>
            <p:cNvSpPr>
              <a:spLocks noChangeArrowheads="1"/>
            </p:cNvSpPr>
            <p:nvPr/>
          </p:nvSpPr>
          <p:spPr bwMode="auto">
            <a:xfrm>
              <a:off x="3334" y="2795"/>
              <a:ext cx="272" cy="317"/>
            </a:xfrm>
            <a:prstGeom prst="upDownArrow">
              <a:avLst>
                <a:gd name="adj1" fmla="val 50000"/>
                <a:gd name="adj2" fmla="val 2330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H="1">
              <a:off x="1156" y="2363"/>
              <a:ext cx="95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1156" y="2544"/>
              <a:ext cx="9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1247" y="2090"/>
              <a:ext cx="9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DMA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请求</a:t>
              </a: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1247" y="2508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批准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DMA</a:t>
              </a: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4014" y="129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2471" y="3140"/>
              <a:ext cx="19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3758" y="3475"/>
              <a:ext cx="610" cy="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外设</a:t>
              </a:r>
              <a:endPara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2800" y="3139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4078" y="315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4332" y="2967"/>
              <a:ext cx="9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I/O</a:t>
              </a:r>
              <a:r>
                <a:rPr lang="zh-CN" altLang="en-US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总线</a:t>
              </a:r>
            </a:p>
          </p:txBody>
        </p:sp>
      </p:grpSp>
      <p:sp>
        <p:nvSpPr>
          <p:cNvPr id="41" name="Text Box 45">
            <a:extLst>
              <a:ext uri="{FF2B5EF4-FFF2-40B4-BE49-F238E27FC236}">
                <a16:creationId xmlns:a16="http://schemas.microsoft.com/office/drawing/2014/main" id="{496BD37F-85A8-47BD-8385-52CD90B6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08" y="925383"/>
            <a:ext cx="32042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21151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控制器与接口的连接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DFF-8D0C-44B5-9A13-BCC16E49EB2D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86</a:t>
            </a:fld>
            <a:endParaRPr lang="zh-CN" altLang="en-US"/>
          </a:p>
        </p:txBody>
      </p:sp>
      <p:grpSp>
        <p:nvGrpSpPr>
          <p:cNvPr id="69" name="Group 50">
            <a:extLst>
              <a:ext uri="{FF2B5EF4-FFF2-40B4-BE49-F238E27FC236}">
                <a16:creationId xmlns:a16="http://schemas.microsoft.com/office/drawing/2014/main" id="{37280103-F220-4BA8-AE88-A84211199FE4}"/>
              </a:ext>
            </a:extLst>
          </p:cNvPr>
          <p:cNvGrpSpPr>
            <a:grpSpLocks/>
          </p:cNvGrpSpPr>
          <p:nvPr/>
        </p:nvGrpSpPr>
        <p:grpSpPr bwMode="auto">
          <a:xfrm>
            <a:off x="810705" y="1251636"/>
            <a:ext cx="7467600" cy="3659204"/>
            <a:chOff x="480" y="1553"/>
            <a:chExt cx="4704" cy="2305"/>
          </a:xfrm>
        </p:grpSpPr>
        <p:sp>
          <p:nvSpPr>
            <p:cNvPr id="70" name="Line 17">
              <a:extLst>
                <a:ext uri="{FF2B5EF4-FFF2-40B4-BE49-F238E27FC236}">
                  <a16:creationId xmlns:a16="http://schemas.microsoft.com/office/drawing/2014/main" id="{569A6A7E-3CC2-45C2-A2E2-6894FE9A9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920"/>
              <a:ext cx="47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F061E224-55C6-4A91-8E38-8D382FFCD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1553"/>
              <a:ext cx="13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  <p:sp>
          <p:nvSpPr>
            <p:cNvPr id="72" name="Text Box 19">
              <a:extLst>
                <a:ext uri="{FF2B5EF4-FFF2-40B4-BE49-F238E27FC236}">
                  <a16:creationId xmlns:a16="http://schemas.microsoft.com/office/drawing/2014/main" id="{9D6EDCBC-AD94-4C09-BB80-288A7C81B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256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CPU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5CCB7846-E6F7-4FB5-9022-604A8E275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256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</a:p>
          </p:txBody>
        </p: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61BAE6A9-EC83-47BE-B9A1-A66FFB453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256"/>
              <a:ext cx="720" cy="953"/>
              <a:chOff x="2112" y="2256"/>
              <a:chExt cx="720" cy="953"/>
            </a:xfrm>
          </p:grpSpPr>
          <p:sp>
            <p:nvSpPr>
              <p:cNvPr id="93" name="Rectangle 21">
                <a:extLst>
                  <a:ext uri="{FF2B5EF4-FFF2-40B4-BE49-F238E27FC236}">
                    <a16:creationId xmlns:a16="http://schemas.microsoft.com/office/drawing/2014/main" id="{AD195D17-32EF-432A-BE6D-1337974CE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672" cy="953"/>
              </a:xfrm>
              <a:prstGeom prst="rect">
                <a:avLst/>
              </a:prstGeom>
              <a:solidFill>
                <a:srgbClr val="ED7D3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4" name="Text Box 22">
                <a:extLst>
                  <a:ext uri="{FF2B5EF4-FFF2-40B4-BE49-F238E27FC236}">
                    <a16:creationId xmlns:a16="http://schemas.microsoft.com/office/drawing/2014/main" id="{E6D82365-9C3D-4661-BB49-E30C05263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720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DMA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控制器</a:t>
                </a:r>
              </a:p>
            </p:txBody>
          </p:sp>
        </p:grp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2DC26D3C-42EA-45E5-8E1C-6A754D580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256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76" name="Text Box 26">
              <a:extLst>
                <a:ext uri="{FF2B5EF4-FFF2-40B4-BE49-F238E27FC236}">
                  <a16:creationId xmlns:a16="http://schemas.microsoft.com/office/drawing/2014/main" id="{354CD163-F363-4E57-B8F9-EB50A34DE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256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FB79818C-44B8-4132-B963-6C3081DBE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552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55E94D36-F51A-4AB4-A35B-96526C5F9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567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79" name="Line 29">
              <a:extLst>
                <a:ext uri="{FF2B5EF4-FFF2-40B4-BE49-F238E27FC236}">
                  <a16:creationId xmlns:a16="http://schemas.microsoft.com/office/drawing/2014/main" id="{D1ED312E-60D6-43E3-B556-C2FA74FA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469EB281-E0FA-46D6-98EC-5A7CFB570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119F3F1A-9669-4DCC-A241-6B0D0D447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33D1FB76-4481-44F3-8443-7600C584C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33">
              <a:extLst>
                <a:ext uri="{FF2B5EF4-FFF2-40B4-BE49-F238E27FC236}">
                  <a16:creationId xmlns:a16="http://schemas.microsoft.com/office/drawing/2014/main" id="{BBFEE7A6-6EA8-4DCB-9FFC-6A3D2E958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57DCF6C2-EE57-45A4-9105-F728F141A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A7E088F0-C928-4A5D-B1EB-0CAED0C28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36">
              <a:extLst>
                <a:ext uri="{FF2B5EF4-FFF2-40B4-BE49-F238E27FC236}">
                  <a16:creationId xmlns:a16="http://schemas.microsoft.com/office/drawing/2014/main" id="{7514F466-8606-4E6B-8236-334C3EDDA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024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37">
              <a:extLst>
                <a:ext uri="{FF2B5EF4-FFF2-40B4-BE49-F238E27FC236}">
                  <a16:creationId xmlns:a16="http://schemas.microsoft.com/office/drawing/2014/main" id="{73105423-1DB8-4AAC-A2DF-8DEEEF8A2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38">
              <a:extLst>
                <a:ext uri="{FF2B5EF4-FFF2-40B4-BE49-F238E27FC236}">
                  <a16:creationId xmlns:a16="http://schemas.microsoft.com/office/drawing/2014/main" id="{488654EA-E172-49CF-9B16-EDC7E98A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2544"/>
              <a:ext cx="3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39">
              <a:extLst>
                <a:ext uri="{FF2B5EF4-FFF2-40B4-BE49-F238E27FC236}">
                  <a16:creationId xmlns:a16="http://schemas.microsoft.com/office/drawing/2014/main" id="{8864DBD5-9567-4246-8EFE-C08768D5C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544"/>
              <a:ext cx="3" cy="1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40">
              <a:extLst>
                <a:ext uri="{FF2B5EF4-FFF2-40B4-BE49-F238E27FC236}">
                  <a16:creationId xmlns:a16="http://schemas.microsoft.com/office/drawing/2014/main" id="{B6552FB1-1C49-49B2-9F1B-0098E61D3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84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41">
              <a:extLst>
                <a:ext uri="{FF2B5EF4-FFF2-40B4-BE49-F238E27FC236}">
                  <a16:creationId xmlns:a16="http://schemas.microsoft.com/office/drawing/2014/main" id="{54821291-D4E0-4EED-ACA1-44195ED97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Line 42">
              <a:extLst>
                <a:ext uri="{FF2B5EF4-FFF2-40B4-BE49-F238E27FC236}">
                  <a16:creationId xmlns:a16="http://schemas.microsoft.com/office/drawing/2014/main" id="{3EB90B89-BC43-4788-9ABD-63140B12B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711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6" name="Text Box 45">
            <a:extLst>
              <a:ext uri="{FF2B5EF4-FFF2-40B4-BE49-F238E27FC236}">
                <a16:creationId xmlns:a16="http://schemas.microsoft.com/office/drawing/2014/main" id="{496BD37F-85A8-47BD-8385-52CD90B6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2" y="832501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多路型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</a:p>
        </p:txBody>
      </p:sp>
      <p:sp>
        <p:nvSpPr>
          <p:cNvPr id="97" name="Line 46">
            <a:extLst>
              <a:ext uri="{FF2B5EF4-FFF2-40B4-BE49-F238E27FC236}">
                <a16:creationId xmlns:a16="http://schemas.microsoft.com/office/drawing/2014/main" id="{7C1D8D96-B325-4A2A-97A8-1AE4C074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9105" y="2139045"/>
            <a:ext cx="4953000" cy="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Line 47">
            <a:extLst>
              <a:ext uri="{FF2B5EF4-FFF2-40B4-BE49-F238E27FC236}">
                <a16:creationId xmlns:a16="http://schemas.microsoft.com/office/drawing/2014/main" id="{CC3F6840-E5EE-465A-A264-DADC9C3EF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521" y="4064050"/>
            <a:ext cx="4923584" cy="476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Line 48">
            <a:extLst>
              <a:ext uri="{FF2B5EF4-FFF2-40B4-BE49-F238E27FC236}">
                <a16:creationId xmlns:a16="http://schemas.microsoft.com/office/drawing/2014/main" id="{234B982C-9A44-4FC0-BB15-6DADECAC3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2105" y="2139044"/>
            <a:ext cx="0" cy="192500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" name="Line 49">
            <a:extLst>
              <a:ext uri="{FF2B5EF4-FFF2-40B4-BE49-F238E27FC236}">
                <a16:creationId xmlns:a16="http://schemas.microsoft.com/office/drawing/2014/main" id="{19E2CD7E-FB51-44DC-B81C-F2E9362B1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9105" y="2139045"/>
            <a:ext cx="4740" cy="189091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" name="Line 51">
            <a:extLst>
              <a:ext uri="{FF2B5EF4-FFF2-40B4-BE49-F238E27FC236}">
                <a16:creationId xmlns:a16="http://schemas.microsoft.com/office/drawing/2014/main" id="{CE4E44EE-04DE-4259-9AB7-6409D317F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8169" y="1895204"/>
            <a:ext cx="18735" cy="3015633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Text Box 52">
            <a:extLst>
              <a:ext uri="{FF2B5EF4-FFF2-40B4-BE49-F238E27FC236}">
                <a16:creationId xmlns:a16="http://schemas.microsoft.com/office/drawing/2014/main" id="{10BC2018-E7A2-4478-843C-2B0AC0933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041" y="4053768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主机板</a:t>
            </a:r>
          </a:p>
        </p:txBody>
      </p:sp>
      <p:sp>
        <p:nvSpPr>
          <p:cNvPr id="103" name="Text Box 53">
            <a:extLst>
              <a:ext uri="{FF2B5EF4-FFF2-40B4-BE49-F238E27FC236}">
                <a16:creationId xmlns:a16="http://schemas.microsoft.com/office/drawing/2014/main" id="{657DAF9D-3A95-4758-8D79-1C4B2E26F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905" y="2977245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接口板</a:t>
            </a:r>
          </a:p>
        </p:txBody>
      </p:sp>
      <p:sp>
        <p:nvSpPr>
          <p:cNvPr id="104" name="Text Box 54">
            <a:extLst>
              <a:ext uri="{FF2B5EF4-FFF2-40B4-BE49-F238E27FC236}">
                <a16:creationId xmlns:a16="http://schemas.microsoft.com/office/drawing/2014/main" id="{A2107662-1819-4ADD-BA09-D0A736F4C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103" y="5106262"/>
            <a:ext cx="7930492" cy="96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允许各设备以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字节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为单位交叉传送，或以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为单位成组传送。</a:t>
            </a:r>
          </a:p>
        </p:txBody>
      </p:sp>
    </p:spTree>
    <p:extLst>
      <p:ext uri="{BB962C8B-B14F-4D97-AF65-F5344CB8AC3E}">
        <p14:creationId xmlns:p14="http://schemas.microsoft.com/office/powerpoint/2010/main" val="315949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  <p:bldP spid="103" grpId="0" build="p"/>
      <p:bldP spid="10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控制器与接口的连接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9A17-E609-43F1-BB99-C9DDCFD95FFE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87</a:t>
            </a:fld>
            <a:endParaRPr lang="zh-CN" altLang="en-US"/>
          </a:p>
        </p:txBody>
      </p:sp>
      <p:grpSp>
        <p:nvGrpSpPr>
          <p:cNvPr id="69" name="Group 50">
            <a:extLst>
              <a:ext uri="{FF2B5EF4-FFF2-40B4-BE49-F238E27FC236}">
                <a16:creationId xmlns:a16="http://schemas.microsoft.com/office/drawing/2014/main" id="{37280103-F220-4BA8-AE88-A84211199FE4}"/>
              </a:ext>
            </a:extLst>
          </p:cNvPr>
          <p:cNvGrpSpPr>
            <a:grpSpLocks/>
          </p:cNvGrpSpPr>
          <p:nvPr/>
        </p:nvGrpSpPr>
        <p:grpSpPr bwMode="auto">
          <a:xfrm>
            <a:off x="1147499" y="734332"/>
            <a:ext cx="6024248" cy="2343607"/>
            <a:chOff x="480" y="1553"/>
            <a:chExt cx="4704" cy="1974"/>
          </a:xfrm>
        </p:grpSpPr>
        <p:sp>
          <p:nvSpPr>
            <p:cNvPr id="70" name="Line 17">
              <a:extLst>
                <a:ext uri="{FF2B5EF4-FFF2-40B4-BE49-F238E27FC236}">
                  <a16:creationId xmlns:a16="http://schemas.microsoft.com/office/drawing/2014/main" id="{569A6A7E-3CC2-45C2-A2E2-6894FE9A9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920"/>
              <a:ext cx="47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F061E224-55C6-4A91-8E38-8D382FFCD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1553"/>
              <a:ext cx="139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  <p:sp>
          <p:nvSpPr>
            <p:cNvPr id="72" name="Text Box 19">
              <a:extLst>
                <a:ext uri="{FF2B5EF4-FFF2-40B4-BE49-F238E27FC236}">
                  <a16:creationId xmlns:a16="http://schemas.microsoft.com/office/drawing/2014/main" id="{9D6EDCBC-AD94-4C09-BB80-288A7C81B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256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CPU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5CCB7846-E6F7-4FB5-9022-604A8E275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256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</a:p>
          </p:txBody>
        </p: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61BAE6A9-EC83-47BE-B9A1-A66FFB453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3" y="2256"/>
              <a:ext cx="813" cy="953"/>
              <a:chOff x="2093" y="2256"/>
              <a:chExt cx="813" cy="953"/>
            </a:xfrm>
          </p:grpSpPr>
          <p:sp>
            <p:nvSpPr>
              <p:cNvPr id="93" name="Rectangle 21">
                <a:extLst>
                  <a:ext uri="{FF2B5EF4-FFF2-40B4-BE49-F238E27FC236}">
                    <a16:creationId xmlns:a16="http://schemas.microsoft.com/office/drawing/2014/main" id="{AD195D17-32EF-432A-BE6D-1337974CE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672" cy="953"/>
              </a:xfrm>
              <a:prstGeom prst="rect">
                <a:avLst/>
              </a:prstGeom>
              <a:solidFill>
                <a:srgbClr val="ED7D3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4" name="Text Box 22">
                <a:extLst>
                  <a:ext uri="{FF2B5EF4-FFF2-40B4-BE49-F238E27FC236}">
                    <a16:creationId xmlns:a16="http://schemas.microsoft.com/office/drawing/2014/main" id="{E6D82365-9C3D-4661-BB49-E30C05263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3" y="2448"/>
                <a:ext cx="813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DMA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控制器</a:t>
                </a:r>
              </a:p>
            </p:txBody>
          </p:sp>
        </p:grp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2DC26D3C-42EA-45E5-8E1C-6A754D580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256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76" name="Text Box 26">
              <a:extLst>
                <a:ext uri="{FF2B5EF4-FFF2-40B4-BE49-F238E27FC236}">
                  <a16:creationId xmlns:a16="http://schemas.microsoft.com/office/drawing/2014/main" id="{354CD163-F363-4E57-B8F9-EB50A34DE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256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FB79818C-44B8-4132-B963-6C3081DBE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210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55E94D36-F51A-4AB4-A35B-96526C5F9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225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79" name="Line 29">
              <a:extLst>
                <a:ext uri="{FF2B5EF4-FFF2-40B4-BE49-F238E27FC236}">
                  <a16:creationId xmlns:a16="http://schemas.microsoft.com/office/drawing/2014/main" id="{D1ED312E-60D6-43E3-B556-C2FA74FA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469EB281-E0FA-46D6-98EC-5A7CFB570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119F3F1A-9669-4DCC-A241-6B0D0D447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33D1FB76-4481-44F3-8443-7600C584C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33">
              <a:extLst>
                <a:ext uri="{FF2B5EF4-FFF2-40B4-BE49-F238E27FC236}">
                  <a16:creationId xmlns:a16="http://schemas.microsoft.com/office/drawing/2014/main" id="{BBFEE7A6-6EA8-4DCB-9FFC-6A3D2E958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57DCF6C2-EE57-45A4-9105-F728F141A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A7E088F0-C928-4A5D-B1EB-0CAED0C28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36">
              <a:extLst>
                <a:ext uri="{FF2B5EF4-FFF2-40B4-BE49-F238E27FC236}">
                  <a16:creationId xmlns:a16="http://schemas.microsoft.com/office/drawing/2014/main" id="{7514F466-8606-4E6B-8236-334C3EDDA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024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37">
              <a:extLst>
                <a:ext uri="{FF2B5EF4-FFF2-40B4-BE49-F238E27FC236}">
                  <a16:creationId xmlns:a16="http://schemas.microsoft.com/office/drawing/2014/main" id="{73105423-1DB8-4AAC-A2DF-8DEEEF8A2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38">
              <a:extLst>
                <a:ext uri="{FF2B5EF4-FFF2-40B4-BE49-F238E27FC236}">
                  <a16:creationId xmlns:a16="http://schemas.microsoft.com/office/drawing/2014/main" id="{488654EA-E172-49CF-9B16-EDC7E98A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2544"/>
              <a:ext cx="3" cy="6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39">
              <a:extLst>
                <a:ext uri="{FF2B5EF4-FFF2-40B4-BE49-F238E27FC236}">
                  <a16:creationId xmlns:a16="http://schemas.microsoft.com/office/drawing/2014/main" id="{8864DBD5-9567-4246-8EFE-C08768D5C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9" y="2544"/>
              <a:ext cx="3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40">
              <a:extLst>
                <a:ext uri="{FF2B5EF4-FFF2-40B4-BE49-F238E27FC236}">
                  <a16:creationId xmlns:a16="http://schemas.microsoft.com/office/drawing/2014/main" id="{B6552FB1-1C49-49B2-9F1B-0098E61D3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84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41">
              <a:extLst>
                <a:ext uri="{FF2B5EF4-FFF2-40B4-BE49-F238E27FC236}">
                  <a16:creationId xmlns:a16="http://schemas.microsoft.com/office/drawing/2014/main" id="{54821291-D4E0-4EED-ACA1-44195ED97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Line 42">
              <a:extLst>
                <a:ext uri="{FF2B5EF4-FFF2-40B4-BE49-F238E27FC236}">
                  <a16:creationId xmlns:a16="http://schemas.microsoft.com/office/drawing/2014/main" id="{3EB90B89-BC43-4788-9ABD-63140B12B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69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7" name="Text Box 34">
            <a:extLst>
              <a:ext uri="{FF2B5EF4-FFF2-40B4-BE49-F238E27FC236}">
                <a16:creationId xmlns:a16="http://schemas.microsoft.com/office/drawing/2014/main" id="{2FDD0E5C-C4F5-4510-AB91-94D2483DD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2923140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控制器功能</a:t>
            </a:r>
          </a:p>
        </p:txBody>
      </p:sp>
      <p:sp>
        <p:nvSpPr>
          <p:cNvPr id="48" name="Text Box 43">
            <a:extLst>
              <a:ext uri="{FF2B5EF4-FFF2-40B4-BE49-F238E27FC236}">
                <a16:creationId xmlns:a16="http://schemas.microsoft.com/office/drawing/2014/main" id="{8D1AE9FE-6E0E-4106-B744-7DA24ED94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3554198"/>
            <a:ext cx="7866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接收初始化信息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传送方向、主存首址、交换量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5F53CBA7-E896-42CD-B81E-6954A33C9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9021" y="4150701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46">
            <a:extLst>
              <a:ext uri="{FF2B5EF4-FFF2-40B4-BE49-F238E27FC236}">
                <a16:creationId xmlns:a16="http://schemas.microsoft.com/office/drawing/2014/main" id="{E5D69624-8776-4E3D-A67A-D3828B5E1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921" y="3854779"/>
            <a:ext cx="13414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52" name="Text Box 55">
            <a:extLst>
              <a:ext uri="{FF2B5EF4-FFF2-40B4-BE49-F238E27FC236}">
                <a16:creationId xmlns:a16="http://schemas.microsoft.com/office/drawing/2014/main" id="{729EEAE3-C45D-499F-8F9C-C192EDA5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68" y="4463879"/>
            <a:ext cx="83647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接收外设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请求，判优，向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申请总线控制权；</a:t>
            </a:r>
          </a:p>
        </p:txBody>
      </p:sp>
      <p:sp>
        <p:nvSpPr>
          <p:cNvPr id="55" name="Line 58">
            <a:extLst>
              <a:ext uri="{FF2B5EF4-FFF2-40B4-BE49-F238E27FC236}">
                <a16:creationId xmlns:a16="http://schemas.microsoft.com/office/drawing/2014/main" id="{C2AAF156-1268-4BEE-B115-FEA82262C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850" y="505003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A9DEB906-A08A-41AF-B243-229DE721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650" y="4745230"/>
            <a:ext cx="133326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传送前</a:t>
            </a:r>
          </a:p>
        </p:txBody>
      </p:sp>
      <p:sp>
        <p:nvSpPr>
          <p:cNvPr id="57" name="Text Box 63">
            <a:extLst>
              <a:ext uri="{FF2B5EF4-FFF2-40B4-BE49-F238E27FC236}">
                <a16:creationId xmlns:a16="http://schemas.microsoft.com/office/drawing/2014/main" id="{D2C4E9B8-2758-4628-A140-AC609E302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5379147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接管总线权，发地址、读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写命令；</a:t>
            </a:r>
          </a:p>
        </p:txBody>
      </p:sp>
      <p:sp>
        <p:nvSpPr>
          <p:cNvPr id="58" name="Line 64">
            <a:extLst>
              <a:ext uri="{FF2B5EF4-FFF2-40B4-BE49-F238E27FC236}">
                <a16:creationId xmlns:a16="http://schemas.microsoft.com/office/drawing/2014/main" id="{673DBAFF-5ABE-48A2-8B0B-EA6444E3B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409" y="5691971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65">
            <a:extLst>
              <a:ext uri="{FF2B5EF4-FFF2-40B4-BE49-F238E27FC236}">
                <a16:creationId xmlns:a16="http://schemas.microsoft.com/office/drawing/2014/main" id="{4F919F52-5E60-4F33-A4CD-C624B63A0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209" y="543241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传送期间</a:t>
            </a:r>
          </a:p>
        </p:txBody>
      </p:sp>
    </p:spTree>
    <p:extLst>
      <p:ext uri="{BB962C8B-B14F-4D97-AF65-F5344CB8AC3E}">
        <p14:creationId xmlns:p14="http://schemas.microsoft.com/office/powerpoint/2010/main" val="39570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1" grpId="0" build="p" advAuto="0"/>
      <p:bldP spid="52" grpId="0"/>
      <p:bldP spid="56" grpId="0" build="p" advAuto="0"/>
      <p:bldP spid="57" grpId="0"/>
      <p:bldP spid="59" grpId="0" build="p" advAuto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控制器与接口的连接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9FD7-B32E-4DFD-9F5C-10E38845EC7C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88</a:t>
            </a:fld>
            <a:endParaRPr lang="zh-CN" altLang="en-US"/>
          </a:p>
        </p:txBody>
      </p:sp>
      <p:grpSp>
        <p:nvGrpSpPr>
          <p:cNvPr id="69" name="Group 50">
            <a:extLst>
              <a:ext uri="{FF2B5EF4-FFF2-40B4-BE49-F238E27FC236}">
                <a16:creationId xmlns:a16="http://schemas.microsoft.com/office/drawing/2014/main" id="{37280103-F220-4BA8-AE88-A84211199FE4}"/>
              </a:ext>
            </a:extLst>
          </p:cNvPr>
          <p:cNvGrpSpPr>
            <a:grpSpLocks/>
          </p:cNvGrpSpPr>
          <p:nvPr/>
        </p:nvGrpSpPr>
        <p:grpSpPr bwMode="auto">
          <a:xfrm>
            <a:off x="1147499" y="734332"/>
            <a:ext cx="6024248" cy="2343607"/>
            <a:chOff x="480" y="1553"/>
            <a:chExt cx="4704" cy="1974"/>
          </a:xfrm>
        </p:grpSpPr>
        <p:sp>
          <p:nvSpPr>
            <p:cNvPr id="70" name="Line 17">
              <a:extLst>
                <a:ext uri="{FF2B5EF4-FFF2-40B4-BE49-F238E27FC236}">
                  <a16:creationId xmlns:a16="http://schemas.microsoft.com/office/drawing/2014/main" id="{569A6A7E-3CC2-45C2-A2E2-6894FE9A9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920"/>
              <a:ext cx="47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F061E224-55C6-4A91-8E38-8D382FFCD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1553"/>
              <a:ext cx="139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  <p:sp>
          <p:nvSpPr>
            <p:cNvPr id="72" name="Text Box 19">
              <a:extLst>
                <a:ext uri="{FF2B5EF4-FFF2-40B4-BE49-F238E27FC236}">
                  <a16:creationId xmlns:a16="http://schemas.microsoft.com/office/drawing/2014/main" id="{9D6EDCBC-AD94-4C09-BB80-288A7C81B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256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CPU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5CCB7846-E6F7-4FB5-9022-604A8E275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256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</a:p>
          </p:txBody>
        </p: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61BAE6A9-EC83-47BE-B9A1-A66FFB453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3" y="2256"/>
              <a:ext cx="813" cy="953"/>
              <a:chOff x="2093" y="2256"/>
              <a:chExt cx="813" cy="953"/>
            </a:xfrm>
          </p:grpSpPr>
          <p:sp>
            <p:nvSpPr>
              <p:cNvPr id="93" name="Rectangle 21">
                <a:extLst>
                  <a:ext uri="{FF2B5EF4-FFF2-40B4-BE49-F238E27FC236}">
                    <a16:creationId xmlns:a16="http://schemas.microsoft.com/office/drawing/2014/main" id="{AD195D17-32EF-432A-BE6D-1337974CE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672" cy="953"/>
              </a:xfrm>
              <a:prstGeom prst="rect">
                <a:avLst/>
              </a:prstGeom>
              <a:solidFill>
                <a:srgbClr val="ED7D3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4" name="Text Box 22">
                <a:extLst>
                  <a:ext uri="{FF2B5EF4-FFF2-40B4-BE49-F238E27FC236}">
                    <a16:creationId xmlns:a16="http://schemas.microsoft.com/office/drawing/2014/main" id="{E6D82365-9C3D-4661-BB49-E30C05263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3" y="2448"/>
                <a:ext cx="813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DMA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控制器</a:t>
                </a:r>
              </a:p>
            </p:txBody>
          </p:sp>
        </p:grp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2DC26D3C-42EA-45E5-8E1C-6A754D580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256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76" name="Text Box 26">
              <a:extLst>
                <a:ext uri="{FF2B5EF4-FFF2-40B4-BE49-F238E27FC236}">
                  <a16:creationId xmlns:a16="http://schemas.microsoft.com/office/drawing/2014/main" id="{354CD163-F363-4E57-B8F9-EB50A34DE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256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FB79818C-44B8-4132-B963-6C3081DBE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210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55E94D36-F51A-4AB4-A35B-96526C5F9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225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79" name="Line 29">
              <a:extLst>
                <a:ext uri="{FF2B5EF4-FFF2-40B4-BE49-F238E27FC236}">
                  <a16:creationId xmlns:a16="http://schemas.microsoft.com/office/drawing/2014/main" id="{D1ED312E-60D6-43E3-B556-C2FA74FA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469EB281-E0FA-46D6-98EC-5A7CFB570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119F3F1A-9669-4DCC-A241-6B0D0D447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33D1FB76-4481-44F3-8443-7600C584C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33">
              <a:extLst>
                <a:ext uri="{FF2B5EF4-FFF2-40B4-BE49-F238E27FC236}">
                  <a16:creationId xmlns:a16="http://schemas.microsoft.com/office/drawing/2014/main" id="{BBFEE7A6-6EA8-4DCB-9FFC-6A3D2E958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57DCF6C2-EE57-45A4-9105-F728F141A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A7E088F0-C928-4A5D-B1EB-0CAED0C28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36">
              <a:extLst>
                <a:ext uri="{FF2B5EF4-FFF2-40B4-BE49-F238E27FC236}">
                  <a16:creationId xmlns:a16="http://schemas.microsoft.com/office/drawing/2014/main" id="{7514F466-8606-4E6B-8236-334C3EDDA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024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37">
              <a:extLst>
                <a:ext uri="{FF2B5EF4-FFF2-40B4-BE49-F238E27FC236}">
                  <a16:creationId xmlns:a16="http://schemas.microsoft.com/office/drawing/2014/main" id="{73105423-1DB8-4AAC-A2DF-8DEEEF8A2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38">
              <a:extLst>
                <a:ext uri="{FF2B5EF4-FFF2-40B4-BE49-F238E27FC236}">
                  <a16:creationId xmlns:a16="http://schemas.microsoft.com/office/drawing/2014/main" id="{488654EA-E172-49CF-9B16-EDC7E98A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2544"/>
              <a:ext cx="3" cy="6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39">
              <a:extLst>
                <a:ext uri="{FF2B5EF4-FFF2-40B4-BE49-F238E27FC236}">
                  <a16:creationId xmlns:a16="http://schemas.microsoft.com/office/drawing/2014/main" id="{8864DBD5-9567-4246-8EFE-C08768D5C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9" y="2544"/>
              <a:ext cx="3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40">
              <a:extLst>
                <a:ext uri="{FF2B5EF4-FFF2-40B4-BE49-F238E27FC236}">
                  <a16:creationId xmlns:a16="http://schemas.microsoft.com/office/drawing/2014/main" id="{B6552FB1-1C49-49B2-9F1B-0098E61D3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84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41">
              <a:extLst>
                <a:ext uri="{FF2B5EF4-FFF2-40B4-BE49-F238E27FC236}">
                  <a16:creationId xmlns:a16="http://schemas.microsoft.com/office/drawing/2014/main" id="{54821291-D4E0-4EED-ACA1-44195ED97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Line 42">
              <a:extLst>
                <a:ext uri="{FF2B5EF4-FFF2-40B4-BE49-F238E27FC236}">
                  <a16:creationId xmlns:a16="http://schemas.microsoft.com/office/drawing/2014/main" id="{3EB90B89-BC43-4788-9ABD-63140B12B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69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0" name="Text Box 68">
            <a:extLst>
              <a:ext uri="{FF2B5EF4-FFF2-40B4-BE49-F238E27FC236}">
                <a16:creationId xmlns:a16="http://schemas.microsoft.com/office/drawing/2014/main" id="{9A2BCF05-8F73-4154-8B81-B5C33C778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3111860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、接口功能</a:t>
            </a:r>
          </a:p>
        </p:txBody>
      </p:sp>
      <p:sp>
        <p:nvSpPr>
          <p:cNvPr id="61" name="Text Box 69">
            <a:extLst>
              <a:ext uri="{FF2B5EF4-FFF2-40B4-BE49-F238E27FC236}">
                <a16:creationId xmlns:a16="http://schemas.microsoft.com/office/drawing/2014/main" id="{A33972EF-3A86-41A2-A45E-1A773D2D4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3682558"/>
            <a:ext cx="6473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接收初始化信息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外设寻址信息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63" name="Line 71">
            <a:extLst>
              <a:ext uri="{FF2B5EF4-FFF2-40B4-BE49-F238E27FC236}">
                <a16:creationId xmlns:a16="http://schemas.microsoft.com/office/drawing/2014/main" id="{E10A2EA8-81FF-43A3-BF63-5465EE982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9695" y="3964425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 Box 72">
            <a:extLst>
              <a:ext uri="{FF2B5EF4-FFF2-40B4-BE49-F238E27FC236}">
                <a16:creationId xmlns:a16="http://schemas.microsoft.com/office/drawing/2014/main" id="{FF741334-23B5-4DB6-AB06-B7ACB9DB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495" y="3682558"/>
            <a:ext cx="1342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65" name="Text Box 73">
            <a:extLst>
              <a:ext uri="{FF2B5EF4-FFF2-40B4-BE49-F238E27FC236}">
                <a16:creationId xmlns:a16="http://schemas.microsoft.com/office/drawing/2014/main" id="{B223D77C-D3F7-4564-9F8E-8FF0D8ECB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430973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控制器发请求；</a:t>
            </a:r>
          </a:p>
        </p:txBody>
      </p:sp>
      <p:sp>
        <p:nvSpPr>
          <p:cNvPr id="66" name="Line 74">
            <a:extLst>
              <a:ext uri="{FF2B5EF4-FFF2-40B4-BE49-F238E27FC236}">
                <a16:creationId xmlns:a16="http://schemas.microsoft.com/office/drawing/2014/main" id="{7FF55322-3DD4-4B0C-B3CB-28D3EA00B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5120" y="4614531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Text Box 75">
            <a:extLst>
              <a:ext uri="{FF2B5EF4-FFF2-40B4-BE49-F238E27FC236}">
                <a16:creationId xmlns:a16="http://schemas.microsoft.com/office/drawing/2014/main" id="{489C26ED-6E81-4BAF-9888-CA8B3DB34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120" y="4327487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传送前，外设准备好</a:t>
            </a:r>
          </a:p>
        </p:txBody>
      </p:sp>
      <p:sp>
        <p:nvSpPr>
          <p:cNvPr id="68" name="Text Box 77">
            <a:extLst>
              <a:ext uri="{FF2B5EF4-FFF2-40B4-BE49-F238E27FC236}">
                <a16:creationId xmlns:a16="http://schemas.microsoft.com/office/drawing/2014/main" id="{88A5853F-CEBB-4F7B-843F-D73AA74E4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502438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传送数据；</a:t>
            </a:r>
          </a:p>
        </p:txBody>
      </p:sp>
      <p:sp>
        <p:nvSpPr>
          <p:cNvPr id="105" name="Line 78">
            <a:extLst>
              <a:ext uri="{FF2B5EF4-FFF2-40B4-BE49-F238E27FC236}">
                <a16:creationId xmlns:a16="http://schemas.microsoft.com/office/drawing/2014/main" id="{9A8F935F-8E09-49E3-A065-C204DA70F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4920" y="532918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Text Box 79">
            <a:extLst>
              <a:ext uri="{FF2B5EF4-FFF2-40B4-BE49-F238E27FC236}">
                <a16:creationId xmlns:a16="http://schemas.microsoft.com/office/drawing/2014/main" id="{AF28178E-A436-4325-9416-FBC7E0229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920" y="502438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传送期间</a:t>
            </a:r>
          </a:p>
        </p:txBody>
      </p:sp>
    </p:spTree>
    <p:extLst>
      <p:ext uri="{BB962C8B-B14F-4D97-AF65-F5344CB8AC3E}">
        <p14:creationId xmlns:p14="http://schemas.microsoft.com/office/powerpoint/2010/main" val="333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4" grpId="0" build="p" advAuto="0"/>
      <p:bldP spid="65" grpId="0"/>
      <p:bldP spid="67" grpId="0" build="p" advAuto="0"/>
      <p:bldP spid="68" grpId="0"/>
      <p:bldP spid="106" grpId="0" build="p" advAuto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56388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三、磁盘的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传输过程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89</a:t>
            </a:fld>
            <a:endParaRPr lang="zh-CN" altLang="en-US"/>
          </a:p>
        </p:txBody>
      </p:sp>
      <p:grpSp>
        <p:nvGrpSpPr>
          <p:cNvPr id="66" name="Group 54">
            <a:extLst>
              <a:ext uri="{FF2B5EF4-FFF2-40B4-BE49-F238E27FC236}">
                <a16:creationId xmlns:a16="http://schemas.microsoft.com/office/drawing/2014/main" id="{B0650E23-C616-4548-A3FB-AE6BC56B1474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724490"/>
            <a:ext cx="6248400" cy="1792288"/>
            <a:chOff x="1104" y="49"/>
            <a:chExt cx="3936" cy="1129"/>
          </a:xfrm>
        </p:grpSpPr>
        <p:sp>
          <p:nvSpPr>
            <p:cNvPr id="67" name="Line 5">
              <a:extLst>
                <a:ext uri="{FF2B5EF4-FFF2-40B4-BE49-F238E27FC236}">
                  <a16:creationId xmlns:a16="http://schemas.microsoft.com/office/drawing/2014/main" id="{77AC301B-F659-468E-94A9-FACB8286D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"/>
              <a:ext cx="39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Text Box 6">
              <a:extLst>
                <a:ext uri="{FF2B5EF4-FFF2-40B4-BE49-F238E27FC236}">
                  <a16:creationId xmlns:a16="http://schemas.microsoft.com/office/drawing/2014/main" id="{CD36352D-8DF5-45D4-A2EE-2BD458C66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49"/>
              <a:ext cx="1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  <p:sp>
          <p:nvSpPr>
            <p:cNvPr id="69" name="Text Box 7">
              <a:extLst>
                <a:ext uri="{FF2B5EF4-FFF2-40B4-BE49-F238E27FC236}">
                  <a16:creationId xmlns:a16="http://schemas.microsoft.com/office/drawing/2014/main" id="{0CBBE221-F4D5-4816-8054-253356CA4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28"/>
              <a:ext cx="576" cy="25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CPU</a:t>
              </a: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F33D2CF4-43B2-47C1-B848-DD2EED2AC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528"/>
              <a:ext cx="576" cy="25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M</a:t>
              </a:r>
            </a:p>
          </p:txBody>
        </p:sp>
        <p:sp>
          <p:nvSpPr>
            <p:cNvPr id="71" name="Rectangle 9">
              <a:extLst>
                <a:ext uri="{FF2B5EF4-FFF2-40B4-BE49-F238E27FC236}">
                  <a16:creationId xmlns:a16="http://schemas.microsoft.com/office/drawing/2014/main" id="{5A29345A-6A26-47C2-8647-F3E740E1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528"/>
              <a:ext cx="672" cy="539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Text Box 10">
              <a:extLst>
                <a:ext uri="{FF2B5EF4-FFF2-40B4-BE49-F238E27FC236}">
                  <a16:creationId xmlns:a16="http://schemas.microsoft.com/office/drawing/2014/main" id="{DC6E3213-431F-4FEE-8D7F-93EE44F5A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573"/>
              <a:ext cx="72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DMA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控制器</a:t>
              </a: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C1E3C826-5C0B-4C98-B201-177738D82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528"/>
              <a:ext cx="1152" cy="252"/>
            </a:xfrm>
            <a:prstGeom prst="rect">
              <a:avLst/>
            </a:prstGeom>
            <a:solidFill>
              <a:srgbClr val="ED7D3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硬盘适配器</a:t>
              </a:r>
            </a:p>
          </p:txBody>
        </p:sp>
        <p:sp>
          <p:nvSpPr>
            <p:cNvPr id="74" name="Line 12">
              <a:extLst>
                <a:ext uri="{FF2B5EF4-FFF2-40B4-BE49-F238E27FC236}">
                  <a16:creationId xmlns:a16="http://schemas.microsoft.com/office/drawing/2014/main" id="{E24D5F08-9D4C-408C-81B0-1C62D7578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Line 13">
              <a:extLst>
                <a:ext uri="{FF2B5EF4-FFF2-40B4-BE49-F238E27FC236}">
                  <a16:creationId xmlns:a16="http://schemas.microsoft.com/office/drawing/2014/main" id="{51178863-F8FF-4D67-B37D-7BFE54C71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Line 14">
              <a:extLst>
                <a:ext uri="{FF2B5EF4-FFF2-40B4-BE49-F238E27FC236}">
                  <a16:creationId xmlns:a16="http://schemas.microsoft.com/office/drawing/2014/main" id="{D472510B-8627-4B38-8160-0BF6ABD73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Line 15">
              <a:extLst>
                <a:ext uri="{FF2B5EF4-FFF2-40B4-BE49-F238E27FC236}">
                  <a16:creationId xmlns:a16="http://schemas.microsoft.com/office/drawing/2014/main" id="{AA55B1AB-0904-479B-A3B8-069051563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BAAB837F-A51D-424E-B011-9EE6232E7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786"/>
              <a:ext cx="0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435DB4B0-4EE5-48D6-A5D6-F6144ABC6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926"/>
              <a:ext cx="1152" cy="252"/>
            </a:xfrm>
            <a:prstGeom prst="rect">
              <a:avLst/>
            </a:prstGeom>
            <a:solidFill>
              <a:srgbClr val="ED7D3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硬盘驱动器</a:t>
              </a:r>
            </a:p>
          </p:txBody>
        </p:sp>
      </p:grpSp>
      <p:sp>
        <p:nvSpPr>
          <p:cNvPr id="80" name="Text Box 21">
            <a:extLst>
              <a:ext uri="{FF2B5EF4-FFF2-40B4-BE49-F238E27FC236}">
                <a16:creationId xmlns:a16="http://schemas.microsoft.com/office/drawing/2014/main" id="{1674337C-D83E-49A8-9327-A6D5CADD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" y="2617959"/>
            <a:ext cx="9144000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a.CPU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向适配器送出驱动器号、圆柱面号、磁头号、起始扇区号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、扇区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数等外设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寻址信息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控制器送出传送方向、主存首址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、交换量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等信息。</a:t>
            </a:r>
          </a:p>
        </p:txBody>
      </p:sp>
      <p:sp>
        <p:nvSpPr>
          <p:cNvPr id="82" name="Text Box 48">
            <a:extLst>
              <a:ext uri="{FF2B5EF4-FFF2-40B4-BE49-F238E27FC236}">
                <a16:creationId xmlns:a16="http://schemas.microsoft.com/office/drawing/2014/main" id="{8356F44F-8DC0-4CA4-8A86-824FA0D6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" y="4458508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适配器启动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寻道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并通过中断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判段寻道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是否正确。</a:t>
            </a:r>
          </a:p>
        </p:txBody>
      </p:sp>
      <p:sp>
        <p:nvSpPr>
          <p:cNvPr id="97" name="Text Box 49">
            <a:extLst>
              <a:ext uri="{FF2B5EF4-FFF2-40B4-BE49-F238E27FC236}">
                <a16:creationId xmlns:a16="http://schemas.microsoft.com/office/drawing/2014/main" id="{3FFE2714-AF68-4399-975D-B401BDB9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3" y="5017136"/>
            <a:ext cx="8818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不正确，重新寻道；正确，启动磁盘读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5CE-5E64-4881-A091-D6D811A6C1E3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</p:spTree>
    <p:extLst>
      <p:ext uri="{BB962C8B-B14F-4D97-AF65-F5344CB8AC3E}">
        <p14:creationId xmlns:p14="http://schemas.microsoft.com/office/powerpoint/2010/main" val="9365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9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一、总线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8FA0-BB97-48FC-A219-FE5C8B82751E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162560" y="3251183"/>
            <a:ext cx="8894445" cy="129881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40000"/>
              </a:lnSpc>
              <a:buClrTx/>
              <a:buSzTx/>
              <a:buFontTx/>
            </a:pPr>
            <a:r>
              <a:rPr 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sz="2800" b="1" dirty="0" err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不互锁</a:t>
            </a:r>
            <a:r>
              <a:rPr sz="2800"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：请求信号引发回答信号，</a:t>
            </a:r>
            <a:r>
              <a:rPr sz="28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两个信号的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结束</a:t>
            </a:r>
            <a:r>
              <a:rPr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</a:t>
            </a:r>
            <a:r>
              <a:rPr sz="2800" b="1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是由</a:t>
            </a:r>
            <a:r>
              <a:rPr sz="28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设备自身定时决定</a:t>
            </a:r>
            <a:r>
              <a:rPr sz="2800" b="1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</a:t>
            </a: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167683" y="914134"/>
            <a:ext cx="8894445" cy="233294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主设备：申请并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控制总线权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的设备；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从设备：与主设备通信的另一方；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根据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主、从设备的请求信号、回答信号及设备自身定时的关系，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异步应答分为三类：</a:t>
            </a:r>
          </a:p>
        </p:txBody>
      </p:sp>
      <p:sp>
        <p:nvSpPr>
          <p:cNvPr id="14" name="Text Box 263"/>
          <p:cNvSpPr txBox="1">
            <a:spLocks noChangeArrowheads="1"/>
          </p:cNvSpPr>
          <p:nvPr/>
        </p:nvSpPr>
        <p:spPr bwMode="auto">
          <a:xfrm>
            <a:off x="1860552" y="4844108"/>
            <a:ext cx="1888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请求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设备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1)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Text Box 264"/>
          <p:cNvSpPr txBox="1">
            <a:spLocks noChangeArrowheads="1"/>
          </p:cNvSpPr>
          <p:nvPr/>
        </p:nvSpPr>
        <p:spPr bwMode="auto">
          <a:xfrm>
            <a:off x="1874840" y="5464825"/>
            <a:ext cx="1888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应答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设备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2)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Line 249"/>
          <p:cNvSpPr>
            <a:spLocks noChangeShapeType="1"/>
          </p:cNvSpPr>
          <p:nvPr/>
        </p:nvSpPr>
        <p:spPr bwMode="auto">
          <a:xfrm>
            <a:off x="3689362" y="4929833"/>
            <a:ext cx="8080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" name="Line 250"/>
          <p:cNvSpPr>
            <a:spLocks noChangeShapeType="1"/>
          </p:cNvSpPr>
          <p:nvPr/>
        </p:nvSpPr>
        <p:spPr bwMode="auto">
          <a:xfrm>
            <a:off x="2178062" y="5288608"/>
            <a:ext cx="7350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Line 251"/>
          <p:cNvSpPr>
            <a:spLocks noChangeShapeType="1"/>
          </p:cNvSpPr>
          <p:nvPr/>
        </p:nvSpPr>
        <p:spPr bwMode="auto">
          <a:xfrm>
            <a:off x="5994412" y="5288608"/>
            <a:ext cx="25781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Line 252"/>
          <p:cNvSpPr>
            <a:spLocks noChangeShapeType="1"/>
          </p:cNvSpPr>
          <p:nvPr/>
        </p:nvSpPr>
        <p:spPr bwMode="auto">
          <a:xfrm>
            <a:off x="3689362" y="4929833"/>
            <a:ext cx="0" cy="358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" name="Line 253"/>
          <p:cNvSpPr>
            <a:spLocks noChangeShapeType="1"/>
          </p:cNvSpPr>
          <p:nvPr/>
        </p:nvSpPr>
        <p:spPr bwMode="auto">
          <a:xfrm>
            <a:off x="5994412" y="4929833"/>
            <a:ext cx="0" cy="358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Line 255"/>
          <p:cNvSpPr>
            <a:spLocks noChangeShapeType="1"/>
          </p:cNvSpPr>
          <p:nvPr/>
        </p:nvSpPr>
        <p:spPr bwMode="auto">
          <a:xfrm>
            <a:off x="2178062" y="5993465"/>
            <a:ext cx="7350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Line 256"/>
          <p:cNvSpPr>
            <a:spLocks noChangeShapeType="1"/>
          </p:cNvSpPr>
          <p:nvPr/>
        </p:nvSpPr>
        <p:spPr bwMode="auto">
          <a:xfrm>
            <a:off x="6426212" y="5993465"/>
            <a:ext cx="21463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Line 257"/>
          <p:cNvSpPr>
            <a:spLocks noChangeShapeType="1"/>
          </p:cNvSpPr>
          <p:nvPr/>
        </p:nvSpPr>
        <p:spPr bwMode="auto">
          <a:xfrm>
            <a:off x="4481524" y="5634690"/>
            <a:ext cx="0" cy="358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Line 258"/>
          <p:cNvSpPr>
            <a:spLocks noChangeShapeType="1"/>
          </p:cNvSpPr>
          <p:nvPr/>
        </p:nvSpPr>
        <p:spPr bwMode="auto">
          <a:xfrm>
            <a:off x="6426212" y="5634690"/>
            <a:ext cx="0" cy="358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" name="Freeform 260"/>
          <p:cNvSpPr>
            <a:spLocks/>
          </p:cNvSpPr>
          <p:nvPr/>
        </p:nvSpPr>
        <p:spPr bwMode="auto">
          <a:xfrm>
            <a:off x="3689363" y="5208717"/>
            <a:ext cx="792162" cy="484707"/>
          </a:xfrm>
          <a:custGeom>
            <a:avLst/>
            <a:gdLst>
              <a:gd name="T0" fmla="*/ 0 w 499"/>
              <a:gd name="T1" fmla="*/ 2147483647 h 378"/>
              <a:gd name="T2" fmla="*/ 2147483647 w 499"/>
              <a:gd name="T3" fmla="*/ 2147483647 h 378"/>
              <a:gd name="T4" fmla="*/ 2147483647 w 499"/>
              <a:gd name="T5" fmla="*/ 2147483647 h 378"/>
              <a:gd name="T6" fmla="*/ 2147483647 w 499"/>
              <a:gd name="T7" fmla="*/ 2147483647 h 378"/>
              <a:gd name="T8" fmla="*/ 2147483647 w 499"/>
              <a:gd name="T9" fmla="*/ 2147483647 h 378"/>
              <a:gd name="T10" fmla="*/ 2147483647 w 499"/>
              <a:gd name="T11" fmla="*/ 2147483647 h 3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378"/>
              <a:gd name="T20" fmla="*/ 499 w 499"/>
              <a:gd name="T21" fmla="*/ 378 h 37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378">
                <a:moveTo>
                  <a:pt x="0" y="15"/>
                </a:moveTo>
                <a:cubicBezTo>
                  <a:pt x="30" y="7"/>
                  <a:pt x="61" y="0"/>
                  <a:pt x="91" y="15"/>
                </a:cubicBezTo>
                <a:cubicBezTo>
                  <a:pt x="121" y="30"/>
                  <a:pt x="159" y="60"/>
                  <a:pt x="182" y="105"/>
                </a:cubicBezTo>
                <a:cubicBezTo>
                  <a:pt x="205" y="150"/>
                  <a:pt x="204" y="249"/>
                  <a:pt x="227" y="287"/>
                </a:cubicBezTo>
                <a:cubicBezTo>
                  <a:pt x="250" y="325"/>
                  <a:pt x="273" y="317"/>
                  <a:pt x="318" y="332"/>
                </a:cubicBezTo>
                <a:cubicBezTo>
                  <a:pt x="363" y="347"/>
                  <a:pt x="431" y="362"/>
                  <a:pt x="499" y="378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oval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Line 312"/>
          <p:cNvSpPr>
            <a:spLocks noChangeShapeType="1"/>
          </p:cNvSpPr>
          <p:nvPr/>
        </p:nvSpPr>
        <p:spPr bwMode="auto">
          <a:xfrm>
            <a:off x="2882912" y="5290196"/>
            <a:ext cx="8080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313"/>
          <p:cNvSpPr>
            <a:spLocks noChangeShapeType="1"/>
          </p:cNvSpPr>
          <p:nvPr/>
        </p:nvSpPr>
        <p:spPr bwMode="auto">
          <a:xfrm>
            <a:off x="2913074" y="5993465"/>
            <a:ext cx="8080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315"/>
          <p:cNvSpPr>
            <a:spLocks noChangeShapeType="1"/>
          </p:cNvSpPr>
          <p:nvPr/>
        </p:nvSpPr>
        <p:spPr bwMode="auto">
          <a:xfrm>
            <a:off x="3676662" y="5993465"/>
            <a:ext cx="8080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320"/>
          <p:cNvSpPr>
            <a:spLocks noChangeShapeType="1"/>
          </p:cNvSpPr>
          <p:nvPr/>
        </p:nvSpPr>
        <p:spPr bwMode="auto">
          <a:xfrm>
            <a:off x="4483112" y="4929833"/>
            <a:ext cx="15113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321"/>
          <p:cNvSpPr>
            <a:spLocks noChangeShapeType="1"/>
          </p:cNvSpPr>
          <p:nvPr/>
        </p:nvSpPr>
        <p:spPr bwMode="auto">
          <a:xfrm>
            <a:off x="4483112" y="5633103"/>
            <a:ext cx="15113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" name="Line 322"/>
          <p:cNvSpPr>
            <a:spLocks noChangeShapeType="1"/>
          </p:cNvSpPr>
          <p:nvPr/>
        </p:nvSpPr>
        <p:spPr bwMode="auto">
          <a:xfrm>
            <a:off x="5994412" y="5633103"/>
            <a:ext cx="431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 build="p"/>
      <p:bldP spid="14" grpId="0"/>
      <p:bldP spid="16" grpId="0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56388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三、磁盘的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传输过程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90</a:t>
            </a:fld>
            <a:endParaRPr lang="zh-CN" altLang="en-US"/>
          </a:p>
        </p:txBody>
      </p:sp>
      <p:grpSp>
        <p:nvGrpSpPr>
          <p:cNvPr id="66" name="Group 54">
            <a:extLst>
              <a:ext uri="{FF2B5EF4-FFF2-40B4-BE49-F238E27FC236}">
                <a16:creationId xmlns:a16="http://schemas.microsoft.com/office/drawing/2014/main" id="{B0650E23-C616-4548-A3FB-AE6BC56B1474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724490"/>
            <a:ext cx="6248400" cy="1792288"/>
            <a:chOff x="1104" y="49"/>
            <a:chExt cx="3936" cy="1129"/>
          </a:xfrm>
        </p:grpSpPr>
        <p:sp>
          <p:nvSpPr>
            <p:cNvPr id="67" name="Line 5">
              <a:extLst>
                <a:ext uri="{FF2B5EF4-FFF2-40B4-BE49-F238E27FC236}">
                  <a16:creationId xmlns:a16="http://schemas.microsoft.com/office/drawing/2014/main" id="{77AC301B-F659-468E-94A9-FACB8286D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"/>
              <a:ext cx="39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Text Box 6">
              <a:extLst>
                <a:ext uri="{FF2B5EF4-FFF2-40B4-BE49-F238E27FC236}">
                  <a16:creationId xmlns:a16="http://schemas.microsoft.com/office/drawing/2014/main" id="{CD36352D-8DF5-45D4-A2EE-2BD458C66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49"/>
              <a:ext cx="1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  <p:sp>
          <p:nvSpPr>
            <p:cNvPr id="69" name="Text Box 7">
              <a:extLst>
                <a:ext uri="{FF2B5EF4-FFF2-40B4-BE49-F238E27FC236}">
                  <a16:creationId xmlns:a16="http://schemas.microsoft.com/office/drawing/2014/main" id="{0CBBE221-F4D5-4816-8054-253356CA4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28"/>
              <a:ext cx="576" cy="25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CPU</a:t>
              </a: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F33D2CF4-43B2-47C1-B848-DD2EED2AC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528"/>
              <a:ext cx="576" cy="25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M</a:t>
              </a:r>
            </a:p>
          </p:txBody>
        </p:sp>
        <p:sp>
          <p:nvSpPr>
            <p:cNvPr id="71" name="Rectangle 9">
              <a:extLst>
                <a:ext uri="{FF2B5EF4-FFF2-40B4-BE49-F238E27FC236}">
                  <a16:creationId xmlns:a16="http://schemas.microsoft.com/office/drawing/2014/main" id="{5A29345A-6A26-47C2-8647-F3E740E1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528"/>
              <a:ext cx="672" cy="539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Text Box 10">
              <a:extLst>
                <a:ext uri="{FF2B5EF4-FFF2-40B4-BE49-F238E27FC236}">
                  <a16:creationId xmlns:a16="http://schemas.microsoft.com/office/drawing/2014/main" id="{DC6E3213-431F-4FEE-8D7F-93EE44F5A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573"/>
              <a:ext cx="72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DMA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控制器</a:t>
              </a: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C1E3C826-5C0B-4C98-B201-177738D82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528"/>
              <a:ext cx="1152" cy="252"/>
            </a:xfrm>
            <a:prstGeom prst="rect">
              <a:avLst/>
            </a:prstGeom>
            <a:solidFill>
              <a:srgbClr val="ED7D3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硬盘适配器</a:t>
              </a:r>
            </a:p>
          </p:txBody>
        </p:sp>
        <p:sp>
          <p:nvSpPr>
            <p:cNvPr id="74" name="Line 12">
              <a:extLst>
                <a:ext uri="{FF2B5EF4-FFF2-40B4-BE49-F238E27FC236}">
                  <a16:creationId xmlns:a16="http://schemas.microsoft.com/office/drawing/2014/main" id="{E24D5F08-9D4C-408C-81B0-1C62D7578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Line 13">
              <a:extLst>
                <a:ext uri="{FF2B5EF4-FFF2-40B4-BE49-F238E27FC236}">
                  <a16:creationId xmlns:a16="http://schemas.microsoft.com/office/drawing/2014/main" id="{51178863-F8FF-4D67-B37D-7BFE54C71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Line 14">
              <a:extLst>
                <a:ext uri="{FF2B5EF4-FFF2-40B4-BE49-F238E27FC236}">
                  <a16:creationId xmlns:a16="http://schemas.microsoft.com/office/drawing/2014/main" id="{D472510B-8627-4B38-8160-0BF6ABD73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Line 15">
              <a:extLst>
                <a:ext uri="{FF2B5EF4-FFF2-40B4-BE49-F238E27FC236}">
                  <a16:creationId xmlns:a16="http://schemas.microsoft.com/office/drawing/2014/main" id="{AA55B1AB-0904-479B-A3B8-069051563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BAAB837F-A51D-424E-B011-9EE6232E7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786"/>
              <a:ext cx="0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435DB4B0-4EE5-48D6-A5D6-F6144ABC6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926"/>
              <a:ext cx="1152" cy="252"/>
            </a:xfrm>
            <a:prstGeom prst="rect">
              <a:avLst/>
            </a:prstGeom>
            <a:solidFill>
              <a:srgbClr val="ED7D3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硬盘驱动器</a:t>
              </a:r>
            </a:p>
          </p:txBody>
        </p:sp>
      </p:grpSp>
      <p:sp>
        <p:nvSpPr>
          <p:cNvPr id="98" name="Text Box 50">
            <a:extLst>
              <a:ext uri="{FF2B5EF4-FFF2-40B4-BE49-F238E27FC236}">
                <a16:creationId xmlns:a16="http://schemas.microsoft.com/office/drawing/2014/main" id="{FB206F30-1924-4020-9617-5F31A2373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" y="2687040"/>
            <a:ext cx="914400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适配器准备好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读盘：缓冲区满一扇区；写盘：缓冲区空一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扇区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99" name="Text Box 51">
            <a:extLst>
              <a:ext uri="{FF2B5EF4-FFF2-40B4-BE49-F238E27FC236}">
                <a16:creationId xmlns:a16="http://schemas.microsoft.com/office/drawing/2014/main" id="{D94E6BEF-9D06-45EA-ACB8-45DF7F060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" y="3908002"/>
            <a:ext cx="914400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d.CPU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，放弃总线权，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控制器接管总线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，实现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磁盘直传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" name="Text Box 52">
            <a:extLst>
              <a:ext uri="{FF2B5EF4-FFF2-40B4-BE49-F238E27FC236}">
                <a16:creationId xmlns:a16="http://schemas.microsoft.com/office/drawing/2014/main" id="{FA797CE4-AC1D-4D85-8ED7-10C8FC78F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" y="5072453"/>
            <a:ext cx="723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批量传送完毕，适配器申请中断。</a:t>
            </a:r>
          </a:p>
        </p:txBody>
      </p:sp>
      <p:sp>
        <p:nvSpPr>
          <p:cNvPr id="101" name="Text Box 53">
            <a:extLst>
              <a:ext uri="{FF2B5EF4-FFF2-40B4-BE49-F238E27FC236}">
                <a16:creationId xmlns:a16="http://schemas.microsoft.com/office/drawing/2014/main" id="{5C2DF510-4319-4A89-958D-633E2E82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" y="5693076"/>
            <a:ext cx="43261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f.CPU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响应，作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善后处理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15CE-5E64-4881-A091-D6D811A6C1E3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</p:spTree>
    <p:extLst>
      <p:ext uri="{BB962C8B-B14F-4D97-AF65-F5344CB8AC3E}">
        <p14:creationId xmlns:p14="http://schemas.microsoft.com/office/powerpoint/2010/main" val="64497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  <p:bldP spid="10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56388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本章小结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35" name="Text Box 30">
            <a:extLst>
              <a:ext uri="{FF2B5EF4-FFF2-40B4-BE49-F238E27FC236}">
                <a16:creationId xmlns:a16="http://schemas.microsoft.com/office/drawing/2014/main" id="{CC17FBBE-1E23-4CC3-91E6-D8C84297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972397"/>
            <a:ext cx="8669415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、基本概念：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接口概念、分类；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概念、分类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中断概念、特点、分类、实质、应用场合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概念、特点、实质、应用场合。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8936B4E1-88E5-428A-AACC-6759FBA80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3565587"/>
            <a:ext cx="7109289" cy="73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、外中断全过程，中断接口基本组成；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A24CFCD1-CD1E-48A8-85EB-603830CA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5275400"/>
            <a:ext cx="7233543" cy="73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方式三个阶段的任务。</a:t>
            </a:r>
          </a:p>
        </p:txBody>
      </p:sp>
      <p:sp>
        <p:nvSpPr>
          <p:cNvPr id="39" name="Text Box 34">
            <a:extLst>
              <a:ext uri="{FF2B5EF4-FFF2-40B4-BE49-F238E27FC236}">
                <a16:creationId xmlns:a16="http://schemas.microsoft.com/office/drawing/2014/main" id="{6E4FE342-BCFF-4071-B8CF-FD6C213A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2" y="4247959"/>
            <a:ext cx="8257230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中断请求与传递、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判优、响应、中断服务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处理、中断屏蔽技术）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日期占位符 4">
            <a:extLst>
              <a:ext uri="{FF2B5EF4-FFF2-40B4-BE49-F238E27FC236}">
                <a16:creationId xmlns:a16="http://schemas.microsoft.com/office/drawing/2014/main" id="{94934E80-6EE4-4A9D-BAEE-746334E2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7F7BE6FF-142A-4E29-88AB-F7E37BE2D38E}" type="datetime1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8" name="页脚占位符 5">
            <a:extLst>
              <a:ext uri="{FF2B5EF4-FFF2-40B4-BE49-F238E27FC236}">
                <a16:creationId xmlns:a16="http://schemas.microsoft.com/office/drawing/2014/main" id="{8EBD6B13-7C4A-4DC0-A786-D4796FF1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第六章 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</p:txBody>
      </p:sp>
      <p:sp>
        <p:nvSpPr>
          <p:cNvPr id="49" name="灯片编号占位符 1">
            <a:extLst>
              <a:ext uri="{FF2B5EF4-FFF2-40B4-BE49-F238E27FC236}">
                <a16:creationId xmlns:a16="http://schemas.microsoft.com/office/drawing/2014/main" id="{82674E05-6D7A-438E-A608-7FDD89B1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计算机系统结构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221520EB-B7D1-4F44-B254-E65BF80295BE}" type="datetime1">
              <a:rPr lang="zh-CN" altLang="en-US" sz="1400" smtClean="0">
                <a:solidFill>
                  <a:schemeClr val="tx1"/>
                </a:solidFill>
              </a:rPr>
              <a:t>2024/11/18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10129</TotalTime>
  <Words>5874</Words>
  <Application>Microsoft Office PowerPoint</Application>
  <PresentationFormat>全屏显示(4:3)</PresentationFormat>
  <Paragraphs>1542</Paragraphs>
  <Slides>92</Slides>
  <Notes>89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10" baseType="lpstr">
      <vt:lpstr>等线</vt:lpstr>
      <vt:lpstr>等线 Light</vt:lpstr>
      <vt:lpstr>黑体</vt:lpstr>
      <vt:lpstr>华文楷体</vt:lpstr>
      <vt:lpstr>华文隶书</vt:lpstr>
      <vt:lpstr>华文行楷</vt:lpstr>
      <vt:lpstr>楷体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中断类型码        向量地址       中断向量表      0型            0000---0003H         1型            0004---0007H          专用区         。。。。。。。。。。。。。。。。         4型            0010---0013H         5型            0014---0017H         。。。。。。。。。。。。。。。。     系统保留区         31型           007C---007FH         32型           0080---0083H         。。。。。。。。。。。。。。。。     用户扩展区         255型          03FC---03FFH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Li</cp:lastModifiedBy>
  <cp:revision>1617</cp:revision>
  <dcterms:created xsi:type="dcterms:W3CDTF">2018-07-22T02:36:00Z</dcterms:created>
  <dcterms:modified xsi:type="dcterms:W3CDTF">2024-11-18T03:09:23Z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