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7" r:id="rId11"/>
    <p:sldId id="268" r:id="rId12"/>
    <p:sldId id="272" r:id="rId13"/>
    <p:sldId id="276" r:id="rId14"/>
    <p:sldId id="265" r:id="rId15"/>
    <p:sldId id="270" r:id="rId16"/>
    <p:sldId id="273" r:id="rId17"/>
    <p:sldId id="271" r:id="rId18"/>
    <p:sldId id="274" r:id="rId19"/>
    <p:sldId id="275" r:id="rId20"/>
    <p:sldId id="269" r:id="rId21"/>
    <p:sldId id="266" r:id="rId22"/>
  </p:sldIdLst>
  <p:sldSz cx="12192000" cy="6858000"/>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990033"/>
    <a:srgbClr val="FFFFCC"/>
    <a:srgbClr val="006600"/>
    <a:srgbClr val="FFFFFF"/>
    <a:srgbClr val="99FFCC"/>
    <a:srgbClr val="000066"/>
    <a:srgbClr val="660033"/>
    <a:srgbClr val="C6A02E"/>
    <a:srgbClr val="B82F2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87" autoAdjust="0"/>
    <p:restoredTop sz="94660"/>
  </p:normalViewPr>
  <p:slideViewPr>
    <p:cSldViewPr>
      <p:cViewPr varScale="1">
        <p:scale>
          <a:sx n="70" d="100"/>
          <a:sy n="70" d="100"/>
        </p:scale>
        <p:origin x="-888" y="-10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60" d="100"/>
          <a:sy n="60" d="100"/>
        </p:scale>
        <p:origin x="2568" y="56"/>
      </p:cViewPr>
      <p:guideLst>
        <p:guide orient="horz" pos="2923"/>
        <p:guide pos="2203"/>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zh-CN" altLang="en-US"/>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zh-CN" altLang="en-US"/>
          </a:p>
        </p:txBody>
      </p:sp>
      <p:sp>
        <p:nvSpPr>
          <p:cNvPr id="37892" name="Rectangle 4"/>
          <p:cNvSpPr>
            <a:spLocks noGrp="1" noRot="1" noChangeAspect="1" noChangeArrowheads="1" noTextEdit="1"/>
          </p:cNvSpPr>
          <p:nvPr>
            <p:ph type="sldImg" idx="2"/>
          </p:nvPr>
        </p:nvSpPr>
        <p:spPr bwMode="auto">
          <a:xfrm>
            <a:off x="407988" y="696913"/>
            <a:ext cx="6183312" cy="34798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zh-CN" altLang="en-US"/>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B90D6BE3-42E0-4DA5-B156-66EF77FDC710}" type="slidenum">
              <a:rPr lang="zh-CN" altLang="en-US"/>
              <a:pPr/>
              <a:t>‹#›</a:t>
            </a:fld>
            <a:endParaRPr lang="en-US" altLang="zh-CN"/>
          </a:p>
        </p:txBody>
      </p:sp>
    </p:spTree>
    <p:extLst>
      <p:ext uri="{BB962C8B-B14F-4D97-AF65-F5344CB8AC3E}">
        <p14:creationId xmlns:p14="http://schemas.microsoft.com/office/powerpoint/2010/main" xmlns="" val="241905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Tree>
    <p:extLst>
      <p:ext uri="{BB962C8B-B14F-4D97-AF65-F5344CB8AC3E}">
        <p14:creationId xmlns:p14="http://schemas.microsoft.com/office/powerpoint/2010/main" xmlns="" val="288533052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Tree>
    <p:extLst>
      <p:ext uri="{BB962C8B-B14F-4D97-AF65-F5344CB8AC3E}">
        <p14:creationId xmlns:p14="http://schemas.microsoft.com/office/powerpoint/2010/main" xmlns="" val="6933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smtClean="0"/>
              <a:t>Click to edit Master title style</a:t>
            </a:r>
            <a:endParaRPr lang="en-US" dirty="0"/>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endParaRPr lang="en-US" dirty="0"/>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smtClean="0"/>
              <a:t>Click to edit Master text styles</a:t>
            </a:r>
          </a:p>
          <a:p>
            <a:pPr lvl="1">
              <a:lnSpc>
                <a:spcPct val="150000"/>
              </a:lnSpc>
              <a:spcBef>
                <a:spcPts val="600"/>
              </a:spcBef>
            </a:pPr>
            <a:r>
              <a:rPr lang="en-US" dirty="0" smtClean="0"/>
              <a:t>Second level</a:t>
            </a:r>
          </a:p>
          <a:p>
            <a:pPr lvl="2">
              <a:lnSpc>
                <a:spcPct val="150000"/>
              </a:lnSpc>
              <a:spcBef>
                <a:spcPts val="600"/>
              </a:spcBef>
            </a:pPr>
            <a:r>
              <a:rPr lang="en-US" dirty="0" smtClean="0"/>
              <a:t>Third level</a:t>
            </a:r>
            <a:endParaRPr lang="en-US" dirty="0"/>
          </a:p>
        </p:txBody>
      </p:sp>
    </p:spTree>
    <p:extLst>
      <p:ext uri="{BB962C8B-B14F-4D97-AF65-F5344CB8AC3E}">
        <p14:creationId xmlns:p14="http://schemas.microsoft.com/office/powerpoint/2010/main" xmlns="" val="72416528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7625999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xmlns="" val="240139062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cstate="print">
            <a:extLst>
              <a:ext uri="{28A0092B-C50C-407E-A947-70E740481C1C}">
                <a14:useLocalDpi xmlns:a14="http://schemas.microsoft.com/office/drawing/2010/main" xmlns=""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smtClean="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smtClean="0"/>
              <a:t> Click to edit Master text styles</a:t>
            </a:r>
          </a:p>
          <a:p>
            <a:pPr lvl="1">
              <a:lnSpc>
                <a:spcPct val="150000"/>
              </a:lnSpc>
              <a:spcBef>
                <a:spcPts val="600"/>
              </a:spcBef>
            </a:pPr>
            <a:r>
              <a:rPr lang="en-US" altLang="zh-CN" dirty="0" smtClean="0"/>
              <a:t>Second level</a:t>
            </a:r>
          </a:p>
          <a:p>
            <a:pPr lvl="2">
              <a:lnSpc>
                <a:spcPct val="150000"/>
              </a:lnSpc>
              <a:spcBef>
                <a:spcPts val="600"/>
              </a:spcBef>
            </a:pPr>
            <a:r>
              <a:rPr lang="en-US" altLang="zh-CN" dirty="0" smtClean="0"/>
              <a:t>Third level</a:t>
            </a: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50" r:id="rId3"/>
    <p:sldLayoutId id="2147484053" r:id="rId4"/>
    <p:sldLayoutId id="2147484057" r:id="rId5"/>
  </p:sldLayoutIdLst>
  <p:timing>
    <p:tnLst>
      <p:par>
        <p:cTn id="1" dur="indefinite" restart="never" nodeType="tmRoot"/>
      </p:par>
    </p:tnLst>
  </p:timing>
  <p:hf hdr="0" dt="0"/>
  <p:txStyles>
    <p:title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1828800"/>
            <a:ext cx="10363200" cy="2133600"/>
          </a:xfrm>
        </p:spPr>
        <p:txBody>
          <a:bodyPr/>
          <a:lstStyle/>
          <a:p>
            <a:r>
              <a:rPr lang="zh-CN" altLang="en-US" sz="7200" dirty="0" smtClean="0"/>
              <a:t>程序设计项目实践</a:t>
            </a:r>
            <a:r>
              <a:rPr lang="en-US" altLang="zh-CN" sz="7200"/>
              <a:t/>
            </a:r>
            <a:br>
              <a:rPr lang="en-US" altLang="zh-CN" sz="7200"/>
            </a:br>
            <a:r>
              <a:rPr lang="en-US" altLang="zh-CN" sz="7200" smtClean="0"/>
              <a:t>BPLF</a:t>
            </a:r>
            <a:endParaRPr lang="zh-CN" altLang="en-US" sz="7200" dirty="0"/>
          </a:p>
        </p:txBody>
      </p:sp>
      <p:sp>
        <p:nvSpPr>
          <p:cNvPr id="3" name="副标题 2"/>
          <p:cNvSpPr>
            <a:spLocks noGrp="1"/>
          </p:cNvSpPr>
          <p:nvPr>
            <p:ph type="subTitle" idx="1"/>
          </p:nvPr>
        </p:nvSpPr>
        <p:spPr>
          <a:xfrm>
            <a:off x="1828800" y="4800600"/>
            <a:ext cx="8534400" cy="1295400"/>
          </a:xfrm>
        </p:spPr>
        <p:txBody>
          <a:bodyPr/>
          <a:lstStyle/>
          <a:p>
            <a:r>
              <a:rPr lang="zh-CN" altLang="en-US" sz="4000" dirty="0" smtClean="0"/>
              <a:t>授课</a:t>
            </a:r>
            <a:r>
              <a:rPr lang="zh-CN" altLang="en-US" sz="4000" smtClean="0"/>
              <a:t>教师</a:t>
            </a:r>
            <a:r>
              <a:rPr lang="zh-CN" altLang="en-US" sz="4000" smtClean="0"/>
              <a:t>：王静</a:t>
            </a:r>
            <a:endParaRPr lang="zh-CN" altLang="en-US" sz="4000" dirty="0"/>
          </a:p>
        </p:txBody>
      </p:sp>
    </p:spTree>
    <p:extLst>
      <p:ext uri="{BB962C8B-B14F-4D97-AF65-F5344CB8AC3E}">
        <p14:creationId xmlns:p14="http://schemas.microsoft.com/office/powerpoint/2010/main" xmlns="" val="3746521405"/>
      </p:ext>
    </p:extLst>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问题识别</a:t>
            </a:r>
            <a:endParaRPr lang="zh-CN" altLang="en-US" dirty="0"/>
          </a:p>
        </p:txBody>
      </p:sp>
      <p:sp>
        <p:nvSpPr>
          <p:cNvPr id="3" name="内容占位符 2"/>
          <p:cNvSpPr>
            <a:spLocks noGrp="1"/>
          </p:cNvSpPr>
          <p:nvPr>
            <p:ph idx="1"/>
          </p:nvPr>
        </p:nvSpPr>
        <p:spPr/>
        <p:txBody>
          <a:bodyPr/>
          <a:lstStyle/>
          <a:p>
            <a:r>
              <a:rPr lang="zh-CN" altLang="zh-CN" dirty="0" smtClean="0"/>
              <a:t>就是从系统角度来理解软件，确定对所开发系统的综合要求，并提出这些需求的实现条件，以及需求应该达到的标准。</a:t>
            </a:r>
            <a:endParaRPr lang="en-US" altLang="zh-CN" dirty="0" smtClean="0"/>
          </a:p>
          <a:p>
            <a:pPr lvl="1"/>
            <a:r>
              <a:rPr lang="zh-CN" altLang="zh-CN" dirty="0" smtClean="0"/>
              <a:t>功能需求</a:t>
            </a:r>
            <a:r>
              <a:rPr lang="en-US" altLang="zh-CN" dirty="0" smtClean="0"/>
              <a:t>(</a:t>
            </a:r>
            <a:r>
              <a:rPr lang="zh-CN" altLang="zh-CN" dirty="0" smtClean="0"/>
              <a:t>做什么</a:t>
            </a:r>
            <a:r>
              <a:rPr lang="en-US" altLang="zh-CN" dirty="0" smtClean="0"/>
              <a:t>)</a:t>
            </a:r>
          </a:p>
          <a:p>
            <a:pPr lvl="1"/>
            <a:r>
              <a:rPr lang="zh-CN" altLang="zh-CN" dirty="0" smtClean="0"/>
              <a:t>性能需求</a:t>
            </a:r>
            <a:r>
              <a:rPr lang="en-US" altLang="zh-CN" dirty="0" smtClean="0"/>
              <a:t>(</a:t>
            </a:r>
            <a:r>
              <a:rPr lang="zh-CN" altLang="zh-CN" dirty="0" smtClean="0"/>
              <a:t>要达到什么指标</a:t>
            </a:r>
            <a:r>
              <a:rPr lang="en-US" altLang="zh-CN" dirty="0" smtClean="0"/>
              <a:t>)</a:t>
            </a:r>
          </a:p>
          <a:p>
            <a:pPr lvl="1"/>
            <a:r>
              <a:rPr lang="zh-CN" altLang="zh-CN" dirty="0" smtClean="0"/>
              <a:t>环境需求</a:t>
            </a:r>
            <a:r>
              <a:rPr lang="en-US" altLang="zh-CN" dirty="0" smtClean="0"/>
              <a:t>(</a:t>
            </a:r>
            <a:r>
              <a:rPr lang="zh-CN" altLang="zh-CN" dirty="0" smtClean="0"/>
              <a:t>如机型、操作系统等</a:t>
            </a:r>
            <a:r>
              <a:rPr lang="en-US" altLang="zh-CN" dirty="0" smtClean="0"/>
              <a:t>)</a:t>
            </a:r>
          </a:p>
          <a:p>
            <a:pPr lvl="1"/>
            <a:r>
              <a:rPr lang="zh-CN" altLang="zh-CN" dirty="0" smtClean="0"/>
              <a:t>可靠性需求</a:t>
            </a:r>
            <a:r>
              <a:rPr lang="en-US" altLang="zh-CN" dirty="0" smtClean="0"/>
              <a:t>(</a:t>
            </a:r>
            <a:r>
              <a:rPr lang="zh-CN" altLang="zh-CN" dirty="0" smtClean="0"/>
              <a:t>不发生故障的概率）、安全保密需求、用户界面需求、资源使用需求</a:t>
            </a:r>
            <a:r>
              <a:rPr lang="en-US" altLang="zh-CN" dirty="0" smtClean="0"/>
              <a:t>(</a:t>
            </a:r>
            <a:r>
              <a:rPr lang="zh-CN" altLang="zh-CN" dirty="0" smtClean="0"/>
              <a:t>软件运行是所需的内存、</a:t>
            </a:r>
            <a:r>
              <a:rPr lang="en-US" altLang="zh-CN" dirty="0" smtClean="0"/>
              <a:t>CPU</a:t>
            </a:r>
            <a:r>
              <a:rPr lang="zh-CN" altLang="zh-CN" dirty="0" smtClean="0"/>
              <a:t>等</a:t>
            </a:r>
            <a:r>
              <a:rPr lang="en-US" altLang="zh-CN" dirty="0" smtClean="0"/>
              <a:t>)</a:t>
            </a:r>
            <a:r>
              <a:rPr lang="zh-CN" altLang="zh-CN" dirty="0" smtClean="0"/>
              <a:t>、软件成本消耗与开发进度需求、预先估计以后系统可能达到的目标</a:t>
            </a:r>
          </a:p>
          <a:p>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smtClean="0"/>
              <a:t>分析与综合：逐步细化所有的软件功能，找出系统各元素间的联系，接口特性和设计上的限制，分析他们是否满足需求，剔除不合理部分，增加需要部分。最后综合成系统的解决方案，给出要开发的系统的详细逻辑模型</a:t>
            </a:r>
            <a:r>
              <a:rPr lang="en-US" altLang="zh-CN" dirty="0" smtClean="0"/>
              <a:t>(</a:t>
            </a:r>
            <a:r>
              <a:rPr lang="zh-CN" altLang="zh-CN" dirty="0" smtClean="0"/>
              <a:t>做什么的模型</a:t>
            </a:r>
            <a:r>
              <a:rPr lang="en-US" altLang="zh-CN" dirty="0" smtClean="0"/>
              <a:t>)</a:t>
            </a:r>
            <a:r>
              <a:rPr lang="zh-CN" altLang="zh-CN" dirty="0" smtClean="0"/>
              <a:t>。</a:t>
            </a:r>
          </a:p>
          <a:p>
            <a:r>
              <a:rPr lang="zh-CN" altLang="zh-CN" dirty="0" smtClean="0"/>
              <a:t>制订规格说明书：即编制文档，描述需求的文档称为软件需求规格说明书。请注意，需求分析阶段的成果是需求规格说明书，向下一阶段提交。</a:t>
            </a:r>
          </a:p>
          <a:p>
            <a:r>
              <a:rPr lang="zh-CN" altLang="zh-CN" dirty="0" smtClean="0"/>
              <a:t>评审：对功能的正确性，完整性和清晰性，以及其它需求给予评价。评审通过才可进行下一阶段的工作</a:t>
            </a:r>
            <a:r>
              <a:rPr lang="en-US" altLang="zh-CN" dirty="0" smtClean="0"/>
              <a:t>,</a:t>
            </a:r>
            <a:r>
              <a:rPr lang="zh-CN" altLang="zh-CN" dirty="0" smtClean="0"/>
              <a:t>否则重新进行需求分析。</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a:t>
            </a:r>
            <a:endParaRPr lang="zh-CN" altLang="en-US" dirty="0"/>
          </a:p>
        </p:txBody>
      </p:sp>
      <p:sp>
        <p:nvSpPr>
          <p:cNvPr id="3" name="内容占位符 2"/>
          <p:cNvSpPr>
            <a:spLocks noGrp="1"/>
          </p:cNvSpPr>
          <p:nvPr>
            <p:ph idx="1"/>
          </p:nvPr>
        </p:nvSpPr>
        <p:spPr>
          <a:xfrm>
            <a:off x="-76200" y="990600"/>
            <a:ext cx="6324600" cy="838200"/>
          </a:xfrm>
        </p:spPr>
        <p:txBody>
          <a:bodyPr/>
          <a:lstStyle/>
          <a:p>
            <a:r>
              <a:rPr lang="zh-CN" altLang="zh-CN" dirty="0" smtClean="0"/>
              <a:t>使用</a:t>
            </a:r>
            <a:r>
              <a:rPr lang="en-US" altLang="zh-CN" dirty="0" smtClean="0"/>
              <a:t>UML</a:t>
            </a:r>
            <a:r>
              <a:rPr lang="zh-CN" altLang="zh-CN" dirty="0" smtClean="0"/>
              <a:t>用例图说明系统功能</a:t>
            </a:r>
            <a:endParaRPr lang="en-US" altLang="zh-CN" dirty="0" smtClean="0"/>
          </a:p>
          <a:p>
            <a:pPr lvl="1"/>
            <a:r>
              <a:rPr lang="en-US" altLang="zh-CN" sz="2000" dirty="0" smtClean="0"/>
              <a:t>UML</a:t>
            </a:r>
            <a:r>
              <a:rPr lang="zh-CN" altLang="en-US" sz="2000" dirty="0" smtClean="0"/>
              <a:t>：建模语言</a:t>
            </a:r>
            <a:endParaRPr lang="en-US" altLang="zh-CN" sz="2000" dirty="0" smtClean="0"/>
          </a:p>
          <a:p>
            <a:pPr lvl="1"/>
            <a:r>
              <a:rPr lang="en-US" altLang="zh-CN" sz="2000" dirty="0" smtClean="0"/>
              <a:t>UML</a:t>
            </a:r>
            <a:r>
              <a:rPr lang="zh-CN" altLang="en-US" sz="2000" dirty="0" smtClean="0"/>
              <a:t>由模型元素</a:t>
            </a:r>
            <a:r>
              <a:rPr lang="en-US" altLang="zh-CN" sz="2000" dirty="0" smtClean="0"/>
              <a:t>(Model Element)</a:t>
            </a:r>
            <a:r>
              <a:rPr lang="zh-CN" altLang="en-US" sz="2000" dirty="0" smtClean="0"/>
              <a:t>、图</a:t>
            </a:r>
            <a:r>
              <a:rPr lang="en-US" altLang="zh-CN" sz="2000" dirty="0" smtClean="0"/>
              <a:t>(Diagram)</a:t>
            </a:r>
            <a:r>
              <a:rPr lang="zh-CN" altLang="en-US" sz="2000" dirty="0" smtClean="0"/>
              <a:t>、视图</a:t>
            </a:r>
            <a:r>
              <a:rPr lang="en-US" altLang="zh-CN" sz="2000" dirty="0" smtClean="0"/>
              <a:t>(View)</a:t>
            </a:r>
            <a:r>
              <a:rPr lang="zh-CN" altLang="en-US" sz="2000" dirty="0" smtClean="0"/>
              <a:t>和通用机制</a:t>
            </a:r>
            <a:r>
              <a:rPr lang="en-US" altLang="zh-CN" sz="2000" dirty="0" smtClean="0"/>
              <a:t>(General Mechanism)</a:t>
            </a:r>
            <a:r>
              <a:rPr lang="zh-CN" altLang="en-US" sz="2000" dirty="0" smtClean="0"/>
              <a:t>等几个部分组成</a:t>
            </a:r>
            <a:endParaRPr lang="zh-CN" altLang="zh-CN" sz="2000" dirty="0" smtClean="0"/>
          </a:p>
          <a:p>
            <a:pPr lvl="1"/>
            <a:r>
              <a:rPr lang="en-US" altLang="zh-CN" sz="2000" dirty="0" smtClean="0"/>
              <a:t>UML</a:t>
            </a:r>
            <a:r>
              <a:rPr lang="zh-CN" altLang="en-US" sz="2000" dirty="0" smtClean="0"/>
              <a:t>用例图：从用户的角度展示系统的功能，描述角色以及角色与用例之间的连接关系。说明是谁要使用系统，以及他们使用该系统可以做些什么。一个用例图包含了多个模型元素，如系统、参与者和用例，并且显示了这些元素之间的关系。</a:t>
            </a:r>
            <a:endParaRPr lang="en-US" altLang="zh-CN" sz="2000" dirty="0" smtClean="0"/>
          </a:p>
          <a:p>
            <a:endParaRPr lang="zh-CN" altLang="en-US" dirty="0"/>
          </a:p>
        </p:txBody>
      </p:sp>
      <p:pic>
        <p:nvPicPr>
          <p:cNvPr id="4" name="图片 3" descr="http://yzhtml01.book118.com/2016/12/19/13/55240163/14.files/file0001.png"/>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6159500" y="1371600"/>
            <a:ext cx="5575300" cy="5029199"/>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用例图</a:t>
            </a:r>
            <a:endParaRPr lang="zh-CN" altLang="en-US" dirty="0"/>
          </a:p>
        </p:txBody>
      </p:sp>
      <p:sp>
        <p:nvSpPr>
          <p:cNvPr id="3" name="内容占位符 2"/>
          <p:cNvSpPr>
            <a:spLocks noGrp="1"/>
          </p:cNvSpPr>
          <p:nvPr>
            <p:ph idx="1"/>
          </p:nvPr>
        </p:nvSpPr>
        <p:spPr/>
        <p:txBody>
          <a:bodyPr/>
          <a:lstStyle/>
          <a:p>
            <a:r>
              <a:rPr lang="zh-CN" altLang="en-US" sz="1800" b="0" dirty="0" smtClean="0">
                <a:solidFill>
                  <a:srgbClr val="FF0000"/>
                </a:solidFill>
              </a:rPr>
              <a:t>参与者</a:t>
            </a:r>
            <a:r>
              <a:rPr lang="zh-CN" altLang="en-US" sz="1800" b="0" dirty="0" smtClean="0"/>
              <a:t>是指存在于被定义系统外部并与该系统发生交互的人或其他系统，他们代表的是系统的使用者或使用环境。 </a:t>
            </a:r>
            <a:endParaRPr lang="en-US" altLang="zh-CN" sz="1800" b="0" dirty="0" smtClean="0"/>
          </a:p>
          <a:p>
            <a:r>
              <a:rPr lang="zh-CN" altLang="en-US" sz="1800" b="0" dirty="0" smtClean="0">
                <a:solidFill>
                  <a:srgbClr val="FF0000"/>
                </a:solidFill>
              </a:rPr>
              <a:t>用例</a:t>
            </a:r>
            <a:r>
              <a:rPr lang="en-US" altLang="zh-CN" sz="1800" b="0" dirty="0" smtClean="0">
                <a:solidFill>
                  <a:srgbClr val="FF0000"/>
                </a:solidFill>
              </a:rPr>
              <a:t>(Use Case)</a:t>
            </a:r>
            <a:r>
              <a:rPr lang="zh-CN" altLang="en-US" sz="1800" b="0" dirty="0" smtClean="0"/>
              <a:t>：用于表示系统所提供的服务，它定义了系统是如何被参与者所使用的，它描述的是参与者为了使用系统所提供的某一完整功能而与系统之间发生的一段对话。 </a:t>
            </a:r>
            <a:endParaRPr lang="en-US" altLang="zh-CN" sz="1800" b="0" dirty="0" smtClean="0"/>
          </a:p>
          <a:p>
            <a:r>
              <a:rPr lang="zh-CN" altLang="en-US" sz="1800" b="0" dirty="0" smtClean="0">
                <a:solidFill>
                  <a:srgbClr val="FF0000"/>
                </a:solidFill>
              </a:rPr>
              <a:t>通讯关联</a:t>
            </a:r>
            <a:r>
              <a:rPr lang="en-US" altLang="zh-CN" sz="1800" b="0" dirty="0" smtClean="0">
                <a:solidFill>
                  <a:srgbClr val="FF0000"/>
                </a:solidFill>
              </a:rPr>
              <a:t>(Communication Association)</a:t>
            </a:r>
            <a:r>
              <a:rPr lang="zh-CN" altLang="en-US" sz="1800" b="0" dirty="0" smtClean="0">
                <a:solidFill>
                  <a:srgbClr val="FF0000"/>
                </a:solidFill>
              </a:rPr>
              <a:t>：</a:t>
            </a:r>
            <a:r>
              <a:rPr lang="zh-CN" altLang="en-US" sz="1800" b="0" dirty="0" smtClean="0">
                <a:solidFill>
                  <a:schemeClr val="tx1"/>
                </a:solidFill>
              </a:rPr>
              <a:t>用于表示参与者和用例之间的对应关系，它表示参与者使用了系统中的哪些服务（用例），或者说系统</a:t>
            </a:r>
            <a:r>
              <a:rPr lang="zh-CN" altLang="en-US" sz="1800" b="0" dirty="0" smtClean="0"/>
              <a:t>所提供的服务（用例）是被哪些参与者所使用的。</a:t>
            </a:r>
            <a:endParaRPr lang="en-US" altLang="zh-CN" sz="1800" b="0" dirty="0" smtClean="0"/>
          </a:p>
          <a:p>
            <a:r>
              <a:rPr lang="zh-CN" altLang="en-US" sz="1800" b="0" dirty="0" smtClean="0"/>
              <a:t> 以银行自动提款机</a:t>
            </a:r>
            <a:r>
              <a:rPr lang="en-US" altLang="zh-CN" sz="1800" b="0" dirty="0" smtClean="0"/>
              <a:t>(ATM)</a:t>
            </a:r>
            <a:r>
              <a:rPr lang="zh-CN" altLang="en-US" sz="1800" b="0" dirty="0" smtClean="0"/>
              <a:t>为例，</a:t>
            </a:r>
            <a:r>
              <a:rPr lang="en-US" altLang="zh-CN" sz="1800" b="0" dirty="0" smtClean="0"/>
              <a:t>ATM</a:t>
            </a:r>
            <a:r>
              <a:rPr lang="zh-CN" altLang="en-US" sz="1800" b="0" dirty="0" smtClean="0"/>
              <a:t>的主要使用者是银行客户，客户主要使用自动提款机来进行银行帐户的查询、提款和转帐交易。 通讯关联表示的是参与者和用例之间的关系，箭头表示在这一关系中哪一方是对话的主动发起者，箭头所指方是对话的被动接受者；如果不需要强调对话中的主动与被动关系，可以使用不带箭头的关联实线。该信息流是缺省存在的（用例本身描述的就是参与者和系统之间的对话），并且信息流向是双向的，它与通讯关联箭头所指的方向亳无关系。</a:t>
            </a:r>
            <a:endParaRPr lang="zh-CN" altLang="en-US" sz="1800" b="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设计与实现</a:t>
            </a:r>
            <a:endParaRPr lang="zh-CN" altLang="en-US" dirty="0"/>
          </a:p>
        </p:txBody>
      </p:sp>
      <p:sp>
        <p:nvSpPr>
          <p:cNvPr id="3" name="内容占位符 2"/>
          <p:cNvSpPr>
            <a:spLocks noGrp="1"/>
          </p:cNvSpPr>
          <p:nvPr>
            <p:ph idx="1"/>
          </p:nvPr>
        </p:nvSpPr>
        <p:spPr/>
        <p:txBody>
          <a:bodyPr/>
          <a:lstStyle/>
          <a:p>
            <a:r>
              <a:rPr lang="zh-CN" altLang="zh-CN" dirty="0" smtClean="0"/>
              <a:t>软件设计是从软件需求规格说明书出发，根据需求分析阶段确定的功能设计软件系统的整体结构、划分功能模块、确定每个模块的实现算法以及编写具体的代码，形成软件的具体设计方案。</a:t>
            </a:r>
            <a:endParaRPr lang="en-US" altLang="zh-CN" dirty="0" smtClean="0"/>
          </a:p>
          <a:p>
            <a:pPr lvl="1"/>
            <a:r>
              <a:rPr lang="zh-CN" altLang="en-US" dirty="0" smtClean="0"/>
              <a:t>整体设计</a:t>
            </a:r>
            <a:endParaRPr lang="en-US" altLang="zh-CN" dirty="0" smtClean="0"/>
          </a:p>
          <a:p>
            <a:pPr lvl="1"/>
            <a:r>
              <a:rPr lang="zh-CN" altLang="en-US" dirty="0" smtClean="0"/>
              <a:t>详细设计</a:t>
            </a:r>
            <a:endParaRPr lang="en-US" altLang="zh-CN" dirty="0" smtClean="0"/>
          </a:p>
          <a:p>
            <a:pPr lvl="1"/>
            <a:r>
              <a:rPr lang="zh-CN" altLang="en-US" dirty="0" smtClean="0"/>
              <a:t>实现</a:t>
            </a:r>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整体设计</a:t>
            </a:r>
            <a:endParaRPr lang="zh-CN" altLang="en-US" dirty="0"/>
          </a:p>
        </p:txBody>
      </p:sp>
      <p:grpSp>
        <p:nvGrpSpPr>
          <p:cNvPr id="16386" name="组合 147"/>
          <p:cNvGrpSpPr>
            <a:grpSpLocks/>
          </p:cNvGrpSpPr>
          <p:nvPr/>
        </p:nvGrpSpPr>
        <p:grpSpPr bwMode="auto">
          <a:xfrm>
            <a:off x="1143000" y="1447801"/>
            <a:ext cx="8991600" cy="4648200"/>
            <a:chOff x="13" y="135"/>
            <a:chExt cx="10859" cy="6745"/>
          </a:xfrm>
        </p:grpSpPr>
        <p:sp>
          <p:nvSpPr>
            <p:cNvPr id="148" name="AutoShape 51"/>
            <p:cNvSpPr>
              <a:spLocks noChangeAspect="1" noChangeArrowheads="1"/>
            </p:cNvSpPr>
            <p:nvPr/>
          </p:nvSpPr>
          <p:spPr bwMode="auto">
            <a:xfrm>
              <a:off x="13" y="148"/>
              <a:ext cx="10859" cy="67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49" name="Rectangle 52"/>
            <p:cNvSpPr>
              <a:spLocks noChangeArrowheads="1"/>
            </p:cNvSpPr>
            <p:nvPr/>
          </p:nvSpPr>
          <p:spPr bwMode="auto">
            <a:xfrm>
              <a:off x="3989" y="135"/>
              <a:ext cx="1773" cy="634"/>
            </a:xfrm>
            <a:prstGeom prst="rect">
              <a:avLst/>
            </a:prstGeom>
            <a:noFill/>
            <a:ln w="9525">
              <a:solidFill>
                <a:srgbClr val="000000"/>
              </a:solidFill>
              <a:miter lim="800000"/>
              <a:headEnd/>
              <a:tailEnd/>
            </a:ln>
          </p:spPr>
          <p:txBody>
            <a:bodyPr vert="horz" wrap="square" lIns="64922" tIns="32461" rIns="64922" bIns="3246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smtClean="0">
                  <a:ln>
                    <a:noFill/>
                  </a:ln>
                  <a:solidFill>
                    <a:srgbClr val="000000"/>
                  </a:solidFill>
                  <a:effectLst/>
                  <a:latin typeface="Arial" pitchFamily="34" charset="0"/>
                  <a:ea typeface="宋体" pitchFamily="2" charset="-122"/>
                  <a:cs typeface="宋体" pitchFamily="2" charset="-122"/>
                </a:rPr>
                <a:t>销售管理</a:t>
              </a:r>
              <a:endParaRPr kumimoji="0" lang="zh-CN" sz="16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50" name="Rectangle 53"/>
            <p:cNvSpPr>
              <a:spLocks noChangeArrowheads="1"/>
            </p:cNvSpPr>
            <p:nvPr/>
          </p:nvSpPr>
          <p:spPr bwMode="auto">
            <a:xfrm>
              <a:off x="222" y="2116"/>
              <a:ext cx="552" cy="3239"/>
            </a:xfrm>
            <a:prstGeom prst="rect">
              <a:avLst/>
            </a:prstGeom>
            <a:noFill/>
            <a:ln w="9525">
              <a:solidFill>
                <a:srgbClr val="000000"/>
              </a:solidFill>
              <a:miter lim="800000"/>
              <a:headEnd/>
              <a:tailEnd/>
            </a:ln>
          </p:spPr>
          <p:txBody>
            <a:bodyPr vert="horz" wrap="none" lIns="64922" tIns="32461" rIns="64922" bIns="3246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主</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界</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面</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显</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示</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51" name="Rectangle 54"/>
            <p:cNvSpPr>
              <a:spLocks noChangeArrowheads="1"/>
            </p:cNvSpPr>
            <p:nvPr/>
          </p:nvSpPr>
          <p:spPr bwMode="auto">
            <a:xfrm>
              <a:off x="1551" y="2116"/>
              <a:ext cx="552" cy="3239"/>
            </a:xfrm>
            <a:prstGeom prst="rect">
              <a:avLst/>
            </a:prstGeom>
            <a:noFill/>
            <a:ln w="9525">
              <a:solidFill>
                <a:srgbClr val="000000"/>
              </a:solidFill>
              <a:miter lim="800000"/>
              <a:headEnd/>
              <a:tailEnd/>
            </a:ln>
          </p:spPr>
          <p:txBody>
            <a:bodyPr vert="horz" wrap="none" lIns="64922" tIns="32461" rIns="64922" bIns="3246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功</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能</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选</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择</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52" name="Rectangle 55"/>
            <p:cNvSpPr>
              <a:spLocks noChangeArrowheads="1"/>
            </p:cNvSpPr>
            <p:nvPr/>
          </p:nvSpPr>
          <p:spPr bwMode="auto">
            <a:xfrm>
              <a:off x="2881" y="2116"/>
              <a:ext cx="552" cy="3365"/>
            </a:xfrm>
            <a:prstGeom prst="rect">
              <a:avLst/>
            </a:prstGeom>
            <a:noFill/>
            <a:ln w="9525">
              <a:solidFill>
                <a:srgbClr val="000000"/>
              </a:solidFill>
              <a:miter lim="800000"/>
              <a:headEnd/>
              <a:tailEnd/>
            </a:ln>
          </p:spPr>
          <p:txBody>
            <a:bodyPr vert="horz" wrap="none" lIns="64922" tIns="32461" rIns="64922" bIns="3246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销</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售</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管</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理</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信</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息</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输</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入</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53" name="Rectangle 56"/>
            <p:cNvSpPr>
              <a:spLocks noChangeArrowheads="1"/>
            </p:cNvSpPr>
            <p:nvPr/>
          </p:nvSpPr>
          <p:spPr bwMode="auto">
            <a:xfrm>
              <a:off x="4212" y="2116"/>
              <a:ext cx="551" cy="3406"/>
            </a:xfrm>
            <a:prstGeom prst="rect">
              <a:avLst/>
            </a:prstGeom>
            <a:noFill/>
            <a:ln w="9525">
              <a:solidFill>
                <a:srgbClr val="000000"/>
              </a:solidFill>
              <a:miter lim="800000"/>
              <a:headEnd/>
              <a:tailEnd/>
            </a:ln>
          </p:spPr>
          <p:txBody>
            <a:bodyPr vert="horz" wrap="none" lIns="64922" tIns="32461" rIns="64922" bIns="3246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销</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售</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管</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理</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信</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息</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修</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改</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54" name="Rectangle 57"/>
            <p:cNvSpPr>
              <a:spLocks noChangeArrowheads="1"/>
            </p:cNvSpPr>
            <p:nvPr/>
          </p:nvSpPr>
          <p:spPr bwMode="auto">
            <a:xfrm>
              <a:off x="5540" y="2116"/>
              <a:ext cx="551" cy="3419"/>
            </a:xfrm>
            <a:prstGeom prst="rect">
              <a:avLst/>
            </a:prstGeom>
            <a:noFill/>
            <a:ln w="9525">
              <a:solidFill>
                <a:srgbClr val="000000"/>
              </a:solidFill>
              <a:miter lim="800000"/>
              <a:headEnd/>
              <a:tailEnd/>
            </a:ln>
          </p:spPr>
          <p:txBody>
            <a:bodyPr vert="horz" wrap="none" lIns="64922" tIns="32461" rIns="64922" bIns="3246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销</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售</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管</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理</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信</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息</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查</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询</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55" name="Rectangle 58"/>
            <p:cNvSpPr>
              <a:spLocks noChangeArrowheads="1"/>
            </p:cNvSpPr>
            <p:nvPr/>
          </p:nvSpPr>
          <p:spPr bwMode="auto">
            <a:xfrm>
              <a:off x="7093" y="2116"/>
              <a:ext cx="551" cy="3419"/>
            </a:xfrm>
            <a:prstGeom prst="rect">
              <a:avLst/>
            </a:prstGeom>
            <a:noFill/>
            <a:ln w="9525">
              <a:solidFill>
                <a:srgbClr val="000000"/>
              </a:solidFill>
              <a:miter lim="800000"/>
              <a:headEnd/>
              <a:tailEnd/>
            </a:ln>
          </p:spPr>
          <p:txBody>
            <a:bodyPr vert="horz" wrap="none" lIns="64922" tIns="32461" rIns="64922" bIns="3246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销</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售</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管</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理</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信</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息</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导</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入</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56" name="Rectangle 59"/>
            <p:cNvSpPr>
              <a:spLocks noChangeArrowheads="1"/>
            </p:cNvSpPr>
            <p:nvPr/>
          </p:nvSpPr>
          <p:spPr bwMode="auto">
            <a:xfrm>
              <a:off x="8421" y="2116"/>
              <a:ext cx="551" cy="3446"/>
            </a:xfrm>
            <a:prstGeom prst="rect">
              <a:avLst/>
            </a:prstGeom>
            <a:noFill/>
            <a:ln w="9525">
              <a:solidFill>
                <a:srgbClr val="000000"/>
              </a:solidFill>
              <a:miter lim="800000"/>
              <a:headEnd/>
              <a:tailEnd/>
            </a:ln>
          </p:spPr>
          <p:txBody>
            <a:bodyPr vert="horz" wrap="none" lIns="64922" tIns="32461" rIns="64922" bIns="3246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销</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售</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管</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理</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信</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息</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导</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出</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57" name="Line 60"/>
            <p:cNvSpPr>
              <a:spLocks noChangeShapeType="1"/>
            </p:cNvSpPr>
            <p:nvPr/>
          </p:nvSpPr>
          <p:spPr bwMode="auto">
            <a:xfrm>
              <a:off x="4904" y="836"/>
              <a:ext cx="0" cy="73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8" name="Line 61"/>
            <p:cNvSpPr>
              <a:spLocks noChangeShapeType="1"/>
            </p:cNvSpPr>
            <p:nvPr/>
          </p:nvSpPr>
          <p:spPr bwMode="auto">
            <a:xfrm>
              <a:off x="939" y="1568"/>
              <a:ext cx="8139"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59" name="Line 62"/>
            <p:cNvSpPr>
              <a:spLocks noChangeShapeType="1"/>
            </p:cNvSpPr>
            <p:nvPr/>
          </p:nvSpPr>
          <p:spPr bwMode="auto">
            <a:xfrm>
              <a:off x="522" y="1568"/>
              <a:ext cx="0" cy="52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0" name="Line 63"/>
            <p:cNvSpPr>
              <a:spLocks noChangeShapeType="1"/>
            </p:cNvSpPr>
            <p:nvPr/>
          </p:nvSpPr>
          <p:spPr bwMode="auto">
            <a:xfrm>
              <a:off x="4487" y="1568"/>
              <a:ext cx="0" cy="52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1" name="Line 64"/>
            <p:cNvSpPr>
              <a:spLocks noChangeShapeType="1"/>
            </p:cNvSpPr>
            <p:nvPr/>
          </p:nvSpPr>
          <p:spPr bwMode="auto">
            <a:xfrm>
              <a:off x="1774" y="1568"/>
              <a:ext cx="0" cy="52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2" name="Line 65"/>
            <p:cNvSpPr>
              <a:spLocks noChangeShapeType="1"/>
            </p:cNvSpPr>
            <p:nvPr/>
          </p:nvSpPr>
          <p:spPr bwMode="auto">
            <a:xfrm>
              <a:off x="3235" y="1568"/>
              <a:ext cx="0" cy="52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3" name="Line 66"/>
            <p:cNvSpPr>
              <a:spLocks noChangeShapeType="1"/>
            </p:cNvSpPr>
            <p:nvPr/>
          </p:nvSpPr>
          <p:spPr bwMode="auto">
            <a:xfrm>
              <a:off x="5843" y="1568"/>
              <a:ext cx="0" cy="52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4" name="Line 67"/>
            <p:cNvSpPr>
              <a:spLocks noChangeShapeType="1"/>
            </p:cNvSpPr>
            <p:nvPr/>
          </p:nvSpPr>
          <p:spPr bwMode="auto">
            <a:xfrm>
              <a:off x="7304" y="1568"/>
              <a:ext cx="0" cy="52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5" name="Line 68"/>
            <p:cNvSpPr>
              <a:spLocks noChangeShapeType="1"/>
            </p:cNvSpPr>
            <p:nvPr/>
          </p:nvSpPr>
          <p:spPr bwMode="auto">
            <a:xfrm>
              <a:off x="8556" y="1568"/>
              <a:ext cx="0" cy="52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6" name="Rectangle 69"/>
            <p:cNvSpPr>
              <a:spLocks noChangeArrowheads="1"/>
            </p:cNvSpPr>
            <p:nvPr/>
          </p:nvSpPr>
          <p:spPr bwMode="auto">
            <a:xfrm>
              <a:off x="9529" y="2116"/>
              <a:ext cx="552" cy="3461"/>
            </a:xfrm>
            <a:prstGeom prst="rect">
              <a:avLst/>
            </a:prstGeom>
            <a:noFill/>
            <a:ln w="9525">
              <a:solidFill>
                <a:srgbClr val="000000"/>
              </a:solidFill>
              <a:miter lim="800000"/>
              <a:headEnd/>
              <a:tailEnd/>
            </a:ln>
          </p:spPr>
          <p:txBody>
            <a:bodyPr vert="horz" wrap="none" lIns="64922" tIns="32461" rIns="64922" bIns="32461"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销</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售</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管</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理</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信</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息</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删</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00"/>
                  </a:solidFill>
                  <a:effectLst/>
                  <a:latin typeface="Arial" pitchFamily="34" charset="0"/>
                  <a:ea typeface="宋体" pitchFamily="2" charset="-122"/>
                  <a:cs typeface="宋体" pitchFamily="2" charset="-122"/>
                </a:rPr>
                <a:t>除</a:t>
              </a:r>
              <a:endParaRPr kumimoji="0" lang="zh-CN" sz="16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67" name="Line 70"/>
            <p:cNvSpPr>
              <a:spLocks noChangeShapeType="1"/>
            </p:cNvSpPr>
            <p:nvPr/>
          </p:nvSpPr>
          <p:spPr bwMode="auto">
            <a:xfrm>
              <a:off x="522" y="1568"/>
              <a:ext cx="417"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8" name="Line 71"/>
            <p:cNvSpPr>
              <a:spLocks noChangeShapeType="1"/>
            </p:cNvSpPr>
            <p:nvPr/>
          </p:nvSpPr>
          <p:spPr bwMode="auto">
            <a:xfrm>
              <a:off x="9078" y="1568"/>
              <a:ext cx="731"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9" name="Line 72"/>
            <p:cNvSpPr>
              <a:spLocks noChangeShapeType="1"/>
            </p:cNvSpPr>
            <p:nvPr/>
          </p:nvSpPr>
          <p:spPr bwMode="auto">
            <a:xfrm>
              <a:off x="9809" y="1568"/>
              <a:ext cx="0" cy="52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7" name="TextBox 26"/>
          <p:cNvSpPr txBox="1"/>
          <p:nvPr/>
        </p:nvSpPr>
        <p:spPr>
          <a:xfrm>
            <a:off x="1447800" y="5791200"/>
            <a:ext cx="1723549" cy="461665"/>
          </a:xfrm>
          <a:prstGeom prst="rect">
            <a:avLst/>
          </a:prstGeom>
          <a:noFill/>
        </p:spPr>
        <p:txBody>
          <a:bodyPr wrap="none" rtlCol="0">
            <a:spAutoFit/>
          </a:bodyPr>
          <a:lstStyle/>
          <a:p>
            <a:r>
              <a:rPr lang="zh-CN" altLang="en-US" dirty="0" smtClean="0"/>
              <a:t>功能模块图</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模块（详细）设计</a:t>
            </a:r>
            <a:endParaRPr lang="zh-CN" altLang="en-US" dirty="0"/>
          </a:p>
        </p:txBody>
      </p:sp>
      <p:sp>
        <p:nvSpPr>
          <p:cNvPr id="3" name="内容占位符 2"/>
          <p:cNvSpPr>
            <a:spLocks noGrp="1"/>
          </p:cNvSpPr>
          <p:nvPr>
            <p:ph idx="1"/>
          </p:nvPr>
        </p:nvSpPr>
        <p:spPr>
          <a:xfrm>
            <a:off x="304800" y="1371600"/>
            <a:ext cx="11582400" cy="2209800"/>
          </a:xfrm>
        </p:spPr>
        <p:txBody>
          <a:bodyPr/>
          <a:lstStyle/>
          <a:p>
            <a:pPr marL="342900" lvl="1" indent="-342900">
              <a:buFont typeface="Times New Roman" panose="02020603050405020304" pitchFamily="18" charset="0"/>
              <a:buChar char="☺"/>
            </a:pPr>
            <a:r>
              <a:rPr lang="zh-CN" altLang="zh-CN" dirty="0" smtClean="0"/>
              <a:t>给出多个文件之间的关系</a:t>
            </a:r>
            <a:r>
              <a:rPr lang="zh-CN" altLang="en-US" dirty="0" smtClean="0"/>
              <a:t>（总体架构图）</a:t>
            </a:r>
            <a:endParaRPr lang="en-US" altLang="zh-CN" dirty="0" smtClean="0"/>
          </a:p>
          <a:p>
            <a:pPr marL="342900" lvl="1" indent="-342900">
              <a:buFont typeface="Times New Roman" panose="02020603050405020304" pitchFamily="18" charset="0"/>
              <a:buChar char="☺"/>
            </a:pPr>
            <a:r>
              <a:rPr lang="zh-CN" altLang="zh-CN" dirty="0" smtClean="0"/>
              <a:t>给出文件包含的函数原型</a:t>
            </a:r>
          </a:p>
          <a:p>
            <a:endParaRPr lang="zh-CN" altLang="en-US" dirty="0"/>
          </a:p>
        </p:txBody>
      </p:sp>
      <p:pic>
        <p:nvPicPr>
          <p:cNvPr id="4" name="图片 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095500" y="2819400"/>
            <a:ext cx="7581900" cy="335280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详细设计</a:t>
            </a:r>
            <a:endParaRPr lang="zh-CN" altLang="en-US" dirty="0"/>
          </a:p>
        </p:txBody>
      </p:sp>
      <p:sp>
        <p:nvSpPr>
          <p:cNvPr id="3" name="内容占位符 2"/>
          <p:cNvSpPr>
            <a:spLocks noGrp="1"/>
          </p:cNvSpPr>
          <p:nvPr>
            <p:ph idx="1"/>
          </p:nvPr>
        </p:nvSpPr>
        <p:spPr/>
        <p:txBody>
          <a:bodyPr/>
          <a:lstStyle/>
          <a:p>
            <a:r>
              <a:rPr lang="zh-CN" altLang="en-US" dirty="0" smtClean="0"/>
              <a:t>每个模块怎么实现的</a:t>
            </a:r>
            <a:endParaRPr lang="en-US" altLang="zh-CN" dirty="0" smtClean="0"/>
          </a:p>
          <a:p>
            <a:pPr lvl="1"/>
            <a:r>
              <a:rPr lang="zh-CN" altLang="en-US" dirty="0" smtClean="0"/>
              <a:t>说明详细设计思路</a:t>
            </a:r>
            <a:endParaRPr lang="en-US" altLang="zh-CN" dirty="0" smtClean="0"/>
          </a:p>
          <a:p>
            <a:pPr lvl="1"/>
            <a:r>
              <a:rPr lang="zh-CN" altLang="en-US" dirty="0" smtClean="0"/>
              <a:t>流程图</a:t>
            </a:r>
            <a:endParaRPr lang="en-US" altLang="zh-CN" dirty="0" smtClean="0"/>
          </a:p>
          <a:p>
            <a:pPr lvl="1"/>
            <a:r>
              <a:rPr lang="zh-CN" altLang="en-US" dirty="0" smtClean="0"/>
              <a:t>关键代码</a:t>
            </a:r>
            <a:endParaRPr lang="en-US" altLang="zh-CN" dirty="0" smtClean="0"/>
          </a:p>
          <a:p>
            <a:pPr lvl="1">
              <a:buNone/>
            </a:pPr>
            <a:endParaRPr lang="en-US" altLang="zh-CN"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流程图</a:t>
            </a:r>
            <a:endParaRPr lang="zh-CN" altLang="en-US" dirty="0"/>
          </a:p>
        </p:txBody>
      </p:sp>
      <p:sp>
        <p:nvSpPr>
          <p:cNvPr id="3" name="内容占位符 2"/>
          <p:cNvSpPr>
            <a:spLocks noGrp="1"/>
          </p:cNvSpPr>
          <p:nvPr>
            <p:ph idx="1"/>
          </p:nvPr>
        </p:nvSpPr>
        <p:spPr>
          <a:xfrm>
            <a:off x="304800" y="1371600"/>
            <a:ext cx="6096000" cy="2057400"/>
          </a:xfrm>
        </p:spPr>
        <p:txBody>
          <a:bodyPr/>
          <a:lstStyle/>
          <a:p>
            <a:r>
              <a:rPr lang="zh-CN" altLang="en-US" dirty="0" smtClean="0"/>
              <a:t>程序流程图又称程序框图，是用统一规定的标准符号描述程序运行具体步骤的图形表示。程序框图的设计是在处理流程图的基础上，通过对输入输出数据和处理过程的详细分析，将计算机的主要运行步骤和内容标识出来。</a:t>
            </a:r>
            <a:endParaRPr lang="zh-CN" altLang="en-US" dirty="0"/>
          </a:p>
        </p:txBody>
      </p:sp>
      <p:pic>
        <p:nvPicPr>
          <p:cNvPr id="18434" name="Picture 2" descr="https://bkimg.cdn.bcebos.com/pic/29381f30e924b8995ab465536e061d950b7bf6d5?x-bce-process=image/watermark,image_d2F0ZXIvYmFpa2U4MA==,g_7,xp_5,yp_5/format,f_auto"/>
          <p:cNvPicPr>
            <a:picLocks noChangeAspect="1" noChangeArrowheads="1"/>
          </p:cNvPicPr>
          <p:nvPr/>
        </p:nvPicPr>
        <p:blipFill>
          <a:blip r:embed="rId2" cstate="print"/>
          <a:srcRect/>
          <a:stretch>
            <a:fillRect/>
          </a:stretch>
        </p:blipFill>
        <p:spPr bwMode="auto">
          <a:xfrm>
            <a:off x="8001000" y="838200"/>
            <a:ext cx="2971800" cy="5638801"/>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untitled.png"/>
          <p:cNvPicPr>
            <a:picLocks noGrp="1" noChangeAspect="1"/>
          </p:cNvPicPr>
          <p:nvPr>
            <p:ph idx="1"/>
          </p:nvPr>
        </p:nvPicPr>
        <p:blipFill>
          <a:blip r:embed="rId2" cstate="print"/>
          <a:stretch>
            <a:fillRect/>
          </a:stretch>
        </p:blipFill>
        <p:spPr>
          <a:xfrm>
            <a:off x="5715001" y="1971674"/>
            <a:ext cx="5410200" cy="4581525"/>
          </a:xfrm>
        </p:spPr>
      </p:pic>
      <p:pic>
        <p:nvPicPr>
          <p:cNvPr id="17410" name="Picture 2" descr="https://bkimg.cdn.bcebos.com/pic/94cad1c8a786c9175254e184c13d70cf3bc75733?x-bce-process=image/watermark,image_d2F0ZXIvYmFpa2U4MA==,g_7,xp_5,yp_5/format,f_auto"/>
          <p:cNvPicPr>
            <a:picLocks noChangeAspect="1" noChangeArrowheads="1"/>
          </p:cNvPicPr>
          <p:nvPr/>
        </p:nvPicPr>
        <p:blipFill>
          <a:blip r:embed="rId3" cstate="print"/>
          <a:srcRect/>
          <a:stretch>
            <a:fillRect/>
          </a:stretch>
        </p:blipFill>
        <p:spPr bwMode="auto">
          <a:xfrm>
            <a:off x="609600" y="1628775"/>
            <a:ext cx="5029200" cy="492442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要求</a:t>
            </a:r>
            <a:endParaRPr lang="zh-CN" altLang="en-US" dirty="0"/>
          </a:p>
        </p:txBody>
      </p:sp>
      <p:sp>
        <p:nvSpPr>
          <p:cNvPr id="3" name="内容占位符 2"/>
          <p:cNvSpPr>
            <a:spLocks noGrp="1"/>
          </p:cNvSpPr>
          <p:nvPr>
            <p:ph idx="1"/>
          </p:nvPr>
        </p:nvSpPr>
        <p:spPr/>
        <p:txBody>
          <a:bodyPr/>
          <a:lstStyle/>
          <a:p>
            <a:r>
              <a:rPr lang="zh-CN" altLang="en-US" sz="2800" dirty="0"/>
              <a:t>综合应用</a:t>
            </a:r>
            <a:r>
              <a:rPr lang="en-US" altLang="zh-CN" sz="2800" dirty="0"/>
              <a:t>C</a:t>
            </a:r>
            <a:r>
              <a:rPr lang="zh-CN" altLang="en-US" sz="2800" dirty="0"/>
              <a:t>语言进行项目</a:t>
            </a:r>
            <a:r>
              <a:rPr lang="zh-CN" altLang="en-US" sz="2800" dirty="0" smtClean="0"/>
              <a:t>实践</a:t>
            </a:r>
            <a:endParaRPr lang="en-US" altLang="zh-CN" sz="2800" dirty="0" smtClean="0"/>
          </a:p>
          <a:p>
            <a:r>
              <a:rPr lang="zh-CN" altLang="en-US" sz="2800" dirty="0" smtClean="0"/>
              <a:t>掌握从</a:t>
            </a:r>
            <a:r>
              <a:rPr lang="zh-CN" altLang="en-US" sz="2800" dirty="0"/>
              <a:t>需求分析、设计、实现、测试的完整项目</a:t>
            </a:r>
            <a:r>
              <a:rPr lang="zh-CN" altLang="en-US" sz="2800" dirty="0" smtClean="0"/>
              <a:t>开发过程</a:t>
            </a:r>
            <a:endParaRPr lang="en-US" altLang="zh-CN" sz="2800" dirty="0" smtClean="0"/>
          </a:p>
          <a:p>
            <a:r>
              <a:rPr lang="zh-CN" altLang="en-US" sz="2800" dirty="0" smtClean="0"/>
              <a:t>养成</a:t>
            </a:r>
            <a:r>
              <a:rPr lang="zh-CN" altLang="en-US" sz="2800" dirty="0"/>
              <a:t>主动学习的</a:t>
            </a:r>
            <a:r>
              <a:rPr lang="zh-CN" altLang="en-US" sz="2800" dirty="0" smtClean="0"/>
              <a:t>习惯</a:t>
            </a:r>
            <a:endParaRPr lang="en-US" altLang="zh-CN" sz="2800" dirty="0" smtClean="0"/>
          </a:p>
          <a:p>
            <a:r>
              <a:rPr lang="zh-CN" altLang="en-US" sz="2800" dirty="0" smtClean="0"/>
              <a:t>培养口头</a:t>
            </a:r>
            <a:r>
              <a:rPr lang="zh-CN" altLang="en-US" sz="2800" dirty="0"/>
              <a:t>表达、文档撰写和团队</a:t>
            </a:r>
            <a:r>
              <a:rPr lang="zh-CN" altLang="en-US" sz="2800" dirty="0" smtClean="0"/>
              <a:t>合作的能力</a:t>
            </a:r>
            <a:r>
              <a:rPr lang="zh-CN" altLang="en-US" sz="2800" dirty="0"/>
              <a:t>。</a:t>
            </a:r>
          </a:p>
        </p:txBody>
      </p:sp>
    </p:spTree>
    <p:extLst>
      <p:ext uri="{BB962C8B-B14F-4D97-AF65-F5344CB8AC3E}">
        <p14:creationId xmlns:p14="http://schemas.microsoft.com/office/powerpoint/2010/main" xmlns="" val="280954945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endParaRPr lang="zh-CN" altLang="en-US" dirty="0"/>
          </a:p>
        </p:txBody>
      </p:sp>
      <p:sp>
        <p:nvSpPr>
          <p:cNvPr id="3" name="内容占位符 2"/>
          <p:cNvSpPr>
            <a:spLocks noGrp="1"/>
          </p:cNvSpPr>
          <p:nvPr>
            <p:ph idx="1"/>
          </p:nvPr>
        </p:nvSpPr>
        <p:spPr>
          <a:xfrm>
            <a:off x="304800" y="1219200"/>
            <a:ext cx="11582400" cy="5181600"/>
          </a:xfrm>
        </p:spPr>
        <p:txBody>
          <a:bodyPr/>
          <a:lstStyle/>
          <a:p>
            <a:pPr>
              <a:lnSpc>
                <a:spcPct val="100000"/>
              </a:lnSpc>
            </a:pPr>
            <a:r>
              <a:rPr lang="zh-CN" altLang="en-US" dirty="0" smtClean="0"/>
              <a:t>各模块及实现界面截图</a:t>
            </a:r>
            <a:endParaRPr lang="zh-CN" altLang="zh-CN" dirty="0" smtClean="0"/>
          </a:p>
          <a:p>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项目测试</a:t>
            </a:r>
            <a:endParaRPr lang="zh-CN" altLang="en-US" dirty="0"/>
          </a:p>
        </p:txBody>
      </p:sp>
      <p:sp>
        <p:nvSpPr>
          <p:cNvPr id="3" name="内容占位符 2"/>
          <p:cNvSpPr>
            <a:spLocks noGrp="1"/>
          </p:cNvSpPr>
          <p:nvPr>
            <p:ph idx="1"/>
          </p:nvPr>
        </p:nvSpPr>
        <p:spPr/>
        <p:txBody>
          <a:bodyPr/>
          <a:lstStyle/>
          <a:p>
            <a:r>
              <a:rPr lang="zh-CN" altLang="zh-CN" dirty="0" smtClean="0"/>
              <a:t>软件测试方法的目</a:t>
            </a:r>
            <a:r>
              <a:rPr lang="zh-CN" altLang="en-US" dirty="0" smtClean="0"/>
              <a:t>的</a:t>
            </a:r>
            <a:endParaRPr lang="en-US" altLang="zh-CN" dirty="0" smtClean="0"/>
          </a:p>
          <a:p>
            <a:pPr lvl="1"/>
            <a:r>
              <a:rPr lang="zh-CN" altLang="zh-CN" dirty="0" smtClean="0"/>
              <a:t>发现软件程序中的错误、对软件是否符合设计要求，以及是否符合合同中所要达到的技术要求，进行有关验证以及评估软件的质量。最终实现将高质量的软件系统交给用户的目的。</a:t>
            </a:r>
            <a:endParaRPr lang="en-US" altLang="zh-CN" dirty="0" smtClean="0"/>
          </a:p>
          <a:p>
            <a:r>
              <a:rPr lang="zh-CN" altLang="zh-CN" dirty="0" smtClean="0"/>
              <a:t>软件的基本测试方法</a:t>
            </a:r>
            <a:endParaRPr lang="en-US" altLang="zh-CN" dirty="0" smtClean="0"/>
          </a:p>
          <a:p>
            <a:pPr lvl="1"/>
            <a:r>
              <a:rPr lang="zh-CN" altLang="zh-CN" dirty="0" smtClean="0"/>
              <a:t>静态测试和动态测试、</a:t>
            </a:r>
            <a:r>
              <a:rPr lang="zh-CN" altLang="zh-CN" dirty="0" smtClean="0">
                <a:solidFill>
                  <a:srgbClr val="FF0000"/>
                </a:solidFill>
              </a:rPr>
              <a:t>功能测试</a:t>
            </a:r>
            <a:r>
              <a:rPr lang="zh-CN" altLang="zh-CN" dirty="0" smtClean="0"/>
              <a:t>、性能测试、黑盒测试和白盒测试等等。 </a:t>
            </a:r>
            <a:endParaRPr lang="en-US" altLang="zh-CN" dirty="0" smtClean="0"/>
          </a:p>
          <a:p>
            <a:pPr lvl="2"/>
            <a:r>
              <a:rPr lang="zh-CN" altLang="en-US" dirty="0" smtClean="0"/>
              <a:t>设计测试用例进行测试</a:t>
            </a:r>
            <a:endParaRPr lang="en-US" altLang="zh-CN" dirty="0" smtClean="0"/>
          </a:p>
          <a:p>
            <a:pPr lvl="2"/>
            <a:r>
              <a:rPr lang="zh-CN" altLang="en-US" dirty="0" smtClean="0"/>
              <a:t>图表统计测试结果</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4400" dirty="0"/>
              <a:t>考核方式</a:t>
            </a:r>
            <a:endParaRPr lang="zh-CN" altLang="en-US" sz="4400" dirty="0"/>
          </a:p>
        </p:txBody>
      </p:sp>
      <p:sp>
        <p:nvSpPr>
          <p:cNvPr id="3" name="内容占位符 2"/>
          <p:cNvSpPr>
            <a:spLocks noGrp="1"/>
          </p:cNvSpPr>
          <p:nvPr>
            <p:ph idx="1"/>
          </p:nvPr>
        </p:nvSpPr>
        <p:spPr>
          <a:xfrm>
            <a:off x="2895600" y="1752600"/>
            <a:ext cx="8991600" cy="4800600"/>
          </a:xfrm>
        </p:spPr>
        <p:txBody>
          <a:bodyPr/>
          <a:lstStyle/>
          <a:p>
            <a:pPr marL="0" indent="0">
              <a:buNone/>
            </a:pPr>
            <a:r>
              <a:rPr lang="zh-CN" altLang="en-US" sz="3200" dirty="0"/>
              <a:t>总成绩 </a:t>
            </a:r>
            <a:endParaRPr lang="en-US" altLang="zh-CN" sz="3200" dirty="0"/>
          </a:p>
          <a:p>
            <a:pPr marL="0" indent="0">
              <a:buNone/>
            </a:pPr>
            <a:r>
              <a:rPr lang="en-US" altLang="zh-CN" sz="3200" dirty="0"/>
              <a:t>= </a:t>
            </a:r>
            <a:r>
              <a:rPr lang="zh-CN" altLang="zh-CN" sz="3200" dirty="0" smtClean="0"/>
              <a:t>项目文档</a:t>
            </a:r>
            <a:r>
              <a:rPr lang="en-US" altLang="zh-CN" sz="3200" dirty="0" smtClean="0"/>
              <a:t>(</a:t>
            </a:r>
            <a:r>
              <a:rPr lang="en-US" altLang="zh-CN" sz="3200" dirty="0"/>
              <a:t>40%) </a:t>
            </a:r>
          </a:p>
          <a:p>
            <a:pPr marL="0" indent="0">
              <a:buNone/>
            </a:pPr>
            <a:r>
              <a:rPr lang="en-US" altLang="zh-CN" sz="3200" dirty="0" smtClean="0"/>
              <a:t>+</a:t>
            </a:r>
            <a:r>
              <a:rPr lang="zh-CN" altLang="en-US" sz="3200" dirty="0" smtClean="0"/>
              <a:t>演示文档</a:t>
            </a:r>
            <a:r>
              <a:rPr lang="en-US" altLang="zh-CN" sz="3200" dirty="0" smtClean="0"/>
              <a:t>(</a:t>
            </a:r>
            <a:r>
              <a:rPr lang="en-US" altLang="zh-CN" sz="3200" dirty="0"/>
              <a:t>20%) </a:t>
            </a:r>
          </a:p>
          <a:p>
            <a:pPr marL="0" indent="0">
              <a:buNone/>
            </a:pPr>
            <a:r>
              <a:rPr lang="en-US" altLang="zh-CN" sz="3200" dirty="0"/>
              <a:t>+ </a:t>
            </a:r>
            <a:r>
              <a:rPr lang="zh-CN" altLang="zh-CN" sz="3200" dirty="0"/>
              <a:t>表达能力</a:t>
            </a:r>
            <a:r>
              <a:rPr lang="en-US" altLang="zh-CN" sz="3200" dirty="0"/>
              <a:t>(20%) </a:t>
            </a:r>
          </a:p>
          <a:p>
            <a:pPr marL="0" indent="0">
              <a:buNone/>
            </a:pPr>
            <a:r>
              <a:rPr lang="en-US" altLang="zh-CN" sz="3200" dirty="0"/>
              <a:t>+ </a:t>
            </a:r>
            <a:r>
              <a:rPr lang="zh-CN" altLang="en-US" sz="3200" dirty="0" smtClean="0"/>
              <a:t>项目实施</a:t>
            </a:r>
            <a:r>
              <a:rPr lang="en-US" altLang="zh-CN" sz="3200" dirty="0" smtClean="0"/>
              <a:t>(20</a:t>
            </a:r>
            <a:r>
              <a:rPr lang="en-US" altLang="zh-CN" sz="3200" dirty="0"/>
              <a:t>%) </a:t>
            </a:r>
            <a:endParaRPr lang="zh-CN" altLang="en-US" sz="3200" dirty="0"/>
          </a:p>
        </p:txBody>
      </p:sp>
    </p:spTree>
    <p:extLst>
      <p:ext uri="{BB962C8B-B14F-4D97-AF65-F5344CB8AC3E}">
        <p14:creationId xmlns:p14="http://schemas.microsoft.com/office/powerpoint/2010/main" xmlns="" val="21455412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具体要求</a:t>
            </a:r>
            <a:endParaRPr lang="zh-CN" altLang="en-US" dirty="0"/>
          </a:p>
        </p:txBody>
      </p:sp>
      <p:sp>
        <p:nvSpPr>
          <p:cNvPr id="3" name="内容占位符 2"/>
          <p:cNvSpPr>
            <a:spLocks noGrp="1"/>
          </p:cNvSpPr>
          <p:nvPr>
            <p:ph idx="1"/>
          </p:nvPr>
        </p:nvSpPr>
        <p:spPr/>
        <p:txBody>
          <a:bodyPr/>
          <a:lstStyle/>
          <a:p>
            <a:r>
              <a:rPr lang="zh-CN" altLang="en-US" sz="2800" dirty="0" smtClean="0"/>
              <a:t>自由选择题目，自由组合为</a:t>
            </a:r>
            <a:r>
              <a:rPr lang="en-US" altLang="zh-CN" sz="2800" dirty="0" smtClean="0"/>
              <a:t>3-6</a:t>
            </a:r>
            <a:r>
              <a:rPr lang="zh-CN" altLang="en-US" sz="2800" dirty="0" smtClean="0"/>
              <a:t>人的项目组。</a:t>
            </a:r>
            <a:endParaRPr lang="en-US" altLang="zh-CN" sz="2800" dirty="0" smtClean="0"/>
          </a:p>
          <a:p>
            <a:r>
              <a:rPr lang="zh-CN" altLang="en-US" sz="2800" dirty="0"/>
              <a:t>协作</a:t>
            </a:r>
            <a:r>
              <a:rPr lang="zh-CN" altLang="en-US" sz="2800" dirty="0" smtClean="0"/>
              <a:t>完成从项目选题、需求分析</a:t>
            </a:r>
            <a:r>
              <a:rPr lang="zh-CN" altLang="en-US" sz="2800" dirty="0"/>
              <a:t>、设计、实现、测试的完整项目</a:t>
            </a:r>
            <a:r>
              <a:rPr lang="zh-CN" altLang="en-US" sz="2800" dirty="0" smtClean="0"/>
              <a:t>开发过程。</a:t>
            </a:r>
            <a:endParaRPr lang="en-US" altLang="zh-CN" sz="2800" dirty="0" smtClean="0"/>
          </a:p>
          <a:p>
            <a:r>
              <a:rPr lang="zh-CN" altLang="en-US" sz="2800" dirty="0" smtClean="0"/>
              <a:t>制作项目</a:t>
            </a:r>
            <a:r>
              <a:rPr lang="zh-CN" altLang="zh-CN" sz="2800" dirty="0" smtClean="0"/>
              <a:t>汇报幻灯片</a:t>
            </a:r>
            <a:r>
              <a:rPr lang="zh-CN" altLang="en-US" sz="2800" dirty="0" smtClean="0"/>
              <a:t>（</a:t>
            </a:r>
            <a:r>
              <a:rPr lang="en-US" altLang="zh-CN" sz="2800" dirty="0" err="1" smtClean="0"/>
              <a:t>pptx</a:t>
            </a:r>
            <a:r>
              <a:rPr lang="zh-CN" altLang="en-US" sz="2800" dirty="0" smtClean="0"/>
              <a:t>文件，汇报时间</a:t>
            </a:r>
            <a:r>
              <a:rPr lang="en-US" altLang="zh-CN" sz="2800" dirty="0" smtClean="0"/>
              <a:t>8-10</a:t>
            </a:r>
            <a:r>
              <a:rPr lang="zh-CN" altLang="en-US" sz="2800" dirty="0"/>
              <a:t>分钟</a:t>
            </a:r>
            <a:r>
              <a:rPr lang="zh-CN" altLang="en-US" sz="2800" dirty="0" smtClean="0"/>
              <a:t>）。</a:t>
            </a:r>
            <a:endParaRPr lang="en-US" altLang="zh-CN" sz="2800" dirty="0" smtClean="0"/>
          </a:p>
          <a:p>
            <a:r>
              <a:rPr lang="zh-CN" altLang="en-US" sz="2800" dirty="0" smtClean="0"/>
              <a:t>撰写项目报告文档。</a:t>
            </a:r>
            <a:endParaRPr lang="zh-CN" altLang="en-US" sz="2800" dirty="0"/>
          </a:p>
        </p:txBody>
      </p:sp>
    </p:spTree>
    <p:extLst>
      <p:ext uri="{BB962C8B-B14F-4D97-AF65-F5344CB8AC3E}">
        <p14:creationId xmlns:p14="http://schemas.microsoft.com/office/powerpoint/2010/main" xmlns="" val="16253293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项目选题具体要求</a:t>
            </a:r>
            <a:endParaRPr lang="zh-CN" altLang="en-US" dirty="0"/>
          </a:p>
        </p:txBody>
      </p:sp>
      <p:sp>
        <p:nvSpPr>
          <p:cNvPr id="3" name="内容占位符 2"/>
          <p:cNvSpPr>
            <a:spLocks noGrp="1"/>
          </p:cNvSpPr>
          <p:nvPr>
            <p:ph idx="1"/>
          </p:nvPr>
        </p:nvSpPr>
        <p:spPr/>
        <p:txBody>
          <a:bodyPr/>
          <a:lstStyle/>
          <a:p>
            <a:r>
              <a:rPr lang="zh-CN" altLang="en-US" sz="2800" dirty="0" smtClean="0"/>
              <a:t>项目关键数据必须存储到文件中。</a:t>
            </a:r>
            <a:endParaRPr lang="en-US" altLang="zh-CN" sz="2800" dirty="0" smtClean="0"/>
          </a:p>
          <a:p>
            <a:r>
              <a:rPr lang="zh-CN" altLang="en-US" sz="2800" dirty="0" smtClean="0"/>
              <a:t>存贮到文件中的数据能够被查询、修改、增加、删除。</a:t>
            </a:r>
            <a:endParaRPr lang="en-US" altLang="zh-CN" sz="2800" dirty="0" smtClean="0"/>
          </a:p>
          <a:p>
            <a:r>
              <a:rPr lang="zh-CN" altLang="en-US" sz="2800" dirty="0" smtClean="0"/>
              <a:t>关键数据能按项目具体要求被排序。</a:t>
            </a:r>
            <a:endParaRPr lang="zh-CN" altLang="en-US" sz="2800" dirty="0"/>
          </a:p>
        </p:txBody>
      </p:sp>
    </p:spTree>
    <p:extLst>
      <p:ext uri="{BB962C8B-B14F-4D97-AF65-F5344CB8AC3E}">
        <p14:creationId xmlns:p14="http://schemas.microsoft.com/office/powerpoint/2010/main" xmlns="" val="37660485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制作项目</a:t>
            </a:r>
            <a:r>
              <a:rPr lang="zh-CN" altLang="zh-CN" dirty="0"/>
              <a:t>汇报</a:t>
            </a:r>
            <a:r>
              <a:rPr lang="zh-CN" altLang="zh-CN" dirty="0" smtClean="0"/>
              <a:t>幻灯片</a:t>
            </a:r>
            <a:r>
              <a:rPr lang="zh-CN" altLang="en-US" dirty="0" smtClean="0"/>
              <a:t>具体要求</a:t>
            </a:r>
            <a:endParaRPr lang="zh-CN" altLang="en-US" dirty="0"/>
          </a:p>
        </p:txBody>
      </p:sp>
      <p:sp>
        <p:nvSpPr>
          <p:cNvPr id="3" name="内容占位符 2"/>
          <p:cNvSpPr>
            <a:spLocks noGrp="1"/>
          </p:cNvSpPr>
          <p:nvPr>
            <p:ph idx="1"/>
          </p:nvPr>
        </p:nvSpPr>
        <p:spPr/>
        <p:txBody>
          <a:bodyPr/>
          <a:lstStyle/>
          <a:p>
            <a:r>
              <a:rPr lang="zh-CN" altLang="en-US" sz="2800" dirty="0"/>
              <a:t>幻灯片</a:t>
            </a:r>
            <a:r>
              <a:rPr lang="zh-CN" altLang="en-US" sz="2800" dirty="0" smtClean="0"/>
              <a:t>能体现</a:t>
            </a:r>
            <a:r>
              <a:rPr lang="zh-CN" altLang="zh-CN" sz="2800" dirty="0"/>
              <a:t>团队</a:t>
            </a:r>
            <a:r>
              <a:rPr lang="zh-CN" altLang="zh-CN" sz="2800" dirty="0" smtClean="0"/>
              <a:t>合作</a:t>
            </a:r>
            <a:r>
              <a:rPr lang="zh-CN" altLang="en-US" sz="2800" dirty="0" smtClean="0"/>
              <a:t>与分工</a:t>
            </a:r>
            <a:endParaRPr lang="en-US" altLang="zh-CN" sz="2800" dirty="0" smtClean="0"/>
          </a:p>
          <a:p>
            <a:r>
              <a:rPr lang="zh-CN" altLang="en-US" sz="2800" dirty="0" smtClean="0"/>
              <a:t>幻灯片能反映项目</a:t>
            </a:r>
            <a:r>
              <a:rPr lang="zh-CN" altLang="en-US" sz="2800" dirty="0"/>
              <a:t>从项目选题、需求分析、设计、实现、测试的完整项目开发过程</a:t>
            </a:r>
            <a:r>
              <a:rPr lang="zh-CN" altLang="en-US" sz="2800" dirty="0" smtClean="0"/>
              <a:t>。</a:t>
            </a:r>
            <a:endParaRPr lang="en-US" altLang="zh-CN" sz="2800" dirty="0" smtClean="0"/>
          </a:p>
          <a:p>
            <a:r>
              <a:rPr lang="zh-CN" altLang="en-US" sz="2800" dirty="0" smtClean="0"/>
              <a:t>幻灯片字体不要太小，最小</a:t>
            </a:r>
            <a:r>
              <a:rPr lang="en-US" altLang="zh-CN" sz="2800" dirty="0" smtClean="0"/>
              <a:t>20</a:t>
            </a:r>
            <a:r>
              <a:rPr lang="zh-CN" altLang="en-US" sz="2800" dirty="0" smtClean="0"/>
              <a:t>号字。</a:t>
            </a:r>
            <a:endParaRPr lang="en-US" altLang="zh-CN" sz="2800" dirty="0" smtClean="0"/>
          </a:p>
          <a:p>
            <a:r>
              <a:rPr lang="en-US" altLang="zh-CN" sz="2800" dirty="0" err="1"/>
              <a:t>pptx</a:t>
            </a:r>
            <a:r>
              <a:rPr lang="zh-CN" altLang="en-US" sz="2800" dirty="0"/>
              <a:t>文件，</a:t>
            </a:r>
            <a:r>
              <a:rPr lang="zh-CN" altLang="en-US" sz="2800" dirty="0" smtClean="0"/>
              <a:t>汇报总时间</a:t>
            </a:r>
            <a:r>
              <a:rPr lang="en-US" altLang="zh-CN" sz="2800" dirty="0"/>
              <a:t>8-10</a:t>
            </a:r>
            <a:r>
              <a:rPr lang="zh-CN" altLang="en-US" sz="2800" dirty="0" smtClean="0"/>
              <a:t>分钟（每人都要介绍一小部分）。</a:t>
            </a:r>
            <a:endParaRPr lang="zh-CN" altLang="en-US" sz="2800" dirty="0"/>
          </a:p>
        </p:txBody>
      </p:sp>
    </p:spTree>
    <p:extLst>
      <p:ext uri="{BB962C8B-B14F-4D97-AF65-F5344CB8AC3E}">
        <p14:creationId xmlns:p14="http://schemas.microsoft.com/office/powerpoint/2010/main" xmlns="" val="30835535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项目</a:t>
            </a:r>
            <a:r>
              <a:rPr lang="zh-CN" altLang="zh-CN" dirty="0" smtClean="0"/>
              <a:t>文档</a:t>
            </a:r>
            <a:r>
              <a:rPr lang="zh-CN" altLang="en-US" dirty="0" smtClean="0"/>
              <a:t>撰写要求</a:t>
            </a:r>
            <a:endParaRPr lang="zh-CN" altLang="en-US" dirty="0"/>
          </a:p>
        </p:txBody>
      </p:sp>
      <p:sp>
        <p:nvSpPr>
          <p:cNvPr id="3" name="内容占位符 2"/>
          <p:cNvSpPr>
            <a:spLocks noGrp="1"/>
          </p:cNvSpPr>
          <p:nvPr>
            <p:ph idx="1"/>
          </p:nvPr>
        </p:nvSpPr>
        <p:spPr/>
        <p:txBody>
          <a:bodyPr/>
          <a:lstStyle/>
          <a:p>
            <a:r>
              <a:rPr lang="zh-CN" altLang="en-US" sz="2800" dirty="0" smtClean="0"/>
              <a:t>一、项目选题依据、项目组成员与分工</a:t>
            </a:r>
            <a:endParaRPr lang="en-US" altLang="zh-CN" sz="2800" dirty="0" smtClean="0"/>
          </a:p>
          <a:p>
            <a:r>
              <a:rPr lang="zh-CN" altLang="en-US" sz="2800" dirty="0" smtClean="0"/>
              <a:t>二、需求分析</a:t>
            </a:r>
            <a:endParaRPr lang="en-US" altLang="zh-CN" sz="2800" dirty="0" smtClean="0"/>
          </a:p>
          <a:p>
            <a:r>
              <a:rPr lang="zh-CN" altLang="en-US" sz="2800" dirty="0" smtClean="0"/>
              <a:t>三、设计与实现</a:t>
            </a:r>
            <a:endParaRPr lang="en-US" altLang="zh-CN" sz="2800" dirty="0" smtClean="0"/>
          </a:p>
          <a:p>
            <a:r>
              <a:rPr lang="zh-CN" altLang="en-US" sz="2800" dirty="0" smtClean="0"/>
              <a:t>四、项目测试与总结</a:t>
            </a:r>
            <a:endParaRPr lang="zh-CN" altLang="en-US" sz="2800" dirty="0"/>
          </a:p>
        </p:txBody>
      </p:sp>
    </p:spTree>
    <p:extLst>
      <p:ext uri="{BB962C8B-B14F-4D97-AF65-F5344CB8AC3E}">
        <p14:creationId xmlns:p14="http://schemas.microsoft.com/office/powerpoint/2010/main" xmlns="" val="2592450269"/>
      </p:ext>
    </p:extLst>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报告目录</a:t>
            </a:r>
            <a:endParaRPr lang="zh-CN" altLang="en-US" dirty="0"/>
          </a:p>
        </p:txBody>
      </p:sp>
      <p:sp>
        <p:nvSpPr>
          <p:cNvPr id="3" name="内容占位符 2"/>
          <p:cNvSpPr>
            <a:spLocks noGrp="1"/>
          </p:cNvSpPr>
          <p:nvPr>
            <p:ph idx="1"/>
          </p:nvPr>
        </p:nvSpPr>
        <p:spPr>
          <a:xfrm>
            <a:off x="381000" y="457200"/>
            <a:ext cx="11658600" cy="4876800"/>
          </a:xfrm>
        </p:spPr>
        <p:txBody>
          <a:bodyPr/>
          <a:lstStyle/>
          <a:p>
            <a:pPr>
              <a:lnSpc>
                <a:spcPct val="100000"/>
              </a:lnSpc>
              <a:buNone/>
            </a:pPr>
            <a:endParaRPr lang="zh-CN" altLang="zh-CN" sz="1800" dirty="0" smtClean="0"/>
          </a:p>
          <a:p>
            <a:pPr>
              <a:lnSpc>
                <a:spcPct val="100000"/>
              </a:lnSpc>
            </a:pPr>
            <a:r>
              <a:rPr lang="en-US" altLang="zh-CN" sz="1800" u="sng" dirty="0" smtClean="0"/>
              <a:t>1 </a:t>
            </a:r>
            <a:r>
              <a:rPr lang="en-US" altLang="zh-CN" sz="1800" u="sng" dirty="0" err="1" smtClean="0"/>
              <a:t>项目简介</a:t>
            </a:r>
            <a:r>
              <a:rPr lang="en-US" altLang="zh-CN" sz="1800" dirty="0" smtClean="0"/>
              <a:t>	</a:t>
            </a:r>
            <a:endParaRPr lang="zh-CN" altLang="zh-CN" sz="1800" dirty="0" smtClean="0"/>
          </a:p>
          <a:p>
            <a:pPr lvl="1">
              <a:lnSpc>
                <a:spcPct val="100000"/>
              </a:lnSpc>
            </a:pPr>
            <a:r>
              <a:rPr lang="en-US" altLang="zh-CN" sz="1600" u="sng" dirty="0" smtClean="0"/>
              <a:t>1.1 </a:t>
            </a:r>
            <a:r>
              <a:rPr lang="en-US" altLang="zh-CN" sz="1600" u="sng" dirty="0" err="1" smtClean="0"/>
              <a:t>考核方式</a:t>
            </a:r>
            <a:r>
              <a:rPr lang="en-US" altLang="zh-CN" sz="1600" dirty="0" smtClean="0"/>
              <a:t>	</a:t>
            </a:r>
            <a:endParaRPr lang="zh-CN" altLang="zh-CN" sz="1600" dirty="0" smtClean="0"/>
          </a:p>
          <a:p>
            <a:pPr lvl="1">
              <a:lnSpc>
                <a:spcPct val="100000"/>
              </a:lnSpc>
            </a:pPr>
            <a:r>
              <a:rPr lang="en-US" altLang="zh-CN" sz="1600" u="sng" dirty="0" smtClean="0"/>
              <a:t>1.2 </a:t>
            </a:r>
            <a:r>
              <a:rPr lang="en-US" altLang="zh-CN" sz="1600" u="sng" dirty="0" err="1" smtClean="0"/>
              <a:t>项目题目及内容简介</a:t>
            </a:r>
            <a:r>
              <a:rPr lang="en-US" altLang="zh-CN" sz="1600" dirty="0" smtClean="0"/>
              <a:t>	</a:t>
            </a:r>
            <a:endParaRPr lang="zh-CN" altLang="zh-CN" sz="1600" dirty="0" smtClean="0"/>
          </a:p>
          <a:p>
            <a:pPr lvl="1">
              <a:lnSpc>
                <a:spcPct val="100000"/>
              </a:lnSpc>
            </a:pPr>
            <a:r>
              <a:rPr lang="en-US" altLang="zh-CN" sz="1600" u="sng" dirty="0" smtClean="0"/>
              <a:t>1.3 </a:t>
            </a:r>
            <a:r>
              <a:rPr lang="en-US" altLang="zh-CN" sz="1600" u="sng" dirty="0" err="1" smtClean="0"/>
              <a:t>项目组成员与分工</a:t>
            </a:r>
            <a:r>
              <a:rPr lang="en-US" altLang="zh-CN" sz="1600" dirty="0" smtClean="0"/>
              <a:t>	</a:t>
            </a:r>
            <a:endParaRPr lang="zh-CN" altLang="zh-CN" sz="1600" dirty="0" smtClean="0"/>
          </a:p>
          <a:p>
            <a:pPr>
              <a:lnSpc>
                <a:spcPct val="100000"/>
              </a:lnSpc>
            </a:pPr>
            <a:r>
              <a:rPr lang="en-US" altLang="zh-CN" sz="1800" u="sng" dirty="0" smtClean="0"/>
              <a:t>2 </a:t>
            </a:r>
            <a:r>
              <a:rPr lang="en-US" altLang="zh-CN" sz="1800" u="sng" dirty="0" err="1" smtClean="0"/>
              <a:t>需求分析</a:t>
            </a:r>
            <a:r>
              <a:rPr lang="en-US" altLang="zh-CN" sz="1800" dirty="0" smtClean="0"/>
              <a:t>	</a:t>
            </a:r>
            <a:endParaRPr lang="zh-CN" altLang="zh-CN" sz="1800" dirty="0" smtClean="0"/>
          </a:p>
          <a:p>
            <a:pPr lvl="1">
              <a:lnSpc>
                <a:spcPct val="100000"/>
              </a:lnSpc>
            </a:pPr>
            <a:r>
              <a:rPr lang="en-US" altLang="zh-CN" sz="1600" u="sng" dirty="0" smtClean="0"/>
              <a:t>2.1 </a:t>
            </a:r>
            <a:r>
              <a:rPr lang="en-US" altLang="zh-CN" sz="1600" u="sng" dirty="0" err="1" smtClean="0"/>
              <a:t>选题的依据</a:t>
            </a:r>
            <a:r>
              <a:rPr lang="en-US" altLang="zh-CN" sz="1600" dirty="0" smtClean="0"/>
              <a:t>	</a:t>
            </a:r>
            <a:endParaRPr lang="zh-CN" altLang="zh-CN" sz="1600" dirty="0" smtClean="0"/>
          </a:p>
          <a:p>
            <a:pPr lvl="1">
              <a:lnSpc>
                <a:spcPct val="100000"/>
              </a:lnSpc>
            </a:pPr>
            <a:r>
              <a:rPr lang="en-US" altLang="zh-CN" sz="1600" u="sng" dirty="0" smtClean="0"/>
              <a:t>2.2 </a:t>
            </a:r>
            <a:r>
              <a:rPr lang="en-US" altLang="zh-CN" sz="1600" u="sng" dirty="0" err="1" smtClean="0"/>
              <a:t>功能需求</a:t>
            </a:r>
            <a:r>
              <a:rPr lang="en-US" altLang="zh-CN" sz="1600" dirty="0" smtClean="0"/>
              <a:t>	</a:t>
            </a:r>
            <a:endParaRPr lang="zh-CN" altLang="zh-CN" sz="1600" dirty="0" smtClean="0"/>
          </a:p>
          <a:p>
            <a:pPr>
              <a:lnSpc>
                <a:spcPct val="100000"/>
              </a:lnSpc>
            </a:pPr>
            <a:r>
              <a:rPr lang="en-US" altLang="zh-CN" sz="1800" u="sng" dirty="0" smtClean="0"/>
              <a:t>3 </a:t>
            </a:r>
            <a:r>
              <a:rPr lang="en-US" altLang="zh-CN" sz="1800" u="sng" dirty="0" err="1" smtClean="0"/>
              <a:t>系统设计</a:t>
            </a:r>
            <a:r>
              <a:rPr lang="en-US" altLang="zh-CN" sz="1800" dirty="0" smtClean="0"/>
              <a:t>	</a:t>
            </a:r>
            <a:endParaRPr lang="zh-CN" altLang="zh-CN" sz="1800" dirty="0" smtClean="0"/>
          </a:p>
          <a:p>
            <a:pPr lvl="1">
              <a:lnSpc>
                <a:spcPct val="100000"/>
              </a:lnSpc>
            </a:pPr>
            <a:r>
              <a:rPr lang="en-US" altLang="zh-CN" sz="1600" u="sng" dirty="0" smtClean="0"/>
              <a:t>3.1 </a:t>
            </a:r>
            <a:r>
              <a:rPr lang="en-US" altLang="zh-CN" sz="1600" u="sng" dirty="0" err="1" smtClean="0"/>
              <a:t>总体设计</a:t>
            </a:r>
            <a:r>
              <a:rPr lang="en-US" altLang="zh-CN" sz="1600" dirty="0" smtClean="0"/>
              <a:t>	</a:t>
            </a:r>
            <a:endParaRPr lang="zh-CN" altLang="zh-CN" sz="1600" dirty="0" smtClean="0"/>
          </a:p>
          <a:p>
            <a:pPr lvl="1">
              <a:lnSpc>
                <a:spcPct val="100000"/>
              </a:lnSpc>
            </a:pPr>
            <a:r>
              <a:rPr lang="en-US" altLang="zh-CN" sz="1600" u="sng" dirty="0" smtClean="0"/>
              <a:t>3.2 </a:t>
            </a:r>
            <a:r>
              <a:rPr lang="en-US" altLang="zh-CN" sz="1600" u="sng" dirty="0" err="1" smtClean="0"/>
              <a:t>模块设计</a:t>
            </a:r>
            <a:r>
              <a:rPr lang="en-US" altLang="zh-CN" sz="1600" dirty="0" smtClean="0"/>
              <a:t>	</a:t>
            </a:r>
            <a:endParaRPr lang="zh-CN" altLang="zh-CN" sz="1600" dirty="0" smtClean="0"/>
          </a:p>
          <a:p>
            <a:pPr>
              <a:lnSpc>
                <a:spcPct val="100000"/>
              </a:lnSpc>
            </a:pPr>
            <a:r>
              <a:rPr lang="en-US" altLang="zh-CN" sz="1800" u="sng" dirty="0" smtClean="0"/>
              <a:t>4 </a:t>
            </a:r>
            <a:r>
              <a:rPr lang="en-US" altLang="zh-CN" sz="1800" u="sng" dirty="0" err="1" smtClean="0"/>
              <a:t>系统实现</a:t>
            </a:r>
            <a:r>
              <a:rPr lang="en-US" altLang="zh-CN" sz="1800" dirty="0" smtClean="0"/>
              <a:t>	</a:t>
            </a:r>
            <a:endParaRPr lang="zh-CN" altLang="zh-CN" sz="1800" dirty="0" smtClean="0"/>
          </a:p>
          <a:p>
            <a:pPr lvl="1">
              <a:lnSpc>
                <a:spcPct val="100000"/>
              </a:lnSpc>
            </a:pPr>
            <a:r>
              <a:rPr lang="en-US" altLang="zh-CN" sz="1600" u="sng" dirty="0" smtClean="0"/>
              <a:t>4.1 </a:t>
            </a:r>
            <a:r>
              <a:rPr lang="en-US" altLang="zh-CN" sz="1600" u="sng" dirty="0" err="1" smtClean="0"/>
              <a:t>主函数</a:t>
            </a:r>
            <a:r>
              <a:rPr lang="en-US" altLang="zh-CN" sz="1600" dirty="0" smtClean="0"/>
              <a:t>	</a:t>
            </a:r>
            <a:endParaRPr lang="zh-CN" altLang="zh-CN" sz="1600" dirty="0" smtClean="0"/>
          </a:p>
          <a:p>
            <a:pPr lvl="1">
              <a:lnSpc>
                <a:spcPct val="100000"/>
              </a:lnSpc>
            </a:pPr>
            <a:r>
              <a:rPr lang="en-US" altLang="zh-CN" sz="1600" u="sng" dirty="0" smtClean="0"/>
              <a:t>4.2 </a:t>
            </a:r>
            <a:r>
              <a:rPr lang="en-US" altLang="zh-CN" sz="1600" u="sng" dirty="0" err="1" smtClean="0"/>
              <a:t>其他函数</a:t>
            </a:r>
            <a:r>
              <a:rPr lang="en-US" altLang="zh-CN" sz="1600" dirty="0" smtClean="0"/>
              <a:t>	</a:t>
            </a:r>
            <a:endParaRPr lang="zh-CN" altLang="zh-CN" sz="1600" dirty="0" smtClean="0"/>
          </a:p>
          <a:p>
            <a:pPr>
              <a:lnSpc>
                <a:spcPct val="100000"/>
              </a:lnSpc>
            </a:pPr>
            <a:r>
              <a:rPr lang="en-US" altLang="zh-CN" sz="1800" u="sng" dirty="0" smtClean="0"/>
              <a:t>5 </a:t>
            </a:r>
            <a:r>
              <a:rPr lang="en-US" altLang="zh-CN" sz="1800" u="sng" dirty="0" err="1" smtClean="0"/>
              <a:t>功能测试</a:t>
            </a:r>
            <a:r>
              <a:rPr lang="en-US" altLang="zh-CN" sz="1800" dirty="0" smtClean="0"/>
              <a:t>	</a:t>
            </a:r>
            <a:r>
              <a:rPr lang="en-US" altLang="zh-CN" sz="1800" u="sng" dirty="0" smtClean="0"/>
              <a:t>6 </a:t>
            </a:r>
            <a:r>
              <a:rPr lang="en-US" altLang="zh-CN" sz="1800" u="sng" dirty="0" err="1" smtClean="0"/>
              <a:t>总结</a:t>
            </a:r>
            <a:r>
              <a:rPr lang="en-US" altLang="zh-CN" sz="1800" dirty="0" smtClean="0"/>
              <a:t>	</a:t>
            </a:r>
            <a:endParaRPr lang="zh-CN" altLang="zh-CN" sz="1800" dirty="0" smtClean="0"/>
          </a:p>
          <a:p>
            <a:r>
              <a:rPr lang="zh-CN" altLang="zh-CN" dirty="0" smtClean="0"/>
              <a:t> </a:t>
            </a:r>
          </a:p>
          <a:p>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需求分析</a:t>
            </a:r>
            <a:endParaRPr lang="zh-CN" altLang="en-US" dirty="0"/>
          </a:p>
        </p:txBody>
      </p:sp>
      <p:sp>
        <p:nvSpPr>
          <p:cNvPr id="3" name="内容占位符 2"/>
          <p:cNvSpPr>
            <a:spLocks noGrp="1"/>
          </p:cNvSpPr>
          <p:nvPr>
            <p:ph idx="1"/>
          </p:nvPr>
        </p:nvSpPr>
        <p:spPr/>
        <p:txBody>
          <a:bodyPr/>
          <a:lstStyle/>
          <a:p>
            <a:r>
              <a:rPr lang="zh-CN" altLang="zh-CN" dirty="0" smtClean="0"/>
              <a:t>软件需求分析就是把软件计划期间建立的软件可行性分析求精和细化，分析各种可能的解法，并且分配给各个软件元素。需求分析是软件定义阶段中的最后一步，是确定系统必须完成哪些工作，也就是对目标系统提出完整、准确、清晰、具体的要求。</a:t>
            </a:r>
            <a:endParaRPr lang="en-US" altLang="zh-CN" dirty="0" smtClean="0"/>
          </a:p>
          <a:p>
            <a:pPr lvl="1"/>
            <a:r>
              <a:rPr lang="zh-CN" altLang="zh-CN" dirty="0" smtClean="0"/>
              <a:t>问题识别</a:t>
            </a:r>
            <a:endParaRPr lang="en-US" altLang="zh-CN" dirty="0" smtClean="0"/>
          </a:p>
          <a:p>
            <a:pPr lvl="1"/>
            <a:r>
              <a:rPr lang="zh-CN" altLang="zh-CN" dirty="0" smtClean="0"/>
              <a:t>分析与综合</a:t>
            </a:r>
            <a:endParaRPr lang="en-US" altLang="zh-CN" dirty="0" smtClean="0"/>
          </a:p>
          <a:p>
            <a:pPr lvl="1"/>
            <a:r>
              <a:rPr lang="zh-CN" altLang="zh-CN" dirty="0" smtClean="0"/>
              <a:t>制订规格说明</a:t>
            </a:r>
            <a:endParaRPr lang="en-US" altLang="zh-CN" dirty="0" smtClean="0"/>
          </a:p>
          <a:p>
            <a:pPr lvl="1"/>
            <a:r>
              <a:rPr lang="zh-CN" altLang="zh-CN" dirty="0" smtClean="0"/>
              <a:t>评审</a:t>
            </a:r>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effectLst/>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5514</TotalTime>
  <Words>1234</Words>
  <Application>Microsoft Office PowerPoint</Application>
  <PresentationFormat>自定义</PresentationFormat>
  <Paragraphs>158</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tm2</vt:lpstr>
      <vt:lpstr>程序设计项目实践 BPLF</vt:lpstr>
      <vt:lpstr>要求</vt:lpstr>
      <vt:lpstr>考核方式</vt:lpstr>
      <vt:lpstr>具体要求</vt:lpstr>
      <vt:lpstr>项目选题具体要求</vt:lpstr>
      <vt:lpstr>制作项目汇报幻灯片具体要求</vt:lpstr>
      <vt:lpstr>项目文档撰写要求</vt:lpstr>
      <vt:lpstr>报告目录</vt:lpstr>
      <vt:lpstr>需求分析</vt:lpstr>
      <vt:lpstr>问题识别</vt:lpstr>
      <vt:lpstr>幻灯片 11</vt:lpstr>
      <vt:lpstr>需求分析</vt:lpstr>
      <vt:lpstr>用例图</vt:lpstr>
      <vt:lpstr>设计与实现</vt:lpstr>
      <vt:lpstr>整体设计</vt:lpstr>
      <vt:lpstr>模块（详细）设计</vt:lpstr>
      <vt:lpstr>详细设计</vt:lpstr>
      <vt:lpstr>流程图</vt:lpstr>
      <vt:lpstr>幻灯片 19</vt:lpstr>
      <vt:lpstr>实现</vt:lpstr>
      <vt:lpstr>项目测试</vt:lpstr>
    </vt:vector>
  </TitlesOfParts>
  <Company>Publication Services,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apple</cp:lastModifiedBy>
  <cp:revision>972</cp:revision>
  <cp:lastPrinted>1999-11-08T20:52:53Z</cp:lastPrinted>
  <dcterms:created xsi:type="dcterms:W3CDTF">1999-08-24T18:39:05Z</dcterms:created>
  <dcterms:modified xsi:type="dcterms:W3CDTF">2022-11-06T16:38:27Z</dcterms:modified>
</cp:coreProperties>
</file>