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0" r:id="rId6"/>
    <p:sldId id="261" r:id="rId7"/>
    <p:sldId id="262" r:id="rId8"/>
    <p:sldId id="267" r:id="rId9"/>
    <p:sldId id="268" r:id="rId10"/>
    <p:sldId id="269" r:id="rId11"/>
    <p:sldId id="270" r:id="rId12"/>
    <p:sldId id="263" r:id="rId13"/>
    <p:sldId id="264" r:id="rId14"/>
    <p:sldId id="265" r:id="rId15"/>
    <p:sldId id="266" r:id="rId16"/>
    <p:sldId id="271" r:id="rId17"/>
    <p:sldId id="272" r:id="rId18"/>
    <p:sldId id="273" r:id="rId19"/>
    <p:sldId id="274" r:id="rId20"/>
    <p:sldId id="275" r:id="rId21"/>
    <p:sldId id="276" r:id="rId22"/>
  </p:sldIdLst>
  <p:sldSz cx="9144000" cy="6858000" type="screen4x3"/>
  <p:notesSz cx="6858000" cy="9144000"/>
  <p:defaultTextStyle>
    <a:defPPr>
      <a:defRPr lang="zh-CN"/>
    </a:defPPr>
    <a:lvl1pPr algn="r"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r"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r"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r"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r"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8" autoAdjust="0"/>
    <p:restoredTop sz="94683" autoAdjust="0"/>
  </p:normalViewPr>
  <p:slideViewPr>
    <p:cSldViewPr>
      <p:cViewPr varScale="1">
        <p:scale>
          <a:sx n="60" d="100"/>
          <a:sy n="60" d="100"/>
        </p:scale>
        <p:origin x="1466" y="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733BE33-654D-4369-8D7C-8C2CF4653C93}"/>
              </a:ext>
            </a:extLst>
          </p:cNvPr>
          <p:cNvSpPr>
            <a:spLocks noGrp="1" noChangeArrowheads="1"/>
          </p:cNvSpPr>
          <p:nvPr>
            <p:ph type="ctrTitle"/>
          </p:nvPr>
        </p:nvSpPr>
        <p:spPr bwMode="white">
          <a:xfrm>
            <a:off x="457200" y="762000"/>
            <a:ext cx="8153400" cy="762000"/>
          </a:xfrm>
          <a:effectLst>
            <a:outerShdw dist="53882" dir="2700000" algn="ctr" rotWithShape="0">
              <a:schemeClr val="tx2"/>
            </a:outerShdw>
          </a:effectLst>
        </p:spPr>
        <p:txBody>
          <a:bodyPr/>
          <a:lstStyle>
            <a:lvl1pPr algn="l">
              <a:defRPr sz="4000"/>
            </a:lvl1pPr>
          </a:lstStyle>
          <a:p>
            <a:pPr lvl="0"/>
            <a:r>
              <a:rPr lang="zh-CN" altLang="en-US" noProof="0"/>
              <a:t>单击此处编辑母版标题样式</a:t>
            </a:r>
          </a:p>
        </p:txBody>
      </p:sp>
      <p:sp>
        <p:nvSpPr>
          <p:cNvPr id="7171" name="Rectangle 3">
            <a:extLst>
              <a:ext uri="{FF2B5EF4-FFF2-40B4-BE49-F238E27FC236}">
                <a16:creationId xmlns:a16="http://schemas.microsoft.com/office/drawing/2014/main" id="{6CFE967D-DC99-401F-BB20-F8C66D66C6E4}"/>
              </a:ext>
            </a:extLst>
          </p:cNvPr>
          <p:cNvSpPr>
            <a:spLocks noGrp="1" noChangeArrowheads="1"/>
          </p:cNvSpPr>
          <p:nvPr>
            <p:ph type="subTitle" idx="1"/>
          </p:nvPr>
        </p:nvSpPr>
        <p:spPr bwMode="white">
          <a:xfrm>
            <a:off x="457200" y="1600200"/>
            <a:ext cx="6400800" cy="533400"/>
          </a:xfrm>
        </p:spPr>
        <p:txBody>
          <a:bodyPr/>
          <a:lstStyle>
            <a:lvl1pPr marL="0" indent="0">
              <a:buFont typeface="Wingdings" panose="05000000000000000000" pitchFamily="2" charset="2"/>
              <a:buNone/>
              <a:defRPr sz="1800">
                <a:solidFill>
                  <a:schemeClr val="bg1"/>
                </a:solidFill>
              </a:defRPr>
            </a:lvl1pPr>
          </a:lstStyle>
          <a:p>
            <a:pPr lvl="0"/>
            <a:r>
              <a:rPr lang="zh-CN" altLang="en-US" noProof="0"/>
              <a:t>单击此处编辑母版副标题样式</a:t>
            </a:r>
          </a:p>
        </p:txBody>
      </p:sp>
      <p:sp>
        <p:nvSpPr>
          <p:cNvPr id="7172" name="Text Box 4">
            <a:extLst>
              <a:ext uri="{FF2B5EF4-FFF2-40B4-BE49-F238E27FC236}">
                <a16:creationId xmlns:a16="http://schemas.microsoft.com/office/drawing/2014/main" id="{1575DA8F-6D16-488F-B836-1B372D33242B}"/>
              </a:ext>
            </a:extLst>
          </p:cNvPr>
          <p:cNvSpPr txBox="1">
            <a:spLocks noChangeArrowheads="1"/>
          </p:cNvSpPr>
          <p:nvPr/>
        </p:nvSpPr>
        <p:spPr bwMode="auto">
          <a:xfrm>
            <a:off x="381000" y="5637213"/>
            <a:ext cx="1295400"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600" b="1" baseline="0">
                <a:solidFill>
                  <a:schemeClr val="bg1"/>
                </a:solidFill>
              </a:rPr>
              <a:t>Company</a:t>
            </a:r>
            <a:r>
              <a:rPr lang="en-US" altLang="zh-CN" sz="2800" b="1" baseline="0">
                <a:solidFill>
                  <a:schemeClr val="bg1"/>
                </a:solidFill>
              </a:rPr>
              <a:t>LOGO</a:t>
            </a:r>
          </a:p>
        </p:txBody>
      </p:sp>
      <p:grpSp>
        <p:nvGrpSpPr>
          <p:cNvPr id="7173" name="Group 5">
            <a:extLst>
              <a:ext uri="{FF2B5EF4-FFF2-40B4-BE49-F238E27FC236}">
                <a16:creationId xmlns:a16="http://schemas.microsoft.com/office/drawing/2014/main" id="{B2E2C43C-AD50-405F-933C-C9FC8FE50E83}"/>
              </a:ext>
            </a:extLst>
          </p:cNvPr>
          <p:cNvGrpSpPr>
            <a:grpSpLocks/>
          </p:cNvGrpSpPr>
          <p:nvPr/>
        </p:nvGrpSpPr>
        <p:grpSpPr bwMode="auto">
          <a:xfrm>
            <a:off x="7740650" y="981075"/>
            <a:ext cx="958850" cy="976313"/>
            <a:chOff x="4876" y="618"/>
            <a:chExt cx="604" cy="615"/>
          </a:xfrm>
        </p:grpSpPr>
        <p:sp>
          <p:nvSpPr>
            <p:cNvPr id="7174" name="Oval 6">
              <a:extLst>
                <a:ext uri="{FF2B5EF4-FFF2-40B4-BE49-F238E27FC236}">
                  <a16:creationId xmlns:a16="http://schemas.microsoft.com/office/drawing/2014/main" id="{08A82512-4C39-4BDA-8324-4A70298C1EE7}"/>
                </a:ext>
              </a:extLst>
            </p:cNvPr>
            <p:cNvSpPr>
              <a:spLocks noChangeArrowheads="1"/>
            </p:cNvSpPr>
            <p:nvPr userDrawn="1"/>
          </p:nvSpPr>
          <p:spPr bwMode="gray">
            <a:xfrm>
              <a:off x="4876" y="618"/>
              <a:ext cx="604" cy="615"/>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7175" name="Picture 7">
              <a:extLst>
                <a:ext uri="{FF2B5EF4-FFF2-40B4-BE49-F238E27FC236}">
                  <a16:creationId xmlns:a16="http://schemas.microsoft.com/office/drawing/2014/main" id="{D27708C0-F15A-4729-86B3-B765439CD6A0}"/>
                </a:ext>
              </a:extLst>
            </p:cNvPr>
            <p:cNvPicPr>
              <a:picLocks noChangeAspect="1" noChangeArrowheads="1" noCrop="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902" y="648"/>
              <a:ext cx="553" cy="565"/>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6AEE8-E408-402D-8001-5A404AB4051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2226F7D-3401-4620-BA83-DD7DC226C37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灯片编号占位符 3">
            <a:extLst>
              <a:ext uri="{FF2B5EF4-FFF2-40B4-BE49-F238E27FC236}">
                <a16:creationId xmlns:a16="http://schemas.microsoft.com/office/drawing/2014/main" id="{8783FB83-4BE1-4A1B-906A-D2026535E156}"/>
              </a:ext>
            </a:extLst>
          </p:cNvPr>
          <p:cNvSpPr>
            <a:spLocks noGrp="1"/>
          </p:cNvSpPr>
          <p:nvPr>
            <p:ph type="sldNum" sz="quarter" idx="10"/>
          </p:nvPr>
        </p:nvSpPr>
        <p:spPr/>
        <p:txBody>
          <a:bodyPr/>
          <a:lstStyle>
            <a:lvl1pPr>
              <a:defRPr/>
            </a:lvl1pPr>
          </a:lstStyle>
          <a:p>
            <a:fld id="{5771D150-5002-4A0D-986D-544216D2A030}" type="slidenum">
              <a:rPr lang="en-US" altLang="zh-CN"/>
              <a:pPr/>
              <a:t>‹#›</a:t>
            </a:fld>
            <a:endParaRPr lang="en-US" altLang="zh-CN"/>
          </a:p>
        </p:txBody>
      </p:sp>
      <p:sp>
        <p:nvSpPr>
          <p:cNvPr id="5" name="页脚占位符 4">
            <a:extLst>
              <a:ext uri="{FF2B5EF4-FFF2-40B4-BE49-F238E27FC236}">
                <a16:creationId xmlns:a16="http://schemas.microsoft.com/office/drawing/2014/main" id="{91F46121-2B27-4E11-881B-5D81BADFBA0E}"/>
              </a:ext>
            </a:extLst>
          </p:cNvPr>
          <p:cNvSpPr>
            <a:spLocks noGrp="1"/>
          </p:cNvSpPr>
          <p:nvPr>
            <p:ph type="ftr" sz="quarter" idx="11"/>
          </p:nvPr>
        </p:nvSpPr>
        <p:spPr/>
        <p:txBody>
          <a:bodyPr/>
          <a:lstStyle>
            <a:lvl1pPr>
              <a:defRPr/>
            </a:lvl1pPr>
          </a:lstStyle>
          <a:p>
            <a:r>
              <a:rPr lang="en-US" altLang="zh-CN"/>
              <a:t>Company Logo</a:t>
            </a:r>
          </a:p>
        </p:txBody>
      </p:sp>
    </p:spTree>
    <p:extLst>
      <p:ext uri="{BB962C8B-B14F-4D97-AF65-F5344CB8AC3E}">
        <p14:creationId xmlns:p14="http://schemas.microsoft.com/office/powerpoint/2010/main" val="38500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429DB38-E389-4817-A6AB-D300E1940F94}"/>
              </a:ext>
            </a:extLst>
          </p:cNvPr>
          <p:cNvSpPr>
            <a:spLocks noGrp="1"/>
          </p:cNvSpPr>
          <p:nvPr>
            <p:ph type="title" orient="vert"/>
          </p:nvPr>
        </p:nvSpPr>
        <p:spPr>
          <a:xfrm>
            <a:off x="6858000" y="152400"/>
            <a:ext cx="2286000" cy="6248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06DC64F-C8DA-42C3-BBA7-4EEE7B26915F}"/>
              </a:ext>
            </a:extLst>
          </p:cNvPr>
          <p:cNvSpPr>
            <a:spLocks noGrp="1"/>
          </p:cNvSpPr>
          <p:nvPr>
            <p:ph type="body" orient="vert" idx="1"/>
          </p:nvPr>
        </p:nvSpPr>
        <p:spPr>
          <a:xfrm>
            <a:off x="0" y="152400"/>
            <a:ext cx="6705600" cy="6248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灯片编号占位符 3">
            <a:extLst>
              <a:ext uri="{FF2B5EF4-FFF2-40B4-BE49-F238E27FC236}">
                <a16:creationId xmlns:a16="http://schemas.microsoft.com/office/drawing/2014/main" id="{D8C67C74-157C-4678-96CE-CE8A366CAF9C}"/>
              </a:ext>
            </a:extLst>
          </p:cNvPr>
          <p:cNvSpPr>
            <a:spLocks noGrp="1"/>
          </p:cNvSpPr>
          <p:nvPr>
            <p:ph type="sldNum" sz="quarter" idx="10"/>
          </p:nvPr>
        </p:nvSpPr>
        <p:spPr/>
        <p:txBody>
          <a:bodyPr/>
          <a:lstStyle>
            <a:lvl1pPr>
              <a:defRPr/>
            </a:lvl1pPr>
          </a:lstStyle>
          <a:p>
            <a:fld id="{1F547729-EBD6-47B1-94AC-F2786DAC4D46}" type="slidenum">
              <a:rPr lang="en-US" altLang="zh-CN"/>
              <a:pPr/>
              <a:t>‹#›</a:t>
            </a:fld>
            <a:endParaRPr lang="en-US" altLang="zh-CN"/>
          </a:p>
        </p:txBody>
      </p:sp>
      <p:sp>
        <p:nvSpPr>
          <p:cNvPr id="5" name="页脚占位符 4">
            <a:extLst>
              <a:ext uri="{FF2B5EF4-FFF2-40B4-BE49-F238E27FC236}">
                <a16:creationId xmlns:a16="http://schemas.microsoft.com/office/drawing/2014/main" id="{6B18265A-ECFA-4D20-8DA3-CA9C730BD0CC}"/>
              </a:ext>
            </a:extLst>
          </p:cNvPr>
          <p:cNvSpPr>
            <a:spLocks noGrp="1"/>
          </p:cNvSpPr>
          <p:nvPr>
            <p:ph type="ftr" sz="quarter" idx="11"/>
          </p:nvPr>
        </p:nvSpPr>
        <p:spPr/>
        <p:txBody>
          <a:bodyPr/>
          <a:lstStyle>
            <a:lvl1pPr>
              <a:defRPr/>
            </a:lvl1pPr>
          </a:lstStyle>
          <a:p>
            <a:r>
              <a:rPr lang="en-US" altLang="zh-CN"/>
              <a:t>Company Logo</a:t>
            </a:r>
          </a:p>
        </p:txBody>
      </p:sp>
    </p:spTree>
    <p:extLst>
      <p:ext uri="{BB962C8B-B14F-4D97-AF65-F5344CB8AC3E}">
        <p14:creationId xmlns:p14="http://schemas.microsoft.com/office/powerpoint/2010/main" val="2970506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A8A88F-4F84-4E4C-93FF-8BA6DDB4A891}"/>
              </a:ext>
            </a:extLst>
          </p:cNvPr>
          <p:cNvSpPr>
            <a:spLocks noGrp="1"/>
          </p:cNvSpPr>
          <p:nvPr>
            <p:ph type="title"/>
          </p:nvPr>
        </p:nvSpPr>
        <p:spPr>
          <a:xfrm>
            <a:off x="0" y="152400"/>
            <a:ext cx="9144000" cy="715963"/>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679A0A1B-723F-4EA2-85BC-2B2D6DB3314B}"/>
              </a:ext>
            </a:extLst>
          </p:cNvPr>
          <p:cNvSpPr>
            <a:spLocks noGrp="1"/>
          </p:cNvSpPr>
          <p:nvPr>
            <p:ph type="tbl" idx="1"/>
          </p:nvPr>
        </p:nvSpPr>
        <p:spPr>
          <a:xfrm>
            <a:off x="685800" y="1143000"/>
            <a:ext cx="8229600" cy="5257800"/>
          </a:xfrm>
        </p:spPr>
        <p:txBody>
          <a:bodyPr/>
          <a:lstStyle/>
          <a:p>
            <a:endParaRPr lang="zh-CN" altLang="en-US"/>
          </a:p>
        </p:txBody>
      </p:sp>
      <p:sp>
        <p:nvSpPr>
          <p:cNvPr id="4" name="灯片编号占位符 3">
            <a:extLst>
              <a:ext uri="{FF2B5EF4-FFF2-40B4-BE49-F238E27FC236}">
                <a16:creationId xmlns:a16="http://schemas.microsoft.com/office/drawing/2014/main" id="{C1F92636-D739-44EF-97D0-9BFD124A3DBF}"/>
              </a:ext>
            </a:extLst>
          </p:cNvPr>
          <p:cNvSpPr>
            <a:spLocks noGrp="1"/>
          </p:cNvSpPr>
          <p:nvPr>
            <p:ph type="sldNum" sz="quarter" idx="10"/>
          </p:nvPr>
        </p:nvSpPr>
        <p:spPr>
          <a:xfrm>
            <a:off x="3429000" y="6508750"/>
            <a:ext cx="2133600" cy="307975"/>
          </a:xfrm>
        </p:spPr>
        <p:txBody>
          <a:bodyPr/>
          <a:lstStyle>
            <a:lvl1pPr>
              <a:defRPr/>
            </a:lvl1pPr>
          </a:lstStyle>
          <a:p>
            <a:fld id="{207925EB-3FDA-41A6-B434-372E8A540BFA}" type="slidenum">
              <a:rPr lang="en-US" altLang="zh-CN"/>
              <a:pPr/>
              <a:t>‹#›</a:t>
            </a:fld>
            <a:endParaRPr lang="en-US" altLang="zh-CN"/>
          </a:p>
        </p:txBody>
      </p:sp>
      <p:sp>
        <p:nvSpPr>
          <p:cNvPr id="5" name="页脚占位符 4">
            <a:extLst>
              <a:ext uri="{FF2B5EF4-FFF2-40B4-BE49-F238E27FC236}">
                <a16:creationId xmlns:a16="http://schemas.microsoft.com/office/drawing/2014/main" id="{13F7B2B1-F3B2-4C3D-8646-C95A0C95309B}"/>
              </a:ext>
            </a:extLst>
          </p:cNvPr>
          <p:cNvSpPr>
            <a:spLocks noGrp="1"/>
          </p:cNvSpPr>
          <p:nvPr>
            <p:ph type="ftr" sz="quarter" idx="11"/>
          </p:nvPr>
        </p:nvSpPr>
        <p:spPr>
          <a:xfrm>
            <a:off x="6096000" y="6527800"/>
            <a:ext cx="2895600" cy="298450"/>
          </a:xfrm>
        </p:spPr>
        <p:txBody>
          <a:bodyPr/>
          <a:lstStyle>
            <a:lvl1pPr>
              <a:defRPr/>
            </a:lvl1pPr>
          </a:lstStyle>
          <a:p>
            <a:r>
              <a:rPr lang="en-US" altLang="zh-CN"/>
              <a:t>Company Logo</a:t>
            </a:r>
          </a:p>
        </p:txBody>
      </p:sp>
    </p:spTree>
    <p:extLst>
      <p:ext uri="{BB962C8B-B14F-4D97-AF65-F5344CB8AC3E}">
        <p14:creationId xmlns:p14="http://schemas.microsoft.com/office/powerpoint/2010/main" val="230966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2AFD8-8ED6-4344-B9CE-D86E5CD99F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318A9BB-9E4F-4A84-89F1-E8CA739D9C9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灯片编号占位符 3">
            <a:extLst>
              <a:ext uri="{FF2B5EF4-FFF2-40B4-BE49-F238E27FC236}">
                <a16:creationId xmlns:a16="http://schemas.microsoft.com/office/drawing/2014/main" id="{48B7BE66-D219-4808-8904-4CEF3EA8E78C}"/>
              </a:ext>
            </a:extLst>
          </p:cNvPr>
          <p:cNvSpPr>
            <a:spLocks noGrp="1"/>
          </p:cNvSpPr>
          <p:nvPr>
            <p:ph type="sldNum" sz="quarter" idx="10"/>
          </p:nvPr>
        </p:nvSpPr>
        <p:spPr/>
        <p:txBody>
          <a:bodyPr/>
          <a:lstStyle>
            <a:lvl1pPr>
              <a:defRPr/>
            </a:lvl1pPr>
          </a:lstStyle>
          <a:p>
            <a:fld id="{5F49E853-39EF-413C-A4D9-A16ACC13561D}" type="slidenum">
              <a:rPr lang="en-US" altLang="zh-CN"/>
              <a:pPr/>
              <a:t>‹#›</a:t>
            </a:fld>
            <a:endParaRPr lang="en-US" altLang="zh-CN"/>
          </a:p>
        </p:txBody>
      </p:sp>
      <p:sp>
        <p:nvSpPr>
          <p:cNvPr id="5" name="页脚占位符 4">
            <a:extLst>
              <a:ext uri="{FF2B5EF4-FFF2-40B4-BE49-F238E27FC236}">
                <a16:creationId xmlns:a16="http://schemas.microsoft.com/office/drawing/2014/main" id="{706809E6-046A-46E7-9344-596DBDF784EB}"/>
              </a:ext>
            </a:extLst>
          </p:cNvPr>
          <p:cNvSpPr>
            <a:spLocks noGrp="1"/>
          </p:cNvSpPr>
          <p:nvPr>
            <p:ph type="ftr" sz="quarter" idx="11"/>
          </p:nvPr>
        </p:nvSpPr>
        <p:spPr/>
        <p:txBody>
          <a:bodyPr/>
          <a:lstStyle>
            <a:lvl1pPr>
              <a:defRPr/>
            </a:lvl1pPr>
          </a:lstStyle>
          <a:p>
            <a:r>
              <a:rPr lang="en-US" altLang="zh-CN"/>
              <a:t>Company Logo</a:t>
            </a:r>
          </a:p>
        </p:txBody>
      </p:sp>
    </p:spTree>
    <p:extLst>
      <p:ext uri="{BB962C8B-B14F-4D97-AF65-F5344CB8AC3E}">
        <p14:creationId xmlns:p14="http://schemas.microsoft.com/office/powerpoint/2010/main" val="1330508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5D641-1097-47FA-83E4-A890CE3515A5}"/>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E6B8AD1-0CFF-4C5A-BFF7-0E57191A974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FAA21435-98C1-4A4E-8AD5-F3A3DE5E07F2}"/>
              </a:ext>
            </a:extLst>
          </p:cNvPr>
          <p:cNvSpPr>
            <a:spLocks noGrp="1"/>
          </p:cNvSpPr>
          <p:nvPr>
            <p:ph type="sldNum" sz="quarter" idx="10"/>
          </p:nvPr>
        </p:nvSpPr>
        <p:spPr/>
        <p:txBody>
          <a:bodyPr/>
          <a:lstStyle>
            <a:lvl1pPr>
              <a:defRPr/>
            </a:lvl1pPr>
          </a:lstStyle>
          <a:p>
            <a:fld id="{3CE698E6-7F1C-4984-9C9D-F80ADFC5AA12}" type="slidenum">
              <a:rPr lang="en-US" altLang="zh-CN"/>
              <a:pPr/>
              <a:t>‹#›</a:t>
            </a:fld>
            <a:endParaRPr lang="en-US" altLang="zh-CN"/>
          </a:p>
        </p:txBody>
      </p:sp>
      <p:sp>
        <p:nvSpPr>
          <p:cNvPr id="5" name="页脚占位符 4">
            <a:extLst>
              <a:ext uri="{FF2B5EF4-FFF2-40B4-BE49-F238E27FC236}">
                <a16:creationId xmlns:a16="http://schemas.microsoft.com/office/drawing/2014/main" id="{945171B5-2587-4844-A1AE-58317F454BE3}"/>
              </a:ext>
            </a:extLst>
          </p:cNvPr>
          <p:cNvSpPr>
            <a:spLocks noGrp="1"/>
          </p:cNvSpPr>
          <p:nvPr>
            <p:ph type="ftr" sz="quarter" idx="11"/>
          </p:nvPr>
        </p:nvSpPr>
        <p:spPr/>
        <p:txBody>
          <a:bodyPr/>
          <a:lstStyle>
            <a:lvl1pPr>
              <a:defRPr/>
            </a:lvl1pPr>
          </a:lstStyle>
          <a:p>
            <a:r>
              <a:rPr lang="en-US" altLang="zh-CN"/>
              <a:t>Company Logo</a:t>
            </a:r>
          </a:p>
        </p:txBody>
      </p:sp>
    </p:spTree>
    <p:extLst>
      <p:ext uri="{BB962C8B-B14F-4D97-AF65-F5344CB8AC3E}">
        <p14:creationId xmlns:p14="http://schemas.microsoft.com/office/powerpoint/2010/main" val="4200304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D87CC-76CB-49C1-84E8-B487B9BE845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3BC8AA-5D59-4A10-9A01-17FF9315E445}"/>
              </a:ext>
            </a:extLst>
          </p:cNvPr>
          <p:cNvSpPr>
            <a:spLocks noGrp="1"/>
          </p:cNvSpPr>
          <p:nvPr>
            <p:ph sz="half" idx="1"/>
          </p:nvPr>
        </p:nvSpPr>
        <p:spPr>
          <a:xfrm>
            <a:off x="685800" y="1143000"/>
            <a:ext cx="403860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510E788-269D-4AFE-82D5-A4E6A7B7057D}"/>
              </a:ext>
            </a:extLst>
          </p:cNvPr>
          <p:cNvSpPr>
            <a:spLocks noGrp="1"/>
          </p:cNvSpPr>
          <p:nvPr>
            <p:ph sz="half" idx="2"/>
          </p:nvPr>
        </p:nvSpPr>
        <p:spPr>
          <a:xfrm>
            <a:off x="4876800" y="1143000"/>
            <a:ext cx="403860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灯片编号占位符 4">
            <a:extLst>
              <a:ext uri="{FF2B5EF4-FFF2-40B4-BE49-F238E27FC236}">
                <a16:creationId xmlns:a16="http://schemas.microsoft.com/office/drawing/2014/main" id="{5F8DAD0E-DF9C-4FDE-8283-7F75E49FF488}"/>
              </a:ext>
            </a:extLst>
          </p:cNvPr>
          <p:cNvSpPr>
            <a:spLocks noGrp="1"/>
          </p:cNvSpPr>
          <p:nvPr>
            <p:ph type="sldNum" sz="quarter" idx="10"/>
          </p:nvPr>
        </p:nvSpPr>
        <p:spPr/>
        <p:txBody>
          <a:bodyPr/>
          <a:lstStyle>
            <a:lvl1pPr>
              <a:defRPr/>
            </a:lvl1pPr>
          </a:lstStyle>
          <a:p>
            <a:fld id="{9316852D-B42E-4D22-B247-54CC6D32E256}" type="slidenum">
              <a:rPr lang="en-US" altLang="zh-CN"/>
              <a:pPr/>
              <a:t>‹#›</a:t>
            </a:fld>
            <a:endParaRPr lang="en-US" altLang="zh-CN"/>
          </a:p>
        </p:txBody>
      </p:sp>
      <p:sp>
        <p:nvSpPr>
          <p:cNvPr id="6" name="页脚占位符 5">
            <a:extLst>
              <a:ext uri="{FF2B5EF4-FFF2-40B4-BE49-F238E27FC236}">
                <a16:creationId xmlns:a16="http://schemas.microsoft.com/office/drawing/2014/main" id="{76B9E951-F765-4632-91A0-DFB1171B4409}"/>
              </a:ext>
            </a:extLst>
          </p:cNvPr>
          <p:cNvSpPr>
            <a:spLocks noGrp="1"/>
          </p:cNvSpPr>
          <p:nvPr>
            <p:ph type="ftr" sz="quarter" idx="11"/>
          </p:nvPr>
        </p:nvSpPr>
        <p:spPr/>
        <p:txBody>
          <a:bodyPr/>
          <a:lstStyle>
            <a:lvl1pPr>
              <a:defRPr/>
            </a:lvl1pPr>
          </a:lstStyle>
          <a:p>
            <a:r>
              <a:rPr lang="en-US" altLang="zh-CN"/>
              <a:t>Company Logo</a:t>
            </a:r>
          </a:p>
        </p:txBody>
      </p:sp>
    </p:spTree>
    <p:extLst>
      <p:ext uri="{BB962C8B-B14F-4D97-AF65-F5344CB8AC3E}">
        <p14:creationId xmlns:p14="http://schemas.microsoft.com/office/powerpoint/2010/main" val="362331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495C34-6A44-49FA-838F-AE5608872D07}"/>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7E99F15-646A-4967-BCFD-15EB693BCB0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7A18150-8C93-4CC2-86D9-C6B2305A7C24}"/>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6B334BC-9F74-40E4-97DB-17EB2E4894B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037A207-39FB-491A-BF79-72C3D0E4740B}"/>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a:extLst>
              <a:ext uri="{FF2B5EF4-FFF2-40B4-BE49-F238E27FC236}">
                <a16:creationId xmlns:a16="http://schemas.microsoft.com/office/drawing/2014/main" id="{5C8FC60A-8321-430B-884C-C5E7E2E1F82B}"/>
              </a:ext>
            </a:extLst>
          </p:cNvPr>
          <p:cNvSpPr>
            <a:spLocks noGrp="1"/>
          </p:cNvSpPr>
          <p:nvPr>
            <p:ph type="sldNum" sz="quarter" idx="10"/>
          </p:nvPr>
        </p:nvSpPr>
        <p:spPr/>
        <p:txBody>
          <a:bodyPr/>
          <a:lstStyle>
            <a:lvl1pPr>
              <a:defRPr/>
            </a:lvl1pPr>
          </a:lstStyle>
          <a:p>
            <a:fld id="{9BB31AE3-6241-4EAA-B0FF-7AB8DDB59A47}" type="slidenum">
              <a:rPr lang="en-US" altLang="zh-CN"/>
              <a:pPr/>
              <a:t>‹#›</a:t>
            </a:fld>
            <a:endParaRPr lang="en-US" altLang="zh-CN"/>
          </a:p>
        </p:txBody>
      </p:sp>
      <p:sp>
        <p:nvSpPr>
          <p:cNvPr id="8" name="页脚占位符 7">
            <a:extLst>
              <a:ext uri="{FF2B5EF4-FFF2-40B4-BE49-F238E27FC236}">
                <a16:creationId xmlns:a16="http://schemas.microsoft.com/office/drawing/2014/main" id="{8C67D387-B4D0-45BA-A1D2-96B1D943807F}"/>
              </a:ext>
            </a:extLst>
          </p:cNvPr>
          <p:cNvSpPr>
            <a:spLocks noGrp="1"/>
          </p:cNvSpPr>
          <p:nvPr>
            <p:ph type="ftr" sz="quarter" idx="11"/>
          </p:nvPr>
        </p:nvSpPr>
        <p:spPr/>
        <p:txBody>
          <a:bodyPr/>
          <a:lstStyle>
            <a:lvl1pPr>
              <a:defRPr/>
            </a:lvl1pPr>
          </a:lstStyle>
          <a:p>
            <a:r>
              <a:rPr lang="en-US" altLang="zh-CN"/>
              <a:t>Company Logo</a:t>
            </a:r>
          </a:p>
        </p:txBody>
      </p:sp>
    </p:spTree>
    <p:extLst>
      <p:ext uri="{BB962C8B-B14F-4D97-AF65-F5344CB8AC3E}">
        <p14:creationId xmlns:p14="http://schemas.microsoft.com/office/powerpoint/2010/main" val="374067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B6BDC5-7A43-412A-8661-FFEBE7B40C4B}"/>
              </a:ext>
            </a:extLst>
          </p:cNvPr>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81F1B09C-9995-4F23-8FA1-B69EF873A910}"/>
              </a:ext>
            </a:extLst>
          </p:cNvPr>
          <p:cNvSpPr>
            <a:spLocks noGrp="1"/>
          </p:cNvSpPr>
          <p:nvPr>
            <p:ph type="sldNum" sz="quarter" idx="10"/>
          </p:nvPr>
        </p:nvSpPr>
        <p:spPr/>
        <p:txBody>
          <a:bodyPr/>
          <a:lstStyle>
            <a:lvl1pPr>
              <a:defRPr/>
            </a:lvl1pPr>
          </a:lstStyle>
          <a:p>
            <a:fld id="{27D213CF-CC68-4A7C-881F-1ACE82BEB648}" type="slidenum">
              <a:rPr lang="en-US" altLang="zh-CN"/>
              <a:pPr/>
              <a:t>‹#›</a:t>
            </a:fld>
            <a:endParaRPr lang="en-US" altLang="zh-CN"/>
          </a:p>
        </p:txBody>
      </p:sp>
      <p:sp>
        <p:nvSpPr>
          <p:cNvPr id="4" name="页脚占位符 3">
            <a:extLst>
              <a:ext uri="{FF2B5EF4-FFF2-40B4-BE49-F238E27FC236}">
                <a16:creationId xmlns:a16="http://schemas.microsoft.com/office/drawing/2014/main" id="{7CE27B9B-1C74-432D-8394-494159405200}"/>
              </a:ext>
            </a:extLst>
          </p:cNvPr>
          <p:cNvSpPr>
            <a:spLocks noGrp="1"/>
          </p:cNvSpPr>
          <p:nvPr>
            <p:ph type="ftr" sz="quarter" idx="11"/>
          </p:nvPr>
        </p:nvSpPr>
        <p:spPr/>
        <p:txBody>
          <a:bodyPr/>
          <a:lstStyle>
            <a:lvl1pPr>
              <a:defRPr/>
            </a:lvl1pPr>
          </a:lstStyle>
          <a:p>
            <a:r>
              <a:rPr lang="en-US" altLang="zh-CN"/>
              <a:t>Company Logo</a:t>
            </a:r>
          </a:p>
        </p:txBody>
      </p:sp>
    </p:spTree>
    <p:extLst>
      <p:ext uri="{BB962C8B-B14F-4D97-AF65-F5344CB8AC3E}">
        <p14:creationId xmlns:p14="http://schemas.microsoft.com/office/powerpoint/2010/main" val="3095153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ACEF442-3118-4EB6-BECC-7051C5C03CD4}"/>
              </a:ext>
            </a:extLst>
          </p:cNvPr>
          <p:cNvSpPr>
            <a:spLocks noGrp="1"/>
          </p:cNvSpPr>
          <p:nvPr>
            <p:ph type="sldNum" sz="quarter" idx="10"/>
          </p:nvPr>
        </p:nvSpPr>
        <p:spPr/>
        <p:txBody>
          <a:bodyPr/>
          <a:lstStyle>
            <a:lvl1pPr>
              <a:defRPr/>
            </a:lvl1pPr>
          </a:lstStyle>
          <a:p>
            <a:fld id="{3695F5FA-5D85-41C8-ABD3-B726B6D6E905}" type="slidenum">
              <a:rPr lang="en-US" altLang="zh-CN"/>
              <a:pPr/>
              <a:t>‹#›</a:t>
            </a:fld>
            <a:endParaRPr lang="en-US" altLang="zh-CN"/>
          </a:p>
        </p:txBody>
      </p:sp>
      <p:sp>
        <p:nvSpPr>
          <p:cNvPr id="3" name="页脚占位符 2">
            <a:extLst>
              <a:ext uri="{FF2B5EF4-FFF2-40B4-BE49-F238E27FC236}">
                <a16:creationId xmlns:a16="http://schemas.microsoft.com/office/drawing/2014/main" id="{ECBB00CA-5FD4-4954-895A-FD7495857BE7}"/>
              </a:ext>
            </a:extLst>
          </p:cNvPr>
          <p:cNvSpPr>
            <a:spLocks noGrp="1"/>
          </p:cNvSpPr>
          <p:nvPr>
            <p:ph type="ftr" sz="quarter" idx="11"/>
          </p:nvPr>
        </p:nvSpPr>
        <p:spPr/>
        <p:txBody>
          <a:bodyPr/>
          <a:lstStyle>
            <a:lvl1pPr>
              <a:defRPr/>
            </a:lvl1pPr>
          </a:lstStyle>
          <a:p>
            <a:r>
              <a:rPr lang="en-US" altLang="zh-CN"/>
              <a:t>Company Logo</a:t>
            </a:r>
          </a:p>
        </p:txBody>
      </p:sp>
    </p:spTree>
    <p:extLst>
      <p:ext uri="{BB962C8B-B14F-4D97-AF65-F5344CB8AC3E}">
        <p14:creationId xmlns:p14="http://schemas.microsoft.com/office/powerpoint/2010/main" val="2795246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34C48B-93FE-419A-8C35-0AF7E0F4D60A}"/>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107A5F3-C0BD-42C2-B696-DD972C3B55C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E05793A-FA57-4141-B2A2-B21D7643018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D1C5F925-AFB2-471F-952B-D6BD9F556C70}"/>
              </a:ext>
            </a:extLst>
          </p:cNvPr>
          <p:cNvSpPr>
            <a:spLocks noGrp="1"/>
          </p:cNvSpPr>
          <p:nvPr>
            <p:ph type="sldNum" sz="quarter" idx="10"/>
          </p:nvPr>
        </p:nvSpPr>
        <p:spPr/>
        <p:txBody>
          <a:bodyPr/>
          <a:lstStyle>
            <a:lvl1pPr>
              <a:defRPr/>
            </a:lvl1pPr>
          </a:lstStyle>
          <a:p>
            <a:fld id="{2C26EB95-D396-46E9-B054-F8114BD9784B}" type="slidenum">
              <a:rPr lang="en-US" altLang="zh-CN"/>
              <a:pPr/>
              <a:t>‹#›</a:t>
            </a:fld>
            <a:endParaRPr lang="en-US" altLang="zh-CN"/>
          </a:p>
        </p:txBody>
      </p:sp>
      <p:sp>
        <p:nvSpPr>
          <p:cNvPr id="6" name="页脚占位符 5">
            <a:extLst>
              <a:ext uri="{FF2B5EF4-FFF2-40B4-BE49-F238E27FC236}">
                <a16:creationId xmlns:a16="http://schemas.microsoft.com/office/drawing/2014/main" id="{FE3201A7-A364-4C93-BC93-37CC3A895B38}"/>
              </a:ext>
            </a:extLst>
          </p:cNvPr>
          <p:cNvSpPr>
            <a:spLocks noGrp="1"/>
          </p:cNvSpPr>
          <p:nvPr>
            <p:ph type="ftr" sz="quarter" idx="11"/>
          </p:nvPr>
        </p:nvSpPr>
        <p:spPr/>
        <p:txBody>
          <a:bodyPr/>
          <a:lstStyle>
            <a:lvl1pPr>
              <a:defRPr/>
            </a:lvl1pPr>
          </a:lstStyle>
          <a:p>
            <a:r>
              <a:rPr lang="en-US" altLang="zh-CN"/>
              <a:t>Company Logo</a:t>
            </a:r>
          </a:p>
        </p:txBody>
      </p:sp>
    </p:spTree>
    <p:extLst>
      <p:ext uri="{BB962C8B-B14F-4D97-AF65-F5344CB8AC3E}">
        <p14:creationId xmlns:p14="http://schemas.microsoft.com/office/powerpoint/2010/main" val="4060961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C6FC65-6353-4A1F-B6E4-E4EF7061F4AE}"/>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22D8C93-AC88-48C7-9F7A-3658799F1DC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FAEAA38-DC30-4603-B2AC-CB1889C9208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C68D1ED1-8CAB-4450-A9F9-46B3224F17AB}"/>
              </a:ext>
            </a:extLst>
          </p:cNvPr>
          <p:cNvSpPr>
            <a:spLocks noGrp="1"/>
          </p:cNvSpPr>
          <p:nvPr>
            <p:ph type="sldNum" sz="quarter" idx="10"/>
          </p:nvPr>
        </p:nvSpPr>
        <p:spPr/>
        <p:txBody>
          <a:bodyPr/>
          <a:lstStyle>
            <a:lvl1pPr>
              <a:defRPr/>
            </a:lvl1pPr>
          </a:lstStyle>
          <a:p>
            <a:fld id="{E25C8F1D-82A5-4B5D-8772-D70BB523D475}" type="slidenum">
              <a:rPr lang="en-US" altLang="zh-CN"/>
              <a:pPr/>
              <a:t>‹#›</a:t>
            </a:fld>
            <a:endParaRPr lang="en-US" altLang="zh-CN"/>
          </a:p>
        </p:txBody>
      </p:sp>
      <p:sp>
        <p:nvSpPr>
          <p:cNvPr id="6" name="页脚占位符 5">
            <a:extLst>
              <a:ext uri="{FF2B5EF4-FFF2-40B4-BE49-F238E27FC236}">
                <a16:creationId xmlns:a16="http://schemas.microsoft.com/office/drawing/2014/main" id="{642889BA-0A1D-48CE-9D05-AD47F72C213C}"/>
              </a:ext>
            </a:extLst>
          </p:cNvPr>
          <p:cNvSpPr>
            <a:spLocks noGrp="1"/>
          </p:cNvSpPr>
          <p:nvPr>
            <p:ph type="ftr" sz="quarter" idx="11"/>
          </p:nvPr>
        </p:nvSpPr>
        <p:spPr/>
        <p:txBody>
          <a:bodyPr/>
          <a:lstStyle>
            <a:lvl1pPr>
              <a:defRPr/>
            </a:lvl1pPr>
          </a:lstStyle>
          <a:p>
            <a:r>
              <a:rPr lang="en-US" altLang="zh-CN"/>
              <a:t>Company Logo</a:t>
            </a:r>
          </a:p>
        </p:txBody>
      </p:sp>
    </p:spTree>
    <p:extLst>
      <p:ext uri="{BB962C8B-B14F-4D97-AF65-F5344CB8AC3E}">
        <p14:creationId xmlns:p14="http://schemas.microsoft.com/office/powerpoint/2010/main" val="3578664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146" name="Object 2">
            <a:extLst>
              <a:ext uri="{FF2B5EF4-FFF2-40B4-BE49-F238E27FC236}">
                <a16:creationId xmlns:a16="http://schemas.microsoft.com/office/drawing/2014/main" id="{635497E9-10E2-47DB-99A7-2BC539A7CD53}"/>
              </a:ext>
            </a:extLst>
          </p:cNvPr>
          <p:cNvGraphicFramePr>
            <a:graphicFrameLocks noChangeAspect="1"/>
          </p:cNvGraphicFramePr>
          <p:nvPr/>
        </p:nvGraphicFramePr>
        <p:xfrm>
          <a:off x="0" y="0"/>
          <a:ext cx="9144000" cy="1052513"/>
        </p:xfrm>
        <a:graphic>
          <a:graphicData uri="http://schemas.openxmlformats.org/presentationml/2006/ole">
            <mc:AlternateContent xmlns:mc="http://schemas.openxmlformats.org/markup-compatibility/2006">
              <mc:Choice xmlns:v="urn:schemas-microsoft-com:vml" Requires="v">
                <p:oleObj name="Image" r:id="rId14" imgW="12749206" imgH="2323810" progId="Photoshop.Image.7">
                  <p:embed/>
                </p:oleObj>
              </mc:Choice>
              <mc:Fallback>
                <p:oleObj name="Image" r:id="rId14" imgW="12749206" imgH="2323810" progId="Photoshop.Image.7">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invGray">
                      <a:xfrm>
                        <a:off x="0" y="0"/>
                        <a:ext cx="9144000" cy="105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7" name="Line 3">
            <a:extLst>
              <a:ext uri="{FF2B5EF4-FFF2-40B4-BE49-F238E27FC236}">
                <a16:creationId xmlns:a16="http://schemas.microsoft.com/office/drawing/2014/main" id="{275C23D8-5F5C-47C2-B22F-4B8942A6BC36}"/>
              </a:ext>
            </a:extLst>
          </p:cNvPr>
          <p:cNvSpPr>
            <a:spLocks noChangeShapeType="1"/>
          </p:cNvSpPr>
          <p:nvPr/>
        </p:nvSpPr>
        <p:spPr bwMode="ltGray">
          <a:xfrm>
            <a:off x="0" y="1096963"/>
            <a:ext cx="91440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8" name="Rectangle 4">
            <a:extLst>
              <a:ext uri="{FF2B5EF4-FFF2-40B4-BE49-F238E27FC236}">
                <a16:creationId xmlns:a16="http://schemas.microsoft.com/office/drawing/2014/main" id="{59115692-89E8-460E-B6A0-281BF1251F43}"/>
              </a:ext>
            </a:extLst>
          </p:cNvPr>
          <p:cNvSpPr>
            <a:spLocks noGrp="1" noChangeArrowheads="1"/>
          </p:cNvSpPr>
          <p:nvPr>
            <p:ph type="body" idx="1"/>
          </p:nvPr>
        </p:nvSpPr>
        <p:spPr bwMode="auto">
          <a:xfrm>
            <a:off x="685800" y="1143000"/>
            <a:ext cx="8229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49" name="Rectangle 5">
            <a:extLst>
              <a:ext uri="{FF2B5EF4-FFF2-40B4-BE49-F238E27FC236}">
                <a16:creationId xmlns:a16="http://schemas.microsoft.com/office/drawing/2014/main" id="{CD89F21B-66EC-4BCD-B4A1-5A624BCACC4C}"/>
              </a:ext>
            </a:extLst>
          </p:cNvPr>
          <p:cNvSpPr>
            <a:spLocks noGrp="1" noChangeArrowheads="1"/>
          </p:cNvSpPr>
          <p:nvPr>
            <p:ph type="sldNum" sz="quarter" idx="4"/>
          </p:nvPr>
        </p:nvSpPr>
        <p:spPr bwMode="auto">
          <a:xfrm>
            <a:off x="3429000" y="6508750"/>
            <a:ext cx="213360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aseline="0"/>
            </a:lvl1pPr>
          </a:lstStyle>
          <a:p>
            <a:fld id="{06EC8630-8D28-4CCC-AD9B-16595FB1D451}" type="slidenum">
              <a:rPr lang="en-US" altLang="zh-CN"/>
              <a:pPr/>
              <a:t>‹#›</a:t>
            </a:fld>
            <a:endParaRPr lang="en-US" altLang="zh-CN"/>
          </a:p>
        </p:txBody>
      </p:sp>
      <p:sp>
        <p:nvSpPr>
          <p:cNvPr id="6150" name="Rectangle 6">
            <a:extLst>
              <a:ext uri="{FF2B5EF4-FFF2-40B4-BE49-F238E27FC236}">
                <a16:creationId xmlns:a16="http://schemas.microsoft.com/office/drawing/2014/main" id="{76A550AC-6D2E-40F0-9BA6-ADF8C0B2112F}"/>
              </a:ext>
            </a:extLst>
          </p:cNvPr>
          <p:cNvSpPr>
            <a:spLocks noGrp="1" noChangeArrowheads="1"/>
          </p:cNvSpPr>
          <p:nvPr>
            <p:ph type="title"/>
          </p:nvPr>
        </p:nvSpPr>
        <p:spPr bwMode="black">
          <a:xfrm>
            <a:off x="0" y="152400"/>
            <a:ext cx="91440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51" name="Rectangle 7">
            <a:extLst>
              <a:ext uri="{FF2B5EF4-FFF2-40B4-BE49-F238E27FC236}">
                <a16:creationId xmlns:a16="http://schemas.microsoft.com/office/drawing/2014/main" id="{9E489FAB-1CBA-4328-8F91-BA2EB67C9738}"/>
              </a:ext>
            </a:extLst>
          </p:cNvPr>
          <p:cNvSpPr>
            <a:spLocks noGrp="1" noChangeArrowheads="1"/>
          </p:cNvSpPr>
          <p:nvPr>
            <p:ph type="ftr" sz="quarter" idx="3"/>
          </p:nvPr>
        </p:nvSpPr>
        <p:spPr bwMode="auto">
          <a:xfrm>
            <a:off x="6096000" y="6527800"/>
            <a:ext cx="2895600"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1" baseline="0">
                <a:latin typeface="+mn-lt"/>
              </a:defRPr>
            </a:lvl1pPr>
          </a:lstStyle>
          <a:p>
            <a:r>
              <a:rPr lang="en-US" altLang="zh-CN"/>
              <a:t>Company Logo</a:t>
            </a:r>
          </a:p>
        </p:txBody>
      </p:sp>
      <p:grpSp>
        <p:nvGrpSpPr>
          <p:cNvPr id="6152" name="Group 8">
            <a:extLst>
              <a:ext uri="{FF2B5EF4-FFF2-40B4-BE49-F238E27FC236}">
                <a16:creationId xmlns:a16="http://schemas.microsoft.com/office/drawing/2014/main" id="{D3ADF3A0-A27A-4243-A499-A5515F200A28}"/>
              </a:ext>
            </a:extLst>
          </p:cNvPr>
          <p:cNvGrpSpPr>
            <a:grpSpLocks/>
          </p:cNvGrpSpPr>
          <p:nvPr/>
        </p:nvGrpSpPr>
        <p:grpSpPr bwMode="auto">
          <a:xfrm>
            <a:off x="7885113" y="620713"/>
            <a:ext cx="958850" cy="976312"/>
            <a:chOff x="4967" y="391"/>
            <a:chExt cx="604" cy="615"/>
          </a:xfrm>
        </p:grpSpPr>
        <p:sp>
          <p:nvSpPr>
            <p:cNvPr id="6153" name="Oval 9">
              <a:extLst>
                <a:ext uri="{FF2B5EF4-FFF2-40B4-BE49-F238E27FC236}">
                  <a16:creationId xmlns:a16="http://schemas.microsoft.com/office/drawing/2014/main" id="{01E013A8-58D1-4BA4-8701-E73FCB8056B0}"/>
                </a:ext>
              </a:extLst>
            </p:cNvPr>
            <p:cNvSpPr>
              <a:spLocks noChangeArrowheads="1"/>
            </p:cNvSpPr>
            <p:nvPr userDrawn="1"/>
          </p:nvSpPr>
          <p:spPr bwMode="gray">
            <a:xfrm>
              <a:off x="4967" y="391"/>
              <a:ext cx="604" cy="615"/>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154" name="Picture 10">
              <a:extLst>
                <a:ext uri="{FF2B5EF4-FFF2-40B4-BE49-F238E27FC236}">
                  <a16:creationId xmlns:a16="http://schemas.microsoft.com/office/drawing/2014/main" id="{2247A3D0-A325-4250-8CEF-B08BD2B52859}"/>
                </a:ext>
              </a:extLst>
            </p:cNvPr>
            <p:cNvPicPr>
              <a:picLocks noChangeAspect="1" noChangeArrowheads="1" noCrop="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4997" y="420"/>
              <a:ext cx="553" cy="565"/>
            </a:xfrm>
            <a:prstGeom prst="rect">
              <a:avLst/>
            </a:prstGeom>
            <a:noFill/>
            <a:extLst>
              <a:ext uri="{909E8E84-426E-40DD-AFC4-6F175D3DCCD1}">
                <a14:hiddenFill xmlns:a14="http://schemas.microsoft.com/office/drawing/2010/main">
                  <a:solidFill>
                    <a:srgbClr val="FFFFFF"/>
                  </a:solidFill>
                </a14:hiddenFill>
              </a:ext>
            </a:extLst>
          </p:spPr>
        </p:pic>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dt="0"/>
  <p:txStyles>
    <p:titleStyle>
      <a:lvl1pPr algn="ctr" rtl="0" fontAlgn="base">
        <a:spcBef>
          <a:spcPct val="0"/>
        </a:spcBef>
        <a:spcAft>
          <a:spcPct val="0"/>
        </a:spcAft>
        <a:defRPr sz="3200" b="1" kern="1200">
          <a:solidFill>
            <a:schemeClr val="bg1"/>
          </a:solidFill>
          <a:latin typeface="+mj-lt"/>
          <a:ea typeface="+mj-ea"/>
          <a:cs typeface="+mj-cs"/>
        </a:defRPr>
      </a:lvl1pPr>
      <a:lvl2pPr algn="ctr" rtl="0" fontAlgn="base">
        <a:spcBef>
          <a:spcPct val="0"/>
        </a:spcBef>
        <a:spcAft>
          <a:spcPct val="0"/>
        </a:spcAft>
        <a:defRPr sz="3200" b="1">
          <a:solidFill>
            <a:schemeClr val="bg1"/>
          </a:solidFill>
          <a:latin typeface="Verdana" panose="020B0604030504040204" pitchFamily="34" charset="0"/>
        </a:defRPr>
      </a:lvl2pPr>
      <a:lvl3pPr algn="ctr" rtl="0" fontAlgn="base">
        <a:spcBef>
          <a:spcPct val="0"/>
        </a:spcBef>
        <a:spcAft>
          <a:spcPct val="0"/>
        </a:spcAft>
        <a:defRPr sz="3200" b="1">
          <a:solidFill>
            <a:schemeClr val="bg1"/>
          </a:solidFill>
          <a:latin typeface="Verdana" panose="020B0604030504040204" pitchFamily="34" charset="0"/>
        </a:defRPr>
      </a:lvl3pPr>
      <a:lvl4pPr algn="ctr" rtl="0" fontAlgn="base">
        <a:spcBef>
          <a:spcPct val="0"/>
        </a:spcBef>
        <a:spcAft>
          <a:spcPct val="0"/>
        </a:spcAft>
        <a:defRPr sz="3200" b="1">
          <a:solidFill>
            <a:schemeClr val="bg1"/>
          </a:solidFill>
          <a:latin typeface="Verdana" panose="020B0604030504040204" pitchFamily="34" charset="0"/>
        </a:defRPr>
      </a:lvl4pPr>
      <a:lvl5pPr algn="ctr" rtl="0" fontAlgn="base">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fontAlgn="base">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400" kern="1200">
          <a:solidFill>
            <a:schemeClr val="tx1"/>
          </a:solidFill>
          <a:latin typeface="Arial" panose="020B0604020202020204" pitchFamily="34" charset="0"/>
          <a:ea typeface="+mn-ea"/>
          <a:cs typeface="+mn-cs"/>
        </a:defRPr>
      </a:lvl2pPr>
      <a:lvl3pPr marL="1143000" indent="-228600" algn="l" rtl="0" fontAlgn="base">
        <a:spcBef>
          <a:spcPct val="20000"/>
        </a:spcBef>
        <a:spcAft>
          <a:spcPct val="0"/>
        </a:spcAft>
        <a:buClr>
          <a:schemeClr val="tx1"/>
        </a:buClr>
        <a:buChar char="•"/>
        <a:defRPr sz="2200" kern="1200">
          <a:solidFill>
            <a:schemeClr val="tx1"/>
          </a:solidFill>
          <a:latin typeface="Arial" panose="020B0604020202020204" pitchFamily="34" charset="0"/>
          <a:ea typeface="+mn-ea"/>
          <a:cs typeface="+mn-cs"/>
        </a:defRPr>
      </a:lvl3pPr>
      <a:lvl4pPr marL="1600200" indent="-228600" algn="l" rtl="0" fontAlgn="base">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fontAlgn="base">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0FF170D-BB65-4AA9-A6B4-6D45813BAFBA}"/>
              </a:ext>
            </a:extLst>
          </p:cNvPr>
          <p:cNvSpPr>
            <a:spLocks noGrp="1" noChangeArrowheads="1"/>
          </p:cNvSpPr>
          <p:nvPr>
            <p:ph type="ctrTitle"/>
          </p:nvPr>
        </p:nvSpPr>
        <p:spPr/>
        <p:txBody>
          <a:bodyPr/>
          <a:lstStyle/>
          <a:p>
            <a:r>
              <a:rPr lang="zh-CN" altLang="en-US">
                <a:ea typeface="宋体" panose="02010600030101010101" pitchFamily="2" charset="-122"/>
              </a:rPr>
              <a:t>第</a:t>
            </a:r>
            <a:r>
              <a:rPr lang="en-US" altLang="zh-CN">
                <a:ea typeface="宋体" panose="02010600030101010101" pitchFamily="2" charset="-122"/>
              </a:rPr>
              <a:t>7</a:t>
            </a:r>
            <a:r>
              <a:rPr lang="zh-CN" altLang="en-US">
                <a:ea typeface="宋体" panose="02010600030101010101" pitchFamily="2" charset="-122"/>
              </a:rPr>
              <a:t>章 道路交通功能分级管理 </a:t>
            </a:r>
          </a:p>
        </p:txBody>
      </p:sp>
      <p:sp>
        <p:nvSpPr>
          <p:cNvPr id="4099" name="Rectangle 3">
            <a:extLst>
              <a:ext uri="{FF2B5EF4-FFF2-40B4-BE49-F238E27FC236}">
                <a16:creationId xmlns:a16="http://schemas.microsoft.com/office/drawing/2014/main" id="{EE9567B0-AE8F-44DD-AFEE-4BD784ED3E7E}"/>
              </a:ext>
            </a:extLst>
          </p:cNvPr>
          <p:cNvSpPr>
            <a:spLocks noGrp="1" noChangeArrowheads="1"/>
          </p:cNvSpPr>
          <p:nvPr>
            <p:ph type="subTitle" idx="1"/>
          </p:nvPr>
        </p:nvSpPr>
        <p:spPr/>
        <p:txBody>
          <a:bodyPr/>
          <a:lstStyle/>
          <a:p>
            <a:endParaRPr lang="zh-CN" altLang="zh-CN">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96E1798A-B65B-4369-A229-0968760DC40E}"/>
              </a:ext>
            </a:extLst>
          </p:cNvPr>
          <p:cNvSpPr>
            <a:spLocks noGrp="1"/>
          </p:cNvSpPr>
          <p:nvPr>
            <p:ph type="ftr" sz="quarter" idx="11"/>
          </p:nvPr>
        </p:nvSpPr>
        <p:spPr/>
        <p:txBody>
          <a:bodyPr/>
          <a:lstStyle/>
          <a:p>
            <a:r>
              <a:rPr lang="en-US" altLang="zh-CN"/>
              <a:t>Company Logo</a:t>
            </a:r>
          </a:p>
        </p:txBody>
      </p:sp>
      <p:sp>
        <p:nvSpPr>
          <p:cNvPr id="22530" name="Rectangle 2">
            <a:extLst>
              <a:ext uri="{FF2B5EF4-FFF2-40B4-BE49-F238E27FC236}">
                <a16:creationId xmlns:a16="http://schemas.microsoft.com/office/drawing/2014/main" id="{0CC3B56C-7A23-422F-AECE-4D3BAC8EEB6A}"/>
              </a:ext>
            </a:extLst>
          </p:cNvPr>
          <p:cNvSpPr>
            <a:spLocks noGrp="1" noChangeArrowheads="1"/>
          </p:cNvSpPr>
          <p:nvPr>
            <p:ph type="title"/>
          </p:nvPr>
        </p:nvSpPr>
        <p:spPr/>
        <p:txBody>
          <a:bodyPr/>
          <a:lstStyle/>
          <a:p>
            <a:r>
              <a:rPr lang="en-US" altLang="zh-CN">
                <a:ea typeface="宋体" panose="02010600030101010101" pitchFamily="2" charset="-122"/>
              </a:rPr>
              <a:t>7.3.2 </a:t>
            </a:r>
            <a:r>
              <a:rPr lang="zh-CN" altLang="en-US">
                <a:ea typeface="宋体" panose="02010600030101010101" pitchFamily="2" charset="-122"/>
              </a:rPr>
              <a:t>主干路</a:t>
            </a:r>
          </a:p>
        </p:txBody>
      </p:sp>
      <p:sp>
        <p:nvSpPr>
          <p:cNvPr id="22531" name="Rectangle 3">
            <a:extLst>
              <a:ext uri="{FF2B5EF4-FFF2-40B4-BE49-F238E27FC236}">
                <a16:creationId xmlns:a16="http://schemas.microsoft.com/office/drawing/2014/main" id="{9A34962D-31B6-496F-B63C-55017A5B2AAA}"/>
              </a:ext>
            </a:extLst>
          </p:cNvPr>
          <p:cNvSpPr>
            <a:spLocks noGrp="1" noChangeArrowheads="1"/>
          </p:cNvSpPr>
          <p:nvPr>
            <p:ph type="body" idx="1"/>
          </p:nvPr>
        </p:nvSpPr>
        <p:spPr>
          <a:xfrm>
            <a:off x="304800" y="1066800"/>
            <a:ext cx="8534400" cy="5334000"/>
          </a:xfrm>
        </p:spPr>
        <p:txBody>
          <a:bodyPr/>
          <a:lstStyle/>
          <a:p>
            <a:r>
              <a:rPr lang="zh-CN" altLang="en-US" dirty="0">
                <a:ea typeface="宋体" panose="02010600030101010101" pitchFamily="2" charset="-122"/>
              </a:rPr>
              <a:t>主干路功能</a:t>
            </a:r>
          </a:p>
          <a:p>
            <a:pPr lvl="1"/>
            <a:r>
              <a:rPr lang="zh-CN" altLang="en-US" b="1" dirty="0">
                <a:ea typeface="宋体" panose="02010600030101010101" pitchFamily="2" charset="-122"/>
              </a:rPr>
              <a:t>承担长距离或较长距离交通功能</a:t>
            </a:r>
          </a:p>
          <a:p>
            <a:pPr lvl="1"/>
            <a:r>
              <a:rPr lang="zh-CN" altLang="en-US" b="1" dirty="0">
                <a:ea typeface="宋体" panose="02010600030101010101" pitchFamily="2" charset="-122"/>
              </a:rPr>
              <a:t>承担片区与片区之间的交通流转换</a:t>
            </a:r>
          </a:p>
          <a:p>
            <a:pPr lvl="1"/>
            <a:r>
              <a:rPr lang="zh-CN" altLang="en-US" b="1" dirty="0">
                <a:ea typeface="宋体" panose="02010600030101010101" pitchFamily="2" charset="-122"/>
              </a:rPr>
              <a:t>承担城区与外部的交通流转换。</a:t>
            </a:r>
          </a:p>
          <a:p>
            <a:r>
              <a:rPr lang="zh-CN" altLang="en-US" dirty="0">
                <a:ea typeface="宋体" panose="02010600030101010101" pitchFamily="2" charset="-122"/>
              </a:rPr>
              <a:t>主干路与快速路共同构成城市的路网主要骨架，是城市机动车交通的主通道。</a:t>
            </a:r>
          </a:p>
          <a:p>
            <a:r>
              <a:rPr lang="zh-CN" altLang="en-US" dirty="0">
                <a:solidFill>
                  <a:srgbClr val="FF0000"/>
                </a:solidFill>
                <a:ea typeface="宋体" panose="02010600030101010101" pitchFamily="2" charset="-122"/>
              </a:rPr>
              <a:t>交通性主干路功能</a:t>
            </a:r>
          </a:p>
          <a:p>
            <a:pPr lvl="1"/>
            <a:r>
              <a:rPr lang="zh-CN" altLang="en-US" b="1" dirty="0">
                <a:ea typeface="宋体" panose="02010600030101010101" pitchFamily="2" charset="-122"/>
              </a:rPr>
              <a:t>以满足交通通过性为主要目的，承担城市主要交通流量及与对外交通联系</a:t>
            </a:r>
          </a:p>
          <a:p>
            <a:pPr lvl="1"/>
            <a:r>
              <a:rPr lang="zh-CN" altLang="en-US" b="1" dirty="0">
                <a:ea typeface="宋体" panose="02010600030101010101" pitchFamily="2" charset="-122"/>
              </a:rPr>
              <a:t>特点车速高、流量大、道路线型平顺</a:t>
            </a:r>
          </a:p>
          <a:p>
            <a:pPr lvl="1"/>
            <a:r>
              <a:rPr lang="zh-CN" altLang="en-US" b="1" dirty="0">
                <a:ea typeface="宋体" panose="02010600030101010101" pitchFamily="2" charset="-122"/>
              </a:rPr>
              <a:t>避免频繁引入交通吸引源，避免行人频繁过街，与生活性用地合理隔离。</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B1BC8AE1-FE77-45D5-BEFD-C5FE146A28CB}"/>
              </a:ext>
            </a:extLst>
          </p:cNvPr>
          <p:cNvSpPr>
            <a:spLocks noGrp="1"/>
          </p:cNvSpPr>
          <p:nvPr>
            <p:ph type="ftr" sz="quarter" idx="11"/>
          </p:nvPr>
        </p:nvSpPr>
        <p:spPr/>
        <p:txBody>
          <a:bodyPr/>
          <a:lstStyle/>
          <a:p>
            <a:r>
              <a:rPr lang="en-US" altLang="zh-CN"/>
              <a:t>Company Logo</a:t>
            </a:r>
          </a:p>
        </p:txBody>
      </p:sp>
      <p:sp>
        <p:nvSpPr>
          <p:cNvPr id="23554" name="Rectangle 2">
            <a:extLst>
              <a:ext uri="{FF2B5EF4-FFF2-40B4-BE49-F238E27FC236}">
                <a16:creationId xmlns:a16="http://schemas.microsoft.com/office/drawing/2014/main" id="{A20B190F-C46E-416D-88B9-CC0044252353}"/>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23555" name="Rectangle 3">
            <a:extLst>
              <a:ext uri="{FF2B5EF4-FFF2-40B4-BE49-F238E27FC236}">
                <a16:creationId xmlns:a16="http://schemas.microsoft.com/office/drawing/2014/main" id="{29F02FE7-2C4B-497D-BB07-6216C916B75F}"/>
              </a:ext>
            </a:extLst>
          </p:cNvPr>
          <p:cNvSpPr>
            <a:spLocks noGrp="1" noChangeArrowheads="1"/>
          </p:cNvSpPr>
          <p:nvPr>
            <p:ph type="body" idx="1"/>
          </p:nvPr>
        </p:nvSpPr>
        <p:spPr/>
        <p:txBody>
          <a:bodyPr/>
          <a:lstStyle/>
          <a:p>
            <a:pPr>
              <a:lnSpc>
                <a:spcPct val="80000"/>
              </a:lnSpc>
            </a:pPr>
            <a:r>
              <a:rPr lang="zh-CN" altLang="en-US" sz="2400" dirty="0">
                <a:solidFill>
                  <a:srgbClr val="FF0000"/>
                </a:solidFill>
                <a:ea typeface="宋体" panose="02010600030101010101" pitchFamily="2" charset="-122"/>
              </a:rPr>
              <a:t>综合性主干路功能</a:t>
            </a:r>
          </a:p>
          <a:p>
            <a:pPr lvl="1">
              <a:lnSpc>
                <a:spcPct val="80000"/>
              </a:lnSpc>
            </a:pPr>
            <a:r>
              <a:rPr lang="zh-CN" altLang="en-US" sz="2000" dirty="0">
                <a:ea typeface="宋体" panose="02010600030101010101" pitchFamily="2" charset="-122"/>
              </a:rPr>
              <a:t>兼具交通功能和服务功能的主干道。</a:t>
            </a:r>
          </a:p>
          <a:p>
            <a:pPr lvl="1">
              <a:lnSpc>
                <a:spcPct val="80000"/>
              </a:lnSpc>
            </a:pPr>
            <a:r>
              <a:rPr lang="zh-CN" altLang="en-US" sz="2000" dirty="0">
                <a:ea typeface="宋体" panose="02010600030101010101" pitchFamily="2" charset="-122"/>
              </a:rPr>
              <a:t>具有较强交通功能，由于历史原因又直接与商业区出入口、居民聚居区出入口、支路直接相连的道路。</a:t>
            </a:r>
          </a:p>
          <a:p>
            <a:pPr lvl="1">
              <a:lnSpc>
                <a:spcPct val="80000"/>
              </a:lnSpc>
            </a:pPr>
            <a:r>
              <a:rPr lang="zh-CN" altLang="en-US" sz="2000" dirty="0">
                <a:ea typeface="宋体" panose="02010600030101010101" pitchFamily="2" charset="-122"/>
              </a:rPr>
              <a:t>主干道应以交通性为主，不应提高服务性工程。</a:t>
            </a:r>
          </a:p>
          <a:p>
            <a:pPr lvl="1">
              <a:lnSpc>
                <a:spcPct val="80000"/>
              </a:lnSpc>
            </a:pPr>
            <a:r>
              <a:rPr lang="zh-CN" altLang="en-US" sz="2000" dirty="0">
                <a:ea typeface="宋体" panose="02010600030101010101" pitchFamily="2" charset="-122"/>
              </a:rPr>
              <a:t>综合性主干道只能出现在已建成城区，对于未建成和规划道路不能有综合性主干道。</a:t>
            </a:r>
          </a:p>
          <a:p>
            <a:r>
              <a:rPr lang="zh-CN" altLang="en-US" sz="2400" dirty="0">
                <a:ea typeface="宋体" panose="02010600030101010101" pitchFamily="2" charset="-122"/>
              </a:rPr>
              <a:t>主干道宜采用四块板或两块板（无非机动车或非机动车极少的地区）；红线宽</a:t>
            </a:r>
            <a:r>
              <a:rPr lang="en-US" altLang="zh-CN" sz="2400" dirty="0">
                <a:ea typeface="宋体" panose="02010600030101010101" pitchFamily="2" charset="-122"/>
              </a:rPr>
              <a:t>40</a:t>
            </a:r>
            <a:r>
              <a:rPr lang="zh-CN" altLang="en-US" sz="2400" dirty="0">
                <a:ea typeface="宋体" panose="02010600030101010101" pitchFamily="2" charset="-122"/>
              </a:rPr>
              <a:t>～</a:t>
            </a:r>
            <a:r>
              <a:rPr lang="en-US" altLang="zh-CN" sz="2400" dirty="0">
                <a:ea typeface="宋体" panose="02010600030101010101" pitchFamily="2" charset="-122"/>
              </a:rPr>
              <a:t>70</a:t>
            </a:r>
            <a:r>
              <a:rPr lang="zh-CN" altLang="en-US" sz="2400" dirty="0">
                <a:ea typeface="宋体" panose="02010600030101010101" pitchFamily="2" charset="-122"/>
              </a:rPr>
              <a:t>米为宜；</a:t>
            </a:r>
          </a:p>
          <a:p>
            <a:r>
              <a:rPr lang="zh-CN" altLang="en-US" sz="2400" dirty="0">
                <a:ea typeface="宋体" panose="02010600030101010101" pitchFamily="2" charset="-122"/>
              </a:rPr>
              <a:t>与主干道衔接宜采用立交或信号交叉口，与次干路衔接宜采用简易立交或平面交叉口，与或支路衔接宜采用右进右出路口；</a:t>
            </a:r>
          </a:p>
          <a:p>
            <a:r>
              <a:rPr lang="zh-CN" altLang="en-US" sz="2400" dirty="0">
                <a:ea typeface="宋体" panose="02010600030101010101" pitchFamily="2" charset="-122"/>
              </a:rPr>
              <a:t>路口应当拓宽，增加进口道和出口道，尺寸由交通工程设计决定；</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917AAA48-5D1D-4725-8102-54DB9155B6F4}"/>
              </a:ext>
            </a:extLst>
          </p:cNvPr>
          <p:cNvSpPr>
            <a:spLocks noGrp="1"/>
          </p:cNvSpPr>
          <p:nvPr>
            <p:ph type="ftr" sz="quarter" idx="11"/>
          </p:nvPr>
        </p:nvSpPr>
        <p:spPr/>
        <p:txBody>
          <a:bodyPr/>
          <a:lstStyle/>
          <a:p>
            <a:r>
              <a:rPr lang="en-US" altLang="zh-CN"/>
              <a:t>Company Logo</a:t>
            </a:r>
          </a:p>
        </p:txBody>
      </p:sp>
      <p:sp>
        <p:nvSpPr>
          <p:cNvPr id="15362" name="Rectangle 2">
            <a:extLst>
              <a:ext uri="{FF2B5EF4-FFF2-40B4-BE49-F238E27FC236}">
                <a16:creationId xmlns:a16="http://schemas.microsoft.com/office/drawing/2014/main" id="{9237FF3E-9D95-409C-AD12-F248B173A313}"/>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15363" name="Rectangle 3">
            <a:extLst>
              <a:ext uri="{FF2B5EF4-FFF2-40B4-BE49-F238E27FC236}">
                <a16:creationId xmlns:a16="http://schemas.microsoft.com/office/drawing/2014/main" id="{7EEC082C-DD57-411A-A866-878600CD560B}"/>
              </a:ext>
            </a:extLst>
          </p:cNvPr>
          <p:cNvSpPr>
            <a:spLocks noGrp="1" noChangeArrowheads="1"/>
          </p:cNvSpPr>
          <p:nvPr>
            <p:ph type="body" idx="1"/>
          </p:nvPr>
        </p:nvSpPr>
        <p:spPr>
          <a:xfrm>
            <a:off x="533400" y="1371600"/>
            <a:ext cx="8229600" cy="5257800"/>
          </a:xfrm>
        </p:spPr>
        <p:txBody>
          <a:bodyPr/>
          <a:lstStyle/>
          <a:p>
            <a:pPr>
              <a:lnSpc>
                <a:spcPct val="140000"/>
              </a:lnSpc>
            </a:pPr>
            <a:r>
              <a:rPr lang="zh-CN" altLang="en-US" sz="2400">
                <a:ea typeface="宋体" panose="02010600030101010101" pitchFamily="2" charset="-122"/>
              </a:rPr>
              <a:t>交通性主干道必须设置行人非机动车交通立体过街设施，综合性主干道在一些行人过街量特别大的地方应当设置过街天桥或地道；</a:t>
            </a:r>
          </a:p>
          <a:p>
            <a:pPr>
              <a:lnSpc>
                <a:spcPct val="140000"/>
              </a:lnSpc>
            </a:pPr>
            <a:r>
              <a:rPr lang="zh-CN" altLang="en-US" sz="2400">
                <a:ea typeface="宋体" panose="02010600030101010101" pitchFamily="2" charset="-122"/>
              </a:rPr>
              <a:t>可在交通干道上设置公交优先道，公交站点原则上设在路口的出口道上，必须设置港湾式停靠站，原有道路尽可能改造为港湾式停靠站。</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12941AE7-9EC7-44EB-BB1A-5D6C7CAD1813}"/>
              </a:ext>
            </a:extLst>
          </p:cNvPr>
          <p:cNvSpPr>
            <a:spLocks noGrp="1"/>
          </p:cNvSpPr>
          <p:nvPr>
            <p:ph type="ftr" sz="quarter" idx="11"/>
          </p:nvPr>
        </p:nvSpPr>
        <p:spPr/>
        <p:txBody>
          <a:bodyPr/>
          <a:lstStyle/>
          <a:p>
            <a:r>
              <a:rPr lang="en-US" altLang="zh-CN"/>
              <a:t>Company Logo</a:t>
            </a:r>
          </a:p>
        </p:txBody>
      </p:sp>
      <p:sp>
        <p:nvSpPr>
          <p:cNvPr id="16386" name="Rectangle 2">
            <a:extLst>
              <a:ext uri="{FF2B5EF4-FFF2-40B4-BE49-F238E27FC236}">
                <a16:creationId xmlns:a16="http://schemas.microsoft.com/office/drawing/2014/main" id="{59813F7F-E60C-4434-B771-98CBA27F3C9A}"/>
              </a:ext>
            </a:extLst>
          </p:cNvPr>
          <p:cNvSpPr>
            <a:spLocks noGrp="1" noChangeArrowheads="1"/>
          </p:cNvSpPr>
          <p:nvPr>
            <p:ph type="title"/>
          </p:nvPr>
        </p:nvSpPr>
        <p:spPr/>
        <p:txBody>
          <a:bodyPr/>
          <a:lstStyle/>
          <a:p>
            <a:r>
              <a:rPr lang="en-US" altLang="zh-CN">
                <a:ea typeface="宋体" panose="02010600030101010101" pitchFamily="2" charset="-122"/>
              </a:rPr>
              <a:t>7.3.3 </a:t>
            </a:r>
            <a:r>
              <a:rPr lang="zh-CN" altLang="en-US">
                <a:ea typeface="宋体" panose="02010600030101010101" pitchFamily="2" charset="-122"/>
              </a:rPr>
              <a:t>次干路</a:t>
            </a:r>
          </a:p>
        </p:txBody>
      </p:sp>
      <p:sp>
        <p:nvSpPr>
          <p:cNvPr id="16387" name="Rectangle 3">
            <a:extLst>
              <a:ext uri="{FF2B5EF4-FFF2-40B4-BE49-F238E27FC236}">
                <a16:creationId xmlns:a16="http://schemas.microsoft.com/office/drawing/2014/main" id="{4013B59D-591C-4C56-8A1B-2F35F9B2B6FE}"/>
              </a:ext>
            </a:extLst>
          </p:cNvPr>
          <p:cNvSpPr>
            <a:spLocks noGrp="1" noChangeArrowheads="1"/>
          </p:cNvSpPr>
          <p:nvPr>
            <p:ph type="body" idx="1"/>
          </p:nvPr>
        </p:nvSpPr>
        <p:spPr>
          <a:xfrm>
            <a:off x="304800" y="1295400"/>
            <a:ext cx="8229600" cy="5257800"/>
          </a:xfrm>
          <a:solidFill>
            <a:schemeClr val="bg1"/>
          </a:solidFill>
        </p:spPr>
        <p:txBody>
          <a:bodyPr/>
          <a:lstStyle/>
          <a:p>
            <a:r>
              <a:rPr lang="zh-CN" altLang="en-US" sz="2400" dirty="0">
                <a:ea typeface="宋体" panose="02010600030101010101" pitchFamily="2" charset="-122"/>
              </a:rPr>
              <a:t>城市次干路是城市区域性的交通道路，为区域交通集散服务，兼有生活服务功能</a:t>
            </a:r>
          </a:p>
          <a:p>
            <a:r>
              <a:rPr lang="zh-CN" altLang="en-US" sz="2400" dirty="0">
                <a:solidFill>
                  <a:srgbClr val="FF0000"/>
                </a:solidFill>
                <a:ea typeface="宋体" panose="02010600030101010101" pitchFamily="2" charset="-122"/>
              </a:rPr>
              <a:t>交通性次干路功能</a:t>
            </a:r>
          </a:p>
          <a:p>
            <a:pPr lvl="1"/>
            <a:r>
              <a:rPr lang="zh-CN" altLang="en-US" sz="2000" dirty="0">
                <a:ea typeface="宋体" panose="02010600030101010101" pitchFamily="2" charset="-122"/>
              </a:rPr>
              <a:t>以满足交通通过性为主要目的，承担城市区域性交通集散功能，及与主干道、支路之间的交通联系</a:t>
            </a:r>
          </a:p>
          <a:p>
            <a:pPr lvl="1"/>
            <a:r>
              <a:rPr lang="zh-CN" altLang="en-US" sz="2000" dirty="0">
                <a:ea typeface="宋体" panose="02010600030101010101" pitchFamily="2" charset="-122"/>
              </a:rPr>
              <a:t>具有较强的交通功能，较少的单位与小区的开口。</a:t>
            </a:r>
          </a:p>
          <a:p>
            <a:r>
              <a:rPr lang="zh-CN" altLang="en-US" sz="2400" dirty="0">
                <a:solidFill>
                  <a:srgbClr val="FF0000"/>
                </a:solidFill>
                <a:ea typeface="宋体" panose="02010600030101010101" pitchFamily="2" charset="-122"/>
              </a:rPr>
              <a:t>服务性次干路功能</a:t>
            </a:r>
          </a:p>
          <a:p>
            <a:pPr lvl="1"/>
            <a:r>
              <a:rPr lang="zh-CN" altLang="en-US" sz="2000" dirty="0">
                <a:ea typeface="宋体" panose="02010600030101010101" pitchFamily="2" charset="-122"/>
              </a:rPr>
              <a:t>以服务性功能为主兼具交通性功能，具有良好的交通通达性，又直接与商业区出入口、居民聚居区出入口相接道路</a:t>
            </a:r>
          </a:p>
          <a:p>
            <a:pPr lvl="1"/>
            <a:r>
              <a:rPr lang="zh-CN" altLang="en-US" sz="2000" dirty="0">
                <a:ea typeface="宋体" panose="02010600030101010101" pitchFamily="2" charset="-122"/>
              </a:rPr>
              <a:t>承担较大交通流吸引点的集散功能，以及与主干道、支路之间的交通流转换功能。</a:t>
            </a:r>
          </a:p>
          <a:p>
            <a:r>
              <a:rPr lang="zh-CN" altLang="en-US" sz="2400" dirty="0">
                <a:ea typeface="宋体" panose="02010600030101010101" pitchFamily="2" charset="-122"/>
              </a:rPr>
              <a:t>新规划的次干路宜采用两块板（非机动车较少时）或三块板；红线宽</a:t>
            </a:r>
            <a:r>
              <a:rPr lang="en-US" altLang="zh-CN" sz="2400" dirty="0">
                <a:ea typeface="宋体" panose="02010600030101010101" pitchFamily="2" charset="-122"/>
              </a:rPr>
              <a:t>30</a:t>
            </a:r>
            <a:r>
              <a:rPr lang="zh-CN" altLang="en-US" sz="2400" dirty="0">
                <a:ea typeface="宋体" panose="02010600030101010101" pitchFamily="2" charset="-122"/>
              </a:rPr>
              <a:t>～</a:t>
            </a:r>
            <a:r>
              <a:rPr lang="en-US" altLang="zh-CN" sz="2400" dirty="0">
                <a:ea typeface="宋体" panose="02010600030101010101" pitchFamily="2" charset="-122"/>
              </a:rPr>
              <a:t>40</a:t>
            </a:r>
            <a:r>
              <a:rPr lang="zh-CN" altLang="en-US" sz="2400" dirty="0">
                <a:ea typeface="宋体" panose="02010600030101010101" pitchFamily="2" charset="-122"/>
              </a:rPr>
              <a:t>米为宜；</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4F4F7CC0-9609-4FEE-A4DA-D84DC1CF6BF6}"/>
              </a:ext>
            </a:extLst>
          </p:cNvPr>
          <p:cNvSpPr>
            <a:spLocks noGrp="1"/>
          </p:cNvSpPr>
          <p:nvPr>
            <p:ph type="ftr" sz="quarter" idx="11"/>
          </p:nvPr>
        </p:nvSpPr>
        <p:spPr/>
        <p:txBody>
          <a:bodyPr/>
          <a:lstStyle/>
          <a:p>
            <a:r>
              <a:rPr lang="en-US" altLang="zh-CN"/>
              <a:t>Company Logo</a:t>
            </a:r>
          </a:p>
        </p:txBody>
      </p:sp>
      <p:sp>
        <p:nvSpPr>
          <p:cNvPr id="17410" name="Rectangle 2">
            <a:extLst>
              <a:ext uri="{FF2B5EF4-FFF2-40B4-BE49-F238E27FC236}">
                <a16:creationId xmlns:a16="http://schemas.microsoft.com/office/drawing/2014/main" id="{C06A2A99-67AC-4ACF-9F9B-222F12F2A2B3}"/>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17411" name="Rectangle 3">
            <a:extLst>
              <a:ext uri="{FF2B5EF4-FFF2-40B4-BE49-F238E27FC236}">
                <a16:creationId xmlns:a16="http://schemas.microsoft.com/office/drawing/2014/main" id="{C2405CEC-E436-4F3F-839A-EFAABA22ACA6}"/>
              </a:ext>
            </a:extLst>
          </p:cNvPr>
          <p:cNvSpPr>
            <a:spLocks noGrp="1" noChangeArrowheads="1"/>
          </p:cNvSpPr>
          <p:nvPr>
            <p:ph type="body" idx="1"/>
          </p:nvPr>
        </p:nvSpPr>
        <p:spPr>
          <a:xfrm>
            <a:off x="533400" y="1295400"/>
            <a:ext cx="8229600" cy="5257800"/>
          </a:xfrm>
          <a:solidFill>
            <a:schemeClr val="bg1"/>
          </a:solidFill>
        </p:spPr>
        <p:txBody>
          <a:bodyPr/>
          <a:lstStyle/>
          <a:p>
            <a:pPr>
              <a:lnSpc>
                <a:spcPct val="130000"/>
              </a:lnSpc>
            </a:pPr>
            <a:r>
              <a:rPr lang="zh-CN" altLang="en-US" sz="2400">
                <a:ea typeface="宋体" panose="02010600030101010101" pitchFamily="2" charset="-122"/>
              </a:rPr>
              <a:t>次干路之间的衔接宜采用平面交叉口，与支路衔接宜采用平面交叉口或右进右出路口；</a:t>
            </a:r>
          </a:p>
          <a:p>
            <a:pPr>
              <a:lnSpc>
                <a:spcPct val="130000"/>
              </a:lnSpc>
            </a:pPr>
            <a:r>
              <a:rPr lang="zh-CN" altLang="en-US" sz="2400">
                <a:ea typeface="宋体" panose="02010600030101010101" pitchFamily="2" charset="-122"/>
              </a:rPr>
              <a:t>路口应当拓宽，增加进口道和出口道，具体尺寸由交通工程设计决定；</a:t>
            </a:r>
          </a:p>
          <a:p>
            <a:pPr>
              <a:lnSpc>
                <a:spcPct val="130000"/>
              </a:lnSpc>
            </a:pPr>
            <a:r>
              <a:rPr lang="zh-CN" altLang="en-US" sz="2400">
                <a:ea typeface="宋体" panose="02010600030101010101" pitchFamily="2" charset="-122"/>
              </a:rPr>
              <a:t>新建建筑禁止在次干道开口或者距离交叉口路缘石转角处</a:t>
            </a:r>
            <a:r>
              <a:rPr lang="en-US" altLang="zh-CN" sz="2400">
                <a:ea typeface="宋体" panose="02010600030101010101" pitchFamily="2" charset="-122"/>
              </a:rPr>
              <a:t>70m</a:t>
            </a:r>
            <a:r>
              <a:rPr lang="zh-CN" altLang="en-US" sz="2400">
                <a:ea typeface="宋体" panose="02010600030101010101" pitchFamily="2" charset="-122"/>
              </a:rPr>
              <a:t>以上；路段上的人行横道间距在</a:t>
            </a:r>
            <a:r>
              <a:rPr lang="en-US" altLang="zh-CN" sz="2400">
                <a:ea typeface="宋体" panose="02010600030101010101" pitchFamily="2" charset="-122"/>
              </a:rPr>
              <a:t>300</a:t>
            </a:r>
            <a:r>
              <a:rPr lang="zh-CN" altLang="en-US" sz="2400">
                <a:ea typeface="宋体" panose="02010600030101010101" pitchFamily="2" charset="-122"/>
              </a:rPr>
              <a:t>～</a:t>
            </a:r>
            <a:r>
              <a:rPr lang="en-US" altLang="zh-CN" sz="2400">
                <a:ea typeface="宋体" panose="02010600030101010101" pitchFamily="2" charset="-122"/>
              </a:rPr>
              <a:t>500</a:t>
            </a:r>
            <a:r>
              <a:rPr lang="zh-CN" altLang="en-US" sz="2400">
                <a:ea typeface="宋体" panose="02010600030101010101" pitchFamily="2" charset="-122"/>
              </a:rPr>
              <a:t>米；</a:t>
            </a:r>
          </a:p>
          <a:p>
            <a:pPr>
              <a:lnSpc>
                <a:spcPct val="130000"/>
              </a:lnSpc>
            </a:pPr>
            <a:r>
              <a:rPr lang="zh-CN" altLang="en-US" sz="2400">
                <a:ea typeface="宋体" panose="02010600030101010101" pitchFamily="2" charset="-122"/>
              </a:rPr>
              <a:t>公交站点间距应当控制在</a:t>
            </a:r>
            <a:r>
              <a:rPr lang="en-US" altLang="zh-CN" sz="2400">
                <a:ea typeface="宋体" panose="02010600030101010101" pitchFamily="2" charset="-122"/>
              </a:rPr>
              <a:t>500</a:t>
            </a:r>
            <a:r>
              <a:rPr lang="zh-CN" altLang="en-US" sz="2400">
                <a:ea typeface="宋体" panose="02010600030101010101" pitchFamily="2" charset="-122"/>
              </a:rPr>
              <a:t>米左右，新建道路与交通拥堵的路段应设置港湾式停靠站。</a:t>
            </a:r>
          </a:p>
          <a:p>
            <a:pPr>
              <a:lnSpc>
                <a:spcPct val="130000"/>
              </a:lnSpc>
            </a:pPr>
            <a:endParaRPr lang="en-US" altLang="zh-CN" sz="240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401C2200-6161-45B5-A21A-89BAA9246720}"/>
              </a:ext>
            </a:extLst>
          </p:cNvPr>
          <p:cNvSpPr>
            <a:spLocks noGrp="1"/>
          </p:cNvSpPr>
          <p:nvPr>
            <p:ph type="ftr" sz="quarter" idx="11"/>
          </p:nvPr>
        </p:nvSpPr>
        <p:spPr/>
        <p:txBody>
          <a:bodyPr/>
          <a:lstStyle/>
          <a:p>
            <a:r>
              <a:rPr lang="en-US" altLang="zh-CN"/>
              <a:t>Company Logo</a:t>
            </a:r>
          </a:p>
        </p:txBody>
      </p:sp>
      <p:sp>
        <p:nvSpPr>
          <p:cNvPr id="18434" name="Rectangle 2">
            <a:extLst>
              <a:ext uri="{FF2B5EF4-FFF2-40B4-BE49-F238E27FC236}">
                <a16:creationId xmlns:a16="http://schemas.microsoft.com/office/drawing/2014/main" id="{86F6248F-B0A0-452C-AF19-EA5478B770DC}"/>
              </a:ext>
            </a:extLst>
          </p:cNvPr>
          <p:cNvSpPr>
            <a:spLocks noGrp="1" noChangeArrowheads="1"/>
          </p:cNvSpPr>
          <p:nvPr>
            <p:ph type="title"/>
          </p:nvPr>
        </p:nvSpPr>
        <p:spPr/>
        <p:txBody>
          <a:bodyPr/>
          <a:lstStyle/>
          <a:p>
            <a:r>
              <a:rPr lang="en-US" altLang="zh-CN">
                <a:ea typeface="宋体" panose="02010600030101010101" pitchFamily="2" charset="-122"/>
              </a:rPr>
              <a:t>7.3.4 </a:t>
            </a:r>
            <a:r>
              <a:rPr lang="zh-CN" altLang="en-US">
                <a:ea typeface="宋体" panose="02010600030101010101" pitchFamily="2" charset="-122"/>
              </a:rPr>
              <a:t>支路</a:t>
            </a:r>
          </a:p>
        </p:txBody>
      </p:sp>
      <p:sp>
        <p:nvSpPr>
          <p:cNvPr id="18435" name="Rectangle 3">
            <a:extLst>
              <a:ext uri="{FF2B5EF4-FFF2-40B4-BE49-F238E27FC236}">
                <a16:creationId xmlns:a16="http://schemas.microsoft.com/office/drawing/2014/main" id="{18B02254-55B0-4D60-ABF3-19E20E36FBD6}"/>
              </a:ext>
            </a:extLst>
          </p:cNvPr>
          <p:cNvSpPr>
            <a:spLocks noGrp="1" noChangeArrowheads="1"/>
          </p:cNvSpPr>
          <p:nvPr>
            <p:ph type="body" idx="1"/>
          </p:nvPr>
        </p:nvSpPr>
        <p:spPr>
          <a:solidFill>
            <a:schemeClr val="bg1"/>
          </a:solidFill>
        </p:spPr>
        <p:txBody>
          <a:bodyPr/>
          <a:lstStyle/>
          <a:p>
            <a:pPr>
              <a:lnSpc>
                <a:spcPct val="110000"/>
              </a:lnSpc>
            </a:pPr>
            <a:r>
              <a:rPr lang="zh-CN" altLang="en-US" sz="2400">
                <a:ea typeface="宋体" panose="02010600030101010101" pitchFamily="2" charset="-122"/>
              </a:rPr>
              <a:t>城市支路为联系交通发生吸引点，如居民区、单位、学校等的道路，解决所有从出发地最开始出发和最终到达目的地交通，是交通出行开始和结束环节，以服务功能为主。</a:t>
            </a:r>
          </a:p>
          <a:p>
            <a:pPr>
              <a:lnSpc>
                <a:spcPct val="110000"/>
              </a:lnSpc>
            </a:pPr>
            <a:r>
              <a:rPr lang="zh-CN" altLang="en-US" sz="2400">
                <a:ea typeface="宋体" panose="02010600030101010101" pitchFamily="2" charset="-122"/>
              </a:rPr>
              <a:t>支路宜采用一块板；红线宽</a:t>
            </a:r>
            <a:r>
              <a:rPr lang="en-US" altLang="zh-CN" sz="2400">
                <a:ea typeface="宋体" panose="02010600030101010101" pitchFamily="2" charset="-122"/>
              </a:rPr>
              <a:t>18</a:t>
            </a:r>
            <a:r>
              <a:rPr lang="zh-CN" altLang="en-US" sz="2400">
                <a:ea typeface="宋体" panose="02010600030101010101" pitchFamily="2" charset="-122"/>
              </a:rPr>
              <a:t>～</a:t>
            </a:r>
            <a:r>
              <a:rPr lang="en-US" altLang="zh-CN" sz="2400">
                <a:ea typeface="宋体" panose="02010600030101010101" pitchFamily="2" charset="-122"/>
              </a:rPr>
              <a:t>25</a:t>
            </a:r>
            <a:r>
              <a:rPr lang="zh-CN" altLang="en-US" sz="2400">
                <a:ea typeface="宋体" panose="02010600030101010101" pitchFamily="2" charset="-122"/>
              </a:rPr>
              <a:t>米为宜；</a:t>
            </a:r>
          </a:p>
          <a:p>
            <a:pPr>
              <a:lnSpc>
                <a:spcPct val="110000"/>
              </a:lnSpc>
            </a:pPr>
            <a:r>
              <a:rPr lang="zh-CN" altLang="en-US" sz="2400">
                <a:ea typeface="宋体" panose="02010600030101010101" pitchFamily="2" charset="-122"/>
              </a:rPr>
              <a:t>支路与次干道、支路之间的衔接采用平面交叉口；</a:t>
            </a:r>
          </a:p>
          <a:p>
            <a:pPr>
              <a:lnSpc>
                <a:spcPct val="110000"/>
              </a:lnSpc>
            </a:pPr>
            <a:r>
              <a:rPr lang="zh-CN" altLang="en-US" sz="2400">
                <a:ea typeface="宋体" panose="02010600030101010101" pitchFamily="2" charset="-122"/>
              </a:rPr>
              <a:t>与次干道相交的路口应当拓宽，增加进口道，具体尺寸由交通工程设计决定；</a:t>
            </a:r>
          </a:p>
          <a:p>
            <a:pPr>
              <a:lnSpc>
                <a:spcPct val="110000"/>
              </a:lnSpc>
            </a:pPr>
            <a:r>
              <a:rPr lang="zh-CN" altLang="en-US" sz="2400">
                <a:ea typeface="宋体" panose="02010600030101010101" pitchFamily="2" charset="-122"/>
              </a:rPr>
              <a:t>新建建筑开口距离交叉口路缘石转角处</a:t>
            </a:r>
            <a:r>
              <a:rPr lang="en-US" altLang="zh-CN" sz="2400">
                <a:ea typeface="宋体" panose="02010600030101010101" pitchFamily="2" charset="-122"/>
              </a:rPr>
              <a:t>20m</a:t>
            </a:r>
            <a:r>
              <a:rPr lang="zh-CN" altLang="en-US" sz="2400">
                <a:ea typeface="宋体" panose="02010600030101010101" pitchFamily="2" charset="-122"/>
              </a:rPr>
              <a:t>以上；</a:t>
            </a:r>
          </a:p>
          <a:p>
            <a:pPr>
              <a:lnSpc>
                <a:spcPct val="110000"/>
              </a:lnSpc>
            </a:pPr>
            <a:r>
              <a:rPr lang="zh-CN" altLang="en-US" sz="2400">
                <a:ea typeface="宋体" panose="02010600030101010101" pitchFamily="2" charset="-122"/>
              </a:rPr>
              <a:t>允许支线公交停靠，公交站点和人行横道可视实际需求而定，人行横道间距</a:t>
            </a:r>
            <a:r>
              <a:rPr lang="en-US" altLang="zh-CN" sz="2400">
                <a:ea typeface="宋体" panose="02010600030101010101" pitchFamily="2" charset="-122"/>
              </a:rPr>
              <a:t>300</a:t>
            </a:r>
            <a:r>
              <a:rPr lang="zh-CN" altLang="en-US" sz="2400">
                <a:ea typeface="宋体" panose="02010600030101010101" pitchFamily="2" charset="-122"/>
              </a:rPr>
              <a:t>米左右，新规划道路原则上设置港湾式停靠站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D8C10261-F174-4862-B8C6-42BA6F48D436}"/>
              </a:ext>
            </a:extLst>
          </p:cNvPr>
          <p:cNvSpPr>
            <a:spLocks noGrp="1"/>
          </p:cNvSpPr>
          <p:nvPr>
            <p:ph type="ftr" sz="quarter" idx="11"/>
          </p:nvPr>
        </p:nvSpPr>
        <p:spPr/>
        <p:txBody>
          <a:bodyPr/>
          <a:lstStyle/>
          <a:p>
            <a:r>
              <a:rPr lang="en-US" altLang="zh-CN"/>
              <a:t>Company Logo</a:t>
            </a:r>
          </a:p>
        </p:txBody>
      </p:sp>
      <p:sp>
        <p:nvSpPr>
          <p:cNvPr id="24578" name="Rectangle 2">
            <a:extLst>
              <a:ext uri="{FF2B5EF4-FFF2-40B4-BE49-F238E27FC236}">
                <a16:creationId xmlns:a16="http://schemas.microsoft.com/office/drawing/2014/main" id="{3E76DAEE-D5E7-466B-8F92-62163555F4D3}"/>
              </a:ext>
            </a:extLst>
          </p:cNvPr>
          <p:cNvSpPr>
            <a:spLocks noGrp="1" noChangeArrowheads="1"/>
          </p:cNvSpPr>
          <p:nvPr>
            <p:ph type="title"/>
          </p:nvPr>
        </p:nvSpPr>
        <p:spPr/>
        <p:txBody>
          <a:bodyPr/>
          <a:lstStyle/>
          <a:p>
            <a:r>
              <a:rPr lang="en-US" altLang="zh-CN">
                <a:ea typeface="宋体" panose="02010600030101010101" pitchFamily="2" charset="-122"/>
              </a:rPr>
              <a:t>7.4 </a:t>
            </a:r>
            <a:r>
              <a:rPr lang="zh-CN" altLang="en-US">
                <a:ea typeface="宋体" panose="02010600030101010101" pitchFamily="2" charset="-122"/>
              </a:rPr>
              <a:t>道路交通功能管理原则</a:t>
            </a:r>
          </a:p>
        </p:txBody>
      </p:sp>
      <p:sp>
        <p:nvSpPr>
          <p:cNvPr id="24579" name="Rectangle 3">
            <a:extLst>
              <a:ext uri="{FF2B5EF4-FFF2-40B4-BE49-F238E27FC236}">
                <a16:creationId xmlns:a16="http://schemas.microsoft.com/office/drawing/2014/main" id="{DD797371-3361-4FDD-92A5-77CB0780C421}"/>
              </a:ext>
            </a:extLst>
          </p:cNvPr>
          <p:cNvSpPr>
            <a:spLocks noGrp="1" noChangeArrowheads="1"/>
          </p:cNvSpPr>
          <p:nvPr>
            <p:ph type="body" idx="1"/>
          </p:nvPr>
        </p:nvSpPr>
        <p:spPr>
          <a:xfrm>
            <a:off x="457200" y="1143000"/>
            <a:ext cx="8458200" cy="5257800"/>
          </a:xfrm>
        </p:spPr>
        <p:txBody>
          <a:bodyPr/>
          <a:lstStyle/>
          <a:p>
            <a:r>
              <a:rPr lang="en-US" altLang="zh-CN" sz="2400" dirty="0">
                <a:solidFill>
                  <a:srgbClr val="FF0000"/>
                </a:solidFill>
                <a:ea typeface="宋体" panose="02010600030101010101" pitchFamily="2" charset="-122"/>
              </a:rPr>
              <a:t>7.4.1 </a:t>
            </a:r>
            <a:r>
              <a:rPr lang="zh-CN" altLang="en-US" sz="2400" dirty="0">
                <a:solidFill>
                  <a:srgbClr val="FF0000"/>
                </a:solidFill>
                <a:ea typeface="宋体" panose="02010600030101010101" pitchFamily="2" charset="-122"/>
              </a:rPr>
              <a:t>快速路</a:t>
            </a:r>
          </a:p>
          <a:p>
            <a:r>
              <a:rPr lang="zh-CN" altLang="en-US" sz="2400" dirty="0">
                <a:ea typeface="宋体" panose="02010600030101010101" pitchFamily="2" charset="-122"/>
              </a:rPr>
              <a:t>主道机动车交通绝对优先；所有行人、非机动车过街采用立交，设置天桥或地道；路边</a:t>
            </a:r>
            <a:r>
              <a:rPr lang="en-US" altLang="zh-CN" sz="2400" dirty="0">
                <a:ea typeface="宋体" panose="02010600030101010101" pitchFamily="2" charset="-122"/>
              </a:rPr>
              <a:t>(</a:t>
            </a:r>
            <a:r>
              <a:rPr lang="zh-CN" altLang="en-US" sz="2400" dirty="0">
                <a:ea typeface="宋体" panose="02010600030101010101" pitchFamily="2" charset="-122"/>
              </a:rPr>
              <a:t>包括辅路</a:t>
            </a:r>
            <a:r>
              <a:rPr lang="en-US" altLang="zh-CN" sz="2400" dirty="0">
                <a:ea typeface="宋体" panose="02010600030101010101" pitchFamily="2" charset="-122"/>
              </a:rPr>
              <a:t>)</a:t>
            </a:r>
            <a:r>
              <a:rPr lang="zh-CN" altLang="en-US" sz="2400" dirty="0">
                <a:ea typeface="宋体" panose="02010600030101010101" pitchFamily="2" charset="-122"/>
              </a:rPr>
              <a:t>严禁停车；主路不设置公交站点</a:t>
            </a:r>
            <a:r>
              <a:rPr lang="en-US" altLang="zh-CN" sz="2400" dirty="0">
                <a:ea typeface="宋体" panose="02010600030101010101" pitchFamily="2" charset="-122"/>
              </a:rPr>
              <a:t>(</a:t>
            </a:r>
            <a:r>
              <a:rPr lang="zh-CN" altLang="en-US" sz="2400" dirty="0">
                <a:ea typeface="宋体" panose="02010600030101010101" pitchFamily="2" charset="-122"/>
              </a:rPr>
              <a:t>辅路可设置</a:t>
            </a:r>
            <a:r>
              <a:rPr lang="en-US" altLang="zh-CN" sz="2400" dirty="0">
                <a:ea typeface="宋体" panose="02010600030101010101" pitchFamily="2" charset="-122"/>
              </a:rPr>
              <a:t>)</a:t>
            </a:r>
            <a:r>
              <a:rPr lang="zh-CN" altLang="en-US" sz="2400" dirty="0">
                <a:ea typeface="宋体" panose="02010600030101010101" pitchFamily="2" charset="-122"/>
              </a:rPr>
              <a:t>。</a:t>
            </a:r>
          </a:p>
          <a:p>
            <a:r>
              <a:rPr lang="zh-CN" altLang="en-US" sz="2400" dirty="0">
                <a:ea typeface="宋体" panose="02010600030101010101" pitchFamily="2" charset="-122"/>
              </a:rPr>
              <a:t>安全防护设施与隔离设施的设计设置：对向车流隔离、主辅路隔离、对非机动车行人的隔离；以安全为主，具有安全防护、分隔交通流、视线诱导、防止行人跨越的功能。</a:t>
            </a:r>
          </a:p>
          <a:p>
            <a:r>
              <a:rPr lang="zh-CN" altLang="en-US" sz="2400" dirty="0">
                <a:ea typeface="宋体" panose="02010600030101010101" pitchFamily="2" charset="-122"/>
              </a:rPr>
              <a:t>管理重点在于：</a:t>
            </a:r>
          </a:p>
          <a:p>
            <a:pPr lvl="1"/>
            <a:r>
              <a:rPr lang="zh-CN" altLang="en-US" sz="2000" dirty="0">
                <a:ea typeface="宋体" panose="02010600030101010101" pitchFamily="2" charset="-122"/>
              </a:rPr>
              <a:t>（</a:t>
            </a:r>
            <a:r>
              <a:rPr lang="en-US" altLang="zh-CN" sz="2000" dirty="0">
                <a:ea typeface="宋体" panose="02010600030101010101" pitchFamily="2" charset="-122"/>
              </a:rPr>
              <a:t>1</a:t>
            </a:r>
            <a:r>
              <a:rPr lang="zh-CN" altLang="en-US" sz="2000" dirty="0">
                <a:ea typeface="宋体" panose="02010600030101010101" pitchFamily="2" charset="-122"/>
              </a:rPr>
              <a:t>）对车速的管理：对最高速度的限制，对最低速度的建议。可分车道、分车种管理。</a:t>
            </a:r>
          </a:p>
          <a:p>
            <a:pPr lvl="1"/>
            <a:r>
              <a:rPr lang="zh-CN" altLang="en-US" sz="2000" dirty="0">
                <a:ea typeface="宋体" panose="02010600030101010101" pitchFamily="2" charset="-122"/>
              </a:rPr>
              <a:t>（</a:t>
            </a:r>
            <a:r>
              <a:rPr lang="en-US" altLang="zh-CN" sz="2000" dirty="0">
                <a:ea typeface="宋体" panose="02010600030101010101" pitchFamily="2" charset="-122"/>
              </a:rPr>
              <a:t>2</a:t>
            </a:r>
            <a:r>
              <a:rPr lang="zh-CN" altLang="en-US" sz="2000" dirty="0">
                <a:ea typeface="宋体" panose="02010600030101010101" pitchFamily="2" charset="-122"/>
              </a:rPr>
              <a:t>）其他交通流违法进入道路空间的管理：摩托车、三轮车、农用车等安全性低、速度慢的车辆禁止进入快速路，行人、非机动车禁止进入快速路。</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5FBC23C1-8D6B-41C4-9779-731F91147247}"/>
              </a:ext>
            </a:extLst>
          </p:cNvPr>
          <p:cNvSpPr>
            <a:spLocks noGrp="1"/>
          </p:cNvSpPr>
          <p:nvPr>
            <p:ph type="ftr" sz="quarter" idx="11"/>
          </p:nvPr>
        </p:nvSpPr>
        <p:spPr/>
        <p:txBody>
          <a:bodyPr/>
          <a:lstStyle/>
          <a:p>
            <a:r>
              <a:rPr lang="en-US" altLang="zh-CN"/>
              <a:t>Company Logo</a:t>
            </a:r>
          </a:p>
        </p:txBody>
      </p:sp>
      <p:sp>
        <p:nvSpPr>
          <p:cNvPr id="25602" name="Rectangle 2">
            <a:extLst>
              <a:ext uri="{FF2B5EF4-FFF2-40B4-BE49-F238E27FC236}">
                <a16:creationId xmlns:a16="http://schemas.microsoft.com/office/drawing/2014/main" id="{4F7ACD10-3C19-4A78-A48F-9DDBAFDD974D}"/>
              </a:ext>
            </a:extLst>
          </p:cNvPr>
          <p:cNvSpPr>
            <a:spLocks noGrp="1" noChangeArrowheads="1"/>
          </p:cNvSpPr>
          <p:nvPr>
            <p:ph type="title"/>
          </p:nvPr>
        </p:nvSpPr>
        <p:spPr/>
        <p:txBody>
          <a:bodyPr/>
          <a:lstStyle/>
          <a:p>
            <a:r>
              <a:rPr lang="en-US" altLang="zh-CN">
                <a:ea typeface="宋体" panose="02010600030101010101" pitchFamily="2" charset="-122"/>
              </a:rPr>
              <a:t>7.4.2 </a:t>
            </a:r>
            <a:r>
              <a:rPr lang="zh-CN" altLang="en-US">
                <a:ea typeface="宋体" panose="02010600030101010101" pitchFamily="2" charset="-122"/>
              </a:rPr>
              <a:t>交通性主干道</a:t>
            </a:r>
          </a:p>
        </p:txBody>
      </p:sp>
      <p:sp>
        <p:nvSpPr>
          <p:cNvPr id="25603" name="Rectangle 3">
            <a:extLst>
              <a:ext uri="{FF2B5EF4-FFF2-40B4-BE49-F238E27FC236}">
                <a16:creationId xmlns:a16="http://schemas.microsoft.com/office/drawing/2014/main" id="{5C630F00-8ED3-4CEB-B100-48AC566931F0}"/>
              </a:ext>
            </a:extLst>
          </p:cNvPr>
          <p:cNvSpPr>
            <a:spLocks noGrp="1" noChangeArrowheads="1"/>
          </p:cNvSpPr>
          <p:nvPr>
            <p:ph type="body" idx="1"/>
          </p:nvPr>
        </p:nvSpPr>
        <p:spPr>
          <a:xfrm>
            <a:off x="609600" y="1219200"/>
            <a:ext cx="8229600" cy="5257800"/>
          </a:xfrm>
        </p:spPr>
        <p:txBody>
          <a:bodyPr/>
          <a:lstStyle/>
          <a:p>
            <a:pPr>
              <a:lnSpc>
                <a:spcPct val="90000"/>
              </a:lnSpc>
            </a:pPr>
            <a:r>
              <a:rPr lang="zh-CN" altLang="en-US" sz="2400">
                <a:ea typeface="宋体" panose="02010600030101010101" pitchFamily="2" charset="-122"/>
              </a:rPr>
              <a:t>必须进行中央隔离和机非隔离（有非机动车道的道路），具有分隔交通流、视线诱导、防止行人跨越的功能；</a:t>
            </a:r>
          </a:p>
          <a:p>
            <a:pPr>
              <a:lnSpc>
                <a:spcPct val="90000"/>
              </a:lnSpc>
            </a:pPr>
            <a:r>
              <a:rPr lang="zh-CN" altLang="en-US" sz="2400">
                <a:ea typeface="宋体" panose="02010600030101010101" pitchFamily="2" charset="-122"/>
              </a:rPr>
              <a:t>信号协调控制，信号控制间距在</a:t>
            </a:r>
            <a:r>
              <a:rPr lang="en-US" altLang="zh-CN" sz="2400">
                <a:ea typeface="宋体" panose="02010600030101010101" pitchFamily="2" charset="-122"/>
              </a:rPr>
              <a:t>500</a:t>
            </a:r>
            <a:r>
              <a:rPr lang="zh-CN" altLang="en-US" sz="2400">
                <a:ea typeface="宋体" panose="02010600030101010101" pitchFamily="2" charset="-122"/>
              </a:rPr>
              <a:t>米以上，不允许有无信号控制的平面交叉口；</a:t>
            </a:r>
          </a:p>
          <a:p>
            <a:pPr>
              <a:lnSpc>
                <a:spcPct val="90000"/>
              </a:lnSpc>
            </a:pPr>
            <a:r>
              <a:rPr lang="zh-CN" altLang="en-US" sz="2400">
                <a:ea typeface="宋体" panose="02010600030101010101" pitchFamily="2" charset="-122"/>
              </a:rPr>
              <a:t>车辆调头位置设置在交叉口，距离停车线</a:t>
            </a:r>
            <a:r>
              <a:rPr lang="en-US" altLang="zh-CN" sz="2400">
                <a:ea typeface="宋体" panose="02010600030101010101" pitchFamily="2" charset="-122"/>
              </a:rPr>
              <a:t>15-20m</a:t>
            </a:r>
            <a:r>
              <a:rPr lang="zh-CN" altLang="en-US" sz="2400">
                <a:ea typeface="宋体" panose="02010600030101010101" pitchFamily="2" charset="-122"/>
              </a:rPr>
              <a:t>的位置，必须受信号控制；</a:t>
            </a:r>
          </a:p>
          <a:p>
            <a:pPr>
              <a:lnSpc>
                <a:spcPct val="90000"/>
              </a:lnSpc>
            </a:pPr>
            <a:r>
              <a:rPr lang="zh-CN" altLang="en-US" sz="2400">
                <a:ea typeface="宋体" panose="02010600030101010101" pitchFamily="2" charset="-122"/>
              </a:rPr>
              <a:t>对于左转车流，应设置左转专用信号相位，或者禁止左转；</a:t>
            </a:r>
          </a:p>
          <a:p>
            <a:pPr>
              <a:lnSpc>
                <a:spcPct val="90000"/>
              </a:lnSpc>
            </a:pPr>
            <a:r>
              <a:rPr lang="zh-CN" altLang="en-US" sz="2400">
                <a:ea typeface="宋体" panose="02010600030101010101" pitchFamily="2" charset="-122"/>
              </a:rPr>
              <a:t>行人、非机动车过街必须通过信号控制或立体过街；</a:t>
            </a:r>
          </a:p>
          <a:p>
            <a:pPr>
              <a:lnSpc>
                <a:spcPct val="90000"/>
              </a:lnSpc>
            </a:pPr>
            <a:r>
              <a:rPr lang="zh-CN" altLang="en-US" sz="2400">
                <a:ea typeface="宋体" panose="02010600030101010101" pitchFamily="2" charset="-122"/>
              </a:rPr>
              <a:t>道路两侧严禁一切车辆临时或长时间停放；</a:t>
            </a:r>
          </a:p>
          <a:p>
            <a:pPr>
              <a:lnSpc>
                <a:spcPct val="90000"/>
              </a:lnSpc>
            </a:pPr>
            <a:r>
              <a:rPr lang="zh-CN" altLang="en-US" sz="2400">
                <a:ea typeface="宋体" panose="02010600030101010101" pitchFamily="2" charset="-122"/>
              </a:rPr>
              <a:t>交通出行机动车优先，兼顾过境交通，对货运交通进行一定限制；</a:t>
            </a:r>
          </a:p>
          <a:p>
            <a:pPr>
              <a:lnSpc>
                <a:spcPct val="90000"/>
              </a:lnSpc>
            </a:pPr>
            <a:r>
              <a:rPr lang="zh-CN" altLang="en-US" sz="2400">
                <a:ea typeface="宋体" panose="02010600030101010101" pitchFamily="2" charset="-122"/>
              </a:rPr>
              <a:t>新建建筑禁止在主干道开口，已有建筑出入口实行右进右出。</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05AC961B-A61A-4450-931B-E4F6B851B864}"/>
              </a:ext>
            </a:extLst>
          </p:cNvPr>
          <p:cNvSpPr>
            <a:spLocks noGrp="1"/>
          </p:cNvSpPr>
          <p:nvPr>
            <p:ph type="ftr" sz="quarter" idx="11"/>
          </p:nvPr>
        </p:nvSpPr>
        <p:spPr/>
        <p:txBody>
          <a:bodyPr/>
          <a:lstStyle/>
          <a:p>
            <a:r>
              <a:rPr lang="en-US" altLang="zh-CN"/>
              <a:t>Company Logo</a:t>
            </a:r>
          </a:p>
        </p:txBody>
      </p:sp>
      <p:sp>
        <p:nvSpPr>
          <p:cNvPr id="26626" name="Rectangle 2">
            <a:extLst>
              <a:ext uri="{FF2B5EF4-FFF2-40B4-BE49-F238E27FC236}">
                <a16:creationId xmlns:a16="http://schemas.microsoft.com/office/drawing/2014/main" id="{DE389F17-8E0B-44D9-9178-320C0BC45240}"/>
              </a:ext>
            </a:extLst>
          </p:cNvPr>
          <p:cNvSpPr>
            <a:spLocks noGrp="1" noChangeArrowheads="1"/>
          </p:cNvSpPr>
          <p:nvPr>
            <p:ph type="title"/>
          </p:nvPr>
        </p:nvSpPr>
        <p:spPr/>
        <p:txBody>
          <a:bodyPr/>
          <a:lstStyle/>
          <a:p>
            <a:r>
              <a:rPr lang="en-US" altLang="zh-CN">
                <a:ea typeface="宋体" panose="02010600030101010101" pitchFamily="2" charset="-122"/>
              </a:rPr>
              <a:t>7.4.3 </a:t>
            </a:r>
            <a:r>
              <a:rPr lang="zh-CN" altLang="en-US">
                <a:ea typeface="宋体" panose="02010600030101010101" pitchFamily="2" charset="-122"/>
              </a:rPr>
              <a:t>综合性主干道</a:t>
            </a:r>
          </a:p>
        </p:txBody>
      </p:sp>
      <p:sp>
        <p:nvSpPr>
          <p:cNvPr id="26627" name="Rectangle 3">
            <a:extLst>
              <a:ext uri="{FF2B5EF4-FFF2-40B4-BE49-F238E27FC236}">
                <a16:creationId xmlns:a16="http://schemas.microsoft.com/office/drawing/2014/main" id="{2CFD115F-5A28-48A1-99E9-D74BBD2AE7DA}"/>
              </a:ext>
            </a:extLst>
          </p:cNvPr>
          <p:cNvSpPr>
            <a:spLocks noGrp="1" noChangeArrowheads="1"/>
          </p:cNvSpPr>
          <p:nvPr>
            <p:ph type="body" idx="1"/>
          </p:nvPr>
        </p:nvSpPr>
        <p:spPr>
          <a:xfrm>
            <a:off x="304800" y="1143000"/>
            <a:ext cx="8534400" cy="5562600"/>
          </a:xfrm>
          <a:solidFill>
            <a:schemeClr val="bg1"/>
          </a:solidFill>
        </p:spPr>
        <p:txBody>
          <a:bodyPr/>
          <a:lstStyle/>
          <a:p>
            <a:pPr>
              <a:lnSpc>
                <a:spcPct val="90000"/>
              </a:lnSpc>
            </a:pPr>
            <a:r>
              <a:rPr lang="zh-CN" altLang="en-US" sz="2400">
                <a:ea typeface="宋体" panose="02010600030101010101" pitchFamily="2" charset="-122"/>
              </a:rPr>
              <a:t>必须进行中央隔离和机非隔离，具有分隔交通流、视线诱导、防止行人跨越的功能；</a:t>
            </a:r>
          </a:p>
          <a:p>
            <a:pPr>
              <a:lnSpc>
                <a:spcPct val="90000"/>
              </a:lnSpc>
            </a:pPr>
            <a:r>
              <a:rPr lang="zh-CN" altLang="en-US" sz="2400">
                <a:ea typeface="宋体" panose="02010600030101010101" pitchFamily="2" charset="-122"/>
              </a:rPr>
              <a:t>信号协调控制，不允许有无信号控制的平面交叉口；</a:t>
            </a:r>
          </a:p>
          <a:p>
            <a:pPr>
              <a:lnSpc>
                <a:spcPct val="90000"/>
              </a:lnSpc>
            </a:pPr>
            <a:r>
              <a:rPr lang="zh-CN" altLang="en-US" sz="2400">
                <a:ea typeface="宋体" panose="02010600030101010101" pitchFamily="2" charset="-122"/>
              </a:rPr>
              <a:t>车辆调头位置设置在交叉口，距离停车线</a:t>
            </a:r>
            <a:r>
              <a:rPr lang="en-US" altLang="zh-CN" sz="2400">
                <a:ea typeface="宋体" panose="02010600030101010101" pitchFamily="2" charset="-122"/>
              </a:rPr>
              <a:t>15-20m</a:t>
            </a:r>
            <a:r>
              <a:rPr lang="zh-CN" altLang="en-US" sz="2400">
                <a:ea typeface="宋体" panose="02010600030101010101" pitchFamily="2" charset="-122"/>
              </a:rPr>
              <a:t>的位置，必须受信号控制；</a:t>
            </a:r>
          </a:p>
          <a:p>
            <a:pPr>
              <a:lnSpc>
                <a:spcPct val="90000"/>
              </a:lnSpc>
            </a:pPr>
            <a:r>
              <a:rPr lang="zh-CN" altLang="en-US" sz="2400">
                <a:ea typeface="宋体" panose="02010600030101010101" pitchFamily="2" charset="-122"/>
              </a:rPr>
              <a:t>对于左转车流，应设置左转专用信号相位，或者禁止左转；</a:t>
            </a:r>
          </a:p>
          <a:p>
            <a:pPr>
              <a:lnSpc>
                <a:spcPct val="90000"/>
              </a:lnSpc>
            </a:pPr>
            <a:r>
              <a:rPr lang="zh-CN" altLang="en-US" sz="2400">
                <a:ea typeface="宋体" panose="02010600030101010101" pitchFamily="2" charset="-122"/>
              </a:rPr>
              <a:t>道路两侧禁止长时间停放，可根据实际需要设置出租车临时上下客点；</a:t>
            </a:r>
          </a:p>
          <a:p>
            <a:pPr>
              <a:lnSpc>
                <a:spcPct val="90000"/>
              </a:lnSpc>
            </a:pPr>
            <a:r>
              <a:rPr lang="zh-CN" altLang="en-US" sz="2400">
                <a:ea typeface="宋体" panose="02010600030101010101" pitchFamily="2" charset="-122"/>
              </a:rPr>
              <a:t>行人、非机动车过街必须通过信号控制或立体过街，增加人行过街设施，过街设施间隔距离不大于</a:t>
            </a:r>
            <a:r>
              <a:rPr lang="en-US" altLang="zh-CN" sz="2400">
                <a:ea typeface="宋体" panose="02010600030101010101" pitchFamily="2" charset="-122"/>
              </a:rPr>
              <a:t>300m</a:t>
            </a:r>
            <a:r>
              <a:rPr lang="zh-CN" altLang="en-US" sz="2400">
                <a:ea typeface="宋体" panose="02010600030101010101" pitchFamily="2" charset="-122"/>
              </a:rPr>
              <a:t>；</a:t>
            </a:r>
          </a:p>
          <a:p>
            <a:pPr>
              <a:lnSpc>
                <a:spcPct val="90000"/>
              </a:lnSpc>
            </a:pPr>
            <a:r>
              <a:rPr lang="zh-CN" altLang="en-US" sz="2400">
                <a:ea typeface="宋体" panose="02010600030101010101" pitchFamily="2" charset="-122"/>
              </a:rPr>
              <a:t>对货运车辆进行车种、通行时段的限制；</a:t>
            </a:r>
          </a:p>
          <a:p>
            <a:pPr>
              <a:lnSpc>
                <a:spcPct val="90000"/>
              </a:lnSpc>
            </a:pPr>
            <a:r>
              <a:rPr lang="zh-CN" altLang="en-US" sz="2400">
                <a:ea typeface="宋体" panose="02010600030101010101" pitchFamily="2" charset="-122"/>
              </a:rPr>
              <a:t>规划其可通过修建下穿隧道等立体化交通形式，尽可能分离服务与交通功能；</a:t>
            </a:r>
          </a:p>
          <a:p>
            <a:pPr>
              <a:lnSpc>
                <a:spcPct val="90000"/>
              </a:lnSpc>
            </a:pPr>
            <a:r>
              <a:rPr lang="zh-CN" altLang="en-US" sz="2400">
                <a:ea typeface="宋体" panose="02010600030101010101" pitchFamily="2" charset="-122"/>
              </a:rPr>
              <a:t>新建建筑禁止开口，已有建筑出入口实行右进右出。</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9B2C59FF-9595-44CD-A9F0-1C2B96B6EEEC}"/>
              </a:ext>
            </a:extLst>
          </p:cNvPr>
          <p:cNvSpPr>
            <a:spLocks noGrp="1"/>
          </p:cNvSpPr>
          <p:nvPr>
            <p:ph type="ftr" sz="quarter" idx="11"/>
          </p:nvPr>
        </p:nvSpPr>
        <p:spPr/>
        <p:txBody>
          <a:bodyPr/>
          <a:lstStyle/>
          <a:p>
            <a:r>
              <a:rPr lang="en-US" altLang="zh-CN"/>
              <a:t>Company Logo</a:t>
            </a:r>
          </a:p>
        </p:txBody>
      </p:sp>
      <p:sp>
        <p:nvSpPr>
          <p:cNvPr id="27650" name="Rectangle 2">
            <a:extLst>
              <a:ext uri="{FF2B5EF4-FFF2-40B4-BE49-F238E27FC236}">
                <a16:creationId xmlns:a16="http://schemas.microsoft.com/office/drawing/2014/main" id="{A194D061-0337-4942-9B13-27D79CA0B365}"/>
              </a:ext>
            </a:extLst>
          </p:cNvPr>
          <p:cNvSpPr>
            <a:spLocks noGrp="1" noChangeArrowheads="1"/>
          </p:cNvSpPr>
          <p:nvPr>
            <p:ph type="title"/>
          </p:nvPr>
        </p:nvSpPr>
        <p:spPr/>
        <p:txBody>
          <a:bodyPr/>
          <a:lstStyle/>
          <a:p>
            <a:r>
              <a:rPr lang="en-US" altLang="zh-CN">
                <a:ea typeface="宋体" panose="02010600030101010101" pitchFamily="2" charset="-122"/>
              </a:rPr>
              <a:t>7.4.4</a:t>
            </a:r>
            <a:r>
              <a:rPr lang="zh-CN" altLang="en-US">
                <a:ea typeface="宋体" panose="02010600030101010101" pitchFamily="2" charset="-122"/>
              </a:rPr>
              <a:t>交通性次干道</a:t>
            </a:r>
          </a:p>
        </p:txBody>
      </p:sp>
      <p:sp>
        <p:nvSpPr>
          <p:cNvPr id="27651" name="Rectangle 3">
            <a:extLst>
              <a:ext uri="{FF2B5EF4-FFF2-40B4-BE49-F238E27FC236}">
                <a16:creationId xmlns:a16="http://schemas.microsoft.com/office/drawing/2014/main" id="{A609F1CA-5720-4239-ABF9-688300E37F57}"/>
              </a:ext>
            </a:extLst>
          </p:cNvPr>
          <p:cNvSpPr>
            <a:spLocks noGrp="1" noChangeArrowheads="1"/>
          </p:cNvSpPr>
          <p:nvPr>
            <p:ph type="body" idx="1"/>
          </p:nvPr>
        </p:nvSpPr>
        <p:spPr>
          <a:solidFill>
            <a:schemeClr val="bg1"/>
          </a:solidFill>
        </p:spPr>
        <p:txBody>
          <a:bodyPr/>
          <a:lstStyle/>
          <a:p>
            <a:pPr>
              <a:lnSpc>
                <a:spcPct val="140000"/>
              </a:lnSpc>
            </a:pPr>
            <a:r>
              <a:rPr lang="zh-CN" altLang="en-US" sz="2400">
                <a:ea typeface="宋体" panose="02010600030101010101" pitchFamily="2" charset="-122"/>
              </a:rPr>
              <a:t>有非机动车道的道路采用机非隔离，双向</a:t>
            </a:r>
            <a:r>
              <a:rPr lang="en-US" altLang="zh-CN" sz="2400">
                <a:ea typeface="宋体" panose="02010600030101010101" pitchFamily="2" charset="-122"/>
              </a:rPr>
              <a:t>4</a:t>
            </a:r>
            <a:r>
              <a:rPr lang="zh-CN" altLang="en-US" sz="2400">
                <a:ea typeface="宋体" panose="02010600030101010101" pitchFamily="2" charset="-122"/>
              </a:rPr>
              <a:t>车道及以上道路采用中央分隔物理隔离，具有分隔交通流、视线诱导、防止行人跨越的功能；</a:t>
            </a:r>
          </a:p>
          <a:p>
            <a:pPr>
              <a:lnSpc>
                <a:spcPct val="140000"/>
              </a:lnSpc>
            </a:pPr>
            <a:r>
              <a:rPr lang="zh-CN" altLang="en-US" sz="2400">
                <a:ea typeface="宋体" panose="02010600030101010101" pitchFamily="2" charset="-122"/>
              </a:rPr>
              <a:t>与支路相交路口采用信号控制；</a:t>
            </a:r>
          </a:p>
          <a:p>
            <a:pPr>
              <a:lnSpc>
                <a:spcPct val="140000"/>
              </a:lnSpc>
            </a:pPr>
            <a:r>
              <a:rPr lang="zh-CN" altLang="en-US" sz="2400">
                <a:ea typeface="宋体" panose="02010600030101010101" pitchFamily="2" charset="-122"/>
              </a:rPr>
              <a:t>人行过街必须采取灯控或者立体过街，过街设施间距</a:t>
            </a:r>
            <a:r>
              <a:rPr lang="en-US" altLang="zh-CN" sz="2400">
                <a:ea typeface="宋体" panose="02010600030101010101" pitchFamily="2" charset="-122"/>
              </a:rPr>
              <a:t>300~500m</a:t>
            </a:r>
            <a:r>
              <a:rPr lang="zh-CN" altLang="en-US" sz="2400">
                <a:ea typeface="宋体" panose="02010600030101010101" pitchFamily="2" charset="-122"/>
              </a:rPr>
              <a:t>；</a:t>
            </a:r>
          </a:p>
          <a:p>
            <a:pPr>
              <a:lnSpc>
                <a:spcPct val="140000"/>
              </a:lnSpc>
            </a:pPr>
            <a:r>
              <a:rPr lang="zh-CN" altLang="en-US" sz="2400">
                <a:ea typeface="宋体" panose="02010600030101010101" pitchFamily="2" charset="-122"/>
              </a:rPr>
              <a:t>可视具体情况适当设置一些人行道上的停车场；</a:t>
            </a:r>
          </a:p>
          <a:p>
            <a:pPr>
              <a:lnSpc>
                <a:spcPct val="140000"/>
              </a:lnSpc>
            </a:pPr>
            <a:r>
              <a:rPr lang="zh-CN" altLang="en-US" sz="2400">
                <a:ea typeface="宋体" panose="02010600030101010101" pitchFamily="2" charset="-122"/>
              </a:rPr>
              <a:t>可根据实际需要设置出租车临时上下客点；</a:t>
            </a:r>
          </a:p>
          <a:p>
            <a:pPr>
              <a:lnSpc>
                <a:spcPct val="140000"/>
              </a:lnSpc>
            </a:pPr>
            <a:r>
              <a:rPr lang="zh-CN" altLang="en-US" sz="2400">
                <a:ea typeface="宋体" panose="02010600030101010101" pitchFamily="2" charset="-122"/>
              </a:rPr>
              <a:t>对货运交通进行一定限制。</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566B60BB-9AEB-4B89-A21E-ACFA4E58BB36}"/>
              </a:ext>
            </a:extLst>
          </p:cNvPr>
          <p:cNvSpPr>
            <a:spLocks noGrp="1"/>
          </p:cNvSpPr>
          <p:nvPr>
            <p:ph type="ftr" sz="quarter" idx="11"/>
          </p:nvPr>
        </p:nvSpPr>
        <p:spPr/>
        <p:txBody>
          <a:bodyPr/>
          <a:lstStyle/>
          <a:p>
            <a:r>
              <a:rPr lang="en-US" altLang="zh-CN"/>
              <a:t>Company Logo</a:t>
            </a:r>
          </a:p>
        </p:txBody>
      </p:sp>
      <p:sp>
        <p:nvSpPr>
          <p:cNvPr id="9218" name="Rectangle 2">
            <a:extLst>
              <a:ext uri="{FF2B5EF4-FFF2-40B4-BE49-F238E27FC236}">
                <a16:creationId xmlns:a16="http://schemas.microsoft.com/office/drawing/2014/main" id="{64BDAB81-4BCE-48C7-982E-51C919AC4200}"/>
              </a:ext>
            </a:extLst>
          </p:cNvPr>
          <p:cNvSpPr>
            <a:spLocks noGrp="1" noChangeArrowheads="1"/>
          </p:cNvSpPr>
          <p:nvPr>
            <p:ph type="title"/>
          </p:nvPr>
        </p:nvSpPr>
        <p:spPr/>
        <p:txBody>
          <a:bodyPr/>
          <a:lstStyle/>
          <a:p>
            <a:r>
              <a:rPr lang="en-US" altLang="zh-CN" dirty="0">
                <a:ea typeface="宋体" panose="02010600030101010101" pitchFamily="2" charset="-122"/>
              </a:rPr>
              <a:t>7.1 </a:t>
            </a:r>
            <a:r>
              <a:rPr lang="zh-CN" altLang="en-US" dirty="0">
                <a:solidFill>
                  <a:srgbClr val="FF3300"/>
                </a:solidFill>
                <a:ea typeface="宋体" panose="02010600030101010101" pitchFamily="2" charset="-122"/>
              </a:rPr>
              <a:t>道路功能分类的意义</a:t>
            </a:r>
            <a:r>
              <a:rPr lang="zh-CN" altLang="en-US" dirty="0">
                <a:ea typeface="宋体" panose="02010600030101010101" pitchFamily="2" charset="-122"/>
              </a:rPr>
              <a:t> </a:t>
            </a:r>
          </a:p>
        </p:txBody>
      </p:sp>
      <p:sp>
        <p:nvSpPr>
          <p:cNvPr id="9219" name="Rectangle 3">
            <a:extLst>
              <a:ext uri="{FF2B5EF4-FFF2-40B4-BE49-F238E27FC236}">
                <a16:creationId xmlns:a16="http://schemas.microsoft.com/office/drawing/2014/main" id="{A3A1BDD1-E2F9-49C5-BD2E-DA4F1C04EE1B}"/>
              </a:ext>
            </a:extLst>
          </p:cNvPr>
          <p:cNvSpPr>
            <a:spLocks noGrp="1" noChangeArrowheads="1"/>
          </p:cNvSpPr>
          <p:nvPr>
            <p:ph type="body" idx="1"/>
          </p:nvPr>
        </p:nvSpPr>
        <p:spPr/>
        <p:txBody>
          <a:bodyPr/>
          <a:lstStyle/>
          <a:p>
            <a:pPr>
              <a:lnSpc>
                <a:spcPct val="90000"/>
              </a:lnSpc>
            </a:pPr>
            <a:r>
              <a:rPr lang="zh-CN" altLang="en-US" dirty="0">
                <a:ea typeface="宋体" panose="02010600030101010101" pitchFamily="2" charset="-122"/>
              </a:rPr>
              <a:t>规划行政引导</a:t>
            </a:r>
          </a:p>
          <a:p>
            <a:pPr lvl="1">
              <a:lnSpc>
                <a:spcPct val="90000"/>
              </a:lnSpc>
            </a:pPr>
            <a:r>
              <a:rPr lang="zh-CN" altLang="en-US" b="1" dirty="0">
                <a:ea typeface="宋体" panose="02010600030101010101" pitchFamily="2" charset="-122"/>
              </a:rPr>
              <a:t>对城市用地规划、交通规划管理提出了具体标准与要求</a:t>
            </a:r>
          </a:p>
          <a:p>
            <a:pPr lvl="1">
              <a:lnSpc>
                <a:spcPct val="90000"/>
              </a:lnSpc>
            </a:pPr>
            <a:r>
              <a:rPr lang="zh-CN" altLang="en-US" b="1" dirty="0">
                <a:ea typeface="宋体" panose="02010600030101010101" pitchFamily="2" charset="-122"/>
              </a:rPr>
              <a:t>对道路红线范围、沿线用地形式等进行相应规范</a:t>
            </a:r>
          </a:p>
          <a:p>
            <a:pPr lvl="1">
              <a:lnSpc>
                <a:spcPct val="90000"/>
              </a:lnSpc>
            </a:pPr>
            <a:r>
              <a:rPr lang="zh-CN" altLang="en-US" b="1" dirty="0">
                <a:ea typeface="宋体" panose="02010600030101010101" pitchFamily="2" charset="-122"/>
              </a:rPr>
              <a:t>对规划与现有道路网络结构建设与维护提供宏观指导</a:t>
            </a:r>
          </a:p>
          <a:p>
            <a:pPr>
              <a:lnSpc>
                <a:spcPct val="90000"/>
              </a:lnSpc>
            </a:pPr>
            <a:r>
              <a:rPr lang="zh-CN" altLang="en-US" dirty="0">
                <a:ea typeface="宋体" panose="02010600030101010101" pitchFamily="2" charset="-122"/>
              </a:rPr>
              <a:t>分离不同类型城市交通</a:t>
            </a:r>
          </a:p>
          <a:p>
            <a:pPr lvl="1">
              <a:lnSpc>
                <a:spcPct val="90000"/>
              </a:lnSpc>
            </a:pPr>
            <a:r>
              <a:rPr lang="zh-CN" altLang="en-US" b="1" dirty="0">
                <a:ea typeface="宋体" panose="02010600030101010101" pitchFamily="2" charset="-122"/>
              </a:rPr>
              <a:t>针对确定的道路功能结构、交通流特征、道路技术指标，提供交通管理依据</a:t>
            </a:r>
          </a:p>
          <a:p>
            <a:pPr lvl="1">
              <a:lnSpc>
                <a:spcPct val="90000"/>
              </a:lnSpc>
            </a:pPr>
            <a:r>
              <a:rPr lang="zh-CN" altLang="en-US" b="1" dirty="0">
                <a:ea typeface="宋体" panose="02010600030101010101" pitchFamily="2" charset="-122"/>
              </a:rPr>
              <a:t>引导过境交通、分流长距离交通、分离快速交通等。</a:t>
            </a:r>
          </a:p>
          <a:p>
            <a:pPr>
              <a:lnSpc>
                <a:spcPct val="90000"/>
              </a:lnSpc>
            </a:pPr>
            <a:r>
              <a:rPr lang="zh-CN" altLang="en-US" dirty="0">
                <a:ea typeface="宋体" panose="02010600030101010101" pitchFamily="2" charset="-122"/>
              </a:rPr>
              <a:t>城市交通设计规范建议</a:t>
            </a:r>
          </a:p>
          <a:p>
            <a:pPr lvl="1">
              <a:lnSpc>
                <a:spcPct val="90000"/>
              </a:lnSpc>
            </a:pPr>
            <a:r>
              <a:rPr lang="zh-CN" altLang="en-US" b="1" dirty="0">
                <a:ea typeface="宋体" panose="02010600030101010101" pitchFamily="2" charset="-122"/>
              </a:rPr>
              <a:t>对具体道路与交通设施的建设、改造与维护提出相应的要求（如设计车速、交通流量、公共交通运行、交通控制间距等技术指标</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2B06629A-8DAA-4B22-ADDB-36F9FA8A355B}"/>
              </a:ext>
            </a:extLst>
          </p:cNvPr>
          <p:cNvSpPr>
            <a:spLocks noGrp="1"/>
          </p:cNvSpPr>
          <p:nvPr>
            <p:ph type="ftr" sz="quarter" idx="11"/>
          </p:nvPr>
        </p:nvSpPr>
        <p:spPr/>
        <p:txBody>
          <a:bodyPr/>
          <a:lstStyle/>
          <a:p>
            <a:r>
              <a:rPr lang="en-US" altLang="zh-CN"/>
              <a:t>Company Logo</a:t>
            </a:r>
          </a:p>
        </p:txBody>
      </p:sp>
      <p:sp>
        <p:nvSpPr>
          <p:cNvPr id="28674" name="Rectangle 2">
            <a:extLst>
              <a:ext uri="{FF2B5EF4-FFF2-40B4-BE49-F238E27FC236}">
                <a16:creationId xmlns:a16="http://schemas.microsoft.com/office/drawing/2014/main" id="{60ABB046-60E2-4D3B-9E0F-13C5349C9C5A}"/>
              </a:ext>
            </a:extLst>
          </p:cNvPr>
          <p:cNvSpPr>
            <a:spLocks noGrp="1" noChangeArrowheads="1"/>
          </p:cNvSpPr>
          <p:nvPr>
            <p:ph type="title"/>
          </p:nvPr>
        </p:nvSpPr>
        <p:spPr/>
        <p:txBody>
          <a:bodyPr/>
          <a:lstStyle/>
          <a:p>
            <a:r>
              <a:rPr lang="en-US" altLang="zh-CN">
                <a:ea typeface="宋体" panose="02010600030101010101" pitchFamily="2" charset="-122"/>
              </a:rPr>
              <a:t>7.4.5</a:t>
            </a:r>
            <a:r>
              <a:rPr lang="zh-CN" altLang="en-US">
                <a:ea typeface="宋体" panose="02010600030101010101" pitchFamily="2" charset="-122"/>
              </a:rPr>
              <a:t>服务性次干道</a:t>
            </a:r>
          </a:p>
        </p:txBody>
      </p:sp>
      <p:sp>
        <p:nvSpPr>
          <p:cNvPr id="28675" name="Rectangle 3">
            <a:extLst>
              <a:ext uri="{FF2B5EF4-FFF2-40B4-BE49-F238E27FC236}">
                <a16:creationId xmlns:a16="http://schemas.microsoft.com/office/drawing/2014/main" id="{1136D3C0-EBE7-4BB3-A7DF-65EC2521F0BA}"/>
              </a:ext>
            </a:extLst>
          </p:cNvPr>
          <p:cNvSpPr>
            <a:spLocks noGrp="1" noChangeArrowheads="1"/>
          </p:cNvSpPr>
          <p:nvPr>
            <p:ph type="body" idx="1"/>
          </p:nvPr>
        </p:nvSpPr>
        <p:spPr/>
        <p:txBody>
          <a:bodyPr/>
          <a:lstStyle/>
          <a:p>
            <a:pPr>
              <a:lnSpc>
                <a:spcPct val="150000"/>
              </a:lnSpc>
            </a:pPr>
            <a:r>
              <a:rPr lang="zh-CN" altLang="en-US" sz="2400">
                <a:ea typeface="宋体" panose="02010600030101010101" pitchFamily="2" charset="-122"/>
              </a:rPr>
              <a:t>限制速度宜为</a:t>
            </a:r>
            <a:r>
              <a:rPr lang="en-US" altLang="zh-CN" sz="2400">
                <a:ea typeface="宋体" panose="02010600030101010101" pitchFamily="2" charset="-122"/>
              </a:rPr>
              <a:t>30</a:t>
            </a:r>
            <a:r>
              <a:rPr lang="zh-CN" altLang="en-US" sz="2400">
                <a:ea typeface="宋体" panose="02010600030101010101" pitchFamily="2" charset="-122"/>
              </a:rPr>
              <a:t>～</a:t>
            </a:r>
            <a:r>
              <a:rPr lang="en-US" altLang="zh-CN" sz="2400">
                <a:ea typeface="宋体" panose="02010600030101010101" pitchFamily="2" charset="-122"/>
              </a:rPr>
              <a:t>40 km/h</a:t>
            </a:r>
            <a:r>
              <a:rPr lang="zh-CN" altLang="en-US" sz="2400">
                <a:ea typeface="宋体" panose="02010600030101010101" pitchFamily="2" charset="-122"/>
              </a:rPr>
              <a:t>；</a:t>
            </a:r>
          </a:p>
          <a:p>
            <a:pPr>
              <a:lnSpc>
                <a:spcPct val="150000"/>
              </a:lnSpc>
            </a:pPr>
            <a:r>
              <a:rPr lang="zh-CN" altLang="en-US" sz="2400">
                <a:ea typeface="宋体" panose="02010600030101010101" pitchFamily="2" charset="-122"/>
              </a:rPr>
              <a:t>有非机动车道的道路采用机非隔离，中央分隔可采用交通标线分隔；</a:t>
            </a:r>
          </a:p>
          <a:p>
            <a:pPr>
              <a:lnSpc>
                <a:spcPct val="150000"/>
              </a:lnSpc>
            </a:pPr>
            <a:r>
              <a:rPr lang="zh-CN" altLang="en-US" sz="2400">
                <a:ea typeface="宋体" panose="02010600030101010101" pitchFamily="2" charset="-122"/>
              </a:rPr>
              <a:t>与支路相交路口可采用让行无信号控制；</a:t>
            </a:r>
          </a:p>
          <a:p>
            <a:pPr>
              <a:lnSpc>
                <a:spcPct val="150000"/>
              </a:lnSpc>
            </a:pPr>
            <a:r>
              <a:rPr lang="zh-CN" altLang="en-US" sz="2400">
                <a:ea typeface="宋体" panose="02010600030101010101" pitchFamily="2" charset="-122"/>
              </a:rPr>
              <a:t>人行采用平面过街，过街设施间距</a:t>
            </a:r>
            <a:r>
              <a:rPr lang="en-US" altLang="zh-CN" sz="2400">
                <a:ea typeface="宋体" panose="02010600030101010101" pitchFamily="2" charset="-122"/>
              </a:rPr>
              <a:t>300m</a:t>
            </a:r>
            <a:r>
              <a:rPr lang="zh-CN" altLang="en-US" sz="2400">
                <a:ea typeface="宋体" panose="02010600030101010101" pitchFamily="2" charset="-122"/>
              </a:rPr>
              <a:t>左右；</a:t>
            </a:r>
          </a:p>
          <a:p>
            <a:pPr>
              <a:lnSpc>
                <a:spcPct val="150000"/>
              </a:lnSpc>
            </a:pPr>
            <a:r>
              <a:rPr lang="zh-CN" altLang="en-US" sz="2400">
                <a:ea typeface="宋体" panose="02010600030101010101" pitchFamily="2" charset="-122"/>
              </a:rPr>
              <a:t>可视具体情况适当设置少量限时段的路内停车场；</a:t>
            </a:r>
          </a:p>
          <a:p>
            <a:pPr>
              <a:lnSpc>
                <a:spcPct val="150000"/>
              </a:lnSpc>
            </a:pPr>
            <a:r>
              <a:rPr lang="zh-CN" altLang="en-US" sz="2400">
                <a:ea typeface="宋体" panose="02010600030101010101" pitchFamily="2" charset="-122"/>
              </a:rPr>
              <a:t>可根据实际需要设置出租车临时上下客点；对货运交通进行一定限制。</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72B29B45-E1DF-465B-919F-33E75194A0E2}"/>
              </a:ext>
            </a:extLst>
          </p:cNvPr>
          <p:cNvSpPr>
            <a:spLocks noGrp="1"/>
          </p:cNvSpPr>
          <p:nvPr>
            <p:ph type="ftr" sz="quarter" idx="11"/>
          </p:nvPr>
        </p:nvSpPr>
        <p:spPr/>
        <p:txBody>
          <a:bodyPr/>
          <a:lstStyle/>
          <a:p>
            <a:r>
              <a:rPr lang="en-US" altLang="zh-CN"/>
              <a:t>Company Logo</a:t>
            </a:r>
          </a:p>
        </p:txBody>
      </p:sp>
      <p:sp>
        <p:nvSpPr>
          <p:cNvPr id="29698" name="Rectangle 2">
            <a:extLst>
              <a:ext uri="{FF2B5EF4-FFF2-40B4-BE49-F238E27FC236}">
                <a16:creationId xmlns:a16="http://schemas.microsoft.com/office/drawing/2014/main" id="{134B567E-437F-417D-B2DC-2D07345E953F}"/>
              </a:ext>
            </a:extLst>
          </p:cNvPr>
          <p:cNvSpPr>
            <a:spLocks noGrp="1" noChangeArrowheads="1"/>
          </p:cNvSpPr>
          <p:nvPr>
            <p:ph type="title"/>
          </p:nvPr>
        </p:nvSpPr>
        <p:spPr/>
        <p:txBody>
          <a:bodyPr/>
          <a:lstStyle/>
          <a:p>
            <a:r>
              <a:rPr lang="en-US" altLang="zh-CN">
                <a:ea typeface="宋体" panose="02010600030101010101" pitchFamily="2" charset="-122"/>
              </a:rPr>
              <a:t>7.4.6 </a:t>
            </a:r>
            <a:r>
              <a:rPr lang="zh-CN" altLang="en-US">
                <a:ea typeface="宋体" panose="02010600030101010101" pitchFamily="2" charset="-122"/>
              </a:rPr>
              <a:t>支路</a:t>
            </a:r>
          </a:p>
        </p:txBody>
      </p:sp>
      <p:sp>
        <p:nvSpPr>
          <p:cNvPr id="29699" name="Rectangle 3">
            <a:extLst>
              <a:ext uri="{FF2B5EF4-FFF2-40B4-BE49-F238E27FC236}">
                <a16:creationId xmlns:a16="http://schemas.microsoft.com/office/drawing/2014/main" id="{B55318AD-AD72-4432-A480-DE8F6735EECC}"/>
              </a:ext>
            </a:extLst>
          </p:cNvPr>
          <p:cNvSpPr>
            <a:spLocks noGrp="1" noChangeArrowheads="1"/>
          </p:cNvSpPr>
          <p:nvPr>
            <p:ph type="body" idx="1"/>
          </p:nvPr>
        </p:nvSpPr>
        <p:spPr>
          <a:solidFill>
            <a:schemeClr val="bg1"/>
          </a:solidFill>
        </p:spPr>
        <p:txBody>
          <a:bodyPr/>
          <a:lstStyle/>
          <a:p>
            <a:pPr>
              <a:lnSpc>
                <a:spcPct val="170000"/>
              </a:lnSpc>
            </a:pPr>
            <a:r>
              <a:rPr lang="zh-CN" altLang="en-US" sz="2400">
                <a:ea typeface="宋体" panose="02010600030101010101" pitchFamily="2" charset="-122"/>
              </a:rPr>
              <a:t>交通出行以慢行交通为主，机动车交通以到达性为主；</a:t>
            </a:r>
          </a:p>
          <a:p>
            <a:pPr>
              <a:lnSpc>
                <a:spcPct val="170000"/>
              </a:lnSpc>
            </a:pPr>
            <a:r>
              <a:rPr lang="zh-CN" altLang="en-US" sz="2400">
                <a:ea typeface="宋体" panose="02010600030101010101" pitchFamily="2" charset="-122"/>
              </a:rPr>
              <a:t>在交通量允许的情况下可考虑路内停车，除非道路资源较多否则严禁同时在两侧停放；</a:t>
            </a:r>
          </a:p>
          <a:p>
            <a:pPr>
              <a:lnSpc>
                <a:spcPct val="170000"/>
              </a:lnSpc>
            </a:pPr>
            <a:r>
              <a:rPr lang="zh-CN" altLang="en-US" sz="2400">
                <a:ea typeface="宋体" panose="02010600030101010101" pitchFamily="2" charset="-122"/>
              </a:rPr>
              <a:t>支路相交路口采用无信号让行控制，交通流量达到设置信号灯要求或者从安全较多考虑可以设置信号灯，支路与其他道路相交的无信号路口采用让行控制；</a:t>
            </a:r>
          </a:p>
          <a:p>
            <a:pPr>
              <a:lnSpc>
                <a:spcPct val="170000"/>
              </a:lnSpc>
            </a:pPr>
            <a:r>
              <a:rPr lang="zh-CN" altLang="en-US" sz="2400">
                <a:ea typeface="宋体" panose="02010600030101010101" pitchFamily="2" charset="-122"/>
              </a:rPr>
              <a:t>限制货运交通，慢行交通过街可无信号控制。</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E106E23E-A8EF-4D36-9712-7FDE31D3890E}"/>
              </a:ext>
            </a:extLst>
          </p:cNvPr>
          <p:cNvSpPr>
            <a:spLocks noGrp="1"/>
          </p:cNvSpPr>
          <p:nvPr>
            <p:ph type="ftr" sz="quarter" idx="11"/>
          </p:nvPr>
        </p:nvSpPr>
        <p:spPr/>
        <p:txBody>
          <a:bodyPr/>
          <a:lstStyle/>
          <a:p>
            <a:r>
              <a:rPr lang="en-US" altLang="zh-CN"/>
              <a:t>Company Logo</a:t>
            </a:r>
          </a:p>
        </p:txBody>
      </p:sp>
      <p:sp>
        <p:nvSpPr>
          <p:cNvPr id="10242" name="Rectangle 2">
            <a:extLst>
              <a:ext uri="{FF2B5EF4-FFF2-40B4-BE49-F238E27FC236}">
                <a16:creationId xmlns:a16="http://schemas.microsoft.com/office/drawing/2014/main" id="{8A116EF7-3F06-4329-99E8-B6289E418329}"/>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10243" name="Rectangle 3">
            <a:extLst>
              <a:ext uri="{FF2B5EF4-FFF2-40B4-BE49-F238E27FC236}">
                <a16:creationId xmlns:a16="http://schemas.microsoft.com/office/drawing/2014/main" id="{EDB172E5-1BFA-4235-B9B0-501D4573E836}"/>
              </a:ext>
            </a:extLst>
          </p:cNvPr>
          <p:cNvSpPr>
            <a:spLocks noGrp="1" noChangeArrowheads="1"/>
          </p:cNvSpPr>
          <p:nvPr>
            <p:ph type="body" idx="1"/>
          </p:nvPr>
        </p:nvSpPr>
        <p:spPr/>
        <p:txBody>
          <a:bodyPr/>
          <a:lstStyle/>
          <a:p>
            <a:pPr>
              <a:lnSpc>
                <a:spcPct val="130000"/>
              </a:lnSpc>
            </a:pPr>
            <a:r>
              <a:rPr lang="zh-CN" altLang="en-US" dirty="0">
                <a:ea typeface="宋体" panose="02010600030101010101" pitchFamily="2" charset="-122"/>
              </a:rPr>
              <a:t>为城市相关</a:t>
            </a:r>
            <a:r>
              <a:rPr lang="zh-CN" altLang="en-US">
                <a:ea typeface="宋体" panose="02010600030101010101" pitchFamily="2" charset="-122"/>
              </a:rPr>
              <a:t>管理依据</a:t>
            </a:r>
            <a:endParaRPr lang="zh-CN" altLang="en-US" dirty="0">
              <a:ea typeface="宋体" panose="02010600030101010101" pitchFamily="2" charset="-122"/>
            </a:endParaRPr>
          </a:p>
          <a:p>
            <a:pPr lvl="1">
              <a:lnSpc>
                <a:spcPct val="130000"/>
              </a:lnSpc>
            </a:pPr>
            <a:r>
              <a:rPr lang="zh-CN" altLang="en-US" b="1" dirty="0">
                <a:ea typeface="宋体" panose="02010600030101010101" pitchFamily="2" charset="-122"/>
              </a:rPr>
              <a:t>对城市其他方面管理提供了依据，如路内停车管理、道路交通标志设置、道路沿线商业管理、人行道占道营业、道路沿线广告、道路清洁等提供了直接或间接依据。</a:t>
            </a:r>
          </a:p>
          <a:p>
            <a:pPr lvl="1">
              <a:lnSpc>
                <a:spcPct val="130000"/>
              </a:lnSpc>
            </a:pPr>
            <a:r>
              <a:rPr lang="zh-CN" altLang="en-US" b="1" dirty="0">
                <a:ea typeface="宋体" panose="02010600030101010101" pitchFamily="2" charset="-122"/>
              </a:rPr>
              <a:t>交通出行者对道路分类的认识帮助出行模式、出行时间的正确选择，有利于道路交通资源的合理利用。</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9F93B464-7B64-4C82-AFAA-14C841F20B9C}"/>
              </a:ext>
            </a:extLst>
          </p:cNvPr>
          <p:cNvSpPr>
            <a:spLocks noGrp="1"/>
          </p:cNvSpPr>
          <p:nvPr>
            <p:ph type="ftr" sz="quarter" idx="11"/>
          </p:nvPr>
        </p:nvSpPr>
        <p:spPr/>
        <p:txBody>
          <a:bodyPr/>
          <a:lstStyle/>
          <a:p>
            <a:r>
              <a:rPr lang="en-US" altLang="zh-CN"/>
              <a:t>Company Logo</a:t>
            </a:r>
          </a:p>
        </p:txBody>
      </p:sp>
      <p:sp>
        <p:nvSpPr>
          <p:cNvPr id="11266" name="Rectangle 2">
            <a:extLst>
              <a:ext uri="{FF2B5EF4-FFF2-40B4-BE49-F238E27FC236}">
                <a16:creationId xmlns:a16="http://schemas.microsoft.com/office/drawing/2014/main" id="{7673AE5C-5B4C-4FAB-A451-4C9BAF5BDA93}"/>
              </a:ext>
            </a:extLst>
          </p:cNvPr>
          <p:cNvSpPr>
            <a:spLocks noGrp="1" noChangeArrowheads="1"/>
          </p:cNvSpPr>
          <p:nvPr>
            <p:ph type="title"/>
          </p:nvPr>
        </p:nvSpPr>
        <p:spPr/>
        <p:txBody>
          <a:bodyPr/>
          <a:lstStyle/>
          <a:p>
            <a:r>
              <a:rPr lang="en-US" altLang="zh-CN">
                <a:ea typeface="宋体" panose="02010600030101010101" pitchFamily="2" charset="-122"/>
              </a:rPr>
              <a:t>7.2 </a:t>
            </a:r>
            <a:r>
              <a:rPr lang="zh-CN" altLang="en-US">
                <a:ea typeface="宋体" panose="02010600030101010101" pitchFamily="2" charset="-122"/>
              </a:rPr>
              <a:t>道路功能划分原则</a:t>
            </a:r>
          </a:p>
        </p:txBody>
      </p:sp>
      <p:sp>
        <p:nvSpPr>
          <p:cNvPr id="11267" name="Rectangle 3">
            <a:extLst>
              <a:ext uri="{FF2B5EF4-FFF2-40B4-BE49-F238E27FC236}">
                <a16:creationId xmlns:a16="http://schemas.microsoft.com/office/drawing/2014/main" id="{4F6B26D8-345E-4FCE-9EC2-B4623AD077FC}"/>
              </a:ext>
            </a:extLst>
          </p:cNvPr>
          <p:cNvSpPr>
            <a:spLocks noGrp="1" noChangeArrowheads="1"/>
          </p:cNvSpPr>
          <p:nvPr>
            <p:ph type="body" idx="1"/>
          </p:nvPr>
        </p:nvSpPr>
        <p:spPr/>
        <p:txBody>
          <a:bodyPr/>
          <a:lstStyle/>
          <a:p>
            <a:r>
              <a:rPr lang="zh-CN" altLang="en-US">
                <a:ea typeface="宋体" panose="02010600030101010101" pitchFamily="2" charset="-122"/>
              </a:rPr>
              <a:t>一、遵守现行规范</a:t>
            </a:r>
          </a:p>
          <a:p>
            <a:pPr lvl="1"/>
            <a:r>
              <a:rPr lang="zh-CN" altLang="en-US">
                <a:ea typeface="宋体" panose="02010600030101010101" pitchFamily="2" charset="-122"/>
              </a:rPr>
              <a:t>相关规范</a:t>
            </a:r>
            <a:r>
              <a:rPr lang="en-US" altLang="zh-CN">
                <a:ea typeface="宋体" panose="02010600030101010101" pitchFamily="2" charset="-122"/>
              </a:rPr>
              <a:t>《</a:t>
            </a:r>
            <a:r>
              <a:rPr lang="zh-CN" altLang="en-US">
                <a:ea typeface="宋体" panose="02010600030101010101" pitchFamily="2" charset="-122"/>
              </a:rPr>
              <a:t>城市道路交通规划设计规范</a:t>
            </a:r>
            <a:r>
              <a:rPr lang="en-US" altLang="zh-CN">
                <a:ea typeface="宋体" panose="02010600030101010101" pitchFamily="2" charset="-122"/>
              </a:rPr>
              <a:t>》</a:t>
            </a:r>
            <a:r>
              <a:rPr lang="zh-CN" altLang="en-US">
                <a:ea typeface="宋体" panose="02010600030101010101" pitchFamily="2" charset="-122"/>
              </a:rPr>
              <a:t>（</a:t>
            </a:r>
            <a:r>
              <a:rPr lang="en-US" altLang="zh-CN">
                <a:ea typeface="宋体" panose="02010600030101010101" pitchFamily="2" charset="-122"/>
              </a:rPr>
              <a:t>GB50220-95</a:t>
            </a:r>
            <a:r>
              <a:rPr lang="zh-CN" altLang="en-US">
                <a:ea typeface="宋体" panose="02010600030101010101" pitchFamily="2" charset="-122"/>
              </a:rPr>
              <a:t>）和</a:t>
            </a:r>
            <a:r>
              <a:rPr lang="en-US" altLang="zh-CN">
                <a:ea typeface="宋体" panose="02010600030101010101" pitchFamily="2" charset="-122"/>
              </a:rPr>
              <a:t>《</a:t>
            </a:r>
            <a:r>
              <a:rPr lang="zh-CN" altLang="en-US">
                <a:ea typeface="宋体" panose="02010600030101010101" pitchFamily="2" charset="-122"/>
              </a:rPr>
              <a:t>城市道路设计规范</a:t>
            </a:r>
            <a:r>
              <a:rPr lang="en-US" altLang="zh-CN">
                <a:ea typeface="宋体" panose="02010600030101010101" pitchFamily="2" charset="-122"/>
              </a:rPr>
              <a:t>》</a:t>
            </a:r>
            <a:r>
              <a:rPr lang="zh-CN" altLang="en-US">
                <a:ea typeface="宋体" panose="02010600030101010101" pitchFamily="2" charset="-122"/>
              </a:rPr>
              <a:t>（</a:t>
            </a:r>
            <a:r>
              <a:rPr lang="en-US" altLang="zh-CN">
                <a:ea typeface="宋体" panose="02010600030101010101" pitchFamily="2" charset="-122"/>
              </a:rPr>
              <a:t>CJJ37-90</a:t>
            </a:r>
            <a:r>
              <a:rPr lang="zh-CN" altLang="en-US">
                <a:ea typeface="宋体" panose="02010600030101010101" pitchFamily="2" charset="-122"/>
              </a:rPr>
              <a:t>）</a:t>
            </a:r>
          </a:p>
          <a:p>
            <a:pPr lvl="1"/>
            <a:r>
              <a:rPr lang="zh-CN" altLang="en-US">
                <a:ea typeface="宋体" panose="02010600030101010101" pitchFamily="2" charset="-122"/>
              </a:rPr>
              <a:t>城市道路分为快速路、主干路、次干路和支路四类。</a:t>
            </a:r>
          </a:p>
          <a:p>
            <a:r>
              <a:rPr lang="zh-CN" altLang="en-US">
                <a:ea typeface="宋体" panose="02010600030101010101" pitchFamily="2" charset="-122"/>
              </a:rPr>
              <a:t>以功能为依据，通过管理来保证</a:t>
            </a:r>
          </a:p>
          <a:p>
            <a:pPr lvl="1"/>
            <a:r>
              <a:rPr lang="zh-CN" altLang="en-US">
                <a:ea typeface="宋体" panose="02010600030101010101" pitchFamily="2" charset="-122"/>
              </a:rPr>
              <a:t>城市道路体系的划分应以道路所提供的功能为依据。</a:t>
            </a:r>
          </a:p>
          <a:p>
            <a:pPr lvl="1"/>
            <a:r>
              <a:rPr lang="zh-CN" altLang="en-US">
                <a:ea typeface="宋体" panose="02010600030101010101" pitchFamily="2" charset="-122"/>
              </a:rPr>
              <a:t>依据是道路上的交通流特性、道路两侧的用地性质及主要服务对象。</a:t>
            </a:r>
          </a:p>
          <a:p>
            <a:pPr lvl="1"/>
            <a:r>
              <a:rPr lang="zh-CN" altLang="en-US">
                <a:ea typeface="宋体" panose="02010600030101010101" pitchFamily="2" charset="-122"/>
              </a:rPr>
              <a:t>城市道路等级体系划分的实现，需通过管理来保证。</a:t>
            </a:r>
          </a:p>
          <a:p>
            <a:pPr lvl="1"/>
            <a:r>
              <a:rPr lang="zh-CN" altLang="en-US">
                <a:ea typeface="宋体" panose="02010600030101010101" pitchFamily="2" charset="-122"/>
              </a:rPr>
              <a:t>在管理政策上就是应明确各类道路的优先服务对象</a:t>
            </a:r>
          </a:p>
          <a:p>
            <a:pPr lvl="2"/>
            <a:r>
              <a:rPr lang="zh-CN" altLang="en-US">
                <a:ea typeface="宋体" panose="02010600030101010101" pitchFamily="2" charset="-122"/>
              </a:rPr>
              <a:t>快速路为机动车服务尤其是客运车辆服务；</a:t>
            </a:r>
          </a:p>
          <a:p>
            <a:pPr lvl="2"/>
            <a:r>
              <a:rPr lang="zh-CN" altLang="en-US">
                <a:ea typeface="宋体" panose="02010600030101010101" pitchFamily="2" charset="-122"/>
              </a:rPr>
              <a:t>主干路机动车优先，但需考虑非机动车和行人穿越；</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2440E443-BB3E-466C-B7BD-849207825021}"/>
              </a:ext>
            </a:extLst>
          </p:cNvPr>
          <p:cNvSpPr>
            <a:spLocks noGrp="1"/>
          </p:cNvSpPr>
          <p:nvPr>
            <p:ph type="ftr" sz="quarter" idx="11"/>
          </p:nvPr>
        </p:nvSpPr>
        <p:spPr/>
        <p:txBody>
          <a:bodyPr/>
          <a:lstStyle/>
          <a:p>
            <a:r>
              <a:rPr lang="en-US" altLang="zh-CN"/>
              <a:t>Company Logo</a:t>
            </a:r>
          </a:p>
        </p:txBody>
      </p:sp>
      <p:sp>
        <p:nvSpPr>
          <p:cNvPr id="12290" name="Rectangle 2">
            <a:extLst>
              <a:ext uri="{FF2B5EF4-FFF2-40B4-BE49-F238E27FC236}">
                <a16:creationId xmlns:a16="http://schemas.microsoft.com/office/drawing/2014/main" id="{A0EB9EDF-78E1-4CCC-8AD6-F2613FFEECC5}"/>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12291" name="Rectangle 3">
            <a:extLst>
              <a:ext uri="{FF2B5EF4-FFF2-40B4-BE49-F238E27FC236}">
                <a16:creationId xmlns:a16="http://schemas.microsoft.com/office/drawing/2014/main" id="{ABE099D3-279B-4EC5-B8CB-6BF8F06981E7}"/>
              </a:ext>
            </a:extLst>
          </p:cNvPr>
          <p:cNvSpPr>
            <a:spLocks noGrp="1" noChangeArrowheads="1"/>
          </p:cNvSpPr>
          <p:nvPr>
            <p:ph type="body" idx="1"/>
          </p:nvPr>
        </p:nvSpPr>
        <p:spPr/>
        <p:txBody>
          <a:bodyPr/>
          <a:lstStyle/>
          <a:p>
            <a:pPr lvl="2"/>
            <a:r>
              <a:rPr lang="zh-CN" altLang="en-US">
                <a:ea typeface="宋体" panose="02010600030101010101" pitchFamily="2" charset="-122"/>
              </a:rPr>
              <a:t>次干路考虑机动车和非机动车，公共交通优先；</a:t>
            </a:r>
          </a:p>
          <a:p>
            <a:pPr lvl="2"/>
            <a:r>
              <a:rPr lang="zh-CN" altLang="en-US">
                <a:ea typeface="宋体" panose="02010600030101010101" pitchFamily="2" charset="-122"/>
              </a:rPr>
              <a:t>支路除机动车通行外，充分考虑慢行交通的需求，甚至优先考虑其通行需求。</a:t>
            </a:r>
          </a:p>
          <a:p>
            <a:r>
              <a:rPr lang="zh-CN" altLang="en-US">
                <a:ea typeface="宋体" panose="02010600030101010101" pitchFamily="2" charset="-122"/>
              </a:rPr>
              <a:t>体现区域差别</a:t>
            </a:r>
          </a:p>
          <a:p>
            <a:pPr lvl="1"/>
            <a:r>
              <a:rPr lang="zh-CN" altLang="en-US">
                <a:ea typeface="宋体" panose="02010600030101010101" pitchFamily="2" charset="-122"/>
              </a:rPr>
              <a:t>其不同的用地性质决定了区域之间有较大的差异</a:t>
            </a:r>
          </a:p>
          <a:p>
            <a:pPr lvl="1"/>
            <a:r>
              <a:rPr lang="zh-CN" altLang="en-US">
                <a:ea typeface="宋体" panose="02010600030101010101" pitchFamily="2" charset="-122"/>
              </a:rPr>
              <a:t>同一道路在不同区域内，服务对象有差异和道路服务功能有差异。</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页脚占位符 4">
            <a:extLst>
              <a:ext uri="{FF2B5EF4-FFF2-40B4-BE49-F238E27FC236}">
                <a16:creationId xmlns:a16="http://schemas.microsoft.com/office/drawing/2014/main" id="{126D1F47-1B03-45B6-831F-51F9A039F446}"/>
              </a:ext>
            </a:extLst>
          </p:cNvPr>
          <p:cNvSpPr>
            <a:spLocks noGrp="1"/>
          </p:cNvSpPr>
          <p:nvPr>
            <p:ph type="ftr" sz="quarter" idx="11"/>
          </p:nvPr>
        </p:nvSpPr>
        <p:spPr/>
        <p:txBody>
          <a:bodyPr/>
          <a:lstStyle/>
          <a:p>
            <a:r>
              <a:rPr lang="en-US" altLang="zh-CN"/>
              <a:t>Company Logo</a:t>
            </a:r>
          </a:p>
        </p:txBody>
      </p:sp>
      <p:sp>
        <p:nvSpPr>
          <p:cNvPr id="13314" name="Rectangle 2">
            <a:extLst>
              <a:ext uri="{FF2B5EF4-FFF2-40B4-BE49-F238E27FC236}">
                <a16:creationId xmlns:a16="http://schemas.microsoft.com/office/drawing/2014/main" id="{656C4AAC-B821-4190-9CE9-F56518D59F83}"/>
              </a:ext>
            </a:extLst>
          </p:cNvPr>
          <p:cNvSpPr>
            <a:spLocks noGrp="1" noChangeArrowheads="1"/>
          </p:cNvSpPr>
          <p:nvPr>
            <p:ph type="title"/>
          </p:nvPr>
        </p:nvSpPr>
        <p:spPr/>
        <p:txBody>
          <a:bodyPr/>
          <a:lstStyle/>
          <a:p>
            <a:r>
              <a:rPr lang="en-US" altLang="zh-CN" dirty="0">
                <a:ea typeface="宋体" panose="02010600030101010101" pitchFamily="2" charset="-122"/>
              </a:rPr>
              <a:t>7.3 </a:t>
            </a:r>
            <a:r>
              <a:rPr lang="zh-CN" altLang="en-US">
                <a:ea typeface="宋体" panose="02010600030101010101" pitchFamily="2" charset="-122"/>
              </a:rPr>
              <a:t>道路功能分级要求</a:t>
            </a:r>
          </a:p>
        </p:txBody>
      </p:sp>
      <p:graphicFrame>
        <p:nvGraphicFramePr>
          <p:cNvPr id="13549" name="Group 237">
            <a:extLst>
              <a:ext uri="{FF2B5EF4-FFF2-40B4-BE49-F238E27FC236}">
                <a16:creationId xmlns:a16="http://schemas.microsoft.com/office/drawing/2014/main" id="{734A833D-EF8F-4431-A49E-40879B8E2BCB}"/>
              </a:ext>
            </a:extLst>
          </p:cNvPr>
          <p:cNvGraphicFramePr>
            <a:graphicFrameLocks noGrp="1"/>
          </p:cNvGraphicFramePr>
          <p:nvPr>
            <p:ph idx="1"/>
          </p:nvPr>
        </p:nvGraphicFramePr>
        <p:xfrm>
          <a:off x="457200" y="1600200"/>
          <a:ext cx="8458200" cy="4865689"/>
        </p:xfrm>
        <a:graphic>
          <a:graphicData uri="http://schemas.openxmlformats.org/drawingml/2006/table">
            <a:tbl>
              <a:tblPr/>
              <a:tblGrid>
                <a:gridCol w="869950">
                  <a:extLst>
                    <a:ext uri="{9D8B030D-6E8A-4147-A177-3AD203B41FA5}">
                      <a16:colId xmlns:a16="http://schemas.microsoft.com/office/drawing/2014/main" val="2964194910"/>
                    </a:ext>
                  </a:extLst>
                </a:gridCol>
                <a:gridCol w="1492250">
                  <a:extLst>
                    <a:ext uri="{9D8B030D-6E8A-4147-A177-3AD203B41FA5}">
                      <a16:colId xmlns:a16="http://schemas.microsoft.com/office/drawing/2014/main" val="2653383193"/>
                    </a:ext>
                  </a:extLst>
                </a:gridCol>
                <a:gridCol w="2301875">
                  <a:extLst>
                    <a:ext uri="{9D8B030D-6E8A-4147-A177-3AD203B41FA5}">
                      <a16:colId xmlns:a16="http://schemas.microsoft.com/office/drawing/2014/main" val="1331016756"/>
                    </a:ext>
                  </a:extLst>
                </a:gridCol>
                <a:gridCol w="2422525">
                  <a:extLst>
                    <a:ext uri="{9D8B030D-6E8A-4147-A177-3AD203B41FA5}">
                      <a16:colId xmlns:a16="http://schemas.microsoft.com/office/drawing/2014/main" val="2833528305"/>
                    </a:ext>
                  </a:extLst>
                </a:gridCol>
                <a:gridCol w="1371600">
                  <a:extLst>
                    <a:ext uri="{9D8B030D-6E8A-4147-A177-3AD203B41FA5}">
                      <a16:colId xmlns:a16="http://schemas.microsoft.com/office/drawing/2014/main" val="1207413299"/>
                    </a:ext>
                  </a:extLst>
                </a:gridCol>
              </a:tblGrid>
              <a:tr h="415925">
                <a:tc>
                  <a:txBody>
                    <a:bodyPr/>
                    <a:lstStyle>
                      <a:lvl1pPr marL="342900" indent="-342900"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GB"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编号</a:t>
                      </a:r>
                      <a:endParaRPr kumimoji="0" lang="zh-CN" altLang="en-GB"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快速路</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主干路</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次干路</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支路</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3260587"/>
                  </a:ext>
                </a:extLst>
              </a:tr>
              <a:tr h="735013">
                <a:tc>
                  <a:txBody>
                    <a:bodyPr/>
                    <a:lstStyle>
                      <a:lvl1pPr marL="342900" indent="-342900"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快速路</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4137175"/>
                  </a:ext>
                </a:extLst>
              </a:tr>
              <a:tr h="733425">
                <a:tc>
                  <a:txBody>
                    <a:bodyPr/>
                    <a:lstStyle>
                      <a:lvl1pPr marL="342900" indent="-342900"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交通性主干路</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9660709"/>
                  </a:ext>
                </a:extLst>
              </a:tr>
              <a:tr h="736600">
                <a:tc>
                  <a:txBody>
                    <a:bodyPr/>
                    <a:lstStyle>
                      <a:lvl1pPr marL="342900" indent="-342900"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综合性主干路</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0046397"/>
                  </a:ext>
                </a:extLst>
              </a:tr>
              <a:tr h="735013">
                <a:tc>
                  <a:txBody>
                    <a:bodyPr/>
                    <a:lstStyle>
                      <a:lvl1pPr marL="342900" indent="-342900"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交通性次干路</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93175745"/>
                  </a:ext>
                </a:extLst>
              </a:tr>
              <a:tr h="733425">
                <a:tc>
                  <a:txBody>
                    <a:bodyPr/>
                    <a:lstStyle>
                      <a:lvl1pPr marL="342900" indent="-342900"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服务性次干路</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80788800"/>
                  </a:ext>
                </a:extLst>
              </a:tr>
              <a:tr h="735013">
                <a:tc>
                  <a:txBody>
                    <a:bodyPr/>
                    <a:lstStyle>
                      <a:lvl1pPr marL="342900" indent="-342900"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algn="l">
                        <a:spcBef>
                          <a:spcPct val="20000"/>
                        </a:spcBef>
                        <a:buClr>
                          <a:schemeClr val="tx1"/>
                        </a:buClr>
                        <a:defRPr sz="2000">
                          <a:solidFill>
                            <a:schemeClr val="tx1"/>
                          </a:solidFill>
                          <a:latin typeface="Arial" panose="020B0604020202020204" pitchFamily="34" charset="0"/>
                        </a:defRPr>
                      </a:lvl3pPr>
                      <a:lvl4pPr algn="l">
                        <a:spcBef>
                          <a:spcPct val="20000"/>
                        </a:spcBef>
                        <a:defRPr>
                          <a:solidFill>
                            <a:schemeClr val="tx1"/>
                          </a:solidFill>
                          <a:latin typeface="Arial" panose="020B0604020202020204" pitchFamily="34" charset="0"/>
                        </a:defRPr>
                      </a:lvl4pPr>
                      <a:lvl5pPr algn="l">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400" b="1"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hlink"/>
                        </a:buClr>
                        <a:buFont typeface="Wingdings" panose="05000000000000000000" pitchFamily="2" charset="2"/>
                        <a:defRPr sz="2400" b="1">
                          <a:solidFill>
                            <a:schemeClr val="tx1"/>
                          </a:solidFill>
                          <a:latin typeface="Verdana" panose="020B0604030504040204" pitchFamily="34" charset="0"/>
                        </a:defRPr>
                      </a:lvl1pPr>
                      <a:lvl2pPr marL="742950" indent="-285750" algn="l">
                        <a:spcBef>
                          <a:spcPct val="20000"/>
                        </a:spcBef>
                        <a:buClr>
                          <a:schemeClr val="accent1"/>
                        </a:buClr>
                        <a:buFont typeface="Wingdings" panose="05000000000000000000" pitchFamily="2" charset="2"/>
                        <a:defRPr sz="2000">
                          <a:solidFill>
                            <a:schemeClr val="tx1"/>
                          </a:solidFill>
                          <a:latin typeface="Arial" panose="020B0604020202020204" pitchFamily="34" charset="0"/>
                        </a:defRPr>
                      </a:lvl2pPr>
                      <a:lvl3pPr marL="1143000" indent="-228600" algn="l">
                        <a:spcBef>
                          <a:spcPct val="20000"/>
                        </a:spcBef>
                        <a:buClr>
                          <a:schemeClr val="tx1"/>
                        </a:buClr>
                        <a:defRPr sz="2000">
                          <a:solidFill>
                            <a:schemeClr val="tx1"/>
                          </a:solidFill>
                          <a:latin typeface="Arial" panose="020B0604020202020204" pitchFamily="34" charset="0"/>
                        </a:defRPr>
                      </a:lvl3pPr>
                      <a:lvl4pPr marL="1600200" indent="-228600" algn="l">
                        <a:spcBef>
                          <a:spcPct val="20000"/>
                        </a:spcBef>
                        <a:defRPr>
                          <a:solidFill>
                            <a:schemeClr val="tx1"/>
                          </a:solidFill>
                          <a:latin typeface="Arial" panose="020B0604020202020204" pitchFamily="34" charset="0"/>
                        </a:defRPr>
                      </a:lvl4pPr>
                      <a:lvl5pPr marL="2057400" indent="-228600" algn="l">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支路</a:t>
                      </a:r>
                      <a:endParaRPr kumimoji="0" lang="zh-CN"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046719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BA77DB80-AD34-491E-A929-C1DD2C26D0CD}"/>
              </a:ext>
            </a:extLst>
          </p:cNvPr>
          <p:cNvSpPr>
            <a:spLocks noGrp="1"/>
          </p:cNvSpPr>
          <p:nvPr>
            <p:ph type="ftr" sz="quarter" idx="11"/>
          </p:nvPr>
        </p:nvSpPr>
        <p:spPr/>
        <p:txBody>
          <a:bodyPr/>
          <a:lstStyle/>
          <a:p>
            <a:r>
              <a:rPr lang="en-US" altLang="zh-CN"/>
              <a:t>Company Logo</a:t>
            </a:r>
          </a:p>
        </p:txBody>
      </p:sp>
      <p:sp>
        <p:nvSpPr>
          <p:cNvPr id="14338" name="Rectangle 2">
            <a:extLst>
              <a:ext uri="{FF2B5EF4-FFF2-40B4-BE49-F238E27FC236}">
                <a16:creationId xmlns:a16="http://schemas.microsoft.com/office/drawing/2014/main" id="{43644CFC-2621-4795-AC8D-0E96D758736E}"/>
              </a:ext>
            </a:extLst>
          </p:cNvPr>
          <p:cNvSpPr>
            <a:spLocks noGrp="1" noChangeArrowheads="1"/>
          </p:cNvSpPr>
          <p:nvPr>
            <p:ph type="title"/>
          </p:nvPr>
        </p:nvSpPr>
        <p:spPr/>
        <p:txBody>
          <a:bodyPr/>
          <a:lstStyle/>
          <a:p>
            <a:r>
              <a:rPr lang="en-US" altLang="zh-CN">
                <a:ea typeface="宋体" panose="02010600030101010101" pitchFamily="2" charset="-122"/>
              </a:rPr>
              <a:t>7.3.1 </a:t>
            </a:r>
            <a:r>
              <a:rPr lang="zh-CN" altLang="en-US">
                <a:ea typeface="宋体" panose="02010600030101010101" pitchFamily="2" charset="-122"/>
              </a:rPr>
              <a:t>城市快速路</a:t>
            </a:r>
          </a:p>
        </p:txBody>
      </p:sp>
      <p:sp>
        <p:nvSpPr>
          <p:cNvPr id="14339" name="Rectangle 3">
            <a:extLst>
              <a:ext uri="{FF2B5EF4-FFF2-40B4-BE49-F238E27FC236}">
                <a16:creationId xmlns:a16="http://schemas.microsoft.com/office/drawing/2014/main" id="{F228A502-4925-4FE9-8FF4-6CEC7B721172}"/>
              </a:ext>
            </a:extLst>
          </p:cNvPr>
          <p:cNvSpPr>
            <a:spLocks noGrp="1" noChangeArrowheads="1"/>
          </p:cNvSpPr>
          <p:nvPr>
            <p:ph type="body" idx="1"/>
          </p:nvPr>
        </p:nvSpPr>
        <p:spPr/>
        <p:txBody>
          <a:bodyPr/>
          <a:lstStyle/>
          <a:p>
            <a:pPr>
              <a:lnSpc>
                <a:spcPct val="180000"/>
              </a:lnSpc>
            </a:pPr>
            <a:r>
              <a:rPr lang="zh-CN" altLang="en-US" dirty="0">
                <a:solidFill>
                  <a:srgbClr val="FF0000"/>
                </a:solidFill>
                <a:ea typeface="宋体" panose="02010600030101010101" pitchFamily="2" charset="-122"/>
              </a:rPr>
              <a:t>快速路的系统性和协同性</a:t>
            </a:r>
          </a:p>
          <a:p>
            <a:pPr lvl="1">
              <a:lnSpc>
                <a:spcPct val="180000"/>
              </a:lnSpc>
            </a:pPr>
            <a:r>
              <a:rPr lang="zh-CN" altLang="en-US" b="1" dirty="0">
                <a:ea typeface="宋体" panose="02010600030101010101" pitchFamily="2" charset="-122"/>
              </a:rPr>
              <a:t>快速路的服务对象是长距离、大容量、高速度的汽车交通。 </a:t>
            </a:r>
          </a:p>
          <a:p>
            <a:pPr lvl="1">
              <a:lnSpc>
                <a:spcPct val="180000"/>
              </a:lnSpc>
            </a:pPr>
            <a:r>
              <a:rPr lang="zh-CN" altLang="en-US" b="1" dirty="0">
                <a:ea typeface="宋体" panose="02010600030101010101" pitchFamily="2" charset="-122"/>
              </a:rPr>
              <a:t>关键点一：其他道路结合点设计（立交系统设计、匝道设计等）</a:t>
            </a:r>
          </a:p>
          <a:p>
            <a:pPr lvl="1">
              <a:lnSpc>
                <a:spcPct val="180000"/>
              </a:lnSpc>
            </a:pPr>
            <a:r>
              <a:rPr lang="zh-CN" altLang="en-US" b="1" dirty="0">
                <a:ea typeface="宋体" panose="02010600030101010101" pitchFamily="2" charset="-122"/>
              </a:rPr>
              <a:t>关键点二：相关疏解道路系统设计。</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26DC5B07-A044-45CD-9391-09704CC7E757}"/>
              </a:ext>
            </a:extLst>
          </p:cNvPr>
          <p:cNvSpPr>
            <a:spLocks noGrp="1"/>
          </p:cNvSpPr>
          <p:nvPr>
            <p:ph type="ftr" sz="quarter" idx="11"/>
          </p:nvPr>
        </p:nvSpPr>
        <p:spPr/>
        <p:txBody>
          <a:bodyPr/>
          <a:lstStyle/>
          <a:p>
            <a:r>
              <a:rPr lang="en-US" altLang="zh-CN"/>
              <a:t>Company Logo</a:t>
            </a:r>
          </a:p>
        </p:txBody>
      </p:sp>
      <p:sp>
        <p:nvSpPr>
          <p:cNvPr id="20482" name="Rectangle 2">
            <a:extLst>
              <a:ext uri="{FF2B5EF4-FFF2-40B4-BE49-F238E27FC236}">
                <a16:creationId xmlns:a16="http://schemas.microsoft.com/office/drawing/2014/main" id="{B0AF179C-D81A-4630-A509-D403CC543119}"/>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20483" name="Rectangle 3">
            <a:extLst>
              <a:ext uri="{FF2B5EF4-FFF2-40B4-BE49-F238E27FC236}">
                <a16:creationId xmlns:a16="http://schemas.microsoft.com/office/drawing/2014/main" id="{4DA7C80B-A6B3-4431-9CAA-15A52B5EA71F}"/>
              </a:ext>
            </a:extLst>
          </p:cNvPr>
          <p:cNvSpPr>
            <a:spLocks noGrp="1" noChangeArrowheads="1"/>
          </p:cNvSpPr>
          <p:nvPr>
            <p:ph type="body" idx="1"/>
          </p:nvPr>
        </p:nvSpPr>
        <p:spPr/>
        <p:txBody>
          <a:bodyPr/>
          <a:lstStyle/>
          <a:p>
            <a:pPr>
              <a:lnSpc>
                <a:spcPct val="120000"/>
              </a:lnSpc>
            </a:pPr>
            <a:r>
              <a:rPr lang="zh-CN" altLang="en-US">
                <a:ea typeface="宋体" panose="02010600030101010101" pitchFamily="2" charset="-122"/>
              </a:rPr>
              <a:t>快速路道路基础设置要求</a:t>
            </a:r>
          </a:p>
          <a:p>
            <a:pPr lvl="1">
              <a:lnSpc>
                <a:spcPct val="120000"/>
              </a:lnSpc>
            </a:pPr>
            <a:r>
              <a:rPr lang="zh-CN" altLang="en-US" b="1">
                <a:ea typeface="宋体" panose="02010600030101010101" pitchFamily="2" charset="-122"/>
              </a:rPr>
              <a:t>中心城区快速路红线宽</a:t>
            </a:r>
            <a:r>
              <a:rPr lang="en-US" altLang="zh-CN" b="1">
                <a:ea typeface="宋体" panose="02010600030101010101" pitchFamily="2" charset="-122"/>
              </a:rPr>
              <a:t>60</a:t>
            </a:r>
            <a:r>
              <a:rPr lang="zh-CN" altLang="en-US" b="1">
                <a:ea typeface="宋体" panose="02010600030101010101" pitchFamily="2" charset="-122"/>
              </a:rPr>
              <a:t>～</a:t>
            </a:r>
            <a:r>
              <a:rPr lang="en-US" altLang="zh-CN" b="1">
                <a:ea typeface="宋体" panose="02010600030101010101" pitchFamily="2" charset="-122"/>
              </a:rPr>
              <a:t>80</a:t>
            </a:r>
            <a:r>
              <a:rPr lang="zh-CN" altLang="en-US" b="1">
                <a:ea typeface="宋体" panose="02010600030101010101" pitchFamily="2" charset="-122"/>
              </a:rPr>
              <a:t>米为宜，车道数一般为双向</a:t>
            </a:r>
            <a:r>
              <a:rPr lang="en-US" altLang="zh-CN" b="1">
                <a:ea typeface="宋体" panose="02010600030101010101" pitchFamily="2" charset="-122"/>
              </a:rPr>
              <a:t>6</a:t>
            </a:r>
            <a:r>
              <a:rPr lang="zh-CN" altLang="en-US" b="1">
                <a:ea typeface="宋体" panose="02010600030101010101" pitchFamily="2" charset="-122"/>
              </a:rPr>
              <a:t>车道，单侧或两侧设置辅道，辅道单向</a:t>
            </a:r>
            <a:r>
              <a:rPr lang="en-US" altLang="zh-CN" b="1">
                <a:ea typeface="宋体" panose="02010600030101010101" pitchFamily="2" charset="-122"/>
              </a:rPr>
              <a:t>2</a:t>
            </a:r>
            <a:r>
              <a:rPr lang="zh-CN" altLang="en-US" b="1">
                <a:ea typeface="宋体" panose="02010600030101010101" pitchFamily="2" charset="-122"/>
              </a:rPr>
              <a:t>车道，道路板块形式推荐采用两块板（机动车专用道）或四块板（加辅道）。</a:t>
            </a:r>
          </a:p>
          <a:p>
            <a:pPr lvl="1">
              <a:lnSpc>
                <a:spcPct val="120000"/>
              </a:lnSpc>
            </a:pPr>
            <a:r>
              <a:rPr lang="zh-CN" altLang="en-US" b="1">
                <a:ea typeface="宋体" panose="02010600030101010101" pitchFamily="2" charset="-122"/>
              </a:rPr>
              <a:t>快速路与快速路衔接必须采用互通立交；与交通性主干道衔接宜采用互通立交或半互通立交；与综合性主干道衔接宜采用互通立交或简易立交；严格禁止与次干路、支路、出入口衔接。</a:t>
            </a:r>
            <a:r>
              <a:rPr lang="zh-CN" altLang="en-US">
                <a:ea typeface="宋体" panose="02010600030101010101" pitchFamily="2" charset="-122"/>
              </a:rPr>
              <a:t> </a:t>
            </a:r>
            <a:r>
              <a:rPr lang="zh-CN" altLang="en-US" b="1">
                <a:ea typeface="宋体" panose="02010600030101010101" pitchFamily="2" charset="-122"/>
              </a:rPr>
              <a:t>。 </a:t>
            </a:r>
          </a:p>
          <a:p>
            <a:pPr lvl="1">
              <a:lnSpc>
                <a:spcPct val="120000"/>
              </a:lnSpc>
            </a:pPr>
            <a:r>
              <a:rPr lang="zh-CN" altLang="en-US" b="1">
                <a:ea typeface="宋体" panose="02010600030101010101" pitchFamily="2" charset="-122"/>
              </a:rPr>
              <a:t>所有行人、非机动车过街采用立交，设置天桥或地道；主路不设置公交站点（辅路可设置）。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a:extLst>
              <a:ext uri="{FF2B5EF4-FFF2-40B4-BE49-F238E27FC236}">
                <a16:creationId xmlns:a16="http://schemas.microsoft.com/office/drawing/2014/main" id="{1CDF3E27-D55C-4176-9F51-832C62DB7140}"/>
              </a:ext>
            </a:extLst>
          </p:cNvPr>
          <p:cNvSpPr>
            <a:spLocks noGrp="1"/>
          </p:cNvSpPr>
          <p:nvPr>
            <p:ph type="ftr" sz="quarter" idx="11"/>
          </p:nvPr>
        </p:nvSpPr>
        <p:spPr/>
        <p:txBody>
          <a:bodyPr/>
          <a:lstStyle/>
          <a:p>
            <a:r>
              <a:rPr lang="en-US" altLang="zh-CN"/>
              <a:t>Company Logo</a:t>
            </a:r>
          </a:p>
        </p:txBody>
      </p:sp>
      <p:sp>
        <p:nvSpPr>
          <p:cNvPr id="21506" name="Rectangle 2">
            <a:extLst>
              <a:ext uri="{FF2B5EF4-FFF2-40B4-BE49-F238E27FC236}">
                <a16:creationId xmlns:a16="http://schemas.microsoft.com/office/drawing/2014/main" id="{10AF80DE-9CE9-4041-BD15-1B25038CAA27}"/>
              </a:ext>
            </a:extLst>
          </p:cNvPr>
          <p:cNvSpPr>
            <a:spLocks noGrp="1" noChangeArrowheads="1"/>
          </p:cNvSpPr>
          <p:nvPr>
            <p:ph type="title"/>
          </p:nvPr>
        </p:nvSpPr>
        <p:spPr/>
        <p:txBody>
          <a:bodyPr/>
          <a:lstStyle/>
          <a:p>
            <a:endParaRPr lang="zh-CN" altLang="zh-CN">
              <a:ea typeface="宋体" panose="02010600030101010101" pitchFamily="2" charset="-122"/>
            </a:endParaRPr>
          </a:p>
        </p:txBody>
      </p:sp>
      <p:sp>
        <p:nvSpPr>
          <p:cNvPr id="21507" name="Rectangle 3">
            <a:extLst>
              <a:ext uri="{FF2B5EF4-FFF2-40B4-BE49-F238E27FC236}">
                <a16:creationId xmlns:a16="http://schemas.microsoft.com/office/drawing/2014/main" id="{1F230147-55F7-4572-BDC9-8AEF7633912A}"/>
              </a:ext>
            </a:extLst>
          </p:cNvPr>
          <p:cNvSpPr>
            <a:spLocks noGrp="1" noChangeArrowheads="1"/>
          </p:cNvSpPr>
          <p:nvPr>
            <p:ph type="body" idx="1"/>
          </p:nvPr>
        </p:nvSpPr>
        <p:spPr/>
        <p:txBody>
          <a:bodyPr/>
          <a:lstStyle/>
          <a:p>
            <a:pPr>
              <a:lnSpc>
                <a:spcPct val="140000"/>
              </a:lnSpc>
            </a:pPr>
            <a:r>
              <a:rPr lang="zh-CN" altLang="en-US">
                <a:ea typeface="宋体" panose="02010600030101010101" pitchFamily="2" charset="-122"/>
              </a:rPr>
              <a:t>快速路的绿化景观要求</a:t>
            </a:r>
          </a:p>
          <a:p>
            <a:pPr lvl="1">
              <a:lnSpc>
                <a:spcPct val="140000"/>
              </a:lnSpc>
            </a:pPr>
            <a:r>
              <a:rPr lang="zh-CN" altLang="en-US" b="1">
                <a:ea typeface="宋体" panose="02010600030101010101" pitchFamily="2" charset="-122"/>
              </a:rPr>
              <a:t>在快速路两侧设置较宽的防护隔离绿化带，不但能减少沿线地块内部交通对快速路的干扰，也可以有效降低快速路的机动车尾气、噪音、震动等交通污染对沿线地块的影响。</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1D528D"/>
      </a:dk1>
      <a:lt1>
        <a:srgbClr val="FFFFFF"/>
      </a:lt1>
      <a:dk2>
        <a:srgbClr val="000000"/>
      </a:dk2>
      <a:lt2>
        <a:srgbClr val="DDDDDD"/>
      </a:lt2>
      <a:accent1>
        <a:srgbClr val="8AAECE"/>
      </a:accent1>
      <a:accent2>
        <a:srgbClr val="009999"/>
      </a:accent2>
      <a:accent3>
        <a:srgbClr val="FFFFFF"/>
      </a:accent3>
      <a:accent4>
        <a:srgbClr val="174578"/>
      </a:accent4>
      <a:accent5>
        <a:srgbClr val="C4D3E3"/>
      </a:accent5>
      <a:accent6>
        <a:srgbClr val="008A8A"/>
      </a:accent6>
      <a:hlink>
        <a:srgbClr val="CA3B1E"/>
      </a:hlink>
      <a:folHlink>
        <a:srgbClr val="003399"/>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2500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Default Design 1">
        <a:dk1>
          <a:srgbClr val="29698D"/>
        </a:dk1>
        <a:lt1>
          <a:srgbClr val="FFFFFF"/>
        </a:lt1>
        <a:dk2>
          <a:srgbClr val="000000"/>
        </a:dk2>
        <a:lt2>
          <a:srgbClr val="D6E1E2"/>
        </a:lt2>
        <a:accent1>
          <a:srgbClr val="8F94A7"/>
        </a:accent1>
        <a:accent2>
          <a:srgbClr val="FF99A7"/>
        </a:accent2>
        <a:accent3>
          <a:srgbClr val="FFFFFF"/>
        </a:accent3>
        <a:accent4>
          <a:srgbClr val="215978"/>
        </a:accent4>
        <a:accent5>
          <a:srgbClr val="C6C8D0"/>
        </a:accent5>
        <a:accent6>
          <a:srgbClr val="E78A97"/>
        </a:accent6>
        <a:hlink>
          <a:srgbClr val="00CC99"/>
        </a:hlink>
        <a:folHlink>
          <a:srgbClr val="985CCE"/>
        </a:folHlink>
      </a:clrScheme>
      <a:clrMap bg1="lt1" tx1="dk1" bg2="lt2" tx2="dk2" accent1="accent1" accent2="accent2" accent3="accent3" accent4="accent4" accent5="accent5" accent6="accent6" hlink="hlink" folHlink="folHlink"/>
    </a:extraClrScheme>
    <a:extraClrScheme>
      <a:clrScheme name="Default Design 2">
        <a:dk1>
          <a:srgbClr val="1D528D"/>
        </a:dk1>
        <a:lt1>
          <a:srgbClr val="FFFFFF"/>
        </a:lt1>
        <a:dk2>
          <a:srgbClr val="000000"/>
        </a:dk2>
        <a:lt2>
          <a:srgbClr val="DDDDDD"/>
        </a:lt2>
        <a:accent1>
          <a:srgbClr val="8AAECE"/>
        </a:accent1>
        <a:accent2>
          <a:srgbClr val="009999"/>
        </a:accent2>
        <a:accent3>
          <a:srgbClr val="FFFFFF"/>
        </a:accent3>
        <a:accent4>
          <a:srgbClr val="174578"/>
        </a:accent4>
        <a:accent5>
          <a:srgbClr val="C4D3E3"/>
        </a:accent5>
        <a:accent6>
          <a:srgbClr val="008A8A"/>
        </a:accent6>
        <a:hlink>
          <a:srgbClr val="CA3B1E"/>
        </a:hlink>
        <a:folHlink>
          <a:srgbClr val="003399"/>
        </a:folHlink>
      </a:clrScheme>
      <a:clrMap bg1="lt1" tx1="dk1" bg2="lt2" tx2="dk2" accent1="accent1" accent2="accent2" accent3="accent3" accent4="accent4" accent5="accent5" accent6="accent6" hlink="hlink" folHlink="folHlink"/>
    </a:extraClrScheme>
    <a:extraClrScheme>
      <a:clrScheme name="Default Design 3">
        <a:dk1>
          <a:srgbClr val="666699"/>
        </a:dk1>
        <a:lt1>
          <a:srgbClr val="FFFFFF"/>
        </a:lt1>
        <a:dk2>
          <a:srgbClr val="000000"/>
        </a:dk2>
        <a:lt2>
          <a:srgbClr val="B2B2B2"/>
        </a:lt2>
        <a:accent1>
          <a:srgbClr val="59B2D1"/>
        </a:accent1>
        <a:accent2>
          <a:srgbClr val="C78DD7"/>
        </a:accent2>
        <a:accent3>
          <a:srgbClr val="FFFFFF"/>
        </a:accent3>
        <a:accent4>
          <a:srgbClr val="565682"/>
        </a:accent4>
        <a:accent5>
          <a:srgbClr val="B5D5E5"/>
        </a:accent5>
        <a:accent6>
          <a:srgbClr val="B47FC3"/>
        </a:accent6>
        <a:hlink>
          <a:srgbClr val="33B976"/>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020TGp_global_medical_bl_v3</Template>
  <TotalTime>99</TotalTime>
  <Words>2123</Words>
  <Application>Microsoft Office PowerPoint</Application>
  <PresentationFormat>全屏显示(4:3)</PresentationFormat>
  <Paragraphs>164</Paragraphs>
  <Slides>21</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27" baseType="lpstr">
      <vt:lpstr>Arial</vt:lpstr>
      <vt:lpstr>Times New Roman</vt:lpstr>
      <vt:lpstr>Verdana</vt:lpstr>
      <vt:lpstr>Wingdings</vt:lpstr>
      <vt:lpstr>Default Design</vt:lpstr>
      <vt:lpstr>Image</vt:lpstr>
      <vt:lpstr>第7章 道路交通功能分级管理 </vt:lpstr>
      <vt:lpstr>7.1 道路功能分类的意义 </vt:lpstr>
      <vt:lpstr>PowerPoint 演示文稿</vt:lpstr>
      <vt:lpstr>7.2 道路功能划分原则</vt:lpstr>
      <vt:lpstr>PowerPoint 演示文稿</vt:lpstr>
      <vt:lpstr>7.3 道路功能分级要求</vt:lpstr>
      <vt:lpstr>7.3.1 城市快速路</vt:lpstr>
      <vt:lpstr>PowerPoint 演示文稿</vt:lpstr>
      <vt:lpstr>PowerPoint 演示文稿</vt:lpstr>
      <vt:lpstr>7.3.2 主干路</vt:lpstr>
      <vt:lpstr>PowerPoint 演示文稿</vt:lpstr>
      <vt:lpstr>PowerPoint 演示文稿</vt:lpstr>
      <vt:lpstr>7.3.3 次干路</vt:lpstr>
      <vt:lpstr>PowerPoint 演示文稿</vt:lpstr>
      <vt:lpstr>7.3.4 支路</vt:lpstr>
      <vt:lpstr>7.4 道路交通功能管理原则</vt:lpstr>
      <vt:lpstr>7.4.2 交通性主干道</vt:lpstr>
      <vt:lpstr>7.4.3 综合性主干道</vt:lpstr>
      <vt:lpstr>7.4.4交通性次干道</vt:lpstr>
      <vt:lpstr>7.4.5服务性次干道</vt:lpstr>
      <vt:lpstr>7.4.6 支路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Z Z</cp:lastModifiedBy>
  <cp:revision>28</cp:revision>
  <cp:lastPrinted>1601-01-01T00:00:00Z</cp:lastPrinted>
  <dcterms:created xsi:type="dcterms:W3CDTF">1601-01-01T00:00:00Z</dcterms:created>
  <dcterms:modified xsi:type="dcterms:W3CDTF">2023-12-25T09:44:12Z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