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5" r:id="rId2"/>
  </p:sldMasterIdLst>
  <p:notesMasterIdLst>
    <p:notesMasterId r:id="rId43"/>
  </p:notesMasterIdLst>
  <p:handoutMasterIdLst>
    <p:handoutMasterId r:id="rId44"/>
  </p:handoutMasterIdLst>
  <p:sldIdLst>
    <p:sldId id="334" r:id="rId3"/>
    <p:sldId id="978" r:id="rId4"/>
    <p:sldId id="986" r:id="rId5"/>
    <p:sldId id="1095" r:id="rId6"/>
    <p:sldId id="954" r:id="rId7"/>
    <p:sldId id="957" r:id="rId8"/>
    <p:sldId id="956" r:id="rId9"/>
    <p:sldId id="676" r:id="rId10"/>
    <p:sldId id="680" r:id="rId11"/>
    <p:sldId id="682" r:id="rId12"/>
    <p:sldId id="683" r:id="rId13"/>
    <p:sldId id="671" r:id="rId14"/>
    <p:sldId id="500" r:id="rId15"/>
    <p:sldId id="501" r:id="rId16"/>
    <p:sldId id="502" r:id="rId17"/>
    <p:sldId id="688" r:id="rId18"/>
    <p:sldId id="504" r:id="rId19"/>
    <p:sldId id="505" r:id="rId20"/>
    <p:sldId id="689" r:id="rId21"/>
    <p:sldId id="626" r:id="rId22"/>
    <p:sldId id="1096" r:id="rId23"/>
    <p:sldId id="702" r:id="rId24"/>
    <p:sldId id="1092" r:id="rId25"/>
    <p:sldId id="833" r:id="rId26"/>
    <p:sldId id="1091" r:id="rId27"/>
    <p:sldId id="870" r:id="rId28"/>
    <p:sldId id="834" r:id="rId29"/>
    <p:sldId id="835" r:id="rId30"/>
    <p:sldId id="941" r:id="rId31"/>
    <p:sldId id="802" r:id="rId32"/>
    <p:sldId id="804" r:id="rId33"/>
    <p:sldId id="805" r:id="rId34"/>
    <p:sldId id="806" r:id="rId35"/>
    <p:sldId id="807" r:id="rId36"/>
    <p:sldId id="808" r:id="rId37"/>
    <p:sldId id="809" r:id="rId38"/>
    <p:sldId id="1051" r:id="rId39"/>
    <p:sldId id="811" r:id="rId40"/>
    <p:sldId id="970" r:id="rId41"/>
    <p:sldId id="1093" r:id="rId42"/>
  </p:sldIdLst>
  <p:sldSz cx="9144000" cy="6858000" type="overhead"/>
  <p:notesSz cx="9823450" cy="6815138"/>
  <p:defaultTextStyle>
    <a:defPPr>
      <a:defRPr lang="en-US"/>
    </a:defPPr>
    <a:lvl1pPr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ZapfDingbats"/>
        <a:ea typeface="宋体" panose="02010600030101010101" pitchFamily="2" charset="-122"/>
        <a:cs typeface="+mn-cs"/>
      </a:defRPr>
    </a:lvl5pPr>
    <a:lvl6pPr marL="2286000" algn="l" defTabSz="914400" rtl="0" eaLnBrk="1" latinLnBrk="0" hangingPunct="1">
      <a:defRPr sz="2400" kern="1200">
        <a:solidFill>
          <a:schemeClr val="tx1"/>
        </a:solidFill>
        <a:latin typeface="ZapfDingbats"/>
        <a:ea typeface="宋体" panose="02010600030101010101" pitchFamily="2" charset="-122"/>
        <a:cs typeface="+mn-cs"/>
      </a:defRPr>
    </a:lvl6pPr>
    <a:lvl7pPr marL="2743200" algn="l" defTabSz="914400" rtl="0" eaLnBrk="1" latinLnBrk="0" hangingPunct="1">
      <a:defRPr sz="2400" kern="1200">
        <a:solidFill>
          <a:schemeClr val="tx1"/>
        </a:solidFill>
        <a:latin typeface="ZapfDingbats"/>
        <a:ea typeface="宋体" panose="02010600030101010101" pitchFamily="2" charset="-122"/>
        <a:cs typeface="+mn-cs"/>
      </a:defRPr>
    </a:lvl7pPr>
    <a:lvl8pPr marL="3200400" algn="l" defTabSz="914400" rtl="0" eaLnBrk="1" latinLnBrk="0" hangingPunct="1">
      <a:defRPr sz="2400" kern="1200">
        <a:solidFill>
          <a:schemeClr val="tx1"/>
        </a:solidFill>
        <a:latin typeface="ZapfDingbats"/>
        <a:ea typeface="宋体" panose="02010600030101010101" pitchFamily="2" charset="-122"/>
        <a:cs typeface="+mn-cs"/>
      </a:defRPr>
    </a:lvl8pPr>
    <a:lvl9pPr marL="3657600" algn="l" defTabSz="914400" rtl="0" eaLnBrk="1" latinLnBrk="0" hangingPunct="1">
      <a:defRPr sz="2400" kern="1200">
        <a:solidFill>
          <a:schemeClr val="tx1"/>
        </a:solidFill>
        <a:latin typeface="ZapfDingbats"/>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7">
          <p15:clr>
            <a:srgbClr val="A4A3A4"/>
          </p15:clr>
        </p15:guide>
        <p15:guide id="2" pos="309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a:srgbClr val="0000FF"/>
    <a:srgbClr val="99FFCC"/>
    <a:srgbClr val="CCCCFF"/>
    <a:srgbClr val="CCECFF"/>
    <a:srgbClr val="9999FF"/>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86456" autoAdjust="0"/>
  </p:normalViewPr>
  <p:slideViewPr>
    <p:cSldViewPr>
      <p:cViewPr varScale="1">
        <p:scale>
          <a:sx n="76" d="100"/>
          <a:sy n="76" d="100"/>
        </p:scale>
        <p:origin x="1092" y="51"/>
      </p:cViewPr>
      <p:guideLst>
        <p:guide orient="horz" pos="2160"/>
        <p:guide pos="2880"/>
      </p:guideLst>
    </p:cSldViewPr>
  </p:slideViewPr>
  <p:outlineViewPr>
    <p:cViewPr>
      <p:scale>
        <a:sx n="33" d="100"/>
        <a:sy n="33" d="100"/>
      </p:scale>
      <p:origin x="0" y="-38952"/>
    </p:cViewPr>
    <p:sldLst>
      <p:sld r:id="rId1" collapse="1"/>
      <p:sld r:id="rId2" collapse="1"/>
    </p:sldLst>
  </p:outlineViewPr>
  <p:notesTextViewPr>
    <p:cViewPr>
      <p:scale>
        <a:sx n="100" d="100"/>
        <a:sy n="100" d="100"/>
      </p:scale>
      <p:origin x="0" y="0"/>
    </p:cViewPr>
  </p:notesTextViewPr>
  <p:sorterViewPr>
    <p:cViewPr>
      <p:scale>
        <a:sx n="75" d="100"/>
        <a:sy n="75" d="100"/>
      </p:scale>
      <p:origin x="0" y="8298"/>
    </p:cViewPr>
  </p:sorterViewPr>
  <p:notesViewPr>
    <p:cSldViewPr>
      <p:cViewPr varScale="1">
        <p:scale>
          <a:sx n="72" d="100"/>
          <a:sy n="72" d="100"/>
        </p:scale>
        <p:origin x="-684" y="-96"/>
      </p:cViewPr>
      <p:guideLst>
        <p:guide orient="horz" pos="2147"/>
        <p:guide pos="3095"/>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s>
</file>

<file path=ppt/_rels/viewProps.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238467-268D-7A0A-D7D0-0631508B05BE}"/>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spcBef>
                <a:spcPct val="20000"/>
              </a:spcBef>
              <a:defRPr sz="1200">
                <a:latin typeface="Tahoma" pitchFamily="34" charset="0"/>
                <a:ea typeface="+mn-ea"/>
              </a:defRPr>
            </a:lvl1pPr>
          </a:lstStyle>
          <a:p>
            <a:pPr>
              <a:defRPr/>
            </a:pPr>
            <a:r>
              <a:rPr lang="zh-CN" altLang="en-US"/>
              <a:t>"</a:t>
            </a:r>
            <a:r>
              <a:rPr lang="en-US" altLang="zh-CN"/>
              <a:t>Finance" Bodie and Merton</a:t>
            </a:r>
          </a:p>
        </p:txBody>
      </p:sp>
      <p:sp>
        <p:nvSpPr>
          <p:cNvPr id="4099" name="Rectangle 3">
            <a:extLst>
              <a:ext uri="{FF2B5EF4-FFF2-40B4-BE49-F238E27FC236}">
                <a16:creationId xmlns:a16="http://schemas.microsoft.com/office/drawing/2014/main" id="{1887D961-7253-03F4-E181-47E2A5D44431}"/>
              </a:ext>
            </a:extLst>
          </p:cNvPr>
          <p:cNvSpPr>
            <a:spLocks noGrp="1" noChangeArrowheads="1"/>
          </p:cNvSpPr>
          <p:nvPr>
            <p:ph type="dt" sz="quarter"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spcBef>
                <a:spcPct val="20000"/>
              </a:spcBef>
              <a:defRPr sz="1200">
                <a:latin typeface="Tahoma" pitchFamily="34" charset="0"/>
                <a:ea typeface="+mn-ea"/>
              </a:defRPr>
            </a:lvl1pPr>
          </a:lstStyle>
          <a:p>
            <a:pPr>
              <a:defRPr/>
            </a:pPr>
            <a:endParaRPr lang="en-US" altLang="zh-CN"/>
          </a:p>
        </p:txBody>
      </p:sp>
      <p:sp>
        <p:nvSpPr>
          <p:cNvPr id="4101" name="Rectangle 5">
            <a:extLst>
              <a:ext uri="{FF2B5EF4-FFF2-40B4-BE49-F238E27FC236}">
                <a16:creationId xmlns:a16="http://schemas.microsoft.com/office/drawing/2014/main" id="{60C8AF10-073B-6373-49BC-402BDF12B239}"/>
              </a:ext>
            </a:extLst>
          </p:cNvPr>
          <p:cNvSpPr>
            <a:spLocks noGrp="1" noChangeArrowheads="1"/>
          </p:cNvSpPr>
          <p:nvPr>
            <p:ph type="sldNum" sz="quarter" idx="3"/>
          </p:nvPr>
        </p:nvSpPr>
        <p:spPr bwMode="auto">
          <a:xfrm>
            <a:off x="5567363" y="647541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spcBef>
                <a:spcPct val="20000"/>
              </a:spcBef>
              <a:defRPr sz="1200">
                <a:latin typeface="Tahoma" panose="020B0604030504040204" pitchFamily="34" charset="0"/>
              </a:defRPr>
            </a:lvl1pPr>
          </a:lstStyle>
          <a:p>
            <a:pPr>
              <a:defRPr/>
            </a:pPr>
            <a:fld id="{213F36D1-92DB-469A-B83D-A07AA913559A}" type="slidenum">
              <a:rPr lang="zh-CN" altLang="en-US"/>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883A892-BFCC-1583-C91A-16BA36EAD45E}"/>
              </a:ext>
            </a:extLst>
          </p:cNvPr>
          <p:cNvSpPr>
            <a:spLocks noGrp="1" noChangeArrowheads="1"/>
          </p:cNvSpPr>
          <p:nvPr>
            <p:ph type="hdr" sz="quarter"/>
          </p:nvPr>
        </p:nvSpPr>
        <p:spPr bwMode="auto">
          <a:xfrm>
            <a:off x="0" y="0"/>
            <a:ext cx="4256088"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spcBef>
                <a:spcPct val="20000"/>
              </a:spcBef>
              <a:buFontTx/>
              <a:buChar char="•"/>
              <a:defRPr sz="1200">
                <a:latin typeface="Tahoma" pitchFamily="34" charset="0"/>
                <a:ea typeface="+mn-ea"/>
              </a:defRPr>
            </a:lvl1pPr>
          </a:lstStyle>
          <a:p>
            <a:pPr>
              <a:defRPr/>
            </a:pPr>
            <a:endParaRPr lang="zh-CN" altLang="en-US"/>
          </a:p>
        </p:txBody>
      </p:sp>
      <p:sp>
        <p:nvSpPr>
          <p:cNvPr id="3075" name="Rectangle 3">
            <a:extLst>
              <a:ext uri="{FF2B5EF4-FFF2-40B4-BE49-F238E27FC236}">
                <a16:creationId xmlns:a16="http://schemas.microsoft.com/office/drawing/2014/main" id="{7E9E116F-26A7-55E9-2C62-61C47D37B3E6}"/>
              </a:ext>
            </a:extLst>
          </p:cNvPr>
          <p:cNvSpPr>
            <a:spLocks noGrp="1" noRot="1" noChangeAspect="1" noChangeArrowheads="1" noTextEdit="1"/>
          </p:cNvSpPr>
          <p:nvPr>
            <p:ph type="sldImg" idx="2"/>
          </p:nvPr>
        </p:nvSpPr>
        <p:spPr bwMode="auto">
          <a:xfrm>
            <a:off x="3209925" y="512763"/>
            <a:ext cx="3403600" cy="255270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2" name="Rectangle 4">
            <a:extLst>
              <a:ext uri="{FF2B5EF4-FFF2-40B4-BE49-F238E27FC236}">
                <a16:creationId xmlns:a16="http://schemas.microsoft.com/office/drawing/2014/main" id="{2DA55692-1E42-EB39-9238-1E384A59E059}"/>
              </a:ext>
            </a:extLst>
          </p:cNvPr>
          <p:cNvSpPr>
            <a:spLocks noGrp="1" noChangeArrowheads="1"/>
          </p:cNvSpPr>
          <p:nvPr>
            <p:ph type="body" sz="quarter" idx="3"/>
          </p:nvPr>
        </p:nvSpPr>
        <p:spPr bwMode="auto">
          <a:xfrm>
            <a:off x="1308100" y="3236913"/>
            <a:ext cx="7207250" cy="306705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2053" name="Rectangle 5">
            <a:extLst>
              <a:ext uri="{FF2B5EF4-FFF2-40B4-BE49-F238E27FC236}">
                <a16:creationId xmlns:a16="http://schemas.microsoft.com/office/drawing/2014/main" id="{EA35528E-0C50-1527-1C3A-3D9B68833E62}"/>
              </a:ext>
            </a:extLst>
          </p:cNvPr>
          <p:cNvSpPr>
            <a:spLocks noGrp="1" noChangeArrowheads="1"/>
          </p:cNvSpPr>
          <p:nvPr>
            <p:ph type="dt" idx="1"/>
          </p:nvPr>
        </p:nvSpPr>
        <p:spPr bwMode="auto">
          <a:xfrm>
            <a:off x="5567363" y="0"/>
            <a:ext cx="4256087" cy="339725"/>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spcBef>
                <a:spcPct val="20000"/>
              </a:spcBef>
              <a:buFontTx/>
              <a:buChar char="•"/>
              <a:defRPr sz="1200">
                <a:latin typeface="Tahoma" pitchFamily="34" charset="0"/>
                <a:ea typeface="+mn-ea"/>
              </a:defRPr>
            </a:lvl1pPr>
          </a:lstStyle>
          <a:p>
            <a:pPr>
              <a:defRPr/>
            </a:pPr>
            <a:endParaRPr lang="en-US" altLang="zh-CN"/>
          </a:p>
        </p:txBody>
      </p:sp>
      <p:sp>
        <p:nvSpPr>
          <p:cNvPr id="2054" name="Rectangle 6">
            <a:extLst>
              <a:ext uri="{FF2B5EF4-FFF2-40B4-BE49-F238E27FC236}">
                <a16:creationId xmlns:a16="http://schemas.microsoft.com/office/drawing/2014/main" id="{79B68B58-B6F1-A56B-AB8E-C78BC5C1A607}"/>
              </a:ext>
            </a:extLst>
          </p:cNvPr>
          <p:cNvSpPr>
            <a:spLocks noGrp="1" noChangeArrowheads="1"/>
          </p:cNvSpPr>
          <p:nvPr>
            <p:ph type="ftr" sz="quarter" idx="4"/>
          </p:nvPr>
        </p:nvSpPr>
        <p:spPr bwMode="auto">
          <a:xfrm>
            <a:off x="0" y="6475413"/>
            <a:ext cx="4256088"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spcBef>
                <a:spcPct val="20000"/>
              </a:spcBef>
              <a:buFontTx/>
              <a:buChar char="•"/>
              <a:defRPr sz="1200">
                <a:latin typeface="Tahoma" pitchFamily="34" charset="0"/>
                <a:ea typeface="+mn-ea"/>
              </a:defRPr>
            </a:lvl1pPr>
          </a:lstStyle>
          <a:p>
            <a:pPr>
              <a:defRPr/>
            </a:pPr>
            <a:endParaRPr lang="en-US" altLang="zh-CN"/>
          </a:p>
        </p:txBody>
      </p:sp>
      <p:sp>
        <p:nvSpPr>
          <p:cNvPr id="2055" name="Rectangle 7">
            <a:extLst>
              <a:ext uri="{FF2B5EF4-FFF2-40B4-BE49-F238E27FC236}">
                <a16:creationId xmlns:a16="http://schemas.microsoft.com/office/drawing/2014/main" id="{2AE87078-C442-645D-CD35-F81E4AE2EBED}"/>
              </a:ext>
            </a:extLst>
          </p:cNvPr>
          <p:cNvSpPr>
            <a:spLocks noGrp="1" noChangeArrowheads="1"/>
          </p:cNvSpPr>
          <p:nvPr>
            <p:ph type="sldNum" sz="quarter" idx="5"/>
          </p:nvPr>
        </p:nvSpPr>
        <p:spPr bwMode="auto">
          <a:xfrm>
            <a:off x="5567363" y="6475413"/>
            <a:ext cx="4256087" cy="339725"/>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spcBef>
                <a:spcPct val="20000"/>
              </a:spcBef>
              <a:buFontTx/>
              <a:buChar char="•"/>
              <a:defRPr sz="1200">
                <a:latin typeface="Tahoma" panose="020B0604030504040204" pitchFamily="34" charset="0"/>
              </a:defRPr>
            </a:lvl1pPr>
          </a:lstStyle>
          <a:p>
            <a:pPr>
              <a:defRPr/>
            </a:pPr>
            <a:fld id="{048D6D8B-DA7F-4D52-B4F7-4027B36A692A}"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7791F01E-6AEA-8B61-0971-5767D872C67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3414BA78-A0B9-4BD1-B101-8574C100EE4B}" type="slidenum">
              <a:rPr lang="zh-CN" altLang="en-US" smtClean="0">
                <a:latin typeface="Tahoma" panose="020B0604030504040204" pitchFamily="34" charset="0"/>
              </a:rPr>
              <a:pPr>
                <a:spcBef>
                  <a:spcPct val="20000"/>
                </a:spcBef>
              </a:pPr>
              <a:t>1</a:t>
            </a:fld>
            <a:endParaRPr lang="en-US" altLang="zh-CN">
              <a:latin typeface="Tahoma" panose="020B0604030504040204" pitchFamily="34" charset="0"/>
            </a:endParaRPr>
          </a:p>
        </p:txBody>
      </p:sp>
      <p:sp>
        <p:nvSpPr>
          <p:cNvPr id="6147" name="Rectangle 2">
            <a:extLst>
              <a:ext uri="{FF2B5EF4-FFF2-40B4-BE49-F238E27FC236}">
                <a16:creationId xmlns:a16="http://schemas.microsoft.com/office/drawing/2014/main" id="{2CA1598F-6F19-70C6-9F7D-D889487F41E3}"/>
              </a:ext>
            </a:extLst>
          </p:cNvPr>
          <p:cNvSpPr>
            <a:spLocks noGrp="1" noRot="1" noChangeAspect="1" noChangeArrowheads="1" noTextEdit="1"/>
          </p:cNvSpPr>
          <p:nvPr>
            <p:ph type="sldImg"/>
          </p:nvPr>
        </p:nvSpPr>
        <p:spPr>
          <a:ln cap="flat"/>
        </p:spPr>
      </p:sp>
      <p:sp>
        <p:nvSpPr>
          <p:cNvPr id="6148" name="Rectangle 3">
            <a:extLst>
              <a:ext uri="{FF2B5EF4-FFF2-40B4-BE49-F238E27FC236}">
                <a16:creationId xmlns:a16="http://schemas.microsoft.com/office/drawing/2014/main" id="{593946CA-F9E2-8C73-DF64-DC155DA2E55F}"/>
              </a:ext>
            </a:extLst>
          </p:cNvPr>
          <p:cNvSpPr>
            <a:spLocks noGrp="1" noChangeArrowheads="1"/>
          </p:cNvSpPr>
          <p:nvPr>
            <p:ph type="body" idx="1"/>
          </p:nvPr>
        </p:nvSpPr>
        <p:spPr>
          <a:xfrm>
            <a:off x="1311275" y="3236913"/>
            <a:ext cx="7200900" cy="3067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59" tIns="46030" rIns="92059" bIns="46030"/>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539316BF-1CEC-74FC-0624-69489C4347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79124F51-5D78-411F-AF52-8A19C0288475}" type="slidenum">
              <a:rPr lang="zh-CN" altLang="en-US" smtClean="0">
                <a:latin typeface="Tahoma" panose="020B0604030504040204" pitchFamily="34" charset="0"/>
              </a:rPr>
              <a:pPr>
                <a:spcBef>
                  <a:spcPct val="20000"/>
                </a:spcBef>
              </a:pPr>
              <a:t>15</a:t>
            </a:fld>
            <a:endParaRPr lang="en-US" altLang="zh-CN">
              <a:latin typeface="Tahoma" panose="020B0604030504040204" pitchFamily="34" charset="0"/>
            </a:endParaRPr>
          </a:p>
        </p:txBody>
      </p:sp>
      <p:sp>
        <p:nvSpPr>
          <p:cNvPr id="37891" name="Rectangle 2">
            <a:extLst>
              <a:ext uri="{FF2B5EF4-FFF2-40B4-BE49-F238E27FC236}">
                <a16:creationId xmlns:a16="http://schemas.microsoft.com/office/drawing/2014/main" id="{E1C9563D-ED61-55FE-2F07-8DF8C7CA7275}"/>
              </a:ext>
            </a:extLst>
          </p:cNvPr>
          <p:cNvSpPr>
            <a:spLocks noGrp="1" noRot="1" noChangeAspect="1" noChangeArrowheads="1" noTextEdit="1"/>
          </p:cNvSpPr>
          <p:nvPr>
            <p:ph type="sldImg"/>
          </p:nvPr>
        </p:nvSpPr>
        <p:spPr>
          <a:ln cap="flat"/>
        </p:spPr>
      </p:sp>
      <p:sp>
        <p:nvSpPr>
          <p:cNvPr id="37892" name="Rectangle 3">
            <a:extLst>
              <a:ext uri="{FF2B5EF4-FFF2-40B4-BE49-F238E27FC236}">
                <a16:creationId xmlns:a16="http://schemas.microsoft.com/office/drawing/2014/main" id="{8B507192-E926-1F59-FF3D-EFEB18144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AEE3C7D6-74D2-C63A-79C3-9222D47800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E06F01C0-5320-4DE4-B62E-0240F84CDFC4}" type="slidenum">
              <a:rPr lang="zh-CN" altLang="en-US" smtClean="0">
                <a:latin typeface="Tahoma" panose="020B0604030504040204" pitchFamily="34" charset="0"/>
              </a:rPr>
              <a:pPr>
                <a:spcBef>
                  <a:spcPct val="20000"/>
                </a:spcBef>
              </a:pPr>
              <a:t>16</a:t>
            </a:fld>
            <a:endParaRPr lang="en-US" altLang="zh-CN">
              <a:latin typeface="Tahoma" panose="020B0604030504040204" pitchFamily="34" charset="0"/>
            </a:endParaRPr>
          </a:p>
        </p:txBody>
      </p:sp>
      <p:sp>
        <p:nvSpPr>
          <p:cNvPr id="39939" name="Rectangle 2">
            <a:extLst>
              <a:ext uri="{FF2B5EF4-FFF2-40B4-BE49-F238E27FC236}">
                <a16:creationId xmlns:a16="http://schemas.microsoft.com/office/drawing/2014/main" id="{E7228769-63EF-2A64-DF65-B726CF8B2A59}"/>
              </a:ext>
            </a:extLst>
          </p:cNvPr>
          <p:cNvSpPr>
            <a:spLocks noGrp="1" noRot="1" noChangeAspect="1" noChangeArrowheads="1" noTextEdit="1"/>
          </p:cNvSpPr>
          <p:nvPr>
            <p:ph type="sldImg"/>
          </p:nvPr>
        </p:nvSpPr>
        <p:spPr>
          <a:solidFill>
            <a:srgbClr val="FFFFFF"/>
          </a:solidFill>
          <a:ln cap="flat"/>
        </p:spPr>
      </p:sp>
      <p:sp>
        <p:nvSpPr>
          <p:cNvPr id="39940" name="Rectangle 3">
            <a:extLst>
              <a:ext uri="{FF2B5EF4-FFF2-40B4-BE49-F238E27FC236}">
                <a16:creationId xmlns:a16="http://schemas.microsoft.com/office/drawing/2014/main" id="{D7D6F767-8649-F144-0CA0-0D15FE8CE44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9C4F9D55-9274-6359-662A-8579FBACD1D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0F7DE104-6945-4700-ADC9-388FC4D64784}" type="slidenum">
              <a:rPr lang="zh-CN" altLang="en-US" smtClean="0">
                <a:latin typeface="Tahoma" panose="020B0604030504040204" pitchFamily="34" charset="0"/>
              </a:rPr>
              <a:pPr>
                <a:spcBef>
                  <a:spcPct val="20000"/>
                </a:spcBef>
              </a:pPr>
              <a:t>17</a:t>
            </a:fld>
            <a:endParaRPr lang="en-US" altLang="zh-CN">
              <a:latin typeface="Tahoma" panose="020B0604030504040204" pitchFamily="34" charset="0"/>
            </a:endParaRPr>
          </a:p>
        </p:txBody>
      </p:sp>
      <p:sp>
        <p:nvSpPr>
          <p:cNvPr id="41987" name="Rectangle 2">
            <a:extLst>
              <a:ext uri="{FF2B5EF4-FFF2-40B4-BE49-F238E27FC236}">
                <a16:creationId xmlns:a16="http://schemas.microsoft.com/office/drawing/2014/main" id="{F84C83B4-1B64-9CB0-4AFF-C7099632C67E}"/>
              </a:ext>
            </a:extLst>
          </p:cNvPr>
          <p:cNvSpPr>
            <a:spLocks noGrp="1" noRot="1" noChangeAspect="1" noChangeArrowheads="1" noTextEdit="1"/>
          </p:cNvSpPr>
          <p:nvPr>
            <p:ph type="sldImg"/>
          </p:nvPr>
        </p:nvSpPr>
        <p:spPr>
          <a:ln cap="flat"/>
        </p:spPr>
      </p:sp>
      <p:sp>
        <p:nvSpPr>
          <p:cNvPr id="41988" name="Rectangle 3">
            <a:extLst>
              <a:ext uri="{FF2B5EF4-FFF2-40B4-BE49-F238E27FC236}">
                <a16:creationId xmlns:a16="http://schemas.microsoft.com/office/drawing/2014/main" id="{730820F2-4996-6B81-0CDF-702F285A33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FD1F9832-ECFF-F2C0-5B9F-710AC8F608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7E492A47-7B59-486D-86CC-BEB1A90AE367}" type="slidenum">
              <a:rPr lang="zh-CN" altLang="en-US" smtClean="0">
                <a:latin typeface="Tahoma" panose="020B0604030504040204" pitchFamily="34" charset="0"/>
              </a:rPr>
              <a:pPr>
                <a:spcBef>
                  <a:spcPct val="20000"/>
                </a:spcBef>
              </a:pPr>
              <a:t>18</a:t>
            </a:fld>
            <a:endParaRPr lang="en-US" altLang="zh-CN">
              <a:latin typeface="Tahoma" panose="020B0604030504040204" pitchFamily="34" charset="0"/>
            </a:endParaRPr>
          </a:p>
        </p:txBody>
      </p:sp>
      <p:sp>
        <p:nvSpPr>
          <p:cNvPr id="44035" name="Rectangle 2">
            <a:extLst>
              <a:ext uri="{FF2B5EF4-FFF2-40B4-BE49-F238E27FC236}">
                <a16:creationId xmlns:a16="http://schemas.microsoft.com/office/drawing/2014/main" id="{AB91C560-0BB4-B2FC-FB0F-0D6C27899AD3}"/>
              </a:ext>
            </a:extLst>
          </p:cNvPr>
          <p:cNvSpPr>
            <a:spLocks noGrp="1" noRot="1" noChangeAspect="1" noChangeArrowheads="1" noTextEdit="1"/>
          </p:cNvSpPr>
          <p:nvPr>
            <p:ph type="sldImg"/>
          </p:nvPr>
        </p:nvSpPr>
        <p:spPr>
          <a:ln cap="flat"/>
        </p:spPr>
      </p:sp>
      <p:sp>
        <p:nvSpPr>
          <p:cNvPr id="44036" name="Rectangle 3">
            <a:extLst>
              <a:ext uri="{FF2B5EF4-FFF2-40B4-BE49-F238E27FC236}">
                <a16:creationId xmlns:a16="http://schemas.microsoft.com/office/drawing/2014/main" id="{A4A723AC-D1ED-9307-3FC1-9D71306782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6CF0170-E48A-7382-71B3-1F436B6DE6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E0053170-5E68-4672-93B6-88B556EFF9A8}" type="slidenum">
              <a:rPr lang="zh-CN" altLang="en-US" smtClean="0">
                <a:latin typeface="Tahoma" panose="020B0604030504040204" pitchFamily="34" charset="0"/>
              </a:rPr>
              <a:pPr>
                <a:spcBef>
                  <a:spcPct val="20000"/>
                </a:spcBef>
              </a:pPr>
              <a:t>20</a:t>
            </a:fld>
            <a:endParaRPr lang="en-US" altLang="zh-CN">
              <a:latin typeface="Tahoma" panose="020B0604030504040204" pitchFamily="34" charset="0"/>
            </a:endParaRPr>
          </a:p>
        </p:txBody>
      </p:sp>
      <p:sp>
        <p:nvSpPr>
          <p:cNvPr id="47107" name="Rectangle 2">
            <a:extLst>
              <a:ext uri="{FF2B5EF4-FFF2-40B4-BE49-F238E27FC236}">
                <a16:creationId xmlns:a16="http://schemas.microsoft.com/office/drawing/2014/main" id="{4B1C03CF-2A75-4738-79C3-F6E82BEB1EA8}"/>
              </a:ext>
            </a:extLst>
          </p:cNvPr>
          <p:cNvSpPr>
            <a:spLocks noChangeArrowheads="1"/>
          </p:cNvSpPr>
          <p:nvPr/>
        </p:nvSpPr>
        <p:spPr bwMode="auto">
          <a:xfrm>
            <a:off x="5567363" y="0"/>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47108" name="Rectangle 3">
            <a:extLst>
              <a:ext uri="{FF2B5EF4-FFF2-40B4-BE49-F238E27FC236}">
                <a16:creationId xmlns:a16="http://schemas.microsoft.com/office/drawing/2014/main" id="{C9231174-7E6E-E303-0ACB-A817DEDA44E1}"/>
              </a:ext>
            </a:extLst>
          </p:cNvPr>
          <p:cNvSpPr>
            <a:spLocks noChangeArrowheads="1"/>
          </p:cNvSpPr>
          <p:nvPr/>
        </p:nvSpPr>
        <p:spPr bwMode="auto">
          <a:xfrm>
            <a:off x="5567363" y="6475413"/>
            <a:ext cx="4256087"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9050" tIns="0" rIns="19050" bIns="0" anchor="b"/>
          <a:lstStyle>
            <a:lvl1pPr defTabSz="762000">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defTabSz="76200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defTabSz="7620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defTabSz="7620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r">
              <a:spcBef>
                <a:spcPct val="0"/>
              </a:spcBef>
            </a:pPr>
            <a:r>
              <a:rPr lang="zh-CN" altLang="en-US" sz="1000" i="1"/>
              <a:t>10</a:t>
            </a:r>
          </a:p>
        </p:txBody>
      </p:sp>
      <p:sp>
        <p:nvSpPr>
          <p:cNvPr id="47109" name="Rectangle 4">
            <a:extLst>
              <a:ext uri="{FF2B5EF4-FFF2-40B4-BE49-F238E27FC236}">
                <a16:creationId xmlns:a16="http://schemas.microsoft.com/office/drawing/2014/main" id="{FB97A384-DF4A-B339-337D-DA26216C7A33}"/>
              </a:ext>
            </a:extLst>
          </p:cNvPr>
          <p:cNvSpPr>
            <a:spLocks noChangeArrowheads="1"/>
          </p:cNvSpPr>
          <p:nvPr/>
        </p:nvSpPr>
        <p:spPr bwMode="auto">
          <a:xfrm>
            <a:off x="0" y="6475413"/>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47110" name="Rectangle 5">
            <a:extLst>
              <a:ext uri="{FF2B5EF4-FFF2-40B4-BE49-F238E27FC236}">
                <a16:creationId xmlns:a16="http://schemas.microsoft.com/office/drawing/2014/main" id="{477EDD49-70ED-72F9-DF29-C79997EC6CE6}"/>
              </a:ext>
            </a:extLst>
          </p:cNvPr>
          <p:cNvSpPr>
            <a:spLocks noChangeArrowheads="1"/>
          </p:cNvSpPr>
          <p:nvPr/>
        </p:nvSpPr>
        <p:spPr bwMode="auto">
          <a:xfrm>
            <a:off x="0" y="0"/>
            <a:ext cx="4256088"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lgn="ctr">
              <a:spcBef>
                <a:spcPct val="0"/>
              </a:spcBef>
            </a:pPr>
            <a:endParaRPr lang="zh-CN" altLang="en-US" sz="2400">
              <a:latin typeface="ZapfDingbats"/>
            </a:endParaRPr>
          </a:p>
        </p:txBody>
      </p:sp>
      <p:sp>
        <p:nvSpPr>
          <p:cNvPr id="47111" name="Rectangle 6">
            <a:extLst>
              <a:ext uri="{FF2B5EF4-FFF2-40B4-BE49-F238E27FC236}">
                <a16:creationId xmlns:a16="http://schemas.microsoft.com/office/drawing/2014/main" id="{166351C1-3891-A291-D7E5-336A88660C2F}"/>
              </a:ext>
            </a:extLst>
          </p:cNvPr>
          <p:cNvSpPr>
            <a:spLocks noGrp="1" noRot="1" noChangeAspect="1" noChangeArrowheads="1" noTextEdit="1"/>
          </p:cNvSpPr>
          <p:nvPr>
            <p:ph type="sldImg"/>
          </p:nvPr>
        </p:nvSpPr>
        <p:spPr>
          <a:xfrm>
            <a:off x="3214688" y="515938"/>
            <a:ext cx="3395662" cy="2546350"/>
          </a:xfrm>
          <a:ln cap="flat">
            <a:solidFill>
              <a:schemeClr val="tx1"/>
            </a:solidFill>
          </a:ln>
        </p:spPr>
      </p:sp>
      <p:sp>
        <p:nvSpPr>
          <p:cNvPr id="47112" name="Rectangle 7">
            <a:extLst>
              <a:ext uri="{FF2B5EF4-FFF2-40B4-BE49-F238E27FC236}">
                <a16:creationId xmlns:a16="http://schemas.microsoft.com/office/drawing/2014/main" id="{63235607-0BD1-C3B8-E9F1-EA73C4A330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FEEF31AA-85C4-BC8D-C635-BF788ACE01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65BC67F5-99B0-4698-8FB8-FF083D3F233E}" type="slidenum">
              <a:rPr lang="zh-CN" altLang="en-US" smtClean="0">
                <a:latin typeface="Tahoma" panose="020B0604030504040204" pitchFamily="34" charset="0"/>
              </a:rPr>
              <a:pPr>
                <a:spcBef>
                  <a:spcPct val="20000"/>
                </a:spcBef>
              </a:pPr>
              <a:t>22</a:t>
            </a:fld>
            <a:endParaRPr lang="en-US" altLang="zh-CN">
              <a:latin typeface="Tahoma" panose="020B0604030504040204" pitchFamily="34" charset="0"/>
            </a:endParaRPr>
          </a:p>
        </p:txBody>
      </p:sp>
      <p:sp>
        <p:nvSpPr>
          <p:cNvPr id="50179" name="Rectangle 2">
            <a:extLst>
              <a:ext uri="{FF2B5EF4-FFF2-40B4-BE49-F238E27FC236}">
                <a16:creationId xmlns:a16="http://schemas.microsoft.com/office/drawing/2014/main" id="{447236E5-5127-C3F6-C7B2-A4BD3A9E3F2A}"/>
              </a:ext>
            </a:extLst>
          </p:cNvPr>
          <p:cNvSpPr>
            <a:spLocks noGrp="1" noRot="1" noChangeAspect="1" noChangeArrowheads="1" noTextEdit="1"/>
          </p:cNvSpPr>
          <p:nvPr>
            <p:ph type="sldImg"/>
          </p:nvPr>
        </p:nvSpPr>
        <p:spPr>
          <a:ln cap="flat"/>
        </p:spPr>
      </p:sp>
      <p:sp>
        <p:nvSpPr>
          <p:cNvPr id="50180" name="Rectangle 3">
            <a:extLst>
              <a:ext uri="{FF2B5EF4-FFF2-40B4-BE49-F238E27FC236}">
                <a16:creationId xmlns:a16="http://schemas.microsoft.com/office/drawing/2014/main" id="{58F125C9-59C7-5E8C-938B-B0DD011A2F8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id="{0567AE2F-5C85-A480-580E-FE1CBA01E2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54E51E38-1F14-4ECC-AC20-139ED8285955}" type="slidenum">
              <a:rPr lang="zh-CN" altLang="en-US" smtClean="0">
                <a:latin typeface="Tahoma" panose="020B0604030504040204" pitchFamily="34" charset="0"/>
              </a:rPr>
              <a:pPr>
                <a:spcBef>
                  <a:spcPct val="20000"/>
                </a:spcBef>
              </a:pPr>
              <a:t>30</a:t>
            </a:fld>
            <a:endParaRPr lang="en-US" altLang="zh-CN">
              <a:latin typeface="Tahoma" panose="020B0604030504040204" pitchFamily="34" charset="0"/>
            </a:endParaRPr>
          </a:p>
        </p:txBody>
      </p:sp>
      <p:sp>
        <p:nvSpPr>
          <p:cNvPr id="78851" name="Rectangle 2">
            <a:extLst>
              <a:ext uri="{FF2B5EF4-FFF2-40B4-BE49-F238E27FC236}">
                <a16:creationId xmlns:a16="http://schemas.microsoft.com/office/drawing/2014/main" id="{4E45C107-C6D4-0BE8-FCEB-D1A65E8A2CEC}"/>
              </a:ext>
            </a:extLst>
          </p:cNvPr>
          <p:cNvSpPr>
            <a:spLocks noGrp="1" noRot="1" noChangeAspect="1" noChangeArrowheads="1" noTextEdit="1"/>
          </p:cNvSpPr>
          <p:nvPr>
            <p:ph type="sldImg"/>
          </p:nvPr>
        </p:nvSpPr>
        <p:spPr>
          <a:solidFill>
            <a:srgbClr val="FFFFFF"/>
          </a:solidFill>
          <a:ln cap="flat"/>
        </p:spPr>
      </p:sp>
      <p:sp>
        <p:nvSpPr>
          <p:cNvPr id="78852" name="Rectangle 3">
            <a:extLst>
              <a:ext uri="{FF2B5EF4-FFF2-40B4-BE49-F238E27FC236}">
                <a16:creationId xmlns:a16="http://schemas.microsoft.com/office/drawing/2014/main" id="{9E9CA0A4-CB78-37B9-93EB-46082074E0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a:extLst>
              <a:ext uri="{FF2B5EF4-FFF2-40B4-BE49-F238E27FC236}">
                <a16:creationId xmlns:a16="http://schemas.microsoft.com/office/drawing/2014/main" id="{EFEA01D8-6639-2337-CA3E-D3EBC7ACFF2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F3D851FA-B67E-4890-9060-81F3CA176370}" type="slidenum">
              <a:rPr lang="zh-CN" altLang="en-US" smtClean="0">
                <a:latin typeface="Tahoma" panose="020B0604030504040204" pitchFamily="34" charset="0"/>
              </a:rPr>
              <a:pPr>
                <a:spcBef>
                  <a:spcPct val="20000"/>
                </a:spcBef>
              </a:pPr>
              <a:t>31</a:t>
            </a:fld>
            <a:endParaRPr lang="en-US" altLang="zh-CN">
              <a:latin typeface="Tahoma" panose="020B0604030504040204" pitchFamily="34" charset="0"/>
            </a:endParaRPr>
          </a:p>
        </p:txBody>
      </p:sp>
      <p:sp>
        <p:nvSpPr>
          <p:cNvPr id="80899" name="Rectangle 2">
            <a:extLst>
              <a:ext uri="{FF2B5EF4-FFF2-40B4-BE49-F238E27FC236}">
                <a16:creationId xmlns:a16="http://schemas.microsoft.com/office/drawing/2014/main" id="{A72A7D3A-39F6-FBB5-4ACB-3B642C9717A0}"/>
              </a:ext>
            </a:extLst>
          </p:cNvPr>
          <p:cNvSpPr>
            <a:spLocks noGrp="1" noRot="1" noChangeAspect="1" noChangeArrowheads="1" noTextEdit="1"/>
          </p:cNvSpPr>
          <p:nvPr>
            <p:ph type="sldImg"/>
          </p:nvPr>
        </p:nvSpPr>
        <p:spPr>
          <a:ln cap="flat"/>
        </p:spPr>
      </p:sp>
      <p:sp>
        <p:nvSpPr>
          <p:cNvPr id="80900" name="Rectangle 3">
            <a:extLst>
              <a:ext uri="{FF2B5EF4-FFF2-40B4-BE49-F238E27FC236}">
                <a16:creationId xmlns:a16="http://schemas.microsoft.com/office/drawing/2014/main" id="{2338789A-E147-76FE-E677-DA9187BDF5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43232934-8320-14DF-AACB-884A0D7DD8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4FFB7E3B-4353-429F-A74D-9CB831ABE65D}" type="slidenum">
              <a:rPr lang="zh-CN" altLang="en-US" smtClean="0">
                <a:latin typeface="Tahoma" panose="020B0604030504040204" pitchFamily="34" charset="0"/>
              </a:rPr>
              <a:pPr>
                <a:spcBef>
                  <a:spcPct val="20000"/>
                </a:spcBef>
              </a:pPr>
              <a:t>32</a:t>
            </a:fld>
            <a:endParaRPr lang="en-US" altLang="zh-CN">
              <a:latin typeface="Tahoma" panose="020B0604030504040204" pitchFamily="34" charset="0"/>
            </a:endParaRPr>
          </a:p>
        </p:txBody>
      </p:sp>
      <p:sp>
        <p:nvSpPr>
          <p:cNvPr id="82947" name="Rectangle 2">
            <a:extLst>
              <a:ext uri="{FF2B5EF4-FFF2-40B4-BE49-F238E27FC236}">
                <a16:creationId xmlns:a16="http://schemas.microsoft.com/office/drawing/2014/main" id="{28CA43DF-B301-8B4E-79E8-7B3D38A0C774}"/>
              </a:ext>
            </a:extLst>
          </p:cNvPr>
          <p:cNvSpPr>
            <a:spLocks noGrp="1" noRot="1" noChangeAspect="1" noChangeArrowheads="1" noTextEdit="1"/>
          </p:cNvSpPr>
          <p:nvPr>
            <p:ph type="sldImg"/>
          </p:nvPr>
        </p:nvSpPr>
        <p:spPr>
          <a:ln cap="flat"/>
        </p:spPr>
      </p:sp>
      <p:sp>
        <p:nvSpPr>
          <p:cNvPr id="82948" name="Rectangle 3">
            <a:extLst>
              <a:ext uri="{FF2B5EF4-FFF2-40B4-BE49-F238E27FC236}">
                <a16:creationId xmlns:a16="http://schemas.microsoft.com/office/drawing/2014/main" id="{57503543-2A38-7AFB-547D-FF8AB80617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1948C81A-8D2D-809A-8517-987B9D8517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0B985EE9-1702-46B2-81FF-8B8E9366BA2A}" type="slidenum">
              <a:rPr lang="zh-CN" altLang="en-US" smtClean="0">
                <a:latin typeface="Tahoma" panose="020B0604030504040204" pitchFamily="34" charset="0"/>
              </a:rPr>
              <a:pPr>
                <a:spcBef>
                  <a:spcPct val="20000"/>
                </a:spcBef>
              </a:pPr>
              <a:t>33</a:t>
            </a:fld>
            <a:endParaRPr lang="en-US" altLang="zh-CN">
              <a:latin typeface="Tahoma" panose="020B0604030504040204" pitchFamily="34" charset="0"/>
            </a:endParaRPr>
          </a:p>
        </p:txBody>
      </p:sp>
      <p:sp>
        <p:nvSpPr>
          <p:cNvPr id="84995" name="Rectangle 2">
            <a:extLst>
              <a:ext uri="{FF2B5EF4-FFF2-40B4-BE49-F238E27FC236}">
                <a16:creationId xmlns:a16="http://schemas.microsoft.com/office/drawing/2014/main" id="{9443B734-EE4A-3097-D73F-B6726BE6E6E0}"/>
              </a:ext>
            </a:extLst>
          </p:cNvPr>
          <p:cNvSpPr>
            <a:spLocks noGrp="1" noRot="1" noChangeAspect="1" noChangeArrowheads="1" noTextEdit="1"/>
          </p:cNvSpPr>
          <p:nvPr>
            <p:ph type="sldImg"/>
          </p:nvPr>
        </p:nvSpPr>
        <p:spPr>
          <a:ln cap="flat"/>
        </p:spPr>
      </p:sp>
      <p:sp>
        <p:nvSpPr>
          <p:cNvPr id="84996" name="Rectangle 3">
            <a:extLst>
              <a:ext uri="{FF2B5EF4-FFF2-40B4-BE49-F238E27FC236}">
                <a16:creationId xmlns:a16="http://schemas.microsoft.com/office/drawing/2014/main" id="{138585B4-9C37-9271-D3FC-E93B6D285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a:extLst>
              <a:ext uri="{FF2B5EF4-FFF2-40B4-BE49-F238E27FC236}">
                <a16:creationId xmlns:a16="http://schemas.microsoft.com/office/drawing/2014/main" id="{CDF837DB-7701-7B69-1E3D-26FF71A7DA0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E57C9ACC-54BB-4FCE-8D85-DB8D451B643F}" type="slidenum">
              <a:rPr lang="zh-CN" altLang="en-US" smtClean="0">
                <a:latin typeface="Tahoma" panose="020B0604030504040204" pitchFamily="34" charset="0"/>
              </a:rPr>
              <a:pPr>
                <a:spcBef>
                  <a:spcPct val="20000"/>
                </a:spcBef>
              </a:pPr>
              <a:t>5</a:t>
            </a:fld>
            <a:endParaRPr lang="en-US" altLang="zh-CN">
              <a:latin typeface="Tahoma" panose="020B0604030504040204" pitchFamily="34" charset="0"/>
            </a:endParaRPr>
          </a:p>
        </p:txBody>
      </p:sp>
      <p:sp>
        <p:nvSpPr>
          <p:cNvPr id="17411" name="Rectangle 2">
            <a:extLst>
              <a:ext uri="{FF2B5EF4-FFF2-40B4-BE49-F238E27FC236}">
                <a16:creationId xmlns:a16="http://schemas.microsoft.com/office/drawing/2014/main" id="{7BBF97FE-811B-6CB9-2F15-5FBDDD5E3F36}"/>
              </a:ext>
            </a:extLst>
          </p:cNvPr>
          <p:cNvSpPr>
            <a:spLocks noGrp="1" noRot="1" noChangeAspect="1" noChangeArrowheads="1" noTextEdit="1"/>
          </p:cNvSpPr>
          <p:nvPr>
            <p:ph type="sldImg"/>
          </p:nvPr>
        </p:nvSpPr>
        <p:spPr>
          <a:ln cap="flat"/>
        </p:spPr>
      </p:sp>
      <p:sp>
        <p:nvSpPr>
          <p:cNvPr id="17412" name="Rectangle 3">
            <a:extLst>
              <a:ext uri="{FF2B5EF4-FFF2-40B4-BE49-F238E27FC236}">
                <a16:creationId xmlns:a16="http://schemas.microsoft.com/office/drawing/2014/main" id="{CCBEE29E-B63D-6E1A-161A-9EA9A23709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17CBB71F-BB88-49A3-5D04-CA6BF6FE82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2257E6B1-7C0A-4649-96C9-2057FD5F5689}" type="slidenum">
              <a:rPr lang="zh-CN" altLang="en-US" smtClean="0">
                <a:latin typeface="Tahoma" panose="020B0604030504040204" pitchFamily="34" charset="0"/>
              </a:rPr>
              <a:pPr>
                <a:spcBef>
                  <a:spcPct val="20000"/>
                </a:spcBef>
              </a:pPr>
              <a:t>34</a:t>
            </a:fld>
            <a:endParaRPr lang="en-US" altLang="zh-CN">
              <a:latin typeface="Tahoma" panose="020B0604030504040204" pitchFamily="34" charset="0"/>
            </a:endParaRPr>
          </a:p>
        </p:txBody>
      </p:sp>
      <p:sp>
        <p:nvSpPr>
          <p:cNvPr id="87043" name="Rectangle 2">
            <a:extLst>
              <a:ext uri="{FF2B5EF4-FFF2-40B4-BE49-F238E27FC236}">
                <a16:creationId xmlns:a16="http://schemas.microsoft.com/office/drawing/2014/main" id="{013379BA-4F2C-8DDE-6180-6AB4BF7D0344}"/>
              </a:ext>
            </a:extLst>
          </p:cNvPr>
          <p:cNvSpPr>
            <a:spLocks noGrp="1" noRot="1" noChangeAspect="1" noChangeArrowheads="1" noTextEdit="1"/>
          </p:cNvSpPr>
          <p:nvPr>
            <p:ph type="sldImg"/>
          </p:nvPr>
        </p:nvSpPr>
        <p:spPr>
          <a:ln cap="flat"/>
        </p:spPr>
      </p:sp>
      <p:sp>
        <p:nvSpPr>
          <p:cNvPr id="87044" name="Rectangle 3">
            <a:extLst>
              <a:ext uri="{FF2B5EF4-FFF2-40B4-BE49-F238E27FC236}">
                <a16:creationId xmlns:a16="http://schemas.microsoft.com/office/drawing/2014/main" id="{2432AB02-80C0-BA6C-0812-6625B3F485F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4C71A348-FDBD-AEA0-D638-C6E8D80F5A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01991517-576A-43E6-B5CD-0558D7EB9095}" type="slidenum">
              <a:rPr lang="zh-CN" altLang="en-US" smtClean="0">
                <a:latin typeface="Tahoma" panose="020B0604030504040204" pitchFamily="34" charset="0"/>
              </a:rPr>
              <a:pPr>
                <a:spcBef>
                  <a:spcPct val="20000"/>
                </a:spcBef>
              </a:pPr>
              <a:t>35</a:t>
            </a:fld>
            <a:endParaRPr lang="en-US" altLang="zh-CN">
              <a:latin typeface="Tahoma" panose="020B0604030504040204" pitchFamily="34" charset="0"/>
            </a:endParaRPr>
          </a:p>
        </p:txBody>
      </p:sp>
      <p:sp>
        <p:nvSpPr>
          <p:cNvPr id="89091" name="Rectangle 2">
            <a:extLst>
              <a:ext uri="{FF2B5EF4-FFF2-40B4-BE49-F238E27FC236}">
                <a16:creationId xmlns:a16="http://schemas.microsoft.com/office/drawing/2014/main" id="{10157FAF-8F31-46FA-93B2-9B2BB2B8F445}"/>
              </a:ext>
            </a:extLst>
          </p:cNvPr>
          <p:cNvSpPr>
            <a:spLocks noGrp="1" noRot="1" noChangeAspect="1" noChangeArrowheads="1" noTextEdit="1"/>
          </p:cNvSpPr>
          <p:nvPr>
            <p:ph type="sldImg"/>
          </p:nvPr>
        </p:nvSpPr>
        <p:spPr>
          <a:ln cap="flat"/>
        </p:spPr>
      </p:sp>
      <p:sp>
        <p:nvSpPr>
          <p:cNvPr id="89092" name="Rectangle 3">
            <a:extLst>
              <a:ext uri="{FF2B5EF4-FFF2-40B4-BE49-F238E27FC236}">
                <a16:creationId xmlns:a16="http://schemas.microsoft.com/office/drawing/2014/main" id="{5CAC7EF7-63DE-68DA-19A1-C233E546FB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7C84A061-1E24-F1FD-2D44-57CAE60D10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D6D7206D-C8D9-4B3B-9823-ADBD97E29061}" type="slidenum">
              <a:rPr lang="zh-CN" altLang="en-US" smtClean="0">
                <a:latin typeface="Tahoma" panose="020B0604030504040204" pitchFamily="34" charset="0"/>
              </a:rPr>
              <a:pPr>
                <a:spcBef>
                  <a:spcPct val="20000"/>
                </a:spcBef>
              </a:pPr>
              <a:t>36</a:t>
            </a:fld>
            <a:endParaRPr lang="en-US" altLang="zh-CN">
              <a:latin typeface="Tahoma" panose="020B0604030504040204" pitchFamily="34" charset="0"/>
            </a:endParaRPr>
          </a:p>
        </p:txBody>
      </p:sp>
      <p:sp>
        <p:nvSpPr>
          <p:cNvPr id="91139" name="Rectangle 2">
            <a:extLst>
              <a:ext uri="{FF2B5EF4-FFF2-40B4-BE49-F238E27FC236}">
                <a16:creationId xmlns:a16="http://schemas.microsoft.com/office/drawing/2014/main" id="{C6FC7525-96F9-002A-B4FE-FEAB475A57A5}"/>
              </a:ext>
            </a:extLst>
          </p:cNvPr>
          <p:cNvSpPr>
            <a:spLocks noGrp="1" noRot="1" noChangeAspect="1" noChangeArrowheads="1" noTextEdit="1"/>
          </p:cNvSpPr>
          <p:nvPr>
            <p:ph type="sldImg"/>
          </p:nvPr>
        </p:nvSpPr>
        <p:spPr>
          <a:ln cap="flat"/>
        </p:spPr>
      </p:sp>
      <p:sp>
        <p:nvSpPr>
          <p:cNvPr id="91140" name="Rectangle 3">
            <a:extLst>
              <a:ext uri="{FF2B5EF4-FFF2-40B4-BE49-F238E27FC236}">
                <a16:creationId xmlns:a16="http://schemas.microsoft.com/office/drawing/2014/main" id="{063D3302-AE39-2487-8DB1-C21613B93F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3E863D8-E883-CBF9-51FE-0847002C647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C029E5F0-CECE-48BA-AE46-18AA4FA72356}" type="slidenum">
              <a:rPr lang="zh-CN" altLang="en-US" smtClean="0">
                <a:latin typeface="Tahoma" panose="020B0604030504040204" pitchFamily="34" charset="0"/>
              </a:rPr>
              <a:pPr>
                <a:spcBef>
                  <a:spcPct val="20000"/>
                </a:spcBef>
              </a:pPr>
              <a:t>38</a:t>
            </a:fld>
            <a:endParaRPr lang="en-US" altLang="zh-CN">
              <a:latin typeface="Tahoma" panose="020B0604030504040204" pitchFamily="34" charset="0"/>
            </a:endParaRPr>
          </a:p>
        </p:txBody>
      </p:sp>
      <p:sp>
        <p:nvSpPr>
          <p:cNvPr id="93187" name="Rectangle 2">
            <a:extLst>
              <a:ext uri="{FF2B5EF4-FFF2-40B4-BE49-F238E27FC236}">
                <a16:creationId xmlns:a16="http://schemas.microsoft.com/office/drawing/2014/main" id="{6183B94A-04AF-A348-7A2E-00BB9EE73503}"/>
              </a:ext>
            </a:extLst>
          </p:cNvPr>
          <p:cNvSpPr>
            <a:spLocks noGrp="1" noRot="1" noChangeAspect="1" noChangeArrowheads="1" noTextEdit="1"/>
          </p:cNvSpPr>
          <p:nvPr>
            <p:ph type="sldImg"/>
          </p:nvPr>
        </p:nvSpPr>
        <p:spPr>
          <a:ln cap="flat"/>
        </p:spPr>
      </p:sp>
      <p:sp>
        <p:nvSpPr>
          <p:cNvPr id="93188" name="Rectangle 3">
            <a:extLst>
              <a:ext uri="{FF2B5EF4-FFF2-40B4-BE49-F238E27FC236}">
                <a16:creationId xmlns:a16="http://schemas.microsoft.com/office/drawing/2014/main" id="{34F6E63F-AC80-79BF-BC81-10016E8D2FA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a:extLst>
              <a:ext uri="{FF2B5EF4-FFF2-40B4-BE49-F238E27FC236}">
                <a16:creationId xmlns:a16="http://schemas.microsoft.com/office/drawing/2014/main" id="{04402177-CDEC-C09C-4BAD-A77CD081E3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B988F16E-42B5-489A-9D96-CCFFB93A7DD9}" type="slidenum">
              <a:rPr lang="zh-CN" altLang="en-US" smtClean="0">
                <a:latin typeface="Tahoma" panose="020B0604030504040204" pitchFamily="34" charset="0"/>
              </a:rPr>
              <a:pPr>
                <a:spcBef>
                  <a:spcPct val="20000"/>
                </a:spcBef>
              </a:pPr>
              <a:t>6</a:t>
            </a:fld>
            <a:endParaRPr lang="en-US" altLang="zh-CN">
              <a:latin typeface="Tahoma" panose="020B0604030504040204" pitchFamily="34" charset="0"/>
            </a:endParaRPr>
          </a:p>
        </p:txBody>
      </p:sp>
      <p:sp>
        <p:nvSpPr>
          <p:cNvPr id="19459" name="Rectangle 2">
            <a:extLst>
              <a:ext uri="{FF2B5EF4-FFF2-40B4-BE49-F238E27FC236}">
                <a16:creationId xmlns:a16="http://schemas.microsoft.com/office/drawing/2014/main" id="{484E8014-CCED-75A3-6D8E-76C704A9BEF1}"/>
              </a:ext>
            </a:extLst>
          </p:cNvPr>
          <p:cNvSpPr>
            <a:spLocks noGrp="1" noRot="1" noChangeAspect="1" noChangeArrowheads="1" noTextEdit="1"/>
          </p:cNvSpPr>
          <p:nvPr>
            <p:ph type="sldImg"/>
          </p:nvPr>
        </p:nvSpPr>
        <p:spPr>
          <a:solidFill>
            <a:srgbClr val="FFFFFF"/>
          </a:solidFill>
          <a:ln cap="flat"/>
        </p:spPr>
      </p:sp>
      <p:sp>
        <p:nvSpPr>
          <p:cNvPr id="19460" name="Rectangle 3">
            <a:extLst>
              <a:ext uri="{FF2B5EF4-FFF2-40B4-BE49-F238E27FC236}">
                <a16:creationId xmlns:a16="http://schemas.microsoft.com/office/drawing/2014/main" id="{07B2BFDA-196A-9F71-DEC4-3779929221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4DAA49FB-BCF4-EE30-5632-741846983F8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A9F55F9B-92FA-4447-8FBB-7E3EB39462E3}" type="slidenum">
              <a:rPr lang="zh-CN" altLang="en-US" smtClean="0">
                <a:latin typeface="Tahoma" panose="020B0604030504040204" pitchFamily="34" charset="0"/>
              </a:rPr>
              <a:pPr>
                <a:spcBef>
                  <a:spcPct val="20000"/>
                </a:spcBef>
              </a:pPr>
              <a:t>8</a:t>
            </a:fld>
            <a:endParaRPr lang="en-US" altLang="zh-CN">
              <a:latin typeface="Tahoma" panose="020B0604030504040204" pitchFamily="34" charset="0"/>
            </a:endParaRPr>
          </a:p>
        </p:txBody>
      </p:sp>
      <p:sp>
        <p:nvSpPr>
          <p:cNvPr id="22531" name="Rectangle 2">
            <a:extLst>
              <a:ext uri="{FF2B5EF4-FFF2-40B4-BE49-F238E27FC236}">
                <a16:creationId xmlns:a16="http://schemas.microsoft.com/office/drawing/2014/main" id="{73CDCE00-0F42-6B3D-34C3-1D32CBFC4E46}"/>
              </a:ext>
            </a:extLst>
          </p:cNvPr>
          <p:cNvSpPr>
            <a:spLocks noGrp="1" noRot="1" noChangeAspect="1" noChangeArrowheads="1" noTextEdit="1"/>
          </p:cNvSpPr>
          <p:nvPr>
            <p:ph type="sldImg"/>
          </p:nvPr>
        </p:nvSpPr>
        <p:spPr>
          <a:ln cap="flat"/>
        </p:spPr>
      </p:sp>
      <p:sp>
        <p:nvSpPr>
          <p:cNvPr id="22532" name="Rectangle 3">
            <a:extLst>
              <a:ext uri="{FF2B5EF4-FFF2-40B4-BE49-F238E27FC236}">
                <a16:creationId xmlns:a16="http://schemas.microsoft.com/office/drawing/2014/main" id="{D17E9161-1604-16AE-849A-37ECF3CC19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3841F9E-56C9-CC05-7674-6C921FD252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97B1B68C-5404-4EFA-8BDB-05DE7FE6F44E}" type="slidenum">
              <a:rPr lang="zh-CN" altLang="en-US" smtClean="0">
                <a:latin typeface="Tahoma" panose="020B0604030504040204" pitchFamily="34" charset="0"/>
              </a:rPr>
              <a:pPr>
                <a:spcBef>
                  <a:spcPct val="20000"/>
                </a:spcBef>
              </a:pPr>
              <a:t>10</a:t>
            </a:fld>
            <a:endParaRPr lang="en-US" altLang="zh-CN">
              <a:latin typeface="Tahoma" panose="020B0604030504040204" pitchFamily="34" charset="0"/>
            </a:endParaRPr>
          </a:p>
        </p:txBody>
      </p:sp>
      <p:sp>
        <p:nvSpPr>
          <p:cNvPr id="25603" name="Rectangle 2">
            <a:extLst>
              <a:ext uri="{FF2B5EF4-FFF2-40B4-BE49-F238E27FC236}">
                <a16:creationId xmlns:a16="http://schemas.microsoft.com/office/drawing/2014/main" id="{5CC2DF59-835F-5F66-58B2-5ACA7DD4EC63}"/>
              </a:ext>
            </a:extLst>
          </p:cNvPr>
          <p:cNvSpPr>
            <a:spLocks noGrp="1" noRot="1" noChangeAspect="1" noChangeArrowheads="1" noTextEdit="1"/>
          </p:cNvSpPr>
          <p:nvPr>
            <p:ph type="sldImg"/>
          </p:nvPr>
        </p:nvSpPr>
        <p:spPr>
          <a:ln cap="flat"/>
        </p:spPr>
      </p:sp>
      <p:sp>
        <p:nvSpPr>
          <p:cNvPr id="25604" name="Rectangle 3">
            <a:extLst>
              <a:ext uri="{FF2B5EF4-FFF2-40B4-BE49-F238E27FC236}">
                <a16:creationId xmlns:a16="http://schemas.microsoft.com/office/drawing/2014/main" id="{F2A56D4E-E1EC-C9F4-C2C2-A0F99C26D60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30A1A1EC-D0F2-BF82-676C-9E1E2196E3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A78D36EB-CD19-4299-BAAE-77F713BA0CAE}" type="slidenum">
              <a:rPr lang="zh-CN" altLang="en-US" smtClean="0">
                <a:latin typeface="Tahoma" panose="020B0604030504040204" pitchFamily="34" charset="0"/>
              </a:rPr>
              <a:pPr>
                <a:spcBef>
                  <a:spcPct val="20000"/>
                </a:spcBef>
              </a:pPr>
              <a:t>11</a:t>
            </a:fld>
            <a:endParaRPr lang="en-US" altLang="zh-CN">
              <a:latin typeface="Tahoma" panose="020B0604030504040204" pitchFamily="34" charset="0"/>
            </a:endParaRPr>
          </a:p>
        </p:txBody>
      </p:sp>
      <p:sp>
        <p:nvSpPr>
          <p:cNvPr id="28675" name="Rectangle 2">
            <a:extLst>
              <a:ext uri="{FF2B5EF4-FFF2-40B4-BE49-F238E27FC236}">
                <a16:creationId xmlns:a16="http://schemas.microsoft.com/office/drawing/2014/main" id="{3AC6BE97-CE1C-8B30-3321-9B8C92DC6369}"/>
              </a:ext>
            </a:extLst>
          </p:cNvPr>
          <p:cNvSpPr>
            <a:spLocks noGrp="1" noRot="1" noChangeAspect="1" noChangeArrowheads="1" noTextEdit="1"/>
          </p:cNvSpPr>
          <p:nvPr>
            <p:ph type="sldImg"/>
          </p:nvPr>
        </p:nvSpPr>
        <p:spPr>
          <a:solidFill>
            <a:srgbClr val="FFFFFF"/>
          </a:solidFill>
          <a:ln cap="flat"/>
        </p:spPr>
      </p:sp>
      <p:sp>
        <p:nvSpPr>
          <p:cNvPr id="28676" name="Rectangle 3">
            <a:extLst>
              <a:ext uri="{FF2B5EF4-FFF2-40B4-BE49-F238E27FC236}">
                <a16:creationId xmlns:a16="http://schemas.microsoft.com/office/drawing/2014/main" id="{BA3AB8CF-6F65-69BA-A3D4-0B680437B4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66B68357-C685-B4C2-1689-178A6A5F6C6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97505A4D-8A88-4DB3-9735-66ABF9692F9A}" type="slidenum">
              <a:rPr lang="zh-CN" altLang="en-US" smtClean="0">
                <a:solidFill>
                  <a:srgbClr val="000000"/>
                </a:solidFill>
                <a:latin typeface="Tahoma" panose="020B0604030504040204" pitchFamily="34" charset="0"/>
              </a:rPr>
              <a:pPr>
                <a:spcBef>
                  <a:spcPct val="20000"/>
                </a:spcBef>
              </a:pPr>
              <a:t>12</a:t>
            </a:fld>
            <a:endParaRPr lang="en-US" altLang="zh-CN">
              <a:solidFill>
                <a:srgbClr val="000000"/>
              </a:solidFill>
              <a:latin typeface="Tahoma" panose="020B0604030504040204" pitchFamily="34" charset="0"/>
            </a:endParaRPr>
          </a:p>
        </p:txBody>
      </p:sp>
      <p:sp>
        <p:nvSpPr>
          <p:cNvPr id="30723" name="Rectangle 2">
            <a:extLst>
              <a:ext uri="{FF2B5EF4-FFF2-40B4-BE49-F238E27FC236}">
                <a16:creationId xmlns:a16="http://schemas.microsoft.com/office/drawing/2014/main" id="{9C5BF073-FFA4-96BC-C0CB-2D1B0C4F114A}"/>
              </a:ext>
            </a:extLst>
          </p:cNvPr>
          <p:cNvSpPr>
            <a:spLocks noGrp="1" noRot="1" noChangeAspect="1" noChangeArrowheads="1" noTextEdit="1"/>
          </p:cNvSpPr>
          <p:nvPr>
            <p:ph type="sldImg"/>
          </p:nvPr>
        </p:nvSpPr>
        <p:spPr>
          <a:solidFill>
            <a:srgbClr val="FFFFFF"/>
          </a:solidFill>
          <a:ln cap="flat"/>
        </p:spPr>
      </p:sp>
      <p:sp>
        <p:nvSpPr>
          <p:cNvPr id="30724" name="Rectangle 3">
            <a:extLst>
              <a:ext uri="{FF2B5EF4-FFF2-40B4-BE49-F238E27FC236}">
                <a16:creationId xmlns:a16="http://schemas.microsoft.com/office/drawing/2014/main" id="{D837F90F-C78C-4B85-DC21-A1218924E2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C30AC6F-EF57-9138-EF67-5069656769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BFF1EEE1-2491-451F-87C5-D52BED0AC098}" type="slidenum">
              <a:rPr lang="zh-CN" altLang="en-US" smtClean="0">
                <a:latin typeface="Tahoma" panose="020B0604030504040204" pitchFamily="34" charset="0"/>
              </a:rPr>
              <a:pPr>
                <a:spcBef>
                  <a:spcPct val="20000"/>
                </a:spcBef>
              </a:pPr>
              <a:t>13</a:t>
            </a:fld>
            <a:endParaRPr lang="en-US" altLang="zh-CN">
              <a:latin typeface="Tahoma" panose="020B0604030504040204" pitchFamily="34" charset="0"/>
            </a:endParaRPr>
          </a:p>
        </p:txBody>
      </p:sp>
      <p:sp>
        <p:nvSpPr>
          <p:cNvPr id="33795" name="Rectangle 2">
            <a:extLst>
              <a:ext uri="{FF2B5EF4-FFF2-40B4-BE49-F238E27FC236}">
                <a16:creationId xmlns:a16="http://schemas.microsoft.com/office/drawing/2014/main" id="{A548684D-5B57-C61F-D8F0-9D96C539F3E6}"/>
              </a:ext>
            </a:extLst>
          </p:cNvPr>
          <p:cNvSpPr>
            <a:spLocks noGrp="1" noRot="1" noChangeAspect="1" noChangeArrowheads="1" noTextEdit="1"/>
          </p:cNvSpPr>
          <p:nvPr>
            <p:ph type="sldImg"/>
          </p:nvPr>
        </p:nvSpPr>
        <p:spPr>
          <a:ln cap="flat"/>
        </p:spPr>
      </p:sp>
      <p:sp>
        <p:nvSpPr>
          <p:cNvPr id="33796" name="Rectangle 3">
            <a:extLst>
              <a:ext uri="{FF2B5EF4-FFF2-40B4-BE49-F238E27FC236}">
                <a16:creationId xmlns:a16="http://schemas.microsoft.com/office/drawing/2014/main" id="{00A1BD1C-4279-8357-00EC-5AA76458601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08152B4-D347-FB60-2E97-FFAD13303B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20000"/>
              </a:spcBef>
            </a:pPr>
            <a:fld id="{6F51E737-6599-468E-BF41-E16B28152088}" type="slidenum">
              <a:rPr lang="zh-CN" altLang="en-US" smtClean="0">
                <a:latin typeface="Tahoma" panose="020B0604030504040204" pitchFamily="34" charset="0"/>
              </a:rPr>
              <a:pPr>
                <a:spcBef>
                  <a:spcPct val="20000"/>
                </a:spcBef>
              </a:pPr>
              <a:t>14</a:t>
            </a:fld>
            <a:endParaRPr lang="en-US" altLang="zh-CN">
              <a:latin typeface="Tahoma" panose="020B0604030504040204" pitchFamily="34" charset="0"/>
            </a:endParaRPr>
          </a:p>
        </p:txBody>
      </p:sp>
      <p:sp>
        <p:nvSpPr>
          <p:cNvPr id="35843" name="Rectangle 2">
            <a:extLst>
              <a:ext uri="{FF2B5EF4-FFF2-40B4-BE49-F238E27FC236}">
                <a16:creationId xmlns:a16="http://schemas.microsoft.com/office/drawing/2014/main" id="{9306164B-3CDF-3AA0-A678-A49EF6BB47E1}"/>
              </a:ext>
            </a:extLst>
          </p:cNvPr>
          <p:cNvSpPr>
            <a:spLocks noGrp="1" noRot="1" noChangeAspect="1" noChangeArrowheads="1" noTextEdit="1"/>
          </p:cNvSpPr>
          <p:nvPr>
            <p:ph type="sldImg"/>
          </p:nvPr>
        </p:nvSpPr>
        <p:spPr>
          <a:ln cap="flat"/>
        </p:spPr>
      </p:sp>
      <p:sp>
        <p:nvSpPr>
          <p:cNvPr id="35844" name="Rectangle 3">
            <a:extLst>
              <a:ext uri="{FF2B5EF4-FFF2-40B4-BE49-F238E27FC236}">
                <a16:creationId xmlns:a16="http://schemas.microsoft.com/office/drawing/2014/main" id="{FF2BFB7F-7845-41D4-D244-ECB9265D0A3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96180918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83387705"/>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01206993"/>
      </p:ext>
    </p:extLst>
  </p:cSld>
  <p:clrMapOvr>
    <a:masterClrMapping/>
  </p:clrMapOvr>
  <p:transition>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3345033"/>
      </p:ext>
    </p:extLst>
  </p:cSld>
  <p:clrMapOvr>
    <a:masterClrMapping/>
  </p:clrMapOvr>
  <p:transition>
    <p:rand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812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114800"/>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40578279"/>
      </p:ext>
    </p:extLst>
  </p:cSld>
  <p:clrMapOvr>
    <a:masterClrMapping/>
  </p:clrMapOvr>
  <p:transition>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919773522"/>
      </p:ext>
    </p:extLst>
  </p:cSld>
  <p:clrMapOvr>
    <a:masterClrMapping/>
  </p:clrMapOvr>
  <p:transition>
    <p:random/>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a:p>
        </p:txBody>
      </p:sp>
    </p:spTree>
    <p:extLst>
      <p:ext uri="{BB962C8B-B14F-4D97-AF65-F5344CB8AC3E}">
        <p14:creationId xmlns:p14="http://schemas.microsoft.com/office/powerpoint/2010/main" val="30493935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32111344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3875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1553172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78045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630733"/>
      </p:ext>
    </p:extLst>
  </p:cSld>
  <p:clrMapOvr>
    <a:masterClrMapping/>
  </p:clrMapOvr>
  <p:transition>
    <p:random/>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47744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51456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56914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5658728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091135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486583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3247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9372280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9083511"/>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818387140"/>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779811062"/>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239900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609037156"/>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56134154"/>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oleObject" Target="../embeddings/oleObject1.bin"/><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theme" Target="../theme/theme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83FAFDB1-8E80-B5CD-77B8-FFFF02454C39}"/>
              </a:ext>
            </a:extLst>
          </p:cNvPr>
          <p:cNvGrpSpPr>
            <a:grpSpLocks/>
          </p:cNvGrpSpPr>
          <p:nvPr/>
        </p:nvGrpSpPr>
        <p:grpSpPr bwMode="auto">
          <a:xfrm>
            <a:off x="146050" y="976313"/>
            <a:ext cx="8836025" cy="5256212"/>
            <a:chOff x="92" y="615"/>
            <a:chExt cx="5566" cy="3311"/>
          </a:xfrm>
        </p:grpSpPr>
        <p:grpSp>
          <p:nvGrpSpPr>
            <p:cNvPr id="1033" name="Group 3">
              <a:extLst>
                <a:ext uri="{FF2B5EF4-FFF2-40B4-BE49-F238E27FC236}">
                  <a16:creationId xmlns:a16="http://schemas.microsoft.com/office/drawing/2014/main" id="{B9E42175-8D0F-B6E7-2DF2-00B129591B19}"/>
                </a:ext>
              </a:extLst>
            </p:cNvPr>
            <p:cNvGrpSpPr>
              <a:grpSpLocks/>
            </p:cNvGrpSpPr>
            <p:nvPr/>
          </p:nvGrpSpPr>
          <p:grpSpPr bwMode="auto">
            <a:xfrm>
              <a:off x="2314" y="617"/>
              <a:ext cx="3344" cy="3080"/>
              <a:chOff x="2314" y="617"/>
              <a:chExt cx="3344" cy="3080"/>
            </a:xfrm>
          </p:grpSpPr>
          <p:grpSp>
            <p:nvGrpSpPr>
              <p:cNvPr id="1041" name="Group 4">
                <a:extLst>
                  <a:ext uri="{FF2B5EF4-FFF2-40B4-BE49-F238E27FC236}">
                    <a16:creationId xmlns:a16="http://schemas.microsoft.com/office/drawing/2014/main" id="{0ED1A095-8027-23A1-B1EE-F3FC5C09C784}"/>
                  </a:ext>
                </a:extLst>
              </p:cNvPr>
              <p:cNvGrpSpPr>
                <a:grpSpLocks/>
              </p:cNvGrpSpPr>
              <p:nvPr/>
            </p:nvGrpSpPr>
            <p:grpSpPr bwMode="auto">
              <a:xfrm>
                <a:off x="5166" y="2575"/>
                <a:ext cx="492" cy="1122"/>
                <a:chOff x="5166" y="2575"/>
                <a:chExt cx="492" cy="1122"/>
              </a:xfrm>
            </p:grpSpPr>
            <p:grpSp>
              <p:nvGrpSpPr>
                <p:cNvPr id="1065" name="Group 5">
                  <a:extLst>
                    <a:ext uri="{FF2B5EF4-FFF2-40B4-BE49-F238E27FC236}">
                      <a16:creationId xmlns:a16="http://schemas.microsoft.com/office/drawing/2014/main" id="{BC3158F9-AFDD-8460-7F08-D7024252A4F5}"/>
                    </a:ext>
                  </a:extLst>
                </p:cNvPr>
                <p:cNvGrpSpPr>
                  <a:grpSpLocks/>
                </p:cNvGrpSpPr>
                <p:nvPr/>
              </p:nvGrpSpPr>
              <p:grpSpPr bwMode="auto">
                <a:xfrm>
                  <a:off x="5166" y="3367"/>
                  <a:ext cx="492" cy="330"/>
                  <a:chOff x="5166" y="3367"/>
                  <a:chExt cx="492" cy="330"/>
                </a:xfrm>
              </p:grpSpPr>
              <p:sp>
                <p:nvSpPr>
                  <p:cNvPr id="1067" name="Freeform 6">
                    <a:extLst>
                      <a:ext uri="{FF2B5EF4-FFF2-40B4-BE49-F238E27FC236}">
                        <a16:creationId xmlns:a16="http://schemas.microsoft.com/office/drawing/2014/main" id="{1ECF8ADE-D1F7-18B2-3C37-13141EF70138}"/>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8" name="Freeform 7">
                    <a:extLst>
                      <a:ext uri="{FF2B5EF4-FFF2-40B4-BE49-F238E27FC236}">
                        <a16:creationId xmlns:a16="http://schemas.microsoft.com/office/drawing/2014/main" id="{4AFD093F-A681-F38F-2EB9-00500E6996AC}"/>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9" name="Freeform 8">
                    <a:extLst>
                      <a:ext uri="{FF2B5EF4-FFF2-40B4-BE49-F238E27FC236}">
                        <a16:creationId xmlns:a16="http://schemas.microsoft.com/office/drawing/2014/main" id="{C105F059-4C50-C8F4-BE39-886D063A4255}"/>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66" name="Freeform 9">
                  <a:extLst>
                    <a:ext uri="{FF2B5EF4-FFF2-40B4-BE49-F238E27FC236}">
                      <a16:creationId xmlns:a16="http://schemas.microsoft.com/office/drawing/2014/main" id="{D1484E1B-D79E-51CE-4FD8-BC0CC31BAB59}"/>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2" name="Group 10">
                <a:extLst>
                  <a:ext uri="{FF2B5EF4-FFF2-40B4-BE49-F238E27FC236}">
                    <a16:creationId xmlns:a16="http://schemas.microsoft.com/office/drawing/2014/main" id="{CCFA25C1-295A-65E2-EB1A-3B4F5784224E}"/>
                  </a:ext>
                </a:extLst>
              </p:cNvPr>
              <p:cNvGrpSpPr>
                <a:grpSpLocks/>
              </p:cNvGrpSpPr>
              <p:nvPr/>
            </p:nvGrpSpPr>
            <p:grpSpPr bwMode="auto">
              <a:xfrm>
                <a:off x="4293" y="1104"/>
                <a:ext cx="1037" cy="2393"/>
                <a:chOff x="4293" y="1104"/>
                <a:chExt cx="1037" cy="2393"/>
              </a:xfrm>
            </p:grpSpPr>
            <p:grpSp>
              <p:nvGrpSpPr>
                <p:cNvPr id="1052" name="Group 11">
                  <a:extLst>
                    <a:ext uri="{FF2B5EF4-FFF2-40B4-BE49-F238E27FC236}">
                      <a16:creationId xmlns:a16="http://schemas.microsoft.com/office/drawing/2014/main" id="{E2AA8EFC-FBFE-9EA4-3035-AE8E0B161164}"/>
                    </a:ext>
                  </a:extLst>
                </p:cNvPr>
                <p:cNvGrpSpPr>
                  <a:grpSpLocks/>
                </p:cNvGrpSpPr>
                <p:nvPr/>
              </p:nvGrpSpPr>
              <p:grpSpPr bwMode="auto">
                <a:xfrm>
                  <a:off x="4460" y="1348"/>
                  <a:ext cx="232" cy="719"/>
                  <a:chOff x="4460" y="1348"/>
                  <a:chExt cx="232" cy="719"/>
                </a:xfrm>
              </p:grpSpPr>
              <p:sp>
                <p:nvSpPr>
                  <p:cNvPr id="1062" name="Freeform 12">
                    <a:extLst>
                      <a:ext uri="{FF2B5EF4-FFF2-40B4-BE49-F238E27FC236}">
                        <a16:creationId xmlns:a16="http://schemas.microsoft.com/office/drawing/2014/main" id="{03711713-D414-6E0B-3181-EA7FFC0FF843}"/>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3" name="Freeform 13">
                    <a:extLst>
                      <a:ext uri="{FF2B5EF4-FFF2-40B4-BE49-F238E27FC236}">
                        <a16:creationId xmlns:a16="http://schemas.microsoft.com/office/drawing/2014/main" id="{EE14E729-2BB0-28C1-652D-4ACAAF3C8F87}"/>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4" name="Freeform 14">
                    <a:extLst>
                      <a:ext uri="{FF2B5EF4-FFF2-40B4-BE49-F238E27FC236}">
                        <a16:creationId xmlns:a16="http://schemas.microsoft.com/office/drawing/2014/main" id="{C845585D-977D-FC78-F3BB-EA13F302C572}"/>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53" name="Freeform 15">
                  <a:extLst>
                    <a:ext uri="{FF2B5EF4-FFF2-40B4-BE49-F238E27FC236}">
                      <a16:creationId xmlns:a16="http://schemas.microsoft.com/office/drawing/2014/main" id="{5F3D2C0A-F859-9E7E-CD97-3ECD57066878}"/>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4" name="Freeform 16">
                  <a:extLst>
                    <a:ext uri="{FF2B5EF4-FFF2-40B4-BE49-F238E27FC236}">
                      <a16:creationId xmlns:a16="http://schemas.microsoft.com/office/drawing/2014/main" id="{9E0064DB-F176-FF99-7263-520D9525C89F}"/>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5" name="Freeform 17">
                  <a:extLst>
                    <a:ext uri="{FF2B5EF4-FFF2-40B4-BE49-F238E27FC236}">
                      <a16:creationId xmlns:a16="http://schemas.microsoft.com/office/drawing/2014/main" id="{1E39FD7C-366A-B30A-9E17-39FE6AA1B5C9}"/>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6" name="Freeform 18">
                  <a:extLst>
                    <a:ext uri="{FF2B5EF4-FFF2-40B4-BE49-F238E27FC236}">
                      <a16:creationId xmlns:a16="http://schemas.microsoft.com/office/drawing/2014/main" id="{DAFF0AF7-2DCF-7351-1995-834E8F68D2FF}"/>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7" name="Freeform 19">
                  <a:extLst>
                    <a:ext uri="{FF2B5EF4-FFF2-40B4-BE49-F238E27FC236}">
                      <a16:creationId xmlns:a16="http://schemas.microsoft.com/office/drawing/2014/main" id="{39673636-3177-EA69-DFC6-04603D4939AB}"/>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8" name="Freeform 20">
                  <a:extLst>
                    <a:ext uri="{FF2B5EF4-FFF2-40B4-BE49-F238E27FC236}">
                      <a16:creationId xmlns:a16="http://schemas.microsoft.com/office/drawing/2014/main" id="{98A9CAC5-B99A-0FBA-476C-5BA7C827FF3B}"/>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9" name="Freeform 21">
                  <a:extLst>
                    <a:ext uri="{FF2B5EF4-FFF2-40B4-BE49-F238E27FC236}">
                      <a16:creationId xmlns:a16="http://schemas.microsoft.com/office/drawing/2014/main" id="{1154A6BC-651A-87A9-E93A-B6699AF58F33}"/>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0" name="Freeform 22">
                  <a:extLst>
                    <a:ext uri="{FF2B5EF4-FFF2-40B4-BE49-F238E27FC236}">
                      <a16:creationId xmlns:a16="http://schemas.microsoft.com/office/drawing/2014/main" id="{3C6B0E48-3237-48F3-6E41-4FB73C82F133}"/>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61" name="Freeform 23">
                  <a:extLst>
                    <a:ext uri="{FF2B5EF4-FFF2-40B4-BE49-F238E27FC236}">
                      <a16:creationId xmlns:a16="http://schemas.microsoft.com/office/drawing/2014/main" id="{2FFA5BFE-8736-9E21-C62D-4282CC8DDBE3}"/>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1043" name="Group 24">
                <a:extLst>
                  <a:ext uri="{FF2B5EF4-FFF2-40B4-BE49-F238E27FC236}">
                    <a16:creationId xmlns:a16="http://schemas.microsoft.com/office/drawing/2014/main" id="{FA34BDBB-2F6C-8842-0F66-2D8E02844A1F}"/>
                  </a:ext>
                </a:extLst>
              </p:cNvPr>
              <p:cNvGrpSpPr>
                <a:grpSpLocks/>
              </p:cNvGrpSpPr>
              <p:nvPr/>
            </p:nvGrpSpPr>
            <p:grpSpPr bwMode="auto">
              <a:xfrm>
                <a:off x="2314" y="617"/>
                <a:ext cx="2387" cy="2766"/>
                <a:chOff x="2314" y="617"/>
                <a:chExt cx="2387" cy="2766"/>
              </a:xfrm>
            </p:grpSpPr>
            <p:sp>
              <p:nvSpPr>
                <p:cNvPr id="1044" name="Freeform 25">
                  <a:extLst>
                    <a:ext uri="{FF2B5EF4-FFF2-40B4-BE49-F238E27FC236}">
                      <a16:creationId xmlns:a16="http://schemas.microsoft.com/office/drawing/2014/main" id="{A06F6211-B3E4-68C5-A118-102815E7527E}"/>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1045" name="Group 26">
                  <a:extLst>
                    <a:ext uri="{FF2B5EF4-FFF2-40B4-BE49-F238E27FC236}">
                      <a16:creationId xmlns:a16="http://schemas.microsoft.com/office/drawing/2014/main" id="{DD73B956-0F4D-96DD-260F-61F6716C53A1}"/>
                    </a:ext>
                  </a:extLst>
                </p:cNvPr>
                <p:cNvGrpSpPr>
                  <a:grpSpLocks/>
                </p:cNvGrpSpPr>
                <p:nvPr/>
              </p:nvGrpSpPr>
              <p:grpSpPr bwMode="auto">
                <a:xfrm>
                  <a:off x="2395" y="617"/>
                  <a:ext cx="526" cy="620"/>
                  <a:chOff x="2395" y="617"/>
                  <a:chExt cx="526" cy="620"/>
                </a:xfrm>
              </p:grpSpPr>
              <p:grpSp>
                <p:nvGrpSpPr>
                  <p:cNvPr id="1048" name="Group 27">
                    <a:extLst>
                      <a:ext uri="{FF2B5EF4-FFF2-40B4-BE49-F238E27FC236}">
                        <a16:creationId xmlns:a16="http://schemas.microsoft.com/office/drawing/2014/main" id="{3A9D7E32-F25E-32C3-B671-7C7D5CC29514}"/>
                      </a:ext>
                    </a:extLst>
                  </p:cNvPr>
                  <p:cNvGrpSpPr>
                    <a:grpSpLocks/>
                  </p:cNvGrpSpPr>
                  <p:nvPr/>
                </p:nvGrpSpPr>
                <p:grpSpPr bwMode="auto">
                  <a:xfrm>
                    <a:off x="2603" y="1004"/>
                    <a:ext cx="165" cy="233"/>
                    <a:chOff x="2603" y="1004"/>
                    <a:chExt cx="165" cy="233"/>
                  </a:xfrm>
                </p:grpSpPr>
                <p:sp>
                  <p:nvSpPr>
                    <p:cNvPr id="1050" name="Freeform 28">
                      <a:extLst>
                        <a:ext uri="{FF2B5EF4-FFF2-40B4-BE49-F238E27FC236}">
                          <a16:creationId xmlns:a16="http://schemas.microsoft.com/office/drawing/2014/main" id="{DE37A10D-1C83-C3C5-B35C-E6777790D90F}"/>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51" name="Freeform 29">
                      <a:extLst>
                        <a:ext uri="{FF2B5EF4-FFF2-40B4-BE49-F238E27FC236}">
                          <a16:creationId xmlns:a16="http://schemas.microsoft.com/office/drawing/2014/main" id="{896BD291-AA3A-300F-A6A0-5CF46E58B421}"/>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9" name="Freeform 30">
                    <a:extLst>
                      <a:ext uri="{FF2B5EF4-FFF2-40B4-BE49-F238E27FC236}">
                        <a16:creationId xmlns:a16="http://schemas.microsoft.com/office/drawing/2014/main" id="{50F52832-77F5-436E-E809-952BF95A3D85}"/>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1046" name="Freeform 31">
                  <a:extLst>
                    <a:ext uri="{FF2B5EF4-FFF2-40B4-BE49-F238E27FC236}">
                      <a16:creationId xmlns:a16="http://schemas.microsoft.com/office/drawing/2014/main" id="{4D615EB8-BEAD-A953-0987-8E70E1A39ECD}"/>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7" name="Freeform 32">
                  <a:extLst>
                    <a:ext uri="{FF2B5EF4-FFF2-40B4-BE49-F238E27FC236}">
                      <a16:creationId xmlns:a16="http://schemas.microsoft.com/office/drawing/2014/main" id="{9372358F-2A8C-D187-B7B7-974D83070DCF}"/>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1034" name="Group 33">
              <a:extLst>
                <a:ext uri="{FF2B5EF4-FFF2-40B4-BE49-F238E27FC236}">
                  <a16:creationId xmlns:a16="http://schemas.microsoft.com/office/drawing/2014/main" id="{BA7465BE-EAB0-697A-9AD7-104C232A69CE}"/>
                </a:ext>
              </a:extLst>
            </p:cNvPr>
            <p:cNvGrpSpPr>
              <a:grpSpLocks/>
            </p:cNvGrpSpPr>
            <p:nvPr/>
          </p:nvGrpSpPr>
          <p:grpSpPr bwMode="auto">
            <a:xfrm>
              <a:off x="92" y="615"/>
              <a:ext cx="1865" cy="3311"/>
              <a:chOff x="92" y="615"/>
              <a:chExt cx="1865" cy="3311"/>
            </a:xfrm>
          </p:grpSpPr>
          <p:sp>
            <p:nvSpPr>
              <p:cNvPr id="1035" name="Freeform 34">
                <a:extLst>
                  <a:ext uri="{FF2B5EF4-FFF2-40B4-BE49-F238E27FC236}">
                    <a16:creationId xmlns:a16="http://schemas.microsoft.com/office/drawing/2014/main" id="{D9E49E12-66F6-52C7-AFDA-1DC9EB9F4708}"/>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6" name="Freeform 35">
                <a:extLst>
                  <a:ext uri="{FF2B5EF4-FFF2-40B4-BE49-F238E27FC236}">
                    <a16:creationId xmlns:a16="http://schemas.microsoft.com/office/drawing/2014/main" id="{9882FC98-0A35-313E-EE13-82910D8BD58D}"/>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7" name="Freeform 36">
                <a:extLst>
                  <a:ext uri="{FF2B5EF4-FFF2-40B4-BE49-F238E27FC236}">
                    <a16:creationId xmlns:a16="http://schemas.microsoft.com/office/drawing/2014/main" id="{3D039D01-59EC-13B8-1C0E-6529A34D5E72}"/>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8" name="Freeform 37">
                <a:extLst>
                  <a:ext uri="{FF2B5EF4-FFF2-40B4-BE49-F238E27FC236}">
                    <a16:creationId xmlns:a16="http://schemas.microsoft.com/office/drawing/2014/main" id="{B443FB55-6B37-1CA0-C166-EDD9EBDF25CF}"/>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39" name="Freeform 38">
                <a:extLst>
                  <a:ext uri="{FF2B5EF4-FFF2-40B4-BE49-F238E27FC236}">
                    <a16:creationId xmlns:a16="http://schemas.microsoft.com/office/drawing/2014/main" id="{A57789CD-0AC2-1F24-37E4-24ECC58A98EB}"/>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1040" name="Freeform 39">
                <a:extLst>
                  <a:ext uri="{FF2B5EF4-FFF2-40B4-BE49-F238E27FC236}">
                    <a16:creationId xmlns:a16="http://schemas.microsoft.com/office/drawing/2014/main" id="{AD93AAE2-8555-2749-3730-F29B95EEC31A}"/>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1027" name="Rectangle 40">
            <a:extLst>
              <a:ext uri="{FF2B5EF4-FFF2-40B4-BE49-F238E27FC236}">
                <a16:creationId xmlns:a16="http://schemas.microsoft.com/office/drawing/2014/main" id="{800A9826-17E7-C42D-38C5-156D782010F8}"/>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1028" name="Rectangle 41">
            <a:extLst>
              <a:ext uri="{FF2B5EF4-FFF2-40B4-BE49-F238E27FC236}">
                <a16:creationId xmlns:a16="http://schemas.microsoft.com/office/drawing/2014/main" id="{F91A9D60-946F-C163-3954-617B4169E8C4}"/>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eaLnBrk="0" hangingPunct="0">
              <a:defRPr sz="2400">
                <a:solidFill>
                  <a:schemeClr val="tx1"/>
                </a:solidFill>
                <a:latin typeface="ZapfDingbats"/>
                <a:ea typeface="宋体" panose="02010600030101010101" pitchFamily="2" charset="-122"/>
              </a:defRPr>
            </a:lvl1pPr>
            <a:lvl2pPr marL="742950" indent="-285750" eaLnBrk="0" hangingPunct="0">
              <a:defRPr sz="2400">
                <a:solidFill>
                  <a:schemeClr val="tx1"/>
                </a:solidFill>
                <a:latin typeface="ZapfDingbats"/>
                <a:ea typeface="宋体" panose="02010600030101010101" pitchFamily="2" charset="-122"/>
              </a:defRPr>
            </a:lvl2pPr>
            <a:lvl3pPr marL="1143000" indent="-228600" eaLnBrk="0" hangingPunct="0">
              <a:defRPr sz="2400">
                <a:solidFill>
                  <a:schemeClr val="tx1"/>
                </a:solidFill>
                <a:latin typeface="ZapfDingbats"/>
                <a:ea typeface="宋体" panose="02010600030101010101" pitchFamily="2" charset="-122"/>
              </a:defRPr>
            </a:lvl3pPr>
            <a:lvl4pPr marL="1600200" indent="-228600" eaLnBrk="0" hangingPunct="0">
              <a:defRPr sz="2400">
                <a:solidFill>
                  <a:schemeClr val="tx1"/>
                </a:solidFill>
                <a:latin typeface="ZapfDingbats"/>
                <a:ea typeface="宋体" panose="02010600030101010101" pitchFamily="2" charset="-122"/>
              </a:defRPr>
            </a:lvl4pPr>
            <a:lvl5pPr marL="2057400" indent="-228600" eaLnBrk="0" hangingPunct="0">
              <a:defRPr sz="2400">
                <a:solidFill>
                  <a:schemeClr val="tx1"/>
                </a:solidFill>
                <a:latin typeface="ZapfDingbats"/>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ZapfDingbats"/>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ZapfDingbats"/>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ZapfDingbats"/>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ZapfDingbats"/>
                <a:ea typeface="宋体" panose="02010600030101010101" pitchFamily="2" charset="-122"/>
              </a:defRPr>
            </a:lvl9pPr>
          </a:lstStyle>
          <a:p>
            <a:pPr>
              <a:defRPr/>
            </a:pPr>
            <a:fld id="{EBAB4DB3-3BE5-4541-A03B-620E34877070}" type="slidenum">
              <a:rPr lang="fr-FR" altLang="zh-CN" sz="1400" b="1" smtClean="0">
                <a:latin typeface="N Helvetica Narrow"/>
              </a:rPr>
              <a:pPr>
                <a:defRPr/>
              </a:pPr>
              <a:t>‹#›</a:t>
            </a:fld>
            <a:endParaRPr lang="fr-FR" altLang="zh-CN" sz="1400" b="1">
              <a:latin typeface="N Helvetica Narrow"/>
            </a:endParaRPr>
          </a:p>
        </p:txBody>
      </p:sp>
      <p:sp>
        <p:nvSpPr>
          <p:cNvPr id="1029" name="Rectangle 42">
            <a:extLst>
              <a:ext uri="{FF2B5EF4-FFF2-40B4-BE49-F238E27FC236}">
                <a16:creationId xmlns:a16="http://schemas.microsoft.com/office/drawing/2014/main" id="{5089275A-F008-B332-D7DD-ECD9EE9BC2C3}"/>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rPr>
              <a:t>Finance</a:t>
            </a:r>
            <a:endParaRPr lang="fr-FR" altLang="zh-CN" sz="1800">
              <a:latin typeface="Arial" pitchFamily="34" charset="0"/>
            </a:endParaRPr>
          </a:p>
        </p:txBody>
      </p:sp>
      <p:sp>
        <p:nvSpPr>
          <p:cNvPr id="1030" name="Rectangle 43">
            <a:extLst>
              <a:ext uri="{FF2B5EF4-FFF2-40B4-BE49-F238E27FC236}">
                <a16:creationId xmlns:a16="http://schemas.microsoft.com/office/drawing/2014/main" id="{9E85795D-23BC-7997-543E-DF42CEFFDEAB}"/>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ndParaRPr>
          </a:p>
        </p:txBody>
      </p:sp>
      <p:sp>
        <p:nvSpPr>
          <p:cNvPr id="1031" name="Rectangle 44">
            <a:extLst>
              <a:ext uri="{FF2B5EF4-FFF2-40B4-BE49-F238E27FC236}">
                <a16:creationId xmlns:a16="http://schemas.microsoft.com/office/drawing/2014/main" id="{FB6DCA74-8006-E684-8456-6D52578188F6}"/>
              </a:ext>
            </a:extLst>
          </p:cNvPr>
          <p:cNvSpPr>
            <a:spLocks noChangeArrowheads="1"/>
          </p:cNvSpPr>
          <p:nvPr/>
        </p:nvSpPr>
        <p:spPr bwMode="auto">
          <a:xfrm>
            <a:off x="5076825" y="0"/>
            <a:ext cx="4067175"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rPr>
              <a:t>    </a:t>
            </a:r>
            <a:r>
              <a:rPr lang="en-US" altLang="zh-CN" sz="1600">
                <a:latin typeface="Arial" pitchFamily="34" charset="0"/>
              </a:rPr>
              <a:t>School of Management and Economics</a:t>
            </a:r>
            <a:endParaRPr lang="zh-CN" altLang="en-US" sz="1600">
              <a:latin typeface="Arial" pitchFamily="34" charset="0"/>
            </a:endParaRPr>
          </a:p>
        </p:txBody>
      </p:sp>
      <p:graphicFrame>
        <p:nvGraphicFramePr>
          <p:cNvPr id="1032" name="Object 45">
            <a:extLst>
              <a:ext uri="{FF2B5EF4-FFF2-40B4-BE49-F238E27FC236}">
                <a16:creationId xmlns:a16="http://schemas.microsoft.com/office/drawing/2014/main" id="{BD007B2C-B1C7-FFEF-E3F5-40608AC34A93}"/>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7" imgW="964739" imgH="926657" progId="Photoshop.Image.7">
                  <p:embed/>
                </p:oleObj>
              </mc:Choice>
              <mc:Fallback>
                <p:oleObj name="Image" r:id="rId17" imgW="964739" imgH="926657" progId="Photoshop.Image.7">
                  <p:embed/>
                  <p:pic>
                    <p:nvPicPr>
                      <p:cNvPr id="0" name="Object 4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 id="2147483666" r:id="rId11"/>
    <p:sldLayoutId id="2147483667" r:id="rId12"/>
    <p:sldLayoutId id="2147483668" r:id="rId13"/>
    <p:sldLayoutId id="2147483669" r:id="rId14"/>
    <p:sldLayoutId id="2147483670" r:id="rId15"/>
  </p:sldLayoutIdLst>
  <p:transition>
    <p:random/>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rgbClr val="0000FF"/>
        </a:buClr>
        <a:buSzPct val="80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defRPr>
      </a:lvl2pPr>
      <a:lvl3pPr marL="1143000" indent="-228600" algn="l" rtl="0" eaLnBrk="0" fontAlgn="base" hangingPunct="0">
        <a:spcBef>
          <a:spcPct val="20000"/>
        </a:spcBef>
        <a:spcAft>
          <a:spcPct val="0"/>
        </a:spcAft>
        <a:buClr>
          <a:schemeClr val="accent2"/>
        </a:buClr>
        <a:buSzPct val="65000"/>
        <a:buChar char="F"/>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5pPr>
      <a:lvl6pPr marL="25146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6pPr>
      <a:lvl7pPr marL="29718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7pPr>
      <a:lvl8pPr marL="34290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8pPr>
      <a:lvl9pPr marL="3886200" indent="-228600" algn="l" rtl="0" eaLnBrk="0" fontAlgn="base" hangingPunct="0">
        <a:spcBef>
          <a:spcPct val="20000"/>
        </a:spcBef>
        <a:spcAft>
          <a:spcPct val="0"/>
        </a:spcAft>
        <a:buClr>
          <a:schemeClr val="accent2"/>
        </a:buClr>
        <a:buSzPct val="100000"/>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2">
            <a:extLst>
              <a:ext uri="{FF2B5EF4-FFF2-40B4-BE49-F238E27FC236}">
                <a16:creationId xmlns:a16="http://schemas.microsoft.com/office/drawing/2014/main" id="{9E176241-D83E-5DD7-E5DE-A85FEE528479}"/>
              </a:ext>
            </a:extLst>
          </p:cNvPr>
          <p:cNvGrpSpPr>
            <a:grpSpLocks/>
          </p:cNvGrpSpPr>
          <p:nvPr/>
        </p:nvGrpSpPr>
        <p:grpSpPr bwMode="auto">
          <a:xfrm>
            <a:off x="146050" y="976313"/>
            <a:ext cx="8836025" cy="5256212"/>
            <a:chOff x="92" y="615"/>
            <a:chExt cx="5566" cy="3311"/>
          </a:xfrm>
        </p:grpSpPr>
        <p:grpSp>
          <p:nvGrpSpPr>
            <p:cNvPr id="2057" name="Group 3">
              <a:extLst>
                <a:ext uri="{FF2B5EF4-FFF2-40B4-BE49-F238E27FC236}">
                  <a16:creationId xmlns:a16="http://schemas.microsoft.com/office/drawing/2014/main" id="{851A1257-BB37-852A-45B0-821B40FB7930}"/>
                </a:ext>
              </a:extLst>
            </p:cNvPr>
            <p:cNvGrpSpPr>
              <a:grpSpLocks/>
            </p:cNvGrpSpPr>
            <p:nvPr/>
          </p:nvGrpSpPr>
          <p:grpSpPr bwMode="auto">
            <a:xfrm>
              <a:off x="2314" y="617"/>
              <a:ext cx="3344" cy="3080"/>
              <a:chOff x="2314" y="617"/>
              <a:chExt cx="3344" cy="3080"/>
            </a:xfrm>
          </p:grpSpPr>
          <p:grpSp>
            <p:nvGrpSpPr>
              <p:cNvPr id="2065" name="Group 4">
                <a:extLst>
                  <a:ext uri="{FF2B5EF4-FFF2-40B4-BE49-F238E27FC236}">
                    <a16:creationId xmlns:a16="http://schemas.microsoft.com/office/drawing/2014/main" id="{1F5B2BA7-BB90-AE9B-9CDC-263C8C00EE97}"/>
                  </a:ext>
                </a:extLst>
              </p:cNvPr>
              <p:cNvGrpSpPr>
                <a:grpSpLocks/>
              </p:cNvGrpSpPr>
              <p:nvPr/>
            </p:nvGrpSpPr>
            <p:grpSpPr bwMode="auto">
              <a:xfrm>
                <a:off x="5166" y="2575"/>
                <a:ext cx="492" cy="1122"/>
                <a:chOff x="5166" y="2575"/>
                <a:chExt cx="492" cy="1122"/>
              </a:xfrm>
            </p:grpSpPr>
            <p:grpSp>
              <p:nvGrpSpPr>
                <p:cNvPr id="2089" name="Group 5">
                  <a:extLst>
                    <a:ext uri="{FF2B5EF4-FFF2-40B4-BE49-F238E27FC236}">
                      <a16:creationId xmlns:a16="http://schemas.microsoft.com/office/drawing/2014/main" id="{3480F3E6-9054-165C-EA74-54A1D2978793}"/>
                    </a:ext>
                  </a:extLst>
                </p:cNvPr>
                <p:cNvGrpSpPr>
                  <a:grpSpLocks/>
                </p:cNvGrpSpPr>
                <p:nvPr/>
              </p:nvGrpSpPr>
              <p:grpSpPr bwMode="auto">
                <a:xfrm>
                  <a:off x="5166" y="3367"/>
                  <a:ext cx="492" cy="330"/>
                  <a:chOff x="5166" y="3367"/>
                  <a:chExt cx="492" cy="330"/>
                </a:xfrm>
              </p:grpSpPr>
              <p:sp>
                <p:nvSpPr>
                  <p:cNvPr id="2091" name="Freeform 6">
                    <a:extLst>
                      <a:ext uri="{FF2B5EF4-FFF2-40B4-BE49-F238E27FC236}">
                        <a16:creationId xmlns:a16="http://schemas.microsoft.com/office/drawing/2014/main" id="{194C5A62-8BD8-3896-7D82-65B10EC3D08C}"/>
                      </a:ext>
                    </a:extLst>
                  </p:cNvPr>
                  <p:cNvSpPr>
                    <a:spLocks/>
                  </p:cNvSpPr>
                  <p:nvPr/>
                </p:nvSpPr>
                <p:spPr bwMode="auto">
                  <a:xfrm>
                    <a:off x="5579" y="3367"/>
                    <a:ext cx="79" cy="200"/>
                  </a:xfrm>
                  <a:custGeom>
                    <a:avLst/>
                    <a:gdLst>
                      <a:gd name="T0" fmla="*/ 25 w 79"/>
                      <a:gd name="T1" fmla="*/ 3 h 200"/>
                      <a:gd name="T2" fmla="*/ 33 w 79"/>
                      <a:gd name="T3" fmla="*/ 0 h 200"/>
                      <a:gd name="T4" fmla="*/ 47 w 79"/>
                      <a:gd name="T5" fmla="*/ 22 h 200"/>
                      <a:gd name="T6" fmla="*/ 45 w 79"/>
                      <a:gd name="T7" fmla="*/ 86 h 200"/>
                      <a:gd name="T8" fmla="*/ 55 w 79"/>
                      <a:gd name="T9" fmla="*/ 86 h 200"/>
                      <a:gd name="T10" fmla="*/ 57 w 79"/>
                      <a:gd name="T11" fmla="*/ 94 h 200"/>
                      <a:gd name="T12" fmla="*/ 60 w 79"/>
                      <a:gd name="T13" fmla="*/ 108 h 200"/>
                      <a:gd name="T14" fmla="*/ 62 w 79"/>
                      <a:gd name="T15" fmla="*/ 116 h 200"/>
                      <a:gd name="T16" fmla="*/ 70 w 79"/>
                      <a:gd name="T17" fmla="*/ 113 h 200"/>
                      <a:gd name="T18" fmla="*/ 76 w 79"/>
                      <a:gd name="T19" fmla="*/ 100 h 200"/>
                      <a:gd name="T20" fmla="*/ 78 w 79"/>
                      <a:gd name="T21" fmla="*/ 108 h 200"/>
                      <a:gd name="T22" fmla="*/ 74 w 79"/>
                      <a:gd name="T23" fmla="*/ 119 h 200"/>
                      <a:gd name="T24" fmla="*/ 70 w 79"/>
                      <a:gd name="T25" fmla="*/ 127 h 200"/>
                      <a:gd name="T26" fmla="*/ 68 w 79"/>
                      <a:gd name="T27" fmla="*/ 144 h 200"/>
                      <a:gd name="T28" fmla="*/ 59 w 79"/>
                      <a:gd name="T29" fmla="*/ 152 h 200"/>
                      <a:gd name="T30" fmla="*/ 53 w 79"/>
                      <a:gd name="T31" fmla="*/ 155 h 200"/>
                      <a:gd name="T32" fmla="*/ 45 w 79"/>
                      <a:gd name="T33" fmla="*/ 163 h 200"/>
                      <a:gd name="T34" fmla="*/ 43 w 79"/>
                      <a:gd name="T35" fmla="*/ 171 h 200"/>
                      <a:gd name="T36" fmla="*/ 45 w 79"/>
                      <a:gd name="T37" fmla="*/ 180 h 200"/>
                      <a:gd name="T38" fmla="*/ 47 w 79"/>
                      <a:gd name="T39" fmla="*/ 188 h 200"/>
                      <a:gd name="T40" fmla="*/ 37 w 79"/>
                      <a:gd name="T41" fmla="*/ 193 h 200"/>
                      <a:gd name="T42" fmla="*/ 31 w 79"/>
                      <a:gd name="T43" fmla="*/ 196 h 200"/>
                      <a:gd name="T44" fmla="*/ 25 w 79"/>
                      <a:gd name="T45" fmla="*/ 199 h 200"/>
                      <a:gd name="T46" fmla="*/ 21 w 79"/>
                      <a:gd name="T47" fmla="*/ 196 h 200"/>
                      <a:gd name="T48" fmla="*/ 12 w 79"/>
                      <a:gd name="T49" fmla="*/ 193 h 200"/>
                      <a:gd name="T50" fmla="*/ 8 w 79"/>
                      <a:gd name="T51" fmla="*/ 188 h 200"/>
                      <a:gd name="T52" fmla="*/ 12 w 79"/>
                      <a:gd name="T53" fmla="*/ 182 h 200"/>
                      <a:gd name="T54" fmla="*/ 20 w 79"/>
                      <a:gd name="T55" fmla="*/ 180 h 200"/>
                      <a:gd name="T56" fmla="*/ 25 w 79"/>
                      <a:gd name="T57" fmla="*/ 166 h 200"/>
                      <a:gd name="T58" fmla="*/ 25 w 79"/>
                      <a:gd name="T59" fmla="*/ 160 h 200"/>
                      <a:gd name="T60" fmla="*/ 20 w 79"/>
                      <a:gd name="T61" fmla="*/ 155 h 200"/>
                      <a:gd name="T62" fmla="*/ 12 w 79"/>
                      <a:gd name="T63" fmla="*/ 146 h 200"/>
                      <a:gd name="T64" fmla="*/ 6 w 79"/>
                      <a:gd name="T65" fmla="*/ 146 h 200"/>
                      <a:gd name="T66" fmla="*/ 2 w 79"/>
                      <a:gd name="T67" fmla="*/ 144 h 200"/>
                      <a:gd name="T68" fmla="*/ 0 w 79"/>
                      <a:gd name="T69" fmla="*/ 135 h 200"/>
                      <a:gd name="T70" fmla="*/ 2 w 79"/>
                      <a:gd name="T71" fmla="*/ 130 h 200"/>
                      <a:gd name="T72" fmla="*/ 6 w 79"/>
                      <a:gd name="T73" fmla="*/ 130 h 200"/>
                      <a:gd name="T74" fmla="*/ 12 w 79"/>
                      <a:gd name="T75" fmla="*/ 127 h 200"/>
                      <a:gd name="T76" fmla="*/ 20 w 79"/>
                      <a:gd name="T77" fmla="*/ 119 h 200"/>
                      <a:gd name="T78" fmla="*/ 23 w 79"/>
                      <a:gd name="T79" fmla="*/ 116 h 200"/>
                      <a:gd name="T80" fmla="*/ 27 w 79"/>
                      <a:gd name="T81" fmla="*/ 86 h 200"/>
                      <a:gd name="T82" fmla="*/ 23 w 79"/>
                      <a:gd name="T83" fmla="*/ 77 h 200"/>
                      <a:gd name="T84" fmla="*/ 18 w 79"/>
                      <a:gd name="T85" fmla="*/ 72 h 200"/>
                      <a:gd name="T86" fmla="*/ 16 w 79"/>
                      <a:gd name="T87" fmla="*/ 55 h 200"/>
                      <a:gd name="T88" fmla="*/ 18 w 79"/>
                      <a:gd name="T89" fmla="*/ 39 h 200"/>
                      <a:gd name="T90" fmla="*/ 20 w 79"/>
                      <a:gd name="T91" fmla="*/ 28 h 200"/>
                      <a:gd name="T92" fmla="*/ 25 w 79"/>
                      <a:gd name="T93" fmla="*/ 3 h 200"/>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79" h="200">
                        <a:moveTo>
                          <a:pt x="25" y="3"/>
                        </a:moveTo>
                        <a:lnTo>
                          <a:pt x="33" y="0"/>
                        </a:lnTo>
                        <a:lnTo>
                          <a:pt x="47" y="22"/>
                        </a:lnTo>
                        <a:lnTo>
                          <a:pt x="45" y="86"/>
                        </a:lnTo>
                        <a:lnTo>
                          <a:pt x="55" y="86"/>
                        </a:lnTo>
                        <a:lnTo>
                          <a:pt x="57" y="94"/>
                        </a:lnTo>
                        <a:lnTo>
                          <a:pt x="60" y="108"/>
                        </a:lnTo>
                        <a:lnTo>
                          <a:pt x="62" y="116"/>
                        </a:lnTo>
                        <a:lnTo>
                          <a:pt x="70" y="113"/>
                        </a:lnTo>
                        <a:lnTo>
                          <a:pt x="76" y="100"/>
                        </a:lnTo>
                        <a:lnTo>
                          <a:pt x="78" y="108"/>
                        </a:lnTo>
                        <a:lnTo>
                          <a:pt x="74" y="119"/>
                        </a:lnTo>
                        <a:lnTo>
                          <a:pt x="70" y="127"/>
                        </a:lnTo>
                        <a:lnTo>
                          <a:pt x="68" y="144"/>
                        </a:lnTo>
                        <a:lnTo>
                          <a:pt x="59" y="152"/>
                        </a:lnTo>
                        <a:lnTo>
                          <a:pt x="53" y="155"/>
                        </a:lnTo>
                        <a:lnTo>
                          <a:pt x="45" y="163"/>
                        </a:lnTo>
                        <a:lnTo>
                          <a:pt x="43" y="171"/>
                        </a:lnTo>
                        <a:lnTo>
                          <a:pt x="45" y="180"/>
                        </a:lnTo>
                        <a:lnTo>
                          <a:pt x="47" y="188"/>
                        </a:lnTo>
                        <a:lnTo>
                          <a:pt x="37" y="193"/>
                        </a:lnTo>
                        <a:lnTo>
                          <a:pt x="31" y="196"/>
                        </a:lnTo>
                        <a:lnTo>
                          <a:pt x="25" y="199"/>
                        </a:lnTo>
                        <a:lnTo>
                          <a:pt x="21" y="196"/>
                        </a:lnTo>
                        <a:lnTo>
                          <a:pt x="12" y="193"/>
                        </a:lnTo>
                        <a:lnTo>
                          <a:pt x="8" y="188"/>
                        </a:lnTo>
                        <a:lnTo>
                          <a:pt x="12" y="182"/>
                        </a:lnTo>
                        <a:lnTo>
                          <a:pt x="20" y="180"/>
                        </a:lnTo>
                        <a:lnTo>
                          <a:pt x="25" y="166"/>
                        </a:lnTo>
                        <a:lnTo>
                          <a:pt x="25" y="160"/>
                        </a:lnTo>
                        <a:lnTo>
                          <a:pt x="20" y="155"/>
                        </a:lnTo>
                        <a:lnTo>
                          <a:pt x="12" y="146"/>
                        </a:lnTo>
                        <a:lnTo>
                          <a:pt x="6" y="146"/>
                        </a:lnTo>
                        <a:lnTo>
                          <a:pt x="2" y="144"/>
                        </a:lnTo>
                        <a:lnTo>
                          <a:pt x="0" y="135"/>
                        </a:lnTo>
                        <a:lnTo>
                          <a:pt x="2" y="130"/>
                        </a:lnTo>
                        <a:lnTo>
                          <a:pt x="6" y="130"/>
                        </a:lnTo>
                        <a:lnTo>
                          <a:pt x="12" y="127"/>
                        </a:lnTo>
                        <a:lnTo>
                          <a:pt x="20" y="119"/>
                        </a:lnTo>
                        <a:lnTo>
                          <a:pt x="23" y="116"/>
                        </a:lnTo>
                        <a:lnTo>
                          <a:pt x="27" y="86"/>
                        </a:lnTo>
                        <a:lnTo>
                          <a:pt x="23" y="77"/>
                        </a:lnTo>
                        <a:lnTo>
                          <a:pt x="18" y="72"/>
                        </a:lnTo>
                        <a:lnTo>
                          <a:pt x="16" y="55"/>
                        </a:lnTo>
                        <a:lnTo>
                          <a:pt x="18" y="39"/>
                        </a:lnTo>
                        <a:lnTo>
                          <a:pt x="20" y="28"/>
                        </a:lnTo>
                        <a:lnTo>
                          <a:pt x="25" y="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92" name="Freeform 7">
                    <a:extLst>
                      <a:ext uri="{FF2B5EF4-FFF2-40B4-BE49-F238E27FC236}">
                        <a16:creationId xmlns:a16="http://schemas.microsoft.com/office/drawing/2014/main" id="{61F36C2B-C995-B44A-45C7-660BAE24727B}"/>
                      </a:ext>
                    </a:extLst>
                  </p:cNvPr>
                  <p:cNvSpPr>
                    <a:spLocks/>
                  </p:cNvSpPr>
                  <p:nvPr/>
                </p:nvSpPr>
                <p:spPr bwMode="auto">
                  <a:xfrm>
                    <a:off x="5428" y="3527"/>
                    <a:ext cx="146" cy="170"/>
                  </a:xfrm>
                  <a:custGeom>
                    <a:avLst/>
                    <a:gdLst>
                      <a:gd name="T0" fmla="*/ 102 w 146"/>
                      <a:gd name="T1" fmla="*/ 0 h 170"/>
                      <a:gd name="T2" fmla="*/ 120 w 146"/>
                      <a:gd name="T3" fmla="*/ 0 h 170"/>
                      <a:gd name="T4" fmla="*/ 145 w 146"/>
                      <a:gd name="T5" fmla="*/ 44 h 170"/>
                      <a:gd name="T6" fmla="*/ 118 w 146"/>
                      <a:gd name="T7" fmla="*/ 83 h 170"/>
                      <a:gd name="T8" fmla="*/ 118 w 146"/>
                      <a:gd name="T9" fmla="*/ 100 h 170"/>
                      <a:gd name="T10" fmla="*/ 112 w 146"/>
                      <a:gd name="T11" fmla="*/ 105 h 170"/>
                      <a:gd name="T12" fmla="*/ 96 w 146"/>
                      <a:gd name="T13" fmla="*/ 105 h 170"/>
                      <a:gd name="T14" fmla="*/ 76 w 146"/>
                      <a:gd name="T15" fmla="*/ 127 h 170"/>
                      <a:gd name="T16" fmla="*/ 59 w 146"/>
                      <a:gd name="T17" fmla="*/ 150 h 170"/>
                      <a:gd name="T18" fmla="*/ 47 w 146"/>
                      <a:gd name="T19" fmla="*/ 169 h 170"/>
                      <a:gd name="T20" fmla="*/ 47 w 146"/>
                      <a:gd name="T21" fmla="*/ 152 h 170"/>
                      <a:gd name="T22" fmla="*/ 25 w 146"/>
                      <a:gd name="T23" fmla="*/ 155 h 170"/>
                      <a:gd name="T24" fmla="*/ 16 w 146"/>
                      <a:gd name="T25" fmla="*/ 155 h 170"/>
                      <a:gd name="T26" fmla="*/ 0 w 146"/>
                      <a:gd name="T27" fmla="*/ 155 h 170"/>
                      <a:gd name="T28" fmla="*/ 22 w 146"/>
                      <a:gd name="T29" fmla="*/ 127 h 170"/>
                      <a:gd name="T30" fmla="*/ 29 w 146"/>
                      <a:gd name="T31" fmla="*/ 114 h 170"/>
                      <a:gd name="T32" fmla="*/ 37 w 146"/>
                      <a:gd name="T33" fmla="*/ 114 h 170"/>
                      <a:gd name="T34" fmla="*/ 53 w 146"/>
                      <a:gd name="T35" fmla="*/ 91 h 170"/>
                      <a:gd name="T36" fmla="*/ 59 w 146"/>
                      <a:gd name="T37" fmla="*/ 91 h 170"/>
                      <a:gd name="T38" fmla="*/ 59 w 146"/>
                      <a:gd name="T39" fmla="*/ 89 h 170"/>
                      <a:gd name="T40" fmla="*/ 67 w 146"/>
                      <a:gd name="T41" fmla="*/ 80 h 170"/>
                      <a:gd name="T42" fmla="*/ 76 w 146"/>
                      <a:gd name="T43" fmla="*/ 80 h 170"/>
                      <a:gd name="T44" fmla="*/ 73 w 146"/>
                      <a:gd name="T45" fmla="*/ 55 h 170"/>
                      <a:gd name="T46" fmla="*/ 74 w 146"/>
                      <a:gd name="T47" fmla="*/ 55 h 170"/>
                      <a:gd name="T48" fmla="*/ 84 w 146"/>
                      <a:gd name="T49" fmla="*/ 42 h 170"/>
                      <a:gd name="T50" fmla="*/ 88 w 146"/>
                      <a:gd name="T51" fmla="*/ 53 h 170"/>
                      <a:gd name="T52" fmla="*/ 104 w 146"/>
                      <a:gd name="T53" fmla="*/ 33 h 170"/>
                      <a:gd name="T54" fmla="*/ 102 w 146"/>
                      <a:gd name="T55" fmla="*/ 0 h 170"/>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46" h="170">
                        <a:moveTo>
                          <a:pt x="102" y="0"/>
                        </a:moveTo>
                        <a:lnTo>
                          <a:pt x="120" y="0"/>
                        </a:lnTo>
                        <a:lnTo>
                          <a:pt x="145" y="44"/>
                        </a:lnTo>
                        <a:lnTo>
                          <a:pt x="118" y="83"/>
                        </a:lnTo>
                        <a:lnTo>
                          <a:pt x="118" y="100"/>
                        </a:lnTo>
                        <a:lnTo>
                          <a:pt x="112" y="105"/>
                        </a:lnTo>
                        <a:lnTo>
                          <a:pt x="96" y="105"/>
                        </a:lnTo>
                        <a:lnTo>
                          <a:pt x="76" y="127"/>
                        </a:lnTo>
                        <a:lnTo>
                          <a:pt x="59" y="150"/>
                        </a:lnTo>
                        <a:lnTo>
                          <a:pt x="47" y="169"/>
                        </a:lnTo>
                        <a:lnTo>
                          <a:pt x="47" y="152"/>
                        </a:lnTo>
                        <a:lnTo>
                          <a:pt x="25" y="155"/>
                        </a:lnTo>
                        <a:lnTo>
                          <a:pt x="16" y="155"/>
                        </a:lnTo>
                        <a:lnTo>
                          <a:pt x="0" y="155"/>
                        </a:lnTo>
                        <a:lnTo>
                          <a:pt x="22" y="127"/>
                        </a:lnTo>
                        <a:lnTo>
                          <a:pt x="29" y="114"/>
                        </a:lnTo>
                        <a:lnTo>
                          <a:pt x="37" y="114"/>
                        </a:lnTo>
                        <a:lnTo>
                          <a:pt x="53" y="91"/>
                        </a:lnTo>
                        <a:lnTo>
                          <a:pt x="59" y="91"/>
                        </a:lnTo>
                        <a:lnTo>
                          <a:pt x="59" y="89"/>
                        </a:lnTo>
                        <a:lnTo>
                          <a:pt x="67" y="80"/>
                        </a:lnTo>
                        <a:lnTo>
                          <a:pt x="76" y="80"/>
                        </a:lnTo>
                        <a:lnTo>
                          <a:pt x="73" y="55"/>
                        </a:lnTo>
                        <a:lnTo>
                          <a:pt x="74" y="55"/>
                        </a:lnTo>
                        <a:lnTo>
                          <a:pt x="84" y="42"/>
                        </a:lnTo>
                        <a:lnTo>
                          <a:pt x="88" y="53"/>
                        </a:lnTo>
                        <a:lnTo>
                          <a:pt x="104" y="33"/>
                        </a:lnTo>
                        <a:lnTo>
                          <a:pt x="10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93" name="Freeform 8">
                    <a:extLst>
                      <a:ext uri="{FF2B5EF4-FFF2-40B4-BE49-F238E27FC236}">
                        <a16:creationId xmlns:a16="http://schemas.microsoft.com/office/drawing/2014/main" id="{B52AA9E3-1E44-57E6-90E3-EFA9282B5222}"/>
                      </a:ext>
                    </a:extLst>
                  </p:cNvPr>
                  <p:cNvSpPr>
                    <a:spLocks/>
                  </p:cNvSpPr>
                  <p:nvPr/>
                </p:nvSpPr>
                <p:spPr bwMode="auto">
                  <a:xfrm>
                    <a:off x="5166" y="3537"/>
                    <a:ext cx="56" cy="90"/>
                  </a:xfrm>
                  <a:custGeom>
                    <a:avLst/>
                    <a:gdLst>
                      <a:gd name="T0" fmla="*/ 0 w 56"/>
                      <a:gd name="T1" fmla="*/ 0 h 90"/>
                      <a:gd name="T2" fmla="*/ 12 w 56"/>
                      <a:gd name="T3" fmla="*/ 0 h 90"/>
                      <a:gd name="T4" fmla="*/ 26 w 56"/>
                      <a:gd name="T5" fmla="*/ 11 h 90"/>
                      <a:gd name="T6" fmla="*/ 55 w 56"/>
                      <a:gd name="T7" fmla="*/ 11 h 90"/>
                      <a:gd name="T8" fmla="*/ 51 w 56"/>
                      <a:gd name="T9" fmla="*/ 25 h 90"/>
                      <a:gd name="T10" fmla="*/ 55 w 56"/>
                      <a:gd name="T11" fmla="*/ 42 h 90"/>
                      <a:gd name="T12" fmla="*/ 45 w 56"/>
                      <a:gd name="T13" fmla="*/ 42 h 90"/>
                      <a:gd name="T14" fmla="*/ 43 w 56"/>
                      <a:gd name="T15" fmla="*/ 45 h 90"/>
                      <a:gd name="T16" fmla="*/ 37 w 56"/>
                      <a:gd name="T17" fmla="*/ 47 h 90"/>
                      <a:gd name="T18" fmla="*/ 43 w 56"/>
                      <a:gd name="T19" fmla="*/ 89 h 90"/>
                      <a:gd name="T20" fmla="*/ 26 w 56"/>
                      <a:gd name="T21" fmla="*/ 86 h 90"/>
                      <a:gd name="T22" fmla="*/ 10 w 56"/>
                      <a:gd name="T23" fmla="*/ 72 h 90"/>
                      <a:gd name="T24" fmla="*/ 10 w 56"/>
                      <a:gd name="T25" fmla="*/ 45 h 90"/>
                      <a:gd name="T26" fmla="*/ 10 w 56"/>
                      <a:gd name="T27" fmla="*/ 33 h 90"/>
                      <a:gd name="T28" fmla="*/ 0 w 56"/>
                      <a:gd name="T29" fmla="*/ 25 h 90"/>
                      <a:gd name="T30" fmla="*/ 0 w 56"/>
                      <a:gd name="T31" fmla="*/ 0 h 90"/>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6" h="90">
                        <a:moveTo>
                          <a:pt x="0" y="0"/>
                        </a:moveTo>
                        <a:lnTo>
                          <a:pt x="12" y="0"/>
                        </a:lnTo>
                        <a:lnTo>
                          <a:pt x="26" y="11"/>
                        </a:lnTo>
                        <a:lnTo>
                          <a:pt x="55" y="11"/>
                        </a:lnTo>
                        <a:lnTo>
                          <a:pt x="51" y="25"/>
                        </a:lnTo>
                        <a:lnTo>
                          <a:pt x="55" y="42"/>
                        </a:lnTo>
                        <a:lnTo>
                          <a:pt x="45" y="42"/>
                        </a:lnTo>
                        <a:lnTo>
                          <a:pt x="43" y="45"/>
                        </a:lnTo>
                        <a:lnTo>
                          <a:pt x="37" y="47"/>
                        </a:lnTo>
                        <a:lnTo>
                          <a:pt x="43" y="89"/>
                        </a:lnTo>
                        <a:lnTo>
                          <a:pt x="26" y="86"/>
                        </a:lnTo>
                        <a:lnTo>
                          <a:pt x="10" y="72"/>
                        </a:lnTo>
                        <a:lnTo>
                          <a:pt x="10" y="45"/>
                        </a:lnTo>
                        <a:lnTo>
                          <a:pt x="10" y="33"/>
                        </a:lnTo>
                        <a:lnTo>
                          <a:pt x="0"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90" name="Freeform 9">
                  <a:extLst>
                    <a:ext uri="{FF2B5EF4-FFF2-40B4-BE49-F238E27FC236}">
                      <a16:creationId xmlns:a16="http://schemas.microsoft.com/office/drawing/2014/main" id="{1FF9E2D1-1E84-9134-B626-82344F501AA7}"/>
                    </a:ext>
                  </a:extLst>
                </p:cNvPr>
                <p:cNvSpPr>
                  <a:spLocks/>
                </p:cNvSpPr>
                <p:nvPr/>
              </p:nvSpPr>
              <p:spPr bwMode="auto">
                <a:xfrm>
                  <a:off x="5266" y="2575"/>
                  <a:ext cx="89" cy="101"/>
                </a:xfrm>
                <a:custGeom>
                  <a:avLst/>
                  <a:gdLst>
                    <a:gd name="T0" fmla="*/ 16 w 89"/>
                    <a:gd name="T1" fmla="*/ 37 h 101"/>
                    <a:gd name="T2" fmla="*/ 0 w 89"/>
                    <a:gd name="T3" fmla="*/ 80 h 101"/>
                    <a:gd name="T4" fmla="*/ 6 w 89"/>
                    <a:gd name="T5" fmla="*/ 97 h 101"/>
                    <a:gd name="T6" fmla="*/ 31 w 89"/>
                    <a:gd name="T7" fmla="*/ 100 h 101"/>
                    <a:gd name="T8" fmla="*/ 53 w 89"/>
                    <a:gd name="T9" fmla="*/ 100 h 101"/>
                    <a:gd name="T10" fmla="*/ 61 w 89"/>
                    <a:gd name="T11" fmla="*/ 83 h 101"/>
                    <a:gd name="T12" fmla="*/ 65 w 89"/>
                    <a:gd name="T13" fmla="*/ 66 h 101"/>
                    <a:gd name="T14" fmla="*/ 88 w 89"/>
                    <a:gd name="T15" fmla="*/ 66 h 101"/>
                    <a:gd name="T16" fmla="*/ 84 w 89"/>
                    <a:gd name="T17" fmla="*/ 40 h 101"/>
                    <a:gd name="T18" fmla="*/ 84 w 89"/>
                    <a:gd name="T19" fmla="*/ 14 h 101"/>
                    <a:gd name="T20" fmla="*/ 61 w 89"/>
                    <a:gd name="T21" fmla="*/ 0 h 101"/>
                    <a:gd name="T22" fmla="*/ 59 w 89"/>
                    <a:gd name="T23" fmla="*/ 29 h 101"/>
                    <a:gd name="T24" fmla="*/ 72 w 89"/>
                    <a:gd name="T25" fmla="*/ 46 h 101"/>
                    <a:gd name="T26" fmla="*/ 51 w 89"/>
                    <a:gd name="T27" fmla="*/ 46 h 101"/>
                    <a:gd name="T28" fmla="*/ 43 w 89"/>
                    <a:gd name="T29" fmla="*/ 57 h 101"/>
                    <a:gd name="T30" fmla="*/ 16 w 89"/>
                    <a:gd name="T31" fmla="*/ 37 h 10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89" h="101">
                      <a:moveTo>
                        <a:pt x="16" y="37"/>
                      </a:moveTo>
                      <a:lnTo>
                        <a:pt x="0" y="80"/>
                      </a:lnTo>
                      <a:lnTo>
                        <a:pt x="6" y="97"/>
                      </a:lnTo>
                      <a:lnTo>
                        <a:pt x="31" y="100"/>
                      </a:lnTo>
                      <a:lnTo>
                        <a:pt x="53" y="100"/>
                      </a:lnTo>
                      <a:lnTo>
                        <a:pt x="61" y="83"/>
                      </a:lnTo>
                      <a:lnTo>
                        <a:pt x="65" y="66"/>
                      </a:lnTo>
                      <a:lnTo>
                        <a:pt x="88" y="66"/>
                      </a:lnTo>
                      <a:lnTo>
                        <a:pt x="84" y="40"/>
                      </a:lnTo>
                      <a:lnTo>
                        <a:pt x="84" y="14"/>
                      </a:lnTo>
                      <a:lnTo>
                        <a:pt x="61" y="0"/>
                      </a:lnTo>
                      <a:lnTo>
                        <a:pt x="59" y="29"/>
                      </a:lnTo>
                      <a:lnTo>
                        <a:pt x="72" y="46"/>
                      </a:lnTo>
                      <a:lnTo>
                        <a:pt x="51" y="46"/>
                      </a:lnTo>
                      <a:lnTo>
                        <a:pt x="43" y="57"/>
                      </a:lnTo>
                      <a:lnTo>
                        <a:pt x="16" y="3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2066" name="Group 10">
                <a:extLst>
                  <a:ext uri="{FF2B5EF4-FFF2-40B4-BE49-F238E27FC236}">
                    <a16:creationId xmlns:a16="http://schemas.microsoft.com/office/drawing/2014/main" id="{D3EE5E22-CBCB-9552-62FB-458EE79E8BC5}"/>
                  </a:ext>
                </a:extLst>
              </p:cNvPr>
              <p:cNvGrpSpPr>
                <a:grpSpLocks/>
              </p:cNvGrpSpPr>
              <p:nvPr/>
            </p:nvGrpSpPr>
            <p:grpSpPr bwMode="auto">
              <a:xfrm>
                <a:off x="4293" y="1104"/>
                <a:ext cx="1037" cy="2393"/>
                <a:chOff x="4293" y="1104"/>
                <a:chExt cx="1037" cy="2393"/>
              </a:xfrm>
            </p:grpSpPr>
            <p:grpSp>
              <p:nvGrpSpPr>
                <p:cNvPr id="2076" name="Group 11">
                  <a:extLst>
                    <a:ext uri="{FF2B5EF4-FFF2-40B4-BE49-F238E27FC236}">
                      <a16:creationId xmlns:a16="http://schemas.microsoft.com/office/drawing/2014/main" id="{7DB48215-8F84-1304-211B-AAB7B79E74FD}"/>
                    </a:ext>
                  </a:extLst>
                </p:cNvPr>
                <p:cNvGrpSpPr>
                  <a:grpSpLocks/>
                </p:cNvGrpSpPr>
                <p:nvPr/>
              </p:nvGrpSpPr>
              <p:grpSpPr bwMode="auto">
                <a:xfrm>
                  <a:off x="4460" y="1348"/>
                  <a:ext cx="232" cy="719"/>
                  <a:chOff x="4460" y="1348"/>
                  <a:chExt cx="232" cy="719"/>
                </a:xfrm>
              </p:grpSpPr>
              <p:sp>
                <p:nvSpPr>
                  <p:cNvPr id="2086" name="Freeform 12">
                    <a:extLst>
                      <a:ext uri="{FF2B5EF4-FFF2-40B4-BE49-F238E27FC236}">
                        <a16:creationId xmlns:a16="http://schemas.microsoft.com/office/drawing/2014/main" id="{1DC79FFD-31F7-E2CD-C3BE-25733EB7305A}"/>
                      </a:ext>
                    </a:extLst>
                  </p:cNvPr>
                  <p:cNvSpPr>
                    <a:spLocks/>
                  </p:cNvSpPr>
                  <p:nvPr/>
                </p:nvSpPr>
                <p:spPr bwMode="auto">
                  <a:xfrm>
                    <a:off x="4460" y="1993"/>
                    <a:ext cx="56" cy="74"/>
                  </a:xfrm>
                  <a:custGeom>
                    <a:avLst/>
                    <a:gdLst>
                      <a:gd name="T0" fmla="*/ 0 w 56"/>
                      <a:gd name="T1" fmla="*/ 56 h 74"/>
                      <a:gd name="T2" fmla="*/ 10 w 56"/>
                      <a:gd name="T3" fmla="*/ 70 h 74"/>
                      <a:gd name="T4" fmla="*/ 22 w 56"/>
                      <a:gd name="T5" fmla="*/ 67 h 74"/>
                      <a:gd name="T6" fmla="*/ 39 w 56"/>
                      <a:gd name="T7" fmla="*/ 73 h 74"/>
                      <a:gd name="T8" fmla="*/ 53 w 56"/>
                      <a:gd name="T9" fmla="*/ 73 h 74"/>
                      <a:gd name="T10" fmla="*/ 55 w 56"/>
                      <a:gd name="T11" fmla="*/ 48 h 74"/>
                      <a:gd name="T12" fmla="*/ 51 w 56"/>
                      <a:gd name="T13" fmla="*/ 31 h 74"/>
                      <a:gd name="T14" fmla="*/ 41 w 56"/>
                      <a:gd name="T15" fmla="*/ 11 h 74"/>
                      <a:gd name="T16" fmla="*/ 31 w 56"/>
                      <a:gd name="T17" fmla="*/ 11 h 74"/>
                      <a:gd name="T18" fmla="*/ 28 w 56"/>
                      <a:gd name="T19" fmla="*/ 0 h 74"/>
                      <a:gd name="T20" fmla="*/ 14 w 56"/>
                      <a:gd name="T21" fmla="*/ 0 h 74"/>
                      <a:gd name="T22" fmla="*/ 14 w 56"/>
                      <a:gd name="T23" fmla="*/ 22 h 74"/>
                      <a:gd name="T24" fmla="*/ 0 w 56"/>
                      <a:gd name="T25" fmla="*/ 56 h 7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56" h="74">
                        <a:moveTo>
                          <a:pt x="0" y="56"/>
                        </a:moveTo>
                        <a:lnTo>
                          <a:pt x="10" y="70"/>
                        </a:lnTo>
                        <a:lnTo>
                          <a:pt x="22" y="67"/>
                        </a:lnTo>
                        <a:lnTo>
                          <a:pt x="39" y="73"/>
                        </a:lnTo>
                        <a:lnTo>
                          <a:pt x="53" y="73"/>
                        </a:lnTo>
                        <a:lnTo>
                          <a:pt x="55" y="48"/>
                        </a:lnTo>
                        <a:lnTo>
                          <a:pt x="51" y="31"/>
                        </a:lnTo>
                        <a:lnTo>
                          <a:pt x="41" y="11"/>
                        </a:lnTo>
                        <a:lnTo>
                          <a:pt x="31" y="11"/>
                        </a:lnTo>
                        <a:lnTo>
                          <a:pt x="28" y="0"/>
                        </a:lnTo>
                        <a:lnTo>
                          <a:pt x="14" y="0"/>
                        </a:lnTo>
                        <a:lnTo>
                          <a:pt x="14" y="22"/>
                        </a:lnTo>
                        <a:lnTo>
                          <a:pt x="0" y="56"/>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7" name="Freeform 13">
                    <a:extLst>
                      <a:ext uri="{FF2B5EF4-FFF2-40B4-BE49-F238E27FC236}">
                        <a16:creationId xmlns:a16="http://schemas.microsoft.com/office/drawing/2014/main" id="{B795CC0A-952D-5758-958A-C8588AA885EF}"/>
                      </a:ext>
                    </a:extLst>
                  </p:cNvPr>
                  <p:cNvSpPr>
                    <a:spLocks/>
                  </p:cNvSpPr>
                  <p:nvPr/>
                </p:nvSpPr>
                <p:spPr bwMode="auto">
                  <a:xfrm>
                    <a:off x="4607" y="1865"/>
                    <a:ext cx="54" cy="94"/>
                  </a:xfrm>
                  <a:custGeom>
                    <a:avLst/>
                    <a:gdLst>
                      <a:gd name="T0" fmla="*/ 12 w 54"/>
                      <a:gd name="T1" fmla="*/ 0 h 94"/>
                      <a:gd name="T2" fmla="*/ 35 w 54"/>
                      <a:gd name="T3" fmla="*/ 3 h 94"/>
                      <a:gd name="T4" fmla="*/ 43 w 54"/>
                      <a:gd name="T5" fmla="*/ 28 h 94"/>
                      <a:gd name="T6" fmla="*/ 53 w 54"/>
                      <a:gd name="T7" fmla="*/ 42 h 94"/>
                      <a:gd name="T8" fmla="*/ 45 w 54"/>
                      <a:gd name="T9" fmla="*/ 54 h 94"/>
                      <a:gd name="T10" fmla="*/ 53 w 54"/>
                      <a:gd name="T11" fmla="*/ 68 h 94"/>
                      <a:gd name="T12" fmla="*/ 49 w 54"/>
                      <a:gd name="T13" fmla="*/ 85 h 94"/>
                      <a:gd name="T14" fmla="*/ 41 w 54"/>
                      <a:gd name="T15" fmla="*/ 93 h 94"/>
                      <a:gd name="T16" fmla="*/ 26 w 54"/>
                      <a:gd name="T17" fmla="*/ 90 h 94"/>
                      <a:gd name="T18" fmla="*/ 16 w 54"/>
                      <a:gd name="T19" fmla="*/ 90 h 94"/>
                      <a:gd name="T20" fmla="*/ 10 w 54"/>
                      <a:gd name="T21" fmla="*/ 79 h 94"/>
                      <a:gd name="T22" fmla="*/ 4 w 54"/>
                      <a:gd name="T23" fmla="*/ 65 h 94"/>
                      <a:gd name="T24" fmla="*/ 4 w 54"/>
                      <a:gd name="T25" fmla="*/ 51 h 94"/>
                      <a:gd name="T26" fmla="*/ 0 w 54"/>
                      <a:gd name="T27" fmla="*/ 31 h 94"/>
                      <a:gd name="T28" fmla="*/ 12 w 54"/>
                      <a:gd name="T29" fmla="*/ 0 h 9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54" h="94">
                        <a:moveTo>
                          <a:pt x="12" y="0"/>
                        </a:moveTo>
                        <a:lnTo>
                          <a:pt x="35" y="3"/>
                        </a:lnTo>
                        <a:lnTo>
                          <a:pt x="43" y="28"/>
                        </a:lnTo>
                        <a:lnTo>
                          <a:pt x="53" y="42"/>
                        </a:lnTo>
                        <a:lnTo>
                          <a:pt x="45" y="54"/>
                        </a:lnTo>
                        <a:lnTo>
                          <a:pt x="53" y="68"/>
                        </a:lnTo>
                        <a:lnTo>
                          <a:pt x="49" y="85"/>
                        </a:lnTo>
                        <a:lnTo>
                          <a:pt x="41" y="93"/>
                        </a:lnTo>
                        <a:lnTo>
                          <a:pt x="26" y="90"/>
                        </a:lnTo>
                        <a:lnTo>
                          <a:pt x="16" y="90"/>
                        </a:lnTo>
                        <a:lnTo>
                          <a:pt x="10" y="79"/>
                        </a:lnTo>
                        <a:lnTo>
                          <a:pt x="4" y="65"/>
                        </a:lnTo>
                        <a:lnTo>
                          <a:pt x="4" y="51"/>
                        </a:lnTo>
                        <a:lnTo>
                          <a:pt x="0" y="31"/>
                        </a:lnTo>
                        <a:lnTo>
                          <a:pt x="12"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8" name="Freeform 14">
                    <a:extLst>
                      <a:ext uri="{FF2B5EF4-FFF2-40B4-BE49-F238E27FC236}">
                        <a16:creationId xmlns:a16="http://schemas.microsoft.com/office/drawing/2014/main" id="{9BBB374C-DF3F-4EBB-7FDD-2390F972BF80}"/>
                      </a:ext>
                    </a:extLst>
                  </p:cNvPr>
                  <p:cNvSpPr>
                    <a:spLocks/>
                  </p:cNvSpPr>
                  <p:nvPr/>
                </p:nvSpPr>
                <p:spPr bwMode="auto">
                  <a:xfrm>
                    <a:off x="4597" y="1348"/>
                    <a:ext cx="95" cy="87"/>
                  </a:xfrm>
                  <a:custGeom>
                    <a:avLst/>
                    <a:gdLst>
                      <a:gd name="T0" fmla="*/ 14 w 95"/>
                      <a:gd name="T1" fmla="*/ 0 h 87"/>
                      <a:gd name="T2" fmla="*/ 25 w 95"/>
                      <a:gd name="T3" fmla="*/ 14 h 87"/>
                      <a:gd name="T4" fmla="*/ 37 w 95"/>
                      <a:gd name="T5" fmla="*/ 11 h 87"/>
                      <a:gd name="T6" fmla="*/ 55 w 95"/>
                      <a:gd name="T7" fmla="*/ 14 h 87"/>
                      <a:gd name="T8" fmla="*/ 71 w 95"/>
                      <a:gd name="T9" fmla="*/ 14 h 87"/>
                      <a:gd name="T10" fmla="*/ 78 w 95"/>
                      <a:gd name="T11" fmla="*/ 22 h 87"/>
                      <a:gd name="T12" fmla="*/ 88 w 95"/>
                      <a:gd name="T13" fmla="*/ 42 h 87"/>
                      <a:gd name="T14" fmla="*/ 94 w 95"/>
                      <a:gd name="T15" fmla="*/ 50 h 87"/>
                      <a:gd name="T16" fmla="*/ 72 w 95"/>
                      <a:gd name="T17" fmla="*/ 55 h 87"/>
                      <a:gd name="T18" fmla="*/ 67 w 95"/>
                      <a:gd name="T19" fmla="*/ 61 h 87"/>
                      <a:gd name="T20" fmla="*/ 72 w 95"/>
                      <a:gd name="T21" fmla="*/ 72 h 87"/>
                      <a:gd name="T22" fmla="*/ 72 w 95"/>
                      <a:gd name="T23" fmla="*/ 83 h 87"/>
                      <a:gd name="T24" fmla="*/ 51 w 95"/>
                      <a:gd name="T25" fmla="*/ 72 h 87"/>
                      <a:gd name="T26" fmla="*/ 33 w 95"/>
                      <a:gd name="T27" fmla="*/ 64 h 87"/>
                      <a:gd name="T28" fmla="*/ 25 w 95"/>
                      <a:gd name="T29" fmla="*/ 67 h 87"/>
                      <a:gd name="T30" fmla="*/ 25 w 95"/>
                      <a:gd name="T31" fmla="*/ 83 h 87"/>
                      <a:gd name="T32" fmla="*/ 14 w 95"/>
                      <a:gd name="T33" fmla="*/ 86 h 87"/>
                      <a:gd name="T34" fmla="*/ 8 w 95"/>
                      <a:gd name="T35" fmla="*/ 72 h 87"/>
                      <a:gd name="T36" fmla="*/ 6 w 95"/>
                      <a:gd name="T37" fmla="*/ 55 h 87"/>
                      <a:gd name="T38" fmla="*/ 0 w 95"/>
                      <a:gd name="T39" fmla="*/ 53 h 87"/>
                      <a:gd name="T40" fmla="*/ 6 w 95"/>
                      <a:gd name="T41" fmla="*/ 36 h 87"/>
                      <a:gd name="T42" fmla="*/ 16 w 95"/>
                      <a:gd name="T43" fmla="*/ 31 h 87"/>
                      <a:gd name="T44" fmla="*/ 14 w 95"/>
                      <a:gd name="T45" fmla="*/ 0 h 8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0" t="0" r="r" b="b"/>
                    <a:pathLst>
                      <a:path w="95" h="87">
                        <a:moveTo>
                          <a:pt x="14" y="0"/>
                        </a:moveTo>
                        <a:lnTo>
                          <a:pt x="25" y="14"/>
                        </a:lnTo>
                        <a:lnTo>
                          <a:pt x="37" y="11"/>
                        </a:lnTo>
                        <a:lnTo>
                          <a:pt x="55" y="14"/>
                        </a:lnTo>
                        <a:lnTo>
                          <a:pt x="71" y="14"/>
                        </a:lnTo>
                        <a:lnTo>
                          <a:pt x="78" y="22"/>
                        </a:lnTo>
                        <a:lnTo>
                          <a:pt x="88" y="42"/>
                        </a:lnTo>
                        <a:lnTo>
                          <a:pt x="94" y="50"/>
                        </a:lnTo>
                        <a:lnTo>
                          <a:pt x="72" y="55"/>
                        </a:lnTo>
                        <a:lnTo>
                          <a:pt x="67" y="61"/>
                        </a:lnTo>
                        <a:lnTo>
                          <a:pt x="72" y="72"/>
                        </a:lnTo>
                        <a:lnTo>
                          <a:pt x="72" y="83"/>
                        </a:lnTo>
                        <a:lnTo>
                          <a:pt x="51" y="72"/>
                        </a:lnTo>
                        <a:lnTo>
                          <a:pt x="33" y="64"/>
                        </a:lnTo>
                        <a:lnTo>
                          <a:pt x="25" y="67"/>
                        </a:lnTo>
                        <a:lnTo>
                          <a:pt x="25" y="83"/>
                        </a:lnTo>
                        <a:lnTo>
                          <a:pt x="14" y="86"/>
                        </a:lnTo>
                        <a:lnTo>
                          <a:pt x="8" y="72"/>
                        </a:lnTo>
                        <a:lnTo>
                          <a:pt x="6" y="55"/>
                        </a:lnTo>
                        <a:lnTo>
                          <a:pt x="0" y="53"/>
                        </a:lnTo>
                        <a:lnTo>
                          <a:pt x="6" y="36"/>
                        </a:lnTo>
                        <a:lnTo>
                          <a:pt x="16" y="31"/>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77" name="Freeform 15">
                  <a:extLst>
                    <a:ext uri="{FF2B5EF4-FFF2-40B4-BE49-F238E27FC236}">
                      <a16:creationId xmlns:a16="http://schemas.microsoft.com/office/drawing/2014/main" id="{531E51F3-ACA0-A4B5-1B9A-D7ADBDB21925}"/>
                    </a:ext>
                  </a:extLst>
                </p:cNvPr>
                <p:cNvSpPr>
                  <a:spLocks/>
                </p:cNvSpPr>
                <p:nvPr/>
              </p:nvSpPr>
              <p:spPr bwMode="auto">
                <a:xfrm>
                  <a:off x="4676" y="2803"/>
                  <a:ext cx="654" cy="694"/>
                </a:xfrm>
                <a:custGeom>
                  <a:avLst/>
                  <a:gdLst>
                    <a:gd name="T0" fmla="*/ 505 w 654"/>
                    <a:gd name="T1" fmla="*/ 56 h 694"/>
                    <a:gd name="T2" fmla="*/ 531 w 654"/>
                    <a:gd name="T3" fmla="*/ 78 h 694"/>
                    <a:gd name="T4" fmla="*/ 558 w 654"/>
                    <a:gd name="T5" fmla="*/ 181 h 694"/>
                    <a:gd name="T6" fmla="*/ 618 w 654"/>
                    <a:gd name="T7" fmla="*/ 287 h 694"/>
                    <a:gd name="T8" fmla="*/ 653 w 654"/>
                    <a:gd name="T9" fmla="*/ 395 h 694"/>
                    <a:gd name="T10" fmla="*/ 628 w 654"/>
                    <a:gd name="T11" fmla="*/ 495 h 694"/>
                    <a:gd name="T12" fmla="*/ 602 w 654"/>
                    <a:gd name="T13" fmla="*/ 559 h 694"/>
                    <a:gd name="T14" fmla="*/ 587 w 654"/>
                    <a:gd name="T15" fmla="*/ 621 h 694"/>
                    <a:gd name="T16" fmla="*/ 571 w 654"/>
                    <a:gd name="T17" fmla="*/ 657 h 694"/>
                    <a:gd name="T18" fmla="*/ 540 w 654"/>
                    <a:gd name="T19" fmla="*/ 682 h 694"/>
                    <a:gd name="T20" fmla="*/ 490 w 654"/>
                    <a:gd name="T21" fmla="*/ 674 h 694"/>
                    <a:gd name="T22" fmla="*/ 439 w 654"/>
                    <a:gd name="T23" fmla="*/ 657 h 694"/>
                    <a:gd name="T24" fmla="*/ 412 w 654"/>
                    <a:gd name="T25" fmla="*/ 618 h 694"/>
                    <a:gd name="T26" fmla="*/ 404 w 654"/>
                    <a:gd name="T27" fmla="*/ 568 h 694"/>
                    <a:gd name="T28" fmla="*/ 387 w 654"/>
                    <a:gd name="T29" fmla="*/ 545 h 694"/>
                    <a:gd name="T30" fmla="*/ 360 w 654"/>
                    <a:gd name="T31" fmla="*/ 548 h 694"/>
                    <a:gd name="T32" fmla="*/ 334 w 654"/>
                    <a:gd name="T33" fmla="*/ 509 h 694"/>
                    <a:gd name="T34" fmla="*/ 313 w 654"/>
                    <a:gd name="T35" fmla="*/ 504 h 694"/>
                    <a:gd name="T36" fmla="*/ 278 w 654"/>
                    <a:gd name="T37" fmla="*/ 509 h 694"/>
                    <a:gd name="T38" fmla="*/ 249 w 654"/>
                    <a:gd name="T39" fmla="*/ 515 h 694"/>
                    <a:gd name="T40" fmla="*/ 223 w 654"/>
                    <a:gd name="T41" fmla="*/ 537 h 694"/>
                    <a:gd name="T42" fmla="*/ 187 w 654"/>
                    <a:gd name="T43" fmla="*/ 554 h 694"/>
                    <a:gd name="T44" fmla="*/ 150 w 654"/>
                    <a:gd name="T45" fmla="*/ 579 h 694"/>
                    <a:gd name="T46" fmla="*/ 130 w 654"/>
                    <a:gd name="T47" fmla="*/ 590 h 694"/>
                    <a:gd name="T48" fmla="*/ 76 w 654"/>
                    <a:gd name="T49" fmla="*/ 584 h 694"/>
                    <a:gd name="T50" fmla="*/ 64 w 654"/>
                    <a:gd name="T51" fmla="*/ 571 h 694"/>
                    <a:gd name="T52" fmla="*/ 64 w 654"/>
                    <a:gd name="T53" fmla="*/ 495 h 694"/>
                    <a:gd name="T54" fmla="*/ 47 w 654"/>
                    <a:gd name="T55" fmla="*/ 451 h 694"/>
                    <a:gd name="T56" fmla="*/ 29 w 654"/>
                    <a:gd name="T57" fmla="*/ 415 h 694"/>
                    <a:gd name="T58" fmla="*/ 6 w 654"/>
                    <a:gd name="T59" fmla="*/ 287 h 694"/>
                    <a:gd name="T60" fmla="*/ 8 w 654"/>
                    <a:gd name="T61" fmla="*/ 245 h 694"/>
                    <a:gd name="T62" fmla="*/ 54 w 654"/>
                    <a:gd name="T63" fmla="*/ 223 h 694"/>
                    <a:gd name="T64" fmla="*/ 89 w 654"/>
                    <a:gd name="T65" fmla="*/ 217 h 694"/>
                    <a:gd name="T66" fmla="*/ 109 w 654"/>
                    <a:gd name="T67" fmla="*/ 206 h 694"/>
                    <a:gd name="T68" fmla="*/ 120 w 654"/>
                    <a:gd name="T69" fmla="*/ 170 h 694"/>
                    <a:gd name="T70" fmla="*/ 117 w 654"/>
                    <a:gd name="T71" fmla="*/ 150 h 694"/>
                    <a:gd name="T72" fmla="*/ 163 w 654"/>
                    <a:gd name="T73" fmla="*/ 100 h 694"/>
                    <a:gd name="T74" fmla="*/ 200 w 654"/>
                    <a:gd name="T75" fmla="*/ 64 h 694"/>
                    <a:gd name="T76" fmla="*/ 233 w 654"/>
                    <a:gd name="T77" fmla="*/ 89 h 694"/>
                    <a:gd name="T78" fmla="*/ 258 w 654"/>
                    <a:gd name="T79" fmla="*/ 61 h 694"/>
                    <a:gd name="T80" fmla="*/ 284 w 654"/>
                    <a:gd name="T81" fmla="*/ 28 h 694"/>
                    <a:gd name="T82" fmla="*/ 311 w 654"/>
                    <a:gd name="T83" fmla="*/ 8 h 694"/>
                    <a:gd name="T84" fmla="*/ 354 w 654"/>
                    <a:gd name="T85" fmla="*/ 14 h 694"/>
                    <a:gd name="T86" fmla="*/ 369 w 654"/>
                    <a:gd name="T87" fmla="*/ 39 h 694"/>
                    <a:gd name="T88" fmla="*/ 369 w 654"/>
                    <a:gd name="T89" fmla="*/ 70 h 694"/>
                    <a:gd name="T90" fmla="*/ 406 w 654"/>
                    <a:gd name="T91" fmla="*/ 125 h 694"/>
                    <a:gd name="T92" fmla="*/ 437 w 654"/>
                    <a:gd name="T93" fmla="*/ 142 h 694"/>
                    <a:gd name="T94" fmla="*/ 463 w 654"/>
                    <a:gd name="T95" fmla="*/ 89 h 694"/>
                    <a:gd name="T96" fmla="*/ 470 w 654"/>
                    <a:gd name="T97" fmla="*/ 0 h 69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654" h="694">
                      <a:moveTo>
                        <a:pt x="470" y="0"/>
                      </a:moveTo>
                      <a:lnTo>
                        <a:pt x="505" y="0"/>
                      </a:lnTo>
                      <a:lnTo>
                        <a:pt x="505" y="56"/>
                      </a:lnTo>
                      <a:lnTo>
                        <a:pt x="519" y="70"/>
                      </a:lnTo>
                      <a:lnTo>
                        <a:pt x="523" y="78"/>
                      </a:lnTo>
                      <a:lnTo>
                        <a:pt x="531" y="78"/>
                      </a:lnTo>
                      <a:lnTo>
                        <a:pt x="534" y="89"/>
                      </a:lnTo>
                      <a:lnTo>
                        <a:pt x="538" y="145"/>
                      </a:lnTo>
                      <a:lnTo>
                        <a:pt x="558" y="181"/>
                      </a:lnTo>
                      <a:lnTo>
                        <a:pt x="587" y="234"/>
                      </a:lnTo>
                      <a:lnTo>
                        <a:pt x="587" y="242"/>
                      </a:lnTo>
                      <a:lnTo>
                        <a:pt x="618" y="287"/>
                      </a:lnTo>
                      <a:lnTo>
                        <a:pt x="618" y="295"/>
                      </a:lnTo>
                      <a:lnTo>
                        <a:pt x="649" y="331"/>
                      </a:lnTo>
                      <a:lnTo>
                        <a:pt x="653" y="395"/>
                      </a:lnTo>
                      <a:lnTo>
                        <a:pt x="649" y="454"/>
                      </a:lnTo>
                      <a:lnTo>
                        <a:pt x="639" y="481"/>
                      </a:lnTo>
                      <a:lnTo>
                        <a:pt x="628" y="495"/>
                      </a:lnTo>
                      <a:lnTo>
                        <a:pt x="624" y="523"/>
                      </a:lnTo>
                      <a:lnTo>
                        <a:pt x="612" y="548"/>
                      </a:lnTo>
                      <a:lnTo>
                        <a:pt x="602" y="559"/>
                      </a:lnTo>
                      <a:lnTo>
                        <a:pt x="604" y="568"/>
                      </a:lnTo>
                      <a:lnTo>
                        <a:pt x="593" y="584"/>
                      </a:lnTo>
                      <a:lnTo>
                        <a:pt x="587" y="621"/>
                      </a:lnTo>
                      <a:lnTo>
                        <a:pt x="585" y="640"/>
                      </a:lnTo>
                      <a:lnTo>
                        <a:pt x="573" y="648"/>
                      </a:lnTo>
                      <a:lnTo>
                        <a:pt x="571" y="657"/>
                      </a:lnTo>
                      <a:lnTo>
                        <a:pt x="564" y="674"/>
                      </a:lnTo>
                      <a:lnTo>
                        <a:pt x="550" y="676"/>
                      </a:lnTo>
                      <a:lnTo>
                        <a:pt x="540" y="682"/>
                      </a:lnTo>
                      <a:lnTo>
                        <a:pt x="527" y="693"/>
                      </a:lnTo>
                      <a:lnTo>
                        <a:pt x="509" y="671"/>
                      </a:lnTo>
                      <a:lnTo>
                        <a:pt x="490" y="674"/>
                      </a:lnTo>
                      <a:lnTo>
                        <a:pt x="484" y="674"/>
                      </a:lnTo>
                      <a:lnTo>
                        <a:pt x="457" y="679"/>
                      </a:lnTo>
                      <a:lnTo>
                        <a:pt x="439" y="657"/>
                      </a:lnTo>
                      <a:lnTo>
                        <a:pt x="428" y="635"/>
                      </a:lnTo>
                      <a:lnTo>
                        <a:pt x="420" y="637"/>
                      </a:lnTo>
                      <a:lnTo>
                        <a:pt x="412" y="618"/>
                      </a:lnTo>
                      <a:lnTo>
                        <a:pt x="408" y="601"/>
                      </a:lnTo>
                      <a:lnTo>
                        <a:pt x="404" y="596"/>
                      </a:lnTo>
                      <a:lnTo>
                        <a:pt x="404" y="568"/>
                      </a:lnTo>
                      <a:lnTo>
                        <a:pt x="406" y="551"/>
                      </a:lnTo>
                      <a:lnTo>
                        <a:pt x="402" y="540"/>
                      </a:lnTo>
                      <a:lnTo>
                        <a:pt x="387" y="545"/>
                      </a:lnTo>
                      <a:lnTo>
                        <a:pt x="379" y="548"/>
                      </a:lnTo>
                      <a:lnTo>
                        <a:pt x="365" y="548"/>
                      </a:lnTo>
                      <a:lnTo>
                        <a:pt x="360" y="548"/>
                      </a:lnTo>
                      <a:lnTo>
                        <a:pt x="354" y="548"/>
                      </a:lnTo>
                      <a:lnTo>
                        <a:pt x="344" y="532"/>
                      </a:lnTo>
                      <a:lnTo>
                        <a:pt x="334" y="509"/>
                      </a:lnTo>
                      <a:lnTo>
                        <a:pt x="332" y="512"/>
                      </a:lnTo>
                      <a:lnTo>
                        <a:pt x="315" y="512"/>
                      </a:lnTo>
                      <a:lnTo>
                        <a:pt x="313" y="504"/>
                      </a:lnTo>
                      <a:lnTo>
                        <a:pt x="303" y="512"/>
                      </a:lnTo>
                      <a:lnTo>
                        <a:pt x="293" y="509"/>
                      </a:lnTo>
                      <a:lnTo>
                        <a:pt x="278" y="509"/>
                      </a:lnTo>
                      <a:lnTo>
                        <a:pt x="268" y="504"/>
                      </a:lnTo>
                      <a:lnTo>
                        <a:pt x="264" y="512"/>
                      </a:lnTo>
                      <a:lnTo>
                        <a:pt x="249" y="515"/>
                      </a:lnTo>
                      <a:lnTo>
                        <a:pt x="245" y="509"/>
                      </a:lnTo>
                      <a:lnTo>
                        <a:pt x="235" y="523"/>
                      </a:lnTo>
                      <a:lnTo>
                        <a:pt x="223" y="537"/>
                      </a:lnTo>
                      <a:lnTo>
                        <a:pt x="216" y="537"/>
                      </a:lnTo>
                      <a:lnTo>
                        <a:pt x="204" y="554"/>
                      </a:lnTo>
                      <a:lnTo>
                        <a:pt x="187" y="554"/>
                      </a:lnTo>
                      <a:lnTo>
                        <a:pt x="173" y="559"/>
                      </a:lnTo>
                      <a:lnTo>
                        <a:pt x="157" y="568"/>
                      </a:lnTo>
                      <a:lnTo>
                        <a:pt x="150" y="579"/>
                      </a:lnTo>
                      <a:lnTo>
                        <a:pt x="144" y="576"/>
                      </a:lnTo>
                      <a:lnTo>
                        <a:pt x="138" y="587"/>
                      </a:lnTo>
                      <a:lnTo>
                        <a:pt x="130" y="590"/>
                      </a:lnTo>
                      <a:lnTo>
                        <a:pt x="120" y="604"/>
                      </a:lnTo>
                      <a:lnTo>
                        <a:pt x="89" y="604"/>
                      </a:lnTo>
                      <a:lnTo>
                        <a:pt x="76" y="584"/>
                      </a:lnTo>
                      <a:lnTo>
                        <a:pt x="74" y="576"/>
                      </a:lnTo>
                      <a:lnTo>
                        <a:pt x="70" y="584"/>
                      </a:lnTo>
                      <a:lnTo>
                        <a:pt x="64" y="571"/>
                      </a:lnTo>
                      <a:lnTo>
                        <a:pt x="66" y="534"/>
                      </a:lnTo>
                      <a:lnTo>
                        <a:pt x="70" y="512"/>
                      </a:lnTo>
                      <a:lnTo>
                        <a:pt x="64" y="495"/>
                      </a:lnTo>
                      <a:lnTo>
                        <a:pt x="58" y="479"/>
                      </a:lnTo>
                      <a:lnTo>
                        <a:pt x="56" y="459"/>
                      </a:lnTo>
                      <a:lnTo>
                        <a:pt x="47" y="451"/>
                      </a:lnTo>
                      <a:lnTo>
                        <a:pt x="45" y="448"/>
                      </a:lnTo>
                      <a:lnTo>
                        <a:pt x="43" y="440"/>
                      </a:lnTo>
                      <a:lnTo>
                        <a:pt x="29" y="415"/>
                      </a:lnTo>
                      <a:lnTo>
                        <a:pt x="12" y="353"/>
                      </a:lnTo>
                      <a:lnTo>
                        <a:pt x="6" y="312"/>
                      </a:lnTo>
                      <a:lnTo>
                        <a:pt x="6" y="287"/>
                      </a:lnTo>
                      <a:lnTo>
                        <a:pt x="0" y="278"/>
                      </a:lnTo>
                      <a:lnTo>
                        <a:pt x="2" y="256"/>
                      </a:lnTo>
                      <a:lnTo>
                        <a:pt x="8" y="245"/>
                      </a:lnTo>
                      <a:lnTo>
                        <a:pt x="29" y="214"/>
                      </a:lnTo>
                      <a:lnTo>
                        <a:pt x="51" y="217"/>
                      </a:lnTo>
                      <a:lnTo>
                        <a:pt x="54" y="223"/>
                      </a:lnTo>
                      <a:lnTo>
                        <a:pt x="82" y="223"/>
                      </a:lnTo>
                      <a:lnTo>
                        <a:pt x="84" y="214"/>
                      </a:lnTo>
                      <a:lnTo>
                        <a:pt x="89" y="217"/>
                      </a:lnTo>
                      <a:lnTo>
                        <a:pt x="97" y="209"/>
                      </a:lnTo>
                      <a:lnTo>
                        <a:pt x="103" y="212"/>
                      </a:lnTo>
                      <a:lnTo>
                        <a:pt x="109" y="206"/>
                      </a:lnTo>
                      <a:lnTo>
                        <a:pt x="107" y="198"/>
                      </a:lnTo>
                      <a:lnTo>
                        <a:pt x="113" y="178"/>
                      </a:lnTo>
                      <a:lnTo>
                        <a:pt x="120" y="170"/>
                      </a:lnTo>
                      <a:lnTo>
                        <a:pt x="117" y="164"/>
                      </a:lnTo>
                      <a:lnTo>
                        <a:pt x="120" y="159"/>
                      </a:lnTo>
                      <a:lnTo>
                        <a:pt x="117" y="150"/>
                      </a:lnTo>
                      <a:lnTo>
                        <a:pt x="128" y="136"/>
                      </a:lnTo>
                      <a:lnTo>
                        <a:pt x="146" y="134"/>
                      </a:lnTo>
                      <a:lnTo>
                        <a:pt x="163" y="100"/>
                      </a:lnTo>
                      <a:lnTo>
                        <a:pt x="185" y="72"/>
                      </a:lnTo>
                      <a:lnTo>
                        <a:pt x="194" y="70"/>
                      </a:lnTo>
                      <a:lnTo>
                        <a:pt x="200" y="64"/>
                      </a:lnTo>
                      <a:lnTo>
                        <a:pt x="210" y="64"/>
                      </a:lnTo>
                      <a:lnTo>
                        <a:pt x="227" y="86"/>
                      </a:lnTo>
                      <a:lnTo>
                        <a:pt x="233" y="89"/>
                      </a:lnTo>
                      <a:lnTo>
                        <a:pt x="239" y="78"/>
                      </a:lnTo>
                      <a:lnTo>
                        <a:pt x="251" y="64"/>
                      </a:lnTo>
                      <a:lnTo>
                        <a:pt x="258" y="61"/>
                      </a:lnTo>
                      <a:lnTo>
                        <a:pt x="266" y="39"/>
                      </a:lnTo>
                      <a:lnTo>
                        <a:pt x="274" y="36"/>
                      </a:lnTo>
                      <a:lnTo>
                        <a:pt x="284" y="28"/>
                      </a:lnTo>
                      <a:lnTo>
                        <a:pt x="293" y="19"/>
                      </a:lnTo>
                      <a:lnTo>
                        <a:pt x="303" y="19"/>
                      </a:lnTo>
                      <a:lnTo>
                        <a:pt x="311" y="8"/>
                      </a:lnTo>
                      <a:lnTo>
                        <a:pt x="323" y="8"/>
                      </a:lnTo>
                      <a:lnTo>
                        <a:pt x="336" y="8"/>
                      </a:lnTo>
                      <a:lnTo>
                        <a:pt x="354" y="14"/>
                      </a:lnTo>
                      <a:lnTo>
                        <a:pt x="365" y="25"/>
                      </a:lnTo>
                      <a:lnTo>
                        <a:pt x="367" y="33"/>
                      </a:lnTo>
                      <a:lnTo>
                        <a:pt x="369" y="39"/>
                      </a:lnTo>
                      <a:lnTo>
                        <a:pt x="371" y="53"/>
                      </a:lnTo>
                      <a:lnTo>
                        <a:pt x="369" y="58"/>
                      </a:lnTo>
                      <a:lnTo>
                        <a:pt x="369" y="70"/>
                      </a:lnTo>
                      <a:lnTo>
                        <a:pt x="367" y="78"/>
                      </a:lnTo>
                      <a:lnTo>
                        <a:pt x="396" y="109"/>
                      </a:lnTo>
                      <a:lnTo>
                        <a:pt x="406" y="125"/>
                      </a:lnTo>
                      <a:lnTo>
                        <a:pt x="418" y="131"/>
                      </a:lnTo>
                      <a:lnTo>
                        <a:pt x="430" y="139"/>
                      </a:lnTo>
                      <a:lnTo>
                        <a:pt x="437" y="142"/>
                      </a:lnTo>
                      <a:lnTo>
                        <a:pt x="449" y="134"/>
                      </a:lnTo>
                      <a:lnTo>
                        <a:pt x="459" y="109"/>
                      </a:lnTo>
                      <a:lnTo>
                        <a:pt x="463" y="89"/>
                      </a:lnTo>
                      <a:lnTo>
                        <a:pt x="466" y="53"/>
                      </a:lnTo>
                      <a:lnTo>
                        <a:pt x="470" y="36"/>
                      </a:lnTo>
                      <a:lnTo>
                        <a:pt x="47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8" name="Freeform 16">
                  <a:extLst>
                    <a:ext uri="{FF2B5EF4-FFF2-40B4-BE49-F238E27FC236}">
                      <a16:creationId xmlns:a16="http://schemas.microsoft.com/office/drawing/2014/main" id="{9F47CEE6-E37A-CA92-3638-8D268153AD7F}"/>
                    </a:ext>
                  </a:extLst>
                </p:cNvPr>
                <p:cNvSpPr>
                  <a:spLocks/>
                </p:cNvSpPr>
                <p:nvPr/>
              </p:nvSpPr>
              <p:spPr bwMode="auto">
                <a:xfrm>
                  <a:off x="4523" y="2653"/>
                  <a:ext cx="363" cy="95"/>
                </a:xfrm>
                <a:custGeom>
                  <a:avLst/>
                  <a:gdLst>
                    <a:gd name="T0" fmla="*/ 27 w 363"/>
                    <a:gd name="T1" fmla="*/ 14 h 95"/>
                    <a:gd name="T2" fmla="*/ 72 w 363"/>
                    <a:gd name="T3" fmla="*/ 14 h 95"/>
                    <a:gd name="T4" fmla="*/ 99 w 363"/>
                    <a:gd name="T5" fmla="*/ 17 h 95"/>
                    <a:gd name="T6" fmla="*/ 123 w 363"/>
                    <a:gd name="T7" fmla="*/ 44 h 95"/>
                    <a:gd name="T8" fmla="*/ 144 w 363"/>
                    <a:gd name="T9" fmla="*/ 50 h 95"/>
                    <a:gd name="T10" fmla="*/ 177 w 363"/>
                    <a:gd name="T11" fmla="*/ 61 h 95"/>
                    <a:gd name="T12" fmla="*/ 197 w 363"/>
                    <a:gd name="T13" fmla="*/ 66 h 95"/>
                    <a:gd name="T14" fmla="*/ 204 w 363"/>
                    <a:gd name="T15" fmla="*/ 44 h 95"/>
                    <a:gd name="T16" fmla="*/ 247 w 363"/>
                    <a:gd name="T17" fmla="*/ 50 h 95"/>
                    <a:gd name="T18" fmla="*/ 278 w 363"/>
                    <a:gd name="T19" fmla="*/ 58 h 95"/>
                    <a:gd name="T20" fmla="*/ 300 w 363"/>
                    <a:gd name="T21" fmla="*/ 61 h 95"/>
                    <a:gd name="T22" fmla="*/ 315 w 363"/>
                    <a:gd name="T23" fmla="*/ 50 h 95"/>
                    <a:gd name="T24" fmla="*/ 341 w 363"/>
                    <a:gd name="T25" fmla="*/ 44 h 95"/>
                    <a:gd name="T26" fmla="*/ 362 w 363"/>
                    <a:gd name="T27" fmla="*/ 39 h 95"/>
                    <a:gd name="T28" fmla="*/ 356 w 363"/>
                    <a:gd name="T29" fmla="*/ 66 h 95"/>
                    <a:gd name="T30" fmla="*/ 341 w 363"/>
                    <a:gd name="T31" fmla="*/ 75 h 95"/>
                    <a:gd name="T32" fmla="*/ 329 w 363"/>
                    <a:gd name="T33" fmla="*/ 77 h 95"/>
                    <a:gd name="T34" fmla="*/ 313 w 363"/>
                    <a:gd name="T35" fmla="*/ 86 h 95"/>
                    <a:gd name="T36" fmla="*/ 298 w 363"/>
                    <a:gd name="T37" fmla="*/ 86 h 95"/>
                    <a:gd name="T38" fmla="*/ 284 w 363"/>
                    <a:gd name="T39" fmla="*/ 88 h 95"/>
                    <a:gd name="T40" fmla="*/ 263 w 363"/>
                    <a:gd name="T41" fmla="*/ 94 h 95"/>
                    <a:gd name="T42" fmla="*/ 249 w 363"/>
                    <a:gd name="T43" fmla="*/ 75 h 95"/>
                    <a:gd name="T44" fmla="*/ 234 w 363"/>
                    <a:gd name="T45" fmla="*/ 94 h 95"/>
                    <a:gd name="T46" fmla="*/ 212 w 363"/>
                    <a:gd name="T47" fmla="*/ 75 h 95"/>
                    <a:gd name="T48" fmla="*/ 200 w 363"/>
                    <a:gd name="T49" fmla="*/ 77 h 95"/>
                    <a:gd name="T50" fmla="*/ 183 w 363"/>
                    <a:gd name="T51" fmla="*/ 86 h 95"/>
                    <a:gd name="T52" fmla="*/ 165 w 363"/>
                    <a:gd name="T53" fmla="*/ 80 h 95"/>
                    <a:gd name="T54" fmla="*/ 146 w 363"/>
                    <a:gd name="T55" fmla="*/ 77 h 95"/>
                    <a:gd name="T56" fmla="*/ 127 w 363"/>
                    <a:gd name="T57" fmla="*/ 86 h 95"/>
                    <a:gd name="T58" fmla="*/ 101 w 363"/>
                    <a:gd name="T59" fmla="*/ 72 h 95"/>
                    <a:gd name="T60" fmla="*/ 66 w 363"/>
                    <a:gd name="T61" fmla="*/ 64 h 95"/>
                    <a:gd name="T62" fmla="*/ 41 w 363"/>
                    <a:gd name="T63" fmla="*/ 55 h 95"/>
                    <a:gd name="T64" fmla="*/ 16 w 363"/>
                    <a:gd name="T65" fmla="*/ 41 h 95"/>
                    <a:gd name="T66" fmla="*/ 2 w 363"/>
                    <a:gd name="T67" fmla="*/ 36 h 95"/>
                    <a:gd name="T68" fmla="*/ 0 w 363"/>
                    <a:gd name="T69" fmla="*/ 0 h 95"/>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363" h="95">
                      <a:moveTo>
                        <a:pt x="0" y="0"/>
                      </a:moveTo>
                      <a:lnTo>
                        <a:pt x="27" y="14"/>
                      </a:lnTo>
                      <a:lnTo>
                        <a:pt x="51" y="14"/>
                      </a:lnTo>
                      <a:lnTo>
                        <a:pt x="72" y="14"/>
                      </a:lnTo>
                      <a:lnTo>
                        <a:pt x="88" y="14"/>
                      </a:lnTo>
                      <a:lnTo>
                        <a:pt x="99" y="17"/>
                      </a:lnTo>
                      <a:lnTo>
                        <a:pt x="115" y="25"/>
                      </a:lnTo>
                      <a:lnTo>
                        <a:pt x="123" y="44"/>
                      </a:lnTo>
                      <a:lnTo>
                        <a:pt x="130" y="53"/>
                      </a:lnTo>
                      <a:lnTo>
                        <a:pt x="144" y="50"/>
                      </a:lnTo>
                      <a:lnTo>
                        <a:pt x="160" y="50"/>
                      </a:lnTo>
                      <a:lnTo>
                        <a:pt x="177" y="61"/>
                      </a:lnTo>
                      <a:lnTo>
                        <a:pt x="189" y="66"/>
                      </a:lnTo>
                      <a:lnTo>
                        <a:pt x="197" y="66"/>
                      </a:lnTo>
                      <a:lnTo>
                        <a:pt x="199" y="53"/>
                      </a:lnTo>
                      <a:lnTo>
                        <a:pt x="204" y="44"/>
                      </a:lnTo>
                      <a:lnTo>
                        <a:pt x="228" y="50"/>
                      </a:lnTo>
                      <a:lnTo>
                        <a:pt x="247" y="50"/>
                      </a:lnTo>
                      <a:lnTo>
                        <a:pt x="265" y="50"/>
                      </a:lnTo>
                      <a:lnTo>
                        <a:pt x="278" y="58"/>
                      </a:lnTo>
                      <a:lnTo>
                        <a:pt x="286" y="64"/>
                      </a:lnTo>
                      <a:lnTo>
                        <a:pt x="300" y="61"/>
                      </a:lnTo>
                      <a:lnTo>
                        <a:pt x="309" y="55"/>
                      </a:lnTo>
                      <a:lnTo>
                        <a:pt x="315" y="50"/>
                      </a:lnTo>
                      <a:lnTo>
                        <a:pt x="331" y="50"/>
                      </a:lnTo>
                      <a:lnTo>
                        <a:pt x="341" y="44"/>
                      </a:lnTo>
                      <a:lnTo>
                        <a:pt x="354" y="39"/>
                      </a:lnTo>
                      <a:lnTo>
                        <a:pt x="362" y="39"/>
                      </a:lnTo>
                      <a:lnTo>
                        <a:pt x="360" y="58"/>
                      </a:lnTo>
                      <a:lnTo>
                        <a:pt x="356" y="66"/>
                      </a:lnTo>
                      <a:lnTo>
                        <a:pt x="348" y="75"/>
                      </a:lnTo>
                      <a:lnTo>
                        <a:pt x="341" y="75"/>
                      </a:lnTo>
                      <a:lnTo>
                        <a:pt x="339" y="75"/>
                      </a:lnTo>
                      <a:lnTo>
                        <a:pt x="329" y="77"/>
                      </a:lnTo>
                      <a:lnTo>
                        <a:pt x="321" y="88"/>
                      </a:lnTo>
                      <a:lnTo>
                        <a:pt x="313" y="86"/>
                      </a:lnTo>
                      <a:lnTo>
                        <a:pt x="306" y="80"/>
                      </a:lnTo>
                      <a:lnTo>
                        <a:pt x="298" y="86"/>
                      </a:lnTo>
                      <a:lnTo>
                        <a:pt x="290" y="88"/>
                      </a:lnTo>
                      <a:lnTo>
                        <a:pt x="284" y="88"/>
                      </a:lnTo>
                      <a:lnTo>
                        <a:pt x="278" y="94"/>
                      </a:lnTo>
                      <a:lnTo>
                        <a:pt x="263" y="94"/>
                      </a:lnTo>
                      <a:lnTo>
                        <a:pt x="257" y="86"/>
                      </a:lnTo>
                      <a:lnTo>
                        <a:pt x="249" y="75"/>
                      </a:lnTo>
                      <a:lnTo>
                        <a:pt x="239" y="86"/>
                      </a:lnTo>
                      <a:lnTo>
                        <a:pt x="234" y="94"/>
                      </a:lnTo>
                      <a:lnTo>
                        <a:pt x="226" y="94"/>
                      </a:lnTo>
                      <a:lnTo>
                        <a:pt x="212" y="75"/>
                      </a:lnTo>
                      <a:lnTo>
                        <a:pt x="208" y="77"/>
                      </a:lnTo>
                      <a:lnTo>
                        <a:pt x="200" y="77"/>
                      </a:lnTo>
                      <a:lnTo>
                        <a:pt x="195" y="88"/>
                      </a:lnTo>
                      <a:lnTo>
                        <a:pt x="183" y="86"/>
                      </a:lnTo>
                      <a:lnTo>
                        <a:pt x="171" y="86"/>
                      </a:lnTo>
                      <a:lnTo>
                        <a:pt x="165" y="80"/>
                      </a:lnTo>
                      <a:lnTo>
                        <a:pt x="158" y="75"/>
                      </a:lnTo>
                      <a:lnTo>
                        <a:pt x="146" y="77"/>
                      </a:lnTo>
                      <a:lnTo>
                        <a:pt x="134" y="88"/>
                      </a:lnTo>
                      <a:lnTo>
                        <a:pt x="127" y="86"/>
                      </a:lnTo>
                      <a:lnTo>
                        <a:pt x="115" y="80"/>
                      </a:lnTo>
                      <a:lnTo>
                        <a:pt x="101" y="72"/>
                      </a:lnTo>
                      <a:lnTo>
                        <a:pt x="90" y="72"/>
                      </a:lnTo>
                      <a:lnTo>
                        <a:pt x="66" y="64"/>
                      </a:lnTo>
                      <a:lnTo>
                        <a:pt x="51" y="58"/>
                      </a:lnTo>
                      <a:lnTo>
                        <a:pt x="41" y="55"/>
                      </a:lnTo>
                      <a:lnTo>
                        <a:pt x="25" y="53"/>
                      </a:lnTo>
                      <a:lnTo>
                        <a:pt x="16" y="41"/>
                      </a:lnTo>
                      <a:lnTo>
                        <a:pt x="6" y="39"/>
                      </a:lnTo>
                      <a:lnTo>
                        <a:pt x="2" y="36"/>
                      </a:lnTo>
                      <a:lnTo>
                        <a:pt x="0" y="30"/>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9" name="Freeform 17">
                  <a:extLst>
                    <a:ext uri="{FF2B5EF4-FFF2-40B4-BE49-F238E27FC236}">
                      <a16:creationId xmlns:a16="http://schemas.microsoft.com/office/drawing/2014/main" id="{E248C529-0AA5-11B2-8A3F-23A5EF50DCBE}"/>
                    </a:ext>
                  </a:extLst>
                </p:cNvPr>
                <p:cNvSpPr>
                  <a:spLocks/>
                </p:cNvSpPr>
                <p:nvPr/>
              </p:nvSpPr>
              <p:spPr bwMode="auto">
                <a:xfrm>
                  <a:off x="4721" y="2468"/>
                  <a:ext cx="165" cy="182"/>
                </a:xfrm>
                <a:custGeom>
                  <a:avLst/>
                  <a:gdLst>
                    <a:gd name="T0" fmla="*/ 80 w 165"/>
                    <a:gd name="T1" fmla="*/ 3 h 182"/>
                    <a:gd name="T2" fmla="*/ 137 w 165"/>
                    <a:gd name="T3" fmla="*/ 0 h 182"/>
                    <a:gd name="T4" fmla="*/ 146 w 165"/>
                    <a:gd name="T5" fmla="*/ 22 h 182"/>
                    <a:gd name="T6" fmla="*/ 131 w 165"/>
                    <a:gd name="T7" fmla="*/ 36 h 182"/>
                    <a:gd name="T8" fmla="*/ 127 w 165"/>
                    <a:gd name="T9" fmla="*/ 47 h 182"/>
                    <a:gd name="T10" fmla="*/ 115 w 165"/>
                    <a:gd name="T11" fmla="*/ 61 h 182"/>
                    <a:gd name="T12" fmla="*/ 102 w 165"/>
                    <a:gd name="T13" fmla="*/ 64 h 182"/>
                    <a:gd name="T14" fmla="*/ 88 w 165"/>
                    <a:gd name="T15" fmla="*/ 56 h 182"/>
                    <a:gd name="T16" fmla="*/ 72 w 165"/>
                    <a:gd name="T17" fmla="*/ 36 h 182"/>
                    <a:gd name="T18" fmla="*/ 53 w 165"/>
                    <a:gd name="T19" fmla="*/ 36 h 182"/>
                    <a:gd name="T20" fmla="*/ 51 w 165"/>
                    <a:gd name="T21" fmla="*/ 64 h 182"/>
                    <a:gd name="T22" fmla="*/ 53 w 165"/>
                    <a:gd name="T23" fmla="*/ 81 h 182"/>
                    <a:gd name="T24" fmla="*/ 72 w 165"/>
                    <a:gd name="T25" fmla="*/ 70 h 182"/>
                    <a:gd name="T26" fmla="*/ 86 w 165"/>
                    <a:gd name="T27" fmla="*/ 75 h 182"/>
                    <a:gd name="T28" fmla="*/ 82 w 165"/>
                    <a:gd name="T29" fmla="*/ 92 h 182"/>
                    <a:gd name="T30" fmla="*/ 80 w 165"/>
                    <a:gd name="T31" fmla="*/ 103 h 182"/>
                    <a:gd name="T32" fmla="*/ 82 w 165"/>
                    <a:gd name="T33" fmla="*/ 120 h 182"/>
                    <a:gd name="T34" fmla="*/ 92 w 165"/>
                    <a:gd name="T35" fmla="*/ 128 h 182"/>
                    <a:gd name="T36" fmla="*/ 88 w 165"/>
                    <a:gd name="T37" fmla="*/ 148 h 182"/>
                    <a:gd name="T38" fmla="*/ 82 w 165"/>
                    <a:gd name="T39" fmla="*/ 170 h 182"/>
                    <a:gd name="T40" fmla="*/ 68 w 165"/>
                    <a:gd name="T41" fmla="*/ 175 h 182"/>
                    <a:gd name="T42" fmla="*/ 62 w 165"/>
                    <a:gd name="T43" fmla="*/ 164 h 182"/>
                    <a:gd name="T44" fmla="*/ 55 w 165"/>
                    <a:gd name="T45" fmla="*/ 139 h 182"/>
                    <a:gd name="T46" fmla="*/ 55 w 165"/>
                    <a:gd name="T47" fmla="*/ 114 h 182"/>
                    <a:gd name="T48" fmla="*/ 35 w 165"/>
                    <a:gd name="T49" fmla="*/ 114 h 182"/>
                    <a:gd name="T50" fmla="*/ 23 w 165"/>
                    <a:gd name="T51" fmla="*/ 117 h 182"/>
                    <a:gd name="T52" fmla="*/ 39 w 165"/>
                    <a:gd name="T53" fmla="*/ 128 h 182"/>
                    <a:gd name="T54" fmla="*/ 47 w 165"/>
                    <a:gd name="T55" fmla="*/ 145 h 182"/>
                    <a:gd name="T56" fmla="*/ 41 w 165"/>
                    <a:gd name="T57" fmla="*/ 167 h 182"/>
                    <a:gd name="T58" fmla="*/ 29 w 165"/>
                    <a:gd name="T59" fmla="*/ 181 h 182"/>
                    <a:gd name="T60" fmla="*/ 29 w 165"/>
                    <a:gd name="T61" fmla="*/ 164 h 182"/>
                    <a:gd name="T62" fmla="*/ 21 w 165"/>
                    <a:gd name="T63" fmla="*/ 145 h 182"/>
                    <a:gd name="T64" fmla="*/ 10 w 165"/>
                    <a:gd name="T65" fmla="*/ 128 h 182"/>
                    <a:gd name="T66" fmla="*/ 2 w 165"/>
                    <a:gd name="T67" fmla="*/ 109 h 182"/>
                    <a:gd name="T68" fmla="*/ 16 w 165"/>
                    <a:gd name="T69" fmla="*/ 86 h 182"/>
                    <a:gd name="T70" fmla="*/ 23 w 165"/>
                    <a:gd name="T71" fmla="*/ 58 h 182"/>
                    <a:gd name="T72" fmla="*/ 25 w 165"/>
                    <a:gd name="T73" fmla="*/ 39 h 182"/>
                    <a:gd name="T74" fmla="*/ 23 w 165"/>
                    <a:gd name="T75" fmla="*/ 22 h 182"/>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65" h="182">
                      <a:moveTo>
                        <a:pt x="41" y="0"/>
                      </a:moveTo>
                      <a:lnTo>
                        <a:pt x="80" y="3"/>
                      </a:lnTo>
                      <a:lnTo>
                        <a:pt x="117" y="3"/>
                      </a:lnTo>
                      <a:lnTo>
                        <a:pt x="137" y="0"/>
                      </a:lnTo>
                      <a:lnTo>
                        <a:pt x="164" y="17"/>
                      </a:lnTo>
                      <a:lnTo>
                        <a:pt x="146" y="22"/>
                      </a:lnTo>
                      <a:lnTo>
                        <a:pt x="137" y="31"/>
                      </a:lnTo>
                      <a:lnTo>
                        <a:pt x="131" y="36"/>
                      </a:lnTo>
                      <a:lnTo>
                        <a:pt x="127" y="42"/>
                      </a:lnTo>
                      <a:lnTo>
                        <a:pt x="127" y="47"/>
                      </a:lnTo>
                      <a:lnTo>
                        <a:pt x="127" y="56"/>
                      </a:lnTo>
                      <a:lnTo>
                        <a:pt x="115" y="61"/>
                      </a:lnTo>
                      <a:lnTo>
                        <a:pt x="105" y="61"/>
                      </a:lnTo>
                      <a:lnTo>
                        <a:pt x="102" y="64"/>
                      </a:lnTo>
                      <a:lnTo>
                        <a:pt x="92" y="64"/>
                      </a:lnTo>
                      <a:lnTo>
                        <a:pt x="88" y="56"/>
                      </a:lnTo>
                      <a:lnTo>
                        <a:pt x="80" y="45"/>
                      </a:lnTo>
                      <a:lnTo>
                        <a:pt x="72" y="36"/>
                      </a:lnTo>
                      <a:lnTo>
                        <a:pt x="57" y="36"/>
                      </a:lnTo>
                      <a:lnTo>
                        <a:pt x="53" y="36"/>
                      </a:lnTo>
                      <a:lnTo>
                        <a:pt x="49" y="50"/>
                      </a:lnTo>
                      <a:lnTo>
                        <a:pt x="51" y="64"/>
                      </a:lnTo>
                      <a:lnTo>
                        <a:pt x="51" y="72"/>
                      </a:lnTo>
                      <a:lnTo>
                        <a:pt x="53" y="81"/>
                      </a:lnTo>
                      <a:lnTo>
                        <a:pt x="61" y="78"/>
                      </a:lnTo>
                      <a:lnTo>
                        <a:pt x="72" y="70"/>
                      </a:lnTo>
                      <a:lnTo>
                        <a:pt x="80" y="70"/>
                      </a:lnTo>
                      <a:lnTo>
                        <a:pt x="86" y="75"/>
                      </a:lnTo>
                      <a:lnTo>
                        <a:pt x="86" y="81"/>
                      </a:lnTo>
                      <a:lnTo>
                        <a:pt x="82" y="92"/>
                      </a:lnTo>
                      <a:lnTo>
                        <a:pt x="80" y="97"/>
                      </a:lnTo>
                      <a:lnTo>
                        <a:pt x="80" y="103"/>
                      </a:lnTo>
                      <a:lnTo>
                        <a:pt x="78" y="111"/>
                      </a:lnTo>
                      <a:lnTo>
                        <a:pt x="82" y="120"/>
                      </a:lnTo>
                      <a:lnTo>
                        <a:pt x="90" y="131"/>
                      </a:lnTo>
                      <a:lnTo>
                        <a:pt x="92" y="128"/>
                      </a:lnTo>
                      <a:lnTo>
                        <a:pt x="92" y="139"/>
                      </a:lnTo>
                      <a:lnTo>
                        <a:pt x="88" y="148"/>
                      </a:lnTo>
                      <a:lnTo>
                        <a:pt x="84" y="156"/>
                      </a:lnTo>
                      <a:lnTo>
                        <a:pt x="82" y="170"/>
                      </a:lnTo>
                      <a:lnTo>
                        <a:pt x="74" y="175"/>
                      </a:lnTo>
                      <a:lnTo>
                        <a:pt x="68" y="175"/>
                      </a:lnTo>
                      <a:lnTo>
                        <a:pt x="62" y="175"/>
                      </a:lnTo>
                      <a:lnTo>
                        <a:pt x="62" y="164"/>
                      </a:lnTo>
                      <a:lnTo>
                        <a:pt x="61" y="145"/>
                      </a:lnTo>
                      <a:lnTo>
                        <a:pt x="55" y="139"/>
                      </a:lnTo>
                      <a:lnTo>
                        <a:pt x="53" y="131"/>
                      </a:lnTo>
                      <a:lnTo>
                        <a:pt x="55" y="114"/>
                      </a:lnTo>
                      <a:lnTo>
                        <a:pt x="49" y="109"/>
                      </a:lnTo>
                      <a:lnTo>
                        <a:pt x="35" y="114"/>
                      </a:lnTo>
                      <a:lnTo>
                        <a:pt x="29" y="109"/>
                      </a:lnTo>
                      <a:lnTo>
                        <a:pt x="23" y="117"/>
                      </a:lnTo>
                      <a:lnTo>
                        <a:pt x="29" y="123"/>
                      </a:lnTo>
                      <a:lnTo>
                        <a:pt x="39" y="128"/>
                      </a:lnTo>
                      <a:lnTo>
                        <a:pt x="41" y="134"/>
                      </a:lnTo>
                      <a:lnTo>
                        <a:pt x="47" y="145"/>
                      </a:lnTo>
                      <a:lnTo>
                        <a:pt x="47" y="153"/>
                      </a:lnTo>
                      <a:lnTo>
                        <a:pt x="41" y="167"/>
                      </a:lnTo>
                      <a:lnTo>
                        <a:pt x="33" y="178"/>
                      </a:lnTo>
                      <a:lnTo>
                        <a:pt x="29" y="181"/>
                      </a:lnTo>
                      <a:lnTo>
                        <a:pt x="29" y="173"/>
                      </a:lnTo>
                      <a:lnTo>
                        <a:pt x="29" y="164"/>
                      </a:lnTo>
                      <a:lnTo>
                        <a:pt x="31" y="153"/>
                      </a:lnTo>
                      <a:lnTo>
                        <a:pt x="21" y="145"/>
                      </a:lnTo>
                      <a:lnTo>
                        <a:pt x="12" y="136"/>
                      </a:lnTo>
                      <a:lnTo>
                        <a:pt x="10" y="128"/>
                      </a:lnTo>
                      <a:lnTo>
                        <a:pt x="0" y="123"/>
                      </a:lnTo>
                      <a:lnTo>
                        <a:pt x="2" y="109"/>
                      </a:lnTo>
                      <a:lnTo>
                        <a:pt x="10" y="100"/>
                      </a:lnTo>
                      <a:lnTo>
                        <a:pt x="16" y="86"/>
                      </a:lnTo>
                      <a:lnTo>
                        <a:pt x="21" y="72"/>
                      </a:lnTo>
                      <a:lnTo>
                        <a:pt x="23" y="58"/>
                      </a:lnTo>
                      <a:lnTo>
                        <a:pt x="21" y="45"/>
                      </a:lnTo>
                      <a:lnTo>
                        <a:pt x="25" y="39"/>
                      </a:lnTo>
                      <a:lnTo>
                        <a:pt x="29" y="33"/>
                      </a:lnTo>
                      <a:lnTo>
                        <a:pt x="23" y="22"/>
                      </a:lnTo>
                      <a:lnTo>
                        <a:pt x="4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0" name="Freeform 18">
                  <a:extLst>
                    <a:ext uri="{FF2B5EF4-FFF2-40B4-BE49-F238E27FC236}">
                      <a16:creationId xmlns:a16="http://schemas.microsoft.com/office/drawing/2014/main" id="{96A64422-C5FA-40CC-C026-755ACA50271F}"/>
                    </a:ext>
                  </a:extLst>
                </p:cNvPr>
                <p:cNvSpPr>
                  <a:spLocks/>
                </p:cNvSpPr>
                <p:nvPr/>
              </p:nvSpPr>
              <p:spPr bwMode="auto">
                <a:xfrm>
                  <a:off x="4549" y="2387"/>
                  <a:ext cx="182" cy="249"/>
                </a:xfrm>
                <a:custGeom>
                  <a:avLst/>
                  <a:gdLst>
                    <a:gd name="T0" fmla="*/ 0 w 182"/>
                    <a:gd name="T1" fmla="*/ 83 h 249"/>
                    <a:gd name="T2" fmla="*/ 37 w 182"/>
                    <a:gd name="T3" fmla="*/ 44 h 249"/>
                    <a:gd name="T4" fmla="*/ 56 w 182"/>
                    <a:gd name="T5" fmla="*/ 28 h 249"/>
                    <a:gd name="T6" fmla="*/ 66 w 182"/>
                    <a:gd name="T7" fmla="*/ 14 h 249"/>
                    <a:gd name="T8" fmla="*/ 95 w 182"/>
                    <a:gd name="T9" fmla="*/ 0 h 249"/>
                    <a:gd name="T10" fmla="*/ 111 w 182"/>
                    <a:gd name="T11" fmla="*/ 30 h 249"/>
                    <a:gd name="T12" fmla="*/ 127 w 182"/>
                    <a:gd name="T13" fmla="*/ 17 h 249"/>
                    <a:gd name="T14" fmla="*/ 132 w 182"/>
                    <a:gd name="T15" fmla="*/ 8 h 249"/>
                    <a:gd name="T16" fmla="*/ 146 w 182"/>
                    <a:gd name="T17" fmla="*/ 0 h 249"/>
                    <a:gd name="T18" fmla="*/ 154 w 182"/>
                    <a:gd name="T19" fmla="*/ 0 h 249"/>
                    <a:gd name="T20" fmla="*/ 156 w 182"/>
                    <a:gd name="T21" fmla="*/ 11 h 249"/>
                    <a:gd name="T22" fmla="*/ 156 w 182"/>
                    <a:gd name="T23" fmla="*/ 19 h 249"/>
                    <a:gd name="T24" fmla="*/ 148 w 182"/>
                    <a:gd name="T25" fmla="*/ 33 h 249"/>
                    <a:gd name="T26" fmla="*/ 148 w 182"/>
                    <a:gd name="T27" fmla="*/ 41 h 249"/>
                    <a:gd name="T28" fmla="*/ 169 w 182"/>
                    <a:gd name="T29" fmla="*/ 77 h 249"/>
                    <a:gd name="T30" fmla="*/ 173 w 182"/>
                    <a:gd name="T31" fmla="*/ 99 h 249"/>
                    <a:gd name="T32" fmla="*/ 179 w 182"/>
                    <a:gd name="T33" fmla="*/ 99 h 249"/>
                    <a:gd name="T34" fmla="*/ 181 w 182"/>
                    <a:gd name="T35" fmla="*/ 110 h 249"/>
                    <a:gd name="T36" fmla="*/ 173 w 182"/>
                    <a:gd name="T37" fmla="*/ 121 h 249"/>
                    <a:gd name="T38" fmla="*/ 167 w 182"/>
                    <a:gd name="T39" fmla="*/ 116 h 249"/>
                    <a:gd name="T40" fmla="*/ 154 w 182"/>
                    <a:gd name="T41" fmla="*/ 124 h 249"/>
                    <a:gd name="T42" fmla="*/ 156 w 182"/>
                    <a:gd name="T43" fmla="*/ 146 h 249"/>
                    <a:gd name="T44" fmla="*/ 140 w 182"/>
                    <a:gd name="T45" fmla="*/ 160 h 249"/>
                    <a:gd name="T46" fmla="*/ 140 w 182"/>
                    <a:gd name="T47" fmla="*/ 196 h 249"/>
                    <a:gd name="T48" fmla="*/ 140 w 182"/>
                    <a:gd name="T49" fmla="*/ 220 h 249"/>
                    <a:gd name="T50" fmla="*/ 132 w 182"/>
                    <a:gd name="T51" fmla="*/ 231 h 249"/>
                    <a:gd name="T52" fmla="*/ 127 w 182"/>
                    <a:gd name="T53" fmla="*/ 248 h 249"/>
                    <a:gd name="T54" fmla="*/ 119 w 182"/>
                    <a:gd name="T55" fmla="*/ 245 h 249"/>
                    <a:gd name="T56" fmla="*/ 107 w 182"/>
                    <a:gd name="T57" fmla="*/ 237 h 249"/>
                    <a:gd name="T58" fmla="*/ 97 w 182"/>
                    <a:gd name="T59" fmla="*/ 229 h 249"/>
                    <a:gd name="T60" fmla="*/ 90 w 182"/>
                    <a:gd name="T61" fmla="*/ 215 h 249"/>
                    <a:gd name="T62" fmla="*/ 62 w 182"/>
                    <a:gd name="T63" fmla="*/ 218 h 249"/>
                    <a:gd name="T64" fmla="*/ 39 w 182"/>
                    <a:gd name="T65" fmla="*/ 209 h 249"/>
                    <a:gd name="T66" fmla="*/ 23 w 182"/>
                    <a:gd name="T67" fmla="*/ 187 h 249"/>
                    <a:gd name="T68" fmla="*/ 14 w 182"/>
                    <a:gd name="T69" fmla="*/ 171 h 249"/>
                    <a:gd name="T70" fmla="*/ 6 w 182"/>
                    <a:gd name="T71" fmla="*/ 157 h 249"/>
                    <a:gd name="T72" fmla="*/ 6 w 182"/>
                    <a:gd name="T73" fmla="*/ 130 h 249"/>
                    <a:gd name="T74" fmla="*/ 0 w 182"/>
                    <a:gd name="T75" fmla="*/ 83 h 249"/>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182" h="249">
                      <a:moveTo>
                        <a:pt x="0" y="83"/>
                      </a:moveTo>
                      <a:lnTo>
                        <a:pt x="37" y="44"/>
                      </a:lnTo>
                      <a:lnTo>
                        <a:pt x="56" y="28"/>
                      </a:lnTo>
                      <a:lnTo>
                        <a:pt x="66" y="14"/>
                      </a:lnTo>
                      <a:lnTo>
                        <a:pt x="95" y="0"/>
                      </a:lnTo>
                      <a:lnTo>
                        <a:pt x="111" y="30"/>
                      </a:lnTo>
                      <a:lnTo>
                        <a:pt x="127" y="17"/>
                      </a:lnTo>
                      <a:lnTo>
                        <a:pt x="132" y="8"/>
                      </a:lnTo>
                      <a:lnTo>
                        <a:pt x="146" y="0"/>
                      </a:lnTo>
                      <a:lnTo>
                        <a:pt x="154" y="0"/>
                      </a:lnTo>
                      <a:lnTo>
                        <a:pt x="156" y="11"/>
                      </a:lnTo>
                      <a:lnTo>
                        <a:pt x="156" y="19"/>
                      </a:lnTo>
                      <a:lnTo>
                        <a:pt x="148" y="33"/>
                      </a:lnTo>
                      <a:lnTo>
                        <a:pt x="148" y="41"/>
                      </a:lnTo>
                      <a:lnTo>
                        <a:pt x="169" y="77"/>
                      </a:lnTo>
                      <a:lnTo>
                        <a:pt x="173" y="99"/>
                      </a:lnTo>
                      <a:lnTo>
                        <a:pt x="179" y="99"/>
                      </a:lnTo>
                      <a:lnTo>
                        <a:pt x="181" y="110"/>
                      </a:lnTo>
                      <a:lnTo>
                        <a:pt x="173" y="121"/>
                      </a:lnTo>
                      <a:lnTo>
                        <a:pt x="167" y="116"/>
                      </a:lnTo>
                      <a:lnTo>
                        <a:pt x="154" y="124"/>
                      </a:lnTo>
                      <a:lnTo>
                        <a:pt x="156" y="146"/>
                      </a:lnTo>
                      <a:lnTo>
                        <a:pt x="140" y="160"/>
                      </a:lnTo>
                      <a:lnTo>
                        <a:pt x="140" y="196"/>
                      </a:lnTo>
                      <a:lnTo>
                        <a:pt x="140" y="220"/>
                      </a:lnTo>
                      <a:lnTo>
                        <a:pt x="132" y="231"/>
                      </a:lnTo>
                      <a:lnTo>
                        <a:pt x="127" y="248"/>
                      </a:lnTo>
                      <a:lnTo>
                        <a:pt x="119" y="245"/>
                      </a:lnTo>
                      <a:lnTo>
                        <a:pt x="107" y="237"/>
                      </a:lnTo>
                      <a:lnTo>
                        <a:pt x="97" y="229"/>
                      </a:lnTo>
                      <a:lnTo>
                        <a:pt x="90" y="215"/>
                      </a:lnTo>
                      <a:lnTo>
                        <a:pt x="62" y="218"/>
                      </a:lnTo>
                      <a:lnTo>
                        <a:pt x="39" y="209"/>
                      </a:lnTo>
                      <a:lnTo>
                        <a:pt x="23" y="187"/>
                      </a:lnTo>
                      <a:lnTo>
                        <a:pt x="14" y="171"/>
                      </a:lnTo>
                      <a:lnTo>
                        <a:pt x="6" y="157"/>
                      </a:lnTo>
                      <a:lnTo>
                        <a:pt x="6" y="130"/>
                      </a:lnTo>
                      <a:lnTo>
                        <a:pt x="0" y="8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1" name="Freeform 19">
                  <a:extLst>
                    <a:ext uri="{FF2B5EF4-FFF2-40B4-BE49-F238E27FC236}">
                      <a16:creationId xmlns:a16="http://schemas.microsoft.com/office/drawing/2014/main" id="{FEAA6C63-5AD9-04A0-7B12-E3A82BBA86BE}"/>
                    </a:ext>
                  </a:extLst>
                </p:cNvPr>
                <p:cNvSpPr>
                  <a:spLocks/>
                </p:cNvSpPr>
                <p:nvPr/>
              </p:nvSpPr>
              <p:spPr bwMode="auto">
                <a:xfrm>
                  <a:off x="4934" y="2529"/>
                  <a:ext cx="348" cy="235"/>
                </a:xfrm>
                <a:custGeom>
                  <a:avLst/>
                  <a:gdLst>
                    <a:gd name="T0" fmla="*/ 31 w 348"/>
                    <a:gd name="T1" fmla="*/ 3 h 235"/>
                    <a:gd name="T2" fmla="*/ 68 w 348"/>
                    <a:gd name="T3" fmla="*/ 39 h 235"/>
                    <a:gd name="T4" fmla="*/ 74 w 348"/>
                    <a:gd name="T5" fmla="*/ 56 h 235"/>
                    <a:gd name="T6" fmla="*/ 96 w 348"/>
                    <a:gd name="T7" fmla="*/ 47 h 235"/>
                    <a:gd name="T8" fmla="*/ 107 w 348"/>
                    <a:gd name="T9" fmla="*/ 53 h 235"/>
                    <a:gd name="T10" fmla="*/ 121 w 348"/>
                    <a:gd name="T11" fmla="*/ 39 h 235"/>
                    <a:gd name="T12" fmla="*/ 140 w 348"/>
                    <a:gd name="T13" fmla="*/ 31 h 235"/>
                    <a:gd name="T14" fmla="*/ 185 w 348"/>
                    <a:gd name="T15" fmla="*/ 47 h 235"/>
                    <a:gd name="T16" fmla="*/ 212 w 348"/>
                    <a:gd name="T17" fmla="*/ 67 h 235"/>
                    <a:gd name="T18" fmla="*/ 234 w 348"/>
                    <a:gd name="T19" fmla="*/ 81 h 235"/>
                    <a:gd name="T20" fmla="*/ 271 w 348"/>
                    <a:gd name="T21" fmla="*/ 111 h 235"/>
                    <a:gd name="T22" fmla="*/ 275 w 348"/>
                    <a:gd name="T23" fmla="*/ 128 h 235"/>
                    <a:gd name="T24" fmla="*/ 292 w 348"/>
                    <a:gd name="T25" fmla="*/ 142 h 235"/>
                    <a:gd name="T26" fmla="*/ 306 w 348"/>
                    <a:gd name="T27" fmla="*/ 148 h 235"/>
                    <a:gd name="T28" fmla="*/ 322 w 348"/>
                    <a:gd name="T29" fmla="*/ 176 h 235"/>
                    <a:gd name="T30" fmla="*/ 333 w 348"/>
                    <a:gd name="T31" fmla="*/ 192 h 235"/>
                    <a:gd name="T32" fmla="*/ 335 w 348"/>
                    <a:gd name="T33" fmla="*/ 234 h 235"/>
                    <a:gd name="T34" fmla="*/ 320 w 348"/>
                    <a:gd name="T35" fmla="*/ 234 h 235"/>
                    <a:gd name="T36" fmla="*/ 310 w 348"/>
                    <a:gd name="T37" fmla="*/ 226 h 235"/>
                    <a:gd name="T38" fmla="*/ 275 w 348"/>
                    <a:gd name="T39" fmla="*/ 184 h 235"/>
                    <a:gd name="T40" fmla="*/ 240 w 348"/>
                    <a:gd name="T41" fmla="*/ 184 h 235"/>
                    <a:gd name="T42" fmla="*/ 228 w 348"/>
                    <a:gd name="T43" fmla="*/ 198 h 235"/>
                    <a:gd name="T44" fmla="*/ 218 w 348"/>
                    <a:gd name="T45" fmla="*/ 206 h 235"/>
                    <a:gd name="T46" fmla="*/ 197 w 348"/>
                    <a:gd name="T47" fmla="*/ 217 h 235"/>
                    <a:gd name="T48" fmla="*/ 177 w 348"/>
                    <a:gd name="T49" fmla="*/ 212 h 235"/>
                    <a:gd name="T50" fmla="*/ 160 w 348"/>
                    <a:gd name="T51" fmla="*/ 212 h 235"/>
                    <a:gd name="T52" fmla="*/ 138 w 348"/>
                    <a:gd name="T53" fmla="*/ 159 h 235"/>
                    <a:gd name="T54" fmla="*/ 113 w 348"/>
                    <a:gd name="T55" fmla="*/ 111 h 235"/>
                    <a:gd name="T56" fmla="*/ 82 w 348"/>
                    <a:gd name="T57" fmla="*/ 95 h 235"/>
                    <a:gd name="T58" fmla="*/ 53 w 348"/>
                    <a:gd name="T59" fmla="*/ 92 h 235"/>
                    <a:gd name="T60" fmla="*/ 23 w 348"/>
                    <a:gd name="T61" fmla="*/ 75 h 235"/>
                    <a:gd name="T62" fmla="*/ 25 w 348"/>
                    <a:gd name="T63" fmla="*/ 25 h 23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348" h="235">
                      <a:moveTo>
                        <a:pt x="0" y="0"/>
                      </a:moveTo>
                      <a:lnTo>
                        <a:pt x="31" y="3"/>
                      </a:lnTo>
                      <a:lnTo>
                        <a:pt x="57" y="6"/>
                      </a:lnTo>
                      <a:lnTo>
                        <a:pt x="68" y="39"/>
                      </a:lnTo>
                      <a:lnTo>
                        <a:pt x="70" y="50"/>
                      </a:lnTo>
                      <a:lnTo>
                        <a:pt x="74" y="56"/>
                      </a:lnTo>
                      <a:lnTo>
                        <a:pt x="82" y="47"/>
                      </a:lnTo>
                      <a:lnTo>
                        <a:pt x="96" y="47"/>
                      </a:lnTo>
                      <a:lnTo>
                        <a:pt x="103" y="56"/>
                      </a:lnTo>
                      <a:lnTo>
                        <a:pt x="107" y="53"/>
                      </a:lnTo>
                      <a:lnTo>
                        <a:pt x="119" y="39"/>
                      </a:lnTo>
                      <a:lnTo>
                        <a:pt x="121" y="39"/>
                      </a:lnTo>
                      <a:lnTo>
                        <a:pt x="131" y="31"/>
                      </a:lnTo>
                      <a:lnTo>
                        <a:pt x="140" y="31"/>
                      </a:lnTo>
                      <a:lnTo>
                        <a:pt x="172" y="47"/>
                      </a:lnTo>
                      <a:lnTo>
                        <a:pt x="185" y="47"/>
                      </a:lnTo>
                      <a:lnTo>
                        <a:pt x="199" y="61"/>
                      </a:lnTo>
                      <a:lnTo>
                        <a:pt x="212" y="67"/>
                      </a:lnTo>
                      <a:lnTo>
                        <a:pt x="224" y="78"/>
                      </a:lnTo>
                      <a:lnTo>
                        <a:pt x="234" y="81"/>
                      </a:lnTo>
                      <a:lnTo>
                        <a:pt x="259" y="92"/>
                      </a:lnTo>
                      <a:lnTo>
                        <a:pt x="271" y="111"/>
                      </a:lnTo>
                      <a:lnTo>
                        <a:pt x="277" y="123"/>
                      </a:lnTo>
                      <a:lnTo>
                        <a:pt x="275" y="128"/>
                      </a:lnTo>
                      <a:lnTo>
                        <a:pt x="285" y="139"/>
                      </a:lnTo>
                      <a:lnTo>
                        <a:pt x="292" y="142"/>
                      </a:lnTo>
                      <a:lnTo>
                        <a:pt x="296" y="145"/>
                      </a:lnTo>
                      <a:lnTo>
                        <a:pt x="306" y="148"/>
                      </a:lnTo>
                      <a:lnTo>
                        <a:pt x="322" y="164"/>
                      </a:lnTo>
                      <a:lnTo>
                        <a:pt x="322" y="176"/>
                      </a:lnTo>
                      <a:lnTo>
                        <a:pt x="331" y="187"/>
                      </a:lnTo>
                      <a:lnTo>
                        <a:pt x="333" y="192"/>
                      </a:lnTo>
                      <a:lnTo>
                        <a:pt x="347" y="215"/>
                      </a:lnTo>
                      <a:lnTo>
                        <a:pt x="335" y="234"/>
                      </a:lnTo>
                      <a:lnTo>
                        <a:pt x="331" y="234"/>
                      </a:lnTo>
                      <a:lnTo>
                        <a:pt x="320" y="234"/>
                      </a:lnTo>
                      <a:lnTo>
                        <a:pt x="316" y="226"/>
                      </a:lnTo>
                      <a:lnTo>
                        <a:pt x="310" y="226"/>
                      </a:lnTo>
                      <a:lnTo>
                        <a:pt x="304" y="228"/>
                      </a:lnTo>
                      <a:lnTo>
                        <a:pt x="275" y="184"/>
                      </a:lnTo>
                      <a:lnTo>
                        <a:pt x="257" y="187"/>
                      </a:lnTo>
                      <a:lnTo>
                        <a:pt x="240" y="184"/>
                      </a:lnTo>
                      <a:lnTo>
                        <a:pt x="234" y="189"/>
                      </a:lnTo>
                      <a:lnTo>
                        <a:pt x="228" y="198"/>
                      </a:lnTo>
                      <a:lnTo>
                        <a:pt x="226" y="192"/>
                      </a:lnTo>
                      <a:lnTo>
                        <a:pt x="218" y="206"/>
                      </a:lnTo>
                      <a:lnTo>
                        <a:pt x="207" y="226"/>
                      </a:lnTo>
                      <a:lnTo>
                        <a:pt x="197" y="217"/>
                      </a:lnTo>
                      <a:lnTo>
                        <a:pt x="185" y="212"/>
                      </a:lnTo>
                      <a:lnTo>
                        <a:pt x="177" y="212"/>
                      </a:lnTo>
                      <a:lnTo>
                        <a:pt x="166" y="206"/>
                      </a:lnTo>
                      <a:lnTo>
                        <a:pt x="160" y="212"/>
                      </a:lnTo>
                      <a:lnTo>
                        <a:pt x="152" y="184"/>
                      </a:lnTo>
                      <a:lnTo>
                        <a:pt x="138" y="159"/>
                      </a:lnTo>
                      <a:lnTo>
                        <a:pt x="125" y="128"/>
                      </a:lnTo>
                      <a:lnTo>
                        <a:pt x="113" y="111"/>
                      </a:lnTo>
                      <a:lnTo>
                        <a:pt x="103" y="95"/>
                      </a:lnTo>
                      <a:lnTo>
                        <a:pt x="82" y="95"/>
                      </a:lnTo>
                      <a:lnTo>
                        <a:pt x="62" y="103"/>
                      </a:lnTo>
                      <a:lnTo>
                        <a:pt x="53" y="92"/>
                      </a:lnTo>
                      <a:lnTo>
                        <a:pt x="33" y="84"/>
                      </a:lnTo>
                      <a:lnTo>
                        <a:pt x="23" y="75"/>
                      </a:lnTo>
                      <a:lnTo>
                        <a:pt x="23" y="42"/>
                      </a:lnTo>
                      <a:lnTo>
                        <a:pt x="25"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2" name="Freeform 20">
                  <a:extLst>
                    <a:ext uri="{FF2B5EF4-FFF2-40B4-BE49-F238E27FC236}">
                      <a16:creationId xmlns:a16="http://schemas.microsoft.com/office/drawing/2014/main" id="{939F9C5E-B3A8-EC40-1B2E-906C55CB3217}"/>
                    </a:ext>
                  </a:extLst>
                </p:cNvPr>
                <p:cNvSpPr>
                  <a:spLocks/>
                </p:cNvSpPr>
                <p:nvPr/>
              </p:nvSpPr>
              <p:spPr bwMode="auto">
                <a:xfrm>
                  <a:off x="4293" y="2362"/>
                  <a:ext cx="209" cy="310"/>
                </a:xfrm>
                <a:custGeom>
                  <a:avLst/>
                  <a:gdLst>
                    <a:gd name="T0" fmla="*/ 0 w 209"/>
                    <a:gd name="T1" fmla="*/ 8 h 310"/>
                    <a:gd name="T2" fmla="*/ 21 w 209"/>
                    <a:gd name="T3" fmla="*/ 0 h 310"/>
                    <a:gd name="T4" fmla="*/ 46 w 209"/>
                    <a:gd name="T5" fmla="*/ 14 h 310"/>
                    <a:gd name="T6" fmla="*/ 50 w 209"/>
                    <a:gd name="T7" fmla="*/ 28 h 310"/>
                    <a:gd name="T8" fmla="*/ 50 w 209"/>
                    <a:gd name="T9" fmla="*/ 33 h 310"/>
                    <a:gd name="T10" fmla="*/ 56 w 209"/>
                    <a:gd name="T11" fmla="*/ 36 h 310"/>
                    <a:gd name="T12" fmla="*/ 56 w 209"/>
                    <a:gd name="T13" fmla="*/ 42 h 310"/>
                    <a:gd name="T14" fmla="*/ 64 w 209"/>
                    <a:gd name="T15" fmla="*/ 45 h 310"/>
                    <a:gd name="T16" fmla="*/ 64 w 209"/>
                    <a:gd name="T17" fmla="*/ 56 h 310"/>
                    <a:gd name="T18" fmla="*/ 89 w 209"/>
                    <a:gd name="T19" fmla="*/ 89 h 310"/>
                    <a:gd name="T20" fmla="*/ 92 w 209"/>
                    <a:gd name="T21" fmla="*/ 89 h 310"/>
                    <a:gd name="T22" fmla="*/ 96 w 209"/>
                    <a:gd name="T23" fmla="*/ 97 h 310"/>
                    <a:gd name="T24" fmla="*/ 100 w 209"/>
                    <a:gd name="T25" fmla="*/ 106 h 310"/>
                    <a:gd name="T26" fmla="*/ 104 w 209"/>
                    <a:gd name="T27" fmla="*/ 106 h 310"/>
                    <a:gd name="T28" fmla="*/ 121 w 209"/>
                    <a:gd name="T29" fmla="*/ 117 h 310"/>
                    <a:gd name="T30" fmla="*/ 154 w 209"/>
                    <a:gd name="T31" fmla="*/ 122 h 310"/>
                    <a:gd name="T32" fmla="*/ 156 w 209"/>
                    <a:gd name="T33" fmla="*/ 161 h 310"/>
                    <a:gd name="T34" fmla="*/ 164 w 209"/>
                    <a:gd name="T35" fmla="*/ 167 h 310"/>
                    <a:gd name="T36" fmla="*/ 162 w 209"/>
                    <a:gd name="T37" fmla="*/ 181 h 310"/>
                    <a:gd name="T38" fmla="*/ 181 w 209"/>
                    <a:gd name="T39" fmla="*/ 200 h 310"/>
                    <a:gd name="T40" fmla="*/ 198 w 209"/>
                    <a:gd name="T41" fmla="*/ 209 h 310"/>
                    <a:gd name="T42" fmla="*/ 198 w 209"/>
                    <a:gd name="T43" fmla="*/ 273 h 310"/>
                    <a:gd name="T44" fmla="*/ 208 w 209"/>
                    <a:gd name="T45" fmla="*/ 298 h 310"/>
                    <a:gd name="T46" fmla="*/ 202 w 209"/>
                    <a:gd name="T47" fmla="*/ 306 h 310"/>
                    <a:gd name="T48" fmla="*/ 191 w 209"/>
                    <a:gd name="T49" fmla="*/ 309 h 310"/>
                    <a:gd name="T50" fmla="*/ 189 w 209"/>
                    <a:gd name="T51" fmla="*/ 287 h 310"/>
                    <a:gd name="T52" fmla="*/ 169 w 209"/>
                    <a:gd name="T53" fmla="*/ 309 h 310"/>
                    <a:gd name="T54" fmla="*/ 156 w 209"/>
                    <a:gd name="T55" fmla="*/ 276 h 310"/>
                    <a:gd name="T56" fmla="*/ 148 w 209"/>
                    <a:gd name="T57" fmla="*/ 253 h 310"/>
                    <a:gd name="T58" fmla="*/ 125 w 209"/>
                    <a:gd name="T59" fmla="*/ 223 h 310"/>
                    <a:gd name="T60" fmla="*/ 119 w 209"/>
                    <a:gd name="T61" fmla="*/ 223 h 310"/>
                    <a:gd name="T62" fmla="*/ 98 w 209"/>
                    <a:gd name="T63" fmla="*/ 206 h 310"/>
                    <a:gd name="T64" fmla="*/ 94 w 209"/>
                    <a:gd name="T65" fmla="*/ 189 h 310"/>
                    <a:gd name="T66" fmla="*/ 94 w 209"/>
                    <a:gd name="T67" fmla="*/ 178 h 310"/>
                    <a:gd name="T68" fmla="*/ 77 w 209"/>
                    <a:gd name="T69" fmla="*/ 134 h 310"/>
                    <a:gd name="T70" fmla="*/ 69 w 209"/>
                    <a:gd name="T71" fmla="*/ 106 h 310"/>
                    <a:gd name="T72" fmla="*/ 48 w 209"/>
                    <a:gd name="T73" fmla="*/ 81 h 310"/>
                    <a:gd name="T74" fmla="*/ 19 w 209"/>
                    <a:gd name="T75" fmla="*/ 42 h 310"/>
                    <a:gd name="T76" fmla="*/ 0 w 209"/>
                    <a:gd name="T77" fmla="*/ 8 h 310"/>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09" h="310">
                      <a:moveTo>
                        <a:pt x="0" y="8"/>
                      </a:moveTo>
                      <a:lnTo>
                        <a:pt x="21" y="0"/>
                      </a:lnTo>
                      <a:lnTo>
                        <a:pt x="46" y="14"/>
                      </a:lnTo>
                      <a:lnTo>
                        <a:pt x="50" y="28"/>
                      </a:lnTo>
                      <a:lnTo>
                        <a:pt x="50" y="33"/>
                      </a:lnTo>
                      <a:lnTo>
                        <a:pt x="56" y="36"/>
                      </a:lnTo>
                      <a:lnTo>
                        <a:pt x="56" y="42"/>
                      </a:lnTo>
                      <a:lnTo>
                        <a:pt x="64" y="45"/>
                      </a:lnTo>
                      <a:lnTo>
                        <a:pt x="64" y="56"/>
                      </a:lnTo>
                      <a:lnTo>
                        <a:pt x="89" y="89"/>
                      </a:lnTo>
                      <a:lnTo>
                        <a:pt x="92" y="89"/>
                      </a:lnTo>
                      <a:lnTo>
                        <a:pt x="96" y="97"/>
                      </a:lnTo>
                      <a:lnTo>
                        <a:pt x="100" y="106"/>
                      </a:lnTo>
                      <a:lnTo>
                        <a:pt x="104" y="106"/>
                      </a:lnTo>
                      <a:lnTo>
                        <a:pt x="121" y="117"/>
                      </a:lnTo>
                      <a:lnTo>
                        <a:pt x="154" y="122"/>
                      </a:lnTo>
                      <a:lnTo>
                        <a:pt x="156" y="161"/>
                      </a:lnTo>
                      <a:lnTo>
                        <a:pt x="164" y="167"/>
                      </a:lnTo>
                      <a:lnTo>
                        <a:pt x="162" y="181"/>
                      </a:lnTo>
                      <a:lnTo>
                        <a:pt x="181" y="200"/>
                      </a:lnTo>
                      <a:lnTo>
                        <a:pt x="198" y="209"/>
                      </a:lnTo>
                      <a:lnTo>
                        <a:pt x="198" y="273"/>
                      </a:lnTo>
                      <a:lnTo>
                        <a:pt x="208" y="298"/>
                      </a:lnTo>
                      <a:lnTo>
                        <a:pt x="202" y="306"/>
                      </a:lnTo>
                      <a:lnTo>
                        <a:pt x="191" y="309"/>
                      </a:lnTo>
                      <a:lnTo>
                        <a:pt x="189" y="287"/>
                      </a:lnTo>
                      <a:lnTo>
                        <a:pt x="169" y="309"/>
                      </a:lnTo>
                      <a:lnTo>
                        <a:pt x="156" y="276"/>
                      </a:lnTo>
                      <a:lnTo>
                        <a:pt x="148" y="253"/>
                      </a:lnTo>
                      <a:lnTo>
                        <a:pt x="125" y="223"/>
                      </a:lnTo>
                      <a:lnTo>
                        <a:pt x="119" y="223"/>
                      </a:lnTo>
                      <a:lnTo>
                        <a:pt x="98" y="206"/>
                      </a:lnTo>
                      <a:lnTo>
                        <a:pt x="94" y="189"/>
                      </a:lnTo>
                      <a:lnTo>
                        <a:pt x="94" y="178"/>
                      </a:lnTo>
                      <a:lnTo>
                        <a:pt x="77" y="134"/>
                      </a:lnTo>
                      <a:lnTo>
                        <a:pt x="69" y="106"/>
                      </a:lnTo>
                      <a:lnTo>
                        <a:pt x="48" y="81"/>
                      </a:lnTo>
                      <a:lnTo>
                        <a:pt x="19" y="42"/>
                      </a:lnTo>
                      <a:lnTo>
                        <a:pt x="0" y="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3" name="Freeform 21">
                  <a:extLst>
                    <a:ext uri="{FF2B5EF4-FFF2-40B4-BE49-F238E27FC236}">
                      <a16:creationId xmlns:a16="http://schemas.microsoft.com/office/drawing/2014/main" id="{2C806A68-4312-B4E2-6583-5089269A5072}"/>
                    </a:ext>
                  </a:extLst>
                </p:cNvPr>
                <p:cNvSpPr>
                  <a:spLocks/>
                </p:cNvSpPr>
                <p:nvPr/>
              </p:nvSpPr>
              <p:spPr bwMode="auto">
                <a:xfrm>
                  <a:off x="4664" y="2029"/>
                  <a:ext cx="205" cy="341"/>
                </a:xfrm>
                <a:custGeom>
                  <a:avLst/>
                  <a:gdLst>
                    <a:gd name="T0" fmla="*/ 14 w 205"/>
                    <a:gd name="T1" fmla="*/ 0 h 341"/>
                    <a:gd name="T2" fmla="*/ 31 w 205"/>
                    <a:gd name="T3" fmla="*/ 0 h 341"/>
                    <a:gd name="T4" fmla="*/ 51 w 205"/>
                    <a:gd name="T5" fmla="*/ 36 h 341"/>
                    <a:gd name="T6" fmla="*/ 47 w 205"/>
                    <a:gd name="T7" fmla="*/ 70 h 341"/>
                    <a:gd name="T8" fmla="*/ 59 w 205"/>
                    <a:gd name="T9" fmla="*/ 81 h 341"/>
                    <a:gd name="T10" fmla="*/ 65 w 205"/>
                    <a:gd name="T11" fmla="*/ 103 h 341"/>
                    <a:gd name="T12" fmla="*/ 78 w 205"/>
                    <a:gd name="T13" fmla="*/ 114 h 341"/>
                    <a:gd name="T14" fmla="*/ 94 w 205"/>
                    <a:gd name="T15" fmla="*/ 117 h 341"/>
                    <a:gd name="T16" fmla="*/ 118 w 205"/>
                    <a:gd name="T17" fmla="*/ 134 h 341"/>
                    <a:gd name="T18" fmla="*/ 133 w 205"/>
                    <a:gd name="T19" fmla="*/ 153 h 341"/>
                    <a:gd name="T20" fmla="*/ 137 w 205"/>
                    <a:gd name="T21" fmla="*/ 153 h 341"/>
                    <a:gd name="T22" fmla="*/ 157 w 205"/>
                    <a:gd name="T23" fmla="*/ 170 h 341"/>
                    <a:gd name="T24" fmla="*/ 157 w 205"/>
                    <a:gd name="T25" fmla="*/ 212 h 341"/>
                    <a:gd name="T26" fmla="*/ 163 w 205"/>
                    <a:gd name="T27" fmla="*/ 231 h 341"/>
                    <a:gd name="T28" fmla="*/ 169 w 205"/>
                    <a:gd name="T29" fmla="*/ 242 h 341"/>
                    <a:gd name="T30" fmla="*/ 177 w 205"/>
                    <a:gd name="T31" fmla="*/ 254 h 341"/>
                    <a:gd name="T32" fmla="*/ 184 w 205"/>
                    <a:gd name="T33" fmla="*/ 268 h 341"/>
                    <a:gd name="T34" fmla="*/ 188 w 205"/>
                    <a:gd name="T35" fmla="*/ 284 h 341"/>
                    <a:gd name="T36" fmla="*/ 204 w 205"/>
                    <a:gd name="T37" fmla="*/ 298 h 341"/>
                    <a:gd name="T38" fmla="*/ 202 w 205"/>
                    <a:gd name="T39" fmla="*/ 315 h 341"/>
                    <a:gd name="T40" fmla="*/ 186 w 205"/>
                    <a:gd name="T41" fmla="*/ 318 h 341"/>
                    <a:gd name="T42" fmla="*/ 180 w 205"/>
                    <a:gd name="T43" fmla="*/ 304 h 341"/>
                    <a:gd name="T44" fmla="*/ 169 w 205"/>
                    <a:gd name="T45" fmla="*/ 304 h 341"/>
                    <a:gd name="T46" fmla="*/ 169 w 205"/>
                    <a:gd name="T47" fmla="*/ 340 h 341"/>
                    <a:gd name="T48" fmla="*/ 159 w 205"/>
                    <a:gd name="T49" fmla="*/ 340 h 341"/>
                    <a:gd name="T50" fmla="*/ 147 w 205"/>
                    <a:gd name="T51" fmla="*/ 323 h 341"/>
                    <a:gd name="T52" fmla="*/ 139 w 205"/>
                    <a:gd name="T53" fmla="*/ 315 h 341"/>
                    <a:gd name="T54" fmla="*/ 139 w 205"/>
                    <a:gd name="T55" fmla="*/ 295 h 341"/>
                    <a:gd name="T56" fmla="*/ 122 w 205"/>
                    <a:gd name="T57" fmla="*/ 295 h 341"/>
                    <a:gd name="T58" fmla="*/ 116 w 205"/>
                    <a:gd name="T59" fmla="*/ 315 h 341"/>
                    <a:gd name="T60" fmla="*/ 110 w 205"/>
                    <a:gd name="T61" fmla="*/ 295 h 341"/>
                    <a:gd name="T62" fmla="*/ 108 w 205"/>
                    <a:gd name="T63" fmla="*/ 276 h 341"/>
                    <a:gd name="T64" fmla="*/ 129 w 205"/>
                    <a:gd name="T65" fmla="*/ 268 h 341"/>
                    <a:gd name="T66" fmla="*/ 141 w 205"/>
                    <a:gd name="T67" fmla="*/ 273 h 341"/>
                    <a:gd name="T68" fmla="*/ 143 w 205"/>
                    <a:gd name="T69" fmla="*/ 240 h 341"/>
                    <a:gd name="T70" fmla="*/ 131 w 205"/>
                    <a:gd name="T71" fmla="*/ 229 h 341"/>
                    <a:gd name="T72" fmla="*/ 124 w 205"/>
                    <a:gd name="T73" fmla="*/ 201 h 341"/>
                    <a:gd name="T74" fmla="*/ 118 w 205"/>
                    <a:gd name="T75" fmla="*/ 167 h 341"/>
                    <a:gd name="T76" fmla="*/ 96 w 205"/>
                    <a:gd name="T77" fmla="*/ 156 h 341"/>
                    <a:gd name="T78" fmla="*/ 86 w 205"/>
                    <a:gd name="T79" fmla="*/ 142 h 341"/>
                    <a:gd name="T80" fmla="*/ 69 w 205"/>
                    <a:gd name="T81" fmla="*/ 134 h 341"/>
                    <a:gd name="T82" fmla="*/ 78 w 205"/>
                    <a:gd name="T83" fmla="*/ 164 h 341"/>
                    <a:gd name="T84" fmla="*/ 59 w 205"/>
                    <a:gd name="T85" fmla="*/ 178 h 341"/>
                    <a:gd name="T86" fmla="*/ 47 w 205"/>
                    <a:gd name="T87" fmla="*/ 145 h 341"/>
                    <a:gd name="T88" fmla="*/ 37 w 205"/>
                    <a:gd name="T89" fmla="*/ 137 h 341"/>
                    <a:gd name="T90" fmla="*/ 37 w 205"/>
                    <a:gd name="T91" fmla="*/ 117 h 341"/>
                    <a:gd name="T92" fmla="*/ 24 w 205"/>
                    <a:gd name="T93" fmla="*/ 95 h 341"/>
                    <a:gd name="T94" fmla="*/ 8 w 205"/>
                    <a:gd name="T95" fmla="*/ 81 h 341"/>
                    <a:gd name="T96" fmla="*/ 0 w 205"/>
                    <a:gd name="T97" fmla="*/ 67 h 341"/>
                    <a:gd name="T98" fmla="*/ 4 w 205"/>
                    <a:gd name="T99" fmla="*/ 56 h 341"/>
                    <a:gd name="T100" fmla="*/ 16 w 205"/>
                    <a:gd name="T101" fmla="*/ 61 h 341"/>
                    <a:gd name="T102" fmla="*/ 20 w 205"/>
                    <a:gd name="T103" fmla="*/ 47 h 341"/>
                    <a:gd name="T104" fmla="*/ 16 w 205"/>
                    <a:gd name="T105" fmla="*/ 28 h 341"/>
                    <a:gd name="T106" fmla="*/ 14 w 205"/>
                    <a:gd name="T107" fmla="*/ 0 h 34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205" h="341">
                      <a:moveTo>
                        <a:pt x="14" y="0"/>
                      </a:moveTo>
                      <a:lnTo>
                        <a:pt x="31" y="0"/>
                      </a:lnTo>
                      <a:lnTo>
                        <a:pt x="51" y="36"/>
                      </a:lnTo>
                      <a:lnTo>
                        <a:pt x="47" y="70"/>
                      </a:lnTo>
                      <a:lnTo>
                        <a:pt x="59" y="81"/>
                      </a:lnTo>
                      <a:lnTo>
                        <a:pt x="65" y="103"/>
                      </a:lnTo>
                      <a:lnTo>
                        <a:pt x="78" y="114"/>
                      </a:lnTo>
                      <a:lnTo>
                        <a:pt x="94" y="117"/>
                      </a:lnTo>
                      <a:lnTo>
                        <a:pt x="118" y="134"/>
                      </a:lnTo>
                      <a:lnTo>
                        <a:pt x="133" y="153"/>
                      </a:lnTo>
                      <a:lnTo>
                        <a:pt x="137" y="153"/>
                      </a:lnTo>
                      <a:lnTo>
                        <a:pt x="157" y="170"/>
                      </a:lnTo>
                      <a:lnTo>
                        <a:pt x="157" y="212"/>
                      </a:lnTo>
                      <a:lnTo>
                        <a:pt x="163" y="231"/>
                      </a:lnTo>
                      <a:lnTo>
                        <a:pt x="169" y="242"/>
                      </a:lnTo>
                      <a:lnTo>
                        <a:pt x="177" y="254"/>
                      </a:lnTo>
                      <a:lnTo>
                        <a:pt x="184" y="268"/>
                      </a:lnTo>
                      <a:lnTo>
                        <a:pt x="188" y="284"/>
                      </a:lnTo>
                      <a:lnTo>
                        <a:pt x="204" y="298"/>
                      </a:lnTo>
                      <a:lnTo>
                        <a:pt x="202" y="315"/>
                      </a:lnTo>
                      <a:lnTo>
                        <a:pt x="186" y="318"/>
                      </a:lnTo>
                      <a:lnTo>
                        <a:pt x="180" y="304"/>
                      </a:lnTo>
                      <a:lnTo>
                        <a:pt x="169" y="304"/>
                      </a:lnTo>
                      <a:lnTo>
                        <a:pt x="169" y="340"/>
                      </a:lnTo>
                      <a:lnTo>
                        <a:pt x="159" y="340"/>
                      </a:lnTo>
                      <a:lnTo>
                        <a:pt x="147" y="323"/>
                      </a:lnTo>
                      <a:lnTo>
                        <a:pt x="139" y="315"/>
                      </a:lnTo>
                      <a:lnTo>
                        <a:pt x="139" y="295"/>
                      </a:lnTo>
                      <a:lnTo>
                        <a:pt x="122" y="295"/>
                      </a:lnTo>
                      <a:lnTo>
                        <a:pt x="116" y="315"/>
                      </a:lnTo>
                      <a:lnTo>
                        <a:pt x="110" y="295"/>
                      </a:lnTo>
                      <a:lnTo>
                        <a:pt x="108" y="276"/>
                      </a:lnTo>
                      <a:lnTo>
                        <a:pt x="129" y="268"/>
                      </a:lnTo>
                      <a:lnTo>
                        <a:pt x="141" y="273"/>
                      </a:lnTo>
                      <a:lnTo>
                        <a:pt x="143" y="240"/>
                      </a:lnTo>
                      <a:lnTo>
                        <a:pt x="131" y="229"/>
                      </a:lnTo>
                      <a:lnTo>
                        <a:pt x="124" y="201"/>
                      </a:lnTo>
                      <a:lnTo>
                        <a:pt x="118" y="167"/>
                      </a:lnTo>
                      <a:lnTo>
                        <a:pt x="96" y="156"/>
                      </a:lnTo>
                      <a:lnTo>
                        <a:pt x="86" y="142"/>
                      </a:lnTo>
                      <a:lnTo>
                        <a:pt x="69" y="134"/>
                      </a:lnTo>
                      <a:lnTo>
                        <a:pt x="78" y="164"/>
                      </a:lnTo>
                      <a:lnTo>
                        <a:pt x="59" y="178"/>
                      </a:lnTo>
                      <a:lnTo>
                        <a:pt x="47" y="145"/>
                      </a:lnTo>
                      <a:lnTo>
                        <a:pt x="37" y="137"/>
                      </a:lnTo>
                      <a:lnTo>
                        <a:pt x="37" y="117"/>
                      </a:lnTo>
                      <a:lnTo>
                        <a:pt x="24" y="95"/>
                      </a:lnTo>
                      <a:lnTo>
                        <a:pt x="8" y="81"/>
                      </a:lnTo>
                      <a:lnTo>
                        <a:pt x="0" y="67"/>
                      </a:lnTo>
                      <a:lnTo>
                        <a:pt x="4" y="56"/>
                      </a:lnTo>
                      <a:lnTo>
                        <a:pt x="16" y="61"/>
                      </a:lnTo>
                      <a:lnTo>
                        <a:pt x="20" y="47"/>
                      </a:lnTo>
                      <a:lnTo>
                        <a:pt x="16" y="28"/>
                      </a:lnTo>
                      <a:lnTo>
                        <a:pt x="14"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4" name="Freeform 22">
                  <a:extLst>
                    <a:ext uri="{FF2B5EF4-FFF2-40B4-BE49-F238E27FC236}">
                      <a16:creationId xmlns:a16="http://schemas.microsoft.com/office/drawing/2014/main" id="{82D01FB0-4C7A-5321-59DE-4CB45E671288}"/>
                    </a:ext>
                  </a:extLst>
                </p:cNvPr>
                <p:cNvSpPr>
                  <a:spLocks/>
                </p:cNvSpPr>
                <p:nvPr/>
              </p:nvSpPr>
              <p:spPr bwMode="auto">
                <a:xfrm>
                  <a:off x="4619" y="1452"/>
                  <a:ext cx="150" cy="289"/>
                </a:xfrm>
                <a:custGeom>
                  <a:avLst/>
                  <a:gdLst>
                    <a:gd name="T0" fmla="*/ 31 w 150"/>
                    <a:gd name="T1" fmla="*/ 0 h 289"/>
                    <a:gd name="T2" fmla="*/ 60 w 150"/>
                    <a:gd name="T3" fmla="*/ 20 h 289"/>
                    <a:gd name="T4" fmla="*/ 77 w 150"/>
                    <a:gd name="T5" fmla="*/ 36 h 289"/>
                    <a:gd name="T6" fmla="*/ 89 w 150"/>
                    <a:gd name="T7" fmla="*/ 62 h 289"/>
                    <a:gd name="T8" fmla="*/ 99 w 150"/>
                    <a:gd name="T9" fmla="*/ 62 h 289"/>
                    <a:gd name="T10" fmla="*/ 97 w 150"/>
                    <a:gd name="T11" fmla="*/ 78 h 289"/>
                    <a:gd name="T12" fmla="*/ 108 w 150"/>
                    <a:gd name="T13" fmla="*/ 89 h 289"/>
                    <a:gd name="T14" fmla="*/ 116 w 150"/>
                    <a:gd name="T15" fmla="*/ 106 h 289"/>
                    <a:gd name="T16" fmla="*/ 135 w 150"/>
                    <a:gd name="T17" fmla="*/ 140 h 289"/>
                    <a:gd name="T18" fmla="*/ 149 w 150"/>
                    <a:gd name="T19" fmla="*/ 179 h 289"/>
                    <a:gd name="T20" fmla="*/ 124 w 150"/>
                    <a:gd name="T21" fmla="*/ 176 h 289"/>
                    <a:gd name="T22" fmla="*/ 104 w 150"/>
                    <a:gd name="T23" fmla="*/ 171 h 289"/>
                    <a:gd name="T24" fmla="*/ 118 w 150"/>
                    <a:gd name="T25" fmla="*/ 199 h 289"/>
                    <a:gd name="T26" fmla="*/ 118 w 150"/>
                    <a:gd name="T27" fmla="*/ 215 h 289"/>
                    <a:gd name="T28" fmla="*/ 118 w 150"/>
                    <a:gd name="T29" fmla="*/ 232 h 289"/>
                    <a:gd name="T30" fmla="*/ 110 w 150"/>
                    <a:gd name="T31" fmla="*/ 224 h 289"/>
                    <a:gd name="T32" fmla="*/ 101 w 150"/>
                    <a:gd name="T33" fmla="*/ 210 h 289"/>
                    <a:gd name="T34" fmla="*/ 83 w 150"/>
                    <a:gd name="T35" fmla="*/ 193 h 289"/>
                    <a:gd name="T36" fmla="*/ 74 w 150"/>
                    <a:gd name="T37" fmla="*/ 185 h 289"/>
                    <a:gd name="T38" fmla="*/ 58 w 150"/>
                    <a:gd name="T39" fmla="*/ 193 h 289"/>
                    <a:gd name="T40" fmla="*/ 48 w 150"/>
                    <a:gd name="T41" fmla="*/ 199 h 289"/>
                    <a:gd name="T42" fmla="*/ 54 w 150"/>
                    <a:gd name="T43" fmla="*/ 213 h 289"/>
                    <a:gd name="T44" fmla="*/ 70 w 150"/>
                    <a:gd name="T45" fmla="*/ 224 h 289"/>
                    <a:gd name="T46" fmla="*/ 85 w 150"/>
                    <a:gd name="T47" fmla="*/ 235 h 289"/>
                    <a:gd name="T48" fmla="*/ 91 w 150"/>
                    <a:gd name="T49" fmla="*/ 254 h 289"/>
                    <a:gd name="T50" fmla="*/ 89 w 150"/>
                    <a:gd name="T51" fmla="*/ 280 h 289"/>
                    <a:gd name="T52" fmla="*/ 89 w 150"/>
                    <a:gd name="T53" fmla="*/ 288 h 289"/>
                    <a:gd name="T54" fmla="*/ 83 w 150"/>
                    <a:gd name="T55" fmla="*/ 288 h 289"/>
                    <a:gd name="T56" fmla="*/ 74 w 150"/>
                    <a:gd name="T57" fmla="*/ 280 h 289"/>
                    <a:gd name="T58" fmla="*/ 70 w 150"/>
                    <a:gd name="T59" fmla="*/ 277 h 289"/>
                    <a:gd name="T60" fmla="*/ 64 w 150"/>
                    <a:gd name="T61" fmla="*/ 271 h 289"/>
                    <a:gd name="T62" fmla="*/ 58 w 150"/>
                    <a:gd name="T63" fmla="*/ 285 h 289"/>
                    <a:gd name="T64" fmla="*/ 48 w 150"/>
                    <a:gd name="T65" fmla="*/ 288 h 289"/>
                    <a:gd name="T66" fmla="*/ 41 w 150"/>
                    <a:gd name="T67" fmla="*/ 277 h 289"/>
                    <a:gd name="T68" fmla="*/ 41 w 150"/>
                    <a:gd name="T69" fmla="*/ 252 h 289"/>
                    <a:gd name="T70" fmla="*/ 39 w 150"/>
                    <a:gd name="T71" fmla="*/ 238 h 289"/>
                    <a:gd name="T72" fmla="*/ 29 w 150"/>
                    <a:gd name="T73" fmla="*/ 229 h 289"/>
                    <a:gd name="T74" fmla="*/ 19 w 150"/>
                    <a:gd name="T75" fmla="*/ 243 h 289"/>
                    <a:gd name="T76" fmla="*/ 4 w 150"/>
                    <a:gd name="T77" fmla="*/ 243 h 289"/>
                    <a:gd name="T78" fmla="*/ 0 w 150"/>
                    <a:gd name="T79" fmla="*/ 232 h 289"/>
                    <a:gd name="T80" fmla="*/ 4 w 150"/>
                    <a:gd name="T81" fmla="*/ 204 h 289"/>
                    <a:gd name="T82" fmla="*/ 15 w 150"/>
                    <a:gd name="T83" fmla="*/ 187 h 289"/>
                    <a:gd name="T84" fmla="*/ 14 w 150"/>
                    <a:gd name="T85" fmla="*/ 143 h 289"/>
                    <a:gd name="T86" fmla="*/ 14 w 150"/>
                    <a:gd name="T87" fmla="*/ 131 h 289"/>
                    <a:gd name="T88" fmla="*/ 25 w 150"/>
                    <a:gd name="T89" fmla="*/ 129 h 289"/>
                    <a:gd name="T90" fmla="*/ 35 w 150"/>
                    <a:gd name="T91" fmla="*/ 140 h 289"/>
                    <a:gd name="T92" fmla="*/ 52 w 150"/>
                    <a:gd name="T93" fmla="*/ 145 h 289"/>
                    <a:gd name="T94" fmla="*/ 52 w 150"/>
                    <a:gd name="T95" fmla="*/ 126 h 289"/>
                    <a:gd name="T96" fmla="*/ 45 w 150"/>
                    <a:gd name="T97" fmla="*/ 115 h 289"/>
                    <a:gd name="T98" fmla="*/ 41 w 150"/>
                    <a:gd name="T99" fmla="*/ 106 h 289"/>
                    <a:gd name="T100" fmla="*/ 46 w 150"/>
                    <a:gd name="T101" fmla="*/ 106 h 289"/>
                    <a:gd name="T102" fmla="*/ 50 w 150"/>
                    <a:gd name="T103" fmla="*/ 106 h 289"/>
                    <a:gd name="T104" fmla="*/ 54 w 150"/>
                    <a:gd name="T105" fmla="*/ 106 h 289"/>
                    <a:gd name="T106" fmla="*/ 58 w 150"/>
                    <a:gd name="T107" fmla="*/ 106 h 289"/>
                    <a:gd name="T108" fmla="*/ 64 w 150"/>
                    <a:gd name="T109" fmla="*/ 98 h 289"/>
                    <a:gd name="T110" fmla="*/ 62 w 150"/>
                    <a:gd name="T111" fmla="*/ 89 h 289"/>
                    <a:gd name="T112" fmla="*/ 56 w 150"/>
                    <a:gd name="T113" fmla="*/ 70 h 289"/>
                    <a:gd name="T114" fmla="*/ 45 w 150"/>
                    <a:gd name="T115" fmla="*/ 50 h 289"/>
                    <a:gd name="T116" fmla="*/ 29 w 150"/>
                    <a:gd name="T117" fmla="*/ 39 h 289"/>
                    <a:gd name="T118" fmla="*/ 23 w 150"/>
                    <a:gd name="T119" fmla="*/ 28 h 289"/>
                    <a:gd name="T120" fmla="*/ 31 w 150"/>
                    <a:gd name="T121" fmla="*/ 0 h 28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50" h="289">
                      <a:moveTo>
                        <a:pt x="31" y="0"/>
                      </a:moveTo>
                      <a:lnTo>
                        <a:pt x="60" y="20"/>
                      </a:lnTo>
                      <a:lnTo>
                        <a:pt x="77" y="36"/>
                      </a:lnTo>
                      <a:lnTo>
                        <a:pt x="89" y="62"/>
                      </a:lnTo>
                      <a:lnTo>
                        <a:pt x="99" y="62"/>
                      </a:lnTo>
                      <a:lnTo>
                        <a:pt x="97" y="78"/>
                      </a:lnTo>
                      <a:lnTo>
                        <a:pt x="108" y="89"/>
                      </a:lnTo>
                      <a:lnTo>
                        <a:pt x="116" y="106"/>
                      </a:lnTo>
                      <a:lnTo>
                        <a:pt x="135" y="140"/>
                      </a:lnTo>
                      <a:lnTo>
                        <a:pt x="149" y="179"/>
                      </a:lnTo>
                      <a:lnTo>
                        <a:pt x="124" y="176"/>
                      </a:lnTo>
                      <a:lnTo>
                        <a:pt x="104" y="171"/>
                      </a:lnTo>
                      <a:lnTo>
                        <a:pt x="118" y="199"/>
                      </a:lnTo>
                      <a:lnTo>
                        <a:pt x="118" y="215"/>
                      </a:lnTo>
                      <a:lnTo>
                        <a:pt x="118" y="232"/>
                      </a:lnTo>
                      <a:lnTo>
                        <a:pt x="110" y="224"/>
                      </a:lnTo>
                      <a:lnTo>
                        <a:pt x="101" y="210"/>
                      </a:lnTo>
                      <a:lnTo>
                        <a:pt x="83" y="193"/>
                      </a:lnTo>
                      <a:lnTo>
                        <a:pt x="74" y="185"/>
                      </a:lnTo>
                      <a:lnTo>
                        <a:pt x="58" y="193"/>
                      </a:lnTo>
                      <a:lnTo>
                        <a:pt x="48" y="199"/>
                      </a:lnTo>
                      <a:lnTo>
                        <a:pt x="54" y="213"/>
                      </a:lnTo>
                      <a:lnTo>
                        <a:pt x="70" y="224"/>
                      </a:lnTo>
                      <a:lnTo>
                        <a:pt x="85" y="235"/>
                      </a:lnTo>
                      <a:lnTo>
                        <a:pt x="91" y="254"/>
                      </a:lnTo>
                      <a:lnTo>
                        <a:pt x="89" y="280"/>
                      </a:lnTo>
                      <a:lnTo>
                        <a:pt x="89" y="288"/>
                      </a:lnTo>
                      <a:lnTo>
                        <a:pt x="83" y="288"/>
                      </a:lnTo>
                      <a:lnTo>
                        <a:pt x="74" y="280"/>
                      </a:lnTo>
                      <a:lnTo>
                        <a:pt x="70" y="277"/>
                      </a:lnTo>
                      <a:lnTo>
                        <a:pt x="64" y="271"/>
                      </a:lnTo>
                      <a:lnTo>
                        <a:pt x="58" y="285"/>
                      </a:lnTo>
                      <a:lnTo>
                        <a:pt x="48" y="288"/>
                      </a:lnTo>
                      <a:lnTo>
                        <a:pt x="41" y="277"/>
                      </a:lnTo>
                      <a:lnTo>
                        <a:pt x="41" y="252"/>
                      </a:lnTo>
                      <a:lnTo>
                        <a:pt x="39" y="238"/>
                      </a:lnTo>
                      <a:lnTo>
                        <a:pt x="29" y="229"/>
                      </a:lnTo>
                      <a:lnTo>
                        <a:pt x="19" y="243"/>
                      </a:lnTo>
                      <a:lnTo>
                        <a:pt x="4" y="243"/>
                      </a:lnTo>
                      <a:lnTo>
                        <a:pt x="0" y="232"/>
                      </a:lnTo>
                      <a:lnTo>
                        <a:pt x="4" y="204"/>
                      </a:lnTo>
                      <a:lnTo>
                        <a:pt x="15" y="187"/>
                      </a:lnTo>
                      <a:lnTo>
                        <a:pt x="14" y="143"/>
                      </a:lnTo>
                      <a:lnTo>
                        <a:pt x="14" y="131"/>
                      </a:lnTo>
                      <a:lnTo>
                        <a:pt x="25" y="129"/>
                      </a:lnTo>
                      <a:lnTo>
                        <a:pt x="35" y="140"/>
                      </a:lnTo>
                      <a:lnTo>
                        <a:pt x="52" y="145"/>
                      </a:lnTo>
                      <a:lnTo>
                        <a:pt x="52" y="126"/>
                      </a:lnTo>
                      <a:lnTo>
                        <a:pt x="45" y="115"/>
                      </a:lnTo>
                      <a:lnTo>
                        <a:pt x="41" y="106"/>
                      </a:lnTo>
                      <a:lnTo>
                        <a:pt x="46" y="106"/>
                      </a:lnTo>
                      <a:lnTo>
                        <a:pt x="50" y="106"/>
                      </a:lnTo>
                      <a:lnTo>
                        <a:pt x="54" y="106"/>
                      </a:lnTo>
                      <a:lnTo>
                        <a:pt x="58" y="106"/>
                      </a:lnTo>
                      <a:lnTo>
                        <a:pt x="64" y="98"/>
                      </a:lnTo>
                      <a:lnTo>
                        <a:pt x="62" y="89"/>
                      </a:lnTo>
                      <a:lnTo>
                        <a:pt x="56" y="70"/>
                      </a:lnTo>
                      <a:lnTo>
                        <a:pt x="45" y="50"/>
                      </a:lnTo>
                      <a:lnTo>
                        <a:pt x="29" y="39"/>
                      </a:lnTo>
                      <a:lnTo>
                        <a:pt x="23" y="28"/>
                      </a:lnTo>
                      <a:lnTo>
                        <a:pt x="31"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85" name="Freeform 23">
                  <a:extLst>
                    <a:ext uri="{FF2B5EF4-FFF2-40B4-BE49-F238E27FC236}">
                      <a16:creationId xmlns:a16="http://schemas.microsoft.com/office/drawing/2014/main" id="{38678901-7F79-E705-9AA9-FB489D174335}"/>
                    </a:ext>
                  </a:extLst>
                </p:cNvPr>
                <p:cNvSpPr>
                  <a:spLocks/>
                </p:cNvSpPr>
                <p:nvPr/>
              </p:nvSpPr>
              <p:spPr bwMode="auto">
                <a:xfrm>
                  <a:off x="4448" y="1104"/>
                  <a:ext cx="165" cy="237"/>
                </a:xfrm>
                <a:custGeom>
                  <a:avLst/>
                  <a:gdLst>
                    <a:gd name="T0" fmla="*/ 0 w 165"/>
                    <a:gd name="T1" fmla="*/ 0 h 237"/>
                    <a:gd name="T2" fmla="*/ 16 w 165"/>
                    <a:gd name="T3" fmla="*/ 0 h 237"/>
                    <a:gd name="T4" fmla="*/ 21 w 165"/>
                    <a:gd name="T5" fmla="*/ 17 h 237"/>
                    <a:gd name="T6" fmla="*/ 43 w 165"/>
                    <a:gd name="T7" fmla="*/ 42 h 237"/>
                    <a:gd name="T8" fmla="*/ 53 w 165"/>
                    <a:gd name="T9" fmla="*/ 69 h 237"/>
                    <a:gd name="T10" fmla="*/ 68 w 165"/>
                    <a:gd name="T11" fmla="*/ 72 h 237"/>
                    <a:gd name="T12" fmla="*/ 80 w 165"/>
                    <a:gd name="T13" fmla="*/ 78 h 237"/>
                    <a:gd name="T14" fmla="*/ 90 w 165"/>
                    <a:gd name="T15" fmla="*/ 89 h 237"/>
                    <a:gd name="T16" fmla="*/ 102 w 165"/>
                    <a:gd name="T17" fmla="*/ 89 h 237"/>
                    <a:gd name="T18" fmla="*/ 115 w 165"/>
                    <a:gd name="T19" fmla="*/ 106 h 237"/>
                    <a:gd name="T20" fmla="*/ 127 w 165"/>
                    <a:gd name="T21" fmla="*/ 119 h 237"/>
                    <a:gd name="T22" fmla="*/ 141 w 165"/>
                    <a:gd name="T23" fmla="*/ 128 h 237"/>
                    <a:gd name="T24" fmla="*/ 139 w 165"/>
                    <a:gd name="T25" fmla="*/ 136 h 237"/>
                    <a:gd name="T26" fmla="*/ 131 w 165"/>
                    <a:gd name="T27" fmla="*/ 142 h 237"/>
                    <a:gd name="T28" fmla="*/ 123 w 165"/>
                    <a:gd name="T29" fmla="*/ 142 h 237"/>
                    <a:gd name="T30" fmla="*/ 119 w 165"/>
                    <a:gd name="T31" fmla="*/ 150 h 237"/>
                    <a:gd name="T32" fmla="*/ 135 w 165"/>
                    <a:gd name="T33" fmla="*/ 167 h 237"/>
                    <a:gd name="T34" fmla="*/ 146 w 165"/>
                    <a:gd name="T35" fmla="*/ 183 h 237"/>
                    <a:gd name="T36" fmla="*/ 164 w 165"/>
                    <a:gd name="T37" fmla="*/ 200 h 237"/>
                    <a:gd name="T38" fmla="*/ 152 w 165"/>
                    <a:gd name="T39" fmla="*/ 219 h 237"/>
                    <a:gd name="T40" fmla="*/ 143 w 165"/>
                    <a:gd name="T41" fmla="*/ 225 h 237"/>
                    <a:gd name="T42" fmla="*/ 144 w 165"/>
                    <a:gd name="T43" fmla="*/ 236 h 237"/>
                    <a:gd name="T44" fmla="*/ 127 w 165"/>
                    <a:gd name="T45" fmla="*/ 236 h 237"/>
                    <a:gd name="T46" fmla="*/ 121 w 165"/>
                    <a:gd name="T47" fmla="*/ 228 h 237"/>
                    <a:gd name="T48" fmla="*/ 107 w 165"/>
                    <a:gd name="T49" fmla="*/ 205 h 237"/>
                    <a:gd name="T50" fmla="*/ 98 w 165"/>
                    <a:gd name="T51" fmla="*/ 186 h 237"/>
                    <a:gd name="T52" fmla="*/ 82 w 165"/>
                    <a:gd name="T53" fmla="*/ 153 h 237"/>
                    <a:gd name="T54" fmla="*/ 64 w 165"/>
                    <a:gd name="T55" fmla="*/ 128 h 237"/>
                    <a:gd name="T56" fmla="*/ 45 w 165"/>
                    <a:gd name="T57" fmla="*/ 92 h 237"/>
                    <a:gd name="T58" fmla="*/ 33 w 165"/>
                    <a:gd name="T59" fmla="*/ 81 h 237"/>
                    <a:gd name="T60" fmla="*/ 23 w 165"/>
                    <a:gd name="T61" fmla="*/ 72 h 237"/>
                    <a:gd name="T62" fmla="*/ 20 w 165"/>
                    <a:gd name="T63" fmla="*/ 53 h 237"/>
                    <a:gd name="T64" fmla="*/ 2 w 165"/>
                    <a:gd name="T65" fmla="*/ 36 h 237"/>
                    <a:gd name="T66" fmla="*/ 2 w 165"/>
                    <a:gd name="T67" fmla="*/ 25 h 237"/>
                    <a:gd name="T68" fmla="*/ 0 w 165"/>
                    <a:gd name="T69" fmla="*/ 0 h 237"/>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65" h="237">
                      <a:moveTo>
                        <a:pt x="0" y="0"/>
                      </a:moveTo>
                      <a:lnTo>
                        <a:pt x="16" y="0"/>
                      </a:lnTo>
                      <a:lnTo>
                        <a:pt x="21" y="17"/>
                      </a:lnTo>
                      <a:lnTo>
                        <a:pt x="43" y="42"/>
                      </a:lnTo>
                      <a:lnTo>
                        <a:pt x="53" y="69"/>
                      </a:lnTo>
                      <a:lnTo>
                        <a:pt x="68" y="72"/>
                      </a:lnTo>
                      <a:lnTo>
                        <a:pt x="80" y="78"/>
                      </a:lnTo>
                      <a:lnTo>
                        <a:pt x="90" y="89"/>
                      </a:lnTo>
                      <a:lnTo>
                        <a:pt x="102" y="89"/>
                      </a:lnTo>
                      <a:lnTo>
                        <a:pt x="115" y="106"/>
                      </a:lnTo>
                      <a:lnTo>
                        <a:pt x="127" y="119"/>
                      </a:lnTo>
                      <a:lnTo>
                        <a:pt x="141" y="128"/>
                      </a:lnTo>
                      <a:lnTo>
                        <a:pt x="139" y="136"/>
                      </a:lnTo>
                      <a:lnTo>
                        <a:pt x="131" y="142"/>
                      </a:lnTo>
                      <a:lnTo>
                        <a:pt x="123" y="142"/>
                      </a:lnTo>
                      <a:lnTo>
                        <a:pt x="119" y="150"/>
                      </a:lnTo>
                      <a:lnTo>
                        <a:pt x="135" y="167"/>
                      </a:lnTo>
                      <a:lnTo>
                        <a:pt x="146" y="183"/>
                      </a:lnTo>
                      <a:lnTo>
                        <a:pt x="164" y="200"/>
                      </a:lnTo>
                      <a:lnTo>
                        <a:pt x="152" y="219"/>
                      </a:lnTo>
                      <a:lnTo>
                        <a:pt x="143" y="225"/>
                      </a:lnTo>
                      <a:lnTo>
                        <a:pt x="144" y="236"/>
                      </a:lnTo>
                      <a:lnTo>
                        <a:pt x="127" y="236"/>
                      </a:lnTo>
                      <a:lnTo>
                        <a:pt x="121" y="228"/>
                      </a:lnTo>
                      <a:lnTo>
                        <a:pt x="107" y="205"/>
                      </a:lnTo>
                      <a:lnTo>
                        <a:pt x="98" y="186"/>
                      </a:lnTo>
                      <a:lnTo>
                        <a:pt x="82" y="153"/>
                      </a:lnTo>
                      <a:lnTo>
                        <a:pt x="64" y="128"/>
                      </a:lnTo>
                      <a:lnTo>
                        <a:pt x="45" y="92"/>
                      </a:lnTo>
                      <a:lnTo>
                        <a:pt x="33" y="81"/>
                      </a:lnTo>
                      <a:lnTo>
                        <a:pt x="23" y="72"/>
                      </a:lnTo>
                      <a:lnTo>
                        <a:pt x="20" y="53"/>
                      </a:lnTo>
                      <a:lnTo>
                        <a:pt x="2" y="36"/>
                      </a:lnTo>
                      <a:lnTo>
                        <a:pt x="2" y="25"/>
                      </a:lnTo>
                      <a:lnTo>
                        <a:pt x="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nvGrpSpPr>
              <p:cNvPr id="2067" name="Group 24">
                <a:extLst>
                  <a:ext uri="{FF2B5EF4-FFF2-40B4-BE49-F238E27FC236}">
                    <a16:creationId xmlns:a16="http://schemas.microsoft.com/office/drawing/2014/main" id="{6FD7AADC-C2BE-4B3C-5DED-77103F4B68BA}"/>
                  </a:ext>
                </a:extLst>
              </p:cNvPr>
              <p:cNvGrpSpPr>
                <a:grpSpLocks/>
              </p:cNvGrpSpPr>
              <p:nvPr/>
            </p:nvGrpSpPr>
            <p:grpSpPr bwMode="auto">
              <a:xfrm>
                <a:off x="2314" y="617"/>
                <a:ext cx="2387" cy="2766"/>
                <a:chOff x="2314" y="617"/>
                <a:chExt cx="2387" cy="2766"/>
              </a:xfrm>
            </p:grpSpPr>
            <p:sp>
              <p:nvSpPr>
                <p:cNvPr id="2068" name="Freeform 25">
                  <a:extLst>
                    <a:ext uri="{FF2B5EF4-FFF2-40B4-BE49-F238E27FC236}">
                      <a16:creationId xmlns:a16="http://schemas.microsoft.com/office/drawing/2014/main" id="{D5005603-D110-6C05-6921-78F1CB2AF65F}"/>
                    </a:ext>
                  </a:extLst>
                </p:cNvPr>
                <p:cNvSpPr>
                  <a:spLocks/>
                </p:cNvSpPr>
                <p:nvPr/>
              </p:nvSpPr>
              <p:spPr bwMode="auto">
                <a:xfrm>
                  <a:off x="2314" y="1584"/>
                  <a:ext cx="1187" cy="1799"/>
                </a:xfrm>
                <a:custGeom>
                  <a:avLst/>
                  <a:gdLst>
                    <a:gd name="T0" fmla="*/ 906 w 1187"/>
                    <a:gd name="T1" fmla="*/ 290 h 1799"/>
                    <a:gd name="T2" fmla="*/ 1017 w 1187"/>
                    <a:gd name="T3" fmla="*/ 589 h 1799"/>
                    <a:gd name="T4" fmla="*/ 1062 w 1187"/>
                    <a:gd name="T5" fmla="*/ 664 h 1799"/>
                    <a:gd name="T6" fmla="*/ 1159 w 1187"/>
                    <a:gd name="T7" fmla="*/ 645 h 1799"/>
                    <a:gd name="T8" fmla="*/ 1184 w 1187"/>
                    <a:gd name="T9" fmla="*/ 718 h 1799"/>
                    <a:gd name="T10" fmla="*/ 1067 w 1187"/>
                    <a:gd name="T11" fmla="*/ 919 h 1799"/>
                    <a:gd name="T12" fmla="*/ 972 w 1187"/>
                    <a:gd name="T13" fmla="*/ 1150 h 1799"/>
                    <a:gd name="T14" fmla="*/ 986 w 1187"/>
                    <a:gd name="T15" fmla="*/ 1234 h 1799"/>
                    <a:gd name="T16" fmla="*/ 986 w 1187"/>
                    <a:gd name="T17" fmla="*/ 1318 h 1799"/>
                    <a:gd name="T18" fmla="*/ 943 w 1187"/>
                    <a:gd name="T19" fmla="*/ 1349 h 1799"/>
                    <a:gd name="T20" fmla="*/ 881 w 1187"/>
                    <a:gd name="T21" fmla="*/ 1463 h 1799"/>
                    <a:gd name="T22" fmla="*/ 857 w 1187"/>
                    <a:gd name="T23" fmla="*/ 1561 h 1799"/>
                    <a:gd name="T24" fmla="*/ 799 w 1187"/>
                    <a:gd name="T25" fmla="*/ 1695 h 1799"/>
                    <a:gd name="T26" fmla="*/ 766 w 1187"/>
                    <a:gd name="T27" fmla="*/ 1725 h 1799"/>
                    <a:gd name="T28" fmla="*/ 694 w 1187"/>
                    <a:gd name="T29" fmla="*/ 1792 h 1799"/>
                    <a:gd name="T30" fmla="*/ 607 w 1187"/>
                    <a:gd name="T31" fmla="*/ 1770 h 1799"/>
                    <a:gd name="T32" fmla="*/ 597 w 1187"/>
                    <a:gd name="T33" fmla="*/ 1706 h 1799"/>
                    <a:gd name="T34" fmla="*/ 558 w 1187"/>
                    <a:gd name="T35" fmla="*/ 1617 h 1799"/>
                    <a:gd name="T36" fmla="*/ 550 w 1187"/>
                    <a:gd name="T37" fmla="*/ 1541 h 1799"/>
                    <a:gd name="T38" fmla="*/ 539 w 1187"/>
                    <a:gd name="T39" fmla="*/ 1491 h 1799"/>
                    <a:gd name="T40" fmla="*/ 502 w 1187"/>
                    <a:gd name="T41" fmla="*/ 1435 h 1799"/>
                    <a:gd name="T42" fmla="*/ 478 w 1187"/>
                    <a:gd name="T43" fmla="*/ 1362 h 1799"/>
                    <a:gd name="T44" fmla="*/ 511 w 1187"/>
                    <a:gd name="T45" fmla="*/ 1240 h 1799"/>
                    <a:gd name="T46" fmla="*/ 496 w 1187"/>
                    <a:gd name="T47" fmla="*/ 1067 h 1799"/>
                    <a:gd name="T48" fmla="*/ 443 w 1187"/>
                    <a:gd name="T49" fmla="*/ 980 h 1799"/>
                    <a:gd name="T50" fmla="*/ 436 w 1187"/>
                    <a:gd name="T51" fmla="*/ 843 h 1799"/>
                    <a:gd name="T52" fmla="*/ 360 w 1187"/>
                    <a:gd name="T53" fmla="*/ 793 h 1799"/>
                    <a:gd name="T54" fmla="*/ 261 w 1187"/>
                    <a:gd name="T55" fmla="*/ 807 h 1799"/>
                    <a:gd name="T56" fmla="*/ 56 w 1187"/>
                    <a:gd name="T57" fmla="*/ 698 h 1799"/>
                    <a:gd name="T58" fmla="*/ 10 w 1187"/>
                    <a:gd name="T59" fmla="*/ 522 h 1799"/>
                    <a:gd name="T60" fmla="*/ 47 w 1187"/>
                    <a:gd name="T61" fmla="*/ 396 h 1799"/>
                    <a:gd name="T62" fmla="*/ 115 w 1187"/>
                    <a:gd name="T63" fmla="*/ 260 h 1799"/>
                    <a:gd name="T64" fmla="*/ 216 w 1187"/>
                    <a:gd name="T65" fmla="*/ 156 h 1799"/>
                    <a:gd name="T66" fmla="*/ 292 w 1187"/>
                    <a:gd name="T67" fmla="*/ 47 h 1799"/>
                    <a:gd name="T68" fmla="*/ 362 w 1187"/>
                    <a:gd name="T69" fmla="*/ 75 h 1799"/>
                    <a:gd name="T70" fmla="*/ 437 w 1187"/>
                    <a:gd name="T71" fmla="*/ 28 h 1799"/>
                    <a:gd name="T72" fmla="*/ 490 w 1187"/>
                    <a:gd name="T73" fmla="*/ 6 h 1799"/>
                    <a:gd name="T74" fmla="*/ 531 w 1187"/>
                    <a:gd name="T75" fmla="*/ 61 h 1799"/>
                    <a:gd name="T76" fmla="*/ 612 w 1187"/>
                    <a:gd name="T77" fmla="*/ 151 h 1799"/>
                    <a:gd name="T78" fmla="*/ 669 w 1187"/>
                    <a:gd name="T79" fmla="*/ 109 h 1799"/>
                    <a:gd name="T80" fmla="*/ 754 w 1187"/>
                    <a:gd name="T81" fmla="*/ 140 h 1799"/>
                    <a:gd name="T82" fmla="*/ 848 w 1187"/>
                    <a:gd name="T83" fmla="*/ 137 h 1799"/>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187" h="1799">
                      <a:moveTo>
                        <a:pt x="887" y="215"/>
                      </a:moveTo>
                      <a:lnTo>
                        <a:pt x="906" y="290"/>
                      </a:lnTo>
                      <a:lnTo>
                        <a:pt x="943" y="405"/>
                      </a:lnTo>
                      <a:lnTo>
                        <a:pt x="1017" y="589"/>
                      </a:lnTo>
                      <a:lnTo>
                        <a:pt x="1044" y="611"/>
                      </a:lnTo>
                      <a:lnTo>
                        <a:pt x="1062" y="664"/>
                      </a:lnTo>
                      <a:lnTo>
                        <a:pt x="1120" y="662"/>
                      </a:lnTo>
                      <a:lnTo>
                        <a:pt x="1159" y="645"/>
                      </a:lnTo>
                      <a:lnTo>
                        <a:pt x="1186" y="645"/>
                      </a:lnTo>
                      <a:lnTo>
                        <a:pt x="1184" y="718"/>
                      </a:lnTo>
                      <a:lnTo>
                        <a:pt x="1174" y="757"/>
                      </a:lnTo>
                      <a:lnTo>
                        <a:pt x="1067" y="919"/>
                      </a:lnTo>
                      <a:lnTo>
                        <a:pt x="970" y="1086"/>
                      </a:lnTo>
                      <a:lnTo>
                        <a:pt x="972" y="1150"/>
                      </a:lnTo>
                      <a:lnTo>
                        <a:pt x="999" y="1198"/>
                      </a:lnTo>
                      <a:lnTo>
                        <a:pt x="986" y="1234"/>
                      </a:lnTo>
                      <a:lnTo>
                        <a:pt x="994" y="1281"/>
                      </a:lnTo>
                      <a:lnTo>
                        <a:pt x="986" y="1318"/>
                      </a:lnTo>
                      <a:lnTo>
                        <a:pt x="962" y="1349"/>
                      </a:lnTo>
                      <a:lnTo>
                        <a:pt x="943" y="1349"/>
                      </a:lnTo>
                      <a:lnTo>
                        <a:pt x="910" y="1402"/>
                      </a:lnTo>
                      <a:lnTo>
                        <a:pt x="881" y="1463"/>
                      </a:lnTo>
                      <a:lnTo>
                        <a:pt x="887" y="1530"/>
                      </a:lnTo>
                      <a:lnTo>
                        <a:pt x="857" y="1561"/>
                      </a:lnTo>
                      <a:lnTo>
                        <a:pt x="830" y="1630"/>
                      </a:lnTo>
                      <a:lnTo>
                        <a:pt x="799" y="1695"/>
                      </a:lnTo>
                      <a:lnTo>
                        <a:pt x="782" y="1720"/>
                      </a:lnTo>
                      <a:lnTo>
                        <a:pt x="766" y="1725"/>
                      </a:lnTo>
                      <a:lnTo>
                        <a:pt x="739" y="1767"/>
                      </a:lnTo>
                      <a:lnTo>
                        <a:pt x="694" y="1792"/>
                      </a:lnTo>
                      <a:lnTo>
                        <a:pt x="638" y="1798"/>
                      </a:lnTo>
                      <a:lnTo>
                        <a:pt x="607" y="1770"/>
                      </a:lnTo>
                      <a:lnTo>
                        <a:pt x="603" y="1742"/>
                      </a:lnTo>
                      <a:lnTo>
                        <a:pt x="597" y="1706"/>
                      </a:lnTo>
                      <a:lnTo>
                        <a:pt x="576" y="1686"/>
                      </a:lnTo>
                      <a:lnTo>
                        <a:pt x="558" y="1617"/>
                      </a:lnTo>
                      <a:lnTo>
                        <a:pt x="552" y="1583"/>
                      </a:lnTo>
                      <a:lnTo>
                        <a:pt x="550" y="1541"/>
                      </a:lnTo>
                      <a:lnTo>
                        <a:pt x="541" y="1510"/>
                      </a:lnTo>
                      <a:lnTo>
                        <a:pt x="539" y="1491"/>
                      </a:lnTo>
                      <a:lnTo>
                        <a:pt x="521" y="1460"/>
                      </a:lnTo>
                      <a:lnTo>
                        <a:pt x="502" y="1435"/>
                      </a:lnTo>
                      <a:lnTo>
                        <a:pt x="488" y="1393"/>
                      </a:lnTo>
                      <a:lnTo>
                        <a:pt x="478" y="1362"/>
                      </a:lnTo>
                      <a:lnTo>
                        <a:pt x="482" y="1312"/>
                      </a:lnTo>
                      <a:lnTo>
                        <a:pt x="511" y="1240"/>
                      </a:lnTo>
                      <a:lnTo>
                        <a:pt x="517" y="1159"/>
                      </a:lnTo>
                      <a:lnTo>
                        <a:pt x="496" y="1067"/>
                      </a:lnTo>
                      <a:lnTo>
                        <a:pt x="465" y="1030"/>
                      </a:lnTo>
                      <a:lnTo>
                        <a:pt x="443" y="980"/>
                      </a:lnTo>
                      <a:lnTo>
                        <a:pt x="451" y="902"/>
                      </a:lnTo>
                      <a:lnTo>
                        <a:pt x="436" y="843"/>
                      </a:lnTo>
                      <a:lnTo>
                        <a:pt x="399" y="838"/>
                      </a:lnTo>
                      <a:lnTo>
                        <a:pt x="360" y="793"/>
                      </a:lnTo>
                      <a:lnTo>
                        <a:pt x="311" y="768"/>
                      </a:lnTo>
                      <a:lnTo>
                        <a:pt x="261" y="807"/>
                      </a:lnTo>
                      <a:lnTo>
                        <a:pt x="128" y="796"/>
                      </a:lnTo>
                      <a:lnTo>
                        <a:pt x="56" y="698"/>
                      </a:lnTo>
                      <a:lnTo>
                        <a:pt x="0" y="567"/>
                      </a:lnTo>
                      <a:lnTo>
                        <a:pt x="10" y="522"/>
                      </a:lnTo>
                      <a:lnTo>
                        <a:pt x="35" y="489"/>
                      </a:lnTo>
                      <a:lnTo>
                        <a:pt x="47" y="396"/>
                      </a:lnTo>
                      <a:lnTo>
                        <a:pt x="64" y="329"/>
                      </a:lnTo>
                      <a:lnTo>
                        <a:pt x="115" y="260"/>
                      </a:lnTo>
                      <a:lnTo>
                        <a:pt x="167" y="229"/>
                      </a:lnTo>
                      <a:lnTo>
                        <a:pt x="216" y="156"/>
                      </a:lnTo>
                      <a:lnTo>
                        <a:pt x="227" y="126"/>
                      </a:lnTo>
                      <a:lnTo>
                        <a:pt x="292" y="47"/>
                      </a:lnTo>
                      <a:lnTo>
                        <a:pt x="332" y="78"/>
                      </a:lnTo>
                      <a:lnTo>
                        <a:pt x="362" y="75"/>
                      </a:lnTo>
                      <a:lnTo>
                        <a:pt x="397" y="34"/>
                      </a:lnTo>
                      <a:lnTo>
                        <a:pt x="437" y="28"/>
                      </a:lnTo>
                      <a:lnTo>
                        <a:pt x="465" y="39"/>
                      </a:lnTo>
                      <a:lnTo>
                        <a:pt x="490" y="6"/>
                      </a:lnTo>
                      <a:lnTo>
                        <a:pt x="523" y="0"/>
                      </a:lnTo>
                      <a:lnTo>
                        <a:pt x="531" y="61"/>
                      </a:lnTo>
                      <a:lnTo>
                        <a:pt x="552" y="106"/>
                      </a:lnTo>
                      <a:lnTo>
                        <a:pt x="612" y="151"/>
                      </a:lnTo>
                      <a:lnTo>
                        <a:pt x="663" y="159"/>
                      </a:lnTo>
                      <a:lnTo>
                        <a:pt x="669" y="109"/>
                      </a:lnTo>
                      <a:lnTo>
                        <a:pt x="708" y="109"/>
                      </a:lnTo>
                      <a:lnTo>
                        <a:pt x="754" y="140"/>
                      </a:lnTo>
                      <a:lnTo>
                        <a:pt x="805" y="156"/>
                      </a:lnTo>
                      <a:lnTo>
                        <a:pt x="848" y="137"/>
                      </a:lnTo>
                      <a:lnTo>
                        <a:pt x="887" y="21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nvGrpSpPr>
                <p:cNvPr id="2069" name="Group 26">
                  <a:extLst>
                    <a:ext uri="{FF2B5EF4-FFF2-40B4-BE49-F238E27FC236}">
                      <a16:creationId xmlns:a16="http://schemas.microsoft.com/office/drawing/2014/main" id="{CFE869BE-8F0A-6B54-9451-C8EEC8828F91}"/>
                    </a:ext>
                  </a:extLst>
                </p:cNvPr>
                <p:cNvGrpSpPr>
                  <a:grpSpLocks/>
                </p:cNvGrpSpPr>
                <p:nvPr/>
              </p:nvGrpSpPr>
              <p:grpSpPr bwMode="auto">
                <a:xfrm>
                  <a:off x="2395" y="617"/>
                  <a:ext cx="526" cy="620"/>
                  <a:chOff x="2395" y="617"/>
                  <a:chExt cx="526" cy="620"/>
                </a:xfrm>
              </p:grpSpPr>
              <p:grpSp>
                <p:nvGrpSpPr>
                  <p:cNvPr id="2072" name="Group 27">
                    <a:extLst>
                      <a:ext uri="{FF2B5EF4-FFF2-40B4-BE49-F238E27FC236}">
                        <a16:creationId xmlns:a16="http://schemas.microsoft.com/office/drawing/2014/main" id="{CA6E273D-80AF-73B8-B6D1-3E6BA798A51E}"/>
                      </a:ext>
                    </a:extLst>
                  </p:cNvPr>
                  <p:cNvGrpSpPr>
                    <a:grpSpLocks/>
                  </p:cNvGrpSpPr>
                  <p:nvPr/>
                </p:nvGrpSpPr>
                <p:grpSpPr bwMode="auto">
                  <a:xfrm>
                    <a:off x="2603" y="1004"/>
                    <a:ext cx="165" cy="233"/>
                    <a:chOff x="2603" y="1004"/>
                    <a:chExt cx="165" cy="233"/>
                  </a:xfrm>
                </p:grpSpPr>
                <p:sp>
                  <p:nvSpPr>
                    <p:cNvPr id="2074" name="Freeform 28">
                      <a:extLst>
                        <a:ext uri="{FF2B5EF4-FFF2-40B4-BE49-F238E27FC236}">
                          <a16:creationId xmlns:a16="http://schemas.microsoft.com/office/drawing/2014/main" id="{154C367A-D89B-EE09-2AED-991107781078}"/>
                        </a:ext>
                      </a:extLst>
                    </p:cNvPr>
                    <p:cNvSpPr>
                      <a:spLocks/>
                    </p:cNvSpPr>
                    <p:nvPr/>
                  </p:nvSpPr>
                  <p:spPr bwMode="auto">
                    <a:xfrm>
                      <a:off x="2603" y="1089"/>
                      <a:ext cx="78" cy="132"/>
                    </a:xfrm>
                    <a:custGeom>
                      <a:avLst/>
                      <a:gdLst>
                        <a:gd name="T0" fmla="*/ 18 w 78"/>
                        <a:gd name="T1" fmla="*/ 40 h 132"/>
                        <a:gd name="T2" fmla="*/ 24 w 78"/>
                        <a:gd name="T3" fmla="*/ 26 h 132"/>
                        <a:gd name="T4" fmla="*/ 38 w 78"/>
                        <a:gd name="T5" fmla="*/ 26 h 132"/>
                        <a:gd name="T6" fmla="*/ 57 w 78"/>
                        <a:gd name="T7" fmla="*/ 0 h 132"/>
                        <a:gd name="T8" fmla="*/ 63 w 78"/>
                        <a:gd name="T9" fmla="*/ 17 h 132"/>
                        <a:gd name="T10" fmla="*/ 73 w 78"/>
                        <a:gd name="T11" fmla="*/ 17 h 132"/>
                        <a:gd name="T12" fmla="*/ 77 w 78"/>
                        <a:gd name="T13" fmla="*/ 26 h 132"/>
                        <a:gd name="T14" fmla="*/ 71 w 78"/>
                        <a:gd name="T15" fmla="*/ 40 h 132"/>
                        <a:gd name="T16" fmla="*/ 63 w 78"/>
                        <a:gd name="T17" fmla="*/ 46 h 132"/>
                        <a:gd name="T18" fmla="*/ 63 w 78"/>
                        <a:gd name="T19" fmla="*/ 57 h 132"/>
                        <a:gd name="T20" fmla="*/ 61 w 78"/>
                        <a:gd name="T21" fmla="*/ 63 h 132"/>
                        <a:gd name="T22" fmla="*/ 59 w 78"/>
                        <a:gd name="T23" fmla="*/ 71 h 132"/>
                        <a:gd name="T24" fmla="*/ 63 w 78"/>
                        <a:gd name="T25" fmla="*/ 83 h 132"/>
                        <a:gd name="T26" fmla="*/ 57 w 78"/>
                        <a:gd name="T27" fmla="*/ 94 h 132"/>
                        <a:gd name="T28" fmla="*/ 51 w 78"/>
                        <a:gd name="T29" fmla="*/ 100 h 132"/>
                        <a:gd name="T30" fmla="*/ 45 w 78"/>
                        <a:gd name="T31" fmla="*/ 100 h 132"/>
                        <a:gd name="T32" fmla="*/ 43 w 78"/>
                        <a:gd name="T33" fmla="*/ 103 h 132"/>
                        <a:gd name="T34" fmla="*/ 41 w 78"/>
                        <a:gd name="T35" fmla="*/ 111 h 132"/>
                        <a:gd name="T36" fmla="*/ 32 w 78"/>
                        <a:gd name="T37" fmla="*/ 114 h 132"/>
                        <a:gd name="T38" fmla="*/ 30 w 78"/>
                        <a:gd name="T39" fmla="*/ 111 h 132"/>
                        <a:gd name="T40" fmla="*/ 22 w 78"/>
                        <a:gd name="T41" fmla="*/ 120 h 132"/>
                        <a:gd name="T42" fmla="*/ 20 w 78"/>
                        <a:gd name="T43" fmla="*/ 122 h 132"/>
                        <a:gd name="T44" fmla="*/ 10 w 78"/>
                        <a:gd name="T45" fmla="*/ 131 h 132"/>
                        <a:gd name="T46" fmla="*/ 6 w 78"/>
                        <a:gd name="T47" fmla="*/ 131 h 132"/>
                        <a:gd name="T48" fmla="*/ 4 w 78"/>
                        <a:gd name="T49" fmla="*/ 125 h 132"/>
                        <a:gd name="T50" fmla="*/ 2 w 78"/>
                        <a:gd name="T51" fmla="*/ 111 h 132"/>
                        <a:gd name="T52" fmla="*/ 0 w 78"/>
                        <a:gd name="T53" fmla="*/ 108 h 132"/>
                        <a:gd name="T54" fmla="*/ 0 w 78"/>
                        <a:gd name="T55" fmla="*/ 97 h 132"/>
                        <a:gd name="T56" fmla="*/ 6 w 78"/>
                        <a:gd name="T57" fmla="*/ 91 h 132"/>
                        <a:gd name="T58" fmla="*/ 12 w 78"/>
                        <a:gd name="T59" fmla="*/ 85 h 132"/>
                        <a:gd name="T60" fmla="*/ 16 w 78"/>
                        <a:gd name="T61" fmla="*/ 74 h 132"/>
                        <a:gd name="T62" fmla="*/ 22 w 78"/>
                        <a:gd name="T63" fmla="*/ 74 h 132"/>
                        <a:gd name="T64" fmla="*/ 26 w 78"/>
                        <a:gd name="T65" fmla="*/ 77 h 132"/>
                        <a:gd name="T66" fmla="*/ 32 w 78"/>
                        <a:gd name="T67" fmla="*/ 74 h 132"/>
                        <a:gd name="T68" fmla="*/ 26 w 78"/>
                        <a:gd name="T69" fmla="*/ 71 h 132"/>
                        <a:gd name="T70" fmla="*/ 18 w 78"/>
                        <a:gd name="T71" fmla="*/ 40 h 13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8" h="132">
                          <a:moveTo>
                            <a:pt x="18" y="40"/>
                          </a:moveTo>
                          <a:lnTo>
                            <a:pt x="24" y="26"/>
                          </a:lnTo>
                          <a:lnTo>
                            <a:pt x="38" y="26"/>
                          </a:lnTo>
                          <a:lnTo>
                            <a:pt x="57" y="0"/>
                          </a:lnTo>
                          <a:lnTo>
                            <a:pt x="63" y="17"/>
                          </a:lnTo>
                          <a:lnTo>
                            <a:pt x="73" y="17"/>
                          </a:lnTo>
                          <a:lnTo>
                            <a:pt x="77" y="26"/>
                          </a:lnTo>
                          <a:lnTo>
                            <a:pt x="71" y="40"/>
                          </a:lnTo>
                          <a:lnTo>
                            <a:pt x="63" y="46"/>
                          </a:lnTo>
                          <a:lnTo>
                            <a:pt x="63" y="57"/>
                          </a:lnTo>
                          <a:lnTo>
                            <a:pt x="61" y="63"/>
                          </a:lnTo>
                          <a:lnTo>
                            <a:pt x="59" y="71"/>
                          </a:lnTo>
                          <a:lnTo>
                            <a:pt x="63" y="83"/>
                          </a:lnTo>
                          <a:lnTo>
                            <a:pt x="57" y="94"/>
                          </a:lnTo>
                          <a:lnTo>
                            <a:pt x="51" y="100"/>
                          </a:lnTo>
                          <a:lnTo>
                            <a:pt x="45" y="100"/>
                          </a:lnTo>
                          <a:lnTo>
                            <a:pt x="43" y="103"/>
                          </a:lnTo>
                          <a:lnTo>
                            <a:pt x="41" y="111"/>
                          </a:lnTo>
                          <a:lnTo>
                            <a:pt x="32" y="114"/>
                          </a:lnTo>
                          <a:lnTo>
                            <a:pt x="30" y="111"/>
                          </a:lnTo>
                          <a:lnTo>
                            <a:pt x="22" y="120"/>
                          </a:lnTo>
                          <a:lnTo>
                            <a:pt x="20" y="122"/>
                          </a:lnTo>
                          <a:lnTo>
                            <a:pt x="10" y="131"/>
                          </a:lnTo>
                          <a:lnTo>
                            <a:pt x="6" y="131"/>
                          </a:lnTo>
                          <a:lnTo>
                            <a:pt x="4" y="125"/>
                          </a:lnTo>
                          <a:lnTo>
                            <a:pt x="2" y="111"/>
                          </a:lnTo>
                          <a:lnTo>
                            <a:pt x="0" y="108"/>
                          </a:lnTo>
                          <a:lnTo>
                            <a:pt x="0" y="97"/>
                          </a:lnTo>
                          <a:lnTo>
                            <a:pt x="6" y="91"/>
                          </a:lnTo>
                          <a:lnTo>
                            <a:pt x="12" y="85"/>
                          </a:lnTo>
                          <a:lnTo>
                            <a:pt x="16" y="74"/>
                          </a:lnTo>
                          <a:lnTo>
                            <a:pt x="22" y="74"/>
                          </a:lnTo>
                          <a:lnTo>
                            <a:pt x="26" y="77"/>
                          </a:lnTo>
                          <a:lnTo>
                            <a:pt x="32" y="74"/>
                          </a:lnTo>
                          <a:lnTo>
                            <a:pt x="26" y="71"/>
                          </a:lnTo>
                          <a:lnTo>
                            <a:pt x="18" y="4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5" name="Freeform 29">
                      <a:extLst>
                        <a:ext uri="{FF2B5EF4-FFF2-40B4-BE49-F238E27FC236}">
                          <a16:creationId xmlns:a16="http://schemas.microsoft.com/office/drawing/2014/main" id="{6A3085A3-819D-9736-C0F0-411192A60F0C}"/>
                        </a:ext>
                      </a:extLst>
                    </p:cNvPr>
                    <p:cNvSpPr>
                      <a:spLocks/>
                    </p:cNvSpPr>
                    <p:nvPr/>
                  </p:nvSpPr>
                  <p:spPr bwMode="auto">
                    <a:xfrm>
                      <a:off x="2674" y="1004"/>
                      <a:ext cx="94" cy="233"/>
                    </a:xfrm>
                    <a:custGeom>
                      <a:avLst/>
                      <a:gdLst>
                        <a:gd name="T0" fmla="*/ 36 w 94"/>
                        <a:gd name="T1" fmla="*/ 25 h 233"/>
                        <a:gd name="T2" fmla="*/ 57 w 94"/>
                        <a:gd name="T3" fmla="*/ 22 h 233"/>
                        <a:gd name="T4" fmla="*/ 65 w 94"/>
                        <a:gd name="T5" fmla="*/ 14 h 233"/>
                        <a:gd name="T6" fmla="*/ 75 w 94"/>
                        <a:gd name="T7" fmla="*/ 6 h 233"/>
                        <a:gd name="T8" fmla="*/ 93 w 94"/>
                        <a:gd name="T9" fmla="*/ 3 h 233"/>
                        <a:gd name="T10" fmla="*/ 87 w 94"/>
                        <a:gd name="T11" fmla="*/ 22 h 233"/>
                        <a:gd name="T12" fmla="*/ 79 w 94"/>
                        <a:gd name="T13" fmla="*/ 28 h 233"/>
                        <a:gd name="T14" fmla="*/ 67 w 94"/>
                        <a:gd name="T15" fmla="*/ 45 h 233"/>
                        <a:gd name="T16" fmla="*/ 81 w 94"/>
                        <a:gd name="T17" fmla="*/ 45 h 233"/>
                        <a:gd name="T18" fmla="*/ 93 w 94"/>
                        <a:gd name="T19" fmla="*/ 45 h 233"/>
                        <a:gd name="T20" fmla="*/ 85 w 94"/>
                        <a:gd name="T21" fmla="*/ 64 h 233"/>
                        <a:gd name="T22" fmla="*/ 71 w 94"/>
                        <a:gd name="T23" fmla="*/ 73 h 233"/>
                        <a:gd name="T24" fmla="*/ 69 w 94"/>
                        <a:gd name="T25" fmla="*/ 87 h 233"/>
                        <a:gd name="T26" fmla="*/ 81 w 94"/>
                        <a:gd name="T27" fmla="*/ 106 h 233"/>
                        <a:gd name="T28" fmla="*/ 87 w 94"/>
                        <a:gd name="T29" fmla="*/ 126 h 233"/>
                        <a:gd name="T30" fmla="*/ 93 w 94"/>
                        <a:gd name="T31" fmla="*/ 151 h 233"/>
                        <a:gd name="T32" fmla="*/ 89 w 94"/>
                        <a:gd name="T33" fmla="*/ 182 h 233"/>
                        <a:gd name="T34" fmla="*/ 79 w 94"/>
                        <a:gd name="T35" fmla="*/ 196 h 233"/>
                        <a:gd name="T36" fmla="*/ 87 w 94"/>
                        <a:gd name="T37" fmla="*/ 218 h 233"/>
                        <a:gd name="T38" fmla="*/ 65 w 94"/>
                        <a:gd name="T39" fmla="*/ 218 h 233"/>
                        <a:gd name="T40" fmla="*/ 53 w 94"/>
                        <a:gd name="T41" fmla="*/ 215 h 233"/>
                        <a:gd name="T42" fmla="*/ 36 w 94"/>
                        <a:gd name="T43" fmla="*/ 224 h 233"/>
                        <a:gd name="T44" fmla="*/ 26 w 94"/>
                        <a:gd name="T45" fmla="*/ 226 h 233"/>
                        <a:gd name="T46" fmla="*/ 14 w 94"/>
                        <a:gd name="T47" fmla="*/ 229 h 233"/>
                        <a:gd name="T48" fmla="*/ 4 w 94"/>
                        <a:gd name="T49" fmla="*/ 221 h 233"/>
                        <a:gd name="T50" fmla="*/ 0 w 94"/>
                        <a:gd name="T51" fmla="*/ 207 h 233"/>
                        <a:gd name="T52" fmla="*/ 10 w 94"/>
                        <a:gd name="T53" fmla="*/ 193 h 233"/>
                        <a:gd name="T54" fmla="*/ 24 w 94"/>
                        <a:gd name="T55" fmla="*/ 190 h 233"/>
                        <a:gd name="T56" fmla="*/ 16 w 94"/>
                        <a:gd name="T57" fmla="*/ 182 h 233"/>
                        <a:gd name="T58" fmla="*/ 16 w 94"/>
                        <a:gd name="T59" fmla="*/ 168 h 233"/>
                        <a:gd name="T60" fmla="*/ 28 w 94"/>
                        <a:gd name="T61" fmla="*/ 159 h 233"/>
                        <a:gd name="T62" fmla="*/ 38 w 94"/>
                        <a:gd name="T63" fmla="*/ 157 h 233"/>
                        <a:gd name="T64" fmla="*/ 44 w 94"/>
                        <a:gd name="T65" fmla="*/ 131 h 233"/>
                        <a:gd name="T66" fmla="*/ 49 w 94"/>
                        <a:gd name="T67" fmla="*/ 106 h 233"/>
                        <a:gd name="T68" fmla="*/ 40 w 94"/>
                        <a:gd name="T69" fmla="*/ 89 h 233"/>
                        <a:gd name="T70" fmla="*/ 20 w 94"/>
                        <a:gd name="T71" fmla="*/ 84 h 233"/>
                        <a:gd name="T72" fmla="*/ 30 w 94"/>
                        <a:gd name="T73" fmla="*/ 34 h 23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4" h="233">
                          <a:moveTo>
                            <a:pt x="30" y="34"/>
                          </a:moveTo>
                          <a:lnTo>
                            <a:pt x="36" y="25"/>
                          </a:lnTo>
                          <a:lnTo>
                            <a:pt x="53" y="28"/>
                          </a:lnTo>
                          <a:lnTo>
                            <a:pt x="57" y="22"/>
                          </a:lnTo>
                          <a:lnTo>
                            <a:pt x="61" y="14"/>
                          </a:lnTo>
                          <a:lnTo>
                            <a:pt x="65" y="14"/>
                          </a:lnTo>
                          <a:lnTo>
                            <a:pt x="69" y="11"/>
                          </a:lnTo>
                          <a:lnTo>
                            <a:pt x="75" y="6"/>
                          </a:lnTo>
                          <a:lnTo>
                            <a:pt x="83" y="0"/>
                          </a:lnTo>
                          <a:lnTo>
                            <a:pt x="93" y="3"/>
                          </a:lnTo>
                          <a:lnTo>
                            <a:pt x="91" y="14"/>
                          </a:lnTo>
                          <a:lnTo>
                            <a:pt x="87" y="22"/>
                          </a:lnTo>
                          <a:lnTo>
                            <a:pt x="83" y="25"/>
                          </a:lnTo>
                          <a:lnTo>
                            <a:pt x="79" y="28"/>
                          </a:lnTo>
                          <a:lnTo>
                            <a:pt x="67" y="34"/>
                          </a:lnTo>
                          <a:lnTo>
                            <a:pt x="67" y="45"/>
                          </a:lnTo>
                          <a:lnTo>
                            <a:pt x="69" y="50"/>
                          </a:lnTo>
                          <a:lnTo>
                            <a:pt x="81" y="45"/>
                          </a:lnTo>
                          <a:lnTo>
                            <a:pt x="91" y="39"/>
                          </a:lnTo>
                          <a:lnTo>
                            <a:pt x="93" y="45"/>
                          </a:lnTo>
                          <a:lnTo>
                            <a:pt x="93" y="61"/>
                          </a:lnTo>
                          <a:lnTo>
                            <a:pt x="85" y="64"/>
                          </a:lnTo>
                          <a:lnTo>
                            <a:pt x="77" y="64"/>
                          </a:lnTo>
                          <a:lnTo>
                            <a:pt x="71" y="73"/>
                          </a:lnTo>
                          <a:lnTo>
                            <a:pt x="69" y="78"/>
                          </a:lnTo>
                          <a:lnTo>
                            <a:pt x="69" y="87"/>
                          </a:lnTo>
                          <a:lnTo>
                            <a:pt x="75" y="98"/>
                          </a:lnTo>
                          <a:lnTo>
                            <a:pt x="81" y="106"/>
                          </a:lnTo>
                          <a:lnTo>
                            <a:pt x="85" y="115"/>
                          </a:lnTo>
                          <a:lnTo>
                            <a:pt x="87" y="126"/>
                          </a:lnTo>
                          <a:lnTo>
                            <a:pt x="89" y="137"/>
                          </a:lnTo>
                          <a:lnTo>
                            <a:pt x="93" y="151"/>
                          </a:lnTo>
                          <a:lnTo>
                            <a:pt x="93" y="171"/>
                          </a:lnTo>
                          <a:lnTo>
                            <a:pt x="89" y="182"/>
                          </a:lnTo>
                          <a:lnTo>
                            <a:pt x="81" y="190"/>
                          </a:lnTo>
                          <a:lnTo>
                            <a:pt x="79" y="196"/>
                          </a:lnTo>
                          <a:lnTo>
                            <a:pt x="83" y="207"/>
                          </a:lnTo>
                          <a:lnTo>
                            <a:pt x="87" y="218"/>
                          </a:lnTo>
                          <a:lnTo>
                            <a:pt x="75" y="218"/>
                          </a:lnTo>
                          <a:lnTo>
                            <a:pt x="65" y="218"/>
                          </a:lnTo>
                          <a:lnTo>
                            <a:pt x="61" y="215"/>
                          </a:lnTo>
                          <a:lnTo>
                            <a:pt x="53" y="215"/>
                          </a:lnTo>
                          <a:lnTo>
                            <a:pt x="44" y="218"/>
                          </a:lnTo>
                          <a:lnTo>
                            <a:pt x="36" y="224"/>
                          </a:lnTo>
                          <a:lnTo>
                            <a:pt x="30" y="224"/>
                          </a:lnTo>
                          <a:lnTo>
                            <a:pt x="26" y="226"/>
                          </a:lnTo>
                          <a:lnTo>
                            <a:pt x="16" y="232"/>
                          </a:lnTo>
                          <a:lnTo>
                            <a:pt x="14" y="229"/>
                          </a:lnTo>
                          <a:lnTo>
                            <a:pt x="10" y="224"/>
                          </a:lnTo>
                          <a:lnTo>
                            <a:pt x="4" y="221"/>
                          </a:lnTo>
                          <a:lnTo>
                            <a:pt x="0" y="218"/>
                          </a:lnTo>
                          <a:lnTo>
                            <a:pt x="0" y="207"/>
                          </a:lnTo>
                          <a:lnTo>
                            <a:pt x="4" y="193"/>
                          </a:lnTo>
                          <a:lnTo>
                            <a:pt x="10" y="193"/>
                          </a:lnTo>
                          <a:lnTo>
                            <a:pt x="16" y="190"/>
                          </a:lnTo>
                          <a:lnTo>
                            <a:pt x="24" y="190"/>
                          </a:lnTo>
                          <a:lnTo>
                            <a:pt x="24" y="187"/>
                          </a:lnTo>
                          <a:lnTo>
                            <a:pt x="16" y="182"/>
                          </a:lnTo>
                          <a:lnTo>
                            <a:pt x="16" y="173"/>
                          </a:lnTo>
                          <a:lnTo>
                            <a:pt x="16" y="168"/>
                          </a:lnTo>
                          <a:lnTo>
                            <a:pt x="24" y="162"/>
                          </a:lnTo>
                          <a:lnTo>
                            <a:pt x="28" y="159"/>
                          </a:lnTo>
                          <a:lnTo>
                            <a:pt x="32" y="157"/>
                          </a:lnTo>
                          <a:lnTo>
                            <a:pt x="38" y="157"/>
                          </a:lnTo>
                          <a:lnTo>
                            <a:pt x="42" y="154"/>
                          </a:lnTo>
                          <a:lnTo>
                            <a:pt x="44" y="131"/>
                          </a:lnTo>
                          <a:lnTo>
                            <a:pt x="49" y="115"/>
                          </a:lnTo>
                          <a:lnTo>
                            <a:pt x="49" y="106"/>
                          </a:lnTo>
                          <a:lnTo>
                            <a:pt x="36" y="103"/>
                          </a:lnTo>
                          <a:lnTo>
                            <a:pt x="40" y="89"/>
                          </a:lnTo>
                          <a:lnTo>
                            <a:pt x="30" y="81"/>
                          </a:lnTo>
                          <a:lnTo>
                            <a:pt x="20" y="84"/>
                          </a:lnTo>
                          <a:lnTo>
                            <a:pt x="32" y="64"/>
                          </a:lnTo>
                          <a:lnTo>
                            <a:pt x="30" y="3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73" name="Freeform 30">
                    <a:extLst>
                      <a:ext uri="{FF2B5EF4-FFF2-40B4-BE49-F238E27FC236}">
                        <a16:creationId xmlns:a16="http://schemas.microsoft.com/office/drawing/2014/main" id="{F237180A-D618-CAEE-83DE-2C4AA87E7132}"/>
                      </a:ext>
                    </a:extLst>
                  </p:cNvPr>
                  <p:cNvSpPr>
                    <a:spLocks/>
                  </p:cNvSpPr>
                  <p:nvPr/>
                </p:nvSpPr>
                <p:spPr bwMode="auto">
                  <a:xfrm>
                    <a:off x="2395" y="617"/>
                    <a:ext cx="526" cy="390"/>
                  </a:xfrm>
                  <a:custGeom>
                    <a:avLst/>
                    <a:gdLst>
                      <a:gd name="T0" fmla="*/ 33 w 526"/>
                      <a:gd name="T1" fmla="*/ 381 h 390"/>
                      <a:gd name="T2" fmla="*/ 53 w 526"/>
                      <a:gd name="T3" fmla="*/ 353 h 390"/>
                      <a:gd name="T4" fmla="*/ 64 w 526"/>
                      <a:gd name="T5" fmla="*/ 344 h 390"/>
                      <a:gd name="T6" fmla="*/ 82 w 526"/>
                      <a:gd name="T7" fmla="*/ 336 h 390"/>
                      <a:gd name="T8" fmla="*/ 95 w 526"/>
                      <a:gd name="T9" fmla="*/ 336 h 390"/>
                      <a:gd name="T10" fmla="*/ 107 w 526"/>
                      <a:gd name="T11" fmla="*/ 325 h 390"/>
                      <a:gd name="T12" fmla="*/ 121 w 526"/>
                      <a:gd name="T13" fmla="*/ 308 h 390"/>
                      <a:gd name="T14" fmla="*/ 134 w 526"/>
                      <a:gd name="T15" fmla="*/ 299 h 390"/>
                      <a:gd name="T16" fmla="*/ 148 w 526"/>
                      <a:gd name="T17" fmla="*/ 291 h 390"/>
                      <a:gd name="T18" fmla="*/ 163 w 526"/>
                      <a:gd name="T19" fmla="*/ 280 h 390"/>
                      <a:gd name="T20" fmla="*/ 183 w 526"/>
                      <a:gd name="T21" fmla="*/ 274 h 390"/>
                      <a:gd name="T22" fmla="*/ 214 w 526"/>
                      <a:gd name="T23" fmla="*/ 280 h 390"/>
                      <a:gd name="T24" fmla="*/ 239 w 526"/>
                      <a:gd name="T25" fmla="*/ 269 h 390"/>
                      <a:gd name="T26" fmla="*/ 253 w 526"/>
                      <a:gd name="T27" fmla="*/ 241 h 390"/>
                      <a:gd name="T28" fmla="*/ 270 w 526"/>
                      <a:gd name="T29" fmla="*/ 218 h 390"/>
                      <a:gd name="T30" fmla="*/ 282 w 526"/>
                      <a:gd name="T31" fmla="*/ 199 h 390"/>
                      <a:gd name="T32" fmla="*/ 292 w 526"/>
                      <a:gd name="T33" fmla="*/ 182 h 390"/>
                      <a:gd name="T34" fmla="*/ 315 w 526"/>
                      <a:gd name="T35" fmla="*/ 165 h 390"/>
                      <a:gd name="T36" fmla="*/ 311 w 526"/>
                      <a:gd name="T37" fmla="*/ 188 h 390"/>
                      <a:gd name="T38" fmla="*/ 329 w 526"/>
                      <a:gd name="T39" fmla="*/ 199 h 390"/>
                      <a:gd name="T40" fmla="*/ 344 w 526"/>
                      <a:gd name="T41" fmla="*/ 190 h 390"/>
                      <a:gd name="T42" fmla="*/ 350 w 526"/>
                      <a:gd name="T43" fmla="*/ 174 h 390"/>
                      <a:gd name="T44" fmla="*/ 356 w 526"/>
                      <a:gd name="T45" fmla="*/ 157 h 390"/>
                      <a:gd name="T46" fmla="*/ 366 w 526"/>
                      <a:gd name="T47" fmla="*/ 140 h 390"/>
                      <a:gd name="T48" fmla="*/ 395 w 526"/>
                      <a:gd name="T49" fmla="*/ 140 h 390"/>
                      <a:gd name="T50" fmla="*/ 424 w 526"/>
                      <a:gd name="T51" fmla="*/ 112 h 390"/>
                      <a:gd name="T52" fmla="*/ 453 w 526"/>
                      <a:gd name="T53" fmla="*/ 92 h 390"/>
                      <a:gd name="T54" fmla="*/ 484 w 526"/>
                      <a:gd name="T55" fmla="*/ 45 h 390"/>
                      <a:gd name="T56" fmla="*/ 511 w 526"/>
                      <a:gd name="T57" fmla="*/ 22 h 390"/>
                      <a:gd name="T58" fmla="*/ 502 w 526"/>
                      <a:gd name="T59" fmla="*/ 0 h 390"/>
                      <a:gd name="T60" fmla="*/ 455 w 526"/>
                      <a:gd name="T61" fmla="*/ 14 h 390"/>
                      <a:gd name="T62" fmla="*/ 424 w 526"/>
                      <a:gd name="T63" fmla="*/ 28 h 390"/>
                      <a:gd name="T64" fmla="*/ 391 w 526"/>
                      <a:gd name="T65" fmla="*/ 36 h 390"/>
                      <a:gd name="T66" fmla="*/ 350 w 526"/>
                      <a:gd name="T67" fmla="*/ 59 h 390"/>
                      <a:gd name="T68" fmla="*/ 315 w 526"/>
                      <a:gd name="T69" fmla="*/ 73 h 390"/>
                      <a:gd name="T70" fmla="*/ 278 w 526"/>
                      <a:gd name="T71" fmla="*/ 92 h 390"/>
                      <a:gd name="T72" fmla="*/ 253 w 526"/>
                      <a:gd name="T73" fmla="*/ 120 h 390"/>
                      <a:gd name="T74" fmla="*/ 231 w 526"/>
                      <a:gd name="T75" fmla="*/ 140 h 390"/>
                      <a:gd name="T76" fmla="*/ 189 w 526"/>
                      <a:gd name="T77" fmla="*/ 174 h 390"/>
                      <a:gd name="T78" fmla="*/ 146 w 526"/>
                      <a:gd name="T79" fmla="*/ 215 h 390"/>
                      <a:gd name="T80" fmla="*/ 109 w 526"/>
                      <a:gd name="T81" fmla="*/ 246 h 390"/>
                      <a:gd name="T82" fmla="*/ 80 w 526"/>
                      <a:gd name="T83" fmla="*/ 288 h 390"/>
                      <a:gd name="T84" fmla="*/ 49 w 526"/>
                      <a:gd name="T85" fmla="*/ 316 h 390"/>
                      <a:gd name="T86" fmla="*/ 0 w 526"/>
                      <a:gd name="T87" fmla="*/ 389 h 390"/>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526" h="390">
                        <a:moveTo>
                          <a:pt x="0" y="389"/>
                        </a:moveTo>
                        <a:lnTo>
                          <a:pt x="33" y="381"/>
                        </a:lnTo>
                        <a:lnTo>
                          <a:pt x="45" y="364"/>
                        </a:lnTo>
                        <a:lnTo>
                          <a:pt x="53" y="353"/>
                        </a:lnTo>
                        <a:lnTo>
                          <a:pt x="56" y="344"/>
                        </a:lnTo>
                        <a:lnTo>
                          <a:pt x="64" y="344"/>
                        </a:lnTo>
                        <a:lnTo>
                          <a:pt x="72" y="336"/>
                        </a:lnTo>
                        <a:lnTo>
                          <a:pt x="82" y="336"/>
                        </a:lnTo>
                        <a:lnTo>
                          <a:pt x="88" y="336"/>
                        </a:lnTo>
                        <a:lnTo>
                          <a:pt x="95" y="336"/>
                        </a:lnTo>
                        <a:lnTo>
                          <a:pt x="99" y="336"/>
                        </a:lnTo>
                        <a:lnTo>
                          <a:pt x="107" y="325"/>
                        </a:lnTo>
                        <a:lnTo>
                          <a:pt x="111" y="316"/>
                        </a:lnTo>
                        <a:lnTo>
                          <a:pt x="121" y="308"/>
                        </a:lnTo>
                        <a:lnTo>
                          <a:pt x="128" y="305"/>
                        </a:lnTo>
                        <a:lnTo>
                          <a:pt x="134" y="299"/>
                        </a:lnTo>
                        <a:lnTo>
                          <a:pt x="142" y="297"/>
                        </a:lnTo>
                        <a:lnTo>
                          <a:pt x="148" y="291"/>
                        </a:lnTo>
                        <a:lnTo>
                          <a:pt x="156" y="285"/>
                        </a:lnTo>
                        <a:lnTo>
                          <a:pt x="163" y="280"/>
                        </a:lnTo>
                        <a:lnTo>
                          <a:pt x="173" y="271"/>
                        </a:lnTo>
                        <a:lnTo>
                          <a:pt x="183" y="274"/>
                        </a:lnTo>
                        <a:lnTo>
                          <a:pt x="198" y="280"/>
                        </a:lnTo>
                        <a:lnTo>
                          <a:pt x="214" y="280"/>
                        </a:lnTo>
                        <a:lnTo>
                          <a:pt x="231" y="271"/>
                        </a:lnTo>
                        <a:lnTo>
                          <a:pt x="239" y="269"/>
                        </a:lnTo>
                        <a:lnTo>
                          <a:pt x="245" y="252"/>
                        </a:lnTo>
                        <a:lnTo>
                          <a:pt x="253" y="241"/>
                        </a:lnTo>
                        <a:lnTo>
                          <a:pt x="266" y="227"/>
                        </a:lnTo>
                        <a:lnTo>
                          <a:pt x="270" y="218"/>
                        </a:lnTo>
                        <a:lnTo>
                          <a:pt x="270" y="207"/>
                        </a:lnTo>
                        <a:lnTo>
                          <a:pt x="282" y="199"/>
                        </a:lnTo>
                        <a:lnTo>
                          <a:pt x="288" y="190"/>
                        </a:lnTo>
                        <a:lnTo>
                          <a:pt x="292" y="182"/>
                        </a:lnTo>
                        <a:lnTo>
                          <a:pt x="296" y="182"/>
                        </a:lnTo>
                        <a:lnTo>
                          <a:pt x="315" y="165"/>
                        </a:lnTo>
                        <a:lnTo>
                          <a:pt x="315" y="182"/>
                        </a:lnTo>
                        <a:lnTo>
                          <a:pt x="311" y="188"/>
                        </a:lnTo>
                        <a:lnTo>
                          <a:pt x="315" y="196"/>
                        </a:lnTo>
                        <a:lnTo>
                          <a:pt x="329" y="199"/>
                        </a:lnTo>
                        <a:lnTo>
                          <a:pt x="336" y="199"/>
                        </a:lnTo>
                        <a:lnTo>
                          <a:pt x="344" y="190"/>
                        </a:lnTo>
                        <a:lnTo>
                          <a:pt x="350" y="182"/>
                        </a:lnTo>
                        <a:lnTo>
                          <a:pt x="350" y="174"/>
                        </a:lnTo>
                        <a:lnTo>
                          <a:pt x="356" y="165"/>
                        </a:lnTo>
                        <a:lnTo>
                          <a:pt x="356" y="157"/>
                        </a:lnTo>
                        <a:lnTo>
                          <a:pt x="362" y="146"/>
                        </a:lnTo>
                        <a:lnTo>
                          <a:pt x="366" y="140"/>
                        </a:lnTo>
                        <a:lnTo>
                          <a:pt x="375" y="140"/>
                        </a:lnTo>
                        <a:lnTo>
                          <a:pt x="395" y="140"/>
                        </a:lnTo>
                        <a:lnTo>
                          <a:pt x="410" y="129"/>
                        </a:lnTo>
                        <a:lnTo>
                          <a:pt x="424" y="112"/>
                        </a:lnTo>
                        <a:lnTo>
                          <a:pt x="439" y="106"/>
                        </a:lnTo>
                        <a:lnTo>
                          <a:pt x="453" y="92"/>
                        </a:lnTo>
                        <a:lnTo>
                          <a:pt x="463" y="70"/>
                        </a:lnTo>
                        <a:lnTo>
                          <a:pt x="484" y="45"/>
                        </a:lnTo>
                        <a:lnTo>
                          <a:pt x="498" y="34"/>
                        </a:lnTo>
                        <a:lnTo>
                          <a:pt x="511" y="22"/>
                        </a:lnTo>
                        <a:lnTo>
                          <a:pt x="525" y="8"/>
                        </a:lnTo>
                        <a:lnTo>
                          <a:pt x="502" y="0"/>
                        </a:lnTo>
                        <a:lnTo>
                          <a:pt x="478" y="0"/>
                        </a:lnTo>
                        <a:lnTo>
                          <a:pt x="455" y="14"/>
                        </a:lnTo>
                        <a:lnTo>
                          <a:pt x="443" y="22"/>
                        </a:lnTo>
                        <a:lnTo>
                          <a:pt x="424" y="28"/>
                        </a:lnTo>
                        <a:lnTo>
                          <a:pt x="403" y="31"/>
                        </a:lnTo>
                        <a:lnTo>
                          <a:pt x="391" y="36"/>
                        </a:lnTo>
                        <a:lnTo>
                          <a:pt x="366" y="50"/>
                        </a:lnTo>
                        <a:lnTo>
                          <a:pt x="350" y="59"/>
                        </a:lnTo>
                        <a:lnTo>
                          <a:pt x="334" y="67"/>
                        </a:lnTo>
                        <a:lnTo>
                          <a:pt x="315" y="73"/>
                        </a:lnTo>
                        <a:lnTo>
                          <a:pt x="296" y="81"/>
                        </a:lnTo>
                        <a:lnTo>
                          <a:pt x="278" y="92"/>
                        </a:lnTo>
                        <a:lnTo>
                          <a:pt x="264" y="106"/>
                        </a:lnTo>
                        <a:lnTo>
                          <a:pt x="253" y="120"/>
                        </a:lnTo>
                        <a:lnTo>
                          <a:pt x="241" y="132"/>
                        </a:lnTo>
                        <a:lnTo>
                          <a:pt x="231" y="140"/>
                        </a:lnTo>
                        <a:lnTo>
                          <a:pt x="210" y="157"/>
                        </a:lnTo>
                        <a:lnTo>
                          <a:pt x="189" y="174"/>
                        </a:lnTo>
                        <a:lnTo>
                          <a:pt x="163" y="190"/>
                        </a:lnTo>
                        <a:lnTo>
                          <a:pt x="146" y="215"/>
                        </a:lnTo>
                        <a:lnTo>
                          <a:pt x="126" y="235"/>
                        </a:lnTo>
                        <a:lnTo>
                          <a:pt x="109" y="246"/>
                        </a:lnTo>
                        <a:lnTo>
                          <a:pt x="91" y="271"/>
                        </a:lnTo>
                        <a:lnTo>
                          <a:pt x="80" y="288"/>
                        </a:lnTo>
                        <a:lnTo>
                          <a:pt x="64" y="305"/>
                        </a:lnTo>
                        <a:lnTo>
                          <a:pt x="49" y="316"/>
                        </a:lnTo>
                        <a:lnTo>
                          <a:pt x="33" y="327"/>
                        </a:lnTo>
                        <a:lnTo>
                          <a:pt x="0" y="38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sp>
              <p:nvSpPr>
                <p:cNvPr id="2070" name="Freeform 31">
                  <a:extLst>
                    <a:ext uri="{FF2B5EF4-FFF2-40B4-BE49-F238E27FC236}">
                      <a16:creationId xmlns:a16="http://schemas.microsoft.com/office/drawing/2014/main" id="{B0505130-AC74-0226-AFE0-423F733237C0}"/>
                    </a:ext>
                  </a:extLst>
                </p:cNvPr>
                <p:cNvSpPr>
                  <a:spLocks/>
                </p:cNvSpPr>
                <p:nvPr/>
              </p:nvSpPr>
              <p:spPr bwMode="auto">
                <a:xfrm>
                  <a:off x="3324" y="2815"/>
                  <a:ext cx="158" cy="378"/>
                </a:xfrm>
                <a:custGeom>
                  <a:avLst/>
                  <a:gdLst>
                    <a:gd name="T0" fmla="*/ 29 w 158"/>
                    <a:gd name="T1" fmla="*/ 117 h 378"/>
                    <a:gd name="T2" fmla="*/ 26 w 158"/>
                    <a:gd name="T3" fmla="*/ 193 h 378"/>
                    <a:gd name="T4" fmla="*/ 12 w 158"/>
                    <a:gd name="T5" fmla="*/ 240 h 378"/>
                    <a:gd name="T6" fmla="*/ 0 w 158"/>
                    <a:gd name="T7" fmla="*/ 285 h 378"/>
                    <a:gd name="T8" fmla="*/ 0 w 158"/>
                    <a:gd name="T9" fmla="*/ 318 h 378"/>
                    <a:gd name="T10" fmla="*/ 4 w 158"/>
                    <a:gd name="T11" fmla="*/ 346 h 378"/>
                    <a:gd name="T12" fmla="*/ 18 w 158"/>
                    <a:gd name="T13" fmla="*/ 371 h 378"/>
                    <a:gd name="T14" fmla="*/ 29 w 158"/>
                    <a:gd name="T15" fmla="*/ 374 h 378"/>
                    <a:gd name="T16" fmla="*/ 39 w 158"/>
                    <a:gd name="T17" fmla="*/ 374 h 378"/>
                    <a:gd name="T18" fmla="*/ 51 w 158"/>
                    <a:gd name="T19" fmla="*/ 377 h 378"/>
                    <a:gd name="T20" fmla="*/ 57 w 158"/>
                    <a:gd name="T21" fmla="*/ 357 h 378"/>
                    <a:gd name="T22" fmla="*/ 63 w 158"/>
                    <a:gd name="T23" fmla="*/ 307 h 378"/>
                    <a:gd name="T24" fmla="*/ 80 w 158"/>
                    <a:gd name="T25" fmla="*/ 274 h 378"/>
                    <a:gd name="T26" fmla="*/ 84 w 158"/>
                    <a:gd name="T27" fmla="*/ 223 h 378"/>
                    <a:gd name="T28" fmla="*/ 92 w 158"/>
                    <a:gd name="T29" fmla="*/ 204 h 378"/>
                    <a:gd name="T30" fmla="*/ 100 w 158"/>
                    <a:gd name="T31" fmla="*/ 190 h 378"/>
                    <a:gd name="T32" fmla="*/ 106 w 158"/>
                    <a:gd name="T33" fmla="*/ 154 h 378"/>
                    <a:gd name="T34" fmla="*/ 118 w 158"/>
                    <a:gd name="T35" fmla="*/ 131 h 378"/>
                    <a:gd name="T36" fmla="*/ 126 w 158"/>
                    <a:gd name="T37" fmla="*/ 114 h 378"/>
                    <a:gd name="T38" fmla="*/ 133 w 158"/>
                    <a:gd name="T39" fmla="*/ 101 h 378"/>
                    <a:gd name="T40" fmla="*/ 133 w 158"/>
                    <a:gd name="T41" fmla="*/ 92 h 378"/>
                    <a:gd name="T42" fmla="*/ 151 w 158"/>
                    <a:gd name="T43" fmla="*/ 73 h 378"/>
                    <a:gd name="T44" fmla="*/ 153 w 158"/>
                    <a:gd name="T45" fmla="*/ 42 h 378"/>
                    <a:gd name="T46" fmla="*/ 157 w 158"/>
                    <a:gd name="T47" fmla="*/ 22 h 378"/>
                    <a:gd name="T48" fmla="*/ 141 w 158"/>
                    <a:gd name="T49" fmla="*/ 14 h 378"/>
                    <a:gd name="T50" fmla="*/ 131 w 158"/>
                    <a:gd name="T51" fmla="*/ 0 h 378"/>
                    <a:gd name="T52" fmla="*/ 118 w 158"/>
                    <a:gd name="T53" fmla="*/ 14 h 378"/>
                    <a:gd name="T54" fmla="*/ 106 w 158"/>
                    <a:gd name="T55" fmla="*/ 47 h 378"/>
                    <a:gd name="T56" fmla="*/ 92 w 158"/>
                    <a:gd name="T57" fmla="*/ 70 h 378"/>
                    <a:gd name="T58" fmla="*/ 80 w 158"/>
                    <a:gd name="T59" fmla="*/ 89 h 378"/>
                    <a:gd name="T60" fmla="*/ 75 w 158"/>
                    <a:gd name="T61" fmla="*/ 89 h 378"/>
                    <a:gd name="T62" fmla="*/ 63 w 158"/>
                    <a:gd name="T63" fmla="*/ 101 h 378"/>
                    <a:gd name="T64" fmla="*/ 57 w 158"/>
                    <a:gd name="T65" fmla="*/ 112 h 378"/>
                    <a:gd name="T66" fmla="*/ 29 w 158"/>
                    <a:gd name="T67" fmla="*/ 117 h 37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158" h="378">
                      <a:moveTo>
                        <a:pt x="29" y="117"/>
                      </a:moveTo>
                      <a:lnTo>
                        <a:pt x="26" y="193"/>
                      </a:lnTo>
                      <a:lnTo>
                        <a:pt x="12" y="240"/>
                      </a:lnTo>
                      <a:lnTo>
                        <a:pt x="0" y="285"/>
                      </a:lnTo>
                      <a:lnTo>
                        <a:pt x="0" y="318"/>
                      </a:lnTo>
                      <a:lnTo>
                        <a:pt x="4" y="346"/>
                      </a:lnTo>
                      <a:lnTo>
                        <a:pt x="18" y="371"/>
                      </a:lnTo>
                      <a:lnTo>
                        <a:pt x="29" y="374"/>
                      </a:lnTo>
                      <a:lnTo>
                        <a:pt x="39" y="374"/>
                      </a:lnTo>
                      <a:lnTo>
                        <a:pt x="51" y="377"/>
                      </a:lnTo>
                      <a:lnTo>
                        <a:pt x="57" y="357"/>
                      </a:lnTo>
                      <a:lnTo>
                        <a:pt x="63" y="307"/>
                      </a:lnTo>
                      <a:lnTo>
                        <a:pt x="80" y="274"/>
                      </a:lnTo>
                      <a:lnTo>
                        <a:pt x="84" y="223"/>
                      </a:lnTo>
                      <a:lnTo>
                        <a:pt x="92" y="204"/>
                      </a:lnTo>
                      <a:lnTo>
                        <a:pt x="100" y="190"/>
                      </a:lnTo>
                      <a:lnTo>
                        <a:pt x="106" y="154"/>
                      </a:lnTo>
                      <a:lnTo>
                        <a:pt x="118" y="131"/>
                      </a:lnTo>
                      <a:lnTo>
                        <a:pt x="126" y="114"/>
                      </a:lnTo>
                      <a:lnTo>
                        <a:pt x="133" y="101"/>
                      </a:lnTo>
                      <a:lnTo>
                        <a:pt x="133" y="92"/>
                      </a:lnTo>
                      <a:lnTo>
                        <a:pt x="151" y="73"/>
                      </a:lnTo>
                      <a:lnTo>
                        <a:pt x="153" y="42"/>
                      </a:lnTo>
                      <a:lnTo>
                        <a:pt x="157" y="22"/>
                      </a:lnTo>
                      <a:lnTo>
                        <a:pt x="141" y="14"/>
                      </a:lnTo>
                      <a:lnTo>
                        <a:pt x="131" y="0"/>
                      </a:lnTo>
                      <a:lnTo>
                        <a:pt x="118" y="14"/>
                      </a:lnTo>
                      <a:lnTo>
                        <a:pt x="106" y="47"/>
                      </a:lnTo>
                      <a:lnTo>
                        <a:pt x="92" y="70"/>
                      </a:lnTo>
                      <a:lnTo>
                        <a:pt x="80" y="89"/>
                      </a:lnTo>
                      <a:lnTo>
                        <a:pt x="75" y="89"/>
                      </a:lnTo>
                      <a:lnTo>
                        <a:pt x="63" y="101"/>
                      </a:lnTo>
                      <a:lnTo>
                        <a:pt x="57" y="112"/>
                      </a:lnTo>
                      <a:lnTo>
                        <a:pt x="29" y="117"/>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71" name="Freeform 32">
                  <a:extLst>
                    <a:ext uri="{FF2B5EF4-FFF2-40B4-BE49-F238E27FC236}">
                      <a16:creationId xmlns:a16="http://schemas.microsoft.com/office/drawing/2014/main" id="{AD8FAB25-CE09-8CF4-401A-BA8D6FA798E1}"/>
                    </a:ext>
                  </a:extLst>
                </p:cNvPr>
                <p:cNvSpPr>
                  <a:spLocks/>
                </p:cNvSpPr>
                <p:nvPr/>
              </p:nvSpPr>
              <p:spPr bwMode="auto">
                <a:xfrm>
                  <a:off x="2575" y="655"/>
                  <a:ext cx="2126" cy="1789"/>
                </a:xfrm>
                <a:custGeom>
                  <a:avLst/>
                  <a:gdLst>
                    <a:gd name="T0" fmla="*/ 124 w 2126"/>
                    <a:gd name="T1" fmla="*/ 750 h 1789"/>
                    <a:gd name="T2" fmla="*/ 142 w 2126"/>
                    <a:gd name="T3" fmla="*/ 619 h 1789"/>
                    <a:gd name="T4" fmla="*/ 214 w 2126"/>
                    <a:gd name="T5" fmla="*/ 544 h 1789"/>
                    <a:gd name="T6" fmla="*/ 296 w 2126"/>
                    <a:gd name="T7" fmla="*/ 508 h 1789"/>
                    <a:gd name="T8" fmla="*/ 319 w 2126"/>
                    <a:gd name="T9" fmla="*/ 432 h 1789"/>
                    <a:gd name="T10" fmla="*/ 424 w 2126"/>
                    <a:gd name="T11" fmla="*/ 365 h 1789"/>
                    <a:gd name="T12" fmla="*/ 492 w 2126"/>
                    <a:gd name="T13" fmla="*/ 271 h 1789"/>
                    <a:gd name="T14" fmla="*/ 461 w 2126"/>
                    <a:gd name="T15" fmla="*/ 223 h 1789"/>
                    <a:gd name="T16" fmla="*/ 467 w 2126"/>
                    <a:gd name="T17" fmla="*/ 179 h 1789"/>
                    <a:gd name="T18" fmla="*/ 399 w 2126"/>
                    <a:gd name="T19" fmla="*/ 243 h 1789"/>
                    <a:gd name="T20" fmla="*/ 377 w 2126"/>
                    <a:gd name="T21" fmla="*/ 371 h 1789"/>
                    <a:gd name="T22" fmla="*/ 331 w 2126"/>
                    <a:gd name="T23" fmla="*/ 410 h 1789"/>
                    <a:gd name="T24" fmla="*/ 307 w 2126"/>
                    <a:gd name="T25" fmla="*/ 343 h 1789"/>
                    <a:gd name="T26" fmla="*/ 243 w 2126"/>
                    <a:gd name="T27" fmla="*/ 374 h 1789"/>
                    <a:gd name="T28" fmla="*/ 226 w 2126"/>
                    <a:gd name="T29" fmla="*/ 324 h 1789"/>
                    <a:gd name="T30" fmla="*/ 227 w 2126"/>
                    <a:gd name="T31" fmla="*/ 273 h 1789"/>
                    <a:gd name="T32" fmla="*/ 296 w 2126"/>
                    <a:gd name="T33" fmla="*/ 240 h 1789"/>
                    <a:gd name="T34" fmla="*/ 340 w 2126"/>
                    <a:gd name="T35" fmla="*/ 153 h 1789"/>
                    <a:gd name="T36" fmla="*/ 412 w 2126"/>
                    <a:gd name="T37" fmla="*/ 53 h 1789"/>
                    <a:gd name="T38" fmla="*/ 511 w 2126"/>
                    <a:gd name="T39" fmla="*/ 25 h 1789"/>
                    <a:gd name="T40" fmla="*/ 642 w 2126"/>
                    <a:gd name="T41" fmla="*/ 103 h 1789"/>
                    <a:gd name="T42" fmla="*/ 595 w 2126"/>
                    <a:gd name="T43" fmla="*/ 223 h 1789"/>
                    <a:gd name="T44" fmla="*/ 642 w 2126"/>
                    <a:gd name="T45" fmla="*/ 285 h 1789"/>
                    <a:gd name="T46" fmla="*/ 682 w 2126"/>
                    <a:gd name="T47" fmla="*/ 215 h 1789"/>
                    <a:gd name="T48" fmla="*/ 859 w 2126"/>
                    <a:gd name="T49" fmla="*/ 187 h 1789"/>
                    <a:gd name="T50" fmla="*/ 1073 w 2126"/>
                    <a:gd name="T51" fmla="*/ 33 h 1789"/>
                    <a:gd name="T52" fmla="*/ 1406 w 2126"/>
                    <a:gd name="T53" fmla="*/ 103 h 1789"/>
                    <a:gd name="T54" fmla="*/ 2004 w 2126"/>
                    <a:gd name="T55" fmla="*/ 226 h 1789"/>
                    <a:gd name="T56" fmla="*/ 2057 w 2126"/>
                    <a:gd name="T57" fmla="*/ 298 h 1789"/>
                    <a:gd name="T58" fmla="*/ 2076 w 2126"/>
                    <a:gd name="T59" fmla="*/ 541 h 1789"/>
                    <a:gd name="T60" fmla="*/ 1901 w 2126"/>
                    <a:gd name="T61" fmla="*/ 346 h 1789"/>
                    <a:gd name="T62" fmla="*/ 1763 w 2126"/>
                    <a:gd name="T63" fmla="*/ 435 h 1789"/>
                    <a:gd name="T64" fmla="*/ 1954 w 2126"/>
                    <a:gd name="T65" fmla="*/ 775 h 1789"/>
                    <a:gd name="T66" fmla="*/ 1876 w 2126"/>
                    <a:gd name="T67" fmla="*/ 920 h 1789"/>
                    <a:gd name="T68" fmla="*/ 2003 w 2126"/>
                    <a:gd name="T69" fmla="*/ 1252 h 1789"/>
                    <a:gd name="T70" fmla="*/ 1874 w 2126"/>
                    <a:gd name="T71" fmla="*/ 1425 h 1789"/>
                    <a:gd name="T72" fmla="*/ 1841 w 2126"/>
                    <a:gd name="T73" fmla="*/ 1559 h 1789"/>
                    <a:gd name="T74" fmla="*/ 1833 w 2126"/>
                    <a:gd name="T75" fmla="*/ 1690 h 1789"/>
                    <a:gd name="T76" fmla="*/ 1789 w 2126"/>
                    <a:gd name="T77" fmla="*/ 1685 h 1789"/>
                    <a:gd name="T78" fmla="*/ 1658 w 2126"/>
                    <a:gd name="T79" fmla="*/ 1411 h 1789"/>
                    <a:gd name="T80" fmla="*/ 1472 w 2126"/>
                    <a:gd name="T81" fmla="*/ 1403 h 1789"/>
                    <a:gd name="T82" fmla="*/ 1359 w 2126"/>
                    <a:gd name="T83" fmla="*/ 1562 h 1789"/>
                    <a:gd name="T84" fmla="*/ 1128 w 2126"/>
                    <a:gd name="T85" fmla="*/ 1213 h 1789"/>
                    <a:gd name="T86" fmla="*/ 822 w 2126"/>
                    <a:gd name="T87" fmla="*/ 1091 h 1789"/>
                    <a:gd name="T88" fmla="*/ 1054 w 2126"/>
                    <a:gd name="T89" fmla="*/ 1308 h 1789"/>
                    <a:gd name="T90" fmla="*/ 784 w 2126"/>
                    <a:gd name="T91" fmla="*/ 1503 h 1789"/>
                    <a:gd name="T92" fmla="*/ 714 w 2126"/>
                    <a:gd name="T93" fmla="*/ 1319 h 1789"/>
                    <a:gd name="T94" fmla="*/ 601 w 2126"/>
                    <a:gd name="T95" fmla="*/ 1105 h 1789"/>
                    <a:gd name="T96" fmla="*/ 537 w 2126"/>
                    <a:gd name="T97" fmla="*/ 946 h 1789"/>
                    <a:gd name="T98" fmla="*/ 505 w 2126"/>
                    <a:gd name="T99" fmla="*/ 873 h 1789"/>
                    <a:gd name="T100" fmla="*/ 465 w 2126"/>
                    <a:gd name="T101" fmla="*/ 831 h 1789"/>
                    <a:gd name="T102" fmla="*/ 449 w 2126"/>
                    <a:gd name="T103" fmla="*/ 909 h 1789"/>
                    <a:gd name="T104" fmla="*/ 393 w 2126"/>
                    <a:gd name="T105" fmla="*/ 787 h 1789"/>
                    <a:gd name="T106" fmla="*/ 329 w 2126"/>
                    <a:gd name="T107" fmla="*/ 742 h 1789"/>
                    <a:gd name="T108" fmla="*/ 397 w 2126"/>
                    <a:gd name="T109" fmla="*/ 848 h 1789"/>
                    <a:gd name="T110" fmla="*/ 367 w 2126"/>
                    <a:gd name="T111" fmla="*/ 873 h 1789"/>
                    <a:gd name="T112" fmla="*/ 313 w 2126"/>
                    <a:gd name="T113" fmla="*/ 803 h 1789"/>
                    <a:gd name="T114" fmla="*/ 251 w 2126"/>
                    <a:gd name="T115" fmla="*/ 753 h 1789"/>
                    <a:gd name="T116" fmla="*/ 169 w 2126"/>
                    <a:gd name="T117" fmla="*/ 817 h 1789"/>
                    <a:gd name="T118" fmla="*/ 152 w 2126"/>
                    <a:gd name="T119" fmla="*/ 890 h 1789"/>
                    <a:gd name="T120" fmla="*/ 95 w 2126"/>
                    <a:gd name="T121" fmla="*/ 943 h 1789"/>
                    <a:gd name="T122" fmla="*/ 12 w 2126"/>
                    <a:gd name="T123" fmla="*/ 909 h 1789"/>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126" h="1789">
                      <a:moveTo>
                        <a:pt x="0" y="803"/>
                      </a:moveTo>
                      <a:lnTo>
                        <a:pt x="19" y="778"/>
                      </a:lnTo>
                      <a:lnTo>
                        <a:pt x="31" y="759"/>
                      </a:lnTo>
                      <a:lnTo>
                        <a:pt x="56" y="759"/>
                      </a:lnTo>
                      <a:lnTo>
                        <a:pt x="84" y="764"/>
                      </a:lnTo>
                      <a:lnTo>
                        <a:pt x="103" y="753"/>
                      </a:lnTo>
                      <a:lnTo>
                        <a:pt x="124" y="750"/>
                      </a:lnTo>
                      <a:lnTo>
                        <a:pt x="126" y="717"/>
                      </a:lnTo>
                      <a:lnTo>
                        <a:pt x="138" y="695"/>
                      </a:lnTo>
                      <a:lnTo>
                        <a:pt x="109" y="669"/>
                      </a:lnTo>
                      <a:lnTo>
                        <a:pt x="105" y="650"/>
                      </a:lnTo>
                      <a:lnTo>
                        <a:pt x="107" y="622"/>
                      </a:lnTo>
                      <a:lnTo>
                        <a:pt x="128" y="622"/>
                      </a:lnTo>
                      <a:lnTo>
                        <a:pt x="142" y="619"/>
                      </a:lnTo>
                      <a:lnTo>
                        <a:pt x="144" y="622"/>
                      </a:lnTo>
                      <a:lnTo>
                        <a:pt x="159" y="605"/>
                      </a:lnTo>
                      <a:lnTo>
                        <a:pt x="175" y="597"/>
                      </a:lnTo>
                      <a:lnTo>
                        <a:pt x="181" y="597"/>
                      </a:lnTo>
                      <a:lnTo>
                        <a:pt x="191" y="580"/>
                      </a:lnTo>
                      <a:lnTo>
                        <a:pt x="202" y="575"/>
                      </a:lnTo>
                      <a:lnTo>
                        <a:pt x="214" y="544"/>
                      </a:lnTo>
                      <a:lnTo>
                        <a:pt x="222" y="552"/>
                      </a:lnTo>
                      <a:lnTo>
                        <a:pt x="237" y="533"/>
                      </a:lnTo>
                      <a:lnTo>
                        <a:pt x="239" y="533"/>
                      </a:lnTo>
                      <a:lnTo>
                        <a:pt x="259" y="510"/>
                      </a:lnTo>
                      <a:lnTo>
                        <a:pt x="270" y="508"/>
                      </a:lnTo>
                      <a:lnTo>
                        <a:pt x="286" y="508"/>
                      </a:lnTo>
                      <a:lnTo>
                        <a:pt x="296" y="508"/>
                      </a:lnTo>
                      <a:lnTo>
                        <a:pt x="288" y="480"/>
                      </a:lnTo>
                      <a:lnTo>
                        <a:pt x="284" y="457"/>
                      </a:lnTo>
                      <a:lnTo>
                        <a:pt x="280" y="410"/>
                      </a:lnTo>
                      <a:lnTo>
                        <a:pt x="303" y="407"/>
                      </a:lnTo>
                      <a:lnTo>
                        <a:pt x="315" y="399"/>
                      </a:lnTo>
                      <a:lnTo>
                        <a:pt x="309" y="418"/>
                      </a:lnTo>
                      <a:lnTo>
                        <a:pt x="319" y="432"/>
                      </a:lnTo>
                      <a:lnTo>
                        <a:pt x="329" y="449"/>
                      </a:lnTo>
                      <a:lnTo>
                        <a:pt x="334" y="460"/>
                      </a:lnTo>
                      <a:lnTo>
                        <a:pt x="362" y="457"/>
                      </a:lnTo>
                      <a:lnTo>
                        <a:pt x="385" y="416"/>
                      </a:lnTo>
                      <a:lnTo>
                        <a:pt x="402" y="396"/>
                      </a:lnTo>
                      <a:lnTo>
                        <a:pt x="412" y="382"/>
                      </a:lnTo>
                      <a:lnTo>
                        <a:pt x="424" y="365"/>
                      </a:lnTo>
                      <a:lnTo>
                        <a:pt x="435" y="343"/>
                      </a:lnTo>
                      <a:lnTo>
                        <a:pt x="445" y="351"/>
                      </a:lnTo>
                      <a:lnTo>
                        <a:pt x="445" y="338"/>
                      </a:lnTo>
                      <a:lnTo>
                        <a:pt x="451" y="329"/>
                      </a:lnTo>
                      <a:lnTo>
                        <a:pt x="469" y="335"/>
                      </a:lnTo>
                      <a:lnTo>
                        <a:pt x="498" y="371"/>
                      </a:lnTo>
                      <a:lnTo>
                        <a:pt x="492" y="271"/>
                      </a:lnTo>
                      <a:lnTo>
                        <a:pt x="467" y="315"/>
                      </a:lnTo>
                      <a:lnTo>
                        <a:pt x="447" y="312"/>
                      </a:lnTo>
                      <a:lnTo>
                        <a:pt x="441" y="285"/>
                      </a:lnTo>
                      <a:lnTo>
                        <a:pt x="441" y="271"/>
                      </a:lnTo>
                      <a:lnTo>
                        <a:pt x="435" y="262"/>
                      </a:lnTo>
                      <a:lnTo>
                        <a:pt x="451" y="240"/>
                      </a:lnTo>
                      <a:lnTo>
                        <a:pt x="461" y="223"/>
                      </a:lnTo>
                      <a:lnTo>
                        <a:pt x="470" y="218"/>
                      </a:lnTo>
                      <a:lnTo>
                        <a:pt x="478" y="215"/>
                      </a:lnTo>
                      <a:lnTo>
                        <a:pt x="484" y="201"/>
                      </a:lnTo>
                      <a:lnTo>
                        <a:pt x="492" y="198"/>
                      </a:lnTo>
                      <a:lnTo>
                        <a:pt x="502" y="198"/>
                      </a:lnTo>
                      <a:lnTo>
                        <a:pt x="484" y="173"/>
                      </a:lnTo>
                      <a:lnTo>
                        <a:pt x="467" y="179"/>
                      </a:lnTo>
                      <a:lnTo>
                        <a:pt x="455" y="179"/>
                      </a:lnTo>
                      <a:lnTo>
                        <a:pt x="445" y="170"/>
                      </a:lnTo>
                      <a:lnTo>
                        <a:pt x="445" y="187"/>
                      </a:lnTo>
                      <a:lnTo>
                        <a:pt x="435" y="204"/>
                      </a:lnTo>
                      <a:lnTo>
                        <a:pt x="422" y="232"/>
                      </a:lnTo>
                      <a:lnTo>
                        <a:pt x="408" y="243"/>
                      </a:lnTo>
                      <a:lnTo>
                        <a:pt x="399" y="243"/>
                      </a:lnTo>
                      <a:lnTo>
                        <a:pt x="395" y="262"/>
                      </a:lnTo>
                      <a:lnTo>
                        <a:pt x="395" y="271"/>
                      </a:lnTo>
                      <a:lnTo>
                        <a:pt x="387" y="279"/>
                      </a:lnTo>
                      <a:lnTo>
                        <a:pt x="397" y="312"/>
                      </a:lnTo>
                      <a:lnTo>
                        <a:pt x="402" y="329"/>
                      </a:lnTo>
                      <a:lnTo>
                        <a:pt x="391" y="354"/>
                      </a:lnTo>
                      <a:lnTo>
                        <a:pt x="377" y="371"/>
                      </a:lnTo>
                      <a:lnTo>
                        <a:pt x="373" y="396"/>
                      </a:lnTo>
                      <a:lnTo>
                        <a:pt x="366" y="416"/>
                      </a:lnTo>
                      <a:lnTo>
                        <a:pt x="358" y="416"/>
                      </a:lnTo>
                      <a:lnTo>
                        <a:pt x="346" y="418"/>
                      </a:lnTo>
                      <a:lnTo>
                        <a:pt x="334" y="427"/>
                      </a:lnTo>
                      <a:lnTo>
                        <a:pt x="331" y="424"/>
                      </a:lnTo>
                      <a:lnTo>
                        <a:pt x="331" y="410"/>
                      </a:lnTo>
                      <a:lnTo>
                        <a:pt x="329" y="388"/>
                      </a:lnTo>
                      <a:lnTo>
                        <a:pt x="319" y="388"/>
                      </a:lnTo>
                      <a:lnTo>
                        <a:pt x="313" y="374"/>
                      </a:lnTo>
                      <a:lnTo>
                        <a:pt x="315" y="354"/>
                      </a:lnTo>
                      <a:lnTo>
                        <a:pt x="317" y="343"/>
                      </a:lnTo>
                      <a:lnTo>
                        <a:pt x="315" y="338"/>
                      </a:lnTo>
                      <a:lnTo>
                        <a:pt x="307" y="343"/>
                      </a:lnTo>
                      <a:lnTo>
                        <a:pt x="303" y="343"/>
                      </a:lnTo>
                      <a:lnTo>
                        <a:pt x="297" y="340"/>
                      </a:lnTo>
                      <a:lnTo>
                        <a:pt x="294" y="338"/>
                      </a:lnTo>
                      <a:lnTo>
                        <a:pt x="284" y="349"/>
                      </a:lnTo>
                      <a:lnTo>
                        <a:pt x="274" y="363"/>
                      </a:lnTo>
                      <a:lnTo>
                        <a:pt x="264" y="377"/>
                      </a:lnTo>
                      <a:lnTo>
                        <a:pt x="243" y="374"/>
                      </a:lnTo>
                      <a:lnTo>
                        <a:pt x="229" y="371"/>
                      </a:lnTo>
                      <a:lnTo>
                        <a:pt x="220" y="357"/>
                      </a:lnTo>
                      <a:lnTo>
                        <a:pt x="220" y="349"/>
                      </a:lnTo>
                      <a:lnTo>
                        <a:pt x="226" y="338"/>
                      </a:lnTo>
                      <a:lnTo>
                        <a:pt x="233" y="329"/>
                      </a:lnTo>
                      <a:lnTo>
                        <a:pt x="239" y="318"/>
                      </a:lnTo>
                      <a:lnTo>
                        <a:pt x="226" y="324"/>
                      </a:lnTo>
                      <a:lnTo>
                        <a:pt x="220" y="310"/>
                      </a:lnTo>
                      <a:lnTo>
                        <a:pt x="220" y="301"/>
                      </a:lnTo>
                      <a:lnTo>
                        <a:pt x="239" y="298"/>
                      </a:lnTo>
                      <a:lnTo>
                        <a:pt x="257" y="296"/>
                      </a:lnTo>
                      <a:lnTo>
                        <a:pt x="245" y="287"/>
                      </a:lnTo>
                      <a:lnTo>
                        <a:pt x="227" y="290"/>
                      </a:lnTo>
                      <a:lnTo>
                        <a:pt x="227" y="273"/>
                      </a:lnTo>
                      <a:lnTo>
                        <a:pt x="235" y="262"/>
                      </a:lnTo>
                      <a:lnTo>
                        <a:pt x="253" y="251"/>
                      </a:lnTo>
                      <a:lnTo>
                        <a:pt x="259" y="240"/>
                      </a:lnTo>
                      <a:lnTo>
                        <a:pt x="264" y="234"/>
                      </a:lnTo>
                      <a:lnTo>
                        <a:pt x="278" y="232"/>
                      </a:lnTo>
                      <a:lnTo>
                        <a:pt x="290" y="234"/>
                      </a:lnTo>
                      <a:lnTo>
                        <a:pt x="296" y="240"/>
                      </a:lnTo>
                      <a:lnTo>
                        <a:pt x="305" y="232"/>
                      </a:lnTo>
                      <a:lnTo>
                        <a:pt x="296" y="229"/>
                      </a:lnTo>
                      <a:lnTo>
                        <a:pt x="296" y="206"/>
                      </a:lnTo>
                      <a:lnTo>
                        <a:pt x="321" y="181"/>
                      </a:lnTo>
                      <a:lnTo>
                        <a:pt x="334" y="165"/>
                      </a:lnTo>
                      <a:lnTo>
                        <a:pt x="342" y="162"/>
                      </a:lnTo>
                      <a:lnTo>
                        <a:pt x="340" y="153"/>
                      </a:lnTo>
                      <a:lnTo>
                        <a:pt x="352" y="137"/>
                      </a:lnTo>
                      <a:lnTo>
                        <a:pt x="366" y="112"/>
                      </a:lnTo>
                      <a:lnTo>
                        <a:pt x="381" y="100"/>
                      </a:lnTo>
                      <a:lnTo>
                        <a:pt x="369" y="89"/>
                      </a:lnTo>
                      <a:lnTo>
                        <a:pt x="401" y="64"/>
                      </a:lnTo>
                      <a:lnTo>
                        <a:pt x="414" y="67"/>
                      </a:lnTo>
                      <a:lnTo>
                        <a:pt x="412" y="53"/>
                      </a:lnTo>
                      <a:lnTo>
                        <a:pt x="439" y="50"/>
                      </a:lnTo>
                      <a:lnTo>
                        <a:pt x="490" y="6"/>
                      </a:lnTo>
                      <a:lnTo>
                        <a:pt x="498" y="0"/>
                      </a:lnTo>
                      <a:lnTo>
                        <a:pt x="488" y="33"/>
                      </a:lnTo>
                      <a:lnTo>
                        <a:pt x="500" y="17"/>
                      </a:lnTo>
                      <a:lnTo>
                        <a:pt x="513" y="11"/>
                      </a:lnTo>
                      <a:lnTo>
                        <a:pt x="511" y="25"/>
                      </a:lnTo>
                      <a:lnTo>
                        <a:pt x="550" y="8"/>
                      </a:lnTo>
                      <a:lnTo>
                        <a:pt x="568" y="22"/>
                      </a:lnTo>
                      <a:lnTo>
                        <a:pt x="542" y="36"/>
                      </a:lnTo>
                      <a:lnTo>
                        <a:pt x="552" y="53"/>
                      </a:lnTo>
                      <a:lnTo>
                        <a:pt x="589" y="50"/>
                      </a:lnTo>
                      <a:lnTo>
                        <a:pt x="645" y="75"/>
                      </a:lnTo>
                      <a:lnTo>
                        <a:pt x="642" y="103"/>
                      </a:lnTo>
                      <a:lnTo>
                        <a:pt x="618" y="128"/>
                      </a:lnTo>
                      <a:lnTo>
                        <a:pt x="583" y="142"/>
                      </a:lnTo>
                      <a:lnTo>
                        <a:pt x="577" y="170"/>
                      </a:lnTo>
                      <a:lnTo>
                        <a:pt x="579" y="198"/>
                      </a:lnTo>
                      <a:lnTo>
                        <a:pt x="589" y="204"/>
                      </a:lnTo>
                      <a:lnTo>
                        <a:pt x="591" y="218"/>
                      </a:lnTo>
                      <a:lnTo>
                        <a:pt x="595" y="223"/>
                      </a:lnTo>
                      <a:lnTo>
                        <a:pt x="603" y="229"/>
                      </a:lnTo>
                      <a:lnTo>
                        <a:pt x="605" y="245"/>
                      </a:lnTo>
                      <a:lnTo>
                        <a:pt x="616" y="265"/>
                      </a:lnTo>
                      <a:lnTo>
                        <a:pt x="616" y="273"/>
                      </a:lnTo>
                      <a:lnTo>
                        <a:pt x="628" y="273"/>
                      </a:lnTo>
                      <a:lnTo>
                        <a:pt x="632" y="279"/>
                      </a:lnTo>
                      <a:lnTo>
                        <a:pt x="642" y="285"/>
                      </a:lnTo>
                      <a:lnTo>
                        <a:pt x="647" y="276"/>
                      </a:lnTo>
                      <a:lnTo>
                        <a:pt x="653" y="262"/>
                      </a:lnTo>
                      <a:lnTo>
                        <a:pt x="657" y="254"/>
                      </a:lnTo>
                      <a:lnTo>
                        <a:pt x="667" y="259"/>
                      </a:lnTo>
                      <a:lnTo>
                        <a:pt x="679" y="240"/>
                      </a:lnTo>
                      <a:lnTo>
                        <a:pt x="679" y="226"/>
                      </a:lnTo>
                      <a:lnTo>
                        <a:pt x="682" y="215"/>
                      </a:lnTo>
                      <a:lnTo>
                        <a:pt x="684" y="206"/>
                      </a:lnTo>
                      <a:lnTo>
                        <a:pt x="708" y="198"/>
                      </a:lnTo>
                      <a:lnTo>
                        <a:pt x="727" y="190"/>
                      </a:lnTo>
                      <a:lnTo>
                        <a:pt x="752" y="179"/>
                      </a:lnTo>
                      <a:lnTo>
                        <a:pt x="782" y="187"/>
                      </a:lnTo>
                      <a:lnTo>
                        <a:pt x="811" y="187"/>
                      </a:lnTo>
                      <a:lnTo>
                        <a:pt x="859" y="187"/>
                      </a:lnTo>
                      <a:lnTo>
                        <a:pt x="867" y="120"/>
                      </a:lnTo>
                      <a:lnTo>
                        <a:pt x="894" y="123"/>
                      </a:lnTo>
                      <a:lnTo>
                        <a:pt x="914" y="173"/>
                      </a:lnTo>
                      <a:lnTo>
                        <a:pt x="918" y="131"/>
                      </a:lnTo>
                      <a:lnTo>
                        <a:pt x="1007" y="8"/>
                      </a:lnTo>
                      <a:lnTo>
                        <a:pt x="1042" y="8"/>
                      </a:lnTo>
                      <a:lnTo>
                        <a:pt x="1073" y="33"/>
                      </a:lnTo>
                      <a:lnTo>
                        <a:pt x="1114" y="31"/>
                      </a:lnTo>
                      <a:lnTo>
                        <a:pt x="1168" y="75"/>
                      </a:lnTo>
                      <a:lnTo>
                        <a:pt x="1231" y="100"/>
                      </a:lnTo>
                      <a:lnTo>
                        <a:pt x="1275" y="95"/>
                      </a:lnTo>
                      <a:lnTo>
                        <a:pt x="1334" y="123"/>
                      </a:lnTo>
                      <a:lnTo>
                        <a:pt x="1382" y="123"/>
                      </a:lnTo>
                      <a:lnTo>
                        <a:pt x="1406" y="103"/>
                      </a:lnTo>
                      <a:lnTo>
                        <a:pt x="1460" y="103"/>
                      </a:lnTo>
                      <a:lnTo>
                        <a:pt x="1489" y="126"/>
                      </a:lnTo>
                      <a:lnTo>
                        <a:pt x="1563" y="126"/>
                      </a:lnTo>
                      <a:lnTo>
                        <a:pt x="1625" y="162"/>
                      </a:lnTo>
                      <a:lnTo>
                        <a:pt x="1736" y="156"/>
                      </a:lnTo>
                      <a:lnTo>
                        <a:pt x="1917" y="173"/>
                      </a:lnTo>
                      <a:lnTo>
                        <a:pt x="2004" y="226"/>
                      </a:lnTo>
                      <a:lnTo>
                        <a:pt x="2078" y="259"/>
                      </a:lnTo>
                      <a:lnTo>
                        <a:pt x="2125" y="287"/>
                      </a:lnTo>
                      <a:lnTo>
                        <a:pt x="2111" y="296"/>
                      </a:lnTo>
                      <a:lnTo>
                        <a:pt x="2078" y="273"/>
                      </a:lnTo>
                      <a:lnTo>
                        <a:pt x="2003" y="265"/>
                      </a:lnTo>
                      <a:lnTo>
                        <a:pt x="2024" y="287"/>
                      </a:lnTo>
                      <a:lnTo>
                        <a:pt x="2057" y="298"/>
                      </a:lnTo>
                      <a:lnTo>
                        <a:pt x="2047" y="335"/>
                      </a:lnTo>
                      <a:lnTo>
                        <a:pt x="2012" y="357"/>
                      </a:lnTo>
                      <a:lnTo>
                        <a:pt x="2001" y="393"/>
                      </a:lnTo>
                      <a:lnTo>
                        <a:pt x="2047" y="427"/>
                      </a:lnTo>
                      <a:lnTo>
                        <a:pt x="2080" y="471"/>
                      </a:lnTo>
                      <a:lnTo>
                        <a:pt x="2098" y="536"/>
                      </a:lnTo>
                      <a:lnTo>
                        <a:pt x="2076" y="541"/>
                      </a:lnTo>
                      <a:lnTo>
                        <a:pt x="2030" y="522"/>
                      </a:lnTo>
                      <a:lnTo>
                        <a:pt x="1981" y="474"/>
                      </a:lnTo>
                      <a:lnTo>
                        <a:pt x="1962" y="449"/>
                      </a:lnTo>
                      <a:lnTo>
                        <a:pt x="1950" y="416"/>
                      </a:lnTo>
                      <a:lnTo>
                        <a:pt x="1938" y="365"/>
                      </a:lnTo>
                      <a:lnTo>
                        <a:pt x="1919" y="349"/>
                      </a:lnTo>
                      <a:lnTo>
                        <a:pt x="1901" y="346"/>
                      </a:lnTo>
                      <a:lnTo>
                        <a:pt x="1886" y="351"/>
                      </a:lnTo>
                      <a:lnTo>
                        <a:pt x="1903" y="391"/>
                      </a:lnTo>
                      <a:lnTo>
                        <a:pt x="1857" y="396"/>
                      </a:lnTo>
                      <a:lnTo>
                        <a:pt x="1835" y="377"/>
                      </a:lnTo>
                      <a:lnTo>
                        <a:pt x="1794" y="388"/>
                      </a:lnTo>
                      <a:lnTo>
                        <a:pt x="1763" y="418"/>
                      </a:lnTo>
                      <a:lnTo>
                        <a:pt x="1763" y="435"/>
                      </a:lnTo>
                      <a:lnTo>
                        <a:pt x="1775" y="463"/>
                      </a:lnTo>
                      <a:lnTo>
                        <a:pt x="1824" y="471"/>
                      </a:lnTo>
                      <a:lnTo>
                        <a:pt x="1863" y="505"/>
                      </a:lnTo>
                      <a:lnTo>
                        <a:pt x="1929" y="597"/>
                      </a:lnTo>
                      <a:lnTo>
                        <a:pt x="1956" y="658"/>
                      </a:lnTo>
                      <a:lnTo>
                        <a:pt x="1960" y="722"/>
                      </a:lnTo>
                      <a:lnTo>
                        <a:pt x="1954" y="775"/>
                      </a:lnTo>
                      <a:lnTo>
                        <a:pt x="1938" y="775"/>
                      </a:lnTo>
                      <a:lnTo>
                        <a:pt x="1921" y="756"/>
                      </a:lnTo>
                      <a:lnTo>
                        <a:pt x="1896" y="781"/>
                      </a:lnTo>
                      <a:lnTo>
                        <a:pt x="1870" y="803"/>
                      </a:lnTo>
                      <a:lnTo>
                        <a:pt x="1866" y="840"/>
                      </a:lnTo>
                      <a:lnTo>
                        <a:pt x="1894" y="884"/>
                      </a:lnTo>
                      <a:lnTo>
                        <a:pt x="1876" y="920"/>
                      </a:lnTo>
                      <a:lnTo>
                        <a:pt x="1870" y="982"/>
                      </a:lnTo>
                      <a:lnTo>
                        <a:pt x="1903" y="1021"/>
                      </a:lnTo>
                      <a:lnTo>
                        <a:pt x="1940" y="1032"/>
                      </a:lnTo>
                      <a:lnTo>
                        <a:pt x="1979" y="1074"/>
                      </a:lnTo>
                      <a:lnTo>
                        <a:pt x="2012" y="1130"/>
                      </a:lnTo>
                      <a:lnTo>
                        <a:pt x="2014" y="1213"/>
                      </a:lnTo>
                      <a:lnTo>
                        <a:pt x="2003" y="1252"/>
                      </a:lnTo>
                      <a:lnTo>
                        <a:pt x="1968" y="1286"/>
                      </a:lnTo>
                      <a:lnTo>
                        <a:pt x="1925" y="1303"/>
                      </a:lnTo>
                      <a:lnTo>
                        <a:pt x="1898" y="1328"/>
                      </a:lnTo>
                      <a:lnTo>
                        <a:pt x="1882" y="1314"/>
                      </a:lnTo>
                      <a:lnTo>
                        <a:pt x="1868" y="1328"/>
                      </a:lnTo>
                      <a:lnTo>
                        <a:pt x="1864" y="1389"/>
                      </a:lnTo>
                      <a:lnTo>
                        <a:pt x="1874" y="1425"/>
                      </a:lnTo>
                      <a:lnTo>
                        <a:pt x="1917" y="1467"/>
                      </a:lnTo>
                      <a:lnTo>
                        <a:pt x="1934" y="1509"/>
                      </a:lnTo>
                      <a:lnTo>
                        <a:pt x="1948" y="1531"/>
                      </a:lnTo>
                      <a:lnTo>
                        <a:pt x="1944" y="1576"/>
                      </a:lnTo>
                      <a:lnTo>
                        <a:pt x="1917" y="1612"/>
                      </a:lnTo>
                      <a:lnTo>
                        <a:pt x="1888" y="1612"/>
                      </a:lnTo>
                      <a:lnTo>
                        <a:pt x="1841" y="1559"/>
                      </a:lnTo>
                      <a:lnTo>
                        <a:pt x="1808" y="1540"/>
                      </a:lnTo>
                      <a:lnTo>
                        <a:pt x="1794" y="1529"/>
                      </a:lnTo>
                      <a:lnTo>
                        <a:pt x="1781" y="1556"/>
                      </a:lnTo>
                      <a:lnTo>
                        <a:pt x="1785" y="1596"/>
                      </a:lnTo>
                      <a:lnTo>
                        <a:pt x="1796" y="1626"/>
                      </a:lnTo>
                      <a:lnTo>
                        <a:pt x="1804" y="1674"/>
                      </a:lnTo>
                      <a:lnTo>
                        <a:pt x="1833" y="1690"/>
                      </a:lnTo>
                      <a:lnTo>
                        <a:pt x="1824" y="1715"/>
                      </a:lnTo>
                      <a:lnTo>
                        <a:pt x="1826" y="1752"/>
                      </a:lnTo>
                      <a:lnTo>
                        <a:pt x="1835" y="1788"/>
                      </a:lnTo>
                      <a:lnTo>
                        <a:pt x="1816" y="1785"/>
                      </a:lnTo>
                      <a:lnTo>
                        <a:pt x="1794" y="1743"/>
                      </a:lnTo>
                      <a:lnTo>
                        <a:pt x="1796" y="1699"/>
                      </a:lnTo>
                      <a:lnTo>
                        <a:pt x="1789" y="1685"/>
                      </a:lnTo>
                      <a:lnTo>
                        <a:pt x="1781" y="1635"/>
                      </a:lnTo>
                      <a:lnTo>
                        <a:pt x="1771" y="1621"/>
                      </a:lnTo>
                      <a:lnTo>
                        <a:pt x="1767" y="1551"/>
                      </a:lnTo>
                      <a:lnTo>
                        <a:pt x="1754" y="1509"/>
                      </a:lnTo>
                      <a:lnTo>
                        <a:pt x="1730" y="1470"/>
                      </a:lnTo>
                      <a:lnTo>
                        <a:pt x="1688" y="1448"/>
                      </a:lnTo>
                      <a:lnTo>
                        <a:pt x="1658" y="1411"/>
                      </a:lnTo>
                      <a:lnTo>
                        <a:pt x="1647" y="1384"/>
                      </a:lnTo>
                      <a:lnTo>
                        <a:pt x="1625" y="1353"/>
                      </a:lnTo>
                      <a:lnTo>
                        <a:pt x="1592" y="1283"/>
                      </a:lnTo>
                      <a:lnTo>
                        <a:pt x="1563" y="1289"/>
                      </a:lnTo>
                      <a:lnTo>
                        <a:pt x="1524" y="1322"/>
                      </a:lnTo>
                      <a:lnTo>
                        <a:pt x="1507" y="1350"/>
                      </a:lnTo>
                      <a:lnTo>
                        <a:pt x="1472" y="1403"/>
                      </a:lnTo>
                      <a:lnTo>
                        <a:pt x="1446" y="1459"/>
                      </a:lnTo>
                      <a:lnTo>
                        <a:pt x="1437" y="1478"/>
                      </a:lnTo>
                      <a:lnTo>
                        <a:pt x="1446" y="1543"/>
                      </a:lnTo>
                      <a:lnTo>
                        <a:pt x="1445" y="1607"/>
                      </a:lnTo>
                      <a:lnTo>
                        <a:pt x="1413" y="1651"/>
                      </a:lnTo>
                      <a:lnTo>
                        <a:pt x="1396" y="1654"/>
                      </a:lnTo>
                      <a:lnTo>
                        <a:pt x="1359" y="1562"/>
                      </a:lnTo>
                      <a:lnTo>
                        <a:pt x="1330" y="1498"/>
                      </a:lnTo>
                      <a:lnTo>
                        <a:pt x="1272" y="1375"/>
                      </a:lnTo>
                      <a:lnTo>
                        <a:pt x="1270" y="1328"/>
                      </a:lnTo>
                      <a:lnTo>
                        <a:pt x="1256" y="1305"/>
                      </a:lnTo>
                      <a:lnTo>
                        <a:pt x="1246" y="1336"/>
                      </a:lnTo>
                      <a:lnTo>
                        <a:pt x="1196" y="1266"/>
                      </a:lnTo>
                      <a:lnTo>
                        <a:pt x="1128" y="1213"/>
                      </a:lnTo>
                      <a:lnTo>
                        <a:pt x="1085" y="1225"/>
                      </a:lnTo>
                      <a:lnTo>
                        <a:pt x="1023" y="1219"/>
                      </a:lnTo>
                      <a:lnTo>
                        <a:pt x="993" y="1180"/>
                      </a:lnTo>
                      <a:lnTo>
                        <a:pt x="960" y="1185"/>
                      </a:lnTo>
                      <a:lnTo>
                        <a:pt x="914" y="1169"/>
                      </a:lnTo>
                      <a:lnTo>
                        <a:pt x="817" y="1038"/>
                      </a:lnTo>
                      <a:lnTo>
                        <a:pt x="822" y="1091"/>
                      </a:lnTo>
                      <a:lnTo>
                        <a:pt x="852" y="1166"/>
                      </a:lnTo>
                      <a:lnTo>
                        <a:pt x="885" y="1219"/>
                      </a:lnTo>
                      <a:lnTo>
                        <a:pt x="920" y="1247"/>
                      </a:lnTo>
                      <a:lnTo>
                        <a:pt x="958" y="1225"/>
                      </a:lnTo>
                      <a:lnTo>
                        <a:pt x="990" y="1225"/>
                      </a:lnTo>
                      <a:lnTo>
                        <a:pt x="1030" y="1272"/>
                      </a:lnTo>
                      <a:lnTo>
                        <a:pt x="1054" y="1308"/>
                      </a:lnTo>
                      <a:lnTo>
                        <a:pt x="1050" y="1331"/>
                      </a:lnTo>
                      <a:lnTo>
                        <a:pt x="980" y="1434"/>
                      </a:lnTo>
                      <a:lnTo>
                        <a:pt x="933" y="1473"/>
                      </a:lnTo>
                      <a:lnTo>
                        <a:pt x="836" y="1523"/>
                      </a:lnTo>
                      <a:lnTo>
                        <a:pt x="807" y="1540"/>
                      </a:lnTo>
                      <a:lnTo>
                        <a:pt x="789" y="1523"/>
                      </a:lnTo>
                      <a:lnTo>
                        <a:pt x="784" y="1503"/>
                      </a:lnTo>
                      <a:lnTo>
                        <a:pt x="782" y="1473"/>
                      </a:lnTo>
                      <a:lnTo>
                        <a:pt x="774" y="1442"/>
                      </a:lnTo>
                      <a:lnTo>
                        <a:pt x="760" y="1417"/>
                      </a:lnTo>
                      <a:lnTo>
                        <a:pt x="749" y="1395"/>
                      </a:lnTo>
                      <a:lnTo>
                        <a:pt x="731" y="1364"/>
                      </a:lnTo>
                      <a:lnTo>
                        <a:pt x="721" y="1344"/>
                      </a:lnTo>
                      <a:lnTo>
                        <a:pt x="714" y="1319"/>
                      </a:lnTo>
                      <a:lnTo>
                        <a:pt x="700" y="1297"/>
                      </a:lnTo>
                      <a:lnTo>
                        <a:pt x="679" y="1241"/>
                      </a:lnTo>
                      <a:lnTo>
                        <a:pt x="667" y="1219"/>
                      </a:lnTo>
                      <a:lnTo>
                        <a:pt x="651" y="1188"/>
                      </a:lnTo>
                      <a:lnTo>
                        <a:pt x="626" y="1146"/>
                      </a:lnTo>
                      <a:lnTo>
                        <a:pt x="612" y="1121"/>
                      </a:lnTo>
                      <a:lnTo>
                        <a:pt x="601" y="1105"/>
                      </a:lnTo>
                      <a:lnTo>
                        <a:pt x="587" y="1068"/>
                      </a:lnTo>
                      <a:lnTo>
                        <a:pt x="628" y="1035"/>
                      </a:lnTo>
                      <a:lnTo>
                        <a:pt x="645" y="962"/>
                      </a:lnTo>
                      <a:lnTo>
                        <a:pt x="607" y="943"/>
                      </a:lnTo>
                      <a:lnTo>
                        <a:pt x="554" y="954"/>
                      </a:lnTo>
                      <a:lnTo>
                        <a:pt x="542" y="946"/>
                      </a:lnTo>
                      <a:lnTo>
                        <a:pt x="537" y="946"/>
                      </a:lnTo>
                      <a:lnTo>
                        <a:pt x="529" y="946"/>
                      </a:lnTo>
                      <a:lnTo>
                        <a:pt x="523" y="946"/>
                      </a:lnTo>
                      <a:lnTo>
                        <a:pt x="521" y="932"/>
                      </a:lnTo>
                      <a:lnTo>
                        <a:pt x="517" y="920"/>
                      </a:lnTo>
                      <a:lnTo>
                        <a:pt x="517" y="898"/>
                      </a:lnTo>
                      <a:lnTo>
                        <a:pt x="507" y="887"/>
                      </a:lnTo>
                      <a:lnTo>
                        <a:pt x="505" y="873"/>
                      </a:lnTo>
                      <a:lnTo>
                        <a:pt x="500" y="870"/>
                      </a:lnTo>
                      <a:lnTo>
                        <a:pt x="494" y="859"/>
                      </a:lnTo>
                      <a:lnTo>
                        <a:pt x="492" y="848"/>
                      </a:lnTo>
                      <a:lnTo>
                        <a:pt x="488" y="837"/>
                      </a:lnTo>
                      <a:lnTo>
                        <a:pt x="484" y="831"/>
                      </a:lnTo>
                      <a:lnTo>
                        <a:pt x="472" y="831"/>
                      </a:lnTo>
                      <a:lnTo>
                        <a:pt x="465" y="831"/>
                      </a:lnTo>
                      <a:lnTo>
                        <a:pt x="461" y="831"/>
                      </a:lnTo>
                      <a:lnTo>
                        <a:pt x="459" y="845"/>
                      </a:lnTo>
                      <a:lnTo>
                        <a:pt x="459" y="859"/>
                      </a:lnTo>
                      <a:lnTo>
                        <a:pt x="459" y="876"/>
                      </a:lnTo>
                      <a:lnTo>
                        <a:pt x="459" y="893"/>
                      </a:lnTo>
                      <a:lnTo>
                        <a:pt x="459" y="904"/>
                      </a:lnTo>
                      <a:lnTo>
                        <a:pt x="449" y="909"/>
                      </a:lnTo>
                      <a:lnTo>
                        <a:pt x="441" y="920"/>
                      </a:lnTo>
                      <a:lnTo>
                        <a:pt x="430" y="904"/>
                      </a:lnTo>
                      <a:lnTo>
                        <a:pt x="422" y="881"/>
                      </a:lnTo>
                      <a:lnTo>
                        <a:pt x="424" y="856"/>
                      </a:lnTo>
                      <a:lnTo>
                        <a:pt x="412" y="823"/>
                      </a:lnTo>
                      <a:lnTo>
                        <a:pt x="406" y="801"/>
                      </a:lnTo>
                      <a:lnTo>
                        <a:pt x="393" y="787"/>
                      </a:lnTo>
                      <a:lnTo>
                        <a:pt x="377" y="773"/>
                      </a:lnTo>
                      <a:lnTo>
                        <a:pt x="369" y="753"/>
                      </a:lnTo>
                      <a:lnTo>
                        <a:pt x="364" y="739"/>
                      </a:lnTo>
                      <a:lnTo>
                        <a:pt x="350" y="736"/>
                      </a:lnTo>
                      <a:lnTo>
                        <a:pt x="346" y="728"/>
                      </a:lnTo>
                      <a:lnTo>
                        <a:pt x="336" y="728"/>
                      </a:lnTo>
                      <a:lnTo>
                        <a:pt x="329" y="742"/>
                      </a:lnTo>
                      <a:lnTo>
                        <a:pt x="321" y="753"/>
                      </a:lnTo>
                      <a:lnTo>
                        <a:pt x="338" y="767"/>
                      </a:lnTo>
                      <a:lnTo>
                        <a:pt x="348" y="787"/>
                      </a:lnTo>
                      <a:lnTo>
                        <a:pt x="366" y="812"/>
                      </a:lnTo>
                      <a:lnTo>
                        <a:pt x="373" y="823"/>
                      </a:lnTo>
                      <a:lnTo>
                        <a:pt x="387" y="831"/>
                      </a:lnTo>
                      <a:lnTo>
                        <a:pt x="397" y="848"/>
                      </a:lnTo>
                      <a:lnTo>
                        <a:pt x="385" y="868"/>
                      </a:lnTo>
                      <a:lnTo>
                        <a:pt x="383" y="859"/>
                      </a:lnTo>
                      <a:lnTo>
                        <a:pt x="383" y="848"/>
                      </a:lnTo>
                      <a:lnTo>
                        <a:pt x="377" y="873"/>
                      </a:lnTo>
                      <a:lnTo>
                        <a:pt x="375" y="895"/>
                      </a:lnTo>
                      <a:lnTo>
                        <a:pt x="364" y="901"/>
                      </a:lnTo>
                      <a:lnTo>
                        <a:pt x="367" y="873"/>
                      </a:lnTo>
                      <a:lnTo>
                        <a:pt x="366" y="859"/>
                      </a:lnTo>
                      <a:lnTo>
                        <a:pt x="352" y="851"/>
                      </a:lnTo>
                      <a:lnTo>
                        <a:pt x="346" y="845"/>
                      </a:lnTo>
                      <a:lnTo>
                        <a:pt x="340" y="834"/>
                      </a:lnTo>
                      <a:lnTo>
                        <a:pt x="329" y="828"/>
                      </a:lnTo>
                      <a:lnTo>
                        <a:pt x="321" y="820"/>
                      </a:lnTo>
                      <a:lnTo>
                        <a:pt x="313" y="803"/>
                      </a:lnTo>
                      <a:lnTo>
                        <a:pt x="303" y="795"/>
                      </a:lnTo>
                      <a:lnTo>
                        <a:pt x="297" y="778"/>
                      </a:lnTo>
                      <a:lnTo>
                        <a:pt x="296" y="764"/>
                      </a:lnTo>
                      <a:lnTo>
                        <a:pt x="288" y="759"/>
                      </a:lnTo>
                      <a:lnTo>
                        <a:pt x="280" y="750"/>
                      </a:lnTo>
                      <a:lnTo>
                        <a:pt x="264" y="750"/>
                      </a:lnTo>
                      <a:lnTo>
                        <a:pt x="251" y="753"/>
                      </a:lnTo>
                      <a:lnTo>
                        <a:pt x="235" y="750"/>
                      </a:lnTo>
                      <a:lnTo>
                        <a:pt x="208" y="753"/>
                      </a:lnTo>
                      <a:lnTo>
                        <a:pt x="189" y="756"/>
                      </a:lnTo>
                      <a:lnTo>
                        <a:pt x="183" y="762"/>
                      </a:lnTo>
                      <a:lnTo>
                        <a:pt x="181" y="778"/>
                      </a:lnTo>
                      <a:lnTo>
                        <a:pt x="181" y="798"/>
                      </a:lnTo>
                      <a:lnTo>
                        <a:pt x="169" y="817"/>
                      </a:lnTo>
                      <a:lnTo>
                        <a:pt x="161" y="826"/>
                      </a:lnTo>
                      <a:lnTo>
                        <a:pt x="157" y="831"/>
                      </a:lnTo>
                      <a:lnTo>
                        <a:pt x="152" y="845"/>
                      </a:lnTo>
                      <a:lnTo>
                        <a:pt x="148" y="856"/>
                      </a:lnTo>
                      <a:lnTo>
                        <a:pt x="154" y="865"/>
                      </a:lnTo>
                      <a:lnTo>
                        <a:pt x="154" y="881"/>
                      </a:lnTo>
                      <a:lnTo>
                        <a:pt x="152" y="890"/>
                      </a:lnTo>
                      <a:lnTo>
                        <a:pt x="148" y="901"/>
                      </a:lnTo>
                      <a:lnTo>
                        <a:pt x="138" y="920"/>
                      </a:lnTo>
                      <a:lnTo>
                        <a:pt x="132" y="912"/>
                      </a:lnTo>
                      <a:lnTo>
                        <a:pt x="126" y="918"/>
                      </a:lnTo>
                      <a:lnTo>
                        <a:pt x="119" y="926"/>
                      </a:lnTo>
                      <a:lnTo>
                        <a:pt x="107" y="929"/>
                      </a:lnTo>
                      <a:lnTo>
                        <a:pt x="95" y="943"/>
                      </a:lnTo>
                      <a:lnTo>
                        <a:pt x="84" y="946"/>
                      </a:lnTo>
                      <a:lnTo>
                        <a:pt x="72" y="946"/>
                      </a:lnTo>
                      <a:lnTo>
                        <a:pt x="60" y="946"/>
                      </a:lnTo>
                      <a:lnTo>
                        <a:pt x="35" y="954"/>
                      </a:lnTo>
                      <a:lnTo>
                        <a:pt x="23" y="954"/>
                      </a:lnTo>
                      <a:lnTo>
                        <a:pt x="17" y="934"/>
                      </a:lnTo>
                      <a:lnTo>
                        <a:pt x="12" y="909"/>
                      </a:lnTo>
                      <a:lnTo>
                        <a:pt x="8" y="887"/>
                      </a:lnTo>
                      <a:lnTo>
                        <a:pt x="6" y="865"/>
                      </a:lnTo>
                      <a:lnTo>
                        <a:pt x="6" y="837"/>
                      </a:lnTo>
                      <a:lnTo>
                        <a:pt x="0" y="803"/>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grpSp>
          <p:nvGrpSpPr>
            <p:cNvPr id="2058" name="Group 33">
              <a:extLst>
                <a:ext uri="{FF2B5EF4-FFF2-40B4-BE49-F238E27FC236}">
                  <a16:creationId xmlns:a16="http://schemas.microsoft.com/office/drawing/2014/main" id="{835E7292-F292-B536-FBF0-D4C847FFFF36}"/>
                </a:ext>
              </a:extLst>
            </p:cNvPr>
            <p:cNvGrpSpPr>
              <a:grpSpLocks/>
            </p:cNvGrpSpPr>
            <p:nvPr/>
          </p:nvGrpSpPr>
          <p:grpSpPr bwMode="auto">
            <a:xfrm>
              <a:off x="92" y="615"/>
              <a:ext cx="1865" cy="3311"/>
              <a:chOff x="92" y="615"/>
              <a:chExt cx="1865" cy="3311"/>
            </a:xfrm>
          </p:grpSpPr>
          <p:sp>
            <p:nvSpPr>
              <p:cNvPr id="2059" name="Freeform 34">
                <a:extLst>
                  <a:ext uri="{FF2B5EF4-FFF2-40B4-BE49-F238E27FC236}">
                    <a16:creationId xmlns:a16="http://schemas.microsoft.com/office/drawing/2014/main" id="{F0B488FB-B1EB-ADC6-DBBF-9600949A415E}"/>
                  </a:ext>
                </a:extLst>
              </p:cNvPr>
              <p:cNvSpPr>
                <a:spLocks/>
              </p:cNvSpPr>
              <p:nvPr/>
            </p:nvSpPr>
            <p:spPr bwMode="auto">
              <a:xfrm>
                <a:off x="92" y="761"/>
                <a:ext cx="1262" cy="1550"/>
              </a:xfrm>
              <a:custGeom>
                <a:avLst/>
                <a:gdLst>
                  <a:gd name="T0" fmla="*/ 101 w 1262"/>
                  <a:gd name="T1" fmla="*/ 290 h 1550"/>
                  <a:gd name="T2" fmla="*/ 82 w 1262"/>
                  <a:gd name="T3" fmla="*/ 203 h 1550"/>
                  <a:gd name="T4" fmla="*/ 181 w 1262"/>
                  <a:gd name="T5" fmla="*/ 131 h 1550"/>
                  <a:gd name="T6" fmla="*/ 225 w 1262"/>
                  <a:gd name="T7" fmla="*/ 75 h 1550"/>
                  <a:gd name="T8" fmla="*/ 303 w 1262"/>
                  <a:gd name="T9" fmla="*/ 64 h 1550"/>
                  <a:gd name="T10" fmla="*/ 544 w 1262"/>
                  <a:gd name="T11" fmla="*/ 67 h 1550"/>
                  <a:gd name="T12" fmla="*/ 666 w 1262"/>
                  <a:gd name="T13" fmla="*/ 95 h 1550"/>
                  <a:gd name="T14" fmla="*/ 620 w 1262"/>
                  <a:gd name="T15" fmla="*/ 92 h 1550"/>
                  <a:gd name="T16" fmla="*/ 589 w 1262"/>
                  <a:gd name="T17" fmla="*/ 3 h 1550"/>
                  <a:gd name="T18" fmla="*/ 649 w 1262"/>
                  <a:gd name="T19" fmla="*/ 0 h 1550"/>
                  <a:gd name="T20" fmla="*/ 696 w 1262"/>
                  <a:gd name="T21" fmla="*/ 39 h 1550"/>
                  <a:gd name="T22" fmla="*/ 767 w 1262"/>
                  <a:gd name="T23" fmla="*/ 103 h 1550"/>
                  <a:gd name="T24" fmla="*/ 754 w 1262"/>
                  <a:gd name="T25" fmla="*/ 33 h 1550"/>
                  <a:gd name="T26" fmla="*/ 884 w 1262"/>
                  <a:gd name="T27" fmla="*/ 100 h 1550"/>
                  <a:gd name="T28" fmla="*/ 886 w 1262"/>
                  <a:gd name="T29" fmla="*/ 128 h 1550"/>
                  <a:gd name="T30" fmla="*/ 847 w 1262"/>
                  <a:gd name="T31" fmla="*/ 198 h 1550"/>
                  <a:gd name="T32" fmla="*/ 814 w 1262"/>
                  <a:gd name="T33" fmla="*/ 312 h 1550"/>
                  <a:gd name="T34" fmla="*/ 935 w 1262"/>
                  <a:gd name="T35" fmla="*/ 376 h 1550"/>
                  <a:gd name="T36" fmla="*/ 938 w 1262"/>
                  <a:gd name="T37" fmla="*/ 476 h 1550"/>
                  <a:gd name="T38" fmla="*/ 956 w 1262"/>
                  <a:gd name="T39" fmla="*/ 398 h 1550"/>
                  <a:gd name="T40" fmla="*/ 956 w 1262"/>
                  <a:gd name="T41" fmla="*/ 254 h 1550"/>
                  <a:gd name="T42" fmla="*/ 1043 w 1262"/>
                  <a:gd name="T43" fmla="*/ 293 h 1550"/>
                  <a:gd name="T44" fmla="*/ 1098 w 1262"/>
                  <a:gd name="T45" fmla="*/ 251 h 1550"/>
                  <a:gd name="T46" fmla="*/ 1195 w 1262"/>
                  <a:gd name="T47" fmla="*/ 357 h 1550"/>
                  <a:gd name="T48" fmla="*/ 1261 w 1262"/>
                  <a:gd name="T49" fmla="*/ 449 h 1550"/>
                  <a:gd name="T50" fmla="*/ 1209 w 1262"/>
                  <a:gd name="T51" fmla="*/ 485 h 1550"/>
                  <a:gd name="T52" fmla="*/ 1117 w 1262"/>
                  <a:gd name="T53" fmla="*/ 515 h 1550"/>
                  <a:gd name="T54" fmla="*/ 1181 w 1262"/>
                  <a:gd name="T55" fmla="*/ 535 h 1550"/>
                  <a:gd name="T56" fmla="*/ 1209 w 1262"/>
                  <a:gd name="T57" fmla="*/ 618 h 1550"/>
                  <a:gd name="T58" fmla="*/ 1183 w 1262"/>
                  <a:gd name="T59" fmla="*/ 624 h 1550"/>
                  <a:gd name="T60" fmla="*/ 1146 w 1262"/>
                  <a:gd name="T61" fmla="*/ 657 h 1550"/>
                  <a:gd name="T62" fmla="*/ 1088 w 1262"/>
                  <a:gd name="T63" fmla="*/ 730 h 1550"/>
                  <a:gd name="T64" fmla="*/ 1082 w 1262"/>
                  <a:gd name="T65" fmla="*/ 839 h 1550"/>
                  <a:gd name="T66" fmla="*/ 1020 w 1262"/>
                  <a:gd name="T67" fmla="*/ 1003 h 1550"/>
                  <a:gd name="T68" fmla="*/ 1038 w 1262"/>
                  <a:gd name="T69" fmla="*/ 1142 h 1550"/>
                  <a:gd name="T70" fmla="*/ 1003 w 1262"/>
                  <a:gd name="T71" fmla="*/ 1048 h 1550"/>
                  <a:gd name="T72" fmla="*/ 942 w 1262"/>
                  <a:gd name="T73" fmla="*/ 1006 h 1550"/>
                  <a:gd name="T74" fmla="*/ 890 w 1262"/>
                  <a:gd name="T75" fmla="*/ 1034 h 1550"/>
                  <a:gd name="T76" fmla="*/ 804 w 1262"/>
                  <a:gd name="T77" fmla="*/ 1048 h 1550"/>
                  <a:gd name="T78" fmla="*/ 760 w 1262"/>
                  <a:gd name="T79" fmla="*/ 1151 h 1550"/>
                  <a:gd name="T80" fmla="*/ 859 w 1262"/>
                  <a:gd name="T81" fmla="*/ 1290 h 1550"/>
                  <a:gd name="T82" fmla="*/ 874 w 1262"/>
                  <a:gd name="T83" fmla="*/ 1212 h 1550"/>
                  <a:gd name="T84" fmla="*/ 931 w 1262"/>
                  <a:gd name="T85" fmla="*/ 1268 h 1550"/>
                  <a:gd name="T86" fmla="*/ 962 w 1262"/>
                  <a:gd name="T87" fmla="*/ 1346 h 1550"/>
                  <a:gd name="T88" fmla="*/ 987 w 1262"/>
                  <a:gd name="T89" fmla="*/ 1415 h 1550"/>
                  <a:gd name="T90" fmla="*/ 1045 w 1262"/>
                  <a:gd name="T91" fmla="*/ 1521 h 1550"/>
                  <a:gd name="T92" fmla="*/ 1133 w 1262"/>
                  <a:gd name="T93" fmla="*/ 1518 h 1550"/>
                  <a:gd name="T94" fmla="*/ 1080 w 1262"/>
                  <a:gd name="T95" fmla="*/ 1532 h 1550"/>
                  <a:gd name="T96" fmla="*/ 977 w 1262"/>
                  <a:gd name="T97" fmla="*/ 1516 h 1550"/>
                  <a:gd name="T98" fmla="*/ 905 w 1262"/>
                  <a:gd name="T99" fmla="*/ 1421 h 1550"/>
                  <a:gd name="T100" fmla="*/ 853 w 1262"/>
                  <a:gd name="T101" fmla="*/ 1385 h 1550"/>
                  <a:gd name="T102" fmla="*/ 769 w 1262"/>
                  <a:gd name="T103" fmla="*/ 1340 h 1550"/>
                  <a:gd name="T104" fmla="*/ 622 w 1262"/>
                  <a:gd name="T105" fmla="*/ 1190 h 1550"/>
                  <a:gd name="T106" fmla="*/ 501 w 1262"/>
                  <a:gd name="T107" fmla="*/ 970 h 1550"/>
                  <a:gd name="T108" fmla="*/ 542 w 1262"/>
                  <a:gd name="T109" fmla="*/ 1167 h 1550"/>
                  <a:gd name="T110" fmla="*/ 464 w 1262"/>
                  <a:gd name="T111" fmla="*/ 1031 h 1550"/>
                  <a:gd name="T112" fmla="*/ 392 w 1262"/>
                  <a:gd name="T113" fmla="*/ 763 h 1550"/>
                  <a:gd name="T114" fmla="*/ 400 w 1262"/>
                  <a:gd name="T115" fmla="*/ 568 h 1550"/>
                  <a:gd name="T116" fmla="*/ 375 w 1262"/>
                  <a:gd name="T117" fmla="*/ 418 h 1550"/>
                  <a:gd name="T118" fmla="*/ 354 w 1262"/>
                  <a:gd name="T119" fmla="*/ 329 h 1550"/>
                  <a:gd name="T120" fmla="*/ 305 w 1262"/>
                  <a:gd name="T121" fmla="*/ 276 h 1550"/>
                  <a:gd name="T122" fmla="*/ 202 w 1262"/>
                  <a:gd name="T123" fmla="*/ 290 h 1550"/>
                  <a:gd name="T124" fmla="*/ 124 w 1262"/>
                  <a:gd name="T125" fmla="*/ 345 h 1550"/>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1262" h="1550">
                    <a:moveTo>
                      <a:pt x="0" y="398"/>
                    </a:moveTo>
                    <a:lnTo>
                      <a:pt x="60" y="345"/>
                    </a:lnTo>
                    <a:lnTo>
                      <a:pt x="95" y="323"/>
                    </a:lnTo>
                    <a:lnTo>
                      <a:pt x="101" y="290"/>
                    </a:lnTo>
                    <a:lnTo>
                      <a:pt x="74" y="270"/>
                    </a:lnTo>
                    <a:lnTo>
                      <a:pt x="72" y="231"/>
                    </a:lnTo>
                    <a:lnTo>
                      <a:pt x="84" y="220"/>
                    </a:lnTo>
                    <a:lnTo>
                      <a:pt x="82" y="203"/>
                    </a:lnTo>
                    <a:lnTo>
                      <a:pt x="128" y="198"/>
                    </a:lnTo>
                    <a:lnTo>
                      <a:pt x="140" y="167"/>
                    </a:lnTo>
                    <a:lnTo>
                      <a:pt x="142" y="139"/>
                    </a:lnTo>
                    <a:lnTo>
                      <a:pt x="181" y="131"/>
                    </a:lnTo>
                    <a:lnTo>
                      <a:pt x="185" y="103"/>
                    </a:lnTo>
                    <a:lnTo>
                      <a:pt x="148" y="95"/>
                    </a:lnTo>
                    <a:lnTo>
                      <a:pt x="165" y="75"/>
                    </a:lnTo>
                    <a:lnTo>
                      <a:pt x="225" y="75"/>
                    </a:lnTo>
                    <a:lnTo>
                      <a:pt x="243" y="53"/>
                    </a:lnTo>
                    <a:lnTo>
                      <a:pt x="268" y="50"/>
                    </a:lnTo>
                    <a:lnTo>
                      <a:pt x="284" y="33"/>
                    </a:lnTo>
                    <a:lnTo>
                      <a:pt x="303" y="64"/>
                    </a:lnTo>
                    <a:lnTo>
                      <a:pt x="379" y="59"/>
                    </a:lnTo>
                    <a:lnTo>
                      <a:pt x="414" y="92"/>
                    </a:lnTo>
                    <a:lnTo>
                      <a:pt x="527" y="84"/>
                    </a:lnTo>
                    <a:lnTo>
                      <a:pt x="544" y="67"/>
                    </a:lnTo>
                    <a:lnTo>
                      <a:pt x="587" y="95"/>
                    </a:lnTo>
                    <a:lnTo>
                      <a:pt x="631" y="120"/>
                    </a:lnTo>
                    <a:lnTo>
                      <a:pt x="653" y="109"/>
                    </a:lnTo>
                    <a:lnTo>
                      <a:pt x="666" y="95"/>
                    </a:lnTo>
                    <a:lnTo>
                      <a:pt x="703" y="103"/>
                    </a:lnTo>
                    <a:lnTo>
                      <a:pt x="678" y="84"/>
                    </a:lnTo>
                    <a:lnTo>
                      <a:pt x="655" y="86"/>
                    </a:lnTo>
                    <a:lnTo>
                      <a:pt x="620" y="92"/>
                    </a:lnTo>
                    <a:lnTo>
                      <a:pt x="602" y="64"/>
                    </a:lnTo>
                    <a:lnTo>
                      <a:pt x="583" y="50"/>
                    </a:lnTo>
                    <a:lnTo>
                      <a:pt x="583" y="28"/>
                    </a:lnTo>
                    <a:lnTo>
                      <a:pt x="589" y="3"/>
                    </a:lnTo>
                    <a:lnTo>
                      <a:pt x="604" y="0"/>
                    </a:lnTo>
                    <a:lnTo>
                      <a:pt x="626" y="22"/>
                    </a:lnTo>
                    <a:lnTo>
                      <a:pt x="631" y="11"/>
                    </a:lnTo>
                    <a:lnTo>
                      <a:pt x="649" y="0"/>
                    </a:lnTo>
                    <a:lnTo>
                      <a:pt x="670" y="17"/>
                    </a:lnTo>
                    <a:lnTo>
                      <a:pt x="682" y="3"/>
                    </a:lnTo>
                    <a:lnTo>
                      <a:pt x="694" y="25"/>
                    </a:lnTo>
                    <a:lnTo>
                      <a:pt x="696" y="39"/>
                    </a:lnTo>
                    <a:lnTo>
                      <a:pt x="727" y="59"/>
                    </a:lnTo>
                    <a:lnTo>
                      <a:pt x="715" y="75"/>
                    </a:lnTo>
                    <a:lnTo>
                      <a:pt x="715" y="98"/>
                    </a:lnTo>
                    <a:lnTo>
                      <a:pt x="767" y="103"/>
                    </a:lnTo>
                    <a:lnTo>
                      <a:pt x="781" y="75"/>
                    </a:lnTo>
                    <a:lnTo>
                      <a:pt x="771" y="61"/>
                    </a:lnTo>
                    <a:lnTo>
                      <a:pt x="748" y="64"/>
                    </a:lnTo>
                    <a:lnTo>
                      <a:pt x="754" y="33"/>
                    </a:lnTo>
                    <a:lnTo>
                      <a:pt x="801" y="50"/>
                    </a:lnTo>
                    <a:lnTo>
                      <a:pt x="810" y="72"/>
                    </a:lnTo>
                    <a:lnTo>
                      <a:pt x="849" y="72"/>
                    </a:lnTo>
                    <a:lnTo>
                      <a:pt x="884" y="100"/>
                    </a:lnTo>
                    <a:lnTo>
                      <a:pt x="903" y="95"/>
                    </a:lnTo>
                    <a:lnTo>
                      <a:pt x="925" y="120"/>
                    </a:lnTo>
                    <a:lnTo>
                      <a:pt x="903" y="153"/>
                    </a:lnTo>
                    <a:lnTo>
                      <a:pt x="886" y="128"/>
                    </a:lnTo>
                    <a:lnTo>
                      <a:pt x="874" y="137"/>
                    </a:lnTo>
                    <a:lnTo>
                      <a:pt x="859" y="156"/>
                    </a:lnTo>
                    <a:lnTo>
                      <a:pt x="834" y="173"/>
                    </a:lnTo>
                    <a:lnTo>
                      <a:pt x="847" y="198"/>
                    </a:lnTo>
                    <a:lnTo>
                      <a:pt x="824" y="201"/>
                    </a:lnTo>
                    <a:lnTo>
                      <a:pt x="804" y="234"/>
                    </a:lnTo>
                    <a:lnTo>
                      <a:pt x="785" y="276"/>
                    </a:lnTo>
                    <a:lnTo>
                      <a:pt x="814" y="312"/>
                    </a:lnTo>
                    <a:lnTo>
                      <a:pt x="837" y="354"/>
                    </a:lnTo>
                    <a:lnTo>
                      <a:pt x="878" y="359"/>
                    </a:lnTo>
                    <a:lnTo>
                      <a:pt x="917" y="354"/>
                    </a:lnTo>
                    <a:lnTo>
                      <a:pt x="935" y="376"/>
                    </a:lnTo>
                    <a:lnTo>
                      <a:pt x="927" y="387"/>
                    </a:lnTo>
                    <a:lnTo>
                      <a:pt x="915" y="410"/>
                    </a:lnTo>
                    <a:lnTo>
                      <a:pt x="933" y="449"/>
                    </a:lnTo>
                    <a:lnTo>
                      <a:pt x="938" y="476"/>
                    </a:lnTo>
                    <a:lnTo>
                      <a:pt x="960" y="490"/>
                    </a:lnTo>
                    <a:lnTo>
                      <a:pt x="989" y="465"/>
                    </a:lnTo>
                    <a:lnTo>
                      <a:pt x="981" y="429"/>
                    </a:lnTo>
                    <a:lnTo>
                      <a:pt x="956" y="398"/>
                    </a:lnTo>
                    <a:lnTo>
                      <a:pt x="985" y="362"/>
                    </a:lnTo>
                    <a:lnTo>
                      <a:pt x="960" y="301"/>
                    </a:lnTo>
                    <a:lnTo>
                      <a:pt x="937" y="276"/>
                    </a:lnTo>
                    <a:lnTo>
                      <a:pt x="956" y="254"/>
                    </a:lnTo>
                    <a:lnTo>
                      <a:pt x="952" y="220"/>
                    </a:lnTo>
                    <a:lnTo>
                      <a:pt x="966" y="201"/>
                    </a:lnTo>
                    <a:lnTo>
                      <a:pt x="989" y="220"/>
                    </a:lnTo>
                    <a:lnTo>
                      <a:pt x="1043" y="293"/>
                    </a:lnTo>
                    <a:lnTo>
                      <a:pt x="1076" y="304"/>
                    </a:lnTo>
                    <a:lnTo>
                      <a:pt x="1086" y="284"/>
                    </a:lnTo>
                    <a:lnTo>
                      <a:pt x="1078" y="245"/>
                    </a:lnTo>
                    <a:lnTo>
                      <a:pt x="1098" y="251"/>
                    </a:lnTo>
                    <a:lnTo>
                      <a:pt x="1131" y="295"/>
                    </a:lnTo>
                    <a:lnTo>
                      <a:pt x="1137" y="320"/>
                    </a:lnTo>
                    <a:lnTo>
                      <a:pt x="1156" y="337"/>
                    </a:lnTo>
                    <a:lnTo>
                      <a:pt x="1195" y="357"/>
                    </a:lnTo>
                    <a:lnTo>
                      <a:pt x="1214" y="393"/>
                    </a:lnTo>
                    <a:lnTo>
                      <a:pt x="1244" y="418"/>
                    </a:lnTo>
                    <a:lnTo>
                      <a:pt x="1259" y="426"/>
                    </a:lnTo>
                    <a:lnTo>
                      <a:pt x="1261" y="449"/>
                    </a:lnTo>
                    <a:lnTo>
                      <a:pt x="1238" y="462"/>
                    </a:lnTo>
                    <a:lnTo>
                      <a:pt x="1224" y="446"/>
                    </a:lnTo>
                    <a:lnTo>
                      <a:pt x="1212" y="449"/>
                    </a:lnTo>
                    <a:lnTo>
                      <a:pt x="1209" y="485"/>
                    </a:lnTo>
                    <a:lnTo>
                      <a:pt x="1189" y="493"/>
                    </a:lnTo>
                    <a:lnTo>
                      <a:pt x="1168" y="474"/>
                    </a:lnTo>
                    <a:lnTo>
                      <a:pt x="1123" y="474"/>
                    </a:lnTo>
                    <a:lnTo>
                      <a:pt x="1117" y="515"/>
                    </a:lnTo>
                    <a:lnTo>
                      <a:pt x="1129" y="540"/>
                    </a:lnTo>
                    <a:lnTo>
                      <a:pt x="1146" y="527"/>
                    </a:lnTo>
                    <a:lnTo>
                      <a:pt x="1164" y="521"/>
                    </a:lnTo>
                    <a:lnTo>
                      <a:pt x="1181" y="535"/>
                    </a:lnTo>
                    <a:lnTo>
                      <a:pt x="1158" y="566"/>
                    </a:lnTo>
                    <a:lnTo>
                      <a:pt x="1181" y="593"/>
                    </a:lnTo>
                    <a:lnTo>
                      <a:pt x="1212" y="602"/>
                    </a:lnTo>
                    <a:lnTo>
                      <a:pt x="1209" y="618"/>
                    </a:lnTo>
                    <a:lnTo>
                      <a:pt x="1197" y="621"/>
                    </a:lnTo>
                    <a:lnTo>
                      <a:pt x="1168" y="716"/>
                    </a:lnTo>
                    <a:lnTo>
                      <a:pt x="1170" y="655"/>
                    </a:lnTo>
                    <a:lnTo>
                      <a:pt x="1183" y="624"/>
                    </a:lnTo>
                    <a:lnTo>
                      <a:pt x="1168" y="610"/>
                    </a:lnTo>
                    <a:lnTo>
                      <a:pt x="1150" y="630"/>
                    </a:lnTo>
                    <a:lnTo>
                      <a:pt x="1160" y="646"/>
                    </a:lnTo>
                    <a:lnTo>
                      <a:pt x="1146" y="657"/>
                    </a:lnTo>
                    <a:lnTo>
                      <a:pt x="1133" y="671"/>
                    </a:lnTo>
                    <a:lnTo>
                      <a:pt x="1135" y="713"/>
                    </a:lnTo>
                    <a:lnTo>
                      <a:pt x="1115" y="727"/>
                    </a:lnTo>
                    <a:lnTo>
                      <a:pt x="1088" y="730"/>
                    </a:lnTo>
                    <a:lnTo>
                      <a:pt x="1098" y="752"/>
                    </a:lnTo>
                    <a:lnTo>
                      <a:pt x="1088" y="777"/>
                    </a:lnTo>
                    <a:lnTo>
                      <a:pt x="1098" y="797"/>
                    </a:lnTo>
                    <a:lnTo>
                      <a:pt x="1082" y="839"/>
                    </a:lnTo>
                    <a:lnTo>
                      <a:pt x="1076" y="878"/>
                    </a:lnTo>
                    <a:lnTo>
                      <a:pt x="1053" y="900"/>
                    </a:lnTo>
                    <a:lnTo>
                      <a:pt x="1024" y="961"/>
                    </a:lnTo>
                    <a:lnTo>
                      <a:pt x="1020" y="1003"/>
                    </a:lnTo>
                    <a:lnTo>
                      <a:pt x="1030" y="1036"/>
                    </a:lnTo>
                    <a:lnTo>
                      <a:pt x="1043" y="1078"/>
                    </a:lnTo>
                    <a:lnTo>
                      <a:pt x="1051" y="1123"/>
                    </a:lnTo>
                    <a:lnTo>
                      <a:pt x="1038" y="1142"/>
                    </a:lnTo>
                    <a:lnTo>
                      <a:pt x="1020" y="1128"/>
                    </a:lnTo>
                    <a:lnTo>
                      <a:pt x="1024" y="1106"/>
                    </a:lnTo>
                    <a:lnTo>
                      <a:pt x="1014" y="1056"/>
                    </a:lnTo>
                    <a:lnTo>
                      <a:pt x="1003" y="1048"/>
                    </a:lnTo>
                    <a:lnTo>
                      <a:pt x="995" y="1017"/>
                    </a:lnTo>
                    <a:lnTo>
                      <a:pt x="979" y="1017"/>
                    </a:lnTo>
                    <a:lnTo>
                      <a:pt x="962" y="1000"/>
                    </a:lnTo>
                    <a:lnTo>
                      <a:pt x="942" y="1006"/>
                    </a:lnTo>
                    <a:lnTo>
                      <a:pt x="925" y="995"/>
                    </a:lnTo>
                    <a:lnTo>
                      <a:pt x="903" y="1009"/>
                    </a:lnTo>
                    <a:lnTo>
                      <a:pt x="865" y="997"/>
                    </a:lnTo>
                    <a:lnTo>
                      <a:pt x="890" y="1034"/>
                    </a:lnTo>
                    <a:lnTo>
                      <a:pt x="859" y="1031"/>
                    </a:lnTo>
                    <a:lnTo>
                      <a:pt x="837" y="1003"/>
                    </a:lnTo>
                    <a:lnTo>
                      <a:pt x="799" y="1003"/>
                    </a:lnTo>
                    <a:lnTo>
                      <a:pt x="804" y="1048"/>
                    </a:lnTo>
                    <a:lnTo>
                      <a:pt x="775" y="1034"/>
                    </a:lnTo>
                    <a:lnTo>
                      <a:pt x="760" y="1078"/>
                    </a:lnTo>
                    <a:lnTo>
                      <a:pt x="771" y="1098"/>
                    </a:lnTo>
                    <a:lnTo>
                      <a:pt x="760" y="1151"/>
                    </a:lnTo>
                    <a:lnTo>
                      <a:pt x="773" y="1212"/>
                    </a:lnTo>
                    <a:lnTo>
                      <a:pt x="789" y="1254"/>
                    </a:lnTo>
                    <a:lnTo>
                      <a:pt x="806" y="1293"/>
                    </a:lnTo>
                    <a:lnTo>
                      <a:pt x="859" y="1290"/>
                    </a:lnTo>
                    <a:lnTo>
                      <a:pt x="880" y="1282"/>
                    </a:lnTo>
                    <a:lnTo>
                      <a:pt x="884" y="1254"/>
                    </a:lnTo>
                    <a:lnTo>
                      <a:pt x="872" y="1231"/>
                    </a:lnTo>
                    <a:lnTo>
                      <a:pt x="874" y="1212"/>
                    </a:lnTo>
                    <a:lnTo>
                      <a:pt x="907" y="1217"/>
                    </a:lnTo>
                    <a:lnTo>
                      <a:pt x="940" y="1206"/>
                    </a:lnTo>
                    <a:lnTo>
                      <a:pt x="940" y="1231"/>
                    </a:lnTo>
                    <a:lnTo>
                      <a:pt x="931" y="1268"/>
                    </a:lnTo>
                    <a:lnTo>
                      <a:pt x="915" y="1295"/>
                    </a:lnTo>
                    <a:lnTo>
                      <a:pt x="911" y="1334"/>
                    </a:lnTo>
                    <a:lnTo>
                      <a:pt x="933" y="1351"/>
                    </a:lnTo>
                    <a:lnTo>
                      <a:pt x="962" y="1346"/>
                    </a:lnTo>
                    <a:lnTo>
                      <a:pt x="979" y="1360"/>
                    </a:lnTo>
                    <a:lnTo>
                      <a:pt x="995" y="1354"/>
                    </a:lnTo>
                    <a:lnTo>
                      <a:pt x="1001" y="1379"/>
                    </a:lnTo>
                    <a:lnTo>
                      <a:pt x="987" y="1415"/>
                    </a:lnTo>
                    <a:lnTo>
                      <a:pt x="999" y="1438"/>
                    </a:lnTo>
                    <a:lnTo>
                      <a:pt x="1001" y="1482"/>
                    </a:lnTo>
                    <a:lnTo>
                      <a:pt x="1020" y="1513"/>
                    </a:lnTo>
                    <a:lnTo>
                      <a:pt x="1045" y="1521"/>
                    </a:lnTo>
                    <a:lnTo>
                      <a:pt x="1063" y="1513"/>
                    </a:lnTo>
                    <a:lnTo>
                      <a:pt x="1071" y="1516"/>
                    </a:lnTo>
                    <a:lnTo>
                      <a:pt x="1104" y="1516"/>
                    </a:lnTo>
                    <a:lnTo>
                      <a:pt x="1133" y="1518"/>
                    </a:lnTo>
                    <a:lnTo>
                      <a:pt x="1141" y="1499"/>
                    </a:lnTo>
                    <a:lnTo>
                      <a:pt x="1115" y="1532"/>
                    </a:lnTo>
                    <a:lnTo>
                      <a:pt x="1098" y="1529"/>
                    </a:lnTo>
                    <a:lnTo>
                      <a:pt x="1080" y="1532"/>
                    </a:lnTo>
                    <a:lnTo>
                      <a:pt x="1045" y="1549"/>
                    </a:lnTo>
                    <a:lnTo>
                      <a:pt x="1016" y="1527"/>
                    </a:lnTo>
                    <a:lnTo>
                      <a:pt x="989" y="1513"/>
                    </a:lnTo>
                    <a:lnTo>
                      <a:pt x="977" y="1516"/>
                    </a:lnTo>
                    <a:lnTo>
                      <a:pt x="979" y="1496"/>
                    </a:lnTo>
                    <a:lnTo>
                      <a:pt x="977" y="1465"/>
                    </a:lnTo>
                    <a:lnTo>
                      <a:pt x="954" y="1438"/>
                    </a:lnTo>
                    <a:lnTo>
                      <a:pt x="905" y="1421"/>
                    </a:lnTo>
                    <a:lnTo>
                      <a:pt x="898" y="1410"/>
                    </a:lnTo>
                    <a:lnTo>
                      <a:pt x="884" y="1412"/>
                    </a:lnTo>
                    <a:lnTo>
                      <a:pt x="870" y="1399"/>
                    </a:lnTo>
                    <a:lnTo>
                      <a:pt x="853" y="1385"/>
                    </a:lnTo>
                    <a:lnTo>
                      <a:pt x="830" y="1346"/>
                    </a:lnTo>
                    <a:lnTo>
                      <a:pt x="802" y="1334"/>
                    </a:lnTo>
                    <a:lnTo>
                      <a:pt x="787" y="1360"/>
                    </a:lnTo>
                    <a:lnTo>
                      <a:pt x="769" y="1340"/>
                    </a:lnTo>
                    <a:lnTo>
                      <a:pt x="748" y="1340"/>
                    </a:lnTo>
                    <a:lnTo>
                      <a:pt x="705" y="1326"/>
                    </a:lnTo>
                    <a:lnTo>
                      <a:pt x="628" y="1259"/>
                    </a:lnTo>
                    <a:lnTo>
                      <a:pt x="622" y="1190"/>
                    </a:lnTo>
                    <a:lnTo>
                      <a:pt x="614" y="1162"/>
                    </a:lnTo>
                    <a:lnTo>
                      <a:pt x="600" y="1142"/>
                    </a:lnTo>
                    <a:lnTo>
                      <a:pt x="583" y="1103"/>
                    </a:lnTo>
                    <a:lnTo>
                      <a:pt x="501" y="970"/>
                    </a:lnTo>
                    <a:lnTo>
                      <a:pt x="501" y="1020"/>
                    </a:lnTo>
                    <a:lnTo>
                      <a:pt x="552" y="1109"/>
                    </a:lnTo>
                    <a:lnTo>
                      <a:pt x="573" y="1184"/>
                    </a:lnTo>
                    <a:lnTo>
                      <a:pt x="542" y="1167"/>
                    </a:lnTo>
                    <a:lnTo>
                      <a:pt x="536" y="1123"/>
                    </a:lnTo>
                    <a:lnTo>
                      <a:pt x="495" y="1095"/>
                    </a:lnTo>
                    <a:lnTo>
                      <a:pt x="519" y="1078"/>
                    </a:lnTo>
                    <a:lnTo>
                      <a:pt x="464" y="1031"/>
                    </a:lnTo>
                    <a:lnTo>
                      <a:pt x="486" y="1003"/>
                    </a:lnTo>
                    <a:lnTo>
                      <a:pt x="466" y="947"/>
                    </a:lnTo>
                    <a:lnTo>
                      <a:pt x="400" y="830"/>
                    </a:lnTo>
                    <a:lnTo>
                      <a:pt x="392" y="763"/>
                    </a:lnTo>
                    <a:lnTo>
                      <a:pt x="396" y="713"/>
                    </a:lnTo>
                    <a:lnTo>
                      <a:pt x="414" y="657"/>
                    </a:lnTo>
                    <a:lnTo>
                      <a:pt x="414" y="602"/>
                    </a:lnTo>
                    <a:lnTo>
                      <a:pt x="400" y="568"/>
                    </a:lnTo>
                    <a:lnTo>
                      <a:pt x="437" y="557"/>
                    </a:lnTo>
                    <a:lnTo>
                      <a:pt x="392" y="490"/>
                    </a:lnTo>
                    <a:lnTo>
                      <a:pt x="394" y="460"/>
                    </a:lnTo>
                    <a:lnTo>
                      <a:pt x="375" y="418"/>
                    </a:lnTo>
                    <a:lnTo>
                      <a:pt x="383" y="393"/>
                    </a:lnTo>
                    <a:lnTo>
                      <a:pt x="369" y="379"/>
                    </a:lnTo>
                    <a:lnTo>
                      <a:pt x="367" y="351"/>
                    </a:lnTo>
                    <a:lnTo>
                      <a:pt x="354" y="329"/>
                    </a:lnTo>
                    <a:lnTo>
                      <a:pt x="369" y="309"/>
                    </a:lnTo>
                    <a:lnTo>
                      <a:pt x="348" y="295"/>
                    </a:lnTo>
                    <a:lnTo>
                      <a:pt x="330" y="315"/>
                    </a:lnTo>
                    <a:lnTo>
                      <a:pt x="305" y="276"/>
                    </a:lnTo>
                    <a:lnTo>
                      <a:pt x="278" y="265"/>
                    </a:lnTo>
                    <a:lnTo>
                      <a:pt x="239" y="265"/>
                    </a:lnTo>
                    <a:lnTo>
                      <a:pt x="214" y="301"/>
                    </a:lnTo>
                    <a:lnTo>
                      <a:pt x="202" y="290"/>
                    </a:lnTo>
                    <a:lnTo>
                      <a:pt x="223" y="242"/>
                    </a:lnTo>
                    <a:lnTo>
                      <a:pt x="204" y="251"/>
                    </a:lnTo>
                    <a:lnTo>
                      <a:pt x="165" y="301"/>
                    </a:lnTo>
                    <a:lnTo>
                      <a:pt x="124" y="345"/>
                    </a:lnTo>
                    <a:lnTo>
                      <a:pt x="87" y="357"/>
                    </a:lnTo>
                    <a:lnTo>
                      <a:pt x="25" y="401"/>
                    </a:lnTo>
                    <a:lnTo>
                      <a:pt x="0" y="398"/>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0" name="Freeform 35">
                <a:extLst>
                  <a:ext uri="{FF2B5EF4-FFF2-40B4-BE49-F238E27FC236}">
                    <a16:creationId xmlns:a16="http://schemas.microsoft.com/office/drawing/2014/main" id="{7DD57099-9657-808C-A1E1-EB0DA7114475}"/>
                  </a:ext>
                </a:extLst>
              </p:cNvPr>
              <p:cNvSpPr>
                <a:spLocks/>
              </p:cNvSpPr>
              <p:nvPr/>
            </p:nvSpPr>
            <p:spPr bwMode="auto">
              <a:xfrm>
                <a:off x="994" y="615"/>
                <a:ext cx="429" cy="408"/>
              </a:xfrm>
              <a:custGeom>
                <a:avLst/>
                <a:gdLst>
                  <a:gd name="T0" fmla="*/ 0 w 429"/>
                  <a:gd name="T1" fmla="*/ 84 h 408"/>
                  <a:gd name="T2" fmla="*/ 10 w 429"/>
                  <a:gd name="T3" fmla="*/ 53 h 408"/>
                  <a:gd name="T4" fmla="*/ 10 w 429"/>
                  <a:gd name="T5" fmla="*/ 31 h 408"/>
                  <a:gd name="T6" fmla="*/ 25 w 429"/>
                  <a:gd name="T7" fmla="*/ 0 h 408"/>
                  <a:gd name="T8" fmla="*/ 103 w 429"/>
                  <a:gd name="T9" fmla="*/ 20 h 408"/>
                  <a:gd name="T10" fmla="*/ 236 w 429"/>
                  <a:gd name="T11" fmla="*/ 56 h 408"/>
                  <a:gd name="T12" fmla="*/ 289 w 429"/>
                  <a:gd name="T13" fmla="*/ 86 h 408"/>
                  <a:gd name="T14" fmla="*/ 358 w 429"/>
                  <a:gd name="T15" fmla="*/ 114 h 408"/>
                  <a:gd name="T16" fmla="*/ 393 w 429"/>
                  <a:gd name="T17" fmla="*/ 167 h 408"/>
                  <a:gd name="T18" fmla="*/ 428 w 429"/>
                  <a:gd name="T19" fmla="*/ 192 h 408"/>
                  <a:gd name="T20" fmla="*/ 414 w 429"/>
                  <a:gd name="T21" fmla="*/ 212 h 408"/>
                  <a:gd name="T22" fmla="*/ 414 w 429"/>
                  <a:gd name="T23" fmla="*/ 237 h 408"/>
                  <a:gd name="T24" fmla="*/ 401 w 429"/>
                  <a:gd name="T25" fmla="*/ 243 h 408"/>
                  <a:gd name="T26" fmla="*/ 389 w 429"/>
                  <a:gd name="T27" fmla="*/ 265 h 408"/>
                  <a:gd name="T28" fmla="*/ 401 w 429"/>
                  <a:gd name="T29" fmla="*/ 287 h 408"/>
                  <a:gd name="T30" fmla="*/ 399 w 429"/>
                  <a:gd name="T31" fmla="*/ 304 h 408"/>
                  <a:gd name="T32" fmla="*/ 385 w 429"/>
                  <a:gd name="T33" fmla="*/ 326 h 408"/>
                  <a:gd name="T34" fmla="*/ 387 w 429"/>
                  <a:gd name="T35" fmla="*/ 348 h 408"/>
                  <a:gd name="T36" fmla="*/ 411 w 429"/>
                  <a:gd name="T37" fmla="*/ 371 h 408"/>
                  <a:gd name="T38" fmla="*/ 413 w 429"/>
                  <a:gd name="T39" fmla="*/ 393 h 408"/>
                  <a:gd name="T40" fmla="*/ 407 w 429"/>
                  <a:gd name="T41" fmla="*/ 404 h 408"/>
                  <a:gd name="T42" fmla="*/ 383 w 429"/>
                  <a:gd name="T43" fmla="*/ 407 h 408"/>
                  <a:gd name="T44" fmla="*/ 366 w 429"/>
                  <a:gd name="T45" fmla="*/ 396 h 408"/>
                  <a:gd name="T46" fmla="*/ 347 w 429"/>
                  <a:gd name="T47" fmla="*/ 368 h 408"/>
                  <a:gd name="T48" fmla="*/ 339 w 429"/>
                  <a:gd name="T49" fmla="*/ 368 h 408"/>
                  <a:gd name="T50" fmla="*/ 329 w 429"/>
                  <a:gd name="T51" fmla="*/ 357 h 408"/>
                  <a:gd name="T52" fmla="*/ 320 w 429"/>
                  <a:gd name="T53" fmla="*/ 323 h 408"/>
                  <a:gd name="T54" fmla="*/ 308 w 429"/>
                  <a:gd name="T55" fmla="*/ 312 h 408"/>
                  <a:gd name="T56" fmla="*/ 283 w 429"/>
                  <a:gd name="T57" fmla="*/ 295 h 408"/>
                  <a:gd name="T58" fmla="*/ 261 w 429"/>
                  <a:gd name="T59" fmla="*/ 284 h 408"/>
                  <a:gd name="T60" fmla="*/ 230 w 429"/>
                  <a:gd name="T61" fmla="*/ 254 h 408"/>
                  <a:gd name="T62" fmla="*/ 217 w 429"/>
                  <a:gd name="T63" fmla="*/ 231 h 408"/>
                  <a:gd name="T64" fmla="*/ 219 w 429"/>
                  <a:gd name="T65" fmla="*/ 215 h 408"/>
                  <a:gd name="T66" fmla="*/ 232 w 429"/>
                  <a:gd name="T67" fmla="*/ 201 h 408"/>
                  <a:gd name="T68" fmla="*/ 221 w 429"/>
                  <a:gd name="T69" fmla="*/ 184 h 408"/>
                  <a:gd name="T70" fmla="*/ 209 w 429"/>
                  <a:gd name="T71" fmla="*/ 192 h 408"/>
                  <a:gd name="T72" fmla="*/ 190 w 429"/>
                  <a:gd name="T73" fmla="*/ 167 h 408"/>
                  <a:gd name="T74" fmla="*/ 186 w 429"/>
                  <a:gd name="T75" fmla="*/ 181 h 408"/>
                  <a:gd name="T76" fmla="*/ 168 w 429"/>
                  <a:gd name="T77" fmla="*/ 181 h 408"/>
                  <a:gd name="T78" fmla="*/ 165 w 429"/>
                  <a:gd name="T79" fmla="*/ 170 h 408"/>
                  <a:gd name="T80" fmla="*/ 165 w 429"/>
                  <a:gd name="T81" fmla="*/ 151 h 408"/>
                  <a:gd name="T82" fmla="*/ 157 w 429"/>
                  <a:gd name="T83" fmla="*/ 139 h 408"/>
                  <a:gd name="T84" fmla="*/ 145 w 429"/>
                  <a:gd name="T85" fmla="*/ 142 h 408"/>
                  <a:gd name="T86" fmla="*/ 130 w 429"/>
                  <a:gd name="T87" fmla="*/ 112 h 408"/>
                  <a:gd name="T88" fmla="*/ 118 w 429"/>
                  <a:gd name="T89" fmla="*/ 109 h 408"/>
                  <a:gd name="T90" fmla="*/ 101 w 429"/>
                  <a:gd name="T91" fmla="*/ 95 h 408"/>
                  <a:gd name="T92" fmla="*/ 64 w 429"/>
                  <a:gd name="T93" fmla="*/ 98 h 408"/>
                  <a:gd name="T94" fmla="*/ 27 w 429"/>
                  <a:gd name="T95" fmla="*/ 95 h 408"/>
                  <a:gd name="T96" fmla="*/ 0 w 429"/>
                  <a:gd name="T97" fmla="*/ 84 h 408"/>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429" h="408">
                    <a:moveTo>
                      <a:pt x="0" y="84"/>
                    </a:moveTo>
                    <a:lnTo>
                      <a:pt x="10" y="53"/>
                    </a:lnTo>
                    <a:lnTo>
                      <a:pt x="10" y="31"/>
                    </a:lnTo>
                    <a:lnTo>
                      <a:pt x="25" y="0"/>
                    </a:lnTo>
                    <a:lnTo>
                      <a:pt x="103" y="20"/>
                    </a:lnTo>
                    <a:lnTo>
                      <a:pt x="236" y="56"/>
                    </a:lnTo>
                    <a:lnTo>
                      <a:pt x="289" y="86"/>
                    </a:lnTo>
                    <a:lnTo>
                      <a:pt x="358" y="114"/>
                    </a:lnTo>
                    <a:lnTo>
                      <a:pt x="393" y="167"/>
                    </a:lnTo>
                    <a:lnTo>
                      <a:pt x="428" y="192"/>
                    </a:lnTo>
                    <a:lnTo>
                      <a:pt x="414" y="212"/>
                    </a:lnTo>
                    <a:lnTo>
                      <a:pt x="414" y="237"/>
                    </a:lnTo>
                    <a:lnTo>
                      <a:pt x="401" y="243"/>
                    </a:lnTo>
                    <a:lnTo>
                      <a:pt x="389" y="265"/>
                    </a:lnTo>
                    <a:lnTo>
                      <a:pt x="401" y="287"/>
                    </a:lnTo>
                    <a:lnTo>
                      <a:pt x="399" y="304"/>
                    </a:lnTo>
                    <a:lnTo>
                      <a:pt x="385" y="326"/>
                    </a:lnTo>
                    <a:lnTo>
                      <a:pt x="387" y="348"/>
                    </a:lnTo>
                    <a:lnTo>
                      <a:pt x="411" y="371"/>
                    </a:lnTo>
                    <a:lnTo>
                      <a:pt x="413" y="393"/>
                    </a:lnTo>
                    <a:lnTo>
                      <a:pt x="407" y="404"/>
                    </a:lnTo>
                    <a:lnTo>
                      <a:pt x="383" y="407"/>
                    </a:lnTo>
                    <a:lnTo>
                      <a:pt x="366" y="396"/>
                    </a:lnTo>
                    <a:lnTo>
                      <a:pt x="347" y="368"/>
                    </a:lnTo>
                    <a:lnTo>
                      <a:pt x="339" y="368"/>
                    </a:lnTo>
                    <a:lnTo>
                      <a:pt x="329" y="357"/>
                    </a:lnTo>
                    <a:lnTo>
                      <a:pt x="320" y="323"/>
                    </a:lnTo>
                    <a:lnTo>
                      <a:pt x="308" y="312"/>
                    </a:lnTo>
                    <a:lnTo>
                      <a:pt x="283" y="295"/>
                    </a:lnTo>
                    <a:lnTo>
                      <a:pt x="261" y="284"/>
                    </a:lnTo>
                    <a:lnTo>
                      <a:pt x="230" y="254"/>
                    </a:lnTo>
                    <a:lnTo>
                      <a:pt x="217" y="231"/>
                    </a:lnTo>
                    <a:lnTo>
                      <a:pt x="219" y="215"/>
                    </a:lnTo>
                    <a:lnTo>
                      <a:pt x="232" y="201"/>
                    </a:lnTo>
                    <a:lnTo>
                      <a:pt x="221" y="184"/>
                    </a:lnTo>
                    <a:lnTo>
                      <a:pt x="209" y="192"/>
                    </a:lnTo>
                    <a:lnTo>
                      <a:pt x="190" y="167"/>
                    </a:lnTo>
                    <a:lnTo>
                      <a:pt x="186" y="181"/>
                    </a:lnTo>
                    <a:lnTo>
                      <a:pt x="168" y="181"/>
                    </a:lnTo>
                    <a:lnTo>
                      <a:pt x="165" y="170"/>
                    </a:lnTo>
                    <a:lnTo>
                      <a:pt x="165" y="151"/>
                    </a:lnTo>
                    <a:lnTo>
                      <a:pt x="157" y="139"/>
                    </a:lnTo>
                    <a:lnTo>
                      <a:pt x="145" y="142"/>
                    </a:lnTo>
                    <a:lnTo>
                      <a:pt x="130" y="112"/>
                    </a:lnTo>
                    <a:lnTo>
                      <a:pt x="118" y="109"/>
                    </a:lnTo>
                    <a:lnTo>
                      <a:pt x="101" y="95"/>
                    </a:lnTo>
                    <a:lnTo>
                      <a:pt x="64" y="98"/>
                    </a:lnTo>
                    <a:lnTo>
                      <a:pt x="27" y="95"/>
                    </a:lnTo>
                    <a:lnTo>
                      <a:pt x="0" y="84"/>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1" name="Freeform 36">
                <a:extLst>
                  <a:ext uri="{FF2B5EF4-FFF2-40B4-BE49-F238E27FC236}">
                    <a16:creationId xmlns:a16="http://schemas.microsoft.com/office/drawing/2014/main" id="{6D17E619-286A-32AD-7B73-25FC2B092D0F}"/>
                  </a:ext>
                </a:extLst>
              </p:cNvPr>
              <p:cNvSpPr>
                <a:spLocks/>
              </p:cNvSpPr>
              <p:nvPr/>
            </p:nvSpPr>
            <p:spPr bwMode="auto">
              <a:xfrm>
                <a:off x="908" y="758"/>
                <a:ext cx="274" cy="210"/>
              </a:xfrm>
              <a:custGeom>
                <a:avLst/>
                <a:gdLst>
                  <a:gd name="T0" fmla="*/ 10 w 274"/>
                  <a:gd name="T1" fmla="*/ 0 h 210"/>
                  <a:gd name="T2" fmla="*/ 0 w 274"/>
                  <a:gd name="T3" fmla="*/ 17 h 210"/>
                  <a:gd name="T4" fmla="*/ 0 w 274"/>
                  <a:gd name="T5" fmla="*/ 36 h 210"/>
                  <a:gd name="T6" fmla="*/ 19 w 274"/>
                  <a:gd name="T7" fmla="*/ 56 h 210"/>
                  <a:gd name="T8" fmla="*/ 31 w 274"/>
                  <a:gd name="T9" fmla="*/ 50 h 210"/>
                  <a:gd name="T10" fmla="*/ 35 w 274"/>
                  <a:gd name="T11" fmla="*/ 59 h 210"/>
                  <a:gd name="T12" fmla="*/ 46 w 274"/>
                  <a:gd name="T13" fmla="*/ 61 h 210"/>
                  <a:gd name="T14" fmla="*/ 54 w 274"/>
                  <a:gd name="T15" fmla="*/ 47 h 210"/>
                  <a:gd name="T16" fmla="*/ 81 w 274"/>
                  <a:gd name="T17" fmla="*/ 50 h 210"/>
                  <a:gd name="T18" fmla="*/ 85 w 274"/>
                  <a:gd name="T19" fmla="*/ 64 h 210"/>
                  <a:gd name="T20" fmla="*/ 94 w 274"/>
                  <a:gd name="T21" fmla="*/ 70 h 210"/>
                  <a:gd name="T22" fmla="*/ 117 w 274"/>
                  <a:gd name="T23" fmla="*/ 67 h 210"/>
                  <a:gd name="T24" fmla="*/ 125 w 274"/>
                  <a:gd name="T25" fmla="*/ 75 h 210"/>
                  <a:gd name="T26" fmla="*/ 137 w 274"/>
                  <a:gd name="T27" fmla="*/ 84 h 210"/>
                  <a:gd name="T28" fmla="*/ 146 w 274"/>
                  <a:gd name="T29" fmla="*/ 100 h 210"/>
                  <a:gd name="T30" fmla="*/ 146 w 274"/>
                  <a:gd name="T31" fmla="*/ 123 h 210"/>
                  <a:gd name="T32" fmla="*/ 138 w 274"/>
                  <a:gd name="T33" fmla="*/ 128 h 210"/>
                  <a:gd name="T34" fmla="*/ 142 w 274"/>
                  <a:gd name="T35" fmla="*/ 137 h 210"/>
                  <a:gd name="T36" fmla="*/ 131 w 274"/>
                  <a:gd name="T37" fmla="*/ 150 h 210"/>
                  <a:gd name="T38" fmla="*/ 131 w 274"/>
                  <a:gd name="T39" fmla="*/ 170 h 210"/>
                  <a:gd name="T40" fmla="*/ 148 w 274"/>
                  <a:gd name="T41" fmla="*/ 173 h 210"/>
                  <a:gd name="T42" fmla="*/ 158 w 274"/>
                  <a:gd name="T43" fmla="*/ 167 h 210"/>
                  <a:gd name="T44" fmla="*/ 161 w 274"/>
                  <a:gd name="T45" fmla="*/ 159 h 210"/>
                  <a:gd name="T46" fmla="*/ 167 w 274"/>
                  <a:gd name="T47" fmla="*/ 167 h 210"/>
                  <a:gd name="T48" fmla="*/ 177 w 274"/>
                  <a:gd name="T49" fmla="*/ 162 h 210"/>
                  <a:gd name="T50" fmla="*/ 198 w 274"/>
                  <a:gd name="T51" fmla="*/ 173 h 210"/>
                  <a:gd name="T52" fmla="*/ 211 w 274"/>
                  <a:gd name="T53" fmla="*/ 192 h 210"/>
                  <a:gd name="T54" fmla="*/ 215 w 274"/>
                  <a:gd name="T55" fmla="*/ 192 h 210"/>
                  <a:gd name="T56" fmla="*/ 217 w 274"/>
                  <a:gd name="T57" fmla="*/ 203 h 210"/>
                  <a:gd name="T58" fmla="*/ 231 w 274"/>
                  <a:gd name="T59" fmla="*/ 209 h 210"/>
                  <a:gd name="T60" fmla="*/ 246 w 274"/>
                  <a:gd name="T61" fmla="*/ 209 h 210"/>
                  <a:gd name="T62" fmla="*/ 236 w 274"/>
                  <a:gd name="T63" fmla="*/ 198 h 210"/>
                  <a:gd name="T64" fmla="*/ 240 w 274"/>
                  <a:gd name="T65" fmla="*/ 187 h 210"/>
                  <a:gd name="T66" fmla="*/ 252 w 274"/>
                  <a:gd name="T67" fmla="*/ 198 h 210"/>
                  <a:gd name="T68" fmla="*/ 265 w 274"/>
                  <a:gd name="T69" fmla="*/ 201 h 210"/>
                  <a:gd name="T70" fmla="*/ 267 w 274"/>
                  <a:gd name="T71" fmla="*/ 184 h 210"/>
                  <a:gd name="T72" fmla="*/ 254 w 274"/>
                  <a:gd name="T73" fmla="*/ 170 h 210"/>
                  <a:gd name="T74" fmla="*/ 244 w 274"/>
                  <a:gd name="T75" fmla="*/ 170 h 210"/>
                  <a:gd name="T76" fmla="*/ 231 w 274"/>
                  <a:gd name="T77" fmla="*/ 156 h 210"/>
                  <a:gd name="T78" fmla="*/ 244 w 274"/>
                  <a:gd name="T79" fmla="*/ 156 h 210"/>
                  <a:gd name="T80" fmla="*/ 254 w 274"/>
                  <a:gd name="T81" fmla="*/ 164 h 210"/>
                  <a:gd name="T82" fmla="*/ 273 w 274"/>
                  <a:gd name="T83" fmla="*/ 164 h 210"/>
                  <a:gd name="T84" fmla="*/ 269 w 274"/>
                  <a:gd name="T85" fmla="*/ 148 h 210"/>
                  <a:gd name="T86" fmla="*/ 252 w 274"/>
                  <a:gd name="T87" fmla="*/ 131 h 210"/>
                  <a:gd name="T88" fmla="*/ 240 w 274"/>
                  <a:gd name="T89" fmla="*/ 128 h 210"/>
                  <a:gd name="T90" fmla="*/ 223 w 274"/>
                  <a:gd name="T91" fmla="*/ 109 h 210"/>
                  <a:gd name="T92" fmla="*/ 202 w 274"/>
                  <a:gd name="T93" fmla="*/ 103 h 210"/>
                  <a:gd name="T94" fmla="*/ 185 w 274"/>
                  <a:gd name="T95" fmla="*/ 95 h 210"/>
                  <a:gd name="T96" fmla="*/ 171 w 274"/>
                  <a:gd name="T97" fmla="*/ 70 h 210"/>
                  <a:gd name="T98" fmla="*/ 161 w 274"/>
                  <a:gd name="T99" fmla="*/ 39 h 210"/>
                  <a:gd name="T100" fmla="*/ 148 w 274"/>
                  <a:gd name="T101" fmla="*/ 39 h 210"/>
                  <a:gd name="T102" fmla="*/ 144 w 274"/>
                  <a:gd name="T103" fmla="*/ 31 h 210"/>
                  <a:gd name="T104" fmla="*/ 137 w 274"/>
                  <a:gd name="T105" fmla="*/ 33 h 210"/>
                  <a:gd name="T106" fmla="*/ 123 w 274"/>
                  <a:gd name="T107" fmla="*/ 20 h 210"/>
                  <a:gd name="T108" fmla="*/ 100 w 274"/>
                  <a:gd name="T109" fmla="*/ 14 h 210"/>
                  <a:gd name="T110" fmla="*/ 90 w 274"/>
                  <a:gd name="T111" fmla="*/ 22 h 210"/>
                  <a:gd name="T112" fmla="*/ 69 w 274"/>
                  <a:gd name="T113" fmla="*/ 14 h 210"/>
                  <a:gd name="T114" fmla="*/ 56 w 274"/>
                  <a:gd name="T115" fmla="*/ 14 h 210"/>
                  <a:gd name="T116" fmla="*/ 50 w 274"/>
                  <a:gd name="T117" fmla="*/ 3 h 210"/>
                  <a:gd name="T118" fmla="*/ 44 w 274"/>
                  <a:gd name="T119" fmla="*/ 0 h 210"/>
                  <a:gd name="T120" fmla="*/ 35 w 274"/>
                  <a:gd name="T121" fmla="*/ 3 h 210"/>
                  <a:gd name="T122" fmla="*/ 10 w 274"/>
                  <a:gd name="T123" fmla="*/ 0 h 210"/>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74" h="210">
                    <a:moveTo>
                      <a:pt x="10" y="0"/>
                    </a:moveTo>
                    <a:lnTo>
                      <a:pt x="0" y="17"/>
                    </a:lnTo>
                    <a:lnTo>
                      <a:pt x="0" y="36"/>
                    </a:lnTo>
                    <a:lnTo>
                      <a:pt x="19" y="56"/>
                    </a:lnTo>
                    <a:lnTo>
                      <a:pt x="31" y="50"/>
                    </a:lnTo>
                    <a:lnTo>
                      <a:pt x="35" y="59"/>
                    </a:lnTo>
                    <a:lnTo>
                      <a:pt x="46" y="61"/>
                    </a:lnTo>
                    <a:lnTo>
                      <a:pt x="54" y="47"/>
                    </a:lnTo>
                    <a:lnTo>
                      <a:pt x="81" y="50"/>
                    </a:lnTo>
                    <a:lnTo>
                      <a:pt x="85" y="64"/>
                    </a:lnTo>
                    <a:lnTo>
                      <a:pt x="94" y="70"/>
                    </a:lnTo>
                    <a:lnTo>
                      <a:pt x="117" y="67"/>
                    </a:lnTo>
                    <a:lnTo>
                      <a:pt x="125" y="75"/>
                    </a:lnTo>
                    <a:lnTo>
                      <a:pt x="137" y="84"/>
                    </a:lnTo>
                    <a:lnTo>
                      <a:pt x="146" y="100"/>
                    </a:lnTo>
                    <a:lnTo>
                      <a:pt x="146" y="123"/>
                    </a:lnTo>
                    <a:lnTo>
                      <a:pt x="138" y="128"/>
                    </a:lnTo>
                    <a:lnTo>
                      <a:pt x="142" y="137"/>
                    </a:lnTo>
                    <a:lnTo>
                      <a:pt x="131" y="150"/>
                    </a:lnTo>
                    <a:lnTo>
                      <a:pt x="131" y="170"/>
                    </a:lnTo>
                    <a:lnTo>
                      <a:pt x="148" y="173"/>
                    </a:lnTo>
                    <a:lnTo>
                      <a:pt x="158" y="167"/>
                    </a:lnTo>
                    <a:lnTo>
                      <a:pt x="161" y="159"/>
                    </a:lnTo>
                    <a:lnTo>
                      <a:pt x="167" y="167"/>
                    </a:lnTo>
                    <a:lnTo>
                      <a:pt x="177" y="162"/>
                    </a:lnTo>
                    <a:lnTo>
                      <a:pt x="198" y="173"/>
                    </a:lnTo>
                    <a:lnTo>
                      <a:pt x="211" y="192"/>
                    </a:lnTo>
                    <a:lnTo>
                      <a:pt x="215" y="192"/>
                    </a:lnTo>
                    <a:lnTo>
                      <a:pt x="217" y="203"/>
                    </a:lnTo>
                    <a:lnTo>
                      <a:pt x="231" y="209"/>
                    </a:lnTo>
                    <a:lnTo>
                      <a:pt x="246" y="209"/>
                    </a:lnTo>
                    <a:lnTo>
                      <a:pt x="236" y="198"/>
                    </a:lnTo>
                    <a:lnTo>
                      <a:pt x="240" y="187"/>
                    </a:lnTo>
                    <a:lnTo>
                      <a:pt x="252" y="198"/>
                    </a:lnTo>
                    <a:lnTo>
                      <a:pt x="265" y="201"/>
                    </a:lnTo>
                    <a:lnTo>
                      <a:pt x="267" y="184"/>
                    </a:lnTo>
                    <a:lnTo>
                      <a:pt x="254" y="170"/>
                    </a:lnTo>
                    <a:lnTo>
                      <a:pt x="244" y="170"/>
                    </a:lnTo>
                    <a:lnTo>
                      <a:pt x="231" y="156"/>
                    </a:lnTo>
                    <a:lnTo>
                      <a:pt x="244" y="156"/>
                    </a:lnTo>
                    <a:lnTo>
                      <a:pt x="254" y="164"/>
                    </a:lnTo>
                    <a:lnTo>
                      <a:pt x="273" y="164"/>
                    </a:lnTo>
                    <a:lnTo>
                      <a:pt x="269" y="148"/>
                    </a:lnTo>
                    <a:lnTo>
                      <a:pt x="252" y="131"/>
                    </a:lnTo>
                    <a:lnTo>
                      <a:pt x="240" y="128"/>
                    </a:lnTo>
                    <a:lnTo>
                      <a:pt x="223" y="109"/>
                    </a:lnTo>
                    <a:lnTo>
                      <a:pt x="202" y="103"/>
                    </a:lnTo>
                    <a:lnTo>
                      <a:pt x="185" y="95"/>
                    </a:lnTo>
                    <a:lnTo>
                      <a:pt x="171" y="70"/>
                    </a:lnTo>
                    <a:lnTo>
                      <a:pt x="161" y="39"/>
                    </a:lnTo>
                    <a:lnTo>
                      <a:pt x="148" y="39"/>
                    </a:lnTo>
                    <a:lnTo>
                      <a:pt x="144" y="31"/>
                    </a:lnTo>
                    <a:lnTo>
                      <a:pt x="137" y="33"/>
                    </a:lnTo>
                    <a:lnTo>
                      <a:pt x="123" y="20"/>
                    </a:lnTo>
                    <a:lnTo>
                      <a:pt x="100" y="14"/>
                    </a:lnTo>
                    <a:lnTo>
                      <a:pt x="90" y="22"/>
                    </a:lnTo>
                    <a:lnTo>
                      <a:pt x="69" y="14"/>
                    </a:lnTo>
                    <a:lnTo>
                      <a:pt x="56" y="14"/>
                    </a:lnTo>
                    <a:lnTo>
                      <a:pt x="50" y="3"/>
                    </a:lnTo>
                    <a:lnTo>
                      <a:pt x="44" y="0"/>
                    </a:lnTo>
                    <a:lnTo>
                      <a:pt x="35" y="3"/>
                    </a:lnTo>
                    <a:lnTo>
                      <a:pt x="10" y="0"/>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2" name="Freeform 37">
                <a:extLst>
                  <a:ext uri="{FF2B5EF4-FFF2-40B4-BE49-F238E27FC236}">
                    <a16:creationId xmlns:a16="http://schemas.microsoft.com/office/drawing/2014/main" id="{E5C3F6C7-CCE1-EF12-BE0E-535384F98888}"/>
                  </a:ext>
                </a:extLst>
              </p:cNvPr>
              <p:cNvSpPr>
                <a:spLocks/>
              </p:cNvSpPr>
              <p:nvPr/>
            </p:nvSpPr>
            <p:spPr bwMode="auto">
              <a:xfrm>
                <a:off x="1064" y="1925"/>
                <a:ext cx="195" cy="98"/>
              </a:xfrm>
              <a:custGeom>
                <a:avLst/>
                <a:gdLst>
                  <a:gd name="T0" fmla="*/ 0 w 195"/>
                  <a:gd name="T1" fmla="*/ 49 h 98"/>
                  <a:gd name="T2" fmla="*/ 17 w 195"/>
                  <a:gd name="T3" fmla="*/ 20 h 98"/>
                  <a:gd name="T4" fmla="*/ 25 w 195"/>
                  <a:gd name="T5" fmla="*/ 20 h 98"/>
                  <a:gd name="T6" fmla="*/ 38 w 195"/>
                  <a:gd name="T7" fmla="*/ 6 h 98"/>
                  <a:gd name="T8" fmla="*/ 54 w 195"/>
                  <a:gd name="T9" fmla="*/ 6 h 98"/>
                  <a:gd name="T10" fmla="*/ 58 w 195"/>
                  <a:gd name="T11" fmla="*/ 3 h 98"/>
                  <a:gd name="T12" fmla="*/ 63 w 195"/>
                  <a:gd name="T13" fmla="*/ 0 h 98"/>
                  <a:gd name="T14" fmla="*/ 83 w 195"/>
                  <a:gd name="T15" fmla="*/ 17 h 98"/>
                  <a:gd name="T16" fmla="*/ 88 w 195"/>
                  <a:gd name="T17" fmla="*/ 29 h 98"/>
                  <a:gd name="T18" fmla="*/ 92 w 195"/>
                  <a:gd name="T19" fmla="*/ 23 h 98"/>
                  <a:gd name="T20" fmla="*/ 108 w 195"/>
                  <a:gd name="T21" fmla="*/ 34 h 98"/>
                  <a:gd name="T22" fmla="*/ 117 w 195"/>
                  <a:gd name="T23" fmla="*/ 34 h 98"/>
                  <a:gd name="T24" fmla="*/ 125 w 195"/>
                  <a:gd name="T25" fmla="*/ 43 h 98"/>
                  <a:gd name="T26" fmla="*/ 138 w 195"/>
                  <a:gd name="T27" fmla="*/ 49 h 98"/>
                  <a:gd name="T28" fmla="*/ 138 w 195"/>
                  <a:gd name="T29" fmla="*/ 63 h 98"/>
                  <a:gd name="T30" fmla="*/ 163 w 195"/>
                  <a:gd name="T31" fmla="*/ 63 h 98"/>
                  <a:gd name="T32" fmla="*/ 169 w 195"/>
                  <a:gd name="T33" fmla="*/ 77 h 98"/>
                  <a:gd name="T34" fmla="*/ 184 w 195"/>
                  <a:gd name="T35" fmla="*/ 77 h 98"/>
                  <a:gd name="T36" fmla="*/ 194 w 195"/>
                  <a:gd name="T37" fmla="*/ 94 h 98"/>
                  <a:gd name="T38" fmla="*/ 188 w 195"/>
                  <a:gd name="T39" fmla="*/ 97 h 98"/>
                  <a:gd name="T40" fmla="*/ 184 w 195"/>
                  <a:gd name="T41" fmla="*/ 91 h 98"/>
                  <a:gd name="T42" fmla="*/ 182 w 195"/>
                  <a:gd name="T43" fmla="*/ 88 h 98"/>
                  <a:gd name="T44" fmla="*/ 169 w 195"/>
                  <a:gd name="T45" fmla="*/ 91 h 98"/>
                  <a:gd name="T46" fmla="*/ 165 w 195"/>
                  <a:gd name="T47" fmla="*/ 94 h 98"/>
                  <a:gd name="T48" fmla="*/ 154 w 195"/>
                  <a:gd name="T49" fmla="*/ 97 h 98"/>
                  <a:gd name="T50" fmla="*/ 136 w 195"/>
                  <a:gd name="T51" fmla="*/ 97 h 98"/>
                  <a:gd name="T52" fmla="*/ 125 w 195"/>
                  <a:gd name="T53" fmla="*/ 97 h 98"/>
                  <a:gd name="T54" fmla="*/ 125 w 195"/>
                  <a:gd name="T55" fmla="*/ 88 h 98"/>
                  <a:gd name="T56" fmla="*/ 108 w 195"/>
                  <a:gd name="T57" fmla="*/ 66 h 98"/>
                  <a:gd name="T58" fmla="*/ 108 w 195"/>
                  <a:gd name="T59" fmla="*/ 51 h 98"/>
                  <a:gd name="T60" fmla="*/ 88 w 195"/>
                  <a:gd name="T61" fmla="*/ 51 h 98"/>
                  <a:gd name="T62" fmla="*/ 81 w 195"/>
                  <a:gd name="T63" fmla="*/ 43 h 98"/>
                  <a:gd name="T64" fmla="*/ 75 w 195"/>
                  <a:gd name="T65" fmla="*/ 51 h 98"/>
                  <a:gd name="T66" fmla="*/ 69 w 195"/>
                  <a:gd name="T67" fmla="*/ 40 h 98"/>
                  <a:gd name="T68" fmla="*/ 63 w 195"/>
                  <a:gd name="T69" fmla="*/ 40 h 98"/>
                  <a:gd name="T70" fmla="*/ 63 w 195"/>
                  <a:gd name="T71" fmla="*/ 26 h 98"/>
                  <a:gd name="T72" fmla="*/ 58 w 195"/>
                  <a:gd name="T73" fmla="*/ 20 h 98"/>
                  <a:gd name="T74" fmla="*/ 40 w 195"/>
                  <a:gd name="T75" fmla="*/ 23 h 98"/>
                  <a:gd name="T76" fmla="*/ 29 w 195"/>
                  <a:gd name="T77" fmla="*/ 40 h 98"/>
                  <a:gd name="T78" fmla="*/ 15 w 195"/>
                  <a:gd name="T79" fmla="*/ 43 h 98"/>
                  <a:gd name="T80" fmla="*/ 0 w 195"/>
                  <a:gd name="T81" fmla="*/ 49 h 98"/>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95" h="98">
                    <a:moveTo>
                      <a:pt x="0" y="49"/>
                    </a:moveTo>
                    <a:lnTo>
                      <a:pt x="17" y="20"/>
                    </a:lnTo>
                    <a:lnTo>
                      <a:pt x="25" y="20"/>
                    </a:lnTo>
                    <a:lnTo>
                      <a:pt x="38" y="6"/>
                    </a:lnTo>
                    <a:lnTo>
                      <a:pt x="54" y="6"/>
                    </a:lnTo>
                    <a:lnTo>
                      <a:pt x="58" y="3"/>
                    </a:lnTo>
                    <a:lnTo>
                      <a:pt x="63" y="0"/>
                    </a:lnTo>
                    <a:lnTo>
                      <a:pt x="83" y="17"/>
                    </a:lnTo>
                    <a:lnTo>
                      <a:pt x="88" y="29"/>
                    </a:lnTo>
                    <a:lnTo>
                      <a:pt x="92" y="23"/>
                    </a:lnTo>
                    <a:lnTo>
                      <a:pt x="108" y="34"/>
                    </a:lnTo>
                    <a:lnTo>
                      <a:pt x="117" y="34"/>
                    </a:lnTo>
                    <a:lnTo>
                      <a:pt x="125" y="43"/>
                    </a:lnTo>
                    <a:lnTo>
                      <a:pt x="138" y="49"/>
                    </a:lnTo>
                    <a:lnTo>
                      <a:pt x="138" y="63"/>
                    </a:lnTo>
                    <a:lnTo>
                      <a:pt x="163" y="63"/>
                    </a:lnTo>
                    <a:lnTo>
                      <a:pt x="169" y="77"/>
                    </a:lnTo>
                    <a:lnTo>
                      <a:pt x="184" y="77"/>
                    </a:lnTo>
                    <a:lnTo>
                      <a:pt x="194" y="94"/>
                    </a:lnTo>
                    <a:lnTo>
                      <a:pt x="188" y="97"/>
                    </a:lnTo>
                    <a:lnTo>
                      <a:pt x="184" y="91"/>
                    </a:lnTo>
                    <a:lnTo>
                      <a:pt x="182" y="88"/>
                    </a:lnTo>
                    <a:lnTo>
                      <a:pt x="169" y="91"/>
                    </a:lnTo>
                    <a:lnTo>
                      <a:pt x="165" y="94"/>
                    </a:lnTo>
                    <a:lnTo>
                      <a:pt x="154" y="97"/>
                    </a:lnTo>
                    <a:lnTo>
                      <a:pt x="136" y="97"/>
                    </a:lnTo>
                    <a:lnTo>
                      <a:pt x="125" y="97"/>
                    </a:lnTo>
                    <a:lnTo>
                      <a:pt x="125" y="88"/>
                    </a:lnTo>
                    <a:lnTo>
                      <a:pt x="108" y="66"/>
                    </a:lnTo>
                    <a:lnTo>
                      <a:pt x="108" y="51"/>
                    </a:lnTo>
                    <a:lnTo>
                      <a:pt x="88" y="51"/>
                    </a:lnTo>
                    <a:lnTo>
                      <a:pt x="81" y="43"/>
                    </a:lnTo>
                    <a:lnTo>
                      <a:pt x="75" y="51"/>
                    </a:lnTo>
                    <a:lnTo>
                      <a:pt x="69" y="40"/>
                    </a:lnTo>
                    <a:lnTo>
                      <a:pt x="63" y="40"/>
                    </a:lnTo>
                    <a:lnTo>
                      <a:pt x="63" y="26"/>
                    </a:lnTo>
                    <a:lnTo>
                      <a:pt x="58" y="20"/>
                    </a:lnTo>
                    <a:lnTo>
                      <a:pt x="40" y="23"/>
                    </a:lnTo>
                    <a:lnTo>
                      <a:pt x="29" y="40"/>
                    </a:lnTo>
                    <a:lnTo>
                      <a:pt x="15" y="43"/>
                    </a:lnTo>
                    <a:lnTo>
                      <a:pt x="0" y="49"/>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3" name="Freeform 38">
                <a:extLst>
                  <a:ext uri="{FF2B5EF4-FFF2-40B4-BE49-F238E27FC236}">
                    <a16:creationId xmlns:a16="http://schemas.microsoft.com/office/drawing/2014/main" id="{72D927F5-656E-7D10-8EB2-AFE809D5C928}"/>
                  </a:ext>
                </a:extLst>
              </p:cNvPr>
              <p:cNvSpPr>
                <a:spLocks/>
              </p:cNvSpPr>
              <p:nvPr/>
            </p:nvSpPr>
            <p:spPr bwMode="auto">
              <a:xfrm>
                <a:off x="1234" y="1995"/>
                <a:ext cx="129" cy="83"/>
              </a:xfrm>
              <a:custGeom>
                <a:avLst/>
                <a:gdLst>
                  <a:gd name="T0" fmla="*/ 0 w 129"/>
                  <a:gd name="T1" fmla="*/ 62 h 83"/>
                  <a:gd name="T2" fmla="*/ 12 w 129"/>
                  <a:gd name="T3" fmla="*/ 65 h 83"/>
                  <a:gd name="T4" fmla="*/ 40 w 129"/>
                  <a:gd name="T5" fmla="*/ 62 h 83"/>
                  <a:gd name="T6" fmla="*/ 52 w 129"/>
                  <a:gd name="T7" fmla="*/ 79 h 83"/>
                  <a:gd name="T8" fmla="*/ 68 w 129"/>
                  <a:gd name="T9" fmla="*/ 82 h 83"/>
                  <a:gd name="T10" fmla="*/ 76 w 129"/>
                  <a:gd name="T11" fmla="*/ 62 h 83"/>
                  <a:gd name="T12" fmla="*/ 72 w 129"/>
                  <a:gd name="T13" fmla="*/ 57 h 83"/>
                  <a:gd name="T14" fmla="*/ 80 w 129"/>
                  <a:gd name="T15" fmla="*/ 48 h 83"/>
                  <a:gd name="T16" fmla="*/ 96 w 129"/>
                  <a:gd name="T17" fmla="*/ 62 h 83"/>
                  <a:gd name="T18" fmla="*/ 108 w 129"/>
                  <a:gd name="T19" fmla="*/ 62 h 83"/>
                  <a:gd name="T20" fmla="*/ 108 w 129"/>
                  <a:gd name="T21" fmla="*/ 54 h 83"/>
                  <a:gd name="T22" fmla="*/ 116 w 129"/>
                  <a:gd name="T23" fmla="*/ 54 h 83"/>
                  <a:gd name="T24" fmla="*/ 128 w 129"/>
                  <a:gd name="T25" fmla="*/ 40 h 83"/>
                  <a:gd name="T26" fmla="*/ 120 w 129"/>
                  <a:gd name="T27" fmla="*/ 37 h 83"/>
                  <a:gd name="T28" fmla="*/ 120 w 129"/>
                  <a:gd name="T29" fmla="*/ 23 h 83"/>
                  <a:gd name="T30" fmla="*/ 120 w 129"/>
                  <a:gd name="T31" fmla="*/ 11 h 83"/>
                  <a:gd name="T32" fmla="*/ 102 w 129"/>
                  <a:gd name="T33" fmla="*/ 8 h 83"/>
                  <a:gd name="T34" fmla="*/ 88 w 129"/>
                  <a:gd name="T35" fmla="*/ 11 h 83"/>
                  <a:gd name="T36" fmla="*/ 76 w 129"/>
                  <a:gd name="T37" fmla="*/ 11 h 83"/>
                  <a:gd name="T38" fmla="*/ 58 w 129"/>
                  <a:gd name="T39" fmla="*/ 8 h 83"/>
                  <a:gd name="T40" fmla="*/ 44 w 129"/>
                  <a:gd name="T41" fmla="*/ 0 h 83"/>
                  <a:gd name="T42" fmla="*/ 40 w 129"/>
                  <a:gd name="T43" fmla="*/ 8 h 83"/>
                  <a:gd name="T44" fmla="*/ 38 w 129"/>
                  <a:gd name="T45" fmla="*/ 25 h 83"/>
                  <a:gd name="T46" fmla="*/ 24 w 129"/>
                  <a:gd name="T47" fmla="*/ 25 h 83"/>
                  <a:gd name="T48" fmla="*/ 20 w 129"/>
                  <a:gd name="T49" fmla="*/ 40 h 83"/>
                  <a:gd name="T50" fmla="*/ 12 w 129"/>
                  <a:gd name="T51" fmla="*/ 45 h 83"/>
                  <a:gd name="T52" fmla="*/ 0 w 129"/>
                  <a:gd name="T53" fmla="*/ 62 h 83"/>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29" h="83">
                    <a:moveTo>
                      <a:pt x="0" y="62"/>
                    </a:moveTo>
                    <a:lnTo>
                      <a:pt x="12" y="65"/>
                    </a:lnTo>
                    <a:lnTo>
                      <a:pt x="40" y="62"/>
                    </a:lnTo>
                    <a:lnTo>
                      <a:pt x="52" y="79"/>
                    </a:lnTo>
                    <a:lnTo>
                      <a:pt x="68" y="82"/>
                    </a:lnTo>
                    <a:lnTo>
                      <a:pt x="76" y="62"/>
                    </a:lnTo>
                    <a:lnTo>
                      <a:pt x="72" y="57"/>
                    </a:lnTo>
                    <a:lnTo>
                      <a:pt x="80" y="48"/>
                    </a:lnTo>
                    <a:lnTo>
                      <a:pt x="96" y="62"/>
                    </a:lnTo>
                    <a:lnTo>
                      <a:pt x="108" y="62"/>
                    </a:lnTo>
                    <a:lnTo>
                      <a:pt x="108" y="54"/>
                    </a:lnTo>
                    <a:lnTo>
                      <a:pt x="116" y="54"/>
                    </a:lnTo>
                    <a:lnTo>
                      <a:pt x="128" y="40"/>
                    </a:lnTo>
                    <a:lnTo>
                      <a:pt x="120" y="37"/>
                    </a:lnTo>
                    <a:lnTo>
                      <a:pt x="120" y="23"/>
                    </a:lnTo>
                    <a:lnTo>
                      <a:pt x="120" y="11"/>
                    </a:lnTo>
                    <a:lnTo>
                      <a:pt x="102" y="8"/>
                    </a:lnTo>
                    <a:lnTo>
                      <a:pt x="88" y="11"/>
                    </a:lnTo>
                    <a:lnTo>
                      <a:pt x="76" y="11"/>
                    </a:lnTo>
                    <a:lnTo>
                      <a:pt x="58" y="8"/>
                    </a:lnTo>
                    <a:lnTo>
                      <a:pt x="44" y="0"/>
                    </a:lnTo>
                    <a:lnTo>
                      <a:pt x="40" y="8"/>
                    </a:lnTo>
                    <a:lnTo>
                      <a:pt x="38" y="25"/>
                    </a:lnTo>
                    <a:lnTo>
                      <a:pt x="24" y="25"/>
                    </a:lnTo>
                    <a:lnTo>
                      <a:pt x="20" y="40"/>
                    </a:lnTo>
                    <a:lnTo>
                      <a:pt x="12" y="45"/>
                    </a:lnTo>
                    <a:lnTo>
                      <a:pt x="0" y="62"/>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sp>
            <p:nvSpPr>
              <p:cNvPr id="2064" name="Freeform 39">
                <a:extLst>
                  <a:ext uri="{FF2B5EF4-FFF2-40B4-BE49-F238E27FC236}">
                    <a16:creationId xmlns:a16="http://schemas.microsoft.com/office/drawing/2014/main" id="{9CB77202-E26C-6328-300B-44C2417B8845}"/>
                  </a:ext>
                </a:extLst>
              </p:cNvPr>
              <p:cNvSpPr>
                <a:spLocks/>
              </p:cNvSpPr>
              <p:nvPr/>
            </p:nvSpPr>
            <p:spPr bwMode="auto">
              <a:xfrm>
                <a:off x="1155" y="2228"/>
                <a:ext cx="802" cy="1698"/>
              </a:xfrm>
              <a:custGeom>
                <a:avLst/>
                <a:gdLst>
                  <a:gd name="T0" fmla="*/ 92 w 802"/>
                  <a:gd name="T1" fmla="*/ 28 h 1698"/>
                  <a:gd name="T2" fmla="*/ 152 w 802"/>
                  <a:gd name="T3" fmla="*/ 3 h 1698"/>
                  <a:gd name="T4" fmla="*/ 127 w 802"/>
                  <a:gd name="T5" fmla="*/ 59 h 1698"/>
                  <a:gd name="T6" fmla="*/ 152 w 802"/>
                  <a:gd name="T7" fmla="*/ 56 h 1698"/>
                  <a:gd name="T8" fmla="*/ 177 w 802"/>
                  <a:gd name="T9" fmla="*/ 53 h 1698"/>
                  <a:gd name="T10" fmla="*/ 212 w 802"/>
                  <a:gd name="T11" fmla="*/ 73 h 1698"/>
                  <a:gd name="T12" fmla="*/ 322 w 802"/>
                  <a:gd name="T13" fmla="*/ 103 h 1698"/>
                  <a:gd name="T14" fmla="*/ 372 w 802"/>
                  <a:gd name="T15" fmla="*/ 134 h 1698"/>
                  <a:gd name="T16" fmla="*/ 437 w 802"/>
                  <a:gd name="T17" fmla="*/ 151 h 1698"/>
                  <a:gd name="T18" fmla="*/ 530 w 802"/>
                  <a:gd name="T19" fmla="*/ 234 h 1698"/>
                  <a:gd name="T20" fmla="*/ 581 w 802"/>
                  <a:gd name="T21" fmla="*/ 338 h 1698"/>
                  <a:gd name="T22" fmla="*/ 780 w 802"/>
                  <a:gd name="T23" fmla="*/ 424 h 1698"/>
                  <a:gd name="T24" fmla="*/ 782 w 802"/>
                  <a:gd name="T25" fmla="*/ 567 h 1698"/>
                  <a:gd name="T26" fmla="*/ 731 w 802"/>
                  <a:gd name="T27" fmla="*/ 642 h 1698"/>
                  <a:gd name="T28" fmla="*/ 723 w 802"/>
                  <a:gd name="T29" fmla="*/ 751 h 1698"/>
                  <a:gd name="T30" fmla="*/ 694 w 802"/>
                  <a:gd name="T31" fmla="*/ 798 h 1698"/>
                  <a:gd name="T32" fmla="*/ 647 w 802"/>
                  <a:gd name="T33" fmla="*/ 879 h 1698"/>
                  <a:gd name="T34" fmla="*/ 579 w 802"/>
                  <a:gd name="T35" fmla="*/ 907 h 1698"/>
                  <a:gd name="T36" fmla="*/ 544 w 802"/>
                  <a:gd name="T37" fmla="*/ 991 h 1698"/>
                  <a:gd name="T38" fmla="*/ 536 w 802"/>
                  <a:gd name="T39" fmla="*/ 1061 h 1698"/>
                  <a:gd name="T40" fmla="*/ 481 w 802"/>
                  <a:gd name="T41" fmla="*/ 1125 h 1698"/>
                  <a:gd name="T42" fmla="*/ 448 w 802"/>
                  <a:gd name="T43" fmla="*/ 1175 h 1698"/>
                  <a:gd name="T44" fmla="*/ 427 w 802"/>
                  <a:gd name="T45" fmla="*/ 1200 h 1698"/>
                  <a:gd name="T46" fmla="*/ 415 w 802"/>
                  <a:gd name="T47" fmla="*/ 1267 h 1698"/>
                  <a:gd name="T48" fmla="*/ 361 w 802"/>
                  <a:gd name="T49" fmla="*/ 1295 h 1698"/>
                  <a:gd name="T50" fmla="*/ 318 w 802"/>
                  <a:gd name="T51" fmla="*/ 1323 h 1698"/>
                  <a:gd name="T52" fmla="*/ 316 w 802"/>
                  <a:gd name="T53" fmla="*/ 1387 h 1698"/>
                  <a:gd name="T54" fmla="*/ 275 w 802"/>
                  <a:gd name="T55" fmla="*/ 1437 h 1698"/>
                  <a:gd name="T56" fmla="*/ 300 w 802"/>
                  <a:gd name="T57" fmla="*/ 1482 h 1698"/>
                  <a:gd name="T58" fmla="*/ 259 w 802"/>
                  <a:gd name="T59" fmla="*/ 1524 h 1698"/>
                  <a:gd name="T60" fmla="*/ 238 w 802"/>
                  <a:gd name="T61" fmla="*/ 1597 h 1698"/>
                  <a:gd name="T62" fmla="*/ 292 w 802"/>
                  <a:gd name="T63" fmla="*/ 1697 h 1698"/>
                  <a:gd name="T64" fmla="*/ 228 w 802"/>
                  <a:gd name="T65" fmla="*/ 1647 h 1698"/>
                  <a:gd name="T66" fmla="*/ 187 w 802"/>
                  <a:gd name="T67" fmla="*/ 1557 h 1698"/>
                  <a:gd name="T68" fmla="*/ 183 w 802"/>
                  <a:gd name="T69" fmla="*/ 1323 h 1698"/>
                  <a:gd name="T70" fmla="*/ 177 w 802"/>
                  <a:gd name="T71" fmla="*/ 1223 h 1698"/>
                  <a:gd name="T72" fmla="*/ 181 w 802"/>
                  <a:gd name="T73" fmla="*/ 1114 h 1698"/>
                  <a:gd name="T74" fmla="*/ 189 w 802"/>
                  <a:gd name="T75" fmla="*/ 1027 h 1698"/>
                  <a:gd name="T76" fmla="*/ 185 w 802"/>
                  <a:gd name="T77" fmla="*/ 888 h 1698"/>
                  <a:gd name="T78" fmla="*/ 191 w 802"/>
                  <a:gd name="T79" fmla="*/ 773 h 1698"/>
                  <a:gd name="T80" fmla="*/ 144 w 802"/>
                  <a:gd name="T81" fmla="*/ 695 h 1698"/>
                  <a:gd name="T82" fmla="*/ 72 w 802"/>
                  <a:gd name="T83" fmla="*/ 634 h 1698"/>
                  <a:gd name="T84" fmla="*/ 47 w 802"/>
                  <a:gd name="T85" fmla="*/ 539 h 1698"/>
                  <a:gd name="T86" fmla="*/ 14 w 802"/>
                  <a:gd name="T87" fmla="*/ 486 h 1698"/>
                  <a:gd name="T88" fmla="*/ 16 w 802"/>
                  <a:gd name="T89" fmla="*/ 396 h 1698"/>
                  <a:gd name="T90" fmla="*/ 8 w 802"/>
                  <a:gd name="T91" fmla="*/ 310 h 1698"/>
                  <a:gd name="T92" fmla="*/ 58 w 802"/>
                  <a:gd name="T93" fmla="*/ 140 h 1698"/>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802" h="1698">
                    <a:moveTo>
                      <a:pt x="62" y="75"/>
                    </a:moveTo>
                    <a:lnTo>
                      <a:pt x="72" y="56"/>
                    </a:lnTo>
                    <a:lnTo>
                      <a:pt x="92" y="28"/>
                    </a:lnTo>
                    <a:lnTo>
                      <a:pt x="121" y="11"/>
                    </a:lnTo>
                    <a:lnTo>
                      <a:pt x="136" y="0"/>
                    </a:lnTo>
                    <a:lnTo>
                      <a:pt x="152" y="3"/>
                    </a:lnTo>
                    <a:lnTo>
                      <a:pt x="148" y="17"/>
                    </a:lnTo>
                    <a:lnTo>
                      <a:pt x="131" y="31"/>
                    </a:lnTo>
                    <a:lnTo>
                      <a:pt x="127" y="59"/>
                    </a:lnTo>
                    <a:lnTo>
                      <a:pt x="131" y="81"/>
                    </a:lnTo>
                    <a:lnTo>
                      <a:pt x="146" y="81"/>
                    </a:lnTo>
                    <a:lnTo>
                      <a:pt x="152" y="56"/>
                    </a:lnTo>
                    <a:lnTo>
                      <a:pt x="156" y="31"/>
                    </a:lnTo>
                    <a:lnTo>
                      <a:pt x="166" y="39"/>
                    </a:lnTo>
                    <a:lnTo>
                      <a:pt x="177" y="53"/>
                    </a:lnTo>
                    <a:lnTo>
                      <a:pt x="197" y="47"/>
                    </a:lnTo>
                    <a:lnTo>
                      <a:pt x="209" y="59"/>
                    </a:lnTo>
                    <a:lnTo>
                      <a:pt x="212" y="73"/>
                    </a:lnTo>
                    <a:lnTo>
                      <a:pt x="242" y="67"/>
                    </a:lnTo>
                    <a:lnTo>
                      <a:pt x="300" y="59"/>
                    </a:lnTo>
                    <a:lnTo>
                      <a:pt x="322" y="103"/>
                    </a:lnTo>
                    <a:lnTo>
                      <a:pt x="359" y="126"/>
                    </a:lnTo>
                    <a:lnTo>
                      <a:pt x="357" y="145"/>
                    </a:lnTo>
                    <a:lnTo>
                      <a:pt x="372" y="134"/>
                    </a:lnTo>
                    <a:lnTo>
                      <a:pt x="390" y="134"/>
                    </a:lnTo>
                    <a:lnTo>
                      <a:pt x="411" y="154"/>
                    </a:lnTo>
                    <a:lnTo>
                      <a:pt x="437" y="151"/>
                    </a:lnTo>
                    <a:lnTo>
                      <a:pt x="458" y="154"/>
                    </a:lnTo>
                    <a:lnTo>
                      <a:pt x="493" y="190"/>
                    </a:lnTo>
                    <a:lnTo>
                      <a:pt x="530" y="234"/>
                    </a:lnTo>
                    <a:lnTo>
                      <a:pt x="546" y="285"/>
                    </a:lnTo>
                    <a:lnTo>
                      <a:pt x="536" y="324"/>
                    </a:lnTo>
                    <a:lnTo>
                      <a:pt x="581" y="338"/>
                    </a:lnTo>
                    <a:lnTo>
                      <a:pt x="655" y="357"/>
                    </a:lnTo>
                    <a:lnTo>
                      <a:pt x="731" y="380"/>
                    </a:lnTo>
                    <a:lnTo>
                      <a:pt x="780" y="424"/>
                    </a:lnTo>
                    <a:lnTo>
                      <a:pt x="801" y="466"/>
                    </a:lnTo>
                    <a:lnTo>
                      <a:pt x="801" y="519"/>
                    </a:lnTo>
                    <a:lnTo>
                      <a:pt x="782" y="567"/>
                    </a:lnTo>
                    <a:lnTo>
                      <a:pt x="760" y="592"/>
                    </a:lnTo>
                    <a:lnTo>
                      <a:pt x="746" y="608"/>
                    </a:lnTo>
                    <a:lnTo>
                      <a:pt x="731" y="642"/>
                    </a:lnTo>
                    <a:lnTo>
                      <a:pt x="729" y="673"/>
                    </a:lnTo>
                    <a:lnTo>
                      <a:pt x="731" y="712"/>
                    </a:lnTo>
                    <a:lnTo>
                      <a:pt x="723" y="751"/>
                    </a:lnTo>
                    <a:lnTo>
                      <a:pt x="711" y="759"/>
                    </a:lnTo>
                    <a:lnTo>
                      <a:pt x="707" y="782"/>
                    </a:lnTo>
                    <a:lnTo>
                      <a:pt x="694" y="798"/>
                    </a:lnTo>
                    <a:lnTo>
                      <a:pt x="692" y="818"/>
                    </a:lnTo>
                    <a:lnTo>
                      <a:pt x="674" y="840"/>
                    </a:lnTo>
                    <a:lnTo>
                      <a:pt x="647" y="879"/>
                    </a:lnTo>
                    <a:lnTo>
                      <a:pt x="624" y="890"/>
                    </a:lnTo>
                    <a:lnTo>
                      <a:pt x="608" y="888"/>
                    </a:lnTo>
                    <a:lnTo>
                      <a:pt x="579" y="907"/>
                    </a:lnTo>
                    <a:lnTo>
                      <a:pt x="550" y="952"/>
                    </a:lnTo>
                    <a:lnTo>
                      <a:pt x="544" y="969"/>
                    </a:lnTo>
                    <a:lnTo>
                      <a:pt x="544" y="991"/>
                    </a:lnTo>
                    <a:lnTo>
                      <a:pt x="550" y="1016"/>
                    </a:lnTo>
                    <a:lnTo>
                      <a:pt x="536" y="1041"/>
                    </a:lnTo>
                    <a:lnTo>
                      <a:pt x="536" y="1061"/>
                    </a:lnTo>
                    <a:lnTo>
                      <a:pt x="513" y="1083"/>
                    </a:lnTo>
                    <a:lnTo>
                      <a:pt x="495" y="1100"/>
                    </a:lnTo>
                    <a:lnTo>
                      <a:pt x="481" y="1125"/>
                    </a:lnTo>
                    <a:lnTo>
                      <a:pt x="476" y="1150"/>
                    </a:lnTo>
                    <a:lnTo>
                      <a:pt x="456" y="1181"/>
                    </a:lnTo>
                    <a:lnTo>
                      <a:pt x="448" y="1175"/>
                    </a:lnTo>
                    <a:lnTo>
                      <a:pt x="433" y="1175"/>
                    </a:lnTo>
                    <a:lnTo>
                      <a:pt x="413" y="1186"/>
                    </a:lnTo>
                    <a:lnTo>
                      <a:pt x="427" y="1200"/>
                    </a:lnTo>
                    <a:lnTo>
                      <a:pt x="427" y="1228"/>
                    </a:lnTo>
                    <a:lnTo>
                      <a:pt x="425" y="1250"/>
                    </a:lnTo>
                    <a:lnTo>
                      <a:pt x="415" y="1267"/>
                    </a:lnTo>
                    <a:lnTo>
                      <a:pt x="390" y="1270"/>
                    </a:lnTo>
                    <a:lnTo>
                      <a:pt x="370" y="1278"/>
                    </a:lnTo>
                    <a:lnTo>
                      <a:pt x="361" y="1295"/>
                    </a:lnTo>
                    <a:lnTo>
                      <a:pt x="361" y="1323"/>
                    </a:lnTo>
                    <a:lnTo>
                      <a:pt x="337" y="1326"/>
                    </a:lnTo>
                    <a:lnTo>
                      <a:pt x="318" y="1323"/>
                    </a:lnTo>
                    <a:lnTo>
                      <a:pt x="312" y="1334"/>
                    </a:lnTo>
                    <a:lnTo>
                      <a:pt x="322" y="1345"/>
                    </a:lnTo>
                    <a:lnTo>
                      <a:pt x="316" y="1387"/>
                    </a:lnTo>
                    <a:lnTo>
                      <a:pt x="308" y="1423"/>
                    </a:lnTo>
                    <a:lnTo>
                      <a:pt x="283" y="1423"/>
                    </a:lnTo>
                    <a:lnTo>
                      <a:pt x="275" y="1437"/>
                    </a:lnTo>
                    <a:lnTo>
                      <a:pt x="277" y="1465"/>
                    </a:lnTo>
                    <a:lnTo>
                      <a:pt x="290" y="1465"/>
                    </a:lnTo>
                    <a:lnTo>
                      <a:pt x="300" y="1482"/>
                    </a:lnTo>
                    <a:lnTo>
                      <a:pt x="294" y="1510"/>
                    </a:lnTo>
                    <a:lnTo>
                      <a:pt x="281" y="1513"/>
                    </a:lnTo>
                    <a:lnTo>
                      <a:pt x="259" y="1524"/>
                    </a:lnTo>
                    <a:lnTo>
                      <a:pt x="253" y="1546"/>
                    </a:lnTo>
                    <a:lnTo>
                      <a:pt x="251" y="1580"/>
                    </a:lnTo>
                    <a:lnTo>
                      <a:pt x="238" y="1597"/>
                    </a:lnTo>
                    <a:lnTo>
                      <a:pt x="286" y="1652"/>
                    </a:lnTo>
                    <a:lnTo>
                      <a:pt x="300" y="1680"/>
                    </a:lnTo>
                    <a:lnTo>
                      <a:pt x="292" y="1697"/>
                    </a:lnTo>
                    <a:lnTo>
                      <a:pt x="271" y="1686"/>
                    </a:lnTo>
                    <a:lnTo>
                      <a:pt x="253" y="1664"/>
                    </a:lnTo>
                    <a:lnTo>
                      <a:pt x="228" y="1647"/>
                    </a:lnTo>
                    <a:lnTo>
                      <a:pt x="205" y="1619"/>
                    </a:lnTo>
                    <a:lnTo>
                      <a:pt x="189" y="1585"/>
                    </a:lnTo>
                    <a:lnTo>
                      <a:pt x="187" y="1557"/>
                    </a:lnTo>
                    <a:lnTo>
                      <a:pt x="191" y="1535"/>
                    </a:lnTo>
                    <a:lnTo>
                      <a:pt x="189" y="1354"/>
                    </a:lnTo>
                    <a:lnTo>
                      <a:pt x="183" y="1323"/>
                    </a:lnTo>
                    <a:lnTo>
                      <a:pt x="166" y="1289"/>
                    </a:lnTo>
                    <a:lnTo>
                      <a:pt x="166" y="1259"/>
                    </a:lnTo>
                    <a:lnTo>
                      <a:pt x="177" y="1223"/>
                    </a:lnTo>
                    <a:lnTo>
                      <a:pt x="187" y="1178"/>
                    </a:lnTo>
                    <a:lnTo>
                      <a:pt x="183" y="1133"/>
                    </a:lnTo>
                    <a:lnTo>
                      <a:pt x="181" y="1114"/>
                    </a:lnTo>
                    <a:lnTo>
                      <a:pt x="179" y="1089"/>
                    </a:lnTo>
                    <a:lnTo>
                      <a:pt x="185" y="1077"/>
                    </a:lnTo>
                    <a:lnTo>
                      <a:pt x="189" y="1027"/>
                    </a:lnTo>
                    <a:lnTo>
                      <a:pt x="185" y="1002"/>
                    </a:lnTo>
                    <a:lnTo>
                      <a:pt x="193" y="941"/>
                    </a:lnTo>
                    <a:lnTo>
                      <a:pt x="185" y="888"/>
                    </a:lnTo>
                    <a:lnTo>
                      <a:pt x="191" y="860"/>
                    </a:lnTo>
                    <a:lnTo>
                      <a:pt x="201" y="807"/>
                    </a:lnTo>
                    <a:lnTo>
                      <a:pt x="191" y="773"/>
                    </a:lnTo>
                    <a:lnTo>
                      <a:pt x="172" y="748"/>
                    </a:lnTo>
                    <a:lnTo>
                      <a:pt x="166" y="720"/>
                    </a:lnTo>
                    <a:lnTo>
                      <a:pt x="144" y="695"/>
                    </a:lnTo>
                    <a:lnTo>
                      <a:pt x="121" y="678"/>
                    </a:lnTo>
                    <a:lnTo>
                      <a:pt x="88" y="670"/>
                    </a:lnTo>
                    <a:lnTo>
                      <a:pt x="72" y="634"/>
                    </a:lnTo>
                    <a:lnTo>
                      <a:pt x="51" y="597"/>
                    </a:lnTo>
                    <a:lnTo>
                      <a:pt x="49" y="567"/>
                    </a:lnTo>
                    <a:lnTo>
                      <a:pt x="47" y="539"/>
                    </a:lnTo>
                    <a:lnTo>
                      <a:pt x="41" y="519"/>
                    </a:lnTo>
                    <a:lnTo>
                      <a:pt x="29" y="497"/>
                    </a:lnTo>
                    <a:lnTo>
                      <a:pt x="14" y="486"/>
                    </a:lnTo>
                    <a:lnTo>
                      <a:pt x="2" y="463"/>
                    </a:lnTo>
                    <a:lnTo>
                      <a:pt x="16" y="444"/>
                    </a:lnTo>
                    <a:lnTo>
                      <a:pt x="16" y="396"/>
                    </a:lnTo>
                    <a:lnTo>
                      <a:pt x="8" y="371"/>
                    </a:lnTo>
                    <a:lnTo>
                      <a:pt x="0" y="346"/>
                    </a:lnTo>
                    <a:lnTo>
                      <a:pt x="8" y="310"/>
                    </a:lnTo>
                    <a:lnTo>
                      <a:pt x="39" y="220"/>
                    </a:lnTo>
                    <a:lnTo>
                      <a:pt x="41" y="181"/>
                    </a:lnTo>
                    <a:lnTo>
                      <a:pt x="58" y="140"/>
                    </a:lnTo>
                    <a:lnTo>
                      <a:pt x="58" y="117"/>
                    </a:lnTo>
                    <a:lnTo>
                      <a:pt x="62" y="75"/>
                    </a:lnTo>
                  </a:path>
                </a:pathLst>
              </a:custGeom>
              <a:solidFill>
                <a:srgbClr val="EDEFEF"/>
              </a:solidFill>
              <a:ln>
                <a:noFill/>
              </a:ln>
              <a:extLst>
                <a:ext uri="{91240B29-F687-4F45-9708-019B960494DF}">
                  <a14:hiddenLine xmlns:a14="http://schemas.microsoft.com/office/drawing/2010/main" w="12700" cap="rnd">
                    <a:solidFill>
                      <a:srgbClr val="000000"/>
                    </a:solidFill>
                    <a:round/>
                    <a:headEnd/>
                    <a:tailEnd/>
                  </a14:hiddenLine>
                </a:ext>
              </a:extLst>
            </p:spPr>
            <p:txBody>
              <a:bodyPr/>
              <a:lstStyle/>
              <a:p>
                <a:endParaRPr lang="zh-CN" altLang="en-US"/>
              </a:p>
            </p:txBody>
          </p:sp>
        </p:grpSp>
      </p:grpSp>
      <p:sp>
        <p:nvSpPr>
          <p:cNvPr id="2051" name="Rectangle 40">
            <a:extLst>
              <a:ext uri="{FF2B5EF4-FFF2-40B4-BE49-F238E27FC236}">
                <a16:creationId xmlns:a16="http://schemas.microsoft.com/office/drawing/2014/main" id="{9E9D8C62-D548-7AB6-E79B-DD092481D7EA}"/>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7" tIns="44450" rIns="90487" bIns="44450" numCol="1" anchor="t" anchorCtr="0" compatLnSpc="1">
            <a:prstTxWarp prst="textNoShape">
              <a:avLst/>
            </a:prstTxWarp>
          </a:bodyPr>
          <a:lstStyle/>
          <a:p>
            <a:pPr lvl="0"/>
            <a:r>
              <a:rPr lang="fr-FR" altLang="zh-CN"/>
              <a:t>Click to edit Master text styles</a:t>
            </a:r>
          </a:p>
          <a:p>
            <a:pPr lvl="1"/>
            <a:r>
              <a:rPr lang="fr-FR" altLang="zh-CN"/>
              <a:t>Second Level</a:t>
            </a:r>
          </a:p>
          <a:p>
            <a:pPr lvl="2"/>
            <a:r>
              <a:rPr lang="fr-FR" altLang="zh-CN"/>
              <a:t>Third Level</a:t>
            </a:r>
          </a:p>
          <a:p>
            <a:pPr lvl="3"/>
            <a:r>
              <a:rPr lang="fr-FR" altLang="zh-CN"/>
              <a:t>Fourth Level</a:t>
            </a:r>
          </a:p>
          <a:p>
            <a:pPr lvl="4"/>
            <a:r>
              <a:rPr lang="fr-FR" altLang="zh-CN"/>
              <a:t>Fifth Level</a:t>
            </a:r>
          </a:p>
        </p:txBody>
      </p:sp>
      <p:sp>
        <p:nvSpPr>
          <p:cNvPr id="2052" name="Rectangle 41">
            <a:extLst>
              <a:ext uri="{FF2B5EF4-FFF2-40B4-BE49-F238E27FC236}">
                <a16:creationId xmlns:a16="http://schemas.microsoft.com/office/drawing/2014/main" id="{0C8B224C-E3E4-1D7C-CAEF-B4899177186F}"/>
              </a:ext>
            </a:extLst>
          </p:cNvPr>
          <p:cNvSpPr>
            <a:spLocks noChangeArrowheads="1"/>
          </p:cNvSpPr>
          <p:nvPr/>
        </p:nvSpPr>
        <p:spPr bwMode="auto">
          <a:xfrm>
            <a:off x="6781800" y="6324600"/>
            <a:ext cx="396875" cy="301625"/>
          </a:xfrm>
          <a:prstGeom prst="rect">
            <a:avLst/>
          </a:prstGeom>
          <a:noFill/>
          <a:ln>
            <a:noFill/>
          </a:ln>
        </p:spPr>
        <p:txBody>
          <a:bodyPr wrap="none" lIns="90487" tIns="44450" rIns="90487" bIns="44450">
            <a:spAutoFit/>
          </a:bodyPr>
          <a:lstStyle>
            <a:lvl1pPr eaLnBrk="0" hangingPunct="0">
              <a:defRPr sz="2400">
                <a:solidFill>
                  <a:schemeClr val="tx1"/>
                </a:solidFill>
                <a:latin typeface="ZapfDingbats"/>
                <a:ea typeface="宋体" panose="02010600030101010101" pitchFamily="2" charset="-122"/>
              </a:defRPr>
            </a:lvl1pPr>
            <a:lvl2pPr marL="742950" indent="-285750" eaLnBrk="0" hangingPunct="0">
              <a:defRPr sz="2400">
                <a:solidFill>
                  <a:schemeClr val="tx1"/>
                </a:solidFill>
                <a:latin typeface="ZapfDingbats"/>
                <a:ea typeface="宋体" panose="02010600030101010101" pitchFamily="2" charset="-122"/>
              </a:defRPr>
            </a:lvl2pPr>
            <a:lvl3pPr marL="1143000" indent="-228600" eaLnBrk="0" hangingPunct="0">
              <a:defRPr sz="2400">
                <a:solidFill>
                  <a:schemeClr val="tx1"/>
                </a:solidFill>
                <a:latin typeface="ZapfDingbats"/>
                <a:ea typeface="宋体" panose="02010600030101010101" pitchFamily="2" charset="-122"/>
              </a:defRPr>
            </a:lvl3pPr>
            <a:lvl4pPr marL="1600200" indent="-228600" eaLnBrk="0" hangingPunct="0">
              <a:defRPr sz="2400">
                <a:solidFill>
                  <a:schemeClr val="tx1"/>
                </a:solidFill>
                <a:latin typeface="ZapfDingbats"/>
                <a:ea typeface="宋体" panose="02010600030101010101" pitchFamily="2" charset="-122"/>
              </a:defRPr>
            </a:lvl4pPr>
            <a:lvl5pPr marL="2057400" indent="-228600" eaLnBrk="0" hangingPunct="0">
              <a:defRPr sz="2400">
                <a:solidFill>
                  <a:schemeClr val="tx1"/>
                </a:solidFill>
                <a:latin typeface="ZapfDingbats"/>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ZapfDingbats"/>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ZapfDingbats"/>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ZapfDingbats"/>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ZapfDingbats"/>
                <a:ea typeface="宋体" panose="02010600030101010101" pitchFamily="2" charset="-122"/>
              </a:defRPr>
            </a:lvl9pPr>
          </a:lstStyle>
          <a:p>
            <a:pPr>
              <a:defRPr/>
            </a:pPr>
            <a:fld id="{C8A6B4CD-56ED-4AA0-AEDC-EA1992DB1265}" type="slidenum">
              <a:rPr lang="fr-FR" altLang="zh-CN" sz="1400" b="1" smtClean="0">
                <a:latin typeface="N Helvetica Narrow"/>
              </a:rPr>
              <a:pPr>
                <a:defRPr/>
              </a:pPr>
              <a:t>‹#›</a:t>
            </a:fld>
            <a:endParaRPr lang="fr-FR" altLang="zh-CN" sz="1400" b="1">
              <a:latin typeface="N Helvetica Narrow"/>
            </a:endParaRPr>
          </a:p>
        </p:txBody>
      </p:sp>
      <p:sp>
        <p:nvSpPr>
          <p:cNvPr id="2053" name="Rectangle 42">
            <a:extLst>
              <a:ext uri="{FF2B5EF4-FFF2-40B4-BE49-F238E27FC236}">
                <a16:creationId xmlns:a16="http://schemas.microsoft.com/office/drawing/2014/main" id="{8F5042F5-A689-D812-1036-CE14A3F36538}"/>
              </a:ext>
            </a:extLst>
          </p:cNvPr>
          <p:cNvSpPr>
            <a:spLocks noChangeArrowheads="1"/>
          </p:cNvSpPr>
          <p:nvPr/>
        </p:nvSpPr>
        <p:spPr bwMode="auto">
          <a:xfrm>
            <a:off x="279400" y="0"/>
            <a:ext cx="1843088" cy="363538"/>
          </a:xfrm>
          <a:prstGeom prst="rect">
            <a:avLst/>
          </a:prstGeom>
          <a:noFill/>
          <a:ln>
            <a:noFill/>
          </a:ln>
          <a:effectLst>
            <a:outerShdw dist="117088" dir="2436078" algn="ctr" rotWithShape="0">
              <a:srgbClr val="C0C0C0"/>
            </a:outerShdw>
          </a:effectLst>
        </p:spPr>
        <p:txBody>
          <a:bodyPr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en-US" altLang="zh-CN" sz="1800">
                <a:latin typeface="Arial" pitchFamily="34" charset="0"/>
                <a:ea typeface="+mn-ea"/>
              </a:rPr>
              <a:t>Finance</a:t>
            </a:r>
            <a:endParaRPr lang="fr-FR" altLang="zh-CN" sz="1800">
              <a:latin typeface="Arial" pitchFamily="34" charset="0"/>
              <a:ea typeface="+mn-ea"/>
            </a:endParaRPr>
          </a:p>
        </p:txBody>
      </p:sp>
      <p:sp>
        <p:nvSpPr>
          <p:cNvPr id="2054" name="Rectangle 43">
            <a:extLst>
              <a:ext uri="{FF2B5EF4-FFF2-40B4-BE49-F238E27FC236}">
                <a16:creationId xmlns:a16="http://schemas.microsoft.com/office/drawing/2014/main" id="{1FBA4C21-3FA8-8AA0-E127-7B4D3905F5D5}"/>
              </a:ext>
            </a:extLst>
          </p:cNvPr>
          <p:cNvSpPr>
            <a:spLocks noChangeArrowheads="1"/>
          </p:cNvSpPr>
          <p:nvPr/>
        </p:nvSpPr>
        <p:spPr bwMode="auto">
          <a:xfrm>
            <a:off x="468313" y="6310313"/>
            <a:ext cx="180975" cy="301625"/>
          </a:xfrm>
          <a:prstGeom prst="rect">
            <a:avLst/>
          </a:prstGeom>
          <a:noFill/>
          <a:ln>
            <a:noFill/>
          </a:ln>
        </p:spPr>
        <p:txBody>
          <a:bodyPr wrap="none" lIns="90487" tIns="44450" rIns="90487" bIns="44450">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endParaRPr lang="fr-FR" altLang="zh-CN" sz="1400" b="1">
              <a:latin typeface="N Helvetica Narrow" charset="0"/>
              <a:ea typeface="+mn-ea"/>
            </a:endParaRPr>
          </a:p>
        </p:txBody>
      </p:sp>
      <p:sp>
        <p:nvSpPr>
          <p:cNvPr id="2055" name="Rectangle 44">
            <a:extLst>
              <a:ext uri="{FF2B5EF4-FFF2-40B4-BE49-F238E27FC236}">
                <a16:creationId xmlns:a16="http://schemas.microsoft.com/office/drawing/2014/main" id="{33E4653D-B48B-6E95-A2D2-9EB45D67FFB2}"/>
              </a:ext>
            </a:extLst>
          </p:cNvPr>
          <p:cNvSpPr>
            <a:spLocks noChangeArrowheads="1"/>
          </p:cNvSpPr>
          <p:nvPr/>
        </p:nvSpPr>
        <p:spPr bwMode="auto">
          <a:xfrm>
            <a:off x="6553200" y="0"/>
            <a:ext cx="2590800" cy="336550"/>
          </a:xfrm>
          <a:prstGeom prst="rect">
            <a:avLst/>
          </a:prstGeom>
          <a:noFill/>
          <a:ln>
            <a:noFill/>
          </a:ln>
          <a:effectLst>
            <a:outerShdw dist="35921" dir="2700000" algn="ctr" rotWithShape="0">
              <a:srgbClr val="C0C0C0"/>
            </a:outerShdw>
          </a:effectLst>
        </p:spPr>
        <p:txBody>
          <a:bodyPr lIns="92075" tIns="46038" rIns="92075" bIns="46038">
            <a:spAutoFit/>
          </a:bodyPr>
          <a:lstStyle>
            <a:lvl1pPr>
              <a:defRPr sz="2400">
                <a:solidFill>
                  <a:schemeClr val="tx1"/>
                </a:solidFill>
                <a:latin typeface="ZapfDingbats"/>
              </a:defRPr>
            </a:lvl1pPr>
            <a:lvl2pPr marL="742950" indent="-285750">
              <a:defRPr sz="2400">
                <a:solidFill>
                  <a:schemeClr val="tx1"/>
                </a:solidFill>
                <a:latin typeface="ZapfDingbats"/>
              </a:defRPr>
            </a:lvl2pPr>
            <a:lvl3pPr marL="1143000" indent="-228600">
              <a:defRPr sz="2400">
                <a:solidFill>
                  <a:schemeClr val="tx1"/>
                </a:solidFill>
                <a:latin typeface="ZapfDingbats"/>
              </a:defRPr>
            </a:lvl3pPr>
            <a:lvl4pPr marL="1600200" indent="-228600">
              <a:defRPr sz="2400">
                <a:solidFill>
                  <a:schemeClr val="tx1"/>
                </a:solidFill>
                <a:latin typeface="ZapfDingbats"/>
              </a:defRPr>
            </a:lvl4pPr>
            <a:lvl5pPr marL="2057400" indent="-228600">
              <a:defRPr sz="2400">
                <a:solidFill>
                  <a:schemeClr val="tx1"/>
                </a:solidFill>
                <a:latin typeface="ZapfDingbats"/>
              </a:defRPr>
            </a:lvl5pPr>
            <a:lvl6pPr marL="2514600" indent="-228600" algn="ctr" eaLnBrk="0" fontAlgn="base" hangingPunct="0">
              <a:spcBef>
                <a:spcPct val="0"/>
              </a:spcBef>
              <a:spcAft>
                <a:spcPct val="0"/>
              </a:spcAft>
              <a:defRPr sz="2400">
                <a:solidFill>
                  <a:schemeClr val="tx1"/>
                </a:solidFill>
                <a:latin typeface="ZapfDingbats"/>
              </a:defRPr>
            </a:lvl6pPr>
            <a:lvl7pPr marL="2971800" indent="-228600" algn="ctr" eaLnBrk="0" fontAlgn="base" hangingPunct="0">
              <a:spcBef>
                <a:spcPct val="0"/>
              </a:spcBef>
              <a:spcAft>
                <a:spcPct val="0"/>
              </a:spcAft>
              <a:defRPr sz="2400">
                <a:solidFill>
                  <a:schemeClr val="tx1"/>
                </a:solidFill>
                <a:latin typeface="ZapfDingbats"/>
              </a:defRPr>
            </a:lvl7pPr>
            <a:lvl8pPr marL="3429000" indent="-228600" algn="ctr" eaLnBrk="0" fontAlgn="base" hangingPunct="0">
              <a:spcBef>
                <a:spcPct val="0"/>
              </a:spcBef>
              <a:spcAft>
                <a:spcPct val="0"/>
              </a:spcAft>
              <a:defRPr sz="2400">
                <a:solidFill>
                  <a:schemeClr val="tx1"/>
                </a:solidFill>
                <a:latin typeface="ZapfDingbats"/>
              </a:defRPr>
            </a:lvl8pPr>
            <a:lvl9pPr marL="3886200" indent="-228600" algn="ctr" eaLnBrk="0" fontAlgn="base" hangingPunct="0">
              <a:spcBef>
                <a:spcPct val="0"/>
              </a:spcBef>
              <a:spcAft>
                <a:spcPct val="0"/>
              </a:spcAft>
              <a:defRPr sz="2400">
                <a:solidFill>
                  <a:schemeClr val="tx1"/>
                </a:solidFill>
                <a:latin typeface="ZapfDingbats"/>
              </a:defRPr>
            </a:lvl9pPr>
          </a:lstStyle>
          <a:p>
            <a:pPr>
              <a:defRPr/>
            </a:pPr>
            <a:r>
              <a:rPr lang="zh-CN" altLang="en-US" sz="1400">
                <a:latin typeface="Arial" pitchFamily="34" charset="0"/>
                <a:ea typeface="+mn-ea"/>
              </a:rPr>
              <a:t>    </a:t>
            </a:r>
            <a:r>
              <a:rPr lang="en-US" altLang="zh-CN" sz="1600">
                <a:latin typeface="Arial" pitchFamily="34" charset="0"/>
                <a:ea typeface="+mn-ea"/>
              </a:rPr>
              <a:t>School of Management</a:t>
            </a:r>
          </a:p>
        </p:txBody>
      </p:sp>
      <p:graphicFrame>
        <p:nvGraphicFramePr>
          <p:cNvPr id="2056" name="Object 45">
            <a:extLst>
              <a:ext uri="{FF2B5EF4-FFF2-40B4-BE49-F238E27FC236}">
                <a16:creationId xmlns:a16="http://schemas.microsoft.com/office/drawing/2014/main" id="{43599821-E35C-CFAC-744F-ECC428B82286}"/>
              </a:ext>
            </a:extLst>
          </p:cNvPr>
          <p:cNvGraphicFramePr>
            <a:graphicFrameLocks noChangeAspect="1"/>
          </p:cNvGraphicFramePr>
          <p:nvPr/>
        </p:nvGraphicFramePr>
        <p:xfrm>
          <a:off x="7924800" y="5715000"/>
          <a:ext cx="965200" cy="927100"/>
        </p:xfrm>
        <a:graphic>
          <a:graphicData uri="http://schemas.openxmlformats.org/presentationml/2006/ole">
            <mc:AlternateContent xmlns:mc="http://schemas.openxmlformats.org/markup-compatibility/2006">
              <mc:Choice xmlns:v="urn:schemas-microsoft-com:vml" Requires="v">
                <p:oleObj name="Image" r:id="rId13" imgW="964739" imgH="926657" progId="Photoshop.Image.7">
                  <p:embed/>
                </p:oleObj>
              </mc:Choice>
              <mc:Fallback>
                <p:oleObj name="Image" r:id="rId13" imgW="964739" imgH="926657" progId="Photoshop.Image.7">
                  <p:embed/>
                  <p:pic>
                    <p:nvPicPr>
                      <p:cNvPr id="0" name="Object 4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24800" y="5715000"/>
                        <a:ext cx="965200" cy="927100"/>
                      </a:xfrm>
                      <a:prstGeom prst="rect">
                        <a:avLst/>
                      </a:prstGeom>
                      <a:noFill/>
                      <a:ln>
                        <a:noFill/>
                      </a:ln>
                      <a:effectLst/>
                      <a:extLst>
                        <a:ext uri="{909E8E84-426E-40DD-AFC4-6F175D3DCCD1}">
                          <a14:hiddenFill xmlns:a14="http://schemas.microsoft.com/office/drawing/2010/main">
                            <a:solidFill>
                              <a:srgbClr val="C0C0C0"/>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lr>
          <a:schemeClr val="accent2"/>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100000"/>
        <a:buChar char="–"/>
        <a:defRPr sz="2800">
          <a:solidFill>
            <a:schemeClr val="tx1"/>
          </a:solidFill>
          <a:latin typeface="+mn-lt"/>
          <a:ea typeface="+mn-ea"/>
        </a:defRPr>
      </a:lvl2pPr>
      <a:lvl3pPr marL="1143000" indent="-228600" algn="l" rtl="0" eaLnBrk="0" fontAlgn="base" hangingPunct="0">
        <a:spcBef>
          <a:spcPct val="20000"/>
        </a:spcBef>
        <a:spcAft>
          <a:spcPct val="0"/>
        </a:spcAft>
        <a:buClr>
          <a:srgbClr val="FF00FF"/>
        </a:buClr>
        <a:buSzPct val="65000"/>
        <a:buFont typeface="Wingdings" panose="05000000000000000000" pitchFamily="2" charset="2"/>
        <a:buChar char="ü"/>
        <a:defRPr sz="2400">
          <a:solidFill>
            <a:schemeClr val="tx1"/>
          </a:solidFill>
          <a:latin typeface="+mn-lt"/>
          <a:ea typeface="+mn-ea"/>
        </a:defRPr>
      </a:lvl3pPr>
      <a:lvl4pPr marL="1600200" indent="-228600" algn="l" rtl="0" eaLnBrk="0" fontAlgn="base" hangingPunct="0">
        <a:spcBef>
          <a:spcPct val="20000"/>
        </a:spcBef>
        <a:spcAft>
          <a:spcPct val="0"/>
        </a:spcAft>
        <a:buClr>
          <a:schemeClr val="tx1"/>
        </a:buClr>
        <a:buSzPct val="100000"/>
        <a:buChar char="–"/>
        <a:defRPr sz="2000">
          <a:solidFill>
            <a:schemeClr val="tx1"/>
          </a:solidFill>
          <a:latin typeface="+mn-lt"/>
          <a:ea typeface="+mn-ea"/>
        </a:defRPr>
      </a:lvl4pPr>
      <a:lvl5pPr marL="2057400" indent="-228600" algn="l" rtl="0" eaLnBrk="0" fontAlgn="base" hangingPunct="0">
        <a:spcBef>
          <a:spcPct val="20000"/>
        </a:spcBef>
        <a:spcAft>
          <a:spcPct val="0"/>
        </a:spcAft>
        <a:buClr>
          <a:srgbClr val="0000FF"/>
        </a:buClr>
        <a:buSzPct val="100000"/>
        <a:buChar char="•"/>
        <a:defRPr sz="2000">
          <a:solidFill>
            <a:schemeClr val="tx1"/>
          </a:solidFill>
          <a:latin typeface="+mn-lt"/>
          <a:ea typeface="+mn-ea"/>
        </a:defRPr>
      </a:lvl5pPr>
      <a:lvl6pPr marL="2514600" indent="-228600" algn="l" rtl="0" fontAlgn="base">
        <a:spcBef>
          <a:spcPct val="20000"/>
        </a:spcBef>
        <a:spcAft>
          <a:spcPct val="0"/>
        </a:spcAft>
        <a:buClr>
          <a:srgbClr val="0000FF"/>
        </a:buClr>
        <a:buSzPct val="100000"/>
        <a:buChar char="•"/>
        <a:defRPr sz="2000">
          <a:solidFill>
            <a:schemeClr val="tx1"/>
          </a:solidFill>
          <a:latin typeface="+mn-lt"/>
          <a:ea typeface="+mn-ea"/>
        </a:defRPr>
      </a:lvl6pPr>
      <a:lvl7pPr marL="2971800" indent="-228600" algn="l" rtl="0" fontAlgn="base">
        <a:spcBef>
          <a:spcPct val="20000"/>
        </a:spcBef>
        <a:spcAft>
          <a:spcPct val="0"/>
        </a:spcAft>
        <a:buClr>
          <a:srgbClr val="0000FF"/>
        </a:buClr>
        <a:buSzPct val="100000"/>
        <a:buChar char="•"/>
        <a:defRPr sz="2000">
          <a:solidFill>
            <a:schemeClr val="tx1"/>
          </a:solidFill>
          <a:latin typeface="+mn-lt"/>
          <a:ea typeface="+mn-ea"/>
        </a:defRPr>
      </a:lvl7pPr>
      <a:lvl8pPr marL="3429000" indent="-228600" algn="l" rtl="0" fontAlgn="base">
        <a:spcBef>
          <a:spcPct val="20000"/>
        </a:spcBef>
        <a:spcAft>
          <a:spcPct val="0"/>
        </a:spcAft>
        <a:buClr>
          <a:srgbClr val="0000FF"/>
        </a:buClr>
        <a:buSzPct val="100000"/>
        <a:buChar char="•"/>
        <a:defRPr sz="2000">
          <a:solidFill>
            <a:schemeClr val="tx1"/>
          </a:solidFill>
          <a:latin typeface="+mn-lt"/>
          <a:ea typeface="+mn-ea"/>
        </a:defRPr>
      </a:lvl8pPr>
      <a:lvl9pPr marL="3886200" indent="-228600" algn="l" rtl="0" fontAlgn="base">
        <a:spcBef>
          <a:spcPct val="20000"/>
        </a:spcBef>
        <a:spcAft>
          <a:spcPct val="0"/>
        </a:spcAft>
        <a:buClr>
          <a:srgbClr val="0000FF"/>
        </a:buClr>
        <a:buSzPct val="100000"/>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10.emf"/></Relationships>
</file>

<file path=ppt/slides/_rels/slide3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2.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22.xml"/><Relationship Id="rId1" Type="http://schemas.openxmlformats.org/officeDocument/2006/relationships/slideLayout" Target="../slideLayouts/slideLayout6.xml"/><Relationship Id="rId4" Type="http://schemas.openxmlformats.org/officeDocument/2006/relationships/image" Target="../media/image13.wmf"/></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5.wmf"/><Relationship Id="rId5" Type="http://schemas.openxmlformats.org/officeDocument/2006/relationships/oleObject" Target="../embeddings/oleObject6.bin"/><Relationship Id="rId4" Type="http://schemas.openxmlformats.org/officeDocument/2006/relationships/image" Target="../media/image14.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FFF00"/>
        </a:solidFill>
        <a:effectLst/>
      </p:bgPr>
    </p:bg>
    <p:spTree>
      <p:nvGrpSpPr>
        <p:cNvPr id="1" name=""/>
        <p:cNvGrpSpPr/>
        <p:nvPr/>
      </p:nvGrpSpPr>
      <p:grpSpPr>
        <a:xfrm>
          <a:off x="0" y="0"/>
          <a:ext cx="0" cy="0"/>
          <a:chOff x="0" y="0"/>
          <a:chExt cx="0" cy="0"/>
        </a:xfrm>
      </p:grpSpPr>
      <p:sp>
        <p:nvSpPr>
          <p:cNvPr id="261124" name="Rectangle 4">
            <a:extLst>
              <a:ext uri="{FF2B5EF4-FFF2-40B4-BE49-F238E27FC236}">
                <a16:creationId xmlns:a16="http://schemas.microsoft.com/office/drawing/2014/main" id="{A7D1A617-DAC0-869E-D33F-927AB78A65D5}"/>
              </a:ext>
            </a:extLst>
          </p:cNvPr>
          <p:cNvSpPr>
            <a:spLocks noGrp="1" noChangeArrowheads="1"/>
          </p:cNvSpPr>
          <p:nvPr>
            <p:ph type="ctrTitle"/>
          </p:nvPr>
        </p:nvSpPr>
        <p:spPr bwMode="auto">
          <a:xfrm>
            <a:off x="0" y="1000125"/>
            <a:ext cx="9144000" cy="243205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5400" b="1" dirty="0">
                <a:solidFill>
                  <a:srgbClr val="0101FF"/>
                </a:solidFill>
                <a:ea typeface="黑体" pitchFamily="49" charset="-122"/>
              </a:rPr>
              <a:t>模块</a:t>
            </a:r>
            <a:r>
              <a:rPr lang="en-US" altLang="zh-CN" sz="5400" b="1" dirty="0">
                <a:solidFill>
                  <a:srgbClr val="0101FF"/>
                </a:solidFill>
                <a:ea typeface="黑体" pitchFamily="49" charset="-122"/>
              </a:rPr>
              <a:t>4 </a:t>
            </a:r>
            <a:r>
              <a:rPr lang="zh-CN" altLang="en-US" sz="5400" b="1" dirty="0">
                <a:solidFill>
                  <a:srgbClr val="0000FF"/>
                </a:solidFill>
                <a:ea typeface="宋体" pitchFamily="2" charset="-122"/>
              </a:rPr>
              <a:t>风险管理</a:t>
            </a:r>
            <a:endParaRPr lang="en-US" altLang="zh-CN" sz="6000" b="1" dirty="0">
              <a:solidFill>
                <a:srgbClr val="0000FF"/>
              </a:solidFill>
              <a:effectLst>
                <a:outerShdw blurRad="38100" dist="38100" dir="2700000" algn="tl">
                  <a:srgbClr val="C0C0C0"/>
                </a:outerShdw>
              </a:effectLst>
              <a:ea typeface="宋体" pitchFamily="2" charset="-122"/>
            </a:endParaRPr>
          </a:p>
        </p:txBody>
      </p:sp>
      <p:sp>
        <p:nvSpPr>
          <p:cNvPr id="5123" name="Text Box 5">
            <a:extLst>
              <a:ext uri="{FF2B5EF4-FFF2-40B4-BE49-F238E27FC236}">
                <a16:creationId xmlns:a16="http://schemas.microsoft.com/office/drawing/2014/main" id="{528EF5A3-0900-9C8E-7AB3-D8771CDEF3B4}"/>
              </a:ext>
            </a:extLst>
          </p:cNvPr>
          <p:cNvSpPr txBox="1">
            <a:spLocks noChangeArrowheads="1"/>
          </p:cNvSpPr>
          <p:nvPr/>
        </p:nvSpPr>
        <p:spPr bwMode="auto">
          <a:xfrm>
            <a:off x="4643438" y="4797425"/>
            <a:ext cx="3421062" cy="1404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marL="174625" indent="-174625">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50000"/>
              </a:lnSpc>
              <a:spcBef>
                <a:spcPct val="0"/>
              </a:spcBef>
              <a:buClrTx/>
              <a:buSzTx/>
              <a:buFontTx/>
              <a:buChar char="•"/>
            </a:pPr>
            <a:r>
              <a:rPr lang="zh-CN" altLang="en-US" sz="2000" b="1" u="sng">
                <a:solidFill>
                  <a:schemeClr val="tx2"/>
                </a:solidFill>
                <a:latin typeface="黑体" panose="02010609060101010101" pitchFamily="49" charset="-122"/>
                <a:ea typeface="黑体" panose="02010609060101010101" pitchFamily="49" charset="-122"/>
              </a:rPr>
              <a:t>风险及风险管理概念</a:t>
            </a:r>
          </a:p>
          <a:p>
            <a:pPr>
              <a:lnSpc>
                <a:spcPct val="150000"/>
              </a:lnSpc>
              <a:spcBef>
                <a:spcPct val="0"/>
              </a:spcBef>
              <a:buClrTx/>
              <a:buSzTx/>
              <a:buFontTx/>
              <a:buChar char="•"/>
            </a:pPr>
            <a:r>
              <a:rPr lang="zh-CN" altLang="en-US" sz="2000" b="1" u="sng">
                <a:solidFill>
                  <a:schemeClr val="tx2"/>
                </a:solidFill>
                <a:latin typeface="黑体" panose="02010609060101010101" pitchFamily="49" charset="-122"/>
                <a:ea typeface="黑体" panose="02010609060101010101" pitchFamily="49" charset="-122"/>
              </a:rPr>
              <a:t>风险管理过程</a:t>
            </a:r>
          </a:p>
          <a:p>
            <a:pPr>
              <a:lnSpc>
                <a:spcPct val="150000"/>
              </a:lnSpc>
              <a:spcBef>
                <a:spcPct val="0"/>
              </a:spcBef>
              <a:buClrTx/>
              <a:buSzTx/>
              <a:buFontTx/>
              <a:buChar char="•"/>
            </a:pPr>
            <a:r>
              <a:rPr lang="zh-CN" altLang="en-US" sz="2000" b="1" u="sng">
                <a:solidFill>
                  <a:schemeClr val="tx2"/>
                </a:solidFill>
                <a:latin typeface="黑体" panose="02010609060101010101" pitchFamily="49" charset="-122"/>
                <a:ea typeface="黑体" panose="02010609060101010101" pitchFamily="49" charset="-122"/>
              </a:rPr>
              <a:t>风险转移的手段</a:t>
            </a:r>
          </a:p>
        </p:txBody>
      </p:sp>
      <p:sp>
        <p:nvSpPr>
          <p:cNvPr id="5124" name="Text Box 6">
            <a:extLst>
              <a:ext uri="{FF2B5EF4-FFF2-40B4-BE49-F238E27FC236}">
                <a16:creationId xmlns:a16="http://schemas.microsoft.com/office/drawing/2014/main" id="{7A23BC29-270E-F804-69F8-CFBDF88E0529}"/>
              </a:ext>
            </a:extLst>
          </p:cNvPr>
          <p:cNvSpPr txBox="1">
            <a:spLocks noChangeArrowheads="1"/>
          </p:cNvSpPr>
          <p:nvPr/>
        </p:nvSpPr>
        <p:spPr bwMode="auto">
          <a:xfrm>
            <a:off x="3492500" y="2997200"/>
            <a:ext cx="30019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2800" b="1">
                <a:solidFill>
                  <a:schemeClr val="tx2"/>
                </a:solidFill>
                <a:latin typeface="Times New Roman" panose="02020603050405020304" pitchFamily="18" charset="0"/>
              </a:rPr>
              <a:t>(Ch.10 </a:t>
            </a:r>
            <a:r>
              <a:rPr lang="zh-CN" altLang="en-US" sz="2800" b="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11</a:t>
            </a:r>
            <a:r>
              <a:rPr lang="zh-CN" altLang="en-US" sz="2800" b="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12)</a:t>
            </a:r>
            <a:r>
              <a:rPr lang="en-US" altLang="zh-CN" sz="2400">
                <a:latin typeface="ZapfDingbats"/>
              </a:rPr>
              <a:t> </a:t>
            </a: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9C278581-A9FD-FA75-627F-0CA3C24D940C}"/>
              </a:ext>
            </a:extLst>
          </p:cNvPr>
          <p:cNvSpPr>
            <a:spLocks noGrp="1" noChangeArrowheads="1"/>
          </p:cNvSpPr>
          <p:nvPr>
            <p:ph type="title"/>
          </p:nvPr>
        </p:nvSpPr>
        <p:spPr bwMode="auto">
          <a:xfrm>
            <a:off x="700088" y="476250"/>
            <a:ext cx="7772400" cy="12954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b="1" dirty="0">
                <a:effectLst>
                  <a:outerShdw blurRad="38100" dist="38100" dir="2700000" algn="tl">
                    <a:srgbClr val="C0C0C0"/>
                  </a:outerShdw>
                </a:effectLst>
                <a:ea typeface="楷体_GB2312" pitchFamily="49" charset="-122"/>
              </a:rPr>
              <a:t>风险暴露（</a:t>
            </a:r>
            <a:r>
              <a:rPr lang="en-US" altLang="zh-CN" sz="4000" dirty="0">
                <a:effectLst>
                  <a:outerShdw blurRad="38100" dist="38100" dir="2700000" algn="tl">
                    <a:srgbClr val="C0C0C0"/>
                  </a:outerShdw>
                </a:effectLst>
                <a:ea typeface="宋体" pitchFamily="2" charset="-122"/>
              </a:rPr>
              <a:t> Risk Exposure </a:t>
            </a:r>
            <a:r>
              <a:rPr lang="zh-CN" altLang="en-US" sz="4000" b="1" dirty="0">
                <a:effectLst>
                  <a:outerShdw blurRad="38100" dist="38100" dir="2700000" algn="tl">
                    <a:srgbClr val="C0C0C0"/>
                  </a:outerShdw>
                </a:effectLst>
                <a:ea typeface="楷体_GB2312" pitchFamily="49" charset="-122"/>
              </a:rPr>
              <a:t>）</a:t>
            </a:r>
            <a:br>
              <a:rPr lang="en-US" altLang="zh-CN" sz="4000" dirty="0">
                <a:effectLst>
                  <a:outerShdw blurRad="38100" dist="38100" dir="2700000" algn="tl">
                    <a:srgbClr val="C0C0C0"/>
                  </a:outerShdw>
                </a:effectLst>
                <a:ea typeface="宋体" pitchFamily="2" charset="-122"/>
              </a:rPr>
            </a:br>
            <a:endParaRPr lang="zh-CN" altLang="en-US" sz="3600" b="1" dirty="0">
              <a:effectLst>
                <a:outerShdw blurRad="38100" dist="38100" dir="2700000" algn="tl">
                  <a:srgbClr val="C0C0C0"/>
                </a:outerShdw>
              </a:effectLst>
              <a:ea typeface="楷体_GB2312" pitchFamily="49" charset="-122"/>
            </a:endParaRPr>
          </a:p>
        </p:txBody>
      </p:sp>
      <p:sp>
        <p:nvSpPr>
          <p:cNvPr id="515075" name="Rectangle 3">
            <a:extLst>
              <a:ext uri="{FF2B5EF4-FFF2-40B4-BE49-F238E27FC236}">
                <a16:creationId xmlns:a16="http://schemas.microsoft.com/office/drawing/2014/main" id="{14CF8D53-F7E7-5EBE-A018-42FE1A905E91}"/>
              </a:ext>
            </a:extLst>
          </p:cNvPr>
          <p:cNvSpPr>
            <a:spLocks noGrp="1" noChangeArrowheads="1"/>
          </p:cNvSpPr>
          <p:nvPr>
            <p:ph type="body" idx="1"/>
          </p:nvPr>
        </p:nvSpPr>
        <p:spPr>
          <a:xfrm>
            <a:off x="463550" y="1449388"/>
            <a:ext cx="7993063" cy="3959225"/>
          </a:xfrm>
        </p:spPr>
        <p:txBody>
          <a:bodyPr lIns="92075" tIns="46038" rIns="92075" bIns="46038"/>
          <a:lstStyle/>
          <a:p>
            <a:pPr>
              <a:lnSpc>
                <a:spcPct val="125000"/>
              </a:lnSpc>
              <a:spcBef>
                <a:spcPct val="30000"/>
              </a:spcBef>
            </a:pPr>
            <a:r>
              <a:rPr lang="zh-CN" altLang="en-US"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因从事的职业、业务性质或消费模式等情况而面临特定类型的风险，被称作面临特定风险暴露。</a:t>
            </a:r>
            <a:endParaRPr lang="en-US" altLang="zh-CN" sz="20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办公室临时人员、终身教授、农民面临风险各不相同。</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2000" b="1" dirty="0">
                <a:latin typeface="Times New Roman" panose="02020603050405020304" pitchFamily="18" charset="0"/>
                <a:ea typeface="宋体" panose="02010600030101010101" pitchFamily="2" charset="-122"/>
                <a:cs typeface="Times New Roman" panose="02020603050405020304" pitchFamily="18" charset="0"/>
              </a:rPr>
              <a:t>不能在孤立或抽象的状态下评估一项资产或交易的风险。</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我为自己买保险</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与我无关的人购买针对我的人寿保险</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远期合约</a:t>
            </a:r>
            <a:endParaRPr lang="en-US" altLang="zh-CN" sz="18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投机者（</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speculator</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）：为了增加财富而增加特定风险暴露的人或机构</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套期保值者（</a:t>
            </a:r>
            <a:r>
              <a:rPr lang="en-US" altLang="zh-CN" sz="1800" b="1" dirty="0">
                <a:latin typeface="Times New Roman" panose="02020603050405020304" pitchFamily="18" charset="0"/>
                <a:ea typeface="宋体" panose="02010600030101010101" pitchFamily="2" charset="-122"/>
                <a:cs typeface="Times New Roman" panose="02020603050405020304" pitchFamily="18" charset="0"/>
              </a:rPr>
              <a:t>hedgers</a:t>
            </a:r>
            <a:r>
              <a:rPr lang="zh-CN" altLang="en-US" sz="1800" b="1" dirty="0">
                <a:latin typeface="Times New Roman" panose="02020603050405020304" pitchFamily="18" charset="0"/>
                <a:ea typeface="宋体" panose="02010600030101010101" pitchFamily="2" charset="-122"/>
                <a:cs typeface="Times New Roman" panose="02020603050405020304" pitchFamily="18" charset="0"/>
              </a:rPr>
              <a:t>）：持有头寸以降低风险暴露的人或机构</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pPr>
            <a:endParaRPr lang="en-US" altLang="zh-CN" sz="16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wipe(up)">
                                      <p:cBhvr>
                                        <p:cTn id="7" dur="500"/>
                                        <p:tgtEl>
                                          <p:spTgt spid="515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15075">
                                            <p:txEl>
                                              <p:pRg st="1" end="1"/>
                                            </p:txEl>
                                          </p:spTgt>
                                        </p:tgtEl>
                                        <p:attrNameLst>
                                          <p:attrName>style.visibility</p:attrName>
                                        </p:attrNameLst>
                                      </p:cBhvr>
                                      <p:to>
                                        <p:strVal val="visible"/>
                                      </p:to>
                                    </p:set>
                                    <p:animEffect transition="in" filter="wipe(up)">
                                      <p:cBhvr>
                                        <p:cTn id="12" dur="500"/>
                                        <p:tgtEl>
                                          <p:spTgt spid="515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5075">
                                            <p:txEl>
                                              <p:pRg st="2" end="2"/>
                                            </p:txEl>
                                          </p:spTgt>
                                        </p:tgtEl>
                                        <p:attrNameLst>
                                          <p:attrName>style.visibility</p:attrName>
                                        </p:attrNameLst>
                                      </p:cBhvr>
                                      <p:to>
                                        <p:strVal val="visible"/>
                                      </p:to>
                                    </p:set>
                                    <p:animEffect transition="in" filter="blinds(horizontal)">
                                      <p:cBhvr>
                                        <p:cTn id="17" dur="500"/>
                                        <p:tgtEl>
                                          <p:spTgt spid="515075">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15075">
                                            <p:txEl>
                                              <p:pRg st="3" end="3"/>
                                            </p:txEl>
                                          </p:spTgt>
                                        </p:tgtEl>
                                        <p:attrNameLst>
                                          <p:attrName>style.visibility</p:attrName>
                                        </p:attrNameLst>
                                      </p:cBhvr>
                                      <p:to>
                                        <p:strVal val="visible"/>
                                      </p:to>
                                    </p:set>
                                    <p:animEffect transition="in" filter="blinds(horizontal)">
                                      <p:cBhvr>
                                        <p:cTn id="20" dur="500"/>
                                        <p:tgtEl>
                                          <p:spTgt spid="515075">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515075">
                                            <p:txEl>
                                              <p:pRg st="4" end="4"/>
                                            </p:txEl>
                                          </p:spTgt>
                                        </p:tgtEl>
                                        <p:attrNameLst>
                                          <p:attrName>style.visibility</p:attrName>
                                        </p:attrNameLst>
                                      </p:cBhvr>
                                      <p:to>
                                        <p:strVal val="visible"/>
                                      </p:to>
                                    </p:set>
                                    <p:animEffect transition="in" filter="blinds(horizontal)">
                                      <p:cBhvr>
                                        <p:cTn id="23" dur="500"/>
                                        <p:tgtEl>
                                          <p:spTgt spid="515075">
                                            <p:txEl>
                                              <p:pRg st="4" end="4"/>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15075">
                                            <p:txEl>
                                              <p:pRg st="5" end="5"/>
                                            </p:txEl>
                                          </p:spTgt>
                                        </p:tgtEl>
                                        <p:attrNameLst>
                                          <p:attrName>style.visibility</p:attrName>
                                        </p:attrNameLst>
                                      </p:cBhvr>
                                      <p:to>
                                        <p:strVal val="visible"/>
                                      </p:to>
                                    </p:set>
                                    <p:animEffect transition="in" filter="blinds(horizontal)">
                                      <p:cBhvr>
                                        <p:cTn id="26" dur="500"/>
                                        <p:tgtEl>
                                          <p:spTgt spid="515075">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515075">
                                            <p:txEl>
                                              <p:pRg st="7" end="7"/>
                                            </p:txEl>
                                          </p:spTgt>
                                        </p:tgtEl>
                                        <p:attrNameLst>
                                          <p:attrName>style.visibility</p:attrName>
                                        </p:attrNameLst>
                                      </p:cBhvr>
                                      <p:to>
                                        <p:strVal val="visible"/>
                                      </p:to>
                                    </p:set>
                                    <p:animEffect transition="in" filter="blinds(horizontal)">
                                      <p:cBhvr>
                                        <p:cTn id="29" dur="500"/>
                                        <p:tgtEl>
                                          <p:spTgt spid="515075">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515075">
                                            <p:txEl>
                                              <p:pRg st="6" end="6"/>
                                            </p:txEl>
                                          </p:spTgt>
                                        </p:tgtEl>
                                        <p:attrNameLst>
                                          <p:attrName>style.visibility</p:attrName>
                                        </p:attrNameLst>
                                      </p:cBhvr>
                                      <p:to>
                                        <p:strVal val="visible"/>
                                      </p:to>
                                    </p:set>
                                    <p:animEffect transition="in" filter="blinds(horizontal)">
                                      <p:cBhvr>
                                        <p:cTn id="32" dur="500"/>
                                        <p:tgtEl>
                                          <p:spTgt spid="515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2">
            <a:extLst>
              <a:ext uri="{FF2B5EF4-FFF2-40B4-BE49-F238E27FC236}">
                <a16:creationId xmlns:a16="http://schemas.microsoft.com/office/drawing/2014/main" id="{2A83C54C-073F-B4B1-45B4-09F1AB1B9C6C}"/>
              </a:ext>
            </a:extLst>
          </p:cNvPr>
          <p:cNvSpPr>
            <a:spLocks noGrp="1" noChangeArrowheads="1"/>
          </p:cNvSpPr>
          <p:nvPr>
            <p:ph type="title"/>
          </p:nvPr>
        </p:nvSpPr>
        <p:spPr bwMode="auto">
          <a:xfrm>
            <a:off x="714375" y="428625"/>
            <a:ext cx="7772400" cy="838200"/>
          </a:xfrm>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居民户面对的风险</a:t>
            </a:r>
            <a:endParaRPr lang="en-US" altLang="zh-CN" dirty="0">
              <a:effectLst>
                <a:outerShdw blurRad="38100" dist="38100" dir="2700000" algn="tl">
                  <a:srgbClr val="C0C0C0"/>
                </a:outerShdw>
              </a:effectLst>
              <a:ea typeface="宋体" pitchFamily="2" charset="-122"/>
            </a:endParaRPr>
          </a:p>
        </p:txBody>
      </p:sp>
      <p:sp>
        <p:nvSpPr>
          <p:cNvPr id="16387" name="Rectangle 3">
            <a:extLst>
              <a:ext uri="{FF2B5EF4-FFF2-40B4-BE49-F238E27FC236}">
                <a16:creationId xmlns:a16="http://schemas.microsoft.com/office/drawing/2014/main" id="{A4779CAF-2DF7-5BEC-2E82-BBD72880B86F}"/>
              </a:ext>
            </a:extLst>
          </p:cNvPr>
          <p:cNvSpPr>
            <a:spLocks noGrp="1" noChangeArrowheads="1"/>
          </p:cNvSpPr>
          <p:nvPr>
            <p:ph type="body" idx="1"/>
          </p:nvPr>
        </p:nvSpPr>
        <p:spPr>
          <a:xfrm>
            <a:off x="1285875" y="1357313"/>
            <a:ext cx="7102475" cy="5072062"/>
          </a:xfrm>
        </p:spPr>
        <p:txBody>
          <a:bodyPr lIns="92075" tIns="46038" rIns="92075" bIns="46038"/>
          <a:lstStyle/>
          <a:p>
            <a:pPr marL="441325" indent="-441325">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疾病、残疾和死亡风险</a:t>
            </a:r>
          </a:p>
          <a:p>
            <a:pPr marL="441325" indent="-441325">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失业风险</a:t>
            </a:r>
          </a:p>
          <a:p>
            <a:pPr marL="441325" indent="-441325">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耐用消费品的资产风险</a:t>
            </a:r>
          </a:p>
          <a:p>
            <a:pPr marL="441325" indent="-441325">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负债风险</a:t>
            </a:r>
          </a:p>
          <a:p>
            <a:pPr marL="441325" indent="-441325" algn="just">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金融资产风险</a:t>
            </a:r>
          </a:p>
          <a:p>
            <a:pPr marL="441325" indent="-441325">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居民户所面临的风险从根本上影响他们的经济决策。 研究生教育是应对失业风险的一种方式。</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7652" name="文本框 1">
            <a:extLst>
              <a:ext uri="{FF2B5EF4-FFF2-40B4-BE49-F238E27FC236}">
                <a16:creationId xmlns:a16="http://schemas.microsoft.com/office/drawing/2014/main" id="{0EA4C515-10FE-B384-05CD-045FDE95E659}"/>
              </a:ext>
            </a:extLst>
          </p:cNvPr>
          <p:cNvSpPr txBox="1">
            <a:spLocks noChangeArrowheads="1"/>
          </p:cNvSpPr>
          <p:nvPr/>
        </p:nvSpPr>
        <p:spPr bwMode="auto">
          <a:xfrm>
            <a:off x="6118225" y="3068638"/>
            <a:ext cx="22701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400">
                <a:latin typeface="ZapfDingbats"/>
              </a:rPr>
              <a:t>韩国</a:t>
            </a:r>
            <a:r>
              <a:rPr lang="en-US" altLang="zh-CN" sz="2400">
                <a:latin typeface="ZapfDingbats"/>
              </a:rPr>
              <a:t>/</a:t>
            </a:r>
            <a:r>
              <a:rPr lang="zh-CN" altLang="en-US" sz="2400">
                <a:latin typeface="ZapfDingbats"/>
              </a:rPr>
              <a:t>美国总统、古代皇帝的职业风险</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animEffect transition="in" filter="barn(inVertical)">
                                      <p:cBhvr>
                                        <p:cTn id="7" dur="500"/>
                                        <p:tgtEl>
                                          <p:spTgt spid="16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6387">
                                            <p:txEl>
                                              <p:pRg st="1" end="1"/>
                                            </p:txEl>
                                          </p:spTgt>
                                        </p:tgtEl>
                                        <p:attrNameLst>
                                          <p:attrName>style.visibility</p:attrName>
                                        </p:attrNameLst>
                                      </p:cBhvr>
                                      <p:to>
                                        <p:strVal val="visible"/>
                                      </p:to>
                                    </p:set>
                                    <p:animEffect transition="in" filter="barn(inVertical)">
                                      <p:cBhvr>
                                        <p:cTn id="12" dur="500"/>
                                        <p:tgtEl>
                                          <p:spTgt spid="16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6387">
                                            <p:txEl>
                                              <p:pRg st="2" end="2"/>
                                            </p:txEl>
                                          </p:spTgt>
                                        </p:tgtEl>
                                        <p:attrNameLst>
                                          <p:attrName>style.visibility</p:attrName>
                                        </p:attrNameLst>
                                      </p:cBhvr>
                                      <p:to>
                                        <p:strVal val="visible"/>
                                      </p:to>
                                    </p:set>
                                    <p:animEffect transition="in" filter="barn(inVertical)">
                                      <p:cBhvr>
                                        <p:cTn id="17" dur="500"/>
                                        <p:tgtEl>
                                          <p:spTgt spid="16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6387">
                                            <p:txEl>
                                              <p:pRg st="3" end="3"/>
                                            </p:txEl>
                                          </p:spTgt>
                                        </p:tgtEl>
                                        <p:attrNameLst>
                                          <p:attrName>style.visibility</p:attrName>
                                        </p:attrNameLst>
                                      </p:cBhvr>
                                      <p:to>
                                        <p:strVal val="visible"/>
                                      </p:to>
                                    </p:set>
                                    <p:animEffect transition="in" filter="barn(inVertical)">
                                      <p:cBhvr>
                                        <p:cTn id="22" dur="500"/>
                                        <p:tgtEl>
                                          <p:spTgt spid="16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6387">
                                            <p:txEl>
                                              <p:pRg st="4" end="4"/>
                                            </p:txEl>
                                          </p:spTgt>
                                        </p:tgtEl>
                                        <p:attrNameLst>
                                          <p:attrName>style.visibility</p:attrName>
                                        </p:attrNameLst>
                                      </p:cBhvr>
                                      <p:to>
                                        <p:strVal val="visible"/>
                                      </p:to>
                                    </p:set>
                                    <p:animEffect transition="in" filter="barn(inVertical)">
                                      <p:cBhvr>
                                        <p:cTn id="27" dur="500"/>
                                        <p:tgtEl>
                                          <p:spTgt spid="16387">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6387">
                                            <p:txEl>
                                              <p:pRg st="5" end="5"/>
                                            </p:txEl>
                                          </p:spTgt>
                                        </p:tgtEl>
                                        <p:attrNameLst>
                                          <p:attrName>style.visibility</p:attrName>
                                        </p:attrNameLst>
                                      </p:cBhvr>
                                      <p:to>
                                        <p:strVal val="visible"/>
                                      </p:to>
                                    </p:set>
                                    <p:animEffect transition="in" filter="barn(inVertical)">
                                      <p:cBhvr>
                                        <p:cTn id="32" dur="500"/>
                                        <p:tgtEl>
                                          <p:spTgt spid="1638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a:extLst>
              <a:ext uri="{FF2B5EF4-FFF2-40B4-BE49-F238E27FC236}">
                <a16:creationId xmlns:a16="http://schemas.microsoft.com/office/drawing/2014/main" id="{BC14459A-9A43-2546-E626-64C5FBBC0C98}"/>
              </a:ext>
            </a:extLst>
          </p:cNvPr>
          <p:cNvSpPr>
            <a:spLocks noGrp="1" noChangeArrowheads="1"/>
          </p:cNvSpPr>
          <p:nvPr>
            <p:ph type="title"/>
          </p:nvPr>
        </p:nvSpPr>
        <p:spPr bwMode="auto">
          <a:xfrm>
            <a:off x="685800" y="333375"/>
            <a:ext cx="7772400" cy="838200"/>
          </a:xfrm>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latin typeface="Constantia" pitchFamily="18" charset="0"/>
                <a:ea typeface="宋体" pitchFamily="2" charset="-122"/>
              </a:rPr>
              <a:t>企业所面临的风险</a:t>
            </a:r>
            <a:endParaRPr lang="en-US" altLang="zh-CN" dirty="0">
              <a:effectLst>
                <a:outerShdw blurRad="38100" dist="38100" dir="2700000" algn="tl">
                  <a:srgbClr val="C0C0C0"/>
                </a:outerShdw>
              </a:effectLst>
              <a:latin typeface="Constantia" pitchFamily="18" charset="0"/>
              <a:ea typeface="宋体" pitchFamily="2" charset="-122"/>
            </a:endParaRPr>
          </a:p>
        </p:txBody>
      </p:sp>
      <p:sp>
        <p:nvSpPr>
          <p:cNvPr id="17411" name="Rectangle 3">
            <a:extLst>
              <a:ext uri="{FF2B5EF4-FFF2-40B4-BE49-F238E27FC236}">
                <a16:creationId xmlns:a16="http://schemas.microsoft.com/office/drawing/2014/main" id="{1C625418-D983-047C-7D87-1B432631E414}"/>
              </a:ext>
            </a:extLst>
          </p:cNvPr>
          <p:cNvSpPr>
            <a:spLocks noGrp="1" noChangeArrowheads="1"/>
          </p:cNvSpPr>
          <p:nvPr>
            <p:ph type="body" idx="1"/>
          </p:nvPr>
        </p:nvSpPr>
        <p:spPr>
          <a:xfrm>
            <a:off x="395288" y="1341438"/>
            <a:ext cx="8353425" cy="5067300"/>
          </a:xfrm>
        </p:spPr>
        <p:txBody>
          <a:bodyPr lIns="92075" tIns="46038" rIns="92075" bIns="46038"/>
          <a:lstStyle/>
          <a:p>
            <a:pPr marL="441325" indent="-441325" algn="just">
              <a:lnSpc>
                <a:spcPct val="114000"/>
              </a:lnSpc>
              <a:spcBef>
                <a:spcPct val="3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生产和研发风险</a:t>
            </a:r>
          </a:p>
          <a:p>
            <a:pPr marL="441325" indent="-441325" algn="just">
              <a:lnSpc>
                <a:spcPct val="114000"/>
              </a:lnSpc>
              <a:spcBef>
                <a:spcPct val="3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产出的价格风险</a:t>
            </a:r>
          </a:p>
          <a:p>
            <a:pPr marL="441325" indent="-441325" algn="just">
              <a:lnSpc>
                <a:spcPct val="114000"/>
              </a:lnSpc>
              <a:spcBef>
                <a:spcPct val="3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投入的价格风险</a:t>
            </a:r>
          </a:p>
          <a:p>
            <a:pPr marL="441325" indent="-441325" algn="just">
              <a:lnSpc>
                <a:spcPct val="114000"/>
              </a:lnSpc>
              <a:spcBef>
                <a:spcPct val="30000"/>
              </a:spcBef>
            </a:pPr>
            <a:r>
              <a:rPr lang="zh-CN" altLang="en-US" sz="24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企业面临的所有风险由利益关联方承担，比如股东、债权人、顾客、供应商、职工和政府，最终由人来承担。</a:t>
            </a:r>
          </a:p>
          <a:p>
            <a:pPr marL="441325" indent="-441325" algn="just">
              <a:lnSpc>
                <a:spcPct val="114000"/>
              </a:lnSpc>
              <a:spcBef>
                <a:spcPct val="3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管理风险的专业技能是称职管理层所具备的技能之一</a:t>
            </a:r>
          </a:p>
          <a:p>
            <a:pPr marL="441325" indent="-441325" algn="just">
              <a:lnSpc>
                <a:spcPct val="114000"/>
              </a:lnSpc>
              <a:spcBef>
                <a:spcPct val="3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企业自身的规模和组织形式同样会受到风险管理的影响。有的企业采取单个或家庭经营的模式，有的企业则采取大型公司的模式。</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barn(inVertical)">
                                      <p:cBhvr>
                                        <p:cTn id="7" dur="500"/>
                                        <p:tgtEl>
                                          <p:spTgt spid="1741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1" end="1"/>
                                            </p:txEl>
                                          </p:spTgt>
                                        </p:tgtEl>
                                        <p:attrNameLst>
                                          <p:attrName>style.visibility</p:attrName>
                                        </p:attrNameLst>
                                      </p:cBhvr>
                                      <p:to>
                                        <p:strVal val="visible"/>
                                      </p:to>
                                    </p:set>
                                    <p:animEffect transition="in" filter="barn(inVertical)">
                                      <p:cBhvr>
                                        <p:cTn id="12" dur="500"/>
                                        <p:tgtEl>
                                          <p:spTgt spid="1741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2" end="2"/>
                                            </p:txEl>
                                          </p:spTgt>
                                        </p:tgtEl>
                                        <p:attrNameLst>
                                          <p:attrName>style.visibility</p:attrName>
                                        </p:attrNameLst>
                                      </p:cBhvr>
                                      <p:to>
                                        <p:strVal val="visible"/>
                                      </p:to>
                                    </p:set>
                                    <p:animEffect transition="in" filter="barn(inVertical)">
                                      <p:cBhvr>
                                        <p:cTn id="17" dur="500"/>
                                        <p:tgtEl>
                                          <p:spTgt spid="174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arn(inVertical)">
                                      <p:cBhvr>
                                        <p:cTn id="22" dur="500"/>
                                        <p:tgtEl>
                                          <p:spTgt spid="174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7411">
                                            <p:txEl>
                                              <p:pRg st="4" end="4"/>
                                            </p:txEl>
                                          </p:spTgt>
                                        </p:tgtEl>
                                        <p:attrNameLst>
                                          <p:attrName>style.visibility</p:attrName>
                                        </p:attrNameLst>
                                      </p:cBhvr>
                                      <p:to>
                                        <p:strVal val="visible"/>
                                      </p:to>
                                    </p:set>
                                    <p:animEffect transition="in" filter="barn(inVertical)">
                                      <p:cBhvr>
                                        <p:cTn id="27" dur="500"/>
                                        <p:tgtEl>
                                          <p:spTgt spid="174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17411">
                                            <p:txEl>
                                              <p:pRg st="5" end="5"/>
                                            </p:txEl>
                                          </p:spTgt>
                                        </p:tgtEl>
                                        <p:attrNameLst>
                                          <p:attrName>style.visibility</p:attrName>
                                        </p:attrNameLst>
                                      </p:cBhvr>
                                      <p:to>
                                        <p:strVal val="visible"/>
                                      </p:to>
                                    </p:set>
                                    <p:animEffect transition="in" filter="barn(inVertical)">
                                      <p:cBhvr>
                                        <p:cTn id="32"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a:extLst>
              <a:ext uri="{FF2B5EF4-FFF2-40B4-BE49-F238E27FC236}">
                <a16:creationId xmlns:a16="http://schemas.microsoft.com/office/drawing/2014/main" id="{94ABBB49-4722-55E5-F87D-501CB4612558}"/>
              </a:ext>
            </a:extLst>
          </p:cNvPr>
          <p:cNvSpPr>
            <a:spLocks noGrp="1" noChangeArrowheads="1"/>
          </p:cNvSpPr>
          <p:nvPr>
            <p:ph type="title"/>
          </p:nvPr>
        </p:nvSpPr>
        <p:spPr bwMode="auto">
          <a:xfrm>
            <a:off x="685800" y="685800"/>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风险管理过程</a:t>
            </a:r>
            <a:endParaRPr lang="en-US" altLang="zh-CN" dirty="0">
              <a:effectLst>
                <a:outerShdw blurRad="38100" dist="38100" dir="2700000" algn="tl">
                  <a:srgbClr val="C0C0C0"/>
                </a:outerShdw>
              </a:effectLst>
              <a:ea typeface="宋体" pitchFamily="2" charset="-122"/>
            </a:endParaRPr>
          </a:p>
        </p:txBody>
      </p:sp>
      <p:sp>
        <p:nvSpPr>
          <p:cNvPr id="523267" name="Rectangle 3">
            <a:extLst>
              <a:ext uri="{FF2B5EF4-FFF2-40B4-BE49-F238E27FC236}">
                <a16:creationId xmlns:a16="http://schemas.microsoft.com/office/drawing/2014/main" id="{F6CF4D87-A53E-9F5E-917B-D627ED047655}"/>
              </a:ext>
            </a:extLst>
          </p:cNvPr>
          <p:cNvSpPr>
            <a:spLocks noGrp="1" noChangeArrowheads="1"/>
          </p:cNvSpPr>
          <p:nvPr>
            <p:ph type="body" idx="1"/>
          </p:nvPr>
        </p:nvSpPr>
        <p:spPr>
          <a:xfrm>
            <a:off x="533400" y="1828800"/>
            <a:ext cx="7848600" cy="1243013"/>
          </a:xfrm>
        </p:spPr>
        <p:txBody>
          <a:bodyPr lIns="92075" tIns="46038" rIns="92075" bIns="46038"/>
          <a:lstStyle/>
          <a:p>
            <a:pPr>
              <a:lnSpc>
                <a:spcPct val="105000"/>
              </a:lnSpc>
              <a:spcBef>
                <a:spcPct val="3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风险管理过程是指分析和处理风险的系统化过程，可以分解为五个步骤。</a:t>
            </a:r>
            <a:endParaRPr lang="en-US" altLang="zh-CN">
              <a:ea typeface="宋体" panose="02010600030101010101" pitchFamily="2" charset="-122"/>
              <a:cs typeface="Times New Roman" panose="02020603050405020304" pitchFamily="18" charset="0"/>
            </a:endParaRPr>
          </a:p>
        </p:txBody>
      </p:sp>
      <p:sp>
        <p:nvSpPr>
          <p:cNvPr id="523268" name="Text Box 4" descr="白色大理石">
            <a:extLst>
              <a:ext uri="{FF2B5EF4-FFF2-40B4-BE49-F238E27FC236}">
                <a16:creationId xmlns:a16="http://schemas.microsoft.com/office/drawing/2014/main" id="{6A6939BC-06FB-3336-598B-032E1AF1EB5A}"/>
              </a:ext>
            </a:extLst>
          </p:cNvPr>
          <p:cNvSpPr txBox="1">
            <a:spLocks noChangeArrowheads="1"/>
          </p:cNvSpPr>
          <p:nvPr/>
        </p:nvSpPr>
        <p:spPr bwMode="auto">
          <a:xfrm>
            <a:off x="1203325" y="3038475"/>
            <a:ext cx="2605088" cy="830263"/>
          </a:xfrm>
          <a:prstGeom prst="rect">
            <a:avLst/>
          </a:prstGeom>
          <a:blipFill dpi="0" rotWithShape="1">
            <a:blip r:embed="rId3"/>
            <a:srcRect/>
            <a:tile tx="0" ty="0" sx="100000" sy="100000" flip="none" algn="tl"/>
          </a:blipFill>
          <a:ln w="25400">
            <a:solidFill>
              <a:srgbClr val="C0C0C0"/>
            </a:solidFill>
            <a:miter lim="800000"/>
            <a:headEnd/>
            <a:tailEnd/>
          </a:ln>
          <a:effectLst/>
        </p:spPr>
        <p:txBody>
          <a:bodyPr wrap="none">
            <a:spAutoFit/>
          </a:bodyPr>
          <a:lstStyle/>
          <a:p>
            <a:pPr algn="ctr">
              <a:defRPr/>
            </a:pPr>
            <a:r>
              <a:rPr lang="zh-CN" altLang="en-US" b="1" dirty="0">
                <a:effectLst>
                  <a:outerShdw blurRad="38100" dist="38100" dir="2700000" algn="tl">
                    <a:srgbClr val="C0C0C0"/>
                  </a:outerShdw>
                </a:effectLst>
                <a:latin typeface="楷体_GB2312" pitchFamily="49" charset="-122"/>
                <a:ea typeface="楷体_GB2312" pitchFamily="49" charset="-122"/>
              </a:rPr>
              <a:t>风险识别</a:t>
            </a:r>
            <a:endParaRPr lang="en-US" altLang="zh-CN" b="1" dirty="0">
              <a:effectLst>
                <a:outerShdw blurRad="38100" dist="38100" dir="2700000" algn="tl">
                  <a:srgbClr val="C0C0C0"/>
                </a:outerShdw>
              </a:effectLst>
              <a:latin typeface="楷体_GB2312" pitchFamily="49" charset="-122"/>
              <a:ea typeface="楷体_GB2312" pitchFamily="49" charset="-122"/>
            </a:endParaRPr>
          </a:p>
          <a:p>
            <a:pPr algn="ctr">
              <a:defRPr/>
            </a:pPr>
            <a:r>
              <a:rPr lang="en-US" altLang="zh-CN" b="1" dirty="0">
                <a:latin typeface="Times New Roman" pitchFamily="18" charset="0"/>
              </a:rPr>
              <a:t>Risk identification</a:t>
            </a:r>
            <a:endParaRPr lang="zh-CN" altLang="en-US" b="1" dirty="0">
              <a:effectLst>
                <a:outerShdw blurRad="38100" dist="38100" dir="2700000" algn="tl">
                  <a:srgbClr val="C0C0C0"/>
                </a:outerShdw>
              </a:effectLst>
              <a:latin typeface="Times New Roman" pitchFamily="18" charset="0"/>
            </a:endParaRPr>
          </a:p>
        </p:txBody>
      </p:sp>
      <p:sp>
        <p:nvSpPr>
          <p:cNvPr id="523269" name="Text Box 5" descr="白色大理石">
            <a:extLst>
              <a:ext uri="{FF2B5EF4-FFF2-40B4-BE49-F238E27FC236}">
                <a16:creationId xmlns:a16="http://schemas.microsoft.com/office/drawing/2014/main" id="{43C152CA-C57E-E300-F6AE-1ECE9A2D9945}"/>
              </a:ext>
            </a:extLst>
          </p:cNvPr>
          <p:cNvSpPr txBox="1">
            <a:spLocks noChangeArrowheads="1"/>
          </p:cNvSpPr>
          <p:nvPr/>
        </p:nvSpPr>
        <p:spPr bwMode="auto">
          <a:xfrm>
            <a:off x="5432425" y="3038475"/>
            <a:ext cx="2376488" cy="830263"/>
          </a:xfrm>
          <a:prstGeom prst="rect">
            <a:avLst/>
          </a:prstGeom>
          <a:blipFill dpi="0" rotWithShape="1">
            <a:blip r:embed="rId3"/>
            <a:srcRect/>
            <a:tile tx="0" ty="0" sx="100000" sy="100000" flip="none" algn="tl"/>
          </a:blipFill>
          <a:ln w="25400">
            <a:solidFill>
              <a:srgbClr val="C0C0C0"/>
            </a:solidFill>
            <a:miter lim="800000"/>
            <a:headEnd/>
            <a:tailEnd/>
          </a:ln>
          <a:effectLst/>
        </p:spPr>
        <p:txBody>
          <a:bodyPr wrap="none">
            <a:spAutoFit/>
          </a:bodyPr>
          <a:lstStyle/>
          <a:p>
            <a:pPr algn="ctr">
              <a:defRPr/>
            </a:pPr>
            <a:r>
              <a:rPr lang="zh-CN" altLang="en-US" b="1" dirty="0">
                <a:effectLst>
                  <a:outerShdw blurRad="38100" dist="38100" dir="2700000" algn="tl">
                    <a:srgbClr val="C0C0C0"/>
                  </a:outerShdw>
                </a:effectLst>
                <a:latin typeface="楷体_GB2312" pitchFamily="49" charset="-122"/>
                <a:ea typeface="楷体_GB2312" pitchFamily="49" charset="-122"/>
              </a:rPr>
              <a:t>风险评估</a:t>
            </a:r>
            <a:endParaRPr lang="en-US" altLang="zh-CN" b="1" dirty="0">
              <a:effectLst>
                <a:outerShdw blurRad="38100" dist="38100" dir="2700000" algn="tl">
                  <a:srgbClr val="C0C0C0"/>
                </a:outerShdw>
              </a:effectLst>
              <a:latin typeface="楷体_GB2312" pitchFamily="49" charset="-122"/>
              <a:ea typeface="楷体_GB2312" pitchFamily="49" charset="-122"/>
            </a:endParaRPr>
          </a:p>
          <a:p>
            <a:pPr algn="ctr">
              <a:defRPr/>
            </a:pPr>
            <a:r>
              <a:rPr lang="en-US" altLang="zh-CN" b="1" dirty="0">
                <a:latin typeface="Times New Roman" pitchFamily="18" charset="0"/>
              </a:rPr>
              <a:t>Risk assessment </a:t>
            </a:r>
          </a:p>
        </p:txBody>
      </p:sp>
      <p:sp>
        <p:nvSpPr>
          <p:cNvPr id="38918" name="Text Box 6" descr="白色大理石">
            <a:extLst>
              <a:ext uri="{FF2B5EF4-FFF2-40B4-BE49-F238E27FC236}">
                <a16:creationId xmlns:a16="http://schemas.microsoft.com/office/drawing/2014/main" id="{083224BE-A904-A6C0-9E75-C959477D01FC}"/>
              </a:ext>
            </a:extLst>
          </p:cNvPr>
          <p:cNvSpPr txBox="1">
            <a:spLocks noChangeArrowheads="1"/>
          </p:cNvSpPr>
          <p:nvPr/>
        </p:nvSpPr>
        <p:spPr bwMode="auto">
          <a:xfrm>
            <a:off x="5680075" y="4838700"/>
            <a:ext cx="3357563" cy="1200150"/>
          </a:xfrm>
          <a:prstGeom prst="rect">
            <a:avLst/>
          </a:prstGeom>
          <a:blipFill dpi="0" rotWithShape="1">
            <a:blip r:embed="rId3"/>
            <a:srcRect/>
            <a:tile tx="0" ty="0" sx="100000" sy="100000" flip="none" algn="tl"/>
          </a:blipFill>
          <a:ln w="25400">
            <a:solidFill>
              <a:srgbClr val="C0C0C0"/>
            </a:solidFill>
            <a:miter lim="800000"/>
            <a:headEnd/>
            <a:tailEnd/>
          </a:ln>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defRPr/>
            </a:pPr>
            <a:r>
              <a:rPr lang="zh-CN" altLang="en-US" sz="2400" b="1" dirty="0">
                <a:effectLst>
                  <a:outerShdw blurRad="38100" dist="38100" dir="2700000" algn="tl">
                    <a:srgbClr val="C0C0C0"/>
                  </a:outerShdw>
                </a:effectLst>
                <a:latin typeface="楷体_GB2312" pitchFamily="49" charset="-122"/>
                <a:ea typeface="楷体_GB2312" pitchFamily="49" charset="-122"/>
              </a:rPr>
              <a:t>风险管理技术的选择</a:t>
            </a:r>
            <a:endParaRPr lang="en-US" altLang="zh-CN" sz="2400" b="1" dirty="0">
              <a:effectLst>
                <a:outerShdw blurRad="38100" dist="38100" dir="2700000" algn="tl">
                  <a:srgbClr val="C0C0C0"/>
                </a:outerShdw>
              </a:effectLst>
              <a:latin typeface="楷体_GB2312" pitchFamily="49" charset="-122"/>
              <a:ea typeface="楷体_GB2312" pitchFamily="49" charset="-122"/>
            </a:endParaRPr>
          </a:p>
          <a:p>
            <a:pPr algn="ctr">
              <a:spcBef>
                <a:spcPct val="0"/>
              </a:spcBef>
              <a:buClrTx/>
              <a:buSzTx/>
              <a:buFontTx/>
              <a:buNone/>
              <a:defRPr/>
            </a:pPr>
            <a:r>
              <a:rPr lang="en-US" altLang="zh-CN" sz="2400" b="1" dirty="0">
                <a:latin typeface="Times New Roman" panose="02020603050405020304" pitchFamily="18" charset="0"/>
              </a:rPr>
              <a:t>Selection of risk-</a:t>
            </a:r>
          </a:p>
          <a:p>
            <a:pPr algn="ctr">
              <a:spcBef>
                <a:spcPct val="0"/>
              </a:spcBef>
              <a:buClrTx/>
              <a:buSzTx/>
              <a:buFontTx/>
              <a:buNone/>
              <a:defRPr/>
            </a:pPr>
            <a:r>
              <a:rPr lang="en-US" altLang="zh-CN" sz="2400" b="1" dirty="0">
                <a:latin typeface="Times New Roman" panose="02020603050405020304" pitchFamily="18" charset="0"/>
              </a:rPr>
              <a:t>management techniques</a:t>
            </a:r>
          </a:p>
        </p:txBody>
      </p:sp>
      <p:sp>
        <p:nvSpPr>
          <p:cNvPr id="38919" name="Rectangle 9" descr="白色大理石">
            <a:extLst>
              <a:ext uri="{FF2B5EF4-FFF2-40B4-BE49-F238E27FC236}">
                <a16:creationId xmlns:a16="http://schemas.microsoft.com/office/drawing/2014/main" id="{2A1C0EFC-BAD1-7B0D-9B79-EAE04C975EFD}"/>
              </a:ext>
            </a:extLst>
          </p:cNvPr>
          <p:cNvSpPr>
            <a:spLocks noChangeArrowheads="1"/>
          </p:cNvSpPr>
          <p:nvPr/>
        </p:nvSpPr>
        <p:spPr bwMode="auto">
          <a:xfrm>
            <a:off x="2540000" y="4852988"/>
            <a:ext cx="2305050" cy="865187"/>
          </a:xfrm>
          <a:prstGeom prst="rect">
            <a:avLst/>
          </a:prstGeom>
          <a:blipFill dpi="0" rotWithShape="1">
            <a:blip r:embed="rId3"/>
            <a:srcRect/>
            <a:tile tx="0" ty="0" sx="100000" sy="100000" flip="none" algn="tl"/>
          </a:blipFill>
          <a:ln w="25400">
            <a:solidFill>
              <a:srgbClr val="C0C0C0"/>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38921" name="Rectangle 12" descr="白色大理石">
            <a:extLst>
              <a:ext uri="{FF2B5EF4-FFF2-40B4-BE49-F238E27FC236}">
                <a16:creationId xmlns:a16="http://schemas.microsoft.com/office/drawing/2014/main" id="{03769844-94C2-7FCD-D938-8EC2E54B2AA8}"/>
              </a:ext>
            </a:extLst>
          </p:cNvPr>
          <p:cNvSpPr>
            <a:spLocks noChangeArrowheads="1"/>
          </p:cNvSpPr>
          <p:nvPr/>
        </p:nvSpPr>
        <p:spPr bwMode="auto">
          <a:xfrm>
            <a:off x="360363" y="4886325"/>
            <a:ext cx="1368425" cy="787400"/>
          </a:xfrm>
          <a:prstGeom prst="rect">
            <a:avLst/>
          </a:prstGeom>
          <a:blipFill dpi="0" rotWithShape="1">
            <a:blip r:embed="rId3"/>
            <a:srcRect/>
            <a:tile tx="0" ty="0" sx="100000" sy="100000" flip="none" algn="tl"/>
          </a:blipFill>
          <a:ln w="25400">
            <a:solidFill>
              <a:srgbClr val="C0C0C0"/>
            </a:solidFill>
            <a:miter lim="800000"/>
            <a:headEnd/>
            <a:tailEnd/>
          </a:ln>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45066" name="Text Box 13" descr="胡桃">
            <a:extLst>
              <a:ext uri="{FF2B5EF4-FFF2-40B4-BE49-F238E27FC236}">
                <a16:creationId xmlns:a16="http://schemas.microsoft.com/office/drawing/2014/main" id="{80A22BFA-1B51-542D-09CF-7C2804CAB045}"/>
              </a:ext>
            </a:extLst>
          </p:cNvPr>
          <p:cNvSpPr txBox="1">
            <a:spLocks noChangeArrowheads="1"/>
          </p:cNvSpPr>
          <p:nvPr/>
        </p:nvSpPr>
        <p:spPr bwMode="auto">
          <a:xfrm>
            <a:off x="430213" y="4989513"/>
            <a:ext cx="982662" cy="442912"/>
          </a:xfrm>
          <a:prstGeom prst="rect">
            <a:avLst/>
          </a:prstGeom>
          <a:noFill/>
          <a:ln>
            <a:noFill/>
          </a:ln>
        </p:spPr>
        <p:txBody>
          <a:bodyPr wrap="none">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179388">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lvl="1" algn="ctr">
              <a:lnSpc>
                <a:spcPct val="95000"/>
              </a:lnSpc>
              <a:spcBef>
                <a:spcPct val="50000"/>
              </a:spcBef>
              <a:spcAft>
                <a:spcPct val="50000"/>
              </a:spcAft>
              <a:buFontTx/>
              <a:buNone/>
              <a:defRPr/>
            </a:pPr>
            <a:r>
              <a:rPr lang="zh-CN" altLang="en-US" sz="2400" b="1" dirty="0">
                <a:effectLst>
                  <a:outerShdw blurRad="38100" dist="38100" dir="2700000" algn="tl">
                    <a:srgbClr val="C0C0C0"/>
                  </a:outerShdw>
                </a:effectLst>
                <a:ea typeface="楷体_GB2312" pitchFamily="49" charset="-122"/>
              </a:rPr>
              <a:t>回顾</a:t>
            </a:r>
            <a:endParaRPr lang="en-US" altLang="zh-CN" sz="2400" b="1" dirty="0">
              <a:effectLst>
                <a:outerShdw blurRad="38100" dist="38100" dir="2700000" algn="tl">
                  <a:srgbClr val="C0C0C0"/>
                </a:outerShdw>
              </a:effectLst>
              <a:ea typeface="楷体_GB2312" pitchFamily="49" charset="-122"/>
            </a:endParaRPr>
          </a:p>
        </p:txBody>
      </p:sp>
      <p:cxnSp>
        <p:nvCxnSpPr>
          <p:cNvPr id="38923" name="AutoShape 14">
            <a:extLst>
              <a:ext uri="{FF2B5EF4-FFF2-40B4-BE49-F238E27FC236}">
                <a16:creationId xmlns:a16="http://schemas.microsoft.com/office/drawing/2014/main" id="{D774620F-E891-A186-ED62-AC2AA9DA7686}"/>
              </a:ext>
            </a:extLst>
          </p:cNvPr>
          <p:cNvCxnSpPr>
            <a:cxnSpLocks noChangeShapeType="1"/>
            <a:stCxn id="523268" idx="3"/>
            <a:endCxn id="523269" idx="1"/>
          </p:cNvCxnSpPr>
          <p:nvPr/>
        </p:nvCxnSpPr>
        <p:spPr bwMode="auto">
          <a:xfrm>
            <a:off x="3808413" y="3454400"/>
            <a:ext cx="1624012" cy="0"/>
          </a:xfrm>
          <a:prstGeom prst="straightConnector1">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24" name="AutoShape 15">
            <a:extLst>
              <a:ext uri="{FF2B5EF4-FFF2-40B4-BE49-F238E27FC236}">
                <a16:creationId xmlns:a16="http://schemas.microsoft.com/office/drawing/2014/main" id="{366484C9-1A8D-CDFD-B4C1-979044B9710C}"/>
              </a:ext>
            </a:extLst>
          </p:cNvPr>
          <p:cNvCxnSpPr>
            <a:cxnSpLocks noChangeShapeType="1"/>
            <a:stCxn id="523269" idx="2"/>
            <a:endCxn id="38918" idx="0"/>
          </p:cNvCxnSpPr>
          <p:nvPr/>
        </p:nvCxnSpPr>
        <p:spPr bwMode="auto">
          <a:xfrm rot="16200000" flipH="1">
            <a:off x="6503988" y="3984625"/>
            <a:ext cx="969962" cy="738188"/>
          </a:xfrm>
          <a:prstGeom prst="bentConnector3">
            <a:avLst>
              <a:gd name="adj1" fmla="val 50000"/>
            </a:avLst>
          </a:prstGeom>
          <a:noFill/>
          <a:ln w="50800">
            <a:solidFill>
              <a:srgbClr val="0000FF"/>
            </a:solidFill>
            <a:miter lim="800000"/>
            <a:headEnd/>
            <a:tailEnd type="triangle" w="med" len="med"/>
          </a:ln>
          <a:extLst>
            <a:ext uri="{909E8E84-426E-40DD-AFC4-6F175D3DCCD1}">
              <a14:hiddenFill xmlns:a14="http://schemas.microsoft.com/office/drawing/2010/main">
                <a:noFill/>
              </a14:hiddenFill>
            </a:ext>
          </a:extLst>
        </p:spPr>
      </p:cxnSp>
      <p:cxnSp>
        <p:nvCxnSpPr>
          <p:cNvPr id="38925" name="AutoShape 18">
            <a:extLst>
              <a:ext uri="{FF2B5EF4-FFF2-40B4-BE49-F238E27FC236}">
                <a16:creationId xmlns:a16="http://schemas.microsoft.com/office/drawing/2014/main" id="{1BDB78C8-354E-9258-3FA0-F2EE095C95BF}"/>
              </a:ext>
            </a:extLst>
          </p:cNvPr>
          <p:cNvCxnSpPr>
            <a:cxnSpLocks noChangeShapeType="1"/>
          </p:cNvCxnSpPr>
          <p:nvPr/>
        </p:nvCxnSpPr>
        <p:spPr bwMode="auto">
          <a:xfrm flipH="1">
            <a:off x="1709738" y="5246688"/>
            <a:ext cx="730250" cy="0"/>
          </a:xfrm>
          <a:prstGeom prst="straightConnector1">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cxnSp>
      <p:cxnSp>
        <p:nvCxnSpPr>
          <p:cNvPr id="38926" name="AutoShape 19">
            <a:extLst>
              <a:ext uri="{FF2B5EF4-FFF2-40B4-BE49-F238E27FC236}">
                <a16:creationId xmlns:a16="http://schemas.microsoft.com/office/drawing/2014/main" id="{9062D2CA-2519-6983-8C29-8F6C6163511E}"/>
              </a:ext>
            </a:extLst>
          </p:cNvPr>
          <p:cNvCxnSpPr>
            <a:cxnSpLocks noChangeShapeType="1"/>
            <a:stCxn id="38921" idx="0"/>
            <a:endCxn id="523268" idx="2"/>
          </p:cNvCxnSpPr>
          <p:nvPr/>
        </p:nvCxnSpPr>
        <p:spPr bwMode="auto">
          <a:xfrm rot="5400000" flipH="1" flipV="1">
            <a:off x="1266825" y="3646488"/>
            <a:ext cx="1017587" cy="1462088"/>
          </a:xfrm>
          <a:prstGeom prst="bentConnector3">
            <a:avLst>
              <a:gd name="adj1" fmla="val 50000"/>
            </a:avLst>
          </a:prstGeom>
          <a:noFill/>
          <a:ln w="76200">
            <a:solidFill>
              <a:srgbClr val="FF00FF"/>
            </a:solidFill>
            <a:prstDash val="sysDot"/>
            <a:miter lim="800000"/>
            <a:headEnd/>
            <a:tailEnd type="triangle" w="med" len="med"/>
          </a:ln>
          <a:extLst>
            <a:ext uri="{909E8E84-426E-40DD-AFC4-6F175D3DCCD1}">
              <a14:hiddenFill xmlns:a14="http://schemas.microsoft.com/office/drawing/2010/main">
                <a:noFill/>
              </a14:hiddenFill>
            </a:ext>
          </a:extLst>
        </p:spPr>
      </p:cxnSp>
      <p:cxnSp>
        <p:nvCxnSpPr>
          <p:cNvPr id="38927" name="AutoShape 20">
            <a:extLst>
              <a:ext uri="{FF2B5EF4-FFF2-40B4-BE49-F238E27FC236}">
                <a16:creationId xmlns:a16="http://schemas.microsoft.com/office/drawing/2014/main" id="{92097F4E-00B0-75ED-A4BB-A349D0EF293C}"/>
              </a:ext>
            </a:extLst>
          </p:cNvPr>
          <p:cNvCxnSpPr>
            <a:cxnSpLocks noChangeShapeType="1"/>
          </p:cNvCxnSpPr>
          <p:nvPr/>
        </p:nvCxnSpPr>
        <p:spPr bwMode="auto">
          <a:xfrm flipH="1">
            <a:off x="4873625" y="5272088"/>
            <a:ext cx="730250" cy="0"/>
          </a:xfrm>
          <a:prstGeom prst="straightConnector1">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cxnSp>
      <p:sp>
        <p:nvSpPr>
          <p:cNvPr id="4" name="Text Box 13" descr="胡桃">
            <a:extLst>
              <a:ext uri="{FF2B5EF4-FFF2-40B4-BE49-F238E27FC236}">
                <a16:creationId xmlns:a16="http://schemas.microsoft.com/office/drawing/2014/main" id="{13914988-A049-F465-A066-D799875D3F36}"/>
              </a:ext>
            </a:extLst>
          </p:cNvPr>
          <p:cNvSpPr txBox="1">
            <a:spLocks noChangeArrowheads="1"/>
          </p:cNvSpPr>
          <p:nvPr/>
        </p:nvSpPr>
        <p:spPr bwMode="auto">
          <a:xfrm>
            <a:off x="2390775" y="4924425"/>
            <a:ext cx="2603500" cy="793750"/>
          </a:xfrm>
          <a:prstGeom prst="rect">
            <a:avLst/>
          </a:prstGeom>
          <a:noFill/>
          <a:ln>
            <a:noFill/>
          </a:ln>
        </p:spPr>
        <p:txBody>
          <a:bodyPr>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179388">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lvl="1" algn="ctr">
              <a:lnSpc>
                <a:spcPct val="95000"/>
              </a:lnSpc>
              <a:spcBef>
                <a:spcPct val="50000"/>
              </a:spcBef>
              <a:spcAft>
                <a:spcPct val="50000"/>
              </a:spcAft>
              <a:buFontTx/>
              <a:buNone/>
              <a:defRPr/>
            </a:pPr>
            <a:r>
              <a:rPr lang="zh-CN" altLang="en-US" sz="2400" b="1" dirty="0">
                <a:effectLst>
                  <a:outerShdw blurRad="38100" dist="38100" dir="2700000" algn="tl">
                    <a:srgbClr val="C0C0C0"/>
                  </a:outerShdw>
                </a:effectLst>
                <a:ea typeface="楷体_GB2312" pitchFamily="49" charset="-122"/>
              </a:rPr>
              <a:t>实施</a:t>
            </a:r>
            <a:r>
              <a:rPr lang="en-US" altLang="zh-CN" sz="2400" b="1" dirty="0">
                <a:latin typeface="Times New Roman" panose="02020603050405020304" pitchFamily="18" charset="0"/>
              </a:rPr>
              <a:t>   Implementation</a:t>
            </a:r>
          </a:p>
        </p:txBody>
      </p:sp>
      <p:sp>
        <p:nvSpPr>
          <p:cNvPr id="5" name="Text Box 13" descr="胡桃">
            <a:extLst>
              <a:ext uri="{FF2B5EF4-FFF2-40B4-BE49-F238E27FC236}">
                <a16:creationId xmlns:a16="http://schemas.microsoft.com/office/drawing/2014/main" id="{9EE5E7A7-CE1E-0FC2-BBF7-3B02A925C81F}"/>
              </a:ext>
            </a:extLst>
          </p:cNvPr>
          <p:cNvSpPr txBox="1">
            <a:spLocks noChangeArrowheads="1"/>
          </p:cNvSpPr>
          <p:nvPr/>
        </p:nvSpPr>
        <p:spPr bwMode="auto">
          <a:xfrm>
            <a:off x="200025" y="5272088"/>
            <a:ext cx="1443038" cy="442912"/>
          </a:xfrm>
          <a:prstGeom prst="rect">
            <a:avLst/>
          </a:prstGeom>
          <a:noFill/>
          <a:ln>
            <a:noFill/>
          </a:ln>
        </p:spPr>
        <p:txBody>
          <a:bodyPr wrap="none">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179388">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lvl="1" algn="ctr">
              <a:lnSpc>
                <a:spcPct val="95000"/>
              </a:lnSpc>
              <a:spcBef>
                <a:spcPct val="50000"/>
              </a:spcBef>
              <a:spcAft>
                <a:spcPct val="50000"/>
              </a:spcAft>
              <a:buFontTx/>
              <a:buNone/>
              <a:defRPr/>
            </a:pPr>
            <a:r>
              <a:rPr lang="en-US" altLang="zh-CN" sz="2400" b="1" dirty="0">
                <a:effectLst>
                  <a:outerShdw blurRad="38100" dist="38100" dir="2700000" algn="tl">
                    <a:srgbClr val="C0C0C0"/>
                  </a:outerShdw>
                </a:effectLst>
                <a:ea typeface="楷体_GB2312" pitchFamily="49" charset="-122"/>
              </a:rPr>
              <a:t>Reviews</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blinds(horizontal)">
                                      <p:cBhvr>
                                        <p:cTn id="7" dur="500"/>
                                        <p:tgtEl>
                                          <p:spTgt spid="5232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3268"/>
                                        </p:tgtEl>
                                        <p:attrNameLst>
                                          <p:attrName>style.visibility</p:attrName>
                                        </p:attrNameLst>
                                      </p:cBhvr>
                                      <p:to>
                                        <p:strVal val="visible"/>
                                      </p:to>
                                    </p:set>
                                    <p:animEffect transition="in" filter="wipe(left)">
                                      <p:cBhvr>
                                        <p:cTn id="12" dur="500"/>
                                        <p:tgtEl>
                                          <p:spTgt spid="52326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8923"/>
                                        </p:tgtEl>
                                        <p:attrNameLst>
                                          <p:attrName>style.visibility</p:attrName>
                                        </p:attrNameLst>
                                      </p:cBhvr>
                                      <p:to>
                                        <p:strVal val="visible"/>
                                      </p:to>
                                    </p:set>
                                    <p:animEffect transition="in" filter="wipe(left)">
                                      <p:cBhvr>
                                        <p:cTn id="17" dur="500"/>
                                        <p:tgtEl>
                                          <p:spTgt spid="38923"/>
                                        </p:tgtEl>
                                      </p:cBhvr>
                                    </p:animEffect>
                                  </p:childTnLst>
                                </p:cTn>
                              </p:par>
                              <p:par>
                                <p:cTn id="18" presetID="22" presetClass="entr" presetSubtype="8" fill="hold" nodeType="withEffect">
                                  <p:stCondLst>
                                    <p:cond delay="0"/>
                                  </p:stCondLst>
                                  <p:childTnLst>
                                    <p:set>
                                      <p:cBhvr>
                                        <p:cTn id="19" dur="1" fill="hold">
                                          <p:stCondLst>
                                            <p:cond delay="0"/>
                                          </p:stCondLst>
                                        </p:cTn>
                                        <p:tgtEl>
                                          <p:spTgt spid="523269"/>
                                        </p:tgtEl>
                                        <p:attrNameLst>
                                          <p:attrName>style.visibility</p:attrName>
                                        </p:attrNameLst>
                                      </p:cBhvr>
                                      <p:to>
                                        <p:strVal val="visible"/>
                                      </p:to>
                                    </p:set>
                                    <p:animEffect transition="in" filter="wipe(left)">
                                      <p:cBhvr>
                                        <p:cTn id="20" dur="500"/>
                                        <p:tgtEl>
                                          <p:spTgt spid="52326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1" fill="hold" nodeType="clickEffect">
                                  <p:stCondLst>
                                    <p:cond delay="0"/>
                                  </p:stCondLst>
                                  <p:childTnLst>
                                    <p:set>
                                      <p:cBhvr>
                                        <p:cTn id="24" dur="1" fill="hold">
                                          <p:stCondLst>
                                            <p:cond delay="0"/>
                                          </p:stCondLst>
                                        </p:cTn>
                                        <p:tgtEl>
                                          <p:spTgt spid="38924"/>
                                        </p:tgtEl>
                                        <p:attrNameLst>
                                          <p:attrName>style.visibility</p:attrName>
                                        </p:attrNameLst>
                                      </p:cBhvr>
                                      <p:to>
                                        <p:strVal val="visible"/>
                                      </p:to>
                                    </p:set>
                                    <p:animEffect transition="in" filter="wipe(up)">
                                      <p:cBhvr>
                                        <p:cTn id="25" dur="500"/>
                                        <p:tgtEl>
                                          <p:spTgt spid="3892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38918"/>
                                        </p:tgtEl>
                                        <p:attrNameLst>
                                          <p:attrName>style.visibility</p:attrName>
                                        </p:attrNameLst>
                                      </p:cBhvr>
                                      <p:to>
                                        <p:strVal val="visible"/>
                                      </p:to>
                                    </p:set>
                                    <p:animEffect transition="in" filter="blinds(horizontal)">
                                      <p:cBhvr>
                                        <p:cTn id="30" dur="500"/>
                                        <p:tgtEl>
                                          <p:spTgt spid="38918"/>
                                        </p:tgtEl>
                                      </p:cBhvr>
                                    </p:animEffect>
                                  </p:childTnLst>
                                </p:cTn>
                              </p:par>
                              <p:par>
                                <p:cTn id="31" presetID="3" presetClass="entr" presetSubtype="10" fill="hold" nodeType="withEffect">
                                  <p:stCondLst>
                                    <p:cond delay="0"/>
                                  </p:stCondLst>
                                  <p:childTnLst>
                                    <p:set>
                                      <p:cBhvr>
                                        <p:cTn id="32" dur="1" fill="hold">
                                          <p:stCondLst>
                                            <p:cond delay="0"/>
                                          </p:stCondLst>
                                        </p:cTn>
                                        <p:tgtEl>
                                          <p:spTgt spid="38927"/>
                                        </p:tgtEl>
                                        <p:attrNameLst>
                                          <p:attrName>style.visibility</p:attrName>
                                        </p:attrNameLst>
                                      </p:cBhvr>
                                      <p:to>
                                        <p:strVal val="visible"/>
                                      </p:to>
                                    </p:set>
                                    <p:animEffect transition="in" filter="blinds(horizontal)">
                                      <p:cBhvr>
                                        <p:cTn id="33" dur="500"/>
                                        <p:tgtEl>
                                          <p:spTgt spid="38927"/>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blinds(horizontal)">
                                      <p:cBhvr>
                                        <p:cTn id="38" dur="500"/>
                                        <p:tgtEl>
                                          <p:spTgt spid="4"/>
                                        </p:tgtEl>
                                      </p:cBhvr>
                                    </p:animEffect>
                                  </p:childTnLst>
                                </p:cTn>
                              </p:par>
                              <p:par>
                                <p:cTn id="39" presetID="3" presetClass="entr" presetSubtype="10" fill="hold" nodeType="withEffect">
                                  <p:stCondLst>
                                    <p:cond delay="0"/>
                                  </p:stCondLst>
                                  <p:childTnLst>
                                    <p:set>
                                      <p:cBhvr>
                                        <p:cTn id="40" dur="1" fill="hold">
                                          <p:stCondLst>
                                            <p:cond delay="0"/>
                                          </p:stCondLst>
                                        </p:cTn>
                                        <p:tgtEl>
                                          <p:spTgt spid="38919"/>
                                        </p:tgtEl>
                                        <p:attrNameLst>
                                          <p:attrName>style.visibility</p:attrName>
                                        </p:attrNameLst>
                                      </p:cBhvr>
                                      <p:to>
                                        <p:strVal val="visible"/>
                                      </p:to>
                                    </p:set>
                                    <p:animEffect transition="in" filter="blinds(horizontal)">
                                      <p:cBhvr>
                                        <p:cTn id="41" dur="500"/>
                                        <p:tgtEl>
                                          <p:spTgt spid="38919"/>
                                        </p:tgtEl>
                                      </p:cBhvr>
                                    </p:animEffect>
                                  </p:childTnLst>
                                </p:cTn>
                              </p:par>
                              <p:par>
                                <p:cTn id="42" presetID="3" presetClass="entr" presetSubtype="10" fill="hold" nodeType="withEffect">
                                  <p:stCondLst>
                                    <p:cond delay="0"/>
                                  </p:stCondLst>
                                  <p:childTnLst>
                                    <p:set>
                                      <p:cBhvr>
                                        <p:cTn id="43" dur="1" fill="hold">
                                          <p:stCondLst>
                                            <p:cond delay="0"/>
                                          </p:stCondLst>
                                        </p:cTn>
                                        <p:tgtEl>
                                          <p:spTgt spid="38925"/>
                                        </p:tgtEl>
                                        <p:attrNameLst>
                                          <p:attrName>style.visibility</p:attrName>
                                        </p:attrNameLst>
                                      </p:cBhvr>
                                      <p:to>
                                        <p:strVal val="visible"/>
                                      </p:to>
                                    </p:set>
                                    <p:animEffect transition="in" filter="blinds(horizontal)">
                                      <p:cBhvr>
                                        <p:cTn id="44" dur="500"/>
                                        <p:tgtEl>
                                          <p:spTgt spid="38925"/>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blinds(horizontal)">
                                      <p:cBhvr>
                                        <p:cTn id="49" dur="500"/>
                                        <p:tgtEl>
                                          <p:spTgt spid="5"/>
                                        </p:tgtEl>
                                      </p:cBhvr>
                                    </p:animEffect>
                                  </p:childTnLst>
                                </p:cTn>
                              </p:par>
                              <p:par>
                                <p:cTn id="50" presetID="3" presetClass="entr" presetSubtype="10" fill="hold" nodeType="withEffect">
                                  <p:stCondLst>
                                    <p:cond delay="0"/>
                                  </p:stCondLst>
                                  <p:childTnLst>
                                    <p:set>
                                      <p:cBhvr>
                                        <p:cTn id="51" dur="1" fill="hold">
                                          <p:stCondLst>
                                            <p:cond delay="0"/>
                                          </p:stCondLst>
                                        </p:cTn>
                                        <p:tgtEl>
                                          <p:spTgt spid="45066"/>
                                        </p:tgtEl>
                                        <p:attrNameLst>
                                          <p:attrName>style.visibility</p:attrName>
                                        </p:attrNameLst>
                                      </p:cBhvr>
                                      <p:to>
                                        <p:strVal val="visible"/>
                                      </p:to>
                                    </p:set>
                                    <p:animEffect transition="in" filter="blinds(horizontal)">
                                      <p:cBhvr>
                                        <p:cTn id="52" dur="500"/>
                                        <p:tgtEl>
                                          <p:spTgt spid="45066"/>
                                        </p:tgtEl>
                                      </p:cBhvr>
                                    </p:animEffect>
                                  </p:childTnLst>
                                </p:cTn>
                              </p:par>
                              <p:par>
                                <p:cTn id="53" presetID="3" presetClass="entr" presetSubtype="10" fill="hold" nodeType="withEffect">
                                  <p:stCondLst>
                                    <p:cond delay="0"/>
                                  </p:stCondLst>
                                  <p:childTnLst>
                                    <p:set>
                                      <p:cBhvr>
                                        <p:cTn id="54" dur="1" fill="hold">
                                          <p:stCondLst>
                                            <p:cond delay="0"/>
                                          </p:stCondLst>
                                        </p:cTn>
                                        <p:tgtEl>
                                          <p:spTgt spid="38921"/>
                                        </p:tgtEl>
                                        <p:attrNameLst>
                                          <p:attrName>style.visibility</p:attrName>
                                        </p:attrNameLst>
                                      </p:cBhvr>
                                      <p:to>
                                        <p:strVal val="visible"/>
                                      </p:to>
                                    </p:set>
                                    <p:animEffect transition="in" filter="blinds(horizontal)">
                                      <p:cBhvr>
                                        <p:cTn id="55" dur="500"/>
                                        <p:tgtEl>
                                          <p:spTgt spid="38921"/>
                                        </p:tgtEl>
                                      </p:cBhvr>
                                    </p:animEffect>
                                  </p:childTnLst>
                                </p:cTn>
                              </p:par>
                              <p:par>
                                <p:cTn id="56" presetID="3" presetClass="entr" presetSubtype="10" fill="hold" nodeType="withEffect">
                                  <p:stCondLst>
                                    <p:cond delay="0"/>
                                  </p:stCondLst>
                                  <p:childTnLst>
                                    <p:set>
                                      <p:cBhvr>
                                        <p:cTn id="57" dur="1" fill="hold">
                                          <p:stCondLst>
                                            <p:cond delay="0"/>
                                          </p:stCondLst>
                                        </p:cTn>
                                        <p:tgtEl>
                                          <p:spTgt spid="38926"/>
                                        </p:tgtEl>
                                        <p:attrNameLst>
                                          <p:attrName>style.visibility</p:attrName>
                                        </p:attrNameLst>
                                      </p:cBhvr>
                                      <p:to>
                                        <p:strVal val="visible"/>
                                      </p:to>
                                    </p:set>
                                    <p:animEffect transition="in" filter="blinds(horizontal)">
                                      <p:cBhvr>
                                        <p:cTn id="58" dur="500"/>
                                        <p:tgtEl>
                                          <p:spTgt spid="389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8" grpId="0" animBg="1"/>
      <p:bldP spid="523269" grpId="0" animBg="1"/>
      <p:bldP spid="38918" grpId="0" animBg="1"/>
      <p:bldP spid="38919" grpId="0" animBg="1"/>
      <p:bldP spid="38921" grpId="0" animBg="1"/>
      <p:bldP spid="45066" grpId="0"/>
      <p:bldP spid="4"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Rectangle 2">
            <a:extLst>
              <a:ext uri="{FF2B5EF4-FFF2-40B4-BE49-F238E27FC236}">
                <a16:creationId xmlns:a16="http://schemas.microsoft.com/office/drawing/2014/main" id="{70A08CA3-29A7-DB25-80AD-97FF96D7CC26}"/>
              </a:ext>
            </a:extLst>
          </p:cNvPr>
          <p:cNvSpPr>
            <a:spLocks noGrp="1" noChangeArrowheads="1"/>
          </p:cNvSpPr>
          <p:nvPr>
            <p:ph type="title"/>
          </p:nvPr>
        </p:nvSpPr>
        <p:spPr bwMode="auto">
          <a:xfrm>
            <a:off x="611188" y="506413"/>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solidFill>
                  <a:schemeClr val="tx1"/>
                </a:solidFill>
                <a:effectLst>
                  <a:outerShdw blurRad="38100" dist="38100" dir="2700000" algn="tl">
                    <a:srgbClr val="C0C0C0"/>
                  </a:outerShdw>
                </a:effectLst>
                <a:ea typeface="宋体" pitchFamily="2" charset="-122"/>
              </a:rPr>
              <a:t>风险识别</a:t>
            </a:r>
            <a:endParaRPr lang="en-US" altLang="zh-CN" dirty="0">
              <a:solidFill>
                <a:schemeClr val="tx1"/>
              </a:solidFill>
              <a:effectLst>
                <a:outerShdw blurRad="38100" dist="38100" dir="2700000" algn="tl">
                  <a:srgbClr val="C0C0C0"/>
                </a:outerShdw>
              </a:effectLst>
              <a:ea typeface="宋体" pitchFamily="2" charset="-122"/>
            </a:endParaRPr>
          </a:p>
        </p:txBody>
      </p:sp>
      <p:sp>
        <p:nvSpPr>
          <p:cNvPr id="525315" name="Rectangle 3">
            <a:extLst>
              <a:ext uri="{FF2B5EF4-FFF2-40B4-BE49-F238E27FC236}">
                <a16:creationId xmlns:a16="http://schemas.microsoft.com/office/drawing/2014/main" id="{7246CEAA-A806-76A3-D579-86059513DD6A}"/>
              </a:ext>
            </a:extLst>
          </p:cNvPr>
          <p:cNvSpPr>
            <a:spLocks noGrp="1" noChangeArrowheads="1"/>
          </p:cNvSpPr>
          <p:nvPr>
            <p:ph type="body" idx="1"/>
          </p:nvPr>
        </p:nvSpPr>
        <p:spPr>
          <a:xfrm>
            <a:off x="360363" y="1524000"/>
            <a:ext cx="8423275" cy="4408488"/>
          </a:xfrm>
        </p:spPr>
        <p:txBody>
          <a:bodyPr lIns="92075" tIns="46038" rIns="92075" bIns="46038"/>
          <a:lstStyle/>
          <a:p>
            <a:pPr algn="just">
              <a:lnSpc>
                <a:spcPct val="125000"/>
              </a:lnSpc>
              <a:spcBef>
                <a:spcPct val="30000"/>
              </a:spcBef>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风险识别（</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risk identification</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）是指弄清楚你或你机构最重要的风险暴露是什么。有时人们并不知道自己所面临的风险。</a:t>
            </a:r>
          </a:p>
          <a:p>
            <a:pPr algn="just">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有效的风险识别要求采取将主体作为整体来看待：</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lvl="1" algn="just">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事业风险和股票市场风险；</a:t>
            </a:r>
          </a:p>
          <a:p>
            <a:pPr lvl="1" algn="just">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一家在国外出售产品并在国外购买原材料的企业所面临的汇率风险；</a:t>
            </a:r>
          </a:p>
          <a:p>
            <a:pPr lvl="1" algn="just">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农场主农产品价格和产量的双重不确定性风险</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blinds(horizontal)">
                                      <p:cBhvr>
                                        <p:cTn id="7" dur="500"/>
                                        <p:tgtEl>
                                          <p:spTgt spid="525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5315">
                                            <p:txEl>
                                              <p:pRg st="1" end="1"/>
                                            </p:txEl>
                                          </p:spTgt>
                                        </p:tgtEl>
                                        <p:attrNameLst>
                                          <p:attrName>style.visibility</p:attrName>
                                        </p:attrNameLst>
                                      </p:cBhvr>
                                      <p:to>
                                        <p:strVal val="visible"/>
                                      </p:to>
                                    </p:set>
                                    <p:animEffect transition="in" filter="blinds(horizontal)">
                                      <p:cBhvr>
                                        <p:cTn id="12" dur="500"/>
                                        <p:tgtEl>
                                          <p:spTgt spid="525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5315">
                                            <p:txEl>
                                              <p:pRg st="2" end="2"/>
                                            </p:txEl>
                                          </p:spTgt>
                                        </p:tgtEl>
                                        <p:attrNameLst>
                                          <p:attrName>style.visibility</p:attrName>
                                        </p:attrNameLst>
                                      </p:cBhvr>
                                      <p:to>
                                        <p:strVal val="visible"/>
                                      </p:to>
                                    </p:set>
                                    <p:animEffect transition="in" filter="blinds(horizontal)">
                                      <p:cBhvr>
                                        <p:cTn id="17" dur="500"/>
                                        <p:tgtEl>
                                          <p:spTgt spid="525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25315">
                                            <p:txEl>
                                              <p:pRg st="3" end="3"/>
                                            </p:txEl>
                                          </p:spTgt>
                                        </p:tgtEl>
                                        <p:attrNameLst>
                                          <p:attrName>style.visibility</p:attrName>
                                        </p:attrNameLst>
                                      </p:cBhvr>
                                      <p:to>
                                        <p:strVal val="visible"/>
                                      </p:to>
                                    </p:set>
                                    <p:animEffect transition="in" filter="blinds(horizontal)">
                                      <p:cBhvr>
                                        <p:cTn id="22" dur="500"/>
                                        <p:tgtEl>
                                          <p:spTgt spid="52531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25315">
                                            <p:txEl>
                                              <p:pRg st="4" end="4"/>
                                            </p:txEl>
                                          </p:spTgt>
                                        </p:tgtEl>
                                        <p:attrNameLst>
                                          <p:attrName>style.visibility</p:attrName>
                                        </p:attrNameLst>
                                      </p:cBhvr>
                                      <p:to>
                                        <p:strVal val="visible"/>
                                      </p:to>
                                    </p:set>
                                    <p:animEffect transition="in" filter="blinds(horizontal)">
                                      <p:cBhvr>
                                        <p:cTn id="27" dur="500"/>
                                        <p:tgtEl>
                                          <p:spTgt spid="52531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a:extLst>
              <a:ext uri="{FF2B5EF4-FFF2-40B4-BE49-F238E27FC236}">
                <a16:creationId xmlns:a16="http://schemas.microsoft.com/office/drawing/2014/main" id="{F3CA8DC5-7632-69E2-23F1-B95778455042}"/>
              </a:ext>
            </a:extLst>
          </p:cNvPr>
          <p:cNvSpPr>
            <a:spLocks noGrp="1" noChangeArrowheads="1"/>
          </p:cNvSpPr>
          <p:nvPr>
            <p:ph type="title"/>
          </p:nvPr>
        </p:nvSpPr>
        <p:spPr bwMode="auto">
          <a:xfrm>
            <a:off x="685800" y="685800"/>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风险评估</a:t>
            </a:r>
            <a:endParaRPr lang="en-US" altLang="zh-CN" dirty="0">
              <a:effectLst>
                <a:outerShdw blurRad="38100" dist="38100" dir="2700000" algn="tl">
                  <a:srgbClr val="C0C0C0"/>
                </a:outerShdw>
              </a:effectLst>
              <a:ea typeface="宋体" pitchFamily="2" charset="-122"/>
            </a:endParaRPr>
          </a:p>
        </p:txBody>
      </p:sp>
      <p:sp>
        <p:nvSpPr>
          <p:cNvPr id="527363" name="Rectangle 3">
            <a:extLst>
              <a:ext uri="{FF2B5EF4-FFF2-40B4-BE49-F238E27FC236}">
                <a16:creationId xmlns:a16="http://schemas.microsoft.com/office/drawing/2014/main" id="{4AD1E3E7-910B-6734-0CDC-4FAA02023964}"/>
              </a:ext>
            </a:extLst>
          </p:cNvPr>
          <p:cNvSpPr>
            <a:spLocks noGrp="1" noChangeArrowheads="1"/>
          </p:cNvSpPr>
          <p:nvPr>
            <p:ph type="body" idx="1"/>
          </p:nvPr>
        </p:nvSpPr>
        <p:spPr>
          <a:xfrm>
            <a:off x="685800" y="1773238"/>
            <a:ext cx="7696200" cy="2951906"/>
          </a:xfrm>
        </p:spPr>
        <p:txBody>
          <a:bodyPr lIns="92075" tIns="46038" rIns="92075" bIns="46038"/>
          <a:lstStyle/>
          <a:p>
            <a:pPr>
              <a:lnSpc>
                <a:spcPct val="125000"/>
              </a:lnSpc>
              <a:spcBef>
                <a:spcPct val="30000"/>
              </a:spcBef>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风险评估（</a:t>
            </a:r>
            <a:r>
              <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risk assessment</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）是指对某些已识别的风险发生可能性的评估及相关成本的量化处理过程。</a:t>
            </a:r>
          </a:p>
          <a:p>
            <a:pPr>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健康保险和精算师。</a:t>
            </a:r>
          </a:p>
          <a:p>
            <a:pPr>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专业的投资顾问。</a:t>
            </a: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企业债券信用评级。</a:t>
            </a:r>
            <a:endPar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27363">
                                            <p:txEl>
                                              <p:pRg st="0" end="0"/>
                                            </p:txEl>
                                          </p:spTgt>
                                        </p:tgtEl>
                                        <p:attrNameLst>
                                          <p:attrName>style.visibility</p:attrName>
                                        </p:attrNameLst>
                                      </p:cBhvr>
                                      <p:to>
                                        <p:strVal val="visible"/>
                                      </p:to>
                                    </p:set>
                                    <p:animEffect transition="in" filter="blinds(horizontal)">
                                      <p:cBhvr>
                                        <p:cTn id="7" dur="500"/>
                                        <p:tgtEl>
                                          <p:spTgt spid="527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27363">
                                            <p:txEl>
                                              <p:pRg st="1" end="1"/>
                                            </p:txEl>
                                          </p:spTgt>
                                        </p:tgtEl>
                                        <p:attrNameLst>
                                          <p:attrName>style.visibility</p:attrName>
                                        </p:attrNameLst>
                                      </p:cBhvr>
                                      <p:to>
                                        <p:strVal val="visible"/>
                                      </p:to>
                                    </p:set>
                                    <p:animEffect transition="in" filter="blinds(horizontal)">
                                      <p:cBhvr>
                                        <p:cTn id="12" dur="500"/>
                                        <p:tgtEl>
                                          <p:spTgt spid="527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27363">
                                            <p:txEl>
                                              <p:pRg st="2" end="2"/>
                                            </p:txEl>
                                          </p:spTgt>
                                        </p:tgtEl>
                                        <p:attrNameLst>
                                          <p:attrName>style.visibility</p:attrName>
                                        </p:attrNameLst>
                                      </p:cBhvr>
                                      <p:to>
                                        <p:strVal val="visible"/>
                                      </p:to>
                                    </p:set>
                                    <p:animEffect transition="in" filter="blinds(horizontal)">
                                      <p:cBhvr>
                                        <p:cTn id="17" dur="500"/>
                                        <p:tgtEl>
                                          <p:spTgt spid="527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3531B60A-DEE0-02CB-52A9-EB992DBDF402}"/>
              </a:ext>
            </a:extLst>
          </p:cNvPr>
          <p:cNvSpPr>
            <a:spLocks noGrp="1" noChangeArrowheads="1"/>
          </p:cNvSpPr>
          <p:nvPr>
            <p:ph type="title"/>
          </p:nvPr>
        </p:nvSpPr>
        <p:spPr bwMode="auto">
          <a:xfrm>
            <a:off x="685800" y="236538"/>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风险管理技术的选择</a:t>
            </a:r>
            <a:endParaRPr lang="en-US" altLang="zh-CN" dirty="0">
              <a:effectLst>
                <a:outerShdw blurRad="38100" dist="38100" dir="2700000" algn="tl">
                  <a:srgbClr val="C0C0C0"/>
                </a:outerShdw>
              </a:effectLst>
              <a:ea typeface="宋体" pitchFamily="2" charset="-122"/>
            </a:endParaRPr>
          </a:p>
        </p:txBody>
      </p:sp>
      <p:sp>
        <p:nvSpPr>
          <p:cNvPr id="41987" name="Rectangle 3">
            <a:extLst>
              <a:ext uri="{FF2B5EF4-FFF2-40B4-BE49-F238E27FC236}">
                <a16:creationId xmlns:a16="http://schemas.microsoft.com/office/drawing/2014/main" id="{3684065E-4D10-9F6C-9ADB-4347BAD756F8}"/>
              </a:ext>
            </a:extLst>
          </p:cNvPr>
          <p:cNvSpPr>
            <a:spLocks noGrp="1" noChangeArrowheads="1"/>
          </p:cNvSpPr>
          <p:nvPr>
            <p:ph type="body" idx="1"/>
          </p:nvPr>
        </p:nvSpPr>
        <p:spPr>
          <a:xfrm>
            <a:off x="395288" y="1073150"/>
            <a:ext cx="8569325" cy="5740400"/>
          </a:xfrm>
        </p:spPr>
        <p:txBody>
          <a:bodyPr lIns="92075" tIns="46038" rIns="92075" bIns="46038"/>
          <a:lstStyle/>
          <a:p>
            <a:pPr>
              <a:lnSpc>
                <a:spcPct val="114000"/>
              </a:lnSpc>
              <a:spcBef>
                <a:spcPct val="30000"/>
              </a:spcBef>
            </a:pPr>
            <a:r>
              <a:rPr lang="zh-CN" altLang="en-US" sz="2800" dirty="0">
                <a:latin typeface="华文宋体" panose="02010600040101010101" pitchFamily="2" charset="-122"/>
                <a:ea typeface="华文宋体" panose="02010600040101010101" pitchFamily="2" charset="-122"/>
                <a:cs typeface="Times New Roman" panose="02020603050405020304" pitchFamily="18" charset="0"/>
              </a:rPr>
              <a:t>降低风险的四种基本技术</a:t>
            </a:r>
            <a:r>
              <a:rPr lang="en-US" altLang="zh-CN" sz="2800" dirty="0">
                <a:latin typeface="华文宋体" panose="02010600040101010101" pitchFamily="2" charset="-122"/>
                <a:ea typeface="华文宋体" panose="02010600040101010101" pitchFamily="2" charset="-122"/>
                <a:cs typeface="Times New Roman" panose="02020603050405020304" pitchFamily="18" charset="0"/>
              </a:rPr>
              <a:t>:</a:t>
            </a:r>
          </a:p>
          <a:p>
            <a:pPr lvl="1">
              <a:lnSpc>
                <a:spcPct val="114000"/>
              </a:lnSpc>
              <a:spcBef>
                <a:spcPct val="30000"/>
              </a:spcBef>
              <a:buFont typeface="Wingdings" panose="05000000000000000000" pitchFamily="2" charset="2"/>
              <a:buChar char="v"/>
            </a:pP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风险规避（</a:t>
            </a:r>
            <a:r>
              <a:rPr lang="en-US" altLang="zh-CN" sz="2200" b="1" dirty="0">
                <a:latin typeface="华文宋体" panose="02010600040101010101" pitchFamily="2" charset="-122"/>
                <a:ea typeface="华文宋体" panose="02010600040101010101" pitchFamily="2" charset="-122"/>
                <a:cs typeface="Times New Roman" panose="02020603050405020304" pitchFamily="18" charset="0"/>
              </a:rPr>
              <a:t>Risk avoidance</a:t>
            </a: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a:t>
            </a:r>
            <a:r>
              <a:rPr lang="en-US" altLang="zh-CN" sz="2200" b="1" dirty="0">
                <a:latin typeface="华文宋体" panose="02010600040101010101" pitchFamily="2" charset="-122"/>
                <a:ea typeface="华文宋体" panose="02010600040101010101" pitchFamily="2" charset="-122"/>
                <a:cs typeface="Times New Roman" panose="02020603050405020304" pitchFamily="18" charset="0"/>
              </a:rPr>
              <a:t> </a:t>
            </a:r>
            <a:endParaRPr lang="zh-CN" altLang="en-US" sz="2200" b="1" dirty="0">
              <a:solidFill>
                <a:srgbClr val="0000FF"/>
              </a:solidFill>
              <a:latin typeface="华文宋体" panose="02010600040101010101" pitchFamily="2" charset="-122"/>
              <a:ea typeface="华文宋体" panose="02010600040101010101" pitchFamily="2" charset="-122"/>
              <a:cs typeface="Times New Roman" panose="02020603050405020304" pitchFamily="18" charset="0"/>
            </a:endParaRPr>
          </a:p>
          <a:p>
            <a:pPr lvl="2">
              <a:lnSpc>
                <a:spcPct val="114000"/>
              </a:lnSpc>
              <a:spcBef>
                <a:spcPct val="30000"/>
              </a:spcBef>
              <a:buFont typeface="Wingdings" panose="05000000000000000000" pitchFamily="2" charset="2"/>
              <a:buChar char="v"/>
            </a:pPr>
            <a:r>
              <a:rPr lang="zh-CN" altLang="en-US" sz="2000" dirty="0">
                <a:latin typeface="华文宋体" panose="02010600040101010101" pitchFamily="2" charset="-122"/>
                <a:ea typeface="华文宋体" panose="02010600040101010101" pitchFamily="2" charset="-122"/>
                <a:cs typeface="Times New Roman" panose="02020603050405020304" pitchFamily="18" charset="0"/>
              </a:rPr>
              <a:t>有意识的不暴露于特定风险中，但风险规避并非总是可行的</a:t>
            </a:r>
            <a:endParaRPr lang="en-US" altLang="zh-CN" sz="2000"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14000"/>
              </a:lnSpc>
              <a:spcBef>
                <a:spcPct val="30000"/>
              </a:spcBef>
              <a:buFont typeface="Wingdings" panose="05000000000000000000" pitchFamily="2" charset="2"/>
              <a:buChar char="v"/>
            </a:pP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损失阻止与控制（</a:t>
            </a:r>
            <a:r>
              <a:rPr lang="en-US" altLang="zh-CN" sz="2200" b="1" dirty="0">
                <a:latin typeface="华文宋体" panose="02010600040101010101" pitchFamily="2" charset="-122"/>
                <a:ea typeface="华文宋体" panose="02010600040101010101" pitchFamily="2" charset="-122"/>
                <a:cs typeface="Times New Roman" panose="02020603050405020304" pitchFamily="18" charset="0"/>
              </a:rPr>
              <a:t> Loss prevention and control </a:t>
            </a: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2200" b="1" dirty="0">
              <a:latin typeface="华文宋体" panose="02010600040101010101" pitchFamily="2" charset="-122"/>
              <a:ea typeface="华文宋体" panose="02010600040101010101" pitchFamily="2" charset="-122"/>
              <a:cs typeface="Times New Roman" panose="02020603050405020304" pitchFamily="18" charset="0"/>
            </a:endParaRPr>
          </a:p>
          <a:p>
            <a:pPr lvl="2">
              <a:lnSpc>
                <a:spcPct val="114000"/>
              </a:lnSpc>
              <a:spcBef>
                <a:spcPct val="30000"/>
              </a:spcBef>
              <a:buFont typeface="Wingdings" panose="05000000000000000000" pitchFamily="2" charset="2"/>
              <a:buChar char="v"/>
            </a:pPr>
            <a:r>
              <a:rPr lang="zh-CN" altLang="en-US" sz="1800" dirty="0">
                <a:latin typeface="华文宋体" panose="02010600040101010101" pitchFamily="2" charset="-122"/>
                <a:ea typeface="华文宋体" panose="02010600040101010101" pitchFamily="2" charset="-122"/>
                <a:cs typeface="Times New Roman" panose="02020603050405020304" pitchFamily="18" charset="0"/>
              </a:rPr>
              <a:t>为降低损失的可能性或严重程度所采取的措施；在发生损失之前、损失出现时以及损失出现后采取措施。比如为降低疾病风险所采取的合理膳食、充足睡眠、不吸烟、远离感冒人群等。</a:t>
            </a:r>
            <a:endParaRPr lang="en-US" altLang="zh-CN" sz="1800"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14000"/>
              </a:lnSpc>
              <a:spcBef>
                <a:spcPct val="30000"/>
              </a:spcBef>
              <a:buFont typeface="Wingdings" panose="05000000000000000000" pitchFamily="2" charset="2"/>
              <a:buChar char="v"/>
            </a:pP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风险保留（</a:t>
            </a:r>
            <a:r>
              <a:rPr lang="en-US" altLang="zh-CN" sz="2200" b="1" dirty="0">
                <a:latin typeface="华文宋体" panose="02010600040101010101" pitchFamily="2" charset="-122"/>
                <a:ea typeface="华文宋体" panose="02010600040101010101" pitchFamily="2" charset="-122"/>
                <a:cs typeface="Times New Roman" panose="02020603050405020304" pitchFamily="18" charset="0"/>
              </a:rPr>
              <a:t> Risk retention </a:t>
            </a: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2200" b="1" dirty="0">
              <a:latin typeface="华文宋体" panose="02010600040101010101" pitchFamily="2" charset="-122"/>
              <a:ea typeface="华文宋体" panose="02010600040101010101" pitchFamily="2" charset="-122"/>
              <a:cs typeface="Times New Roman" panose="02020603050405020304" pitchFamily="18" charset="0"/>
            </a:endParaRPr>
          </a:p>
          <a:p>
            <a:pPr lvl="2">
              <a:lnSpc>
                <a:spcPct val="114000"/>
              </a:lnSpc>
              <a:spcBef>
                <a:spcPct val="30000"/>
              </a:spcBef>
              <a:buFont typeface="Wingdings" panose="05000000000000000000" pitchFamily="2" charset="2"/>
              <a:buChar char="v"/>
            </a:pPr>
            <a:r>
              <a:rPr lang="zh-CN" altLang="en-US" sz="1800" dirty="0">
                <a:latin typeface="华文宋体" panose="02010600040101010101" pitchFamily="2" charset="-122"/>
                <a:ea typeface="华文宋体" panose="02010600040101010101" pitchFamily="2" charset="-122"/>
                <a:cs typeface="Times New Roman" panose="02020603050405020304" pitchFamily="18" charset="0"/>
              </a:rPr>
              <a:t>承受风险并用自己的资源弥补损失；用自己的财富治疗疾病、家庭预防性储蓄</a:t>
            </a:r>
            <a:endParaRPr lang="en-US" altLang="zh-CN" sz="1800"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14000"/>
              </a:lnSpc>
              <a:spcBef>
                <a:spcPct val="30000"/>
              </a:spcBef>
              <a:buFont typeface="Wingdings" panose="05000000000000000000" pitchFamily="2" charset="2"/>
              <a:buChar char="v"/>
            </a:pP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风险转移（</a:t>
            </a:r>
            <a:r>
              <a:rPr lang="en-US" altLang="zh-CN" sz="2200" b="1" dirty="0">
                <a:latin typeface="华文宋体" panose="02010600040101010101" pitchFamily="2" charset="-122"/>
                <a:ea typeface="华文宋体" panose="02010600040101010101" pitchFamily="2" charset="-122"/>
                <a:cs typeface="Times New Roman" panose="02020603050405020304" pitchFamily="18" charset="0"/>
              </a:rPr>
              <a:t> Risk transfer </a:t>
            </a:r>
            <a:r>
              <a:rPr lang="zh-CN" altLang="en-US" sz="2200" b="1" dirty="0">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2200" b="1" dirty="0">
              <a:latin typeface="华文宋体" panose="02010600040101010101" pitchFamily="2" charset="-122"/>
              <a:ea typeface="华文宋体" panose="02010600040101010101" pitchFamily="2" charset="-122"/>
              <a:cs typeface="Times New Roman" panose="02020603050405020304" pitchFamily="18" charset="0"/>
            </a:endParaRPr>
          </a:p>
          <a:p>
            <a:pPr lvl="2">
              <a:lnSpc>
                <a:spcPct val="114000"/>
              </a:lnSpc>
              <a:spcBef>
                <a:spcPct val="30000"/>
              </a:spcBef>
              <a:buFont typeface="Wingdings" panose="05000000000000000000" pitchFamily="2" charset="2"/>
              <a:buChar char="v"/>
            </a:pPr>
            <a:r>
              <a:rPr lang="zh-CN" altLang="en-US" sz="1800" dirty="0">
                <a:latin typeface="华文宋体" panose="02010600040101010101" pitchFamily="2" charset="-122"/>
                <a:ea typeface="华文宋体" panose="02010600040101010101" pitchFamily="2" charset="-122"/>
                <a:cs typeface="Times New Roman" panose="02020603050405020304" pitchFamily="18" charset="0"/>
              </a:rPr>
              <a:t>将风险转移给他人；如出售风险资产、购买保险等。</a:t>
            </a:r>
            <a:endParaRPr lang="en-US" altLang="zh-CN" sz="1800" dirty="0">
              <a:latin typeface="华文宋体" panose="02010600040101010101" pitchFamily="2" charset="-122"/>
              <a:ea typeface="华文宋体" panose="02010600040101010101" pitchFamily="2" charset="-122"/>
              <a:cs typeface="Times New Roman" panose="02020603050405020304" pitchFamily="18" charset="0"/>
            </a:endParaRPr>
          </a:p>
          <a:p>
            <a:pPr lvl="2">
              <a:lnSpc>
                <a:spcPct val="114000"/>
              </a:lnSpc>
              <a:spcBef>
                <a:spcPct val="30000"/>
              </a:spcBef>
              <a:buFont typeface="Wingdings" panose="05000000000000000000" pitchFamily="2" charset="2"/>
              <a:buChar char="v"/>
            </a:pPr>
            <a:r>
              <a:rPr lang="zh-CN" altLang="en-US" sz="1800" dirty="0">
                <a:solidFill>
                  <a:srgbClr val="FF0000"/>
                </a:solidFill>
                <a:latin typeface="华文宋体" panose="02010600040101010101" pitchFamily="2" charset="-122"/>
                <a:ea typeface="华文宋体" panose="02010600040101010101" pitchFamily="2" charset="-122"/>
                <a:cs typeface="Times New Roman" panose="02020603050405020304" pitchFamily="18" charset="0"/>
              </a:rPr>
              <a:t>三种基本风险转移方法：对冲、投保和分散化</a:t>
            </a:r>
            <a:endParaRPr lang="en-US" altLang="zh-CN" sz="1800" dirty="0">
              <a:solidFill>
                <a:srgbClr val="FF0000"/>
              </a:solidFill>
              <a:latin typeface="华文宋体" panose="02010600040101010101" pitchFamily="2" charset="-122"/>
              <a:ea typeface="华文宋体" panose="0201060004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5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7">
                                            <p:txEl>
                                              <p:pRg st="1" end="1"/>
                                            </p:txEl>
                                          </p:spTgt>
                                        </p:tgtEl>
                                        <p:attrNameLst>
                                          <p:attrName>style.visibility</p:attrName>
                                        </p:attrNameLst>
                                      </p:cBhvr>
                                      <p:to>
                                        <p:strVal val="visible"/>
                                      </p:to>
                                    </p:set>
                                    <p:anim calcmode="lin" valueType="num">
                                      <p:cBhvr additive="base">
                                        <p:cTn id="11" dur="5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1987">
                                            <p:txEl>
                                              <p:pRg st="2" end="2"/>
                                            </p:txEl>
                                          </p:spTgt>
                                        </p:tgtEl>
                                        <p:attrNameLst>
                                          <p:attrName>style.visibility</p:attrName>
                                        </p:attrNameLst>
                                      </p:cBhvr>
                                      <p:to>
                                        <p:strVal val="visible"/>
                                      </p:to>
                                    </p:set>
                                    <p:anim calcmode="lin" valueType="num">
                                      <p:cBhvr additive="base">
                                        <p:cTn id="15" dur="5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41987">
                                            <p:txEl>
                                              <p:pRg st="3" end="3"/>
                                            </p:txEl>
                                          </p:spTgt>
                                        </p:tgtEl>
                                        <p:attrNameLst>
                                          <p:attrName>style.visibility</p:attrName>
                                        </p:attrNameLst>
                                      </p:cBhvr>
                                      <p:to>
                                        <p:strVal val="visible"/>
                                      </p:to>
                                    </p:set>
                                    <p:anim calcmode="lin" valueType="num">
                                      <p:cBhvr additive="base">
                                        <p:cTn id="21" dur="5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1987">
                                            <p:txEl>
                                              <p:pRg st="4" end="4"/>
                                            </p:txEl>
                                          </p:spTgt>
                                        </p:tgtEl>
                                        <p:attrNameLst>
                                          <p:attrName>style.visibility</p:attrName>
                                        </p:attrNameLst>
                                      </p:cBhvr>
                                      <p:to>
                                        <p:strVal val="visible"/>
                                      </p:to>
                                    </p:set>
                                    <p:anim calcmode="lin" valueType="num">
                                      <p:cBhvr additive="base">
                                        <p:cTn id="25" dur="5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41987">
                                            <p:txEl>
                                              <p:pRg st="5" end="5"/>
                                            </p:txEl>
                                          </p:spTgt>
                                        </p:tgtEl>
                                        <p:attrNameLst>
                                          <p:attrName>style.visibility</p:attrName>
                                        </p:attrNameLst>
                                      </p:cBhvr>
                                      <p:to>
                                        <p:strVal val="visible"/>
                                      </p:to>
                                    </p:set>
                                    <p:anim calcmode="lin" valueType="num">
                                      <p:cBhvr additive="base">
                                        <p:cTn id="31" dur="5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1987">
                                            <p:txEl>
                                              <p:pRg st="6" end="6"/>
                                            </p:txEl>
                                          </p:spTgt>
                                        </p:tgtEl>
                                        <p:attrNameLst>
                                          <p:attrName>style.visibility</p:attrName>
                                        </p:attrNameLst>
                                      </p:cBhvr>
                                      <p:to>
                                        <p:strVal val="visible"/>
                                      </p:to>
                                    </p:set>
                                    <p:anim calcmode="lin" valueType="num">
                                      <p:cBhvr additive="base">
                                        <p:cTn id="35" dur="500" fill="hold"/>
                                        <p:tgtEl>
                                          <p:spTgt spid="4198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19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4" fill="hold" nodeType="clickEffect">
                                  <p:stCondLst>
                                    <p:cond delay="0"/>
                                  </p:stCondLst>
                                  <p:childTnLst>
                                    <p:set>
                                      <p:cBhvr>
                                        <p:cTn id="40" dur="1" fill="hold">
                                          <p:stCondLst>
                                            <p:cond delay="0"/>
                                          </p:stCondLst>
                                        </p:cTn>
                                        <p:tgtEl>
                                          <p:spTgt spid="41987">
                                            <p:txEl>
                                              <p:pRg st="7" end="7"/>
                                            </p:txEl>
                                          </p:spTgt>
                                        </p:tgtEl>
                                        <p:attrNameLst>
                                          <p:attrName>style.visibility</p:attrName>
                                        </p:attrNameLst>
                                      </p:cBhvr>
                                      <p:to>
                                        <p:strVal val="visible"/>
                                      </p:to>
                                    </p:set>
                                    <p:anim calcmode="lin" valueType="num">
                                      <p:cBhvr additive="base">
                                        <p:cTn id="41" dur="500" fill="hold"/>
                                        <p:tgtEl>
                                          <p:spTgt spid="4198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41987">
                                            <p:txEl>
                                              <p:pRg st="7" end="7"/>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41987">
                                            <p:txEl>
                                              <p:pRg st="8" end="8"/>
                                            </p:txEl>
                                          </p:spTgt>
                                        </p:tgtEl>
                                        <p:attrNameLst>
                                          <p:attrName>style.visibility</p:attrName>
                                        </p:attrNameLst>
                                      </p:cBhvr>
                                      <p:to>
                                        <p:strVal val="visible"/>
                                      </p:to>
                                    </p:set>
                                    <p:anim calcmode="lin" valueType="num">
                                      <p:cBhvr additive="base">
                                        <p:cTn id="45" dur="500" fill="hold"/>
                                        <p:tgtEl>
                                          <p:spTgt spid="41987">
                                            <p:txEl>
                                              <p:pRg st="8" end="8"/>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1987">
                                            <p:txEl>
                                              <p:pRg st="8" end="8"/>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1987">
                                            <p:txEl>
                                              <p:pRg st="9" end="9"/>
                                            </p:txEl>
                                          </p:spTgt>
                                        </p:tgtEl>
                                        <p:attrNameLst>
                                          <p:attrName>style.visibility</p:attrName>
                                        </p:attrNameLst>
                                      </p:cBhvr>
                                      <p:to>
                                        <p:strVal val="visible"/>
                                      </p:to>
                                    </p:set>
                                    <p:anim calcmode="lin" valueType="num">
                                      <p:cBhvr additive="base">
                                        <p:cTn id="49" dur="500" fill="hold"/>
                                        <p:tgtEl>
                                          <p:spTgt spid="41987">
                                            <p:txEl>
                                              <p:pRg st="9" end="9"/>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198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Rectangle 2">
            <a:extLst>
              <a:ext uri="{FF2B5EF4-FFF2-40B4-BE49-F238E27FC236}">
                <a16:creationId xmlns:a16="http://schemas.microsoft.com/office/drawing/2014/main" id="{3167704D-8BBE-36B4-5F3F-C1070FF63D12}"/>
              </a:ext>
            </a:extLst>
          </p:cNvPr>
          <p:cNvSpPr>
            <a:spLocks noGrp="1" noChangeArrowheads="1"/>
          </p:cNvSpPr>
          <p:nvPr>
            <p:ph type="title"/>
          </p:nvPr>
        </p:nvSpPr>
        <p:spPr bwMode="auto">
          <a:xfrm>
            <a:off x="685800" y="685800"/>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实施（</a:t>
            </a:r>
            <a:r>
              <a:rPr lang="en-US" altLang="zh-CN" dirty="0">
                <a:effectLst>
                  <a:outerShdw blurRad="38100" dist="38100" dir="2700000" algn="tl">
                    <a:srgbClr val="C0C0C0"/>
                  </a:outerShdw>
                </a:effectLst>
                <a:ea typeface="宋体" pitchFamily="2" charset="-122"/>
              </a:rPr>
              <a:t>Implementation</a:t>
            </a:r>
            <a:r>
              <a:rPr lang="zh-CN" altLang="en-US" dirty="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531459" name="Rectangle 3">
            <a:extLst>
              <a:ext uri="{FF2B5EF4-FFF2-40B4-BE49-F238E27FC236}">
                <a16:creationId xmlns:a16="http://schemas.microsoft.com/office/drawing/2014/main" id="{1ABDE9CA-C960-EE86-9353-B9A5C52139BB}"/>
              </a:ext>
            </a:extLst>
          </p:cNvPr>
          <p:cNvSpPr>
            <a:spLocks noGrp="1" noChangeArrowheads="1"/>
          </p:cNvSpPr>
          <p:nvPr>
            <p:ph type="body" idx="1"/>
          </p:nvPr>
        </p:nvSpPr>
        <p:spPr>
          <a:xfrm>
            <a:off x="838200" y="1981200"/>
            <a:ext cx="7550150" cy="3392488"/>
          </a:xfrm>
        </p:spPr>
        <p:txBody>
          <a:bodyPr lIns="92075" tIns="46038" rIns="92075" bIns="46038"/>
          <a:lstStyle/>
          <a:p>
            <a:pPr>
              <a:lnSpc>
                <a:spcPct val="125000"/>
              </a:lnSpc>
              <a:spcBef>
                <a:spcPct val="30000"/>
              </a:spcBef>
            </a:pPr>
            <a:r>
              <a:rPr lang="zh-CN" altLang="en-US" sz="2800" b="1" dirty="0">
                <a:latin typeface="宋体" panose="02010600030101010101" pitchFamily="2" charset="-122"/>
                <a:ea typeface="宋体" panose="02010600030101010101" pitchFamily="2" charset="-122"/>
                <a:cs typeface="Times New Roman" panose="02020603050405020304" pitchFamily="18" charset="0"/>
              </a:rPr>
              <a:t>基本原则是追求实施成本最小化</a:t>
            </a:r>
            <a:endParaRPr lang="en-US" altLang="zh-CN" sz="2800" b="1" dirty="0">
              <a:latin typeface="宋体" panose="02010600030101010101" pitchFamily="2" charset="-122"/>
              <a:ea typeface="宋体" panose="02010600030101010101" pitchFamily="2" charset="-122"/>
              <a:cs typeface="Times New Roman" panose="02020603050405020304" pitchFamily="18" charset="0"/>
            </a:endParaRPr>
          </a:p>
          <a:p>
            <a:pPr lvl="1">
              <a:lnSpc>
                <a:spcPct val="125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健康保险的最低保费</a:t>
            </a:r>
          </a:p>
          <a:p>
            <a:pPr lvl="1">
              <a:lnSpc>
                <a:spcPct val="125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通过共同基金或经纪人在股票市场上投资的成本</a:t>
            </a:r>
          </a:p>
          <a:p>
            <a:pPr lvl="1">
              <a:lnSpc>
                <a:spcPct val="125000"/>
              </a:lnSpc>
            </a:pPr>
            <a:r>
              <a:rPr lang="zh-CN" altLang="en-US" sz="2400" b="1" dirty="0">
                <a:latin typeface="宋体" panose="02010600030101010101" pitchFamily="2" charset="-122"/>
                <a:ea typeface="宋体" panose="02010600030101010101" pitchFamily="2" charset="-122"/>
                <a:cs typeface="Times New Roman" panose="02020603050405020304" pitchFamily="18" charset="0"/>
              </a:rPr>
              <a:t>为每只股票分别投保的成本是为两只股票投资组合投保的两倍</a:t>
            </a:r>
            <a:endParaRPr lang="en-US" altLang="zh-CN" sz="2400" b="1" dirty="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blinds(horizontal)">
                                      <p:cBhvr>
                                        <p:cTn id="7" dur="500"/>
                                        <p:tgtEl>
                                          <p:spTgt spid="53145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1459">
                                            <p:txEl>
                                              <p:pRg st="1" end="1"/>
                                            </p:txEl>
                                          </p:spTgt>
                                        </p:tgtEl>
                                        <p:attrNameLst>
                                          <p:attrName>style.visibility</p:attrName>
                                        </p:attrNameLst>
                                      </p:cBhvr>
                                      <p:to>
                                        <p:strVal val="visible"/>
                                      </p:to>
                                    </p:set>
                                    <p:animEffect transition="in" filter="blinds(horizontal)">
                                      <p:cBhvr>
                                        <p:cTn id="12" dur="500"/>
                                        <p:tgtEl>
                                          <p:spTgt spid="53145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31459">
                                            <p:txEl>
                                              <p:pRg st="2" end="2"/>
                                            </p:txEl>
                                          </p:spTgt>
                                        </p:tgtEl>
                                        <p:attrNameLst>
                                          <p:attrName>style.visibility</p:attrName>
                                        </p:attrNameLst>
                                      </p:cBhvr>
                                      <p:to>
                                        <p:strVal val="visible"/>
                                      </p:to>
                                    </p:set>
                                    <p:animEffect transition="in" filter="blinds(horizontal)">
                                      <p:cBhvr>
                                        <p:cTn id="15" dur="500"/>
                                        <p:tgtEl>
                                          <p:spTgt spid="531459">
                                            <p:txEl>
                                              <p:pRg st="2" end="2"/>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531459">
                                            <p:txEl>
                                              <p:pRg st="3" end="3"/>
                                            </p:txEl>
                                          </p:spTgt>
                                        </p:tgtEl>
                                        <p:attrNameLst>
                                          <p:attrName>style.visibility</p:attrName>
                                        </p:attrNameLst>
                                      </p:cBhvr>
                                      <p:to>
                                        <p:strVal val="visible"/>
                                      </p:to>
                                    </p:set>
                                    <p:animEffect transition="in" filter="blinds(horizontal)">
                                      <p:cBhvr>
                                        <p:cTn id="18" dur="500"/>
                                        <p:tgtEl>
                                          <p:spTgt spid="5314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a:extLst>
              <a:ext uri="{FF2B5EF4-FFF2-40B4-BE49-F238E27FC236}">
                <a16:creationId xmlns:a16="http://schemas.microsoft.com/office/drawing/2014/main" id="{3DDD33C0-88F2-71F1-88AD-03056C88B189}"/>
              </a:ext>
            </a:extLst>
          </p:cNvPr>
          <p:cNvSpPr>
            <a:spLocks noGrp="1" noChangeArrowheads="1"/>
          </p:cNvSpPr>
          <p:nvPr>
            <p:ph type="title"/>
          </p:nvPr>
        </p:nvSpPr>
        <p:spPr bwMode="auto">
          <a:xfrm>
            <a:off x="685800" y="685800"/>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回顾（</a:t>
            </a:r>
            <a:r>
              <a:rPr lang="en-US" altLang="zh-CN" dirty="0">
                <a:effectLst>
                  <a:outerShdw blurRad="38100" dist="38100" dir="2700000" algn="tl">
                    <a:srgbClr val="C0C0C0"/>
                  </a:outerShdw>
                </a:effectLst>
                <a:ea typeface="宋体" pitchFamily="2" charset="-122"/>
              </a:rPr>
              <a:t>Review</a:t>
            </a:r>
            <a:r>
              <a:rPr lang="zh-CN" altLang="en-US" dirty="0">
                <a:effectLst>
                  <a:outerShdw blurRad="38100" dist="38100" dir="2700000" algn="tl">
                    <a:srgbClr val="C0C0C0"/>
                  </a:outerShdw>
                </a:effectLst>
                <a:ea typeface="宋体" pitchFamily="2" charset="-122"/>
              </a:rPr>
              <a:t>）</a:t>
            </a:r>
            <a:r>
              <a:rPr lang="en-US" altLang="zh-CN" dirty="0">
                <a:effectLst>
                  <a:outerShdw blurRad="38100" dist="38100" dir="2700000" algn="tl">
                    <a:srgbClr val="C0C0C0"/>
                  </a:outerShdw>
                </a:effectLst>
                <a:ea typeface="宋体" pitchFamily="2" charset="-122"/>
              </a:rPr>
              <a:t>  </a:t>
            </a:r>
          </a:p>
        </p:txBody>
      </p:sp>
      <p:sp>
        <p:nvSpPr>
          <p:cNvPr id="43011" name="Rectangle 3">
            <a:extLst>
              <a:ext uri="{FF2B5EF4-FFF2-40B4-BE49-F238E27FC236}">
                <a16:creationId xmlns:a16="http://schemas.microsoft.com/office/drawing/2014/main" id="{9C8C1630-FDB6-3389-A4BE-827CA9133FE5}"/>
              </a:ext>
            </a:extLst>
          </p:cNvPr>
          <p:cNvSpPr>
            <a:spLocks noGrp="1" noChangeArrowheads="1"/>
          </p:cNvSpPr>
          <p:nvPr>
            <p:ph type="body" idx="1"/>
          </p:nvPr>
        </p:nvSpPr>
        <p:spPr>
          <a:xfrm>
            <a:off x="755650" y="1844675"/>
            <a:ext cx="7848600" cy="4105275"/>
          </a:xfrm>
        </p:spPr>
        <p:txBody>
          <a:bodyPr lIns="92075" tIns="46038" rIns="92075" bIns="46038"/>
          <a:lstStyle/>
          <a:p>
            <a:pPr>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风险管理是一项定期审查和修正决策的</a:t>
            </a:r>
            <a:r>
              <a:rPr lang="zh-CN" altLang="en-US" sz="28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动态的“反馈”</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机制。</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随着时间流逝以及环境的改变，新的风险暴露可能出现，关于风险更多信息会得到，管理风险的成本会更低等原因，导致对风险管理作出调整。</a:t>
            </a:r>
          </a:p>
        </p:txBody>
      </p:sp>
    </p:spTree>
  </p:cSld>
  <p:clrMapOvr>
    <a:masterClrMapping/>
  </p:clrMapOvr>
  <p:transition>
    <p:rand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15746D0-F358-54B7-0965-6C7E1EB59B10}"/>
              </a:ext>
            </a:extLst>
          </p:cNvPr>
          <p:cNvSpPr>
            <a:spLocks noGrp="1"/>
          </p:cNvSpPr>
          <p:nvPr>
            <p:ph type="title"/>
          </p:nvPr>
        </p:nvSpPr>
        <p:spPr bwMode="auto">
          <a:xfrm>
            <a:off x="457200" y="549275"/>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latin typeface="Cambria" panose="02040503050406030204" pitchFamily="18" charset="0"/>
                <a:ea typeface="宋体" panose="02010600030101010101" pitchFamily="2" charset="-122"/>
              </a:rPr>
              <a:t>风险转移的三种方法</a:t>
            </a:r>
          </a:p>
        </p:txBody>
      </p:sp>
      <p:sp>
        <p:nvSpPr>
          <p:cNvPr id="44035" name="内容占位符 2">
            <a:extLst>
              <a:ext uri="{FF2B5EF4-FFF2-40B4-BE49-F238E27FC236}">
                <a16:creationId xmlns:a16="http://schemas.microsoft.com/office/drawing/2014/main" id="{55C87B94-9428-F05B-9294-553036175661}"/>
              </a:ext>
            </a:extLst>
          </p:cNvPr>
          <p:cNvSpPr>
            <a:spLocks noGrp="1" noChangeArrowheads="1"/>
          </p:cNvSpPr>
          <p:nvPr>
            <p:ph idx="1"/>
          </p:nvPr>
        </p:nvSpPr>
        <p:spPr>
          <a:xfrm>
            <a:off x="554038" y="1557338"/>
            <a:ext cx="8353425" cy="4897437"/>
          </a:xfrm>
        </p:spPr>
        <p:txBody>
          <a:bodyPr/>
          <a:lstStyle/>
          <a:p>
            <a:pPr>
              <a:lnSpc>
                <a:spcPct val="125000"/>
              </a:lnSpc>
            </a:pPr>
            <a:r>
              <a:rPr lang="zh-CN" altLang="en-US" sz="2600" dirty="0">
                <a:latin typeface="华文宋体" panose="02010600040101010101" pitchFamily="2" charset="-122"/>
                <a:ea typeface="华文宋体" panose="02010600040101010101" pitchFamily="2" charset="-122"/>
                <a:cs typeface="Times New Roman" panose="02020603050405020304" pitchFamily="18" charset="0"/>
              </a:rPr>
              <a:t>向其他人转移部分或全部风险是金融系统发挥最大作用之处。转移风险的最基本方法就是出售那些是风险来源的资产。</a:t>
            </a:r>
          </a:p>
          <a:p>
            <a:pPr>
              <a:lnSpc>
                <a:spcPct val="125000"/>
              </a:lnSpc>
            </a:pPr>
            <a:r>
              <a:rPr lang="zh-CN" altLang="en-US" sz="2600" dirty="0">
                <a:latin typeface="华文宋体" panose="02010600040101010101" pitchFamily="2" charset="-122"/>
                <a:ea typeface="华文宋体" panose="02010600040101010101" pitchFamily="2" charset="-122"/>
                <a:cs typeface="Times New Roman" panose="02020603050405020304" pitchFamily="18" charset="0"/>
              </a:rPr>
              <a:t>如果不选择出售风险资产，可使用三种转移风险的方法：</a:t>
            </a:r>
            <a:endParaRPr lang="en-US" altLang="zh-CN" sz="2600"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25000"/>
              </a:lnSpc>
            </a:pP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对冲（</a:t>
            </a:r>
            <a:r>
              <a:rPr lang="en-US" altLang="zh-CN" sz="2400" dirty="0">
                <a:latin typeface="华文宋体" panose="02010600040101010101" pitchFamily="2" charset="-122"/>
                <a:ea typeface="华文宋体" panose="02010600040101010101" pitchFamily="2" charset="-122"/>
                <a:cs typeface="Times New Roman" panose="02020603050405020304" pitchFamily="18" charset="0"/>
              </a:rPr>
              <a:t> Hedging </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2400"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25000"/>
              </a:lnSpc>
            </a:pP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投保（</a:t>
            </a:r>
            <a:r>
              <a:rPr lang="en-US" altLang="zh-CN" sz="2400" dirty="0">
                <a:latin typeface="华文宋体" panose="02010600040101010101" pitchFamily="2" charset="-122"/>
                <a:ea typeface="华文宋体" panose="02010600040101010101" pitchFamily="2" charset="-122"/>
                <a:cs typeface="Times New Roman" panose="02020603050405020304" pitchFamily="18" charset="0"/>
              </a:rPr>
              <a:t> Insuring </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a:t>
            </a:r>
            <a:endParaRPr lang="en-US" altLang="zh-CN" sz="2400" dirty="0">
              <a:latin typeface="华文宋体" panose="02010600040101010101" pitchFamily="2" charset="-122"/>
              <a:ea typeface="华文宋体" panose="02010600040101010101" pitchFamily="2" charset="-122"/>
              <a:cs typeface="Times New Roman" panose="02020603050405020304" pitchFamily="18" charset="0"/>
            </a:endParaRPr>
          </a:p>
          <a:p>
            <a:pPr lvl="1">
              <a:lnSpc>
                <a:spcPct val="125000"/>
              </a:lnSpc>
            </a:pP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分散化（</a:t>
            </a:r>
            <a:r>
              <a:rPr lang="en-US" altLang="zh-CN" sz="2400" dirty="0">
                <a:latin typeface="华文宋体" panose="02010600040101010101" pitchFamily="2" charset="-122"/>
                <a:ea typeface="华文宋体" panose="02010600040101010101" pitchFamily="2" charset="-122"/>
                <a:cs typeface="Times New Roman" panose="02020603050405020304" pitchFamily="18" charset="0"/>
              </a:rPr>
              <a:t>Diversifying</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 calcmode="lin" valueType="num">
                                      <p:cBhvr additive="base">
                                        <p:cTn id="7" dur="500" fill="hold"/>
                                        <p:tgtEl>
                                          <p:spTgt spid="440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4035">
                                            <p:txEl>
                                              <p:pRg st="1" end="1"/>
                                            </p:txEl>
                                          </p:spTgt>
                                        </p:tgtEl>
                                        <p:attrNameLst>
                                          <p:attrName>style.visibility</p:attrName>
                                        </p:attrNameLst>
                                      </p:cBhvr>
                                      <p:to>
                                        <p:strVal val="visible"/>
                                      </p:to>
                                    </p:set>
                                    <p:anim calcmode="lin" valueType="num">
                                      <p:cBhvr additive="base">
                                        <p:cTn id="13" dur="500" fill="hold"/>
                                        <p:tgtEl>
                                          <p:spTgt spid="440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4035">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4035">
                                            <p:txEl>
                                              <p:pRg st="2" end="2"/>
                                            </p:txEl>
                                          </p:spTgt>
                                        </p:tgtEl>
                                        <p:attrNameLst>
                                          <p:attrName>style.visibility</p:attrName>
                                        </p:attrNameLst>
                                      </p:cBhvr>
                                      <p:to>
                                        <p:strVal val="visible"/>
                                      </p:to>
                                    </p:set>
                                    <p:anim calcmode="lin" valueType="num">
                                      <p:cBhvr additive="base">
                                        <p:cTn id="17" dur="500" fill="hold"/>
                                        <p:tgtEl>
                                          <p:spTgt spid="4403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403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4035">
                                            <p:txEl>
                                              <p:pRg st="3" end="3"/>
                                            </p:txEl>
                                          </p:spTgt>
                                        </p:tgtEl>
                                        <p:attrNameLst>
                                          <p:attrName>style.visibility</p:attrName>
                                        </p:attrNameLst>
                                      </p:cBhvr>
                                      <p:to>
                                        <p:strVal val="visible"/>
                                      </p:to>
                                    </p:set>
                                    <p:anim calcmode="lin" valueType="num">
                                      <p:cBhvr additive="base">
                                        <p:cTn id="21" dur="500" fill="hold"/>
                                        <p:tgtEl>
                                          <p:spTgt spid="440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4035">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4035">
                                            <p:txEl>
                                              <p:pRg st="4" end="4"/>
                                            </p:txEl>
                                          </p:spTgt>
                                        </p:tgtEl>
                                        <p:attrNameLst>
                                          <p:attrName>style.visibility</p:attrName>
                                        </p:attrNameLst>
                                      </p:cBhvr>
                                      <p:to>
                                        <p:strVal val="visible"/>
                                      </p:to>
                                    </p:set>
                                    <p:anim calcmode="lin" valueType="num">
                                      <p:cBhvr additive="base">
                                        <p:cTn id="25" dur="500" fill="hold"/>
                                        <p:tgtEl>
                                          <p:spTgt spid="4403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403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75C207AD-D5DD-9313-D5AD-C3E44A1D20B0}"/>
              </a:ext>
            </a:extLst>
          </p:cNvPr>
          <p:cNvSpPr>
            <a:spLocks noGrp="1"/>
          </p:cNvSpPr>
          <p:nvPr>
            <p:ph type="title"/>
          </p:nvPr>
        </p:nvSpPr>
        <p:spPr bwMode="auto">
          <a:xfrm>
            <a:off x="500063" y="500063"/>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第</a:t>
            </a:r>
            <a:r>
              <a:rPr lang="en-US" altLang="zh-CN">
                <a:ea typeface="宋体" panose="02010600030101010101" pitchFamily="2" charset="-122"/>
              </a:rPr>
              <a:t>10</a:t>
            </a:r>
            <a:r>
              <a:rPr lang="zh-CN" altLang="en-US">
                <a:ea typeface="宋体" panose="02010600030101010101" pitchFamily="2" charset="-122"/>
              </a:rPr>
              <a:t>章 风险管理原理内容</a:t>
            </a:r>
          </a:p>
        </p:txBody>
      </p:sp>
      <p:sp>
        <p:nvSpPr>
          <p:cNvPr id="14339" name="内容占位符 2">
            <a:extLst>
              <a:ext uri="{FF2B5EF4-FFF2-40B4-BE49-F238E27FC236}">
                <a16:creationId xmlns:a16="http://schemas.microsoft.com/office/drawing/2014/main" id="{B9731BA9-8E92-A16D-D530-E8CC6542EE2C}"/>
              </a:ext>
            </a:extLst>
          </p:cNvPr>
          <p:cNvSpPr>
            <a:spLocks noGrp="1" noChangeArrowheads="1"/>
          </p:cNvSpPr>
          <p:nvPr>
            <p:ph idx="1"/>
          </p:nvPr>
        </p:nvSpPr>
        <p:spPr>
          <a:xfrm>
            <a:off x="2051720" y="1643063"/>
            <a:ext cx="6593805" cy="2376487"/>
          </a:xfrm>
        </p:spPr>
        <p:txBody>
          <a:bodyPr/>
          <a:lstStyle/>
          <a:p>
            <a:pPr>
              <a:lnSpc>
                <a:spcPct val="125000"/>
              </a:lnSpc>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导入案例</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不确定性和风险概念</a:t>
            </a:r>
          </a:p>
          <a:p>
            <a:pPr>
              <a:lnSpc>
                <a:spcPct val="125000"/>
              </a:lnSpc>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风险管理过程</a:t>
            </a:r>
          </a:p>
          <a:p>
            <a:pPr>
              <a:lnSpc>
                <a:spcPct val="125000"/>
              </a:lnSpc>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风险转移的三个手段</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组合理论与风险管理的量化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buFont typeface="Wingdings" panose="05000000000000000000" pitchFamily="2" charset="2"/>
              <a:buChar char="l"/>
            </a:pPr>
            <a:r>
              <a:rPr lang="zh-CN" altLang="en-US" sz="2400" dirty="0">
                <a:latin typeface="Times New Roman" panose="02020603050405020304" pitchFamily="18" charset="0"/>
                <a:ea typeface="宋体" panose="02010600030101010101" pitchFamily="2" charset="-122"/>
                <a:cs typeface="Times New Roman" panose="02020603050405020304" pitchFamily="18" charset="0"/>
              </a:rPr>
              <a:t>风险转移与经济效率</a:t>
            </a:r>
          </a:p>
        </p:txBody>
      </p:sp>
    </p:spTree>
    <p:extLst>
      <p:ext uri="{BB962C8B-B14F-4D97-AF65-F5344CB8AC3E}">
        <p14:creationId xmlns:p14="http://schemas.microsoft.com/office/powerpoint/2010/main" val="93936469"/>
      </p:ext>
    </p:extLst>
  </p:cSld>
  <p:clrMapOvr>
    <a:masterClrMapping/>
  </p:clrMapOvr>
  <p:transition>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ADB1A223-CAE4-CADC-D0C2-2B2841075A04}"/>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706563" name="Rectangle 3">
            <a:extLst>
              <a:ext uri="{FF2B5EF4-FFF2-40B4-BE49-F238E27FC236}">
                <a16:creationId xmlns:a16="http://schemas.microsoft.com/office/drawing/2014/main" id="{9D341359-F2B5-0497-7480-08B8BBFD10A5}"/>
              </a:ext>
            </a:extLst>
          </p:cNvPr>
          <p:cNvSpPr>
            <a:spLocks noGrp="1" noChangeArrowheads="1"/>
          </p:cNvSpPr>
          <p:nvPr>
            <p:ph type="title"/>
          </p:nvPr>
        </p:nvSpPr>
        <p:spPr bwMode="auto">
          <a:xfrm>
            <a:off x="931863" y="333375"/>
            <a:ext cx="7772400" cy="1295400"/>
          </a:xfrm>
          <a:ln w="12700">
            <a:miter lim="800000"/>
            <a:headEnd/>
            <a:tailEnd/>
          </a:ln>
        </p:spPr>
        <p:txBody>
          <a:bodyPr vert="horz" wrap="square" lIns="90488" tIns="44450" rIns="90488" bIns="44450" numCol="1" anchor="ctr" anchorCtr="0" compatLnSpc="1">
            <a:prstTxWarp prst="textNoShape">
              <a:avLst/>
            </a:prstTxWarp>
          </a:bodyPr>
          <a:lstStyle/>
          <a:p>
            <a:pPr>
              <a:defRPr/>
            </a:pPr>
            <a:r>
              <a:rPr lang="zh-CN" altLang="en-US" sz="4000" b="1" dirty="0">
                <a:effectLst>
                  <a:outerShdw blurRad="38100" dist="38100" dir="2700000" algn="tl">
                    <a:srgbClr val="C0C0C0"/>
                  </a:outerShdw>
                </a:effectLst>
                <a:latin typeface="楷体_GB2312" pitchFamily="49" charset="-122"/>
                <a:ea typeface="楷体_GB2312" pitchFamily="49" charset="-122"/>
              </a:rPr>
              <a:t>对冲</a:t>
            </a:r>
            <a:r>
              <a:rPr lang="en-US" altLang="zh-CN" sz="4000" b="1" dirty="0">
                <a:effectLst>
                  <a:outerShdw blurRad="38100" dist="38100" dir="2700000" algn="tl">
                    <a:srgbClr val="C0C0C0"/>
                  </a:outerShdw>
                </a:effectLst>
                <a:latin typeface="楷体_GB2312" pitchFamily="49" charset="-122"/>
                <a:ea typeface="楷体_GB2312" pitchFamily="49" charset="-122"/>
              </a:rPr>
              <a:t>/</a:t>
            </a:r>
            <a:r>
              <a:rPr lang="zh-CN" altLang="en-US" sz="4000" b="1" dirty="0">
                <a:effectLst>
                  <a:outerShdw blurRad="38100" dist="38100" dir="2700000" algn="tl">
                    <a:srgbClr val="C0C0C0"/>
                  </a:outerShdw>
                </a:effectLst>
                <a:latin typeface="楷体_GB2312" pitchFamily="49" charset="-122"/>
                <a:ea typeface="楷体_GB2312" pitchFamily="49" charset="-122"/>
              </a:rPr>
              <a:t>套期保值（</a:t>
            </a:r>
            <a:r>
              <a:rPr lang="en-US" altLang="zh-CN" sz="4000" dirty="0">
                <a:effectLst>
                  <a:outerShdw blurRad="38100" dist="38100" dir="2700000" algn="tl">
                    <a:srgbClr val="C0C0C0"/>
                  </a:outerShdw>
                </a:effectLst>
                <a:ea typeface="宋体" pitchFamily="2" charset="-122"/>
              </a:rPr>
              <a:t> Hedging </a:t>
            </a:r>
            <a:r>
              <a:rPr lang="zh-CN" altLang="en-US" sz="4000" b="1" dirty="0">
                <a:effectLst>
                  <a:outerShdw blurRad="38100" dist="38100" dir="2700000" algn="tl">
                    <a:srgbClr val="C0C0C0"/>
                  </a:outerShdw>
                </a:effectLst>
                <a:latin typeface="楷体_GB2312" pitchFamily="49" charset="-122"/>
                <a:ea typeface="楷体_GB2312" pitchFamily="49" charset="-122"/>
              </a:rPr>
              <a:t>）</a:t>
            </a:r>
          </a:p>
        </p:txBody>
      </p:sp>
      <p:sp>
        <p:nvSpPr>
          <p:cNvPr id="706564" name="Rectangle 4">
            <a:extLst>
              <a:ext uri="{FF2B5EF4-FFF2-40B4-BE49-F238E27FC236}">
                <a16:creationId xmlns:a16="http://schemas.microsoft.com/office/drawing/2014/main" id="{F2332FDA-C33C-A7A3-1B45-73F52D07E9DA}"/>
              </a:ext>
            </a:extLst>
          </p:cNvPr>
          <p:cNvSpPr>
            <a:spLocks noGrp="1" noChangeArrowheads="1"/>
          </p:cNvSpPr>
          <p:nvPr>
            <p:ph type="body" idx="1"/>
          </p:nvPr>
        </p:nvSpPr>
        <p:spPr>
          <a:xfrm>
            <a:off x="714375" y="1387475"/>
            <a:ext cx="8208963" cy="4881563"/>
          </a:xfrm>
        </p:spPr>
        <p:txBody>
          <a:bodyPr lIns="90488" rIns="90488"/>
          <a:lstStyle/>
          <a:p>
            <a:pPr>
              <a:lnSpc>
                <a:spcPct val="125000"/>
              </a:lnSpc>
              <a:spcBef>
                <a:spcPct val="3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为</a:t>
            </a:r>
            <a:r>
              <a:rPr lang="zh-CN" altLang="en-US" sz="2800" b="1">
                <a:solidFill>
                  <a:srgbClr val="FF00FF"/>
                </a:solidFill>
                <a:latin typeface="Times New Roman" panose="02020603050405020304" pitchFamily="18" charset="0"/>
                <a:ea typeface="宋体" panose="02010600030101010101" pitchFamily="2" charset="-122"/>
                <a:cs typeface="Times New Roman" panose="02020603050405020304" pitchFamily="18" charset="0"/>
              </a:rPr>
              <a:t>降低风险暴露程度</a:t>
            </a:r>
            <a:r>
              <a:rPr lang="zh-CN" altLang="en-US" sz="2800" b="1">
                <a:latin typeface="Times New Roman" panose="02020603050405020304" pitchFamily="18" charset="0"/>
                <a:ea typeface="宋体" panose="02010600030101010101" pitchFamily="2" charset="-122"/>
                <a:cs typeface="Times New Roman" panose="02020603050405020304" pitchFamily="18" charset="0"/>
              </a:rPr>
              <a:t>而采取行动，该行动同时导致</a:t>
            </a: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放弃获利的可能性。</a:t>
            </a:r>
            <a:endPar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例：农民以固定价格出售其未来的农作物；一次性订阅</a:t>
            </a:r>
            <a:r>
              <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3</a:t>
            </a:r>
            <a:r>
              <a:rPr lang="zh-CN" altLang="en-US"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年的杂志</a:t>
            </a:r>
            <a:endParaRPr lang="en-US" altLang="zh-CN" sz="2800" b="1">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2800" b="1">
                <a:latin typeface="Times New Roman" panose="02020603050405020304" pitchFamily="18" charset="0"/>
                <a:ea typeface="宋体" panose="02010600030101010101" pitchFamily="2" charset="-122"/>
                <a:cs typeface="Times New Roman" panose="02020603050405020304" pitchFamily="18" charset="0"/>
              </a:rPr>
              <a:t>金融市场提供了多种对冲的方法：</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buFont typeface="Times New Roman" panose="02020603050405020304" pitchFamily="18" charset="0"/>
              <a:buChar char="–"/>
            </a:pPr>
            <a:r>
              <a:rPr lang="zh-CN" altLang="en-US" sz="2400" b="1">
                <a:solidFill>
                  <a:srgbClr val="0000FF"/>
                </a:solidFill>
                <a:latin typeface="Times New Roman" panose="02020603050405020304" pitchFamily="18" charset="0"/>
                <a:ea typeface="楷体_GB2312"/>
                <a:cs typeface="Times New Roman" panose="02020603050405020304" pitchFamily="18" charset="0"/>
              </a:rPr>
              <a:t>远期合约</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a:solidFill>
                  <a:srgbClr val="0000FF"/>
                </a:solidFill>
                <a:latin typeface="Times New Roman" panose="02020603050405020304" pitchFamily="18" charset="0"/>
                <a:ea typeface="楷体_GB2312"/>
                <a:cs typeface="Times New Roman" panose="02020603050405020304" pitchFamily="18" charset="0"/>
              </a:rPr>
              <a:t>(</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Forward</a:t>
            </a:r>
            <a:r>
              <a:rPr lang="en-US" altLang="zh-CN" sz="2400" b="1">
                <a:solidFill>
                  <a:srgbClr val="0000FF"/>
                </a:solidFill>
                <a:latin typeface="Times New Roman" panose="02020603050405020304" pitchFamily="18" charset="0"/>
                <a:ea typeface="楷体_GB2312"/>
                <a:cs typeface="Times New Roman" panose="02020603050405020304" pitchFamily="18" charset="0"/>
              </a:rPr>
              <a:t>)</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a:solidFill>
                  <a:srgbClr val="0000FF"/>
                </a:solidFill>
                <a:latin typeface="Times New Roman" panose="02020603050405020304" pitchFamily="18" charset="0"/>
                <a:ea typeface="楷体_GB2312"/>
                <a:cs typeface="Times New Roman" panose="02020603050405020304" pitchFamily="18" charset="0"/>
              </a:rPr>
              <a:t>期货合约</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a:solidFill>
                  <a:srgbClr val="0000FF"/>
                </a:solidFill>
                <a:latin typeface="Times New Roman" panose="02020603050405020304" pitchFamily="18" charset="0"/>
                <a:ea typeface="楷体_GB2312"/>
                <a:cs typeface="Times New Roman" panose="02020603050405020304" pitchFamily="18" charset="0"/>
              </a:rPr>
              <a:t>(</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futures contracts)</a:t>
            </a:r>
          </a:p>
          <a:p>
            <a:pPr lvl="1">
              <a:lnSpc>
                <a:spcPct val="125000"/>
              </a:lnSpc>
              <a:spcBef>
                <a:spcPct val="30000"/>
              </a:spcBef>
              <a:buFont typeface="Times New Roman" panose="02020603050405020304" pitchFamily="18" charset="0"/>
              <a:buChar char="–"/>
            </a:pPr>
            <a:r>
              <a:rPr lang="zh-CN" altLang="en-US" sz="2400" b="1">
                <a:solidFill>
                  <a:srgbClr val="0000FF"/>
                </a:solidFill>
                <a:latin typeface="Times New Roman" panose="02020603050405020304" pitchFamily="18" charset="0"/>
                <a:ea typeface="楷体_GB2312"/>
                <a:cs typeface="Times New Roman" panose="02020603050405020304" pitchFamily="18" charset="0"/>
              </a:rPr>
              <a:t>互换协议</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b="1">
                <a:solidFill>
                  <a:srgbClr val="0000FF"/>
                </a:solidFill>
                <a:latin typeface="Times New Roman" panose="02020603050405020304" pitchFamily="18" charset="0"/>
                <a:ea typeface="楷体_GB2312"/>
                <a:cs typeface="Times New Roman" panose="02020603050405020304" pitchFamily="18" charset="0"/>
              </a:rPr>
              <a:t>(</a:t>
            </a:r>
            <a:r>
              <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rPr>
              <a:t>Swap contracts</a:t>
            </a:r>
            <a:r>
              <a:rPr lang="en-US" altLang="zh-CN" sz="2400" b="1">
                <a:solidFill>
                  <a:srgbClr val="0000FF"/>
                </a:solidFill>
                <a:latin typeface="Times New Roman" panose="02020603050405020304" pitchFamily="18" charset="0"/>
                <a:ea typeface="楷体_GB2312"/>
                <a:cs typeface="Times New Roman" panose="02020603050405020304" pitchFamily="18" charset="0"/>
              </a:rPr>
              <a:t>)</a:t>
            </a:r>
            <a:endParaRPr lang="en-US" altLang="zh-CN" sz="2400" b="1">
              <a:solidFill>
                <a:srgbClr val="0000FF"/>
              </a:solidFill>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buFont typeface="Times New Roman" panose="02020603050405020304" pitchFamily="18" charset="0"/>
              <a:buChar char="–"/>
            </a:pPr>
            <a:r>
              <a:rPr lang="zh-CN" altLang="en-US" sz="2400" b="1">
                <a:latin typeface="Times New Roman" panose="02020603050405020304" pitchFamily="18" charset="0"/>
                <a:ea typeface="宋体" panose="02010600030101010101" pitchFamily="2" charset="-122"/>
                <a:cs typeface="Times New Roman" panose="02020603050405020304" pitchFamily="18" charset="0"/>
              </a:rPr>
              <a:t>资产负债匹配（</a:t>
            </a:r>
            <a:r>
              <a:rPr lang="en-US" altLang="zh-CN" sz="2400" b="1">
                <a:latin typeface="Times New Roman" panose="02020603050405020304" pitchFamily="18" charset="0"/>
                <a:ea typeface="宋体" panose="02010600030101010101" pitchFamily="2" charset="-122"/>
                <a:cs typeface="Times New Roman" panose="02020603050405020304" pitchFamily="18" charset="0"/>
              </a:rPr>
              <a:t>Matching assets to liabilities</a:t>
            </a:r>
            <a:r>
              <a:rPr lang="zh-CN" altLang="en-US" sz="2400" b="1">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b="1">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6564">
                                            <p:txEl>
                                              <p:pRg st="0" end="0"/>
                                            </p:txEl>
                                          </p:spTgt>
                                        </p:tgtEl>
                                        <p:attrNameLst>
                                          <p:attrName>style.visibility</p:attrName>
                                        </p:attrNameLst>
                                      </p:cBhvr>
                                      <p:to>
                                        <p:strVal val="visible"/>
                                      </p:to>
                                    </p:set>
                                    <p:animEffect transition="in" filter="blinds(horizontal)">
                                      <p:cBhvr>
                                        <p:cTn id="7" dur="500"/>
                                        <p:tgtEl>
                                          <p:spTgt spid="70656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06564">
                                            <p:txEl>
                                              <p:pRg st="1" end="1"/>
                                            </p:txEl>
                                          </p:spTgt>
                                        </p:tgtEl>
                                        <p:attrNameLst>
                                          <p:attrName>style.visibility</p:attrName>
                                        </p:attrNameLst>
                                      </p:cBhvr>
                                      <p:to>
                                        <p:strVal val="visible"/>
                                      </p:to>
                                    </p:set>
                                    <p:animEffect transition="in" filter="blinds(horizontal)">
                                      <p:cBhvr>
                                        <p:cTn id="12" dur="500"/>
                                        <p:tgtEl>
                                          <p:spTgt spid="706564">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06564">
                                            <p:txEl>
                                              <p:pRg st="2" end="2"/>
                                            </p:txEl>
                                          </p:spTgt>
                                        </p:tgtEl>
                                        <p:attrNameLst>
                                          <p:attrName>style.visibility</p:attrName>
                                        </p:attrNameLst>
                                      </p:cBhvr>
                                      <p:to>
                                        <p:strVal val="visible"/>
                                      </p:to>
                                    </p:set>
                                    <p:animEffect transition="in" filter="blinds(horizontal)">
                                      <p:cBhvr>
                                        <p:cTn id="17" dur="500"/>
                                        <p:tgtEl>
                                          <p:spTgt spid="706564">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706564">
                                            <p:txEl>
                                              <p:pRg st="3" end="3"/>
                                            </p:txEl>
                                          </p:spTgt>
                                        </p:tgtEl>
                                        <p:attrNameLst>
                                          <p:attrName>style.visibility</p:attrName>
                                        </p:attrNameLst>
                                      </p:cBhvr>
                                      <p:to>
                                        <p:strVal val="visible"/>
                                      </p:to>
                                    </p:set>
                                    <p:animEffect transition="in" filter="wipe(up)">
                                      <p:cBhvr>
                                        <p:cTn id="22" dur="500"/>
                                        <p:tgtEl>
                                          <p:spTgt spid="706564">
                                            <p:txEl>
                                              <p:pRg st="3" end="3"/>
                                            </p:txEl>
                                          </p:spTgt>
                                        </p:tgtEl>
                                      </p:cBhvr>
                                    </p:animEffect>
                                  </p:childTnLst>
                                </p:cTn>
                              </p:par>
                              <p:par>
                                <p:cTn id="23" presetID="22" presetClass="entr" presetSubtype="1" fill="hold" nodeType="withEffect">
                                  <p:stCondLst>
                                    <p:cond delay="0"/>
                                  </p:stCondLst>
                                  <p:childTnLst>
                                    <p:set>
                                      <p:cBhvr>
                                        <p:cTn id="24" dur="1" fill="hold">
                                          <p:stCondLst>
                                            <p:cond delay="0"/>
                                          </p:stCondLst>
                                        </p:cTn>
                                        <p:tgtEl>
                                          <p:spTgt spid="706564">
                                            <p:txEl>
                                              <p:pRg st="4" end="4"/>
                                            </p:txEl>
                                          </p:spTgt>
                                        </p:tgtEl>
                                        <p:attrNameLst>
                                          <p:attrName>style.visibility</p:attrName>
                                        </p:attrNameLst>
                                      </p:cBhvr>
                                      <p:to>
                                        <p:strVal val="visible"/>
                                      </p:to>
                                    </p:set>
                                    <p:animEffect transition="in" filter="wipe(up)">
                                      <p:cBhvr>
                                        <p:cTn id="25" dur="500"/>
                                        <p:tgtEl>
                                          <p:spTgt spid="706564">
                                            <p:txEl>
                                              <p:pRg st="4" end="4"/>
                                            </p:txEl>
                                          </p:spTgt>
                                        </p:tgtEl>
                                      </p:cBhvr>
                                    </p:animEffect>
                                  </p:childTnLst>
                                </p:cTn>
                              </p:par>
                              <p:par>
                                <p:cTn id="26" presetID="22" presetClass="entr" presetSubtype="1" fill="hold" nodeType="withEffect">
                                  <p:stCondLst>
                                    <p:cond delay="0"/>
                                  </p:stCondLst>
                                  <p:childTnLst>
                                    <p:set>
                                      <p:cBhvr>
                                        <p:cTn id="27" dur="1" fill="hold">
                                          <p:stCondLst>
                                            <p:cond delay="0"/>
                                          </p:stCondLst>
                                        </p:cTn>
                                        <p:tgtEl>
                                          <p:spTgt spid="706564">
                                            <p:txEl>
                                              <p:pRg st="5" end="5"/>
                                            </p:txEl>
                                          </p:spTgt>
                                        </p:tgtEl>
                                        <p:attrNameLst>
                                          <p:attrName>style.visibility</p:attrName>
                                        </p:attrNameLst>
                                      </p:cBhvr>
                                      <p:to>
                                        <p:strVal val="visible"/>
                                      </p:to>
                                    </p:set>
                                    <p:animEffect transition="in" filter="wipe(up)">
                                      <p:cBhvr>
                                        <p:cTn id="28" dur="500"/>
                                        <p:tgtEl>
                                          <p:spTgt spid="7065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BB63-7B2C-9033-B363-BCB1F770B63E}"/>
            </a:ext>
          </a:extLst>
        </p:cNvPr>
        <p:cNvGrpSpPr/>
        <p:nvPr/>
      </p:nvGrpSpPr>
      <p:grpSpPr>
        <a:xfrm>
          <a:off x="0" y="0"/>
          <a:ext cx="0" cy="0"/>
          <a:chOff x="0" y="0"/>
          <a:chExt cx="0" cy="0"/>
        </a:xfrm>
      </p:grpSpPr>
      <p:sp>
        <p:nvSpPr>
          <p:cNvPr id="107522" name="标题 1">
            <a:extLst>
              <a:ext uri="{FF2B5EF4-FFF2-40B4-BE49-F238E27FC236}">
                <a16:creationId xmlns:a16="http://schemas.microsoft.com/office/drawing/2014/main" id="{5FC416CC-CDBC-9184-1E27-EAD548FB2A17}"/>
              </a:ext>
            </a:extLst>
          </p:cNvPr>
          <p:cNvSpPr>
            <a:spLocks noGrp="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sz="3600">
                <a:ea typeface="宋体" panose="02010600030101010101" pitchFamily="2" charset="-122"/>
              </a:rPr>
              <a:t>附：关于风险对冲的笑话</a:t>
            </a:r>
          </a:p>
        </p:txBody>
      </p:sp>
      <p:sp>
        <p:nvSpPr>
          <p:cNvPr id="107523" name="内容占位符 2">
            <a:extLst>
              <a:ext uri="{FF2B5EF4-FFF2-40B4-BE49-F238E27FC236}">
                <a16:creationId xmlns:a16="http://schemas.microsoft.com/office/drawing/2014/main" id="{6559C741-4F86-BA24-E449-69A3A32CF969}"/>
              </a:ext>
            </a:extLst>
          </p:cNvPr>
          <p:cNvSpPr>
            <a:spLocks noGrp="1" noChangeArrowheads="1"/>
          </p:cNvSpPr>
          <p:nvPr>
            <p:ph idx="1"/>
          </p:nvPr>
        </p:nvSpPr>
        <p:spPr>
          <a:xfrm>
            <a:off x="684213" y="1052513"/>
            <a:ext cx="7772400" cy="5256212"/>
          </a:xfrm>
        </p:spPr>
        <p:txBody>
          <a:bodyPr/>
          <a:lstStyle/>
          <a:p>
            <a:r>
              <a:rPr lang="zh-CN" altLang="en-US" sz="1600" dirty="0">
                <a:latin typeface="华文宋体" panose="02010600040101010101" pitchFamily="2" charset="-122"/>
                <a:ea typeface="华文宋体" panose="02010600040101010101" pitchFamily="2" charset="-122"/>
              </a:rPr>
              <a:t> 眼下又出了一个经济新名词：“风险对冲”，那什么是风险对冲呢？</a:t>
            </a:r>
            <a:endParaRPr lang="en-US" altLang="zh-CN" sz="1600" dirty="0">
              <a:latin typeface="华文宋体" panose="02010600040101010101" pitchFamily="2" charset="-122"/>
              <a:ea typeface="华文宋体" panose="02010600040101010101" pitchFamily="2" charset="-122"/>
            </a:endParaRPr>
          </a:p>
          <a:p>
            <a:r>
              <a:rPr lang="en-US" altLang="zh-CN" sz="1600" dirty="0">
                <a:latin typeface="华文宋体" panose="02010600040101010101" pitchFamily="2" charset="-122"/>
                <a:ea typeface="华文宋体" panose="02010600040101010101" pitchFamily="2" charset="-122"/>
              </a:rPr>
              <a:t> </a:t>
            </a:r>
            <a:r>
              <a:rPr lang="zh-CN" altLang="en-US" sz="1600" dirty="0">
                <a:latin typeface="华文宋体" panose="02010600040101010101" pitchFamily="2" charset="-122"/>
                <a:ea typeface="华文宋体" panose="02010600040101010101" pitchFamily="2" charset="-122"/>
              </a:rPr>
              <a:t>一位老太太背包进银行存</a:t>
            </a:r>
            <a:r>
              <a:rPr lang="en-US" altLang="zh-CN" sz="1600" dirty="0">
                <a:latin typeface="华文宋体" panose="02010600040101010101" pitchFamily="2" charset="-122"/>
                <a:ea typeface="华文宋体" panose="02010600040101010101" pitchFamily="2" charset="-122"/>
              </a:rPr>
              <a:t>50</a:t>
            </a:r>
            <a:r>
              <a:rPr lang="zh-CN" altLang="en-US" sz="1600" dirty="0">
                <a:latin typeface="华文宋体" panose="02010600040101010101" pitchFamily="2" charset="-122"/>
                <a:ea typeface="华文宋体" panose="02010600040101010101" pitchFamily="2" charset="-122"/>
              </a:rPr>
              <a:t>万美金，总裁在</a:t>
            </a:r>
            <a:r>
              <a:rPr lang="en-US" altLang="zh-CN" sz="1600" dirty="0">
                <a:latin typeface="华文宋体" panose="02010600040101010101" pitchFamily="2" charset="-122"/>
                <a:ea typeface="华文宋体" panose="02010600040101010101" pitchFamily="2" charset="-122"/>
              </a:rPr>
              <a:t>VIP</a:t>
            </a:r>
            <a:r>
              <a:rPr lang="zh-CN" altLang="en-US" sz="1600" dirty="0">
                <a:latin typeface="华文宋体" panose="02010600040101010101" pitchFamily="2" charset="-122"/>
                <a:ea typeface="华文宋体" panose="02010600040101010101" pitchFamily="2" charset="-122"/>
              </a:rPr>
              <a:t>室亲自接待。</a:t>
            </a:r>
          </a:p>
          <a:p>
            <a:r>
              <a:rPr lang="zh-CN" altLang="en-US" sz="1600" dirty="0">
                <a:latin typeface="华文宋体" panose="02010600040101010101" pitchFamily="2" charset="-122"/>
                <a:ea typeface="华文宋体" panose="02010600040101010101" pitchFamily="2" charset="-122"/>
              </a:rPr>
              <a:t>总裁：”您老一生的积蓄？”</a:t>
            </a:r>
          </a:p>
          <a:p>
            <a:r>
              <a:rPr lang="zh-CN" altLang="en-US" sz="1600" dirty="0">
                <a:latin typeface="华文宋体" panose="02010600040101010101" pitchFamily="2" charset="-122"/>
                <a:ea typeface="华文宋体" panose="02010600040101010101" pitchFamily="2" charset="-122"/>
              </a:rPr>
              <a:t>老太太：哪里？我以豪赌为生，逢赌必赢，刚赢的！</a:t>
            </a:r>
          </a:p>
          <a:p>
            <a:r>
              <a:rPr lang="zh-CN" altLang="en-US" sz="1600" dirty="0">
                <a:latin typeface="华文宋体" panose="02010600040101010101" pitchFamily="2" charset="-122"/>
                <a:ea typeface="华文宋体" panose="02010600040101010101" pitchFamily="2" charset="-122"/>
              </a:rPr>
              <a:t> 总裁：“不可能！”</a:t>
            </a:r>
          </a:p>
          <a:p>
            <a:r>
              <a:rPr lang="zh-CN" altLang="en-US" sz="1600" dirty="0">
                <a:latin typeface="华文宋体" panose="02010600040101010101" pitchFamily="2" charset="-122"/>
                <a:ea typeface="华文宋体" panose="02010600040101010101" pitchFamily="2" charset="-122"/>
              </a:rPr>
              <a:t>老太太：“不信就赌一把吧，明早你的屁股上会出现一个三角形的胎记，赌注就是这</a:t>
            </a:r>
            <a:r>
              <a:rPr lang="en-US" altLang="zh-CN" sz="1600" dirty="0">
                <a:latin typeface="华文宋体" panose="02010600040101010101" pitchFamily="2" charset="-122"/>
                <a:ea typeface="华文宋体" panose="02010600040101010101" pitchFamily="2" charset="-122"/>
              </a:rPr>
              <a:t>50</a:t>
            </a:r>
            <a:r>
              <a:rPr lang="zh-CN" altLang="en-US" sz="1600" dirty="0">
                <a:latin typeface="华文宋体" panose="02010600040101010101" pitchFamily="2" charset="-122"/>
                <a:ea typeface="华文宋体" panose="02010600040101010101" pitchFamily="2" charset="-122"/>
              </a:rPr>
              <a:t>万！”</a:t>
            </a:r>
          </a:p>
          <a:p>
            <a:r>
              <a:rPr lang="zh-CN" altLang="en-US" sz="1600" dirty="0">
                <a:latin typeface="华文宋体" panose="02010600040101010101" pitchFamily="2" charset="-122"/>
                <a:ea typeface="华文宋体" panose="02010600040101010101" pitchFamily="2" charset="-122"/>
              </a:rPr>
              <a:t>总裁狐疑不决，望着一袋现钞，决定应赌。老太太走后，总裁回到家对着镜子检查了好几遍，没有任何胎记，直到第二天约定时间再到</a:t>
            </a:r>
            <a:r>
              <a:rPr lang="en-US" altLang="zh-CN" sz="1600" dirty="0">
                <a:latin typeface="华文宋体" panose="02010600040101010101" pitchFamily="2" charset="-122"/>
                <a:ea typeface="华文宋体" panose="02010600040101010101" pitchFamily="2" charset="-122"/>
              </a:rPr>
              <a:t>VIP</a:t>
            </a:r>
            <a:r>
              <a:rPr lang="zh-CN" altLang="en-US" sz="1600" dirty="0">
                <a:latin typeface="华文宋体" panose="02010600040101010101" pitchFamily="2" charset="-122"/>
                <a:ea typeface="华文宋体" panose="02010600040101010101" pitchFamily="2" charset="-122"/>
              </a:rPr>
              <a:t>室。</a:t>
            </a:r>
          </a:p>
          <a:p>
            <a:r>
              <a:rPr lang="zh-CN" altLang="en-US" sz="1600" dirty="0">
                <a:latin typeface="华文宋体" panose="02010600040101010101" pitchFamily="2" charset="-122"/>
                <a:ea typeface="华文宋体" panose="02010600040101010101" pitchFamily="2" charset="-122"/>
              </a:rPr>
              <a:t>老太太早到，旁边站着一个穿着考究的律师。</a:t>
            </a:r>
          </a:p>
          <a:p>
            <a:r>
              <a:rPr lang="zh-CN" altLang="en-US" sz="1600" dirty="0">
                <a:latin typeface="华文宋体" panose="02010600040101010101" pitchFamily="2" charset="-122"/>
                <a:ea typeface="华文宋体" panose="02010600040101010101" pitchFamily="2" charset="-122"/>
              </a:rPr>
              <a:t>老太太：“今天律师作证检查你的屁股。”</a:t>
            </a:r>
          </a:p>
          <a:p>
            <a:r>
              <a:rPr lang="zh-CN" altLang="en-US" sz="1600" dirty="0">
                <a:latin typeface="华文宋体" panose="02010600040101010101" pitchFamily="2" charset="-122"/>
                <a:ea typeface="华文宋体" panose="02010600040101010101" pitchFamily="2" charset="-122"/>
              </a:rPr>
              <a:t>总裁：“真是没有胎记，更别提三角形的。”随后脱下裤子，让他们检查屁股</a:t>
            </a:r>
            <a:r>
              <a:rPr lang="en-US" altLang="zh-CN" sz="1600" dirty="0">
                <a:latin typeface="华文宋体" panose="02010600040101010101" pitchFamily="2" charset="-122"/>
                <a:ea typeface="华文宋体" panose="02010600040101010101" pitchFamily="2" charset="-122"/>
              </a:rPr>
              <a:t>…</a:t>
            </a:r>
          </a:p>
          <a:p>
            <a:r>
              <a:rPr lang="zh-CN" altLang="en-US" sz="1600" dirty="0">
                <a:latin typeface="华文宋体" panose="02010600040101010101" pitchFamily="2" charset="-122"/>
                <a:ea typeface="华文宋体" panose="02010600040101010101" pitchFamily="2" charset="-122"/>
              </a:rPr>
              <a:t>老太太看看：“果然没有，我输了。”</a:t>
            </a:r>
          </a:p>
          <a:p>
            <a:r>
              <a:rPr lang="zh-CN" altLang="en-US" sz="1600" dirty="0">
                <a:latin typeface="华文宋体" panose="02010600040101010101" pitchFamily="2" charset="-122"/>
                <a:ea typeface="华文宋体" panose="02010600040101010101" pitchFamily="2" charset="-122"/>
              </a:rPr>
              <a:t>这时律师脸色铁青，不停以头撞墙。</a:t>
            </a:r>
          </a:p>
          <a:p>
            <a:r>
              <a:rPr lang="zh-CN" altLang="en-US" sz="1600" dirty="0">
                <a:latin typeface="华文宋体" panose="02010600040101010101" pitchFamily="2" charset="-122"/>
                <a:ea typeface="华文宋体" panose="02010600040101010101" pitchFamily="2" charset="-122"/>
              </a:rPr>
              <a:t>律师：“她刚与我打赌</a:t>
            </a:r>
            <a:r>
              <a:rPr lang="en-US" altLang="zh-CN" sz="1600" dirty="0">
                <a:latin typeface="华文宋体" panose="02010600040101010101" pitchFamily="2" charset="-122"/>
                <a:ea typeface="华文宋体" panose="02010600040101010101" pitchFamily="2" charset="-122"/>
              </a:rPr>
              <a:t>150</a:t>
            </a:r>
            <a:r>
              <a:rPr lang="zh-CN" altLang="en-US" sz="1600" dirty="0">
                <a:latin typeface="华文宋体" panose="02010600040101010101" pitchFamily="2" charset="-122"/>
                <a:ea typeface="华文宋体" panose="02010600040101010101" pitchFamily="2" charset="-122"/>
              </a:rPr>
              <a:t>万美金，说她可以让一个银行总裁当面脱裤子让我看他屁股！”</a:t>
            </a:r>
          </a:p>
          <a:p>
            <a:r>
              <a:rPr lang="zh-CN" altLang="en-US" sz="1600" dirty="0">
                <a:latin typeface="华文宋体" panose="02010600040101010101" pitchFamily="2" charset="-122"/>
                <a:ea typeface="华文宋体" panose="02010600040101010101" pitchFamily="2" charset="-122"/>
              </a:rPr>
              <a:t>这就是风险对冲！</a:t>
            </a:r>
          </a:p>
          <a:p>
            <a:r>
              <a:rPr lang="zh-CN" altLang="en-US" sz="1600" dirty="0">
                <a:latin typeface="华文宋体" panose="02010600040101010101" pitchFamily="2" charset="-122"/>
                <a:ea typeface="华文宋体" panose="02010600040101010101" pitchFamily="2" charset="-122"/>
              </a:rPr>
              <a:t>愿大家学会</a:t>
            </a:r>
            <a:r>
              <a:rPr lang="en-US" altLang="zh-CN" sz="1600" dirty="0">
                <a:latin typeface="华文宋体" panose="02010600040101010101" pitchFamily="2" charset="-122"/>
                <a:ea typeface="华文宋体" panose="02010600040101010101" pitchFamily="2" charset="-122"/>
              </a:rPr>
              <a:t>"</a:t>
            </a:r>
            <a:r>
              <a:rPr lang="zh-CN" altLang="en-US" sz="1600" dirty="0">
                <a:latin typeface="华文宋体" panose="02010600040101010101" pitchFamily="2" charset="-122"/>
                <a:ea typeface="华文宋体" panose="02010600040101010101" pitchFamily="2" charset="-122"/>
              </a:rPr>
              <a:t>风险对冲</a:t>
            </a:r>
            <a:r>
              <a:rPr lang="en-US" altLang="zh-CN" sz="1600" dirty="0">
                <a:latin typeface="华文宋体" panose="02010600040101010101" pitchFamily="2" charset="-122"/>
                <a:ea typeface="华文宋体" panose="02010600040101010101" pitchFamily="2" charset="-122"/>
              </a:rPr>
              <a:t>"</a:t>
            </a:r>
            <a:endParaRPr lang="zh-CN" altLang="en-US" sz="1600" dirty="0">
              <a:latin typeface="华文宋体" panose="02010600040101010101" pitchFamily="2" charset="-122"/>
              <a:ea typeface="华文宋体" panose="02010600040101010101" pitchFamily="2" charset="-122"/>
            </a:endParaRPr>
          </a:p>
        </p:txBody>
      </p:sp>
    </p:spTree>
    <p:extLst>
      <p:ext uri="{BB962C8B-B14F-4D97-AF65-F5344CB8AC3E}">
        <p14:creationId xmlns:p14="http://schemas.microsoft.com/office/powerpoint/2010/main" val="35390623"/>
      </p:ext>
    </p:extLst>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a:extLst>
              <a:ext uri="{FF2B5EF4-FFF2-40B4-BE49-F238E27FC236}">
                <a16:creationId xmlns:a16="http://schemas.microsoft.com/office/drawing/2014/main" id="{08AC96BC-FEAC-BBC8-3665-780410CB1F4A}"/>
              </a:ext>
            </a:extLst>
          </p:cNvPr>
          <p:cNvSpPr>
            <a:spLocks noGrp="1" noChangeArrowheads="1"/>
          </p:cNvSpPr>
          <p:nvPr>
            <p:ph type="title"/>
          </p:nvPr>
        </p:nvSpPr>
        <p:spPr bwMode="auto">
          <a:xfrm>
            <a:off x="755650" y="333375"/>
            <a:ext cx="7772400" cy="97155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b="1" dirty="0">
                <a:effectLst>
                  <a:outerShdw blurRad="38100" dist="38100" dir="2700000" algn="tl">
                    <a:srgbClr val="C0C0C0"/>
                  </a:outerShdw>
                </a:effectLst>
                <a:ea typeface="楷体_GB2312" pitchFamily="49" charset="-122"/>
              </a:rPr>
              <a:t>保险（</a:t>
            </a:r>
            <a:r>
              <a:rPr lang="en-US" altLang="zh-CN" sz="4000" dirty="0">
                <a:effectLst>
                  <a:outerShdw blurRad="38100" dist="38100" dir="2700000" algn="tl">
                    <a:srgbClr val="C0C0C0"/>
                  </a:outerShdw>
                </a:effectLst>
                <a:ea typeface="宋体" pitchFamily="2" charset="-122"/>
              </a:rPr>
              <a:t>Insuring</a:t>
            </a:r>
            <a:r>
              <a:rPr lang="zh-CN" altLang="en-US" sz="4000" b="1" dirty="0">
                <a:effectLst>
                  <a:outerShdw blurRad="38100" dist="38100" dir="2700000" algn="tl">
                    <a:srgbClr val="C0C0C0"/>
                  </a:outerShdw>
                </a:effectLst>
                <a:ea typeface="楷体_GB2312" pitchFamily="49" charset="-122"/>
              </a:rPr>
              <a:t>）</a:t>
            </a:r>
          </a:p>
        </p:txBody>
      </p:sp>
      <p:sp>
        <p:nvSpPr>
          <p:cNvPr id="539651" name="Rectangle 3">
            <a:extLst>
              <a:ext uri="{FF2B5EF4-FFF2-40B4-BE49-F238E27FC236}">
                <a16:creationId xmlns:a16="http://schemas.microsoft.com/office/drawing/2014/main" id="{21D79933-9FFA-A9D1-C206-1F07C8D4FC30}"/>
              </a:ext>
            </a:extLst>
          </p:cNvPr>
          <p:cNvSpPr>
            <a:spLocks noGrp="1" noChangeArrowheads="1"/>
          </p:cNvSpPr>
          <p:nvPr>
            <p:ph type="body" idx="1"/>
          </p:nvPr>
        </p:nvSpPr>
        <p:spPr>
          <a:xfrm>
            <a:off x="827088" y="1282700"/>
            <a:ext cx="8066087" cy="5183188"/>
          </a:xfrm>
        </p:spPr>
        <p:txBody>
          <a:bodyPr lIns="92075" tIns="46038" rIns="92075" bIns="46038"/>
          <a:lstStyle/>
          <a:p>
            <a:pPr>
              <a:lnSpc>
                <a:spcPct val="125000"/>
              </a:lnSpc>
              <a:spcBef>
                <a:spcPct val="30000"/>
              </a:spcBef>
            </a:pPr>
            <a:r>
              <a:rPr lang="zh-CN" altLang="en-US"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rPr>
              <a:t>投保指支付保费以避免损失。通过购买保险，以一项确定的损失去置换可能的更大的损失。</a:t>
            </a:r>
            <a:endParaRPr lang="en-US" altLang="zh-CN" sz="2800" b="1" dirty="0">
              <a:solidFill>
                <a:srgbClr val="FF0000"/>
              </a:solidFill>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比如目前支付</a:t>
            </a: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1000</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元购买汽车保险，以换取你汽车在下一年可能遭受的成千上万元的损失。</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a:lnSpc>
                <a:spcPct val="125000"/>
              </a:lnSpc>
              <a:spcBef>
                <a:spcPct val="30000"/>
              </a:spcBef>
            </a:pP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投保与对冲之间存在一项根本的差别；投保是支付保险费以消除损失的风险，同时保留了未来获利的潜力。而对冲在防范风险的同时，也放弃了获利的机会。 </a:t>
            </a:r>
            <a:endParaRPr lang="en-US" altLang="zh-CN" sz="28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spcBef>
                <a:spcPct val="30000"/>
              </a:spcBef>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例如，进口业务的汇率风险</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blinds(horizontal)">
                                      <p:cBhvr>
                                        <p:cTn id="7" dur="500"/>
                                        <p:tgtEl>
                                          <p:spTgt spid="5396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39651">
                                            <p:txEl>
                                              <p:pRg st="1" end="1"/>
                                            </p:txEl>
                                          </p:spTgt>
                                        </p:tgtEl>
                                        <p:attrNameLst>
                                          <p:attrName>style.visibility</p:attrName>
                                        </p:attrNameLst>
                                      </p:cBhvr>
                                      <p:to>
                                        <p:strVal val="visible"/>
                                      </p:to>
                                    </p:set>
                                    <p:animEffect transition="in" filter="blinds(horizontal)">
                                      <p:cBhvr>
                                        <p:cTn id="12" dur="500"/>
                                        <p:tgtEl>
                                          <p:spTgt spid="5396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39651">
                                            <p:txEl>
                                              <p:pRg st="2" end="2"/>
                                            </p:txEl>
                                          </p:spTgt>
                                        </p:tgtEl>
                                        <p:attrNameLst>
                                          <p:attrName>style.visibility</p:attrName>
                                        </p:attrNameLst>
                                      </p:cBhvr>
                                      <p:to>
                                        <p:strVal val="visible"/>
                                      </p:to>
                                    </p:set>
                                    <p:animEffect transition="in" filter="blinds(horizontal)">
                                      <p:cBhvr>
                                        <p:cTn id="17" dur="500"/>
                                        <p:tgtEl>
                                          <p:spTgt spid="539651">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539651">
                                            <p:txEl>
                                              <p:pRg st="3" end="3"/>
                                            </p:txEl>
                                          </p:spTgt>
                                        </p:tgtEl>
                                        <p:attrNameLst>
                                          <p:attrName>style.visibility</p:attrName>
                                        </p:attrNameLst>
                                      </p:cBhvr>
                                      <p:to>
                                        <p:strVal val="visible"/>
                                      </p:to>
                                    </p:set>
                                    <p:animEffect transition="in" filter="blinds(horizontal)">
                                      <p:cBhvr>
                                        <p:cTn id="20" dur="500"/>
                                        <p:tgtEl>
                                          <p:spTgt spid="5396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E587A5-90DA-6E6C-C7B1-DF9FE5D9D8DB}"/>
              </a:ext>
            </a:extLst>
          </p:cNvPr>
          <p:cNvSpPr>
            <a:spLocks noGrp="1"/>
          </p:cNvSpPr>
          <p:nvPr>
            <p:ph type="title"/>
          </p:nvPr>
        </p:nvSpPr>
        <p:spPr>
          <a:xfrm>
            <a:off x="457200" y="692696"/>
            <a:ext cx="8229600" cy="792088"/>
          </a:xfrm>
        </p:spPr>
        <p:txBody>
          <a:bodyPr/>
          <a:lstStyle/>
          <a:p>
            <a:r>
              <a:rPr lang="zh-CN" altLang="en-US" dirty="0"/>
              <a:t>举例：保险</a:t>
            </a:r>
          </a:p>
        </p:txBody>
      </p:sp>
      <p:sp>
        <p:nvSpPr>
          <p:cNvPr id="3" name="内容占位符 2">
            <a:extLst>
              <a:ext uri="{FF2B5EF4-FFF2-40B4-BE49-F238E27FC236}">
                <a16:creationId xmlns:a16="http://schemas.microsoft.com/office/drawing/2014/main" id="{F0E2AA6E-B9F2-148A-96E1-18C13B8522AD}"/>
              </a:ext>
            </a:extLst>
          </p:cNvPr>
          <p:cNvSpPr>
            <a:spLocks noGrp="1"/>
          </p:cNvSpPr>
          <p:nvPr>
            <p:ph idx="1"/>
          </p:nvPr>
        </p:nvSpPr>
        <p:spPr>
          <a:xfrm>
            <a:off x="683568" y="1988840"/>
            <a:ext cx="7776864" cy="3322712"/>
          </a:xfrm>
        </p:spPr>
        <p:txBody>
          <a:bodyPr/>
          <a:lstStyle/>
          <a:p>
            <a:r>
              <a:rPr lang="zh-CN" altLang="en-US" sz="2800" dirty="0"/>
              <a:t>张三在保险公司购买了</a:t>
            </a:r>
            <a:r>
              <a:rPr lang="en-US" altLang="zh-CN" sz="2800" dirty="0"/>
              <a:t>1000</a:t>
            </a:r>
            <a:r>
              <a:rPr lang="zh-CN" altLang="en-US" sz="2800" dirty="0"/>
              <a:t>元的疾病保险，保险条款承诺在张三患病时赔付</a:t>
            </a:r>
            <a:r>
              <a:rPr lang="en-US" altLang="zh-CN" sz="2800" dirty="0"/>
              <a:t>10000</a:t>
            </a:r>
            <a:r>
              <a:rPr lang="zh-CN" altLang="en-US" sz="2800" dirty="0"/>
              <a:t>元。</a:t>
            </a:r>
            <a:endParaRPr lang="en-US" altLang="zh-CN" sz="2800" dirty="0"/>
          </a:p>
          <a:p>
            <a:r>
              <a:rPr lang="zh-CN" altLang="en-US" sz="2800" dirty="0"/>
              <a:t>如果保险期间内张三真的生病，并花费</a:t>
            </a:r>
            <a:r>
              <a:rPr lang="en-US" altLang="zh-CN" sz="2800" dirty="0"/>
              <a:t>5</a:t>
            </a:r>
            <a:r>
              <a:rPr lang="zh-CN" altLang="en-US" sz="2800" dirty="0"/>
              <a:t>万元。则其可以获赔</a:t>
            </a:r>
            <a:r>
              <a:rPr lang="en-US" altLang="zh-CN" sz="2800" dirty="0"/>
              <a:t>1</a:t>
            </a:r>
            <a:r>
              <a:rPr lang="zh-CN" altLang="en-US" sz="2800" dirty="0"/>
              <a:t>万元，实际损失</a:t>
            </a:r>
            <a:r>
              <a:rPr lang="en-US" altLang="zh-CN" sz="2800" dirty="0"/>
              <a:t>4</a:t>
            </a:r>
            <a:r>
              <a:rPr lang="zh-CN" altLang="en-US" sz="2800" dirty="0"/>
              <a:t>万元。</a:t>
            </a:r>
            <a:endParaRPr lang="en-US" altLang="zh-CN" sz="2800" dirty="0"/>
          </a:p>
          <a:p>
            <a:r>
              <a:rPr lang="zh-CN" altLang="en-US" sz="2800" dirty="0"/>
              <a:t>如果保险期间内张三没有生病。则其不会获得任何赔付。</a:t>
            </a:r>
            <a:endParaRPr lang="en-US" altLang="zh-CN" sz="2800" dirty="0"/>
          </a:p>
          <a:p>
            <a:endParaRPr lang="zh-CN" altLang="en-US" sz="2800" dirty="0"/>
          </a:p>
        </p:txBody>
      </p:sp>
    </p:spTree>
    <p:extLst>
      <p:ext uri="{BB962C8B-B14F-4D97-AF65-F5344CB8AC3E}">
        <p14:creationId xmlns:p14="http://schemas.microsoft.com/office/powerpoint/2010/main" val="1895172519"/>
      </p:ext>
    </p:extLst>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9330" name="Rectangle 2">
            <a:extLst>
              <a:ext uri="{FF2B5EF4-FFF2-40B4-BE49-F238E27FC236}">
                <a16:creationId xmlns:a16="http://schemas.microsoft.com/office/drawing/2014/main" id="{84CB06F7-B245-24AA-FFB6-BB5DCEDC889E}"/>
              </a:ext>
            </a:extLst>
          </p:cNvPr>
          <p:cNvSpPr>
            <a:spLocks noGrp="1" noChangeArrowheads="1"/>
          </p:cNvSpPr>
          <p:nvPr>
            <p:ph type="title"/>
          </p:nvPr>
        </p:nvSpPr>
        <p:spPr bwMode="auto">
          <a:xfrm>
            <a:off x="741363" y="404813"/>
            <a:ext cx="7772400" cy="731837"/>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a typeface="宋体" pitchFamily="2" charset="-122"/>
              </a:rPr>
              <a:t>通过分散投资转移风险</a:t>
            </a:r>
            <a:endParaRPr lang="en-US" altLang="zh-CN" sz="4000" dirty="0">
              <a:effectLst>
                <a:outerShdw blurRad="38100" dist="38100" dir="2700000" algn="tl">
                  <a:srgbClr val="C0C0C0"/>
                </a:outerShdw>
              </a:effectLst>
              <a:ea typeface="宋体" pitchFamily="2" charset="-122"/>
            </a:endParaRPr>
          </a:p>
        </p:txBody>
      </p:sp>
      <p:sp>
        <p:nvSpPr>
          <p:cNvPr id="739331" name="Rectangle 3">
            <a:extLst>
              <a:ext uri="{FF2B5EF4-FFF2-40B4-BE49-F238E27FC236}">
                <a16:creationId xmlns:a16="http://schemas.microsoft.com/office/drawing/2014/main" id="{4B7DC2F9-E4BB-5526-1344-3D7D3C191466}"/>
              </a:ext>
            </a:extLst>
          </p:cNvPr>
          <p:cNvSpPr>
            <a:spLocks noGrp="1" noChangeArrowheads="1"/>
          </p:cNvSpPr>
          <p:nvPr>
            <p:ph type="body" idx="1"/>
          </p:nvPr>
        </p:nvSpPr>
        <p:spPr>
          <a:xfrm>
            <a:off x="417513" y="1343025"/>
            <a:ext cx="8474967" cy="2146300"/>
          </a:xfrm>
        </p:spPr>
        <p:txBody>
          <a:bodyPr/>
          <a:lstStyle/>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分散化（</a:t>
            </a:r>
            <a:r>
              <a:rPr lang="en-US" altLang="zh-CN" sz="2400" b="1" dirty="0">
                <a:latin typeface="Times New Roman" panose="02020603050405020304" pitchFamily="18" charset="0"/>
                <a:ea typeface="宋体" panose="02010600030101010101" pitchFamily="2" charset="-122"/>
                <a:cs typeface="Times New Roman" panose="02020603050405020304" pitchFamily="18" charset="0"/>
              </a:rPr>
              <a:t>diversifying</a:t>
            </a: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）将资产投资在多个资产里，而不是集中在一种资产上。即俗语所说：不把鸡蛋放在一个篮子里。</a:t>
            </a:r>
          </a:p>
          <a:p>
            <a:pPr>
              <a:lnSpc>
                <a:spcPct val="125000"/>
              </a:lnSpc>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分散化限定了人们对任何单项资产的风险暴露程度。</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4" name="组合 46">
            <a:extLst>
              <a:ext uri="{FF2B5EF4-FFF2-40B4-BE49-F238E27FC236}">
                <a16:creationId xmlns:a16="http://schemas.microsoft.com/office/drawing/2014/main" id="{0F22B8F2-F0BF-F055-9313-C9A71FF98525}"/>
              </a:ext>
            </a:extLst>
          </p:cNvPr>
          <p:cNvGrpSpPr>
            <a:grpSpLocks/>
          </p:cNvGrpSpPr>
          <p:nvPr/>
        </p:nvGrpSpPr>
        <p:grpSpPr bwMode="auto">
          <a:xfrm>
            <a:off x="803275" y="4437063"/>
            <a:ext cx="1190625" cy="754062"/>
            <a:chOff x="900113" y="2565400"/>
            <a:chExt cx="2159000" cy="1165225"/>
          </a:xfrm>
        </p:grpSpPr>
        <p:sp>
          <p:nvSpPr>
            <p:cNvPr id="53282" name="Line 3">
              <a:extLst>
                <a:ext uri="{FF2B5EF4-FFF2-40B4-BE49-F238E27FC236}">
                  <a16:creationId xmlns:a16="http://schemas.microsoft.com/office/drawing/2014/main" id="{743EEC41-D9B0-AD77-8DFF-E17922EE8B83}"/>
                </a:ext>
              </a:extLst>
            </p:cNvPr>
            <p:cNvSpPr>
              <a:spLocks noChangeShapeType="1"/>
            </p:cNvSpPr>
            <p:nvPr/>
          </p:nvSpPr>
          <p:spPr bwMode="auto">
            <a:xfrm>
              <a:off x="900113" y="2579688"/>
              <a:ext cx="431800" cy="1150937"/>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83" name="Line 4">
              <a:extLst>
                <a:ext uri="{FF2B5EF4-FFF2-40B4-BE49-F238E27FC236}">
                  <a16:creationId xmlns:a16="http://schemas.microsoft.com/office/drawing/2014/main" id="{C96A0088-A383-B6AD-17ED-F253E1796218}"/>
                </a:ext>
              </a:extLst>
            </p:cNvPr>
            <p:cNvSpPr>
              <a:spLocks noChangeShapeType="1"/>
            </p:cNvSpPr>
            <p:nvPr/>
          </p:nvSpPr>
          <p:spPr bwMode="auto">
            <a:xfrm>
              <a:off x="1331913" y="3716338"/>
              <a:ext cx="1368425" cy="0"/>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84" name="Line 5">
              <a:extLst>
                <a:ext uri="{FF2B5EF4-FFF2-40B4-BE49-F238E27FC236}">
                  <a16:creationId xmlns:a16="http://schemas.microsoft.com/office/drawing/2014/main" id="{749A2D69-6971-612D-25ED-B7AB0CFB55AF}"/>
                </a:ext>
              </a:extLst>
            </p:cNvPr>
            <p:cNvSpPr>
              <a:spLocks noChangeShapeType="1"/>
            </p:cNvSpPr>
            <p:nvPr/>
          </p:nvSpPr>
          <p:spPr bwMode="auto">
            <a:xfrm flipV="1">
              <a:off x="2700338" y="2565400"/>
              <a:ext cx="358775" cy="1150938"/>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85" name="Oval 6">
              <a:extLst>
                <a:ext uri="{FF2B5EF4-FFF2-40B4-BE49-F238E27FC236}">
                  <a16:creationId xmlns:a16="http://schemas.microsoft.com/office/drawing/2014/main" id="{5C7885A4-0C80-1AD5-CDE2-9FF7D0478171}"/>
                </a:ext>
              </a:extLst>
            </p:cNvPr>
            <p:cNvSpPr>
              <a:spLocks noChangeArrowheads="1"/>
            </p:cNvSpPr>
            <p:nvPr/>
          </p:nvSpPr>
          <p:spPr bwMode="auto">
            <a:xfrm>
              <a:off x="1301750" y="3429000"/>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86" name="Oval 7">
              <a:extLst>
                <a:ext uri="{FF2B5EF4-FFF2-40B4-BE49-F238E27FC236}">
                  <a16:creationId xmlns:a16="http://schemas.microsoft.com/office/drawing/2014/main" id="{DB939C92-F423-EFC6-5581-0A49AAB80ABF}"/>
                </a:ext>
              </a:extLst>
            </p:cNvPr>
            <p:cNvSpPr>
              <a:spLocks noChangeArrowheads="1"/>
            </p:cNvSpPr>
            <p:nvPr/>
          </p:nvSpPr>
          <p:spPr bwMode="auto">
            <a:xfrm>
              <a:off x="1774825" y="344487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87" name="Oval 8">
              <a:extLst>
                <a:ext uri="{FF2B5EF4-FFF2-40B4-BE49-F238E27FC236}">
                  <a16:creationId xmlns:a16="http://schemas.microsoft.com/office/drawing/2014/main" id="{78B101F1-153A-0D64-EF35-9EAA4B11E75C}"/>
                </a:ext>
              </a:extLst>
            </p:cNvPr>
            <p:cNvSpPr>
              <a:spLocks noChangeArrowheads="1"/>
            </p:cNvSpPr>
            <p:nvPr/>
          </p:nvSpPr>
          <p:spPr bwMode="auto">
            <a:xfrm>
              <a:off x="2260600" y="344487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88" name="Oval 9">
              <a:extLst>
                <a:ext uri="{FF2B5EF4-FFF2-40B4-BE49-F238E27FC236}">
                  <a16:creationId xmlns:a16="http://schemas.microsoft.com/office/drawing/2014/main" id="{8443B485-B8E9-EEAB-24D6-233FE106C229}"/>
                </a:ext>
              </a:extLst>
            </p:cNvPr>
            <p:cNvSpPr>
              <a:spLocks noChangeArrowheads="1"/>
            </p:cNvSpPr>
            <p:nvPr/>
          </p:nvSpPr>
          <p:spPr bwMode="auto">
            <a:xfrm>
              <a:off x="1203325" y="3201988"/>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89" name="Oval 10">
              <a:extLst>
                <a:ext uri="{FF2B5EF4-FFF2-40B4-BE49-F238E27FC236}">
                  <a16:creationId xmlns:a16="http://schemas.microsoft.com/office/drawing/2014/main" id="{72067861-B38A-4F8F-63BC-EDA02E834EB8}"/>
                </a:ext>
              </a:extLst>
            </p:cNvPr>
            <p:cNvSpPr>
              <a:spLocks noChangeArrowheads="1"/>
            </p:cNvSpPr>
            <p:nvPr/>
          </p:nvSpPr>
          <p:spPr bwMode="auto">
            <a:xfrm>
              <a:off x="1660525" y="321627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0" name="Oval 11">
              <a:extLst>
                <a:ext uri="{FF2B5EF4-FFF2-40B4-BE49-F238E27FC236}">
                  <a16:creationId xmlns:a16="http://schemas.microsoft.com/office/drawing/2014/main" id="{30C68214-021B-A6FC-EAD7-B90BEFD5F365}"/>
                </a:ext>
              </a:extLst>
            </p:cNvPr>
            <p:cNvSpPr>
              <a:spLocks noChangeArrowheads="1"/>
            </p:cNvSpPr>
            <p:nvPr/>
          </p:nvSpPr>
          <p:spPr bwMode="auto">
            <a:xfrm>
              <a:off x="2117725" y="3201988"/>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1" name="Oval 12">
              <a:extLst>
                <a:ext uri="{FF2B5EF4-FFF2-40B4-BE49-F238E27FC236}">
                  <a16:creationId xmlns:a16="http://schemas.microsoft.com/office/drawing/2014/main" id="{F34D69A8-0C7C-ACE7-822B-8B0DC6FBC93E}"/>
                </a:ext>
              </a:extLst>
            </p:cNvPr>
            <p:cNvSpPr>
              <a:spLocks noChangeArrowheads="1"/>
            </p:cNvSpPr>
            <p:nvPr/>
          </p:nvSpPr>
          <p:spPr bwMode="auto">
            <a:xfrm rot="6018291">
              <a:off x="2489993" y="3129757"/>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2" name="Oval 13">
              <a:extLst>
                <a:ext uri="{FF2B5EF4-FFF2-40B4-BE49-F238E27FC236}">
                  <a16:creationId xmlns:a16="http://schemas.microsoft.com/office/drawing/2014/main" id="{8B312E7E-BF8C-32F4-CF83-B23EEDB83490}"/>
                </a:ext>
              </a:extLst>
            </p:cNvPr>
            <p:cNvSpPr>
              <a:spLocks noChangeArrowheads="1"/>
            </p:cNvSpPr>
            <p:nvPr/>
          </p:nvSpPr>
          <p:spPr bwMode="auto">
            <a:xfrm>
              <a:off x="1103313" y="2973388"/>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3" name="Oval 14">
              <a:extLst>
                <a:ext uri="{FF2B5EF4-FFF2-40B4-BE49-F238E27FC236}">
                  <a16:creationId xmlns:a16="http://schemas.microsoft.com/office/drawing/2014/main" id="{A5793CF1-E6DD-DB22-64EF-D1CA3411FE16}"/>
                </a:ext>
              </a:extLst>
            </p:cNvPr>
            <p:cNvSpPr>
              <a:spLocks noChangeArrowheads="1"/>
            </p:cNvSpPr>
            <p:nvPr/>
          </p:nvSpPr>
          <p:spPr bwMode="auto">
            <a:xfrm>
              <a:off x="1560513" y="2987675"/>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4" name="Oval 15">
              <a:extLst>
                <a:ext uri="{FF2B5EF4-FFF2-40B4-BE49-F238E27FC236}">
                  <a16:creationId xmlns:a16="http://schemas.microsoft.com/office/drawing/2014/main" id="{FEFED53B-B0B8-1742-8888-5D801C4CF3B0}"/>
                </a:ext>
              </a:extLst>
            </p:cNvPr>
            <p:cNvSpPr>
              <a:spLocks noChangeArrowheads="1"/>
            </p:cNvSpPr>
            <p:nvPr/>
          </p:nvSpPr>
          <p:spPr bwMode="auto">
            <a:xfrm>
              <a:off x="2074863" y="2987675"/>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5" name="Oval 16">
              <a:extLst>
                <a:ext uri="{FF2B5EF4-FFF2-40B4-BE49-F238E27FC236}">
                  <a16:creationId xmlns:a16="http://schemas.microsoft.com/office/drawing/2014/main" id="{50BD6B7C-35BE-314B-8224-E4903F09E149}"/>
                </a:ext>
              </a:extLst>
            </p:cNvPr>
            <p:cNvSpPr>
              <a:spLocks noChangeArrowheads="1"/>
            </p:cNvSpPr>
            <p:nvPr/>
          </p:nvSpPr>
          <p:spPr bwMode="auto">
            <a:xfrm>
              <a:off x="2474913" y="2773363"/>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6" name="Oval 17">
              <a:extLst>
                <a:ext uri="{FF2B5EF4-FFF2-40B4-BE49-F238E27FC236}">
                  <a16:creationId xmlns:a16="http://schemas.microsoft.com/office/drawing/2014/main" id="{000F5099-BB17-F2A8-49A8-87DD3FB9B28C}"/>
                </a:ext>
              </a:extLst>
            </p:cNvPr>
            <p:cNvSpPr>
              <a:spLocks noChangeArrowheads="1"/>
            </p:cNvSpPr>
            <p:nvPr/>
          </p:nvSpPr>
          <p:spPr bwMode="auto">
            <a:xfrm>
              <a:off x="1989138" y="2773363"/>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7" name="Oval 18">
              <a:extLst>
                <a:ext uri="{FF2B5EF4-FFF2-40B4-BE49-F238E27FC236}">
                  <a16:creationId xmlns:a16="http://schemas.microsoft.com/office/drawing/2014/main" id="{04E2974E-8A6B-CA6E-CF99-F559A90B5F08}"/>
                </a:ext>
              </a:extLst>
            </p:cNvPr>
            <p:cNvSpPr>
              <a:spLocks noChangeArrowheads="1"/>
            </p:cNvSpPr>
            <p:nvPr/>
          </p:nvSpPr>
          <p:spPr bwMode="auto">
            <a:xfrm>
              <a:off x="1517650" y="275907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98" name="Oval 19">
              <a:extLst>
                <a:ext uri="{FF2B5EF4-FFF2-40B4-BE49-F238E27FC236}">
                  <a16:creationId xmlns:a16="http://schemas.microsoft.com/office/drawing/2014/main" id="{E2A3374A-B45C-51B2-E60C-75D14F77BC62}"/>
                </a:ext>
              </a:extLst>
            </p:cNvPr>
            <p:cNvSpPr>
              <a:spLocks noChangeArrowheads="1"/>
            </p:cNvSpPr>
            <p:nvPr/>
          </p:nvSpPr>
          <p:spPr bwMode="auto">
            <a:xfrm>
              <a:off x="1046163" y="2773363"/>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grpSp>
      <p:grpSp>
        <p:nvGrpSpPr>
          <p:cNvPr id="22" name="组合 47">
            <a:extLst>
              <a:ext uri="{FF2B5EF4-FFF2-40B4-BE49-F238E27FC236}">
                <a16:creationId xmlns:a16="http://schemas.microsoft.com/office/drawing/2014/main" id="{49EF1221-53C4-88DE-9454-B148B146F2C1}"/>
              </a:ext>
            </a:extLst>
          </p:cNvPr>
          <p:cNvGrpSpPr>
            <a:grpSpLocks/>
          </p:cNvGrpSpPr>
          <p:nvPr/>
        </p:nvGrpSpPr>
        <p:grpSpPr bwMode="auto">
          <a:xfrm>
            <a:off x="2185988" y="3797300"/>
            <a:ext cx="2206625" cy="2227263"/>
            <a:chOff x="3851275" y="1517650"/>
            <a:chExt cx="4005263" cy="3438525"/>
          </a:xfrm>
        </p:grpSpPr>
        <p:sp>
          <p:nvSpPr>
            <p:cNvPr id="53255" name="Line 20">
              <a:extLst>
                <a:ext uri="{FF2B5EF4-FFF2-40B4-BE49-F238E27FC236}">
                  <a16:creationId xmlns:a16="http://schemas.microsoft.com/office/drawing/2014/main" id="{179074EF-3702-9A36-BE51-51E6BE3112FF}"/>
                </a:ext>
              </a:extLst>
            </p:cNvPr>
            <p:cNvSpPr>
              <a:spLocks noChangeShapeType="1"/>
            </p:cNvSpPr>
            <p:nvPr/>
          </p:nvSpPr>
          <p:spPr bwMode="auto">
            <a:xfrm>
              <a:off x="6011863" y="1531938"/>
              <a:ext cx="228600" cy="598487"/>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56" name="Line 21">
              <a:extLst>
                <a:ext uri="{FF2B5EF4-FFF2-40B4-BE49-F238E27FC236}">
                  <a16:creationId xmlns:a16="http://schemas.microsoft.com/office/drawing/2014/main" id="{1CEB9E4F-3776-7C2B-39A9-A07C1A17241E}"/>
                </a:ext>
              </a:extLst>
            </p:cNvPr>
            <p:cNvSpPr>
              <a:spLocks noChangeShapeType="1"/>
            </p:cNvSpPr>
            <p:nvPr/>
          </p:nvSpPr>
          <p:spPr bwMode="auto">
            <a:xfrm>
              <a:off x="6240463" y="2116138"/>
              <a:ext cx="1368425" cy="0"/>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57" name="Line 22">
              <a:extLst>
                <a:ext uri="{FF2B5EF4-FFF2-40B4-BE49-F238E27FC236}">
                  <a16:creationId xmlns:a16="http://schemas.microsoft.com/office/drawing/2014/main" id="{FEE4DA5F-C321-95C6-4103-359A5D7F20DB}"/>
                </a:ext>
              </a:extLst>
            </p:cNvPr>
            <p:cNvSpPr>
              <a:spLocks noChangeShapeType="1"/>
            </p:cNvSpPr>
            <p:nvPr/>
          </p:nvSpPr>
          <p:spPr bwMode="auto">
            <a:xfrm flipV="1">
              <a:off x="7608888" y="1517650"/>
              <a:ext cx="203200" cy="598488"/>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58" name="Oval 23">
              <a:extLst>
                <a:ext uri="{FF2B5EF4-FFF2-40B4-BE49-F238E27FC236}">
                  <a16:creationId xmlns:a16="http://schemas.microsoft.com/office/drawing/2014/main" id="{371921D1-5999-A00A-71BE-B477DE6D6020}"/>
                </a:ext>
              </a:extLst>
            </p:cNvPr>
            <p:cNvSpPr>
              <a:spLocks noChangeArrowheads="1"/>
            </p:cNvSpPr>
            <p:nvPr/>
          </p:nvSpPr>
          <p:spPr bwMode="auto">
            <a:xfrm>
              <a:off x="6210300" y="1828800"/>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59" name="Oval 24">
              <a:extLst>
                <a:ext uri="{FF2B5EF4-FFF2-40B4-BE49-F238E27FC236}">
                  <a16:creationId xmlns:a16="http://schemas.microsoft.com/office/drawing/2014/main" id="{6292627A-B367-BAA5-AFEF-88053DCEAD14}"/>
                </a:ext>
              </a:extLst>
            </p:cNvPr>
            <p:cNvSpPr>
              <a:spLocks noChangeArrowheads="1"/>
            </p:cNvSpPr>
            <p:nvPr/>
          </p:nvSpPr>
          <p:spPr bwMode="auto">
            <a:xfrm>
              <a:off x="6683375" y="1873250"/>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0" name="Oval 25">
              <a:extLst>
                <a:ext uri="{FF2B5EF4-FFF2-40B4-BE49-F238E27FC236}">
                  <a16:creationId xmlns:a16="http://schemas.microsoft.com/office/drawing/2014/main" id="{7459766B-7C0E-0568-672A-421BB4001E9A}"/>
                </a:ext>
              </a:extLst>
            </p:cNvPr>
            <p:cNvSpPr>
              <a:spLocks noChangeArrowheads="1"/>
            </p:cNvSpPr>
            <p:nvPr/>
          </p:nvSpPr>
          <p:spPr bwMode="auto">
            <a:xfrm>
              <a:off x="7154863" y="1858963"/>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1" name="Oval 26">
              <a:extLst>
                <a:ext uri="{FF2B5EF4-FFF2-40B4-BE49-F238E27FC236}">
                  <a16:creationId xmlns:a16="http://schemas.microsoft.com/office/drawing/2014/main" id="{407E95C9-C943-46BF-1FBC-299ADED01D33}"/>
                </a:ext>
              </a:extLst>
            </p:cNvPr>
            <p:cNvSpPr>
              <a:spLocks noChangeArrowheads="1"/>
            </p:cNvSpPr>
            <p:nvPr/>
          </p:nvSpPr>
          <p:spPr bwMode="auto">
            <a:xfrm>
              <a:off x="6529388" y="1660525"/>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2" name="Line 27">
              <a:extLst>
                <a:ext uri="{FF2B5EF4-FFF2-40B4-BE49-F238E27FC236}">
                  <a16:creationId xmlns:a16="http://schemas.microsoft.com/office/drawing/2014/main" id="{BBB3037C-ECFA-5DC6-86F6-BA7EB9B7ACD3}"/>
                </a:ext>
              </a:extLst>
            </p:cNvPr>
            <p:cNvSpPr>
              <a:spLocks noChangeShapeType="1"/>
            </p:cNvSpPr>
            <p:nvPr/>
          </p:nvSpPr>
          <p:spPr bwMode="auto">
            <a:xfrm>
              <a:off x="6011863" y="2827338"/>
              <a:ext cx="265112" cy="657225"/>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63" name="Line 28">
              <a:extLst>
                <a:ext uri="{FF2B5EF4-FFF2-40B4-BE49-F238E27FC236}">
                  <a16:creationId xmlns:a16="http://schemas.microsoft.com/office/drawing/2014/main" id="{79FEFC0F-EA97-5627-EFFE-77343AAFA837}"/>
                </a:ext>
              </a:extLst>
            </p:cNvPr>
            <p:cNvSpPr>
              <a:spLocks noChangeShapeType="1"/>
            </p:cNvSpPr>
            <p:nvPr/>
          </p:nvSpPr>
          <p:spPr bwMode="auto">
            <a:xfrm>
              <a:off x="6276975" y="3470275"/>
              <a:ext cx="1368425" cy="0"/>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64" name="Line 29">
              <a:extLst>
                <a:ext uri="{FF2B5EF4-FFF2-40B4-BE49-F238E27FC236}">
                  <a16:creationId xmlns:a16="http://schemas.microsoft.com/office/drawing/2014/main" id="{9442794A-DD8A-DDB4-8B7A-31DB9C00045C}"/>
                </a:ext>
              </a:extLst>
            </p:cNvPr>
            <p:cNvSpPr>
              <a:spLocks noChangeShapeType="1"/>
            </p:cNvSpPr>
            <p:nvPr/>
          </p:nvSpPr>
          <p:spPr bwMode="auto">
            <a:xfrm flipV="1">
              <a:off x="7645400" y="2813050"/>
              <a:ext cx="166688" cy="657225"/>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65" name="Oval 30">
              <a:extLst>
                <a:ext uri="{FF2B5EF4-FFF2-40B4-BE49-F238E27FC236}">
                  <a16:creationId xmlns:a16="http://schemas.microsoft.com/office/drawing/2014/main" id="{B4400FED-A2D3-6EEA-F457-8EFE592DA2FD}"/>
                </a:ext>
              </a:extLst>
            </p:cNvPr>
            <p:cNvSpPr>
              <a:spLocks noChangeArrowheads="1"/>
            </p:cNvSpPr>
            <p:nvPr/>
          </p:nvSpPr>
          <p:spPr bwMode="auto">
            <a:xfrm>
              <a:off x="6246813" y="3182938"/>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6" name="Oval 31">
              <a:extLst>
                <a:ext uri="{FF2B5EF4-FFF2-40B4-BE49-F238E27FC236}">
                  <a16:creationId xmlns:a16="http://schemas.microsoft.com/office/drawing/2014/main" id="{34DA7E9D-E93D-CB47-ACA6-1876D5AA1AB5}"/>
                </a:ext>
              </a:extLst>
            </p:cNvPr>
            <p:cNvSpPr>
              <a:spLocks noChangeArrowheads="1"/>
            </p:cNvSpPr>
            <p:nvPr/>
          </p:nvSpPr>
          <p:spPr bwMode="auto">
            <a:xfrm>
              <a:off x="6719888" y="3198813"/>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7" name="Oval 32">
              <a:extLst>
                <a:ext uri="{FF2B5EF4-FFF2-40B4-BE49-F238E27FC236}">
                  <a16:creationId xmlns:a16="http://schemas.microsoft.com/office/drawing/2014/main" id="{058DC2AA-299A-74BE-7DE3-830B728A68F6}"/>
                </a:ext>
              </a:extLst>
            </p:cNvPr>
            <p:cNvSpPr>
              <a:spLocks noChangeArrowheads="1"/>
            </p:cNvSpPr>
            <p:nvPr/>
          </p:nvSpPr>
          <p:spPr bwMode="auto">
            <a:xfrm>
              <a:off x="7205663" y="3198813"/>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8" name="Oval 33">
              <a:extLst>
                <a:ext uri="{FF2B5EF4-FFF2-40B4-BE49-F238E27FC236}">
                  <a16:creationId xmlns:a16="http://schemas.microsoft.com/office/drawing/2014/main" id="{0E48E308-183B-A472-A6A1-462810427B55}"/>
                </a:ext>
              </a:extLst>
            </p:cNvPr>
            <p:cNvSpPr>
              <a:spLocks noChangeArrowheads="1"/>
            </p:cNvSpPr>
            <p:nvPr/>
          </p:nvSpPr>
          <p:spPr bwMode="auto">
            <a:xfrm>
              <a:off x="6962775" y="2998788"/>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69" name="Line 34">
              <a:extLst>
                <a:ext uri="{FF2B5EF4-FFF2-40B4-BE49-F238E27FC236}">
                  <a16:creationId xmlns:a16="http://schemas.microsoft.com/office/drawing/2014/main" id="{31E15DA3-DF14-2386-4EDC-98CFD657C88F}"/>
                </a:ext>
              </a:extLst>
            </p:cNvPr>
            <p:cNvSpPr>
              <a:spLocks noChangeShapeType="1"/>
            </p:cNvSpPr>
            <p:nvPr/>
          </p:nvSpPr>
          <p:spPr bwMode="auto">
            <a:xfrm>
              <a:off x="6056313" y="4297363"/>
              <a:ext cx="222250" cy="658812"/>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70" name="Line 35">
              <a:extLst>
                <a:ext uri="{FF2B5EF4-FFF2-40B4-BE49-F238E27FC236}">
                  <a16:creationId xmlns:a16="http://schemas.microsoft.com/office/drawing/2014/main" id="{F43D040A-6A10-2787-BC78-C95FBF6FB30A}"/>
                </a:ext>
              </a:extLst>
            </p:cNvPr>
            <p:cNvSpPr>
              <a:spLocks noChangeShapeType="1"/>
            </p:cNvSpPr>
            <p:nvPr/>
          </p:nvSpPr>
          <p:spPr bwMode="auto">
            <a:xfrm>
              <a:off x="6278563" y="4941888"/>
              <a:ext cx="1368425" cy="0"/>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71" name="Line 36">
              <a:extLst>
                <a:ext uri="{FF2B5EF4-FFF2-40B4-BE49-F238E27FC236}">
                  <a16:creationId xmlns:a16="http://schemas.microsoft.com/office/drawing/2014/main" id="{AB53EF46-4F32-EB29-B948-9C8925683B5D}"/>
                </a:ext>
              </a:extLst>
            </p:cNvPr>
            <p:cNvSpPr>
              <a:spLocks noChangeShapeType="1"/>
            </p:cNvSpPr>
            <p:nvPr/>
          </p:nvSpPr>
          <p:spPr bwMode="auto">
            <a:xfrm flipV="1">
              <a:off x="7646988" y="4283075"/>
              <a:ext cx="209550" cy="658813"/>
            </a:xfrm>
            <a:prstGeom prst="line">
              <a:avLst/>
            </a:prstGeom>
            <a:noFill/>
            <a:ln w="38100">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noFill/>
                </a14:hiddenFill>
              </a:ext>
            </a:extLst>
          </p:spPr>
          <p:txBody>
            <a:bodyPr/>
            <a:lstStyle/>
            <a:p>
              <a:endParaRPr lang="zh-CN" altLang="en-US"/>
            </a:p>
          </p:txBody>
        </p:sp>
        <p:sp>
          <p:nvSpPr>
            <p:cNvPr id="53272" name="Oval 37">
              <a:extLst>
                <a:ext uri="{FF2B5EF4-FFF2-40B4-BE49-F238E27FC236}">
                  <a16:creationId xmlns:a16="http://schemas.microsoft.com/office/drawing/2014/main" id="{447056BD-094B-9575-3939-A4B71C5AD7B9}"/>
                </a:ext>
              </a:extLst>
            </p:cNvPr>
            <p:cNvSpPr>
              <a:spLocks noChangeArrowheads="1"/>
            </p:cNvSpPr>
            <p:nvPr/>
          </p:nvSpPr>
          <p:spPr bwMode="auto">
            <a:xfrm>
              <a:off x="6248400" y="4654550"/>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73" name="Oval 38">
              <a:extLst>
                <a:ext uri="{FF2B5EF4-FFF2-40B4-BE49-F238E27FC236}">
                  <a16:creationId xmlns:a16="http://schemas.microsoft.com/office/drawing/2014/main" id="{2B54BA33-DE21-CA86-2014-D60EC8F2FAA8}"/>
                </a:ext>
              </a:extLst>
            </p:cNvPr>
            <p:cNvSpPr>
              <a:spLocks noChangeArrowheads="1"/>
            </p:cNvSpPr>
            <p:nvPr/>
          </p:nvSpPr>
          <p:spPr bwMode="auto">
            <a:xfrm>
              <a:off x="6721475" y="467042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74" name="Oval 39">
              <a:extLst>
                <a:ext uri="{FF2B5EF4-FFF2-40B4-BE49-F238E27FC236}">
                  <a16:creationId xmlns:a16="http://schemas.microsoft.com/office/drawing/2014/main" id="{D016FB45-0E30-170C-12FB-ED6BD66CC108}"/>
                </a:ext>
              </a:extLst>
            </p:cNvPr>
            <p:cNvSpPr>
              <a:spLocks noChangeArrowheads="1"/>
            </p:cNvSpPr>
            <p:nvPr/>
          </p:nvSpPr>
          <p:spPr bwMode="auto">
            <a:xfrm>
              <a:off x="7207250" y="467042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75" name="Oval 40">
              <a:extLst>
                <a:ext uri="{FF2B5EF4-FFF2-40B4-BE49-F238E27FC236}">
                  <a16:creationId xmlns:a16="http://schemas.microsoft.com/office/drawing/2014/main" id="{8F456CF8-C769-77D7-4DD7-6C33DE0AFC9E}"/>
                </a:ext>
              </a:extLst>
            </p:cNvPr>
            <p:cNvSpPr>
              <a:spLocks noChangeArrowheads="1"/>
            </p:cNvSpPr>
            <p:nvPr/>
          </p:nvSpPr>
          <p:spPr bwMode="auto">
            <a:xfrm>
              <a:off x="6607175" y="4441825"/>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76" name="Oval 41">
              <a:extLst>
                <a:ext uri="{FF2B5EF4-FFF2-40B4-BE49-F238E27FC236}">
                  <a16:creationId xmlns:a16="http://schemas.microsoft.com/office/drawing/2014/main" id="{C44295DB-539B-B6CF-7154-81CAD9CED5ED}"/>
                </a:ext>
              </a:extLst>
            </p:cNvPr>
            <p:cNvSpPr>
              <a:spLocks noChangeArrowheads="1"/>
            </p:cNvSpPr>
            <p:nvPr/>
          </p:nvSpPr>
          <p:spPr bwMode="auto">
            <a:xfrm>
              <a:off x="7064375" y="4427538"/>
              <a:ext cx="461963"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77" name="Oval 42">
              <a:extLst>
                <a:ext uri="{FF2B5EF4-FFF2-40B4-BE49-F238E27FC236}">
                  <a16:creationId xmlns:a16="http://schemas.microsoft.com/office/drawing/2014/main" id="{4A1FD5F0-DB82-D9AC-43DD-5A8DFB1B84E4}"/>
                </a:ext>
              </a:extLst>
            </p:cNvPr>
            <p:cNvSpPr>
              <a:spLocks noChangeArrowheads="1"/>
            </p:cNvSpPr>
            <p:nvPr/>
          </p:nvSpPr>
          <p:spPr bwMode="auto">
            <a:xfrm>
              <a:off x="6488113" y="3000375"/>
              <a:ext cx="461962" cy="215900"/>
            </a:xfrm>
            <a:prstGeom prst="ellipse">
              <a:avLst/>
            </a:prstGeom>
            <a:gradFill rotWithShape="1">
              <a:gsLst>
                <a:gs pos="0">
                  <a:srgbClr val="CCECFF"/>
                </a:gs>
                <a:gs pos="100000">
                  <a:srgbClr val="5E6D76"/>
                </a:gs>
              </a:gsLst>
              <a:lin ang="0" scaled="1"/>
            </a:gradFill>
            <a:ln w="9525">
              <a:solidFill>
                <a:schemeClr val="tx1"/>
              </a:solidFill>
              <a:round/>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78" name="Text Box 43">
              <a:extLst>
                <a:ext uri="{FF2B5EF4-FFF2-40B4-BE49-F238E27FC236}">
                  <a16:creationId xmlns:a16="http://schemas.microsoft.com/office/drawing/2014/main" id="{F8573AEB-4E9C-5113-DDA4-D769133448CB}"/>
                </a:ext>
              </a:extLst>
            </p:cNvPr>
            <p:cNvSpPr txBox="1">
              <a:spLocks noChangeArrowheads="1"/>
            </p:cNvSpPr>
            <p:nvPr/>
          </p:nvSpPr>
          <p:spPr bwMode="auto">
            <a:xfrm>
              <a:off x="6659563" y="2276475"/>
              <a:ext cx="576262" cy="457200"/>
            </a:xfrm>
            <a:prstGeom prst="rect">
              <a:avLst/>
            </a:prstGeom>
            <a:noFill/>
            <a:ln>
              <a:noFill/>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eaLnBrk="1" hangingPunct="1">
                <a:spcBef>
                  <a:spcPct val="50000"/>
                </a:spcBef>
                <a:buClrTx/>
                <a:buSzTx/>
                <a:buFontTx/>
                <a:buNone/>
              </a:pPr>
              <a:r>
                <a:rPr lang="zh-CN" altLang="en-US" sz="2400" b="1">
                  <a:latin typeface="ZapfDingbats"/>
                </a:rPr>
                <a:t>＋</a:t>
              </a:r>
            </a:p>
          </p:txBody>
        </p:sp>
        <p:sp>
          <p:nvSpPr>
            <p:cNvPr id="53279" name="Rectangle 44">
              <a:extLst>
                <a:ext uri="{FF2B5EF4-FFF2-40B4-BE49-F238E27FC236}">
                  <a16:creationId xmlns:a16="http://schemas.microsoft.com/office/drawing/2014/main" id="{705918BF-8A39-3104-2185-AF85EA8C307B}"/>
                </a:ext>
              </a:extLst>
            </p:cNvPr>
            <p:cNvSpPr>
              <a:spLocks noChangeArrowheads="1"/>
            </p:cNvSpPr>
            <p:nvPr/>
          </p:nvSpPr>
          <p:spPr bwMode="auto">
            <a:xfrm>
              <a:off x="6718300" y="3644900"/>
              <a:ext cx="488950" cy="457200"/>
            </a:xfrm>
            <a:prstGeom prst="rect">
              <a:avLst/>
            </a:prstGeom>
            <a:solidFill>
              <a:schemeClr val="bg1"/>
            </a:solidFill>
            <a:ln>
              <a:noFill/>
            </a:ln>
            <a:effectLst>
              <a:prstShdw prst="shdw13" dist="53882" dir="13500000">
                <a:schemeClr val="bg2">
                  <a:alpha val="50000"/>
                </a:schemeClr>
              </a:prstShdw>
            </a:effectLst>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400">
                  <a:latin typeface="ZapfDingbats"/>
                </a:rPr>
                <a:t>＋</a:t>
              </a:r>
            </a:p>
          </p:txBody>
        </p:sp>
        <p:sp>
          <p:nvSpPr>
            <p:cNvPr id="53280" name="AutoShape 45">
              <a:extLst>
                <a:ext uri="{FF2B5EF4-FFF2-40B4-BE49-F238E27FC236}">
                  <a16:creationId xmlns:a16="http://schemas.microsoft.com/office/drawing/2014/main" id="{5F397FC8-C9FD-96FC-F3F9-674C55784EC0}"/>
                </a:ext>
              </a:extLst>
            </p:cNvPr>
            <p:cNvSpPr>
              <a:spLocks noChangeArrowheads="1"/>
            </p:cNvSpPr>
            <p:nvPr/>
          </p:nvSpPr>
          <p:spPr bwMode="auto">
            <a:xfrm>
              <a:off x="3851275" y="2924175"/>
              <a:ext cx="1008063" cy="504825"/>
            </a:xfrm>
            <a:prstGeom prst="rightArrow">
              <a:avLst>
                <a:gd name="adj1" fmla="val 50000"/>
                <a:gd name="adj2" fmla="val 49921"/>
              </a:avLst>
            </a:prstGeom>
            <a:solidFill>
              <a:schemeClr val="accent1"/>
            </a:solidFill>
            <a:ln w="9525">
              <a:solidFill>
                <a:schemeClr val="tx1"/>
              </a:solidFill>
              <a:miter lim="800000"/>
              <a:headEnd/>
              <a:tailEnd/>
            </a:ln>
            <a:effectLst>
              <a:prstShdw prst="shdw13" dist="53882" dir="13500000">
                <a:schemeClr val="bg2">
                  <a:alpha val="50000"/>
                </a:schemeClr>
              </a:prstShdw>
            </a:effec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53281" name="AutoShape 46">
              <a:extLst>
                <a:ext uri="{FF2B5EF4-FFF2-40B4-BE49-F238E27FC236}">
                  <a16:creationId xmlns:a16="http://schemas.microsoft.com/office/drawing/2014/main" id="{69C2530A-7D32-DFA4-721B-3DCC08AEABE8}"/>
                </a:ext>
              </a:extLst>
            </p:cNvPr>
            <p:cNvSpPr>
              <a:spLocks/>
            </p:cNvSpPr>
            <p:nvPr/>
          </p:nvSpPr>
          <p:spPr bwMode="auto">
            <a:xfrm>
              <a:off x="5219700" y="1773238"/>
              <a:ext cx="576263" cy="2735262"/>
            </a:xfrm>
            <a:prstGeom prst="leftBrace">
              <a:avLst>
                <a:gd name="adj1" fmla="val 39555"/>
                <a:gd name="adj2" fmla="val 50000"/>
              </a:avLst>
            </a:prstGeom>
            <a:noFill/>
            <a:ln w="28575">
              <a:solidFill>
                <a:schemeClr val="tx1"/>
              </a:solidFill>
              <a:round/>
              <a:headEnd/>
              <a:tailEnd/>
            </a:ln>
            <a:effectLst>
              <a:prstShdw prst="shdw13" dist="53882" dir="13500000">
                <a:schemeClr val="bg2">
                  <a:alpha val="50000"/>
                </a:schemeClr>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grpSp>
      <p:pic>
        <p:nvPicPr>
          <p:cNvPr id="53254" name="Picture 5">
            <a:extLst>
              <a:ext uri="{FF2B5EF4-FFF2-40B4-BE49-F238E27FC236}">
                <a16:creationId xmlns:a16="http://schemas.microsoft.com/office/drawing/2014/main" id="{B00092FA-959F-FA66-1155-6232FFC537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97438" y="3675063"/>
            <a:ext cx="4122737"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39331">
                                            <p:txEl>
                                              <p:pRg st="0" end="0"/>
                                            </p:txEl>
                                          </p:spTgt>
                                        </p:tgtEl>
                                        <p:attrNameLst>
                                          <p:attrName>style.visibility</p:attrName>
                                        </p:attrNameLst>
                                      </p:cBhvr>
                                      <p:to>
                                        <p:strVal val="visible"/>
                                      </p:to>
                                    </p:set>
                                    <p:animEffect transition="in" filter="blinds(horizontal)">
                                      <p:cBhvr>
                                        <p:cTn id="7" dur="500"/>
                                        <p:tgtEl>
                                          <p:spTgt spid="73933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9331">
                                            <p:txEl>
                                              <p:pRg st="1" end="1"/>
                                            </p:txEl>
                                          </p:spTgt>
                                        </p:tgtEl>
                                        <p:attrNameLst>
                                          <p:attrName>style.visibility</p:attrName>
                                        </p:attrNameLst>
                                      </p:cBhvr>
                                      <p:to>
                                        <p:strVal val="visible"/>
                                      </p:to>
                                    </p:set>
                                    <p:animEffect transition="in" filter="blinds(horizontal)">
                                      <p:cBhvr>
                                        <p:cTn id="12" dur="500"/>
                                        <p:tgtEl>
                                          <p:spTgt spid="73933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heckerboard(across)">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nodeType="clickEffect">
                                  <p:stCondLst>
                                    <p:cond delay="0"/>
                                  </p:stCondLst>
                                  <p:childTnLst>
                                    <p:set>
                                      <p:cBhvr>
                                        <p:cTn id="21" dur="1" fill="hold">
                                          <p:stCondLst>
                                            <p:cond delay="0"/>
                                          </p:stCondLst>
                                        </p:cTn>
                                        <p:tgtEl>
                                          <p:spTgt spid="22"/>
                                        </p:tgtEl>
                                        <p:attrNameLst>
                                          <p:attrName>style.visibility</p:attrName>
                                        </p:attrNameLst>
                                      </p:cBhvr>
                                      <p:to>
                                        <p:strVal val="visible"/>
                                      </p:to>
                                    </p:set>
                                    <p:anim calcmode="lin" valueType="num">
                                      <p:cBhvr additive="base">
                                        <p:cTn id="22" dur="500" fill="hold"/>
                                        <p:tgtEl>
                                          <p:spTgt spid="22"/>
                                        </p:tgtEl>
                                        <p:attrNameLst>
                                          <p:attrName>ppt_x</p:attrName>
                                        </p:attrNameLst>
                                      </p:cBhvr>
                                      <p:tavLst>
                                        <p:tav tm="0">
                                          <p:val>
                                            <p:strVal val="0-#ppt_w/2"/>
                                          </p:val>
                                        </p:tav>
                                        <p:tav tm="100000">
                                          <p:val>
                                            <p:strVal val="#ppt_x"/>
                                          </p:val>
                                        </p:tav>
                                      </p:tavLst>
                                    </p:anim>
                                    <p:anim calcmode="lin" valueType="num">
                                      <p:cBhvr additive="base">
                                        <p:cTn id="23"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9331"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标题 1">
            <a:extLst>
              <a:ext uri="{FF2B5EF4-FFF2-40B4-BE49-F238E27FC236}">
                <a16:creationId xmlns:a16="http://schemas.microsoft.com/office/drawing/2014/main" id="{086CCC8D-C080-0AAA-956E-59840AFB0C73}"/>
              </a:ext>
            </a:extLst>
          </p:cNvPr>
          <p:cNvSpPr>
            <a:spLocks noGrp="1"/>
          </p:cNvSpPr>
          <p:nvPr>
            <p:ph type="title"/>
          </p:nvPr>
        </p:nvSpPr>
        <p:spPr bwMode="auto">
          <a:xfrm>
            <a:off x="457200" y="4762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小资料：分散化的智慧</a:t>
            </a:r>
          </a:p>
        </p:txBody>
      </p:sp>
      <p:sp>
        <p:nvSpPr>
          <p:cNvPr id="110595" name="内容占位符 2">
            <a:extLst>
              <a:ext uri="{FF2B5EF4-FFF2-40B4-BE49-F238E27FC236}">
                <a16:creationId xmlns:a16="http://schemas.microsoft.com/office/drawing/2014/main" id="{5FAB2016-02EE-8C45-1E9A-D0E427E2A980}"/>
              </a:ext>
            </a:extLst>
          </p:cNvPr>
          <p:cNvSpPr>
            <a:spLocks noGrp="1" noChangeArrowheads="1"/>
          </p:cNvSpPr>
          <p:nvPr>
            <p:ph idx="1"/>
          </p:nvPr>
        </p:nvSpPr>
        <p:spPr>
          <a:xfrm>
            <a:off x="611560" y="1371600"/>
            <a:ext cx="7987928" cy="4114800"/>
          </a:xfrm>
        </p:spPr>
        <p:txBody>
          <a:bodyPr/>
          <a:lstStyle/>
          <a:p>
            <a:pPr>
              <a:lnSpc>
                <a:spcPct val="125000"/>
              </a:lnSpc>
            </a:pPr>
            <a:r>
              <a:rPr lang="zh-CN" altLang="en-US" sz="2800" dirty="0">
                <a:ea typeface="宋体" panose="02010600030101010101" pitchFamily="2" charset="-122"/>
              </a:rPr>
              <a:t>当年琉球是中国的藩属国，去任命时，政府要求正副官员分坐两艘船；</a:t>
            </a:r>
            <a:endParaRPr lang="en-US" altLang="zh-CN" sz="2800" dirty="0">
              <a:ea typeface="宋体" panose="02010600030101010101" pitchFamily="2" charset="-122"/>
            </a:endParaRPr>
          </a:p>
          <a:p>
            <a:pPr>
              <a:lnSpc>
                <a:spcPct val="125000"/>
              </a:lnSpc>
            </a:pPr>
            <a:r>
              <a:rPr lang="zh-CN" altLang="en-US" sz="2800" dirty="0">
                <a:ea typeface="宋体" panose="02010600030101010101" pitchFamily="2" charset="-122"/>
              </a:rPr>
              <a:t>孟加拉农村，即使声称以耕种为生的家庭，也只有</a:t>
            </a:r>
            <a:r>
              <a:rPr lang="en-US" altLang="zh-CN" sz="2800" dirty="0">
                <a:ea typeface="宋体" panose="02010600030101010101" pitchFamily="2" charset="-122"/>
              </a:rPr>
              <a:t>40%</a:t>
            </a:r>
            <a:r>
              <a:rPr lang="zh-CN" altLang="en-US" sz="2800" dirty="0">
                <a:ea typeface="宋体" panose="02010600030101010101" pitchFamily="2" charset="-122"/>
              </a:rPr>
              <a:t>时间耕种，通常掌握</a:t>
            </a:r>
            <a:r>
              <a:rPr lang="en-US" altLang="zh-CN" sz="2800" dirty="0">
                <a:ea typeface="宋体" panose="02010600030101010101" pitchFamily="2" charset="-122"/>
              </a:rPr>
              <a:t>7</a:t>
            </a:r>
            <a:r>
              <a:rPr lang="zh-CN" altLang="en-US" sz="2800" dirty="0">
                <a:ea typeface="宋体" panose="02010600030101010101" pitchFamily="2" charset="-122"/>
              </a:rPr>
              <a:t>门手艺来维持生计。</a:t>
            </a:r>
            <a:endParaRPr lang="en-US" altLang="zh-CN" sz="2800" dirty="0">
              <a:ea typeface="宋体" panose="02010600030101010101" pitchFamily="2" charset="-122"/>
            </a:endParaRPr>
          </a:p>
          <a:p>
            <a:pPr>
              <a:lnSpc>
                <a:spcPct val="125000"/>
              </a:lnSpc>
            </a:pPr>
            <a:r>
              <a:rPr lang="zh-CN" altLang="en-US" sz="2800" dirty="0">
                <a:ea typeface="宋体" panose="02010600030101010101" pitchFamily="2" charset="-122"/>
              </a:rPr>
              <a:t>印度农户将自己女儿嫁到不远不近的村庄，既方便建立家庭联系，同时也是出于应对气候变化对庄稼所带来影响的风险管理的需要。</a:t>
            </a:r>
            <a:endParaRPr lang="en-US" altLang="zh-CN" sz="2800" dirty="0">
              <a:ea typeface="宋体" panose="02010600030101010101" pitchFamily="2" charset="-122"/>
            </a:endParaRPr>
          </a:p>
        </p:txBody>
      </p:sp>
    </p:spTree>
    <p:extLst>
      <p:ext uri="{BB962C8B-B14F-4D97-AF65-F5344CB8AC3E}">
        <p14:creationId xmlns:p14="http://schemas.microsoft.com/office/powerpoint/2010/main" val="1658010381"/>
      </p:ext>
    </p:extLst>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标题 1">
            <a:extLst>
              <a:ext uri="{FF2B5EF4-FFF2-40B4-BE49-F238E27FC236}">
                <a16:creationId xmlns:a16="http://schemas.microsoft.com/office/drawing/2014/main" id="{D07945FE-4178-2644-F285-256233A0E812}"/>
              </a:ext>
            </a:extLst>
          </p:cNvPr>
          <p:cNvSpPr>
            <a:spLocks noGrp="1"/>
          </p:cNvSpPr>
          <p:nvPr>
            <p:ph type="title"/>
          </p:nvPr>
        </p:nvSpPr>
        <p:spPr bwMode="auto">
          <a:xfrm>
            <a:off x="457200" y="620713"/>
            <a:ext cx="8229600" cy="14255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举例：生物技术的分散化投资</a:t>
            </a:r>
          </a:p>
        </p:txBody>
      </p:sp>
      <p:sp>
        <p:nvSpPr>
          <p:cNvPr id="55299" name="内容占位符 2">
            <a:extLst>
              <a:ext uri="{FF2B5EF4-FFF2-40B4-BE49-F238E27FC236}">
                <a16:creationId xmlns:a16="http://schemas.microsoft.com/office/drawing/2014/main" id="{4FF6850A-D3EA-4FE9-F8CA-7DB3F2975ECE}"/>
              </a:ext>
            </a:extLst>
          </p:cNvPr>
          <p:cNvSpPr>
            <a:spLocks noGrp="1" noChangeArrowheads="1"/>
          </p:cNvSpPr>
          <p:nvPr>
            <p:ph idx="1"/>
          </p:nvPr>
        </p:nvSpPr>
        <p:spPr>
          <a:xfrm>
            <a:off x="685800" y="1916113"/>
            <a:ext cx="7772400" cy="3898900"/>
          </a:xfrm>
        </p:spPr>
        <p:txBody>
          <a:bodyPr/>
          <a:lstStyle/>
          <a:p>
            <a:pPr>
              <a:lnSpc>
                <a:spcPct val="125000"/>
              </a:lnSpc>
            </a:pPr>
            <a:r>
              <a:rPr lang="zh-CN" altLang="en-US" sz="2800">
                <a:ea typeface="宋体" panose="02010600030101010101" pitchFamily="2" charset="-122"/>
              </a:rPr>
              <a:t>投资数家企业，每家企业都在开发新药物</a:t>
            </a:r>
          </a:p>
          <a:p>
            <a:pPr>
              <a:lnSpc>
                <a:spcPct val="125000"/>
              </a:lnSpc>
            </a:pPr>
            <a:r>
              <a:rPr lang="zh-CN" altLang="en-US" sz="2800">
                <a:ea typeface="宋体" panose="02010600030101010101" pitchFamily="2" charset="-122"/>
              </a:rPr>
              <a:t>投资于一家正在开发多种新药物的企业</a:t>
            </a:r>
          </a:p>
          <a:p>
            <a:pPr>
              <a:lnSpc>
                <a:spcPct val="125000"/>
              </a:lnSpc>
            </a:pPr>
            <a:r>
              <a:rPr lang="zh-CN" altLang="en-US" sz="2800">
                <a:ea typeface="宋体" panose="02010600030101010101" pitchFamily="2" charset="-122"/>
              </a:rPr>
              <a:t>投资一只共同基金，该基金持有许多正在开发新药物的企业的股份</a:t>
            </a:r>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498" name="Rectangle 2">
            <a:extLst>
              <a:ext uri="{FF2B5EF4-FFF2-40B4-BE49-F238E27FC236}">
                <a16:creationId xmlns:a16="http://schemas.microsoft.com/office/drawing/2014/main" id="{8BDFF7CA-332A-3513-282C-88EF945CBC9A}"/>
              </a:ext>
            </a:extLst>
          </p:cNvPr>
          <p:cNvSpPr>
            <a:spLocks noGrp="1" noChangeArrowheads="1"/>
          </p:cNvSpPr>
          <p:nvPr>
            <p:ph type="title"/>
          </p:nvPr>
        </p:nvSpPr>
        <p:spPr bwMode="auto">
          <a:xfrm>
            <a:off x="395288" y="692150"/>
            <a:ext cx="8404225" cy="795338"/>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集中投资面临的风险</a:t>
            </a:r>
            <a:endParaRPr lang="en-US" altLang="zh-CN" sz="4000" dirty="0">
              <a:effectLst>
                <a:outerShdw blurRad="38100" dist="38100" dir="2700000" algn="tl">
                  <a:srgbClr val="C0C0C0"/>
                </a:outerShdw>
              </a:effectLst>
              <a:ea typeface="宋体" pitchFamily="2" charset="-122"/>
            </a:endParaRPr>
          </a:p>
        </p:txBody>
      </p:sp>
      <p:sp>
        <p:nvSpPr>
          <p:cNvPr id="746499" name="Text Box 3">
            <a:extLst>
              <a:ext uri="{FF2B5EF4-FFF2-40B4-BE49-F238E27FC236}">
                <a16:creationId xmlns:a16="http://schemas.microsoft.com/office/drawing/2014/main" id="{FDCD37FC-F595-8542-E7EF-F330C030214E}"/>
              </a:ext>
            </a:extLst>
          </p:cNvPr>
          <p:cNvSpPr txBox="1">
            <a:spLocks noChangeArrowheads="1"/>
          </p:cNvSpPr>
          <p:nvPr/>
        </p:nvSpPr>
        <p:spPr bwMode="auto">
          <a:xfrm>
            <a:off x="539750" y="1487488"/>
            <a:ext cx="7848600" cy="3706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625475" indent="-168275">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nSpc>
                <a:spcPct val="125000"/>
              </a:lnSpc>
              <a:spcBef>
                <a:spcPct val="30000"/>
              </a:spcBef>
              <a:buSzPct val="75000"/>
            </a:pPr>
            <a:r>
              <a:rPr lang="zh-CN" altLang="en-US" sz="2400" b="1">
                <a:latin typeface="Times New Roman" panose="02020603050405020304" pitchFamily="18" charset="0"/>
              </a:rPr>
              <a:t>投资</a:t>
            </a:r>
            <a:r>
              <a:rPr lang="zh-CN" altLang="en-US" sz="2400" b="1">
                <a:solidFill>
                  <a:srgbClr val="FF00FF"/>
                </a:solidFill>
                <a:latin typeface="Times New Roman" panose="02020603050405020304" pitchFamily="18" charset="0"/>
              </a:rPr>
              <a:t>单种</a:t>
            </a:r>
            <a:r>
              <a:rPr lang="zh-CN" altLang="en-US" sz="2400" b="1">
                <a:latin typeface="Times New Roman" panose="02020603050405020304" pitchFamily="18" charset="0"/>
              </a:rPr>
              <a:t>药物</a:t>
            </a:r>
            <a:endParaRPr lang="en-US" altLang="zh-CN" sz="2400" b="1">
              <a:latin typeface="Times New Roman" panose="02020603050405020304" pitchFamily="18" charset="0"/>
            </a:endParaRPr>
          </a:p>
          <a:p>
            <a:pPr lvl="1">
              <a:lnSpc>
                <a:spcPct val="125000"/>
              </a:lnSpc>
              <a:spcBef>
                <a:spcPct val="30000"/>
              </a:spcBef>
              <a:buSzPct val="85000"/>
              <a:buFont typeface="Times" panose="02020603050405020304" pitchFamily="18" charset="0"/>
              <a:buChar char="–"/>
            </a:pPr>
            <a:r>
              <a:rPr lang="zh-CN" altLang="en-US" sz="2200">
                <a:latin typeface="Times New Roman" panose="02020603050405020304" pitchFamily="18" charset="0"/>
              </a:rPr>
              <a:t>初始资本：</a:t>
            </a:r>
            <a:r>
              <a:rPr lang="en-US" altLang="zh-CN" sz="2200">
                <a:latin typeface="Times New Roman" panose="02020603050405020304" pitchFamily="18" charset="0"/>
              </a:rPr>
              <a:t>10</a:t>
            </a:r>
            <a:r>
              <a:rPr lang="zh-CN" altLang="en-US" sz="2200">
                <a:latin typeface="Times New Roman" panose="02020603050405020304" pitchFamily="18" charset="0"/>
              </a:rPr>
              <a:t>万美元</a:t>
            </a:r>
          </a:p>
          <a:p>
            <a:pPr lvl="1">
              <a:lnSpc>
                <a:spcPct val="125000"/>
              </a:lnSpc>
              <a:spcBef>
                <a:spcPct val="30000"/>
              </a:spcBef>
              <a:buSzPct val="85000"/>
              <a:buFont typeface="Times" panose="02020603050405020304" pitchFamily="18" charset="0"/>
              <a:buChar char="–"/>
            </a:pPr>
            <a:r>
              <a:rPr lang="zh-CN" altLang="en-US" sz="2200">
                <a:latin typeface="Times New Roman" panose="02020603050405020304" pitchFamily="18" charset="0"/>
              </a:rPr>
              <a:t>成功概率：</a:t>
            </a:r>
            <a:r>
              <a:rPr lang="en-US" altLang="zh-CN" sz="2200">
                <a:latin typeface="Times New Roman" panose="02020603050405020304" pitchFamily="18" charset="0"/>
              </a:rPr>
              <a:t>50%</a:t>
            </a:r>
          </a:p>
          <a:p>
            <a:pPr lvl="1">
              <a:lnSpc>
                <a:spcPct val="125000"/>
              </a:lnSpc>
              <a:spcBef>
                <a:spcPct val="30000"/>
              </a:spcBef>
              <a:buSzPct val="85000"/>
              <a:buFont typeface="Times" panose="02020603050405020304" pitchFamily="18" charset="0"/>
              <a:buChar char="–"/>
            </a:pPr>
            <a:r>
              <a:rPr lang="zh-CN" altLang="en-US" sz="2200">
                <a:latin typeface="Times New Roman" panose="02020603050405020304" pitchFamily="18" charset="0"/>
              </a:rPr>
              <a:t>不确定性：</a:t>
            </a:r>
            <a:r>
              <a:rPr lang="en-US" altLang="zh-CN" sz="2200">
                <a:latin typeface="Times New Roman" panose="02020603050405020304" pitchFamily="18" charset="0"/>
              </a:rPr>
              <a:t>40</a:t>
            </a:r>
            <a:r>
              <a:rPr lang="zh-CN" altLang="en-US" sz="2200">
                <a:latin typeface="Times New Roman" panose="02020603050405020304" pitchFamily="18" charset="0"/>
              </a:rPr>
              <a:t>万美元或</a:t>
            </a:r>
            <a:r>
              <a:rPr lang="en-US" altLang="zh-CN" sz="2200">
                <a:latin typeface="Times New Roman" panose="02020603050405020304" pitchFamily="18" charset="0"/>
              </a:rPr>
              <a:t>0</a:t>
            </a:r>
          </a:p>
          <a:p>
            <a:pPr>
              <a:lnSpc>
                <a:spcPct val="125000"/>
              </a:lnSpc>
              <a:spcBef>
                <a:spcPct val="30000"/>
              </a:spcBef>
              <a:buSzPct val="75000"/>
            </a:pPr>
            <a:r>
              <a:rPr lang="en-US" altLang="zh-CN" sz="2200">
                <a:latin typeface="Times New Roman" panose="02020603050405020304" pitchFamily="18" charset="0"/>
              </a:rPr>
              <a:t> </a:t>
            </a:r>
            <a:r>
              <a:rPr lang="zh-CN" altLang="en-US" sz="2400" b="1">
                <a:latin typeface="Times New Roman" panose="02020603050405020304" pitchFamily="18" charset="0"/>
              </a:rPr>
              <a:t>可能的结果和收益</a:t>
            </a:r>
            <a:r>
              <a:rPr lang="en-US" altLang="zh-CN" sz="2400" b="1">
                <a:latin typeface="Times New Roman" panose="02020603050405020304" pitchFamily="18" charset="0"/>
              </a:rPr>
              <a:t>:</a:t>
            </a:r>
          </a:p>
          <a:p>
            <a:pPr lvl="1">
              <a:lnSpc>
                <a:spcPct val="125000"/>
              </a:lnSpc>
              <a:spcBef>
                <a:spcPct val="30000"/>
              </a:spcBef>
              <a:buSzPct val="85000"/>
              <a:buFont typeface="Times" panose="02020603050405020304" pitchFamily="18" charset="0"/>
              <a:buChar char="–"/>
            </a:pPr>
            <a:r>
              <a:rPr lang="zh-CN" altLang="en-US" sz="2200">
                <a:latin typeface="Times New Roman" panose="02020603050405020304" pitchFamily="18" charset="0"/>
              </a:rPr>
              <a:t>失败的概率为</a:t>
            </a:r>
            <a:r>
              <a:rPr lang="en-US" altLang="zh-CN" sz="2200">
                <a:latin typeface="Times New Roman" panose="02020603050405020304" pitchFamily="18" charset="0"/>
              </a:rPr>
              <a:t>50%</a:t>
            </a:r>
            <a:r>
              <a:rPr lang="zh-CN" altLang="en-US" sz="2200">
                <a:latin typeface="Times New Roman" panose="02020603050405020304" pitchFamily="18" charset="0"/>
              </a:rPr>
              <a:t>，无收益</a:t>
            </a:r>
          </a:p>
          <a:p>
            <a:pPr lvl="1">
              <a:lnSpc>
                <a:spcPct val="125000"/>
              </a:lnSpc>
              <a:spcBef>
                <a:spcPct val="30000"/>
              </a:spcBef>
              <a:buSzPct val="85000"/>
              <a:buFont typeface="Times" panose="02020603050405020304" pitchFamily="18" charset="0"/>
              <a:buChar char="–"/>
            </a:pPr>
            <a:r>
              <a:rPr lang="zh-CN" altLang="en-US" sz="2200">
                <a:latin typeface="Times New Roman" panose="02020603050405020304" pitchFamily="18" charset="0"/>
              </a:rPr>
              <a:t>成功的概率为</a:t>
            </a:r>
            <a:r>
              <a:rPr lang="en-US" altLang="zh-CN" sz="2200">
                <a:latin typeface="Times New Roman" panose="02020603050405020304" pitchFamily="18" charset="0"/>
              </a:rPr>
              <a:t>50%</a:t>
            </a:r>
            <a:r>
              <a:rPr lang="zh-CN" altLang="en-US" sz="2200">
                <a:latin typeface="Times New Roman" panose="02020603050405020304" pitchFamily="18" charset="0"/>
              </a:rPr>
              <a:t>，且收益为</a:t>
            </a:r>
            <a:r>
              <a:rPr lang="en-US" altLang="zh-CN" sz="2200">
                <a:latin typeface="Times New Roman" panose="02020603050405020304" pitchFamily="18" charset="0"/>
              </a:rPr>
              <a:t>40</a:t>
            </a:r>
            <a:r>
              <a:rPr lang="zh-CN" altLang="en-US" sz="2200">
                <a:latin typeface="Times New Roman" panose="02020603050405020304" pitchFamily="18" charset="0"/>
              </a:rPr>
              <a:t>万美元</a:t>
            </a:r>
          </a:p>
        </p:txBody>
      </p:sp>
      <p:graphicFrame>
        <p:nvGraphicFramePr>
          <p:cNvPr id="4" name="表格 3">
            <a:extLst>
              <a:ext uri="{FF2B5EF4-FFF2-40B4-BE49-F238E27FC236}">
                <a16:creationId xmlns:a16="http://schemas.microsoft.com/office/drawing/2014/main" id="{A550996C-5498-87AE-4D36-25B966B71F4A}"/>
              </a:ext>
            </a:extLst>
          </p:cNvPr>
          <p:cNvGraphicFramePr>
            <a:graphicFrameLocks noGrp="1"/>
          </p:cNvGraphicFramePr>
          <p:nvPr/>
        </p:nvGraphicFramePr>
        <p:xfrm>
          <a:off x="1212850" y="5356225"/>
          <a:ext cx="6769100" cy="1028700"/>
        </p:xfrm>
        <a:graphic>
          <a:graphicData uri="http://schemas.openxmlformats.org/drawingml/2006/table">
            <a:tbl>
              <a:tblPr/>
              <a:tblGrid>
                <a:gridCol w="1692275">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1692275">
                  <a:extLst>
                    <a:ext uri="{9D8B030D-6E8A-4147-A177-3AD203B41FA5}">
                      <a16:colId xmlns:a16="http://schemas.microsoft.com/office/drawing/2014/main" val="20002"/>
                    </a:ext>
                  </a:extLst>
                </a:gridCol>
                <a:gridCol w="1692275">
                  <a:extLst>
                    <a:ext uri="{9D8B030D-6E8A-4147-A177-3AD203B41FA5}">
                      <a16:colId xmlns:a16="http://schemas.microsoft.com/office/drawing/2014/main" val="20003"/>
                    </a:ext>
                  </a:extLst>
                </a:gridCol>
              </a:tblGrid>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概率</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项目成败</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期末资产</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期末</a:t>
                      </a:r>
                      <a:r>
                        <a:rPr kumimoji="0" lang="zh-CN" altLang="en-US"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净</a:t>
                      </a: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收益</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0"/>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0.5</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失败</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0</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-100,000</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1"/>
                  </a:ext>
                </a:extLst>
              </a:tr>
              <a:tr h="2952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0.5</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成功</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400,000</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300,000</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2"/>
                  </a:ext>
                </a:extLst>
              </a:tr>
              <a:tr h="244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chemeClr val="tx1"/>
                          </a:solidFill>
                          <a:effectLst/>
                          <a:latin typeface="Calibri" pitchFamily="34" charset="0"/>
                          <a:ea typeface="华文中宋" pitchFamily="2" charset="-122"/>
                          <a:cs typeface="Times New Roman" pitchFamily="18" charset="0"/>
                        </a:rPr>
                        <a:t>平均值</a:t>
                      </a: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 </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华文中宋" pitchFamily="2" charset="-122"/>
                          <a:ea typeface="宋体" pitchFamily="2" charset="-122"/>
                          <a:cs typeface="Times New Roman" pitchFamily="18" charset="0"/>
                        </a:rPr>
                        <a:t>200,000</a:t>
                      </a:r>
                      <a:endParaRPr kumimoji="0" lang="zh-CN" altLang="zh-CN" sz="1600" b="0" i="0" u="none" strike="noStrike" cap="none" normalizeH="0" baseline="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华文中宋" pitchFamily="2" charset="-122"/>
                          <a:ea typeface="宋体" pitchFamily="2" charset="-122"/>
                          <a:cs typeface="Times New Roman" pitchFamily="18" charset="0"/>
                        </a:rPr>
                        <a:t>100,000</a:t>
                      </a:r>
                      <a:endParaRPr kumimoji="0" lang="zh-CN" altLang="zh-CN" sz="1600" b="0" i="0" u="none" strike="noStrike" cap="none" normalizeH="0" baseline="0" dirty="0">
                        <a:ln>
                          <a:noFill/>
                        </a:ln>
                        <a:solidFill>
                          <a:schemeClr val="tx1"/>
                        </a:solidFill>
                        <a:effectLst/>
                        <a:latin typeface="Calibri" pitchFamily="34" charset="0"/>
                        <a:ea typeface="宋体" pitchFamily="2" charset="-122"/>
                        <a:cs typeface="Times New Roman" pitchFamily="18" charset="0"/>
                      </a:endParaRPr>
                    </a:p>
                  </a:txBody>
                  <a:tcPr marL="68584" marR="68584"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99FFCC"/>
                    </a:solidFill>
                  </a:tcPr>
                </a:tc>
                <a:extLst>
                  <a:ext uri="{0D108BD9-81ED-4DB2-BD59-A6C34878D82A}">
                    <a16:rowId xmlns:a16="http://schemas.microsoft.com/office/drawing/2014/main" val="10003"/>
                  </a:ext>
                </a:extLst>
              </a:tr>
            </a:tbl>
          </a:graphicData>
        </a:graphic>
      </p:graphicFrame>
      <p:pic>
        <p:nvPicPr>
          <p:cNvPr id="72735" name="Picture 33">
            <a:extLst>
              <a:ext uri="{FF2B5EF4-FFF2-40B4-BE49-F238E27FC236}">
                <a16:creationId xmlns:a16="http://schemas.microsoft.com/office/drawing/2014/main" id="{DCCBA392-B4FF-2155-99DD-D482078A1A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250" y="1916113"/>
            <a:ext cx="3463925" cy="208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3A5698">
                      <a:alpha val="50000"/>
                    </a:srgbClr>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6499">
                                            <p:txEl>
                                              <p:pRg st="0" end="0"/>
                                            </p:txEl>
                                          </p:spTgt>
                                        </p:tgtEl>
                                        <p:attrNameLst>
                                          <p:attrName>style.visibility</p:attrName>
                                        </p:attrNameLst>
                                      </p:cBhvr>
                                      <p:to>
                                        <p:strVal val="visible"/>
                                      </p:to>
                                    </p:set>
                                    <p:animEffect transition="in" filter="blinds(horizontal)">
                                      <p:cBhvr>
                                        <p:cTn id="7" dur="500"/>
                                        <p:tgtEl>
                                          <p:spTgt spid="7464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6499">
                                            <p:txEl>
                                              <p:pRg st="3" end="3"/>
                                            </p:txEl>
                                          </p:spTgt>
                                        </p:tgtEl>
                                        <p:attrNameLst>
                                          <p:attrName>style.visibility</p:attrName>
                                        </p:attrNameLst>
                                      </p:cBhvr>
                                      <p:to>
                                        <p:strVal val="visible"/>
                                      </p:to>
                                    </p:set>
                                    <p:animEffect transition="in" filter="blinds(horizontal)">
                                      <p:cBhvr>
                                        <p:cTn id="10" dur="500"/>
                                        <p:tgtEl>
                                          <p:spTgt spid="7464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6499">
                                            <p:txEl>
                                              <p:pRg st="1" end="1"/>
                                            </p:txEl>
                                          </p:spTgt>
                                        </p:tgtEl>
                                        <p:attrNameLst>
                                          <p:attrName>style.visibility</p:attrName>
                                        </p:attrNameLst>
                                      </p:cBhvr>
                                      <p:to>
                                        <p:strVal val="visible"/>
                                      </p:to>
                                    </p:set>
                                    <p:animEffect transition="in" filter="blinds(horizontal)">
                                      <p:cBhvr>
                                        <p:cTn id="13" dur="500"/>
                                        <p:tgtEl>
                                          <p:spTgt spid="746499">
                                            <p:txEl>
                                              <p:pRg st="1" end="1"/>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6499">
                                            <p:txEl>
                                              <p:pRg st="2" end="2"/>
                                            </p:txEl>
                                          </p:spTgt>
                                        </p:tgtEl>
                                        <p:attrNameLst>
                                          <p:attrName>style.visibility</p:attrName>
                                        </p:attrNameLst>
                                      </p:cBhvr>
                                      <p:to>
                                        <p:strVal val="visible"/>
                                      </p:to>
                                    </p:set>
                                    <p:animEffect transition="in" filter="blinds(horizontal)">
                                      <p:cBhvr>
                                        <p:cTn id="16" dur="500"/>
                                        <p:tgtEl>
                                          <p:spTgt spid="746499">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746499">
                                            <p:txEl>
                                              <p:pRg st="4" end="4"/>
                                            </p:txEl>
                                          </p:spTgt>
                                        </p:tgtEl>
                                        <p:attrNameLst>
                                          <p:attrName>style.visibility</p:attrName>
                                        </p:attrNameLst>
                                      </p:cBhvr>
                                      <p:to>
                                        <p:strVal val="visible"/>
                                      </p:to>
                                    </p:set>
                                    <p:animEffect transition="in" filter="blinds(horizontal)">
                                      <p:cBhvr>
                                        <p:cTn id="21" dur="500"/>
                                        <p:tgtEl>
                                          <p:spTgt spid="746499">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746499">
                                            <p:txEl>
                                              <p:pRg st="5" end="5"/>
                                            </p:txEl>
                                          </p:spTgt>
                                        </p:tgtEl>
                                        <p:attrNameLst>
                                          <p:attrName>style.visibility</p:attrName>
                                        </p:attrNameLst>
                                      </p:cBhvr>
                                      <p:to>
                                        <p:strVal val="visible"/>
                                      </p:to>
                                    </p:set>
                                    <p:animEffect transition="in" filter="blinds(horizontal)">
                                      <p:cBhvr>
                                        <p:cTn id="26" dur="500"/>
                                        <p:tgtEl>
                                          <p:spTgt spid="746499">
                                            <p:txEl>
                                              <p:pRg st="5" end="5"/>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746499">
                                            <p:txEl>
                                              <p:pRg st="6" end="6"/>
                                            </p:txEl>
                                          </p:spTgt>
                                        </p:tgtEl>
                                        <p:attrNameLst>
                                          <p:attrName>style.visibility</p:attrName>
                                        </p:attrNameLst>
                                      </p:cBhvr>
                                      <p:to>
                                        <p:strVal val="visible"/>
                                      </p:to>
                                    </p:set>
                                    <p:animEffect transition="in" filter="blinds(horizontal)">
                                      <p:cBhvr>
                                        <p:cTn id="29" dur="500"/>
                                        <p:tgtEl>
                                          <p:spTgt spid="746499">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72735"/>
                                        </p:tgtEl>
                                        <p:attrNameLst>
                                          <p:attrName>style.visibility</p:attrName>
                                        </p:attrNameLst>
                                      </p:cBhvr>
                                      <p:to>
                                        <p:strVal val="visible"/>
                                      </p:to>
                                    </p:set>
                                    <p:animEffect transition="in" filter="blinds(horizontal)">
                                      <p:cBhvr>
                                        <p:cTn id="34" dur="500"/>
                                        <p:tgtEl>
                                          <p:spTgt spid="72735"/>
                                        </p:tgtEl>
                                      </p:cBhvr>
                                    </p:animEffect>
                                  </p:childTnLst>
                                </p:cTn>
                              </p:par>
                              <p:par>
                                <p:cTn id="35" presetID="3" presetClass="entr" presetSubtype="1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linds(horizont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22" name="Rectangle 2">
            <a:extLst>
              <a:ext uri="{FF2B5EF4-FFF2-40B4-BE49-F238E27FC236}">
                <a16:creationId xmlns:a16="http://schemas.microsoft.com/office/drawing/2014/main" id="{3F0F5C0E-B044-2413-BAB1-DDC4A836BCC4}"/>
              </a:ext>
            </a:extLst>
          </p:cNvPr>
          <p:cNvSpPr>
            <a:spLocks noGrp="1" noChangeArrowheads="1"/>
          </p:cNvSpPr>
          <p:nvPr>
            <p:ph type="title"/>
          </p:nvPr>
        </p:nvSpPr>
        <p:spPr bwMode="auto">
          <a:xfrm>
            <a:off x="323850" y="692150"/>
            <a:ext cx="8404225" cy="795338"/>
          </a:xfrm>
          <a:ln>
            <a:miter lim="800000"/>
            <a:headEnd/>
            <a:tailEnd/>
          </a:ln>
        </p:spPr>
        <p:txBody>
          <a:bodyPr vert="horz" wrap="square" lIns="91440" tIns="45720" rIns="91440" bIns="45720" numCol="1" anchor="t"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分散投资面临的风险</a:t>
            </a:r>
            <a:endParaRPr lang="en-US" altLang="zh-CN" sz="4000" dirty="0">
              <a:effectLst>
                <a:outerShdw blurRad="38100" dist="38100" dir="2700000" algn="tl">
                  <a:srgbClr val="C0C0C0"/>
                </a:outerShdw>
              </a:effectLst>
              <a:ea typeface="宋体" pitchFamily="2" charset="-122"/>
            </a:endParaRPr>
          </a:p>
        </p:txBody>
      </p:sp>
      <p:sp>
        <p:nvSpPr>
          <p:cNvPr id="747523" name="Text Box 3">
            <a:extLst>
              <a:ext uri="{FF2B5EF4-FFF2-40B4-BE49-F238E27FC236}">
                <a16:creationId xmlns:a16="http://schemas.microsoft.com/office/drawing/2014/main" id="{40DBF294-1E71-689C-46F2-3A3C67C33068}"/>
              </a:ext>
            </a:extLst>
          </p:cNvPr>
          <p:cNvSpPr txBox="1">
            <a:spLocks noChangeArrowheads="1"/>
          </p:cNvSpPr>
          <p:nvPr/>
        </p:nvSpPr>
        <p:spPr bwMode="auto">
          <a:xfrm>
            <a:off x="539750" y="1628775"/>
            <a:ext cx="7777163" cy="456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274638" indent="-274638">
              <a:spcBef>
                <a:spcPct val="20000"/>
              </a:spcBef>
              <a:buClr>
                <a:srgbClr val="0000FF"/>
              </a:buClr>
              <a:buSzPct val="80000"/>
              <a:buFont typeface="Wingdings" panose="05000000000000000000" pitchFamily="2" charset="2"/>
              <a:buChar char="v"/>
              <a:tabLst>
                <a:tab pos="625475" algn="l"/>
              </a:tabLst>
              <a:defRPr sz="3200">
                <a:solidFill>
                  <a:schemeClr val="tx1"/>
                </a:solidFill>
                <a:latin typeface="Times" panose="02020603050405020304" pitchFamily="18" charset="0"/>
              </a:defRPr>
            </a:lvl1pPr>
            <a:lvl2pPr marL="625475" indent="-168275">
              <a:spcBef>
                <a:spcPct val="20000"/>
              </a:spcBef>
              <a:buClr>
                <a:schemeClr val="tx1"/>
              </a:buClr>
              <a:buSzPct val="100000"/>
              <a:buChar char="–"/>
              <a:tabLst>
                <a:tab pos="625475" algn="l"/>
              </a:tabLst>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tabLst>
                <a:tab pos="625475" algn="l"/>
              </a:tabLst>
              <a:defRPr sz="2400">
                <a:solidFill>
                  <a:schemeClr val="tx1"/>
                </a:solidFill>
                <a:latin typeface="Times" panose="02020603050405020304" pitchFamily="18" charset="0"/>
              </a:defRPr>
            </a:lvl3pPr>
            <a:lvl4pPr marL="1600200" indent="-228600">
              <a:spcBef>
                <a:spcPct val="20000"/>
              </a:spcBef>
              <a:buClr>
                <a:schemeClr val="tx1"/>
              </a:buClr>
              <a:buSzPct val="100000"/>
              <a:buChar char="–"/>
              <a:tabLst>
                <a:tab pos="625475" algn="l"/>
              </a:tabLst>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tabLst>
                <a:tab pos="625475" algn="l"/>
              </a:tabLst>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tabLst>
                <a:tab pos="625475" algn="l"/>
              </a:tabLst>
              <a:defRPr sz="2000">
                <a:solidFill>
                  <a:schemeClr val="tx1"/>
                </a:solidFill>
                <a:latin typeface="Times" panose="02020603050405020304" pitchFamily="18" charset="0"/>
              </a:defRPr>
            </a:lvl9pPr>
          </a:lstStyle>
          <a:p>
            <a:pPr>
              <a:lnSpc>
                <a:spcPct val="125000"/>
              </a:lnSpc>
              <a:buSzPct val="75000"/>
            </a:pPr>
            <a:r>
              <a:rPr lang="zh-CN" altLang="en-US" sz="2400" b="1">
                <a:latin typeface="Times New Roman" panose="02020603050405020304" pitchFamily="18" charset="0"/>
                <a:ea typeface="楷体_GB2312"/>
                <a:cs typeface="楷体_GB2312"/>
              </a:rPr>
              <a:t>投资</a:t>
            </a:r>
            <a:r>
              <a:rPr lang="zh-CN" altLang="en-US" sz="2400" b="1">
                <a:solidFill>
                  <a:srgbClr val="FF00FF"/>
                </a:solidFill>
                <a:latin typeface="Times New Roman" panose="02020603050405020304" pitchFamily="18" charset="0"/>
                <a:ea typeface="楷体_GB2312"/>
                <a:cs typeface="楷体_GB2312"/>
              </a:rPr>
              <a:t>两种</a:t>
            </a:r>
            <a:r>
              <a:rPr lang="zh-CN" altLang="en-US" sz="2400" b="1">
                <a:latin typeface="Times New Roman" panose="02020603050405020304" pitchFamily="18" charset="0"/>
                <a:ea typeface="楷体_GB2312"/>
                <a:cs typeface="楷体_GB2312"/>
              </a:rPr>
              <a:t>药物</a:t>
            </a:r>
            <a:endParaRPr lang="en-US" altLang="zh-CN" sz="2400" b="1">
              <a:latin typeface="Times New Roman" panose="02020603050405020304" pitchFamily="18" charset="0"/>
              <a:ea typeface="楷体_GB2312"/>
              <a:cs typeface="楷体_GB2312"/>
            </a:endParaRPr>
          </a:p>
          <a:p>
            <a:pPr>
              <a:lnSpc>
                <a:spcPct val="125000"/>
              </a:lnSpc>
              <a:spcBef>
                <a:spcPct val="0"/>
              </a:spcBef>
              <a:buClr>
                <a:schemeClr val="accent2"/>
              </a:buClr>
              <a:buSzPct val="75000"/>
              <a:buFont typeface="Wingdings" panose="05000000000000000000" pitchFamily="2" charset="2"/>
              <a:buNone/>
            </a:pPr>
            <a:r>
              <a:rPr lang="en-US" altLang="zh-CN" sz="2000" b="1">
                <a:solidFill>
                  <a:srgbClr val="FF0000"/>
                </a:solidFill>
                <a:latin typeface="Times New Roman" panose="02020603050405020304" pitchFamily="18" charset="0"/>
                <a:ea typeface="楷体_GB2312"/>
                <a:cs typeface="楷体_GB2312"/>
              </a:rPr>
              <a:t> </a:t>
            </a:r>
            <a:r>
              <a:rPr lang="en-US" altLang="zh-CN" sz="2000" b="1">
                <a:solidFill>
                  <a:srgbClr val="0000FF"/>
                </a:solidFill>
                <a:latin typeface="Times New Roman" panose="02020603050405020304" pitchFamily="18" charset="0"/>
                <a:ea typeface="楷体_GB2312"/>
                <a:cs typeface="楷体_GB2312"/>
              </a:rPr>
              <a:t>（</a:t>
            </a:r>
            <a:r>
              <a:rPr lang="zh-CN" altLang="en-US" sz="2000" b="1">
                <a:solidFill>
                  <a:srgbClr val="0000FF"/>
                </a:solidFill>
                <a:latin typeface="Times New Roman" panose="02020603050405020304" pitchFamily="18" charset="0"/>
                <a:ea typeface="楷体_GB2312"/>
                <a:cs typeface="楷体_GB2312"/>
              </a:rPr>
              <a:t>通过持有投资组合实现分散化</a:t>
            </a:r>
            <a:r>
              <a:rPr lang="en-US" altLang="zh-CN" sz="2000" b="1">
                <a:solidFill>
                  <a:srgbClr val="0000FF"/>
                </a:solidFill>
                <a:latin typeface="Times New Roman" panose="02020603050405020304" pitchFamily="18" charset="0"/>
                <a:ea typeface="楷体_GB2312"/>
                <a:cs typeface="楷体_GB2312"/>
              </a:rPr>
              <a:t>）</a:t>
            </a: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初始资金：</a:t>
            </a:r>
            <a:r>
              <a:rPr lang="en-US" altLang="zh-CN" sz="2000">
                <a:latin typeface="Times New Roman" panose="02020603050405020304" pitchFamily="18" charset="0"/>
                <a:ea typeface="楷体_GB2312"/>
                <a:cs typeface="楷体_GB2312"/>
              </a:rPr>
              <a:t>100,000</a:t>
            </a:r>
            <a:r>
              <a:rPr lang="zh-CN" altLang="en-US" sz="2000">
                <a:latin typeface="Times New Roman" panose="02020603050405020304" pitchFamily="18" charset="0"/>
                <a:ea typeface="楷体_GB2312"/>
                <a:cs typeface="楷体_GB2312"/>
              </a:rPr>
              <a:t>美元（每种药物</a:t>
            </a:r>
            <a:r>
              <a:rPr lang="en-US" altLang="zh-CN" sz="2000">
                <a:latin typeface="Times New Roman" panose="02020603050405020304" pitchFamily="18" charset="0"/>
                <a:ea typeface="楷体_GB2312"/>
                <a:cs typeface="楷体_GB2312"/>
              </a:rPr>
              <a:t>50,000</a:t>
            </a:r>
            <a:r>
              <a:rPr lang="zh-CN" altLang="en-US" sz="2000">
                <a:latin typeface="Times New Roman" panose="02020603050405020304" pitchFamily="18" charset="0"/>
                <a:ea typeface="楷体_GB2312"/>
                <a:cs typeface="楷体_GB2312"/>
              </a:rPr>
              <a:t>美元）</a:t>
            </a: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成功的可能性：</a:t>
            </a:r>
            <a:r>
              <a:rPr lang="en-US" altLang="zh-CN" sz="2000">
                <a:latin typeface="Times New Roman" panose="02020603050405020304" pitchFamily="18" charset="0"/>
                <a:ea typeface="楷体_GB2312"/>
                <a:cs typeface="楷体_GB2312"/>
              </a:rPr>
              <a:t>50</a:t>
            </a:r>
            <a:r>
              <a:rPr lang="zh-CN" altLang="en-US" sz="2000">
                <a:latin typeface="Times New Roman" panose="02020603050405020304" pitchFamily="18" charset="0"/>
                <a:ea typeface="楷体_GB2312"/>
                <a:cs typeface="楷体_GB2312"/>
              </a:rPr>
              <a:t>％</a:t>
            </a: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不确定性：</a:t>
            </a:r>
            <a:r>
              <a:rPr lang="en-US" altLang="zh-CN" sz="2000">
                <a:latin typeface="Times New Roman" panose="02020603050405020304" pitchFamily="18" charset="0"/>
                <a:ea typeface="楷体_GB2312"/>
                <a:cs typeface="楷体_GB2312"/>
              </a:rPr>
              <a:t>20</a:t>
            </a:r>
            <a:r>
              <a:rPr lang="zh-CN" altLang="en-US" sz="2000">
                <a:latin typeface="Times New Roman" panose="02020603050405020304" pitchFamily="18" charset="0"/>
                <a:ea typeface="楷体_GB2312"/>
                <a:cs typeface="楷体_GB2312"/>
              </a:rPr>
              <a:t>万美元或</a:t>
            </a:r>
            <a:r>
              <a:rPr lang="en-US" altLang="zh-CN" sz="2000">
                <a:latin typeface="Times New Roman" panose="02020603050405020304" pitchFamily="18" charset="0"/>
                <a:ea typeface="楷体_GB2312"/>
                <a:cs typeface="楷体_GB2312"/>
              </a:rPr>
              <a:t>0</a:t>
            </a:r>
            <a:endParaRPr lang="zh-CN" altLang="en-US" sz="2000">
              <a:latin typeface="Times New Roman" panose="02020603050405020304" pitchFamily="18" charset="0"/>
              <a:ea typeface="楷体_GB2312"/>
              <a:cs typeface="楷体_GB2312"/>
            </a:endParaRP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药物成功相互独立</a:t>
            </a:r>
            <a:endParaRPr lang="en-US" altLang="zh-CN" sz="2000">
              <a:latin typeface="Times New Roman" panose="02020603050405020304" pitchFamily="18" charset="0"/>
              <a:ea typeface="楷体_GB2312"/>
              <a:cs typeface="楷体_GB2312"/>
            </a:endParaRPr>
          </a:p>
          <a:p>
            <a:pPr>
              <a:lnSpc>
                <a:spcPct val="125000"/>
              </a:lnSpc>
              <a:buSzPct val="75000"/>
            </a:pPr>
            <a:r>
              <a:rPr lang="zh-CN" altLang="en-US" sz="2400" b="1">
                <a:latin typeface="Times New Roman" panose="02020603050405020304" pitchFamily="18" charset="0"/>
              </a:rPr>
              <a:t>可能的结果和收益</a:t>
            </a:r>
            <a:r>
              <a:rPr lang="en-US" altLang="zh-CN" sz="2400" b="1">
                <a:latin typeface="Times New Roman" panose="02020603050405020304" pitchFamily="18" charset="0"/>
                <a:ea typeface="楷体_GB2312"/>
                <a:cs typeface="楷体_GB2312"/>
              </a:rPr>
              <a:t>:</a:t>
            </a: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没有药物成功的概率为</a:t>
            </a:r>
            <a:r>
              <a:rPr lang="en-US" altLang="zh-CN" sz="2000">
                <a:latin typeface="Times New Roman" panose="02020603050405020304" pitchFamily="18" charset="0"/>
                <a:ea typeface="楷体_GB2312"/>
                <a:cs typeface="楷体_GB2312"/>
              </a:rPr>
              <a:t>25%</a:t>
            </a:r>
            <a:r>
              <a:rPr lang="zh-CN" altLang="en-US" sz="2000">
                <a:latin typeface="Times New Roman" panose="02020603050405020304" pitchFamily="18" charset="0"/>
                <a:ea typeface="楷体_GB2312"/>
                <a:cs typeface="楷体_GB2312"/>
              </a:rPr>
              <a:t>，而且没有收益；</a:t>
            </a: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一种药物成功的概率为</a:t>
            </a:r>
            <a:r>
              <a:rPr lang="en-US" altLang="zh-CN" sz="2000">
                <a:latin typeface="Times New Roman" panose="02020603050405020304" pitchFamily="18" charset="0"/>
                <a:ea typeface="楷体_GB2312"/>
                <a:cs typeface="楷体_GB2312"/>
              </a:rPr>
              <a:t>50%</a:t>
            </a:r>
            <a:r>
              <a:rPr lang="zh-CN" altLang="en-US" sz="2000">
                <a:latin typeface="Times New Roman" panose="02020603050405020304" pitchFamily="18" charset="0"/>
                <a:ea typeface="楷体_GB2312"/>
                <a:cs typeface="楷体_GB2312"/>
              </a:rPr>
              <a:t>，收益为</a:t>
            </a:r>
            <a:r>
              <a:rPr lang="en-US" altLang="zh-CN" sz="2000">
                <a:latin typeface="Times New Roman" panose="02020603050405020304" pitchFamily="18" charset="0"/>
                <a:ea typeface="楷体_GB2312"/>
                <a:cs typeface="楷体_GB2312"/>
              </a:rPr>
              <a:t>20</a:t>
            </a:r>
            <a:r>
              <a:rPr lang="zh-CN" altLang="en-US" sz="2000">
                <a:latin typeface="Times New Roman" panose="02020603050405020304" pitchFamily="18" charset="0"/>
                <a:ea typeface="楷体_GB2312"/>
                <a:cs typeface="楷体_GB2312"/>
              </a:rPr>
              <a:t>万美元；</a:t>
            </a:r>
          </a:p>
          <a:p>
            <a:pPr lvl="1">
              <a:lnSpc>
                <a:spcPct val="125000"/>
              </a:lnSpc>
              <a:buSzPct val="85000"/>
              <a:buFont typeface="Times" panose="02020603050405020304" pitchFamily="18" charset="0"/>
              <a:buChar char="–"/>
            </a:pPr>
            <a:r>
              <a:rPr lang="zh-CN" altLang="en-US" sz="2000">
                <a:latin typeface="Times New Roman" panose="02020603050405020304" pitchFamily="18" charset="0"/>
                <a:ea typeface="楷体_GB2312"/>
                <a:cs typeface="楷体_GB2312"/>
              </a:rPr>
              <a:t>这两种药物都成功了，概率为</a:t>
            </a:r>
            <a:r>
              <a:rPr lang="en-US" altLang="zh-CN" sz="2000">
                <a:latin typeface="Times New Roman" panose="02020603050405020304" pitchFamily="18" charset="0"/>
                <a:ea typeface="楷体_GB2312"/>
                <a:cs typeface="楷体_GB2312"/>
              </a:rPr>
              <a:t>25%</a:t>
            </a:r>
            <a:r>
              <a:rPr lang="zh-CN" altLang="en-US" sz="2000">
                <a:latin typeface="Times New Roman" panose="02020603050405020304" pitchFamily="18" charset="0"/>
                <a:ea typeface="楷体_GB2312"/>
                <a:cs typeface="楷体_GB2312"/>
              </a:rPr>
              <a:t>，而且获得了</a:t>
            </a:r>
            <a:r>
              <a:rPr lang="en-US" altLang="zh-CN" sz="2000">
                <a:latin typeface="Times New Roman" panose="02020603050405020304" pitchFamily="18" charset="0"/>
                <a:ea typeface="楷体_GB2312"/>
                <a:cs typeface="楷体_GB2312"/>
              </a:rPr>
              <a:t>40</a:t>
            </a:r>
            <a:r>
              <a:rPr lang="zh-CN" altLang="en-US" sz="2000">
                <a:latin typeface="Times New Roman" panose="02020603050405020304" pitchFamily="18" charset="0"/>
                <a:ea typeface="楷体_GB2312"/>
                <a:cs typeface="楷体_GB2312"/>
              </a:rPr>
              <a:t>万美元；</a:t>
            </a:r>
            <a:endParaRPr lang="en-US" altLang="zh-CN" sz="2000">
              <a:latin typeface="Times New Roman" panose="02020603050405020304" pitchFamily="18" charset="0"/>
              <a:ea typeface="楷体_GB2312"/>
              <a:cs typeface="楷体_GB2312"/>
            </a:endParaRPr>
          </a:p>
        </p:txBody>
      </p:sp>
      <p:pic>
        <p:nvPicPr>
          <p:cNvPr id="57348" name="Picture 4">
            <a:extLst>
              <a:ext uri="{FF2B5EF4-FFF2-40B4-BE49-F238E27FC236}">
                <a16:creationId xmlns:a16="http://schemas.microsoft.com/office/drawing/2014/main" id="{A28FDE13-9F5A-870C-2770-AF8240A68F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7400" y="3005138"/>
            <a:ext cx="3011488" cy="180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53882" dir="13500000" algn="ctr" rotWithShape="0">
                    <a:srgbClr val="3A5698">
                      <a:alpha val="50000"/>
                    </a:srgbClr>
                  </a:outerShdw>
                </a:effectLst>
              </a14:hiddenEffects>
            </a:ext>
          </a:extLst>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7523">
                                            <p:txEl>
                                              <p:pRg st="0" end="0"/>
                                            </p:txEl>
                                          </p:spTgt>
                                        </p:tgtEl>
                                        <p:attrNameLst>
                                          <p:attrName>style.visibility</p:attrName>
                                        </p:attrNameLst>
                                      </p:cBhvr>
                                      <p:to>
                                        <p:strVal val="visible"/>
                                      </p:to>
                                    </p:set>
                                    <p:animEffect transition="in" filter="blinds(horizontal)">
                                      <p:cBhvr>
                                        <p:cTn id="7" dur="500"/>
                                        <p:tgtEl>
                                          <p:spTgt spid="747523">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47523">
                                            <p:txEl>
                                              <p:pRg st="1" end="1"/>
                                            </p:txEl>
                                          </p:spTgt>
                                        </p:tgtEl>
                                        <p:attrNameLst>
                                          <p:attrName>style.visibility</p:attrName>
                                        </p:attrNameLst>
                                      </p:cBhvr>
                                      <p:to>
                                        <p:strVal val="visible"/>
                                      </p:to>
                                    </p:set>
                                    <p:animEffect transition="in" filter="blinds(horizontal)">
                                      <p:cBhvr>
                                        <p:cTn id="10" dur="500"/>
                                        <p:tgtEl>
                                          <p:spTgt spid="747523">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47523">
                                            <p:txEl>
                                              <p:pRg st="5" end="5"/>
                                            </p:txEl>
                                          </p:spTgt>
                                        </p:tgtEl>
                                        <p:attrNameLst>
                                          <p:attrName>style.visibility</p:attrName>
                                        </p:attrNameLst>
                                      </p:cBhvr>
                                      <p:to>
                                        <p:strVal val="visible"/>
                                      </p:to>
                                    </p:set>
                                    <p:animEffect transition="in" filter="blinds(horizontal)">
                                      <p:cBhvr>
                                        <p:cTn id="13" dur="500"/>
                                        <p:tgtEl>
                                          <p:spTgt spid="747523">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47523">
                                            <p:txEl>
                                              <p:pRg st="2" end="2"/>
                                            </p:txEl>
                                          </p:spTgt>
                                        </p:tgtEl>
                                        <p:attrNameLst>
                                          <p:attrName>style.visibility</p:attrName>
                                        </p:attrNameLst>
                                      </p:cBhvr>
                                      <p:to>
                                        <p:strVal val="visible"/>
                                      </p:to>
                                    </p:set>
                                    <p:animEffect transition="in" filter="blinds(horizontal)">
                                      <p:cBhvr>
                                        <p:cTn id="16" dur="500"/>
                                        <p:tgtEl>
                                          <p:spTgt spid="747523">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747523">
                                            <p:txEl>
                                              <p:pRg st="3" end="3"/>
                                            </p:txEl>
                                          </p:spTgt>
                                        </p:tgtEl>
                                        <p:attrNameLst>
                                          <p:attrName>style.visibility</p:attrName>
                                        </p:attrNameLst>
                                      </p:cBhvr>
                                      <p:to>
                                        <p:strVal val="visible"/>
                                      </p:to>
                                    </p:set>
                                    <p:animEffect transition="in" filter="blinds(horizontal)">
                                      <p:cBhvr>
                                        <p:cTn id="19" dur="500"/>
                                        <p:tgtEl>
                                          <p:spTgt spid="747523">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747523">
                                            <p:txEl>
                                              <p:pRg st="4" end="4"/>
                                            </p:txEl>
                                          </p:spTgt>
                                        </p:tgtEl>
                                        <p:attrNameLst>
                                          <p:attrName>style.visibility</p:attrName>
                                        </p:attrNameLst>
                                      </p:cBhvr>
                                      <p:to>
                                        <p:strVal val="visible"/>
                                      </p:to>
                                    </p:set>
                                    <p:animEffect transition="in" filter="blinds(horizontal)">
                                      <p:cBhvr>
                                        <p:cTn id="22" dur="500"/>
                                        <p:tgtEl>
                                          <p:spTgt spid="74752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7523">
                                            <p:txEl>
                                              <p:pRg st="6" end="6"/>
                                            </p:txEl>
                                          </p:spTgt>
                                        </p:tgtEl>
                                        <p:attrNameLst>
                                          <p:attrName>style.visibility</p:attrName>
                                        </p:attrNameLst>
                                      </p:cBhvr>
                                      <p:to>
                                        <p:strVal val="visible"/>
                                      </p:to>
                                    </p:set>
                                    <p:animEffect transition="in" filter="blinds(horizontal)">
                                      <p:cBhvr>
                                        <p:cTn id="27" dur="500"/>
                                        <p:tgtEl>
                                          <p:spTgt spid="747523">
                                            <p:txEl>
                                              <p:pRg st="6" end="6"/>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747523">
                                            <p:txEl>
                                              <p:pRg st="9" end="9"/>
                                            </p:txEl>
                                          </p:spTgt>
                                        </p:tgtEl>
                                        <p:attrNameLst>
                                          <p:attrName>style.visibility</p:attrName>
                                        </p:attrNameLst>
                                      </p:cBhvr>
                                      <p:to>
                                        <p:strVal val="visible"/>
                                      </p:to>
                                    </p:set>
                                    <p:animEffect transition="in" filter="blinds(horizontal)">
                                      <p:cBhvr>
                                        <p:cTn id="30" dur="500"/>
                                        <p:tgtEl>
                                          <p:spTgt spid="747523">
                                            <p:txEl>
                                              <p:pRg st="9" end="9"/>
                                            </p:txEl>
                                          </p:spTgt>
                                        </p:tgtEl>
                                      </p:cBhvr>
                                    </p:animEffect>
                                  </p:childTnLst>
                                </p:cTn>
                              </p:par>
                              <p:par>
                                <p:cTn id="31" presetID="3" presetClass="entr" presetSubtype="10" fill="hold" nodeType="withEffect">
                                  <p:stCondLst>
                                    <p:cond delay="0"/>
                                  </p:stCondLst>
                                  <p:childTnLst>
                                    <p:set>
                                      <p:cBhvr>
                                        <p:cTn id="32" dur="1" fill="hold">
                                          <p:stCondLst>
                                            <p:cond delay="0"/>
                                          </p:stCondLst>
                                        </p:cTn>
                                        <p:tgtEl>
                                          <p:spTgt spid="747523">
                                            <p:txEl>
                                              <p:pRg st="7" end="7"/>
                                            </p:txEl>
                                          </p:spTgt>
                                        </p:tgtEl>
                                        <p:attrNameLst>
                                          <p:attrName>style.visibility</p:attrName>
                                        </p:attrNameLst>
                                      </p:cBhvr>
                                      <p:to>
                                        <p:strVal val="visible"/>
                                      </p:to>
                                    </p:set>
                                    <p:animEffect transition="in" filter="blinds(horizontal)">
                                      <p:cBhvr>
                                        <p:cTn id="33" dur="500"/>
                                        <p:tgtEl>
                                          <p:spTgt spid="747523">
                                            <p:txEl>
                                              <p:pRg st="7" end="7"/>
                                            </p:txEl>
                                          </p:spTgt>
                                        </p:tgtEl>
                                      </p:cBhvr>
                                    </p:animEffect>
                                  </p:childTnLst>
                                </p:cTn>
                              </p:par>
                              <p:par>
                                <p:cTn id="34" presetID="3" presetClass="entr" presetSubtype="10" fill="hold" nodeType="withEffect">
                                  <p:stCondLst>
                                    <p:cond delay="0"/>
                                  </p:stCondLst>
                                  <p:childTnLst>
                                    <p:set>
                                      <p:cBhvr>
                                        <p:cTn id="35" dur="1" fill="hold">
                                          <p:stCondLst>
                                            <p:cond delay="0"/>
                                          </p:stCondLst>
                                        </p:cTn>
                                        <p:tgtEl>
                                          <p:spTgt spid="747523">
                                            <p:txEl>
                                              <p:pRg st="8" end="8"/>
                                            </p:txEl>
                                          </p:spTgt>
                                        </p:tgtEl>
                                        <p:attrNameLst>
                                          <p:attrName>style.visibility</p:attrName>
                                        </p:attrNameLst>
                                      </p:cBhvr>
                                      <p:to>
                                        <p:strVal val="visible"/>
                                      </p:to>
                                    </p:set>
                                    <p:animEffect transition="in" filter="blinds(horizontal)">
                                      <p:cBhvr>
                                        <p:cTn id="36" dur="500"/>
                                        <p:tgtEl>
                                          <p:spTgt spid="74752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标题 1">
            <a:extLst>
              <a:ext uri="{FF2B5EF4-FFF2-40B4-BE49-F238E27FC236}">
                <a16:creationId xmlns:a16="http://schemas.microsoft.com/office/drawing/2014/main" id="{5A7C8857-C574-2B5F-A8AB-ACEABA3426EE}"/>
              </a:ext>
            </a:extLst>
          </p:cNvPr>
          <p:cNvSpPr>
            <a:spLocks noGrp="1"/>
          </p:cNvSpPr>
          <p:nvPr>
            <p:ph type="title"/>
          </p:nvPr>
        </p:nvSpPr>
        <p:spPr bwMode="auto">
          <a:xfrm>
            <a:off x="611188" y="476250"/>
            <a:ext cx="82296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分散化结果</a:t>
            </a:r>
          </a:p>
        </p:txBody>
      </p:sp>
      <p:graphicFrame>
        <p:nvGraphicFramePr>
          <p:cNvPr id="6" name="内容占位符 5">
            <a:extLst>
              <a:ext uri="{FF2B5EF4-FFF2-40B4-BE49-F238E27FC236}">
                <a16:creationId xmlns:a16="http://schemas.microsoft.com/office/drawing/2014/main" id="{1572902F-8BBC-9144-0D7A-C1E16FC90B91}"/>
              </a:ext>
            </a:extLst>
          </p:cNvPr>
          <p:cNvGraphicFramePr>
            <a:graphicFrameLocks noGrp="1"/>
          </p:cNvGraphicFramePr>
          <p:nvPr>
            <p:ph idx="1"/>
          </p:nvPr>
        </p:nvGraphicFramePr>
        <p:xfrm>
          <a:off x="539750" y="1700213"/>
          <a:ext cx="7993063" cy="3240087"/>
        </p:xfrm>
        <a:graphic>
          <a:graphicData uri="http://schemas.openxmlformats.org/drawingml/2006/table">
            <a:tbl>
              <a:tblPr/>
              <a:tblGrid>
                <a:gridCol w="1325563">
                  <a:extLst>
                    <a:ext uri="{9D8B030D-6E8A-4147-A177-3AD203B41FA5}">
                      <a16:colId xmlns:a16="http://schemas.microsoft.com/office/drawing/2014/main" val="20000"/>
                    </a:ext>
                  </a:extLst>
                </a:gridCol>
                <a:gridCol w="2036762">
                  <a:extLst>
                    <a:ext uri="{9D8B030D-6E8A-4147-A177-3AD203B41FA5}">
                      <a16:colId xmlns:a16="http://schemas.microsoft.com/office/drawing/2014/main" val="20001"/>
                    </a:ext>
                  </a:extLst>
                </a:gridCol>
                <a:gridCol w="2254250">
                  <a:extLst>
                    <a:ext uri="{9D8B030D-6E8A-4147-A177-3AD203B41FA5}">
                      <a16:colId xmlns:a16="http://schemas.microsoft.com/office/drawing/2014/main" val="20002"/>
                    </a:ext>
                  </a:extLst>
                </a:gridCol>
                <a:gridCol w="2376488">
                  <a:extLst>
                    <a:ext uri="{9D8B030D-6E8A-4147-A177-3AD203B41FA5}">
                      <a16:colId xmlns:a16="http://schemas.microsoft.com/office/drawing/2014/main" val="20003"/>
                    </a:ext>
                  </a:extLst>
                </a:gridCol>
              </a:tblGrid>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a:ln>
                            <a:noFill/>
                          </a:ln>
                          <a:solidFill>
                            <a:srgbClr val="FFFFFF"/>
                          </a:solidFill>
                          <a:effectLst/>
                          <a:latin typeface="Times" pitchFamily="18" charset="0"/>
                          <a:ea typeface="宋体" pitchFamily="2" charset="-122"/>
                        </a:rPr>
                        <a:t>概率</a:t>
                      </a:r>
                      <a:endParaRPr kumimoji="0" 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a:ln>
                            <a:noFill/>
                          </a:ln>
                          <a:solidFill>
                            <a:srgbClr val="FFFFFF"/>
                          </a:solidFill>
                          <a:effectLst/>
                          <a:latin typeface="Times" pitchFamily="18" charset="0"/>
                          <a:ea typeface="宋体" pitchFamily="2" charset="-122"/>
                        </a:rPr>
                        <a:t>项目成败</a:t>
                      </a:r>
                      <a:endParaRPr kumimoji="0" 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a:ln>
                            <a:noFill/>
                          </a:ln>
                          <a:solidFill>
                            <a:srgbClr val="FFFFFF"/>
                          </a:solidFill>
                          <a:effectLst/>
                          <a:latin typeface="Times" pitchFamily="18" charset="0"/>
                          <a:ea typeface="宋体" pitchFamily="2" charset="-122"/>
                        </a:rPr>
                        <a:t>期末资产</a:t>
                      </a:r>
                      <a:endParaRPr kumimoji="0" 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a:ln>
                            <a:noFill/>
                          </a:ln>
                          <a:solidFill>
                            <a:srgbClr val="FFFFFF"/>
                          </a:solidFill>
                          <a:effectLst/>
                          <a:latin typeface="Times" pitchFamily="18" charset="0"/>
                          <a:ea typeface="宋体" pitchFamily="2" charset="-122"/>
                        </a:rPr>
                        <a:t>期末</a:t>
                      </a:r>
                      <a:r>
                        <a:rPr kumimoji="0" lang="zh-CN" altLang="en-US" sz="1600" b="1" i="0" u="none" strike="noStrike" cap="none" normalizeH="0" baseline="0">
                          <a:ln>
                            <a:noFill/>
                          </a:ln>
                          <a:solidFill>
                            <a:srgbClr val="FFFFFF"/>
                          </a:solidFill>
                          <a:effectLst/>
                          <a:latin typeface="Times" pitchFamily="18" charset="0"/>
                          <a:ea typeface="宋体" pitchFamily="2" charset="-122"/>
                        </a:rPr>
                        <a:t>净</a:t>
                      </a:r>
                      <a:r>
                        <a:rPr kumimoji="0" lang="zh-CN" sz="1600" b="1" i="0" u="none" strike="noStrike" cap="none" normalizeH="0" baseline="0">
                          <a:ln>
                            <a:noFill/>
                          </a:ln>
                          <a:solidFill>
                            <a:srgbClr val="FFFFFF"/>
                          </a:solidFill>
                          <a:effectLst/>
                          <a:latin typeface="Times" pitchFamily="18" charset="0"/>
                          <a:ea typeface="宋体" pitchFamily="2" charset="-122"/>
                        </a:rPr>
                        <a:t>收益</a:t>
                      </a:r>
                      <a:endParaRPr kumimoji="0" 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98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Times" pitchFamily="18" charset="0"/>
                          <a:ea typeface="宋体" pitchFamily="2" charset="-122"/>
                        </a:rPr>
                        <a:t>0.25</a:t>
                      </a:r>
                      <a:endParaRPr kumimoji="0" lang="zh-CN" alt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pitchFamily="18" charset="0"/>
                          <a:ea typeface="宋体" pitchFamily="2" charset="-122"/>
                        </a:rPr>
                        <a:t>项目</a:t>
                      </a:r>
                      <a:r>
                        <a:rPr kumimoji="0" lang="en-US" altLang="zh-CN" sz="1600" b="0" i="0" u="none" strike="noStrike" cap="none" normalizeH="0" baseline="0">
                          <a:ln>
                            <a:noFill/>
                          </a:ln>
                          <a:solidFill>
                            <a:srgbClr val="000000"/>
                          </a:solidFill>
                          <a:effectLst/>
                          <a:latin typeface="Times" pitchFamily="18" charset="0"/>
                          <a:ea typeface="宋体" pitchFamily="2" charset="-122"/>
                        </a:rPr>
                        <a:t>A</a:t>
                      </a:r>
                      <a:r>
                        <a:rPr kumimoji="0" 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B</a:t>
                      </a:r>
                      <a:r>
                        <a:rPr kumimoji="0" lang="zh-CN" sz="1600" b="0" i="0" u="none" strike="noStrike" cap="none" normalizeH="0" baseline="0">
                          <a:ln>
                            <a:noFill/>
                          </a:ln>
                          <a:solidFill>
                            <a:srgbClr val="000000"/>
                          </a:solidFill>
                          <a:effectLst/>
                          <a:latin typeface="Times" pitchFamily="18" charset="0"/>
                          <a:ea typeface="宋体" pitchFamily="2" charset="-122"/>
                        </a:rPr>
                        <a:t>均失败</a:t>
                      </a:r>
                      <a:endParaRPr kumimoji="0" 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-100,000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1"/>
                  </a:ext>
                </a:extLst>
              </a:tr>
              <a:tr h="9969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Times" pitchFamily="18" charset="0"/>
                          <a:ea typeface="宋体" pitchFamily="2" charset="-122"/>
                        </a:rPr>
                        <a:t>0.25</a:t>
                      </a:r>
                      <a:endParaRPr kumimoji="0" lang="zh-CN" alt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pitchFamily="18" charset="0"/>
                          <a:ea typeface="宋体" pitchFamily="2" charset="-122"/>
                        </a:rPr>
                        <a:t>项目</a:t>
                      </a:r>
                      <a:r>
                        <a:rPr kumimoji="0" lang="en-US" altLang="zh-CN" sz="1600" b="0" i="0" u="none" strike="noStrike" cap="none" normalizeH="0" baseline="0">
                          <a:ln>
                            <a:noFill/>
                          </a:ln>
                          <a:solidFill>
                            <a:srgbClr val="000000"/>
                          </a:solidFill>
                          <a:effectLst/>
                          <a:latin typeface="Times" pitchFamily="18" charset="0"/>
                          <a:ea typeface="宋体" pitchFamily="2" charset="-122"/>
                        </a:rPr>
                        <a:t>A</a:t>
                      </a:r>
                      <a:r>
                        <a:rPr kumimoji="0" lang="zh-CN" sz="1600" b="0" i="0" u="none" strike="noStrike" cap="none" normalizeH="0" baseline="0">
                          <a:ln>
                            <a:noFill/>
                          </a:ln>
                          <a:solidFill>
                            <a:srgbClr val="000000"/>
                          </a:solidFill>
                          <a:effectLst/>
                          <a:latin typeface="Times" pitchFamily="18" charset="0"/>
                          <a:ea typeface="宋体" pitchFamily="2" charset="-122"/>
                        </a:rPr>
                        <a:t>成功、</a:t>
                      </a:r>
                      <a:r>
                        <a:rPr kumimoji="0" lang="en-US" altLang="zh-CN" sz="1600" b="0" i="0" u="none" strike="noStrike" cap="none" normalizeH="0" baseline="0">
                          <a:ln>
                            <a:noFill/>
                          </a:ln>
                          <a:solidFill>
                            <a:srgbClr val="000000"/>
                          </a:solidFill>
                          <a:effectLst/>
                          <a:latin typeface="Times" pitchFamily="18" charset="0"/>
                          <a:ea typeface="宋体" pitchFamily="2" charset="-122"/>
                        </a:rPr>
                        <a:t>B</a:t>
                      </a:r>
                      <a:r>
                        <a:rPr kumimoji="0" lang="zh-CN" sz="1600" b="0" i="0" u="none" strike="noStrike" cap="none" normalizeH="0" baseline="0">
                          <a:ln>
                            <a:noFill/>
                          </a:ln>
                          <a:solidFill>
                            <a:srgbClr val="000000"/>
                          </a:solidFill>
                          <a:effectLst/>
                          <a:latin typeface="Times" pitchFamily="18" charset="0"/>
                          <a:ea typeface="宋体" pitchFamily="2" charset="-122"/>
                        </a:rPr>
                        <a:t>失败</a:t>
                      </a:r>
                      <a:endParaRPr kumimoji="0" 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50,000</a:t>
                      </a:r>
                      <a:r>
                        <a:rPr kumimoji="0" lang="zh-CN" alt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4+0=200,000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4*50000-50000+</a:t>
                      </a:r>
                      <a:r>
                        <a:rPr kumimoji="0" 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0-50000</a:t>
                      </a:r>
                      <a:r>
                        <a:rPr kumimoji="0" 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=100,000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2"/>
                  </a:ext>
                </a:extLst>
              </a:tr>
              <a:tr h="99694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Times" pitchFamily="18" charset="0"/>
                          <a:ea typeface="宋体" pitchFamily="2" charset="-122"/>
                        </a:rPr>
                        <a:t>0.25</a:t>
                      </a:r>
                      <a:endParaRPr kumimoji="0" lang="zh-CN" alt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pitchFamily="18" charset="0"/>
                          <a:ea typeface="宋体" pitchFamily="2" charset="-122"/>
                        </a:rPr>
                        <a:t>项目</a:t>
                      </a:r>
                      <a:r>
                        <a:rPr kumimoji="0" lang="en-US" altLang="zh-CN" sz="1600" b="0" i="0" u="none" strike="noStrike" cap="none" normalizeH="0" baseline="0">
                          <a:ln>
                            <a:noFill/>
                          </a:ln>
                          <a:solidFill>
                            <a:srgbClr val="000000"/>
                          </a:solidFill>
                          <a:effectLst/>
                          <a:latin typeface="Times" pitchFamily="18" charset="0"/>
                          <a:ea typeface="宋体" pitchFamily="2" charset="-122"/>
                        </a:rPr>
                        <a:t>A</a:t>
                      </a:r>
                      <a:r>
                        <a:rPr kumimoji="0" lang="zh-CN" sz="1600" b="0" i="0" u="none" strike="noStrike" cap="none" normalizeH="0" baseline="0">
                          <a:ln>
                            <a:noFill/>
                          </a:ln>
                          <a:solidFill>
                            <a:srgbClr val="000000"/>
                          </a:solidFill>
                          <a:effectLst/>
                          <a:latin typeface="Times" pitchFamily="18" charset="0"/>
                          <a:ea typeface="宋体" pitchFamily="2" charset="-122"/>
                        </a:rPr>
                        <a:t>失败、</a:t>
                      </a:r>
                      <a:r>
                        <a:rPr kumimoji="0" lang="en-US" altLang="zh-CN" sz="1600" b="0" i="0" u="none" strike="noStrike" cap="none" normalizeH="0" baseline="0">
                          <a:ln>
                            <a:noFill/>
                          </a:ln>
                          <a:solidFill>
                            <a:srgbClr val="000000"/>
                          </a:solidFill>
                          <a:effectLst/>
                          <a:latin typeface="Times" pitchFamily="18" charset="0"/>
                          <a:ea typeface="宋体" pitchFamily="2" charset="-122"/>
                        </a:rPr>
                        <a:t>B</a:t>
                      </a:r>
                      <a:r>
                        <a:rPr kumimoji="0" lang="zh-CN" sz="1600" b="0" i="0" u="none" strike="noStrike" cap="none" normalizeH="0" baseline="0">
                          <a:ln>
                            <a:noFill/>
                          </a:ln>
                          <a:solidFill>
                            <a:srgbClr val="000000"/>
                          </a:solidFill>
                          <a:effectLst/>
                          <a:latin typeface="Times" pitchFamily="18" charset="0"/>
                          <a:ea typeface="宋体" pitchFamily="2" charset="-122"/>
                        </a:rPr>
                        <a:t>成功</a:t>
                      </a:r>
                      <a:endParaRPr kumimoji="0" 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50,000</a:t>
                      </a:r>
                      <a:r>
                        <a:rPr kumimoji="0" lang="zh-CN" alt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4+0=200,000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0-50000</a:t>
                      </a:r>
                      <a:r>
                        <a:rPr kumimoji="0" lang="zh-CN" sz="1600" b="0" i="0" u="none" strike="noStrike" cap="none" normalizeH="0" baseline="0">
                          <a:ln>
                            <a:noFill/>
                          </a:ln>
                          <a:solidFill>
                            <a:srgbClr val="000000"/>
                          </a:solidFill>
                          <a:effectLst/>
                          <a:latin typeface="Times" pitchFamily="18" charset="0"/>
                          <a:ea typeface="宋体" pitchFamily="2" charset="-122"/>
                        </a:rPr>
                        <a:t>）</a:t>
                      </a:r>
                      <a:r>
                        <a:rPr kumimoji="0" lang="en-US" altLang="zh-CN" sz="1600" b="0" i="0" u="none" strike="noStrike" cap="none" normalizeH="0" baseline="0">
                          <a:ln>
                            <a:noFill/>
                          </a:ln>
                          <a:solidFill>
                            <a:srgbClr val="000000"/>
                          </a:solidFill>
                          <a:effectLst/>
                          <a:latin typeface="Times" pitchFamily="18" charset="0"/>
                          <a:ea typeface="宋体" pitchFamily="2" charset="-122"/>
                        </a:rPr>
                        <a:t>+4*50000-50000=100,000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3"/>
                  </a:ext>
                </a:extLst>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FF"/>
                          </a:solidFill>
                          <a:effectLst/>
                          <a:latin typeface="Times" pitchFamily="18" charset="0"/>
                          <a:ea typeface="宋体" pitchFamily="2" charset="-122"/>
                        </a:rPr>
                        <a:t>0.25</a:t>
                      </a:r>
                      <a:endParaRPr kumimoji="0" lang="zh-CN" alt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0" i="0" u="none" strike="noStrike" cap="none" normalizeH="0" baseline="0">
                          <a:ln>
                            <a:noFill/>
                          </a:ln>
                          <a:solidFill>
                            <a:srgbClr val="000000"/>
                          </a:solidFill>
                          <a:effectLst/>
                          <a:latin typeface="Times" pitchFamily="18" charset="0"/>
                          <a:ea typeface="宋体" pitchFamily="2" charset="-122"/>
                        </a:rPr>
                        <a:t>成功</a:t>
                      </a:r>
                      <a:endParaRPr kumimoji="0" 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400,000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300,000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AEEFF"/>
                    </a:solidFill>
                  </a:tcPr>
                </a:tc>
                <a:extLst>
                  <a:ext uri="{0D108BD9-81ED-4DB2-BD59-A6C34878D82A}">
                    <a16:rowId xmlns:a16="http://schemas.microsoft.com/office/drawing/2014/main" val="10004"/>
                  </a:ext>
                </a:extLst>
              </a:tr>
              <a:tr h="2492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sz="1600" b="1" i="0" u="none" strike="noStrike" cap="none" normalizeH="0" baseline="0">
                          <a:ln>
                            <a:noFill/>
                          </a:ln>
                          <a:solidFill>
                            <a:srgbClr val="FFFFFF"/>
                          </a:solidFill>
                          <a:effectLst/>
                          <a:latin typeface="Times" pitchFamily="18" charset="0"/>
                          <a:ea typeface="宋体" pitchFamily="2" charset="-122"/>
                        </a:rPr>
                        <a:t>平均值</a:t>
                      </a:r>
                      <a:endParaRPr kumimoji="0" lang="zh-CN" sz="1600" b="1" i="0" u="none" strike="noStrike" cap="none" normalizeH="0" baseline="0">
                        <a:ln>
                          <a:noFill/>
                        </a:ln>
                        <a:solidFill>
                          <a:srgbClr val="FFFFFF"/>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 </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200,000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000000"/>
                          </a:solidFill>
                          <a:effectLst/>
                          <a:latin typeface="Times" pitchFamily="18" charset="0"/>
                          <a:ea typeface="宋体" pitchFamily="2" charset="-122"/>
                        </a:rPr>
                        <a:t>100,000</a:t>
                      </a:r>
                      <a:endParaRPr kumimoji="0" lang="zh-CN" altLang="zh-CN" sz="1600" b="0" i="0" u="none" strike="noStrike" cap="none" normalizeH="0" baseline="0">
                        <a:ln>
                          <a:noFill/>
                        </a:ln>
                        <a:solidFill>
                          <a:srgbClr val="000000"/>
                        </a:solidFill>
                        <a:effectLst/>
                        <a:latin typeface="Calibri" pitchFamily="34" charset="0"/>
                        <a:ea typeface="宋体" pitchFamily="2" charset="-122"/>
                        <a:cs typeface="Times New Roman" pitchFamily="18" charset="0"/>
                      </a:endParaRPr>
                    </a:p>
                  </a:txBody>
                  <a:tcPr marL="68580" marR="6858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2DBFE"/>
                    </a:solidFill>
                  </a:tcPr>
                </a:tc>
                <a:extLst>
                  <a:ext uri="{0D108BD9-81ED-4DB2-BD59-A6C34878D82A}">
                    <a16:rowId xmlns:a16="http://schemas.microsoft.com/office/drawing/2014/main" val="10005"/>
                  </a:ext>
                </a:extLst>
              </a:tr>
            </a:tbl>
          </a:graphicData>
        </a:graphic>
      </p:graphicFrame>
      <p:sp>
        <p:nvSpPr>
          <p:cNvPr id="58408" name="TextBox 1">
            <a:extLst>
              <a:ext uri="{FF2B5EF4-FFF2-40B4-BE49-F238E27FC236}">
                <a16:creationId xmlns:a16="http://schemas.microsoft.com/office/drawing/2014/main" id="{17A4B740-6432-9C37-4D4F-496BF934847F}"/>
              </a:ext>
            </a:extLst>
          </p:cNvPr>
          <p:cNvSpPr txBox="1">
            <a:spLocks noChangeArrowheads="1"/>
          </p:cNvSpPr>
          <p:nvPr/>
        </p:nvSpPr>
        <p:spPr bwMode="auto">
          <a:xfrm>
            <a:off x="874713" y="5300663"/>
            <a:ext cx="770255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eaLnBrk="1" hangingPunct="1">
              <a:spcBef>
                <a:spcPct val="0"/>
              </a:spcBef>
              <a:buClrTx/>
              <a:buSzTx/>
              <a:buFontTx/>
              <a:buNone/>
            </a:pPr>
            <a:r>
              <a:rPr lang="zh-CN" altLang="en-US" sz="2400">
                <a:latin typeface="华文中宋" panose="02010600040101010101" pitchFamily="2" charset="-122"/>
                <a:ea typeface="华文中宋" panose="02010600040101010101" pitchFamily="2" charset="-122"/>
              </a:rPr>
              <a:t>分散化之前，有</a:t>
            </a:r>
            <a:r>
              <a:rPr lang="en-US" altLang="zh-CN" sz="2400">
                <a:latin typeface="华文中宋" panose="02010600040101010101" pitchFamily="2" charset="-122"/>
                <a:ea typeface="华文中宋" panose="02010600040101010101" pitchFamily="2" charset="-122"/>
              </a:rPr>
              <a:t>0</a:t>
            </a:r>
            <a:r>
              <a:rPr lang="zh-CN" altLang="en-US" sz="2400">
                <a:latin typeface="华文中宋" panose="02010600040101010101" pitchFamily="2" charset="-122"/>
                <a:ea typeface="华文中宋" panose="02010600040101010101" pitchFamily="2" charset="-122"/>
              </a:rPr>
              <a:t>和</a:t>
            </a:r>
            <a:r>
              <a:rPr lang="en-US" altLang="zh-CN" sz="2400">
                <a:latin typeface="华文中宋" panose="02010600040101010101" pitchFamily="2" charset="-122"/>
                <a:ea typeface="华文中宋" panose="02010600040101010101" pitchFamily="2" charset="-122"/>
              </a:rPr>
              <a:t>40</a:t>
            </a:r>
            <a:r>
              <a:rPr lang="zh-CN" altLang="en-US" sz="2400">
                <a:latin typeface="华文中宋" panose="02010600040101010101" pitchFamily="2" charset="-122"/>
                <a:ea typeface="华文中宋" panose="02010600040101010101" pitchFamily="2" charset="-122"/>
              </a:rPr>
              <a:t>万两种情况。分散化后，有</a:t>
            </a:r>
            <a:r>
              <a:rPr lang="en-US" altLang="zh-CN" sz="2400">
                <a:latin typeface="华文中宋" panose="02010600040101010101" pitchFamily="2" charset="-122"/>
                <a:ea typeface="华文中宋" panose="02010600040101010101" pitchFamily="2" charset="-122"/>
              </a:rPr>
              <a:t>4</a:t>
            </a:r>
            <a:r>
              <a:rPr lang="zh-CN" altLang="en-US" sz="2400">
                <a:latin typeface="华文中宋" panose="02010600040101010101" pitchFamily="2" charset="-122"/>
                <a:ea typeface="华文中宋" panose="02010600040101010101" pitchFamily="2" charset="-122"/>
              </a:rPr>
              <a:t>种情况。极端值的概率减少了。</a:t>
            </a:r>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a:extLst>
              <a:ext uri="{FF2B5EF4-FFF2-40B4-BE49-F238E27FC236}">
                <a16:creationId xmlns:a16="http://schemas.microsoft.com/office/drawing/2014/main" id="{E384EDE5-4BB8-3501-5942-DE0363CE8539}"/>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dirty="0">
                <a:ea typeface="宋体" panose="02010600030101010101" pitchFamily="2" charset="-122"/>
              </a:rPr>
              <a:t>导入案例</a:t>
            </a:r>
            <a:r>
              <a:rPr lang="en-US" altLang="zh-CN" dirty="0">
                <a:ea typeface="宋体" panose="02010600030101010101" pitchFamily="2" charset="-122"/>
              </a:rPr>
              <a:t>1</a:t>
            </a:r>
            <a:endParaRPr lang="zh-CN" altLang="en-US" dirty="0">
              <a:ea typeface="宋体" panose="02010600030101010101" pitchFamily="2" charset="-122"/>
            </a:endParaRPr>
          </a:p>
        </p:txBody>
      </p:sp>
      <p:sp>
        <p:nvSpPr>
          <p:cNvPr id="12291" name="内容占位符 2">
            <a:extLst>
              <a:ext uri="{FF2B5EF4-FFF2-40B4-BE49-F238E27FC236}">
                <a16:creationId xmlns:a16="http://schemas.microsoft.com/office/drawing/2014/main" id="{5C6FA6DB-42C4-ABA5-9E1F-DCA4076BFAFC}"/>
              </a:ext>
            </a:extLst>
          </p:cNvPr>
          <p:cNvSpPr>
            <a:spLocks noGrp="1" noChangeArrowheads="1"/>
          </p:cNvSpPr>
          <p:nvPr>
            <p:ph idx="1"/>
          </p:nvPr>
        </p:nvSpPr>
        <p:spPr>
          <a:xfrm>
            <a:off x="457200" y="1371600"/>
            <a:ext cx="7772400" cy="4114800"/>
          </a:xfrm>
        </p:spPr>
        <p:txBody>
          <a:bodyPr/>
          <a:lstStyle/>
          <a:p>
            <a:r>
              <a:rPr lang="en-US" altLang="zh-CN" sz="2000" dirty="0">
                <a:ea typeface="宋体" panose="02010600030101010101" pitchFamily="2" charset="-122"/>
              </a:rPr>
              <a:t>Lukoil </a:t>
            </a:r>
            <a:r>
              <a:rPr lang="zh-CN" altLang="en-US" sz="2000" dirty="0">
                <a:ea typeface="宋体" panose="02010600030101010101" pitchFamily="2" charset="-122"/>
              </a:rPr>
              <a:t>公司股票</a:t>
            </a:r>
            <a:r>
              <a:rPr lang="en-US" altLang="zh-CN" sz="2000" dirty="0">
                <a:ea typeface="宋体" panose="02010600030101010101" pitchFamily="2" charset="-122"/>
              </a:rPr>
              <a:t>2022</a:t>
            </a:r>
            <a:r>
              <a:rPr lang="zh-CN" altLang="en-US" sz="2000" dirty="0">
                <a:ea typeface="宋体" panose="02010600030101010101" pitchFamily="2" charset="-122"/>
              </a:rPr>
              <a:t>年</a:t>
            </a:r>
            <a:r>
              <a:rPr lang="en-US" altLang="zh-CN" sz="2000" dirty="0">
                <a:ea typeface="宋体" panose="02010600030101010101" pitchFamily="2" charset="-122"/>
              </a:rPr>
              <a:t>2</a:t>
            </a:r>
            <a:r>
              <a:rPr lang="zh-CN" altLang="en-US" sz="2000" dirty="0">
                <a:ea typeface="宋体" panose="02010600030101010101" pitchFamily="2" charset="-122"/>
              </a:rPr>
              <a:t>月</a:t>
            </a:r>
            <a:r>
              <a:rPr lang="en-US" altLang="zh-CN" sz="2000" dirty="0">
                <a:ea typeface="宋体" panose="02010600030101010101" pitchFamily="2" charset="-122"/>
              </a:rPr>
              <a:t>16</a:t>
            </a:r>
            <a:r>
              <a:rPr lang="zh-CN" altLang="en-US" sz="2000" dirty="0">
                <a:ea typeface="宋体" panose="02010600030101010101" pitchFamily="2" charset="-122"/>
              </a:rPr>
              <a:t>日战前报收</a:t>
            </a:r>
            <a:r>
              <a:rPr lang="en-US" altLang="zh-CN" sz="2000" dirty="0">
                <a:ea typeface="宋体" panose="02010600030101010101" pitchFamily="2" charset="-122"/>
              </a:rPr>
              <a:t>92.64</a:t>
            </a:r>
            <a:r>
              <a:rPr lang="zh-CN" altLang="en-US" sz="2000" dirty="0">
                <a:ea typeface="宋体" panose="02010600030101010101" pitchFamily="2" charset="-122"/>
              </a:rPr>
              <a:t>美元</a:t>
            </a:r>
            <a:r>
              <a:rPr lang="en-US" altLang="zh-CN" sz="2000" dirty="0">
                <a:ea typeface="宋体" panose="02010600030101010101" pitchFamily="2" charset="-122"/>
              </a:rPr>
              <a:t>/</a:t>
            </a:r>
            <a:r>
              <a:rPr lang="zh-CN" altLang="en-US" sz="2000" dirty="0">
                <a:ea typeface="宋体" panose="02010600030101010101" pitchFamily="2" charset="-122"/>
              </a:rPr>
              <a:t>股，截至北京时间</a:t>
            </a:r>
            <a:r>
              <a:rPr lang="en-US" altLang="zh-CN" sz="2000" dirty="0">
                <a:ea typeface="宋体" panose="02010600030101010101" pitchFamily="2" charset="-122"/>
              </a:rPr>
              <a:t>2022</a:t>
            </a:r>
            <a:r>
              <a:rPr lang="zh-CN" altLang="en-US" sz="2000" dirty="0">
                <a:ea typeface="宋体" panose="02010600030101010101" pitchFamily="2" charset="-122"/>
              </a:rPr>
              <a:t>年</a:t>
            </a:r>
            <a:r>
              <a:rPr lang="en-US" altLang="zh-CN" sz="2000" dirty="0">
                <a:ea typeface="宋体" panose="02010600030101010101" pitchFamily="2" charset="-122"/>
              </a:rPr>
              <a:t>3</a:t>
            </a:r>
            <a:r>
              <a:rPr lang="zh-CN" altLang="en-US" sz="2000" dirty="0">
                <a:ea typeface="宋体" panose="02010600030101010101" pitchFamily="2" charset="-122"/>
              </a:rPr>
              <a:t>月</a:t>
            </a:r>
            <a:r>
              <a:rPr lang="en-US" altLang="zh-CN" sz="2000" dirty="0">
                <a:ea typeface="宋体" panose="02010600030101010101" pitchFamily="2" charset="-122"/>
              </a:rPr>
              <a:t>1</a:t>
            </a:r>
            <a:r>
              <a:rPr lang="zh-CN" altLang="en-US" sz="2000" dirty="0">
                <a:ea typeface="宋体" panose="02010600030101010101" pitchFamily="2" charset="-122"/>
              </a:rPr>
              <a:t>日，跌到</a:t>
            </a:r>
            <a:r>
              <a:rPr lang="en-US" altLang="zh-CN" sz="2000" dirty="0">
                <a:ea typeface="宋体" panose="02010600030101010101" pitchFamily="2" charset="-122"/>
              </a:rPr>
              <a:t>0.31</a:t>
            </a:r>
            <a:r>
              <a:rPr lang="zh-CN" altLang="en-US" sz="2000" dirty="0">
                <a:ea typeface="宋体" panose="02010600030101010101" pitchFamily="2" charset="-122"/>
              </a:rPr>
              <a:t>美元</a:t>
            </a:r>
            <a:r>
              <a:rPr lang="en-US" altLang="zh-CN" sz="2000" dirty="0">
                <a:ea typeface="宋体" panose="02010600030101010101" pitchFamily="2" charset="-122"/>
              </a:rPr>
              <a:t>/</a:t>
            </a:r>
            <a:r>
              <a:rPr lang="zh-CN" altLang="en-US" sz="2000" dirty="0">
                <a:ea typeface="宋体" panose="02010600030101010101" pitchFamily="2" charset="-122"/>
              </a:rPr>
              <a:t>股，跌幅接近</a:t>
            </a:r>
            <a:r>
              <a:rPr lang="en-US" altLang="zh-CN" sz="2000" dirty="0">
                <a:ea typeface="宋体" panose="02010600030101010101" pitchFamily="2" charset="-122"/>
              </a:rPr>
              <a:t>99.7%</a:t>
            </a:r>
            <a:r>
              <a:rPr lang="zh-CN" altLang="en-US" sz="2000" dirty="0">
                <a:ea typeface="宋体" panose="02010600030101010101" pitchFamily="2" charset="-122"/>
              </a:rPr>
              <a:t>。这是俄罗斯卢克石油公司，是全球最大的纵向一体化石油天然气公司之一。按储量规模来算，卢克石油公司是世界上第二大私营石油公司。公司占全俄石油开采量的</a:t>
            </a:r>
            <a:r>
              <a:rPr lang="en-US" altLang="zh-CN" sz="2000" dirty="0">
                <a:ea typeface="宋体" panose="02010600030101010101" pitchFamily="2" charset="-122"/>
              </a:rPr>
              <a:t>19</a:t>
            </a:r>
            <a:r>
              <a:rPr lang="zh-CN" altLang="en-US" sz="2000" dirty="0">
                <a:ea typeface="宋体" panose="02010600030101010101" pitchFamily="2" charset="-122"/>
              </a:rPr>
              <a:t>％，全俄石油加工冶炼的</a:t>
            </a:r>
            <a:r>
              <a:rPr lang="en-US" altLang="zh-CN" sz="2000" dirty="0">
                <a:ea typeface="宋体" panose="02010600030101010101" pitchFamily="2" charset="-122"/>
              </a:rPr>
              <a:t>18</a:t>
            </a:r>
            <a:r>
              <a:rPr lang="zh-CN" altLang="en-US" sz="2000" dirty="0">
                <a:ea typeface="宋体" panose="02010600030101010101" pitchFamily="2" charset="-122"/>
              </a:rPr>
              <a:t>％。</a:t>
            </a:r>
          </a:p>
        </p:txBody>
      </p:sp>
      <p:pic>
        <p:nvPicPr>
          <p:cNvPr id="12292" name="Picture 2">
            <a:extLst>
              <a:ext uri="{FF2B5EF4-FFF2-40B4-BE49-F238E27FC236}">
                <a16:creationId xmlns:a16="http://schemas.microsoft.com/office/drawing/2014/main" id="{31EE9428-0532-F427-B5A0-E02D4CFACD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068638"/>
            <a:ext cx="4972050"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a:extLst>
              <a:ext uri="{FF2B5EF4-FFF2-40B4-BE49-F238E27FC236}">
                <a16:creationId xmlns:a16="http://schemas.microsoft.com/office/drawing/2014/main" id="{AB1053DC-E508-5440-E8B4-FF94CA7B47B4}"/>
              </a:ext>
            </a:extLst>
          </p:cNvPr>
          <p:cNvSpPr>
            <a:spLocks noGrp="1" noChangeArrowheads="1"/>
          </p:cNvSpPr>
          <p:nvPr>
            <p:ph type="title"/>
          </p:nvPr>
        </p:nvSpPr>
        <p:spPr bwMode="auto">
          <a:xfrm>
            <a:off x="357188" y="692150"/>
            <a:ext cx="8429625" cy="6858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资产组合理论：风险管理的量化分析</a:t>
            </a:r>
            <a:endParaRPr lang="en-US" altLang="zh-CN" sz="3600" dirty="0">
              <a:effectLst>
                <a:outerShdw blurRad="38100" dist="38100" dir="2700000" algn="tl">
                  <a:srgbClr val="C0C0C0"/>
                </a:outerShdw>
              </a:effectLst>
              <a:ea typeface="宋体" pitchFamily="2" charset="-122"/>
            </a:endParaRPr>
          </a:p>
        </p:txBody>
      </p:sp>
      <p:sp>
        <p:nvSpPr>
          <p:cNvPr id="40963" name="Rectangle 3">
            <a:extLst>
              <a:ext uri="{FF2B5EF4-FFF2-40B4-BE49-F238E27FC236}">
                <a16:creationId xmlns:a16="http://schemas.microsoft.com/office/drawing/2014/main" id="{70D737C1-6686-BB5F-8292-4486D1DC362B}"/>
              </a:ext>
            </a:extLst>
          </p:cNvPr>
          <p:cNvSpPr>
            <a:spLocks noGrp="1" noChangeArrowheads="1"/>
          </p:cNvSpPr>
          <p:nvPr>
            <p:ph type="body" idx="1"/>
          </p:nvPr>
        </p:nvSpPr>
        <p:spPr>
          <a:xfrm>
            <a:off x="504825" y="1556792"/>
            <a:ext cx="8281988" cy="4378325"/>
          </a:xfrm>
        </p:spPr>
        <p:txBody>
          <a:bodyPr lIns="92075" tIns="46038" rIns="92075" bIns="46038"/>
          <a:lstStyle/>
          <a:p>
            <a:pPr>
              <a:lnSpc>
                <a:spcPct val="125000"/>
              </a:lnSpc>
              <a:spcBef>
                <a:spcPct val="30000"/>
              </a:spcBef>
              <a:defRPr/>
            </a:pPr>
            <a:r>
              <a:rPr lang="zh-CN" altLang="en-US" sz="2400" b="1" dirty="0">
                <a:effectLst>
                  <a:outerShdw blurRad="38100" dist="38100" dir="2700000" algn="tl">
                    <a:srgbClr val="C0C0C0"/>
                  </a:outerShdw>
                </a:effectLst>
                <a:latin typeface="Times New Roman" pitchFamily="18" charset="0"/>
                <a:ea typeface="宋体" pitchFamily="2" charset="-122"/>
                <a:cs typeface="Times New Roman" pitchFamily="18" charset="0"/>
              </a:rPr>
              <a:t>资产组合理论</a:t>
            </a:r>
            <a:r>
              <a:rPr lang="zh-CN" altLang="en-US" sz="2400" dirty="0">
                <a:latin typeface="Times New Roman" pitchFamily="18" charset="0"/>
                <a:ea typeface="宋体" pitchFamily="2" charset="-122"/>
                <a:cs typeface="Times New Roman" pitchFamily="18" charset="0"/>
              </a:rPr>
              <a:t>（</a:t>
            </a:r>
            <a:r>
              <a:rPr lang="en-US" altLang="zh-CN" sz="2400" b="1" dirty="0">
                <a:effectLst>
                  <a:outerShdw blurRad="38100" dist="38100" dir="2700000" algn="tl">
                    <a:srgbClr val="C0C0C0"/>
                  </a:outerShdw>
                </a:effectLst>
                <a:latin typeface="Times New Roman" pitchFamily="18" charset="0"/>
                <a:ea typeface="宋体" pitchFamily="2" charset="-122"/>
                <a:cs typeface="Times New Roman" pitchFamily="18" charset="0"/>
              </a:rPr>
              <a:t> Portfolio Theory</a:t>
            </a:r>
            <a:r>
              <a:rPr lang="en-US" altLang="zh-CN" sz="2400" dirty="0">
                <a:latin typeface="Times New Roman" pitchFamily="18" charset="0"/>
                <a:ea typeface="宋体" pitchFamily="2" charset="-122"/>
                <a:cs typeface="Times New Roman" pitchFamily="18" charset="0"/>
              </a:rPr>
              <a:t> </a:t>
            </a:r>
            <a:r>
              <a:rPr lang="zh-CN" altLang="en-US" sz="2400" dirty="0">
                <a:latin typeface="Times New Roman" pitchFamily="18" charset="0"/>
                <a:ea typeface="宋体" pitchFamily="2" charset="-122"/>
                <a:cs typeface="Times New Roman" pitchFamily="18" charset="0"/>
              </a:rPr>
              <a:t>）被定义为最优风险管理的定量分析。</a:t>
            </a:r>
            <a:r>
              <a:rPr lang="en-US" altLang="zh-CN" sz="2400" dirty="0">
                <a:latin typeface="Times New Roman" pitchFamily="18" charset="0"/>
                <a:ea typeface="宋体" pitchFamily="2" charset="-122"/>
                <a:cs typeface="Times New Roman" pitchFamily="18" charset="0"/>
              </a:rPr>
              <a:t> </a:t>
            </a:r>
          </a:p>
          <a:p>
            <a:pPr>
              <a:lnSpc>
                <a:spcPct val="125000"/>
              </a:lnSpc>
              <a:spcBef>
                <a:spcPct val="30000"/>
              </a:spcBef>
              <a:defRPr/>
            </a:pPr>
            <a:r>
              <a:rPr lang="zh-CN" altLang="en-US" sz="2400" dirty="0">
                <a:latin typeface="Times New Roman" pitchFamily="18" charset="0"/>
                <a:ea typeface="宋体" pitchFamily="2" charset="-122"/>
                <a:cs typeface="Times New Roman" pitchFamily="18" charset="0"/>
              </a:rPr>
              <a:t>它包括对降低风险的收益和成本之间的权衡取舍进行评估和计算，以便找到最佳的实施方案。</a:t>
            </a:r>
          </a:p>
          <a:p>
            <a:pPr>
              <a:lnSpc>
                <a:spcPct val="125000"/>
              </a:lnSpc>
              <a:spcBef>
                <a:spcPct val="30000"/>
              </a:spcBef>
              <a:defRPr/>
            </a:pPr>
            <a:r>
              <a:rPr lang="zh-CN" altLang="en-US" sz="2400" dirty="0">
                <a:latin typeface="Times New Roman" pitchFamily="18" charset="0"/>
                <a:ea typeface="宋体" pitchFamily="2" charset="-122"/>
                <a:cs typeface="Times New Roman" pitchFamily="18" charset="0"/>
              </a:rPr>
              <a:t>具体来说，它解决的问题是如何在不同金融抉择（如股票、固定收益证券和房地产）中进行选择，从而最大化投资者的既定偏好。</a:t>
            </a:r>
            <a:endParaRPr lang="en-US" altLang="zh-CN" sz="2400" dirty="0">
              <a:latin typeface="Times New Roman" pitchFamily="18" charset="0"/>
              <a:ea typeface="宋体" pitchFamily="2" charset="-122"/>
              <a:cs typeface="Times New Roman" pitchFamily="18" charset="0"/>
            </a:endParaRPr>
          </a:p>
          <a:p>
            <a:pPr>
              <a:lnSpc>
                <a:spcPct val="125000"/>
              </a:lnSpc>
              <a:spcBef>
                <a:spcPct val="30000"/>
              </a:spcBef>
              <a:defRPr/>
            </a:pPr>
            <a:r>
              <a:rPr lang="zh-CN" altLang="en-US" sz="2400" b="1" dirty="0">
                <a:solidFill>
                  <a:srgbClr val="0000FF"/>
                </a:solidFill>
                <a:latin typeface="Times New Roman" pitchFamily="18" charset="0"/>
                <a:ea typeface="楷体_GB2312" pitchFamily="49" charset="-122"/>
                <a:cs typeface="Times New Roman" pitchFamily="18" charset="0"/>
              </a:rPr>
              <a:t>一般来说，最优选择涉及实现更高预期收益率和承担更大风险之间的权衡取舍进行评价。</a:t>
            </a:r>
            <a:endParaRPr lang="en-US" altLang="zh-CN" sz="2400" b="1" dirty="0">
              <a:solidFill>
                <a:srgbClr val="0000FF"/>
              </a:solidFill>
              <a:latin typeface="Times New Roman" pitchFamily="18" charset="0"/>
              <a:ea typeface="楷体_GB2312" pitchFamily="49" charset="-122"/>
              <a:cs typeface="Times New Roman"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5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5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5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5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951E6CCA-3278-AFAA-04BB-5F94CB4AF2FB}"/>
              </a:ext>
            </a:extLst>
          </p:cNvPr>
          <p:cNvSpPr>
            <a:spLocks noGrp="1" noChangeArrowheads="1"/>
          </p:cNvSpPr>
          <p:nvPr>
            <p:ph type="title"/>
          </p:nvPr>
        </p:nvSpPr>
        <p:spPr bwMode="auto">
          <a:xfrm>
            <a:off x="685800" y="609600"/>
            <a:ext cx="77724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en-US" altLang="zh-CN" dirty="0">
                <a:effectLst>
                  <a:outerShdw blurRad="38100" dist="38100" dir="2700000" algn="tl">
                    <a:srgbClr val="C0C0C0"/>
                  </a:outerShdw>
                </a:effectLst>
                <a:ea typeface="宋体" pitchFamily="2" charset="-122"/>
              </a:rPr>
              <a:t>GENCO</a:t>
            </a:r>
            <a:r>
              <a:rPr lang="zh-CN" altLang="en-US" dirty="0">
                <a:effectLst>
                  <a:outerShdw blurRad="38100" dist="38100" dir="2700000" algn="tl">
                    <a:srgbClr val="C0C0C0"/>
                  </a:outerShdw>
                </a:effectLst>
                <a:ea typeface="宋体" pitchFamily="2" charset="-122"/>
              </a:rPr>
              <a:t>和</a:t>
            </a:r>
            <a:r>
              <a:rPr lang="en-US" altLang="zh-CN" dirty="0">
                <a:effectLst>
                  <a:outerShdw blurRad="38100" dist="38100" dir="2700000" algn="tl">
                    <a:srgbClr val="C0C0C0"/>
                  </a:outerShdw>
                </a:effectLst>
                <a:ea typeface="宋体" pitchFamily="2" charset="-122"/>
              </a:rPr>
              <a:t>RISCO</a:t>
            </a:r>
            <a:r>
              <a:rPr lang="zh-CN" altLang="en-US" dirty="0">
                <a:effectLst>
                  <a:outerShdw blurRad="38100" dist="38100" dir="2700000" algn="tl">
                    <a:srgbClr val="C0C0C0"/>
                  </a:outerShdw>
                </a:effectLst>
                <a:ea typeface="宋体" pitchFamily="2" charset="-122"/>
              </a:rPr>
              <a:t>公司的收益率</a:t>
            </a:r>
            <a:endParaRPr lang="en-US" altLang="zh-CN" dirty="0">
              <a:effectLst>
                <a:outerShdw blurRad="38100" dist="38100" dir="2700000" algn="tl">
                  <a:srgbClr val="C0C0C0"/>
                </a:outerShdw>
              </a:effectLst>
              <a:ea typeface="宋体" pitchFamily="2" charset="-122"/>
            </a:endParaRPr>
          </a:p>
        </p:txBody>
      </p:sp>
      <p:graphicFrame>
        <p:nvGraphicFramePr>
          <p:cNvPr id="79875" name="Object 4">
            <a:extLst>
              <a:ext uri="{FF2B5EF4-FFF2-40B4-BE49-F238E27FC236}">
                <a16:creationId xmlns:a16="http://schemas.microsoft.com/office/drawing/2014/main" id="{761576DC-3C40-C252-13FD-D34719FCC1CB}"/>
              </a:ext>
            </a:extLst>
          </p:cNvPr>
          <p:cNvGraphicFramePr>
            <a:graphicFrameLocks/>
          </p:cNvGraphicFramePr>
          <p:nvPr/>
        </p:nvGraphicFramePr>
        <p:xfrm>
          <a:off x="461963" y="2049463"/>
          <a:ext cx="8142287" cy="3668712"/>
        </p:xfrm>
        <a:graphic>
          <a:graphicData uri="http://schemas.openxmlformats.org/presentationml/2006/ole">
            <mc:AlternateContent xmlns:mc="http://schemas.openxmlformats.org/markup-compatibility/2006">
              <mc:Choice xmlns:v="urn:schemas-microsoft-com:vml" Requires="v">
                <p:oleObj name="Document" r:id="rId3" imgW="7722943" imgH="3476766" progId="Word.Document.8">
                  <p:embed/>
                </p:oleObj>
              </mc:Choice>
              <mc:Fallback>
                <p:oleObj name="Document" r:id="rId3" imgW="7722943" imgH="3476766" progId="Word.Document.8">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1963" y="2049463"/>
                        <a:ext cx="8142287" cy="3668712"/>
                      </a:xfrm>
                      <a:prstGeom prst="rect">
                        <a:avLst/>
                      </a:prstGeom>
                      <a:noFill/>
                      <a:ln>
                        <a:noFill/>
                      </a:ln>
                      <a:effectLst/>
                      <a:extLst>
                        <a:ext uri="{909E8E84-426E-40DD-AFC4-6F175D3DCCD1}">
                          <a14:hiddenFill xmlns:a14="http://schemas.microsoft.com/office/drawing/2010/main">
                            <a:solidFill>
                              <a:srgbClr val="618FF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FFFF"/>
                              </a:outerShdw>
                            </a:effectLst>
                          </a14:hiddenEffects>
                        </a:ext>
                      </a:extLst>
                    </p:spPr>
                  </p:pic>
                </p:oleObj>
              </mc:Fallback>
            </mc:AlternateContent>
          </a:graphicData>
        </a:graphic>
      </p:graphicFrame>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2">
            <a:extLst>
              <a:ext uri="{FF2B5EF4-FFF2-40B4-BE49-F238E27FC236}">
                <a16:creationId xmlns:a16="http://schemas.microsoft.com/office/drawing/2014/main" id="{E9EA6384-C28F-1D63-1C3B-6DA6C4B3D7A1}"/>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04800"/>
            <a:ext cx="8686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402" name="Rectangle 2">
            <a:extLst>
              <a:ext uri="{FF2B5EF4-FFF2-40B4-BE49-F238E27FC236}">
                <a16:creationId xmlns:a16="http://schemas.microsoft.com/office/drawing/2014/main" id="{A113FBEE-5803-59C7-A386-078CBEE52B30}"/>
              </a:ext>
            </a:extLst>
          </p:cNvPr>
          <p:cNvSpPr>
            <a:spLocks noGrp="1" noChangeArrowheads="1"/>
          </p:cNvSpPr>
          <p:nvPr>
            <p:ph type="title"/>
          </p:nvPr>
        </p:nvSpPr>
        <p:spPr bwMode="auto">
          <a:xfrm>
            <a:off x="685800" y="609600"/>
            <a:ext cx="7772400" cy="874713"/>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4000" dirty="0">
                <a:effectLst>
                  <a:outerShdw blurRad="38100" dist="38100" dir="2700000" algn="tl">
                    <a:srgbClr val="C0C0C0"/>
                  </a:outerShdw>
                </a:effectLst>
                <a:ea typeface="宋体" pitchFamily="2" charset="-122"/>
              </a:rPr>
              <a:t>收益率的概率分布</a:t>
            </a:r>
            <a:endParaRPr lang="en-US" altLang="zh-CN" sz="4000" dirty="0">
              <a:effectLst>
                <a:outerShdw blurRad="38100" dist="38100" dir="2700000" algn="tl">
                  <a:srgbClr val="C0C0C0"/>
                </a:outerShdw>
              </a:effectLst>
              <a:ea typeface="宋体" pitchFamily="2" charset="-122"/>
            </a:endParaRPr>
          </a:p>
        </p:txBody>
      </p:sp>
      <p:sp>
        <p:nvSpPr>
          <p:cNvPr id="742403" name="Rectangle 3">
            <a:extLst>
              <a:ext uri="{FF2B5EF4-FFF2-40B4-BE49-F238E27FC236}">
                <a16:creationId xmlns:a16="http://schemas.microsoft.com/office/drawing/2014/main" id="{68D17CE4-B12C-AD06-3377-434547A26D46}"/>
              </a:ext>
            </a:extLst>
          </p:cNvPr>
          <p:cNvSpPr>
            <a:spLocks noGrp="1" noChangeArrowheads="1"/>
          </p:cNvSpPr>
          <p:nvPr>
            <p:ph type="body" idx="1"/>
          </p:nvPr>
        </p:nvSpPr>
        <p:spPr>
          <a:xfrm>
            <a:off x="827088" y="1752600"/>
            <a:ext cx="7416800" cy="4191000"/>
          </a:xfrm>
        </p:spPr>
        <p:txBody>
          <a:bodyPr lIns="92075" tIns="46038" rIns="92075" bIns="46038"/>
          <a:lstStyle/>
          <a:p>
            <a:pPr>
              <a:lnSpc>
                <a:spcPct val="125000"/>
              </a:lnSpc>
              <a:spcBef>
                <a:spcPct val="30000"/>
              </a:spcBef>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可观察：历史价格和历史收益率。</a:t>
            </a:r>
          </a:p>
          <a:p>
            <a:pPr>
              <a:lnSpc>
                <a:spcPct val="125000"/>
              </a:lnSpc>
              <a:spcBef>
                <a:spcPct val="30000"/>
              </a:spcBef>
            </a:pPr>
            <a:r>
              <a:rPr lang="zh-CN" altLang="en-US" sz="26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历史数据可推测未来（</a:t>
            </a:r>
            <a:r>
              <a:rPr lang="en-US" altLang="zh-CN" sz="26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Past implies future</a:t>
            </a:r>
            <a:r>
              <a:rPr lang="zh-CN" altLang="en-US" sz="2600" b="1" dirty="0">
                <a:solidFill>
                  <a:srgbClr val="FF00FF"/>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a:t>
            </a:r>
          </a:p>
          <a:p>
            <a:pPr>
              <a:lnSpc>
                <a:spcPct val="125000"/>
              </a:lnSpc>
              <a:spcBef>
                <a:spcPct val="30000"/>
              </a:spcBef>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可计算：均值和标准差。</a:t>
            </a:r>
          </a:p>
          <a:p>
            <a:pPr>
              <a:lnSpc>
                <a:spcPct val="125000"/>
              </a:lnSpc>
              <a:spcBef>
                <a:spcPct val="30000"/>
              </a:spcBef>
            </a:pPr>
            <a:r>
              <a:rPr lang="zh-CN" altLang="en-US" sz="2600" b="1" dirty="0">
                <a:latin typeface="Times New Roman" panose="02020603050405020304" pitchFamily="18" charset="0"/>
                <a:ea typeface="宋体" panose="02010600030101010101" pitchFamily="2" charset="-122"/>
                <a:cs typeface="Times New Roman" panose="02020603050405020304" pitchFamily="18" charset="0"/>
              </a:rPr>
              <a:t>未知：概率分布。</a:t>
            </a:r>
          </a:p>
          <a:p>
            <a:pPr>
              <a:lnSpc>
                <a:spcPct val="125000"/>
              </a:lnSpc>
              <a:spcBef>
                <a:spcPct val="30000"/>
              </a:spcBef>
            </a:pPr>
            <a:r>
              <a:rPr lang="zh-CN" altLang="en-US" sz="2600" b="1"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假设：收益率是</a:t>
            </a:r>
            <a:r>
              <a:rPr lang="zh-CN" altLang="en-US" sz="2600" b="1" dirty="0">
                <a:solidFill>
                  <a:srgbClr val="FF00FF"/>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rPr>
              <a:t>正态分布</a:t>
            </a:r>
            <a:r>
              <a:rPr lang="zh-CN" altLang="en-US" sz="2600" b="1" dirty="0">
                <a:highlight>
                  <a:srgbClr val="FFFF00"/>
                </a:highlight>
                <a:latin typeface="Times New Roman" panose="02020603050405020304" pitchFamily="18" charset="0"/>
                <a:ea typeface="宋体" panose="02010600030101010101" pitchFamily="2" charset="-122"/>
                <a:cs typeface="Times New Roman" panose="02020603050405020304" pitchFamily="18" charset="0"/>
              </a:rPr>
              <a:t>（从离散到连续）。</a:t>
            </a:r>
            <a:endParaRPr lang="en-US" altLang="zh-CN" sz="2600" b="1" i="1" dirty="0">
              <a:solidFill>
                <a:srgbClr val="FF00FF"/>
              </a:solidFill>
              <a:highlight>
                <a:srgbClr val="FFFF00"/>
              </a:highligh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42403">
                                            <p:txEl>
                                              <p:pRg st="0" end="0"/>
                                            </p:txEl>
                                          </p:spTgt>
                                        </p:tgtEl>
                                        <p:attrNameLst>
                                          <p:attrName>style.visibility</p:attrName>
                                        </p:attrNameLst>
                                      </p:cBhvr>
                                      <p:to>
                                        <p:strVal val="visible"/>
                                      </p:to>
                                    </p:set>
                                    <p:animEffect transition="in" filter="blinds(horizontal)">
                                      <p:cBhvr>
                                        <p:cTn id="7" dur="500"/>
                                        <p:tgtEl>
                                          <p:spTgt spid="7424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42403">
                                            <p:txEl>
                                              <p:pRg st="1" end="1"/>
                                            </p:txEl>
                                          </p:spTgt>
                                        </p:tgtEl>
                                        <p:attrNameLst>
                                          <p:attrName>style.visibility</p:attrName>
                                        </p:attrNameLst>
                                      </p:cBhvr>
                                      <p:to>
                                        <p:strVal val="visible"/>
                                      </p:to>
                                    </p:set>
                                    <p:animEffect transition="in" filter="blinds(horizontal)">
                                      <p:cBhvr>
                                        <p:cTn id="12" dur="500"/>
                                        <p:tgtEl>
                                          <p:spTgt spid="74240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42403">
                                            <p:txEl>
                                              <p:pRg st="2" end="2"/>
                                            </p:txEl>
                                          </p:spTgt>
                                        </p:tgtEl>
                                        <p:attrNameLst>
                                          <p:attrName>style.visibility</p:attrName>
                                        </p:attrNameLst>
                                      </p:cBhvr>
                                      <p:to>
                                        <p:strVal val="visible"/>
                                      </p:to>
                                    </p:set>
                                    <p:animEffect transition="in" filter="blinds(horizontal)">
                                      <p:cBhvr>
                                        <p:cTn id="17" dur="500"/>
                                        <p:tgtEl>
                                          <p:spTgt spid="74240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42403">
                                            <p:txEl>
                                              <p:pRg st="3" end="3"/>
                                            </p:txEl>
                                          </p:spTgt>
                                        </p:tgtEl>
                                        <p:attrNameLst>
                                          <p:attrName>style.visibility</p:attrName>
                                        </p:attrNameLst>
                                      </p:cBhvr>
                                      <p:to>
                                        <p:strVal val="visible"/>
                                      </p:to>
                                    </p:set>
                                    <p:animEffect transition="in" filter="blinds(horizontal)">
                                      <p:cBhvr>
                                        <p:cTn id="22" dur="500"/>
                                        <p:tgtEl>
                                          <p:spTgt spid="74240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42403">
                                            <p:txEl>
                                              <p:pRg st="4" end="4"/>
                                            </p:txEl>
                                          </p:spTgt>
                                        </p:tgtEl>
                                        <p:attrNameLst>
                                          <p:attrName>style.visibility</p:attrName>
                                        </p:attrNameLst>
                                      </p:cBhvr>
                                      <p:to>
                                        <p:strVal val="visible"/>
                                      </p:to>
                                    </p:set>
                                    <p:animEffect transition="in" filter="blinds(horizontal)">
                                      <p:cBhvr>
                                        <p:cTn id="27" dur="500"/>
                                        <p:tgtEl>
                                          <p:spTgt spid="7424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AutoShape 2">
            <a:extLst>
              <a:ext uri="{FF2B5EF4-FFF2-40B4-BE49-F238E27FC236}">
                <a16:creationId xmlns:a16="http://schemas.microsoft.com/office/drawing/2014/main" id="{4028AC5B-2E8D-42DB-52B5-63557D26E8B3}"/>
              </a:ext>
            </a:extLst>
          </p:cNvPr>
          <p:cNvSpPr>
            <a:spLocks noChangeAspect="1" noChangeArrowheads="1" noTextEdit="1"/>
          </p:cNvSpPr>
          <p:nvPr/>
        </p:nvSpPr>
        <p:spPr bwMode="auto">
          <a:xfrm>
            <a:off x="228600" y="381000"/>
            <a:ext cx="8686800"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grpSp>
        <p:nvGrpSpPr>
          <p:cNvPr id="86019" name="Group 3">
            <a:extLst>
              <a:ext uri="{FF2B5EF4-FFF2-40B4-BE49-F238E27FC236}">
                <a16:creationId xmlns:a16="http://schemas.microsoft.com/office/drawing/2014/main" id="{91C2C4C6-F753-3BBC-E082-83D69B21018E}"/>
              </a:ext>
            </a:extLst>
          </p:cNvPr>
          <p:cNvGrpSpPr>
            <a:grpSpLocks/>
          </p:cNvGrpSpPr>
          <p:nvPr/>
        </p:nvGrpSpPr>
        <p:grpSpPr bwMode="auto">
          <a:xfrm>
            <a:off x="476250" y="1439863"/>
            <a:ext cx="8667750" cy="4805362"/>
            <a:chOff x="300" y="907"/>
            <a:chExt cx="5460" cy="3027"/>
          </a:xfrm>
        </p:grpSpPr>
        <p:grpSp>
          <p:nvGrpSpPr>
            <p:cNvPr id="86021" name="Group 4">
              <a:extLst>
                <a:ext uri="{FF2B5EF4-FFF2-40B4-BE49-F238E27FC236}">
                  <a16:creationId xmlns:a16="http://schemas.microsoft.com/office/drawing/2014/main" id="{49B130E9-CC87-4309-8C24-AE39E74594C1}"/>
                </a:ext>
              </a:extLst>
            </p:cNvPr>
            <p:cNvGrpSpPr>
              <a:grpSpLocks/>
            </p:cNvGrpSpPr>
            <p:nvPr/>
          </p:nvGrpSpPr>
          <p:grpSpPr bwMode="auto">
            <a:xfrm>
              <a:off x="697" y="980"/>
              <a:ext cx="4603" cy="2294"/>
              <a:chOff x="695" y="1083"/>
              <a:chExt cx="4603" cy="2294"/>
            </a:xfrm>
          </p:grpSpPr>
          <p:sp>
            <p:nvSpPr>
              <p:cNvPr id="86308" name="Rectangle 5">
                <a:extLst>
                  <a:ext uri="{FF2B5EF4-FFF2-40B4-BE49-F238E27FC236}">
                    <a16:creationId xmlns:a16="http://schemas.microsoft.com/office/drawing/2014/main" id="{0FE3ADB0-EE80-8D2B-7E32-A4E4CC838ADE}"/>
                  </a:ext>
                </a:extLst>
              </p:cNvPr>
              <p:cNvSpPr>
                <a:spLocks noChangeArrowheads="1"/>
              </p:cNvSpPr>
              <p:nvPr/>
            </p:nvSpPr>
            <p:spPr bwMode="auto">
              <a:xfrm>
                <a:off x="695" y="1083"/>
                <a:ext cx="4602" cy="225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86309" name="Line 6">
                <a:extLst>
                  <a:ext uri="{FF2B5EF4-FFF2-40B4-BE49-F238E27FC236}">
                    <a16:creationId xmlns:a16="http://schemas.microsoft.com/office/drawing/2014/main" id="{1B609E30-6007-7BD5-C8A3-B7DEC89C1660}"/>
                  </a:ext>
                </a:extLst>
              </p:cNvPr>
              <p:cNvSpPr>
                <a:spLocks noChangeShapeType="1"/>
              </p:cNvSpPr>
              <p:nvPr/>
            </p:nvSpPr>
            <p:spPr bwMode="auto">
              <a:xfrm>
                <a:off x="695" y="3016"/>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0" name="Line 7">
                <a:extLst>
                  <a:ext uri="{FF2B5EF4-FFF2-40B4-BE49-F238E27FC236}">
                    <a16:creationId xmlns:a16="http://schemas.microsoft.com/office/drawing/2014/main" id="{4B3A6851-F7F9-1A15-18CE-33A8FC495395}"/>
                  </a:ext>
                </a:extLst>
              </p:cNvPr>
              <p:cNvSpPr>
                <a:spLocks noChangeShapeType="1"/>
              </p:cNvSpPr>
              <p:nvPr/>
            </p:nvSpPr>
            <p:spPr bwMode="auto">
              <a:xfrm>
                <a:off x="695" y="2694"/>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1" name="Line 8">
                <a:extLst>
                  <a:ext uri="{FF2B5EF4-FFF2-40B4-BE49-F238E27FC236}">
                    <a16:creationId xmlns:a16="http://schemas.microsoft.com/office/drawing/2014/main" id="{418DD5EF-0D1C-7CE4-4AA7-866F6C68632C}"/>
                  </a:ext>
                </a:extLst>
              </p:cNvPr>
              <p:cNvSpPr>
                <a:spLocks noChangeShapeType="1"/>
              </p:cNvSpPr>
              <p:nvPr/>
            </p:nvSpPr>
            <p:spPr bwMode="auto">
              <a:xfrm>
                <a:off x="695" y="2371"/>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2" name="Line 9">
                <a:extLst>
                  <a:ext uri="{FF2B5EF4-FFF2-40B4-BE49-F238E27FC236}">
                    <a16:creationId xmlns:a16="http://schemas.microsoft.com/office/drawing/2014/main" id="{A2EE501E-2E5E-D46A-8A45-9BFEDA9FF07D}"/>
                  </a:ext>
                </a:extLst>
              </p:cNvPr>
              <p:cNvSpPr>
                <a:spLocks noChangeShapeType="1"/>
              </p:cNvSpPr>
              <p:nvPr/>
            </p:nvSpPr>
            <p:spPr bwMode="auto">
              <a:xfrm>
                <a:off x="695" y="2050"/>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3" name="Line 10">
                <a:extLst>
                  <a:ext uri="{FF2B5EF4-FFF2-40B4-BE49-F238E27FC236}">
                    <a16:creationId xmlns:a16="http://schemas.microsoft.com/office/drawing/2014/main" id="{30A5E0FF-9E21-54B1-340A-C3622DCD5D69}"/>
                  </a:ext>
                </a:extLst>
              </p:cNvPr>
              <p:cNvSpPr>
                <a:spLocks noChangeShapeType="1"/>
              </p:cNvSpPr>
              <p:nvPr/>
            </p:nvSpPr>
            <p:spPr bwMode="auto">
              <a:xfrm>
                <a:off x="695" y="1728"/>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4" name="Line 11">
                <a:extLst>
                  <a:ext uri="{FF2B5EF4-FFF2-40B4-BE49-F238E27FC236}">
                    <a16:creationId xmlns:a16="http://schemas.microsoft.com/office/drawing/2014/main" id="{EF2F3E57-28ED-04EC-3A6B-5E21C139DC00}"/>
                  </a:ext>
                </a:extLst>
              </p:cNvPr>
              <p:cNvSpPr>
                <a:spLocks noChangeShapeType="1"/>
              </p:cNvSpPr>
              <p:nvPr/>
            </p:nvSpPr>
            <p:spPr bwMode="auto">
              <a:xfrm>
                <a:off x="695" y="1405"/>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5" name="Line 12">
                <a:extLst>
                  <a:ext uri="{FF2B5EF4-FFF2-40B4-BE49-F238E27FC236}">
                    <a16:creationId xmlns:a16="http://schemas.microsoft.com/office/drawing/2014/main" id="{B248DD8D-E2ED-0E6F-8EE7-C61B91DC16CA}"/>
                  </a:ext>
                </a:extLst>
              </p:cNvPr>
              <p:cNvSpPr>
                <a:spLocks noChangeShapeType="1"/>
              </p:cNvSpPr>
              <p:nvPr/>
            </p:nvSpPr>
            <p:spPr bwMode="auto">
              <a:xfrm>
                <a:off x="695" y="1083"/>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6" name="Rectangle 13">
                <a:extLst>
                  <a:ext uri="{FF2B5EF4-FFF2-40B4-BE49-F238E27FC236}">
                    <a16:creationId xmlns:a16="http://schemas.microsoft.com/office/drawing/2014/main" id="{D4CB1D7A-B04F-E99E-06C2-7CD486548E92}"/>
                  </a:ext>
                </a:extLst>
              </p:cNvPr>
              <p:cNvSpPr>
                <a:spLocks noChangeArrowheads="1"/>
              </p:cNvSpPr>
              <p:nvPr/>
            </p:nvSpPr>
            <p:spPr bwMode="auto">
              <a:xfrm>
                <a:off x="695" y="1083"/>
                <a:ext cx="4602" cy="2256"/>
              </a:xfrm>
              <a:prstGeom prst="rect">
                <a:avLst/>
              </a:prstGeom>
              <a:noFill/>
              <a:ln w="12700">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86317" name="Line 14">
                <a:extLst>
                  <a:ext uri="{FF2B5EF4-FFF2-40B4-BE49-F238E27FC236}">
                    <a16:creationId xmlns:a16="http://schemas.microsoft.com/office/drawing/2014/main" id="{985F4301-92A7-A0AB-C238-56F8B2CC8182}"/>
                  </a:ext>
                </a:extLst>
              </p:cNvPr>
              <p:cNvSpPr>
                <a:spLocks noChangeShapeType="1"/>
              </p:cNvSpPr>
              <p:nvPr/>
            </p:nvSpPr>
            <p:spPr bwMode="auto">
              <a:xfrm>
                <a:off x="2997" y="1083"/>
                <a:ext cx="1" cy="2256"/>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8" name="Line 15">
                <a:extLst>
                  <a:ext uri="{FF2B5EF4-FFF2-40B4-BE49-F238E27FC236}">
                    <a16:creationId xmlns:a16="http://schemas.microsoft.com/office/drawing/2014/main" id="{626BA2EB-AEA9-737E-4A9B-38F152B61939}"/>
                  </a:ext>
                </a:extLst>
              </p:cNvPr>
              <p:cNvSpPr>
                <a:spLocks noChangeShapeType="1"/>
              </p:cNvSpPr>
              <p:nvPr/>
            </p:nvSpPr>
            <p:spPr bwMode="auto">
              <a:xfrm>
                <a:off x="2959" y="3339"/>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19" name="Line 16">
                <a:extLst>
                  <a:ext uri="{FF2B5EF4-FFF2-40B4-BE49-F238E27FC236}">
                    <a16:creationId xmlns:a16="http://schemas.microsoft.com/office/drawing/2014/main" id="{F8E5A733-817A-2E78-EA1B-FA77CE5750AF}"/>
                  </a:ext>
                </a:extLst>
              </p:cNvPr>
              <p:cNvSpPr>
                <a:spLocks noChangeShapeType="1"/>
              </p:cNvSpPr>
              <p:nvPr/>
            </p:nvSpPr>
            <p:spPr bwMode="auto">
              <a:xfrm>
                <a:off x="2959" y="3016"/>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0" name="Line 17">
                <a:extLst>
                  <a:ext uri="{FF2B5EF4-FFF2-40B4-BE49-F238E27FC236}">
                    <a16:creationId xmlns:a16="http://schemas.microsoft.com/office/drawing/2014/main" id="{849D6B36-C51D-A723-271E-520F8BF3AB78}"/>
                  </a:ext>
                </a:extLst>
              </p:cNvPr>
              <p:cNvSpPr>
                <a:spLocks noChangeShapeType="1"/>
              </p:cNvSpPr>
              <p:nvPr/>
            </p:nvSpPr>
            <p:spPr bwMode="auto">
              <a:xfrm>
                <a:off x="2959" y="2694"/>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1" name="Line 18">
                <a:extLst>
                  <a:ext uri="{FF2B5EF4-FFF2-40B4-BE49-F238E27FC236}">
                    <a16:creationId xmlns:a16="http://schemas.microsoft.com/office/drawing/2014/main" id="{646351BC-85CF-645A-705B-007565324438}"/>
                  </a:ext>
                </a:extLst>
              </p:cNvPr>
              <p:cNvSpPr>
                <a:spLocks noChangeShapeType="1"/>
              </p:cNvSpPr>
              <p:nvPr/>
            </p:nvSpPr>
            <p:spPr bwMode="auto">
              <a:xfrm>
                <a:off x="2959" y="2371"/>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2" name="Line 19">
                <a:extLst>
                  <a:ext uri="{FF2B5EF4-FFF2-40B4-BE49-F238E27FC236}">
                    <a16:creationId xmlns:a16="http://schemas.microsoft.com/office/drawing/2014/main" id="{BC8E3BC6-08E7-FD07-63BE-4F931293E5EB}"/>
                  </a:ext>
                </a:extLst>
              </p:cNvPr>
              <p:cNvSpPr>
                <a:spLocks noChangeShapeType="1"/>
              </p:cNvSpPr>
              <p:nvPr/>
            </p:nvSpPr>
            <p:spPr bwMode="auto">
              <a:xfrm>
                <a:off x="2959" y="2050"/>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3" name="Line 20">
                <a:extLst>
                  <a:ext uri="{FF2B5EF4-FFF2-40B4-BE49-F238E27FC236}">
                    <a16:creationId xmlns:a16="http://schemas.microsoft.com/office/drawing/2014/main" id="{7E346F88-82C7-6961-B9F3-3A6EB813B194}"/>
                  </a:ext>
                </a:extLst>
              </p:cNvPr>
              <p:cNvSpPr>
                <a:spLocks noChangeShapeType="1"/>
              </p:cNvSpPr>
              <p:nvPr/>
            </p:nvSpPr>
            <p:spPr bwMode="auto">
              <a:xfrm>
                <a:off x="2959" y="1728"/>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4" name="Line 21">
                <a:extLst>
                  <a:ext uri="{FF2B5EF4-FFF2-40B4-BE49-F238E27FC236}">
                    <a16:creationId xmlns:a16="http://schemas.microsoft.com/office/drawing/2014/main" id="{4A1C8B63-5425-82A6-DFBA-FD7F92434030}"/>
                  </a:ext>
                </a:extLst>
              </p:cNvPr>
              <p:cNvSpPr>
                <a:spLocks noChangeShapeType="1"/>
              </p:cNvSpPr>
              <p:nvPr/>
            </p:nvSpPr>
            <p:spPr bwMode="auto">
              <a:xfrm>
                <a:off x="2959" y="1405"/>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5" name="Line 22">
                <a:extLst>
                  <a:ext uri="{FF2B5EF4-FFF2-40B4-BE49-F238E27FC236}">
                    <a16:creationId xmlns:a16="http://schemas.microsoft.com/office/drawing/2014/main" id="{411A5A74-A329-3F79-0982-F7797A7E3A41}"/>
                  </a:ext>
                </a:extLst>
              </p:cNvPr>
              <p:cNvSpPr>
                <a:spLocks noChangeShapeType="1"/>
              </p:cNvSpPr>
              <p:nvPr/>
            </p:nvSpPr>
            <p:spPr bwMode="auto">
              <a:xfrm>
                <a:off x="2959" y="1083"/>
                <a:ext cx="38"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6" name="Line 23">
                <a:extLst>
                  <a:ext uri="{FF2B5EF4-FFF2-40B4-BE49-F238E27FC236}">
                    <a16:creationId xmlns:a16="http://schemas.microsoft.com/office/drawing/2014/main" id="{194ABE92-488E-8D32-931A-7B45F10A39B7}"/>
                  </a:ext>
                </a:extLst>
              </p:cNvPr>
              <p:cNvSpPr>
                <a:spLocks noChangeShapeType="1"/>
              </p:cNvSpPr>
              <p:nvPr/>
            </p:nvSpPr>
            <p:spPr bwMode="auto">
              <a:xfrm>
                <a:off x="695" y="3339"/>
                <a:ext cx="4602"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7" name="Line 24">
                <a:extLst>
                  <a:ext uri="{FF2B5EF4-FFF2-40B4-BE49-F238E27FC236}">
                    <a16:creationId xmlns:a16="http://schemas.microsoft.com/office/drawing/2014/main" id="{D2781A9E-CAC1-E3E9-059B-2AEE21E4BDB0}"/>
                  </a:ext>
                </a:extLst>
              </p:cNvPr>
              <p:cNvSpPr>
                <a:spLocks noChangeShapeType="1"/>
              </p:cNvSpPr>
              <p:nvPr/>
            </p:nvSpPr>
            <p:spPr bwMode="auto">
              <a:xfrm flipV="1">
                <a:off x="695" y="3339"/>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8" name="Line 25">
                <a:extLst>
                  <a:ext uri="{FF2B5EF4-FFF2-40B4-BE49-F238E27FC236}">
                    <a16:creationId xmlns:a16="http://schemas.microsoft.com/office/drawing/2014/main" id="{FB1A2526-ABE4-429E-D27A-CAD6EE5F85D7}"/>
                  </a:ext>
                </a:extLst>
              </p:cNvPr>
              <p:cNvSpPr>
                <a:spLocks noChangeShapeType="1"/>
              </p:cNvSpPr>
              <p:nvPr/>
            </p:nvSpPr>
            <p:spPr bwMode="auto">
              <a:xfrm flipV="1">
                <a:off x="1845" y="3339"/>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29" name="Line 26">
                <a:extLst>
                  <a:ext uri="{FF2B5EF4-FFF2-40B4-BE49-F238E27FC236}">
                    <a16:creationId xmlns:a16="http://schemas.microsoft.com/office/drawing/2014/main" id="{AE279712-D570-8B2E-DD29-EF6C3693BA13}"/>
                  </a:ext>
                </a:extLst>
              </p:cNvPr>
              <p:cNvSpPr>
                <a:spLocks noChangeShapeType="1"/>
              </p:cNvSpPr>
              <p:nvPr/>
            </p:nvSpPr>
            <p:spPr bwMode="auto">
              <a:xfrm flipV="1">
                <a:off x="2997" y="3339"/>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0" name="Line 27">
                <a:extLst>
                  <a:ext uri="{FF2B5EF4-FFF2-40B4-BE49-F238E27FC236}">
                    <a16:creationId xmlns:a16="http://schemas.microsoft.com/office/drawing/2014/main" id="{D717D2E6-BF1B-2A9F-1B64-871247B6CCCE}"/>
                  </a:ext>
                </a:extLst>
              </p:cNvPr>
              <p:cNvSpPr>
                <a:spLocks noChangeShapeType="1"/>
              </p:cNvSpPr>
              <p:nvPr/>
            </p:nvSpPr>
            <p:spPr bwMode="auto">
              <a:xfrm flipV="1">
                <a:off x="4147" y="3339"/>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1" name="Line 28">
                <a:extLst>
                  <a:ext uri="{FF2B5EF4-FFF2-40B4-BE49-F238E27FC236}">
                    <a16:creationId xmlns:a16="http://schemas.microsoft.com/office/drawing/2014/main" id="{78763F3C-9AFD-04E7-CD2D-0E4EACC016CD}"/>
                  </a:ext>
                </a:extLst>
              </p:cNvPr>
              <p:cNvSpPr>
                <a:spLocks noChangeShapeType="1"/>
              </p:cNvSpPr>
              <p:nvPr/>
            </p:nvSpPr>
            <p:spPr bwMode="auto">
              <a:xfrm flipV="1">
                <a:off x="5297" y="3339"/>
                <a:ext cx="1" cy="38"/>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2" name="Line 29">
                <a:extLst>
                  <a:ext uri="{FF2B5EF4-FFF2-40B4-BE49-F238E27FC236}">
                    <a16:creationId xmlns:a16="http://schemas.microsoft.com/office/drawing/2014/main" id="{8DF783E0-98A3-EB7F-720C-4234BFF8AB13}"/>
                  </a:ext>
                </a:extLst>
              </p:cNvPr>
              <p:cNvSpPr>
                <a:spLocks noChangeShapeType="1"/>
              </p:cNvSpPr>
              <p:nvPr/>
            </p:nvSpPr>
            <p:spPr bwMode="auto">
              <a:xfrm>
                <a:off x="69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3" name="Line 30">
                <a:extLst>
                  <a:ext uri="{FF2B5EF4-FFF2-40B4-BE49-F238E27FC236}">
                    <a16:creationId xmlns:a16="http://schemas.microsoft.com/office/drawing/2014/main" id="{A9346050-CACA-D532-0FE7-4CFD3C73275E}"/>
                  </a:ext>
                </a:extLst>
              </p:cNvPr>
              <p:cNvSpPr>
                <a:spLocks noChangeShapeType="1"/>
              </p:cNvSpPr>
              <p:nvPr/>
            </p:nvSpPr>
            <p:spPr bwMode="auto">
              <a:xfrm>
                <a:off x="71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4" name="Line 31">
                <a:extLst>
                  <a:ext uri="{FF2B5EF4-FFF2-40B4-BE49-F238E27FC236}">
                    <a16:creationId xmlns:a16="http://schemas.microsoft.com/office/drawing/2014/main" id="{42FF29EA-41FD-ADF6-633A-8121C553A6E2}"/>
                  </a:ext>
                </a:extLst>
              </p:cNvPr>
              <p:cNvSpPr>
                <a:spLocks noChangeShapeType="1"/>
              </p:cNvSpPr>
              <p:nvPr/>
            </p:nvSpPr>
            <p:spPr bwMode="auto">
              <a:xfrm>
                <a:off x="74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5" name="Line 32">
                <a:extLst>
                  <a:ext uri="{FF2B5EF4-FFF2-40B4-BE49-F238E27FC236}">
                    <a16:creationId xmlns:a16="http://schemas.microsoft.com/office/drawing/2014/main" id="{D1D00078-A632-549B-EB8E-BFBB9AAED748}"/>
                  </a:ext>
                </a:extLst>
              </p:cNvPr>
              <p:cNvSpPr>
                <a:spLocks noChangeShapeType="1"/>
              </p:cNvSpPr>
              <p:nvPr/>
            </p:nvSpPr>
            <p:spPr bwMode="auto">
              <a:xfrm>
                <a:off x="76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6" name="Line 33">
                <a:extLst>
                  <a:ext uri="{FF2B5EF4-FFF2-40B4-BE49-F238E27FC236}">
                    <a16:creationId xmlns:a16="http://schemas.microsoft.com/office/drawing/2014/main" id="{D08D6AD7-A90A-1793-BE4B-F0C55B5A7A69}"/>
                  </a:ext>
                </a:extLst>
              </p:cNvPr>
              <p:cNvSpPr>
                <a:spLocks noChangeShapeType="1"/>
              </p:cNvSpPr>
              <p:nvPr/>
            </p:nvSpPr>
            <p:spPr bwMode="auto">
              <a:xfrm>
                <a:off x="78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7" name="Line 34">
                <a:extLst>
                  <a:ext uri="{FF2B5EF4-FFF2-40B4-BE49-F238E27FC236}">
                    <a16:creationId xmlns:a16="http://schemas.microsoft.com/office/drawing/2014/main" id="{4E029ECE-B456-FB21-314B-BC09CC8FEBF7}"/>
                  </a:ext>
                </a:extLst>
              </p:cNvPr>
              <p:cNvSpPr>
                <a:spLocks noChangeShapeType="1"/>
              </p:cNvSpPr>
              <p:nvPr/>
            </p:nvSpPr>
            <p:spPr bwMode="auto">
              <a:xfrm>
                <a:off x="81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8" name="Line 35">
                <a:extLst>
                  <a:ext uri="{FF2B5EF4-FFF2-40B4-BE49-F238E27FC236}">
                    <a16:creationId xmlns:a16="http://schemas.microsoft.com/office/drawing/2014/main" id="{416E2ADF-98C9-A81B-53B3-B8C66F7E55AD}"/>
                  </a:ext>
                </a:extLst>
              </p:cNvPr>
              <p:cNvSpPr>
                <a:spLocks noChangeShapeType="1"/>
              </p:cNvSpPr>
              <p:nvPr/>
            </p:nvSpPr>
            <p:spPr bwMode="auto">
              <a:xfrm>
                <a:off x="83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39" name="Line 36">
                <a:extLst>
                  <a:ext uri="{FF2B5EF4-FFF2-40B4-BE49-F238E27FC236}">
                    <a16:creationId xmlns:a16="http://schemas.microsoft.com/office/drawing/2014/main" id="{B668EB8F-C48A-E719-D803-DFBC5962993A}"/>
                  </a:ext>
                </a:extLst>
              </p:cNvPr>
              <p:cNvSpPr>
                <a:spLocks noChangeShapeType="1"/>
              </p:cNvSpPr>
              <p:nvPr/>
            </p:nvSpPr>
            <p:spPr bwMode="auto">
              <a:xfrm>
                <a:off x="85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0" name="Line 37">
                <a:extLst>
                  <a:ext uri="{FF2B5EF4-FFF2-40B4-BE49-F238E27FC236}">
                    <a16:creationId xmlns:a16="http://schemas.microsoft.com/office/drawing/2014/main" id="{E3960E4F-F5BA-2BA4-6F2B-3420202B02FC}"/>
                  </a:ext>
                </a:extLst>
              </p:cNvPr>
              <p:cNvSpPr>
                <a:spLocks noChangeShapeType="1"/>
              </p:cNvSpPr>
              <p:nvPr/>
            </p:nvSpPr>
            <p:spPr bwMode="auto">
              <a:xfrm>
                <a:off x="87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1" name="Line 38">
                <a:extLst>
                  <a:ext uri="{FF2B5EF4-FFF2-40B4-BE49-F238E27FC236}">
                    <a16:creationId xmlns:a16="http://schemas.microsoft.com/office/drawing/2014/main" id="{A89C3FB8-143F-2550-66CD-3127D293F52C}"/>
                  </a:ext>
                </a:extLst>
              </p:cNvPr>
              <p:cNvSpPr>
                <a:spLocks noChangeShapeType="1"/>
              </p:cNvSpPr>
              <p:nvPr/>
            </p:nvSpPr>
            <p:spPr bwMode="auto">
              <a:xfrm>
                <a:off x="90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2" name="Line 39">
                <a:extLst>
                  <a:ext uri="{FF2B5EF4-FFF2-40B4-BE49-F238E27FC236}">
                    <a16:creationId xmlns:a16="http://schemas.microsoft.com/office/drawing/2014/main" id="{3B59C1D1-62EC-1B79-C5D4-612D0330A8F5}"/>
                  </a:ext>
                </a:extLst>
              </p:cNvPr>
              <p:cNvSpPr>
                <a:spLocks noChangeShapeType="1"/>
              </p:cNvSpPr>
              <p:nvPr/>
            </p:nvSpPr>
            <p:spPr bwMode="auto">
              <a:xfrm>
                <a:off x="92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3" name="Line 40">
                <a:extLst>
                  <a:ext uri="{FF2B5EF4-FFF2-40B4-BE49-F238E27FC236}">
                    <a16:creationId xmlns:a16="http://schemas.microsoft.com/office/drawing/2014/main" id="{A91AA59F-6363-DD96-1AA7-E404A02A881A}"/>
                  </a:ext>
                </a:extLst>
              </p:cNvPr>
              <p:cNvSpPr>
                <a:spLocks noChangeShapeType="1"/>
              </p:cNvSpPr>
              <p:nvPr/>
            </p:nvSpPr>
            <p:spPr bwMode="auto">
              <a:xfrm>
                <a:off x="94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4" name="Line 41">
                <a:extLst>
                  <a:ext uri="{FF2B5EF4-FFF2-40B4-BE49-F238E27FC236}">
                    <a16:creationId xmlns:a16="http://schemas.microsoft.com/office/drawing/2014/main" id="{460A4E72-9AD5-14EF-AC0F-FBCEB47B678B}"/>
                  </a:ext>
                </a:extLst>
              </p:cNvPr>
              <p:cNvSpPr>
                <a:spLocks noChangeShapeType="1"/>
              </p:cNvSpPr>
              <p:nvPr/>
            </p:nvSpPr>
            <p:spPr bwMode="auto">
              <a:xfrm>
                <a:off x="971" y="3339"/>
                <a:ext cx="2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5" name="Line 42">
                <a:extLst>
                  <a:ext uri="{FF2B5EF4-FFF2-40B4-BE49-F238E27FC236}">
                    <a16:creationId xmlns:a16="http://schemas.microsoft.com/office/drawing/2014/main" id="{392642FC-FCBF-27AA-0B5C-09F95B1A42EE}"/>
                  </a:ext>
                </a:extLst>
              </p:cNvPr>
              <p:cNvSpPr>
                <a:spLocks noChangeShapeType="1"/>
              </p:cNvSpPr>
              <p:nvPr/>
            </p:nvSpPr>
            <p:spPr bwMode="auto">
              <a:xfrm>
                <a:off x="99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6" name="Line 43">
                <a:extLst>
                  <a:ext uri="{FF2B5EF4-FFF2-40B4-BE49-F238E27FC236}">
                    <a16:creationId xmlns:a16="http://schemas.microsoft.com/office/drawing/2014/main" id="{201ABA19-D58B-42DF-5F30-1D45D71B49E0}"/>
                  </a:ext>
                </a:extLst>
              </p:cNvPr>
              <p:cNvSpPr>
                <a:spLocks noChangeShapeType="1"/>
              </p:cNvSpPr>
              <p:nvPr/>
            </p:nvSpPr>
            <p:spPr bwMode="auto">
              <a:xfrm>
                <a:off x="101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7" name="Line 44">
                <a:extLst>
                  <a:ext uri="{FF2B5EF4-FFF2-40B4-BE49-F238E27FC236}">
                    <a16:creationId xmlns:a16="http://schemas.microsoft.com/office/drawing/2014/main" id="{0D2E7A96-EB61-2DAE-C90D-D3C7CD4271C8}"/>
                  </a:ext>
                </a:extLst>
              </p:cNvPr>
              <p:cNvSpPr>
                <a:spLocks noChangeShapeType="1"/>
              </p:cNvSpPr>
              <p:nvPr/>
            </p:nvSpPr>
            <p:spPr bwMode="auto">
              <a:xfrm>
                <a:off x="104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8" name="Line 45">
                <a:extLst>
                  <a:ext uri="{FF2B5EF4-FFF2-40B4-BE49-F238E27FC236}">
                    <a16:creationId xmlns:a16="http://schemas.microsoft.com/office/drawing/2014/main" id="{9BC4CC39-69EC-9C55-C855-E8697261D0E3}"/>
                  </a:ext>
                </a:extLst>
              </p:cNvPr>
              <p:cNvSpPr>
                <a:spLocks noChangeShapeType="1"/>
              </p:cNvSpPr>
              <p:nvPr/>
            </p:nvSpPr>
            <p:spPr bwMode="auto">
              <a:xfrm>
                <a:off x="106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49" name="Line 46">
                <a:extLst>
                  <a:ext uri="{FF2B5EF4-FFF2-40B4-BE49-F238E27FC236}">
                    <a16:creationId xmlns:a16="http://schemas.microsoft.com/office/drawing/2014/main" id="{96AD890B-6E4A-16FC-13EE-58479A7D23DA}"/>
                  </a:ext>
                </a:extLst>
              </p:cNvPr>
              <p:cNvSpPr>
                <a:spLocks noChangeShapeType="1"/>
              </p:cNvSpPr>
              <p:nvPr/>
            </p:nvSpPr>
            <p:spPr bwMode="auto">
              <a:xfrm>
                <a:off x="108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0" name="Line 47">
                <a:extLst>
                  <a:ext uri="{FF2B5EF4-FFF2-40B4-BE49-F238E27FC236}">
                    <a16:creationId xmlns:a16="http://schemas.microsoft.com/office/drawing/2014/main" id="{97240CAA-99C0-8952-9E52-291FAAD923C6}"/>
                  </a:ext>
                </a:extLst>
              </p:cNvPr>
              <p:cNvSpPr>
                <a:spLocks noChangeShapeType="1"/>
              </p:cNvSpPr>
              <p:nvPr/>
            </p:nvSpPr>
            <p:spPr bwMode="auto">
              <a:xfrm>
                <a:off x="111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1" name="Line 48">
                <a:extLst>
                  <a:ext uri="{FF2B5EF4-FFF2-40B4-BE49-F238E27FC236}">
                    <a16:creationId xmlns:a16="http://schemas.microsoft.com/office/drawing/2014/main" id="{B65F1851-7923-C980-3BE2-C184AC6F0955}"/>
                  </a:ext>
                </a:extLst>
              </p:cNvPr>
              <p:cNvSpPr>
                <a:spLocks noChangeShapeType="1"/>
              </p:cNvSpPr>
              <p:nvPr/>
            </p:nvSpPr>
            <p:spPr bwMode="auto">
              <a:xfrm>
                <a:off x="113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2" name="Line 49">
                <a:extLst>
                  <a:ext uri="{FF2B5EF4-FFF2-40B4-BE49-F238E27FC236}">
                    <a16:creationId xmlns:a16="http://schemas.microsoft.com/office/drawing/2014/main" id="{668B5A97-EA95-7252-835D-67E1F43EA5CF}"/>
                  </a:ext>
                </a:extLst>
              </p:cNvPr>
              <p:cNvSpPr>
                <a:spLocks noChangeShapeType="1"/>
              </p:cNvSpPr>
              <p:nvPr/>
            </p:nvSpPr>
            <p:spPr bwMode="auto">
              <a:xfrm>
                <a:off x="115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3" name="Line 50">
                <a:extLst>
                  <a:ext uri="{FF2B5EF4-FFF2-40B4-BE49-F238E27FC236}">
                    <a16:creationId xmlns:a16="http://schemas.microsoft.com/office/drawing/2014/main" id="{2D800EA0-C6C9-2B7F-1738-9FB73C41B1B4}"/>
                  </a:ext>
                </a:extLst>
              </p:cNvPr>
              <p:cNvSpPr>
                <a:spLocks noChangeShapeType="1"/>
              </p:cNvSpPr>
              <p:nvPr/>
            </p:nvSpPr>
            <p:spPr bwMode="auto">
              <a:xfrm>
                <a:off x="117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4" name="Line 51">
                <a:extLst>
                  <a:ext uri="{FF2B5EF4-FFF2-40B4-BE49-F238E27FC236}">
                    <a16:creationId xmlns:a16="http://schemas.microsoft.com/office/drawing/2014/main" id="{2EB55371-9ADE-756B-AF76-E117DF299052}"/>
                  </a:ext>
                </a:extLst>
              </p:cNvPr>
              <p:cNvSpPr>
                <a:spLocks noChangeShapeType="1"/>
              </p:cNvSpPr>
              <p:nvPr/>
            </p:nvSpPr>
            <p:spPr bwMode="auto">
              <a:xfrm>
                <a:off x="120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5" name="Line 52">
                <a:extLst>
                  <a:ext uri="{FF2B5EF4-FFF2-40B4-BE49-F238E27FC236}">
                    <a16:creationId xmlns:a16="http://schemas.microsoft.com/office/drawing/2014/main" id="{4DF29B71-8D66-58DD-0C12-1722DF235932}"/>
                  </a:ext>
                </a:extLst>
              </p:cNvPr>
              <p:cNvSpPr>
                <a:spLocks noChangeShapeType="1"/>
              </p:cNvSpPr>
              <p:nvPr/>
            </p:nvSpPr>
            <p:spPr bwMode="auto">
              <a:xfrm>
                <a:off x="122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6" name="Line 53">
                <a:extLst>
                  <a:ext uri="{FF2B5EF4-FFF2-40B4-BE49-F238E27FC236}">
                    <a16:creationId xmlns:a16="http://schemas.microsoft.com/office/drawing/2014/main" id="{CED47564-C81F-5806-B4DB-6566B2746CC4}"/>
                  </a:ext>
                </a:extLst>
              </p:cNvPr>
              <p:cNvSpPr>
                <a:spLocks noChangeShapeType="1"/>
              </p:cNvSpPr>
              <p:nvPr/>
            </p:nvSpPr>
            <p:spPr bwMode="auto">
              <a:xfrm>
                <a:off x="124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7" name="Line 54">
                <a:extLst>
                  <a:ext uri="{FF2B5EF4-FFF2-40B4-BE49-F238E27FC236}">
                    <a16:creationId xmlns:a16="http://schemas.microsoft.com/office/drawing/2014/main" id="{188DA7D7-6283-402B-A2C2-14D171BA001C}"/>
                  </a:ext>
                </a:extLst>
              </p:cNvPr>
              <p:cNvSpPr>
                <a:spLocks noChangeShapeType="1"/>
              </p:cNvSpPr>
              <p:nvPr/>
            </p:nvSpPr>
            <p:spPr bwMode="auto">
              <a:xfrm>
                <a:off x="127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8" name="Line 55">
                <a:extLst>
                  <a:ext uri="{FF2B5EF4-FFF2-40B4-BE49-F238E27FC236}">
                    <a16:creationId xmlns:a16="http://schemas.microsoft.com/office/drawing/2014/main" id="{79F4746F-DC7F-B331-6D7A-9ADC77EFD3DE}"/>
                  </a:ext>
                </a:extLst>
              </p:cNvPr>
              <p:cNvSpPr>
                <a:spLocks noChangeShapeType="1"/>
              </p:cNvSpPr>
              <p:nvPr/>
            </p:nvSpPr>
            <p:spPr bwMode="auto">
              <a:xfrm>
                <a:off x="129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59" name="Line 56">
                <a:extLst>
                  <a:ext uri="{FF2B5EF4-FFF2-40B4-BE49-F238E27FC236}">
                    <a16:creationId xmlns:a16="http://schemas.microsoft.com/office/drawing/2014/main" id="{2543C734-872D-DBF2-5FA7-86AE080356F3}"/>
                  </a:ext>
                </a:extLst>
              </p:cNvPr>
              <p:cNvSpPr>
                <a:spLocks noChangeShapeType="1"/>
              </p:cNvSpPr>
              <p:nvPr/>
            </p:nvSpPr>
            <p:spPr bwMode="auto">
              <a:xfrm>
                <a:off x="131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0" name="Line 57">
                <a:extLst>
                  <a:ext uri="{FF2B5EF4-FFF2-40B4-BE49-F238E27FC236}">
                    <a16:creationId xmlns:a16="http://schemas.microsoft.com/office/drawing/2014/main" id="{04175BCC-AA8D-FE64-BF9A-62B597725D59}"/>
                  </a:ext>
                </a:extLst>
              </p:cNvPr>
              <p:cNvSpPr>
                <a:spLocks noChangeShapeType="1"/>
              </p:cNvSpPr>
              <p:nvPr/>
            </p:nvSpPr>
            <p:spPr bwMode="auto">
              <a:xfrm>
                <a:off x="134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1" name="Line 58">
                <a:extLst>
                  <a:ext uri="{FF2B5EF4-FFF2-40B4-BE49-F238E27FC236}">
                    <a16:creationId xmlns:a16="http://schemas.microsoft.com/office/drawing/2014/main" id="{0C4398E8-B2F2-431F-8E16-59549E717F56}"/>
                  </a:ext>
                </a:extLst>
              </p:cNvPr>
              <p:cNvSpPr>
                <a:spLocks noChangeShapeType="1"/>
              </p:cNvSpPr>
              <p:nvPr/>
            </p:nvSpPr>
            <p:spPr bwMode="auto">
              <a:xfrm>
                <a:off x="136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2" name="Line 59">
                <a:extLst>
                  <a:ext uri="{FF2B5EF4-FFF2-40B4-BE49-F238E27FC236}">
                    <a16:creationId xmlns:a16="http://schemas.microsoft.com/office/drawing/2014/main" id="{715E126D-F510-47A4-15BD-D2794D1AACB7}"/>
                  </a:ext>
                </a:extLst>
              </p:cNvPr>
              <p:cNvSpPr>
                <a:spLocks noChangeShapeType="1"/>
              </p:cNvSpPr>
              <p:nvPr/>
            </p:nvSpPr>
            <p:spPr bwMode="auto">
              <a:xfrm>
                <a:off x="138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3" name="Line 60">
                <a:extLst>
                  <a:ext uri="{FF2B5EF4-FFF2-40B4-BE49-F238E27FC236}">
                    <a16:creationId xmlns:a16="http://schemas.microsoft.com/office/drawing/2014/main" id="{7A3DF22C-D047-11F6-72AF-E2F993BC82A7}"/>
                  </a:ext>
                </a:extLst>
              </p:cNvPr>
              <p:cNvSpPr>
                <a:spLocks noChangeShapeType="1"/>
              </p:cNvSpPr>
              <p:nvPr/>
            </p:nvSpPr>
            <p:spPr bwMode="auto">
              <a:xfrm>
                <a:off x="140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4" name="Line 61">
                <a:extLst>
                  <a:ext uri="{FF2B5EF4-FFF2-40B4-BE49-F238E27FC236}">
                    <a16:creationId xmlns:a16="http://schemas.microsoft.com/office/drawing/2014/main" id="{F479D791-AA54-3DDC-6D47-386EB5BE5236}"/>
                  </a:ext>
                </a:extLst>
              </p:cNvPr>
              <p:cNvSpPr>
                <a:spLocks noChangeShapeType="1"/>
              </p:cNvSpPr>
              <p:nvPr/>
            </p:nvSpPr>
            <p:spPr bwMode="auto">
              <a:xfrm>
                <a:off x="143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5" name="Line 62">
                <a:extLst>
                  <a:ext uri="{FF2B5EF4-FFF2-40B4-BE49-F238E27FC236}">
                    <a16:creationId xmlns:a16="http://schemas.microsoft.com/office/drawing/2014/main" id="{0900FBB7-34BC-CE35-CB3F-6ADC9FD5E6B2}"/>
                  </a:ext>
                </a:extLst>
              </p:cNvPr>
              <p:cNvSpPr>
                <a:spLocks noChangeShapeType="1"/>
              </p:cNvSpPr>
              <p:nvPr/>
            </p:nvSpPr>
            <p:spPr bwMode="auto">
              <a:xfrm>
                <a:off x="1455" y="3339"/>
                <a:ext cx="21"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6" name="Line 63">
                <a:extLst>
                  <a:ext uri="{FF2B5EF4-FFF2-40B4-BE49-F238E27FC236}">
                    <a16:creationId xmlns:a16="http://schemas.microsoft.com/office/drawing/2014/main" id="{3FB81F31-0A8A-C73C-5255-18CBA36BD558}"/>
                  </a:ext>
                </a:extLst>
              </p:cNvPr>
              <p:cNvSpPr>
                <a:spLocks noChangeShapeType="1"/>
              </p:cNvSpPr>
              <p:nvPr/>
            </p:nvSpPr>
            <p:spPr bwMode="auto">
              <a:xfrm>
                <a:off x="147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7" name="Line 64">
                <a:extLst>
                  <a:ext uri="{FF2B5EF4-FFF2-40B4-BE49-F238E27FC236}">
                    <a16:creationId xmlns:a16="http://schemas.microsoft.com/office/drawing/2014/main" id="{71C873D1-7DDD-914C-9126-E2001D091439}"/>
                  </a:ext>
                </a:extLst>
              </p:cNvPr>
              <p:cNvSpPr>
                <a:spLocks noChangeShapeType="1"/>
              </p:cNvSpPr>
              <p:nvPr/>
            </p:nvSpPr>
            <p:spPr bwMode="auto">
              <a:xfrm>
                <a:off x="149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8" name="Line 65">
                <a:extLst>
                  <a:ext uri="{FF2B5EF4-FFF2-40B4-BE49-F238E27FC236}">
                    <a16:creationId xmlns:a16="http://schemas.microsoft.com/office/drawing/2014/main" id="{920D094E-E253-5E24-E2DC-D1BC9747C556}"/>
                  </a:ext>
                </a:extLst>
              </p:cNvPr>
              <p:cNvSpPr>
                <a:spLocks noChangeShapeType="1"/>
              </p:cNvSpPr>
              <p:nvPr/>
            </p:nvSpPr>
            <p:spPr bwMode="auto">
              <a:xfrm>
                <a:off x="1522" y="3339"/>
                <a:ext cx="2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69" name="Line 66">
                <a:extLst>
                  <a:ext uri="{FF2B5EF4-FFF2-40B4-BE49-F238E27FC236}">
                    <a16:creationId xmlns:a16="http://schemas.microsoft.com/office/drawing/2014/main" id="{2312C263-A8F1-68AB-31EC-9E6252E43D62}"/>
                  </a:ext>
                </a:extLst>
              </p:cNvPr>
              <p:cNvSpPr>
                <a:spLocks noChangeShapeType="1"/>
              </p:cNvSpPr>
              <p:nvPr/>
            </p:nvSpPr>
            <p:spPr bwMode="auto">
              <a:xfrm>
                <a:off x="154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0" name="Line 67">
                <a:extLst>
                  <a:ext uri="{FF2B5EF4-FFF2-40B4-BE49-F238E27FC236}">
                    <a16:creationId xmlns:a16="http://schemas.microsoft.com/office/drawing/2014/main" id="{AE91353A-032F-4A1C-6123-1F42361EBDFD}"/>
                  </a:ext>
                </a:extLst>
              </p:cNvPr>
              <p:cNvSpPr>
                <a:spLocks noChangeShapeType="1"/>
              </p:cNvSpPr>
              <p:nvPr/>
            </p:nvSpPr>
            <p:spPr bwMode="auto">
              <a:xfrm>
                <a:off x="156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1" name="Line 68">
                <a:extLst>
                  <a:ext uri="{FF2B5EF4-FFF2-40B4-BE49-F238E27FC236}">
                    <a16:creationId xmlns:a16="http://schemas.microsoft.com/office/drawing/2014/main" id="{97183C70-9EFB-4E2F-5648-19222EBE5CE6}"/>
                  </a:ext>
                </a:extLst>
              </p:cNvPr>
              <p:cNvSpPr>
                <a:spLocks noChangeShapeType="1"/>
              </p:cNvSpPr>
              <p:nvPr/>
            </p:nvSpPr>
            <p:spPr bwMode="auto">
              <a:xfrm>
                <a:off x="159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2" name="Line 69">
                <a:extLst>
                  <a:ext uri="{FF2B5EF4-FFF2-40B4-BE49-F238E27FC236}">
                    <a16:creationId xmlns:a16="http://schemas.microsoft.com/office/drawing/2014/main" id="{4C2D671D-9AD2-359E-6934-E09F9D551CAC}"/>
                  </a:ext>
                </a:extLst>
              </p:cNvPr>
              <p:cNvSpPr>
                <a:spLocks noChangeShapeType="1"/>
              </p:cNvSpPr>
              <p:nvPr/>
            </p:nvSpPr>
            <p:spPr bwMode="auto">
              <a:xfrm>
                <a:off x="161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3" name="Line 70">
                <a:extLst>
                  <a:ext uri="{FF2B5EF4-FFF2-40B4-BE49-F238E27FC236}">
                    <a16:creationId xmlns:a16="http://schemas.microsoft.com/office/drawing/2014/main" id="{FDD1B875-759C-56E7-EA44-19AE6567CE16}"/>
                  </a:ext>
                </a:extLst>
              </p:cNvPr>
              <p:cNvSpPr>
                <a:spLocks noChangeShapeType="1"/>
              </p:cNvSpPr>
              <p:nvPr/>
            </p:nvSpPr>
            <p:spPr bwMode="auto">
              <a:xfrm>
                <a:off x="163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4" name="Line 71">
                <a:extLst>
                  <a:ext uri="{FF2B5EF4-FFF2-40B4-BE49-F238E27FC236}">
                    <a16:creationId xmlns:a16="http://schemas.microsoft.com/office/drawing/2014/main" id="{9F034930-FA7E-DA30-46E5-6926EE2FE0F0}"/>
                  </a:ext>
                </a:extLst>
              </p:cNvPr>
              <p:cNvSpPr>
                <a:spLocks noChangeShapeType="1"/>
              </p:cNvSpPr>
              <p:nvPr/>
            </p:nvSpPr>
            <p:spPr bwMode="auto">
              <a:xfrm>
                <a:off x="166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5" name="Line 72">
                <a:extLst>
                  <a:ext uri="{FF2B5EF4-FFF2-40B4-BE49-F238E27FC236}">
                    <a16:creationId xmlns:a16="http://schemas.microsoft.com/office/drawing/2014/main" id="{EF0A215B-E693-BDB8-D71E-9B8D61304332}"/>
                  </a:ext>
                </a:extLst>
              </p:cNvPr>
              <p:cNvSpPr>
                <a:spLocks noChangeShapeType="1"/>
              </p:cNvSpPr>
              <p:nvPr/>
            </p:nvSpPr>
            <p:spPr bwMode="auto">
              <a:xfrm>
                <a:off x="168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6" name="Line 73">
                <a:extLst>
                  <a:ext uri="{FF2B5EF4-FFF2-40B4-BE49-F238E27FC236}">
                    <a16:creationId xmlns:a16="http://schemas.microsoft.com/office/drawing/2014/main" id="{151D9B75-1424-D1B0-B87D-38E0B3A9451E}"/>
                  </a:ext>
                </a:extLst>
              </p:cNvPr>
              <p:cNvSpPr>
                <a:spLocks noChangeShapeType="1"/>
              </p:cNvSpPr>
              <p:nvPr/>
            </p:nvSpPr>
            <p:spPr bwMode="auto">
              <a:xfrm>
                <a:off x="170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7" name="Line 74">
                <a:extLst>
                  <a:ext uri="{FF2B5EF4-FFF2-40B4-BE49-F238E27FC236}">
                    <a16:creationId xmlns:a16="http://schemas.microsoft.com/office/drawing/2014/main" id="{A58B81BD-91A4-3AA2-B5D8-76F03746CE7D}"/>
                  </a:ext>
                </a:extLst>
              </p:cNvPr>
              <p:cNvSpPr>
                <a:spLocks noChangeShapeType="1"/>
              </p:cNvSpPr>
              <p:nvPr/>
            </p:nvSpPr>
            <p:spPr bwMode="auto">
              <a:xfrm>
                <a:off x="173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8" name="Line 75">
                <a:extLst>
                  <a:ext uri="{FF2B5EF4-FFF2-40B4-BE49-F238E27FC236}">
                    <a16:creationId xmlns:a16="http://schemas.microsoft.com/office/drawing/2014/main" id="{69B86451-89BE-B39A-C24D-80FBEB9F190A}"/>
                  </a:ext>
                </a:extLst>
              </p:cNvPr>
              <p:cNvSpPr>
                <a:spLocks noChangeShapeType="1"/>
              </p:cNvSpPr>
              <p:nvPr/>
            </p:nvSpPr>
            <p:spPr bwMode="auto">
              <a:xfrm>
                <a:off x="175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79" name="Line 76">
                <a:extLst>
                  <a:ext uri="{FF2B5EF4-FFF2-40B4-BE49-F238E27FC236}">
                    <a16:creationId xmlns:a16="http://schemas.microsoft.com/office/drawing/2014/main" id="{3C7A7708-324F-9C2A-D834-49EADAD91D9D}"/>
                  </a:ext>
                </a:extLst>
              </p:cNvPr>
              <p:cNvSpPr>
                <a:spLocks noChangeShapeType="1"/>
              </p:cNvSpPr>
              <p:nvPr/>
            </p:nvSpPr>
            <p:spPr bwMode="auto">
              <a:xfrm>
                <a:off x="177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0" name="Line 77">
                <a:extLst>
                  <a:ext uri="{FF2B5EF4-FFF2-40B4-BE49-F238E27FC236}">
                    <a16:creationId xmlns:a16="http://schemas.microsoft.com/office/drawing/2014/main" id="{80711426-4991-3DC2-69D4-2EAE753507C5}"/>
                  </a:ext>
                </a:extLst>
              </p:cNvPr>
              <p:cNvSpPr>
                <a:spLocks noChangeShapeType="1"/>
              </p:cNvSpPr>
              <p:nvPr/>
            </p:nvSpPr>
            <p:spPr bwMode="auto">
              <a:xfrm>
                <a:off x="179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1" name="Line 78">
                <a:extLst>
                  <a:ext uri="{FF2B5EF4-FFF2-40B4-BE49-F238E27FC236}">
                    <a16:creationId xmlns:a16="http://schemas.microsoft.com/office/drawing/2014/main" id="{7EA50A19-B642-6B6A-783F-F570B2E3F5B6}"/>
                  </a:ext>
                </a:extLst>
              </p:cNvPr>
              <p:cNvSpPr>
                <a:spLocks noChangeShapeType="1"/>
              </p:cNvSpPr>
              <p:nvPr/>
            </p:nvSpPr>
            <p:spPr bwMode="auto">
              <a:xfrm>
                <a:off x="182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2" name="Line 79">
                <a:extLst>
                  <a:ext uri="{FF2B5EF4-FFF2-40B4-BE49-F238E27FC236}">
                    <a16:creationId xmlns:a16="http://schemas.microsoft.com/office/drawing/2014/main" id="{B4730F5B-67C7-132C-39F5-1E1E92B841B9}"/>
                  </a:ext>
                </a:extLst>
              </p:cNvPr>
              <p:cNvSpPr>
                <a:spLocks noChangeShapeType="1"/>
              </p:cNvSpPr>
              <p:nvPr/>
            </p:nvSpPr>
            <p:spPr bwMode="auto">
              <a:xfrm>
                <a:off x="184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3" name="Line 80">
                <a:extLst>
                  <a:ext uri="{FF2B5EF4-FFF2-40B4-BE49-F238E27FC236}">
                    <a16:creationId xmlns:a16="http://schemas.microsoft.com/office/drawing/2014/main" id="{EC8FA0AC-F4BA-736D-FA72-B244D78585B5}"/>
                  </a:ext>
                </a:extLst>
              </p:cNvPr>
              <p:cNvSpPr>
                <a:spLocks noChangeShapeType="1"/>
              </p:cNvSpPr>
              <p:nvPr/>
            </p:nvSpPr>
            <p:spPr bwMode="auto">
              <a:xfrm>
                <a:off x="186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4" name="Line 81">
                <a:extLst>
                  <a:ext uri="{FF2B5EF4-FFF2-40B4-BE49-F238E27FC236}">
                    <a16:creationId xmlns:a16="http://schemas.microsoft.com/office/drawing/2014/main" id="{2F14AD21-33AB-E9D8-612D-08A1D5064353}"/>
                  </a:ext>
                </a:extLst>
              </p:cNvPr>
              <p:cNvSpPr>
                <a:spLocks noChangeShapeType="1"/>
              </p:cNvSpPr>
              <p:nvPr/>
            </p:nvSpPr>
            <p:spPr bwMode="auto">
              <a:xfrm>
                <a:off x="189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5" name="Line 82">
                <a:extLst>
                  <a:ext uri="{FF2B5EF4-FFF2-40B4-BE49-F238E27FC236}">
                    <a16:creationId xmlns:a16="http://schemas.microsoft.com/office/drawing/2014/main" id="{43F2954B-348A-1A08-D50D-C46BF4B24664}"/>
                  </a:ext>
                </a:extLst>
              </p:cNvPr>
              <p:cNvSpPr>
                <a:spLocks noChangeShapeType="1"/>
              </p:cNvSpPr>
              <p:nvPr/>
            </p:nvSpPr>
            <p:spPr bwMode="auto">
              <a:xfrm>
                <a:off x="191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6" name="Line 83">
                <a:extLst>
                  <a:ext uri="{FF2B5EF4-FFF2-40B4-BE49-F238E27FC236}">
                    <a16:creationId xmlns:a16="http://schemas.microsoft.com/office/drawing/2014/main" id="{C42C8FB0-0941-0CDC-3CD6-15959B8B8A88}"/>
                  </a:ext>
                </a:extLst>
              </p:cNvPr>
              <p:cNvSpPr>
                <a:spLocks noChangeShapeType="1"/>
              </p:cNvSpPr>
              <p:nvPr/>
            </p:nvSpPr>
            <p:spPr bwMode="auto">
              <a:xfrm>
                <a:off x="193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7" name="Line 84">
                <a:extLst>
                  <a:ext uri="{FF2B5EF4-FFF2-40B4-BE49-F238E27FC236}">
                    <a16:creationId xmlns:a16="http://schemas.microsoft.com/office/drawing/2014/main" id="{C0EBB6BF-7575-31D7-0931-513D8EC5AE1C}"/>
                  </a:ext>
                </a:extLst>
              </p:cNvPr>
              <p:cNvSpPr>
                <a:spLocks noChangeShapeType="1"/>
              </p:cNvSpPr>
              <p:nvPr/>
            </p:nvSpPr>
            <p:spPr bwMode="auto">
              <a:xfrm>
                <a:off x="196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8" name="Line 85">
                <a:extLst>
                  <a:ext uri="{FF2B5EF4-FFF2-40B4-BE49-F238E27FC236}">
                    <a16:creationId xmlns:a16="http://schemas.microsoft.com/office/drawing/2014/main" id="{45BC9A32-FFC6-F46C-CE4D-6CF9A69800C6}"/>
                  </a:ext>
                </a:extLst>
              </p:cNvPr>
              <p:cNvSpPr>
                <a:spLocks noChangeShapeType="1"/>
              </p:cNvSpPr>
              <p:nvPr/>
            </p:nvSpPr>
            <p:spPr bwMode="auto">
              <a:xfrm>
                <a:off x="198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89" name="Line 86">
                <a:extLst>
                  <a:ext uri="{FF2B5EF4-FFF2-40B4-BE49-F238E27FC236}">
                    <a16:creationId xmlns:a16="http://schemas.microsoft.com/office/drawing/2014/main" id="{ACC1ABA4-EB11-DA7A-C3E8-9999F0CDE248}"/>
                  </a:ext>
                </a:extLst>
              </p:cNvPr>
              <p:cNvSpPr>
                <a:spLocks noChangeShapeType="1"/>
              </p:cNvSpPr>
              <p:nvPr/>
            </p:nvSpPr>
            <p:spPr bwMode="auto">
              <a:xfrm>
                <a:off x="200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0" name="Line 87">
                <a:extLst>
                  <a:ext uri="{FF2B5EF4-FFF2-40B4-BE49-F238E27FC236}">
                    <a16:creationId xmlns:a16="http://schemas.microsoft.com/office/drawing/2014/main" id="{6EC17E06-3555-1628-5D6E-AF885B50D712}"/>
                  </a:ext>
                </a:extLst>
              </p:cNvPr>
              <p:cNvSpPr>
                <a:spLocks noChangeShapeType="1"/>
              </p:cNvSpPr>
              <p:nvPr/>
            </p:nvSpPr>
            <p:spPr bwMode="auto">
              <a:xfrm>
                <a:off x="202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1" name="Line 88">
                <a:extLst>
                  <a:ext uri="{FF2B5EF4-FFF2-40B4-BE49-F238E27FC236}">
                    <a16:creationId xmlns:a16="http://schemas.microsoft.com/office/drawing/2014/main" id="{3CEC3F5A-79E1-6E32-1D22-523307E50F72}"/>
                  </a:ext>
                </a:extLst>
              </p:cNvPr>
              <p:cNvSpPr>
                <a:spLocks noChangeShapeType="1"/>
              </p:cNvSpPr>
              <p:nvPr/>
            </p:nvSpPr>
            <p:spPr bwMode="auto">
              <a:xfrm>
                <a:off x="205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2" name="Freeform 89">
                <a:extLst>
                  <a:ext uri="{FF2B5EF4-FFF2-40B4-BE49-F238E27FC236}">
                    <a16:creationId xmlns:a16="http://schemas.microsoft.com/office/drawing/2014/main" id="{F031C51B-4A6C-935F-09D1-D603B16372BA}"/>
                  </a:ext>
                </a:extLst>
              </p:cNvPr>
              <p:cNvSpPr>
                <a:spLocks/>
              </p:cNvSpPr>
              <p:nvPr/>
            </p:nvSpPr>
            <p:spPr bwMode="auto">
              <a:xfrm>
                <a:off x="2075" y="3337"/>
                <a:ext cx="23" cy="2"/>
              </a:xfrm>
              <a:custGeom>
                <a:avLst/>
                <a:gdLst>
                  <a:gd name="T0" fmla="*/ 0 w 23"/>
                  <a:gd name="T1" fmla="*/ 2 h 2"/>
                  <a:gd name="T2" fmla="*/ 12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2" y="0"/>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393" name="Line 90">
                <a:extLst>
                  <a:ext uri="{FF2B5EF4-FFF2-40B4-BE49-F238E27FC236}">
                    <a16:creationId xmlns:a16="http://schemas.microsoft.com/office/drawing/2014/main" id="{800291E9-0361-057C-2555-76BFA382447B}"/>
                  </a:ext>
                </a:extLst>
              </p:cNvPr>
              <p:cNvSpPr>
                <a:spLocks noChangeShapeType="1"/>
              </p:cNvSpPr>
              <p:nvPr/>
            </p:nvSpPr>
            <p:spPr bwMode="auto">
              <a:xfrm>
                <a:off x="2098" y="3337"/>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4" name="Line 91">
                <a:extLst>
                  <a:ext uri="{FF2B5EF4-FFF2-40B4-BE49-F238E27FC236}">
                    <a16:creationId xmlns:a16="http://schemas.microsoft.com/office/drawing/2014/main" id="{C90238E9-08E0-AC52-11DF-8379AAA9827A}"/>
                  </a:ext>
                </a:extLst>
              </p:cNvPr>
              <p:cNvSpPr>
                <a:spLocks noChangeShapeType="1"/>
              </p:cNvSpPr>
              <p:nvPr/>
            </p:nvSpPr>
            <p:spPr bwMode="auto">
              <a:xfrm>
                <a:off x="2121" y="3337"/>
                <a:ext cx="2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5" name="Line 92">
                <a:extLst>
                  <a:ext uri="{FF2B5EF4-FFF2-40B4-BE49-F238E27FC236}">
                    <a16:creationId xmlns:a16="http://schemas.microsoft.com/office/drawing/2014/main" id="{B5E45650-93D9-8AE6-9208-1C1EC56E9CB4}"/>
                  </a:ext>
                </a:extLst>
              </p:cNvPr>
              <p:cNvSpPr>
                <a:spLocks noChangeShapeType="1"/>
              </p:cNvSpPr>
              <p:nvPr/>
            </p:nvSpPr>
            <p:spPr bwMode="auto">
              <a:xfrm>
                <a:off x="2145" y="3337"/>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6" name="Freeform 93">
                <a:extLst>
                  <a:ext uri="{FF2B5EF4-FFF2-40B4-BE49-F238E27FC236}">
                    <a16:creationId xmlns:a16="http://schemas.microsoft.com/office/drawing/2014/main" id="{1428D606-9390-34B2-D36E-D2E2AA3991FE}"/>
                  </a:ext>
                </a:extLst>
              </p:cNvPr>
              <p:cNvSpPr>
                <a:spLocks/>
              </p:cNvSpPr>
              <p:nvPr/>
            </p:nvSpPr>
            <p:spPr bwMode="auto">
              <a:xfrm>
                <a:off x="2168" y="3335"/>
                <a:ext cx="23" cy="2"/>
              </a:xfrm>
              <a:custGeom>
                <a:avLst/>
                <a:gdLst>
                  <a:gd name="T0" fmla="*/ 0 w 23"/>
                  <a:gd name="T1" fmla="*/ 2 h 2"/>
                  <a:gd name="T2" fmla="*/ 11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1" y="0"/>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397" name="Line 94">
                <a:extLst>
                  <a:ext uri="{FF2B5EF4-FFF2-40B4-BE49-F238E27FC236}">
                    <a16:creationId xmlns:a16="http://schemas.microsoft.com/office/drawing/2014/main" id="{B50A4480-DCE6-800F-DB60-FA99F3953C1A}"/>
                  </a:ext>
                </a:extLst>
              </p:cNvPr>
              <p:cNvSpPr>
                <a:spLocks noChangeShapeType="1"/>
              </p:cNvSpPr>
              <p:nvPr/>
            </p:nvSpPr>
            <p:spPr bwMode="auto">
              <a:xfrm>
                <a:off x="2191" y="3335"/>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8" name="Line 95">
                <a:extLst>
                  <a:ext uri="{FF2B5EF4-FFF2-40B4-BE49-F238E27FC236}">
                    <a16:creationId xmlns:a16="http://schemas.microsoft.com/office/drawing/2014/main" id="{8FBD5A61-4CBC-399F-17F7-D9AA60B80C09}"/>
                  </a:ext>
                </a:extLst>
              </p:cNvPr>
              <p:cNvSpPr>
                <a:spLocks noChangeShapeType="1"/>
              </p:cNvSpPr>
              <p:nvPr/>
            </p:nvSpPr>
            <p:spPr bwMode="auto">
              <a:xfrm flipV="1">
                <a:off x="2214" y="3333"/>
                <a:ext cx="23" cy="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99" name="Line 96">
                <a:extLst>
                  <a:ext uri="{FF2B5EF4-FFF2-40B4-BE49-F238E27FC236}">
                    <a16:creationId xmlns:a16="http://schemas.microsoft.com/office/drawing/2014/main" id="{7B156C6B-36B1-3C5E-4B54-E70C1C2060A9}"/>
                  </a:ext>
                </a:extLst>
              </p:cNvPr>
              <p:cNvSpPr>
                <a:spLocks noChangeShapeType="1"/>
              </p:cNvSpPr>
              <p:nvPr/>
            </p:nvSpPr>
            <p:spPr bwMode="auto">
              <a:xfrm flipV="1">
                <a:off x="2237" y="3331"/>
                <a:ext cx="23" cy="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0" name="Line 97">
                <a:extLst>
                  <a:ext uri="{FF2B5EF4-FFF2-40B4-BE49-F238E27FC236}">
                    <a16:creationId xmlns:a16="http://schemas.microsoft.com/office/drawing/2014/main" id="{DA0D388F-03A1-5D38-8B51-BEB24658E0D3}"/>
                  </a:ext>
                </a:extLst>
              </p:cNvPr>
              <p:cNvSpPr>
                <a:spLocks noChangeShapeType="1"/>
              </p:cNvSpPr>
              <p:nvPr/>
            </p:nvSpPr>
            <p:spPr bwMode="auto">
              <a:xfrm flipV="1">
                <a:off x="2260" y="3327"/>
                <a:ext cx="23" cy="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1" name="Line 98">
                <a:extLst>
                  <a:ext uri="{FF2B5EF4-FFF2-40B4-BE49-F238E27FC236}">
                    <a16:creationId xmlns:a16="http://schemas.microsoft.com/office/drawing/2014/main" id="{67B32E63-683C-2741-D722-4103A98BE0AA}"/>
                  </a:ext>
                </a:extLst>
              </p:cNvPr>
              <p:cNvSpPr>
                <a:spLocks noChangeShapeType="1"/>
              </p:cNvSpPr>
              <p:nvPr/>
            </p:nvSpPr>
            <p:spPr bwMode="auto">
              <a:xfrm flipV="1">
                <a:off x="2283" y="3325"/>
                <a:ext cx="23" cy="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2" name="Line 99">
                <a:extLst>
                  <a:ext uri="{FF2B5EF4-FFF2-40B4-BE49-F238E27FC236}">
                    <a16:creationId xmlns:a16="http://schemas.microsoft.com/office/drawing/2014/main" id="{77927256-114E-7796-4730-70DC5937F743}"/>
                  </a:ext>
                </a:extLst>
              </p:cNvPr>
              <p:cNvSpPr>
                <a:spLocks noChangeShapeType="1"/>
              </p:cNvSpPr>
              <p:nvPr/>
            </p:nvSpPr>
            <p:spPr bwMode="auto">
              <a:xfrm flipV="1">
                <a:off x="2306" y="3321"/>
                <a:ext cx="23" cy="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3" name="Line 100">
                <a:extLst>
                  <a:ext uri="{FF2B5EF4-FFF2-40B4-BE49-F238E27FC236}">
                    <a16:creationId xmlns:a16="http://schemas.microsoft.com/office/drawing/2014/main" id="{D8B94F51-C971-AFE3-2313-BC16F03AC862}"/>
                  </a:ext>
                </a:extLst>
              </p:cNvPr>
              <p:cNvSpPr>
                <a:spLocks noChangeShapeType="1"/>
              </p:cNvSpPr>
              <p:nvPr/>
            </p:nvSpPr>
            <p:spPr bwMode="auto">
              <a:xfrm flipV="1">
                <a:off x="2329" y="3316"/>
                <a:ext cx="23" cy="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4" name="Line 101">
                <a:extLst>
                  <a:ext uri="{FF2B5EF4-FFF2-40B4-BE49-F238E27FC236}">
                    <a16:creationId xmlns:a16="http://schemas.microsoft.com/office/drawing/2014/main" id="{54AC9174-A2FE-3FCE-BA88-F70658BF906A}"/>
                  </a:ext>
                </a:extLst>
              </p:cNvPr>
              <p:cNvSpPr>
                <a:spLocks noChangeShapeType="1"/>
              </p:cNvSpPr>
              <p:nvPr/>
            </p:nvSpPr>
            <p:spPr bwMode="auto">
              <a:xfrm flipV="1">
                <a:off x="2352" y="3310"/>
                <a:ext cx="23" cy="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5" name="Freeform 102">
                <a:extLst>
                  <a:ext uri="{FF2B5EF4-FFF2-40B4-BE49-F238E27FC236}">
                    <a16:creationId xmlns:a16="http://schemas.microsoft.com/office/drawing/2014/main" id="{DF4D66F0-A430-4CAF-E252-5E0CD633D4F0}"/>
                  </a:ext>
                </a:extLst>
              </p:cNvPr>
              <p:cNvSpPr>
                <a:spLocks/>
              </p:cNvSpPr>
              <p:nvPr/>
            </p:nvSpPr>
            <p:spPr bwMode="auto">
              <a:xfrm>
                <a:off x="2375" y="3304"/>
                <a:ext cx="23" cy="6"/>
              </a:xfrm>
              <a:custGeom>
                <a:avLst/>
                <a:gdLst>
                  <a:gd name="T0" fmla="*/ 0 w 23"/>
                  <a:gd name="T1" fmla="*/ 6 h 6"/>
                  <a:gd name="T2" fmla="*/ 11 w 23"/>
                  <a:gd name="T3" fmla="*/ 4 h 6"/>
                  <a:gd name="T4" fmla="*/ 23 w 23"/>
                  <a:gd name="T5" fmla="*/ 0 h 6"/>
                  <a:gd name="T6" fmla="*/ 0 60000 65536"/>
                  <a:gd name="T7" fmla="*/ 0 60000 65536"/>
                  <a:gd name="T8" fmla="*/ 0 60000 65536"/>
                  <a:gd name="T9" fmla="*/ 0 w 23"/>
                  <a:gd name="T10" fmla="*/ 0 h 6"/>
                  <a:gd name="T11" fmla="*/ 23 w 23"/>
                  <a:gd name="T12" fmla="*/ 6 h 6"/>
                </a:gdLst>
                <a:ahLst/>
                <a:cxnLst>
                  <a:cxn ang="T6">
                    <a:pos x="T0" y="T1"/>
                  </a:cxn>
                  <a:cxn ang="T7">
                    <a:pos x="T2" y="T3"/>
                  </a:cxn>
                  <a:cxn ang="T8">
                    <a:pos x="T4" y="T5"/>
                  </a:cxn>
                </a:cxnLst>
                <a:rect l="T9" t="T10" r="T11" b="T12"/>
                <a:pathLst>
                  <a:path w="23" h="6">
                    <a:moveTo>
                      <a:pt x="0" y="6"/>
                    </a:moveTo>
                    <a:lnTo>
                      <a:pt x="11" y="4"/>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06" name="Freeform 103">
                <a:extLst>
                  <a:ext uri="{FF2B5EF4-FFF2-40B4-BE49-F238E27FC236}">
                    <a16:creationId xmlns:a16="http://schemas.microsoft.com/office/drawing/2014/main" id="{3DB2AC23-A35B-A848-2BBD-941954888D77}"/>
                  </a:ext>
                </a:extLst>
              </p:cNvPr>
              <p:cNvSpPr>
                <a:spLocks/>
              </p:cNvSpPr>
              <p:nvPr/>
            </p:nvSpPr>
            <p:spPr bwMode="auto">
              <a:xfrm>
                <a:off x="2398" y="3294"/>
                <a:ext cx="23" cy="10"/>
              </a:xfrm>
              <a:custGeom>
                <a:avLst/>
                <a:gdLst>
                  <a:gd name="T0" fmla="*/ 0 w 23"/>
                  <a:gd name="T1" fmla="*/ 10 h 10"/>
                  <a:gd name="T2" fmla="*/ 11 w 23"/>
                  <a:gd name="T3" fmla="*/ 6 h 10"/>
                  <a:gd name="T4" fmla="*/ 23 w 23"/>
                  <a:gd name="T5" fmla="*/ 0 h 10"/>
                  <a:gd name="T6" fmla="*/ 0 60000 65536"/>
                  <a:gd name="T7" fmla="*/ 0 60000 65536"/>
                  <a:gd name="T8" fmla="*/ 0 60000 65536"/>
                  <a:gd name="T9" fmla="*/ 0 w 23"/>
                  <a:gd name="T10" fmla="*/ 0 h 10"/>
                  <a:gd name="T11" fmla="*/ 23 w 23"/>
                  <a:gd name="T12" fmla="*/ 10 h 10"/>
                </a:gdLst>
                <a:ahLst/>
                <a:cxnLst>
                  <a:cxn ang="T6">
                    <a:pos x="T0" y="T1"/>
                  </a:cxn>
                  <a:cxn ang="T7">
                    <a:pos x="T2" y="T3"/>
                  </a:cxn>
                  <a:cxn ang="T8">
                    <a:pos x="T4" y="T5"/>
                  </a:cxn>
                </a:cxnLst>
                <a:rect l="T9" t="T10" r="T11" b="T12"/>
                <a:pathLst>
                  <a:path w="23" h="10">
                    <a:moveTo>
                      <a:pt x="0" y="10"/>
                    </a:moveTo>
                    <a:lnTo>
                      <a:pt x="11" y="6"/>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07" name="Line 104">
                <a:extLst>
                  <a:ext uri="{FF2B5EF4-FFF2-40B4-BE49-F238E27FC236}">
                    <a16:creationId xmlns:a16="http://schemas.microsoft.com/office/drawing/2014/main" id="{3D03B496-459B-D4D0-2B45-D9E47035F603}"/>
                  </a:ext>
                </a:extLst>
              </p:cNvPr>
              <p:cNvSpPr>
                <a:spLocks noChangeShapeType="1"/>
              </p:cNvSpPr>
              <p:nvPr/>
            </p:nvSpPr>
            <p:spPr bwMode="auto">
              <a:xfrm flipV="1">
                <a:off x="2421" y="3283"/>
                <a:ext cx="23" cy="1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08" name="Freeform 105">
                <a:extLst>
                  <a:ext uri="{FF2B5EF4-FFF2-40B4-BE49-F238E27FC236}">
                    <a16:creationId xmlns:a16="http://schemas.microsoft.com/office/drawing/2014/main" id="{A2F7CC6B-24E8-BF1E-B9CE-C335578E0FA9}"/>
                  </a:ext>
                </a:extLst>
              </p:cNvPr>
              <p:cNvSpPr>
                <a:spLocks/>
              </p:cNvSpPr>
              <p:nvPr/>
            </p:nvSpPr>
            <p:spPr bwMode="auto">
              <a:xfrm>
                <a:off x="2444" y="3271"/>
                <a:ext cx="23" cy="12"/>
              </a:xfrm>
              <a:custGeom>
                <a:avLst/>
                <a:gdLst>
                  <a:gd name="T0" fmla="*/ 0 w 23"/>
                  <a:gd name="T1" fmla="*/ 12 h 12"/>
                  <a:gd name="T2" fmla="*/ 12 w 23"/>
                  <a:gd name="T3" fmla="*/ 6 h 12"/>
                  <a:gd name="T4" fmla="*/ 23 w 23"/>
                  <a:gd name="T5" fmla="*/ 0 h 12"/>
                  <a:gd name="T6" fmla="*/ 0 60000 65536"/>
                  <a:gd name="T7" fmla="*/ 0 60000 65536"/>
                  <a:gd name="T8" fmla="*/ 0 60000 65536"/>
                  <a:gd name="T9" fmla="*/ 0 w 23"/>
                  <a:gd name="T10" fmla="*/ 0 h 12"/>
                  <a:gd name="T11" fmla="*/ 23 w 23"/>
                  <a:gd name="T12" fmla="*/ 12 h 12"/>
                </a:gdLst>
                <a:ahLst/>
                <a:cxnLst>
                  <a:cxn ang="T6">
                    <a:pos x="T0" y="T1"/>
                  </a:cxn>
                  <a:cxn ang="T7">
                    <a:pos x="T2" y="T3"/>
                  </a:cxn>
                  <a:cxn ang="T8">
                    <a:pos x="T4" y="T5"/>
                  </a:cxn>
                </a:cxnLst>
                <a:rect l="T9" t="T10" r="T11" b="T12"/>
                <a:pathLst>
                  <a:path w="23" h="12">
                    <a:moveTo>
                      <a:pt x="0" y="12"/>
                    </a:moveTo>
                    <a:lnTo>
                      <a:pt x="12" y="6"/>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09" name="Line 106">
                <a:extLst>
                  <a:ext uri="{FF2B5EF4-FFF2-40B4-BE49-F238E27FC236}">
                    <a16:creationId xmlns:a16="http://schemas.microsoft.com/office/drawing/2014/main" id="{8A775639-98E7-08B8-DDC2-34D0589001D2}"/>
                  </a:ext>
                </a:extLst>
              </p:cNvPr>
              <p:cNvSpPr>
                <a:spLocks noChangeShapeType="1"/>
              </p:cNvSpPr>
              <p:nvPr/>
            </p:nvSpPr>
            <p:spPr bwMode="auto">
              <a:xfrm flipV="1">
                <a:off x="2467" y="3256"/>
                <a:ext cx="23" cy="1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10" name="Line 107">
                <a:extLst>
                  <a:ext uri="{FF2B5EF4-FFF2-40B4-BE49-F238E27FC236}">
                    <a16:creationId xmlns:a16="http://schemas.microsoft.com/office/drawing/2014/main" id="{9A161088-D153-A82F-088D-EABB791F0CBB}"/>
                  </a:ext>
                </a:extLst>
              </p:cNvPr>
              <p:cNvSpPr>
                <a:spLocks noChangeShapeType="1"/>
              </p:cNvSpPr>
              <p:nvPr/>
            </p:nvSpPr>
            <p:spPr bwMode="auto">
              <a:xfrm flipV="1">
                <a:off x="2490" y="3237"/>
                <a:ext cx="23" cy="1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11" name="Line 108">
                <a:extLst>
                  <a:ext uri="{FF2B5EF4-FFF2-40B4-BE49-F238E27FC236}">
                    <a16:creationId xmlns:a16="http://schemas.microsoft.com/office/drawing/2014/main" id="{E594C8F2-4975-033B-C24D-30A3FDB227E1}"/>
                  </a:ext>
                </a:extLst>
              </p:cNvPr>
              <p:cNvSpPr>
                <a:spLocks noChangeShapeType="1"/>
              </p:cNvSpPr>
              <p:nvPr/>
            </p:nvSpPr>
            <p:spPr bwMode="auto">
              <a:xfrm flipV="1">
                <a:off x="2513" y="3216"/>
                <a:ext cx="23" cy="2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12" name="Freeform 109">
                <a:extLst>
                  <a:ext uri="{FF2B5EF4-FFF2-40B4-BE49-F238E27FC236}">
                    <a16:creationId xmlns:a16="http://schemas.microsoft.com/office/drawing/2014/main" id="{C87F01AC-8B99-F4E8-1D96-90B7132D4C97}"/>
                  </a:ext>
                </a:extLst>
              </p:cNvPr>
              <p:cNvSpPr>
                <a:spLocks/>
              </p:cNvSpPr>
              <p:nvPr/>
            </p:nvSpPr>
            <p:spPr bwMode="auto">
              <a:xfrm>
                <a:off x="2536" y="3193"/>
                <a:ext cx="23" cy="23"/>
              </a:xfrm>
              <a:custGeom>
                <a:avLst/>
                <a:gdLst>
                  <a:gd name="T0" fmla="*/ 0 w 23"/>
                  <a:gd name="T1" fmla="*/ 23 h 23"/>
                  <a:gd name="T2" fmla="*/ 12 w 23"/>
                  <a:gd name="T3" fmla="*/ 11 h 23"/>
                  <a:gd name="T4" fmla="*/ 23 w 23"/>
                  <a:gd name="T5" fmla="*/ 0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23"/>
                    </a:moveTo>
                    <a:lnTo>
                      <a:pt x="12" y="11"/>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13" name="Line 110">
                <a:extLst>
                  <a:ext uri="{FF2B5EF4-FFF2-40B4-BE49-F238E27FC236}">
                    <a16:creationId xmlns:a16="http://schemas.microsoft.com/office/drawing/2014/main" id="{53A280B8-59AB-598F-395F-7DA7FBAC9E35}"/>
                  </a:ext>
                </a:extLst>
              </p:cNvPr>
              <p:cNvSpPr>
                <a:spLocks noChangeShapeType="1"/>
              </p:cNvSpPr>
              <p:nvPr/>
            </p:nvSpPr>
            <p:spPr bwMode="auto">
              <a:xfrm flipV="1">
                <a:off x="2559" y="3164"/>
                <a:ext cx="23" cy="2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14" name="Freeform 111">
                <a:extLst>
                  <a:ext uri="{FF2B5EF4-FFF2-40B4-BE49-F238E27FC236}">
                    <a16:creationId xmlns:a16="http://schemas.microsoft.com/office/drawing/2014/main" id="{E9FC92E4-5E9D-32FE-0CF5-31CF826C562D}"/>
                  </a:ext>
                </a:extLst>
              </p:cNvPr>
              <p:cNvSpPr>
                <a:spLocks/>
              </p:cNvSpPr>
              <p:nvPr/>
            </p:nvSpPr>
            <p:spPr bwMode="auto">
              <a:xfrm>
                <a:off x="2582" y="3129"/>
                <a:ext cx="23" cy="35"/>
              </a:xfrm>
              <a:custGeom>
                <a:avLst/>
                <a:gdLst>
                  <a:gd name="T0" fmla="*/ 0 w 23"/>
                  <a:gd name="T1" fmla="*/ 35 h 35"/>
                  <a:gd name="T2" fmla="*/ 12 w 23"/>
                  <a:gd name="T3" fmla="*/ 18 h 35"/>
                  <a:gd name="T4" fmla="*/ 23 w 23"/>
                  <a:gd name="T5" fmla="*/ 0 h 35"/>
                  <a:gd name="T6" fmla="*/ 0 60000 65536"/>
                  <a:gd name="T7" fmla="*/ 0 60000 65536"/>
                  <a:gd name="T8" fmla="*/ 0 60000 65536"/>
                  <a:gd name="T9" fmla="*/ 0 w 23"/>
                  <a:gd name="T10" fmla="*/ 0 h 35"/>
                  <a:gd name="T11" fmla="*/ 23 w 23"/>
                  <a:gd name="T12" fmla="*/ 35 h 35"/>
                </a:gdLst>
                <a:ahLst/>
                <a:cxnLst>
                  <a:cxn ang="T6">
                    <a:pos x="T0" y="T1"/>
                  </a:cxn>
                  <a:cxn ang="T7">
                    <a:pos x="T2" y="T3"/>
                  </a:cxn>
                  <a:cxn ang="T8">
                    <a:pos x="T4" y="T5"/>
                  </a:cxn>
                </a:cxnLst>
                <a:rect l="T9" t="T10" r="T11" b="T12"/>
                <a:pathLst>
                  <a:path w="23" h="35">
                    <a:moveTo>
                      <a:pt x="0" y="35"/>
                    </a:moveTo>
                    <a:lnTo>
                      <a:pt x="12" y="18"/>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15" name="Freeform 112">
                <a:extLst>
                  <a:ext uri="{FF2B5EF4-FFF2-40B4-BE49-F238E27FC236}">
                    <a16:creationId xmlns:a16="http://schemas.microsoft.com/office/drawing/2014/main" id="{EB346530-75CD-AAF2-03A7-C123ECD22174}"/>
                  </a:ext>
                </a:extLst>
              </p:cNvPr>
              <p:cNvSpPr>
                <a:spLocks/>
              </p:cNvSpPr>
              <p:nvPr/>
            </p:nvSpPr>
            <p:spPr bwMode="auto">
              <a:xfrm>
                <a:off x="2605" y="3093"/>
                <a:ext cx="23" cy="36"/>
              </a:xfrm>
              <a:custGeom>
                <a:avLst/>
                <a:gdLst>
                  <a:gd name="T0" fmla="*/ 0 w 23"/>
                  <a:gd name="T1" fmla="*/ 36 h 36"/>
                  <a:gd name="T2" fmla="*/ 12 w 23"/>
                  <a:gd name="T3" fmla="*/ 19 h 36"/>
                  <a:gd name="T4" fmla="*/ 23 w 23"/>
                  <a:gd name="T5" fmla="*/ 0 h 36"/>
                  <a:gd name="T6" fmla="*/ 0 60000 65536"/>
                  <a:gd name="T7" fmla="*/ 0 60000 65536"/>
                  <a:gd name="T8" fmla="*/ 0 60000 65536"/>
                  <a:gd name="T9" fmla="*/ 0 w 23"/>
                  <a:gd name="T10" fmla="*/ 0 h 36"/>
                  <a:gd name="T11" fmla="*/ 23 w 23"/>
                  <a:gd name="T12" fmla="*/ 36 h 36"/>
                </a:gdLst>
                <a:ahLst/>
                <a:cxnLst>
                  <a:cxn ang="T6">
                    <a:pos x="T0" y="T1"/>
                  </a:cxn>
                  <a:cxn ang="T7">
                    <a:pos x="T2" y="T3"/>
                  </a:cxn>
                  <a:cxn ang="T8">
                    <a:pos x="T4" y="T5"/>
                  </a:cxn>
                </a:cxnLst>
                <a:rect l="T9" t="T10" r="T11" b="T12"/>
                <a:pathLst>
                  <a:path w="23" h="36">
                    <a:moveTo>
                      <a:pt x="0" y="36"/>
                    </a:moveTo>
                    <a:lnTo>
                      <a:pt x="12" y="19"/>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16" name="Freeform 113">
                <a:extLst>
                  <a:ext uri="{FF2B5EF4-FFF2-40B4-BE49-F238E27FC236}">
                    <a16:creationId xmlns:a16="http://schemas.microsoft.com/office/drawing/2014/main" id="{F586BA83-ECFC-AD34-6E26-9E12A1D13603}"/>
                  </a:ext>
                </a:extLst>
              </p:cNvPr>
              <p:cNvSpPr>
                <a:spLocks/>
              </p:cNvSpPr>
              <p:nvPr/>
            </p:nvSpPr>
            <p:spPr bwMode="auto">
              <a:xfrm>
                <a:off x="2628" y="3051"/>
                <a:ext cx="23" cy="42"/>
              </a:xfrm>
              <a:custGeom>
                <a:avLst/>
                <a:gdLst>
                  <a:gd name="T0" fmla="*/ 0 w 23"/>
                  <a:gd name="T1" fmla="*/ 42 h 42"/>
                  <a:gd name="T2" fmla="*/ 12 w 23"/>
                  <a:gd name="T3" fmla="*/ 21 h 42"/>
                  <a:gd name="T4" fmla="*/ 23 w 23"/>
                  <a:gd name="T5" fmla="*/ 0 h 42"/>
                  <a:gd name="T6" fmla="*/ 0 60000 65536"/>
                  <a:gd name="T7" fmla="*/ 0 60000 65536"/>
                  <a:gd name="T8" fmla="*/ 0 60000 65536"/>
                  <a:gd name="T9" fmla="*/ 0 w 23"/>
                  <a:gd name="T10" fmla="*/ 0 h 42"/>
                  <a:gd name="T11" fmla="*/ 23 w 23"/>
                  <a:gd name="T12" fmla="*/ 42 h 42"/>
                </a:gdLst>
                <a:ahLst/>
                <a:cxnLst>
                  <a:cxn ang="T6">
                    <a:pos x="T0" y="T1"/>
                  </a:cxn>
                  <a:cxn ang="T7">
                    <a:pos x="T2" y="T3"/>
                  </a:cxn>
                  <a:cxn ang="T8">
                    <a:pos x="T4" y="T5"/>
                  </a:cxn>
                </a:cxnLst>
                <a:rect l="T9" t="T10" r="T11" b="T12"/>
                <a:pathLst>
                  <a:path w="23" h="42">
                    <a:moveTo>
                      <a:pt x="0" y="42"/>
                    </a:moveTo>
                    <a:lnTo>
                      <a:pt x="12" y="21"/>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17" name="Freeform 114">
                <a:extLst>
                  <a:ext uri="{FF2B5EF4-FFF2-40B4-BE49-F238E27FC236}">
                    <a16:creationId xmlns:a16="http://schemas.microsoft.com/office/drawing/2014/main" id="{6AABB203-EFF9-17C2-BDC1-F42031FC3FEA}"/>
                  </a:ext>
                </a:extLst>
              </p:cNvPr>
              <p:cNvSpPr>
                <a:spLocks/>
              </p:cNvSpPr>
              <p:nvPr/>
            </p:nvSpPr>
            <p:spPr bwMode="auto">
              <a:xfrm>
                <a:off x="2651" y="3003"/>
                <a:ext cx="23" cy="48"/>
              </a:xfrm>
              <a:custGeom>
                <a:avLst/>
                <a:gdLst>
                  <a:gd name="T0" fmla="*/ 0 w 23"/>
                  <a:gd name="T1" fmla="*/ 48 h 48"/>
                  <a:gd name="T2" fmla="*/ 12 w 23"/>
                  <a:gd name="T3" fmla="*/ 25 h 48"/>
                  <a:gd name="T4" fmla="*/ 23 w 23"/>
                  <a:gd name="T5" fmla="*/ 0 h 48"/>
                  <a:gd name="T6" fmla="*/ 0 60000 65536"/>
                  <a:gd name="T7" fmla="*/ 0 60000 65536"/>
                  <a:gd name="T8" fmla="*/ 0 60000 65536"/>
                  <a:gd name="T9" fmla="*/ 0 w 23"/>
                  <a:gd name="T10" fmla="*/ 0 h 48"/>
                  <a:gd name="T11" fmla="*/ 23 w 23"/>
                  <a:gd name="T12" fmla="*/ 48 h 48"/>
                </a:gdLst>
                <a:ahLst/>
                <a:cxnLst>
                  <a:cxn ang="T6">
                    <a:pos x="T0" y="T1"/>
                  </a:cxn>
                  <a:cxn ang="T7">
                    <a:pos x="T2" y="T3"/>
                  </a:cxn>
                  <a:cxn ang="T8">
                    <a:pos x="T4" y="T5"/>
                  </a:cxn>
                </a:cxnLst>
                <a:rect l="T9" t="T10" r="T11" b="T12"/>
                <a:pathLst>
                  <a:path w="23" h="48">
                    <a:moveTo>
                      <a:pt x="0" y="48"/>
                    </a:moveTo>
                    <a:lnTo>
                      <a:pt x="12" y="25"/>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18" name="Freeform 115">
                <a:extLst>
                  <a:ext uri="{FF2B5EF4-FFF2-40B4-BE49-F238E27FC236}">
                    <a16:creationId xmlns:a16="http://schemas.microsoft.com/office/drawing/2014/main" id="{FC9D0C02-7CE9-7CBA-26D5-67409335712F}"/>
                  </a:ext>
                </a:extLst>
              </p:cNvPr>
              <p:cNvSpPr>
                <a:spLocks/>
              </p:cNvSpPr>
              <p:nvPr/>
            </p:nvSpPr>
            <p:spPr bwMode="auto">
              <a:xfrm>
                <a:off x="2674" y="2949"/>
                <a:ext cx="23" cy="54"/>
              </a:xfrm>
              <a:custGeom>
                <a:avLst/>
                <a:gdLst>
                  <a:gd name="T0" fmla="*/ 0 w 23"/>
                  <a:gd name="T1" fmla="*/ 54 h 54"/>
                  <a:gd name="T2" fmla="*/ 12 w 23"/>
                  <a:gd name="T3" fmla="*/ 27 h 54"/>
                  <a:gd name="T4" fmla="*/ 23 w 23"/>
                  <a:gd name="T5" fmla="*/ 0 h 54"/>
                  <a:gd name="T6" fmla="*/ 0 60000 65536"/>
                  <a:gd name="T7" fmla="*/ 0 60000 65536"/>
                  <a:gd name="T8" fmla="*/ 0 60000 65536"/>
                  <a:gd name="T9" fmla="*/ 0 w 23"/>
                  <a:gd name="T10" fmla="*/ 0 h 54"/>
                  <a:gd name="T11" fmla="*/ 23 w 23"/>
                  <a:gd name="T12" fmla="*/ 54 h 54"/>
                </a:gdLst>
                <a:ahLst/>
                <a:cxnLst>
                  <a:cxn ang="T6">
                    <a:pos x="T0" y="T1"/>
                  </a:cxn>
                  <a:cxn ang="T7">
                    <a:pos x="T2" y="T3"/>
                  </a:cxn>
                  <a:cxn ang="T8">
                    <a:pos x="T4" y="T5"/>
                  </a:cxn>
                </a:cxnLst>
                <a:rect l="T9" t="T10" r="T11" b="T12"/>
                <a:pathLst>
                  <a:path w="23" h="54">
                    <a:moveTo>
                      <a:pt x="0" y="54"/>
                    </a:moveTo>
                    <a:lnTo>
                      <a:pt x="12" y="27"/>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19" name="Freeform 116">
                <a:extLst>
                  <a:ext uri="{FF2B5EF4-FFF2-40B4-BE49-F238E27FC236}">
                    <a16:creationId xmlns:a16="http://schemas.microsoft.com/office/drawing/2014/main" id="{D007F2DA-74F1-8C17-D441-83FC3CECE0E1}"/>
                  </a:ext>
                </a:extLst>
              </p:cNvPr>
              <p:cNvSpPr>
                <a:spLocks/>
              </p:cNvSpPr>
              <p:nvPr/>
            </p:nvSpPr>
            <p:spPr bwMode="auto">
              <a:xfrm>
                <a:off x="2697" y="2891"/>
                <a:ext cx="23" cy="58"/>
              </a:xfrm>
              <a:custGeom>
                <a:avLst/>
                <a:gdLst>
                  <a:gd name="T0" fmla="*/ 0 w 23"/>
                  <a:gd name="T1" fmla="*/ 58 h 58"/>
                  <a:gd name="T2" fmla="*/ 12 w 23"/>
                  <a:gd name="T3" fmla="*/ 29 h 58"/>
                  <a:gd name="T4" fmla="*/ 23 w 23"/>
                  <a:gd name="T5" fmla="*/ 0 h 58"/>
                  <a:gd name="T6" fmla="*/ 0 60000 65536"/>
                  <a:gd name="T7" fmla="*/ 0 60000 65536"/>
                  <a:gd name="T8" fmla="*/ 0 60000 65536"/>
                  <a:gd name="T9" fmla="*/ 0 w 23"/>
                  <a:gd name="T10" fmla="*/ 0 h 58"/>
                  <a:gd name="T11" fmla="*/ 23 w 23"/>
                  <a:gd name="T12" fmla="*/ 58 h 58"/>
                </a:gdLst>
                <a:ahLst/>
                <a:cxnLst>
                  <a:cxn ang="T6">
                    <a:pos x="T0" y="T1"/>
                  </a:cxn>
                  <a:cxn ang="T7">
                    <a:pos x="T2" y="T3"/>
                  </a:cxn>
                  <a:cxn ang="T8">
                    <a:pos x="T4" y="T5"/>
                  </a:cxn>
                </a:cxnLst>
                <a:rect l="T9" t="T10" r="T11" b="T12"/>
                <a:pathLst>
                  <a:path w="23" h="58">
                    <a:moveTo>
                      <a:pt x="0" y="58"/>
                    </a:moveTo>
                    <a:lnTo>
                      <a:pt x="12" y="29"/>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0" name="Freeform 117">
                <a:extLst>
                  <a:ext uri="{FF2B5EF4-FFF2-40B4-BE49-F238E27FC236}">
                    <a16:creationId xmlns:a16="http://schemas.microsoft.com/office/drawing/2014/main" id="{87F9675F-50AA-D439-85DB-2906C237AFBC}"/>
                  </a:ext>
                </a:extLst>
              </p:cNvPr>
              <p:cNvSpPr>
                <a:spLocks/>
              </p:cNvSpPr>
              <p:nvPr/>
            </p:nvSpPr>
            <p:spPr bwMode="auto">
              <a:xfrm>
                <a:off x="2720" y="2826"/>
                <a:ext cx="24" cy="65"/>
              </a:xfrm>
              <a:custGeom>
                <a:avLst/>
                <a:gdLst>
                  <a:gd name="T0" fmla="*/ 0 w 24"/>
                  <a:gd name="T1" fmla="*/ 65 h 65"/>
                  <a:gd name="T2" fmla="*/ 12 w 24"/>
                  <a:gd name="T3" fmla="*/ 33 h 65"/>
                  <a:gd name="T4" fmla="*/ 24 w 24"/>
                  <a:gd name="T5" fmla="*/ 0 h 65"/>
                  <a:gd name="T6" fmla="*/ 0 60000 65536"/>
                  <a:gd name="T7" fmla="*/ 0 60000 65536"/>
                  <a:gd name="T8" fmla="*/ 0 60000 65536"/>
                  <a:gd name="T9" fmla="*/ 0 w 24"/>
                  <a:gd name="T10" fmla="*/ 0 h 65"/>
                  <a:gd name="T11" fmla="*/ 24 w 24"/>
                  <a:gd name="T12" fmla="*/ 65 h 65"/>
                </a:gdLst>
                <a:ahLst/>
                <a:cxnLst>
                  <a:cxn ang="T6">
                    <a:pos x="T0" y="T1"/>
                  </a:cxn>
                  <a:cxn ang="T7">
                    <a:pos x="T2" y="T3"/>
                  </a:cxn>
                  <a:cxn ang="T8">
                    <a:pos x="T4" y="T5"/>
                  </a:cxn>
                </a:cxnLst>
                <a:rect l="T9" t="T10" r="T11" b="T12"/>
                <a:pathLst>
                  <a:path w="24" h="65">
                    <a:moveTo>
                      <a:pt x="0" y="65"/>
                    </a:moveTo>
                    <a:lnTo>
                      <a:pt x="12" y="33"/>
                    </a:lnTo>
                    <a:lnTo>
                      <a:pt x="24"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1" name="Freeform 118">
                <a:extLst>
                  <a:ext uri="{FF2B5EF4-FFF2-40B4-BE49-F238E27FC236}">
                    <a16:creationId xmlns:a16="http://schemas.microsoft.com/office/drawing/2014/main" id="{E850628E-9F84-D20F-EE94-B0A49528CFDA}"/>
                  </a:ext>
                </a:extLst>
              </p:cNvPr>
              <p:cNvSpPr>
                <a:spLocks/>
              </p:cNvSpPr>
              <p:nvPr/>
            </p:nvSpPr>
            <p:spPr bwMode="auto">
              <a:xfrm>
                <a:off x="2744" y="2757"/>
                <a:ext cx="23" cy="69"/>
              </a:xfrm>
              <a:custGeom>
                <a:avLst/>
                <a:gdLst>
                  <a:gd name="T0" fmla="*/ 0 w 23"/>
                  <a:gd name="T1" fmla="*/ 69 h 69"/>
                  <a:gd name="T2" fmla="*/ 11 w 23"/>
                  <a:gd name="T3" fmla="*/ 34 h 69"/>
                  <a:gd name="T4" fmla="*/ 23 w 23"/>
                  <a:gd name="T5" fmla="*/ 0 h 69"/>
                  <a:gd name="T6" fmla="*/ 0 60000 65536"/>
                  <a:gd name="T7" fmla="*/ 0 60000 65536"/>
                  <a:gd name="T8" fmla="*/ 0 60000 65536"/>
                  <a:gd name="T9" fmla="*/ 0 w 23"/>
                  <a:gd name="T10" fmla="*/ 0 h 69"/>
                  <a:gd name="T11" fmla="*/ 23 w 23"/>
                  <a:gd name="T12" fmla="*/ 69 h 69"/>
                </a:gdLst>
                <a:ahLst/>
                <a:cxnLst>
                  <a:cxn ang="T6">
                    <a:pos x="T0" y="T1"/>
                  </a:cxn>
                  <a:cxn ang="T7">
                    <a:pos x="T2" y="T3"/>
                  </a:cxn>
                  <a:cxn ang="T8">
                    <a:pos x="T4" y="T5"/>
                  </a:cxn>
                </a:cxnLst>
                <a:rect l="T9" t="T10" r="T11" b="T12"/>
                <a:pathLst>
                  <a:path w="23" h="69">
                    <a:moveTo>
                      <a:pt x="0" y="69"/>
                    </a:moveTo>
                    <a:lnTo>
                      <a:pt x="11" y="34"/>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2" name="Freeform 119">
                <a:extLst>
                  <a:ext uri="{FF2B5EF4-FFF2-40B4-BE49-F238E27FC236}">
                    <a16:creationId xmlns:a16="http://schemas.microsoft.com/office/drawing/2014/main" id="{0E5EFAD2-7B29-D6FC-EDBD-91CEA6BA64E6}"/>
                  </a:ext>
                </a:extLst>
              </p:cNvPr>
              <p:cNvSpPr>
                <a:spLocks/>
              </p:cNvSpPr>
              <p:nvPr/>
            </p:nvSpPr>
            <p:spPr bwMode="auto">
              <a:xfrm>
                <a:off x="2767" y="2680"/>
                <a:ext cx="23" cy="77"/>
              </a:xfrm>
              <a:custGeom>
                <a:avLst/>
                <a:gdLst>
                  <a:gd name="T0" fmla="*/ 0 w 23"/>
                  <a:gd name="T1" fmla="*/ 77 h 77"/>
                  <a:gd name="T2" fmla="*/ 11 w 23"/>
                  <a:gd name="T3" fmla="*/ 39 h 77"/>
                  <a:gd name="T4" fmla="*/ 23 w 23"/>
                  <a:gd name="T5" fmla="*/ 0 h 77"/>
                  <a:gd name="T6" fmla="*/ 0 60000 65536"/>
                  <a:gd name="T7" fmla="*/ 0 60000 65536"/>
                  <a:gd name="T8" fmla="*/ 0 60000 65536"/>
                  <a:gd name="T9" fmla="*/ 0 w 23"/>
                  <a:gd name="T10" fmla="*/ 0 h 77"/>
                  <a:gd name="T11" fmla="*/ 23 w 23"/>
                  <a:gd name="T12" fmla="*/ 77 h 77"/>
                </a:gdLst>
                <a:ahLst/>
                <a:cxnLst>
                  <a:cxn ang="T6">
                    <a:pos x="T0" y="T1"/>
                  </a:cxn>
                  <a:cxn ang="T7">
                    <a:pos x="T2" y="T3"/>
                  </a:cxn>
                  <a:cxn ang="T8">
                    <a:pos x="T4" y="T5"/>
                  </a:cxn>
                </a:cxnLst>
                <a:rect l="T9" t="T10" r="T11" b="T12"/>
                <a:pathLst>
                  <a:path w="23" h="77">
                    <a:moveTo>
                      <a:pt x="0" y="77"/>
                    </a:moveTo>
                    <a:lnTo>
                      <a:pt x="11" y="39"/>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3" name="Line 120">
                <a:extLst>
                  <a:ext uri="{FF2B5EF4-FFF2-40B4-BE49-F238E27FC236}">
                    <a16:creationId xmlns:a16="http://schemas.microsoft.com/office/drawing/2014/main" id="{1BD4A7CD-200F-61BB-EDC1-89CD92E802A2}"/>
                  </a:ext>
                </a:extLst>
              </p:cNvPr>
              <p:cNvSpPr>
                <a:spLocks noChangeShapeType="1"/>
              </p:cNvSpPr>
              <p:nvPr/>
            </p:nvSpPr>
            <p:spPr bwMode="auto">
              <a:xfrm flipV="1">
                <a:off x="2790" y="2599"/>
                <a:ext cx="23" cy="8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24" name="Freeform 121">
                <a:extLst>
                  <a:ext uri="{FF2B5EF4-FFF2-40B4-BE49-F238E27FC236}">
                    <a16:creationId xmlns:a16="http://schemas.microsoft.com/office/drawing/2014/main" id="{F725B8BD-C06A-828A-84D3-69FAE25071C6}"/>
                  </a:ext>
                </a:extLst>
              </p:cNvPr>
              <p:cNvSpPr>
                <a:spLocks/>
              </p:cNvSpPr>
              <p:nvPr/>
            </p:nvSpPr>
            <p:spPr bwMode="auto">
              <a:xfrm>
                <a:off x="2813" y="2515"/>
                <a:ext cx="23" cy="84"/>
              </a:xfrm>
              <a:custGeom>
                <a:avLst/>
                <a:gdLst>
                  <a:gd name="T0" fmla="*/ 0 w 23"/>
                  <a:gd name="T1" fmla="*/ 84 h 84"/>
                  <a:gd name="T2" fmla="*/ 11 w 23"/>
                  <a:gd name="T3" fmla="*/ 42 h 84"/>
                  <a:gd name="T4" fmla="*/ 23 w 23"/>
                  <a:gd name="T5" fmla="*/ 0 h 84"/>
                  <a:gd name="T6" fmla="*/ 0 60000 65536"/>
                  <a:gd name="T7" fmla="*/ 0 60000 65536"/>
                  <a:gd name="T8" fmla="*/ 0 60000 65536"/>
                  <a:gd name="T9" fmla="*/ 0 w 23"/>
                  <a:gd name="T10" fmla="*/ 0 h 84"/>
                  <a:gd name="T11" fmla="*/ 23 w 23"/>
                  <a:gd name="T12" fmla="*/ 84 h 84"/>
                </a:gdLst>
                <a:ahLst/>
                <a:cxnLst>
                  <a:cxn ang="T6">
                    <a:pos x="T0" y="T1"/>
                  </a:cxn>
                  <a:cxn ang="T7">
                    <a:pos x="T2" y="T3"/>
                  </a:cxn>
                  <a:cxn ang="T8">
                    <a:pos x="T4" y="T5"/>
                  </a:cxn>
                </a:cxnLst>
                <a:rect l="T9" t="T10" r="T11" b="T12"/>
                <a:pathLst>
                  <a:path w="23" h="84">
                    <a:moveTo>
                      <a:pt x="0" y="84"/>
                    </a:moveTo>
                    <a:lnTo>
                      <a:pt x="11" y="42"/>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5" name="Freeform 122">
                <a:extLst>
                  <a:ext uri="{FF2B5EF4-FFF2-40B4-BE49-F238E27FC236}">
                    <a16:creationId xmlns:a16="http://schemas.microsoft.com/office/drawing/2014/main" id="{143B0054-3DAB-6CA5-EAAE-B4E80F04B974}"/>
                  </a:ext>
                </a:extLst>
              </p:cNvPr>
              <p:cNvSpPr>
                <a:spLocks/>
              </p:cNvSpPr>
              <p:nvPr/>
            </p:nvSpPr>
            <p:spPr bwMode="auto">
              <a:xfrm>
                <a:off x="2836" y="2425"/>
                <a:ext cx="23" cy="90"/>
              </a:xfrm>
              <a:custGeom>
                <a:avLst/>
                <a:gdLst>
                  <a:gd name="T0" fmla="*/ 0 w 23"/>
                  <a:gd name="T1" fmla="*/ 90 h 90"/>
                  <a:gd name="T2" fmla="*/ 11 w 23"/>
                  <a:gd name="T3" fmla="*/ 46 h 90"/>
                  <a:gd name="T4" fmla="*/ 23 w 23"/>
                  <a:gd name="T5" fmla="*/ 0 h 90"/>
                  <a:gd name="T6" fmla="*/ 0 60000 65536"/>
                  <a:gd name="T7" fmla="*/ 0 60000 65536"/>
                  <a:gd name="T8" fmla="*/ 0 60000 65536"/>
                  <a:gd name="T9" fmla="*/ 0 w 23"/>
                  <a:gd name="T10" fmla="*/ 0 h 90"/>
                  <a:gd name="T11" fmla="*/ 23 w 23"/>
                  <a:gd name="T12" fmla="*/ 90 h 90"/>
                </a:gdLst>
                <a:ahLst/>
                <a:cxnLst>
                  <a:cxn ang="T6">
                    <a:pos x="T0" y="T1"/>
                  </a:cxn>
                  <a:cxn ang="T7">
                    <a:pos x="T2" y="T3"/>
                  </a:cxn>
                  <a:cxn ang="T8">
                    <a:pos x="T4" y="T5"/>
                  </a:cxn>
                </a:cxnLst>
                <a:rect l="T9" t="T10" r="T11" b="T12"/>
                <a:pathLst>
                  <a:path w="23" h="90">
                    <a:moveTo>
                      <a:pt x="0" y="90"/>
                    </a:moveTo>
                    <a:lnTo>
                      <a:pt x="11" y="46"/>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6" name="Line 123">
                <a:extLst>
                  <a:ext uri="{FF2B5EF4-FFF2-40B4-BE49-F238E27FC236}">
                    <a16:creationId xmlns:a16="http://schemas.microsoft.com/office/drawing/2014/main" id="{367BCA8F-B4B1-7FD3-6A67-C6734DCB6F51}"/>
                  </a:ext>
                </a:extLst>
              </p:cNvPr>
              <p:cNvSpPr>
                <a:spLocks noChangeShapeType="1"/>
              </p:cNvSpPr>
              <p:nvPr/>
            </p:nvSpPr>
            <p:spPr bwMode="auto">
              <a:xfrm flipV="1">
                <a:off x="2859" y="2333"/>
                <a:ext cx="23" cy="9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27" name="Freeform 124">
                <a:extLst>
                  <a:ext uri="{FF2B5EF4-FFF2-40B4-BE49-F238E27FC236}">
                    <a16:creationId xmlns:a16="http://schemas.microsoft.com/office/drawing/2014/main" id="{B5FBFD92-889B-1BBF-3EBD-BC5B1C127DBF}"/>
                  </a:ext>
                </a:extLst>
              </p:cNvPr>
              <p:cNvSpPr>
                <a:spLocks/>
              </p:cNvSpPr>
              <p:nvPr/>
            </p:nvSpPr>
            <p:spPr bwMode="auto">
              <a:xfrm>
                <a:off x="2882" y="2237"/>
                <a:ext cx="23" cy="96"/>
              </a:xfrm>
              <a:custGeom>
                <a:avLst/>
                <a:gdLst>
                  <a:gd name="T0" fmla="*/ 0 w 23"/>
                  <a:gd name="T1" fmla="*/ 96 h 96"/>
                  <a:gd name="T2" fmla="*/ 11 w 23"/>
                  <a:gd name="T3" fmla="*/ 48 h 96"/>
                  <a:gd name="T4" fmla="*/ 23 w 23"/>
                  <a:gd name="T5" fmla="*/ 0 h 96"/>
                  <a:gd name="T6" fmla="*/ 0 60000 65536"/>
                  <a:gd name="T7" fmla="*/ 0 60000 65536"/>
                  <a:gd name="T8" fmla="*/ 0 60000 65536"/>
                  <a:gd name="T9" fmla="*/ 0 w 23"/>
                  <a:gd name="T10" fmla="*/ 0 h 96"/>
                  <a:gd name="T11" fmla="*/ 23 w 23"/>
                  <a:gd name="T12" fmla="*/ 96 h 96"/>
                </a:gdLst>
                <a:ahLst/>
                <a:cxnLst>
                  <a:cxn ang="T6">
                    <a:pos x="T0" y="T1"/>
                  </a:cxn>
                  <a:cxn ang="T7">
                    <a:pos x="T2" y="T3"/>
                  </a:cxn>
                  <a:cxn ang="T8">
                    <a:pos x="T4" y="T5"/>
                  </a:cxn>
                </a:cxnLst>
                <a:rect l="T9" t="T10" r="T11" b="T12"/>
                <a:pathLst>
                  <a:path w="23" h="96">
                    <a:moveTo>
                      <a:pt x="0" y="96"/>
                    </a:moveTo>
                    <a:lnTo>
                      <a:pt x="11" y="48"/>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28" name="Line 125">
                <a:extLst>
                  <a:ext uri="{FF2B5EF4-FFF2-40B4-BE49-F238E27FC236}">
                    <a16:creationId xmlns:a16="http://schemas.microsoft.com/office/drawing/2014/main" id="{F8C1210B-8E2C-D9DA-4ED5-E1463CD95EC7}"/>
                  </a:ext>
                </a:extLst>
              </p:cNvPr>
              <p:cNvSpPr>
                <a:spLocks noChangeShapeType="1"/>
              </p:cNvSpPr>
              <p:nvPr/>
            </p:nvSpPr>
            <p:spPr bwMode="auto">
              <a:xfrm flipV="1">
                <a:off x="2905" y="2141"/>
                <a:ext cx="23" cy="9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29" name="Freeform 126">
                <a:extLst>
                  <a:ext uri="{FF2B5EF4-FFF2-40B4-BE49-F238E27FC236}">
                    <a16:creationId xmlns:a16="http://schemas.microsoft.com/office/drawing/2014/main" id="{CFBECB6C-B0F3-0CA4-F9EA-3B4E5D07ECC9}"/>
                  </a:ext>
                </a:extLst>
              </p:cNvPr>
              <p:cNvSpPr>
                <a:spLocks/>
              </p:cNvSpPr>
              <p:nvPr/>
            </p:nvSpPr>
            <p:spPr bwMode="auto">
              <a:xfrm>
                <a:off x="2928" y="2043"/>
                <a:ext cx="23" cy="98"/>
              </a:xfrm>
              <a:custGeom>
                <a:avLst/>
                <a:gdLst>
                  <a:gd name="T0" fmla="*/ 0 w 23"/>
                  <a:gd name="T1" fmla="*/ 98 h 98"/>
                  <a:gd name="T2" fmla="*/ 11 w 23"/>
                  <a:gd name="T3" fmla="*/ 48 h 98"/>
                  <a:gd name="T4" fmla="*/ 23 w 23"/>
                  <a:gd name="T5" fmla="*/ 0 h 98"/>
                  <a:gd name="T6" fmla="*/ 0 60000 65536"/>
                  <a:gd name="T7" fmla="*/ 0 60000 65536"/>
                  <a:gd name="T8" fmla="*/ 0 60000 65536"/>
                  <a:gd name="T9" fmla="*/ 0 w 23"/>
                  <a:gd name="T10" fmla="*/ 0 h 98"/>
                  <a:gd name="T11" fmla="*/ 23 w 23"/>
                  <a:gd name="T12" fmla="*/ 98 h 98"/>
                </a:gdLst>
                <a:ahLst/>
                <a:cxnLst>
                  <a:cxn ang="T6">
                    <a:pos x="T0" y="T1"/>
                  </a:cxn>
                  <a:cxn ang="T7">
                    <a:pos x="T2" y="T3"/>
                  </a:cxn>
                  <a:cxn ang="T8">
                    <a:pos x="T4" y="T5"/>
                  </a:cxn>
                </a:cxnLst>
                <a:rect l="T9" t="T10" r="T11" b="T12"/>
                <a:pathLst>
                  <a:path w="23" h="98">
                    <a:moveTo>
                      <a:pt x="0" y="98"/>
                    </a:moveTo>
                    <a:lnTo>
                      <a:pt x="11" y="48"/>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0" name="Line 127">
                <a:extLst>
                  <a:ext uri="{FF2B5EF4-FFF2-40B4-BE49-F238E27FC236}">
                    <a16:creationId xmlns:a16="http://schemas.microsoft.com/office/drawing/2014/main" id="{1F2FD5C1-656E-67A0-3772-E725CCA959BE}"/>
                  </a:ext>
                </a:extLst>
              </p:cNvPr>
              <p:cNvSpPr>
                <a:spLocks noChangeShapeType="1"/>
              </p:cNvSpPr>
              <p:nvPr/>
            </p:nvSpPr>
            <p:spPr bwMode="auto">
              <a:xfrm flipV="1">
                <a:off x="2951" y="1947"/>
                <a:ext cx="23" cy="9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31" name="Freeform 128">
                <a:extLst>
                  <a:ext uri="{FF2B5EF4-FFF2-40B4-BE49-F238E27FC236}">
                    <a16:creationId xmlns:a16="http://schemas.microsoft.com/office/drawing/2014/main" id="{78F45BCE-2B85-B103-E701-F37FAE8BE040}"/>
                  </a:ext>
                </a:extLst>
              </p:cNvPr>
              <p:cNvSpPr>
                <a:spLocks/>
              </p:cNvSpPr>
              <p:nvPr/>
            </p:nvSpPr>
            <p:spPr bwMode="auto">
              <a:xfrm>
                <a:off x="2974" y="1851"/>
                <a:ext cx="23" cy="96"/>
              </a:xfrm>
              <a:custGeom>
                <a:avLst/>
                <a:gdLst>
                  <a:gd name="T0" fmla="*/ 0 w 23"/>
                  <a:gd name="T1" fmla="*/ 96 h 96"/>
                  <a:gd name="T2" fmla="*/ 11 w 23"/>
                  <a:gd name="T3" fmla="*/ 48 h 96"/>
                  <a:gd name="T4" fmla="*/ 23 w 23"/>
                  <a:gd name="T5" fmla="*/ 0 h 96"/>
                  <a:gd name="T6" fmla="*/ 0 60000 65536"/>
                  <a:gd name="T7" fmla="*/ 0 60000 65536"/>
                  <a:gd name="T8" fmla="*/ 0 60000 65536"/>
                  <a:gd name="T9" fmla="*/ 0 w 23"/>
                  <a:gd name="T10" fmla="*/ 0 h 96"/>
                  <a:gd name="T11" fmla="*/ 23 w 23"/>
                  <a:gd name="T12" fmla="*/ 96 h 96"/>
                </a:gdLst>
                <a:ahLst/>
                <a:cxnLst>
                  <a:cxn ang="T6">
                    <a:pos x="T0" y="T1"/>
                  </a:cxn>
                  <a:cxn ang="T7">
                    <a:pos x="T2" y="T3"/>
                  </a:cxn>
                  <a:cxn ang="T8">
                    <a:pos x="T4" y="T5"/>
                  </a:cxn>
                </a:cxnLst>
                <a:rect l="T9" t="T10" r="T11" b="T12"/>
                <a:pathLst>
                  <a:path w="23" h="96">
                    <a:moveTo>
                      <a:pt x="0" y="96"/>
                    </a:moveTo>
                    <a:lnTo>
                      <a:pt x="11" y="48"/>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2" name="Freeform 129">
                <a:extLst>
                  <a:ext uri="{FF2B5EF4-FFF2-40B4-BE49-F238E27FC236}">
                    <a16:creationId xmlns:a16="http://schemas.microsoft.com/office/drawing/2014/main" id="{21F77D81-D70B-6BFC-D6E3-C7D561A5C420}"/>
                  </a:ext>
                </a:extLst>
              </p:cNvPr>
              <p:cNvSpPr>
                <a:spLocks/>
              </p:cNvSpPr>
              <p:nvPr/>
            </p:nvSpPr>
            <p:spPr bwMode="auto">
              <a:xfrm>
                <a:off x="2997" y="1761"/>
                <a:ext cx="21" cy="90"/>
              </a:xfrm>
              <a:custGeom>
                <a:avLst/>
                <a:gdLst>
                  <a:gd name="T0" fmla="*/ 0 w 21"/>
                  <a:gd name="T1" fmla="*/ 90 h 90"/>
                  <a:gd name="T2" fmla="*/ 10 w 21"/>
                  <a:gd name="T3" fmla="*/ 44 h 90"/>
                  <a:gd name="T4" fmla="*/ 21 w 21"/>
                  <a:gd name="T5" fmla="*/ 0 h 90"/>
                  <a:gd name="T6" fmla="*/ 0 60000 65536"/>
                  <a:gd name="T7" fmla="*/ 0 60000 65536"/>
                  <a:gd name="T8" fmla="*/ 0 60000 65536"/>
                  <a:gd name="T9" fmla="*/ 0 w 21"/>
                  <a:gd name="T10" fmla="*/ 0 h 90"/>
                  <a:gd name="T11" fmla="*/ 21 w 21"/>
                  <a:gd name="T12" fmla="*/ 90 h 90"/>
                </a:gdLst>
                <a:ahLst/>
                <a:cxnLst>
                  <a:cxn ang="T6">
                    <a:pos x="T0" y="T1"/>
                  </a:cxn>
                  <a:cxn ang="T7">
                    <a:pos x="T2" y="T3"/>
                  </a:cxn>
                  <a:cxn ang="T8">
                    <a:pos x="T4" y="T5"/>
                  </a:cxn>
                </a:cxnLst>
                <a:rect l="T9" t="T10" r="T11" b="T12"/>
                <a:pathLst>
                  <a:path w="21" h="90">
                    <a:moveTo>
                      <a:pt x="0" y="90"/>
                    </a:moveTo>
                    <a:lnTo>
                      <a:pt x="10" y="44"/>
                    </a:lnTo>
                    <a:lnTo>
                      <a:pt x="21"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3" name="Freeform 130">
                <a:extLst>
                  <a:ext uri="{FF2B5EF4-FFF2-40B4-BE49-F238E27FC236}">
                    <a16:creationId xmlns:a16="http://schemas.microsoft.com/office/drawing/2014/main" id="{6D03746A-2A99-1CE2-7A1D-E3DE3CFA6DDB}"/>
                  </a:ext>
                </a:extLst>
              </p:cNvPr>
              <p:cNvSpPr>
                <a:spLocks/>
              </p:cNvSpPr>
              <p:nvPr/>
            </p:nvSpPr>
            <p:spPr bwMode="auto">
              <a:xfrm>
                <a:off x="3018" y="1674"/>
                <a:ext cx="23" cy="87"/>
              </a:xfrm>
              <a:custGeom>
                <a:avLst/>
                <a:gdLst>
                  <a:gd name="T0" fmla="*/ 0 w 23"/>
                  <a:gd name="T1" fmla="*/ 87 h 87"/>
                  <a:gd name="T2" fmla="*/ 12 w 23"/>
                  <a:gd name="T3" fmla="*/ 42 h 87"/>
                  <a:gd name="T4" fmla="*/ 23 w 23"/>
                  <a:gd name="T5" fmla="*/ 0 h 87"/>
                  <a:gd name="T6" fmla="*/ 0 60000 65536"/>
                  <a:gd name="T7" fmla="*/ 0 60000 65536"/>
                  <a:gd name="T8" fmla="*/ 0 60000 65536"/>
                  <a:gd name="T9" fmla="*/ 0 w 23"/>
                  <a:gd name="T10" fmla="*/ 0 h 87"/>
                  <a:gd name="T11" fmla="*/ 23 w 23"/>
                  <a:gd name="T12" fmla="*/ 87 h 87"/>
                </a:gdLst>
                <a:ahLst/>
                <a:cxnLst>
                  <a:cxn ang="T6">
                    <a:pos x="T0" y="T1"/>
                  </a:cxn>
                  <a:cxn ang="T7">
                    <a:pos x="T2" y="T3"/>
                  </a:cxn>
                  <a:cxn ang="T8">
                    <a:pos x="T4" y="T5"/>
                  </a:cxn>
                </a:cxnLst>
                <a:rect l="T9" t="T10" r="T11" b="T12"/>
                <a:pathLst>
                  <a:path w="23" h="87">
                    <a:moveTo>
                      <a:pt x="0" y="87"/>
                    </a:moveTo>
                    <a:lnTo>
                      <a:pt x="12" y="42"/>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4" name="Freeform 131">
                <a:extLst>
                  <a:ext uri="{FF2B5EF4-FFF2-40B4-BE49-F238E27FC236}">
                    <a16:creationId xmlns:a16="http://schemas.microsoft.com/office/drawing/2014/main" id="{50BBA44E-6CA3-5E9B-CCB7-1EA6F460E08D}"/>
                  </a:ext>
                </a:extLst>
              </p:cNvPr>
              <p:cNvSpPr>
                <a:spLocks/>
              </p:cNvSpPr>
              <p:nvPr/>
            </p:nvSpPr>
            <p:spPr bwMode="auto">
              <a:xfrm>
                <a:off x="3041" y="1595"/>
                <a:ext cx="23" cy="79"/>
              </a:xfrm>
              <a:custGeom>
                <a:avLst/>
                <a:gdLst>
                  <a:gd name="T0" fmla="*/ 0 w 23"/>
                  <a:gd name="T1" fmla="*/ 79 h 79"/>
                  <a:gd name="T2" fmla="*/ 12 w 23"/>
                  <a:gd name="T3" fmla="*/ 39 h 79"/>
                  <a:gd name="T4" fmla="*/ 23 w 23"/>
                  <a:gd name="T5" fmla="*/ 0 h 79"/>
                  <a:gd name="T6" fmla="*/ 0 60000 65536"/>
                  <a:gd name="T7" fmla="*/ 0 60000 65536"/>
                  <a:gd name="T8" fmla="*/ 0 60000 65536"/>
                  <a:gd name="T9" fmla="*/ 0 w 23"/>
                  <a:gd name="T10" fmla="*/ 0 h 79"/>
                  <a:gd name="T11" fmla="*/ 23 w 23"/>
                  <a:gd name="T12" fmla="*/ 79 h 79"/>
                </a:gdLst>
                <a:ahLst/>
                <a:cxnLst>
                  <a:cxn ang="T6">
                    <a:pos x="T0" y="T1"/>
                  </a:cxn>
                  <a:cxn ang="T7">
                    <a:pos x="T2" y="T3"/>
                  </a:cxn>
                  <a:cxn ang="T8">
                    <a:pos x="T4" y="T5"/>
                  </a:cxn>
                </a:cxnLst>
                <a:rect l="T9" t="T10" r="T11" b="T12"/>
                <a:pathLst>
                  <a:path w="23" h="79">
                    <a:moveTo>
                      <a:pt x="0" y="79"/>
                    </a:moveTo>
                    <a:lnTo>
                      <a:pt x="12" y="39"/>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5" name="Freeform 132">
                <a:extLst>
                  <a:ext uri="{FF2B5EF4-FFF2-40B4-BE49-F238E27FC236}">
                    <a16:creationId xmlns:a16="http://schemas.microsoft.com/office/drawing/2014/main" id="{06F7460B-3226-B4E4-0E01-F5D0A0B5146B}"/>
                  </a:ext>
                </a:extLst>
              </p:cNvPr>
              <p:cNvSpPr>
                <a:spLocks/>
              </p:cNvSpPr>
              <p:nvPr/>
            </p:nvSpPr>
            <p:spPr bwMode="auto">
              <a:xfrm>
                <a:off x="3064" y="1522"/>
                <a:ext cx="23" cy="73"/>
              </a:xfrm>
              <a:custGeom>
                <a:avLst/>
                <a:gdLst>
                  <a:gd name="T0" fmla="*/ 0 w 23"/>
                  <a:gd name="T1" fmla="*/ 73 h 73"/>
                  <a:gd name="T2" fmla="*/ 12 w 23"/>
                  <a:gd name="T3" fmla="*/ 37 h 73"/>
                  <a:gd name="T4" fmla="*/ 23 w 23"/>
                  <a:gd name="T5" fmla="*/ 0 h 73"/>
                  <a:gd name="T6" fmla="*/ 0 60000 65536"/>
                  <a:gd name="T7" fmla="*/ 0 60000 65536"/>
                  <a:gd name="T8" fmla="*/ 0 60000 65536"/>
                  <a:gd name="T9" fmla="*/ 0 w 23"/>
                  <a:gd name="T10" fmla="*/ 0 h 73"/>
                  <a:gd name="T11" fmla="*/ 23 w 23"/>
                  <a:gd name="T12" fmla="*/ 73 h 73"/>
                </a:gdLst>
                <a:ahLst/>
                <a:cxnLst>
                  <a:cxn ang="T6">
                    <a:pos x="T0" y="T1"/>
                  </a:cxn>
                  <a:cxn ang="T7">
                    <a:pos x="T2" y="T3"/>
                  </a:cxn>
                  <a:cxn ang="T8">
                    <a:pos x="T4" y="T5"/>
                  </a:cxn>
                </a:cxnLst>
                <a:rect l="T9" t="T10" r="T11" b="T12"/>
                <a:pathLst>
                  <a:path w="23" h="73">
                    <a:moveTo>
                      <a:pt x="0" y="73"/>
                    </a:moveTo>
                    <a:lnTo>
                      <a:pt x="12" y="37"/>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6" name="Freeform 133">
                <a:extLst>
                  <a:ext uri="{FF2B5EF4-FFF2-40B4-BE49-F238E27FC236}">
                    <a16:creationId xmlns:a16="http://schemas.microsoft.com/office/drawing/2014/main" id="{120CA7F8-A38F-CBE1-93F7-20BD6B222ACC}"/>
                  </a:ext>
                </a:extLst>
              </p:cNvPr>
              <p:cNvSpPr>
                <a:spLocks/>
              </p:cNvSpPr>
              <p:nvPr/>
            </p:nvSpPr>
            <p:spPr bwMode="auto">
              <a:xfrm>
                <a:off x="3087" y="1459"/>
                <a:ext cx="23" cy="63"/>
              </a:xfrm>
              <a:custGeom>
                <a:avLst/>
                <a:gdLst>
                  <a:gd name="T0" fmla="*/ 0 w 23"/>
                  <a:gd name="T1" fmla="*/ 63 h 63"/>
                  <a:gd name="T2" fmla="*/ 12 w 23"/>
                  <a:gd name="T3" fmla="*/ 31 h 63"/>
                  <a:gd name="T4" fmla="*/ 23 w 23"/>
                  <a:gd name="T5" fmla="*/ 0 h 63"/>
                  <a:gd name="T6" fmla="*/ 0 60000 65536"/>
                  <a:gd name="T7" fmla="*/ 0 60000 65536"/>
                  <a:gd name="T8" fmla="*/ 0 60000 65536"/>
                  <a:gd name="T9" fmla="*/ 0 w 23"/>
                  <a:gd name="T10" fmla="*/ 0 h 63"/>
                  <a:gd name="T11" fmla="*/ 23 w 23"/>
                  <a:gd name="T12" fmla="*/ 63 h 63"/>
                </a:gdLst>
                <a:ahLst/>
                <a:cxnLst>
                  <a:cxn ang="T6">
                    <a:pos x="T0" y="T1"/>
                  </a:cxn>
                  <a:cxn ang="T7">
                    <a:pos x="T2" y="T3"/>
                  </a:cxn>
                  <a:cxn ang="T8">
                    <a:pos x="T4" y="T5"/>
                  </a:cxn>
                </a:cxnLst>
                <a:rect l="T9" t="T10" r="T11" b="T12"/>
                <a:pathLst>
                  <a:path w="23" h="63">
                    <a:moveTo>
                      <a:pt x="0" y="63"/>
                    </a:moveTo>
                    <a:lnTo>
                      <a:pt x="12" y="31"/>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7" name="Freeform 134">
                <a:extLst>
                  <a:ext uri="{FF2B5EF4-FFF2-40B4-BE49-F238E27FC236}">
                    <a16:creationId xmlns:a16="http://schemas.microsoft.com/office/drawing/2014/main" id="{EEF22653-76C0-B9D3-0D8E-AE9C5F04347D}"/>
                  </a:ext>
                </a:extLst>
              </p:cNvPr>
              <p:cNvSpPr>
                <a:spLocks/>
              </p:cNvSpPr>
              <p:nvPr/>
            </p:nvSpPr>
            <p:spPr bwMode="auto">
              <a:xfrm>
                <a:off x="3110" y="1405"/>
                <a:ext cx="23" cy="54"/>
              </a:xfrm>
              <a:custGeom>
                <a:avLst/>
                <a:gdLst>
                  <a:gd name="T0" fmla="*/ 0 w 23"/>
                  <a:gd name="T1" fmla="*/ 54 h 54"/>
                  <a:gd name="T2" fmla="*/ 12 w 23"/>
                  <a:gd name="T3" fmla="*/ 25 h 54"/>
                  <a:gd name="T4" fmla="*/ 23 w 23"/>
                  <a:gd name="T5" fmla="*/ 0 h 54"/>
                  <a:gd name="T6" fmla="*/ 0 60000 65536"/>
                  <a:gd name="T7" fmla="*/ 0 60000 65536"/>
                  <a:gd name="T8" fmla="*/ 0 60000 65536"/>
                  <a:gd name="T9" fmla="*/ 0 w 23"/>
                  <a:gd name="T10" fmla="*/ 0 h 54"/>
                  <a:gd name="T11" fmla="*/ 23 w 23"/>
                  <a:gd name="T12" fmla="*/ 54 h 54"/>
                </a:gdLst>
                <a:ahLst/>
                <a:cxnLst>
                  <a:cxn ang="T6">
                    <a:pos x="T0" y="T1"/>
                  </a:cxn>
                  <a:cxn ang="T7">
                    <a:pos x="T2" y="T3"/>
                  </a:cxn>
                  <a:cxn ang="T8">
                    <a:pos x="T4" y="T5"/>
                  </a:cxn>
                </a:cxnLst>
                <a:rect l="T9" t="T10" r="T11" b="T12"/>
                <a:pathLst>
                  <a:path w="23" h="54">
                    <a:moveTo>
                      <a:pt x="0" y="54"/>
                    </a:moveTo>
                    <a:lnTo>
                      <a:pt x="12" y="25"/>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8" name="Freeform 135">
                <a:extLst>
                  <a:ext uri="{FF2B5EF4-FFF2-40B4-BE49-F238E27FC236}">
                    <a16:creationId xmlns:a16="http://schemas.microsoft.com/office/drawing/2014/main" id="{FED74D88-DCC1-5813-0578-1AB83EE08A56}"/>
                  </a:ext>
                </a:extLst>
              </p:cNvPr>
              <p:cNvSpPr>
                <a:spLocks/>
              </p:cNvSpPr>
              <p:nvPr/>
            </p:nvSpPr>
            <p:spPr bwMode="auto">
              <a:xfrm>
                <a:off x="3133" y="1363"/>
                <a:ext cx="23" cy="42"/>
              </a:xfrm>
              <a:custGeom>
                <a:avLst/>
                <a:gdLst>
                  <a:gd name="T0" fmla="*/ 0 w 23"/>
                  <a:gd name="T1" fmla="*/ 42 h 42"/>
                  <a:gd name="T2" fmla="*/ 12 w 23"/>
                  <a:gd name="T3" fmla="*/ 19 h 42"/>
                  <a:gd name="T4" fmla="*/ 23 w 23"/>
                  <a:gd name="T5" fmla="*/ 0 h 42"/>
                  <a:gd name="T6" fmla="*/ 0 60000 65536"/>
                  <a:gd name="T7" fmla="*/ 0 60000 65536"/>
                  <a:gd name="T8" fmla="*/ 0 60000 65536"/>
                  <a:gd name="T9" fmla="*/ 0 w 23"/>
                  <a:gd name="T10" fmla="*/ 0 h 42"/>
                  <a:gd name="T11" fmla="*/ 23 w 23"/>
                  <a:gd name="T12" fmla="*/ 42 h 42"/>
                </a:gdLst>
                <a:ahLst/>
                <a:cxnLst>
                  <a:cxn ang="T6">
                    <a:pos x="T0" y="T1"/>
                  </a:cxn>
                  <a:cxn ang="T7">
                    <a:pos x="T2" y="T3"/>
                  </a:cxn>
                  <a:cxn ang="T8">
                    <a:pos x="T4" y="T5"/>
                  </a:cxn>
                </a:cxnLst>
                <a:rect l="T9" t="T10" r="T11" b="T12"/>
                <a:pathLst>
                  <a:path w="23" h="42">
                    <a:moveTo>
                      <a:pt x="0" y="42"/>
                    </a:moveTo>
                    <a:lnTo>
                      <a:pt x="12" y="19"/>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39" name="Freeform 136">
                <a:extLst>
                  <a:ext uri="{FF2B5EF4-FFF2-40B4-BE49-F238E27FC236}">
                    <a16:creationId xmlns:a16="http://schemas.microsoft.com/office/drawing/2014/main" id="{B12EE095-AD50-EEE9-0BA3-FF23903DBC27}"/>
                  </a:ext>
                </a:extLst>
              </p:cNvPr>
              <p:cNvSpPr>
                <a:spLocks/>
              </p:cNvSpPr>
              <p:nvPr/>
            </p:nvSpPr>
            <p:spPr bwMode="auto">
              <a:xfrm>
                <a:off x="3156" y="1330"/>
                <a:ext cx="23" cy="33"/>
              </a:xfrm>
              <a:custGeom>
                <a:avLst/>
                <a:gdLst>
                  <a:gd name="T0" fmla="*/ 0 w 23"/>
                  <a:gd name="T1" fmla="*/ 33 h 33"/>
                  <a:gd name="T2" fmla="*/ 12 w 23"/>
                  <a:gd name="T3" fmla="*/ 16 h 33"/>
                  <a:gd name="T4" fmla="*/ 23 w 23"/>
                  <a:gd name="T5" fmla="*/ 0 h 33"/>
                  <a:gd name="T6" fmla="*/ 0 60000 65536"/>
                  <a:gd name="T7" fmla="*/ 0 60000 65536"/>
                  <a:gd name="T8" fmla="*/ 0 60000 65536"/>
                  <a:gd name="T9" fmla="*/ 0 w 23"/>
                  <a:gd name="T10" fmla="*/ 0 h 33"/>
                  <a:gd name="T11" fmla="*/ 23 w 23"/>
                  <a:gd name="T12" fmla="*/ 33 h 33"/>
                </a:gdLst>
                <a:ahLst/>
                <a:cxnLst>
                  <a:cxn ang="T6">
                    <a:pos x="T0" y="T1"/>
                  </a:cxn>
                  <a:cxn ang="T7">
                    <a:pos x="T2" y="T3"/>
                  </a:cxn>
                  <a:cxn ang="T8">
                    <a:pos x="T4" y="T5"/>
                  </a:cxn>
                </a:cxnLst>
                <a:rect l="T9" t="T10" r="T11" b="T12"/>
                <a:pathLst>
                  <a:path w="23" h="33">
                    <a:moveTo>
                      <a:pt x="0" y="33"/>
                    </a:moveTo>
                    <a:lnTo>
                      <a:pt x="12" y="16"/>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0" name="Freeform 137">
                <a:extLst>
                  <a:ext uri="{FF2B5EF4-FFF2-40B4-BE49-F238E27FC236}">
                    <a16:creationId xmlns:a16="http://schemas.microsoft.com/office/drawing/2014/main" id="{4D130EFC-8748-0E24-0BE5-207512E3BB6D}"/>
                  </a:ext>
                </a:extLst>
              </p:cNvPr>
              <p:cNvSpPr>
                <a:spLocks/>
              </p:cNvSpPr>
              <p:nvPr/>
            </p:nvSpPr>
            <p:spPr bwMode="auto">
              <a:xfrm>
                <a:off x="3179" y="1313"/>
                <a:ext cx="23" cy="17"/>
              </a:xfrm>
              <a:custGeom>
                <a:avLst/>
                <a:gdLst>
                  <a:gd name="T0" fmla="*/ 0 w 23"/>
                  <a:gd name="T1" fmla="*/ 17 h 17"/>
                  <a:gd name="T2" fmla="*/ 12 w 23"/>
                  <a:gd name="T3" fmla="*/ 8 h 17"/>
                  <a:gd name="T4" fmla="*/ 23 w 23"/>
                  <a:gd name="T5" fmla="*/ 0 h 17"/>
                  <a:gd name="T6" fmla="*/ 0 60000 65536"/>
                  <a:gd name="T7" fmla="*/ 0 60000 65536"/>
                  <a:gd name="T8" fmla="*/ 0 60000 65536"/>
                  <a:gd name="T9" fmla="*/ 0 w 23"/>
                  <a:gd name="T10" fmla="*/ 0 h 17"/>
                  <a:gd name="T11" fmla="*/ 23 w 23"/>
                  <a:gd name="T12" fmla="*/ 17 h 17"/>
                </a:gdLst>
                <a:ahLst/>
                <a:cxnLst>
                  <a:cxn ang="T6">
                    <a:pos x="T0" y="T1"/>
                  </a:cxn>
                  <a:cxn ang="T7">
                    <a:pos x="T2" y="T3"/>
                  </a:cxn>
                  <a:cxn ang="T8">
                    <a:pos x="T4" y="T5"/>
                  </a:cxn>
                </a:cxnLst>
                <a:rect l="T9" t="T10" r="T11" b="T12"/>
                <a:pathLst>
                  <a:path w="23" h="17">
                    <a:moveTo>
                      <a:pt x="0" y="17"/>
                    </a:moveTo>
                    <a:lnTo>
                      <a:pt x="12" y="8"/>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1" name="Freeform 138">
                <a:extLst>
                  <a:ext uri="{FF2B5EF4-FFF2-40B4-BE49-F238E27FC236}">
                    <a16:creationId xmlns:a16="http://schemas.microsoft.com/office/drawing/2014/main" id="{A1B58118-F53D-4167-5442-B893393F2ACB}"/>
                  </a:ext>
                </a:extLst>
              </p:cNvPr>
              <p:cNvSpPr>
                <a:spLocks/>
              </p:cNvSpPr>
              <p:nvPr/>
            </p:nvSpPr>
            <p:spPr bwMode="auto">
              <a:xfrm>
                <a:off x="3202" y="1306"/>
                <a:ext cx="23" cy="7"/>
              </a:xfrm>
              <a:custGeom>
                <a:avLst/>
                <a:gdLst>
                  <a:gd name="T0" fmla="*/ 0 w 23"/>
                  <a:gd name="T1" fmla="*/ 7 h 7"/>
                  <a:gd name="T2" fmla="*/ 12 w 23"/>
                  <a:gd name="T3" fmla="*/ 1 h 7"/>
                  <a:gd name="T4" fmla="*/ 23 w 23"/>
                  <a:gd name="T5" fmla="*/ 0 h 7"/>
                  <a:gd name="T6" fmla="*/ 0 60000 65536"/>
                  <a:gd name="T7" fmla="*/ 0 60000 65536"/>
                  <a:gd name="T8" fmla="*/ 0 60000 65536"/>
                  <a:gd name="T9" fmla="*/ 0 w 23"/>
                  <a:gd name="T10" fmla="*/ 0 h 7"/>
                  <a:gd name="T11" fmla="*/ 23 w 23"/>
                  <a:gd name="T12" fmla="*/ 7 h 7"/>
                </a:gdLst>
                <a:ahLst/>
                <a:cxnLst>
                  <a:cxn ang="T6">
                    <a:pos x="T0" y="T1"/>
                  </a:cxn>
                  <a:cxn ang="T7">
                    <a:pos x="T2" y="T3"/>
                  </a:cxn>
                  <a:cxn ang="T8">
                    <a:pos x="T4" y="T5"/>
                  </a:cxn>
                </a:cxnLst>
                <a:rect l="T9" t="T10" r="T11" b="T12"/>
                <a:pathLst>
                  <a:path w="23" h="7">
                    <a:moveTo>
                      <a:pt x="0" y="7"/>
                    </a:moveTo>
                    <a:lnTo>
                      <a:pt x="12" y="1"/>
                    </a:lnTo>
                    <a:lnTo>
                      <a:pt x="23" y="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2" name="Freeform 139">
                <a:extLst>
                  <a:ext uri="{FF2B5EF4-FFF2-40B4-BE49-F238E27FC236}">
                    <a16:creationId xmlns:a16="http://schemas.microsoft.com/office/drawing/2014/main" id="{C23FB025-3AC6-4548-7029-06FADE7A5813}"/>
                  </a:ext>
                </a:extLst>
              </p:cNvPr>
              <p:cNvSpPr>
                <a:spLocks/>
              </p:cNvSpPr>
              <p:nvPr/>
            </p:nvSpPr>
            <p:spPr bwMode="auto">
              <a:xfrm>
                <a:off x="3225" y="1306"/>
                <a:ext cx="23" cy="7"/>
              </a:xfrm>
              <a:custGeom>
                <a:avLst/>
                <a:gdLst>
                  <a:gd name="T0" fmla="*/ 0 w 23"/>
                  <a:gd name="T1" fmla="*/ 0 h 7"/>
                  <a:gd name="T2" fmla="*/ 12 w 23"/>
                  <a:gd name="T3" fmla="*/ 1 h 7"/>
                  <a:gd name="T4" fmla="*/ 23 w 23"/>
                  <a:gd name="T5" fmla="*/ 7 h 7"/>
                  <a:gd name="T6" fmla="*/ 0 60000 65536"/>
                  <a:gd name="T7" fmla="*/ 0 60000 65536"/>
                  <a:gd name="T8" fmla="*/ 0 60000 65536"/>
                  <a:gd name="T9" fmla="*/ 0 w 23"/>
                  <a:gd name="T10" fmla="*/ 0 h 7"/>
                  <a:gd name="T11" fmla="*/ 23 w 23"/>
                  <a:gd name="T12" fmla="*/ 7 h 7"/>
                </a:gdLst>
                <a:ahLst/>
                <a:cxnLst>
                  <a:cxn ang="T6">
                    <a:pos x="T0" y="T1"/>
                  </a:cxn>
                  <a:cxn ang="T7">
                    <a:pos x="T2" y="T3"/>
                  </a:cxn>
                  <a:cxn ang="T8">
                    <a:pos x="T4" y="T5"/>
                  </a:cxn>
                </a:cxnLst>
                <a:rect l="T9" t="T10" r="T11" b="T12"/>
                <a:pathLst>
                  <a:path w="23" h="7">
                    <a:moveTo>
                      <a:pt x="0" y="0"/>
                    </a:moveTo>
                    <a:lnTo>
                      <a:pt x="12" y="1"/>
                    </a:lnTo>
                    <a:lnTo>
                      <a:pt x="23" y="7"/>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3" name="Freeform 140">
                <a:extLst>
                  <a:ext uri="{FF2B5EF4-FFF2-40B4-BE49-F238E27FC236}">
                    <a16:creationId xmlns:a16="http://schemas.microsoft.com/office/drawing/2014/main" id="{3A51ACE0-563F-3983-D9AB-AE2E9300E0C6}"/>
                  </a:ext>
                </a:extLst>
              </p:cNvPr>
              <p:cNvSpPr>
                <a:spLocks/>
              </p:cNvSpPr>
              <p:nvPr/>
            </p:nvSpPr>
            <p:spPr bwMode="auto">
              <a:xfrm>
                <a:off x="3248" y="1313"/>
                <a:ext cx="23" cy="17"/>
              </a:xfrm>
              <a:custGeom>
                <a:avLst/>
                <a:gdLst>
                  <a:gd name="T0" fmla="*/ 0 w 23"/>
                  <a:gd name="T1" fmla="*/ 0 h 17"/>
                  <a:gd name="T2" fmla="*/ 12 w 23"/>
                  <a:gd name="T3" fmla="*/ 8 h 17"/>
                  <a:gd name="T4" fmla="*/ 23 w 23"/>
                  <a:gd name="T5" fmla="*/ 17 h 17"/>
                  <a:gd name="T6" fmla="*/ 0 60000 65536"/>
                  <a:gd name="T7" fmla="*/ 0 60000 65536"/>
                  <a:gd name="T8" fmla="*/ 0 60000 65536"/>
                  <a:gd name="T9" fmla="*/ 0 w 23"/>
                  <a:gd name="T10" fmla="*/ 0 h 17"/>
                  <a:gd name="T11" fmla="*/ 23 w 23"/>
                  <a:gd name="T12" fmla="*/ 17 h 17"/>
                </a:gdLst>
                <a:ahLst/>
                <a:cxnLst>
                  <a:cxn ang="T6">
                    <a:pos x="T0" y="T1"/>
                  </a:cxn>
                  <a:cxn ang="T7">
                    <a:pos x="T2" y="T3"/>
                  </a:cxn>
                  <a:cxn ang="T8">
                    <a:pos x="T4" y="T5"/>
                  </a:cxn>
                </a:cxnLst>
                <a:rect l="T9" t="T10" r="T11" b="T12"/>
                <a:pathLst>
                  <a:path w="23" h="17">
                    <a:moveTo>
                      <a:pt x="0" y="0"/>
                    </a:moveTo>
                    <a:lnTo>
                      <a:pt x="12" y="8"/>
                    </a:lnTo>
                    <a:lnTo>
                      <a:pt x="23" y="17"/>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4" name="Freeform 141">
                <a:extLst>
                  <a:ext uri="{FF2B5EF4-FFF2-40B4-BE49-F238E27FC236}">
                    <a16:creationId xmlns:a16="http://schemas.microsoft.com/office/drawing/2014/main" id="{4F2BE7DD-A44E-D4B9-45A0-1A95290C5E80}"/>
                  </a:ext>
                </a:extLst>
              </p:cNvPr>
              <p:cNvSpPr>
                <a:spLocks/>
              </p:cNvSpPr>
              <p:nvPr/>
            </p:nvSpPr>
            <p:spPr bwMode="auto">
              <a:xfrm>
                <a:off x="3271" y="1330"/>
                <a:ext cx="24" cy="33"/>
              </a:xfrm>
              <a:custGeom>
                <a:avLst/>
                <a:gdLst>
                  <a:gd name="T0" fmla="*/ 0 w 24"/>
                  <a:gd name="T1" fmla="*/ 0 h 33"/>
                  <a:gd name="T2" fmla="*/ 12 w 24"/>
                  <a:gd name="T3" fmla="*/ 16 h 33"/>
                  <a:gd name="T4" fmla="*/ 24 w 24"/>
                  <a:gd name="T5" fmla="*/ 33 h 33"/>
                  <a:gd name="T6" fmla="*/ 0 60000 65536"/>
                  <a:gd name="T7" fmla="*/ 0 60000 65536"/>
                  <a:gd name="T8" fmla="*/ 0 60000 65536"/>
                  <a:gd name="T9" fmla="*/ 0 w 24"/>
                  <a:gd name="T10" fmla="*/ 0 h 33"/>
                  <a:gd name="T11" fmla="*/ 24 w 24"/>
                  <a:gd name="T12" fmla="*/ 33 h 33"/>
                </a:gdLst>
                <a:ahLst/>
                <a:cxnLst>
                  <a:cxn ang="T6">
                    <a:pos x="T0" y="T1"/>
                  </a:cxn>
                  <a:cxn ang="T7">
                    <a:pos x="T2" y="T3"/>
                  </a:cxn>
                  <a:cxn ang="T8">
                    <a:pos x="T4" y="T5"/>
                  </a:cxn>
                </a:cxnLst>
                <a:rect l="T9" t="T10" r="T11" b="T12"/>
                <a:pathLst>
                  <a:path w="24" h="33">
                    <a:moveTo>
                      <a:pt x="0" y="0"/>
                    </a:moveTo>
                    <a:lnTo>
                      <a:pt x="12" y="16"/>
                    </a:lnTo>
                    <a:lnTo>
                      <a:pt x="24" y="33"/>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5" name="Freeform 142">
                <a:extLst>
                  <a:ext uri="{FF2B5EF4-FFF2-40B4-BE49-F238E27FC236}">
                    <a16:creationId xmlns:a16="http://schemas.microsoft.com/office/drawing/2014/main" id="{06AF6588-D404-BAA2-5B30-C49E24B25D27}"/>
                  </a:ext>
                </a:extLst>
              </p:cNvPr>
              <p:cNvSpPr>
                <a:spLocks/>
              </p:cNvSpPr>
              <p:nvPr/>
            </p:nvSpPr>
            <p:spPr bwMode="auto">
              <a:xfrm>
                <a:off x="3295" y="1363"/>
                <a:ext cx="23" cy="42"/>
              </a:xfrm>
              <a:custGeom>
                <a:avLst/>
                <a:gdLst>
                  <a:gd name="T0" fmla="*/ 0 w 23"/>
                  <a:gd name="T1" fmla="*/ 0 h 42"/>
                  <a:gd name="T2" fmla="*/ 11 w 23"/>
                  <a:gd name="T3" fmla="*/ 19 h 42"/>
                  <a:gd name="T4" fmla="*/ 23 w 23"/>
                  <a:gd name="T5" fmla="*/ 42 h 42"/>
                  <a:gd name="T6" fmla="*/ 0 60000 65536"/>
                  <a:gd name="T7" fmla="*/ 0 60000 65536"/>
                  <a:gd name="T8" fmla="*/ 0 60000 65536"/>
                  <a:gd name="T9" fmla="*/ 0 w 23"/>
                  <a:gd name="T10" fmla="*/ 0 h 42"/>
                  <a:gd name="T11" fmla="*/ 23 w 23"/>
                  <a:gd name="T12" fmla="*/ 42 h 42"/>
                </a:gdLst>
                <a:ahLst/>
                <a:cxnLst>
                  <a:cxn ang="T6">
                    <a:pos x="T0" y="T1"/>
                  </a:cxn>
                  <a:cxn ang="T7">
                    <a:pos x="T2" y="T3"/>
                  </a:cxn>
                  <a:cxn ang="T8">
                    <a:pos x="T4" y="T5"/>
                  </a:cxn>
                </a:cxnLst>
                <a:rect l="T9" t="T10" r="T11" b="T12"/>
                <a:pathLst>
                  <a:path w="23" h="42">
                    <a:moveTo>
                      <a:pt x="0" y="0"/>
                    </a:moveTo>
                    <a:lnTo>
                      <a:pt x="11" y="19"/>
                    </a:lnTo>
                    <a:lnTo>
                      <a:pt x="23" y="42"/>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6" name="Freeform 143">
                <a:extLst>
                  <a:ext uri="{FF2B5EF4-FFF2-40B4-BE49-F238E27FC236}">
                    <a16:creationId xmlns:a16="http://schemas.microsoft.com/office/drawing/2014/main" id="{EFF96160-1299-C128-BCBD-B290B6DCEA23}"/>
                  </a:ext>
                </a:extLst>
              </p:cNvPr>
              <p:cNvSpPr>
                <a:spLocks/>
              </p:cNvSpPr>
              <p:nvPr/>
            </p:nvSpPr>
            <p:spPr bwMode="auto">
              <a:xfrm>
                <a:off x="3318" y="1405"/>
                <a:ext cx="23" cy="54"/>
              </a:xfrm>
              <a:custGeom>
                <a:avLst/>
                <a:gdLst>
                  <a:gd name="T0" fmla="*/ 0 w 23"/>
                  <a:gd name="T1" fmla="*/ 0 h 54"/>
                  <a:gd name="T2" fmla="*/ 11 w 23"/>
                  <a:gd name="T3" fmla="*/ 25 h 54"/>
                  <a:gd name="T4" fmla="*/ 23 w 23"/>
                  <a:gd name="T5" fmla="*/ 54 h 54"/>
                  <a:gd name="T6" fmla="*/ 0 60000 65536"/>
                  <a:gd name="T7" fmla="*/ 0 60000 65536"/>
                  <a:gd name="T8" fmla="*/ 0 60000 65536"/>
                  <a:gd name="T9" fmla="*/ 0 w 23"/>
                  <a:gd name="T10" fmla="*/ 0 h 54"/>
                  <a:gd name="T11" fmla="*/ 23 w 23"/>
                  <a:gd name="T12" fmla="*/ 54 h 54"/>
                </a:gdLst>
                <a:ahLst/>
                <a:cxnLst>
                  <a:cxn ang="T6">
                    <a:pos x="T0" y="T1"/>
                  </a:cxn>
                  <a:cxn ang="T7">
                    <a:pos x="T2" y="T3"/>
                  </a:cxn>
                  <a:cxn ang="T8">
                    <a:pos x="T4" y="T5"/>
                  </a:cxn>
                </a:cxnLst>
                <a:rect l="T9" t="T10" r="T11" b="T12"/>
                <a:pathLst>
                  <a:path w="23" h="54">
                    <a:moveTo>
                      <a:pt x="0" y="0"/>
                    </a:moveTo>
                    <a:lnTo>
                      <a:pt x="11" y="25"/>
                    </a:lnTo>
                    <a:lnTo>
                      <a:pt x="23" y="54"/>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7" name="Freeform 144">
                <a:extLst>
                  <a:ext uri="{FF2B5EF4-FFF2-40B4-BE49-F238E27FC236}">
                    <a16:creationId xmlns:a16="http://schemas.microsoft.com/office/drawing/2014/main" id="{5731778E-3719-E636-9069-61E144BB664F}"/>
                  </a:ext>
                </a:extLst>
              </p:cNvPr>
              <p:cNvSpPr>
                <a:spLocks/>
              </p:cNvSpPr>
              <p:nvPr/>
            </p:nvSpPr>
            <p:spPr bwMode="auto">
              <a:xfrm>
                <a:off x="3341" y="1459"/>
                <a:ext cx="23" cy="63"/>
              </a:xfrm>
              <a:custGeom>
                <a:avLst/>
                <a:gdLst>
                  <a:gd name="T0" fmla="*/ 0 w 23"/>
                  <a:gd name="T1" fmla="*/ 0 h 63"/>
                  <a:gd name="T2" fmla="*/ 11 w 23"/>
                  <a:gd name="T3" fmla="*/ 31 h 63"/>
                  <a:gd name="T4" fmla="*/ 23 w 23"/>
                  <a:gd name="T5" fmla="*/ 63 h 63"/>
                  <a:gd name="T6" fmla="*/ 0 60000 65536"/>
                  <a:gd name="T7" fmla="*/ 0 60000 65536"/>
                  <a:gd name="T8" fmla="*/ 0 60000 65536"/>
                  <a:gd name="T9" fmla="*/ 0 w 23"/>
                  <a:gd name="T10" fmla="*/ 0 h 63"/>
                  <a:gd name="T11" fmla="*/ 23 w 23"/>
                  <a:gd name="T12" fmla="*/ 63 h 63"/>
                </a:gdLst>
                <a:ahLst/>
                <a:cxnLst>
                  <a:cxn ang="T6">
                    <a:pos x="T0" y="T1"/>
                  </a:cxn>
                  <a:cxn ang="T7">
                    <a:pos x="T2" y="T3"/>
                  </a:cxn>
                  <a:cxn ang="T8">
                    <a:pos x="T4" y="T5"/>
                  </a:cxn>
                </a:cxnLst>
                <a:rect l="T9" t="T10" r="T11" b="T12"/>
                <a:pathLst>
                  <a:path w="23" h="63">
                    <a:moveTo>
                      <a:pt x="0" y="0"/>
                    </a:moveTo>
                    <a:lnTo>
                      <a:pt x="11" y="31"/>
                    </a:lnTo>
                    <a:lnTo>
                      <a:pt x="23" y="63"/>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8" name="Freeform 145">
                <a:extLst>
                  <a:ext uri="{FF2B5EF4-FFF2-40B4-BE49-F238E27FC236}">
                    <a16:creationId xmlns:a16="http://schemas.microsoft.com/office/drawing/2014/main" id="{4EE6C057-2F99-B34D-68AC-744510E9A2EE}"/>
                  </a:ext>
                </a:extLst>
              </p:cNvPr>
              <p:cNvSpPr>
                <a:spLocks/>
              </p:cNvSpPr>
              <p:nvPr/>
            </p:nvSpPr>
            <p:spPr bwMode="auto">
              <a:xfrm>
                <a:off x="3364" y="1522"/>
                <a:ext cx="23" cy="73"/>
              </a:xfrm>
              <a:custGeom>
                <a:avLst/>
                <a:gdLst>
                  <a:gd name="T0" fmla="*/ 0 w 23"/>
                  <a:gd name="T1" fmla="*/ 0 h 73"/>
                  <a:gd name="T2" fmla="*/ 11 w 23"/>
                  <a:gd name="T3" fmla="*/ 37 h 73"/>
                  <a:gd name="T4" fmla="*/ 23 w 23"/>
                  <a:gd name="T5" fmla="*/ 73 h 73"/>
                  <a:gd name="T6" fmla="*/ 0 60000 65536"/>
                  <a:gd name="T7" fmla="*/ 0 60000 65536"/>
                  <a:gd name="T8" fmla="*/ 0 60000 65536"/>
                  <a:gd name="T9" fmla="*/ 0 w 23"/>
                  <a:gd name="T10" fmla="*/ 0 h 73"/>
                  <a:gd name="T11" fmla="*/ 23 w 23"/>
                  <a:gd name="T12" fmla="*/ 73 h 73"/>
                </a:gdLst>
                <a:ahLst/>
                <a:cxnLst>
                  <a:cxn ang="T6">
                    <a:pos x="T0" y="T1"/>
                  </a:cxn>
                  <a:cxn ang="T7">
                    <a:pos x="T2" y="T3"/>
                  </a:cxn>
                  <a:cxn ang="T8">
                    <a:pos x="T4" y="T5"/>
                  </a:cxn>
                </a:cxnLst>
                <a:rect l="T9" t="T10" r="T11" b="T12"/>
                <a:pathLst>
                  <a:path w="23" h="73">
                    <a:moveTo>
                      <a:pt x="0" y="0"/>
                    </a:moveTo>
                    <a:lnTo>
                      <a:pt x="11" y="37"/>
                    </a:lnTo>
                    <a:lnTo>
                      <a:pt x="23" y="73"/>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49" name="Freeform 146">
                <a:extLst>
                  <a:ext uri="{FF2B5EF4-FFF2-40B4-BE49-F238E27FC236}">
                    <a16:creationId xmlns:a16="http://schemas.microsoft.com/office/drawing/2014/main" id="{6D2ABB14-D76B-C867-6529-D311B2551699}"/>
                  </a:ext>
                </a:extLst>
              </p:cNvPr>
              <p:cNvSpPr>
                <a:spLocks/>
              </p:cNvSpPr>
              <p:nvPr/>
            </p:nvSpPr>
            <p:spPr bwMode="auto">
              <a:xfrm>
                <a:off x="3387" y="1595"/>
                <a:ext cx="23" cy="79"/>
              </a:xfrm>
              <a:custGeom>
                <a:avLst/>
                <a:gdLst>
                  <a:gd name="T0" fmla="*/ 0 w 23"/>
                  <a:gd name="T1" fmla="*/ 0 h 79"/>
                  <a:gd name="T2" fmla="*/ 11 w 23"/>
                  <a:gd name="T3" fmla="*/ 39 h 79"/>
                  <a:gd name="T4" fmla="*/ 23 w 23"/>
                  <a:gd name="T5" fmla="*/ 79 h 79"/>
                  <a:gd name="T6" fmla="*/ 0 60000 65536"/>
                  <a:gd name="T7" fmla="*/ 0 60000 65536"/>
                  <a:gd name="T8" fmla="*/ 0 60000 65536"/>
                  <a:gd name="T9" fmla="*/ 0 w 23"/>
                  <a:gd name="T10" fmla="*/ 0 h 79"/>
                  <a:gd name="T11" fmla="*/ 23 w 23"/>
                  <a:gd name="T12" fmla="*/ 79 h 79"/>
                </a:gdLst>
                <a:ahLst/>
                <a:cxnLst>
                  <a:cxn ang="T6">
                    <a:pos x="T0" y="T1"/>
                  </a:cxn>
                  <a:cxn ang="T7">
                    <a:pos x="T2" y="T3"/>
                  </a:cxn>
                  <a:cxn ang="T8">
                    <a:pos x="T4" y="T5"/>
                  </a:cxn>
                </a:cxnLst>
                <a:rect l="T9" t="T10" r="T11" b="T12"/>
                <a:pathLst>
                  <a:path w="23" h="79">
                    <a:moveTo>
                      <a:pt x="0" y="0"/>
                    </a:moveTo>
                    <a:lnTo>
                      <a:pt x="11" y="39"/>
                    </a:lnTo>
                    <a:lnTo>
                      <a:pt x="23" y="79"/>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0" name="Freeform 147">
                <a:extLst>
                  <a:ext uri="{FF2B5EF4-FFF2-40B4-BE49-F238E27FC236}">
                    <a16:creationId xmlns:a16="http://schemas.microsoft.com/office/drawing/2014/main" id="{10DB9310-9442-6CAE-92FD-E1E007A840A7}"/>
                  </a:ext>
                </a:extLst>
              </p:cNvPr>
              <p:cNvSpPr>
                <a:spLocks/>
              </p:cNvSpPr>
              <p:nvPr/>
            </p:nvSpPr>
            <p:spPr bwMode="auto">
              <a:xfrm>
                <a:off x="3410" y="1674"/>
                <a:ext cx="23" cy="87"/>
              </a:xfrm>
              <a:custGeom>
                <a:avLst/>
                <a:gdLst>
                  <a:gd name="T0" fmla="*/ 0 w 23"/>
                  <a:gd name="T1" fmla="*/ 0 h 87"/>
                  <a:gd name="T2" fmla="*/ 11 w 23"/>
                  <a:gd name="T3" fmla="*/ 42 h 87"/>
                  <a:gd name="T4" fmla="*/ 23 w 23"/>
                  <a:gd name="T5" fmla="*/ 87 h 87"/>
                  <a:gd name="T6" fmla="*/ 0 60000 65536"/>
                  <a:gd name="T7" fmla="*/ 0 60000 65536"/>
                  <a:gd name="T8" fmla="*/ 0 60000 65536"/>
                  <a:gd name="T9" fmla="*/ 0 w 23"/>
                  <a:gd name="T10" fmla="*/ 0 h 87"/>
                  <a:gd name="T11" fmla="*/ 23 w 23"/>
                  <a:gd name="T12" fmla="*/ 87 h 87"/>
                </a:gdLst>
                <a:ahLst/>
                <a:cxnLst>
                  <a:cxn ang="T6">
                    <a:pos x="T0" y="T1"/>
                  </a:cxn>
                  <a:cxn ang="T7">
                    <a:pos x="T2" y="T3"/>
                  </a:cxn>
                  <a:cxn ang="T8">
                    <a:pos x="T4" y="T5"/>
                  </a:cxn>
                </a:cxnLst>
                <a:rect l="T9" t="T10" r="T11" b="T12"/>
                <a:pathLst>
                  <a:path w="23" h="87">
                    <a:moveTo>
                      <a:pt x="0" y="0"/>
                    </a:moveTo>
                    <a:lnTo>
                      <a:pt x="11" y="42"/>
                    </a:lnTo>
                    <a:lnTo>
                      <a:pt x="23" y="87"/>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1" name="Freeform 148">
                <a:extLst>
                  <a:ext uri="{FF2B5EF4-FFF2-40B4-BE49-F238E27FC236}">
                    <a16:creationId xmlns:a16="http://schemas.microsoft.com/office/drawing/2014/main" id="{D234B7C2-3A7F-391E-A04A-C7D8175CD5B5}"/>
                  </a:ext>
                </a:extLst>
              </p:cNvPr>
              <p:cNvSpPr>
                <a:spLocks/>
              </p:cNvSpPr>
              <p:nvPr/>
            </p:nvSpPr>
            <p:spPr bwMode="auto">
              <a:xfrm>
                <a:off x="3433" y="1761"/>
                <a:ext cx="23" cy="90"/>
              </a:xfrm>
              <a:custGeom>
                <a:avLst/>
                <a:gdLst>
                  <a:gd name="T0" fmla="*/ 0 w 23"/>
                  <a:gd name="T1" fmla="*/ 0 h 90"/>
                  <a:gd name="T2" fmla="*/ 11 w 23"/>
                  <a:gd name="T3" fmla="*/ 44 h 90"/>
                  <a:gd name="T4" fmla="*/ 23 w 23"/>
                  <a:gd name="T5" fmla="*/ 90 h 90"/>
                  <a:gd name="T6" fmla="*/ 0 60000 65536"/>
                  <a:gd name="T7" fmla="*/ 0 60000 65536"/>
                  <a:gd name="T8" fmla="*/ 0 60000 65536"/>
                  <a:gd name="T9" fmla="*/ 0 w 23"/>
                  <a:gd name="T10" fmla="*/ 0 h 90"/>
                  <a:gd name="T11" fmla="*/ 23 w 23"/>
                  <a:gd name="T12" fmla="*/ 90 h 90"/>
                </a:gdLst>
                <a:ahLst/>
                <a:cxnLst>
                  <a:cxn ang="T6">
                    <a:pos x="T0" y="T1"/>
                  </a:cxn>
                  <a:cxn ang="T7">
                    <a:pos x="T2" y="T3"/>
                  </a:cxn>
                  <a:cxn ang="T8">
                    <a:pos x="T4" y="T5"/>
                  </a:cxn>
                </a:cxnLst>
                <a:rect l="T9" t="T10" r="T11" b="T12"/>
                <a:pathLst>
                  <a:path w="23" h="90">
                    <a:moveTo>
                      <a:pt x="0" y="0"/>
                    </a:moveTo>
                    <a:lnTo>
                      <a:pt x="11" y="44"/>
                    </a:lnTo>
                    <a:lnTo>
                      <a:pt x="23" y="9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2" name="Freeform 149">
                <a:extLst>
                  <a:ext uri="{FF2B5EF4-FFF2-40B4-BE49-F238E27FC236}">
                    <a16:creationId xmlns:a16="http://schemas.microsoft.com/office/drawing/2014/main" id="{B70F1CF9-3066-26A5-D6DD-883D3C6D5283}"/>
                  </a:ext>
                </a:extLst>
              </p:cNvPr>
              <p:cNvSpPr>
                <a:spLocks/>
              </p:cNvSpPr>
              <p:nvPr/>
            </p:nvSpPr>
            <p:spPr bwMode="auto">
              <a:xfrm>
                <a:off x="3456" y="1851"/>
                <a:ext cx="23" cy="96"/>
              </a:xfrm>
              <a:custGeom>
                <a:avLst/>
                <a:gdLst>
                  <a:gd name="T0" fmla="*/ 0 w 23"/>
                  <a:gd name="T1" fmla="*/ 0 h 96"/>
                  <a:gd name="T2" fmla="*/ 11 w 23"/>
                  <a:gd name="T3" fmla="*/ 48 h 96"/>
                  <a:gd name="T4" fmla="*/ 23 w 23"/>
                  <a:gd name="T5" fmla="*/ 96 h 96"/>
                  <a:gd name="T6" fmla="*/ 0 60000 65536"/>
                  <a:gd name="T7" fmla="*/ 0 60000 65536"/>
                  <a:gd name="T8" fmla="*/ 0 60000 65536"/>
                  <a:gd name="T9" fmla="*/ 0 w 23"/>
                  <a:gd name="T10" fmla="*/ 0 h 96"/>
                  <a:gd name="T11" fmla="*/ 23 w 23"/>
                  <a:gd name="T12" fmla="*/ 96 h 96"/>
                </a:gdLst>
                <a:ahLst/>
                <a:cxnLst>
                  <a:cxn ang="T6">
                    <a:pos x="T0" y="T1"/>
                  </a:cxn>
                  <a:cxn ang="T7">
                    <a:pos x="T2" y="T3"/>
                  </a:cxn>
                  <a:cxn ang="T8">
                    <a:pos x="T4" y="T5"/>
                  </a:cxn>
                </a:cxnLst>
                <a:rect l="T9" t="T10" r="T11" b="T12"/>
                <a:pathLst>
                  <a:path w="23" h="96">
                    <a:moveTo>
                      <a:pt x="0" y="0"/>
                    </a:moveTo>
                    <a:lnTo>
                      <a:pt x="11" y="48"/>
                    </a:lnTo>
                    <a:lnTo>
                      <a:pt x="23" y="96"/>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3" name="Line 150">
                <a:extLst>
                  <a:ext uri="{FF2B5EF4-FFF2-40B4-BE49-F238E27FC236}">
                    <a16:creationId xmlns:a16="http://schemas.microsoft.com/office/drawing/2014/main" id="{BEDB4120-1624-194D-281A-D8EC9EF08548}"/>
                  </a:ext>
                </a:extLst>
              </p:cNvPr>
              <p:cNvSpPr>
                <a:spLocks noChangeShapeType="1"/>
              </p:cNvSpPr>
              <p:nvPr/>
            </p:nvSpPr>
            <p:spPr bwMode="auto">
              <a:xfrm>
                <a:off x="3479" y="1947"/>
                <a:ext cx="23" cy="9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54" name="Freeform 151">
                <a:extLst>
                  <a:ext uri="{FF2B5EF4-FFF2-40B4-BE49-F238E27FC236}">
                    <a16:creationId xmlns:a16="http://schemas.microsoft.com/office/drawing/2014/main" id="{D43B8ECF-EE14-A63C-98FD-75F129713254}"/>
                  </a:ext>
                </a:extLst>
              </p:cNvPr>
              <p:cNvSpPr>
                <a:spLocks/>
              </p:cNvSpPr>
              <p:nvPr/>
            </p:nvSpPr>
            <p:spPr bwMode="auto">
              <a:xfrm>
                <a:off x="3502" y="2043"/>
                <a:ext cx="23" cy="98"/>
              </a:xfrm>
              <a:custGeom>
                <a:avLst/>
                <a:gdLst>
                  <a:gd name="T0" fmla="*/ 0 w 23"/>
                  <a:gd name="T1" fmla="*/ 0 h 98"/>
                  <a:gd name="T2" fmla="*/ 11 w 23"/>
                  <a:gd name="T3" fmla="*/ 48 h 98"/>
                  <a:gd name="T4" fmla="*/ 23 w 23"/>
                  <a:gd name="T5" fmla="*/ 98 h 98"/>
                  <a:gd name="T6" fmla="*/ 0 60000 65536"/>
                  <a:gd name="T7" fmla="*/ 0 60000 65536"/>
                  <a:gd name="T8" fmla="*/ 0 60000 65536"/>
                  <a:gd name="T9" fmla="*/ 0 w 23"/>
                  <a:gd name="T10" fmla="*/ 0 h 98"/>
                  <a:gd name="T11" fmla="*/ 23 w 23"/>
                  <a:gd name="T12" fmla="*/ 98 h 98"/>
                </a:gdLst>
                <a:ahLst/>
                <a:cxnLst>
                  <a:cxn ang="T6">
                    <a:pos x="T0" y="T1"/>
                  </a:cxn>
                  <a:cxn ang="T7">
                    <a:pos x="T2" y="T3"/>
                  </a:cxn>
                  <a:cxn ang="T8">
                    <a:pos x="T4" y="T5"/>
                  </a:cxn>
                </a:cxnLst>
                <a:rect l="T9" t="T10" r="T11" b="T12"/>
                <a:pathLst>
                  <a:path w="23" h="98">
                    <a:moveTo>
                      <a:pt x="0" y="0"/>
                    </a:moveTo>
                    <a:lnTo>
                      <a:pt x="11" y="48"/>
                    </a:lnTo>
                    <a:lnTo>
                      <a:pt x="23" y="98"/>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5" name="Line 152">
                <a:extLst>
                  <a:ext uri="{FF2B5EF4-FFF2-40B4-BE49-F238E27FC236}">
                    <a16:creationId xmlns:a16="http://schemas.microsoft.com/office/drawing/2014/main" id="{395995FE-E463-B019-FCF0-7D9A9A3CD1DE}"/>
                  </a:ext>
                </a:extLst>
              </p:cNvPr>
              <p:cNvSpPr>
                <a:spLocks noChangeShapeType="1"/>
              </p:cNvSpPr>
              <p:nvPr/>
            </p:nvSpPr>
            <p:spPr bwMode="auto">
              <a:xfrm>
                <a:off x="3525" y="2141"/>
                <a:ext cx="23" cy="9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56" name="Freeform 153">
                <a:extLst>
                  <a:ext uri="{FF2B5EF4-FFF2-40B4-BE49-F238E27FC236}">
                    <a16:creationId xmlns:a16="http://schemas.microsoft.com/office/drawing/2014/main" id="{1E026743-64F5-8CB5-B29A-CB85C6F4E3F3}"/>
                  </a:ext>
                </a:extLst>
              </p:cNvPr>
              <p:cNvSpPr>
                <a:spLocks/>
              </p:cNvSpPr>
              <p:nvPr/>
            </p:nvSpPr>
            <p:spPr bwMode="auto">
              <a:xfrm>
                <a:off x="3548" y="2237"/>
                <a:ext cx="23" cy="96"/>
              </a:xfrm>
              <a:custGeom>
                <a:avLst/>
                <a:gdLst>
                  <a:gd name="T0" fmla="*/ 0 w 23"/>
                  <a:gd name="T1" fmla="*/ 0 h 96"/>
                  <a:gd name="T2" fmla="*/ 11 w 23"/>
                  <a:gd name="T3" fmla="*/ 48 h 96"/>
                  <a:gd name="T4" fmla="*/ 23 w 23"/>
                  <a:gd name="T5" fmla="*/ 96 h 96"/>
                  <a:gd name="T6" fmla="*/ 0 60000 65536"/>
                  <a:gd name="T7" fmla="*/ 0 60000 65536"/>
                  <a:gd name="T8" fmla="*/ 0 60000 65536"/>
                  <a:gd name="T9" fmla="*/ 0 w 23"/>
                  <a:gd name="T10" fmla="*/ 0 h 96"/>
                  <a:gd name="T11" fmla="*/ 23 w 23"/>
                  <a:gd name="T12" fmla="*/ 96 h 96"/>
                </a:gdLst>
                <a:ahLst/>
                <a:cxnLst>
                  <a:cxn ang="T6">
                    <a:pos x="T0" y="T1"/>
                  </a:cxn>
                  <a:cxn ang="T7">
                    <a:pos x="T2" y="T3"/>
                  </a:cxn>
                  <a:cxn ang="T8">
                    <a:pos x="T4" y="T5"/>
                  </a:cxn>
                </a:cxnLst>
                <a:rect l="T9" t="T10" r="T11" b="T12"/>
                <a:pathLst>
                  <a:path w="23" h="96">
                    <a:moveTo>
                      <a:pt x="0" y="0"/>
                    </a:moveTo>
                    <a:lnTo>
                      <a:pt x="11" y="48"/>
                    </a:lnTo>
                    <a:lnTo>
                      <a:pt x="23" y="96"/>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7" name="Line 154">
                <a:extLst>
                  <a:ext uri="{FF2B5EF4-FFF2-40B4-BE49-F238E27FC236}">
                    <a16:creationId xmlns:a16="http://schemas.microsoft.com/office/drawing/2014/main" id="{B21F18EF-CA52-0BD2-6352-76AF8BA20F53}"/>
                  </a:ext>
                </a:extLst>
              </p:cNvPr>
              <p:cNvSpPr>
                <a:spLocks noChangeShapeType="1"/>
              </p:cNvSpPr>
              <p:nvPr/>
            </p:nvSpPr>
            <p:spPr bwMode="auto">
              <a:xfrm>
                <a:off x="3571" y="2333"/>
                <a:ext cx="23" cy="9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58" name="Freeform 155">
                <a:extLst>
                  <a:ext uri="{FF2B5EF4-FFF2-40B4-BE49-F238E27FC236}">
                    <a16:creationId xmlns:a16="http://schemas.microsoft.com/office/drawing/2014/main" id="{E1927A7A-4C16-BAA6-8A3D-DC0E00EF17F0}"/>
                  </a:ext>
                </a:extLst>
              </p:cNvPr>
              <p:cNvSpPr>
                <a:spLocks/>
              </p:cNvSpPr>
              <p:nvPr/>
            </p:nvSpPr>
            <p:spPr bwMode="auto">
              <a:xfrm>
                <a:off x="3594" y="2425"/>
                <a:ext cx="23" cy="90"/>
              </a:xfrm>
              <a:custGeom>
                <a:avLst/>
                <a:gdLst>
                  <a:gd name="T0" fmla="*/ 0 w 23"/>
                  <a:gd name="T1" fmla="*/ 0 h 90"/>
                  <a:gd name="T2" fmla="*/ 12 w 23"/>
                  <a:gd name="T3" fmla="*/ 46 h 90"/>
                  <a:gd name="T4" fmla="*/ 23 w 23"/>
                  <a:gd name="T5" fmla="*/ 90 h 90"/>
                  <a:gd name="T6" fmla="*/ 0 60000 65536"/>
                  <a:gd name="T7" fmla="*/ 0 60000 65536"/>
                  <a:gd name="T8" fmla="*/ 0 60000 65536"/>
                  <a:gd name="T9" fmla="*/ 0 w 23"/>
                  <a:gd name="T10" fmla="*/ 0 h 90"/>
                  <a:gd name="T11" fmla="*/ 23 w 23"/>
                  <a:gd name="T12" fmla="*/ 90 h 90"/>
                </a:gdLst>
                <a:ahLst/>
                <a:cxnLst>
                  <a:cxn ang="T6">
                    <a:pos x="T0" y="T1"/>
                  </a:cxn>
                  <a:cxn ang="T7">
                    <a:pos x="T2" y="T3"/>
                  </a:cxn>
                  <a:cxn ang="T8">
                    <a:pos x="T4" y="T5"/>
                  </a:cxn>
                </a:cxnLst>
                <a:rect l="T9" t="T10" r="T11" b="T12"/>
                <a:pathLst>
                  <a:path w="23" h="90">
                    <a:moveTo>
                      <a:pt x="0" y="0"/>
                    </a:moveTo>
                    <a:lnTo>
                      <a:pt x="12" y="46"/>
                    </a:lnTo>
                    <a:lnTo>
                      <a:pt x="23" y="9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59" name="Freeform 156">
                <a:extLst>
                  <a:ext uri="{FF2B5EF4-FFF2-40B4-BE49-F238E27FC236}">
                    <a16:creationId xmlns:a16="http://schemas.microsoft.com/office/drawing/2014/main" id="{20003C1C-0978-F933-8BC6-824044693C98}"/>
                  </a:ext>
                </a:extLst>
              </p:cNvPr>
              <p:cNvSpPr>
                <a:spLocks/>
              </p:cNvSpPr>
              <p:nvPr/>
            </p:nvSpPr>
            <p:spPr bwMode="auto">
              <a:xfrm>
                <a:off x="3617" y="2515"/>
                <a:ext cx="23" cy="84"/>
              </a:xfrm>
              <a:custGeom>
                <a:avLst/>
                <a:gdLst>
                  <a:gd name="T0" fmla="*/ 0 w 23"/>
                  <a:gd name="T1" fmla="*/ 0 h 84"/>
                  <a:gd name="T2" fmla="*/ 12 w 23"/>
                  <a:gd name="T3" fmla="*/ 42 h 84"/>
                  <a:gd name="T4" fmla="*/ 23 w 23"/>
                  <a:gd name="T5" fmla="*/ 84 h 84"/>
                  <a:gd name="T6" fmla="*/ 0 60000 65536"/>
                  <a:gd name="T7" fmla="*/ 0 60000 65536"/>
                  <a:gd name="T8" fmla="*/ 0 60000 65536"/>
                  <a:gd name="T9" fmla="*/ 0 w 23"/>
                  <a:gd name="T10" fmla="*/ 0 h 84"/>
                  <a:gd name="T11" fmla="*/ 23 w 23"/>
                  <a:gd name="T12" fmla="*/ 84 h 84"/>
                </a:gdLst>
                <a:ahLst/>
                <a:cxnLst>
                  <a:cxn ang="T6">
                    <a:pos x="T0" y="T1"/>
                  </a:cxn>
                  <a:cxn ang="T7">
                    <a:pos x="T2" y="T3"/>
                  </a:cxn>
                  <a:cxn ang="T8">
                    <a:pos x="T4" y="T5"/>
                  </a:cxn>
                </a:cxnLst>
                <a:rect l="T9" t="T10" r="T11" b="T12"/>
                <a:pathLst>
                  <a:path w="23" h="84">
                    <a:moveTo>
                      <a:pt x="0" y="0"/>
                    </a:moveTo>
                    <a:lnTo>
                      <a:pt x="12" y="42"/>
                    </a:lnTo>
                    <a:lnTo>
                      <a:pt x="23" y="84"/>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0" name="Line 157">
                <a:extLst>
                  <a:ext uri="{FF2B5EF4-FFF2-40B4-BE49-F238E27FC236}">
                    <a16:creationId xmlns:a16="http://schemas.microsoft.com/office/drawing/2014/main" id="{F34FD4A7-904E-F3A1-628D-FA630B84D945}"/>
                  </a:ext>
                </a:extLst>
              </p:cNvPr>
              <p:cNvSpPr>
                <a:spLocks noChangeShapeType="1"/>
              </p:cNvSpPr>
              <p:nvPr/>
            </p:nvSpPr>
            <p:spPr bwMode="auto">
              <a:xfrm>
                <a:off x="3640" y="2599"/>
                <a:ext cx="23" cy="8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61" name="Freeform 158">
                <a:extLst>
                  <a:ext uri="{FF2B5EF4-FFF2-40B4-BE49-F238E27FC236}">
                    <a16:creationId xmlns:a16="http://schemas.microsoft.com/office/drawing/2014/main" id="{12A72D8F-3A3E-33AB-D0E8-063C9DBB1C17}"/>
                  </a:ext>
                </a:extLst>
              </p:cNvPr>
              <p:cNvSpPr>
                <a:spLocks/>
              </p:cNvSpPr>
              <p:nvPr/>
            </p:nvSpPr>
            <p:spPr bwMode="auto">
              <a:xfrm>
                <a:off x="3663" y="2680"/>
                <a:ext cx="23" cy="77"/>
              </a:xfrm>
              <a:custGeom>
                <a:avLst/>
                <a:gdLst>
                  <a:gd name="T0" fmla="*/ 0 w 23"/>
                  <a:gd name="T1" fmla="*/ 0 h 77"/>
                  <a:gd name="T2" fmla="*/ 12 w 23"/>
                  <a:gd name="T3" fmla="*/ 39 h 77"/>
                  <a:gd name="T4" fmla="*/ 23 w 23"/>
                  <a:gd name="T5" fmla="*/ 77 h 77"/>
                  <a:gd name="T6" fmla="*/ 0 60000 65536"/>
                  <a:gd name="T7" fmla="*/ 0 60000 65536"/>
                  <a:gd name="T8" fmla="*/ 0 60000 65536"/>
                  <a:gd name="T9" fmla="*/ 0 w 23"/>
                  <a:gd name="T10" fmla="*/ 0 h 77"/>
                  <a:gd name="T11" fmla="*/ 23 w 23"/>
                  <a:gd name="T12" fmla="*/ 77 h 77"/>
                </a:gdLst>
                <a:ahLst/>
                <a:cxnLst>
                  <a:cxn ang="T6">
                    <a:pos x="T0" y="T1"/>
                  </a:cxn>
                  <a:cxn ang="T7">
                    <a:pos x="T2" y="T3"/>
                  </a:cxn>
                  <a:cxn ang="T8">
                    <a:pos x="T4" y="T5"/>
                  </a:cxn>
                </a:cxnLst>
                <a:rect l="T9" t="T10" r="T11" b="T12"/>
                <a:pathLst>
                  <a:path w="23" h="77">
                    <a:moveTo>
                      <a:pt x="0" y="0"/>
                    </a:moveTo>
                    <a:lnTo>
                      <a:pt x="12" y="39"/>
                    </a:lnTo>
                    <a:lnTo>
                      <a:pt x="23" y="77"/>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2" name="Freeform 159">
                <a:extLst>
                  <a:ext uri="{FF2B5EF4-FFF2-40B4-BE49-F238E27FC236}">
                    <a16:creationId xmlns:a16="http://schemas.microsoft.com/office/drawing/2014/main" id="{E39AB25B-DEC8-71F3-AE6B-622B9E0B3134}"/>
                  </a:ext>
                </a:extLst>
              </p:cNvPr>
              <p:cNvSpPr>
                <a:spLocks/>
              </p:cNvSpPr>
              <p:nvPr/>
            </p:nvSpPr>
            <p:spPr bwMode="auto">
              <a:xfrm>
                <a:off x="3686" y="2757"/>
                <a:ext cx="23" cy="69"/>
              </a:xfrm>
              <a:custGeom>
                <a:avLst/>
                <a:gdLst>
                  <a:gd name="T0" fmla="*/ 0 w 23"/>
                  <a:gd name="T1" fmla="*/ 0 h 69"/>
                  <a:gd name="T2" fmla="*/ 12 w 23"/>
                  <a:gd name="T3" fmla="*/ 34 h 69"/>
                  <a:gd name="T4" fmla="*/ 23 w 23"/>
                  <a:gd name="T5" fmla="*/ 69 h 69"/>
                  <a:gd name="T6" fmla="*/ 0 60000 65536"/>
                  <a:gd name="T7" fmla="*/ 0 60000 65536"/>
                  <a:gd name="T8" fmla="*/ 0 60000 65536"/>
                  <a:gd name="T9" fmla="*/ 0 w 23"/>
                  <a:gd name="T10" fmla="*/ 0 h 69"/>
                  <a:gd name="T11" fmla="*/ 23 w 23"/>
                  <a:gd name="T12" fmla="*/ 69 h 69"/>
                </a:gdLst>
                <a:ahLst/>
                <a:cxnLst>
                  <a:cxn ang="T6">
                    <a:pos x="T0" y="T1"/>
                  </a:cxn>
                  <a:cxn ang="T7">
                    <a:pos x="T2" y="T3"/>
                  </a:cxn>
                  <a:cxn ang="T8">
                    <a:pos x="T4" y="T5"/>
                  </a:cxn>
                </a:cxnLst>
                <a:rect l="T9" t="T10" r="T11" b="T12"/>
                <a:pathLst>
                  <a:path w="23" h="69">
                    <a:moveTo>
                      <a:pt x="0" y="0"/>
                    </a:moveTo>
                    <a:lnTo>
                      <a:pt x="12" y="34"/>
                    </a:lnTo>
                    <a:lnTo>
                      <a:pt x="23" y="69"/>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3" name="Freeform 160">
                <a:extLst>
                  <a:ext uri="{FF2B5EF4-FFF2-40B4-BE49-F238E27FC236}">
                    <a16:creationId xmlns:a16="http://schemas.microsoft.com/office/drawing/2014/main" id="{B886E596-EF32-26C0-A3D6-97AF53177A38}"/>
                  </a:ext>
                </a:extLst>
              </p:cNvPr>
              <p:cNvSpPr>
                <a:spLocks/>
              </p:cNvSpPr>
              <p:nvPr/>
            </p:nvSpPr>
            <p:spPr bwMode="auto">
              <a:xfrm>
                <a:off x="3709" y="2826"/>
                <a:ext cx="23" cy="65"/>
              </a:xfrm>
              <a:custGeom>
                <a:avLst/>
                <a:gdLst>
                  <a:gd name="T0" fmla="*/ 0 w 23"/>
                  <a:gd name="T1" fmla="*/ 0 h 65"/>
                  <a:gd name="T2" fmla="*/ 12 w 23"/>
                  <a:gd name="T3" fmla="*/ 33 h 65"/>
                  <a:gd name="T4" fmla="*/ 23 w 23"/>
                  <a:gd name="T5" fmla="*/ 65 h 65"/>
                  <a:gd name="T6" fmla="*/ 0 60000 65536"/>
                  <a:gd name="T7" fmla="*/ 0 60000 65536"/>
                  <a:gd name="T8" fmla="*/ 0 60000 65536"/>
                  <a:gd name="T9" fmla="*/ 0 w 23"/>
                  <a:gd name="T10" fmla="*/ 0 h 65"/>
                  <a:gd name="T11" fmla="*/ 23 w 23"/>
                  <a:gd name="T12" fmla="*/ 65 h 65"/>
                </a:gdLst>
                <a:ahLst/>
                <a:cxnLst>
                  <a:cxn ang="T6">
                    <a:pos x="T0" y="T1"/>
                  </a:cxn>
                  <a:cxn ang="T7">
                    <a:pos x="T2" y="T3"/>
                  </a:cxn>
                  <a:cxn ang="T8">
                    <a:pos x="T4" y="T5"/>
                  </a:cxn>
                </a:cxnLst>
                <a:rect l="T9" t="T10" r="T11" b="T12"/>
                <a:pathLst>
                  <a:path w="23" h="65">
                    <a:moveTo>
                      <a:pt x="0" y="0"/>
                    </a:moveTo>
                    <a:lnTo>
                      <a:pt x="12" y="33"/>
                    </a:lnTo>
                    <a:lnTo>
                      <a:pt x="23" y="65"/>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4" name="Freeform 161">
                <a:extLst>
                  <a:ext uri="{FF2B5EF4-FFF2-40B4-BE49-F238E27FC236}">
                    <a16:creationId xmlns:a16="http://schemas.microsoft.com/office/drawing/2014/main" id="{94285DB0-3DCE-5EB7-F3FD-32C2F9007521}"/>
                  </a:ext>
                </a:extLst>
              </p:cNvPr>
              <p:cNvSpPr>
                <a:spLocks/>
              </p:cNvSpPr>
              <p:nvPr/>
            </p:nvSpPr>
            <p:spPr bwMode="auto">
              <a:xfrm>
                <a:off x="3732" y="2891"/>
                <a:ext cx="23" cy="58"/>
              </a:xfrm>
              <a:custGeom>
                <a:avLst/>
                <a:gdLst>
                  <a:gd name="T0" fmla="*/ 0 w 23"/>
                  <a:gd name="T1" fmla="*/ 0 h 58"/>
                  <a:gd name="T2" fmla="*/ 12 w 23"/>
                  <a:gd name="T3" fmla="*/ 29 h 58"/>
                  <a:gd name="T4" fmla="*/ 23 w 23"/>
                  <a:gd name="T5" fmla="*/ 58 h 58"/>
                  <a:gd name="T6" fmla="*/ 0 60000 65536"/>
                  <a:gd name="T7" fmla="*/ 0 60000 65536"/>
                  <a:gd name="T8" fmla="*/ 0 60000 65536"/>
                  <a:gd name="T9" fmla="*/ 0 w 23"/>
                  <a:gd name="T10" fmla="*/ 0 h 58"/>
                  <a:gd name="T11" fmla="*/ 23 w 23"/>
                  <a:gd name="T12" fmla="*/ 58 h 58"/>
                </a:gdLst>
                <a:ahLst/>
                <a:cxnLst>
                  <a:cxn ang="T6">
                    <a:pos x="T0" y="T1"/>
                  </a:cxn>
                  <a:cxn ang="T7">
                    <a:pos x="T2" y="T3"/>
                  </a:cxn>
                  <a:cxn ang="T8">
                    <a:pos x="T4" y="T5"/>
                  </a:cxn>
                </a:cxnLst>
                <a:rect l="T9" t="T10" r="T11" b="T12"/>
                <a:pathLst>
                  <a:path w="23" h="58">
                    <a:moveTo>
                      <a:pt x="0" y="0"/>
                    </a:moveTo>
                    <a:lnTo>
                      <a:pt x="12" y="29"/>
                    </a:lnTo>
                    <a:lnTo>
                      <a:pt x="23" y="58"/>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5" name="Freeform 162">
                <a:extLst>
                  <a:ext uri="{FF2B5EF4-FFF2-40B4-BE49-F238E27FC236}">
                    <a16:creationId xmlns:a16="http://schemas.microsoft.com/office/drawing/2014/main" id="{58C4D78C-DC58-F64B-D84B-E50B6B4A5490}"/>
                  </a:ext>
                </a:extLst>
              </p:cNvPr>
              <p:cNvSpPr>
                <a:spLocks/>
              </p:cNvSpPr>
              <p:nvPr/>
            </p:nvSpPr>
            <p:spPr bwMode="auto">
              <a:xfrm>
                <a:off x="3755" y="2949"/>
                <a:ext cx="23" cy="54"/>
              </a:xfrm>
              <a:custGeom>
                <a:avLst/>
                <a:gdLst>
                  <a:gd name="T0" fmla="*/ 0 w 23"/>
                  <a:gd name="T1" fmla="*/ 0 h 54"/>
                  <a:gd name="T2" fmla="*/ 12 w 23"/>
                  <a:gd name="T3" fmla="*/ 27 h 54"/>
                  <a:gd name="T4" fmla="*/ 23 w 23"/>
                  <a:gd name="T5" fmla="*/ 54 h 54"/>
                  <a:gd name="T6" fmla="*/ 0 60000 65536"/>
                  <a:gd name="T7" fmla="*/ 0 60000 65536"/>
                  <a:gd name="T8" fmla="*/ 0 60000 65536"/>
                  <a:gd name="T9" fmla="*/ 0 w 23"/>
                  <a:gd name="T10" fmla="*/ 0 h 54"/>
                  <a:gd name="T11" fmla="*/ 23 w 23"/>
                  <a:gd name="T12" fmla="*/ 54 h 54"/>
                </a:gdLst>
                <a:ahLst/>
                <a:cxnLst>
                  <a:cxn ang="T6">
                    <a:pos x="T0" y="T1"/>
                  </a:cxn>
                  <a:cxn ang="T7">
                    <a:pos x="T2" y="T3"/>
                  </a:cxn>
                  <a:cxn ang="T8">
                    <a:pos x="T4" y="T5"/>
                  </a:cxn>
                </a:cxnLst>
                <a:rect l="T9" t="T10" r="T11" b="T12"/>
                <a:pathLst>
                  <a:path w="23" h="54">
                    <a:moveTo>
                      <a:pt x="0" y="0"/>
                    </a:moveTo>
                    <a:lnTo>
                      <a:pt x="12" y="27"/>
                    </a:lnTo>
                    <a:lnTo>
                      <a:pt x="23" y="54"/>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6" name="Freeform 163">
                <a:extLst>
                  <a:ext uri="{FF2B5EF4-FFF2-40B4-BE49-F238E27FC236}">
                    <a16:creationId xmlns:a16="http://schemas.microsoft.com/office/drawing/2014/main" id="{1C2443C3-0F3F-1932-45B7-A7C5B501468D}"/>
                  </a:ext>
                </a:extLst>
              </p:cNvPr>
              <p:cNvSpPr>
                <a:spLocks/>
              </p:cNvSpPr>
              <p:nvPr/>
            </p:nvSpPr>
            <p:spPr bwMode="auto">
              <a:xfrm>
                <a:off x="3778" y="3003"/>
                <a:ext cx="23" cy="48"/>
              </a:xfrm>
              <a:custGeom>
                <a:avLst/>
                <a:gdLst>
                  <a:gd name="T0" fmla="*/ 0 w 23"/>
                  <a:gd name="T1" fmla="*/ 0 h 48"/>
                  <a:gd name="T2" fmla="*/ 12 w 23"/>
                  <a:gd name="T3" fmla="*/ 25 h 48"/>
                  <a:gd name="T4" fmla="*/ 23 w 23"/>
                  <a:gd name="T5" fmla="*/ 48 h 48"/>
                  <a:gd name="T6" fmla="*/ 0 60000 65536"/>
                  <a:gd name="T7" fmla="*/ 0 60000 65536"/>
                  <a:gd name="T8" fmla="*/ 0 60000 65536"/>
                  <a:gd name="T9" fmla="*/ 0 w 23"/>
                  <a:gd name="T10" fmla="*/ 0 h 48"/>
                  <a:gd name="T11" fmla="*/ 23 w 23"/>
                  <a:gd name="T12" fmla="*/ 48 h 48"/>
                </a:gdLst>
                <a:ahLst/>
                <a:cxnLst>
                  <a:cxn ang="T6">
                    <a:pos x="T0" y="T1"/>
                  </a:cxn>
                  <a:cxn ang="T7">
                    <a:pos x="T2" y="T3"/>
                  </a:cxn>
                  <a:cxn ang="T8">
                    <a:pos x="T4" y="T5"/>
                  </a:cxn>
                </a:cxnLst>
                <a:rect l="T9" t="T10" r="T11" b="T12"/>
                <a:pathLst>
                  <a:path w="23" h="48">
                    <a:moveTo>
                      <a:pt x="0" y="0"/>
                    </a:moveTo>
                    <a:lnTo>
                      <a:pt x="12" y="25"/>
                    </a:lnTo>
                    <a:lnTo>
                      <a:pt x="23" y="48"/>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7" name="Freeform 164">
                <a:extLst>
                  <a:ext uri="{FF2B5EF4-FFF2-40B4-BE49-F238E27FC236}">
                    <a16:creationId xmlns:a16="http://schemas.microsoft.com/office/drawing/2014/main" id="{40C734B7-80CF-CBA6-8BC4-95C8B2992BE6}"/>
                  </a:ext>
                </a:extLst>
              </p:cNvPr>
              <p:cNvSpPr>
                <a:spLocks/>
              </p:cNvSpPr>
              <p:nvPr/>
            </p:nvSpPr>
            <p:spPr bwMode="auto">
              <a:xfrm>
                <a:off x="3801" y="3051"/>
                <a:ext cx="23" cy="42"/>
              </a:xfrm>
              <a:custGeom>
                <a:avLst/>
                <a:gdLst>
                  <a:gd name="T0" fmla="*/ 0 w 23"/>
                  <a:gd name="T1" fmla="*/ 0 h 42"/>
                  <a:gd name="T2" fmla="*/ 12 w 23"/>
                  <a:gd name="T3" fmla="*/ 21 h 42"/>
                  <a:gd name="T4" fmla="*/ 23 w 23"/>
                  <a:gd name="T5" fmla="*/ 42 h 42"/>
                  <a:gd name="T6" fmla="*/ 0 60000 65536"/>
                  <a:gd name="T7" fmla="*/ 0 60000 65536"/>
                  <a:gd name="T8" fmla="*/ 0 60000 65536"/>
                  <a:gd name="T9" fmla="*/ 0 w 23"/>
                  <a:gd name="T10" fmla="*/ 0 h 42"/>
                  <a:gd name="T11" fmla="*/ 23 w 23"/>
                  <a:gd name="T12" fmla="*/ 42 h 42"/>
                </a:gdLst>
                <a:ahLst/>
                <a:cxnLst>
                  <a:cxn ang="T6">
                    <a:pos x="T0" y="T1"/>
                  </a:cxn>
                  <a:cxn ang="T7">
                    <a:pos x="T2" y="T3"/>
                  </a:cxn>
                  <a:cxn ang="T8">
                    <a:pos x="T4" y="T5"/>
                  </a:cxn>
                </a:cxnLst>
                <a:rect l="T9" t="T10" r="T11" b="T12"/>
                <a:pathLst>
                  <a:path w="23" h="42">
                    <a:moveTo>
                      <a:pt x="0" y="0"/>
                    </a:moveTo>
                    <a:lnTo>
                      <a:pt x="12" y="21"/>
                    </a:lnTo>
                    <a:lnTo>
                      <a:pt x="23" y="42"/>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8" name="Freeform 165">
                <a:extLst>
                  <a:ext uri="{FF2B5EF4-FFF2-40B4-BE49-F238E27FC236}">
                    <a16:creationId xmlns:a16="http://schemas.microsoft.com/office/drawing/2014/main" id="{1EF71124-C7DD-6F32-503A-92F7868DD470}"/>
                  </a:ext>
                </a:extLst>
              </p:cNvPr>
              <p:cNvSpPr>
                <a:spLocks/>
              </p:cNvSpPr>
              <p:nvPr/>
            </p:nvSpPr>
            <p:spPr bwMode="auto">
              <a:xfrm>
                <a:off x="3824" y="3093"/>
                <a:ext cx="23" cy="36"/>
              </a:xfrm>
              <a:custGeom>
                <a:avLst/>
                <a:gdLst>
                  <a:gd name="T0" fmla="*/ 0 w 23"/>
                  <a:gd name="T1" fmla="*/ 0 h 36"/>
                  <a:gd name="T2" fmla="*/ 12 w 23"/>
                  <a:gd name="T3" fmla="*/ 19 h 36"/>
                  <a:gd name="T4" fmla="*/ 23 w 23"/>
                  <a:gd name="T5" fmla="*/ 36 h 36"/>
                  <a:gd name="T6" fmla="*/ 0 60000 65536"/>
                  <a:gd name="T7" fmla="*/ 0 60000 65536"/>
                  <a:gd name="T8" fmla="*/ 0 60000 65536"/>
                  <a:gd name="T9" fmla="*/ 0 w 23"/>
                  <a:gd name="T10" fmla="*/ 0 h 36"/>
                  <a:gd name="T11" fmla="*/ 23 w 23"/>
                  <a:gd name="T12" fmla="*/ 36 h 36"/>
                </a:gdLst>
                <a:ahLst/>
                <a:cxnLst>
                  <a:cxn ang="T6">
                    <a:pos x="T0" y="T1"/>
                  </a:cxn>
                  <a:cxn ang="T7">
                    <a:pos x="T2" y="T3"/>
                  </a:cxn>
                  <a:cxn ang="T8">
                    <a:pos x="T4" y="T5"/>
                  </a:cxn>
                </a:cxnLst>
                <a:rect l="T9" t="T10" r="T11" b="T12"/>
                <a:pathLst>
                  <a:path w="23" h="36">
                    <a:moveTo>
                      <a:pt x="0" y="0"/>
                    </a:moveTo>
                    <a:lnTo>
                      <a:pt x="12" y="19"/>
                    </a:lnTo>
                    <a:lnTo>
                      <a:pt x="23" y="36"/>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69" name="Freeform 166">
                <a:extLst>
                  <a:ext uri="{FF2B5EF4-FFF2-40B4-BE49-F238E27FC236}">
                    <a16:creationId xmlns:a16="http://schemas.microsoft.com/office/drawing/2014/main" id="{F4D2BECA-FA1A-C1D6-42A2-DF4B28E310EB}"/>
                  </a:ext>
                </a:extLst>
              </p:cNvPr>
              <p:cNvSpPr>
                <a:spLocks/>
              </p:cNvSpPr>
              <p:nvPr/>
            </p:nvSpPr>
            <p:spPr bwMode="auto">
              <a:xfrm>
                <a:off x="3847" y="3129"/>
                <a:ext cx="24" cy="35"/>
              </a:xfrm>
              <a:custGeom>
                <a:avLst/>
                <a:gdLst>
                  <a:gd name="T0" fmla="*/ 0 w 24"/>
                  <a:gd name="T1" fmla="*/ 0 h 35"/>
                  <a:gd name="T2" fmla="*/ 12 w 24"/>
                  <a:gd name="T3" fmla="*/ 18 h 35"/>
                  <a:gd name="T4" fmla="*/ 24 w 24"/>
                  <a:gd name="T5" fmla="*/ 35 h 35"/>
                  <a:gd name="T6" fmla="*/ 0 60000 65536"/>
                  <a:gd name="T7" fmla="*/ 0 60000 65536"/>
                  <a:gd name="T8" fmla="*/ 0 60000 65536"/>
                  <a:gd name="T9" fmla="*/ 0 w 24"/>
                  <a:gd name="T10" fmla="*/ 0 h 35"/>
                  <a:gd name="T11" fmla="*/ 24 w 24"/>
                  <a:gd name="T12" fmla="*/ 35 h 35"/>
                </a:gdLst>
                <a:ahLst/>
                <a:cxnLst>
                  <a:cxn ang="T6">
                    <a:pos x="T0" y="T1"/>
                  </a:cxn>
                  <a:cxn ang="T7">
                    <a:pos x="T2" y="T3"/>
                  </a:cxn>
                  <a:cxn ang="T8">
                    <a:pos x="T4" y="T5"/>
                  </a:cxn>
                </a:cxnLst>
                <a:rect l="T9" t="T10" r="T11" b="T12"/>
                <a:pathLst>
                  <a:path w="24" h="35">
                    <a:moveTo>
                      <a:pt x="0" y="0"/>
                    </a:moveTo>
                    <a:lnTo>
                      <a:pt x="12" y="18"/>
                    </a:lnTo>
                    <a:lnTo>
                      <a:pt x="24" y="35"/>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70" name="Line 167">
                <a:extLst>
                  <a:ext uri="{FF2B5EF4-FFF2-40B4-BE49-F238E27FC236}">
                    <a16:creationId xmlns:a16="http://schemas.microsoft.com/office/drawing/2014/main" id="{2C15D90A-9455-8FC9-A983-0C4F1EE8FF39}"/>
                  </a:ext>
                </a:extLst>
              </p:cNvPr>
              <p:cNvSpPr>
                <a:spLocks noChangeShapeType="1"/>
              </p:cNvSpPr>
              <p:nvPr/>
            </p:nvSpPr>
            <p:spPr bwMode="auto">
              <a:xfrm>
                <a:off x="3871" y="3164"/>
                <a:ext cx="23" cy="2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71" name="Freeform 168">
                <a:extLst>
                  <a:ext uri="{FF2B5EF4-FFF2-40B4-BE49-F238E27FC236}">
                    <a16:creationId xmlns:a16="http://schemas.microsoft.com/office/drawing/2014/main" id="{CC64940B-D0FC-6AD6-8A85-DFE620EE6FC1}"/>
                  </a:ext>
                </a:extLst>
              </p:cNvPr>
              <p:cNvSpPr>
                <a:spLocks/>
              </p:cNvSpPr>
              <p:nvPr/>
            </p:nvSpPr>
            <p:spPr bwMode="auto">
              <a:xfrm>
                <a:off x="3894" y="3193"/>
                <a:ext cx="23" cy="23"/>
              </a:xfrm>
              <a:custGeom>
                <a:avLst/>
                <a:gdLst>
                  <a:gd name="T0" fmla="*/ 0 w 23"/>
                  <a:gd name="T1" fmla="*/ 0 h 23"/>
                  <a:gd name="T2" fmla="*/ 11 w 23"/>
                  <a:gd name="T3" fmla="*/ 11 h 23"/>
                  <a:gd name="T4" fmla="*/ 23 w 23"/>
                  <a:gd name="T5" fmla="*/ 23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0"/>
                    </a:moveTo>
                    <a:lnTo>
                      <a:pt x="11" y="11"/>
                    </a:lnTo>
                    <a:lnTo>
                      <a:pt x="23" y="23"/>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72" name="Line 169">
                <a:extLst>
                  <a:ext uri="{FF2B5EF4-FFF2-40B4-BE49-F238E27FC236}">
                    <a16:creationId xmlns:a16="http://schemas.microsoft.com/office/drawing/2014/main" id="{9E83FE31-868C-9435-498A-0ABA78A79604}"/>
                  </a:ext>
                </a:extLst>
              </p:cNvPr>
              <p:cNvSpPr>
                <a:spLocks noChangeShapeType="1"/>
              </p:cNvSpPr>
              <p:nvPr/>
            </p:nvSpPr>
            <p:spPr bwMode="auto">
              <a:xfrm>
                <a:off x="3917" y="3216"/>
                <a:ext cx="23" cy="2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73" name="Line 170">
                <a:extLst>
                  <a:ext uri="{FF2B5EF4-FFF2-40B4-BE49-F238E27FC236}">
                    <a16:creationId xmlns:a16="http://schemas.microsoft.com/office/drawing/2014/main" id="{A33E5FFB-52D9-3095-A925-53847E0AEC2D}"/>
                  </a:ext>
                </a:extLst>
              </p:cNvPr>
              <p:cNvSpPr>
                <a:spLocks noChangeShapeType="1"/>
              </p:cNvSpPr>
              <p:nvPr/>
            </p:nvSpPr>
            <p:spPr bwMode="auto">
              <a:xfrm>
                <a:off x="3940" y="3237"/>
                <a:ext cx="23" cy="19"/>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74" name="Line 171">
                <a:extLst>
                  <a:ext uri="{FF2B5EF4-FFF2-40B4-BE49-F238E27FC236}">
                    <a16:creationId xmlns:a16="http://schemas.microsoft.com/office/drawing/2014/main" id="{AC77E814-C2D8-C1B7-ED5B-0ABABBD8F4DE}"/>
                  </a:ext>
                </a:extLst>
              </p:cNvPr>
              <p:cNvSpPr>
                <a:spLocks noChangeShapeType="1"/>
              </p:cNvSpPr>
              <p:nvPr/>
            </p:nvSpPr>
            <p:spPr bwMode="auto">
              <a:xfrm>
                <a:off x="3963" y="3256"/>
                <a:ext cx="23" cy="1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75" name="Freeform 172">
                <a:extLst>
                  <a:ext uri="{FF2B5EF4-FFF2-40B4-BE49-F238E27FC236}">
                    <a16:creationId xmlns:a16="http://schemas.microsoft.com/office/drawing/2014/main" id="{900B7384-C56E-76EB-5FFA-76655E3C37CB}"/>
                  </a:ext>
                </a:extLst>
              </p:cNvPr>
              <p:cNvSpPr>
                <a:spLocks/>
              </p:cNvSpPr>
              <p:nvPr/>
            </p:nvSpPr>
            <p:spPr bwMode="auto">
              <a:xfrm>
                <a:off x="3986" y="3271"/>
                <a:ext cx="23" cy="12"/>
              </a:xfrm>
              <a:custGeom>
                <a:avLst/>
                <a:gdLst>
                  <a:gd name="T0" fmla="*/ 0 w 23"/>
                  <a:gd name="T1" fmla="*/ 0 h 12"/>
                  <a:gd name="T2" fmla="*/ 11 w 23"/>
                  <a:gd name="T3" fmla="*/ 6 h 12"/>
                  <a:gd name="T4" fmla="*/ 23 w 23"/>
                  <a:gd name="T5" fmla="*/ 12 h 12"/>
                  <a:gd name="T6" fmla="*/ 0 60000 65536"/>
                  <a:gd name="T7" fmla="*/ 0 60000 65536"/>
                  <a:gd name="T8" fmla="*/ 0 60000 65536"/>
                  <a:gd name="T9" fmla="*/ 0 w 23"/>
                  <a:gd name="T10" fmla="*/ 0 h 12"/>
                  <a:gd name="T11" fmla="*/ 23 w 23"/>
                  <a:gd name="T12" fmla="*/ 12 h 12"/>
                </a:gdLst>
                <a:ahLst/>
                <a:cxnLst>
                  <a:cxn ang="T6">
                    <a:pos x="T0" y="T1"/>
                  </a:cxn>
                  <a:cxn ang="T7">
                    <a:pos x="T2" y="T3"/>
                  </a:cxn>
                  <a:cxn ang="T8">
                    <a:pos x="T4" y="T5"/>
                  </a:cxn>
                </a:cxnLst>
                <a:rect l="T9" t="T10" r="T11" b="T12"/>
                <a:pathLst>
                  <a:path w="23" h="12">
                    <a:moveTo>
                      <a:pt x="0" y="0"/>
                    </a:moveTo>
                    <a:lnTo>
                      <a:pt x="11" y="6"/>
                    </a:lnTo>
                    <a:lnTo>
                      <a:pt x="23" y="12"/>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76" name="Line 173">
                <a:extLst>
                  <a:ext uri="{FF2B5EF4-FFF2-40B4-BE49-F238E27FC236}">
                    <a16:creationId xmlns:a16="http://schemas.microsoft.com/office/drawing/2014/main" id="{7E4E0FCC-8B45-888E-450F-4A93DEF016F2}"/>
                  </a:ext>
                </a:extLst>
              </p:cNvPr>
              <p:cNvSpPr>
                <a:spLocks noChangeShapeType="1"/>
              </p:cNvSpPr>
              <p:nvPr/>
            </p:nvSpPr>
            <p:spPr bwMode="auto">
              <a:xfrm>
                <a:off x="4009" y="3283"/>
                <a:ext cx="23" cy="1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77" name="Freeform 174">
                <a:extLst>
                  <a:ext uri="{FF2B5EF4-FFF2-40B4-BE49-F238E27FC236}">
                    <a16:creationId xmlns:a16="http://schemas.microsoft.com/office/drawing/2014/main" id="{BBE0F589-797E-67EF-094B-433D0C9A2BAB}"/>
                  </a:ext>
                </a:extLst>
              </p:cNvPr>
              <p:cNvSpPr>
                <a:spLocks/>
              </p:cNvSpPr>
              <p:nvPr/>
            </p:nvSpPr>
            <p:spPr bwMode="auto">
              <a:xfrm>
                <a:off x="4032" y="3294"/>
                <a:ext cx="23" cy="10"/>
              </a:xfrm>
              <a:custGeom>
                <a:avLst/>
                <a:gdLst>
                  <a:gd name="T0" fmla="*/ 0 w 23"/>
                  <a:gd name="T1" fmla="*/ 0 h 10"/>
                  <a:gd name="T2" fmla="*/ 11 w 23"/>
                  <a:gd name="T3" fmla="*/ 6 h 10"/>
                  <a:gd name="T4" fmla="*/ 23 w 23"/>
                  <a:gd name="T5" fmla="*/ 10 h 10"/>
                  <a:gd name="T6" fmla="*/ 0 60000 65536"/>
                  <a:gd name="T7" fmla="*/ 0 60000 65536"/>
                  <a:gd name="T8" fmla="*/ 0 60000 65536"/>
                  <a:gd name="T9" fmla="*/ 0 w 23"/>
                  <a:gd name="T10" fmla="*/ 0 h 10"/>
                  <a:gd name="T11" fmla="*/ 23 w 23"/>
                  <a:gd name="T12" fmla="*/ 10 h 10"/>
                </a:gdLst>
                <a:ahLst/>
                <a:cxnLst>
                  <a:cxn ang="T6">
                    <a:pos x="T0" y="T1"/>
                  </a:cxn>
                  <a:cxn ang="T7">
                    <a:pos x="T2" y="T3"/>
                  </a:cxn>
                  <a:cxn ang="T8">
                    <a:pos x="T4" y="T5"/>
                  </a:cxn>
                </a:cxnLst>
                <a:rect l="T9" t="T10" r="T11" b="T12"/>
                <a:pathLst>
                  <a:path w="23" h="10">
                    <a:moveTo>
                      <a:pt x="0" y="0"/>
                    </a:moveTo>
                    <a:lnTo>
                      <a:pt x="11" y="6"/>
                    </a:lnTo>
                    <a:lnTo>
                      <a:pt x="23" y="10"/>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78" name="Freeform 175">
                <a:extLst>
                  <a:ext uri="{FF2B5EF4-FFF2-40B4-BE49-F238E27FC236}">
                    <a16:creationId xmlns:a16="http://schemas.microsoft.com/office/drawing/2014/main" id="{1989C66A-6CA5-57E6-F1A4-94C32709F96A}"/>
                  </a:ext>
                </a:extLst>
              </p:cNvPr>
              <p:cNvSpPr>
                <a:spLocks/>
              </p:cNvSpPr>
              <p:nvPr/>
            </p:nvSpPr>
            <p:spPr bwMode="auto">
              <a:xfrm>
                <a:off x="4055" y="3304"/>
                <a:ext cx="23" cy="6"/>
              </a:xfrm>
              <a:custGeom>
                <a:avLst/>
                <a:gdLst>
                  <a:gd name="T0" fmla="*/ 0 w 23"/>
                  <a:gd name="T1" fmla="*/ 0 h 6"/>
                  <a:gd name="T2" fmla="*/ 11 w 23"/>
                  <a:gd name="T3" fmla="*/ 4 h 6"/>
                  <a:gd name="T4" fmla="*/ 23 w 23"/>
                  <a:gd name="T5" fmla="*/ 6 h 6"/>
                  <a:gd name="T6" fmla="*/ 0 60000 65536"/>
                  <a:gd name="T7" fmla="*/ 0 60000 65536"/>
                  <a:gd name="T8" fmla="*/ 0 60000 65536"/>
                  <a:gd name="T9" fmla="*/ 0 w 23"/>
                  <a:gd name="T10" fmla="*/ 0 h 6"/>
                  <a:gd name="T11" fmla="*/ 23 w 23"/>
                  <a:gd name="T12" fmla="*/ 6 h 6"/>
                </a:gdLst>
                <a:ahLst/>
                <a:cxnLst>
                  <a:cxn ang="T6">
                    <a:pos x="T0" y="T1"/>
                  </a:cxn>
                  <a:cxn ang="T7">
                    <a:pos x="T2" y="T3"/>
                  </a:cxn>
                  <a:cxn ang="T8">
                    <a:pos x="T4" y="T5"/>
                  </a:cxn>
                </a:cxnLst>
                <a:rect l="T9" t="T10" r="T11" b="T12"/>
                <a:pathLst>
                  <a:path w="23" h="6">
                    <a:moveTo>
                      <a:pt x="0" y="0"/>
                    </a:moveTo>
                    <a:lnTo>
                      <a:pt x="11" y="4"/>
                    </a:lnTo>
                    <a:lnTo>
                      <a:pt x="23" y="6"/>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79" name="Line 176">
                <a:extLst>
                  <a:ext uri="{FF2B5EF4-FFF2-40B4-BE49-F238E27FC236}">
                    <a16:creationId xmlns:a16="http://schemas.microsoft.com/office/drawing/2014/main" id="{0F00167A-F1F0-BEF4-4367-E0C90FA3BA49}"/>
                  </a:ext>
                </a:extLst>
              </p:cNvPr>
              <p:cNvSpPr>
                <a:spLocks noChangeShapeType="1"/>
              </p:cNvSpPr>
              <p:nvPr/>
            </p:nvSpPr>
            <p:spPr bwMode="auto">
              <a:xfrm>
                <a:off x="4078" y="3310"/>
                <a:ext cx="23" cy="6"/>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0" name="Line 177">
                <a:extLst>
                  <a:ext uri="{FF2B5EF4-FFF2-40B4-BE49-F238E27FC236}">
                    <a16:creationId xmlns:a16="http://schemas.microsoft.com/office/drawing/2014/main" id="{567DA2EE-C93C-A407-649F-843FA42F01F3}"/>
                  </a:ext>
                </a:extLst>
              </p:cNvPr>
              <p:cNvSpPr>
                <a:spLocks noChangeShapeType="1"/>
              </p:cNvSpPr>
              <p:nvPr/>
            </p:nvSpPr>
            <p:spPr bwMode="auto">
              <a:xfrm>
                <a:off x="4101" y="3316"/>
                <a:ext cx="23" cy="5"/>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1" name="Line 178">
                <a:extLst>
                  <a:ext uri="{FF2B5EF4-FFF2-40B4-BE49-F238E27FC236}">
                    <a16:creationId xmlns:a16="http://schemas.microsoft.com/office/drawing/2014/main" id="{ED8156EE-0A1B-995D-6A7C-4DF0CB86F24A}"/>
                  </a:ext>
                </a:extLst>
              </p:cNvPr>
              <p:cNvSpPr>
                <a:spLocks noChangeShapeType="1"/>
              </p:cNvSpPr>
              <p:nvPr/>
            </p:nvSpPr>
            <p:spPr bwMode="auto">
              <a:xfrm>
                <a:off x="4124" y="3321"/>
                <a:ext cx="23" cy="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2" name="Line 179">
                <a:extLst>
                  <a:ext uri="{FF2B5EF4-FFF2-40B4-BE49-F238E27FC236}">
                    <a16:creationId xmlns:a16="http://schemas.microsoft.com/office/drawing/2014/main" id="{BF8CA233-8924-7929-1488-B6DE286D7D58}"/>
                  </a:ext>
                </a:extLst>
              </p:cNvPr>
              <p:cNvSpPr>
                <a:spLocks noChangeShapeType="1"/>
              </p:cNvSpPr>
              <p:nvPr/>
            </p:nvSpPr>
            <p:spPr bwMode="auto">
              <a:xfrm>
                <a:off x="4147" y="3325"/>
                <a:ext cx="23" cy="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3" name="Line 180">
                <a:extLst>
                  <a:ext uri="{FF2B5EF4-FFF2-40B4-BE49-F238E27FC236}">
                    <a16:creationId xmlns:a16="http://schemas.microsoft.com/office/drawing/2014/main" id="{C2FB9F3C-B1DE-E95C-4526-6866B58BEC04}"/>
                  </a:ext>
                </a:extLst>
              </p:cNvPr>
              <p:cNvSpPr>
                <a:spLocks noChangeShapeType="1"/>
              </p:cNvSpPr>
              <p:nvPr/>
            </p:nvSpPr>
            <p:spPr bwMode="auto">
              <a:xfrm>
                <a:off x="4170" y="3327"/>
                <a:ext cx="23" cy="4"/>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4" name="Line 181">
                <a:extLst>
                  <a:ext uri="{FF2B5EF4-FFF2-40B4-BE49-F238E27FC236}">
                    <a16:creationId xmlns:a16="http://schemas.microsoft.com/office/drawing/2014/main" id="{56808131-DB68-B443-0806-EB46350340BC}"/>
                  </a:ext>
                </a:extLst>
              </p:cNvPr>
              <p:cNvSpPr>
                <a:spLocks noChangeShapeType="1"/>
              </p:cNvSpPr>
              <p:nvPr/>
            </p:nvSpPr>
            <p:spPr bwMode="auto">
              <a:xfrm>
                <a:off x="4193" y="3331"/>
                <a:ext cx="23" cy="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5" name="Line 182">
                <a:extLst>
                  <a:ext uri="{FF2B5EF4-FFF2-40B4-BE49-F238E27FC236}">
                    <a16:creationId xmlns:a16="http://schemas.microsoft.com/office/drawing/2014/main" id="{5F5FD97E-8FBD-7E90-7DAA-4F8974A19C0B}"/>
                  </a:ext>
                </a:extLst>
              </p:cNvPr>
              <p:cNvSpPr>
                <a:spLocks noChangeShapeType="1"/>
              </p:cNvSpPr>
              <p:nvPr/>
            </p:nvSpPr>
            <p:spPr bwMode="auto">
              <a:xfrm>
                <a:off x="4216" y="3333"/>
                <a:ext cx="23" cy="2"/>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6" name="Line 183">
                <a:extLst>
                  <a:ext uri="{FF2B5EF4-FFF2-40B4-BE49-F238E27FC236}">
                    <a16:creationId xmlns:a16="http://schemas.microsoft.com/office/drawing/2014/main" id="{2ECF053D-AC48-2DDE-9C04-985BD9F778AD}"/>
                  </a:ext>
                </a:extLst>
              </p:cNvPr>
              <p:cNvSpPr>
                <a:spLocks noChangeShapeType="1"/>
              </p:cNvSpPr>
              <p:nvPr/>
            </p:nvSpPr>
            <p:spPr bwMode="auto">
              <a:xfrm>
                <a:off x="4239" y="3335"/>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7" name="Freeform 184">
                <a:extLst>
                  <a:ext uri="{FF2B5EF4-FFF2-40B4-BE49-F238E27FC236}">
                    <a16:creationId xmlns:a16="http://schemas.microsoft.com/office/drawing/2014/main" id="{6A0C3706-5339-6F66-F947-71F5507FC6F2}"/>
                  </a:ext>
                </a:extLst>
              </p:cNvPr>
              <p:cNvSpPr>
                <a:spLocks/>
              </p:cNvSpPr>
              <p:nvPr/>
            </p:nvSpPr>
            <p:spPr bwMode="auto">
              <a:xfrm>
                <a:off x="4262" y="3335"/>
                <a:ext cx="23" cy="2"/>
              </a:xfrm>
              <a:custGeom>
                <a:avLst/>
                <a:gdLst>
                  <a:gd name="T0" fmla="*/ 0 w 23"/>
                  <a:gd name="T1" fmla="*/ 0 h 2"/>
                  <a:gd name="T2" fmla="*/ 12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2" y="0"/>
                    </a:lnTo>
                    <a:lnTo>
                      <a:pt x="23" y="2"/>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88" name="Line 185">
                <a:extLst>
                  <a:ext uri="{FF2B5EF4-FFF2-40B4-BE49-F238E27FC236}">
                    <a16:creationId xmlns:a16="http://schemas.microsoft.com/office/drawing/2014/main" id="{D2C812DC-9019-607B-6463-9DD85803E26E}"/>
                  </a:ext>
                </a:extLst>
              </p:cNvPr>
              <p:cNvSpPr>
                <a:spLocks noChangeShapeType="1"/>
              </p:cNvSpPr>
              <p:nvPr/>
            </p:nvSpPr>
            <p:spPr bwMode="auto">
              <a:xfrm>
                <a:off x="4285" y="3337"/>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89" name="Line 186">
                <a:extLst>
                  <a:ext uri="{FF2B5EF4-FFF2-40B4-BE49-F238E27FC236}">
                    <a16:creationId xmlns:a16="http://schemas.microsoft.com/office/drawing/2014/main" id="{E6D69B8F-F338-5226-4549-ACC1C619E2E8}"/>
                  </a:ext>
                </a:extLst>
              </p:cNvPr>
              <p:cNvSpPr>
                <a:spLocks noChangeShapeType="1"/>
              </p:cNvSpPr>
              <p:nvPr/>
            </p:nvSpPr>
            <p:spPr bwMode="auto">
              <a:xfrm>
                <a:off x="4308" y="3337"/>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0" name="Line 187">
                <a:extLst>
                  <a:ext uri="{FF2B5EF4-FFF2-40B4-BE49-F238E27FC236}">
                    <a16:creationId xmlns:a16="http://schemas.microsoft.com/office/drawing/2014/main" id="{31FF280A-859E-798B-9840-420B8FB6184A}"/>
                  </a:ext>
                </a:extLst>
              </p:cNvPr>
              <p:cNvSpPr>
                <a:spLocks noChangeShapeType="1"/>
              </p:cNvSpPr>
              <p:nvPr/>
            </p:nvSpPr>
            <p:spPr bwMode="auto">
              <a:xfrm>
                <a:off x="4331" y="3337"/>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1" name="Freeform 188">
                <a:extLst>
                  <a:ext uri="{FF2B5EF4-FFF2-40B4-BE49-F238E27FC236}">
                    <a16:creationId xmlns:a16="http://schemas.microsoft.com/office/drawing/2014/main" id="{07AFDF31-F60B-1D87-36F2-BA1D36AED18A}"/>
                  </a:ext>
                </a:extLst>
              </p:cNvPr>
              <p:cNvSpPr>
                <a:spLocks/>
              </p:cNvSpPr>
              <p:nvPr/>
            </p:nvSpPr>
            <p:spPr bwMode="auto">
              <a:xfrm>
                <a:off x="4354" y="3337"/>
                <a:ext cx="23" cy="2"/>
              </a:xfrm>
              <a:custGeom>
                <a:avLst/>
                <a:gdLst>
                  <a:gd name="T0" fmla="*/ 0 w 23"/>
                  <a:gd name="T1" fmla="*/ 0 h 2"/>
                  <a:gd name="T2" fmla="*/ 12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2" y="0"/>
                    </a:lnTo>
                    <a:lnTo>
                      <a:pt x="23" y="2"/>
                    </a:lnTo>
                  </a:path>
                </a:pathLst>
              </a:custGeom>
              <a:noFill/>
              <a:ln w="12700">
                <a:solidFill>
                  <a:srgbClr val="00008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492" name="Line 189">
                <a:extLst>
                  <a:ext uri="{FF2B5EF4-FFF2-40B4-BE49-F238E27FC236}">
                    <a16:creationId xmlns:a16="http://schemas.microsoft.com/office/drawing/2014/main" id="{D710648F-1319-9050-BEE1-C378EEF007B4}"/>
                  </a:ext>
                </a:extLst>
              </p:cNvPr>
              <p:cNvSpPr>
                <a:spLocks noChangeShapeType="1"/>
              </p:cNvSpPr>
              <p:nvPr/>
            </p:nvSpPr>
            <p:spPr bwMode="auto">
              <a:xfrm>
                <a:off x="437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3" name="Line 190">
                <a:extLst>
                  <a:ext uri="{FF2B5EF4-FFF2-40B4-BE49-F238E27FC236}">
                    <a16:creationId xmlns:a16="http://schemas.microsoft.com/office/drawing/2014/main" id="{EFE284DB-9403-AE09-1810-52B78B79986C}"/>
                  </a:ext>
                </a:extLst>
              </p:cNvPr>
              <p:cNvSpPr>
                <a:spLocks noChangeShapeType="1"/>
              </p:cNvSpPr>
              <p:nvPr/>
            </p:nvSpPr>
            <p:spPr bwMode="auto">
              <a:xfrm>
                <a:off x="440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4" name="Line 191">
                <a:extLst>
                  <a:ext uri="{FF2B5EF4-FFF2-40B4-BE49-F238E27FC236}">
                    <a16:creationId xmlns:a16="http://schemas.microsoft.com/office/drawing/2014/main" id="{5FBCBE36-4584-3D90-EF39-596E45D6AFE0}"/>
                  </a:ext>
                </a:extLst>
              </p:cNvPr>
              <p:cNvSpPr>
                <a:spLocks noChangeShapeType="1"/>
              </p:cNvSpPr>
              <p:nvPr/>
            </p:nvSpPr>
            <p:spPr bwMode="auto">
              <a:xfrm>
                <a:off x="442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5" name="Line 192">
                <a:extLst>
                  <a:ext uri="{FF2B5EF4-FFF2-40B4-BE49-F238E27FC236}">
                    <a16:creationId xmlns:a16="http://schemas.microsoft.com/office/drawing/2014/main" id="{61ACC256-2547-FC87-162D-041A39D09C76}"/>
                  </a:ext>
                </a:extLst>
              </p:cNvPr>
              <p:cNvSpPr>
                <a:spLocks noChangeShapeType="1"/>
              </p:cNvSpPr>
              <p:nvPr/>
            </p:nvSpPr>
            <p:spPr bwMode="auto">
              <a:xfrm>
                <a:off x="4446" y="3339"/>
                <a:ext cx="2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6" name="Line 193">
                <a:extLst>
                  <a:ext uri="{FF2B5EF4-FFF2-40B4-BE49-F238E27FC236}">
                    <a16:creationId xmlns:a16="http://schemas.microsoft.com/office/drawing/2014/main" id="{A43156CD-E00C-1AB9-BCF3-F7E64A90FBAD}"/>
                  </a:ext>
                </a:extLst>
              </p:cNvPr>
              <p:cNvSpPr>
                <a:spLocks noChangeShapeType="1"/>
              </p:cNvSpPr>
              <p:nvPr/>
            </p:nvSpPr>
            <p:spPr bwMode="auto">
              <a:xfrm>
                <a:off x="447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7" name="Line 194">
                <a:extLst>
                  <a:ext uri="{FF2B5EF4-FFF2-40B4-BE49-F238E27FC236}">
                    <a16:creationId xmlns:a16="http://schemas.microsoft.com/office/drawing/2014/main" id="{3020765A-CD41-DDA2-B830-71E4CAEC275F}"/>
                  </a:ext>
                </a:extLst>
              </p:cNvPr>
              <p:cNvSpPr>
                <a:spLocks noChangeShapeType="1"/>
              </p:cNvSpPr>
              <p:nvPr/>
            </p:nvSpPr>
            <p:spPr bwMode="auto">
              <a:xfrm>
                <a:off x="449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8" name="Line 195">
                <a:extLst>
                  <a:ext uri="{FF2B5EF4-FFF2-40B4-BE49-F238E27FC236}">
                    <a16:creationId xmlns:a16="http://schemas.microsoft.com/office/drawing/2014/main" id="{72B2FAF5-0446-BA84-9837-DA42AFF76E6E}"/>
                  </a:ext>
                </a:extLst>
              </p:cNvPr>
              <p:cNvSpPr>
                <a:spLocks noChangeShapeType="1"/>
              </p:cNvSpPr>
              <p:nvPr/>
            </p:nvSpPr>
            <p:spPr bwMode="auto">
              <a:xfrm>
                <a:off x="4516" y="3339"/>
                <a:ext cx="21"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499" name="Line 196">
                <a:extLst>
                  <a:ext uri="{FF2B5EF4-FFF2-40B4-BE49-F238E27FC236}">
                    <a16:creationId xmlns:a16="http://schemas.microsoft.com/office/drawing/2014/main" id="{488D5B08-E53B-AF86-DCBE-04DC4C75C4A0}"/>
                  </a:ext>
                </a:extLst>
              </p:cNvPr>
              <p:cNvSpPr>
                <a:spLocks noChangeShapeType="1"/>
              </p:cNvSpPr>
              <p:nvPr/>
            </p:nvSpPr>
            <p:spPr bwMode="auto">
              <a:xfrm>
                <a:off x="453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0" name="Line 197">
                <a:extLst>
                  <a:ext uri="{FF2B5EF4-FFF2-40B4-BE49-F238E27FC236}">
                    <a16:creationId xmlns:a16="http://schemas.microsoft.com/office/drawing/2014/main" id="{8DD5F2D4-1589-5BAB-FA96-806F8C1D1307}"/>
                  </a:ext>
                </a:extLst>
              </p:cNvPr>
              <p:cNvSpPr>
                <a:spLocks noChangeShapeType="1"/>
              </p:cNvSpPr>
              <p:nvPr/>
            </p:nvSpPr>
            <p:spPr bwMode="auto">
              <a:xfrm>
                <a:off x="456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1" name="Line 198">
                <a:extLst>
                  <a:ext uri="{FF2B5EF4-FFF2-40B4-BE49-F238E27FC236}">
                    <a16:creationId xmlns:a16="http://schemas.microsoft.com/office/drawing/2014/main" id="{64C3AF1E-F8CE-7ECE-4D64-76FCABB1AD9D}"/>
                  </a:ext>
                </a:extLst>
              </p:cNvPr>
              <p:cNvSpPr>
                <a:spLocks noChangeShapeType="1"/>
              </p:cNvSpPr>
              <p:nvPr/>
            </p:nvSpPr>
            <p:spPr bwMode="auto">
              <a:xfrm>
                <a:off x="458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2" name="Line 199">
                <a:extLst>
                  <a:ext uri="{FF2B5EF4-FFF2-40B4-BE49-F238E27FC236}">
                    <a16:creationId xmlns:a16="http://schemas.microsoft.com/office/drawing/2014/main" id="{488DB70C-B54A-A020-43EE-C920E5DA318A}"/>
                  </a:ext>
                </a:extLst>
              </p:cNvPr>
              <p:cNvSpPr>
                <a:spLocks noChangeShapeType="1"/>
              </p:cNvSpPr>
              <p:nvPr/>
            </p:nvSpPr>
            <p:spPr bwMode="auto">
              <a:xfrm>
                <a:off x="460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3" name="Line 200">
                <a:extLst>
                  <a:ext uri="{FF2B5EF4-FFF2-40B4-BE49-F238E27FC236}">
                    <a16:creationId xmlns:a16="http://schemas.microsoft.com/office/drawing/2014/main" id="{C4CF12DC-E1C3-3AE5-5EE4-23FFFC0177DD}"/>
                  </a:ext>
                </a:extLst>
              </p:cNvPr>
              <p:cNvSpPr>
                <a:spLocks noChangeShapeType="1"/>
              </p:cNvSpPr>
              <p:nvPr/>
            </p:nvSpPr>
            <p:spPr bwMode="auto">
              <a:xfrm>
                <a:off x="462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4" name="Line 201">
                <a:extLst>
                  <a:ext uri="{FF2B5EF4-FFF2-40B4-BE49-F238E27FC236}">
                    <a16:creationId xmlns:a16="http://schemas.microsoft.com/office/drawing/2014/main" id="{6CBF1370-2FA1-ADEE-FA71-8A8822077D58}"/>
                  </a:ext>
                </a:extLst>
              </p:cNvPr>
              <p:cNvSpPr>
                <a:spLocks noChangeShapeType="1"/>
              </p:cNvSpPr>
              <p:nvPr/>
            </p:nvSpPr>
            <p:spPr bwMode="auto">
              <a:xfrm>
                <a:off x="465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5" name="Line 202">
                <a:extLst>
                  <a:ext uri="{FF2B5EF4-FFF2-40B4-BE49-F238E27FC236}">
                    <a16:creationId xmlns:a16="http://schemas.microsoft.com/office/drawing/2014/main" id="{EEB27F16-1E4F-1D44-50B2-564280B204CD}"/>
                  </a:ext>
                </a:extLst>
              </p:cNvPr>
              <p:cNvSpPr>
                <a:spLocks noChangeShapeType="1"/>
              </p:cNvSpPr>
              <p:nvPr/>
            </p:nvSpPr>
            <p:spPr bwMode="auto">
              <a:xfrm>
                <a:off x="467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6" name="Line 203">
                <a:extLst>
                  <a:ext uri="{FF2B5EF4-FFF2-40B4-BE49-F238E27FC236}">
                    <a16:creationId xmlns:a16="http://schemas.microsoft.com/office/drawing/2014/main" id="{04C6D515-DE93-8DC3-AA7E-597217DAD5B0}"/>
                  </a:ext>
                </a:extLst>
              </p:cNvPr>
              <p:cNvSpPr>
                <a:spLocks noChangeShapeType="1"/>
              </p:cNvSpPr>
              <p:nvPr/>
            </p:nvSpPr>
            <p:spPr bwMode="auto">
              <a:xfrm>
                <a:off x="469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507" name="Line 204">
                <a:extLst>
                  <a:ext uri="{FF2B5EF4-FFF2-40B4-BE49-F238E27FC236}">
                    <a16:creationId xmlns:a16="http://schemas.microsoft.com/office/drawing/2014/main" id="{B71A7E8E-8E02-DE0A-C974-A56387E914AE}"/>
                  </a:ext>
                </a:extLst>
              </p:cNvPr>
              <p:cNvSpPr>
                <a:spLocks noChangeShapeType="1"/>
              </p:cNvSpPr>
              <p:nvPr/>
            </p:nvSpPr>
            <p:spPr bwMode="auto">
              <a:xfrm>
                <a:off x="472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86022" name="Group 205">
              <a:extLst>
                <a:ext uri="{FF2B5EF4-FFF2-40B4-BE49-F238E27FC236}">
                  <a16:creationId xmlns:a16="http://schemas.microsoft.com/office/drawing/2014/main" id="{F2EC8E9F-2F6F-9865-9C9C-85F90A546C90}"/>
                </a:ext>
              </a:extLst>
            </p:cNvPr>
            <p:cNvGrpSpPr>
              <a:grpSpLocks/>
            </p:cNvGrpSpPr>
            <p:nvPr/>
          </p:nvGrpSpPr>
          <p:grpSpPr bwMode="auto">
            <a:xfrm>
              <a:off x="697" y="2220"/>
              <a:ext cx="5063" cy="1017"/>
              <a:chOff x="695" y="2323"/>
              <a:chExt cx="5063" cy="1017"/>
            </a:xfrm>
          </p:grpSpPr>
          <p:sp>
            <p:nvSpPr>
              <p:cNvPr id="86108" name="Line 206">
                <a:extLst>
                  <a:ext uri="{FF2B5EF4-FFF2-40B4-BE49-F238E27FC236}">
                    <a16:creationId xmlns:a16="http://schemas.microsoft.com/office/drawing/2014/main" id="{FD09425F-5FE8-1F0C-A72C-A1C672721994}"/>
                  </a:ext>
                </a:extLst>
              </p:cNvPr>
              <p:cNvSpPr>
                <a:spLocks noChangeShapeType="1"/>
              </p:cNvSpPr>
              <p:nvPr/>
            </p:nvSpPr>
            <p:spPr bwMode="auto">
              <a:xfrm>
                <a:off x="474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9" name="Line 207">
                <a:extLst>
                  <a:ext uri="{FF2B5EF4-FFF2-40B4-BE49-F238E27FC236}">
                    <a16:creationId xmlns:a16="http://schemas.microsoft.com/office/drawing/2014/main" id="{0435B941-57B6-C26A-7EE8-F6BD3472AFD1}"/>
                  </a:ext>
                </a:extLst>
              </p:cNvPr>
              <p:cNvSpPr>
                <a:spLocks noChangeShapeType="1"/>
              </p:cNvSpPr>
              <p:nvPr/>
            </p:nvSpPr>
            <p:spPr bwMode="auto">
              <a:xfrm>
                <a:off x="476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0" name="Line 208">
                <a:extLst>
                  <a:ext uri="{FF2B5EF4-FFF2-40B4-BE49-F238E27FC236}">
                    <a16:creationId xmlns:a16="http://schemas.microsoft.com/office/drawing/2014/main" id="{2929055D-17B1-7BDA-E226-6F67D206C094}"/>
                  </a:ext>
                </a:extLst>
              </p:cNvPr>
              <p:cNvSpPr>
                <a:spLocks noChangeShapeType="1"/>
              </p:cNvSpPr>
              <p:nvPr/>
            </p:nvSpPr>
            <p:spPr bwMode="auto">
              <a:xfrm>
                <a:off x="479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1" name="Line 209">
                <a:extLst>
                  <a:ext uri="{FF2B5EF4-FFF2-40B4-BE49-F238E27FC236}">
                    <a16:creationId xmlns:a16="http://schemas.microsoft.com/office/drawing/2014/main" id="{9A718C09-6E0F-D11F-4D5C-90F34A4138F0}"/>
                  </a:ext>
                </a:extLst>
              </p:cNvPr>
              <p:cNvSpPr>
                <a:spLocks noChangeShapeType="1"/>
              </p:cNvSpPr>
              <p:nvPr/>
            </p:nvSpPr>
            <p:spPr bwMode="auto">
              <a:xfrm>
                <a:off x="481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2" name="Line 210">
                <a:extLst>
                  <a:ext uri="{FF2B5EF4-FFF2-40B4-BE49-F238E27FC236}">
                    <a16:creationId xmlns:a16="http://schemas.microsoft.com/office/drawing/2014/main" id="{74686F21-AB0E-06A6-1142-993CC1B2F746}"/>
                  </a:ext>
                </a:extLst>
              </p:cNvPr>
              <p:cNvSpPr>
                <a:spLocks noChangeShapeType="1"/>
              </p:cNvSpPr>
              <p:nvPr/>
            </p:nvSpPr>
            <p:spPr bwMode="auto">
              <a:xfrm>
                <a:off x="483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3" name="Line 211">
                <a:extLst>
                  <a:ext uri="{FF2B5EF4-FFF2-40B4-BE49-F238E27FC236}">
                    <a16:creationId xmlns:a16="http://schemas.microsoft.com/office/drawing/2014/main" id="{CE7A6900-CC61-59C0-DF64-6870E2CE88E9}"/>
                  </a:ext>
                </a:extLst>
              </p:cNvPr>
              <p:cNvSpPr>
                <a:spLocks noChangeShapeType="1"/>
              </p:cNvSpPr>
              <p:nvPr/>
            </p:nvSpPr>
            <p:spPr bwMode="auto">
              <a:xfrm>
                <a:off x="485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4" name="Line 212">
                <a:extLst>
                  <a:ext uri="{FF2B5EF4-FFF2-40B4-BE49-F238E27FC236}">
                    <a16:creationId xmlns:a16="http://schemas.microsoft.com/office/drawing/2014/main" id="{E5E8C7B5-25C8-4E56-973D-4D3BB725EEB5}"/>
                  </a:ext>
                </a:extLst>
              </p:cNvPr>
              <p:cNvSpPr>
                <a:spLocks noChangeShapeType="1"/>
              </p:cNvSpPr>
              <p:nvPr/>
            </p:nvSpPr>
            <p:spPr bwMode="auto">
              <a:xfrm>
                <a:off x="488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5" name="Line 213">
                <a:extLst>
                  <a:ext uri="{FF2B5EF4-FFF2-40B4-BE49-F238E27FC236}">
                    <a16:creationId xmlns:a16="http://schemas.microsoft.com/office/drawing/2014/main" id="{2A60CCD2-82E9-3B53-6CBD-5CAE5DBC76D1}"/>
                  </a:ext>
                </a:extLst>
              </p:cNvPr>
              <p:cNvSpPr>
                <a:spLocks noChangeShapeType="1"/>
              </p:cNvSpPr>
              <p:nvPr/>
            </p:nvSpPr>
            <p:spPr bwMode="auto">
              <a:xfrm>
                <a:off x="490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6" name="Line 214">
                <a:extLst>
                  <a:ext uri="{FF2B5EF4-FFF2-40B4-BE49-F238E27FC236}">
                    <a16:creationId xmlns:a16="http://schemas.microsoft.com/office/drawing/2014/main" id="{1F4DC18E-7711-0FD7-7D29-8E2D0BEFE4C4}"/>
                  </a:ext>
                </a:extLst>
              </p:cNvPr>
              <p:cNvSpPr>
                <a:spLocks noChangeShapeType="1"/>
              </p:cNvSpPr>
              <p:nvPr/>
            </p:nvSpPr>
            <p:spPr bwMode="auto">
              <a:xfrm>
                <a:off x="492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7" name="Line 215">
                <a:extLst>
                  <a:ext uri="{FF2B5EF4-FFF2-40B4-BE49-F238E27FC236}">
                    <a16:creationId xmlns:a16="http://schemas.microsoft.com/office/drawing/2014/main" id="{C57D76A6-2B9A-FA1F-4471-9F969F4758B3}"/>
                  </a:ext>
                </a:extLst>
              </p:cNvPr>
              <p:cNvSpPr>
                <a:spLocks noChangeShapeType="1"/>
              </p:cNvSpPr>
              <p:nvPr/>
            </p:nvSpPr>
            <p:spPr bwMode="auto">
              <a:xfrm>
                <a:off x="495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8" name="Line 216">
                <a:extLst>
                  <a:ext uri="{FF2B5EF4-FFF2-40B4-BE49-F238E27FC236}">
                    <a16:creationId xmlns:a16="http://schemas.microsoft.com/office/drawing/2014/main" id="{DC84F9CB-616D-1927-BD24-8EF6FFC06353}"/>
                  </a:ext>
                </a:extLst>
              </p:cNvPr>
              <p:cNvSpPr>
                <a:spLocks noChangeShapeType="1"/>
              </p:cNvSpPr>
              <p:nvPr/>
            </p:nvSpPr>
            <p:spPr bwMode="auto">
              <a:xfrm>
                <a:off x="497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19" name="Line 217">
                <a:extLst>
                  <a:ext uri="{FF2B5EF4-FFF2-40B4-BE49-F238E27FC236}">
                    <a16:creationId xmlns:a16="http://schemas.microsoft.com/office/drawing/2014/main" id="{5ABFE58E-2E6F-3320-73DE-53F1BFCFFC9B}"/>
                  </a:ext>
                </a:extLst>
              </p:cNvPr>
              <p:cNvSpPr>
                <a:spLocks noChangeShapeType="1"/>
              </p:cNvSpPr>
              <p:nvPr/>
            </p:nvSpPr>
            <p:spPr bwMode="auto">
              <a:xfrm>
                <a:off x="4997" y="3339"/>
                <a:ext cx="2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0" name="Line 218">
                <a:extLst>
                  <a:ext uri="{FF2B5EF4-FFF2-40B4-BE49-F238E27FC236}">
                    <a16:creationId xmlns:a16="http://schemas.microsoft.com/office/drawing/2014/main" id="{A18F0E46-2D16-9FA8-7722-92ED02143326}"/>
                  </a:ext>
                </a:extLst>
              </p:cNvPr>
              <p:cNvSpPr>
                <a:spLocks noChangeShapeType="1"/>
              </p:cNvSpPr>
              <p:nvPr/>
            </p:nvSpPr>
            <p:spPr bwMode="auto">
              <a:xfrm>
                <a:off x="502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1" name="Line 219">
                <a:extLst>
                  <a:ext uri="{FF2B5EF4-FFF2-40B4-BE49-F238E27FC236}">
                    <a16:creationId xmlns:a16="http://schemas.microsoft.com/office/drawing/2014/main" id="{09E62BD8-1FC1-6B66-722A-4898415B99DA}"/>
                  </a:ext>
                </a:extLst>
              </p:cNvPr>
              <p:cNvSpPr>
                <a:spLocks noChangeShapeType="1"/>
              </p:cNvSpPr>
              <p:nvPr/>
            </p:nvSpPr>
            <p:spPr bwMode="auto">
              <a:xfrm>
                <a:off x="504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2" name="Line 220">
                <a:extLst>
                  <a:ext uri="{FF2B5EF4-FFF2-40B4-BE49-F238E27FC236}">
                    <a16:creationId xmlns:a16="http://schemas.microsoft.com/office/drawing/2014/main" id="{C405A381-0E51-71C0-048A-E42A3899B64B}"/>
                  </a:ext>
                </a:extLst>
              </p:cNvPr>
              <p:cNvSpPr>
                <a:spLocks noChangeShapeType="1"/>
              </p:cNvSpPr>
              <p:nvPr/>
            </p:nvSpPr>
            <p:spPr bwMode="auto">
              <a:xfrm>
                <a:off x="506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3" name="Line 221">
                <a:extLst>
                  <a:ext uri="{FF2B5EF4-FFF2-40B4-BE49-F238E27FC236}">
                    <a16:creationId xmlns:a16="http://schemas.microsoft.com/office/drawing/2014/main" id="{7B1E6A26-9A44-5212-E03E-22ED11656A4A}"/>
                  </a:ext>
                </a:extLst>
              </p:cNvPr>
              <p:cNvSpPr>
                <a:spLocks noChangeShapeType="1"/>
              </p:cNvSpPr>
              <p:nvPr/>
            </p:nvSpPr>
            <p:spPr bwMode="auto">
              <a:xfrm>
                <a:off x="509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4" name="Line 222">
                <a:extLst>
                  <a:ext uri="{FF2B5EF4-FFF2-40B4-BE49-F238E27FC236}">
                    <a16:creationId xmlns:a16="http://schemas.microsoft.com/office/drawing/2014/main" id="{D1513BA1-6EBD-326B-E116-DA5B033FA9DE}"/>
                  </a:ext>
                </a:extLst>
              </p:cNvPr>
              <p:cNvSpPr>
                <a:spLocks noChangeShapeType="1"/>
              </p:cNvSpPr>
              <p:nvPr/>
            </p:nvSpPr>
            <p:spPr bwMode="auto">
              <a:xfrm>
                <a:off x="511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5" name="Line 223">
                <a:extLst>
                  <a:ext uri="{FF2B5EF4-FFF2-40B4-BE49-F238E27FC236}">
                    <a16:creationId xmlns:a16="http://schemas.microsoft.com/office/drawing/2014/main" id="{246FF30E-6854-41D5-0FA2-146DC1346059}"/>
                  </a:ext>
                </a:extLst>
              </p:cNvPr>
              <p:cNvSpPr>
                <a:spLocks noChangeShapeType="1"/>
              </p:cNvSpPr>
              <p:nvPr/>
            </p:nvSpPr>
            <p:spPr bwMode="auto">
              <a:xfrm>
                <a:off x="513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6" name="Line 224">
                <a:extLst>
                  <a:ext uri="{FF2B5EF4-FFF2-40B4-BE49-F238E27FC236}">
                    <a16:creationId xmlns:a16="http://schemas.microsoft.com/office/drawing/2014/main" id="{444EE943-E58B-EB0A-E911-392A95341F5F}"/>
                  </a:ext>
                </a:extLst>
              </p:cNvPr>
              <p:cNvSpPr>
                <a:spLocks noChangeShapeType="1"/>
              </p:cNvSpPr>
              <p:nvPr/>
            </p:nvSpPr>
            <p:spPr bwMode="auto">
              <a:xfrm>
                <a:off x="515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7" name="Line 225">
                <a:extLst>
                  <a:ext uri="{FF2B5EF4-FFF2-40B4-BE49-F238E27FC236}">
                    <a16:creationId xmlns:a16="http://schemas.microsoft.com/office/drawing/2014/main" id="{E71D5434-FD89-A098-CC53-D2F10678F0B4}"/>
                  </a:ext>
                </a:extLst>
              </p:cNvPr>
              <p:cNvSpPr>
                <a:spLocks noChangeShapeType="1"/>
              </p:cNvSpPr>
              <p:nvPr/>
            </p:nvSpPr>
            <p:spPr bwMode="auto">
              <a:xfrm>
                <a:off x="518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8" name="Line 226">
                <a:extLst>
                  <a:ext uri="{FF2B5EF4-FFF2-40B4-BE49-F238E27FC236}">
                    <a16:creationId xmlns:a16="http://schemas.microsoft.com/office/drawing/2014/main" id="{6E6BE949-713C-B289-DC4C-8A5D9A9B59E1}"/>
                  </a:ext>
                </a:extLst>
              </p:cNvPr>
              <p:cNvSpPr>
                <a:spLocks noChangeShapeType="1"/>
              </p:cNvSpPr>
              <p:nvPr/>
            </p:nvSpPr>
            <p:spPr bwMode="auto">
              <a:xfrm>
                <a:off x="520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29" name="Line 227">
                <a:extLst>
                  <a:ext uri="{FF2B5EF4-FFF2-40B4-BE49-F238E27FC236}">
                    <a16:creationId xmlns:a16="http://schemas.microsoft.com/office/drawing/2014/main" id="{A5C363A1-027B-6D7C-DB99-FC0B34D7CCE9}"/>
                  </a:ext>
                </a:extLst>
              </p:cNvPr>
              <p:cNvSpPr>
                <a:spLocks noChangeShapeType="1"/>
              </p:cNvSpPr>
              <p:nvPr/>
            </p:nvSpPr>
            <p:spPr bwMode="auto">
              <a:xfrm>
                <a:off x="522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0" name="Line 228">
                <a:extLst>
                  <a:ext uri="{FF2B5EF4-FFF2-40B4-BE49-F238E27FC236}">
                    <a16:creationId xmlns:a16="http://schemas.microsoft.com/office/drawing/2014/main" id="{5E881FEC-8C0A-C242-4507-904B5E076AEF}"/>
                  </a:ext>
                </a:extLst>
              </p:cNvPr>
              <p:cNvSpPr>
                <a:spLocks noChangeShapeType="1"/>
              </p:cNvSpPr>
              <p:nvPr/>
            </p:nvSpPr>
            <p:spPr bwMode="auto">
              <a:xfrm>
                <a:off x="525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1" name="Line 229">
                <a:extLst>
                  <a:ext uri="{FF2B5EF4-FFF2-40B4-BE49-F238E27FC236}">
                    <a16:creationId xmlns:a16="http://schemas.microsoft.com/office/drawing/2014/main" id="{DB5E0102-4B3E-F46D-24AD-85E6EF807105}"/>
                  </a:ext>
                </a:extLst>
              </p:cNvPr>
              <p:cNvSpPr>
                <a:spLocks noChangeShapeType="1"/>
              </p:cNvSpPr>
              <p:nvPr/>
            </p:nvSpPr>
            <p:spPr bwMode="auto">
              <a:xfrm>
                <a:off x="527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2" name="Line 230">
                <a:extLst>
                  <a:ext uri="{FF2B5EF4-FFF2-40B4-BE49-F238E27FC236}">
                    <a16:creationId xmlns:a16="http://schemas.microsoft.com/office/drawing/2014/main" id="{DBC329DC-52E7-4979-A798-9F225ECBF6C9}"/>
                  </a:ext>
                </a:extLst>
              </p:cNvPr>
              <p:cNvSpPr>
                <a:spLocks noChangeShapeType="1"/>
              </p:cNvSpPr>
              <p:nvPr/>
            </p:nvSpPr>
            <p:spPr bwMode="auto">
              <a:xfrm>
                <a:off x="529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3" name="Line 231">
                <a:extLst>
                  <a:ext uri="{FF2B5EF4-FFF2-40B4-BE49-F238E27FC236}">
                    <a16:creationId xmlns:a16="http://schemas.microsoft.com/office/drawing/2014/main" id="{A97B0A0A-E5ED-1F7E-BC53-92F0B08335A1}"/>
                  </a:ext>
                </a:extLst>
              </p:cNvPr>
              <p:cNvSpPr>
                <a:spLocks noChangeShapeType="1"/>
              </p:cNvSpPr>
              <p:nvPr/>
            </p:nvSpPr>
            <p:spPr bwMode="auto">
              <a:xfrm>
                <a:off x="532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4" name="Line 232">
                <a:extLst>
                  <a:ext uri="{FF2B5EF4-FFF2-40B4-BE49-F238E27FC236}">
                    <a16:creationId xmlns:a16="http://schemas.microsoft.com/office/drawing/2014/main" id="{34578440-B8FE-781F-7334-C8D730A159CB}"/>
                  </a:ext>
                </a:extLst>
              </p:cNvPr>
              <p:cNvSpPr>
                <a:spLocks noChangeShapeType="1"/>
              </p:cNvSpPr>
              <p:nvPr/>
            </p:nvSpPr>
            <p:spPr bwMode="auto">
              <a:xfrm>
                <a:off x="534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5" name="Line 233">
                <a:extLst>
                  <a:ext uri="{FF2B5EF4-FFF2-40B4-BE49-F238E27FC236}">
                    <a16:creationId xmlns:a16="http://schemas.microsoft.com/office/drawing/2014/main" id="{53E28F1D-26BF-40F6-2C4A-F26CC0193780}"/>
                  </a:ext>
                </a:extLst>
              </p:cNvPr>
              <p:cNvSpPr>
                <a:spLocks noChangeShapeType="1"/>
              </p:cNvSpPr>
              <p:nvPr/>
            </p:nvSpPr>
            <p:spPr bwMode="auto">
              <a:xfrm>
                <a:off x="536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6" name="Line 234">
                <a:extLst>
                  <a:ext uri="{FF2B5EF4-FFF2-40B4-BE49-F238E27FC236}">
                    <a16:creationId xmlns:a16="http://schemas.microsoft.com/office/drawing/2014/main" id="{46DBF04D-3827-6BCA-CE63-F6E0231DD848}"/>
                  </a:ext>
                </a:extLst>
              </p:cNvPr>
              <p:cNvSpPr>
                <a:spLocks noChangeShapeType="1"/>
              </p:cNvSpPr>
              <p:nvPr/>
            </p:nvSpPr>
            <p:spPr bwMode="auto">
              <a:xfrm>
                <a:off x="538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7" name="Line 235">
                <a:extLst>
                  <a:ext uri="{FF2B5EF4-FFF2-40B4-BE49-F238E27FC236}">
                    <a16:creationId xmlns:a16="http://schemas.microsoft.com/office/drawing/2014/main" id="{F9953089-526D-5F8F-85D0-B41366B01E6D}"/>
                  </a:ext>
                </a:extLst>
              </p:cNvPr>
              <p:cNvSpPr>
                <a:spLocks noChangeShapeType="1"/>
              </p:cNvSpPr>
              <p:nvPr/>
            </p:nvSpPr>
            <p:spPr bwMode="auto">
              <a:xfrm>
                <a:off x="541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8" name="Line 236">
                <a:extLst>
                  <a:ext uri="{FF2B5EF4-FFF2-40B4-BE49-F238E27FC236}">
                    <a16:creationId xmlns:a16="http://schemas.microsoft.com/office/drawing/2014/main" id="{08396367-E6C6-A1FD-B6C8-98E2ED062125}"/>
                  </a:ext>
                </a:extLst>
              </p:cNvPr>
              <p:cNvSpPr>
                <a:spLocks noChangeShapeType="1"/>
              </p:cNvSpPr>
              <p:nvPr/>
            </p:nvSpPr>
            <p:spPr bwMode="auto">
              <a:xfrm>
                <a:off x="543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39" name="Line 237">
                <a:extLst>
                  <a:ext uri="{FF2B5EF4-FFF2-40B4-BE49-F238E27FC236}">
                    <a16:creationId xmlns:a16="http://schemas.microsoft.com/office/drawing/2014/main" id="{4E57DDFA-82C0-6450-76B5-71DF9CD9246C}"/>
                  </a:ext>
                </a:extLst>
              </p:cNvPr>
              <p:cNvSpPr>
                <a:spLocks noChangeShapeType="1"/>
              </p:cNvSpPr>
              <p:nvPr/>
            </p:nvSpPr>
            <p:spPr bwMode="auto">
              <a:xfrm>
                <a:off x="5458"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0" name="Line 238">
                <a:extLst>
                  <a:ext uri="{FF2B5EF4-FFF2-40B4-BE49-F238E27FC236}">
                    <a16:creationId xmlns:a16="http://schemas.microsoft.com/office/drawing/2014/main" id="{C3BB5A3D-4AFF-3DBA-AFB6-E88A18E3DA1D}"/>
                  </a:ext>
                </a:extLst>
              </p:cNvPr>
              <p:cNvSpPr>
                <a:spLocks noChangeShapeType="1"/>
              </p:cNvSpPr>
              <p:nvPr/>
            </p:nvSpPr>
            <p:spPr bwMode="auto">
              <a:xfrm>
                <a:off x="5481"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1" name="Line 239">
                <a:extLst>
                  <a:ext uri="{FF2B5EF4-FFF2-40B4-BE49-F238E27FC236}">
                    <a16:creationId xmlns:a16="http://schemas.microsoft.com/office/drawing/2014/main" id="{3BF8082B-5CEA-58EE-F248-6601AF0157F9}"/>
                  </a:ext>
                </a:extLst>
              </p:cNvPr>
              <p:cNvSpPr>
                <a:spLocks noChangeShapeType="1"/>
              </p:cNvSpPr>
              <p:nvPr/>
            </p:nvSpPr>
            <p:spPr bwMode="auto">
              <a:xfrm>
                <a:off x="5504"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2" name="Line 240">
                <a:extLst>
                  <a:ext uri="{FF2B5EF4-FFF2-40B4-BE49-F238E27FC236}">
                    <a16:creationId xmlns:a16="http://schemas.microsoft.com/office/drawing/2014/main" id="{3D023792-46D6-3A1A-A757-650FDFE0C908}"/>
                  </a:ext>
                </a:extLst>
              </p:cNvPr>
              <p:cNvSpPr>
                <a:spLocks noChangeShapeType="1"/>
              </p:cNvSpPr>
              <p:nvPr/>
            </p:nvSpPr>
            <p:spPr bwMode="auto">
              <a:xfrm>
                <a:off x="5527"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3" name="Line 241">
                <a:extLst>
                  <a:ext uri="{FF2B5EF4-FFF2-40B4-BE49-F238E27FC236}">
                    <a16:creationId xmlns:a16="http://schemas.microsoft.com/office/drawing/2014/main" id="{FFF0E7A2-7054-7988-32F8-FF54CE2A0CEA}"/>
                  </a:ext>
                </a:extLst>
              </p:cNvPr>
              <p:cNvSpPr>
                <a:spLocks noChangeShapeType="1"/>
              </p:cNvSpPr>
              <p:nvPr/>
            </p:nvSpPr>
            <p:spPr bwMode="auto">
              <a:xfrm>
                <a:off x="555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4" name="Line 242">
                <a:extLst>
                  <a:ext uri="{FF2B5EF4-FFF2-40B4-BE49-F238E27FC236}">
                    <a16:creationId xmlns:a16="http://schemas.microsoft.com/office/drawing/2014/main" id="{B5C39495-3778-7D0A-80F1-F130986B8143}"/>
                  </a:ext>
                </a:extLst>
              </p:cNvPr>
              <p:cNvSpPr>
                <a:spLocks noChangeShapeType="1"/>
              </p:cNvSpPr>
              <p:nvPr/>
            </p:nvSpPr>
            <p:spPr bwMode="auto">
              <a:xfrm>
                <a:off x="557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5" name="Line 243">
                <a:extLst>
                  <a:ext uri="{FF2B5EF4-FFF2-40B4-BE49-F238E27FC236}">
                    <a16:creationId xmlns:a16="http://schemas.microsoft.com/office/drawing/2014/main" id="{13961907-10F1-F134-ACDF-EC2D011E07B3}"/>
                  </a:ext>
                </a:extLst>
              </p:cNvPr>
              <p:cNvSpPr>
                <a:spLocks noChangeShapeType="1"/>
              </p:cNvSpPr>
              <p:nvPr/>
            </p:nvSpPr>
            <p:spPr bwMode="auto">
              <a:xfrm>
                <a:off x="5596" y="3339"/>
                <a:ext cx="24"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6" name="Line 244">
                <a:extLst>
                  <a:ext uri="{FF2B5EF4-FFF2-40B4-BE49-F238E27FC236}">
                    <a16:creationId xmlns:a16="http://schemas.microsoft.com/office/drawing/2014/main" id="{DBFA207D-B9F8-3C1D-B463-31D66F1C0685}"/>
                  </a:ext>
                </a:extLst>
              </p:cNvPr>
              <p:cNvSpPr>
                <a:spLocks noChangeShapeType="1"/>
              </p:cNvSpPr>
              <p:nvPr/>
            </p:nvSpPr>
            <p:spPr bwMode="auto">
              <a:xfrm>
                <a:off x="5620"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7" name="Line 245">
                <a:extLst>
                  <a:ext uri="{FF2B5EF4-FFF2-40B4-BE49-F238E27FC236}">
                    <a16:creationId xmlns:a16="http://schemas.microsoft.com/office/drawing/2014/main" id="{4DF74EAB-8B4D-74B0-F04A-C4B5BDA40F52}"/>
                  </a:ext>
                </a:extLst>
              </p:cNvPr>
              <p:cNvSpPr>
                <a:spLocks noChangeShapeType="1"/>
              </p:cNvSpPr>
              <p:nvPr/>
            </p:nvSpPr>
            <p:spPr bwMode="auto">
              <a:xfrm>
                <a:off x="5643"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8" name="Line 246">
                <a:extLst>
                  <a:ext uri="{FF2B5EF4-FFF2-40B4-BE49-F238E27FC236}">
                    <a16:creationId xmlns:a16="http://schemas.microsoft.com/office/drawing/2014/main" id="{80C539D4-94C2-81F9-9B45-2B2DB068CEFC}"/>
                  </a:ext>
                </a:extLst>
              </p:cNvPr>
              <p:cNvSpPr>
                <a:spLocks noChangeShapeType="1"/>
              </p:cNvSpPr>
              <p:nvPr/>
            </p:nvSpPr>
            <p:spPr bwMode="auto">
              <a:xfrm>
                <a:off x="5666"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49" name="Line 247">
                <a:extLst>
                  <a:ext uri="{FF2B5EF4-FFF2-40B4-BE49-F238E27FC236}">
                    <a16:creationId xmlns:a16="http://schemas.microsoft.com/office/drawing/2014/main" id="{C777F66A-C04C-CBD8-AA84-41EF28A937E1}"/>
                  </a:ext>
                </a:extLst>
              </p:cNvPr>
              <p:cNvSpPr>
                <a:spLocks noChangeShapeType="1"/>
              </p:cNvSpPr>
              <p:nvPr/>
            </p:nvSpPr>
            <p:spPr bwMode="auto">
              <a:xfrm>
                <a:off x="5689"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0" name="Line 248">
                <a:extLst>
                  <a:ext uri="{FF2B5EF4-FFF2-40B4-BE49-F238E27FC236}">
                    <a16:creationId xmlns:a16="http://schemas.microsoft.com/office/drawing/2014/main" id="{0389DFF6-5814-3CD6-45E1-198A2D0E4F14}"/>
                  </a:ext>
                </a:extLst>
              </p:cNvPr>
              <p:cNvSpPr>
                <a:spLocks noChangeShapeType="1"/>
              </p:cNvSpPr>
              <p:nvPr/>
            </p:nvSpPr>
            <p:spPr bwMode="auto">
              <a:xfrm>
                <a:off x="5712"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1" name="Line 249">
                <a:extLst>
                  <a:ext uri="{FF2B5EF4-FFF2-40B4-BE49-F238E27FC236}">
                    <a16:creationId xmlns:a16="http://schemas.microsoft.com/office/drawing/2014/main" id="{622121E5-625D-F92E-7D0F-A0663300019E}"/>
                  </a:ext>
                </a:extLst>
              </p:cNvPr>
              <p:cNvSpPr>
                <a:spLocks noChangeShapeType="1"/>
              </p:cNvSpPr>
              <p:nvPr/>
            </p:nvSpPr>
            <p:spPr bwMode="auto">
              <a:xfrm>
                <a:off x="5735" y="3339"/>
                <a:ext cx="23"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2" name="Line 250">
                <a:extLst>
                  <a:ext uri="{FF2B5EF4-FFF2-40B4-BE49-F238E27FC236}">
                    <a16:creationId xmlns:a16="http://schemas.microsoft.com/office/drawing/2014/main" id="{98939C05-14C9-D63F-2778-58A654A13D9B}"/>
                  </a:ext>
                </a:extLst>
              </p:cNvPr>
              <p:cNvSpPr>
                <a:spLocks noChangeShapeType="1"/>
              </p:cNvSpPr>
              <p:nvPr/>
            </p:nvSpPr>
            <p:spPr bwMode="auto">
              <a:xfrm>
                <a:off x="695"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3" name="Line 251">
                <a:extLst>
                  <a:ext uri="{FF2B5EF4-FFF2-40B4-BE49-F238E27FC236}">
                    <a16:creationId xmlns:a16="http://schemas.microsoft.com/office/drawing/2014/main" id="{6F894A06-479B-88DC-B505-853C6F0CE697}"/>
                  </a:ext>
                </a:extLst>
              </p:cNvPr>
              <p:cNvSpPr>
                <a:spLocks noChangeShapeType="1"/>
              </p:cNvSpPr>
              <p:nvPr/>
            </p:nvSpPr>
            <p:spPr bwMode="auto">
              <a:xfrm>
                <a:off x="718"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4" name="Line 252">
                <a:extLst>
                  <a:ext uri="{FF2B5EF4-FFF2-40B4-BE49-F238E27FC236}">
                    <a16:creationId xmlns:a16="http://schemas.microsoft.com/office/drawing/2014/main" id="{EB5D86D7-0112-A0F8-DB9F-3E05BBF42AF4}"/>
                  </a:ext>
                </a:extLst>
              </p:cNvPr>
              <p:cNvSpPr>
                <a:spLocks noChangeShapeType="1"/>
              </p:cNvSpPr>
              <p:nvPr/>
            </p:nvSpPr>
            <p:spPr bwMode="auto">
              <a:xfrm>
                <a:off x="741"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5" name="Line 253">
                <a:extLst>
                  <a:ext uri="{FF2B5EF4-FFF2-40B4-BE49-F238E27FC236}">
                    <a16:creationId xmlns:a16="http://schemas.microsoft.com/office/drawing/2014/main" id="{5985E455-AB43-E227-918B-C8FC32B3A39D}"/>
                  </a:ext>
                </a:extLst>
              </p:cNvPr>
              <p:cNvSpPr>
                <a:spLocks noChangeShapeType="1"/>
              </p:cNvSpPr>
              <p:nvPr/>
            </p:nvSpPr>
            <p:spPr bwMode="auto">
              <a:xfrm>
                <a:off x="764"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6" name="Line 254">
                <a:extLst>
                  <a:ext uri="{FF2B5EF4-FFF2-40B4-BE49-F238E27FC236}">
                    <a16:creationId xmlns:a16="http://schemas.microsoft.com/office/drawing/2014/main" id="{9B2CA09A-2DAD-FE5D-8A74-8BA6791665B8}"/>
                  </a:ext>
                </a:extLst>
              </p:cNvPr>
              <p:cNvSpPr>
                <a:spLocks noChangeShapeType="1"/>
              </p:cNvSpPr>
              <p:nvPr/>
            </p:nvSpPr>
            <p:spPr bwMode="auto">
              <a:xfrm>
                <a:off x="787"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7" name="Line 255">
                <a:extLst>
                  <a:ext uri="{FF2B5EF4-FFF2-40B4-BE49-F238E27FC236}">
                    <a16:creationId xmlns:a16="http://schemas.microsoft.com/office/drawing/2014/main" id="{57571825-3201-B7BC-4C58-0A7278306394}"/>
                  </a:ext>
                </a:extLst>
              </p:cNvPr>
              <p:cNvSpPr>
                <a:spLocks noChangeShapeType="1"/>
              </p:cNvSpPr>
              <p:nvPr/>
            </p:nvSpPr>
            <p:spPr bwMode="auto">
              <a:xfrm>
                <a:off x="810"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8" name="Line 256">
                <a:extLst>
                  <a:ext uri="{FF2B5EF4-FFF2-40B4-BE49-F238E27FC236}">
                    <a16:creationId xmlns:a16="http://schemas.microsoft.com/office/drawing/2014/main" id="{3727FDFD-2526-F2A6-175C-800C87E50CB6}"/>
                  </a:ext>
                </a:extLst>
              </p:cNvPr>
              <p:cNvSpPr>
                <a:spLocks noChangeShapeType="1"/>
              </p:cNvSpPr>
              <p:nvPr/>
            </p:nvSpPr>
            <p:spPr bwMode="auto">
              <a:xfrm>
                <a:off x="833"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59" name="Line 257">
                <a:extLst>
                  <a:ext uri="{FF2B5EF4-FFF2-40B4-BE49-F238E27FC236}">
                    <a16:creationId xmlns:a16="http://schemas.microsoft.com/office/drawing/2014/main" id="{BF77BA9D-B719-30F4-C051-CAD56422D88B}"/>
                  </a:ext>
                </a:extLst>
              </p:cNvPr>
              <p:cNvSpPr>
                <a:spLocks noChangeShapeType="1"/>
              </p:cNvSpPr>
              <p:nvPr/>
            </p:nvSpPr>
            <p:spPr bwMode="auto">
              <a:xfrm>
                <a:off x="856"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0" name="Line 258">
                <a:extLst>
                  <a:ext uri="{FF2B5EF4-FFF2-40B4-BE49-F238E27FC236}">
                    <a16:creationId xmlns:a16="http://schemas.microsoft.com/office/drawing/2014/main" id="{3156C8ED-6E2F-F8C5-6C9E-B331606B98D1}"/>
                  </a:ext>
                </a:extLst>
              </p:cNvPr>
              <p:cNvSpPr>
                <a:spLocks noChangeShapeType="1"/>
              </p:cNvSpPr>
              <p:nvPr/>
            </p:nvSpPr>
            <p:spPr bwMode="auto">
              <a:xfrm>
                <a:off x="879"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1" name="Line 259">
                <a:extLst>
                  <a:ext uri="{FF2B5EF4-FFF2-40B4-BE49-F238E27FC236}">
                    <a16:creationId xmlns:a16="http://schemas.microsoft.com/office/drawing/2014/main" id="{FDD5E9E5-0AA6-B1B6-8167-5EFE7F22CC47}"/>
                  </a:ext>
                </a:extLst>
              </p:cNvPr>
              <p:cNvSpPr>
                <a:spLocks noChangeShapeType="1"/>
              </p:cNvSpPr>
              <p:nvPr/>
            </p:nvSpPr>
            <p:spPr bwMode="auto">
              <a:xfrm>
                <a:off x="902"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2" name="Line 260">
                <a:extLst>
                  <a:ext uri="{FF2B5EF4-FFF2-40B4-BE49-F238E27FC236}">
                    <a16:creationId xmlns:a16="http://schemas.microsoft.com/office/drawing/2014/main" id="{68768959-647F-C558-EBBE-7A4F7EA9C423}"/>
                  </a:ext>
                </a:extLst>
              </p:cNvPr>
              <p:cNvSpPr>
                <a:spLocks noChangeShapeType="1"/>
              </p:cNvSpPr>
              <p:nvPr/>
            </p:nvSpPr>
            <p:spPr bwMode="auto">
              <a:xfrm>
                <a:off x="925"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3" name="Line 261">
                <a:extLst>
                  <a:ext uri="{FF2B5EF4-FFF2-40B4-BE49-F238E27FC236}">
                    <a16:creationId xmlns:a16="http://schemas.microsoft.com/office/drawing/2014/main" id="{1A7BD7F0-26E8-BCB3-BEAB-144AE5C13304}"/>
                  </a:ext>
                </a:extLst>
              </p:cNvPr>
              <p:cNvSpPr>
                <a:spLocks noChangeShapeType="1"/>
              </p:cNvSpPr>
              <p:nvPr/>
            </p:nvSpPr>
            <p:spPr bwMode="auto">
              <a:xfrm>
                <a:off x="948"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4" name="Line 262">
                <a:extLst>
                  <a:ext uri="{FF2B5EF4-FFF2-40B4-BE49-F238E27FC236}">
                    <a16:creationId xmlns:a16="http://schemas.microsoft.com/office/drawing/2014/main" id="{147EA0B6-1675-EDDA-BFD0-9FF1F6587E76}"/>
                  </a:ext>
                </a:extLst>
              </p:cNvPr>
              <p:cNvSpPr>
                <a:spLocks noChangeShapeType="1"/>
              </p:cNvSpPr>
              <p:nvPr/>
            </p:nvSpPr>
            <p:spPr bwMode="auto">
              <a:xfrm>
                <a:off x="971" y="3339"/>
                <a:ext cx="24"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5" name="Line 263">
                <a:extLst>
                  <a:ext uri="{FF2B5EF4-FFF2-40B4-BE49-F238E27FC236}">
                    <a16:creationId xmlns:a16="http://schemas.microsoft.com/office/drawing/2014/main" id="{554B30B4-6EAC-D54B-E912-7D4D7DE17B09}"/>
                  </a:ext>
                </a:extLst>
              </p:cNvPr>
              <p:cNvSpPr>
                <a:spLocks noChangeShapeType="1"/>
              </p:cNvSpPr>
              <p:nvPr/>
            </p:nvSpPr>
            <p:spPr bwMode="auto">
              <a:xfrm>
                <a:off x="995"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6" name="Line 264">
                <a:extLst>
                  <a:ext uri="{FF2B5EF4-FFF2-40B4-BE49-F238E27FC236}">
                    <a16:creationId xmlns:a16="http://schemas.microsoft.com/office/drawing/2014/main" id="{53F2C379-CCD1-BA3E-7DE3-337715101BF8}"/>
                  </a:ext>
                </a:extLst>
              </p:cNvPr>
              <p:cNvSpPr>
                <a:spLocks noChangeShapeType="1"/>
              </p:cNvSpPr>
              <p:nvPr/>
            </p:nvSpPr>
            <p:spPr bwMode="auto">
              <a:xfrm>
                <a:off x="1018" y="333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7" name="Freeform 265">
                <a:extLst>
                  <a:ext uri="{FF2B5EF4-FFF2-40B4-BE49-F238E27FC236}">
                    <a16:creationId xmlns:a16="http://schemas.microsoft.com/office/drawing/2014/main" id="{6A44605F-7ED6-819B-D522-9B97AA92E26E}"/>
                  </a:ext>
                </a:extLst>
              </p:cNvPr>
              <p:cNvSpPr>
                <a:spLocks/>
              </p:cNvSpPr>
              <p:nvPr/>
            </p:nvSpPr>
            <p:spPr bwMode="auto">
              <a:xfrm>
                <a:off x="1041" y="3337"/>
                <a:ext cx="23" cy="2"/>
              </a:xfrm>
              <a:custGeom>
                <a:avLst/>
                <a:gdLst>
                  <a:gd name="T0" fmla="*/ 0 w 23"/>
                  <a:gd name="T1" fmla="*/ 2 h 2"/>
                  <a:gd name="T2" fmla="*/ 11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1" y="0"/>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68" name="Line 266">
                <a:extLst>
                  <a:ext uri="{FF2B5EF4-FFF2-40B4-BE49-F238E27FC236}">
                    <a16:creationId xmlns:a16="http://schemas.microsoft.com/office/drawing/2014/main" id="{CC3D0D54-EB28-4575-36B6-80C5ACE429BF}"/>
                  </a:ext>
                </a:extLst>
              </p:cNvPr>
              <p:cNvSpPr>
                <a:spLocks noChangeShapeType="1"/>
              </p:cNvSpPr>
              <p:nvPr/>
            </p:nvSpPr>
            <p:spPr bwMode="auto">
              <a:xfrm>
                <a:off x="1064"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69" name="Line 267">
                <a:extLst>
                  <a:ext uri="{FF2B5EF4-FFF2-40B4-BE49-F238E27FC236}">
                    <a16:creationId xmlns:a16="http://schemas.microsoft.com/office/drawing/2014/main" id="{F26CFEDE-3EF7-09BB-825E-02B69509FCCE}"/>
                  </a:ext>
                </a:extLst>
              </p:cNvPr>
              <p:cNvSpPr>
                <a:spLocks noChangeShapeType="1"/>
              </p:cNvSpPr>
              <p:nvPr/>
            </p:nvSpPr>
            <p:spPr bwMode="auto">
              <a:xfrm>
                <a:off x="1087"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0" name="Line 268">
                <a:extLst>
                  <a:ext uri="{FF2B5EF4-FFF2-40B4-BE49-F238E27FC236}">
                    <a16:creationId xmlns:a16="http://schemas.microsoft.com/office/drawing/2014/main" id="{168CF0D1-C5C8-D82C-276C-78641B902772}"/>
                  </a:ext>
                </a:extLst>
              </p:cNvPr>
              <p:cNvSpPr>
                <a:spLocks noChangeShapeType="1"/>
              </p:cNvSpPr>
              <p:nvPr/>
            </p:nvSpPr>
            <p:spPr bwMode="auto">
              <a:xfrm>
                <a:off x="1110"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1" name="Line 269">
                <a:extLst>
                  <a:ext uri="{FF2B5EF4-FFF2-40B4-BE49-F238E27FC236}">
                    <a16:creationId xmlns:a16="http://schemas.microsoft.com/office/drawing/2014/main" id="{E7161DC2-9C28-2E6E-4145-D31A0613FA64}"/>
                  </a:ext>
                </a:extLst>
              </p:cNvPr>
              <p:cNvSpPr>
                <a:spLocks noChangeShapeType="1"/>
              </p:cNvSpPr>
              <p:nvPr/>
            </p:nvSpPr>
            <p:spPr bwMode="auto">
              <a:xfrm>
                <a:off x="1133"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2" name="Line 270">
                <a:extLst>
                  <a:ext uri="{FF2B5EF4-FFF2-40B4-BE49-F238E27FC236}">
                    <a16:creationId xmlns:a16="http://schemas.microsoft.com/office/drawing/2014/main" id="{80ACD9E7-56AE-ACB1-09C8-A5D59BC3A0BC}"/>
                  </a:ext>
                </a:extLst>
              </p:cNvPr>
              <p:cNvSpPr>
                <a:spLocks noChangeShapeType="1"/>
              </p:cNvSpPr>
              <p:nvPr/>
            </p:nvSpPr>
            <p:spPr bwMode="auto">
              <a:xfrm>
                <a:off x="1156"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3" name="Line 271">
                <a:extLst>
                  <a:ext uri="{FF2B5EF4-FFF2-40B4-BE49-F238E27FC236}">
                    <a16:creationId xmlns:a16="http://schemas.microsoft.com/office/drawing/2014/main" id="{B173A8AA-EB10-F29C-CE02-60F9832F9A64}"/>
                  </a:ext>
                </a:extLst>
              </p:cNvPr>
              <p:cNvSpPr>
                <a:spLocks noChangeShapeType="1"/>
              </p:cNvSpPr>
              <p:nvPr/>
            </p:nvSpPr>
            <p:spPr bwMode="auto">
              <a:xfrm>
                <a:off x="1179"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4" name="Line 272">
                <a:extLst>
                  <a:ext uri="{FF2B5EF4-FFF2-40B4-BE49-F238E27FC236}">
                    <a16:creationId xmlns:a16="http://schemas.microsoft.com/office/drawing/2014/main" id="{CE45906C-BAFC-7EC7-00A9-6B7B5F1BA709}"/>
                  </a:ext>
                </a:extLst>
              </p:cNvPr>
              <p:cNvSpPr>
                <a:spLocks noChangeShapeType="1"/>
              </p:cNvSpPr>
              <p:nvPr/>
            </p:nvSpPr>
            <p:spPr bwMode="auto">
              <a:xfrm>
                <a:off x="1202" y="3337"/>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5" name="Freeform 273">
                <a:extLst>
                  <a:ext uri="{FF2B5EF4-FFF2-40B4-BE49-F238E27FC236}">
                    <a16:creationId xmlns:a16="http://schemas.microsoft.com/office/drawing/2014/main" id="{AE46C238-62C0-6F08-9437-CC1D855756E1}"/>
                  </a:ext>
                </a:extLst>
              </p:cNvPr>
              <p:cNvSpPr>
                <a:spLocks/>
              </p:cNvSpPr>
              <p:nvPr/>
            </p:nvSpPr>
            <p:spPr bwMode="auto">
              <a:xfrm>
                <a:off x="1225" y="3335"/>
                <a:ext cx="23" cy="2"/>
              </a:xfrm>
              <a:custGeom>
                <a:avLst/>
                <a:gdLst>
                  <a:gd name="T0" fmla="*/ 0 w 23"/>
                  <a:gd name="T1" fmla="*/ 2 h 2"/>
                  <a:gd name="T2" fmla="*/ 11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1" y="0"/>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76" name="Line 274">
                <a:extLst>
                  <a:ext uri="{FF2B5EF4-FFF2-40B4-BE49-F238E27FC236}">
                    <a16:creationId xmlns:a16="http://schemas.microsoft.com/office/drawing/2014/main" id="{8D9E18B8-3FA6-5B5E-A16E-0534D7C16CEA}"/>
                  </a:ext>
                </a:extLst>
              </p:cNvPr>
              <p:cNvSpPr>
                <a:spLocks noChangeShapeType="1"/>
              </p:cNvSpPr>
              <p:nvPr/>
            </p:nvSpPr>
            <p:spPr bwMode="auto">
              <a:xfrm>
                <a:off x="1248" y="3335"/>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7" name="Line 275">
                <a:extLst>
                  <a:ext uri="{FF2B5EF4-FFF2-40B4-BE49-F238E27FC236}">
                    <a16:creationId xmlns:a16="http://schemas.microsoft.com/office/drawing/2014/main" id="{B14E01D5-614E-7231-52C8-5FBE230B97FC}"/>
                  </a:ext>
                </a:extLst>
              </p:cNvPr>
              <p:cNvSpPr>
                <a:spLocks noChangeShapeType="1"/>
              </p:cNvSpPr>
              <p:nvPr/>
            </p:nvSpPr>
            <p:spPr bwMode="auto">
              <a:xfrm>
                <a:off x="1271" y="3335"/>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8" name="Line 276">
                <a:extLst>
                  <a:ext uri="{FF2B5EF4-FFF2-40B4-BE49-F238E27FC236}">
                    <a16:creationId xmlns:a16="http://schemas.microsoft.com/office/drawing/2014/main" id="{98BCB4ED-50BE-B422-406A-C70D1BE596C6}"/>
                  </a:ext>
                </a:extLst>
              </p:cNvPr>
              <p:cNvSpPr>
                <a:spLocks noChangeShapeType="1"/>
              </p:cNvSpPr>
              <p:nvPr/>
            </p:nvSpPr>
            <p:spPr bwMode="auto">
              <a:xfrm>
                <a:off x="1294" y="3335"/>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79" name="Freeform 277">
                <a:extLst>
                  <a:ext uri="{FF2B5EF4-FFF2-40B4-BE49-F238E27FC236}">
                    <a16:creationId xmlns:a16="http://schemas.microsoft.com/office/drawing/2014/main" id="{BF9F9927-E771-10DA-2C02-4F09D44FE676}"/>
                  </a:ext>
                </a:extLst>
              </p:cNvPr>
              <p:cNvSpPr>
                <a:spLocks/>
              </p:cNvSpPr>
              <p:nvPr/>
            </p:nvSpPr>
            <p:spPr bwMode="auto">
              <a:xfrm>
                <a:off x="1317" y="3333"/>
                <a:ext cx="23" cy="2"/>
              </a:xfrm>
              <a:custGeom>
                <a:avLst/>
                <a:gdLst>
                  <a:gd name="T0" fmla="*/ 0 w 23"/>
                  <a:gd name="T1" fmla="*/ 2 h 2"/>
                  <a:gd name="T2" fmla="*/ 12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2" y="0"/>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80" name="Line 278">
                <a:extLst>
                  <a:ext uri="{FF2B5EF4-FFF2-40B4-BE49-F238E27FC236}">
                    <a16:creationId xmlns:a16="http://schemas.microsoft.com/office/drawing/2014/main" id="{E725BDFE-411A-37E3-84AD-A1BBBDAD7C3D}"/>
                  </a:ext>
                </a:extLst>
              </p:cNvPr>
              <p:cNvSpPr>
                <a:spLocks noChangeShapeType="1"/>
              </p:cNvSpPr>
              <p:nvPr/>
            </p:nvSpPr>
            <p:spPr bwMode="auto">
              <a:xfrm>
                <a:off x="1340" y="3333"/>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1" name="Freeform 279">
                <a:extLst>
                  <a:ext uri="{FF2B5EF4-FFF2-40B4-BE49-F238E27FC236}">
                    <a16:creationId xmlns:a16="http://schemas.microsoft.com/office/drawing/2014/main" id="{13D3B3F1-A0DC-AC39-2F75-4189E0AC5E46}"/>
                  </a:ext>
                </a:extLst>
              </p:cNvPr>
              <p:cNvSpPr>
                <a:spLocks/>
              </p:cNvSpPr>
              <p:nvPr/>
            </p:nvSpPr>
            <p:spPr bwMode="auto">
              <a:xfrm>
                <a:off x="1363" y="3331"/>
                <a:ext cx="23" cy="2"/>
              </a:xfrm>
              <a:custGeom>
                <a:avLst/>
                <a:gdLst>
                  <a:gd name="T0" fmla="*/ 0 w 23"/>
                  <a:gd name="T1" fmla="*/ 2 h 2"/>
                  <a:gd name="T2" fmla="*/ 12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2" y="0"/>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82" name="Line 280">
                <a:extLst>
                  <a:ext uri="{FF2B5EF4-FFF2-40B4-BE49-F238E27FC236}">
                    <a16:creationId xmlns:a16="http://schemas.microsoft.com/office/drawing/2014/main" id="{32697C4E-53A7-CEE1-860A-480814124656}"/>
                  </a:ext>
                </a:extLst>
              </p:cNvPr>
              <p:cNvSpPr>
                <a:spLocks noChangeShapeType="1"/>
              </p:cNvSpPr>
              <p:nvPr/>
            </p:nvSpPr>
            <p:spPr bwMode="auto">
              <a:xfrm>
                <a:off x="1386" y="3331"/>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3" name="Freeform 281">
                <a:extLst>
                  <a:ext uri="{FF2B5EF4-FFF2-40B4-BE49-F238E27FC236}">
                    <a16:creationId xmlns:a16="http://schemas.microsoft.com/office/drawing/2014/main" id="{FB07FB30-D69D-4C25-A404-04CE6F796EE6}"/>
                  </a:ext>
                </a:extLst>
              </p:cNvPr>
              <p:cNvSpPr>
                <a:spLocks/>
              </p:cNvSpPr>
              <p:nvPr/>
            </p:nvSpPr>
            <p:spPr bwMode="auto">
              <a:xfrm>
                <a:off x="1409" y="3329"/>
                <a:ext cx="23" cy="2"/>
              </a:xfrm>
              <a:custGeom>
                <a:avLst/>
                <a:gdLst>
                  <a:gd name="T0" fmla="*/ 0 w 23"/>
                  <a:gd name="T1" fmla="*/ 2 h 2"/>
                  <a:gd name="T2" fmla="*/ 12 w 23"/>
                  <a:gd name="T3" fmla="*/ 0 h 2"/>
                  <a:gd name="T4" fmla="*/ 23 w 23"/>
                  <a:gd name="T5" fmla="*/ 0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2"/>
                    </a:moveTo>
                    <a:lnTo>
                      <a:pt x="12" y="0"/>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184" name="Line 282">
                <a:extLst>
                  <a:ext uri="{FF2B5EF4-FFF2-40B4-BE49-F238E27FC236}">
                    <a16:creationId xmlns:a16="http://schemas.microsoft.com/office/drawing/2014/main" id="{116A18A6-EC01-852D-1EC6-A71A2CDE77A0}"/>
                  </a:ext>
                </a:extLst>
              </p:cNvPr>
              <p:cNvSpPr>
                <a:spLocks noChangeShapeType="1"/>
              </p:cNvSpPr>
              <p:nvPr/>
            </p:nvSpPr>
            <p:spPr bwMode="auto">
              <a:xfrm>
                <a:off x="1432" y="3329"/>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5" name="Line 283">
                <a:extLst>
                  <a:ext uri="{FF2B5EF4-FFF2-40B4-BE49-F238E27FC236}">
                    <a16:creationId xmlns:a16="http://schemas.microsoft.com/office/drawing/2014/main" id="{ED5A7A92-2A1E-A78A-F050-994762946BE3}"/>
                  </a:ext>
                </a:extLst>
              </p:cNvPr>
              <p:cNvSpPr>
                <a:spLocks noChangeShapeType="1"/>
              </p:cNvSpPr>
              <p:nvPr/>
            </p:nvSpPr>
            <p:spPr bwMode="auto">
              <a:xfrm flipV="1">
                <a:off x="1455" y="3327"/>
                <a:ext cx="21"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6" name="Line 284">
                <a:extLst>
                  <a:ext uri="{FF2B5EF4-FFF2-40B4-BE49-F238E27FC236}">
                    <a16:creationId xmlns:a16="http://schemas.microsoft.com/office/drawing/2014/main" id="{6778E24D-418C-6BFE-26E9-37601116BA67}"/>
                  </a:ext>
                </a:extLst>
              </p:cNvPr>
              <p:cNvSpPr>
                <a:spLocks noChangeShapeType="1"/>
              </p:cNvSpPr>
              <p:nvPr/>
            </p:nvSpPr>
            <p:spPr bwMode="auto">
              <a:xfrm flipV="1">
                <a:off x="1476" y="3325"/>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7" name="Line 285">
                <a:extLst>
                  <a:ext uri="{FF2B5EF4-FFF2-40B4-BE49-F238E27FC236}">
                    <a16:creationId xmlns:a16="http://schemas.microsoft.com/office/drawing/2014/main" id="{3DF3F984-F62C-579E-F718-58BBC1FE48D5}"/>
                  </a:ext>
                </a:extLst>
              </p:cNvPr>
              <p:cNvSpPr>
                <a:spLocks noChangeShapeType="1"/>
              </p:cNvSpPr>
              <p:nvPr/>
            </p:nvSpPr>
            <p:spPr bwMode="auto">
              <a:xfrm>
                <a:off x="1499" y="3325"/>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8" name="Line 286">
                <a:extLst>
                  <a:ext uri="{FF2B5EF4-FFF2-40B4-BE49-F238E27FC236}">
                    <a16:creationId xmlns:a16="http://schemas.microsoft.com/office/drawing/2014/main" id="{7909B85F-9C2C-0DF9-E2F0-51AB05D7BC12}"/>
                  </a:ext>
                </a:extLst>
              </p:cNvPr>
              <p:cNvSpPr>
                <a:spLocks noChangeShapeType="1"/>
              </p:cNvSpPr>
              <p:nvPr/>
            </p:nvSpPr>
            <p:spPr bwMode="auto">
              <a:xfrm flipV="1">
                <a:off x="1522" y="3323"/>
                <a:ext cx="24"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89" name="Line 287">
                <a:extLst>
                  <a:ext uri="{FF2B5EF4-FFF2-40B4-BE49-F238E27FC236}">
                    <a16:creationId xmlns:a16="http://schemas.microsoft.com/office/drawing/2014/main" id="{FEFCE880-D15E-F4BA-6CFC-5F3A50BCD78F}"/>
                  </a:ext>
                </a:extLst>
              </p:cNvPr>
              <p:cNvSpPr>
                <a:spLocks noChangeShapeType="1"/>
              </p:cNvSpPr>
              <p:nvPr/>
            </p:nvSpPr>
            <p:spPr bwMode="auto">
              <a:xfrm flipV="1">
                <a:off x="1546" y="3321"/>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0" name="Line 288">
                <a:extLst>
                  <a:ext uri="{FF2B5EF4-FFF2-40B4-BE49-F238E27FC236}">
                    <a16:creationId xmlns:a16="http://schemas.microsoft.com/office/drawing/2014/main" id="{E0C9C3C3-CDAC-F977-F577-65D9A4D5F5E9}"/>
                  </a:ext>
                </a:extLst>
              </p:cNvPr>
              <p:cNvSpPr>
                <a:spLocks noChangeShapeType="1"/>
              </p:cNvSpPr>
              <p:nvPr/>
            </p:nvSpPr>
            <p:spPr bwMode="auto">
              <a:xfrm flipV="1">
                <a:off x="1569" y="3319"/>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1" name="Line 289">
                <a:extLst>
                  <a:ext uri="{FF2B5EF4-FFF2-40B4-BE49-F238E27FC236}">
                    <a16:creationId xmlns:a16="http://schemas.microsoft.com/office/drawing/2014/main" id="{1F00314C-7048-725E-7BD5-07742069FC48}"/>
                  </a:ext>
                </a:extLst>
              </p:cNvPr>
              <p:cNvSpPr>
                <a:spLocks noChangeShapeType="1"/>
              </p:cNvSpPr>
              <p:nvPr/>
            </p:nvSpPr>
            <p:spPr bwMode="auto">
              <a:xfrm flipV="1">
                <a:off x="1592" y="3316"/>
                <a:ext cx="23" cy="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2" name="Line 290">
                <a:extLst>
                  <a:ext uri="{FF2B5EF4-FFF2-40B4-BE49-F238E27FC236}">
                    <a16:creationId xmlns:a16="http://schemas.microsoft.com/office/drawing/2014/main" id="{4B370A07-5C6C-A55B-DDA7-5108B564A336}"/>
                  </a:ext>
                </a:extLst>
              </p:cNvPr>
              <p:cNvSpPr>
                <a:spLocks noChangeShapeType="1"/>
              </p:cNvSpPr>
              <p:nvPr/>
            </p:nvSpPr>
            <p:spPr bwMode="auto">
              <a:xfrm flipV="1">
                <a:off x="1615" y="3314"/>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3" name="Line 291">
                <a:extLst>
                  <a:ext uri="{FF2B5EF4-FFF2-40B4-BE49-F238E27FC236}">
                    <a16:creationId xmlns:a16="http://schemas.microsoft.com/office/drawing/2014/main" id="{CF5DA222-AAB7-241E-09EE-186A539E573D}"/>
                  </a:ext>
                </a:extLst>
              </p:cNvPr>
              <p:cNvSpPr>
                <a:spLocks noChangeShapeType="1"/>
              </p:cNvSpPr>
              <p:nvPr/>
            </p:nvSpPr>
            <p:spPr bwMode="auto">
              <a:xfrm flipV="1">
                <a:off x="1638" y="3312"/>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4" name="Line 292">
                <a:extLst>
                  <a:ext uri="{FF2B5EF4-FFF2-40B4-BE49-F238E27FC236}">
                    <a16:creationId xmlns:a16="http://schemas.microsoft.com/office/drawing/2014/main" id="{09E812DE-9CD5-2E8C-E72B-CF57626FD702}"/>
                  </a:ext>
                </a:extLst>
              </p:cNvPr>
              <p:cNvSpPr>
                <a:spLocks noChangeShapeType="1"/>
              </p:cNvSpPr>
              <p:nvPr/>
            </p:nvSpPr>
            <p:spPr bwMode="auto">
              <a:xfrm flipV="1">
                <a:off x="1661" y="3308"/>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5" name="Line 293">
                <a:extLst>
                  <a:ext uri="{FF2B5EF4-FFF2-40B4-BE49-F238E27FC236}">
                    <a16:creationId xmlns:a16="http://schemas.microsoft.com/office/drawing/2014/main" id="{77CD6ECE-6E9A-E0AA-B22B-33805F052164}"/>
                  </a:ext>
                </a:extLst>
              </p:cNvPr>
              <p:cNvSpPr>
                <a:spLocks noChangeShapeType="1"/>
              </p:cNvSpPr>
              <p:nvPr/>
            </p:nvSpPr>
            <p:spPr bwMode="auto">
              <a:xfrm flipV="1">
                <a:off x="1684" y="3304"/>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6" name="Line 294">
                <a:extLst>
                  <a:ext uri="{FF2B5EF4-FFF2-40B4-BE49-F238E27FC236}">
                    <a16:creationId xmlns:a16="http://schemas.microsoft.com/office/drawing/2014/main" id="{10E3AE4F-3590-F14A-CB5D-254DF302C51F}"/>
                  </a:ext>
                </a:extLst>
              </p:cNvPr>
              <p:cNvSpPr>
                <a:spLocks noChangeShapeType="1"/>
              </p:cNvSpPr>
              <p:nvPr/>
            </p:nvSpPr>
            <p:spPr bwMode="auto">
              <a:xfrm flipV="1">
                <a:off x="1707" y="3300"/>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7" name="Line 295">
                <a:extLst>
                  <a:ext uri="{FF2B5EF4-FFF2-40B4-BE49-F238E27FC236}">
                    <a16:creationId xmlns:a16="http://schemas.microsoft.com/office/drawing/2014/main" id="{F806F805-0221-B19C-DC4C-F0E821401C76}"/>
                  </a:ext>
                </a:extLst>
              </p:cNvPr>
              <p:cNvSpPr>
                <a:spLocks noChangeShapeType="1"/>
              </p:cNvSpPr>
              <p:nvPr/>
            </p:nvSpPr>
            <p:spPr bwMode="auto">
              <a:xfrm flipV="1">
                <a:off x="1730" y="3296"/>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8" name="Line 296">
                <a:extLst>
                  <a:ext uri="{FF2B5EF4-FFF2-40B4-BE49-F238E27FC236}">
                    <a16:creationId xmlns:a16="http://schemas.microsoft.com/office/drawing/2014/main" id="{A94E7F7B-8896-E91C-FA1D-08B126B01698}"/>
                  </a:ext>
                </a:extLst>
              </p:cNvPr>
              <p:cNvSpPr>
                <a:spLocks noChangeShapeType="1"/>
              </p:cNvSpPr>
              <p:nvPr/>
            </p:nvSpPr>
            <p:spPr bwMode="auto">
              <a:xfrm flipV="1">
                <a:off x="1753" y="3293"/>
                <a:ext cx="23" cy="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99" name="Line 297">
                <a:extLst>
                  <a:ext uri="{FF2B5EF4-FFF2-40B4-BE49-F238E27FC236}">
                    <a16:creationId xmlns:a16="http://schemas.microsoft.com/office/drawing/2014/main" id="{EB8FA47A-BF8E-A03C-BC34-6D5CFE93A951}"/>
                  </a:ext>
                </a:extLst>
              </p:cNvPr>
              <p:cNvSpPr>
                <a:spLocks noChangeShapeType="1"/>
              </p:cNvSpPr>
              <p:nvPr/>
            </p:nvSpPr>
            <p:spPr bwMode="auto">
              <a:xfrm flipV="1">
                <a:off x="1776" y="3289"/>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0" name="Line 298">
                <a:extLst>
                  <a:ext uri="{FF2B5EF4-FFF2-40B4-BE49-F238E27FC236}">
                    <a16:creationId xmlns:a16="http://schemas.microsoft.com/office/drawing/2014/main" id="{390ECC8D-16E8-B8BA-79F2-A104465C31A5}"/>
                  </a:ext>
                </a:extLst>
              </p:cNvPr>
              <p:cNvSpPr>
                <a:spLocks noChangeShapeType="1"/>
              </p:cNvSpPr>
              <p:nvPr/>
            </p:nvSpPr>
            <p:spPr bwMode="auto">
              <a:xfrm flipV="1">
                <a:off x="1799" y="3283"/>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1" name="Line 299">
                <a:extLst>
                  <a:ext uri="{FF2B5EF4-FFF2-40B4-BE49-F238E27FC236}">
                    <a16:creationId xmlns:a16="http://schemas.microsoft.com/office/drawing/2014/main" id="{02152EFF-1FA1-0D5A-5E83-0F92B08FE281}"/>
                  </a:ext>
                </a:extLst>
              </p:cNvPr>
              <p:cNvSpPr>
                <a:spLocks noChangeShapeType="1"/>
              </p:cNvSpPr>
              <p:nvPr/>
            </p:nvSpPr>
            <p:spPr bwMode="auto">
              <a:xfrm flipV="1">
                <a:off x="1822" y="3277"/>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2" name="Line 300">
                <a:extLst>
                  <a:ext uri="{FF2B5EF4-FFF2-40B4-BE49-F238E27FC236}">
                    <a16:creationId xmlns:a16="http://schemas.microsoft.com/office/drawing/2014/main" id="{7C9C4954-7797-968F-AAF1-1D70748BD0B9}"/>
                  </a:ext>
                </a:extLst>
              </p:cNvPr>
              <p:cNvSpPr>
                <a:spLocks noChangeShapeType="1"/>
              </p:cNvSpPr>
              <p:nvPr/>
            </p:nvSpPr>
            <p:spPr bwMode="auto">
              <a:xfrm flipV="1">
                <a:off x="1845" y="3271"/>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3" name="Line 301">
                <a:extLst>
                  <a:ext uri="{FF2B5EF4-FFF2-40B4-BE49-F238E27FC236}">
                    <a16:creationId xmlns:a16="http://schemas.microsoft.com/office/drawing/2014/main" id="{9F102DF8-1102-36E6-4D2F-F3749DA1B211}"/>
                  </a:ext>
                </a:extLst>
              </p:cNvPr>
              <p:cNvSpPr>
                <a:spLocks noChangeShapeType="1"/>
              </p:cNvSpPr>
              <p:nvPr/>
            </p:nvSpPr>
            <p:spPr bwMode="auto">
              <a:xfrm flipV="1">
                <a:off x="1868" y="3266"/>
                <a:ext cx="23" cy="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4" name="Line 302">
                <a:extLst>
                  <a:ext uri="{FF2B5EF4-FFF2-40B4-BE49-F238E27FC236}">
                    <a16:creationId xmlns:a16="http://schemas.microsoft.com/office/drawing/2014/main" id="{11319C29-3A2E-20BA-426C-476D46154350}"/>
                  </a:ext>
                </a:extLst>
              </p:cNvPr>
              <p:cNvSpPr>
                <a:spLocks noChangeShapeType="1"/>
              </p:cNvSpPr>
              <p:nvPr/>
            </p:nvSpPr>
            <p:spPr bwMode="auto">
              <a:xfrm flipV="1">
                <a:off x="1891" y="3258"/>
                <a:ext cx="23" cy="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5" name="Line 303">
                <a:extLst>
                  <a:ext uri="{FF2B5EF4-FFF2-40B4-BE49-F238E27FC236}">
                    <a16:creationId xmlns:a16="http://schemas.microsoft.com/office/drawing/2014/main" id="{9151CF81-714C-F37B-8071-A77910833DA2}"/>
                  </a:ext>
                </a:extLst>
              </p:cNvPr>
              <p:cNvSpPr>
                <a:spLocks noChangeShapeType="1"/>
              </p:cNvSpPr>
              <p:nvPr/>
            </p:nvSpPr>
            <p:spPr bwMode="auto">
              <a:xfrm flipV="1">
                <a:off x="1914" y="3250"/>
                <a:ext cx="23" cy="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6" name="Line 304">
                <a:extLst>
                  <a:ext uri="{FF2B5EF4-FFF2-40B4-BE49-F238E27FC236}">
                    <a16:creationId xmlns:a16="http://schemas.microsoft.com/office/drawing/2014/main" id="{A34D9EE7-C3F8-4EFD-1039-405FD5A9312A}"/>
                  </a:ext>
                </a:extLst>
              </p:cNvPr>
              <p:cNvSpPr>
                <a:spLocks noChangeShapeType="1"/>
              </p:cNvSpPr>
              <p:nvPr/>
            </p:nvSpPr>
            <p:spPr bwMode="auto">
              <a:xfrm flipV="1">
                <a:off x="1937" y="3243"/>
                <a:ext cx="23" cy="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7" name="Line 305">
                <a:extLst>
                  <a:ext uri="{FF2B5EF4-FFF2-40B4-BE49-F238E27FC236}">
                    <a16:creationId xmlns:a16="http://schemas.microsoft.com/office/drawing/2014/main" id="{CA555C8E-C31E-6A31-E3C9-C827ABEC0360}"/>
                  </a:ext>
                </a:extLst>
              </p:cNvPr>
              <p:cNvSpPr>
                <a:spLocks noChangeShapeType="1"/>
              </p:cNvSpPr>
              <p:nvPr/>
            </p:nvSpPr>
            <p:spPr bwMode="auto">
              <a:xfrm flipV="1">
                <a:off x="1960" y="3235"/>
                <a:ext cx="23" cy="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8" name="Line 306">
                <a:extLst>
                  <a:ext uri="{FF2B5EF4-FFF2-40B4-BE49-F238E27FC236}">
                    <a16:creationId xmlns:a16="http://schemas.microsoft.com/office/drawing/2014/main" id="{12269974-7E48-05E7-2BA5-D1C95EFD93A7}"/>
                  </a:ext>
                </a:extLst>
              </p:cNvPr>
              <p:cNvSpPr>
                <a:spLocks noChangeShapeType="1"/>
              </p:cNvSpPr>
              <p:nvPr/>
            </p:nvSpPr>
            <p:spPr bwMode="auto">
              <a:xfrm flipV="1">
                <a:off x="1983" y="3225"/>
                <a:ext cx="23" cy="1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09" name="Line 307">
                <a:extLst>
                  <a:ext uri="{FF2B5EF4-FFF2-40B4-BE49-F238E27FC236}">
                    <a16:creationId xmlns:a16="http://schemas.microsoft.com/office/drawing/2014/main" id="{1374CA63-43B6-75A0-C1A4-39E763A5CFC5}"/>
                  </a:ext>
                </a:extLst>
              </p:cNvPr>
              <p:cNvSpPr>
                <a:spLocks noChangeShapeType="1"/>
              </p:cNvSpPr>
              <p:nvPr/>
            </p:nvSpPr>
            <p:spPr bwMode="auto">
              <a:xfrm flipV="1">
                <a:off x="2006" y="3216"/>
                <a:ext cx="23" cy="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0" name="Line 308">
                <a:extLst>
                  <a:ext uri="{FF2B5EF4-FFF2-40B4-BE49-F238E27FC236}">
                    <a16:creationId xmlns:a16="http://schemas.microsoft.com/office/drawing/2014/main" id="{161B2AA5-852F-D1C8-A536-90B60C284906}"/>
                  </a:ext>
                </a:extLst>
              </p:cNvPr>
              <p:cNvSpPr>
                <a:spLocks noChangeShapeType="1"/>
              </p:cNvSpPr>
              <p:nvPr/>
            </p:nvSpPr>
            <p:spPr bwMode="auto">
              <a:xfrm flipV="1">
                <a:off x="2029" y="3206"/>
                <a:ext cx="23" cy="1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1" name="Line 309">
                <a:extLst>
                  <a:ext uri="{FF2B5EF4-FFF2-40B4-BE49-F238E27FC236}">
                    <a16:creationId xmlns:a16="http://schemas.microsoft.com/office/drawing/2014/main" id="{E6B2C44C-54CD-71B9-CE74-FEB795816925}"/>
                  </a:ext>
                </a:extLst>
              </p:cNvPr>
              <p:cNvSpPr>
                <a:spLocks noChangeShapeType="1"/>
              </p:cNvSpPr>
              <p:nvPr/>
            </p:nvSpPr>
            <p:spPr bwMode="auto">
              <a:xfrm flipV="1">
                <a:off x="2052" y="3195"/>
                <a:ext cx="23" cy="1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2" name="Line 310">
                <a:extLst>
                  <a:ext uri="{FF2B5EF4-FFF2-40B4-BE49-F238E27FC236}">
                    <a16:creationId xmlns:a16="http://schemas.microsoft.com/office/drawing/2014/main" id="{F8F46347-1BAA-ED60-8B30-450F8EB84DD4}"/>
                  </a:ext>
                </a:extLst>
              </p:cNvPr>
              <p:cNvSpPr>
                <a:spLocks noChangeShapeType="1"/>
              </p:cNvSpPr>
              <p:nvPr/>
            </p:nvSpPr>
            <p:spPr bwMode="auto">
              <a:xfrm flipV="1">
                <a:off x="2075" y="3183"/>
                <a:ext cx="23" cy="1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3" name="Freeform 311">
                <a:extLst>
                  <a:ext uri="{FF2B5EF4-FFF2-40B4-BE49-F238E27FC236}">
                    <a16:creationId xmlns:a16="http://schemas.microsoft.com/office/drawing/2014/main" id="{002FDE10-156D-1206-361F-0233C3CEF35F}"/>
                  </a:ext>
                </a:extLst>
              </p:cNvPr>
              <p:cNvSpPr>
                <a:spLocks/>
              </p:cNvSpPr>
              <p:nvPr/>
            </p:nvSpPr>
            <p:spPr bwMode="auto">
              <a:xfrm>
                <a:off x="2098" y="3170"/>
                <a:ext cx="23" cy="13"/>
              </a:xfrm>
              <a:custGeom>
                <a:avLst/>
                <a:gdLst>
                  <a:gd name="T0" fmla="*/ 0 w 23"/>
                  <a:gd name="T1" fmla="*/ 13 h 13"/>
                  <a:gd name="T2" fmla="*/ 12 w 23"/>
                  <a:gd name="T3" fmla="*/ 5 h 13"/>
                  <a:gd name="T4" fmla="*/ 23 w 23"/>
                  <a:gd name="T5" fmla="*/ 0 h 13"/>
                  <a:gd name="T6" fmla="*/ 0 60000 65536"/>
                  <a:gd name="T7" fmla="*/ 0 60000 65536"/>
                  <a:gd name="T8" fmla="*/ 0 60000 65536"/>
                  <a:gd name="T9" fmla="*/ 0 w 23"/>
                  <a:gd name="T10" fmla="*/ 0 h 13"/>
                  <a:gd name="T11" fmla="*/ 23 w 23"/>
                  <a:gd name="T12" fmla="*/ 13 h 13"/>
                </a:gdLst>
                <a:ahLst/>
                <a:cxnLst>
                  <a:cxn ang="T6">
                    <a:pos x="T0" y="T1"/>
                  </a:cxn>
                  <a:cxn ang="T7">
                    <a:pos x="T2" y="T3"/>
                  </a:cxn>
                  <a:cxn ang="T8">
                    <a:pos x="T4" y="T5"/>
                  </a:cxn>
                </a:cxnLst>
                <a:rect l="T9" t="T10" r="T11" b="T12"/>
                <a:pathLst>
                  <a:path w="23" h="13">
                    <a:moveTo>
                      <a:pt x="0" y="13"/>
                    </a:moveTo>
                    <a:lnTo>
                      <a:pt x="12" y="5"/>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14" name="Line 312">
                <a:extLst>
                  <a:ext uri="{FF2B5EF4-FFF2-40B4-BE49-F238E27FC236}">
                    <a16:creationId xmlns:a16="http://schemas.microsoft.com/office/drawing/2014/main" id="{3FD81CE9-67E9-A4AF-955B-18C923C03377}"/>
                  </a:ext>
                </a:extLst>
              </p:cNvPr>
              <p:cNvSpPr>
                <a:spLocks noChangeShapeType="1"/>
              </p:cNvSpPr>
              <p:nvPr/>
            </p:nvSpPr>
            <p:spPr bwMode="auto">
              <a:xfrm flipV="1">
                <a:off x="2121" y="3158"/>
                <a:ext cx="24" cy="1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5" name="Line 313">
                <a:extLst>
                  <a:ext uri="{FF2B5EF4-FFF2-40B4-BE49-F238E27FC236}">
                    <a16:creationId xmlns:a16="http://schemas.microsoft.com/office/drawing/2014/main" id="{E19CBD53-D850-CD7F-B68D-5E9A8E2C4B96}"/>
                  </a:ext>
                </a:extLst>
              </p:cNvPr>
              <p:cNvSpPr>
                <a:spLocks noChangeShapeType="1"/>
              </p:cNvSpPr>
              <p:nvPr/>
            </p:nvSpPr>
            <p:spPr bwMode="auto">
              <a:xfrm flipV="1">
                <a:off x="2145" y="3145"/>
                <a:ext cx="23" cy="1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6" name="Line 314">
                <a:extLst>
                  <a:ext uri="{FF2B5EF4-FFF2-40B4-BE49-F238E27FC236}">
                    <a16:creationId xmlns:a16="http://schemas.microsoft.com/office/drawing/2014/main" id="{02FA3233-6663-83F2-B25E-82ADA2415E5D}"/>
                  </a:ext>
                </a:extLst>
              </p:cNvPr>
              <p:cNvSpPr>
                <a:spLocks noChangeShapeType="1"/>
              </p:cNvSpPr>
              <p:nvPr/>
            </p:nvSpPr>
            <p:spPr bwMode="auto">
              <a:xfrm flipV="1">
                <a:off x="2168" y="3129"/>
                <a:ext cx="23" cy="1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7" name="Line 315">
                <a:extLst>
                  <a:ext uri="{FF2B5EF4-FFF2-40B4-BE49-F238E27FC236}">
                    <a16:creationId xmlns:a16="http://schemas.microsoft.com/office/drawing/2014/main" id="{56A6B5CC-7093-DB0E-8A53-EA6CED178A13}"/>
                  </a:ext>
                </a:extLst>
              </p:cNvPr>
              <p:cNvSpPr>
                <a:spLocks noChangeShapeType="1"/>
              </p:cNvSpPr>
              <p:nvPr/>
            </p:nvSpPr>
            <p:spPr bwMode="auto">
              <a:xfrm flipV="1">
                <a:off x="2191" y="3114"/>
                <a:ext cx="23" cy="1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8" name="Line 316">
                <a:extLst>
                  <a:ext uri="{FF2B5EF4-FFF2-40B4-BE49-F238E27FC236}">
                    <a16:creationId xmlns:a16="http://schemas.microsoft.com/office/drawing/2014/main" id="{85A2F069-E10F-963D-3A90-F82AFD13B5DB}"/>
                  </a:ext>
                </a:extLst>
              </p:cNvPr>
              <p:cNvSpPr>
                <a:spLocks noChangeShapeType="1"/>
              </p:cNvSpPr>
              <p:nvPr/>
            </p:nvSpPr>
            <p:spPr bwMode="auto">
              <a:xfrm flipV="1">
                <a:off x="2214" y="3099"/>
                <a:ext cx="23" cy="1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19" name="Line 317">
                <a:extLst>
                  <a:ext uri="{FF2B5EF4-FFF2-40B4-BE49-F238E27FC236}">
                    <a16:creationId xmlns:a16="http://schemas.microsoft.com/office/drawing/2014/main" id="{5BC7EB89-567F-68DA-AA95-C01A7E1C41D6}"/>
                  </a:ext>
                </a:extLst>
              </p:cNvPr>
              <p:cNvSpPr>
                <a:spLocks noChangeShapeType="1"/>
              </p:cNvSpPr>
              <p:nvPr/>
            </p:nvSpPr>
            <p:spPr bwMode="auto">
              <a:xfrm flipV="1">
                <a:off x="2237" y="3083"/>
                <a:ext cx="23" cy="1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0" name="Line 318">
                <a:extLst>
                  <a:ext uri="{FF2B5EF4-FFF2-40B4-BE49-F238E27FC236}">
                    <a16:creationId xmlns:a16="http://schemas.microsoft.com/office/drawing/2014/main" id="{497CAC96-B931-B200-C9E2-7900E1A17B23}"/>
                  </a:ext>
                </a:extLst>
              </p:cNvPr>
              <p:cNvSpPr>
                <a:spLocks noChangeShapeType="1"/>
              </p:cNvSpPr>
              <p:nvPr/>
            </p:nvSpPr>
            <p:spPr bwMode="auto">
              <a:xfrm flipV="1">
                <a:off x="2260" y="3066"/>
                <a:ext cx="23" cy="1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1" name="Freeform 319">
                <a:extLst>
                  <a:ext uri="{FF2B5EF4-FFF2-40B4-BE49-F238E27FC236}">
                    <a16:creationId xmlns:a16="http://schemas.microsoft.com/office/drawing/2014/main" id="{D562EC70-B101-9737-9518-E7062B2A7B62}"/>
                  </a:ext>
                </a:extLst>
              </p:cNvPr>
              <p:cNvSpPr>
                <a:spLocks/>
              </p:cNvSpPr>
              <p:nvPr/>
            </p:nvSpPr>
            <p:spPr bwMode="auto">
              <a:xfrm>
                <a:off x="2283" y="3047"/>
                <a:ext cx="23" cy="19"/>
              </a:xfrm>
              <a:custGeom>
                <a:avLst/>
                <a:gdLst>
                  <a:gd name="T0" fmla="*/ 0 w 23"/>
                  <a:gd name="T1" fmla="*/ 19 h 19"/>
                  <a:gd name="T2" fmla="*/ 11 w 23"/>
                  <a:gd name="T3" fmla="*/ 9 h 19"/>
                  <a:gd name="T4" fmla="*/ 23 w 23"/>
                  <a:gd name="T5" fmla="*/ 0 h 19"/>
                  <a:gd name="T6" fmla="*/ 0 60000 65536"/>
                  <a:gd name="T7" fmla="*/ 0 60000 65536"/>
                  <a:gd name="T8" fmla="*/ 0 60000 65536"/>
                  <a:gd name="T9" fmla="*/ 0 w 23"/>
                  <a:gd name="T10" fmla="*/ 0 h 19"/>
                  <a:gd name="T11" fmla="*/ 23 w 23"/>
                  <a:gd name="T12" fmla="*/ 19 h 19"/>
                </a:gdLst>
                <a:ahLst/>
                <a:cxnLst>
                  <a:cxn ang="T6">
                    <a:pos x="T0" y="T1"/>
                  </a:cxn>
                  <a:cxn ang="T7">
                    <a:pos x="T2" y="T3"/>
                  </a:cxn>
                  <a:cxn ang="T8">
                    <a:pos x="T4" y="T5"/>
                  </a:cxn>
                </a:cxnLst>
                <a:rect l="T9" t="T10" r="T11" b="T12"/>
                <a:pathLst>
                  <a:path w="23" h="19">
                    <a:moveTo>
                      <a:pt x="0" y="19"/>
                    </a:moveTo>
                    <a:lnTo>
                      <a:pt x="11" y="9"/>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22" name="Line 320">
                <a:extLst>
                  <a:ext uri="{FF2B5EF4-FFF2-40B4-BE49-F238E27FC236}">
                    <a16:creationId xmlns:a16="http://schemas.microsoft.com/office/drawing/2014/main" id="{14FFDA58-BC77-7CAB-7619-10C52C5E8FB8}"/>
                  </a:ext>
                </a:extLst>
              </p:cNvPr>
              <p:cNvSpPr>
                <a:spLocks noChangeShapeType="1"/>
              </p:cNvSpPr>
              <p:nvPr/>
            </p:nvSpPr>
            <p:spPr bwMode="auto">
              <a:xfrm flipV="1">
                <a:off x="2306" y="3030"/>
                <a:ext cx="23" cy="1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3" name="Line 321">
                <a:extLst>
                  <a:ext uri="{FF2B5EF4-FFF2-40B4-BE49-F238E27FC236}">
                    <a16:creationId xmlns:a16="http://schemas.microsoft.com/office/drawing/2014/main" id="{D175AB91-59AA-0628-1220-1DAA56D2AE6C}"/>
                  </a:ext>
                </a:extLst>
              </p:cNvPr>
              <p:cNvSpPr>
                <a:spLocks noChangeShapeType="1"/>
              </p:cNvSpPr>
              <p:nvPr/>
            </p:nvSpPr>
            <p:spPr bwMode="auto">
              <a:xfrm flipV="1">
                <a:off x="2329" y="3010"/>
                <a:ext cx="23" cy="2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4" name="Line 322">
                <a:extLst>
                  <a:ext uri="{FF2B5EF4-FFF2-40B4-BE49-F238E27FC236}">
                    <a16:creationId xmlns:a16="http://schemas.microsoft.com/office/drawing/2014/main" id="{8BDC893C-0232-9142-830E-8952F9218D2B}"/>
                  </a:ext>
                </a:extLst>
              </p:cNvPr>
              <p:cNvSpPr>
                <a:spLocks noChangeShapeType="1"/>
              </p:cNvSpPr>
              <p:nvPr/>
            </p:nvSpPr>
            <p:spPr bwMode="auto">
              <a:xfrm flipV="1">
                <a:off x="2352" y="2989"/>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5" name="Line 323">
                <a:extLst>
                  <a:ext uri="{FF2B5EF4-FFF2-40B4-BE49-F238E27FC236}">
                    <a16:creationId xmlns:a16="http://schemas.microsoft.com/office/drawing/2014/main" id="{09A83FE7-CD26-FF0E-A63E-55775D0541AB}"/>
                  </a:ext>
                </a:extLst>
              </p:cNvPr>
              <p:cNvSpPr>
                <a:spLocks noChangeShapeType="1"/>
              </p:cNvSpPr>
              <p:nvPr/>
            </p:nvSpPr>
            <p:spPr bwMode="auto">
              <a:xfrm flipV="1">
                <a:off x="2375" y="2970"/>
                <a:ext cx="23" cy="1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6" name="Line 324">
                <a:extLst>
                  <a:ext uri="{FF2B5EF4-FFF2-40B4-BE49-F238E27FC236}">
                    <a16:creationId xmlns:a16="http://schemas.microsoft.com/office/drawing/2014/main" id="{BFBC900C-42AF-311E-6985-B8EA32B45CEB}"/>
                  </a:ext>
                </a:extLst>
              </p:cNvPr>
              <p:cNvSpPr>
                <a:spLocks noChangeShapeType="1"/>
              </p:cNvSpPr>
              <p:nvPr/>
            </p:nvSpPr>
            <p:spPr bwMode="auto">
              <a:xfrm flipV="1">
                <a:off x="2398" y="2949"/>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7" name="Freeform 325">
                <a:extLst>
                  <a:ext uri="{FF2B5EF4-FFF2-40B4-BE49-F238E27FC236}">
                    <a16:creationId xmlns:a16="http://schemas.microsoft.com/office/drawing/2014/main" id="{2AC1CF32-6EFF-4B8F-B425-1184A99E8E74}"/>
                  </a:ext>
                </a:extLst>
              </p:cNvPr>
              <p:cNvSpPr>
                <a:spLocks/>
              </p:cNvSpPr>
              <p:nvPr/>
            </p:nvSpPr>
            <p:spPr bwMode="auto">
              <a:xfrm>
                <a:off x="2421" y="2926"/>
                <a:ext cx="23" cy="23"/>
              </a:xfrm>
              <a:custGeom>
                <a:avLst/>
                <a:gdLst>
                  <a:gd name="T0" fmla="*/ 0 w 23"/>
                  <a:gd name="T1" fmla="*/ 23 h 23"/>
                  <a:gd name="T2" fmla="*/ 12 w 23"/>
                  <a:gd name="T3" fmla="*/ 11 h 23"/>
                  <a:gd name="T4" fmla="*/ 23 w 23"/>
                  <a:gd name="T5" fmla="*/ 0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23"/>
                    </a:moveTo>
                    <a:lnTo>
                      <a:pt x="12" y="11"/>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28" name="Line 326">
                <a:extLst>
                  <a:ext uri="{FF2B5EF4-FFF2-40B4-BE49-F238E27FC236}">
                    <a16:creationId xmlns:a16="http://schemas.microsoft.com/office/drawing/2014/main" id="{EBD98E64-E3B1-0B43-C709-66E50825D74B}"/>
                  </a:ext>
                </a:extLst>
              </p:cNvPr>
              <p:cNvSpPr>
                <a:spLocks noChangeShapeType="1"/>
              </p:cNvSpPr>
              <p:nvPr/>
            </p:nvSpPr>
            <p:spPr bwMode="auto">
              <a:xfrm flipV="1">
                <a:off x="2444" y="2905"/>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29" name="Line 327">
                <a:extLst>
                  <a:ext uri="{FF2B5EF4-FFF2-40B4-BE49-F238E27FC236}">
                    <a16:creationId xmlns:a16="http://schemas.microsoft.com/office/drawing/2014/main" id="{34DC0405-6FA0-7924-BE09-F074C5A3953B}"/>
                  </a:ext>
                </a:extLst>
              </p:cNvPr>
              <p:cNvSpPr>
                <a:spLocks noChangeShapeType="1"/>
              </p:cNvSpPr>
              <p:nvPr/>
            </p:nvSpPr>
            <p:spPr bwMode="auto">
              <a:xfrm flipV="1">
                <a:off x="2467" y="2882"/>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0" name="Line 328">
                <a:extLst>
                  <a:ext uri="{FF2B5EF4-FFF2-40B4-BE49-F238E27FC236}">
                    <a16:creationId xmlns:a16="http://schemas.microsoft.com/office/drawing/2014/main" id="{13060406-65C4-AD9F-009E-08A38B9B6BC6}"/>
                  </a:ext>
                </a:extLst>
              </p:cNvPr>
              <p:cNvSpPr>
                <a:spLocks noChangeShapeType="1"/>
              </p:cNvSpPr>
              <p:nvPr/>
            </p:nvSpPr>
            <p:spPr bwMode="auto">
              <a:xfrm flipV="1">
                <a:off x="2490" y="2859"/>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1" name="Line 329">
                <a:extLst>
                  <a:ext uri="{FF2B5EF4-FFF2-40B4-BE49-F238E27FC236}">
                    <a16:creationId xmlns:a16="http://schemas.microsoft.com/office/drawing/2014/main" id="{BD512E9F-AD50-9A54-933B-BEE0E93DDDF0}"/>
                  </a:ext>
                </a:extLst>
              </p:cNvPr>
              <p:cNvSpPr>
                <a:spLocks noChangeShapeType="1"/>
              </p:cNvSpPr>
              <p:nvPr/>
            </p:nvSpPr>
            <p:spPr bwMode="auto">
              <a:xfrm flipV="1">
                <a:off x="2513" y="2836"/>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2" name="Line 330">
                <a:extLst>
                  <a:ext uri="{FF2B5EF4-FFF2-40B4-BE49-F238E27FC236}">
                    <a16:creationId xmlns:a16="http://schemas.microsoft.com/office/drawing/2014/main" id="{C3255509-BE75-23B2-C55D-144CFB63EB6B}"/>
                  </a:ext>
                </a:extLst>
              </p:cNvPr>
              <p:cNvSpPr>
                <a:spLocks noChangeShapeType="1"/>
              </p:cNvSpPr>
              <p:nvPr/>
            </p:nvSpPr>
            <p:spPr bwMode="auto">
              <a:xfrm flipV="1">
                <a:off x="2536" y="2813"/>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3" name="Line 331">
                <a:extLst>
                  <a:ext uri="{FF2B5EF4-FFF2-40B4-BE49-F238E27FC236}">
                    <a16:creationId xmlns:a16="http://schemas.microsoft.com/office/drawing/2014/main" id="{999E144B-6576-BB53-20C6-26AD79A342F4}"/>
                  </a:ext>
                </a:extLst>
              </p:cNvPr>
              <p:cNvSpPr>
                <a:spLocks noChangeShapeType="1"/>
              </p:cNvSpPr>
              <p:nvPr/>
            </p:nvSpPr>
            <p:spPr bwMode="auto">
              <a:xfrm flipV="1">
                <a:off x="2559" y="2788"/>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4" name="Line 332">
                <a:extLst>
                  <a:ext uri="{FF2B5EF4-FFF2-40B4-BE49-F238E27FC236}">
                    <a16:creationId xmlns:a16="http://schemas.microsoft.com/office/drawing/2014/main" id="{84EDA9CD-723C-846D-B0D2-159402A0F557}"/>
                  </a:ext>
                </a:extLst>
              </p:cNvPr>
              <p:cNvSpPr>
                <a:spLocks noChangeShapeType="1"/>
              </p:cNvSpPr>
              <p:nvPr/>
            </p:nvSpPr>
            <p:spPr bwMode="auto">
              <a:xfrm flipV="1">
                <a:off x="2582" y="2763"/>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5" name="Line 333">
                <a:extLst>
                  <a:ext uri="{FF2B5EF4-FFF2-40B4-BE49-F238E27FC236}">
                    <a16:creationId xmlns:a16="http://schemas.microsoft.com/office/drawing/2014/main" id="{1BDE0F70-9B4A-A7F5-FEF4-206997E5414F}"/>
                  </a:ext>
                </a:extLst>
              </p:cNvPr>
              <p:cNvSpPr>
                <a:spLocks noChangeShapeType="1"/>
              </p:cNvSpPr>
              <p:nvPr/>
            </p:nvSpPr>
            <p:spPr bwMode="auto">
              <a:xfrm flipV="1">
                <a:off x="2605" y="2740"/>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6" name="Line 334">
                <a:extLst>
                  <a:ext uri="{FF2B5EF4-FFF2-40B4-BE49-F238E27FC236}">
                    <a16:creationId xmlns:a16="http://schemas.microsoft.com/office/drawing/2014/main" id="{86ADFEF0-AD21-2323-0D96-199D07E9A51C}"/>
                  </a:ext>
                </a:extLst>
              </p:cNvPr>
              <p:cNvSpPr>
                <a:spLocks noChangeShapeType="1"/>
              </p:cNvSpPr>
              <p:nvPr/>
            </p:nvSpPr>
            <p:spPr bwMode="auto">
              <a:xfrm flipV="1">
                <a:off x="2628" y="2715"/>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7" name="Line 335">
                <a:extLst>
                  <a:ext uri="{FF2B5EF4-FFF2-40B4-BE49-F238E27FC236}">
                    <a16:creationId xmlns:a16="http://schemas.microsoft.com/office/drawing/2014/main" id="{4106F82E-E994-10AC-E053-D5A63F0045E4}"/>
                  </a:ext>
                </a:extLst>
              </p:cNvPr>
              <p:cNvSpPr>
                <a:spLocks noChangeShapeType="1"/>
              </p:cNvSpPr>
              <p:nvPr/>
            </p:nvSpPr>
            <p:spPr bwMode="auto">
              <a:xfrm flipV="1">
                <a:off x="2651" y="2690"/>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8" name="Line 336">
                <a:extLst>
                  <a:ext uri="{FF2B5EF4-FFF2-40B4-BE49-F238E27FC236}">
                    <a16:creationId xmlns:a16="http://schemas.microsoft.com/office/drawing/2014/main" id="{99207F3A-630C-9CE7-1A6F-B8B5BD0E7F3A}"/>
                  </a:ext>
                </a:extLst>
              </p:cNvPr>
              <p:cNvSpPr>
                <a:spLocks noChangeShapeType="1"/>
              </p:cNvSpPr>
              <p:nvPr/>
            </p:nvSpPr>
            <p:spPr bwMode="auto">
              <a:xfrm flipV="1">
                <a:off x="2674" y="2667"/>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39" name="Freeform 337">
                <a:extLst>
                  <a:ext uri="{FF2B5EF4-FFF2-40B4-BE49-F238E27FC236}">
                    <a16:creationId xmlns:a16="http://schemas.microsoft.com/office/drawing/2014/main" id="{AEBDFDCB-2DDA-58BC-4921-A47EF29ABBDA}"/>
                  </a:ext>
                </a:extLst>
              </p:cNvPr>
              <p:cNvSpPr>
                <a:spLocks/>
              </p:cNvSpPr>
              <p:nvPr/>
            </p:nvSpPr>
            <p:spPr bwMode="auto">
              <a:xfrm>
                <a:off x="2697" y="2642"/>
                <a:ext cx="23" cy="25"/>
              </a:xfrm>
              <a:custGeom>
                <a:avLst/>
                <a:gdLst>
                  <a:gd name="T0" fmla="*/ 0 w 23"/>
                  <a:gd name="T1" fmla="*/ 25 h 25"/>
                  <a:gd name="T2" fmla="*/ 12 w 23"/>
                  <a:gd name="T3" fmla="*/ 11 h 25"/>
                  <a:gd name="T4" fmla="*/ 23 w 23"/>
                  <a:gd name="T5" fmla="*/ 0 h 25"/>
                  <a:gd name="T6" fmla="*/ 0 60000 65536"/>
                  <a:gd name="T7" fmla="*/ 0 60000 65536"/>
                  <a:gd name="T8" fmla="*/ 0 60000 65536"/>
                  <a:gd name="T9" fmla="*/ 0 w 23"/>
                  <a:gd name="T10" fmla="*/ 0 h 25"/>
                  <a:gd name="T11" fmla="*/ 23 w 23"/>
                  <a:gd name="T12" fmla="*/ 25 h 25"/>
                </a:gdLst>
                <a:ahLst/>
                <a:cxnLst>
                  <a:cxn ang="T6">
                    <a:pos x="T0" y="T1"/>
                  </a:cxn>
                  <a:cxn ang="T7">
                    <a:pos x="T2" y="T3"/>
                  </a:cxn>
                  <a:cxn ang="T8">
                    <a:pos x="T4" y="T5"/>
                  </a:cxn>
                </a:cxnLst>
                <a:rect l="T9" t="T10" r="T11" b="T12"/>
                <a:pathLst>
                  <a:path w="23" h="25">
                    <a:moveTo>
                      <a:pt x="0" y="25"/>
                    </a:moveTo>
                    <a:lnTo>
                      <a:pt x="12" y="11"/>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40" name="Line 338">
                <a:extLst>
                  <a:ext uri="{FF2B5EF4-FFF2-40B4-BE49-F238E27FC236}">
                    <a16:creationId xmlns:a16="http://schemas.microsoft.com/office/drawing/2014/main" id="{4C04A040-9FCF-E70B-5837-851606E3FAFC}"/>
                  </a:ext>
                </a:extLst>
              </p:cNvPr>
              <p:cNvSpPr>
                <a:spLocks noChangeShapeType="1"/>
              </p:cNvSpPr>
              <p:nvPr/>
            </p:nvSpPr>
            <p:spPr bwMode="auto">
              <a:xfrm flipV="1">
                <a:off x="2720" y="2619"/>
                <a:ext cx="24"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1" name="Line 339">
                <a:extLst>
                  <a:ext uri="{FF2B5EF4-FFF2-40B4-BE49-F238E27FC236}">
                    <a16:creationId xmlns:a16="http://schemas.microsoft.com/office/drawing/2014/main" id="{61A5FC04-8A3E-4840-CB1D-C1117741149B}"/>
                  </a:ext>
                </a:extLst>
              </p:cNvPr>
              <p:cNvSpPr>
                <a:spLocks noChangeShapeType="1"/>
              </p:cNvSpPr>
              <p:nvPr/>
            </p:nvSpPr>
            <p:spPr bwMode="auto">
              <a:xfrm flipV="1">
                <a:off x="2744" y="2596"/>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2" name="Line 340">
                <a:extLst>
                  <a:ext uri="{FF2B5EF4-FFF2-40B4-BE49-F238E27FC236}">
                    <a16:creationId xmlns:a16="http://schemas.microsoft.com/office/drawing/2014/main" id="{5C91F9B8-5C69-989F-8191-680919F8F62D}"/>
                  </a:ext>
                </a:extLst>
              </p:cNvPr>
              <p:cNvSpPr>
                <a:spLocks noChangeShapeType="1"/>
              </p:cNvSpPr>
              <p:nvPr/>
            </p:nvSpPr>
            <p:spPr bwMode="auto">
              <a:xfrm flipV="1">
                <a:off x="2767" y="2573"/>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3" name="Line 341">
                <a:extLst>
                  <a:ext uri="{FF2B5EF4-FFF2-40B4-BE49-F238E27FC236}">
                    <a16:creationId xmlns:a16="http://schemas.microsoft.com/office/drawing/2014/main" id="{72389E1E-AA71-9EE0-306E-4ACFF19C4E5A}"/>
                  </a:ext>
                </a:extLst>
              </p:cNvPr>
              <p:cNvSpPr>
                <a:spLocks noChangeShapeType="1"/>
              </p:cNvSpPr>
              <p:nvPr/>
            </p:nvSpPr>
            <p:spPr bwMode="auto">
              <a:xfrm flipV="1">
                <a:off x="2790" y="2550"/>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4" name="Line 342">
                <a:extLst>
                  <a:ext uri="{FF2B5EF4-FFF2-40B4-BE49-F238E27FC236}">
                    <a16:creationId xmlns:a16="http://schemas.microsoft.com/office/drawing/2014/main" id="{1050CE24-830A-ECAD-C9FA-3D81006EE987}"/>
                  </a:ext>
                </a:extLst>
              </p:cNvPr>
              <p:cNvSpPr>
                <a:spLocks noChangeShapeType="1"/>
              </p:cNvSpPr>
              <p:nvPr/>
            </p:nvSpPr>
            <p:spPr bwMode="auto">
              <a:xfrm flipV="1">
                <a:off x="2813" y="2528"/>
                <a:ext cx="23" cy="2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5" name="Line 343">
                <a:extLst>
                  <a:ext uri="{FF2B5EF4-FFF2-40B4-BE49-F238E27FC236}">
                    <a16:creationId xmlns:a16="http://schemas.microsoft.com/office/drawing/2014/main" id="{3C56F40E-E203-7833-FADC-FC7A6EE36ED8}"/>
                  </a:ext>
                </a:extLst>
              </p:cNvPr>
              <p:cNvSpPr>
                <a:spLocks noChangeShapeType="1"/>
              </p:cNvSpPr>
              <p:nvPr/>
            </p:nvSpPr>
            <p:spPr bwMode="auto">
              <a:xfrm flipV="1">
                <a:off x="2836" y="2507"/>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6" name="Line 344">
                <a:extLst>
                  <a:ext uri="{FF2B5EF4-FFF2-40B4-BE49-F238E27FC236}">
                    <a16:creationId xmlns:a16="http://schemas.microsoft.com/office/drawing/2014/main" id="{484C27A7-94FD-2C73-1B34-A108BE70D24B}"/>
                  </a:ext>
                </a:extLst>
              </p:cNvPr>
              <p:cNvSpPr>
                <a:spLocks noChangeShapeType="1"/>
              </p:cNvSpPr>
              <p:nvPr/>
            </p:nvSpPr>
            <p:spPr bwMode="auto">
              <a:xfrm flipV="1">
                <a:off x="2859" y="2486"/>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7" name="Line 345">
                <a:extLst>
                  <a:ext uri="{FF2B5EF4-FFF2-40B4-BE49-F238E27FC236}">
                    <a16:creationId xmlns:a16="http://schemas.microsoft.com/office/drawing/2014/main" id="{EA98F793-8A74-7747-2B51-D927FBDABFD0}"/>
                  </a:ext>
                </a:extLst>
              </p:cNvPr>
              <p:cNvSpPr>
                <a:spLocks noChangeShapeType="1"/>
              </p:cNvSpPr>
              <p:nvPr/>
            </p:nvSpPr>
            <p:spPr bwMode="auto">
              <a:xfrm flipV="1">
                <a:off x="2882" y="2467"/>
                <a:ext cx="23" cy="1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8" name="Line 346">
                <a:extLst>
                  <a:ext uri="{FF2B5EF4-FFF2-40B4-BE49-F238E27FC236}">
                    <a16:creationId xmlns:a16="http://schemas.microsoft.com/office/drawing/2014/main" id="{C2CE7B9E-347E-487B-0DFB-95A2335E3CC6}"/>
                  </a:ext>
                </a:extLst>
              </p:cNvPr>
              <p:cNvSpPr>
                <a:spLocks noChangeShapeType="1"/>
              </p:cNvSpPr>
              <p:nvPr/>
            </p:nvSpPr>
            <p:spPr bwMode="auto">
              <a:xfrm flipV="1">
                <a:off x="2905" y="2448"/>
                <a:ext cx="23" cy="1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49" name="Line 347">
                <a:extLst>
                  <a:ext uri="{FF2B5EF4-FFF2-40B4-BE49-F238E27FC236}">
                    <a16:creationId xmlns:a16="http://schemas.microsoft.com/office/drawing/2014/main" id="{8B8DD33B-507D-6707-DA0B-8123E830964F}"/>
                  </a:ext>
                </a:extLst>
              </p:cNvPr>
              <p:cNvSpPr>
                <a:spLocks noChangeShapeType="1"/>
              </p:cNvSpPr>
              <p:nvPr/>
            </p:nvSpPr>
            <p:spPr bwMode="auto">
              <a:xfrm flipV="1">
                <a:off x="2928" y="2431"/>
                <a:ext cx="23" cy="1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50" name="Line 348">
                <a:extLst>
                  <a:ext uri="{FF2B5EF4-FFF2-40B4-BE49-F238E27FC236}">
                    <a16:creationId xmlns:a16="http://schemas.microsoft.com/office/drawing/2014/main" id="{2FB9F77C-1D29-ECEE-6808-57CC18A83ACF}"/>
                  </a:ext>
                </a:extLst>
              </p:cNvPr>
              <p:cNvSpPr>
                <a:spLocks noChangeShapeType="1"/>
              </p:cNvSpPr>
              <p:nvPr/>
            </p:nvSpPr>
            <p:spPr bwMode="auto">
              <a:xfrm flipV="1">
                <a:off x="2951" y="2413"/>
                <a:ext cx="23" cy="1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51" name="Line 349">
                <a:extLst>
                  <a:ext uri="{FF2B5EF4-FFF2-40B4-BE49-F238E27FC236}">
                    <a16:creationId xmlns:a16="http://schemas.microsoft.com/office/drawing/2014/main" id="{58C86182-0762-870F-2290-6C475A61C232}"/>
                  </a:ext>
                </a:extLst>
              </p:cNvPr>
              <p:cNvSpPr>
                <a:spLocks noChangeShapeType="1"/>
              </p:cNvSpPr>
              <p:nvPr/>
            </p:nvSpPr>
            <p:spPr bwMode="auto">
              <a:xfrm flipV="1">
                <a:off x="2974" y="2398"/>
                <a:ext cx="23" cy="1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52" name="Line 350">
                <a:extLst>
                  <a:ext uri="{FF2B5EF4-FFF2-40B4-BE49-F238E27FC236}">
                    <a16:creationId xmlns:a16="http://schemas.microsoft.com/office/drawing/2014/main" id="{4AB0206F-8DE6-AD8E-8C32-20B251464447}"/>
                  </a:ext>
                </a:extLst>
              </p:cNvPr>
              <p:cNvSpPr>
                <a:spLocks noChangeShapeType="1"/>
              </p:cNvSpPr>
              <p:nvPr/>
            </p:nvSpPr>
            <p:spPr bwMode="auto">
              <a:xfrm flipV="1">
                <a:off x="2997" y="2384"/>
                <a:ext cx="21" cy="1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53" name="Freeform 351">
                <a:extLst>
                  <a:ext uri="{FF2B5EF4-FFF2-40B4-BE49-F238E27FC236}">
                    <a16:creationId xmlns:a16="http://schemas.microsoft.com/office/drawing/2014/main" id="{B8EDCBBE-A8D2-CC01-7372-07A7A3CEC9E2}"/>
                  </a:ext>
                </a:extLst>
              </p:cNvPr>
              <p:cNvSpPr>
                <a:spLocks/>
              </p:cNvSpPr>
              <p:nvPr/>
            </p:nvSpPr>
            <p:spPr bwMode="auto">
              <a:xfrm>
                <a:off x="3018" y="2371"/>
                <a:ext cx="23" cy="13"/>
              </a:xfrm>
              <a:custGeom>
                <a:avLst/>
                <a:gdLst>
                  <a:gd name="T0" fmla="*/ 0 w 23"/>
                  <a:gd name="T1" fmla="*/ 13 h 13"/>
                  <a:gd name="T2" fmla="*/ 12 w 23"/>
                  <a:gd name="T3" fmla="*/ 6 h 13"/>
                  <a:gd name="T4" fmla="*/ 23 w 23"/>
                  <a:gd name="T5" fmla="*/ 0 h 13"/>
                  <a:gd name="T6" fmla="*/ 0 60000 65536"/>
                  <a:gd name="T7" fmla="*/ 0 60000 65536"/>
                  <a:gd name="T8" fmla="*/ 0 60000 65536"/>
                  <a:gd name="T9" fmla="*/ 0 w 23"/>
                  <a:gd name="T10" fmla="*/ 0 h 13"/>
                  <a:gd name="T11" fmla="*/ 23 w 23"/>
                  <a:gd name="T12" fmla="*/ 13 h 13"/>
                </a:gdLst>
                <a:ahLst/>
                <a:cxnLst>
                  <a:cxn ang="T6">
                    <a:pos x="T0" y="T1"/>
                  </a:cxn>
                  <a:cxn ang="T7">
                    <a:pos x="T2" y="T3"/>
                  </a:cxn>
                  <a:cxn ang="T8">
                    <a:pos x="T4" y="T5"/>
                  </a:cxn>
                </a:cxnLst>
                <a:rect l="T9" t="T10" r="T11" b="T12"/>
                <a:pathLst>
                  <a:path w="23" h="13">
                    <a:moveTo>
                      <a:pt x="0" y="13"/>
                    </a:moveTo>
                    <a:lnTo>
                      <a:pt x="12" y="6"/>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54" name="Freeform 352">
                <a:extLst>
                  <a:ext uri="{FF2B5EF4-FFF2-40B4-BE49-F238E27FC236}">
                    <a16:creationId xmlns:a16="http://schemas.microsoft.com/office/drawing/2014/main" id="{587C7EA9-6B73-3A21-5FCD-EA59F78A18C7}"/>
                  </a:ext>
                </a:extLst>
              </p:cNvPr>
              <p:cNvSpPr>
                <a:spLocks/>
              </p:cNvSpPr>
              <p:nvPr/>
            </p:nvSpPr>
            <p:spPr bwMode="auto">
              <a:xfrm>
                <a:off x="3041" y="2361"/>
                <a:ext cx="23" cy="10"/>
              </a:xfrm>
              <a:custGeom>
                <a:avLst/>
                <a:gdLst>
                  <a:gd name="T0" fmla="*/ 0 w 23"/>
                  <a:gd name="T1" fmla="*/ 10 h 10"/>
                  <a:gd name="T2" fmla="*/ 12 w 23"/>
                  <a:gd name="T3" fmla="*/ 4 h 10"/>
                  <a:gd name="T4" fmla="*/ 23 w 23"/>
                  <a:gd name="T5" fmla="*/ 0 h 10"/>
                  <a:gd name="T6" fmla="*/ 0 60000 65536"/>
                  <a:gd name="T7" fmla="*/ 0 60000 65536"/>
                  <a:gd name="T8" fmla="*/ 0 60000 65536"/>
                  <a:gd name="T9" fmla="*/ 0 w 23"/>
                  <a:gd name="T10" fmla="*/ 0 h 10"/>
                  <a:gd name="T11" fmla="*/ 23 w 23"/>
                  <a:gd name="T12" fmla="*/ 10 h 10"/>
                </a:gdLst>
                <a:ahLst/>
                <a:cxnLst>
                  <a:cxn ang="T6">
                    <a:pos x="T0" y="T1"/>
                  </a:cxn>
                  <a:cxn ang="T7">
                    <a:pos x="T2" y="T3"/>
                  </a:cxn>
                  <a:cxn ang="T8">
                    <a:pos x="T4" y="T5"/>
                  </a:cxn>
                </a:cxnLst>
                <a:rect l="T9" t="T10" r="T11" b="T12"/>
                <a:pathLst>
                  <a:path w="23" h="10">
                    <a:moveTo>
                      <a:pt x="0" y="10"/>
                    </a:moveTo>
                    <a:lnTo>
                      <a:pt x="12" y="4"/>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55" name="Freeform 353">
                <a:extLst>
                  <a:ext uri="{FF2B5EF4-FFF2-40B4-BE49-F238E27FC236}">
                    <a16:creationId xmlns:a16="http://schemas.microsoft.com/office/drawing/2014/main" id="{177BABE8-1209-4A4E-35B5-215C7E89CE15}"/>
                  </a:ext>
                </a:extLst>
              </p:cNvPr>
              <p:cNvSpPr>
                <a:spLocks/>
              </p:cNvSpPr>
              <p:nvPr/>
            </p:nvSpPr>
            <p:spPr bwMode="auto">
              <a:xfrm>
                <a:off x="3064" y="2350"/>
                <a:ext cx="23" cy="11"/>
              </a:xfrm>
              <a:custGeom>
                <a:avLst/>
                <a:gdLst>
                  <a:gd name="T0" fmla="*/ 0 w 23"/>
                  <a:gd name="T1" fmla="*/ 11 h 11"/>
                  <a:gd name="T2" fmla="*/ 12 w 23"/>
                  <a:gd name="T3" fmla="*/ 6 h 11"/>
                  <a:gd name="T4" fmla="*/ 23 w 23"/>
                  <a:gd name="T5" fmla="*/ 0 h 11"/>
                  <a:gd name="T6" fmla="*/ 0 60000 65536"/>
                  <a:gd name="T7" fmla="*/ 0 60000 65536"/>
                  <a:gd name="T8" fmla="*/ 0 60000 65536"/>
                  <a:gd name="T9" fmla="*/ 0 w 23"/>
                  <a:gd name="T10" fmla="*/ 0 h 11"/>
                  <a:gd name="T11" fmla="*/ 23 w 23"/>
                  <a:gd name="T12" fmla="*/ 11 h 11"/>
                </a:gdLst>
                <a:ahLst/>
                <a:cxnLst>
                  <a:cxn ang="T6">
                    <a:pos x="T0" y="T1"/>
                  </a:cxn>
                  <a:cxn ang="T7">
                    <a:pos x="T2" y="T3"/>
                  </a:cxn>
                  <a:cxn ang="T8">
                    <a:pos x="T4" y="T5"/>
                  </a:cxn>
                </a:cxnLst>
                <a:rect l="T9" t="T10" r="T11" b="T12"/>
                <a:pathLst>
                  <a:path w="23" h="11">
                    <a:moveTo>
                      <a:pt x="0" y="11"/>
                    </a:moveTo>
                    <a:lnTo>
                      <a:pt x="12" y="6"/>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56" name="Freeform 354">
                <a:extLst>
                  <a:ext uri="{FF2B5EF4-FFF2-40B4-BE49-F238E27FC236}">
                    <a16:creationId xmlns:a16="http://schemas.microsoft.com/office/drawing/2014/main" id="{0587CFEF-939D-4E67-0A0F-5A896F0D424C}"/>
                  </a:ext>
                </a:extLst>
              </p:cNvPr>
              <p:cNvSpPr>
                <a:spLocks/>
              </p:cNvSpPr>
              <p:nvPr/>
            </p:nvSpPr>
            <p:spPr bwMode="auto">
              <a:xfrm>
                <a:off x="3087" y="2342"/>
                <a:ext cx="23" cy="8"/>
              </a:xfrm>
              <a:custGeom>
                <a:avLst/>
                <a:gdLst>
                  <a:gd name="T0" fmla="*/ 0 w 23"/>
                  <a:gd name="T1" fmla="*/ 8 h 8"/>
                  <a:gd name="T2" fmla="*/ 12 w 23"/>
                  <a:gd name="T3" fmla="*/ 4 h 8"/>
                  <a:gd name="T4" fmla="*/ 23 w 23"/>
                  <a:gd name="T5" fmla="*/ 0 h 8"/>
                  <a:gd name="T6" fmla="*/ 0 60000 65536"/>
                  <a:gd name="T7" fmla="*/ 0 60000 65536"/>
                  <a:gd name="T8" fmla="*/ 0 60000 65536"/>
                  <a:gd name="T9" fmla="*/ 0 w 23"/>
                  <a:gd name="T10" fmla="*/ 0 h 8"/>
                  <a:gd name="T11" fmla="*/ 23 w 23"/>
                  <a:gd name="T12" fmla="*/ 8 h 8"/>
                </a:gdLst>
                <a:ahLst/>
                <a:cxnLst>
                  <a:cxn ang="T6">
                    <a:pos x="T0" y="T1"/>
                  </a:cxn>
                  <a:cxn ang="T7">
                    <a:pos x="T2" y="T3"/>
                  </a:cxn>
                  <a:cxn ang="T8">
                    <a:pos x="T4" y="T5"/>
                  </a:cxn>
                </a:cxnLst>
                <a:rect l="T9" t="T10" r="T11" b="T12"/>
                <a:pathLst>
                  <a:path w="23" h="8">
                    <a:moveTo>
                      <a:pt x="0" y="8"/>
                    </a:moveTo>
                    <a:lnTo>
                      <a:pt x="12" y="4"/>
                    </a:lnTo>
                    <a:lnTo>
                      <a:pt x="23" y="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57" name="Line 355">
                <a:extLst>
                  <a:ext uri="{FF2B5EF4-FFF2-40B4-BE49-F238E27FC236}">
                    <a16:creationId xmlns:a16="http://schemas.microsoft.com/office/drawing/2014/main" id="{757AD4F2-9110-18DB-12C5-BC57850398E3}"/>
                  </a:ext>
                </a:extLst>
              </p:cNvPr>
              <p:cNvSpPr>
                <a:spLocks noChangeShapeType="1"/>
              </p:cNvSpPr>
              <p:nvPr/>
            </p:nvSpPr>
            <p:spPr bwMode="auto">
              <a:xfrm flipV="1">
                <a:off x="3110" y="2335"/>
                <a:ext cx="23" cy="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58" name="Line 356">
                <a:extLst>
                  <a:ext uri="{FF2B5EF4-FFF2-40B4-BE49-F238E27FC236}">
                    <a16:creationId xmlns:a16="http://schemas.microsoft.com/office/drawing/2014/main" id="{99CEEB68-1DF8-F30A-281B-B8AB7FB73105}"/>
                  </a:ext>
                </a:extLst>
              </p:cNvPr>
              <p:cNvSpPr>
                <a:spLocks noChangeShapeType="1"/>
              </p:cNvSpPr>
              <p:nvPr/>
            </p:nvSpPr>
            <p:spPr bwMode="auto">
              <a:xfrm flipV="1">
                <a:off x="3133" y="2329"/>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59" name="Line 357">
                <a:extLst>
                  <a:ext uri="{FF2B5EF4-FFF2-40B4-BE49-F238E27FC236}">
                    <a16:creationId xmlns:a16="http://schemas.microsoft.com/office/drawing/2014/main" id="{D2DEB11D-653B-DFB5-5B7F-A3573F75956E}"/>
                  </a:ext>
                </a:extLst>
              </p:cNvPr>
              <p:cNvSpPr>
                <a:spLocks noChangeShapeType="1"/>
              </p:cNvSpPr>
              <p:nvPr/>
            </p:nvSpPr>
            <p:spPr bwMode="auto">
              <a:xfrm flipV="1">
                <a:off x="3156" y="2325"/>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0" name="Line 358">
                <a:extLst>
                  <a:ext uri="{FF2B5EF4-FFF2-40B4-BE49-F238E27FC236}">
                    <a16:creationId xmlns:a16="http://schemas.microsoft.com/office/drawing/2014/main" id="{6C9ABFDD-5CC9-5595-2D97-2AA90341473A}"/>
                  </a:ext>
                </a:extLst>
              </p:cNvPr>
              <p:cNvSpPr>
                <a:spLocks noChangeShapeType="1"/>
              </p:cNvSpPr>
              <p:nvPr/>
            </p:nvSpPr>
            <p:spPr bwMode="auto">
              <a:xfrm flipV="1">
                <a:off x="3179" y="2323"/>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1" name="Line 359">
                <a:extLst>
                  <a:ext uri="{FF2B5EF4-FFF2-40B4-BE49-F238E27FC236}">
                    <a16:creationId xmlns:a16="http://schemas.microsoft.com/office/drawing/2014/main" id="{FC85BA1F-01B3-B99A-1C35-984D4B2C84E1}"/>
                  </a:ext>
                </a:extLst>
              </p:cNvPr>
              <p:cNvSpPr>
                <a:spLocks noChangeShapeType="1"/>
              </p:cNvSpPr>
              <p:nvPr/>
            </p:nvSpPr>
            <p:spPr bwMode="auto">
              <a:xfrm>
                <a:off x="3202" y="2323"/>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2" name="Line 360">
                <a:extLst>
                  <a:ext uri="{FF2B5EF4-FFF2-40B4-BE49-F238E27FC236}">
                    <a16:creationId xmlns:a16="http://schemas.microsoft.com/office/drawing/2014/main" id="{7DE27C6B-8BA4-0D7E-E589-966460DE76EE}"/>
                  </a:ext>
                </a:extLst>
              </p:cNvPr>
              <p:cNvSpPr>
                <a:spLocks noChangeShapeType="1"/>
              </p:cNvSpPr>
              <p:nvPr/>
            </p:nvSpPr>
            <p:spPr bwMode="auto">
              <a:xfrm>
                <a:off x="3225" y="2323"/>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3" name="Line 361">
                <a:extLst>
                  <a:ext uri="{FF2B5EF4-FFF2-40B4-BE49-F238E27FC236}">
                    <a16:creationId xmlns:a16="http://schemas.microsoft.com/office/drawing/2014/main" id="{12B5F9D9-EFEC-9076-29A1-42B226772946}"/>
                  </a:ext>
                </a:extLst>
              </p:cNvPr>
              <p:cNvSpPr>
                <a:spLocks noChangeShapeType="1"/>
              </p:cNvSpPr>
              <p:nvPr/>
            </p:nvSpPr>
            <p:spPr bwMode="auto">
              <a:xfrm>
                <a:off x="3248" y="2323"/>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4" name="Line 362">
                <a:extLst>
                  <a:ext uri="{FF2B5EF4-FFF2-40B4-BE49-F238E27FC236}">
                    <a16:creationId xmlns:a16="http://schemas.microsoft.com/office/drawing/2014/main" id="{D6CF89BA-A429-187E-23C8-C238503E3D32}"/>
                  </a:ext>
                </a:extLst>
              </p:cNvPr>
              <p:cNvSpPr>
                <a:spLocks noChangeShapeType="1"/>
              </p:cNvSpPr>
              <p:nvPr/>
            </p:nvSpPr>
            <p:spPr bwMode="auto">
              <a:xfrm>
                <a:off x="3271" y="2325"/>
                <a:ext cx="24"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5" name="Line 363">
                <a:extLst>
                  <a:ext uri="{FF2B5EF4-FFF2-40B4-BE49-F238E27FC236}">
                    <a16:creationId xmlns:a16="http://schemas.microsoft.com/office/drawing/2014/main" id="{6639B33E-2552-38E3-8955-B0331CBFA0D1}"/>
                  </a:ext>
                </a:extLst>
              </p:cNvPr>
              <p:cNvSpPr>
                <a:spLocks noChangeShapeType="1"/>
              </p:cNvSpPr>
              <p:nvPr/>
            </p:nvSpPr>
            <p:spPr bwMode="auto">
              <a:xfrm>
                <a:off x="3295" y="2329"/>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6" name="Line 364">
                <a:extLst>
                  <a:ext uri="{FF2B5EF4-FFF2-40B4-BE49-F238E27FC236}">
                    <a16:creationId xmlns:a16="http://schemas.microsoft.com/office/drawing/2014/main" id="{658E4735-F804-E90B-6E23-03F5152866A2}"/>
                  </a:ext>
                </a:extLst>
              </p:cNvPr>
              <p:cNvSpPr>
                <a:spLocks noChangeShapeType="1"/>
              </p:cNvSpPr>
              <p:nvPr/>
            </p:nvSpPr>
            <p:spPr bwMode="auto">
              <a:xfrm>
                <a:off x="3318" y="2335"/>
                <a:ext cx="23" cy="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67" name="Freeform 365">
                <a:extLst>
                  <a:ext uri="{FF2B5EF4-FFF2-40B4-BE49-F238E27FC236}">
                    <a16:creationId xmlns:a16="http://schemas.microsoft.com/office/drawing/2014/main" id="{D5F7B157-D631-A85B-822B-8A714D1C9170}"/>
                  </a:ext>
                </a:extLst>
              </p:cNvPr>
              <p:cNvSpPr>
                <a:spLocks/>
              </p:cNvSpPr>
              <p:nvPr/>
            </p:nvSpPr>
            <p:spPr bwMode="auto">
              <a:xfrm>
                <a:off x="3341" y="2342"/>
                <a:ext cx="23" cy="8"/>
              </a:xfrm>
              <a:custGeom>
                <a:avLst/>
                <a:gdLst>
                  <a:gd name="T0" fmla="*/ 0 w 23"/>
                  <a:gd name="T1" fmla="*/ 0 h 8"/>
                  <a:gd name="T2" fmla="*/ 11 w 23"/>
                  <a:gd name="T3" fmla="*/ 4 h 8"/>
                  <a:gd name="T4" fmla="*/ 23 w 23"/>
                  <a:gd name="T5" fmla="*/ 8 h 8"/>
                  <a:gd name="T6" fmla="*/ 0 60000 65536"/>
                  <a:gd name="T7" fmla="*/ 0 60000 65536"/>
                  <a:gd name="T8" fmla="*/ 0 60000 65536"/>
                  <a:gd name="T9" fmla="*/ 0 w 23"/>
                  <a:gd name="T10" fmla="*/ 0 h 8"/>
                  <a:gd name="T11" fmla="*/ 23 w 23"/>
                  <a:gd name="T12" fmla="*/ 8 h 8"/>
                </a:gdLst>
                <a:ahLst/>
                <a:cxnLst>
                  <a:cxn ang="T6">
                    <a:pos x="T0" y="T1"/>
                  </a:cxn>
                  <a:cxn ang="T7">
                    <a:pos x="T2" y="T3"/>
                  </a:cxn>
                  <a:cxn ang="T8">
                    <a:pos x="T4" y="T5"/>
                  </a:cxn>
                </a:cxnLst>
                <a:rect l="T9" t="T10" r="T11" b="T12"/>
                <a:pathLst>
                  <a:path w="23" h="8">
                    <a:moveTo>
                      <a:pt x="0" y="0"/>
                    </a:moveTo>
                    <a:lnTo>
                      <a:pt x="11" y="4"/>
                    </a:lnTo>
                    <a:lnTo>
                      <a:pt x="23" y="8"/>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68" name="Freeform 366">
                <a:extLst>
                  <a:ext uri="{FF2B5EF4-FFF2-40B4-BE49-F238E27FC236}">
                    <a16:creationId xmlns:a16="http://schemas.microsoft.com/office/drawing/2014/main" id="{97A6DB97-029B-2134-BE5A-BFFD47F3707D}"/>
                  </a:ext>
                </a:extLst>
              </p:cNvPr>
              <p:cNvSpPr>
                <a:spLocks/>
              </p:cNvSpPr>
              <p:nvPr/>
            </p:nvSpPr>
            <p:spPr bwMode="auto">
              <a:xfrm>
                <a:off x="3364" y="2350"/>
                <a:ext cx="23" cy="11"/>
              </a:xfrm>
              <a:custGeom>
                <a:avLst/>
                <a:gdLst>
                  <a:gd name="T0" fmla="*/ 0 w 23"/>
                  <a:gd name="T1" fmla="*/ 0 h 11"/>
                  <a:gd name="T2" fmla="*/ 11 w 23"/>
                  <a:gd name="T3" fmla="*/ 6 h 11"/>
                  <a:gd name="T4" fmla="*/ 23 w 23"/>
                  <a:gd name="T5" fmla="*/ 11 h 11"/>
                  <a:gd name="T6" fmla="*/ 0 60000 65536"/>
                  <a:gd name="T7" fmla="*/ 0 60000 65536"/>
                  <a:gd name="T8" fmla="*/ 0 60000 65536"/>
                  <a:gd name="T9" fmla="*/ 0 w 23"/>
                  <a:gd name="T10" fmla="*/ 0 h 11"/>
                  <a:gd name="T11" fmla="*/ 23 w 23"/>
                  <a:gd name="T12" fmla="*/ 11 h 11"/>
                </a:gdLst>
                <a:ahLst/>
                <a:cxnLst>
                  <a:cxn ang="T6">
                    <a:pos x="T0" y="T1"/>
                  </a:cxn>
                  <a:cxn ang="T7">
                    <a:pos x="T2" y="T3"/>
                  </a:cxn>
                  <a:cxn ang="T8">
                    <a:pos x="T4" y="T5"/>
                  </a:cxn>
                </a:cxnLst>
                <a:rect l="T9" t="T10" r="T11" b="T12"/>
                <a:pathLst>
                  <a:path w="23" h="11">
                    <a:moveTo>
                      <a:pt x="0" y="0"/>
                    </a:moveTo>
                    <a:lnTo>
                      <a:pt x="11" y="6"/>
                    </a:lnTo>
                    <a:lnTo>
                      <a:pt x="23" y="11"/>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69" name="Freeform 367">
                <a:extLst>
                  <a:ext uri="{FF2B5EF4-FFF2-40B4-BE49-F238E27FC236}">
                    <a16:creationId xmlns:a16="http://schemas.microsoft.com/office/drawing/2014/main" id="{057E5B0B-5139-64BC-2782-F6198340A2E6}"/>
                  </a:ext>
                </a:extLst>
              </p:cNvPr>
              <p:cNvSpPr>
                <a:spLocks/>
              </p:cNvSpPr>
              <p:nvPr/>
            </p:nvSpPr>
            <p:spPr bwMode="auto">
              <a:xfrm>
                <a:off x="3387" y="2361"/>
                <a:ext cx="23" cy="10"/>
              </a:xfrm>
              <a:custGeom>
                <a:avLst/>
                <a:gdLst>
                  <a:gd name="T0" fmla="*/ 0 w 23"/>
                  <a:gd name="T1" fmla="*/ 0 h 10"/>
                  <a:gd name="T2" fmla="*/ 11 w 23"/>
                  <a:gd name="T3" fmla="*/ 4 h 10"/>
                  <a:gd name="T4" fmla="*/ 23 w 23"/>
                  <a:gd name="T5" fmla="*/ 10 h 10"/>
                  <a:gd name="T6" fmla="*/ 0 60000 65536"/>
                  <a:gd name="T7" fmla="*/ 0 60000 65536"/>
                  <a:gd name="T8" fmla="*/ 0 60000 65536"/>
                  <a:gd name="T9" fmla="*/ 0 w 23"/>
                  <a:gd name="T10" fmla="*/ 0 h 10"/>
                  <a:gd name="T11" fmla="*/ 23 w 23"/>
                  <a:gd name="T12" fmla="*/ 10 h 10"/>
                </a:gdLst>
                <a:ahLst/>
                <a:cxnLst>
                  <a:cxn ang="T6">
                    <a:pos x="T0" y="T1"/>
                  </a:cxn>
                  <a:cxn ang="T7">
                    <a:pos x="T2" y="T3"/>
                  </a:cxn>
                  <a:cxn ang="T8">
                    <a:pos x="T4" y="T5"/>
                  </a:cxn>
                </a:cxnLst>
                <a:rect l="T9" t="T10" r="T11" b="T12"/>
                <a:pathLst>
                  <a:path w="23" h="10">
                    <a:moveTo>
                      <a:pt x="0" y="0"/>
                    </a:moveTo>
                    <a:lnTo>
                      <a:pt x="11" y="4"/>
                    </a:lnTo>
                    <a:lnTo>
                      <a:pt x="23" y="10"/>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70" name="Freeform 368">
                <a:extLst>
                  <a:ext uri="{FF2B5EF4-FFF2-40B4-BE49-F238E27FC236}">
                    <a16:creationId xmlns:a16="http://schemas.microsoft.com/office/drawing/2014/main" id="{08F67272-665C-3F8B-49E6-5A5121AEC054}"/>
                  </a:ext>
                </a:extLst>
              </p:cNvPr>
              <p:cNvSpPr>
                <a:spLocks/>
              </p:cNvSpPr>
              <p:nvPr/>
            </p:nvSpPr>
            <p:spPr bwMode="auto">
              <a:xfrm>
                <a:off x="3410" y="2371"/>
                <a:ext cx="23" cy="13"/>
              </a:xfrm>
              <a:custGeom>
                <a:avLst/>
                <a:gdLst>
                  <a:gd name="T0" fmla="*/ 0 w 23"/>
                  <a:gd name="T1" fmla="*/ 0 h 13"/>
                  <a:gd name="T2" fmla="*/ 11 w 23"/>
                  <a:gd name="T3" fmla="*/ 6 h 13"/>
                  <a:gd name="T4" fmla="*/ 23 w 23"/>
                  <a:gd name="T5" fmla="*/ 13 h 13"/>
                  <a:gd name="T6" fmla="*/ 0 60000 65536"/>
                  <a:gd name="T7" fmla="*/ 0 60000 65536"/>
                  <a:gd name="T8" fmla="*/ 0 60000 65536"/>
                  <a:gd name="T9" fmla="*/ 0 w 23"/>
                  <a:gd name="T10" fmla="*/ 0 h 13"/>
                  <a:gd name="T11" fmla="*/ 23 w 23"/>
                  <a:gd name="T12" fmla="*/ 13 h 13"/>
                </a:gdLst>
                <a:ahLst/>
                <a:cxnLst>
                  <a:cxn ang="T6">
                    <a:pos x="T0" y="T1"/>
                  </a:cxn>
                  <a:cxn ang="T7">
                    <a:pos x="T2" y="T3"/>
                  </a:cxn>
                  <a:cxn ang="T8">
                    <a:pos x="T4" y="T5"/>
                  </a:cxn>
                </a:cxnLst>
                <a:rect l="T9" t="T10" r="T11" b="T12"/>
                <a:pathLst>
                  <a:path w="23" h="13">
                    <a:moveTo>
                      <a:pt x="0" y="0"/>
                    </a:moveTo>
                    <a:lnTo>
                      <a:pt x="11" y="6"/>
                    </a:lnTo>
                    <a:lnTo>
                      <a:pt x="23" y="13"/>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71" name="Line 369">
                <a:extLst>
                  <a:ext uri="{FF2B5EF4-FFF2-40B4-BE49-F238E27FC236}">
                    <a16:creationId xmlns:a16="http://schemas.microsoft.com/office/drawing/2014/main" id="{A4F810B6-F24B-AB82-7344-7C3398E00FA1}"/>
                  </a:ext>
                </a:extLst>
              </p:cNvPr>
              <p:cNvSpPr>
                <a:spLocks noChangeShapeType="1"/>
              </p:cNvSpPr>
              <p:nvPr/>
            </p:nvSpPr>
            <p:spPr bwMode="auto">
              <a:xfrm>
                <a:off x="3433" y="2384"/>
                <a:ext cx="23" cy="1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2" name="Line 370">
                <a:extLst>
                  <a:ext uri="{FF2B5EF4-FFF2-40B4-BE49-F238E27FC236}">
                    <a16:creationId xmlns:a16="http://schemas.microsoft.com/office/drawing/2014/main" id="{42DE2FCD-A9B0-71E3-A283-0729EF8C003F}"/>
                  </a:ext>
                </a:extLst>
              </p:cNvPr>
              <p:cNvSpPr>
                <a:spLocks noChangeShapeType="1"/>
              </p:cNvSpPr>
              <p:nvPr/>
            </p:nvSpPr>
            <p:spPr bwMode="auto">
              <a:xfrm>
                <a:off x="3456" y="2398"/>
                <a:ext cx="23" cy="1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3" name="Line 371">
                <a:extLst>
                  <a:ext uri="{FF2B5EF4-FFF2-40B4-BE49-F238E27FC236}">
                    <a16:creationId xmlns:a16="http://schemas.microsoft.com/office/drawing/2014/main" id="{0CEE7AB1-C412-177C-F2D9-93639A503F2B}"/>
                  </a:ext>
                </a:extLst>
              </p:cNvPr>
              <p:cNvSpPr>
                <a:spLocks noChangeShapeType="1"/>
              </p:cNvSpPr>
              <p:nvPr/>
            </p:nvSpPr>
            <p:spPr bwMode="auto">
              <a:xfrm>
                <a:off x="3479" y="2413"/>
                <a:ext cx="23" cy="1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4" name="Line 372">
                <a:extLst>
                  <a:ext uri="{FF2B5EF4-FFF2-40B4-BE49-F238E27FC236}">
                    <a16:creationId xmlns:a16="http://schemas.microsoft.com/office/drawing/2014/main" id="{9E16EBF7-EBCA-9B36-132B-C5443B72C34F}"/>
                  </a:ext>
                </a:extLst>
              </p:cNvPr>
              <p:cNvSpPr>
                <a:spLocks noChangeShapeType="1"/>
              </p:cNvSpPr>
              <p:nvPr/>
            </p:nvSpPr>
            <p:spPr bwMode="auto">
              <a:xfrm>
                <a:off x="3502" y="2431"/>
                <a:ext cx="23" cy="1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5" name="Line 373">
                <a:extLst>
                  <a:ext uri="{FF2B5EF4-FFF2-40B4-BE49-F238E27FC236}">
                    <a16:creationId xmlns:a16="http://schemas.microsoft.com/office/drawing/2014/main" id="{A1E74D7D-41AF-153A-99E3-E67C08C43459}"/>
                  </a:ext>
                </a:extLst>
              </p:cNvPr>
              <p:cNvSpPr>
                <a:spLocks noChangeShapeType="1"/>
              </p:cNvSpPr>
              <p:nvPr/>
            </p:nvSpPr>
            <p:spPr bwMode="auto">
              <a:xfrm>
                <a:off x="3525" y="2448"/>
                <a:ext cx="23" cy="1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6" name="Line 374">
                <a:extLst>
                  <a:ext uri="{FF2B5EF4-FFF2-40B4-BE49-F238E27FC236}">
                    <a16:creationId xmlns:a16="http://schemas.microsoft.com/office/drawing/2014/main" id="{4DEBD035-DB66-62C6-E393-DBEC35C171B2}"/>
                  </a:ext>
                </a:extLst>
              </p:cNvPr>
              <p:cNvSpPr>
                <a:spLocks noChangeShapeType="1"/>
              </p:cNvSpPr>
              <p:nvPr/>
            </p:nvSpPr>
            <p:spPr bwMode="auto">
              <a:xfrm>
                <a:off x="3548" y="2467"/>
                <a:ext cx="23" cy="1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7" name="Line 375">
                <a:extLst>
                  <a:ext uri="{FF2B5EF4-FFF2-40B4-BE49-F238E27FC236}">
                    <a16:creationId xmlns:a16="http://schemas.microsoft.com/office/drawing/2014/main" id="{A213C18A-0BB7-9F9A-AB33-50A31C08E69C}"/>
                  </a:ext>
                </a:extLst>
              </p:cNvPr>
              <p:cNvSpPr>
                <a:spLocks noChangeShapeType="1"/>
              </p:cNvSpPr>
              <p:nvPr/>
            </p:nvSpPr>
            <p:spPr bwMode="auto">
              <a:xfrm>
                <a:off x="3571" y="2486"/>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8" name="Line 376">
                <a:extLst>
                  <a:ext uri="{FF2B5EF4-FFF2-40B4-BE49-F238E27FC236}">
                    <a16:creationId xmlns:a16="http://schemas.microsoft.com/office/drawing/2014/main" id="{0B765169-052E-62D9-DA65-FEB2B217B646}"/>
                  </a:ext>
                </a:extLst>
              </p:cNvPr>
              <p:cNvSpPr>
                <a:spLocks noChangeShapeType="1"/>
              </p:cNvSpPr>
              <p:nvPr/>
            </p:nvSpPr>
            <p:spPr bwMode="auto">
              <a:xfrm>
                <a:off x="3594" y="2507"/>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79" name="Line 377">
                <a:extLst>
                  <a:ext uri="{FF2B5EF4-FFF2-40B4-BE49-F238E27FC236}">
                    <a16:creationId xmlns:a16="http://schemas.microsoft.com/office/drawing/2014/main" id="{4D862C8B-2328-6325-69B1-79A81ED287B7}"/>
                  </a:ext>
                </a:extLst>
              </p:cNvPr>
              <p:cNvSpPr>
                <a:spLocks noChangeShapeType="1"/>
              </p:cNvSpPr>
              <p:nvPr/>
            </p:nvSpPr>
            <p:spPr bwMode="auto">
              <a:xfrm>
                <a:off x="3617" y="2528"/>
                <a:ext cx="23" cy="2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0" name="Line 378">
                <a:extLst>
                  <a:ext uri="{FF2B5EF4-FFF2-40B4-BE49-F238E27FC236}">
                    <a16:creationId xmlns:a16="http://schemas.microsoft.com/office/drawing/2014/main" id="{03C7F7E9-D456-C245-A93E-7A2516365128}"/>
                  </a:ext>
                </a:extLst>
              </p:cNvPr>
              <p:cNvSpPr>
                <a:spLocks noChangeShapeType="1"/>
              </p:cNvSpPr>
              <p:nvPr/>
            </p:nvSpPr>
            <p:spPr bwMode="auto">
              <a:xfrm>
                <a:off x="3640" y="2550"/>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1" name="Line 379">
                <a:extLst>
                  <a:ext uri="{FF2B5EF4-FFF2-40B4-BE49-F238E27FC236}">
                    <a16:creationId xmlns:a16="http://schemas.microsoft.com/office/drawing/2014/main" id="{59DA8204-6A02-B209-3939-786E252B897F}"/>
                  </a:ext>
                </a:extLst>
              </p:cNvPr>
              <p:cNvSpPr>
                <a:spLocks noChangeShapeType="1"/>
              </p:cNvSpPr>
              <p:nvPr/>
            </p:nvSpPr>
            <p:spPr bwMode="auto">
              <a:xfrm>
                <a:off x="3663" y="2573"/>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2" name="Line 380">
                <a:extLst>
                  <a:ext uri="{FF2B5EF4-FFF2-40B4-BE49-F238E27FC236}">
                    <a16:creationId xmlns:a16="http://schemas.microsoft.com/office/drawing/2014/main" id="{D03D4B95-5A7B-33BF-E2D2-6CBDD613A32C}"/>
                  </a:ext>
                </a:extLst>
              </p:cNvPr>
              <p:cNvSpPr>
                <a:spLocks noChangeShapeType="1"/>
              </p:cNvSpPr>
              <p:nvPr/>
            </p:nvSpPr>
            <p:spPr bwMode="auto">
              <a:xfrm>
                <a:off x="3686" y="2596"/>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3" name="Line 381">
                <a:extLst>
                  <a:ext uri="{FF2B5EF4-FFF2-40B4-BE49-F238E27FC236}">
                    <a16:creationId xmlns:a16="http://schemas.microsoft.com/office/drawing/2014/main" id="{C3314694-ECD7-CB43-819B-2A717CB15526}"/>
                  </a:ext>
                </a:extLst>
              </p:cNvPr>
              <p:cNvSpPr>
                <a:spLocks noChangeShapeType="1"/>
              </p:cNvSpPr>
              <p:nvPr/>
            </p:nvSpPr>
            <p:spPr bwMode="auto">
              <a:xfrm>
                <a:off x="3709" y="2619"/>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4" name="Freeform 382">
                <a:extLst>
                  <a:ext uri="{FF2B5EF4-FFF2-40B4-BE49-F238E27FC236}">
                    <a16:creationId xmlns:a16="http://schemas.microsoft.com/office/drawing/2014/main" id="{92F32942-9B49-3AF0-4697-91E584625093}"/>
                  </a:ext>
                </a:extLst>
              </p:cNvPr>
              <p:cNvSpPr>
                <a:spLocks/>
              </p:cNvSpPr>
              <p:nvPr/>
            </p:nvSpPr>
            <p:spPr bwMode="auto">
              <a:xfrm>
                <a:off x="3732" y="2642"/>
                <a:ext cx="23" cy="25"/>
              </a:xfrm>
              <a:custGeom>
                <a:avLst/>
                <a:gdLst>
                  <a:gd name="T0" fmla="*/ 0 w 23"/>
                  <a:gd name="T1" fmla="*/ 0 h 25"/>
                  <a:gd name="T2" fmla="*/ 12 w 23"/>
                  <a:gd name="T3" fmla="*/ 11 h 25"/>
                  <a:gd name="T4" fmla="*/ 23 w 23"/>
                  <a:gd name="T5" fmla="*/ 25 h 25"/>
                  <a:gd name="T6" fmla="*/ 0 60000 65536"/>
                  <a:gd name="T7" fmla="*/ 0 60000 65536"/>
                  <a:gd name="T8" fmla="*/ 0 60000 65536"/>
                  <a:gd name="T9" fmla="*/ 0 w 23"/>
                  <a:gd name="T10" fmla="*/ 0 h 25"/>
                  <a:gd name="T11" fmla="*/ 23 w 23"/>
                  <a:gd name="T12" fmla="*/ 25 h 25"/>
                </a:gdLst>
                <a:ahLst/>
                <a:cxnLst>
                  <a:cxn ang="T6">
                    <a:pos x="T0" y="T1"/>
                  </a:cxn>
                  <a:cxn ang="T7">
                    <a:pos x="T2" y="T3"/>
                  </a:cxn>
                  <a:cxn ang="T8">
                    <a:pos x="T4" y="T5"/>
                  </a:cxn>
                </a:cxnLst>
                <a:rect l="T9" t="T10" r="T11" b="T12"/>
                <a:pathLst>
                  <a:path w="23" h="25">
                    <a:moveTo>
                      <a:pt x="0" y="0"/>
                    </a:moveTo>
                    <a:lnTo>
                      <a:pt x="12" y="11"/>
                    </a:lnTo>
                    <a:lnTo>
                      <a:pt x="23" y="25"/>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85" name="Line 383">
                <a:extLst>
                  <a:ext uri="{FF2B5EF4-FFF2-40B4-BE49-F238E27FC236}">
                    <a16:creationId xmlns:a16="http://schemas.microsoft.com/office/drawing/2014/main" id="{71C10E15-1BA1-BCCB-56FB-A0791E94569F}"/>
                  </a:ext>
                </a:extLst>
              </p:cNvPr>
              <p:cNvSpPr>
                <a:spLocks noChangeShapeType="1"/>
              </p:cNvSpPr>
              <p:nvPr/>
            </p:nvSpPr>
            <p:spPr bwMode="auto">
              <a:xfrm>
                <a:off x="3755" y="2667"/>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6" name="Line 384">
                <a:extLst>
                  <a:ext uri="{FF2B5EF4-FFF2-40B4-BE49-F238E27FC236}">
                    <a16:creationId xmlns:a16="http://schemas.microsoft.com/office/drawing/2014/main" id="{54424FAB-BAAE-EF7B-2C78-0D6332A3D087}"/>
                  </a:ext>
                </a:extLst>
              </p:cNvPr>
              <p:cNvSpPr>
                <a:spLocks noChangeShapeType="1"/>
              </p:cNvSpPr>
              <p:nvPr/>
            </p:nvSpPr>
            <p:spPr bwMode="auto">
              <a:xfrm>
                <a:off x="3778" y="2690"/>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7" name="Line 385">
                <a:extLst>
                  <a:ext uri="{FF2B5EF4-FFF2-40B4-BE49-F238E27FC236}">
                    <a16:creationId xmlns:a16="http://schemas.microsoft.com/office/drawing/2014/main" id="{6C10D546-B6EF-0738-7BDC-A80C0DB069AA}"/>
                  </a:ext>
                </a:extLst>
              </p:cNvPr>
              <p:cNvSpPr>
                <a:spLocks noChangeShapeType="1"/>
              </p:cNvSpPr>
              <p:nvPr/>
            </p:nvSpPr>
            <p:spPr bwMode="auto">
              <a:xfrm>
                <a:off x="3801" y="2715"/>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8" name="Line 386">
                <a:extLst>
                  <a:ext uri="{FF2B5EF4-FFF2-40B4-BE49-F238E27FC236}">
                    <a16:creationId xmlns:a16="http://schemas.microsoft.com/office/drawing/2014/main" id="{9FE4DC93-A7A4-C0C3-B203-594A96089604}"/>
                  </a:ext>
                </a:extLst>
              </p:cNvPr>
              <p:cNvSpPr>
                <a:spLocks noChangeShapeType="1"/>
              </p:cNvSpPr>
              <p:nvPr/>
            </p:nvSpPr>
            <p:spPr bwMode="auto">
              <a:xfrm>
                <a:off x="3824" y="2740"/>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89" name="Line 387">
                <a:extLst>
                  <a:ext uri="{FF2B5EF4-FFF2-40B4-BE49-F238E27FC236}">
                    <a16:creationId xmlns:a16="http://schemas.microsoft.com/office/drawing/2014/main" id="{07849BCA-AF3D-BC48-3B6D-BFA375452B3B}"/>
                  </a:ext>
                </a:extLst>
              </p:cNvPr>
              <p:cNvSpPr>
                <a:spLocks noChangeShapeType="1"/>
              </p:cNvSpPr>
              <p:nvPr/>
            </p:nvSpPr>
            <p:spPr bwMode="auto">
              <a:xfrm>
                <a:off x="3847" y="2763"/>
                <a:ext cx="24"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0" name="Line 388">
                <a:extLst>
                  <a:ext uri="{FF2B5EF4-FFF2-40B4-BE49-F238E27FC236}">
                    <a16:creationId xmlns:a16="http://schemas.microsoft.com/office/drawing/2014/main" id="{54AAC946-C207-E31C-3D1D-3689FE7E0E7F}"/>
                  </a:ext>
                </a:extLst>
              </p:cNvPr>
              <p:cNvSpPr>
                <a:spLocks noChangeShapeType="1"/>
              </p:cNvSpPr>
              <p:nvPr/>
            </p:nvSpPr>
            <p:spPr bwMode="auto">
              <a:xfrm>
                <a:off x="3871" y="2788"/>
                <a:ext cx="23" cy="2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1" name="Line 389">
                <a:extLst>
                  <a:ext uri="{FF2B5EF4-FFF2-40B4-BE49-F238E27FC236}">
                    <a16:creationId xmlns:a16="http://schemas.microsoft.com/office/drawing/2014/main" id="{F66B8E5A-A17C-66BD-BE9D-AB2D33A4029B}"/>
                  </a:ext>
                </a:extLst>
              </p:cNvPr>
              <p:cNvSpPr>
                <a:spLocks noChangeShapeType="1"/>
              </p:cNvSpPr>
              <p:nvPr/>
            </p:nvSpPr>
            <p:spPr bwMode="auto">
              <a:xfrm>
                <a:off x="3894" y="2813"/>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2" name="Line 390">
                <a:extLst>
                  <a:ext uri="{FF2B5EF4-FFF2-40B4-BE49-F238E27FC236}">
                    <a16:creationId xmlns:a16="http://schemas.microsoft.com/office/drawing/2014/main" id="{A12DF319-71EB-BA0E-F26D-A117D24A877A}"/>
                  </a:ext>
                </a:extLst>
              </p:cNvPr>
              <p:cNvSpPr>
                <a:spLocks noChangeShapeType="1"/>
              </p:cNvSpPr>
              <p:nvPr/>
            </p:nvSpPr>
            <p:spPr bwMode="auto">
              <a:xfrm>
                <a:off x="3917" y="2836"/>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3" name="Line 391">
                <a:extLst>
                  <a:ext uri="{FF2B5EF4-FFF2-40B4-BE49-F238E27FC236}">
                    <a16:creationId xmlns:a16="http://schemas.microsoft.com/office/drawing/2014/main" id="{464446C7-78BD-CFB1-E030-DE433FEE67E7}"/>
                  </a:ext>
                </a:extLst>
              </p:cNvPr>
              <p:cNvSpPr>
                <a:spLocks noChangeShapeType="1"/>
              </p:cNvSpPr>
              <p:nvPr/>
            </p:nvSpPr>
            <p:spPr bwMode="auto">
              <a:xfrm>
                <a:off x="3940" y="2859"/>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4" name="Line 392">
                <a:extLst>
                  <a:ext uri="{FF2B5EF4-FFF2-40B4-BE49-F238E27FC236}">
                    <a16:creationId xmlns:a16="http://schemas.microsoft.com/office/drawing/2014/main" id="{A682DA5D-69FC-14AC-B2EC-EAC4794AA5B7}"/>
                  </a:ext>
                </a:extLst>
              </p:cNvPr>
              <p:cNvSpPr>
                <a:spLocks noChangeShapeType="1"/>
              </p:cNvSpPr>
              <p:nvPr/>
            </p:nvSpPr>
            <p:spPr bwMode="auto">
              <a:xfrm>
                <a:off x="3963" y="2882"/>
                <a:ext cx="23" cy="2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5" name="Line 393">
                <a:extLst>
                  <a:ext uri="{FF2B5EF4-FFF2-40B4-BE49-F238E27FC236}">
                    <a16:creationId xmlns:a16="http://schemas.microsoft.com/office/drawing/2014/main" id="{4CCAAA1C-B1E6-7961-F28A-28B1DE92C438}"/>
                  </a:ext>
                </a:extLst>
              </p:cNvPr>
              <p:cNvSpPr>
                <a:spLocks noChangeShapeType="1"/>
              </p:cNvSpPr>
              <p:nvPr/>
            </p:nvSpPr>
            <p:spPr bwMode="auto">
              <a:xfrm>
                <a:off x="3986" y="2905"/>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6" name="Freeform 394">
                <a:extLst>
                  <a:ext uri="{FF2B5EF4-FFF2-40B4-BE49-F238E27FC236}">
                    <a16:creationId xmlns:a16="http://schemas.microsoft.com/office/drawing/2014/main" id="{553BCF34-E3CC-32FA-4350-70F15DE129C2}"/>
                  </a:ext>
                </a:extLst>
              </p:cNvPr>
              <p:cNvSpPr>
                <a:spLocks/>
              </p:cNvSpPr>
              <p:nvPr/>
            </p:nvSpPr>
            <p:spPr bwMode="auto">
              <a:xfrm>
                <a:off x="4009" y="2926"/>
                <a:ext cx="23" cy="23"/>
              </a:xfrm>
              <a:custGeom>
                <a:avLst/>
                <a:gdLst>
                  <a:gd name="T0" fmla="*/ 0 w 23"/>
                  <a:gd name="T1" fmla="*/ 0 h 23"/>
                  <a:gd name="T2" fmla="*/ 11 w 23"/>
                  <a:gd name="T3" fmla="*/ 11 h 23"/>
                  <a:gd name="T4" fmla="*/ 23 w 23"/>
                  <a:gd name="T5" fmla="*/ 23 h 23"/>
                  <a:gd name="T6" fmla="*/ 0 60000 65536"/>
                  <a:gd name="T7" fmla="*/ 0 60000 65536"/>
                  <a:gd name="T8" fmla="*/ 0 60000 65536"/>
                  <a:gd name="T9" fmla="*/ 0 w 23"/>
                  <a:gd name="T10" fmla="*/ 0 h 23"/>
                  <a:gd name="T11" fmla="*/ 23 w 23"/>
                  <a:gd name="T12" fmla="*/ 23 h 23"/>
                </a:gdLst>
                <a:ahLst/>
                <a:cxnLst>
                  <a:cxn ang="T6">
                    <a:pos x="T0" y="T1"/>
                  </a:cxn>
                  <a:cxn ang="T7">
                    <a:pos x="T2" y="T3"/>
                  </a:cxn>
                  <a:cxn ang="T8">
                    <a:pos x="T4" y="T5"/>
                  </a:cxn>
                </a:cxnLst>
                <a:rect l="T9" t="T10" r="T11" b="T12"/>
                <a:pathLst>
                  <a:path w="23" h="23">
                    <a:moveTo>
                      <a:pt x="0" y="0"/>
                    </a:moveTo>
                    <a:lnTo>
                      <a:pt x="11" y="11"/>
                    </a:lnTo>
                    <a:lnTo>
                      <a:pt x="23" y="23"/>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297" name="Line 395">
                <a:extLst>
                  <a:ext uri="{FF2B5EF4-FFF2-40B4-BE49-F238E27FC236}">
                    <a16:creationId xmlns:a16="http://schemas.microsoft.com/office/drawing/2014/main" id="{15664BE6-B3D8-BE8C-5760-16AD2F265956}"/>
                  </a:ext>
                </a:extLst>
              </p:cNvPr>
              <p:cNvSpPr>
                <a:spLocks noChangeShapeType="1"/>
              </p:cNvSpPr>
              <p:nvPr/>
            </p:nvSpPr>
            <p:spPr bwMode="auto">
              <a:xfrm>
                <a:off x="4032" y="2949"/>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8" name="Line 396">
                <a:extLst>
                  <a:ext uri="{FF2B5EF4-FFF2-40B4-BE49-F238E27FC236}">
                    <a16:creationId xmlns:a16="http://schemas.microsoft.com/office/drawing/2014/main" id="{0A926565-9BD1-7F3E-E3DA-69B34A463F6E}"/>
                  </a:ext>
                </a:extLst>
              </p:cNvPr>
              <p:cNvSpPr>
                <a:spLocks noChangeShapeType="1"/>
              </p:cNvSpPr>
              <p:nvPr/>
            </p:nvSpPr>
            <p:spPr bwMode="auto">
              <a:xfrm>
                <a:off x="4055" y="2970"/>
                <a:ext cx="23" cy="1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299" name="Line 397">
                <a:extLst>
                  <a:ext uri="{FF2B5EF4-FFF2-40B4-BE49-F238E27FC236}">
                    <a16:creationId xmlns:a16="http://schemas.microsoft.com/office/drawing/2014/main" id="{C3795237-4D9F-7910-084D-535D215FC332}"/>
                  </a:ext>
                </a:extLst>
              </p:cNvPr>
              <p:cNvSpPr>
                <a:spLocks noChangeShapeType="1"/>
              </p:cNvSpPr>
              <p:nvPr/>
            </p:nvSpPr>
            <p:spPr bwMode="auto">
              <a:xfrm>
                <a:off x="4078" y="2989"/>
                <a:ext cx="23" cy="2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0" name="Line 398">
                <a:extLst>
                  <a:ext uri="{FF2B5EF4-FFF2-40B4-BE49-F238E27FC236}">
                    <a16:creationId xmlns:a16="http://schemas.microsoft.com/office/drawing/2014/main" id="{EB853E3D-EC1E-0EAB-B0D2-B2C165D93A91}"/>
                  </a:ext>
                </a:extLst>
              </p:cNvPr>
              <p:cNvSpPr>
                <a:spLocks noChangeShapeType="1"/>
              </p:cNvSpPr>
              <p:nvPr/>
            </p:nvSpPr>
            <p:spPr bwMode="auto">
              <a:xfrm>
                <a:off x="4101" y="3010"/>
                <a:ext cx="23" cy="2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1" name="Line 399">
                <a:extLst>
                  <a:ext uri="{FF2B5EF4-FFF2-40B4-BE49-F238E27FC236}">
                    <a16:creationId xmlns:a16="http://schemas.microsoft.com/office/drawing/2014/main" id="{699F1C8B-67D2-ADFD-313B-29ABC8C933F0}"/>
                  </a:ext>
                </a:extLst>
              </p:cNvPr>
              <p:cNvSpPr>
                <a:spLocks noChangeShapeType="1"/>
              </p:cNvSpPr>
              <p:nvPr/>
            </p:nvSpPr>
            <p:spPr bwMode="auto">
              <a:xfrm>
                <a:off x="4124" y="3030"/>
                <a:ext cx="23" cy="1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2" name="Freeform 400">
                <a:extLst>
                  <a:ext uri="{FF2B5EF4-FFF2-40B4-BE49-F238E27FC236}">
                    <a16:creationId xmlns:a16="http://schemas.microsoft.com/office/drawing/2014/main" id="{6BC59BBC-5BC5-3CB3-942E-D268DA38D9D8}"/>
                  </a:ext>
                </a:extLst>
              </p:cNvPr>
              <p:cNvSpPr>
                <a:spLocks/>
              </p:cNvSpPr>
              <p:nvPr/>
            </p:nvSpPr>
            <p:spPr bwMode="auto">
              <a:xfrm>
                <a:off x="4147" y="3047"/>
                <a:ext cx="23" cy="19"/>
              </a:xfrm>
              <a:custGeom>
                <a:avLst/>
                <a:gdLst>
                  <a:gd name="T0" fmla="*/ 0 w 23"/>
                  <a:gd name="T1" fmla="*/ 0 h 19"/>
                  <a:gd name="T2" fmla="*/ 11 w 23"/>
                  <a:gd name="T3" fmla="*/ 9 h 19"/>
                  <a:gd name="T4" fmla="*/ 23 w 23"/>
                  <a:gd name="T5" fmla="*/ 19 h 19"/>
                  <a:gd name="T6" fmla="*/ 0 60000 65536"/>
                  <a:gd name="T7" fmla="*/ 0 60000 65536"/>
                  <a:gd name="T8" fmla="*/ 0 60000 65536"/>
                  <a:gd name="T9" fmla="*/ 0 w 23"/>
                  <a:gd name="T10" fmla="*/ 0 h 19"/>
                  <a:gd name="T11" fmla="*/ 23 w 23"/>
                  <a:gd name="T12" fmla="*/ 19 h 19"/>
                </a:gdLst>
                <a:ahLst/>
                <a:cxnLst>
                  <a:cxn ang="T6">
                    <a:pos x="T0" y="T1"/>
                  </a:cxn>
                  <a:cxn ang="T7">
                    <a:pos x="T2" y="T3"/>
                  </a:cxn>
                  <a:cxn ang="T8">
                    <a:pos x="T4" y="T5"/>
                  </a:cxn>
                </a:cxnLst>
                <a:rect l="T9" t="T10" r="T11" b="T12"/>
                <a:pathLst>
                  <a:path w="23" h="19">
                    <a:moveTo>
                      <a:pt x="0" y="0"/>
                    </a:moveTo>
                    <a:lnTo>
                      <a:pt x="11" y="9"/>
                    </a:lnTo>
                    <a:lnTo>
                      <a:pt x="23" y="19"/>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303" name="Line 401">
                <a:extLst>
                  <a:ext uri="{FF2B5EF4-FFF2-40B4-BE49-F238E27FC236}">
                    <a16:creationId xmlns:a16="http://schemas.microsoft.com/office/drawing/2014/main" id="{5F5A390F-999C-0144-214B-86A2587719FA}"/>
                  </a:ext>
                </a:extLst>
              </p:cNvPr>
              <p:cNvSpPr>
                <a:spLocks noChangeShapeType="1"/>
              </p:cNvSpPr>
              <p:nvPr/>
            </p:nvSpPr>
            <p:spPr bwMode="auto">
              <a:xfrm>
                <a:off x="4170" y="3066"/>
                <a:ext cx="23" cy="1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4" name="Line 402">
                <a:extLst>
                  <a:ext uri="{FF2B5EF4-FFF2-40B4-BE49-F238E27FC236}">
                    <a16:creationId xmlns:a16="http://schemas.microsoft.com/office/drawing/2014/main" id="{B88708D4-CB8C-8D62-B0D9-4F324A1A172E}"/>
                  </a:ext>
                </a:extLst>
              </p:cNvPr>
              <p:cNvSpPr>
                <a:spLocks noChangeShapeType="1"/>
              </p:cNvSpPr>
              <p:nvPr/>
            </p:nvSpPr>
            <p:spPr bwMode="auto">
              <a:xfrm>
                <a:off x="4193" y="3083"/>
                <a:ext cx="23" cy="1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5" name="Line 403">
                <a:extLst>
                  <a:ext uri="{FF2B5EF4-FFF2-40B4-BE49-F238E27FC236}">
                    <a16:creationId xmlns:a16="http://schemas.microsoft.com/office/drawing/2014/main" id="{C1FD56B2-550A-312B-F50D-39D74E5EE508}"/>
                  </a:ext>
                </a:extLst>
              </p:cNvPr>
              <p:cNvSpPr>
                <a:spLocks noChangeShapeType="1"/>
              </p:cNvSpPr>
              <p:nvPr/>
            </p:nvSpPr>
            <p:spPr bwMode="auto">
              <a:xfrm>
                <a:off x="4216" y="3099"/>
                <a:ext cx="23" cy="1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6" name="Line 404">
                <a:extLst>
                  <a:ext uri="{FF2B5EF4-FFF2-40B4-BE49-F238E27FC236}">
                    <a16:creationId xmlns:a16="http://schemas.microsoft.com/office/drawing/2014/main" id="{5BA28552-D1DC-3D92-30CE-9299459921EB}"/>
                  </a:ext>
                </a:extLst>
              </p:cNvPr>
              <p:cNvSpPr>
                <a:spLocks noChangeShapeType="1"/>
              </p:cNvSpPr>
              <p:nvPr/>
            </p:nvSpPr>
            <p:spPr bwMode="auto">
              <a:xfrm>
                <a:off x="4239" y="3114"/>
                <a:ext cx="23" cy="1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307" name="Line 405">
                <a:extLst>
                  <a:ext uri="{FF2B5EF4-FFF2-40B4-BE49-F238E27FC236}">
                    <a16:creationId xmlns:a16="http://schemas.microsoft.com/office/drawing/2014/main" id="{1BE03DDF-F8FE-BABA-072D-CEEB89DB620D}"/>
                  </a:ext>
                </a:extLst>
              </p:cNvPr>
              <p:cNvSpPr>
                <a:spLocks noChangeShapeType="1"/>
              </p:cNvSpPr>
              <p:nvPr/>
            </p:nvSpPr>
            <p:spPr bwMode="auto">
              <a:xfrm>
                <a:off x="4262" y="3129"/>
                <a:ext cx="23" cy="1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86023" name="Line 406">
              <a:extLst>
                <a:ext uri="{FF2B5EF4-FFF2-40B4-BE49-F238E27FC236}">
                  <a16:creationId xmlns:a16="http://schemas.microsoft.com/office/drawing/2014/main" id="{23EE88BC-8DB3-33AB-4856-B496C22452EC}"/>
                </a:ext>
              </a:extLst>
            </p:cNvPr>
            <p:cNvSpPr>
              <a:spLocks noChangeShapeType="1"/>
            </p:cNvSpPr>
            <p:nvPr/>
          </p:nvSpPr>
          <p:spPr bwMode="auto">
            <a:xfrm>
              <a:off x="4287" y="3042"/>
              <a:ext cx="23" cy="1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4" name="Line 407">
              <a:extLst>
                <a:ext uri="{FF2B5EF4-FFF2-40B4-BE49-F238E27FC236}">
                  <a16:creationId xmlns:a16="http://schemas.microsoft.com/office/drawing/2014/main" id="{D0E21F5A-AE78-AFF6-C1F6-96D882728A39}"/>
                </a:ext>
              </a:extLst>
            </p:cNvPr>
            <p:cNvSpPr>
              <a:spLocks noChangeShapeType="1"/>
            </p:cNvSpPr>
            <p:nvPr/>
          </p:nvSpPr>
          <p:spPr bwMode="auto">
            <a:xfrm>
              <a:off x="4310" y="3055"/>
              <a:ext cx="23" cy="1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5" name="Freeform 408">
              <a:extLst>
                <a:ext uri="{FF2B5EF4-FFF2-40B4-BE49-F238E27FC236}">
                  <a16:creationId xmlns:a16="http://schemas.microsoft.com/office/drawing/2014/main" id="{7EF8E2BA-E631-AD1D-72FA-5BA625EE4366}"/>
                </a:ext>
              </a:extLst>
            </p:cNvPr>
            <p:cNvSpPr>
              <a:spLocks/>
            </p:cNvSpPr>
            <p:nvPr/>
          </p:nvSpPr>
          <p:spPr bwMode="auto">
            <a:xfrm>
              <a:off x="4333" y="3067"/>
              <a:ext cx="23" cy="13"/>
            </a:xfrm>
            <a:custGeom>
              <a:avLst/>
              <a:gdLst>
                <a:gd name="T0" fmla="*/ 0 w 23"/>
                <a:gd name="T1" fmla="*/ 0 h 13"/>
                <a:gd name="T2" fmla="*/ 12 w 23"/>
                <a:gd name="T3" fmla="*/ 5 h 13"/>
                <a:gd name="T4" fmla="*/ 23 w 23"/>
                <a:gd name="T5" fmla="*/ 13 h 13"/>
                <a:gd name="T6" fmla="*/ 0 60000 65536"/>
                <a:gd name="T7" fmla="*/ 0 60000 65536"/>
                <a:gd name="T8" fmla="*/ 0 60000 65536"/>
                <a:gd name="T9" fmla="*/ 0 w 23"/>
                <a:gd name="T10" fmla="*/ 0 h 13"/>
                <a:gd name="T11" fmla="*/ 23 w 23"/>
                <a:gd name="T12" fmla="*/ 13 h 13"/>
              </a:gdLst>
              <a:ahLst/>
              <a:cxnLst>
                <a:cxn ang="T6">
                  <a:pos x="T0" y="T1"/>
                </a:cxn>
                <a:cxn ang="T7">
                  <a:pos x="T2" y="T3"/>
                </a:cxn>
                <a:cxn ang="T8">
                  <a:pos x="T4" y="T5"/>
                </a:cxn>
              </a:cxnLst>
              <a:rect l="T9" t="T10" r="T11" b="T12"/>
              <a:pathLst>
                <a:path w="23" h="13">
                  <a:moveTo>
                    <a:pt x="0" y="0"/>
                  </a:moveTo>
                  <a:lnTo>
                    <a:pt x="12" y="5"/>
                  </a:lnTo>
                  <a:lnTo>
                    <a:pt x="23" y="13"/>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26" name="Line 409">
              <a:extLst>
                <a:ext uri="{FF2B5EF4-FFF2-40B4-BE49-F238E27FC236}">
                  <a16:creationId xmlns:a16="http://schemas.microsoft.com/office/drawing/2014/main" id="{FE1BEE8C-E51E-0189-30FC-3E4D2E1827A2}"/>
                </a:ext>
              </a:extLst>
            </p:cNvPr>
            <p:cNvSpPr>
              <a:spLocks noChangeShapeType="1"/>
            </p:cNvSpPr>
            <p:nvPr/>
          </p:nvSpPr>
          <p:spPr bwMode="auto">
            <a:xfrm>
              <a:off x="4356" y="3080"/>
              <a:ext cx="23" cy="1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7" name="Line 410">
              <a:extLst>
                <a:ext uri="{FF2B5EF4-FFF2-40B4-BE49-F238E27FC236}">
                  <a16:creationId xmlns:a16="http://schemas.microsoft.com/office/drawing/2014/main" id="{E2D4B82E-2B59-DBFD-732F-703D90B22623}"/>
                </a:ext>
              </a:extLst>
            </p:cNvPr>
            <p:cNvSpPr>
              <a:spLocks noChangeShapeType="1"/>
            </p:cNvSpPr>
            <p:nvPr/>
          </p:nvSpPr>
          <p:spPr bwMode="auto">
            <a:xfrm>
              <a:off x="4379" y="3092"/>
              <a:ext cx="23" cy="1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8" name="Line 411">
              <a:extLst>
                <a:ext uri="{FF2B5EF4-FFF2-40B4-BE49-F238E27FC236}">
                  <a16:creationId xmlns:a16="http://schemas.microsoft.com/office/drawing/2014/main" id="{755BE709-5A31-BE85-86A6-A98DC93C47F2}"/>
                </a:ext>
              </a:extLst>
            </p:cNvPr>
            <p:cNvSpPr>
              <a:spLocks noChangeShapeType="1"/>
            </p:cNvSpPr>
            <p:nvPr/>
          </p:nvSpPr>
          <p:spPr bwMode="auto">
            <a:xfrm>
              <a:off x="4402" y="3103"/>
              <a:ext cx="23" cy="1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29" name="Line 412">
              <a:extLst>
                <a:ext uri="{FF2B5EF4-FFF2-40B4-BE49-F238E27FC236}">
                  <a16:creationId xmlns:a16="http://schemas.microsoft.com/office/drawing/2014/main" id="{E01637EC-A72F-3030-FFE1-2060A63A4EA1}"/>
                </a:ext>
              </a:extLst>
            </p:cNvPr>
            <p:cNvSpPr>
              <a:spLocks noChangeShapeType="1"/>
            </p:cNvSpPr>
            <p:nvPr/>
          </p:nvSpPr>
          <p:spPr bwMode="auto">
            <a:xfrm>
              <a:off x="4425" y="3113"/>
              <a:ext cx="23" cy="9"/>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0" name="Line 413">
              <a:extLst>
                <a:ext uri="{FF2B5EF4-FFF2-40B4-BE49-F238E27FC236}">
                  <a16:creationId xmlns:a16="http://schemas.microsoft.com/office/drawing/2014/main" id="{5BD703C3-7A09-6C84-E130-E8E09FC606D9}"/>
                </a:ext>
              </a:extLst>
            </p:cNvPr>
            <p:cNvSpPr>
              <a:spLocks noChangeShapeType="1"/>
            </p:cNvSpPr>
            <p:nvPr/>
          </p:nvSpPr>
          <p:spPr bwMode="auto">
            <a:xfrm>
              <a:off x="4448" y="3122"/>
              <a:ext cx="24" cy="10"/>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1" name="Line 414">
              <a:extLst>
                <a:ext uri="{FF2B5EF4-FFF2-40B4-BE49-F238E27FC236}">
                  <a16:creationId xmlns:a16="http://schemas.microsoft.com/office/drawing/2014/main" id="{C4A458BD-00B7-6FFC-B7A9-941F13B3CF10}"/>
                </a:ext>
              </a:extLst>
            </p:cNvPr>
            <p:cNvSpPr>
              <a:spLocks noChangeShapeType="1"/>
            </p:cNvSpPr>
            <p:nvPr/>
          </p:nvSpPr>
          <p:spPr bwMode="auto">
            <a:xfrm>
              <a:off x="4472" y="3132"/>
              <a:ext cx="23" cy="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2" name="Line 415">
              <a:extLst>
                <a:ext uri="{FF2B5EF4-FFF2-40B4-BE49-F238E27FC236}">
                  <a16:creationId xmlns:a16="http://schemas.microsoft.com/office/drawing/2014/main" id="{B8937381-0421-9920-955F-27E70DAF102B}"/>
                </a:ext>
              </a:extLst>
            </p:cNvPr>
            <p:cNvSpPr>
              <a:spLocks noChangeShapeType="1"/>
            </p:cNvSpPr>
            <p:nvPr/>
          </p:nvSpPr>
          <p:spPr bwMode="auto">
            <a:xfrm>
              <a:off x="4495" y="3140"/>
              <a:ext cx="23" cy="7"/>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3" name="Line 416">
              <a:extLst>
                <a:ext uri="{FF2B5EF4-FFF2-40B4-BE49-F238E27FC236}">
                  <a16:creationId xmlns:a16="http://schemas.microsoft.com/office/drawing/2014/main" id="{A74D7414-37B1-DAEC-B40D-BB7C6CEA1020}"/>
                </a:ext>
              </a:extLst>
            </p:cNvPr>
            <p:cNvSpPr>
              <a:spLocks noChangeShapeType="1"/>
            </p:cNvSpPr>
            <p:nvPr/>
          </p:nvSpPr>
          <p:spPr bwMode="auto">
            <a:xfrm>
              <a:off x="4518" y="3147"/>
              <a:ext cx="21" cy="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4" name="Line 417">
              <a:extLst>
                <a:ext uri="{FF2B5EF4-FFF2-40B4-BE49-F238E27FC236}">
                  <a16:creationId xmlns:a16="http://schemas.microsoft.com/office/drawing/2014/main" id="{F7F5A301-A776-F617-9820-DF92DA7EE486}"/>
                </a:ext>
              </a:extLst>
            </p:cNvPr>
            <p:cNvSpPr>
              <a:spLocks noChangeShapeType="1"/>
            </p:cNvSpPr>
            <p:nvPr/>
          </p:nvSpPr>
          <p:spPr bwMode="auto">
            <a:xfrm>
              <a:off x="4539" y="3155"/>
              <a:ext cx="23" cy="8"/>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5" name="Line 418">
              <a:extLst>
                <a:ext uri="{FF2B5EF4-FFF2-40B4-BE49-F238E27FC236}">
                  <a16:creationId xmlns:a16="http://schemas.microsoft.com/office/drawing/2014/main" id="{634CBA80-6AD1-ECF7-EA70-1FF3B83D9B51}"/>
                </a:ext>
              </a:extLst>
            </p:cNvPr>
            <p:cNvSpPr>
              <a:spLocks noChangeShapeType="1"/>
            </p:cNvSpPr>
            <p:nvPr/>
          </p:nvSpPr>
          <p:spPr bwMode="auto">
            <a:xfrm>
              <a:off x="4562" y="3163"/>
              <a:ext cx="23" cy="5"/>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6" name="Line 419">
              <a:extLst>
                <a:ext uri="{FF2B5EF4-FFF2-40B4-BE49-F238E27FC236}">
                  <a16:creationId xmlns:a16="http://schemas.microsoft.com/office/drawing/2014/main" id="{B68E0D78-3EC5-EDD6-6CA7-0F85D676CCAE}"/>
                </a:ext>
              </a:extLst>
            </p:cNvPr>
            <p:cNvSpPr>
              <a:spLocks noChangeShapeType="1"/>
            </p:cNvSpPr>
            <p:nvPr/>
          </p:nvSpPr>
          <p:spPr bwMode="auto">
            <a:xfrm>
              <a:off x="4585" y="3168"/>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7" name="Line 420">
              <a:extLst>
                <a:ext uri="{FF2B5EF4-FFF2-40B4-BE49-F238E27FC236}">
                  <a16:creationId xmlns:a16="http://schemas.microsoft.com/office/drawing/2014/main" id="{E8B0F3E2-96B7-714D-3E28-D928924E8642}"/>
                </a:ext>
              </a:extLst>
            </p:cNvPr>
            <p:cNvSpPr>
              <a:spLocks noChangeShapeType="1"/>
            </p:cNvSpPr>
            <p:nvPr/>
          </p:nvSpPr>
          <p:spPr bwMode="auto">
            <a:xfrm>
              <a:off x="4608" y="3174"/>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8" name="Line 421">
              <a:extLst>
                <a:ext uri="{FF2B5EF4-FFF2-40B4-BE49-F238E27FC236}">
                  <a16:creationId xmlns:a16="http://schemas.microsoft.com/office/drawing/2014/main" id="{09E63A9C-AA09-A6E4-52EF-9334019BEBB7}"/>
                </a:ext>
              </a:extLst>
            </p:cNvPr>
            <p:cNvSpPr>
              <a:spLocks noChangeShapeType="1"/>
            </p:cNvSpPr>
            <p:nvPr/>
          </p:nvSpPr>
          <p:spPr bwMode="auto">
            <a:xfrm>
              <a:off x="4631" y="3180"/>
              <a:ext cx="23" cy="6"/>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39" name="Line 422">
              <a:extLst>
                <a:ext uri="{FF2B5EF4-FFF2-40B4-BE49-F238E27FC236}">
                  <a16:creationId xmlns:a16="http://schemas.microsoft.com/office/drawing/2014/main" id="{A642234E-9265-89AE-6543-8305C07C67F8}"/>
                </a:ext>
              </a:extLst>
            </p:cNvPr>
            <p:cNvSpPr>
              <a:spLocks noChangeShapeType="1"/>
            </p:cNvSpPr>
            <p:nvPr/>
          </p:nvSpPr>
          <p:spPr bwMode="auto">
            <a:xfrm>
              <a:off x="4654" y="3186"/>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0" name="Line 423">
              <a:extLst>
                <a:ext uri="{FF2B5EF4-FFF2-40B4-BE49-F238E27FC236}">
                  <a16:creationId xmlns:a16="http://schemas.microsoft.com/office/drawing/2014/main" id="{F3301D87-06A5-5A82-28C8-AB494EE9C042}"/>
                </a:ext>
              </a:extLst>
            </p:cNvPr>
            <p:cNvSpPr>
              <a:spLocks noChangeShapeType="1"/>
            </p:cNvSpPr>
            <p:nvPr/>
          </p:nvSpPr>
          <p:spPr bwMode="auto">
            <a:xfrm>
              <a:off x="4677" y="3190"/>
              <a:ext cx="23" cy="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1" name="Line 424">
              <a:extLst>
                <a:ext uri="{FF2B5EF4-FFF2-40B4-BE49-F238E27FC236}">
                  <a16:creationId xmlns:a16="http://schemas.microsoft.com/office/drawing/2014/main" id="{32C4F5B9-85D9-962F-7146-F76E23F3043D}"/>
                </a:ext>
              </a:extLst>
            </p:cNvPr>
            <p:cNvSpPr>
              <a:spLocks noChangeShapeType="1"/>
            </p:cNvSpPr>
            <p:nvPr/>
          </p:nvSpPr>
          <p:spPr bwMode="auto">
            <a:xfrm>
              <a:off x="4700" y="3193"/>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2" name="Line 425">
              <a:extLst>
                <a:ext uri="{FF2B5EF4-FFF2-40B4-BE49-F238E27FC236}">
                  <a16:creationId xmlns:a16="http://schemas.microsoft.com/office/drawing/2014/main" id="{1FB04635-60D1-E9E9-3809-3C5684D54BB3}"/>
                </a:ext>
              </a:extLst>
            </p:cNvPr>
            <p:cNvSpPr>
              <a:spLocks noChangeShapeType="1"/>
            </p:cNvSpPr>
            <p:nvPr/>
          </p:nvSpPr>
          <p:spPr bwMode="auto">
            <a:xfrm>
              <a:off x="4723" y="3197"/>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3" name="Line 426">
              <a:extLst>
                <a:ext uri="{FF2B5EF4-FFF2-40B4-BE49-F238E27FC236}">
                  <a16:creationId xmlns:a16="http://schemas.microsoft.com/office/drawing/2014/main" id="{0793AF1D-4D17-5BD6-5B2C-3F0BBC0A543A}"/>
                </a:ext>
              </a:extLst>
            </p:cNvPr>
            <p:cNvSpPr>
              <a:spLocks noChangeShapeType="1"/>
            </p:cNvSpPr>
            <p:nvPr/>
          </p:nvSpPr>
          <p:spPr bwMode="auto">
            <a:xfrm>
              <a:off x="4746" y="3201"/>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4" name="Line 427">
              <a:extLst>
                <a:ext uri="{FF2B5EF4-FFF2-40B4-BE49-F238E27FC236}">
                  <a16:creationId xmlns:a16="http://schemas.microsoft.com/office/drawing/2014/main" id="{F117EBAC-3B75-4116-4394-273BC6128A27}"/>
                </a:ext>
              </a:extLst>
            </p:cNvPr>
            <p:cNvSpPr>
              <a:spLocks noChangeShapeType="1"/>
            </p:cNvSpPr>
            <p:nvPr/>
          </p:nvSpPr>
          <p:spPr bwMode="auto">
            <a:xfrm>
              <a:off x="4769" y="3205"/>
              <a:ext cx="23" cy="4"/>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5" name="Line 428">
              <a:extLst>
                <a:ext uri="{FF2B5EF4-FFF2-40B4-BE49-F238E27FC236}">
                  <a16:creationId xmlns:a16="http://schemas.microsoft.com/office/drawing/2014/main" id="{79A59567-03BE-2227-8461-77EB3D351CE8}"/>
                </a:ext>
              </a:extLst>
            </p:cNvPr>
            <p:cNvSpPr>
              <a:spLocks noChangeShapeType="1"/>
            </p:cNvSpPr>
            <p:nvPr/>
          </p:nvSpPr>
          <p:spPr bwMode="auto">
            <a:xfrm>
              <a:off x="4792" y="3209"/>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6" name="Line 429">
              <a:extLst>
                <a:ext uri="{FF2B5EF4-FFF2-40B4-BE49-F238E27FC236}">
                  <a16:creationId xmlns:a16="http://schemas.microsoft.com/office/drawing/2014/main" id="{FB31AF1C-B8F4-579A-6945-FBF68EE559B4}"/>
                </a:ext>
              </a:extLst>
            </p:cNvPr>
            <p:cNvSpPr>
              <a:spLocks noChangeShapeType="1"/>
            </p:cNvSpPr>
            <p:nvPr/>
          </p:nvSpPr>
          <p:spPr bwMode="auto">
            <a:xfrm>
              <a:off x="4815" y="3211"/>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7" name="Line 430">
              <a:extLst>
                <a:ext uri="{FF2B5EF4-FFF2-40B4-BE49-F238E27FC236}">
                  <a16:creationId xmlns:a16="http://schemas.microsoft.com/office/drawing/2014/main" id="{0E3C2300-FED1-10E4-0D5A-5BA136599E79}"/>
                </a:ext>
              </a:extLst>
            </p:cNvPr>
            <p:cNvSpPr>
              <a:spLocks noChangeShapeType="1"/>
            </p:cNvSpPr>
            <p:nvPr/>
          </p:nvSpPr>
          <p:spPr bwMode="auto">
            <a:xfrm>
              <a:off x="4838" y="3213"/>
              <a:ext cx="23" cy="3"/>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8" name="Line 431">
              <a:extLst>
                <a:ext uri="{FF2B5EF4-FFF2-40B4-BE49-F238E27FC236}">
                  <a16:creationId xmlns:a16="http://schemas.microsoft.com/office/drawing/2014/main" id="{07105D0F-AE8D-F176-3FC5-2464CF729FCB}"/>
                </a:ext>
              </a:extLst>
            </p:cNvPr>
            <p:cNvSpPr>
              <a:spLocks noChangeShapeType="1"/>
            </p:cNvSpPr>
            <p:nvPr/>
          </p:nvSpPr>
          <p:spPr bwMode="auto">
            <a:xfrm>
              <a:off x="4861" y="3216"/>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49" name="Line 432">
              <a:extLst>
                <a:ext uri="{FF2B5EF4-FFF2-40B4-BE49-F238E27FC236}">
                  <a16:creationId xmlns:a16="http://schemas.microsoft.com/office/drawing/2014/main" id="{634AB661-8DD8-1BDA-A937-EE98924BDE59}"/>
                </a:ext>
              </a:extLst>
            </p:cNvPr>
            <p:cNvSpPr>
              <a:spLocks noChangeShapeType="1"/>
            </p:cNvSpPr>
            <p:nvPr/>
          </p:nvSpPr>
          <p:spPr bwMode="auto">
            <a:xfrm>
              <a:off x="4884" y="3218"/>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0" name="Line 433">
              <a:extLst>
                <a:ext uri="{FF2B5EF4-FFF2-40B4-BE49-F238E27FC236}">
                  <a16:creationId xmlns:a16="http://schemas.microsoft.com/office/drawing/2014/main" id="{4DAC4902-B98E-6CB4-F959-8CF73B178ACC}"/>
                </a:ext>
              </a:extLst>
            </p:cNvPr>
            <p:cNvSpPr>
              <a:spLocks noChangeShapeType="1"/>
            </p:cNvSpPr>
            <p:nvPr/>
          </p:nvSpPr>
          <p:spPr bwMode="auto">
            <a:xfrm>
              <a:off x="4907" y="3220"/>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1" name="Line 434">
              <a:extLst>
                <a:ext uri="{FF2B5EF4-FFF2-40B4-BE49-F238E27FC236}">
                  <a16:creationId xmlns:a16="http://schemas.microsoft.com/office/drawing/2014/main" id="{6994431F-A371-F8A9-551A-B16D614E6262}"/>
                </a:ext>
              </a:extLst>
            </p:cNvPr>
            <p:cNvSpPr>
              <a:spLocks noChangeShapeType="1"/>
            </p:cNvSpPr>
            <p:nvPr/>
          </p:nvSpPr>
          <p:spPr bwMode="auto">
            <a:xfrm>
              <a:off x="4930" y="3222"/>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2" name="Line 435">
              <a:extLst>
                <a:ext uri="{FF2B5EF4-FFF2-40B4-BE49-F238E27FC236}">
                  <a16:creationId xmlns:a16="http://schemas.microsoft.com/office/drawing/2014/main" id="{EF1A79E8-220F-77E1-CD4D-31AD5113129A}"/>
                </a:ext>
              </a:extLst>
            </p:cNvPr>
            <p:cNvSpPr>
              <a:spLocks noChangeShapeType="1"/>
            </p:cNvSpPr>
            <p:nvPr/>
          </p:nvSpPr>
          <p:spPr bwMode="auto">
            <a:xfrm>
              <a:off x="4953" y="3222"/>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3" name="Line 436">
              <a:extLst>
                <a:ext uri="{FF2B5EF4-FFF2-40B4-BE49-F238E27FC236}">
                  <a16:creationId xmlns:a16="http://schemas.microsoft.com/office/drawing/2014/main" id="{8170C4EF-4DA1-1F5C-667F-8FC912C542CE}"/>
                </a:ext>
              </a:extLst>
            </p:cNvPr>
            <p:cNvSpPr>
              <a:spLocks noChangeShapeType="1"/>
            </p:cNvSpPr>
            <p:nvPr/>
          </p:nvSpPr>
          <p:spPr bwMode="auto">
            <a:xfrm>
              <a:off x="4976" y="3224"/>
              <a:ext cx="23" cy="2"/>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4" name="Line 437">
              <a:extLst>
                <a:ext uri="{FF2B5EF4-FFF2-40B4-BE49-F238E27FC236}">
                  <a16:creationId xmlns:a16="http://schemas.microsoft.com/office/drawing/2014/main" id="{7FAF89A3-A6A3-C385-1213-2673E705C37F}"/>
                </a:ext>
              </a:extLst>
            </p:cNvPr>
            <p:cNvSpPr>
              <a:spLocks noChangeShapeType="1"/>
            </p:cNvSpPr>
            <p:nvPr/>
          </p:nvSpPr>
          <p:spPr bwMode="auto">
            <a:xfrm>
              <a:off x="4999" y="3226"/>
              <a:ext cx="24"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5" name="Freeform 438">
              <a:extLst>
                <a:ext uri="{FF2B5EF4-FFF2-40B4-BE49-F238E27FC236}">
                  <a16:creationId xmlns:a16="http://schemas.microsoft.com/office/drawing/2014/main" id="{9744CE6A-99AF-FCEC-B2C8-448ABADCE2BD}"/>
                </a:ext>
              </a:extLst>
            </p:cNvPr>
            <p:cNvSpPr>
              <a:spLocks/>
            </p:cNvSpPr>
            <p:nvPr/>
          </p:nvSpPr>
          <p:spPr bwMode="auto">
            <a:xfrm>
              <a:off x="5023" y="3226"/>
              <a:ext cx="23" cy="2"/>
            </a:xfrm>
            <a:custGeom>
              <a:avLst/>
              <a:gdLst>
                <a:gd name="T0" fmla="*/ 0 w 23"/>
                <a:gd name="T1" fmla="*/ 0 h 2"/>
                <a:gd name="T2" fmla="*/ 11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1" y="0"/>
                  </a:lnTo>
                  <a:lnTo>
                    <a:pt x="23" y="2"/>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56" name="Line 439">
              <a:extLst>
                <a:ext uri="{FF2B5EF4-FFF2-40B4-BE49-F238E27FC236}">
                  <a16:creationId xmlns:a16="http://schemas.microsoft.com/office/drawing/2014/main" id="{FB91B0A8-B7B1-C68C-A4AF-6DABD8BCCC31}"/>
                </a:ext>
              </a:extLst>
            </p:cNvPr>
            <p:cNvSpPr>
              <a:spLocks noChangeShapeType="1"/>
            </p:cNvSpPr>
            <p:nvPr/>
          </p:nvSpPr>
          <p:spPr bwMode="auto">
            <a:xfrm>
              <a:off x="5046" y="3228"/>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7" name="Freeform 440">
              <a:extLst>
                <a:ext uri="{FF2B5EF4-FFF2-40B4-BE49-F238E27FC236}">
                  <a16:creationId xmlns:a16="http://schemas.microsoft.com/office/drawing/2014/main" id="{DCE4E884-4238-1BCA-CD1C-CE0620EE9FDF}"/>
                </a:ext>
              </a:extLst>
            </p:cNvPr>
            <p:cNvSpPr>
              <a:spLocks/>
            </p:cNvSpPr>
            <p:nvPr/>
          </p:nvSpPr>
          <p:spPr bwMode="auto">
            <a:xfrm>
              <a:off x="5069" y="3228"/>
              <a:ext cx="23" cy="2"/>
            </a:xfrm>
            <a:custGeom>
              <a:avLst/>
              <a:gdLst>
                <a:gd name="T0" fmla="*/ 0 w 23"/>
                <a:gd name="T1" fmla="*/ 0 h 2"/>
                <a:gd name="T2" fmla="*/ 11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1" y="0"/>
                  </a:lnTo>
                  <a:lnTo>
                    <a:pt x="23" y="2"/>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58" name="Line 441">
              <a:extLst>
                <a:ext uri="{FF2B5EF4-FFF2-40B4-BE49-F238E27FC236}">
                  <a16:creationId xmlns:a16="http://schemas.microsoft.com/office/drawing/2014/main" id="{A578E114-0FB7-A2E2-D3E9-C51442112BBD}"/>
                </a:ext>
              </a:extLst>
            </p:cNvPr>
            <p:cNvSpPr>
              <a:spLocks noChangeShapeType="1"/>
            </p:cNvSpPr>
            <p:nvPr/>
          </p:nvSpPr>
          <p:spPr bwMode="auto">
            <a:xfrm>
              <a:off x="5092" y="3230"/>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59" name="Freeform 442">
              <a:extLst>
                <a:ext uri="{FF2B5EF4-FFF2-40B4-BE49-F238E27FC236}">
                  <a16:creationId xmlns:a16="http://schemas.microsoft.com/office/drawing/2014/main" id="{6E463185-F447-C7F4-5868-B528DD59E838}"/>
                </a:ext>
              </a:extLst>
            </p:cNvPr>
            <p:cNvSpPr>
              <a:spLocks/>
            </p:cNvSpPr>
            <p:nvPr/>
          </p:nvSpPr>
          <p:spPr bwMode="auto">
            <a:xfrm>
              <a:off x="5115" y="3230"/>
              <a:ext cx="23" cy="2"/>
            </a:xfrm>
            <a:custGeom>
              <a:avLst/>
              <a:gdLst>
                <a:gd name="T0" fmla="*/ 0 w 23"/>
                <a:gd name="T1" fmla="*/ 0 h 2"/>
                <a:gd name="T2" fmla="*/ 11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1" y="0"/>
                  </a:lnTo>
                  <a:lnTo>
                    <a:pt x="23" y="2"/>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60" name="Line 443">
              <a:extLst>
                <a:ext uri="{FF2B5EF4-FFF2-40B4-BE49-F238E27FC236}">
                  <a16:creationId xmlns:a16="http://schemas.microsoft.com/office/drawing/2014/main" id="{DFF1C5D5-B66B-651C-3432-301F1FE27D6A}"/>
                </a:ext>
              </a:extLst>
            </p:cNvPr>
            <p:cNvSpPr>
              <a:spLocks noChangeShapeType="1"/>
            </p:cNvSpPr>
            <p:nvPr/>
          </p:nvSpPr>
          <p:spPr bwMode="auto">
            <a:xfrm>
              <a:off x="5138" y="3232"/>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1" name="Line 444">
              <a:extLst>
                <a:ext uri="{FF2B5EF4-FFF2-40B4-BE49-F238E27FC236}">
                  <a16:creationId xmlns:a16="http://schemas.microsoft.com/office/drawing/2014/main" id="{3750AF2A-A4C9-61E9-B443-75064139C204}"/>
                </a:ext>
              </a:extLst>
            </p:cNvPr>
            <p:cNvSpPr>
              <a:spLocks noChangeShapeType="1"/>
            </p:cNvSpPr>
            <p:nvPr/>
          </p:nvSpPr>
          <p:spPr bwMode="auto">
            <a:xfrm>
              <a:off x="5161" y="3232"/>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2" name="Line 445">
              <a:extLst>
                <a:ext uri="{FF2B5EF4-FFF2-40B4-BE49-F238E27FC236}">
                  <a16:creationId xmlns:a16="http://schemas.microsoft.com/office/drawing/2014/main" id="{308FBC8D-27C7-2B01-885D-D64F9D96BCA6}"/>
                </a:ext>
              </a:extLst>
            </p:cNvPr>
            <p:cNvSpPr>
              <a:spLocks noChangeShapeType="1"/>
            </p:cNvSpPr>
            <p:nvPr/>
          </p:nvSpPr>
          <p:spPr bwMode="auto">
            <a:xfrm>
              <a:off x="5184" y="3232"/>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3" name="Freeform 446">
              <a:extLst>
                <a:ext uri="{FF2B5EF4-FFF2-40B4-BE49-F238E27FC236}">
                  <a16:creationId xmlns:a16="http://schemas.microsoft.com/office/drawing/2014/main" id="{325FE35E-9236-594A-6757-C1A8C46575F9}"/>
                </a:ext>
              </a:extLst>
            </p:cNvPr>
            <p:cNvSpPr>
              <a:spLocks/>
            </p:cNvSpPr>
            <p:nvPr/>
          </p:nvSpPr>
          <p:spPr bwMode="auto">
            <a:xfrm>
              <a:off x="5207" y="3232"/>
              <a:ext cx="23" cy="2"/>
            </a:xfrm>
            <a:custGeom>
              <a:avLst/>
              <a:gdLst>
                <a:gd name="T0" fmla="*/ 0 w 23"/>
                <a:gd name="T1" fmla="*/ 0 h 2"/>
                <a:gd name="T2" fmla="*/ 11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1" y="0"/>
                  </a:lnTo>
                  <a:lnTo>
                    <a:pt x="23" y="2"/>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64" name="Line 447">
              <a:extLst>
                <a:ext uri="{FF2B5EF4-FFF2-40B4-BE49-F238E27FC236}">
                  <a16:creationId xmlns:a16="http://schemas.microsoft.com/office/drawing/2014/main" id="{6FDFF11C-3819-EB89-50D0-06676B643480}"/>
                </a:ext>
              </a:extLst>
            </p:cNvPr>
            <p:cNvSpPr>
              <a:spLocks noChangeShapeType="1"/>
            </p:cNvSpPr>
            <p:nvPr/>
          </p:nvSpPr>
          <p:spPr bwMode="auto">
            <a:xfrm>
              <a:off x="5230"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5" name="Line 448">
              <a:extLst>
                <a:ext uri="{FF2B5EF4-FFF2-40B4-BE49-F238E27FC236}">
                  <a16:creationId xmlns:a16="http://schemas.microsoft.com/office/drawing/2014/main" id="{C5B02B7F-40AC-A3DC-57F5-09435DB0F3A6}"/>
                </a:ext>
              </a:extLst>
            </p:cNvPr>
            <p:cNvSpPr>
              <a:spLocks noChangeShapeType="1"/>
            </p:cNvSpPr>
            <p:nvPr/>
          </p:nvSpPr>
          <p:spPr bwMode="auto">
            <a:xfrm>
              <a:off x="5253"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6" name="Line 449">
              <a:extLst>
                <a:ext uri="{FF2B5EF4-FFF2-40B4-BE49-F238E27FC236}">
                  <a16:creationId xmlns:a16="http://schemas.microsoft.com/office/drawing/2014/main" id="{FDDBEDBB-CFF0-F846-DB19-047C309D629C}"/>
                </a:ext>
              </a:extLst>
            </p:cNvPr>
            <p:cNvSpPr>
              <a:spLocks noChangeShapeType="1"/>
            </p:cNvSpPr>
            <p:nvPr/>
          </p:nvSpPr>
          <p:spPr bwMode="auto">
            <a:xfrm>
              <a:off x="5276"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7" name="Line 450">
              <a:extLst>
                <a:ext uri="{FF2B5EF4-FFF2-40B4-BE49-F238E27FC236}">
                  <a16:creationId xmlns:a16="http://schemas.microsoft.com/office/drawing/2014/main" id="{D80672E8-F3C9-0AB4-542E-DDAE20240241}"/>
                </a:ext>
              </a:extLst>
            </p:cNvPr>
            <p:cNvSpPr>
              <a:spLocks noChangeShapeType="1"/>
            </p:cNvSpPr>
            <p:nvPr/>
          </p:nvSpPr>
          <p:spPr bwMode="auto">
            <a:xfrm>
              <a:off x="5299"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8" name="Line 451">
              <a:extLst>
                <a:ext uri="{FF2B5EF4-FFF2-40B4-BE49-F238E27FC236}">
                  <a16:creationId xmlns:a16="http://schemas.microsoft.com/office/drawing/2014/main" id="{B693484E-D134-58C0-94EA-324F53B6879D}"/>
                </a:ext>
              </a:extLst>
            </p:cNvPr>
            <p:cNvSpPr>
              <a:spLocks noChangeShapeType="1"/>
            </p:cNvSpPr>
            <p:nvPr/>
          </p:nvSpPr>
          <p:spPr bwMode="auto">
            <a:xfrm>
              <a:off x="5322"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69" name="Line 452">
              <a:extLst>
                <a:ext uri="{FF2B5EF4-FFF2-40B4-BE49-F238E27FC236}">
                  <a16:creationId xmlns:a16="http://schemas.microsoft.com/office/drawing/2014/main" id="{87932715-66A3-BA55-87C1-FE4BDF04817D}"/>
                </a:ext>
              </a:extLst>
            </p:cNvPr>
            <p:cNvSpPr>
              <a:spLocks noChangeShapeType="1"/>
            </p:cNvSpPr>
            <p:nvPr/>
          </p:nvSpPr>
          <p:spPr bwMode="auto">
            <a:xfrm>
              <a:off x="5345"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0" name="Line 453">
              <a:extLst>
                <a:ext uri="{FF2B5EF4-FFF2-40B4-BE49-F238E27FC236}">
                  <a16:creationId xmlns:a16="http://schemas.microsoft.com/office/drawing/2014/main" id="{7C152301-39D9-BFBF-55CC-F021C7A1B9C7}"/>
                </a:ext>
              </a:extLst>
            </p:cNvPr>
            <p:cNvSpPr>
              <a:spLocks noChangeShapeType="1"/>
            </p:cNvSpPr>
            <p:nvPr/>
          </p:nvSpPr>
          <p:spPr bwMode="auto">
            <a:xfrm>
              <a:off x="5368" y="3234"/>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1" name="Freeform 454">
              <a:extLst>
                <a:ext uri="{FF2B5EF4-FFF2-40B4-BE49-F238E27FC236}">
                  <a16:creationId xmlns:a16="http://schemas.microsoft.com/office/drawing/2014/main" id="{E49175C2-C06F-18B1-7655-F6CE908C5B11}"/>
                </a:ext>
              </a:extLst>
            </p:cNvPr>
            <p:cNvSpPr>
              <a:spLocks/>
            </p:cNvSpPr>
            <p:nvPr/>
          </p:nvSpPr>
          <p:spPr bwMode="auto">
            <a:xfrm>
              <a:off x="5391" y="3234"/>
              <a:ext cx="23" cy="2"/>
            </a:xfrm>
            <a:custGeom>
              <a:avLst/>
              <a:gdLst>
                <a:gd name="T0" fmla="*/ 0 w 23"/>
                <a:gd name="T1" fmla="*/ 0 h 2"/>
                <a:gd name="T2" fmla="*/ 12 w 23"/>
                <a:gd name="T3" fmla="*/ 0 h 2"/>
                <a:gd name="T4" fmla="*/ 23 w 23"/>
                <a:gd name="T5" fmla="*/ 2 h 2"/>
                <a:gd name="T6" fmla="*/ 0 60000 65536"/>
                <a:gd name="T7" fmla="*/ 0 60000 65536"/>
                <a:gd name="T8" fmla="*/ 0 60000 65536"/>
                <a:gd name="T9" fmla="*/ 0 w 23"/>
                <a:gd name="T10" fmla="*/ 0 h 2"/>
                <a:gd name="T11" fmla="*/ 23 w 23"/>
                <a:gd name="T12" fmla="*/ 2 h 2"/>
              </a:gdLst>
              <a:ahLst/>
              <a:cxnLst>
                <a:cxn ang="T6">
                  <a:pos x="T0" y="T1"/>
                </a:cxn>
                <a:cxn ang="T7">
                  <a:pos x="T2" y="T3"/>
                </a:cxn>
                <a:cxn ang="T8">
                  <a:pos x="T4" y="T5"/>
                </a:cxn>
              </a:cxnLst>
              <a:rect l="T9" t="T10" r="T11" b="T12"/>
              <a:pathLst>
                <a:path w="23" h="2">
                  <a:moveTo>
                    <a:pt x="0" y="0"/>
                  </a:moveTo>
                  <a:lnTo>
                    <a:pt x="12" y="0"/>
                  </a:lnTo>
                  <a:lnTo>
                    <a:pt x="23" y="2"/>
                  </a:lnTo>
                </a:path>
              </a:pathLst>
            </a:custGeom>
            <a:noFill/>
            <a:ln w="12700">
              <a:solidFill>
                <a:srgbClr val="FF00FF"/>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6072" name="Line 455">
              <a:extLst>
                <a:ext uri="{FF2B5EF4-FFF2-40B4-BE49-F238E27FC236}">
                  <a16:creationId xmlns:a16="http://schemas.microsoft.com/office/drawing/2014/main" id="{BC249592-4F65-4CDF-EB6E-D5EFD8F370EE}"/>
                </a:ext>
              </a:extLst>
            </p:cNvPr>
            <p:cNvSpPr>
              <a:spLocks noChangeShapeType="1"/>
            </p:cNvSpPr>
            <p:nvPr/>
          </p:nvSpPr>
          <p:spPr bwMode="auto">
            <a:xfrm>
              <a:off x="5414"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3" name="Line 456">
              <a:extLst>
                <a:ext uri="{FF2B5EF4-FFF2-40B4-BE49-F238E27FC236}">
                  <a16:creationId xmlns:a16="http://schemas.microsoft.com/office/drawing/2014/main" id="{C81E151D-06B4-BA1B-F88E-08A67029F7D3}"/>
                </a:ext>
              </a:extLst>
            </p:cNvPr>
            <p:cNvSpPr>
              <a:spLocks noChangeShapeType="1"/>
            </p:cNvSpPr>
            <p:nvPr/>
          </p:nvSpPr>
          <p:spPr bwMode="auto">
            <a:xfrm>
              <a:off x="5437"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4" name="Line 457">
              <a:extLst>
                <a:ext uri="{FF2B5EF4-FFF2-40B4-BE49-F238E27FC236}">
                  <a16:creationId xmlns:a16="http://schemas.microsoft.com/office/drawing/2014/main" id="{B850D3FA-C145-0DAD-07B6-82C30820E35D}"/>
                </a:ext>
              </a:extLst>
            </p:cNvPr>
            <p:cNvSpPr>
              <a:spLocks noChangeShapeType="1"/>
            </p:cNvSpPr>
            <p:nvPr/>
          </p:nvSpPr>
          <p:spPr bwMode="auto">
            <a:xfrm>
              <a:off x="5460"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5" name="Line 458">
              <a:extLst>
                <a:ext uri="{FF2B5EF4-FFF2-40B4-BE49-F238E27FC236}">
                  <a16:creationId xmlns:a16="http://schemas.microsoft.com/office/drawing/2014/main" id="{301F65F2-E52E-B96B-F85E-50C75EF3E124}"/>
                </a:ext>
              </a:extLst>
            </p:cNvPr>
            <p:cNvSpPr>
              <a:spLocks noChangeShapeType="1"/>
            </p:cNvSpPr>
            <p:nvPr/>
          </p:nvSpPr>
          <p:spPr bwMode="auto">
            <a:xfrm>
              <a:off x="5483"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6" name="Line 459">
              <a:extLst>
                <a:ext uri="{FF2B5EF4-FFF2-40B4-BE49-F238E27FC236}">
                  <a16:creationId xmlns:a16="http://schemas.microsoft.com/office/drawing/2014/main" id="{9DEB8B7D-8D39-17BE-BFFE-6DAAC204CD7E}"/>
                </a:ext>
              </a:extLst>
            </p:cNvPr>
            <p:cNvSpPr>
              <a:spLocks noChangeShapeType="1"/>
            </p:cNvSpPr>
            <p:nvPr/>
          </p:nvSpPr>
          <p:spPr bwMode="auto">
            <a:xfrm>
              <a:off x="5506"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7" name="Line 460">
              <a:extLst>
                <a:ext uri="{FF2B5EF4-FFF2-40B4-BE49-F238E27FC236}">
                  <a16:creationId xmlns:a16="http://schemas.microsoft.com/office/drawing/2014/main" id="{CBB1968B-36D8-2360-48C5-2651EB729CE2}"/>
                </a:ext>
              </a:extLst>
            </p:cNvPr>
            <p:cNvSpPr>
              <a:spLocks noChangeShapeType="1"/>
            </p:cNvSpPr>
            <p:nvPr/>
          </p:nvSpPr>
          <p:spPr bwMode="auto">
            <a:xfrm>
              <a:off x="5529"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8" name="Line 461">
              <a:extLst>
                <a:ext uri="{FF2B5EF4-FFF2-40B4-BE49-F238E27FC236}">
                  <a16:creationId xmlns:a16="http://schemas.microsoft.com/office/drawing/2014/main" id="{852C162D-9427-A42A-C601-B848809BAAB9}"/>
                </a:ext>
              </a:extLst>
            </p:cNvPr>
            <p:cNvSpPr>
              <a:spLocks noChangeShapeType="1"/>
            </p:cNvSpPr>
            <p:nvPr/>
          </p:nvSpPr>
          <p:spPr bwMode="auto">
            <a:xfrm>
              <a:off x="5552"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79" name="Line 462">
              <a:extLst>
                <a:ext uri="{FF2B5EF4-FFF2-40B4-BE49-F238E27FC236}">
                  <a16:creationId xmlns:a16="http://schemas.microsoft.com/office/drawing/2014/main" id="{56CFDC94-BC21-90D9-8F22-58451551EF82}"/>
                </a:ext>
              </a:extLst>
            </p:cNvPr>
            <p:cNvSpPr>
              <a:spLocks noChangeShapeType="1"/>
            </p:cNvSpPr>
            <p:nvPr/>
          </p:nvSpPr>
          <p:spPr bwMode="auto">
            <a:xfrm>
              <a:off x="5575"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0" name="Line 463">
              <a:extLst>
                <a:ext uri="{FF2B5EF4-FFF2-40B4-BE49-F238E27FC236}">
                  <a16:creationId xmlns:a16="http://schemas.microsoft.com/office/drawing/2014/main" id="{E227A1CE-6473-1323-A9DC-B97DBCE4B4D7}"/>
                </a:ext>
              </a:extLst>
            </p:cNvPr>
            <p:cNvSpPr>
              <a:spLocks noChangeShapeType="1"/>
            </p:cNvSpPr>
            <p:nvPr/>
          </p:nvSpPr>
          <p:spPr bwMode="auto">
            <a:xfrm>
              <a:off x="5598" y="3236"/>
              <a:ext cx="24"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1" name="Line 464">
              <a:extLst>
                <a:ext uri="{FF2B5EF4-FFF2-40B4-BE49-F238E27FC236}">
                  <a16:creationId xmlns:a16="http://schemas.microsoft.com/office/drawing/2014/main" id="{DD24EAB7-37FA-5C6F-CF0A-66EDC1D03485}"/>
                </a:ext>
              </a:extLst>
            </p:cNvPr>
            <p:cNvSpPr>
              <a:spLocks noChangeShapeType="1"/>
            </p:cNvSpPr>
            <p:nvPr/>
          </p:nvSpPr>
          <p:spPr bwMode="auto">
            <a:xfrm>
              <a:off x="5622"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2" name="Line 465">
              <a:extLst>
                <a:ext uri="{FF2B5EF4-FFF2-40B4-BE49-F238E27FC236}">
                  <a16:creationId xmlns:a16="http://schemas.microsoft.com/office/drawing/2014/main" id="{974BB2FD-6408-1545-46A0-6719F5226F6F}"/>
                </a:ext>
              </a:extLst>
            </p:cNvPr>
            <p:cNvSpPr>
              <a:spLocks noChangeShapeType="1"/>
            </p:cNvSpPr>
            <p:nvPr/>
          </p:nvSpPr>
          <p:spPr bwMode="auto">
            <a:xfrm>
              <a:off x="5645"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3" name="Line 466">
              <a:extLst>
                <a:ext uri="{FF2B5EF4-FFF2-40B4-BE49-F238E27FC236}">
                  <a16:creationId xmlns:a16="http://schemas.microsoft.com/office/drawing/2014/main" id="{C2AF1131-B4A8-9CBA-7572-784DD71F9F94}"/>
                </a:ext>
              </a:extLst>
            </p:cNvPr>
            <p:cNvSpPr>
              <a:spLocks noChangeShapeType="1"/>
            </p:cNvSpPr>
            <p:nvPr/>
          </p:nvSpPr>
          <p:spPr bwMode="auto">
            <a:xfrm>
              <a:off x="5668"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4" name="Line 467">
              <a:extLst>
                <a:ext uri="{FF2B5EF4-FFF2-40B4-BE49-F238E27FC236}">
                  <a16:creationId xmlns:a16="http://schemas.microsoft.com/office/drawing/2014/main" id="{09CC15B3-EE10-7C8E-5BEE-AA5AF2E67C9E}"/>
                </a:ext>
              </a:extLst>
            </p:cNvPr>
            <p:cNvSpPr>
              <a:spLocks noChangeShapeType="1"/>
            </p:cNvSpPr>
            <p:nvPr/>
          </p:nvSpPr>
          <p:spPr bwMode="auto">
            <a:xfrm>
              <a:off x="5691"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5" name="Line 468">
              <a:extLst>
                <a:ext uri="{FF2B5EF4-FFF2-40B4-BE49-F238E27FC236}">
                  <a16:creationId xmlns:a16="http://schemas.microsoft.com/office/drawing/2014/main" id="{D2F6CAB2-9B59-4001-F019-376E5742543F}"/>
                </a:ext>
              </a:extLst>
            </p:cNvPr>
            <p:cNvSpPr>
              <a:spLocks noChangeShapeType="1"/>
            </p:cNvSpPr>
            <p:nvPr/>
          </p:nvSpPr>
          <p:spPr bwMode="auto">
            <a:xfrm>
              <a:off x="5714"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6" name="Line 469">
              <a:extLst>
                <a:ext uri="{FF2B5EF4-FFF2-40B4-BE49-F238E27FC236}">
                  <a16:creationId xmlns:a16="http://schemas.microsoft.com/office/drawing/2014/main" id="{5255BC0E-F5A9-92F4-31EE-FD8ECCB6C33E}"/>
                </a:ext>
              </a:extLst>
            </p:cNvPr>
            <p:cNvSpPr>
              <a:spLocks noChangeShapeType="1"/>
            </p:cNvSpPr>
            <p:nvPr/>
          </p:nvSpPr>
          <p:spPr bwMode="auto">
            <a:xfrm>
              <a:off x="5737" y="3236"/>
              <a:ext cx="23"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087" name="Rectangle 470">
              <a:extLst>
                <a:ext uri="{FF2B5EF4-FFF2-40B4-BE49-F238E27FC236}">
                  <a16:creationId xmlns:a16="http://schemas.microsoft.com/office/drawing/2014/main" id="{4CD2D0E6-CEC1-4A67-4F21-D660BD0BF0EC}"/>
                </a:ext>
              </a:extLst>
            </p:cNvPr>
            <p:cNvSpPr>
              <a:spLocks noChangeArrowheads="1"/>
            </p:cNvSpPr>
            <p:nvPr/>
          </p:nvSpPr>
          <p:spPr bwMode="auto">
            <a:xfrm>
              <a:off x="2230" y="3740"/>
              <a:ext cx="162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000" b="1">
                  <a:solidFill>
                    <a:srgbClr val="000000"/>
                  </a:solidFill>
                  <a:latin typeface="Times New Roman" panose="02020603050405020304" pitchFamily="18" charset="0"/>
                </a:rPr>
                <a:t>两支股票的收益率分布</a:t>
              </a:r>
              <a:endParaRPr lang="en-US" altLang="zh-CN" sz="2000" b="1">
                <a:latin typeface="ZapfDingbats"/>
              </a:endParaRPr>
            </a:p>
          </p:txBody>
        </p:sp>
        <p:sp>
          <p:nvSpPr>
            <p:cNvPr id="86088" name="Rectangle 471">
              <a:extLst>
                <a:ext uri="{FF2B5EF4-FFF2-40B4-BE49-F238E27FC236}">
                  <a16:creationId xmlns:a16="http://schemas.microsoft.com/office/drawing/2014/main" id="{D18F361D-04D8-60FC-6987-FD089E07E505}"/>
                </a:ext>
              </a:extLst>
            </p:cNvPr>
            <p:cNvSpPr>
              <a:spLocks noChangeArrowheads="1"/>
            </p:cNvSpPr>
            <p:nvPr/>
          </p:nvSpPr>
          <p:spPr bwMode="auto">
            <a:xfrm>
              <a:off x="2724" y="3163"/>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0.0</a:t>
              </a:r>
              <a:endParaRPr lang="en-US" altLang="zh-CN" sz="2400">
                <a:latin typeface="Times New Roman" panose="02020603050405020304" pitchFamily="18" charset="0"/>
              </a:endParaRPr>
            </a:p>
          </p:txBody>
        </p:sp>
        <p:sp>
          <p:nvSpPr>
            <p:cNvPr id="86089" name="Rectangle 472">
              <a:extLst>
                <a:ext uri="{FF2B5EF4-FFF2-40B4-BE49-F238E27FC236}">
                  <a16:creationId xmlns:a16="http://schemas.microsoft.com/office/drawing/2014/main" id="{BA91B66C-B0A9-E8BD-4C7A-FA0E2A72FAEF}"/>
                </a:ext>
              </a:extLst>
            </p:cNvPr>
            <p:cNvSpPr>
              <a:spLocks noChangeArrowheads="1"/>
            </p:cNvSpPr>
            <p:nvPr/>
          </p:nvSpPr>
          <p:spPr bwMode="auto">
            <a:xfrm>
              <a:off x="2724" y="2840"/>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0.5</a:t>
              </a:r>
              <a:endParaRPr lang="en-US" altLang="zh-CN" sz="2400">
                <a:latin typeface="Times New Roman" panose="02020603050405020304" pitchFamily="18" charset="0"/>
              </a:endParaRPr>
            </a:p>
          </p:txBody>
        </p:sp>
        <p:sp>
          <p:nvSpPr>
            <p:cNvPr id="86090" name="Rectangle 473">
              <a:extLst>
                <a:ext uri="{FF2B5EF4-FFF2-40B4-BE49-F238E27FC236}">
                  <a16:creationId xmlns:a16="http://schemas.microsoft.com/office/drawing/2014/main" id="{C7A3EA6D-36D7-28CB-A3D4-8998CEE1C6DB}"/>
                </a:ext>
              </a:extLst>
            </p:cNvPr>
            <p:cNvSpPr>
              <a:spLocks noChangeArrowheads="1"/>
            </p:cNvSpPr>
            <p:nvPr/>
          </p:nvSpPr>
          <p:spPr bwMode="auto">
            <a:xfrm>
              <a:off x="2724" y="2518"/>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1.0</a:t>
              </a:r>
              <a:endParaRPr lang="en-US" altLang="zh-CN" sz="2400">
                <a:latin typeface="Times New Roman" panose="02020603050405020304" pitchFamily="18" charset="0"/>
              </a:endParaRPr>
            </a:p>
          </p:txBody>
        </p:sp>
        <p:sp>
          <p:nvSpPr>
            <p:cNvPr id="86091" name="Rectangle 474">
              <a:extLst>
                <a:ext uri="{FF2B5EF4-FFF2-40B4-BE49-F238E27FC236}">
                  <a16:creationId xmlns:a16="http://schemas.microsoft.com/office/drawing/2014/main" id="{A76FDEB0-AF48-05AC-B08A-58386E4F2F83}"/>
                </a:ext>
              </a:extLst>
            </p:cNvPr>
            <p:cNvSpPr>
              <a:spLocks noChangeArrowheads="1"/>
            </p:cNvSpPr>
            <p:nvPr/>
          </p:nvSpPr>
          <p:spPr bwMode="auto">
            <a:xfrm>
              <a:off x="2724" y="2195"/>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1.5</a:t>
              </a:r>
              <a:endParaRPr lang="en-US" altLang="zh-CN" sz="2400">
                <a:latin typeface="Times New Roman" panose="02020603050405020304" pitchFamily="18" charset="0"/>
              </a:endParaRPr>
            </a:p>
          </p:txBody>
        </p:sp>
        <p:sp>
          <p:nvSpPr>
            <p:cNvPr id="86092" name="Rectangle 475">
              <a:extLst>
                <a:ext uri="{FF2B5EF4-FFF2-40B4-BE49-F238E27FC236}">
                  <a16:creationId xmlns:a16="http://schemas.microsoft.com/office/drawing/2014/main" id="{05FDDA39-64A2-A8F2-FCBD-23E8480C49A3}"/>
                </a:ext>
              </a:extLst>
            </p:cNvPr>
            <p:cNvSpPr>
              <a:spLocks noChangeArrowheads="1"/>
            </p:cNvSpPr>
            <p:nvPr/>
          </p:nvSpPr>
          <p:spPr bwMode="auto">
            <a:xfrm>
              <a:off x="2724" y="1874"/>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2.0</a:t>
              </a:r>
              <a:endParaRPr lang="en-US" altLang="zh-CN" sz="2400">
                <a:latin typeface="Times New Roman" panose="02020603050405020304" pitchFamily="18" charset="0"/>
              </a:endParaRPr>
            </a:p>
          </p:txBody>
        </p:sp>
        <p:sp>
          <p:nvSpPr>
            <p:cNvPr id="86093" name="Rectangle 476">
              <a:extLst>
                <a:ext uri="{FF2B5EF4-FFF2-40B4-BE49-F238E27FC236}">
                  <a16:creationId xmlns:a16="http://schemas.microsoft.com/office/drawing/2014/main" id="{E6FE2D4B-B141-7661-E929-01FA545747F7}"/>
                </a:ext>
              </a:extLst>
            </p:cNvPr>
            <p:cNvSpPr>
              <a:spLocks noChangeArrowheads="1"/>
            </p:cNvSpPr>
            <p:nvPr/>
          </p:nvSpPr>
          <p:spPr bwMode="auto">
            <a:xfrm>
              <a:off x="2724" y="1552"/>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2.5</a:t>
              </a:r>
              <a:endParaRPr lang="en-US" altLang="zh-CN" sz="2400">
                <a:latin typeface="Times New Roman" panose="02020603050405020304" pitchFamily="18" charset="0"/>
              </a:endParaRPr>
            </a:p>
          </p:txBody>
        </p:sp>
        <p:sp>
          <p:nvSpPr>
            <p:cNvPr id="86094" name="Rectangle 477">
              <a:extLst>
                <a:ext uri="{FF2B5EF4-FFF2-40B4-BE49-F238E27FC236}">
                  <a16:creationId xmlns:a16="http://schemas.microsoft.com/office/drawing/2014/main" id="{EC165353-E960-6CA3-764A-DD4E61E7FCCE}"/>
                </a:ext>
              </a:extLst>
            </p:cNvPr>
            <p:cNvSpPr>
              <a:spLocks noChangeArrowheads="1"/>
            </p:cNvSpPr>
            <p:nvPr/>
          </p:nvSpPr>
          <p:spPr bwMode="auto">
            <a:xfrm>
              <a:off x="2724" y="1229"/>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3.0</a:t>
              </a:r>
              <a:endParaRPr lang="en-US" altLang="zh-CN" sz="2400">
                <a:latin typeface="Times New Roman" panose="02020603050405020304" pitchFamily="18" charset="0"/>
              </a:endParaRPr>
            </a:p>
          </p:txBody>
        </p:sp>
        <p:sp>
          <p:nvSpPr>
            <p:cNvPr id="86095" name="Rectangle 478">
              <a:extLst>
                <a:ext uri="{FF2B5EF4-FFF2-40B4-BE49-F238E27FC236}">
                  <a16:creationId xmlns:a16="http://schemas.microsoft.com/office/drawing/2014/main" id="{312EB2CB-1154-619F-8399-DE427236FE50}"/>
                </a:ext>
              </a:extLst>
            </p:cNvPr>
            <p:cNvSpPr>
              <a:spLocks noChangeArrowheads="1"/>
            </p:cNvSpPr>
            <p:nvPr/>
          </p:nvSpPr>
          <p:spPr bwMode="auto">
            <a:xfrm>
              <a:off x="2724" y="907"/>
              <a:ext cx="16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3.5</a:t>
              </a:r>
              <a:endParaRPr lang="en-US" altLang="zh-CN" sz="2400">
                <a:latin typeface="Times New Roman" panose="02020603050405020304" pitchFamily="18" charset="0"/>
              </a:endParaRPr>
            </a:p>
          </p:txBody>
        </p:sp>
        <p:sp>
          <p:nvSpPr>
            <p:cNvPr id="86096" name="Rectangle 479">
              <a:extLst>
                <a:ext uri="{FF2B5EF4-FFF2-40B4-BE49-F238E27FC236}">
                  <a16:creationId xmlns:a16="http://schemas.microsoft.com/office/drawing/2014/main" id="{500648D3-75A2-ADA5-BB1D-1C43A01BA4F2}"/>
                </a:ext>
              </a:extLst>
            </p:cNvPr>
            <p:cNvSpPr>
              <a:spLocks noChangeArrowheads="1"/>
            </p:cNvSpPr>
            <p:nvPr/>
          </p:nvSpPr>
          <p:spPr bwMode="auto">
            <a:xfrm>
              <a:off x="513" y="3345"/>
              <a:ext cx="34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-100%</a:t>
              </a:r>
              <a:endParaRPr lang="en-US" altLang="zh-CN" sz="2400">
                <a:latin typeface="Times New Roman" panose="02020603050405020304" pitchFamily="18" charset="0"/>
              </a:endParaRPr>
            </a:p>
          </p:txBody>
        </p:sp>
        <p:sp>
          <p:nvSpPr>
            <p:cNvPr id="86097" name="Rectangle 480">
              <a:extLst>
                <a:ext uri="{FF2B5EF4-FFF2-40B4-BE49-F238E27FC236}">
                  <a16:creationId xmlns:a16="http://schemas.microsoft.com/office/drawing/2014/main" id="{7B2EBE49-622A-92E1-BBA6-491063A44B22}"/>
                </a:ext>
              </a:extLst>
            </p:cNvPr>
            <p:cNvSpPr>
              <a:spLocks noChangeArrowheads="1"/>
            </p:cNvSpPr>
            <p:nvPr/>
          </p:nvSpPr>
          <p:spPr bwMode="auto">
            <a:xfrm>
              <a:off x="1697" y="3345"/>
              <a:ext cx="27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-50%</a:t>
              </a:r>
              <a:endParaRPr lang="en-US" altLang="zh-CN" sz="2400">
                <a:latin typeface="Times New Roman" panose="02020603050405020304" pitchFamily="18" charset="0"/>
              </a:endParaRPr>
            </a:p>
          </p:txBody>
        </p:sp>
        <p:sp>
          <p:nvSpPr>
            <p:cNvPr id="86098" name="Rectangle 481">
              <a:extLst>
                <a:ext uri="{FF2B5EF4-FFF2-40B4-BE49-F238E27FC236}">
                  <a16:creationId xmlns:a16="http://schemas.microsoft.com/office/drawing/2014/main" id="{2D3B2E29-ADCD-50CB-2D98-4BDF7839FE4C}"/>
                </a:ext>
              </a:extLst>
            </p:cNvPr>
            <p:cNvSpPr>
              <a:spLocks noChangeArrowheads="1"/>
            </p:cNvSpPr>
            <p:nvPr/>
          </p:nvSpPr>
          <p:spPr bwMode="auto">
            <a:xfrm>
              <a:off x="2907" y="3345"/>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0%</a:t>
              </a:r>
              <a:endParaRPr lang="en-US" altLang="zh-CN" sz="2400">
                <a:latin typeface="Times New Roman" panose="02020603050405020304" pitchFamily="18" charset="0"/>
              </a:endParaRPr>
            </a:p>
          </p:txBody>
        </p:sp>
        <p:sp>
          <p:nvSpPr>
            <p:cNvPr id="86099" name="Rectangle 482">
              <a:extLst>
                <a:ext uri="{FF2B5EF4-FFF2-40B4-BE49-F238E27FC236}">
                  <a16:creationId xmlns:a16="http://schemas.microsoft.com/office/drawing/2014/main" id="{C2C33F84-BEE5-3572-9D18-93C86B772FC4}"/>
                </a:ext>
              </a:extLst>
            </p:cNvPr>
            <p:cNvSpPr>
              <a:spLocks noChangeArrowheads="1"/>
            </p:cNvSpPr>
            <p:nvPr/>
          </p:nvSpPr>
          <p:spPr bwMode="auto">
            <a:xfrm>
              <a:off x="4020" y="3345"/>
              <a:ext cx="23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50%</a:t>
              </a:r>
              <a:endParaRPr lang="en-US" altLang="zh-CN" sz="2400">
                <a:latin typeface="Times New Roman" panose="02020603050405020304" pitchFamily="18" charset="0"/>
              </a:endParaRPr>
            </a:p>
          </p:txBody>
        </p:sp>
        <p:sp>
          <p:nvSpPr>
            <p:cNvPr id="86100" name="Rectangle 483">
              <a:extLst>
                <a:ext uri="{FF2B5EF4-FFF2-40B4-BE49-F238E27FC236}">
                  <a16:creationId xmlns:a16="http://schemas.microsoft.com/office/drawing/2014/main" id="{104F6D4A-E449-C8D5-BB4C-A190882DC3B7}"/>
                </a:ext>
              </a:extLst>
            </p:cNvPr>
            <p:cNvSpPr>
              <a:spLocks noChangeArrowheads="1"/>
            </p:cNvSpPr>
            <p:nvPr/>
          </p:nvSpPr>
          <p:spPr bwMode="auto">
            <a:xfrm>
              <a:off x="5136" y="3345"/>
              <a:ext cx="29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600">
                  <a:solidFill>
                    <a:srgbClr val="000000"/>
                  </a:solidFill>
                  <a:latin typeface="Times New Roman" panose="02020603050405020304" pitchFamily="18" charset="0"/>
                </a:rPr>
                <a:t>100%</a:t>
              </a:r>
              <a:endParaRPr lang="en-US" altLang="zh-CN" sz="2400">
                <a:latin typeface="Times New Roman" panose="02020603050405020304" pitchFamily="18" charset="0"/>
              </a:endParaRPr>
            </a:p>
          </p:txBody>
        </p:sp>
        <p:sp>
          <p:nvSpPr>
            <p:cNvPr id="86101" name="Rectangle 484">
              <a:extLst>
                <a:ext uri="{FF2B5EF4-FFF2-40B4-BE49-F238E27FC236}">
                  <a16:creationId xmlns:a16="http://schemas.microsoft.com/office/drawing/2014/main" id="{50E9A6CE-C854-D4FC-8EEC-88BF17939EBA}"/>
                </a:ext>
              </a:extLst>
            </p:cNvPr>
            <p:cNvSpPr>
              <a:spLocks noChangeArrowheads="1"/>
            </p:cNvSpPr>
            <p:nvPr/>
          </p:nvSpPr>
          <p:spPr bwMode="auto">
            <a:xfrm>
              <a:off x="2746" y="3509"/>
              <a:ext cx="39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Times New Roman" panose="02020603050405020304" pitchFamily="18" charset="0"/>
                </a:rPr>
                <a:t>收益率</a:t>
              </a:r>
              <a:endParaRPr lang="en-US" altLang="zh-CN" sz="2400">
                <a:latin typeface="Times New Roman" panose="02020603050405020304" pitchFamily="18" charset="0"/>
              </a:endParaRPr>
            </a:p>
          </p:txBody>
        </p:sp>
        <p:sp>
          <p:nvSpPr>
            <p:cNvPr id="86102" name="Rectangle 485">
              <a:extLst>
                <a:ext uri="{FF2B5EF4-FFF2-40B4-BE49-F238E27FC236}">
                  <a16:creationId xmlns:a16="http://schemas.microsoft.com/office/drawing/2014/main" id="{E971F031-4256-6674-42C2-F7B4696EDFEF}"/>
                </a:ext>
              </a:extLst>
            </p:cNvPr>
            <p:cNvSpPr>
              <a:spLocks noChangeArrowheads="1"/>
            </p:cNvSpPr>
            <p:nvPr/>
          </p:nvSpPr>
          <p:spPr bwMode="auto">
            <a:xfrm rot="-5400000">
              <a:off x="117" y="2042"/>
              <a:ext cx="52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1600" b="1">
                  <a:solidFill>
                    <a:srgbClr val="000000"/>
                  </a:solidFill>
                  <a:latin typeface="Times New Roman" panose="02020603050405020304" pitchFamily="18" charset="0"/>
                </a:rPr>
                <a:t>概率密度</a:t>
              </a:r>
              <a:endParaRPr lang="en-US" altLang="zh-CN" sz="2400">
                <a:latin typeface="Times New Roman" panose="02020603050405020304" pitchFamily="18" charset="0"/>
              </a:endParaRPr>
            </a:p>
          </p:txBody>
        </p:sp>
        <p:sp>
          <p:nvSpPr>
            <p:cNvPr id="86103" name="Rectangle 486">
              <a:extLst>
                <a:ext uri="{FF2B5EF4-FFF2-40B4-BE49-F238E27FC236}">
                  <a16:creationId xmlns:a16="http://schemas.microsoft.com/office/drawing/2014/main" id="{B0D595B1-2317-CB62-8D51-5A9A48A4B07E}"/>
                </a:ext>
              </a:extLst>
            </p:cNvPr>
            <p:cNvSpPr>
              <a:spLocks noChangeArrowheads="1"/>
            </p:cNvSpPr>
            <p:nvPr/>
          </p:nvSpPr>
          <p:spPr bwMode="auto">
            <a:xfrm>
              <a:off x="945" y="1729"/>
              <a:ext cx="841" cy="497"/>
            </a:xfrm>
            <a:prstGeom prst="rect">
              <a:avLst/>
            </a:prstGeom>
            <a:solidFill>
              <a:srgbClr val="FFFFFF"/>
            </a:solidFill>
            <a:ln w="0">
              <a:solidFill>
                <a:srgbClr val="000000"/>
              </a:solidFill>
              <a:miter lim="800000"/>
              <a:headEnd/>
              <a:tailEnd/>
            </a:ln>
          </p:spPr>
          <p:txBody>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endParaRPr lang="zh-CN" altLang="en-US" sz="2400">
                <a:latin typeface="ZapfDingbats"/>
              </a:endParaRPr>
            </a:p>
          </p:txBody>
        </p:sp>
        <p:sp>
          <p:nvSpPr>
            <p:cNvPr id="86104" name="Line 487">
              <a:extLst>
                <a:ext uri="{FF2B5EF4-FFF2-40B4-BE49-F238E27FC236}">
                  <a16:creationId xmlns:a16="http://schemas.microsoft.com/office/drawing/2014/main" id="{281390ED-E41D-B8E9-DAA6-D1E82D75A1DA}"/>
                </a:ext>
              </a:extLst>
            </p:cNvPr>
            <p:cNvSpPr>
              <a:spLocks noChangeShapeType="1"/>
            </p:cNvSpPr>
            <p:nvPr/>
          </p:nvSpPr>
          <p:spPr bwMode="auto">
            <a:xfrm>
              <a:off x="1104" y="1853"/>
              <a:ext cx="146" cy="1"/>
            </a:xfrm>
            <a:prstGeom prst="line">
              <a:avLst/>
            </a:prstGeom>
            <a:noFill/>
            <a:ln w="127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5" name="Rectangle 488">
              <a:extLst>
                <a:ext uri="{FF2B5EF4-FFF2-40B4-BE49-F238E27FC236}">
                  <a16:creationId xmlns:a16="http://schemas.microsoft.com/office/drawing/2014/main" id="{9AEC3E5C-AA3F-FAA7-ED06-C694ED01586E}"/>
                </a:ext>
              </a:extLst>
            </p:cNvPr>
            <p:cNvSpPr>
              <a:spLocks noChangeArrowheads="1"/>
            </p:cNvSpPr>
            <p:nvPr/>
          </p:nvSpPr>
          <p:spPr bwMode="auto">
            <a:xfrm>
              <a:off x="1269" y="1807"/>
              <a:ext cx="351"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000">
                  <a:solidFill>
                    <a:srgbClr val="000000"/>
                  </a:solidFill>
                  <a:latin typeface="Times New Roman" panose="02020603050405020304" pitchFamily="18" charset="0"/>
                </a:rPr>
                <a:t>NORMCO</a:t>
              </a:r>
              <a:endParaRPr lang="en-US" altLang="zh-CN" sz="2400">
                <a:latin typeface="Times New Roman" panose="02020603050405020304" pitchFamily="18" charset="0"/>
              </a:endParaRPr>
            </a:p>
          </p:txBody>
        </p:sp>
        <p:sp>
          <p:nvSpPr>
            <p:cNvPr id="86106" name="Line 489">
              <a:extLst>
                <a:ext uri="{FF2B5EF4-FFF2-40B4-BE49-F238E27FC236}">
                  <a16:creationId xmlns:a16="http://schemas.microsoft.com/office/drawing/2014/main" id="{4548AF5F-4371-8CAE-285E-8F52C3435658}"/>
                </a:ext>
              </a:extLst>
            </p:cNvPr>
            <p:cNvSpPr>
              <a:spLocks noChangeShapeType="1"/>
            </p:cNvSpPr>
            <p:nvPr/>
          </p:nvSpPr>
          <p:spPr bwMode="auto">
            <a:xfrm>
              <a:off x="1104" y="2099"/>
              <a:ext cx="146" cy="1"/>
            </a:xfrm>
            <a:prstGeom prst="line">
              <a:avLst/>
            </a:prstGeom>
            <a:noFill/>
            <a:ln w="127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6107" name="Rectangle 490">
              <a:extLst>
                <a:ext uri="{FF2B5EF4-FFF2-40B4-BE49-F238E27FC236}">
                  <a16:creationId xmlns:a16="http://schemas.microsoft.com/office/drawing/2014/main" id="{45B6FA63-B1FF-7F3F-FF4D-B94373A36461}"/>
                </a:ext>
              </a:extLst>
            </p:cNvPr>
            <p:cNvSpPr>
              <a:spLocks noChangeArrowheads="1"/>
            </p:cNvSpPr>
            <p:nvPr/>
          </p:nvSpPr>
          <p:spPr bwMode="auto">
            <a:xfrm>
              <a:off x="1269" y="2053"/>
              <a:ext cx="276"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en-US" altLang="zh-CN" sz="1000">
                  <a:solidFill>
                    <a:srgbClr val="000000"/>
                  </a:solidFill>
                  <a:latin typeface="Times New Roman" panose="02020603050405020304" pitchFamily="18" charset="0"/>
                </a:rPr>
                <a:t>VOLCO</a:t>
              </a:r>
              <a:endParaRPr lang="en-US" altLang="zh-CN" sz="2400">
                <a:latin typeface="Times New Roman" panose="02020603050405020304" pitchFamily="18" charset="0"/>
              </a:endParaRPr>
            </a:p>
          </p:txBody>
        </p:sp>
      </p:grpSp>
      <p:sp>
        <p:nvSpPr>
          <p:cNvPr id="744939" name="Rectangle 491">
            <a:extLst>
              <a:ext uri="{FF2B5EF4-FFF2-40B4-BE49-F238E27FC236}">
                <a16:creationId xmlns:a16="http://schemas.microsoft.com/office/drawing/2014/main" id="{0478BDDC-18D7-CFE5-6A58-5EDF08753A0B}"/>
              </a:ext>
            </a:extLst>
          </p:cNvPr>
          <p:cNvSpPr>
            <a:spLocks noChangeArrowheads="1"/>
          </p:cNvSpPr>
          <p:nvPr/>
        </p:nvSpPr>
        <p:spPr bwMode="auto">
          <a:xfrm>
            <a:off x="468313" y="404813"/>
            <a:ext cx="8229600" cy="1066800"/>
          </a:xfrm>
          <a:prstGeom prst="rect">
            <a:avLst/>
          </a:prstGeom>
          <a:noFill/>
          <a:ln w="9525">
            <a:noFill/>
            <a:miter lim="800000"/>
            <a:headEnd/>
            <a:tailEnd/>
          </a:ln>
          <a:effectLst/>
        </p:spPr>
        <p:txBody>
          <a:bodyPr lIns="92075" tIns="46038" rIns="92075" bIns="46038" anchor="ctr"/>
          <a:lstStyle/>
          <a:p>
            <a:pPr algn="ctr">
              <a:defRPr/>
            </a:pPr>
            <a:r>
              <a:rPr lang="zh-CN" altLang="en-US" sz="4400" dirty="0">
                <a:solidFill>
                  <a:schemeClr val="tx2"/>
                </a:solidFill>
                <a:effectLst>
                  <a:outerShdw blurRad="38100" dist="38100" dir="2700000" algn="tl">
                    <a:srgbClr val="C0C0C0"/>
                  </a:outerShdw>
                </a:effectLst>
                <a:latin typeface="Times New Roman" pitchFamily="18" charset="0"/>
              </a:rPr>
              <a:t>正态分布：图形</a:t>
            </a:r>
            <a:endParaRPr lang="en-US" altLang="zh-CN" sz="4400" dirty="0">
              <a:solidFill>
                <a:schemeClr val="tx2"/>
              </a:solidFill>
              <a:effectLst>
                <a:outerShdw blurRad="38100" dist="38100" dir="2700000" algn="tl">
                  <a:srgbClr val="C0C0C0"/>
                </a:outerShdw>
              </a:effectLst>
              <a:latin typeface="Times New Roman" pitchFamily="18" charset="0"/>
            </a:endParaRPr>
          </a:p>
        </p:txBody>
      </p:sp>
    </p:spTree>
  </p:cSld>
  <p:clrMapOvr>
    <a:masterClrMapping/>
  </p:clrMapOvr>
  <p:transition>
    <p:random/>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90AAB19C-DBF8-71F2-D668-38BF3B27B788}"/>
              </a:ext>
            </a:extLst>
          </p:cNvPr>
          <p:cNvSpPr>
            <a:spLocks noGrp="1" noChangeArrowheads="1"/>
          </p:cNvSpPr>
          <p:nvPr>
            <p:ph type="title"/>
          </p:nvPr>
        </p:nvSpPr>
        <p:spPr bwMode="auto">
          <a:xfrm>
            <a:off x="685800" y="685800"/>
            <a:ext cx="7772400" cy="8382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预期收益率：均值</a:t>
            </a:r>
            <a:endParaRPr lang="en-US" altLang="zh-CN" dirty="0">
              <a:effectLst>
                <a:outerShdw blurRad="38100" dist="38100" dir="2700000" algn="tl">
                  <a:srgbClr val="C0C0C0"/>
                </a:outerShdw>
              </a:effectLst>
              <a:ea typeface="宋体" pitchFamily="2" charset="-122"/>
            </a:endParaRPr>
          </a:p>
        </p:txBody>
      </p:sp>
      <p:graphicFrame>
        <p:nvGraphicFramePr>
          <p:cNvPr id="88067" name="Object 3">
            <a:extLst>
              <a:ext uri="{FF2B5EF4-FFF2-40B4-BE49-F238E27FC236}">
                <a16:creationId xmlns:a16="http://schemas.microsoft.com/office/drawing/2014/main" id="{A0CDFBA7-4AEF-FBB6-21A2-C417A9699631}"/>
              </a:ext>
            </a:extLst>
          </p:cNvPr>
          <p:cNvGraphicFramePr>
            <a:graphicFrameLocks/>
          </p:cNvGraphicFramePr>
          <p:nvPr/>
        </p:nvGraphicFramePr>
        <p:xfrm>
          <a:off x="1066800" y="1905000"/>
          <a:ext cx="6858000" cy="4364038"/>
        </p:xfrm>
        <a:graphic>
          <a:graphicData uri="http://schemas.openxmlformats.org/presentationml/2006/ole">
            <mc:AlternateContent xmlns:mc="http://schemas.openxmlformats.org/markup-compatibility/2006">
              <mc:Choice xmlns:v="urn:schemas-microsoft-com:vml" Requires="v">
                <p:oleObj name="Equation" r:id="rId3" imgW="6184900" imgH="4364038" progId="Equation.3">
                  <p:embed/>
                </p:oleObj>
              </mc:Choice>
              <mc:Fallback>
                <p:oleObj name="Equation" r:id="rId3" imgW="6184900" imgH="4364038"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905000"/>
                        <a:ext cx="6858000" cy="436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5807B54E-D510-3BC4-3D02-2286B3A79333}"/>
              </a:ext>
            </a:extLst>
          </p:cNvPr>
          <p:cNvSpPr>
            <a:spLocks noGrp="1" noChangeArrowheads="1"/>
          </p:cNvSpPr>
          <p:nvPr>
            <p:ph type="title"/>
          </p:nvPr>
        </p:nvSpPr>
        <p:spPr bwMode="auto">
          <a:xfrm>
            <a:off x="685800" y="609600"/>
            <a:ext cx="7772400" cy="9144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sz="3600" dirty="0">
                <a:effectLst>
                  <a:outerShdw blurRad="38100" dist="38100" dir="2700000" algn="tl">
                    <a:srgbClr val="C0C0C0"/>
                  </a:outerShdw>
                </a:effectLst>
                <a:ea typeface="宋体" pitchFamily="2" charset="-122"/>
              </a:rPr>
              <a:t>作为风险度量标准的标准差</a:t>
            </a:r>
            <a:endParaRPr lang="en-US" altLang="zh-CN" sz="3600" dirty="0">
              <a:effectLst>
                <a:outerShdw blurRad="38100" dist="38100" dir="2700000" algn="tl">
                  <a:srgbClr val="C0C0C0"/>
                </a:outerShdw>
              </a:effectLst>
              <a:ea typeface="宋体" pitchFamily="2" charset="-122"/>
            </a:endParaRPr>
          </a:p>
        </p:txBody>
      </p:sp>
      <p:graphicFrame>
        <p:nvGraphicFramePr>
          <p:cNvPr id="90115" name="Object 3">
            <a:extLst>
              <a:ext uri="{FF2B5EF4-FFF2-40B4-BE49-F238E27FC236}">
                <a16:creationId xmlns:a16="http://schemas.microsoft.com/office/drawing/2014/main" id="{11172296-1F7A-0FB3-030A-A8F7036B26A9}"/>
              </a:ext>
            </a:extLst>
          </p:cNvPr>
          <p:cNvGraphicFramePr>
            <a:graphicFrameLocks/>
          </p:cNvGraphicFramePr>
          <p:nvPr/>
        </p:nvGraphicFramePr>
        <p:xfrm>
          <a:off x="665163" y="1700213"/>
          <a:ext cx="7924800" cy="4038600"/>
        </p:xfrm>
        <a:graphic>
          <a:graphicData uri="http://schemas.openxmlformats.org/presentationml/2006/ole">
            <mc:AlternateContent xmlns:mc="http://schemas.openxmlformats.org/markup-compatibility/2006">
              <mc:Choice xmlns:v="urn:schemas-microsoft-com:vml" Requires="v">
                <p:oleObj name="Equation" r:id="rId3" imgW="4483100" imgH="2108200" progId="Equation.3">
                  <p:embed/>
                </p:oleObj>
              </mc:Choice>
              <mc:Fallback>
                <p:oleObj name="Equation" r:id="rId3" imgW="4483100" imgH="2108200" progId="Equation.3">
                  <p:embed/>
                  <p:pic>
                    <p:nvPicPr>
                      <p:cNvPr id="0" name="Object 3"/>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63" y="1700213"/>
                        <a:ext cx="7924800"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02A5DB-9C81-1EAB-93A8-F45DE967456F}"/>
              </a:ext>
            </a:extLst>
          </p:cNvPr>
          <p:cNvSpPr>
            <a:spLocks noGrp="1"/>
          </p:cNvSpPr>
          <p:nvPr>
            <p:ph type="title"/>
          </p:nvPr>
        </p:nvSpPr>
        <p:spPr/>
        <p:txBody>
          <a:bodyPr/>
          <a:lstStyle/>
          <a:p>
            <a:r>
              <a:rPr lang="zh-CN" altLang="en-US" dirty="0"/>
              <a:t>课堂及时练习</a:t>
            </a:r>
          </a:p>
        </p:txBody>
      </p:sp>
      <mc:AlternateContent xmlns:mc="http://schemas.openxmlformats.org/markup-compatibility/2006" xmlns:a14="http://schemas.microsoft.com/office/drawing/2010/main">
        <mc:Choice Requires="a14">
          <p:sp>
            <p:nvSpPr>
              <p:cNvPr id="4" name="内容占位符 3">
                <a:extLst>
                  <a:ext uri="{FF2B5EF4-FFF2-40B4-BE49-F238E27FC236}">
                    <a16:creationId xmlns:a16="http://schemas.microsoft.com/office/drawing/2014/main" id="{120170DD-9512-6B00-8344-4F06B3DE67BB}"/>
                  </a:ext>
                </a:extLst>
              </p:cNvPr>
              <p:cNvSpPr>
                <a:spLocks noGrp="1"/>
              </p:cNvSpPr>
              <p:nvPr>
                <p:ph idx="1"/>
              </p:nvPr>
            </p:nvSpPr>
            <p:spPr>
              <a:xfrm>
                <a:off x="323528" y="1196752"/>
                <a:ext cx="8363269" cy="5040560"/>
              </a:xfrm>
            </p:spPr>
            <p:txBody>
              <a:bodyPr/>
              <a:lstStyle/>
              <a:p>
                <a:r>
                  <a:rPr lang="zh-CN" altLang="en-US" sz="2400" dirty="0"/>
                  <a:t>假设某只股票未来收益可能出现</a:t>
                </a:r>
                <a:r>
                  <a:rPr lang="en-US" altLang="zh-CN" sz="2400" dirty="0"/>
                  <a:t>3</a:t>
                </a:r>
                <a:r>
                  <a:rPr lang="zh-CN" altLang="en-US" sz="2400" dirty="0"/>
                  <a:t>种情况。其概率和收益率如下，计算期望收益和标准差。</a:t>
                </a:r>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r>
                  <a:rPr lang="zh-CN" altLang="en-US" sz="2400" dirty="0"/>
                  <a:t>解：</a:t>
                </a:r>
                <a:endParaRPr lang="en-US" altLang="zh-CN" sz="2400" dirty="0"/>
              </a:p>
              <a:p>
                <a:pPr>
                  <a:lnSpc>
                    <a:spcPct val="130000"/>
                  </a:lnSpc>
                </a:pPr>
                <a:r>
                  <a:rPr lang="en-US" altLang="zh-CN" sz="1800" i="1" dirty="0"/>
                  <a:t>E</a:t>
                </a:r>
                <a:r>
                  <a:rPr lang="en-US" altLang="zh-CN" sz="1800" dirty="0"/>
                  <a:t>(</a:t>
                </a:r>
                <a:r>
                  <a:rPr lang="en-US" altLang="zh-CN" sz="1800" i="1" dirty="0"/>
                  <a:t>r</a:t>
                </a:r>
                <a:r>
                  <a:rPr lang="en-US" altLang="zh-CN" sz="1800" dirty="0"/>
                  <a:t>)</a:t>
                </a:r>
                <a:r>
                  <a:rPr lang="zh-CN" altLang="en-US" sz="1800" dirty="0"/>
                  <a:t>＝</a:t>
                </a:r>
                <a:r>
                  <a:rPr lang="en-US" altLang="zh-CN" sz="1800" dirty="0"/>
                  <a:t>0.15</a:t>
                </a:r>
                <a:r>
                  <a:rPr lang="en-US" altLang="zh-CN" sz="2800" dirty="0"/>
                  <a:t>×</a:t>
                </a:r>
                <a:r>
                  <a:rPr lang="en-US" altLang="zh-CN" sz="1800" dirty="0"/>
                  <a:t>0.20</a:t>
                </a:r>
                <a:r>
                  <a:rPr lang="zh-CN" altLang="en-US" sz="1800" dirty="0"/>
                  <a:t>＋</a:t>
                </a:r>
                <a:r>
                  <a:rPr lang="en-US" altLang="zh-CN" sz="1800" dirty="0"/>
                  <a:t>0.15</a:t>
                </a:r>
                <a:r>
                  <a:rPr lang="en-US" altLang="zh-CN" sz="2800" dirty="0"/>
                  <a:t>×(</a:t>
                </a:r>
                <a:r>
                  <a:rPr lang="zh-CN" altLang="en-US" sz="1800" dirty="0"/>
                  <a:t>－</a:t>
                </a:r>
                <a:r>
                  <a:rPr lang="en-US" altLang="zh-CN" sz="1800" dirty="0"/>
                  <a:t>0.20)</a:t>
                </a:r>
                <a:r>
                  <a:rPr lang="zh-CN" altLang="en-US" sz="1800" dirty="0"/>
                  <a:t>＋</a:t>
                </a:r>
                <a:r>
                  <a:rPr lang="en-US" altLang="zh-CN" sz="1800" dirty="0"/>
                  <a:t>0.70</a:t>
                </a:r>
                <a:r>
                  <a:rPr lang="en-US" altLang="zh-CN" sz="2800" dirty="0"/>
                  <a:t>×</a:t>
                </a:r>
                <a:r>
                  <a:rPr lang="en-US" altLang="zh-CN" sz="1800" dirty="0"/>
                  <a:t>0.10 </a:t>
                </a:r>
                <a:r>
                  <a:rPr lang="zh-CN" altLang="en-US" sz="1800" dirty="0"/>
                  <a:t>＝ </a:t>
                </a:r>
                <a:r>
                  <a:rPr lang="en-US" altLang="zh-CN" sz="1800" dirty="0"/>
                  <a:t>0.07</a:t>
                </a:r>
              </a:p>
              <a:p>
                <a:pPr>
                  <a:lnSpc>
                    <a:spcPct val="130000"/>
                  </a:lnSpc>
                </a:pPr>
                <a14:m>
                  <m:oMath xmlns:m="http://schemas.openxmlformats.org/officeDocument/2006/math">
                    <m:r>
                      <a:rPr lang="zh-CN" altLang="en-US" sz="1800" i="1" smtClean="0">
                        <a:latin typeface="Cambria Math" panose="02040503050406030204" pitchFamily="18" charset="0"/>
                      </a:rPr>
                      <m:t>𝜎</m:t>
                    </m:r>
                    <m:r>
                      <a:rPr lang="en-US" altLang="zh-CN" sz="1800" i="1">
                        <a:latin typeface="Cambria Math" panose="02040503050406030204" pitchFamily="18" charset="0"/>
                      </a:rPr>
                      <m:t>=</m:t>
                    </m:r>
                    <m:rad>
                      <m:radPr>
                        <m:degHide m:val="on"/>
                        <m:ctrlPr>
                          <a:rPr lang="en-US" altLang="zh-CN" sz="1800" i="1" smtClean="0">
                            <a:latin typeface="Cambria Math" panose="02040503050406030204" pitchFamily="18" charset="0"/>
                          </a:rPr>
                        </m:ctrlPr>
                      </m:radPr>
                      <m:deg/>
                      <m:e>
                        <m:r>
                          <a:rPr lang="en-US" altLang="zh-CN" sz="1800" b="0" i="1" smtClean="0">
                            <a:latin typeface="Cambria Math" panose="02040503050406030204" pitchFamily="18" charset="0"/>
                          </a:rPr>
                          <m:t>0.15</m:t>
                        </m:r>
                        <m:sSup>
                          <m:sSupPr>
                            <m:ctrlPr>
                              <a:rPr lang="en-US" altLang="zh-CN" sz="1800" b="0" i="1" smtClean="0">
                                <a:latin typeface="Cambria Math" panose="02040503050406030204" pitchFamily="18" charset="0"/>
                              </a:rPr>
                            </m:ctrlPr>
                          </m:sSupPr>
                          <m:e>
                            <m:r>
                              <a:rPr lang="en-US" altLang="zh-CN" sz="1800" b="0" i="1" smtClean="0">
                                <a:latin typeface="Cambria Math" panose="02040503050406030204" pitchFamily="18" charset="0"/>
                              </a:rPr>
                              <m:t>(0.20−0.07)</m:t>
                            </m:r>
                          </m:e>
                          <m:sup>
                            <m:r>
                              <a:rPr lang="en-US" altLang="zh-CN" sz="1800" b="0" i="1" smtClean="0">
                                <a:latin typeface="Cambria Math" panose="02040503050406030204" pitchFamily="18" charset="0"/>
                              </a:rPr>
                              <m:t>2</m:t>
                            </m:r>
                          </m:sup>
                        </m:sSup>
                        <m:r>
                          <a:rPr lang="en-US" altLang="zh-CN" sz="1800" b="0" i="1" smtClean="0">
                            <a:latin typeface="Cambria Math" panose="02040503050406030204" pitchFamily="18" charset="0"/>
                          </a:rPr>
                          <m:t>+</m:t>
                        </m:r>
                        <m:r>
                          <a:rPr lang="en-US" altLang="zh-CN" sz="1800" i="1">
                            <a:latin typeface="Cambria Math" panose="02040503050406030204" pitchFamily="18" charset="0"/>
                          </a:rPr>
                          <m:t>0.15</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m:t>
                            </m:r>
                            <m:r>
                              <a:rPr lang="en-US" altLang="zh-CN" sz="1800" b="0" i="1" smtClean="0">
                                <a:latin typeface="Cambria Math" panose="02040503050406030204" pitchFamily="18" charset="0"/>
                              </a:rPr>
                              <m:t>−</m:t>
                            </m:r>
                            <m:r>
                              <a:rPr lang="en-US" altLang="zh-CN" sz="1800" i="1">
                                <a:latin typeface="Cambria Math" panose="02040503050406030204" pitchFamily="18" charset="0"/>
                              </a:rPr>
                              <m:t>0.20−0.07)</m:t>
                            </m:r>
                          </m:e>
                          <m:sup>
                            <m:r>
                              <a:rPr lang="en-US" altLang="zh-CN" sz="1800" i="1">
                                <a:latin typeface="Cambria Math" panose="02040503050406030204" pitchFamily="18" charset="0"/>
                              </a:rPr>
                              <m:t>2</m:t>
                            </m:r>
                          </m:sup>
                        </m:sSup>
                        <m:r>
                          <a:rPr lang="en-US" altLang="zh-CN" sz="1800" b="0" i="1" smtClean="0">
                            <a:latin typeface="Cambria Math" panose="02040503050406030204" pitchFamily="18" charset="0"/>
                          </a:rPr>
                          <m:t>+</m:t>
                        </m:r>
                        <m:r>
                          <a:rPr lang="en-US" altLang="zh-CN" sz="1800" i="1">
                            <a:latin typeface="Cambria Math" panose="02040503050406030204" pitchFamily="18" charset="0"/>
                          </a:rPr>
                          <m:t>0.</m:t>
                        </m:r>
                        <m:r>
                          <a:rPr lang="en-US" altLang="zh-CN" sz="1800" b="0" i="1" smtClean="0">
                            <a:latin typeface="Cambria Math" panose="02040503050406030204" pitchFamily="18" charset="0"/>
                          </a:rPr>
                          <m:t>70</m:t>
                        </m:r>
                        <m:sSup>
                          <m:sSupPr>
                            <m:ctrlPr>
                              <a:rPr lang="en-US" altLang="zh-CN" sz="1800" i="1">
                                <a:latin typeface="Cambria Math" panose="02040503050406030204" pitchFamily="18" charset="0"/>
                              </a:rPr>
                            </m:ctrlPr>
                          </m:sSupPr>
                          <m:e>
                            <m:r>
                              <a:rPr lang="en-US" altLang="zh-CN" sz="1800" i="1">
                                <a:latin typeface="Cambria Math" panose="02040503050406030204" pitchFamily="18" charset="0"/>
                              </a:rPr>
                              <m:t>(0.</m:t>
                            </m:r>
                            <m:r>
                              <a:rPr lang="en-US" altLang="zh-CN" sz="1800" b="0" i="1" smtClean="0">
                                <a:latin typeface="Cambria Math" panose="02040503050406030204" pitchFamily="18" charset="0"/>
                              </a:rPr>
                              <m:t>1</m:t>
                            </m:r>
                            <m:r>
                              <a:rPr lang="en-US" altLang="zh-CN" sz="1800" i="1">
                                <a:latin typeface="Cambria Math" panose="02040503050406030204" pitchFamily="18" charset="0"/>
                              </a:rPr>
                              <m:t>0−0.07)</m:t>
                            </m:r>
                          </m:e>
                          <m:sup>
                            <m:r>
                              <a:rPr lang="en-US" altLang="zh-CN" sz="1800" i="1">
                                <a:latin typeface="Cambria Math" panose="02040503050406030204" pitchFamily="18" charset="0"/>
                              </a:rPr>
                              <m:t>2</m:t>
                            </m:r>
                          </m:sup>
                        </m:sSup>
                      </m:e>
                    </m:rad>
                    <m:r>
                      <a:rPr lang="en-US" altLang="zh-CN" sz="1800" b="0" i="1" smtClean="0">
                        <a:latin typeface="Cambria Math" panose="02040503050406030204" pitchFamily="18" charset="0"/>
                      </a:rPr>
                      <m:t>=</m:t>
                    </m:r>
                  </m:oMath>
                </a14:m>
                <a:r>
                  <a:rPr lang="en-US" altLang="zh-CN" sz="1800" dirty="0"/>
                  <a:t>0.1187</a:t>
                </a:r>
              </a:p>
              <a:p>
                <a:endParaRPr lang="zh-CN" altLang="en-US" sz="2400" dirty="0"/>
              </a:p>
            </p:txBody>
          </p:sp>
        </mc:Choice>
        <mc:Fallback xmlns="">
          <p:sp>
            <p:nvSpPr>
              <p:cNvPr id="4" name="内容占位符 3">
                <a:extLst>
                  <a:ext uri="{FF2B5EF4-FFF2-40B4-BE49-F238E27FC236}">
                    <a16:creationId xmlns:a16="http://schemas.microsoft.com/office/drawing/2014/main" id="{120170DD-9512-6B00-8344-4F06B3DE67BB}"/>
                  </a:ext>
                </a:extLst>
              </p:cNvPr>
              <p:cNvSpPr>
                <a:spLocks noGrp="1" noRot="1" noChangeAspect="1" noMove="1" noResize="1" noEditPoints="1" noAdjustHandles="1" noChangeArrowheads="1" noChangeShapeType="1" noTextEdit="1"/>
              </p:cNvSpPr>
              <p:nvPr>
                <p:ph idx="1"/>
              </p:nvPr>
            </p:nvSpPr>
            <p:spPr>
              <a:xfrm>
                <a:off x="323528" y="1196752"/>
                <a:ext cx="8363269" cy="5040560"/>
              </a:xfrm>
              <a:blipFill>
                <a:blip r:embed="rId2"/>
                <a:stretch>
                  <a:fillRect l="-583" t="-1330" r="-292"/>
                </a:stretch>
              </a:blipFill>
            </p:spPr>
            <p:txBody>
              <a:bodyPr/>
              <a:lstStyle/>
              <a:p>
                <a:r>
                  <a:rPr lang="zh-CN" altLang="en-US">
                    <a:noFill/>
                  </a:rPr>
                  <a:t> </a:t>
                </a:r>
              </a:p>
            </p:txBody>
          </p:sp>
        </mc:Fallback>
      </mc:AlternateContent>
      <p:graphicFrame>
        <p:nvGraphicFramePr>
          <p:cNvPr id="3" name="Group 30">
            <a:extLst>
              <a:ext uri="{FF2B5EF4-FFF2-40B4-BE49-F238E27FC236}">
                <a16:creationId xmlns:a16="http://schemas.microsoft.com/office/drawing/2014/main" id="{E736B6E8-ED56-C77F-D966-50CC254BDC57}"/>
              </a:ext>
            </a:extLst>
          </p:cNvPr>
          <p:cNvGraphicFramePr>
            <a:graphicFrameLocks/>
          </p:cNvGraphicFramePr>
          <p:nvPr>
            <p:extLst>
              <p:ext uri="{D42A27DB-BD31-4B8C-83A1-F6EECF244321}">
                <p14:modId xmlns:p14="http://schemas.microsoft.com/office/powerpoint/2010/main" val="733103905"/>
              </p:ext>
            </p:extLst>
          </p:nvPr>
        </p:nvGraphicFramePr>
        <p:xfrm>
          <a:off x="886927" y="2339752"/>
          <a:ext cx="7185991" cy="1432560"/>
        </p:xfrm>
        <a:graphic>
          <a:graphicData uri="http://schemas.openxmlformats.org/drawingml/2006/table">
            <a:tbl>
              <a:tblPr/>
              <a:tblGrid>
                <a:gridCol w="2839433">
                  <a:extLst>
                    <a:ext uri="{9D8B030D-6E8A-4147-A177-3AD203B41FA5}">
                      <a16:colId xmlns:a16="http://schemas.microsoft.com/office/drawing/2014/main" val="20000"/>
                    </a:ext>
                  </a:extLst>
                </a:gridCol>
                <a:gridCol w="2053460">
                  <a:extLst>
                    <a:ext uri="{9D8B030D-6E8A-4147-A177-3AD203B41FA5}">
                      <a16:colId xmlns:a16="http://schemas.microsoft.com/office/drawing/2014/main" val="20001"/>
                    </a:ext>
                  </a:extLst>
                </a:gridCol>
                <a:gridCol w="2293098">
                  <a:extLst>
                    <a:ext uri="{9D8B030D-6E8A-4147-A177-3AD203B41FA5}">
                      <a16:colId xmlns:a16="http://schemas.microsoft.com/office/drawing/2014/main" val="20002"/>
                    </a:ext>
                  </a:extLst>
                </a:gridCol>
              </a:tblGrid>
              <a:tr h="282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经济状况</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概率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Arial" pitchFamily="34" charset="0"/>
                        </a:rPr>
                        <a:t>收益率</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2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经济运行良好，无通胀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0.15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Arial" pitchFamily="34" charset="0"/>
                        </a:rPr>
                        <a:t>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2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经济衰退，高通胀</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0.15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a:t>
                      </a:r>
                      <a:r>
                        <a:rPr kumimoji="0" lang="en-US" altLang="zh-CN" sz="18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825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正常运行</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Arial" pitchFamily="34" charset="0"/>
                        </a:rPr>
                        <a:t>0.70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Arial" pitchFamily="34" charset="0"/>
                        </a:rPr>
                        <a:t>0.10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00862417"/>
      </p:ext>
    </p:extLst>
  </p:cSld>
  <p:clrMapOvr>
    <a:masterClrMapping/>
  </p:clrMapOvr>
  <p:transition>
    <p:random/>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354" name="Rectangle 2">
            <a:extLst>
              <a:ext uri="{FF2B5EF4-FFF2-40B4-BE49-F238E27FC236}">
                <a16:creationId xmlns:a16="http://schemas.microsoft.com/office/drawing/2014/main" id="{BD670B42-2CB8-AF31-BB7C-BD5CB7C62E9E}"/>
              </a:ext>
            </a:extLst>
          </p:cNvPr>
          <p:cNvSpPr>
            <a:spLocks noGrp="1" noChangeArrowheads="1"/>
          </p:cNvSpPr>
          <p:nvPr>
            <p:ph type="title"/>
          </p:nvPr>
        </p:nvSpPr>
        <p:spPr bwMode="auto">
          <a:xfrm>
            <a:off x="457200" y="485775"/>
            <a:ext cx="8229600" cy="114300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投资组合的期望收益率与标准差</a:t>
            </a:r>
            <a:endParaRPr lang="en-US" altLang="zh-CN" dirty="0">
              <a:effectLst>
                <a:outerShdw blurRad="38100" dist="38100" dir="2700000" algn="tl">
                  <a:srgbClr val="C0C0C0"/>
                </a:outerShdw>
              </a:effectLst>
              <a:ea typeface="宋体" pitchFamily="2" charset="-122"/>
            </a:endParaRPr>
          </a:p>
        </p:txBody>
      </p:sp>
      <p:sp>
        <p:nvSpPr>
          <p:cNvPr id="740355" name="Rectangle 3">
            <a:extLst>
              <a:ext uri="{FF2B5EF4-FFF2-40B4-BE49-F238E27FC236}">
                <a16:creationId xmlns:a16="http://schemas.microsoft.com/office/drawing/2014/main" id="{1A8B6374-2B50-3C9B-140C-008AA0F01F1A}"/>
              </a:ext>
            </a:extLst>
          </p:cNvPr>
          <p:cNvSpPr>
            <a:spLocks noGrp="1" noChangeArrowheads="1"/>
          </p:cNvSpPr>
          <p:nvPr>
            <p:ph type="body" sz="half" idx="1"/>
          </p:nvPr>
        </p:nvSpPr>
        <p:spPr>
          <a:xfrm>
            <a:off x="685800" y="1844675"/>
            <a:ext cx="7702550" cy="4114800"/>
          </a:xfrm>
        </p:spPr>
        <p:txBody>
          <a:bodyPr lIns="92075" tIns="46038" rIns="92075" bIns="46038"/>
          <a:lstStyle/>
          <a:p>
            <a:r>
              <a:rPr lang="zh-CN" altLang="en-US" sz="2800" b="1">
                <a:latin typeface="Times New Roman" panose="02020603050405020304" pitchFamily="18" charset="0"/>
                <a:ea typeface="宋体" panose="02010600030101010101" pitchFamily="2" charset="-122"/>
                <a:cs typeface="Times New Roman" panose="02020603050405020304" pitchFamily="18" charset="0"/>
              </a:rPr>
              <a:t>投资组合的预期收益率：均值</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a:p>
            <a:pPr>
              <a:buFont typeface="Wingdings" panose="05000000000000000000" pitchFamily="2" charset="2"/>
              <a:buNone/>
            </a:pPr>
            <a:r>
              <a:rPr lang="en-US" altLang="zh-CN" sz="2800" b="1">
                <a:latin typeface="Times New Roman" panose="02020603050405020304" pitchFamily="18" charset="0"/>
                <a:ea typeface="宋体" panose="02010600030101010101" pitchFamily="2" charset="-122"/>
                <a:cs typeface="Times New Roman" panose="02020603050405020304" pitchFamily="18" charset="0"/>
              </a:rPr>
              <a:t> </a:t>
            </a:r>
          </a:p>
          <a:p>
            <a:r>
              <a:rPr lang="zh-CN" altLang="en-US" sz="2800" b="1">
                <a:latin typeface="Times New Roman" panose="02020603050405020304" pitchFamily="18" charset="0"/>
                <a:ea typeface="宋体" panose="02010600030101010101" pitchFamily="2" charset="-122"/>
                <a:cs typeface="Times New Roman" panose="02020603050405020304" pitchFamily="18" charset="0"/>
              </a:rPr>
              <a:t>投资组合的风险：标准差或者波动性</a:t>
            </a:r>
            <a:endParaRPr lang="en-US" altLang="zh-CN" sz="2800" b="1">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740356" name="Object 4">
            <a:extLst>
              <a:ext uri="{FF2B5EF4-FFF2-40B4-BE49-F238E27FC236}">
                <a16:creationId xmlns:a16="http://schemas.microsoft.com/office/drawing/2014/main" id="{5D6D031C-48D3-2462-E9A3-A6F38B41F4EC}"/>
              </a:ext>
            </a:extLst>
          </p:cNvPr>
          <p:cNvGraphicFramePr>
            <a:graphicFrameLocks noGrp="1"/>
          </p:cNvGraphicFramePr>
          <p:nvPr>
            <p:ph sz="quarter" idx="2"/>
          </p:nvPr>
        </p:nvGraphicFramePr>
        <p:xfrm>
          <a:off x="2051050" y="2476500"/>
          <a:ext cx="5545138" cy="823913"/>
        </p:xfrm>
        <a:graphic>
          <a:graphicData uri="http://schemas.openxmlformats.org/presentationml/2006/ole">
            <mc:AlternateContent xmlns:mc="http://schemas.openxmlformats.org/markup-compatibility/2006">
              <mc:Choice xmlns:v="urn:schemas-microsoft-com:vml" Requires="v">
                <p:oleObj name="Equation" r:id="rId3" imgW="2476500" imgH="368300" progId="Equation.DSMT4">
                  <p:embed/>
                </p:oleObj>
              </mc:Choice>
              <mc:Fallback>
                <p:oleObj name="Equation" r:id="rId3" imgW="2476500" imgH="368300" progId="Equation.DSMT4">
                  <p:embed/>
                  <p:pic>
                    <p:nvPicPr>
                      <p:cNvPr id="0" name="Object 4"/>
                      <p:cNvPicPr>
                        <a:picLocks noGrp="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2476500"/>
                        <a:ext cx="5545138"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0357" name="Object 5">
            <a:extLst>
              <a:ext uri="{FF2B5EF4-FFF2-40B4-BE49-F238E27FC236}">
                <a16:creationId xmlns:a16="http://schemas.microsoft.com/office/drawing/2014/main" id="{AECFD923-3D61-2991-6FAA-E5E1889BE37D}"/>
              </a:ext>
            </a:extLst>
          </p:cNvPr>
          <p:cNvGraphicFramePr>
            <a:graphicFrameLocks noGrp="1"/>
          </p:cNvGraphicFramePr>
          <p:nvPr>
            <p:ph sz="quarter" idx="3"/>
          </p:nvPr>
        </p:nvGraphicFramePr>
        <p:xfrm>
          <a:off x="1724025" y="4013200"/>
          <a:ext cx="6199188" cy="2160588"/>
        </p:xfrm>
        <a:graphic>
          <a:graphicData uri="http://schemas.openxmlformats.org/presentationml/2006/ole">
            <mc:AlternateContent xmlns:mc="http://schemas.openxmlformats.org/markup-compatibility/2006">
              <mc:Choice xmlns:v="urn:schemas-microsoft-com:vml" Requires="v">
                <p:oleObj name="Equation" r:id="rId5" imgW="3060700" imgH="1066800" progId="Equation.DSMT4">
                  <p:embed/>
                </p:oleObj>
              </mc:Choice>
              <mc:Fallback>
                <p:oleObj name="Equation" r:id="rId5" imgW="3060700" imgH="1066800" progId="Equation.DSMT4">
                  <p:embed/>
                  <p:pic>
                    <p:nvPicPr>
                      <p:cNvPr id="0" name="Object 5"/>
                      <p:cNvPicPr>
                        <a:picLocks noGrp="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24025" y="4013200"/>
                        <a:ext cx="6199188" cy="2160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40355">
                                            <p:txEl>
                                              <p:pRg st="0" end="0"/>
                                            </p:txEl>
                                          </p:spTgt>
                                        </p:tgtEl>
                                        <p:attrNameLst>
                                          <p:attrName>style.visibility</p:attrName>
                                        </p:attrNameLst>
                                      </p:cBhvr>
                                      <p:to>
                                        <p:strVal val="visible"/>
                                      </p:to>
                                    </p:set>
                                    <p:animEffect transition="in" filter="wipe(up)">
                                      <p:cBhvr>
                                        <p:cTn id="7" dur="500"/>
                                        <p:tgtEl>
                                          <p:spTgt spid="740355">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740355">
                                            <p:txEl>
                                              <p:pRg st="2" end="2"/>
                                            </p:txEl>
                                          </p:spTgt>
                                        </p:tgtEl>
                                        <p:attrNameLst>
                                          <p:attrName>style.visibility</p:attrName>
                                        </p:attrNameLst>
                                      </p:cBhvr>
                                      <p:to>
                                        <p:strVal val="visible"/>
                                      </p:to>
                                    </p:set>
                                    <p:animEffect transition="in" filter="wipe(up)">
                                      <p:cBhvr>
                                        <p:cTn id="10" dur="500"/>
                                        <p:tgtEl>
                                          <p:spTgt spid="740355">
                                            <p:txEl>
                                              <p:pRg st="2" end="2"/>
                                            </p:txEl>
                                          </p:spTgt>
                                        </p:tgtEl>
                                      </p:cBhvr>
                                    </p:animEffect>
                                  </p:childTnLst>
                                </p:cTn>
                              </p:par>
                              <p:par>
                                <p:cTn id="11" presetID="22" presetClass="entr" presetSubtype="1" fill="hold" nodeType="withEffect">
                                  <p:stCondLst>
                                    <p:cond delay="0"/>
                                  </p:stCondLst>
                                  <p:childTnLst>
                                    <p:set>
                                      <p:cBhvr>
                                        <p:cTn id="12" dur="1" fill="hold">
                                          <p:stCondLst>
                                            <p:cond delay="0"/>
                                          </p:stCondLst>
                                        </p:cTn>
                                        <p:tgtEl>
                                          <p:spTgt spid="740355">
                                            <p:txEl>
                                              <p:pRg st="3" end="3"/>
                                            </p:txEl>
                                          </p:spTgt>
                                        </p:tgtEl>
                                        <p:attrNameLst>
                                          <p:attrName>style.visibility</p:attrName>
                                        </p:attrNameLst>
                                      </p:cBhvr>
                                      <p:to>
                                        <p:strVal val="visible"/>
                                      </p:to>
                                    </p:set>
                                    <p:animEffect transition="in" filter="wipe(up)">
                                      <p:cBhvr>
                                        <p:cTn id="13" dur="500"/>
                                        <p:tgtEl>
                                          <p:spTgt spid="74035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740356"/>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740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标题 1">
            <a:extLst>
              <a:ext uri="{FF2B5EF4-FFF2-40B4-BE49-F238E27FC236}">
                <a16:creationId xmlns:a16="http://schemas.microsoft.com/office/drawing/2014/main" id="{129EC884-00BF-C895-7A95-D660482CA2FC}"/>
              </a:ext>
            </a:extLst>
          </p:cNvPr>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zh-CN" altLang="en-US">
                <a:ea typeface="宋体" panose="02010600030101010101" pitchFamily="2" charset="-122"/>
              </a:rPr>
              <a:t>本章小结</a:t>
            </a:r>
          </a:p>
        </p:txBody>
      </p:sp>
      <p:sp>
        <p:nvSpPr>
          <p:cNvPr id="94211" name="文本占位符 2">
            <a:extLst>
              <a:ext uri="{FF2B5EF4-FFF2-40B4-BE49-F238E27FC236}">
                <a16:creationId xmlns:a16="http://schemas.microsoft.com/office/drawing/2014/main" id="{FA14A6DF-5554-7066-44A5-A5CE57A76600}"/>
              </a:ext>
            </a:extLst>
          </p:cNvPr>
          <p:cNvSpPr>
            <a:spLocks noGrp="1" noChangeArrowheads="1"/>
          </p:cNvSpPr>
          <p:nvPr>
            <p:ph type="body" sz="half" idx="1"/>
          </p:nvPr>
        </p:nvSpPr>
        <p:spPr>
          <a:xfrm>
            <a:off x="457200" y="1557338"/>
            <a:ext cx="8528050" cy="4114800"/>
          </a:xfrm>
        </p:spPr>
        <p:txBody>
          <a:bodyPr/>
          <a:lstStyle/>
          <a:p>
            <a:r>
              <a:rPr lang="zh-CN" altLang="en-US">
                <a:ea typeface="宋体" panose="02010600030101010101" pitchFamily="2" charset="-122"/>
              </a:rPr>
              <a:t>风险是指由于未来不确定性所导致的损失</a:t>
            </a:r>
            <a:endParaRPr lang="en-US" altLang="zh-CN">
              <a:ea typeface="宋体" panose="02010600030101010101" pitchFamily="2" charset="-122"/>
            </a:endParaRPr>
          </a:p>
          <a:p>
            <a:r>
              <a:rPr lang="zh-CN" altLang="en-US">
                <a:ea typeface="宋体" panose="02010600030101010101" pitchFamily="2" charset="-122"/>
              </a:rPr>
              <a:t>风险管理技术包括：风险规避、风险控制、风险保留与风险转移</a:t>
            </a:r>
            <a:endParaRPr lang="en-US" altLang="zh-CN">
              <a:ea typeface="宋体" panose="02010600030101010101" pitchFamily="2" charset="-122"/>
            </a:endParaRPr>
          </a:p>
          <a:p>
            <a:r>
              <a:rPr lang="zh-CN" altLang="en-US">
                <a:ea typeface="宋体" panose="02010600030101010101" pitchFamily="2" charset="-122"/>
              </a:rPr>
              <a:t>风险转移手段有：套期保值、保险与分散化</a:t>
            </a:r>
          </a:p>
        </p:txBody>
      </p:sp>
    </p:spTree>
  </p:cSld>
  <p:clrMapOvr>
    <a:masterClrMapping/>
  </p:clrMapOvr>
  <p:transition>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9C5733-CF74-390F-3D30-3EDEE2D357A8}"/>
              </a:ext>
            </a:extLst>
          </p:cNvPr>
          <p:cNvSpPr>
            <a:spLocks noGrp="1"/>
          </p:cNvSpPr>
          <p:nvPr>
            <p:ph type="title"/>
          </p:nvPr>
        </p:nvSpPr>
        <p:spPr/>
        <p:txBody>
          <a:bodyPr/>
          <a:lstStyle/>
          <a:p>
            <a:r>
              <a:rPr lang="zh-CN" altLang="en-US" dirty="0"/>
              <a:t>导入案例</a:t>
            </a:r>
            <a:r>
              <a:rPr lang="en-US" altLang="zh-CN" dirty="0"/>
              <a:t>2</a:t>
            </a:r>
            <a:endParaRPr lang="zh-CN" altLang="en-US" dirty="0"/>
          </a:p>
        </p:txBody>
      </p:sp>
      <p:sp>
        <p:nvSpPr>
          <p:cNvPr id="3" name="内容占位符 2">
            <a:extLst>
              <a:ext uri="{FF2B5EF4-FFF2-40B4-BE49-F238E27FC236}">
                <a16:creationId xmlns:a16="http://schemas.microsoft.com/office/drawing/2014/main" id="{213FD5A2-3E90-6D13-A4AE-339510E3EAE4}"/>
              </a:ext>
            </a:extLst>
          </p:cNvPr>
          <p:cNvSpPr>
            <a:spLocks noGrp="1"/>
          </p:cNvSpPr>
          <p:nvPr>
            <p:ph idx="1"/>
          </p:nvPr>
        </p:nvSpPr>
        <p:spPr/>
        <p:txBody>
          <a:bodyPr/>
          <a:lstStyle/>
          <a:p>
            <a:endParaRPr lang="zh-CN" altLang="en-US"/>
          </a:p>
        </p:txBody>
      </p:sp>
      <p:pic>
        <p:nvPicPr>
          <p:cNvPr id="5" name="图片 4">
            <a:extLst>
              <a:ext uri="{FF2B5EF4-FFF2-40B4-BE49-F238E27FC236}">
                <a16:creationId xmlns:a16="http://schemas.microsoft.com/office/drawing/2014/main" id="{445CB8EC-E39E-ADB3-7561-189BEEBC5B1A}"/>
              </a:ext>
            </a:extLst>
          </p:cNvPr>
          <p:cNvPicPr>
            <a:picLocks noChangeAspect="1"/>
          </p:cNvPicPr>
          <p:nvPr/>
        </p:nvPicPr>
        <p:blipFill>
          <a:blip r:embed="rId2"/>
          <a:stretch>
            <a:fillRect/>
          </a:stretch>
        </p:blipFill>
        <p:spPr>
          <a:xfrm>
            <a:off x="323528" y="1196752"/>
            <a:ext cx="4642840" cy="5124884"/>
          </a:xfrm>
          <a:prstGeom prst="rect">
            <a:avLst/>
          </a:prstGeom>
        </p:spPr>
      </p:pic>
      <p:pic>
        <p:nvPicPr>
          <p:cNvPr id="7" name="图片 6">
            <a:extLst>
              <a:ext uri="{FF2B5EF4-FFF2-40B4-BE49-F238E27FC236}">
                <a16:creationId xmlns:a16="http://schemas.microsoft.com/office/drawing/2014/main" id="{E3B7875B-FF4F-52A6-B86F-00AEB187CC5E}"/>
              </a:ext>
            </a:extLst>
          </p:cNvPr>
          <p:cNvPicPr>
            <a:picLocks noChangeAspect="1"/>
          </p:cNvPicPr>
          <p:nvPr/>
        </p:nvPicPr>
        <p:blipFill>
          <a:blip r:embed="rId3"/>
          <a:stretch>
            <a:fillRect/>
          </a:stretch>
        </p:blipFill>
        <p:spPr>
          <a:xfrm>
            <a:off x="5100040" y="1196752"/>
            <a:ext cx="3586760" cy="4996561"/>
          </a:xfrm>
          <a:prstGeom prst="rect">
            <a:avLst/>
          </a:prstGeom>
        </p:spPr>
      </p:pic>
    </p:spTree>
    <p:extLst>
      <p:ext uri="{BB962C8B-B14F-4D97-AF65-F5344CB8AC3E}">
        <p14:creationId xmlns:p14="http://schemas.microsoft.com/office/powerpoint/2010/main" val="3234876546"/>
      </p:ext>
    </p:extLst>
  </p:cSld>
  <p:clrMapOvr>
    <a:masterClrMapping/>
  </p:clrMapOvr>
  <p:transition>
    <p:random/>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50F332-8FB1-9671-4031-AAB5320456C8}"/>
              </a:ext>
            </a:extLst>
          </p:cNvPr>
          <p:cNvSpPr>
            <a:spLocks noGrp="1"/>
          </p:cNvSpPr>
          <p:nvPr>
            <p:ph type="title"/>
          </p:nvPr>
        </p:nvSpPr>
        <p:spPr/>
        <p:txBody>
          <a:bodyPr/>
          <a:lstStyle/>
          <a:p>
            <a:r>
              <a:rPr lang="zh-CN" altLang="en-US" sz="4400" dirty="0"/>
              <a:t>附：保险的起源</a:t>
            </a:r>
            <a:br>
              <a:rPr lang="zh-CN" altLang="en-US" sz="4400" dirty="0"/>
            </a:br>
            <a:endParaRPr lang="zh-CN" altLang="en-US" dirty="0"/>
          </a:p>
        </p:txBody>
      </p:sp>
      <p:sp>
        <p:nvSpPr>
          <p:cNvPr id="3" name="内容占位符 2">
            <a:extLst>
              <a:ext uri="{FF2B5EF4-FFF2-40B4-BE49-F238E27FC236}">
                <a16:creationId xmlns:a16="http://schemas.microsoft.com/office/drawing/2014/main" id="{3F211942-4501-E7D6-4D2B-8683619E77FE}"/>
              </a:ext>
            </a:extLst>
          </p:cNvPr>
          <p:cNvSpPr>
            <a:spLocks noGrp="1"/>
          </p:cNvSpPr>
          <p:nvPr>
            <p:ph idx="1"/>
          </p:nvPr>
        </p:nvSpPr>
        <p:spPr>
          <a:xfrm>
            <a:off x="228600" y="1196752"/>
            <a:ext cx="8735888" cy="4968552"/>
          </a:xfrm>
        </p:spPr>
        <p:txBody>
          <a:bodyPr/>
          <a:lstStyle/>
          <a:p>
            <a:r>
              <a:rPr lang="zh-CN" altLang="en-US" sz="1800" dirty="0"/>
              <a:t>按照</a:t>
            </a:r>
            <a:r>
              <a:rPr lang="en-US" altLang="zh-CN" sz="1800" dirty="0"/>
              <a:t>《</a:t>
            </a:r>
            <a:r>
              <a:rPr lang="zh-CN" altLang="en-US" sz="1800" dirty="0"/>
              <a:t>保险法</a:t>
            </a:r>
            <a:r>
              <a:rPr lang="en-US" altLang="zh-CN" sz="1800" dirty="0"/>
              <a:t>》</a:t>
            </a:r>
            <a:r>
              <a:rPr lang="zh-CN" altLang="en-US" sz="1800" dirty="0"/>
              <a:t>的定义：保险是指投保人根据合同约定，向保险人支付保险费，保险人对于合同约定的可能发生的事故因其发生所造成的财产损失承担赔偿保险金责任，或者当被保险人死亡、伤残、疾病或者达到合同约定的年龄、期限时承担给付保险金责任的商业保险行为。</a:t>
            </a:r>
            <a:endParaRPr lang="en-US" altLang="zh-CN" sz="1800" dirty="0"/>
          </a:p>
          <a:p>
            <a:r>
              <a:rPr lang="zh-CN" altLang="en-US" sz="1800" dirty="0"/>
              <a:t>人类社会从开始就面临着自然灾害和意外事故的侵扰，在与大自然抗争的过程中，古代人们就萌生了对付灾害事故的保险思想和原始形态的保险方法。</a:t>
            </a:r>
          </a:p>
          <a:p>
            <a:r>
              <a:rPr lang="zh-CN" altLang="en-US" sz="1800" dirty="0"/>
              <a:t>我国历代王朝都非常重视积谷备荒。从公元前</a:t>
            </a:r>
            <a:r>
              <a:rPr lang="en-US" altLang="zh-CN" sz="1800" dirty="0"/>
              <a:t>11</a:t>
            </a:r>
            <a:r>
              <a:rPr lang="zh-CN" altLang="en-US" sz="1800" dirty="0"/>
              <a:t>世纪的周朝开始，就已有建后备仓库的制度，而春秋时期孔子提出的“拼三余一”则是防范风险的代表性思想。孔子认为，每年如能将收获粮食的</a:t>
            </a:r>
            <a:r>
              <a:rPr lang="en-US" altLang="zh-CN" sz="1800" dirty="0"/>
              <a:t>1/3</a:t>
            </a:r>
            <a:r>
              <a:rPr lang="zh-CN" altLang="en-US" sz="1800" dirty="0"/>
              <a:t>积储起来，连续积储 </a:t>
            </a:r>
            <a:r>
              <a:rPr lang="en-US" altLang="zh-CN" sz="1800" dirty="0"/>
              <a:t>3 </a:t>
            </a:r>
            <a:r>
              <a:rPr lang="zh-CN" altLang="en-US" sz="1800" dirty="0"/>
              <a:t>年便可存足 </a:t>
            </a:r>
            <a:r>
              <a:rPr lang="en-US" altLang="zh-CN" sz="1800" dirty="0"/>
              <a:t>1 </a:t>
            </a:r>
            <a:r>
              <a:rPr lang="zh-CN" altLang="en-US" sz="1800" dirty="0"/>
              <a:t>年的粮食。</a:t>
            </a:r>
          </a:p>
          <a:p>
            <a:r>
              <a:rPr lang="zh-CN" altLang="en-US" sz="1800" dirty="0"/>
              <a:t>在国外，公元前 </a:t>
            </a:r>
            <a:r>
              <a:rPr lang="en-US" altLang="zh-CN" sz="1800" dirty="0"/>
              <a:t>2000 </a:t>
            </a:r>
            <a:r>
              <a:rPr lang="zh-CN" altLang="en-US" sz="1800" dirty="0"/>
              <a:t>年古巴比伦的</a:t>
            </a:r>
            <a:r>
              <a:rPr lang="en-US" altLang="zh-CN" sz="1800" dirty="0"/>
              <a:t>《</a:t>
            </a:r>
            <a:r>
              <a:rPr lang="zh-CN" altLang="en-US" sz="1800" dirty="0"/>
              <a:t>汉谟拉比法典</a:t>
            </a:r>
            <a:r>
              <a:rPr lang="en-US" altLang="zh-CN" sz="1800" dirty="0"/>
              <a:t>》</a:t>
            </a:r>
            <a:r>
              <a:rPr lang="zh-CN" altLang="en-US" sz="1800" dirty="0"/>
              <a:t>中有类似运输保险和火灾保险的规定。古巴比伦的国王还曾下令对居民收取赋金，用以救济遭受火灾及其他天灾的人们。在公元前</a:t>
            </a:r>
            <a:r>
              <a:rPr lang="en-US" altLang="zh-CN" sz="1800" dirty="0"/>
              <a:t>1000</a:t>
            </a:r>
            <a:r>
              <a:rPr lang="zh-CN" altLang="en-US" sz="1800" dirty="0"/>
              <a:t>年左右，以色列国王所罗门曾对从事海外贸易的本国商人征收税金，作为对海难中受难人的补偿金。</a:t>
            </a:r>
          </a:p>
          <a:p>
            <a:r>
              <a:rPr lang="zh-CN" altLang="en-US" sz="1800" dirty="0"/>
              <a:t>到了近代，保险才开始作为一种金融制度出现在历史舞台。公元 </a:t>
            </a:r>
            <a:r>
              <a:rPr lang="en-US" altLang="zh-CN" sz="1800" dirty="0"/>
              <a:t>1667 </a:t>
            </a:r>
            <a:r>
              <a:rPr lang="zh-CN" altLang="en-US" sz="1800" dirty="0"/>
              <a:t>年，英国出现了第一家火灾保险商行，开创现代保险业务的经营方式。</a:t>
            </a:r>
            <a:r>
              <a:rPr lang="en-US" altLang="zh-CN" sz="1800" dirty="0"/>
              <a:t>1762 </a:t>
            </a:r>
            <a:r>
              <a:rPr lang="zh-CN" altLang="en-US" sz="1800" dirty="0"/>
              <a:t>年，英国创建公平人保险公司，标志近代人身保险制度形成。到了</a:t>
            </a:r>
            <a:r>
              <a:rPr lang="en-US" altLang="zh-CN" sz="1800" dirty="0"/>
              <a:t>1875 </a:t>
            </a:r>
            <a:r>
              <a:rPr lang="zh-CN" altLang="en-US" sz="1800" dirty="0"/>
              <a:t>年，清政府保险招商局在上海成立，开创了中国民族保险业的先河。</a:t>
            </a:r>
          </a:p>
        </p:txBody>
      </p:sp>
    </p:spTree>
    <p:extLst>
      <p:ext uri="{BB962C8B-B14F-4D97-AF65-F5344CB8AC3E}">
        <p14:creationId xmlns:p14="http://schemas.microsoft.com/office/powerpoint/2010/main" val="1826327947"/>
      </p:ext>
    </p:extLst>
  </p:cSld>
  <p:clrMapOvr>
    <a:masterClrMapping/>
  </p:clrMapOvr>
  <p:transition>
    <p:random/>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2787" name="Rectangle 3">
            <a:extLst>
              <a:ext uri="{FF2B5EF4-FFF2-40B4-BE49-F238E27FC236}">
                <a16:creationId xmlns:a16="http://schemas.microsoft.com/office/drawing/2014/main" id="{42E9793B-43D1-F35C-2D52-0E7879CB0A2E}"/>
              </a:ext>
            </a:extLst>
          </p:cNvPr>
          <p:cNvSpPr>
            <a:spLocks noGrp="1" noChangeArrowheads="1"/>
          </p:cNvSpPr>
          <p:nvPr>
            <p:ph type="title"/>
          </p:nvPr>
        </p:nvSpPr>
        <p:spPr bwMode="auto">
          <a:xfrm>
            <a:off x="685800" y="322263"/>
            <a:ext cx="7631113" cy="730250"/>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风险的概念</a:t>
            </a:r>
            <a:endParaRPr lang="en-US" altLang="zh-CN" dirty="0">
              <a:effectLst>
                <a:outerShdw blurRad="38100" dist="38100" dir="2700000" algn="tl">
                  <a:srgbClr val="C0C0C0"/>
                </a:outerShdw>
              </a:effectLst>
              <a:ea typeface="宋体" pitchFamily="2" charset="-122"/>
            </a:endParaRPr>
          </a:p>
        </p:txBody>
      </p:sp>
      <p:grpSp>
        <p:nvGrpSpPr>
          <p:cNvPr id="16387" name="Group 13">
            <a:extLst>
              <a:ext uri="{FF2B5EF4-FFF2-40B4-BE49-F238E27FC236}">
                <a16:creationId xmlns:a16="http://schemas.microsoft.com/office/drawing/2014/main" id="{9079FF8C-9A66-6152-E106-288E898EF3FC}"/>
              </a:ext>
            </a:extLst>
          </p:cNvPr>
          <p:cNvGrpSpPr>
            <a:grpSpLocks/>
          </p:cNvGrpSpPr>
          <p:nvPr/>
        </p:nvGrpSpPr>
        <p:grpSpPr bwMode="auto">
          <a:xfrm>
            <a:off x="1393825" y="3856038"/>
            <a:ext cx="5502275" cy="542925"/>
            <a:chOff x="1138" y="1616"/>
            <a:chExt cx="3466" cy="342"/>
          </a:xfrm>
        </p:grpSpPr>
        <p:sp>
          <p:nvSpPr>
            <p:cNvPr id="16397" name="Text Box 6">
              <a:extLst>
                <a:ext uri="{FF2B5EF4-FFF2-40B4-BE49-F238E27FC236}">
                  <a16:creationId xmlns:a16="http://schemas.microsoft.com/office/drawing/2014/main" id="{A6AE6555-AFEE-0349-525B-3FC061BDE52B}"/>
                </a:ext>
              </a:extLst>
            </p:cNvPr>
            <p:cNvSpPr txBox="1">
              <a:spLocks noChangeArrowheads="1"/>
            </p:cNvSpPr>
            <p:nvPr/>
          </p:nvSpPr>
          <p:spPr bwMode="auto">
            <a:xfrm>
              <a:off x="1138" y="1616"/>
              <a:ext cx="1025" cy="330"/>
            </a:xfrm>
            <a:prstGeom prst="rect">
              <a:avLst/>
            </a:prstGeom>
            <a:solidFill>
              <a:schemeClr val="folHlink"/>
            </a:solidFill>
            <a:ln w="38100">
              <a:solidFill>
                <a:srgbClr val="99CC00"/>
              </a:solidFill>
              <a:miter lim="800000"/>
              <a:headEnd/>
              <a:tailEnd/>
            </a:ln>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800" b="1">
                  <a:latin typeface="Times New Roman" panose="02020603050405020304" pitchFamily="18" charset="0"/>
                </a:rPr>
                <a:t>不确定性</a:t>
              </a:r>
              <a:endParaRPr lang="en-US" altLang="zh-CN" sz="2800" b="1">
                <a:latin typeface="Times New Roman" panose="02020603050405020304" pitchFamily="18" charset="0"/>
              </a:endParaRPr>
            </a:p>
          </p:txBody>
        </p:sp>
        <p:sp>
          <p:nvSpPr>
            <p:cNvPr id="16398" name="Text Box 7">
              <a:extLst>
                <a:ext uri="{FF2B5EF4-FFF2-40B4-BE49-F238E27FC236}">
                  <a16:creationId xmlns:a16="http://schemas.microsoft.com/office/drawing/2014/main" id="{6BB1C4A3-286D-ABFA-FBBF-B627836A64EC}"/>
                </a:ext>
              </a:extLst>
            </p:cNvPr>
            <p:cNvSpPr txBox="1">
              <a:spLocks noChangeArrowheads="1"/>
            </p:cNvSpPr>
            <p:nvPr/>
          </p:nvSpPr>
          <p:spPr bwMode="auto">
            <a:xfrm>
              <a:off x="3553" y="1628"/>
              <a:ext cx="1051" cy="330"/>
            </a:xfrm>
            <a:prstGeom prst="rect">
              <a:avLst/>
            </a:prstGeom>
            <a:solidFill>
              <a:schemeClr val="accent1"/>
            </a:solidFill>
            <a:ln w="38100">
              <a:solidFill>
                <a:srgbClr val="FFFF00"/>
              </a:solidFill>
              <a:miter lim="800000"/>
              <a:headEnd/>
              <a:tailEnd/>
            </a:ln>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800" b="1">
                  <a:latin typeface="Times New Roman" panose="02020603050405020304" pitchFamily="18" charset="0"/>
                </a:rPr>
                <a:t>风险</a:t>
              </a:r>
              <a:endParaRPr lang="en-US" altLang="zh-CN" sz="2800" b="1">
                <a:latin typeface="Times New Roman" panose="02020603050405020304" pitchFamily="18" charset="0"/>
              </a:endParaRPr>
            </a:p>
          </p:txBody>
        </p:sp>
      </p:grpSp>
      <p:grpSp>
        <p:nvGrpSpPr>
          <p:cNvPr id="3" name="Group 14">
            <a:extLst>
              <a:ext uri="{FF2B5EF4-FFF2-40B4-BE49-F238E27FC236}">
                <a16:creationId xmlns:a16="http://schemas.microsoft.com/office/drawing/2014/main" id="{C41D45FB-62B7-D9D4-6DF0-B0EE87932400}"/>
              </a:ext>
            </a:extLst>
          </p:cNvPr>
          <p:cNvGrpSpPr>
            <a:grpSpLocks/>
          </p:cNvGrpSpPr>
          <p:nvPr/>
        </p:nvGrpSpPr>
        <p:grpSpPr bwMode="auto">
          <a:xfrm>
            <a:off x="3295650" y="3640138"/>
            <a:ext cx="1871663" cy="1006475"/>
            <a:chOff x="2336" y="1480"/>
            <a:chExt cx="1179" cy="634"/>
          </a:xfrm>
        </p:grpSpPr>
        <p:sp>
          <p:nvSpPr>
            <p:cNvPr id="16395" name="Line 8">
              <a:extLst>
                <a:ext uri="{FF2B5EF4-FFF2-40B4-BE49-F238E27FC236}">
                  <a16:creationId xmlns:a16="http://schemas.microsoft.com/office/drawing/2014/main" id="{45B69A94-8611-DD0E-7A1D-1699CE883D1F}"/>
                </a:ext>
              </a:extLst>
            </p:cNvPr>
            <p:cNvSpPr>
              <a:spLocks noChangeShapeType="1"/>
            </p:cNvSpPr>
            <p:nvPr/>
          </p:nvSpPr>
          <p:spPr bwMode="auto">
            <a:xfrm>
              <a:off x="2336" y="1797"/>
              <a:ext cx="1179" cy="0"/>
            </a:xfrm>
            <a:prstGeom prst="line">
              <a:avLst/>
            </a:prstGeom>
            <a:noFill/>
            <a:ln w="127000">
              <a:solidFill>
                <a:srgbClr val="00808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6" name="Text Box 10">
              <a:extLst>
                <a:ext uri="{FF2B5EF4-FFF2-40B4-BE49-F238E27FC236}">
                  <a16:creationId xmlns:a16="http://schemas.microsoft.com/office/drawing/2014/main" id="{F3835F62-96FC-C654-425A-8D955DFF436B}"/>
                </a:ext>
              </a:extLst>
            </p:cNvPr>
            <p:cNvSpPr txBox="1">
              <a:spLocks noChangeArrowheads="1"/>
            </p:cNvSpPr>
            <p:nvPr/>
          </p:nvSpPr>
          <p:spPr bwMode="auto">
            <a:xfrm>
              <a:off x="2741" y="1480"/>
              <a:ext cx="358"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en-US" altLang="zh-CN" sz="6000" b="1">
                  <a:solidFill>
                    <a:srgbClr val="FF3300"/>
                  </a:solidFill>
                  <a:latin typeface="黑体" panose="02010609060101010101" pitchFamily="49" charset="-122"/>
                  <a:ea typeface="黑体" panose="02010609060101010101" pitchFamily="49" charset="-122"/>
                </a:rPr>
                <a:t>?</a:t>
              </a:r>
            </a:p>
          </p:txBody>
        </p:sp>
      </p:grpSp>
      <p:sp>
        <p:nvSpPr>
          <p:cNvPr id="502795" name="Rectangle 11">
            <a:extLst>
              <a:ext uri="{FF2B5EF4-FFF2-40B4-BE49-F238E27FC236}">
                <a16:creationId xmlns:a16="http://schemas.microsoft.com/office/drawing/2014/main" id="{FD1E0635-3BF7-DEB8-D90E-FB21F449F837}"/>
              </a:ext>
            </a:extLst>
          </p:cNvPr>
          <p:cNvSpPr>
            <a:spLocks noChangeArrowheads="1"/>
          </p:cNvSpPr>
          <p:nvPr/>
        </p:nvSpPr>
        <p:spPr bwMode="auto">
          <a:xfrm>
            <a:off x="509588" y="5816600"/>
            <a:ext cx="76200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2075" tIns="46038" rIns="92075" bIns="46038"/>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r>
              <a:rPr lang="zh-CN" altLang="en-US" sz="2800" b="1">
                <a:latin typeface="Times New Roman" panose="02020603050405020304" pitchFamily="18" charset="0"/>
                <a:cs typeface="Times New Roman" panose="02020603050405020304" pitchFamily="18" charset="0"/>
              </a:rPr>
              <a:t>例：准备聚会的食物</a:t>
            </a:r>
            <a:endParaRPr lang="en-US" altLang="zh-CN" sz="2800" b="1">
              <a:latin typeface="Times New Roman" panose="02020603050405020304" pitchFamily="18" charset="0"/>
              <a:cs typeface="Times New Roman" panose="02020603050405020304" pitchFamily="18" charset="0"/>
            </a:endParaRPr>
          </a:p>
        </p:txBody>
      </p:sp>
      <p:grpSp>
        <p:nvGrpSpPr>
          <p:cNvPr id="4" name="Group 17">
            <a:extLst>
              <a:ext uri="{FF2B5EF4-FFF2-40B4-BE49-F238E27FC236}">
                <a16:creationId xmlns:a16="http://schemas.microsoft.com/office/drawing/2014/main" id="{CC2C498E-7F97-C029-C850-48E4181CAA8C}"/>
              </a:ext>
            </a:extLst>
          </p:cNvPr>
          <p:cNvGrpSpPr>
            <a:grpSpLocks/>
          </p:cNvGrpSpPr>
          <p:nvPr/>
        </p:nvGrpSpPr>
        <p:grpSpPr bwMode="auto">
          <a:xfrm>
            <a:off x="715963" y="4349750"/>
            <a:ext cx="7918450" cy="1498600"/>
            <a:chOff x="657" y="2278"/>
            <a:chExt cx="4988" cy="944"/>
          </a:xfrm>
        </p:grpSpPr>
        <p:sp>
          <p:nvSpPr>
            <p:cNvPr id="16392" name="Text Box 5" descr="绿色大理石">
              <a:extLst>
                <a:ext uri="{FF2B5EF4-FFF2-40B4-BE49-F238E27FC236}">
                  <a16:creationId xmlns:a16="http://schemas.microsoft.com/office/drawing/2014/main" id="{3F650EF8-6981-A832-5184-969F5A786EC9}"/>
                </a:ext>
              </a:extLst>
            </p:cNvPr>
            <p:cNvSpPr txBox="1">
              <a:spLocks noChangeArrowheads="1"/>
            </p:cNvSpPr>
            <p:nvPr/>
          </p:nvSpPr>
          <p:spPr bwMode="auto">
            <a:xfrm>
              <a:off x="657" y="2931"/>
              <a:ext cx="4988" cy="291"/>
            </a:xfrm>
            <a:prstGeom prst="rect">
              <a:avLst/>
            </a:prstGeom>
            <a:blipFill dpi="0" rotWithShape="1">
              <a:blip r:embed="rId3"/>
              <a:srcRect/>
              <a:tile tx="0" ty="0" sx="100000" sy="100000" flip="none" algn="tl"/>
            </a:blip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buFontTx/>
                <a:buNone/>
              </a:pPr>
              <a:r>
                <a:rPr lang="zh-CN" altLang="en-US" sz="2400" b="1">
                  <a:solidFill>
                    <a:schemeClr val="accent2"/>
                  </a:solidFill>
                  <a:latin typeface="黑体" panose="02010609060101010101" pitchFamily="49" charset="-122"/>
                  <a:ea typeface="黑体" panose="02010609060101010101" pitchFamily="49" charset="-122"/>
                </a:rPr>
                <a:t>风险肯定跟不确定性有关，但不确定性不一定导致风险！</a:t>
              </a:r>
            </a:p>
          </p:txBody>
        </p:sp>
        <p:cxnSp>
          <p:nvCxnSpPr>
            <p:cNvPr id="16393" name="AutoShape 12">
              <a:extLst>
                <a:ext uri="{FF2B5EF4-FFF2-40B4-BE49-F238E27FC236}">
                  <a16:creationId xmlns:a16="http://schemas.microsoft.com/office/drawing/2014/main" id="{B839E2F3-3211-2AEC-7571-A0E658A17B43}"/>
                </a:ext>
              </a:extLst>
            </p:cNvPr>
            <p:cNvCxnSpPr>
              <a:cxnSpLocks noChangeShapeType="1"/>
            </p:cNvCxnSpPr>
            <p:nvPr/>
          </p:nvCxnSpPr>
          <p:spPr bwMode="auto">
            <a:xfrm rot="16200000" flipH="1">
              <a:off x="3927" y="2426"/>
              <a:ext cx="653" cy="358"/>
            </a:xfrm>
            <a:prstGeom prst="bentConnector3">
              <a:avLst>
                <a:gd name="adj1" fmla="val 50000"/>
              </a:avLst>
            </a:prstGeom>
            <a:noFill/>
            <a:ln w="76200">
              <a:solidFill>
                <a:srgbClr val="FF0000"/>
              </a:solidFill>
              <a:miter lim="800000"/>
              <a:headEnd/>
              <a:tailEnd type="stealth" w="med" len="med"/>
            </a:ln>
            <a:extLst>
              <a:ext uri="{909E8E84-426E-40DD-AFC4-6F175D3DCCD1}">
                <a14:hiddenFill xmlns:a14="http://schemas.microsoft.com/office/drawing/2010/main">
                  <a:noFill/>
                </a14:hiddenFill>
              </a:ext>
            </a:extLst>
          </p:spPr>
        </p:cxnSp>
        <p:sp>
          <p:nvSpPr>
            <p:cNvPr id="16394" name="Text Box 15">
              <a:extLst>
                <a:ext uri="{FF2B5EF4-FFF2-40B4-BE49-F238E27FC236}">
                  <a16:creationId xmlns:a16="http://schemas.microsoft.com/office/drawing/2014/main" id="{AB59BF52-8589-BCD3-CC05-BD25CE0E9088}"/>
                </a:ext>
              </a:extLst>
            </p:cNvPr>
            <p:cNvSpPr txBox="1">
              <a:spLocks noChangeArrowheads="1"/>
            </p:cNvSpPr>
            <p:nvPr/>
          </p:nvSpPr>
          <p:spPr bwMode="auto">
            <a:xfrm>
              <a:off x="4447" y="2336"/>
              <a:ext cx="802"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lgn="ctr">
                <a:spcBef>
                  <a:spcPct val="0"/>
                </a:spcBef>
                <a:buClrTx/>
                <a:buSzTx/>
                <a:buFontTx/>
                <a:buNone/>
              </a:pPr>
              <a:r>
                <a:rPr lang="zh-CN" altLang="en-US" sz="2000" b="1">
                  <a:latin typeface="Times New Roman" panose="02020603050405020304" pitchFamily="18" charset="0"/>
                </a:rPr>
                <a:t>“不利”的可能性</a:t>
              </a:r>
              <a:endParaRPr lang="en-US" altLang="zh-CN" sz="2000" b="1">
                <a:latin typeface="Times New Roman" panose="02020603050405020304" pitchFamily="18" charset="0"/>
              </a:endParaRPr>
            </a:p>
          </p:txBody>
        </p:sp>
      </p:grpSp>
      <p:sp>
        <p:nvSpPr>
          <p:cNvPr id="16391" name="文本框 1">
            <a:extLst>
              <a:ext uri="{FF2B5EF4-FFF2-40B4-BE49-F238E27FC236}">
                <a16:creationId xmlns:a16="http://schemas.microsoft.com/office/drawing/2014/main" id="{80DC68FD-B623-8946-5ED8-288FA82FEB28}"/>
              </a:ext>
            </a:extLst>
          </p:cNvPr>
          <p:cNvSpPr txBox="1">
            <a:spLocks noChangeArrowheads="1"/>
          </p:cNvSpPr>
          <p:nvPr/>
        </p:nvSpPr>
        <p:spPr bwMode="auto">
          <a:xfrm>
            <a:off x="125412" y="1125081"/>
            <a:ext cx="889317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Clr>
                <a:srgbClr val="0000FF"/>
              </a:buClr>
              <a:buSzPct val="80000"/>
              <a:buFont typeface="Wingdings" panose="05000000000000000000" pitchFamily="2" charset="2"/>
              <a:buChar char="v"/>
              <a:defRPr sz="3200">
                <a:solidFill>
                  <a:schemeClr val="tx1"/>
                </a:solidFill>
                <a:latin typeface="Times" panose="02020603050405020304" pitchFamily="18" charset="0"/>
              </a:defRPr>
            </a:lvl1pPr>
            <a:lvl2pPr marL="742950" indent="-285750">
              <a:spcBef>
                <a:spcPct val="20000"/>
              </a:spcBef>
              <a:buClr>
                <a:schemeClr val="tx1"/>
              </a:buClr>
              <a:buSzPct val="100000"/>
              <a:buChar char="–"/>
              <a:defRPr sz="2800">
                <a:solidFill>
                  <a:schemeClr val="tx1"/>
                </a:solidFill>
                <a:latin typeface="Times" panose="02020603050405020304" pitchFamily="18" charset="0"/>
              </a:defRPr>
            </a:lvl2pPr>
            <a:lvl3pPr marL="1143000" indent="-228600">
              <a:spcBef>
                <a:spcPct val="20000"/>
              </a:spcBef>
              <a:buClr>
                <a:schemeClr val="accent2"/>
              </a:buClr>
              <a:buSzPct val="65000"/>
              <a:buChar char="F"/>
              <a:defRPr sz="2400">
                <a:solidFill>
                  <a:schemeClr val="tx1"/>
                </a:solidFill>
                <a:latin typeface="Times" panose="02020603050405020304" pitchFamily="18" charset="0"/>
              </a:defRPr>
            </a:lvl3pPr>
            <a:lvl4pPr marL="1600200" indent="-228600">
              <a:spcBef>
                <a:spcPct val="20000"/>
              </a:spcBef>
              <a:buClr>
                <a:schemeClr val="tx1"/>
              </a:buClr>
              <a:buSzPct val="100000"/>
              <a:buChar char="–"/>
              <a:defRPr sz="2000">
                <a:solidFill>
                  <a:schemeClr val="tx1"/>
                </a:solidFill>
                <a:latin typeface="Times" panose="02020603050405020304" pitchFamily="18" charset="0"/>
              </a:defRPr>
            </a:lvl4pPr>
            <a:lvl5pPr marL="2057400" indent="-228600">
              <a:spcBef>
                <a:spcPct val="20000"/>
              </a:spcBef>
              <a:buClr>
                <a:schemeClr val="accent2"/>
              </a:buClr>
              <a:buSzPct val="100000"/>
              <a:buChar char="•"/>
              <a:defRPr sz="2000">
                <a:solidFill>
                  <a:schemeClr val="tx1"/>
                </a:solidFill>
                <a:latin typeface="Times" panose="02020603050405020304" pitchFamily="18" charset="0"/>
              </a:defRPr>
            </a:lvl5pPr>
            <a:lvl6pPr marL="25146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6pPr>
            <a:lvl7pPr marL="29718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7pPr>
            <a:lvl8pPr marL="34290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8pPr>
            <a:lvl9pPr marL="3886200" indent="-228600" eaLnBrk="0" fontAlgn="base" hangingPunct="0">
              <a:spcBef>
                <a:spcPct val="20000"/>
              </a:spcBef>
              <a:spcAft>
                <a:spcPct val="0"/>
              </a:spcAft>
              <a:buClr>
                <a:schemeClr val="accent2"/>
              </a:buClr>
              <a:buSzPct val="100000"/>
              <a:buChar char="•"/>
              <a:defRPr sz="2000">
                <a:solidFill>
                  <a:schemeClr val="tx1"/>
                </a:solidFill>
                <a:latin typeface="Times" panose="02020603050405020304" pitchFamily="18" charset="0"/>
              </a:defRPr>
            </a:lvl9pPr>
          </a:lstStyle>
          <a:p>
            <a:pPr>
              <a:spcBef>
                <a:spcPct val="0"/>
              </a:spcBef>
              <a:buClrTx/>
              <a:buSzTx/>
            </a:pPr>
            <a:r>
              <a:rPr lang="zh-CN" altLang="en-US" sz="2800" b="1" dirty="0">
                <a:solidFill>
                  <a:srgbClr val="FF0000"/>
                </a:solidFill>
                <a:latin typeface="华文宋体" panose="02010600040101010101" pitchFamily="2" charset="-122"/>
                <a:ea typeface="华文宋体" panose="02010600040101010101" pitchFamily="2" charset="-122"/>
              </a:rPr>
              <a:t>风险（</a:t>
            </a:r>
            <a:r>
              <a:rPr lang="en-US" altLang="zh-CN" sz="2800" b="1" dirty="0">
                <a:solidFill>
                  <a:srgbClr val="FF0000"/>
                </a:solidFill>
                <a:latin typeface="华文宋体" panose="02010600040101010101" pitchFamily="2" charset="-122"/>
                <a:ea typeface="华文宋体" panose="02010600040101010101" pitchFamily="2" charset="-122"/>
              </a:rPr>
              <a:t>risk</a:t>
            </a:r>
            <a:r>
              <a:rPr lang="zh-CN" altLang="en-US" sz="2800" b="1" dirty="0">
                <a:solidFill>
                  <a:srgbClr val="FF0000"/>
                </a:solidFill>
                <a:latin typeface="华文宋体" panose="02010600040101010101" pitchFamily="2" charset="-122"/>
                <a:ea typeface="华文宋体" panose="02010600040101010101" pitchFamily="2" charset="-122"/>
              </a:rPr>
              <a:t>）是指未来可能给人们造成财产、健康等损失进而影响其生活福利的不确定性（</a:t>
            </a:r>
            <a:r>
              <a:rPr lang="en-US" altLang="zh-CN" sz="2800" b="1" dirty="0">
                <a:solidFill>
                  <a:srgbClr val="FF0000"/>
                </a:solidFill>
                <a:latin typeface="华文宋体" panose="02010600040101010101" pitchFamily="2" charset="-122"/>
                <a:ea typeface="华文宋体" panose="02010600040101010101" pitchFamily="2" charset="-122"/>
              </a:rPr>
              <a:t>uncertainty</a:t>
            </a:r>
            <a:r>
              <a:rPr lang="zh-CN" altLang="en-US" sz="2800" b="1" dirty="0">
                <a:solidFill>
                  <a:srgbClr val="FF0000"/>
                </a:solidFill>
                <a:latin typeface="华文宋体" panose="02010600040101010101" pitchFamily="2" charset="-122"/>
                <a:ea typeface="华文宋体" panose="02010600040101010101" pitchFamily="2" charset="-122"/>
              </a:rPr>
              <a:t>）</a:t>
            </a:r>
            <a:r>
              <a:rPr lang="zh-CN" altLang="en-US" sz="2800" dirty="0">
                <a:latin typeface="华文宋体" panose="02010600040101010101" pitchFamily="2" charset="-122"/>
                <a:ea typeface="华文宋体" panose="02010600040101010101" pitchFamily="2" charset="-122"/>
              </a:rPr>
              <a:t>。</a:t>
            </a:r>
            <a:endParaRPr lang="en-US" altLang="zh-CN" sz="2800" dirty="0">
              <a:latin typeface="华文宋体" panose="02010600040101010101" pitchFamily="2" charset="-122"/>
              <a:ea typeface="华文宋体" panose="02010600040101010101" pitchFamily="2" charset="-122"/>
            </a:endParaRPr>
          </a:p>
          <a:p>
            <a:pPr>
              <a:spcBef>
                <a:spcPct val="0"/>
              </a:spcBef>
              <a:buClrTx/>
              <a:buSzTx/>
            </a:pPr>
            <a:r>
              <a:rPr lang="zh-CN" altLang="en-US" sz="2800" dirty="0">
                <a:latin typeface="华文宋体" panose="02010600040101010101" pitchFamily="2" charset="-122"/>
                <a:ea typeface="华文宋体" panose="02010600040101010101" pitchFamily="2" charset="-122"/>
              </a:rPr>
              <a:t>不确定性（</a:t>
            </a:r>
            <a:r>
              <a:rPr lang="en-US" altLang="zh-CN" sz="2800" dirty="0">
                <a:latin typeface="华文宋体" panose="02010600040101010101" pitchFamily="2" charset="-122"/>
                <a:ea typeface="华文宋体" panose="02010600040101010101" pitchFamily="2" charset="-122"/>
              </a:rPr>
              <a:t>Uncertainty</a:t>
            </a:r>
            <a:r>
              <a:rPr lang="zh-CN" altLang="en-US" sz="2800" dirty="0">
                <a:latin typeface="华文宋体" panose="02010600040101010101" pitchFamily="2" charset="-122"/>
                <a:ea typeface="华文宋体" panose="02010600040101010101" pitchFamily="2" charset="-122"/>
              </a:rPr>
              <a:t>）是指事先不能准确知道某个事件或某种决策 的结果。 或者说，只要事件或决策的可能结果不止一种，就会产生不确定性。</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1"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up)">
                                      <p:cBhvr>
                                        <p:cTn id="13" dur="500"/>
                                        <p:tgtEl>
                                          <p:spTgt spid="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02795"/>
                                        </p:tgtEl>
                                        <p:attrNameLst>
                                          <p:attrName>style.visibility</p:attrName>
                                        </p:attrNameLst>
                                      </p:cBhvr>
                                      <p:to>
                                        <p:strVal val="visible"/>
                                      </p:to>
                                    </p:set>
                                    <p:animEffect transition="in" filter="wipe(left)">
                                      <p:cBhvr>
                                        <p:cTn id="18" dur="500"/>
                                        <p:tgtEl>
                                          <p:spTgt spid="502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9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3D752040-84DB-C39D-4FBF-192839F1ACB4}"/>
              </a:ext>
            </a:extLst>
          </p:cNvPr>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sz="3200">
                <a:ea typeface="宋体" panose="02010600030101010101" pitchFamily="2" charset="-122"/>
                <a:cs typeface="Times New Roman" panose="02020603050405020304" pitchFamily="18" charset="0"/>
              </a:rPr>
              <a:t>举例：为你的聚会准备食物</a:t>
            </a:r>
            <a:endParaRPr lang="en-US" altLang="zh-CN" sz="3200">
              <a:ea typeface="宋体" panose="02010600030101010101" pitchFamily="2" charset="-122"/>
              <a:cs typeface="Times New Roman" panose="02020603050405020304" pitchFamily="18" charset="0"/>
            </a:endParaRPr>
          </a:p>
        </p:txBody>
      </p:sp>
      <p:sp>
        <p:nvSpPr>
          <p:cNvPr id="18435" name="Rectangle 3">
            <a:extLst>
              <a:ext uri="{FF2B5EF4-FFF2-40B4-BE49-F238E27FC236}">
                <a16:creationId xmlns:a16="http://schemas.microsoft.com/office/drawing/2014/main" id="{7F5B88AC-D427-12C3-01C3-C8FA31DBAF2B}"/>
              </a:ext>
            </a:extLst>
          </p:cNvPr>
          <p:cNvSpPr>
            <a:spLocks noGrp="1" noChangeArrowheads="1"/>
          </p:cNvSpPr>
          <p:nvPr>
            <p:ph type="body" idx="1"/>
          </p:nvPr>
        </p:nvSpPr>
        <p:spPr>
          <a:xfrm>
            <a:off x="611188" y="1844675"/>
            <a:ext cx="8137525" cy="4176713"/>
          </a:xfrm>
        </p:spPr>
        <p:txBody>
          <a:bodyPr lIns="92075" tIns="46038" rIns="92075" bIns="46038"/>
          <a:lstStyle/>
          <a:p>
            <a:pPr>
              <a:lnSpc>
                <a:spcPct val="125000"/>
              </a:lnSpc>
              <a:spcBef>
                <a:spcPct val="3000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rPr>
              <a:t>假设你计划举办一场聚会，邀请了</a:t>
            </a:r>
            <a:r>
              <a:rPr lang="en-US" altLang="zh-CN" sz="240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位朋友，你的最佳猜测是</a:t>
            </a:r>
            <a:r>
              <a:rPr lang="en-US" altLang="zh-CN" sz="2400">
                <a:latin typeface="Times New Roman" panose="02020603050405020304" pitchFamily="18" charset="0"/>
                <a:ea typeface="宋体" panose="02010600030101010101" pitchFamily="2" charset="-122"/>
                <a:cs typeface="Times New Roman" panose="02020603050405020304" pitchFamily="18" charset="0"/>
              </a:rPr>
              <a:t>12</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位受邀者中有</a:t>
            </a:r>
            <a:r>
              <a:rPr lang="en-US" altLang="zh-CN" sz="240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位会出席。</a:t>
            </a:r>
          </a:p>
          <a:p>
            <a:pPr>
              <a:lnSpc>
                <a:spcPct val="125000"/>
              </a:lnSpc>
              <a:spcBef>
                <a:spcPct val="3000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rPr>
              <a:t>只有当不确定性影响到你的聚会计划时，才存在风险。如果你只准备够</a:t>
            </a:r>
            <a:r>
              <a:rPr lang="en-US" altLang="zh-CN" sz="2400">
                <a:latin typeface="Times New Roman" panose="02020603050405020304" pitchFamily="18" charset="0"/>
                <a:ea typeface="宋体" panose="02010600030101010101" pitchFamily="2" charset="-122"/>
                <a:cs typeface="Times New Roman" panose="02020603050405020304" pitchFamily="18" charset="0"/>
              </a:rPr>
              <a:t>10</a:t>
            </a:r>
            <a:r>
              <a:rPr lang="zh-CN" altLang="en-US" sz="2400">
                <a:latin typeface="Times New Roman" panose="02020603050405020304" pitchFamily="18" charset="0"/>
                <a:ea typeface="宋体" panose="02010600030101010101" pitchFamily="2" charset="-122"/>
                <a:cs typeface="Times New Roman" panose="02020603050405020304" pitchFamily="18" charset="0"/>
              </a:rPr>
              <a:t>个人享用的食物，那就存在风险了。</a:t>
            </a:r>
          </a:p>
          <a:p>
            <a:pPr>
              <a:lnSpc>
                <a:spcPct val="125000"/>
              </a:lnSpc>
              <a:spcBef>
                <a:spcPct val="30000"/>
              </a:spcBef>
            </a:pPr>
            <a:r>
              <a:rPr lang="zh-CN" altLang="en-US" sz="2400">
                <a:latin typeface="Times New Roman" panose="02020603050405020304" pitchFamily="18" charset="0"/>
                <a:ea typeface="宋体" panose="02010600030101010101" pitchFamily="2" charset="-122"/>
                <a:cs typeface="Times New Roman" panose="02020603050405020304" pitchFamily="18" charset="0"/>
              </a:rPr>
              <a:t>另外，假设你已经告诉客人聚会是自带便餐的聚会。在这种情况下，存在不确定性，但不存在风险。</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a:extLst>
              <a:ext uri="{FF2B5EF4-FFF2-40B4-BE49-F238E27FC236}">
                <a16:creationId xmlns:a16="http://schemas.microsoft.com/office/drawing/2014/main" id="{F386DEDC-672D-256B-E864-606D39050A41}"/>
              </a:ext>
            </a:extLst>
          </p:cNvPr>
          <p:cNvSpPr>
            <a:spLocks noGrp="1" noChangeArrowheads="1"/>
          </p:cNvSpPr>
          <p:nvPr>
            <p:ph type="body" idx="1"/>
          </p:nvPr>
        </p:nvSpPr>
        <p:spPr>
          <a:xfrm>
            <a:off x="685800" y="1371600"/>
            <a:ext cx="7772400" cy="4114800"/>
          </a:xfrm>
        </p:spPr>
        <p:txBody>
          <a:bodyPr/>
          <a:lstStyle/>
          <a:p>
            <a:pPr>
              <a:lnSpc>
                <a:spcPct val="125000"/>
              </a:lnSpc>
              <a:spcBef>
                <a:spcPct val="30000"/>
              </a:spcBef>
            </a:pPr>
            <a:r>
              <a:rPr lang="zh-CN" altLang="en-US" sz="2800">
                <a:latin typeface="宋体" panose="02010600030101010101" pitchFamily="2" charset="-122"/>
                <a:ea typeface="宋体" panose="02010600030101010101" pitchFamily="2" charset="-122"/>
                <a:cs typeface="Times New Roman" panose="02020603050405020304" pitchFamily="18" charset="0"/>
              </a:rPr>
              <a:t>在许多存在风险的情况下，可能的结果以简单直接的方式被划分为损失或收益。</a:t>
            </a:r>
          </a:p>
          <a:p>
            <a:pPr>
              <a:lnSpc>
                <a:spcPct val="125000"/>
              </a:lnSpc>
              <a:spcBef>
                <a:spcPct val="30000"/>
              </a:spcBef>
            </a:pPr>
            <a:r>
              <a:rPr lang="zh-CN" altLang="en-US" sz="2800">
                <a:latin typeface="宋体" panose="02010600030101010101" pitchFamily="2" charset="-122"/>
                <a:ea typeface="宋体" panose="02010600030101010101" pitchFamily="2" charset="-122"/>
                <a:cs typeface="Times New Roman" panose="02020603050405020304" pitchFamily="18" charset="0"/>
              </a:rPr>
              <a:t>人们通常将损失的“不利”可能性视为风险，而不是收益的“有利”潜力。</a:t>
            </a:r>
          </a:p>
          <a:p>
            <a:pPr>
              <a:lnSpc>
                <a:spcPct val="125000"/>
              </a:lnSpc>
              <a:spcBef>
                <a:spcPct val="30000"/>
              </a:spcBef>
            </a:pPr>
            <a:r>
              <a:rPr lang="zh-CN" altLang="en-US" sz="2800">
                <a:latin typeface="宋体" panose="02010600030101010101" pitchFamily="2" charset="-122"/>
                <a:ea typeface="宋体" panose="02010600030101010101" pitchFamily="2" charset="-122"/>
                <a:cs typeface="Times New Roman" panose="02020603050405020304" pitchFamily="18" charset="0"/>
              </a:rPr>
              <a:t>在某些情况下，无论预期值的偏移方向是什么，对预期值的偏离都可能是不希望发生的，或者存在高昂成本的。</a:t>
            </a:r>
            <a:endParaRPr lang="en-US" altLang="zh-CN" sz="2800">
              <a:latin typeface="宋体" panose="02010600030101010101" pitchFamily="2" charset="-122"/>
              <a:ea typeface="宋体" panose="02010600030101010101" pitchFamily="2" charset="-122"/>
              <a:cs typeface="Times New Roman" panose="02020603050405020304" pitchFamily="18" charset="0"/>
            </a:endParaRPr>
          </a:p>
        </p:txBody>
      </p:sp>
    </p:spTree>
  </p:cSld>
  <p:clrMapOvr>
    <a:masterClrMapping/>
  </p:clrMapOvr>
  <p:transition>
    <p:rand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Rectangle 2">
            <a:extLst>
              <a:ext uri="{FF2B5EF4-FFF2-40B4-BE49-F238E27FC236}">
                <a16:creationId xmlns:a16="http://schemas.microsoft.com/office/drawing/2014/main" id="{C11ABBC7-F20D-19E9-6912-4A29398024EE}"/>
              </a:ext>
            </a:extLst>
          </p:cNvPr>
          <p:cNvSpPr>
            <a:spLocks noGrp="1" noChangeArrowheads="1"/>
          </p:cNvSpPr>
          <p:nvPr>
            <p:ph type="title"/>
          </p:nvPr>
        </p:nvSpPr>
        <p:spPr bwMode="auto">
          <a:xfrm>
            <a:off x="685800" y="412750"/>
            <a:ext cx="7772400" cy="792163"/>
          </a:xfrm>
          <a:ln>
            <a:miter lim="800000"/>
            <a:headEnd/>
            <a:tailEnd/>
          </a:ln>
        </p:spPr>
        <p:txBody>
          <a:bodyPr vert="horz" wrap="square" lIns="92075" tIns="46038" rIns="92075" bIns="46038" numCol="1" anchor="ctr" anchorCtr="0" compatLnSpc="1">
            <a:prstTxWarp prst="textNoShape">
              <a:avLst/>
            </a:prstTxWarp>
          </a:bodyPr>
          <a:lstStyle/>
          <a:p>
            <a:pPr>
              <a:defRPr/>
            </a:pPr>
            <a:r>
              <a:rPr lang="zh-CN" altLang="en-US" dirty="0">
                <a:effectLst>
                  <a:outerShdw blurRad="38100" dist="38100" dir="2700000" algn="tl">
                    <a:srgbClr val="C0C0C0"/>
                  </a:outerShdw>
                </a:effectLst>
                <a:ea typeface="宋体" pitchFamily="2" charset="-122"/>
              </a:rPr>
              <a:t>风险厌恶（</a:t>
            </a:r>
            <a:r>
              <a:rPr lang="en-US" altLang="zh-CN" dirty="0">
                <a:effectLst>
                  <a:outerShdw blurRad="38100" dist="38100" dir="2700000" algn="tl">
                    <a:srgbClr val="C0C0C0"/>
                  </a:outerShdw>
                </a:effectLst>
                <a:ea typeface="宋体" pitchFamily="2" charset="-122"/>
              </a:rPr>
              <a:t>Risk Aversion</a:t>
            </a:r>
            <a:r>
              <a:rPr lang="zh-CN" altLang="en-US" dirty="0">
                <a:effectLst>
                  <a:outerShdw blurRad="38100" dist="38100" dir="2700000" algn="tl">
                    <a:srgbClr val="C0C0C0"/>
                  </a:outerShdw>
                </a:effectLst>
                <a:ea typeface="宋体" pitchFamily="2" charset="-122"/>
              </a:rPr>
              <a:t>）</a:t>
            </a:r>
            <a:endParaRPr lang="zh-CN" altLang="en-US" sz="4000" b="1" dirty="0">
              <a:effectLst>
                <a:outerShdw blurRad="38100" dist="38100" dir="2700000" algn="tl">
                  <a:srgbClr val="C0C0C0"/>
                </a:outerShdw>
              </a:effectLst>
              <a:latin typeface="楷体_GB2312" pitchFamily="49" charset="-122"/>
              <a:ea typeface="楷体_GB2312" pitchFamily="49" charset="-122"/>
            </a:endParaRPr>
          </a:p>
        </p:txBody>
      </p:sp>
      <p:sp>
        <p:nvSpPr>
          <p:cNvPr id="504835" name="Rectangle 3">
            <a:extLst>
              <a:ext uri="{FF2B5EF4-FFF2-40B4-BE49-F238E27FC236}">
                <a16:creationId xmlns:a16="http://schemas.microsoft.com/office/drawing/2014/main" id="{81712A8D-CFE7-4071-5513-234363948FAF}"/>
              </a:ext>
            </a:extLst>
          </p:cNvPr>
          <p:cNvSpPr>
            <a:spLocks noGrp="1" noChangeArrowheads="1"/>
          </p:cNvSpPr>
          <p:nvPr>
            <p:ph type="body" idx="1"/>
          </p:nvPr>
        </p:nvSpPr>
        <p:spPr>
          <a:xfrm>
            <a:off x="323850" y="1125538"/>
            <a:ext cx="8496300" cy="4448175"/>
          </a:xfrm>
        </p:spPr>
        <p:txBody>
          <a:bodyPr lIns="92075" tIns="46038" rIns="92075" bIns="46038"/>
          <a:lstStyle/>
          <a:p>
            <a:pPr>
              <a:lnSpc>
                <a:spcPct val="125000"/>
              </a:lnSpc>
            </a:pPr>
            <a:r>
              <a:rPr lang="en-US" altLang="zh-CN" sz="2800" b="1" dirty="0">
                <a:latin typeface="Times New Roman" panose="02020603050405020304" pitchFamily="18" charset="0"/>
                <a:ea typeface="宋体" panose="02010600030101010101" pitchFamily="2" charset="-122"/>
                <a:cs typeface="Times New Roman" panose="02020603050405020304" pitchFamily="18" charset="0"/>
              </a:rPr>
              <a:t>Risk Aversion</a:t>
            </a:r>
            <a:r>
              <a:rPr lang="zh-CN" altLang="en-US" sz="2800" b="1" dirty="0">
                <a:latin typeface="Times New Roman" panose="02020603050405020304" pitchFamily="18" charset="0"/>
                <a:ea typeface="宋体" panose="02010600030101010101" pitchFamily="2" charset="-122"/>
                <a:cs typeface="Times New Roman" panose="02020603050405020304" pitchFamily="18" charset="0"/>
              </a:rPr>
              <a:t>译作风险厌恶，描述了人们对风险的态度。简单说，风险厌恶指人们不喜欢风险。具体表现有：</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buSzPct val="85000"/>
              <a:buFont typeface="方正舒体" panose="02010601030101010101" pitchFamily="2" charset="-122"/>
              <a:buChar cha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在权衡降低风险的成本与收益时，在相同成本下，风险厌恶者偏好更低风险的方案。比如，如果你更愿意接受更低收益的投资，只是因为该投资提供了更可预期的收益率，你就是一个风险厌恶者。</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buSzPct val="85000"/>
              <a:buFont typeface="方正舒体" panose="02010601030101010101" pitchFamily="2" charset="-122"/>
              <a:buChar cha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在预期收益相同的各种投资选项中，风险厌恶者选择最低风险的方案。</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a:p>
            <a:pPr lvl="1">
              <a:lnSpc>
                <a:spcPct val="125000"/>
              </a:lnSpc>
              <a:buSzPct val="85000"/>
              <a:buFont typeface="方正舒体" panose="02010601030101010101" pitchFamily="2" charset="-122"/>
              <a:buChar char="-"/>
            </a:pPr>
            <a:r>
              <a:rPr lang="zh-CN" altLang="en-US" sz="2400" b="1" dirty="0">
                <a:latin typeface="Times New Roman" panose="02020603050405020304" pitchFamily="18" charset="0"/>
                <a:ea typeface="宋体" panose="02010600030101010101" pitchFamily="2" charset="-122"/>
                <a:cs typeface="Times New Roman" panose="02020603050405020304" pitchFamily="18" charset="0"/>
              </a:rPr>
              <a:t>人们为降低风险暴露而支付的意愿程度，测度了人们的风险厌恶程度。</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blinds(horizontal)">
                                      <p:cBhvr>
                                        <p:cTn id="7" dur="500"/>
                                        <p:tgtEl>
                                          <p:spTgt spid="50483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4835">
                                            <p:txEl>
                                              <p:pRg st="1" end="1"/>
                                            </p:txEl>
                                          </p:spTgt>
                                        </p:tgtEl>
                                        <p:attrNameLst>
                                          <p:attrName>style.visibility</p:attrName>
                                        </p:attrNameLst>
                                      </p:cBhvr>
                                      <p:to>
                                        <p:strVal val="visible"/>
                                      </p:to>
                                    </p:set>
                                    <p:animEffect transition="in" filter="blinds(horizontal)">
                                      <p:cBhvr>
                                        <p:cTn id="12" dur="500"/>
                                        <p:tgtEl>
                                          <p:spTgt spid="5048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4835">
                                            <p:txEl>
                                              <p:pRg st="2" end="2"/>
                                            </p:txEl>
                                          </p:spTgt>
                                        </p:tgtEl>
                                        <p:attrNameLst>
                                          <p:attrName>style.visibility</p:attrName>
                                        </p:attrNameLst>
                                      </p:cBhvr>
                                      <p:to>
                                        <p:strVal val="visible"/>
                                      </p:to>
                                    </p:set>
                                    <p:animEffect transition="in" filter="blinds(horizontal)">
                                      <p:cBhvr>
                                        <p:cTn id="17" dur="500"/>
                                        <p:tgtEl>
                                          <p:spTgt spid="50483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04835">
                                            <p:txEl>
                                              <p:pRg st="3" end="3"/>
                                            </p:txEl>
                                          </p:spTgt>
                                        </p:tgtEl>
                                        <p:attrNameLst>
                                          <p:attrName>style.visibility</p:attrName>
                                        </p:attrNameLst>
                                      </p:cBhvr>
                                      <p:to>
                                        <p:strVal val="visible"/>
                                      </p:to>
                                    </p:set>
                                    <p:animEffect transition="in" filter="blinds(horizontal)">
                                      <p:cBhvr>
                                        <p:cTn id="22" dur="500"/>
                                        <p:tgtEl>
                                          <p:spTgt spid="5048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6EA5B016-B20D-A969-D32D-A555FA9E7C40}"/>
              </a:ext>
            </a:extLst>
          </p:cNvPr>
          <p:cNvSpPr>
            <a:spLocks noGrp="1" noChangeArrowheads="1"/>
          </p:cNvSpPr>
          <p:nvPr>
            <p:ph type="title"/>
          </p:nvPr>
        </p:nvSpPr>
        <p:spPr bwMode="auto">
          <a:xfrm>
            <a:off x="457200" y="274638"/>
            <a:ext cx="8229600" cy="939800"/>
          </a:xfrm>
          <a:ln>
            <a:miter lim="800000"/>
            <a:headEnd/>
            <a:tailEnd/>
          </a:ln>
        </p:spPr>
        <p:txBody>
          <a:bodyPr vert="horz" wrap="square" lIns="91440" tIns="45720" rIns="91440" bIns="45720" numCol="1" anchor="t" anchorCtr="0" compatLnSpc="1">
            <a:prstTxWarp prst="textNoShape">
              <a:avLst/>
            </a:prstTxWarp>
          </a:bodyPr>
          <a:lstStyle/>
          <a:p>
            <a:pPr>
              <a:buFont typeface="Wingdings" pitchFamily="2" charset="2"/>
              <a:buNone/>
              <a:defRPr/>
            </a:pPr>
            <a:r>
              <a:rPr lang="zh-CN" altLang="en-US" dirty="0">
                <a:effectLst>
                  <a:outerShdw blurRad="38100" dist="38100" dir="2700000" algn="tl">
                    <a:srgbClr val="C0C0C0"/>
                  </a:outerShdw>
                </a:effectLst>
                <a:ea typeface="宋体" pitchFamily="2" charset="-122"/>
              </a:rPr>
              <a:t>风险管理（</a:t>
            </a:r>
            <a:r>
              <a:rPr lang="en-US" altLang="zh-CN" dirty="0">
                <a:effectLst>
                  <a:outerShdw blurRad="38100" dist="38100" dir="2700000" algn="tl">
                    <a:srgbClr val="C0C0C0"/>
                  </a:outerShdw>
                </a:effectLst>
                <a:ea typeface="宋体" pitchFamily="2" charset="-122"/>
              </a:rPr>
              <a:t>risk management</a:t>
            </a:r>
            <a:r>
              <a:rPr lang="zh-CN" altLang="en-US" dirty="0">
                <a:effectLst>
                  <a:outerShdw blurRad="38100" dist="38100" dir="2700000" algn="tl">
                    <a:srgbClr val="C0C0C0"/>
                  </a:outerShdw>
                </a:effectLst>
                <a:ea typeface="宋体" pitchFamily="2" charset="-122"/>
              </a:rPr>
              <a:t>）</a:t>
            </a:r>
            <a:endParaRPr lang="en-US" altLang="zh-CN" dirty="0">
              <a:effectLst>
                <a:outerShdw blurRad="38100" dist="38100" dir="2700000" algn="tl">
                  <a:srgbClr val="C0C0C0"/>
                </a:outerShdw>
              </a:effectLst>
              <a:ea typeface="宋体" pitchFamily="2" charset="-122"/>
            </a:endParaRPr>
          </a:p>
        </p:txBody>
      </p:sp>
      <p:sp>
        <p:nvSpPr>
          <p:cNvPr id="23555" name="Rectangle 3">
            <a:extLst>
              <a:ext uri="{FF2B5EF4-FFF2-40B4-BE49-F238E27FC236}">
                <a16:creationId xmlns:a16="http://schemas.microsoft.com/office/drawing/2014/main" id="{B2A47417-36AE-9714-1F75-6B28704CD109}"/>
              </a:ext>
            </a:extLst>
          </p:cNvPr>
          <p:cNvSpPr>
            <a:spLocks noGrp="1" noChangeArrowheads="1"/>
          </p:cNvSpPr>
          <p:nvPr>
            <p:ph type="body" idx="1"/>
          </p:nvPr>
        </p:nvSpPr>
        <p:spPr>
          <a:xfrm>
            <a:off x="323912" y="1038224"/>
            <a:ext cx="8496176" cy="5545138"/>
          </a:xfrm>
        </p:spPr>
        <p:txBody>
          <a:bodyPr/>
          <a:lstStyle/>
          <a:p>
            <a:pPr>
              <a:lnSpc>
                <a:spcPct val="125000"/>
              </a:lnSpc>
            </a:pP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在降低风险带来的收益与降低风险所发生的成本之间存在权衡取舍。</a:t>
            </a:r>
            <a:endParaRPr lang="en-US" altLang="zh-CN" sz="24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2400" b="1" dirty="0">
                <a:solidFill>
                  <a:srgbClr val="FF0000"/>
                </a:solidFill>
                <a:latin typeface="华文宋体" panose="02010600040101010101" pitchFamily="2" charset="-122"/>
                <a:ea typeface="华文宋体" panose="02010600040101010101" pitchFamily="2" charset="-122"/>
                <a:cs typeface="Times New Roman" panose="02020603050405020304" pitchFamily="18" charset="0"/>
              </a:rPr>
              <a:t>风险管理是指权衡风险降低所带来的成本与收益，而后就是否采取的行动（包括不采取任何措施）作出决策的过程。</a:t>
            </a:r>
            <a:endParaRPr lang="en-US" altLang="zh-CN" sz="2400" b="1" dirty="0">
              <a:solidFill>
                <a:srgbClr val="FF0000"/>
              </a:solidFill>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人们有时对事后风险没有兑现，而事前采取高成本的风控措施感到遗憾，比如卖掉上涨了</a:t>
            </a:r>
            <a:r>
              <a:rPr lang="en-US" altLang="zh-CN" sz="2400" dirty="0">
                <a:latin typeface="华文宋体" panose="02010600040101010101" pitchFamily="2" charset="-122"/>
                <a:ea typeface="华文宋体" panose="02010600040101010101" pitchFamily="2" charset="-122"/>
                <a:cs typeface="Times New Roman" panose="02020603050405020304" pitchFamily="18" charset="0"/>
              </a:rPr>
              <a:t>3</a:t>
            </a: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倍的股票。其实没有必要。因为所有针对不确定性的决策都在不确定性被解决之前作出，重要的是你的决策是基于你掌握信息之上的最佳决策。</a:t>
            </a:r>
            <a:endParaRPr lang="en-US" altLang="zh-CN" sz="2400" dirty="0">
              <a:latin typeface="华文宋体" panose="02010600040101010101" pitchFamily="2" charset="-122"/>
              <a:ea typeface="华文宋体" panose="02010600040101010101" pitchFamily="2" charset="-122"/>
              <a:cs typeface="Times New Roman" panose="02020603050405020304" pitchFamily="18" charset="0"/>
            </a:endParaRPr>
          </a:p>
          <a:p>
            <a:pPr>
              <a:lnSpc>
                <a:spcPct val="125000"/>
              </a:lnSpc>
            </a:pPr>
            <a:r>
              <a:rPr lang="zh-CN" altLang="en-US" sz="2400" dirty="0">
                <a:latin typeface="华文宋体" panose="02010600040101010101" pitchFamily="2" charset="-122"/>
                <a:ea typeface="华文宋体" panose="02010600040101010101" pitchFamily="2" charset="-122"/>
                <a:cs typeface="Times New Roman" panose="02020603050405020304" pitchFamily="18" charset="0"/>
              </a:rPr>
              <a:t>实践中，难以区分决策的技巧和运气。恰当的风险管理决策应基于做出决策时所掌握的可用信息。</a:t>
            </a:r>
            <a:endParaRPr lang="en-US" altLang="zh-CN" sz="2400" dirty="0">
              <a:latin typeface="华文宋体" panose="02010600040101010101" pitchFamily="2" charset="-122"/>
              <a:ea typeface="华文宋体" panose="0201060004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E66D51A8-A82D-6AD9-1B85-EA4957879468}"/>
              </a:ext>
            </a:extLst>
          </p:cNvPr>
          <p:cNvSpPr txBox="1"/>
          <p:nvPr/>
        </p:nvSpPr>
        <p:spPr>
          <a:xfrm>
            <a:off x="457200" y="5877272"/>
            <a:ext cx="8105688" cy="830997"/>
          </a:xfrm>
          <a:prstGeom prst="rect">
            <a:avLst/>
          </a:prstGeom>
          <a:solidFill>
            <a:schemeClr val="accent2"/>
          </a:solidFill>
        </p:spPr>
        <p:txBody>
          <a:bodyPr wrap="square" rtlCol="0">
            <a:spAutoFit/>
          </a:bodyPr>
          <a:lstStyle/>
          <a:p>
            <a:r>
              <a:rPr lang="zh-CN" altLang="en-US" dirty="0">
                <a:solidFill>
                  <a:srgbClr val="FF0000"/>
                </a:solidFill>
              </a:rPr>
              <a:t>为什么泰国的电线杆是方的？为什么泰国的酒店一般不允许顾客搁置榴莲？</a:t>
            </a:r>
          </a:p>
        </p:txBody>
      </p:sp>
    </p:spTree>
  </p:cSld>
  <p:clrMapOvr>
    <a:masterClrMapping/>
  </p:clrMapOvr>
  <p:transition>
    <p:random/>
  </p:transition>
</p:sld>
</file>

<file path=ppt/theme/theme1.xml><?xml version="1.0" encoding="utf-8"?>
<a:theme xmlns:a="http://schemas.openxmlformats.org/drawingml/2006/main" name="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管理学院">
      <a:majorFont>
        <a:latin typeface="Times New Roman"/>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管理学院">
  <a:themeElements>
    <a:clrScheme name="">
      <a:dk1>
        <a:srgbClr val="000000"/>
      </a:dk1>
      <a:lt1>
        <a:srgbClr val="FFFFFF"/>
      </a:lt1>
      <a:dk2>
        <a:srgbClr val="008A84"/>
      </a:dk2>
      <a:lt2>
        <a:srgbClr val="FFFFFF"/>
      </a:lt2>
      <a:accent1>
        <a:srgbClr val="618FFD"/>
      </a:accent1>
      <a:accent2>
        <a:srgbClr val="FAFD00"/>
      </a:accent2>
      <a:accent3>
        <a:srgbClr val="FFFFFF"/>
      </a:accent3>
      <a:accent4>
        <a:srgbClr val="000000"/>
      </a:accent4>
      <a:accent5>
        <a:srgbClr val="B7C6FE"/>
      </a:accent5>
      <a:accent6>
        <a:srgbClr val="E3E500"/>
      </a:accent6>
      <a:hlink>
        <a:srgbClr val="00FFFF"/>
      </a:hlink>
      <a:folHlink>
        <a:srgbClr val="8CF4EA"/>
      </a:folHlink>
    </a:clrScheme>
    <a:fontScheme name="1_管理学院">
      <a:majorFont>
        <a:latin typeface="Times New Roman"/>
        <a:ea typeface="宋体"/>
        <a:cs typeface=""/>
      </a:majorFont>
      <a:minorFont>
        <a:latin typeface="Times"/>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spDef>
    <a:lnDef>
      <a:spPr bwMode="auto">
        <a:xfrm>
          <a:off x="0" y="0"/>
          <a:ext cx="1" cy="1"/>
        </a:xfrm>
        <a:custGeom>
          <a:avLst/>
          <a:gdLst/>
          <a:ahLst/>
          <a:cxnLst/>
          <a:rect l="0" t="0" r="0" b="0"/>
          <a:pathLst/>
        </a:custGeom>
        <a:solidFill>
          <a:schemeClr val="accent1"/>
        </a:solidFill>
        <a:ln w="12700" cap="flat" cmpd="sng" algn="ctr">
          <a:solidFill>
            <a:srgbClr val="FF0000"/>
          </a:solidFill>
          <a:prstDash val="solid"/>
          <a:round/>
          <a:headEnd type="stealth" w="med" len="med"/>
          <a:tailEnd type="stealth"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ZapfDingbats"/>
          </a:defRPr>
        </a:defPPr>
      </a:lstStyle>
    </a:lnDef>
  </a:objectDefaults>
  <a:extraClrSchemeLst>
    <a:extraClrScheme>
      <a:clrScheme name="1_管理学院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管理学院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管理学院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管理学院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管理学院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管理学院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管理学院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Data\Microsoft\Templates\管理学院.pot</Template>
  <TotalTime>20603</TotalTime>
  <Words>3163</Words>
  <Application>Microsoft Office PowerPoint</Application>
  <PresentationFormat>顶置</PresentationFormat>
  <Paragraphs>313</Paragraphs>
  <Slides>40</Slides>
  <Notes>23</Notes>
  <HiddenSlides>0</HiddenSlides>
  <MMClips>0</MMClips>
  <ScaleCrop>false</ScaleCrop>
  <HeadingPairs>
    <vt:vector size="8" baseType="variant">
      <vt:variant>
        <vt:lpstr>已用的字体</vt:lpstr>
      </vt:variant>
      <vt:variant>
        <vt:i4>17</vt:i4>
      </vt:variant>
      <vt:variant>
        <vt:lpstr>主题</vt:lpstr>
      </vt:variant>
      <vt:variant>
        <vt:i4>2</vt:i4>
      </vt:variant>
      <vt:variant>
        <vt:lpstr>嵌入 OLE 服务器</vt:lpstr>
      </vt:variant>
      <vt:variant>
        <vt:i4>3</vt:i4>
      </vt:variant>
      <vt:variant>
        <vt:lpstr>幻灯片标题</vt:lpstr>
      </vt:variant>
      <vt:variant>
        <vt:i4>40</vt:i4>
      </vt:variant>
    </vt:vector>
  </HeadingPairs>
  <TitlesOfParts>
    <vt:vector size="62" baseType="lpstr">
      <vt:lpstr>N Helvetica Narrow</vt:lpstr>
      <vt:lpstr>ZapfDingbats</vt:lpstr>
      <vt:lpstr>方正舒体</vt:lpstr>
      <vt:lpstr>黑体</vt:lpstr>
      <vt:lpstr>华文宋体</vt:lpstr>
      <vt:lpstr>华文中宋</vt:lpstr>
      <vt:lpstr>楷体_GB2312</vt:lpstr>
      <vt:lpstr>宋体</vt:lpstr>
      <vt:lpstr>Arial</vt:lpstr>
      <vt:lpstr>Calibri</vt:lpstr>
      <vt:lpstr>Cambria</vt:lpstr>
      <vt:lpstr>Cambria Math</vt:lpstr>
      <vt:lpstr>Constantia</vt:lpstr>
      <vt:lpstr>Tahoma</vt:lpstr>
      <vt:lpstr>Times</vt:lpstr>
      <vt:lpstr>Times New Roman</vt:lpstr>
      <vt:lpstr>Wingdings</vt:lpstr>
      <vt:lpstr>管理学院</vt:lpstr>
      <vt:lpstr>1_管理学院</vt:lpstr>
      <vt:lpstr>Image</vt:lpstr>
      <vt:lpstr>Document</vt:lpstr>
      <vt:lpstr>Equation</vt:lpstr>
      <vt:lpstr>模块4 风险管理</vt:lpstr>
      <vt:lpstr>第10章 风险管理原理内容</vt:lpstr>
      <vt:lpstr>导入案例1</vt:lpstr>
      <vt:lpstr>导入案例2</vt:lpstr>
      <vt:lpstr>风险的概念</vt:lpstr>
      <vt:lpstr>举例：为你的聚会准备食物</vt:lpstr>
      <vt:lpstr>PowerPoint 演示文稿</vt:lpstr>
      <vt:lpstr>风险厌恶（Risk Aversion）</vt:lpstr>
      <vt:lpstr>风险管理（risk management）</vt:lpstr>
      <vt:lpstr>风险暴露（ Risk Exposure ） </vt:lpstr>
      <vt:lpstr>居民户面对的风险</vt:lpstr>
      <vt:lpstr>企业所面临的风险</vt:lpstr>
      <vt:lpstr>风险管理过程</vt:lpstr>
      <vt:lpstr>风险识别</vt:lpstr>
      <vt:lpstr>风险评估</vt:lpstr>
      <vt:lpstr>风险管理技术的选择</vt:lpstr>
      <vt:lpstr>实施（Implementation）</vt:lpstr>
      <vt:lpstr>回顾（Review）  </vt:lpstr>
      <vt:lpstr>风险转移的三种方法</vt:lpstr>
      <vt:lpstr>对冲/套期保值（ Hedging ）</vt:lpstr>
      <vt:lpstr>附：关于风险对冲的笑话</vt:lpstr>
      <vt:lpstr>保险（Insuring）</vt:lpstr>
      <vt:lpstr>举例：保险</vt:lpstr>
      <vt:lpstr>通过分散投资转移风险</vt:lpstr>
      <vt:lpstr>小资料：分散化的智慧</vt:lpstr>
      <vt:lpstr>举例：生物技术的分散化投资</vt:lpstr>
      <vt:lpstr>集中投资面临的风险</vt:lpstr>
      <vt:lpstr>分散投资面临的风险</vt:lpstr>
      <vt:lpstr>分散化结果</vt:lpstr>
      <vt:lpstr>资产组合理论：风险管理的量化分析</vt:lpstr>
      <vt:lpstr>GENCO和RISCO公司的收益率</vt:lpstr>
      <vt:lpstr>PowerPoint 演示文稿</vt:lpstr>
      <vt:lpstr>收益率的概率分布</vt:lpstr>
      <vt:lpstr>PowerPoint 演示文稿</vt:lpstr>
      <vt:lpstr>预期收益率：均值</vt:lpstr>
      <vt:lpstr>作为风险度量标准的标准差</vt:lpstr>
      <vt:lpstr>课堂及时练习</vt:lpstr>
      <vt:lpstr>投资组合的期望收益率与标准差</vt:lpstr>
      <vt:lpstr>本章小结</vt:lpstr>
      <vt:lpstr>附：保险的起源 </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Principles of Asset Valuation</dc:title>
  <dc:creator>Yong Zeng &amp; Wengxin Guo</dc:creator>
  <cp:lastModifiedBy>wonder bella</cp:lastModifiedBy>
  <cp:revision>1523</cp:revision>
  <dcterms:created xsi:type="dcterms:W3CDTF">1998-05-22T01:40:49Z</dcterms:created>
  <dcterms:modified xsi:type="dcterms:W3CDTF">2024-12-24T13:48:03Z</dcterms:modified>
</cp:coreProperties>
</file>