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5" r:id="rId2"/>
  </p:sldMasterIdLst>
  <p:notesMasterIdLst>
    <p:notesMasterId r:id="rId53"/>
  </p:notesMasterIdLst>
  <p:handoutMasterIdLst>
    <p:handoutMasterId r:id="rId54"/>
  </p:handoutMasterIdLst>
  <p:sldIdLst>
    <p:sldId id="2314" r:id="rId3"/>
    <p:sldId id="2316" r:id="rId4"/>
    <p:sldId id="2326" r:id="rId5"/>
    <p:sldId id="628" r:id="rId6"/>
    <p:sldId id="629" r:id="rId7"/>
    <p:sldId id="962" r:id="rId8"/>
    <p:sldId id="963" r:id="rId9"/>
    <p:sldId id="630" r:id="rId10"/>
    <p:sldId id="632" r:id="rId11"/>
    <p:sldId id="937" r:id="rId12"/>
    <p:sldId id="2315" r:id="rId13"/>
    <p:sldId id="936" r:id="rId14"/>
    <p:sldId id="633" r:id="rId15"/>
    <p:sldId id="858" r:id="rId16"/>
    <p:sldId id="2323" r:id="rId17"/>
    <p:sldId id="634" r:id="rId18"/>
    <p:sldId id="734" r:id="rId19"/>
    <p:sldId id="735" r:id="rId20"/>
    <p:sldId id="943" r:id="rId21"/>
    <p:sldId id="2317" r:id="rId22"/>
    <p:sldId id="2318" r:id="rId23"/>
    <p:sldId id="768" r:id="rId24"/>
    <p:sldId id="782" r:id="rId25"/>
    <p:sldId id="769" r:id="rId26"/>
    <p:sldId id="740" r:id="rId27"/>
    <p:sldId id="741" r:id="rId28"/>
    <p:sldId id="742" r:id="rId29"/>
    <p:sldId id="743" r:id="rId30"/>
    <p:sldId id="744" r:id="rId31"/>
    <p:sldId id="859" r:id="rId32"/>
    <p:sldId id="2327" r:id="rId33"/>
    <p:sldId id="2320" r:id="rId34"/>
    <p:sldId id="2321" r:id="rId35"/>
    <p:sldId id="2325" r:id="rId36"/>
    <p:sldId id="2324" r:id="rId37"/>
    <p:sldId id="2322" r:id="rId38"/>
    <p:sldId id="747" r:id="rId39"/>
    <p:sldId id="749" r:id="rId40"/>
    <p:sldId id="750" r:id="rId41"/>
    <p:sldId id="767" r:id="rId42"/>
    <p:sldId id="752" r:id="rId43"/>
    <p:sldId id="2313" r:id="rId44"/>
    <p:sldId id="860" r:id="rId45"/>
    <p:sldId id="861" r:id="rId46"/>
    <p:sldId id="862" r:id="rId47"/>
    <p:sldId id="863" r:id="rId48"/>
    <p:sldId id="864" r:id="rId49"/>
    <p:sldId id="865" r:id="rId50"/>
    <p:sldId id="944" r:id="rId51"/>
    <p:sldId id="624" r:id="rId52"/>
  </p:sldIdLst>
  <p:sldSz cx="9144000" cy="6858000" type="overhead"/>
  <p:notesSz cx="9823450" cy="6815138"/>
  <p:defaultTextStyle>
    <a:defPPr>
      <a:defRPr lang="en-US"/>
    </a:defPPr>
    <a:lvl1pPr algn="l" rtl="0" eaLnBrk="0" fontAlgn="base" hangingPunct="0">
      <a:spcBef>
        <a:spcPct val="0"/>
      </a:spcBef>
      <a:spcAft>
        <a:spcPct val="0"/>
      </a:spcAft>
      <a:defRPr sz="2400" kern="1200">
        <a:solidFill>
          <a:schemeClr val="tx1"/>
        </a:solidFill>
        <a:latin typeface="ZapfDingbats"/>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ZapfDingbats"/>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ZapfDingbats"/>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ZapfDingbats"/>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ZapfDingbats"/>
        <a:ea typeface="宋体" panose="02010600030101010101" pitchFamily="2" charset="-122"/>
        <a:cs typeface="+mn-cs"/>
      </a:defRPr>
    </a:lvl5pPr>
    <a:lvl6pPr marL="2286000" algn="l" defTabSz="914400" rtl="0" eaLnBrk="1" latinLnBrk="0" hangingPunct="1">
      <a:defRPr sz="2400" kern="1200">
        <a:solidFill>
          <a:schemeClr val="tx1"/>
        </a:solidFill>
        <a:latin typeface="ZapfDingbats"/>
        <a:ea typeface="宋体" panose="02010600030101010101" pitchFamily="2" charset="-122"/>
        <a:cs typeface="+mn-cs"/>
      </a:defRPr>
    </a:lvl6pPr>
    <a:lvl7pPr marL="2743200" algn="l" defTabSz="914400" rtl="0" eaLnBrk="1" latinLnBrk="0" hangingPunct="1">
      <a:defRPr sz="2400" kern="1200">
        <a:solidFill>
          <a:schemeClr val="tx1"/>
        </a:solidFill>
        <a:latin typeface="ZapfDingbats"/>
        <a:ea typeface="宋体" panose="02010600030101010101" pitchFamily="2" charset="-122"/>
        <a:cs typeface="+mn-cs"/>
      </a:defRPr>
    </a:lvl7pPr>
    <a:lvl8pPr marL="3200400" algn="l" defTabSz="914400" rtl="0" eaLnBrk="1" latinLnBrk="0" hangingPunct="1">
      <a:defRPr sz="2400" kern="1200">
        <a:solidFill>
          <a:schemeClr val="tx1"/>
        </a:solidFill>
        <a:latin typeface="ZapfDingbats"/>
        <a:ea typeface="宋体" panose="02010600030101010101" pitchFamily="2" charset="-122"/>
        <a:cs typeface="+mn-cs"/>
      </a:defRPr>
    </a:lvl8pPr>
    <a:lvl9pPr marL="3657600" algn="l" defTabSz="914400" rtl="0" eaLnBrk="1" latinLnBrk="0" hangingPunct="1">
      <a:defRPr sz="2400" kern="1200">
        <a:solidFill>
          <a:schemeClr val="tx1"/>
        </a:solidFill>
        <a:latin typeface="ZapfDingbats"/>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7">
          <p15:clr>
            <a:srgbClr val="A4A3A4"/>
          </p15:clr>
        </p15:guide>
        <p15:guide id="2" pos="309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00FF"/>
    <a:srgbClr val="FF0000"/>
    <a:srgbClr val="99FFCC"/>
    <a:srgbClr val="CCCCFF"/>
    <a:srgbClr val="CCECFF"/>
    <a:srgbClr val="9999FF"/>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86456" autoAdjust="0"/>
  </p:normalViewPr>
  <p:slideViewPr>
    <p:cSldViewPr>
      <p:cViewPr varScale="1">
        <p:scale>
          <a:sx n="88" d="100"/>
          <a:sy n="88" d="100"/>
        </p:scale>
        <p:origin x="909" y="57"/>
      </p:cViewPr>
      <p:guideLst>
        <p:guide orient="horz" pos="2160"/>
        <p:guide pos="2880"/>
      </p:guideLst>
    </p:cSldViewPr>
  </p:slideViewPr>
  <p:outlineViewPr>
    <p:cViewPr>
      <p:scale>
        <a:sx n="33" d="100"/>
        <a:sy n="33" d="100"/>
      </p:scale>
      <p:origin x="168" y="103688"/>
    </p:cViewPr>
    <p:sldLst>
      <p:sld r:id="rId1" collapse="1"/>
    </p:sldLst>
  </p:outlineViewPr>
  <p:notesTextViewPr>
    <p:cViewPr>
      <p:scale>
        <a:sx n="100" d="100"/>
        <a:sy n="100" d="100"/>
      </p:scale>
      <p:origin x="0" y="0"/>
    </p:cViewPr>
  </p:notesTextViewPr>
  <p:sorterViewPr>
    <p:cViewPr>
      <p:scale>
        <a:sx n="75" d="100"/>
        <a:sy n="75" d="100"/>
      </p:scale>
      <p:origin x="0" y="8298"/>
    </p:cViewPr>
  </p:sorterViewPr>
  <p:notesViewPr>
    <p:cSldViewPr>
      <p:cViewPr varScale="1">
        <p:scale>
          <a:sx n="72" d="100"/>
          <a:sy n="72" d="100"/>
        </p:scale>
        <p:origin x="-684" y="-96"/>
      </p:cViewPr>
      <p:guideLst>
        <p:guide orient="horz" pos="2147"/>
        <p:guide pos="309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_rels/viewProps.xml.rels><?xml version="1.0" encoding="UTF-8" standalone="yes"?>
<Relationships xmlns="http://schemas.openxmlformats.org/package/2006/relationships"><Relationship Id="rId1"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D85B34F-759D-B4F7-A2AC-F6187B95F40E}"/>
              </a:ext>
            </a:extLst>
          </p:cNvPr>
          <p:cNvSpPr>
            <a:spLocks noGrp="1" noChangeArrowheads="1"/>
          </p:cNvSpPr>
          <p:nvPr>
            <p:ph type="hdr" sz="quarter"/>
          </p:nvPr>
        </p:nvSpPr>
        <p:spPr bwMode="auto">
          <a:xfrm>
            <a:off x="0" y="0"/>
            <a:ext cx="4256088"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eaLnBrk="0" hangingPunct="0">
              <a:spcBef>
                <a:spcPct val="20000"/>
              </a:spcBef>
              <a:defRPr sz="1200">
                <a:latin typeface="Tahoma" pitchFamily="34" charset="0"/>
                <a:ea typeface="+mn-ea"/>
              </a:defRPr>
            </a:lvl1pPr>
          </a:lstStyle>
          <a:p>
            <a:pPr>
              <a:defRPr/>
            </a:pPr>
            <a:r>
              <a:rPr lang="zh-CN" altLang="en-US"/>
              <a:t>"</a:t>
            </a:r>
            <a:r>
              <a:rPr lang="en-US" altLang="zh-CN"/>
              <a:t>Finance" Bodie and Merton</a:t>
            </a:r>
          </a:p>
        </p:txBody>
      </p:sp>
      <p:sp>
        <p:nvSpPr>
          <p:cNvPr id="4099" name="Rectangle 3">
            <a:extLst>
              <a:ext uri="{FF2B5EF4-FFF2-40B4-BE49-F238E27FC236}">
                <a16:creationId xmlns:a16="http://schemas.microsoft.com/office/drawing/2014/main" id="{E5FA13F6-B779-A475-9B3C-FABB32E4EB7D}"/>
              </a:ext>
            </a:extLst>
          </p:cNvPr>
          <p:cNvSpPr>
            <a:spLocks noGrp="1" noChangeArrowheads="1"/>
          </p:cNvSpPr>
          <p:nvPr>
            <p:ph type="dt" sz="quarter" idx="1"/>
          </p:nvPr>
        </p:nvSpPr>
        <p:spPr bwMode="auto">
          <a:xfrm>
            <a:off x="5567363" y="0"/>
            <a:ext cx="4256087"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spcBef>
                <a:spcPct val="20000"/>
              </a:spcBef>
              <a:defRPr sz="1200">
                <a:latin typeface="Tahoma" pitchFamily="34" charset="0"/>
                <a:ea typeface="+mn-ea"/>
              </a:defRPr>
            </a:lvl1pPr>
          </a:lstStyle>
          <a:p>
            <a:pPr>
              <a:defRPr/>
            </a:pPr>
            <a:endParaRPr lang="en-US" altLang="zh-CN"/>
          </a:p>
        </p:txBody>
      </p:sp>
      <p:sp>
        <p:nvSpPr>
          <p:cNvPr id="4101" name="Rectangle 5">
            <a:extLst>
              <a:ext uri="{FF2B5EF4-FFF2-40B4-BE49-F238E27FC236}">
                <a16:creationId xmlns:a16="http://schemas.microsoft.com/office/drawing/2014/main" id="{1B95DD93-F539-A1C0-CD4B-3BF1D07436A6}"/>
              </a:ext>
            </a:extLst>
          </p:cNvPr>
          <p:cNvSpPr>
            <a:spLocks noGrp="1" noChangeArrowheads="1"/>
          </p:cNvSpPr>
          <p:nvPr>
            <p:ph type="sldNum" sz="quarter" idx="3"/>
          </p:nvPr>
        </p:nvSpPr>
        <p:spPr bwMode="auto">
          <a:xfrm>
            <a:off x="5567363" y="6475413"/>
            <a:ext cx="4256087" cy="339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spcBef>
                <a:spcPct val="20000"/>
              </a:spcBef>
              <a:defRPr sz="1200">
                <a:latin typeface="Tahoma" panose="020B0604030504040204" pitchFamily="34" charset="0"/>
              </a:defRPr>
            </a:lvl1pPr>
          </a:lstStyle>
          <a:p>
            <a:pPr>
              <a:defRPr/>
            </a:pPr>
            <a:fld id="{2A86F4F6-9EC1-4F89-AB0E-B797B8DA81CD}"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FEDD2FCA-57E6-898B-DD44-5C5F5F619860}"/>
              </a:ext>
            </a:extLst>
          </p:cNvPr>
          <p:cNvSpPr>
            <a:spLocks noGrp="1" noChangeArrowheads="1"/>
          </p:cNvSpPr>
          <p:nvPr>
            <p:ph type="hdr" sz="quarter"/>
          </p:nvPr>
        </p:nvSpPr>
        <p:spPr bwMode="auto">
          <a:xfrm>
            <a:off x="0" y="0"/>
            <a:ext cx="4256088"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eaLnBrk="0" hangingPunct="0">
              <a:spcBef>
                <a:spcPct val="20000"/>
              </a:spcBef>
              <a:buFontTx/>
              <a:buChar char="•"/>
              <a:defRPr sz="1200">
                <a:latin typeface="Tahoma" pitchFamily="34" charset="0"/>
                <a:ea typeface="+mn-ea"/>
              </a:defRPr>
            </a:lvl1pPr>
          </a:lstStyle>
          <a:p>
            <a:pPr>
              <a:defRPr/>
            </a:pPr>
            <a:endParaRPr lang="zh-CN" altLang="en-US"/>
          </a:p>
        </p:txBody>
      </p:sp>
      <p:sp>
        <p:nvSpPr>
          <p:cNvPr id="3075" name="Rectangle 3">
            <a:extLst>
              <a:ext uri="{FF2B5EF4-FFF2-40B4-BE49-F238E27FC236}">
                <a16:creationId xmlns:a16="http://schemas.microsoft.com/office/drawing/2014/main" id="{62CB41E7-662A-ABAE-71AE-52A54C0DF7FB}"/>
              </a:ext>
            </a:extLst>
          </p:cNvPr>
          <p:cNvSpPr>
            <a:spLocks noGrp="1" noRot="1" noChangeAspect="1" noChangeArrowheads="1" noTextEdit="1"/>
          </p:cNvSpPr>
          <p:nvPr>
            <p:ph type="sldImg" idx="2"/>
          </p:nvPr>
        </p:nvSpPr>
        <p:spPr bwMode="auto">
          <a:xfrm>
            <a:off x="3209925" y="512763"/>
            <a:ext cx="3403600" cy="2552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a:extLst>
              <a:ext uri="{FF2B5EF4-FFF2-40B4-BE49-F238E27FC236}">
                <a16:creationId xmlns:a16="http://schemas.microsoft.com/office/drawing/2014/main" id="{341027E1-52A2-776B-EDF0-C3742F3FD73A}"/>
              </a:ext>
            </a:extLst>
          </p:cNvPr>
          <p:cNvSpPr>
            <a:spLocks noGrp="1" noChangeArrowheads="1"/>
          </p:cNvSpPr>
          <p:nvPr>
            <p:ph type="body" sz="quarter" idx="3"/>
          </p:nvPr>
        </p:nvSpPr>
        <p:spPr bwMode="auto">
          <a:xfrm>
            <a:off x="1308100" y="3236913"/>
            <a:ext cx="7207250" cy="30670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3" name="Rectangle 5">
            <a:extLst>
              <a:ext uri="{FF2B5EF4-FFF2-40B4-BE49-F238E27FC236}">
                <a16:creationId xmlns:a16="http://schemas.microsoft.com/office/drawing/2014/main" id="{71CB8511-206D-8A4A-3E62-6FAE2C545EE3}"/>
              </a:ext>
            </a:extLst>
          </p:cNvPr>
          <p:cNvSpPr>
            <a:spLocks noGrp="1" noChangeArrowheads="1"/>
          </p:cNvSpPr>
          <p:nvPr>
            <p:ph type="dt" idx="1"/>
          </p:nvPr>
        </p:nvSpPr>
        <p:spPr bwMode="auto">
          <a:xfrm>
            <a:off x="5567363" y="0"/>
            <a:ext cx="4256087"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spcBef>
                <a:spcPct val="20000"/>
              </a:spcBef>
              <a:buFontTx/>
              <a:buChar char="•"/>
              <a:defRPr sz="1200">
                <a:latin typeface="Tahoma" pitchFamily="34" charset="0"/>
                <a:ea typeface="+mn-ea"/>
              </a:defRPr>
            </a:lvl1pPr>
          </a:lstStyle>
          <a:p>
            <a:pPr>
              <a:defRPr/>
            </a:pPr>
            <a:endParaRPr lang="en-US" altLang="zh-CN"/>
          </a:p>
        </p:txBody>
      </p:sp>
      <p:sp>
        <p:nvSpPr>
          <p:cNvPr id="2054" name="Rectangle 6">
            <a:extLst>
              <a:ext uri="{FF2B5EF4-FFF2-40B4-BE49-F238E27FC236}">
                <a16:creationId xmlns:a16="http://schemas.microsoft.com/office/drawing/2014/main" id="{12402336-90A7-9AC5-A9D1-27817E488727}"/>
              </a:ext>
            </a:extLst>
          </p:cNvPr>
          <p:cNvSpPr>
            <a:spLocks noGrp="1" noChangeArrowheads="1"/>
          </p:cNvSpPr>
          <p:nvPr>
            <p:ph type="ftr" sz="quarter" idx="4"/>
          </p:nvPr>
        </p:nvSpPr>
        <p:spPr bwMode="auto">
          <a:xfrm>
            <a:off x="0" y="6475413"/>
            <a:ext cx="4256088" cy="339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eaLnBrk="0" hangingPunct="0">
              <a:spcBef>
                <a:spcPct val="20000"/>
              </a:spcBef>
              <a:buFontTx/>
              <a:buChar char="•"/>
              <a:defRPr sz="1200">
                <a:latin typeface="Tahoma" pitchFamily="34" charset="0"/>
                <a:ea typeface="+mn-ea"/>
              </a:defRPr>
            </a:lvl1pPr>
          </a:lstStyle>
          <a:p>
            <a:pPr>
              <a:defRPr/>
            </a:pPr>
            <a:endParaRPr lang="en-US" altLang="zh-CN"/>
          </a:p>
        </p:txBody>
      </p:sp>
      <p:sp>
        <p:nvSpPr>
          <p:cNvPr id="2055" name="Rectangle 7">
            <a:extLst>
              <a:ext uri="{FF2B5EF4-FFF2-40B4-BE49-F238E27FC236}">
                <a16:creationId xmlns:a16="http://schemas.microsoft.com/office/drawing/2014/main" id="{32E8201C-FF8E-85A1-6939-4F7B8BE2D555}"/>
              </a:ext>
            </a:extLst>
          </p:cNvPr>
          <p:cNvSpPr>
            <a:spLocks noGrp="1" noChangeArrowheads="1"/>
          </p:cNvSpPr>
          <p:nvPr>
            <p:ph type="sldNum" sz="quarter" idx="5"/>
          </p:nvPr>
        </p:nvSpPr>
        <p:spPr bwMode="auto">
          <a:xfrm>
            <a:off x="5567363" y="6475413"/>
            <a:ext cx="4256087" cy="339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spcBef>
                <a:spcPct val="20000"/>
              </a:spcBef>
              <a:buFontTx/>
              <a:buChar char="•"/>
              <a:defRPr sz="1200">
                <a:latin typeface="Tahoma" panose="020B0604030504040204" pitchFamily="34" charset="0"/>
              </a:defRPr>
            </a:lvl1pPr>
          </a:lstStyle>
          <a:p>
            <a:pPr>
              <a:defRPr/>
            </a:pPr>
            <a:fld id="{FA9F6BF9-7601-453D-B13B-104D351F8B9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52C77671-8C90-998C-31AA-B5303743EE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FA111A73-CAA8-42B3-89A2-B7FD99401838}" type="slidenum">
              <a:rPr lang="zh-CN" altLang="en-US" smtClean="0">
                <a:latin typeface="Tahoma" panose="020B0604030504040204" pitchFamily="34" charset="0"/>
              </a:rPr>
              <a:pPr>
                <a:spcBef>
                  <a:spcPct val="20000"/>
                </a:spcBef>
              </a:pPr>
              <a:t>4</a:t>
            </a:fld>
            <a:endParaRPr lang="en-US" altLang="zh-CN">
              <a:latin typeface="Tahoma" panose="020B0604030504040204" pitchFamily="34" charset="0"/>
            </a:endParaRPr>
          </a:p>
        </p:txBody>
      </p:sp>
      <p:sp>
        <p:nvSpPr>
          <p:cNvPr id="8195" name="Rectangle 2">
            <a:extLst>
              <a:ext uri="{FF2B5EF4-FFF2-40B4-BE49-F238E27FC236}">
                <a16:creationId xmlns:a16="http://schemas.microsoft.com/office/drawing/2014/main" id="{C10D463C-9A90-431C-1180-0117684293B0}"/>
              </a:ext>
            </a:extLst>
          </p:cNvPr>
          <p:cNvSpPr>
            <a:spLocks noChangeArrowheads="1"/>
          </p:cNvSpPr>
          <p:nvPr/>
        </p:nvSpPr>
        <p:spPr bwMode="auto">
          <a:xfrm>
            <a:off x="5567363" y="0"/>
            <a:ext cx="42560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ZapfDingbats"/>
            </a:endParaRPr>
          </a:p>
        </p:txBody>
      </p:sp>
      <p:sp>
        <p:nvSpPr>
          <p:cNvPr id="8196" name="Rectangle 3">
            <a:extLst>
              <a:ext uri="{FF2B5EF4-FFF2-40B4-BE49-F238E27FC236}">
                <a16:creationId xmlns:a16="http://schemas.microsoft.com/office/drawing/2014/main" id="{3F653911-E498-189D-E0DA-3C8909E7A615}"/>
              </a:ext>
            </a:extLst>
          </p:cNvPr>
          <p:cNvSpPr>
            <a:spLocks noChangeArrowheads="1"/>
          </p:cNvSpPr>
          <p:nvPr/>
        </p:nvSpPr>
        <p:spPr bwMode="auto">
          <a:xfrm>
            <a:off x="5567363" y="6475413"/>
            <a:ext cx="42560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7620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r>
              <a:rPr lang="zh-CN" altLang="en-US" sz="1000" i="1"/>
              <a:t>10</a:t>
            </a:r>
          </a:p>
        </p:txBody>
      </p:sp>
      <p:sp>
        <p:nvSpPr>
          <p:cNvPr id="8197" name="Rectangle 4">
            <a:extLst>
              <a:ext uri="{FF2B5EF4-FFF2-40B4-BE49-F238E27FC236}">
                <a16:creationId xmlns:a16="http://schemas.microsoft.com/office/drawing/2014/main" id="{41B1CFBD-66D8-9062-75A7-89CF9F56647B}"/>
              </a:ext>
            </a:extLst>
          </p:cNvPr>
          <p:cNvSpPr>
            <a:spLocks noChangeArrowheads="1"/>
          </p:cNvSpPr>
          <p:nvPr/>
        </p:nvSpPr>
        <p:spPr bwMode="auto">
          <a:xfrm>
            <a:off x="0" y="6475413"/>
            <a:ext cx="4256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ZapfDingbats"/>
            </a:endParaRPr>
          </a:p>
        </p:txBody>
      </p:sp>
      <p:sp>
        <p:nvSpPr>
          <p:cNvPr id="8198" name="Rectangle 5">
            <a:extLst>
              <a:ext uri="{FF2B5EF4-FFF2-40B4-BE49-F238E27FC236}">
                <a16:creationId xmlns:a16="http://schemas.microsoft.com/office/drawing/2014/main" id="{F2DA0971-A88D-D1E6-183A-E8A4DC1437AA}"/>
              </a:ext>
            </a:extLst>
          </p:cNvPr>
          <p:cNvSpPr>
            <a:spLocks noChangeArrowheads="1"/>
          </p:cNvSpPr>
          <p:nvPr/>
        </p:nvSpPr>
        <p:spPr bwMode="auto">
          <a:xfrm>
            <a:off x="0" y="0"/>
            <a:ext cx="4256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ZapfDingbats"/>
            </a:endParaRPr>
          </a:p>
        </p:txBody>
      </p:sp>
      <p:sp>
        <p:nvSpPr>
          <p:cNvPr id="8199" name="Rectangle 6">
            <a:extLst>
              <a:ext uri="{FF2B5EF4-FFF2-40B4-BE49-F238E27FC236}">
                <a16:creationId xmlns:a16="http://schemas.microsoft.com/office/drawing/2014/main" id="{470F921E-A19F-36AF-2849-BBC7BD9CD6EF}"/>
              </a:ext>
            </a:extLst>
          </p:cNvPr>
          <p:cNvSpPr>
            <a:spLocks noGrp="1" noRot="1" noChangeAspect="1" noChangeArrowheads="1" noTextEdit="1"/>
          </p:cNvSpPr>
          <p:nvPr>
            <p:ph type="sldImg"/>
          </p:nvPr>
        </p:nvSpPr>
        <p:spPr>
          <a:xfrm>
            <a:off x="3214688" y="515938"/>
            <a:ext cx="3395662" cy="2546350"/>
          </a:xfrm>
          <a:ln cap="flat">
            <a:solidFill>
              <a:schemeClr val="tx1"/>
            </a:solidFill>
          </a:ln>
        </p:spPr>
      </p:sp>
      <p:sp>
        <p:nvSpPr>
          <p:cNvPr id="8200" name="Rectangle 7">
            <a:extLst>
              <a:ext uri="{FF2B5EF4-FFF2-40B4-BE49-F238E27FC236}">
                <a16:creationId xmlns:a16="http://schemas.microsoft.com/office/drawing/2014/main" id="{BB2DE5AE-657B-AD16-C416-1E1EFA9412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BA1DE734-6912-8CE8-BC28-FA1AE4038A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BCAB53DD-8F5D-4E7F-B22D-7407BAD9236F}" type="slidenum">
              <a:rPr lang="zh-CN" altLang="en-US" smtClean="0">
                <a:latin typeface="Tahoma" panose="020B0604030504040204" pitchFamily="34" charset="0"/>
              </a:rPr>
              <a:pPr>
                <a:spcBef>
                  <a:spcPct val="20000"/>
                </a:spcBef>
              </a:pPr>
              <a:t>8</a:t>
            </a:fld>
            <a:endParaRPr lang="en-US" altLang="zh-CN">
              <a:latin typeface="Tahoma" panose="020B0604030504040204" pitchFamily="34" charset="0"/>
            </a:endParaRPr>
          </a:p>
        </p:txBody>
      </p:sp>
      <p:sp>
        <p:nvSpPr>
          <p:cNvPr id="16387" name="Rectangle 2">
            <a:extLst>
              <a:ext uri="{FF2B5EF4-FFF2-40B4-BE49-F238E27FC236}">
                <a16:creationId xmlns:a16="http://schemas.microsoft.com/office/drawing/2014/main" id="{FA78AA8E-8C7B-D7C1-977C-A91E4B145B4C}"/>
              </a:ext>
            </a:extLst>
          </p:cNvPr>
          <p:cNvSpPr>
            <a:spLocks noChangeArrowheads="1"/>
          </p:cNvSpPr>
          <p:nvPr/>
        </p:nvSpPr>
        <p:spPr bwMode="auto">
          <a:xfrm>
            <a:off x="5567363" y="0"/>
            <a:ext cx="42560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ZapfDingbats"/>
            </a:endParaRPr>
          </a:p>
        </p:txBody>
      </p:sp>
      <p:sp>
        <p:nvSpPr>
          <p:cNvPr id="16388" name="Rectangle 3">
            <a:extLst>
              <a:ext uri="{FF2B5EF4-FFF2-40B4-BE49-F238E27FC236}">
                <a16:creationId xmlns:a16="http://schemas.microsoft.com/office/drawing/2014/main" id="{E4AB9478-E0DE-CF7F-C378-238DAB442FF6}"/>
              </a:ext>
            </a:extLst>
          </p:cNvPr>
          <p:cNvSpPr>
            <a:spLocks noChangeArrowheads="1"/>
          </p:cNvSpPr>
          <p:nvPr/>
        </p:nvSpPr>
        <p:spPr bwMode="auto">
          <a:xfrm>
            <a:off x="5567363" y="6475413"/>
            <a:ext cx="42560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7620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r>
              <a:rPr lang="zh-CN" altLang="en-US" sz="1000" i="1"/>
              <a:t>12</a:t>
            </a:r>
          </a:p>
        </p:txBody>
      </p:sp>
      <p:sp>
        <p:nvSpPr>
          <p:cNvPr id="16389" name="Rectangle 4">
            <a:extLst>
              <a:ext uri="{FF2B5EF4-FFF2-40B4-BE49-F238E27FC236}">
                <a16:creationId xmlns:a16="http://schemas.microsoft.com/office/drawing/2014/main" id="{C60C179E-7F31-221F-67FC-087E55C4EA73}"/>
              </a:ext>
            </a:extLst>
          </p:cNvPr>
          <p:cNvSpPr>
            <a:spLocks noChangeArrowheads="1"/>
          </p:cNvSpPr>
          <p:nvPr/>
        </p:nvSpPr>
        <p:spPr bwMode="auto">
          <a:xfrm>
            <a:off x="0" y="6475413"/>
            <a:ext cx="4256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ZapfDingbats"/>
            </a:endParaRPr>
          </a:p>
        </p:txBody>
      </p:sp>
      <p:sp>
        <p:nvSpPr>
          <p:cNvPr id="16390" name="Rectangle 5">
            <a:extLst>
              <a:ext uri="{FF2B5EF4-FFF2-40B4-BE49-F238E27FC236}">
                <a16:creationId xmlns:a16="http://schemas.microsoft.com/office/drawing/2014/main" id="{603C92A9-FF50-815B-FDFB-16B0818AB568}"/>
              </a:ext>
            </a:extLst>
          </p:cNvPr>
          <p:cNvSpPr>
            <a:spLocks noChangeArrowheads="1"/>
          </p:cNvSpPr>
          <p:nvPr/>
        </p:nvSpPr>
        <p:spPr bwMode="auto">
          <a:xfrm>
            <a:off x="0" y="0"/>
            <a:ext cx="4256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ZapfDingbats"/>
            </a:endParaRPr>
          </a:p>
        </p:txBody>
      </p:sp>
      <p:sp>
        <p:nvSpPr>
          <p:cNvPr id="16391" name="Rectangle 6">
            <a:extLst>
              <a:ext uri="{FF2B5EF4-FFF2-40B4-BE49-F238E27FC236}">
                <a16:creationId xmlns:a16="http://schemas.microsoft.com/office/drawing/2014/main" id="{BEA96629-D15F-C4A4-C018-8AA4D4EA89E5}"/>
              </a:ext>
            </a:extLst>
          </p:cNvPr>
          <p:cNvSpPr>
            <a:spLocks noGrp="1" noRot="1" noChangeAspect="1" noChangeArrowheads="1" noTextEdit="1"/>
          </p:cNvSpPr>
          <p:nvPr>
            <p:ph type="sldImg"/>
          </p:nvPr>
        </p:nvSpPr>
        <p:spPr>
          <a:xfrm>
            <a:off x="3214688" y="515938"/>
            <a:ext cx="3395662" cy="2546350"/>
          </a:xfrm>
          <a:ln cap="flat">
            <a:solidFill>
              <a:schemeClr val="tx1"/>
            </a:solidFill>
          </a:ln>
        </p:spPr>
      </p:sp>
      <p:sp>
        <p:nvSpPr>
          <p:cNvPr id="16392" name="Rectangle 7">
            <a:extLst>
              <a:ext uri="{FF2B5EF4-FFF2-40B4-BE49-F238E27FC236}">
                <a16:creationId xmlns:a16="http://schemas.microsoft.com/office/drawing/2014/main" id="{2D28DBDB-6F55-96B5-9B17-86FED8D930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48A037E5-5B3C-2521-C167-D787A431E3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2A521A01-6F15-4B8B-9C15-239297CBB324}" type="slidenum">
              <a:rPr lang="zh-CN" altLang="en-US" smtClean="0">
                <a:latin typeface="Tahoma" panose="020B0604030504040204" pitchFamily="34" charset="0"/>
              </a:rPr>
              <a:pPr>
                <a:spcBef>
                  <a:spcPct val="20000"/>
                </a:spcBef>
              </a:pPr>
              <a:t>9</a:t>
            </a:fld>
            <a:endParaRPr lang="en-US" altLang="zh-CN">
              <a:latin typeface="Tahoma" panose="020B0604030504040204" pitchFamily="34" charset="0"/>
            </a:endParaRPr>
          </a:p>
        </p:txBody>
      </p:sp>
      <p:sp>
        <p:nvSpPr>
          <p:cNvPr id="18435" name="Rectangle 2">
            <a:extLst>
              <a:ext uri="{FF2B5EF4-FFF2-40B4-BE49-F238E27FC236}">
                <a16:creationId xmlns:a16="http://schemas.microsoft.com/office/drawing/2014/main" id="{2F4DC60A-15D0-2E75-5881-13F1BD2FFE04}"/>
              </a:ext>
            </a:extLst>
          </p:cNvPr>
          <p:cNvSpPr>
            <a:spLocks noGrp="1" noRot="1" noChangeAspect="1" noChangeArrowheads="1" noTextEdit="1"/>
          </p:cNvSpPr>
          <p:nvPr>
            <p:ph type="sldImg"/>
          </p:nvPr>
        </p:nvSpPr>
        <p:spPr>
          <a:xfrm>
            <a:off x="3214688" y="515938"/>
            <a:ext cx="3395662" cy="2546350"/>
          </a:xfrm>
          <a:ln cap="flat">
            <a:solidFill>
              <a:schemeClr val="tx1"/>
            </a:solidFill>
          </a:ln>
        </p:spPr>
      </p:sp>
      <p:sp>
        <p:nvSpPr>
          <p:cNvPr id="18436" name="Rectangle 3">
            <a:extLst>
              <a:ext uri="{FF2B5EF4-FFF2-40B4-BE49-F238E27FC236}">
                <a16:creationId xmlns:a16="http://schemas.microsoft.com/office/drawing/2014/main" id="{EBF19C84-C805-17BD-FB02-BCA66BEA14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B0E1C11E-8B20-F3FF-4425-FA6A0D7162F9}"/>
              </a:ext>
            </a:extLst>
          </p:cNvPr>
          <p:cNvSpPr>
            <a:spLocks noGrp="1" noRot="1" noChangeAspect="1" noChangeArrowheads="1" noTextEdit="1"/>
          </p:cNvSpPr>
          <p:nvPr>
            <p:ph type="sldImg"/>
          </p:nvPr>
        </p:nvSpPr>
        <p:spPr>
          <a:ln/>
        </p:spPr>
      </p:sp>
      <p:sp>
        <p:nvSpPr>
          <p:cNvPr id="38915" name="备注占位符 2">
            <a:extLst>
              <a:ext uri="{FF2B5EF4-FFF2-40B4-BE49-F238E27FC236}">
                <a16:creationId xmlns:a16="http://schemas.microsoft.com/office/drawing/2014/main" id="{C4FE84DE-ED72-738F-F35D-282C2FDDD4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16" name="灯片编号占位符 3">
            <a:extLst>
              <a:ext uri="{FF2B5EF4-FFF2-40B4-BE49-F238E27FC236}">
                <a16:creationId xmlns:a16="http://schemas.microsoft.com/office/drawing/2014/main" id="{363964B8-9109-8EEA-AC1B-8BCCFEBB54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ea typeface="宋体" panose="02010600030101010101" pitchFamily="2" charset="-122"/>
              </a:defRPr>
            </a:lvl1pPr>
            <a:lvl2pPr marL="742950" indent="-285750">
              <a:defRPr sz="2400">
                <a:solidFill>
                  <a:schemeClr val="tx1"/>
                </a:solidFill>
                <a:latin typeface="ZapfDingbats"/>
                <a:ea typeface="宋体" panose="02010600030101010101" pitchFamily="2" charset="-122"/>
              </a:defRPr>
            </a:lvl2pPr>
            <a:lvl3pPr marL="1143000" indent="-228600">
              <a:defRPr sz="2400">
                <a:solidFill>
                  <a:schemeClr val="tx1"/>
                </a:solidFill>
                <a:latin typeface="ZapfDingbats"/>
                <a:ea typeface="宋体" panose="02010600030101010101" pitchFamily="2" charset="-122"/>
              </a:defRPr>
            </a:lvl3pPr>
            <a:lvl4pPr marL="1600200" indent="-228600">
              <a:defRPr sz="2400">
                <a:solidFill>
                  <a:schemeClr val="tx1"/>
                </a:solidFill>
                <a:latin typeface="ZapfDingbats"/>
                <a:ea typeface="宋体" panose="02010600030101010101" pitchFamily="2" charset="-122"/>
              </a:defRPr>
            </a:lvl4pPr>
            <a:lvl5pPr marL="2057400" indent="-228600">
              <a:defRPr sz="2400">
                <a:solidFill>
                  <a:schemeClr val="tx1"/>
                </a:solidFill>
                <a:latin typeface="ZapfDingbats"/>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ZapfDingbats"/>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ZapfDingbats"/>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ZapfDingbats"/>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ZapfDingbats"/>
                <a:ea typeface="宋体" panose="02010600030101010101" pitchFamily="2" charset="-122"/>
              </a:defRPr>
            </a:lvl9pPr>
          </a:lstStyle>
          <a:p>
            <a:fld id="{9C808A3B-6D59-4E70-ABFF-95736869D3B8}" type="slidenum">
              <a:rPr lang="zh-CN" altLang="en-US" sz="1200" smtClean="0">
                <a:latin typeface="Tahoma" panose="020B0604030504040204" pitchFamily="34" charset="0"/>
              </a:rPr>
              <a:pPr/>
              <a:t>23</a:t>
            </a:fld>
            <a:endParaRPr lang="en-US" altLang="zh-CN" sz="1200">
              <a:latin typeface="Tahoma" panose="020B060403050404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BB4A2626-00DF-B5DD-F698-5EB89D340C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B632A539-C690-4CE4-A2D9-BF496440B1C4}" type="slidenum">
              <a:rPr lang="zh-CN" altLang="en-US" smtClean="0">
                <a:latin typeface="Tahoma" panose="020B0604030504040204" pitchFamily="34" charset="0"/>
              </a:rPr>
              <a:pPr>
                <a:spcBef>
                  <a:spcPct val="20000"/>
                </a:spcBef>
              </a:pPr>
              <a:t>30</a:t>
            </a:fld>
            <a:endParaRPr lang="en-US" altLang="zh-CN">
              <a:latin typeface="Tahoma" panose="020B0604030504040204" pitchFamily="34" charset="0"/>
            </a:endParaRPr>
          </a:p>
        </p:txBody>
      </p:sp>
      <p:sp>
        <p:nvSpPr>
          <p:cNvPr id="47107" name="Rectangle 2">
            <a:extLst>
              <a:ext uri="{FF2B5EF4-FFF2-40B4-BE49-F238E27FC236}">
                <a16:creationId xmlns:a16="http://schemas.microsoft.com/office/drawing/2014/main" id="{E520B4EF-FDF2-540D-9E57-39D339655459}"/>
              </a:ext>
            </a:extLst>
          </p:cNvPr>
          <p:cNvSpPr>
            <a:spLocks noChangeArrowheads="1"/>
          </p:cNvSpPr>
          <p:nvPr/>
        </p:nvSpPr>
        <p:spPr bwMode="auto">
          <a:xfrm>
            <a:off x="5567363" y="0"/>
            <a:ext cx="42560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ZapfDingbats"/>
            </a:endParaRPr>
          </a:p>
        </p:txBody>
      </p:sp>
      <p:sp>
        <p:nvSpPr>
          <p:cNvPr id="47108" name="Rectangle 3">
            <a:extLst>
              <a:ext uri="{FF2B5EF4-FFF2-40B4-BE49-F238E27FC236}">
                <a16:creationId xmlns:a16="http://schemas.microsoft.com/office/drawing/2014/main" id="{35A8DB34-40D6-02B4-1B00-C4AE0612347E}"/>
              </a:ext>
            </a:extLst>
          </p:cNvPr>
          <p:cNvSpPr>
            <a:spLocks noChangeArrowheads="1"/>
          </p:cNvSpPr>
          <p:nvPr/>
        </p:nvSpPr>
        <p:spPr bwMode="auto">
          <a:xfrm>
            <a:off x="5567363" y="6475413"/>
            <a:ext cx="42560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7620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r>
              <a:rPr lang="zh-CN" altLang="en-US" sz="1000" i="1"/>
              <a:t>12</a:t>
            </a:r>
          </a:p>
        </p:txBody>
      </p:sp>
      <p:sp>
        <p:nvSpPr>
          <p:cNvPr id="47109" name="Rectangle 4">
            <a:extLst>
              <a:ext uri="{FF2B5EF4-FFF2-40B4-BE49-F238E27FC236}">
                <a16:creationId xmlns:a16="http://schemas.microsoft.com/office/drawing/2014/main" id="{4A0DC58D-A3F8-2161-A6EA-B7FF35E230F1}"/>
              </a:ext>
            </a:extLst>
          </p:cNvPr>
          <p:cNvSpPr>
            <a:spLocks noChangeArrowheads="1"/>
          </p:cNvSpPr>
          <p:nvPr/>
        </p:nvSpPr>
        <p:spPr bwMode="auto">
          <a:xfrm>
            <a:off x="0" y="6475413"/>
            <a:ext cx="4256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ZapfDingbats"/>
            </a:endParaRPr>
          </a:p>
        </p:txBody>
      </p:sp>
      <p:sp>
        <p:nvSpPr>
          <p:cNvPr id="47110" name="Rectangle 5">
            <a:extLst>
              <a:ext uri="{FF2B5EF4-FFF2-40B4-BE49-F238E27FC236}">
                <a16:creationId xmlns:a16="http://schemas.microsoft.com/office/drawing/2014/main" id="{30AEA53D-18D9-2851-0ACD-DE91B29F4926}"/>
              </a:ext>
            </a:extLst>
          </p:cNvPr>
          <p:cNvSpPr>
            <a:spLocks noChangeArrowheads="1"/>
          </p:cNvSpPr>
          <p:nvPr/>
        </p:nvSpPr>
        <p:spPr bwMode="auto">
          <a:xfrm>
            <a:off x="0" y="0"/>
            <a:ext cx="4256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ZapfDingbats"/>
            </a:endParaRPr>
          </a:p>
        </p:txBody>
      </p:sp>
      <p:sp>
        <p:nvSpPr>
          <p:cNvPr id="47111" name="Rectangle 6">
            <a:extLst>
              <a:ext uri="{FF2B5EF4-FFF2-40B4-BE49-F238E27FC236}">
                <a16:creationId xmlns:a16="http://schemas.microsoft.com/office/drawing/2014/main" id="{80C37138-C719-4B2F-ACEF-B42004035AC8}"/>
              </a:ext>
            </a:extLst>
          </p:cNvPr>
          <p:cNvSpPr>
            <a:spLocks noGrp="1" noRot="1" noChangeAspect="1" noChangeArrowheads="1" noTextEdit="1"/>
          </p:cNvSpPr>
          <p:nvPr>
            <p:ph type="sldImg"/>
          </p:nvPr>
        </p:nvSpPr>
        <p:spPr>
          <a:xfrm>
            <a:off x="3214688" y="515938"/>
            <a:ext cx="3395662" cy="2546350"/>
          </a:xfrm>
          <a:ln cap="flat">
            <a:solidFill>
              <a:schemeClr val="tx1"/>
            </a:solidFill>
          </a:ln>
        </p:spPr>
      </p:sp>
      <p:sp>
        <p:nvSpPr>
          <p:cNvPr id="47112" name="Rectangle 7">
            <a:extLst>
              <a:ext uri="{FF2B5EF4-FFF2-40B4-BE49-F238E27FC236}">
                <a16:creationId xmlns:a16="http://schemas.microsoft.com/office/drawing/2014/main" id="{7DACB003-A612-8C55-097B-5C684A0258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6793ED2-0463-C462-169B-32F1D7071B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96257EBB-CEC0-4B97-A33E-F67FE51305E6}" type="slidenum">
              <a:rPr lang="zh-CN" altLang="en-US" smtClean="0">
                <a:latin typeface="Tahoma" panose="020B0604030504040204" pitchFamily="34" charset="0"/>
              </a:rPr>
              <a:pPr>
                <a:spcBef>
                  <a:spcPct val="20000"/>
                </a:spcBef>
              </a:pPr>
              <a:t>40</a:t>
            </a:fld>
            <a:endParaRPr lang="en-US" altLang="zh-CN">
              <a:latin typeface="Tahoma" panose="020B0604030504040204" pitchFamily="34" charset="0"/>
            </a:endParaRPr>
          </a:p>
        </p:txBody>
      </p:sp>
      <p:sp>
        <p:nvSpPr>
          <p:cNvPr id="52227" name="Rectangle 2">
            <a:extLst>
              <a:ext uri="{FF2B5EF4-FFF2-40B4-BE49-F238E27FC236}">
                <a16:creationId xmlns:a16="http://schemas.microsoft.com/office/drawing/2014/main" id="{20A229BC-7829-EDBB-A49A-62BD21A21AD4}"/>
              </a:ext>
            </a:extLst>
          </p:cNvPr>
          <p:cNvSpPr>
            <a:spLocks noChangeArrowheads="1"/>
          </p:cNvSpPr>
          <p:nvPr/>
        </p:nvSpPr>
        <p:spPr bwMode="auto">
          <a:xfrm>
            <a:off x="5567363" y="0"/>
            <a:ext cx="42560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ZapfDingbats"/>
            </a:endParaRPr>
          </a:p>
        </p:txBody>
      </p:sp>
      <p:sp>
        <p:nvSpPr>
          <p:cNvPr id="52228" name="Rectangle 3">
            <a:extLst>
              <a:ext uri="{FF2B5EF4-FFF2-40B4-BE49-F238E27FC236}">
                <a16:creationId xmlns:a16="http://schemas.microsoft.com/office/drawing/2014/main" id="{797C3910-A7A3-49D1-6963-41608EB10E5F}"/>
              </a:ext>
            </a:extLst>
          </p:cNvPr>
          <p:cNvSpPr>
            <a:spLocks noChangeArrowheads="1"/>
          </p:cNvSpPr>
          <p:nvPr/>
        </p:nvSpPr>
        <p:spPr bwMode="auto">
          <a:xfrm>
            <a:off x="5567363" y="6475413"/>
            <a:ext cx="42560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7620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r>
              <a:rPr lang="zh-CN" altLang="en-US" sz="1000" i="1"/>
              <a:t>12</a:t>
            </a:r>
          </a:p>
        </p:txBody>
      </p:sp>
      <p:sp>
        <p:nvSpPr>
          <p:cNvPr id="52229" name="Rectangle 4">
            <a:extLst>
              <a:ext uri="{FF2B5EF4-FFF2-40B4-BE49-F238E27FC236}">
                <a16:creationId xmlns:a16="http://schemas.microsoft.com/office/drawing/2014/main" id="{037309D1-5EED-27D5-C229-1C5F15882309}"/>
              </a:ext>
            </a:extLst>
          </p:cNvPr>
          <p:cNvSpPr>
            <a:spLocks noChangeArrowheads="1"/>
          </p:cNvSpPr>
          <p:nvPr/>
        </p:nvSpPr>
        <p:spPr bwMode="auto">
          <a:xfrm>
            <a:off x="0" y="6475413"/>
            <a:ext cx="4256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ZapfDingbats"/>
            </a:endParaRPr>
          </a:p>
        </p:txBody>
      </p:sp>
      <p:sp>
        <p:nvSpPr>
          <p:cNvPr id="52230" name="Rectangle 5">
            <a:extLst>
              <a:ext uri="{FF2B5EF4-FFF2-40B4-BE49-F238E27FC236}">
                <a16:creationId xmlns:a16="http://schemas.microsoft.com/office/drawing/2014/main" id="{7424F9FA-A04B-ACFE-A2F9-1F42D0C26491}"/>
              </a:ext>
            </a:extLst>
          </p:cNvPr>
          <p:cNvSpPr>
            <a:spLocks noChangeArrowheads="1"/>
          </p:cNvSpPr>
          <p:nvPr/>
        </p:nvSpPr>
        <p:spPr bwMode="auto">
          <a:xfrm>
            <a:off x="0" y="0"/>
            <a:ext cx="4256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ZapfDingbats"/>
            </a:endParaRPr>
          </a:p>
        </p:txBody>
      </p:sp>
      <p:sp>
        <p:nvSpPr>
          <p:cNvPr id="52231" name="Rectangle 6">
            <a:extLst>
              <a:ext uri="{FF2B5EF4-FFF2-40B4-BE49-F238E27FC236}">
                <a16:creationId xmlns:a16="http://schemas.microsoft.com/office/drawing/2014/main" id="{1ED9C969-815B-4DA5-D99D-91932536D20E}"/>
              </a:ext>
            </a:extLst>
          </p:cNvPr>
          <p:cNvSpPr>
            <a:spLocks noGrp="1" noRot="1" noChangeAspect="1" noChangeArrowheads="1" noTextEdit="1"/>
          </p:cNvSpPr>
          <p:nvPr>
            <p:ph type="sldImg"/>
          </p:nvPr>
        </p:nvSpPr>
        <p:spPr>
          <a:xfrm>
            <a:off x="3214688" y="515938"/>
            <a:ext cx="3395662" cy="2546350"/>
          </a:xfrm>
          <a:ln cap="flat">
            <a:solidFill>
              <a:schemeClr val="tx1"/>
            </a:solidFill>
          </a:ln>
        </p:spPr>
      </p:sp>
      <p:sp>
        <p:nvSpPr>
          <p:cNvPr id="52232" name="Rectangle 7">
            <a:extLst>
              <a:ext uri="{FF2B5EF4-FFF2-40B4-BE49-F238E27FC236}">
                <a16:creationId xmlns:a16="http://schemas.microsoft.com/office/drawing/2014/main" id="{AC0B2AE5-871B-BDD9-94DB-7AA81C4A16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685958119"/>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96968719"/>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213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213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11944027"/>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213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490999"/>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74043893"/>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17178806"/>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Tree>
    <p:extLst>
      <p:ext uri="{BB962C8B-B14F-4D97-AF65-F5344CB8AC3E}">
        <p14:creationId xmlns:p14="http://schemas.microsoft.com/office/powerpoint/2010/main" val="8732128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8475655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258258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1701130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94441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22375821"/>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478030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4328088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96067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65175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324108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27124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213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213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25746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12868110"/>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05321611"/>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96870292"/>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79490681"/>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5406489"/>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683393559"/>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93608786"/>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oleObject" Target="../embeddings/oleObject1.bin"/><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06EBDF88-9834-3494-DAE0-55DADCE5F131}"/>
              </a:ext>
            </a:extLst>
          </p:cNvPr>
          <p:cNvGrpSpPr>
            <a:grpSpLocks/>
          </p:cNvGrpSpPr>
          <p:nvPr/>
        </p:nvGrpSpPr>
        <p:grpSpPr bwMode="auto">
          <a:xfrm>
            <a:off x="146050" y="976313"/>
            <a:ext cx="8836025" cy="5256212"/>
            <a:chOff x="92" y="615"/>
            <a:chExt cx="5566" cy="3311"/>
          </a:xfrm>
        </p:grpSpPr>
        <p:grpSp>
          <p:nvGrpSpPr>
            <p:cNvPr id="1033" name="Group 3">
              <a:extLst>
                <a:ext uri="{FF2B5EF4-FFF2-40B4-BE49-F238E27FC236}">
                  <a16:creationId xmlns:a16="http://schemas.microsoft.com/office/drawing/2014/main" id="{EBBAF040-39BF-8CBE-0C07-0AF86F1F2B95}"/>
                </a:ext>
              </a:extLst>
            </p:cNvPr>
            <p:cNvGrpSpPr>
              <a:grpSpLocks/>
            </p:cNvGrpSpPr>
            <p:nvPr/>
          </p:nvGrpSpPr>
          <p:grpSpPr bwMode="auto">
            <a:xfrm>
              <a:off x="2314" y="617"/>
              <a:ext cx="3344" cy="3080"/>
              <a:chOff x="2314" y="617"/>
              <a:chExt cx="3344" cy="3080"/>
            </a:xfrm>
          </p:grpSpPr>
          <p:grpSp>
            <p:nvGrpSpPr>
              <p:cNvPr id="1041" name="Group 4">
                <a:extLst>
                  <a:ext uri="{FF2B5EF4-FFF2-40B4-BE49-F238E27FC236}">
                    <a16:creationId xmlns:a16="http://schemas.microsoft.com/office/drawing/2014/main" id="{80536340-FE4C-03FE-562B-F3A7CCBA38FE}"/>
                  </a:ext>
                </a:extLst>
              </p:cNvPr>
              <p:cNvGrpSpPr>
                <a:grpSpLocks/>
              </p:cNvGrpSpPr>
              <p:nvPr/>
            </p:nvGrpSpPr>
            <p:grpSpPr bwMode="auto">
              <a:xfrm>
                <a:off x="5166" y="2575"/>
                <a:ext cx="492" cy="1122"/>
                <a:chOff x="5166" y="2575"/>
                <a:chExt cx="492" cy="1122"/>
              </a:xfrm>
            </p:grpSpPr>
            <p:grpSp>
              <p:nvGrpSpPr>
                <p:cNvPr id="1065" name="Group 5">
                  <a:extLst>
                    <a:ext uri="{FF2B5EF4-FFF2-40B4-BE49-F238E27FC236}">
                      <a16:creationId xmlns:a16="http://schemas.microsoft.com/office/drawing/2014/main" id="{4FBC73A3-4542-5B98-E89F-955E9939975D}"/>
                    </a:ext>
                  </a:extLst>
                </p:cNvPr>
                <p:cNvGrpSpPr>
                  <a:grpSpLocks/>
                </p:cNvGrpSpPr>
                <p:nvPr/>
              </p:nvGrpSpPr>
              <p:grpSpPr bwMode="auto">
                <a:xfrm>
                  <a:off x="5166" y="3367"/>
                  <a:ext cx="492" cy="330"/>
                  <a:chOff x="5166" y="3367"/>
                  <a:chExt cx="492" cy="330"/>
                </a:xfrm>
              </p:grpSpPr>
              <p:sp>
                <p:nvSpPr>
                  <p:cNvPr id="1067" name="Freeform 6">
                    <a:extLst>
                      <a:ext uri="{FF2B5EF4-FFF2-40B4-BE49-F238E27FC236}">
                        <a16:creationId xmlns:a16="http://schemas.microsoft.com/office/drawing/2014/main" id="{0EE4D73F-5FAE-22FA-D4C7-5AC43F2F19A0}"/>
                      </a:ext>
                    </a:extLst>
                  </p:cNvPr>
                  <p:cNvSpPr>
                    <a:spLocks/>
                  </p:cNvSpPr>
                  <p:nvPr/>
                </p:nvSpPr>
                <p:spPr bwMode="auto">
                  <a:xfrm>
                    <a:off x="5579" y="3367"/>
                    <a:ext cx="79" cy="200"/>
                  </a:xfrm>
                  <a:custGeom>
                    <a:avLst/>
                    <a:gdLst>
                      <a:gd name="T0" fmla="*/ 25 w 79"/>
                      <a:gd name="T1" fmla="*/ 3 h 200"/>
                      <a:gd name="T2" fmla="*/ 33 w 79"/>
                      <a:gd name="T3" fmla="*/ 0 h 200"/>
                      <a:gd name="T4" fmla="*/ 47 w 79"/>
                      <a:gd name="T5" fmla="*/ 22 h 200"/>
                      <a:gd name="T6" fmla="*/ 45 w 79"/>
                      <a:gd name="T7" fmla="*/ 86 h 200"/>
                      <a:gd name="T8" fmla="*/ 55 w 79"/>
                      <a:gd name="T9" fmla="*/ 86 h 200"/>
                      <a:gd name="T10" fmla="*/ 57 w 79"/>
                      <a:gd name="T11" fmla="*/ 94 h 200"/>
                      <a:gd name="T12" fmla="*/ 60 w 79"/>
                      <a:gd name="T13" fmla="*/ 108 h 200"/>
                      <a:gd name="T14" fmla="*/ 62 w 79"/>
                      <a:gd name="T15" fmla="*/ 116 h 200"/>
                      <a:gd name="T16" fmla="*/ 70 w 79"/>
                      <a:gd name="T17" fmla="*/ 113 h 200"/>
                      <a:gd name="T18" fmla="*/ 76 w 79"/>
                      <a:gd name="T19" fmla="*/ 100 h 200"/>
                      <a:gd name="T20" fmla="*/ 78 w 79"/>
                      <a:gd name="T21" fmla="*/ 108 h 200"/>
                      <a:gd name="T22" fmla="*/ 74 w 79"/>
                      <a:gd name="T23" fmla="*/ 119 h 200"/>
                      <a:gd name="T24" fmla="*/ 70 w 79"/>
                      <a:gd name="T25" fmla="*/ 127 h 200"/>
                      <a:gd name="T26" fmla="*/ 68 w 79"/>
                      <a:gd name="T27" fmla="*/ 144 h 200"/>
                      <a:gd name="T28" fmla="*/ 59 w 79"/>
                      <a:gd name="T29" fmla="*/ 152 h 200"/>
                      <a:gd name="T30" fmla="*/ 53 w 79"/>
                      <a:gd name="T31" fmla="*/ 155 h 200"/>
                      <a:gd name="T32" fmla="*/ 45 w 79"/>
                      <a:gd name="T33" fmla="*/ 163 h 200"/>
                      <a:gd name="T34" fmla="*/ 43 w 79"/>
                      <a:gd name="T35" fmla="*/ 171 h 200"/>
                      <a:gd name="T36" fmla="*/ 45 w 79"/>
                      <a:gd name="T37" fmla="*/ 180 h 200"/>
                      <a:gd name="T38" fmla="*/ 47 w 79"/>
                      <a:gd name="T39" fmla="*/ 188 h 200"/>
                      <a:gd name="T40" fmla="*/ 37 w 79"/>
                      <a:gd name="T41" fmla="*/ 193 h 200"/>
                      <a:gd name="T42" fmla="*/ 31 w 79"/>
                      <a:gd name="T43" fmla="*/ 196 h 200"/>
                      <a:gd name="T44" fmla="*/ 25 w 79"/>
                      <a:gd name="T45" fmla="*/ 199 h 200"/>
                      <a:gd name="T46" fmla="*/ 21 w 79"/>
                      <a:gd name="T47" fmla="*/ 196 h 200"/>
                      <a:gd name="T48" fmla="*/ 12 w 79"/>
                      <a:gd name="T49" fmla="*/ 193 h 200"/>
                      <a:gd name="T50" fmla="*/ 8 w 79"/>
                      <a:gd name="T51" fmla="*/ 188 h 200"/>
                      <a:gd name="T52" fmla="*/ 12 w 79"/>
                      <a:gd name="T53" fmla="*/ 182 h 200"/>
                      <a:gd name="T54" fmla="*/ 20 w 79"/>
                      <a:gd name="T55" fmla="*/ 180 h 200"/>
                      <a:gd name="T56" fmla="*/ 25 w 79"/>
                      <a:gd name="T57" fmla="*/ 166 h 200"/>
                      <a:gd name="T58" fmla="*/ 25 w 79"/>
                      <a:gd name="T59" fmla="*/ 160 h 200"/>
                      <a:gd name="T60" fmla="*/ 20 w 79"/>
                      <a:gd name="T61" fmla="*/ 155 h 200"/>
                      <a:gd name="T62" fmla="*/ 12 w 79"/>
                      <a:gd name="T63" fmla="*/ 146 h 200"/>
                      <a:gd name="T64" fmla="*/ 6 w 79"/>
                      <a:gd name="T65" fmla="*/ 146 h 200"/>
                      <a:gd name="T66" fmla="*/ 2 w 79"/>
                      <a:gd name="T67" fmla="*/ 144 h 200"/>
                      <a:gd name="T68" fmla="*/ 0 w 79"/>
                      <a:gd name="T69" fmla="*/ 135 h 200"/>
                      <a:gd name="T70" fmla="*/ 2 w 79"/>
                      <a:gd name="T71" fmla="*/ 130 h 200"/>
                      <a:gd name="T72" fmla="*/ 6 w 79"/>
                      <a:gd name="T73" fmla="*/ 130 h 200"/>
                      <a:gd name="T74" fmla="*/ 12 w 79"/>
                      <a:gd name="T75" fmla="*/ 127 h 200"/>
                      <a:gd name="T76" fmla="*/ 20 w 79"/>
                      <a:gd name="T77" fmla="*/ 119 h 200"/>
                      <a:gd name="T78" fmla="*/ 23 w 79"/>
                      <a:gd name="T79" fmla="*/ 116 h 200"/>
                      <a:gd name="T80" fmla="*/ 27 w 79"/>
                      <a:gd name="T81" fmla="*/ 86 h 200"/>
                      <a:gd name="T82" fmla="*/ 23 w 79"/>
                      <a:gd name="T83" fmla="*/ 77 h 200"/>
                      <a:gd name="T84" fmla="*/ 18 w 79"/>
                      <a:gd name="T85" fmla="*/ 72 h 200"/>
                      <a:gd name="T86" fmla="*/ 16 w 79"/>
                      <a:gd name="T87" fmla="*/ 55 h 200"/>
                      <a:gd name="T88" fmla="*/ 18 w 79"/>
                      <a:gd name="T89" fmla="*/ 39 h 200"/>
                      <a:gd name="T90" fmla="*/ 20 w 79"/>
                      <a:gd name="T91" fmla="*/ 28 h 200"/>
                      <a:gd name="T92" fmla="*/ 25 w 79"/>
                      <a:gd name="T93" fmla="*/ 3 h 2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9" h="200">
                        <a:moveTo>
                          <a:pt x="25" y="3"/>
                        </a:moveTo>
                        <a:lnTo>
                          <a:pt x="33" y="0"/>
                        </a:lnTo>
                        <a:lnTo>
                          <a:pt x="47" y="22"/>
                        </a:lnTo>
                        <a:lnTo>
                          <a:pt x="45" y="86"/>
                        </a:lnTo>
                        <a:lnTo>
                          <a:pt x="55" y="86"/>
                        </a:lnTo>
                        <a:lnTo>
                          <a:pt x="57" y="94"/>
                        </a:lnTo>
                        <a:lnTo>
                          <a:pt x="60" y="108"/>
                        </a:lnTo>
                        <a:lnTo>
                          <a:pt x="62" y="116"/>
                        </a:lnTo>
                        <a:lnTo>
                          <a:pt x="70" y="113"/>
                        </a:lnTo>
                        <a:lnTo>
                          <a:pt x="76" y="100"/>
                        </a:lnTo>
                        <a:lnTo>
                          <a:pt x="78" y="108"/>
                        </a:lnTo>
                        <a:lnTo>
                          <a:pt x="74" y="119"/>
                        </a:lnTo>
                        <a:lnTo>
                          <a:pt x="70" y="127"/>
                        </a:lnTo>
                        <a:lnTo>
                          <a:pt x="68" y="144"/>
                        </a:lnTo>
                        <a:lnTo>
                          <a:pt x="59" y="152"/>
                        </a:lnTo>
                        <a:lnTo>
                          <a:pt x="53" y="155"/>
                        </a:lnTo>
                        <a:lnTo>
                          <a:pt x="45" y="163"/>
                        </a:lnTo>
                        <a:lnTo>
                          <a:pt x="43" y="171"/>
                        </a:lnTo>
                        <a:lnTo>
                          <a:pt x="45" y="180"/>
                        </a:lnTo>
                        <a:lnTo>
                          <a:pt x="47" y="188"/>
                        </a:lnTo>
                        <a:lnTo>
                          <a:pt x="37" y="193"/>
                        </a:lnTo>
                        <a:lnTo>
                          <a:pt x="31" y="196"/>
                        </a:lnTo>
                        <a:lnTo>
                          <a:pt x="25" y="199"/>
                        </a:lnTo>
                        <a:lnTo>
                          <a:pt x="21" y="196"/>
                        </a:lnTo>
                        <a:lnTo>
                          <a:pt x="12" y="193"/>
                        </a:lnTo>
                        <a:lnTo>
                          <a:pt x="8" y="188"/>
                        </a:lnTo>
                        <a:lnTo>
                          <a:pt x="12" y="182"/>
                        </a:lnTo>
                        <a:lnTo>
                          <a:pt x="20" y="180"/>
                        </a:lnTo>
                        <a:lnTo>
                          <a:pt x="25" y="166"/>
                        </a:lnTo>
                        <a:lnTo>
                          <a:pt x="25" y="160"/>
                        </a:lnTo>
                        <a:lnTo>
                          <a:pt x="20" y="155"/>
                        </a:lnTo>
                        <a:lnTo>
                          <a:pt x="12" y="146"/>
                        </a:lnTo>
                        <a:lnTo>
                          <a:pt x="6" y="146"/>
                        </a:lnTo>
                        <a:lnTo>
                          <a:pt x="2" y="144"/>
                        </a:lnTo>
                        <a:lnTo>
                          <a:pt x="0" y="135"/>
                        </a:lnTo>
                        <a:lnTo>
                          <a:pt x="2" y="130"/>
                        </a:lnTo>
                        <a:lnTo>
                          <a:pt x="6" y="130"/>
                        </a:lnTo>
                        <a:lnTo>
                          <a:pt x="12" y="127"/>
                        </a:lnTo>
                        <a:lnTo>
                          <a:pt x="20" y="119"/>
                        </a:lnTo>
                        <a:lnTo>
                          <a:pt x="23" y="116"/>
                        </a:lnTo>
                        <a:lnTo>
                          <a:pt x="27" y="86"/>
                        </a:lnTo>
                        <a:lnTo>
                          <a:pt x="23" y="77"/>
                        </a:lnTo>
                        <a:lnTo>
                          <a:pt x="18" y="72"/>
                        </a:lnTo>
                        <a:lnTo>
                          <a:pt x="16" y="55"/>
                        </a:lnTo>
                        <a:lnTo>
                          <a:pt x="18" y="39"/>
                        </a:lnTo>
                        <a:lnTo>
                          <a:pt x="20" y="28"/>
                        </a:lnTo>
                        <a:lnTo>
                          <a:pt x="25" y="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8" name="Freeform 7">
                    <a:extLst>
                      <a:ext uri="{FF2B5EF4-FFF2-40B4-BE49-F238E27FC236}">
                        <a16:creationId xmlns:a16="http://schemas.microsoft.com/office/drawing/2014/main" id="{58C74A96-40A8-3DA6-A945-AB295AC377F2}"/>
                      </a:ext>
                    </a:extLst>
                  </p:cNvPr>
                  <p:cNvSpPr>
                    <a:spLocks/>
                  </p:cNvSpPr>
                  <p:nvPr/>
                </p:nvSpPr>
                <p:spPr bwMode="auto">
                  <a:xfrm>
                    <a:off x="5428" y="3527"/>
                    <a:ext cx="146" cy="170"/>
                  </a:xfrm>
                  <a:custGeom>
                    <a:avLst/>
                    <a:gdLst>
                      <a:gd name="T0" fmla="*/ 102 w 146"/>
                      <a:gd name="T1" fmla="*/ 0 h 170"/>
                      <a:gd name="T2" fmla="*/ 120 w 146"/>
                      <a:gd name="T3" fmla="*/ 0 h 170"/>
                      <a:gd name="T4" fmla="*/ 145 w 146"/>
                      <a:gd name="T5" fmla="*/ 44 h 170"/>
                      <a:gd name="T6" fmla="*/ 118 w 146"/>
                      <a:gd name="T7" fmla="*/ 83 h 170"/>
                      <a:gd name="T8" fmla="*/ 118 w 146"/>
                      <a:gd name="T9" fmla="*/ 100 h 170"/>
                      <a:gd name="T10" fmla="*/ 112 w 146"/>
                      <a:gd name="T11" fmla="*/ 105 h 170"/>
                      <a:gd name="T12" fmla="*/ 96 w 146"/>
                      <a:gd name="T13" fmla="*/ 105 h 170"/>
                      <a:gd name="T14" fmla="*/ 76 w 146"/>
                      <a:gd name="T15" fmla="*/ 127 h 170"/>
                      <a:gd name="T16" fmla="*/ 59 w 146"/>
                      <a:gd name="T17" fmla="*/ 150 h 170"/>
                      <a:gd name="T18" fmla="*/ 47 w 146"/>
                      <a:gd name="T19" fmla="*/ 169 h 170"/>
                      <a:gd name="T20" fmla="*/ 47 w 146"/>
                      <a:gd name="T21" fmla="*/ 152 h 170"/>
                      <a:gd name="T22" fmla="*/ 25 w 146"/>
                      <a:gd name="T23" fmla="*/ 155 h 170"/>
                      <a:gd name="T24" fmla="*/ 16 w 146"/>
                      <a:gd name="T25" fmla="*/ 155 h 170"/>
                      <a:gd name="T26" fmla="*/ 0 w 146"/>
                      <a:gd name="T27" fmla="*/ 155 h 170"/>
                      <a:gd name="T28" fmla="*/ 22 w 146"/>
                      <a:gd name="T29" fmla="*/ 127 h 170"/>
                      <a:gd name="T30" fmla="*/ 29 w 146"/>
                      <a:gd name="T31" fmla="*/ 114 h 170"/>
                      <a:gd name="T32" fmla="*/ 37 w 146"/>
                      <a:gd name="T33" fmla="*/ 114 h 170"/>
                      <a:gd name="T34" fmla="*/ 53 w 146"/>
                      <a:gd name="T35" fmla="*/ 91 h 170"/>
                      <a:gd name="T36" fmla="*/ 59 w 146"/>
                      <a:gd name="T37" fmla="*/ 91 h 170"/>
                      <a:gd name="T38" fmla="*/ 59 w 146"/>
                      <a:gd name="T39" fmla="*/ 89 h 170"/>
                      <a:gd name="T40" fmla="*/ 67 w 146"/>
                      <a:gd name="T41" fmla="*/ 80 h 170"/>
                      <a:gd name="T42" fmla="*/ 76 w 146"/>
                      <a:gd name="T43" fmla="*/ 80 h 170"/>
                      <a:gd name="T44" fmla="*/ 73 w 146"/>
                      <a:gd name="T45" fmla="*/ 55 h 170"/>
                      <a:gd name="T46" fmla="*/ 74 w 146"/>
                      <a:gd name="T47" fmla="*/ 55 h 170"/>
                      <a:gd name="T48" fmla="*/ 84 w 146"/>
                      <a:gd name="T49" fmla="*/ 42 h 170"/>
                      <a:gd name="T50" fmla="*/ 88 w 146"/>
                      <a:gd name="T51" fmla="*/ 53 h 170"/>
                      <a:gd name="T52" fmla="*/ 104 w 146"/>
                      <a:gd name="T53" fmla="*/ 33 h 170"/>
                      <a:gd name="T54" fmla="*/ 102 w 146"/>
                      <a:gd name="T55" fmla="*/ 0 h 1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46" h="170">
                        <a:moveTo>
                          <a:pt x="102" y="0"/>
                        </a:moveTo>
                        <a:lnTo>
                          <a:pt x="120" y="0"/>
                        </a:lnTo>
                        <a:lnTo>
                          <a:pt x="145" y="44"/>
                        </a:lnTo>
                        <a:lnTo>
                          <a:pt x="118" y="83"/>
                        </a:lnTo>
                        <a:lnTo>
                          <a:pt x="118" y="100"/>
                        </a:lnTo>
                        <a:lnTo>
                          <a:pt x="112" y="105"/>
                        </a:lnTo>
                        <a:lnTo>
                          <a:pt x="96" y="105"/>
                        </a:lnTo>
                        <a:lnTo>
                          <a:pt x="76" y="127"/>
                        </a:lnTo>
                        <a:lnTo>
                          <a:pt x="59" y="150"/>
                        </a:lnTo>
                        <a:lnTo>
                          <a:pt x="47" y="169"/>
                        </a:lnTo>
                        <a:lnTo>
                          <a:pt x="47" y="152"/>
                        </a:lnTo>
                        <a:lnTo>
                          <a:pt x="25" y="155"/>
                        </a:lnTo>
                        <a:lnTo>
                          <a:pt x="16" y="155"/>
                        </a:lnTo>
                        <a:lnTo>
                          <a:pt x="0" y="155"/>
                        </a:lnTo>
                        <a:lnTo>
                          <a:pt x="22" y="127"/>
                        </a:lnTo>
                        <a:lnTo>
                          <a:pt x="29" y="114"/>
                        </a:lnTo>
                        <a:lnTo>
                          <a:pt x="37" y="114"/>
                        </a:lnTo>
                        <a:lnTo>
                          <a:pt x="53" y="91"/>
                        </a:lnTo>
                        <a:lnTo>
                          <a:pt x="59" y="91"/>
                        </a:lnTo>
                        <a:lnTo>
                          <a:pt x="59" y="89"/>
                        </a:lnTo>
                        <a:lnTo>
                          <a:pt x="67" y="80"/>
                        </a:lnTo>
                        <a:lnTo>
                          <a:pt x="76" y="80"/>
                        </a:lnTo>
                        <a:lnTo>
                          <a:pt x="73" y="55"/>
                        </a:lnTo>
                        <a:lnTo>
                          <a:pt x="74" y="55"/>
                        </a:lnTo>
                        <a:lnTo>
                          <a:pt x="84" y="42"/>
                        </a:lnTo>
                        <a:lnTo>
                          <a:pt x="88" y="53"/>
                        </a:lnTo>
                        <a:lnTo>
                          <a:pt x="104" y="33"/>
                        </a:lnTo>
                        <a:lnTo>
                          <a:pt x="10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9" name="Freeform 8">
                    <a:extLst>
                      <a:ext uri="{FF2B5EF4-FFF2-40B4-BE49-F238E27FC236}">
                        <a16:creationId xmlns:a16="http://schemas.microsoft.com/office/drawing/2014/main" id="{5D529347-8D6E-48FB-4B10-93CE9C07124D}"/>
                      </a:ext>
                    </a:extLst>
                  </p:cNvPr>
                  <p:cNvSpPr>
                    <a:spLocks/>
                  </p:cNvSpPr>
                  <p:nvPr/>
                </p:nvSpPr>
                <p:spPr bwMode="auto">
                  <a:xfrm>
                    <a:off x="5166" y="3537"/>
                    <a:ext cx="56" cy="90"/>
                  </a:xfrm>
                  <a:custGeom>
                    <a:avLst/>
                    <a:gdLst>
                      <a:gd name="T0" fmla="*/ 0 w 56"/>
                      <a:gd name="T1" fmla="*/ 0 h 90"/>
                      <a:gd name="T2" fmla="*/ 12 w 56"/>
                      <a:gd name="T3" fmla="*/ 0 h 90"/>
                      <a:gd name="T4" fmla="*/ 26 w 56"/>
                      <a:gd name="T5" fmla="*/ 11 h 90"/>
                      <a:gd name="T6" fmla="*/ 55 w 56"/>
                      <a:gd name="T7" fmla="*/ 11 h 90"/>
                      <a:gd name="T8" fmla="*/ 51 w 56"/>
                      <a:gd name="T9" fmla="*/ 25 h 90"/>
                      <a:gd name="T10" fmla="*/ 55 w 56"/>
                      <a:gd name="T11" fmla="*/ 42 h 90"/>
                      <a:gd name="T12" fmla="*/ 45 w 56"/>
                      <a:gd name="T13" fmla="*/ 42 h 90"/>
                      <a:gd name="T14" fmla="*/ 43 w 56"/>
                      <a:gd name="T15" fmla="*/ 45 h 90"/>
                      <a:gd name="T16" fmla="*/ 37 w 56"/>
                      <a:gd name="T17" fmla="*/ 47 h 90"/>
                      <a:gd name="T18" fmla="*/ 43 w 56"/>
                      <a:gd name="T19" fmla="*/ 89 h 90"/>
                      <a:gd name="T20" fmla="*/ 26 w 56"/>
                      <a:gd name="T21" fmla="*/ 86 h 90"/>
                      <a:gd name="T22" fmla="*/ 10 w 56"/>
                      <a:gd name="T23" fmla="*/ 72 h 90"/>
                      <a:gd name="T24" fmla="*/ 10 w 56"/>
                      <a:gd name="T25" fmla="*/ 45 h 90"/>
                      <a:gd name="T26" fmla="*/ 10 w 56"/>
                      <a:gd name="T27" fmla="*/ 33 h 90"/>
                      <a:gd name="T28" fmla="*/ 0 w 56"/>
                      <a:gd name="T29" fmla="*/ 25 h 90"/>
                      <a:gd name="T30" fmla="*/ 0 w 56"/>
                      <a:gd name="T31" fmla="*/ 0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 h="90">
                        <a:moveTo>
                          <a:pt x="0" y="0"/>
                        </a:moveTo>
                        <a:lnTo>
                          <a:pt x="12" y="0"/>
                        </a:lnTo>
                        <a:lnTo>
                          <a:pt x="26" y="11"/>
                        </a:lnTo>
                        <a:lnTo>
                          <a:pt x="55" y="11"/>
                        </a:lnTo>
                        <a:lnTo>
                          <a:pt x="51" y="25"/>
                        </a:lnTo>
                        <a:lnTo>
                          <a:pt x="55" y="42"/>
                        </a:lnTo>
                        <a:lnTo>
                          <a:pt x="45" y="42"/>
                        </a:lnTo>
                        <a:lnTo>
                          <a:pt x="43" y="45"/>
                        </a:lnTo>
                        <a:lnTo>
                          <a:pt x="37" y="47"/>
                        </a:lnTo>
                        <a:lnTo>
                          <a:pt x="43" y="89"/>
                        </a:lnTo>
                        <a:lnTo>
                          <a:pt x="26" y="86"/>
                        </a:lnTo>
                        <a:lnTo>
                          <a:pt x="10" y="72"/>
                        </a:lnTo>
                        <a:lnTo>
                          <a:pt x="10" y="45"/>
                        </a:lnTo>
                        <a:lnTo>
                          <a:pt x="10" y="33"/>
                        </a:lnTo>
                        <a:lnTo>
                          <a:pt x="0"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66" name="Freeform 9">
                  <a:extLst>
                    <a:ext uri="{FF2B5EF4-FFF2-40B4-BE49-F238E27FC236}">
                      <a16:creationId xmlns:a16="http://schemas.microsoft.com/office/drawing/2014/main" id="{9ED2B488-72FF-5EE4-EA18-2674E736A11D}"/>
                    </a:ext>
                  </a:extLst>
                </p:cNvPr>
                <p:cNvSpPr>
                  <a:spLocks/>
                </p:cNvSpPr>
                <p:nvPr/>
              </p:nvSpPr>
              <p:spPr bwMode="auto">
                <a:xfrm>
                  <a:off x="5266" y="2575"/>
                  <a:ext cx="89" cy="101"/>
                </a:xfrm>
                <a:custGeom>
                  <a:avLst/>
                  <a:gdLst>
                    <a:gd name="T0" fmla="*/ 16 w 89"/>
                    <a:gd name="T1" fmla="*/ 37 h 101"/>
                    <a:gd name="T2" fmla="*/ 0 w 89"/>
                    <a:gd name="T3" fmla="*/ 80 h 101"/>
                    <a:gd name="T4" fmla="*/ 6 w 89"/>
                    <a:gd name="T5" fmla="*/ 97 h 101"/>
                    <a:gd name="T6" fmla="*/ 31 w 89"/>
                    <a:gd name="T7" fmla="*/ 100 h 101"/>
                    <a:gd name="T8" fmla="*/ 53 w 89"/>
                    <a:gd name="T9" fmla="*/ 100 h 101"/>
                    <a:gd name="T10" fmla="*/ 61 w 89"/>
                    <a:gd name="T11" fmla="*/ 83 h 101"/>
                    <a:gd name="T12" fmla="*/ 65 w 89"/>
                    <a:gd name="T13" fmla="*/ 66 h 101"/>
                    <a:gd name="T14" fmla="*/ 88 w 89"/>
                    <a:gd name="T15" fmla="*/ 66 h 101"/>
                    <a:gd name="T16" fmla="*/ 84 w 89"/>
                    <a:gd name="T17" fmla="*/ 40 h 101"/>
                    <a:gd name="T18" fmla="*/ 84 w 89"/>
                    <a:gd name="T19" fmla="*/ 14 h 101"/>
                    <a:gd name="T20" fmla="*/ 61 w 89"/>
                    <a:gd name="T21" fmla="*/ 0 h 101"/>
                    <a:gd name="T22" fmla="*/ 59 w 89"/>
                    <a:gd name="T23" fmla="*/ 29 h 101"/>
                    <a:gd name="T24" fmla="*/ 72 w 89"/>
                    <a:gd name="T25" fmla="*/ 46 h 101"/>
                    <a:gd name="T26" fmla="*/ 51 w 89"/>
                    <a:gd name="T27" fmla="*/ 46 h 101"/>
                    <a:gd name="T28" fmla="*/ 43 w 89"/>
                    <a:gd name="T29" fmla="*/ 57 h 101"/>
                    <a:gd name="T30" fmla="*/ 16 w 89"/>
                    <a:gd name="T31" fmla="*/ 37 h 1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9" h="101">
                      <a:moveTo>
                        <a:pt x="16" y="37"/>
                      </a:moveTo>
                      <a:lnTo>
                        <a:pt x="0" y="80"/>
                      </a:lnTo>
                      <a:lnTo>
                        <a:pt x="6" y="97"/>
                      </a:lnTo>
                      <a:lnTo>
                        <a:pt x="31" y="100"/>
                      </a:lnTo>
                      <a:lnTo>
                        <a:pt x="53" y="100"/>
                      </a:lnTo>
                      <a:lnTo>
                        <a:pt x="61" y="83"/>
                      </a:lnTo>
                      <a:lnTo>
                        <a:pt x="65" y="66"/>
                      </a:lnTo>
                      <a:lnTo>
                        <a:pt x="88" y="66"/>
                      </a:lnTo>
                      <a:lnTo>
                        <a:pt x="84" y="40"/>
                      </a:lnTo>
                      <a:lnTo>
                        <a:pt x="84" y="14"/>
                      </a:lnTo>
                      <a:lnTo>
                        <a:pt x="61" y="0"/>
                      </a:lnTo>
                      <a:lnTo>
                        <a:pt x="59" y="29"/>
                      </a:lnTo>
                      <a:lnTo>
                        <a:pt x="72" y="46"/>
                      </a:lnTo>
                      <a:lnTo>
                        <a:pt x="51" y="46"/>
                      </a:lnTo>
                      <a:lnTo>
                        <a:pt x="43" y="57"/>
                      </a:lnTo>
                      <a:lnTo>
                        <a:pt x="16" y="3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1042" name="Group 10">
                <a:extLst>
                  <a:ext uri="{FF2B5EF4-FFF2-40B4-BE49-F238E27FC236}">
                    <a16:creationId xmlns:a16="http://schemas.microsoft.com/office/drawing/2014/main" id="{C76E46F4-F7C1-B70D-DD42-1C9DAA37EB1F}"/>
                  </a:ext>
                </a:extLst>
              </p:cNvPr>
              <p:cNvGrpSpPr>
                <a:grpSpLocks/>
              </p:cNvGrpSpPr>
              <p:nvPr/>
            </p:nvGrpSpPr>
            <p:grpSpPr bwMode="auto">
              <a:xfrm>
                <a:off x="4293" y="1104"/>
                <a:ext cx="1037" cy="2393"/>
                <a:chOff x="4293" y="1104"/>
                <a:chExt cx="1037" cy="2393"/>
              </a:xfrm>
            </p:grpSpPr>
            <p:grpSp>
              <p:nvGrpSpPr>
                <p:cNvPr id="1052" name="Group 11">
                  <a:extLst>
                    <a:ext uri="{FF2B5EF4-FFF2-40B4-BE49-F238E27FC236}">
                      <a16:creationId xmlns:a16="http://schemas.microsoft.com/office/drawing/2014/main" id="{5E480DA5-F322-421D-8EDA-7DC7FB1A10EA}"/>
                    </a:ext>
                  </a:extLst>
                </p:cNvPr>
                <p:cNvGrpSpPr>
                  <a:grpSpLocks/>
                </p:cNvGrpSpPr>
                <p:nvPr/>
              </p:nvGrpSpPr>
              <p:grpSpPr bwMode="auto">
                <a:xfrm>
                  <a:off x="4460" y="1348"/>
                  <a:ext cx="232" cy="719"/>
                  <a:chOff x="4460" y="1348"/>
                  <a:chExt cx="232" cy="719"/>
                </a:xfrm>
              </p:grpSpPr>
              <p:sp>
                <p:nvSpPr>
                  <p:cNvPr id="1062" name="Freeform 12">
                    <a:extLst>
                      <a:ext uri="{FF2B5EF4-FFF2-40B4-BE49-F238E27FC236}">
                        <a16:creationId xmlns:a16="http://schemas.microsoft.com/office/drawing/2014/main" id="{2A4E56B8-C90D-497E-52AD-4E0592D7702A}"/>
                      </a:ext>
                    </a:extLst>
                  </p:cNvPr>
                  <p:cNvSpPr>
                    <a:spLocks/>
                  </p:cNvSpPr>
                  <p:nvPr/>
                </p:nvSpPr>
                <p:spPr bwMode="auto">
                  <a:xfrm>
                    <a:off x="4460" y="1993"/>
                    <a:ext cx="56" cy="74"/>
                  </a:xfrm>
                  <a:custGeom>
                    <a:avLst/>
                    <a:gdLst>
                      <a:gd name="T0" fmla="*/ 0 w 56"/>
                      <a:gd name="T1" fmla="*/ 56 h 74"/>
                      <a:gd name="T2" fmla="*/ 10 w 56"/>
                      <a:gd name="T3" fmla="*/ 70 h 74"/>
                      <a:gd name="T4" fmla="*/ 22 w 56"/>
                      <a:gd name="T5" fmla="*/ 67 h 74"/>
                      <a:gd name="T6" fmla="*/ 39 w 56"/>
                      <a:gd name="T7" fmla="*/ 73 h 74"/>
                      <a:gd name="T8" fmla="*/ 53 w 56"/>
                      <a:gd name="T9" fmla="*/ 73 h 74"/>
                      <a:gd name="T10" fmla="*/ 55 w 56"/>
                      <a:gd name="T11" fmla="*/ 48 h 74"/>
                      <a:gd name="T12" fmla="*/ 51 w 56"/>
                      <a:gd name="T13" fmla="*/ 31 h 74"/>
                      <a:gd name="T14" fmla="*/ 41 w 56"/>
                      <a:gd name="T15" fmla="*/ 11 h 74"/>
                      <a:gd name="T16" fmla="*/ 31 w 56"/>
                      <a:gd name="T17" fmla="*/ 11 h 74"/>
                      <a:gd name="T18" fmla="*/ 28 w 56"/>
                      <a:gd name="T19" fmla="*/ 0 h 74"/>
                      <a:gd name="T20" fmla="*/ 14 w 56"/>
                      <a:gd name="T21" fmla="*/ 0 h 74"/>
                      <a:gd name="T22" fmla="*/ 14 w 56"/>
                      <a:gd name="T23" fmla="*/ 22 h 74"/>
                      <a:gd name="T24" fmla="*/ 0 w 56"/>
                      <a:gd name="T25" fmla="*/ 56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 h="74">
                        <a:moveTo>
                          <a:pt x="0" y="56"/>
                        </a:moveTo>
                        <a:lnTo>
                          <a:pt x="10" y="70"/>
                        </a:lnTo>
                        <a:lnTo>
                          <a:pt x="22" y="67"/>
                        </a:lnTo>
                        <a:lnTo>
                          <a:pt x="39" y="73"/>
                        </a:lnTo>
                        <a:lnTo>
                          <a:pt x="53" y="73"/>
                        </a:lnTo>
                        <a:lnTo>
                          <a:pt x="55" y="48"/>
                        </a:lnTo>
                        <a:lnTo>
                          <a:pt x="51" y="31"/>
                        </a:lnTo>
                        <a:lnTo>
                          <a:pt x="41" y="11"/>
                        </a:lnTo>
                        <a:lnTo>
                          <a:pt x="31" y="11"/>
                        </a:lnTo>
                        <a:lnTo>
                          <a:pt x="28" y="0"/>
                        </a:lnTo>
                        <a:lnTo>
                          <a:pt x="14" y="0"/>
                        </a:lnTo>
                        <a:lnTo>
                          <a:pt x="14" y="22"/>
                        </a:lnTo>
                        <a:lnTo>
                          <a:pt x="0" y="56"/>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3" name="Freeform 13">
                    <a:extLst>
                      <a:ext uri="{FF2B5EF4-FFF2-40B4-BE49-F238E27FC236}">
                        <a16:creationId xmlns:a16="http://schemas.microsoft.com/office/drawing/2014/main" id="{CF940DE2-9EF8-2FBC-7C89-CC08BD91800D}"/>
                      </a:ext>
                    </a:extLst>
                  </p:cNvPr>
                  <p:cNvSpPr>
                    <a:spLocks/>
                  </p:cNvSpPr>
                  <p:nvPr/>
                </p:nvSpPr>
                <p:spPr bwMode="auto">
                  <a:xfrm>
                    <a:off x="4607" y="1865"/>
                    <a:ext cx="54" cy="94"/>
                  </a:xfrm>
                  <a:custGeom>
                    <a:avLst/>
                    <a:gdLst>
                      <a:gd name="T0" fmla="*/ 12 w 54"/>
                      <a:gd name="T1" fmla="*/ 0 h 94"/>
                      <a:gd name="T2" fmla="*/ 35 w 54"/>
                      <a:gd name="T3" fmla="*/ 3 h 94"/>
                      <a:gd name="T4" fmla="*/ 43 w 54"/>
                      <a:gd name="T5" fmla="*/ 28 h 94"/>
                      <a:gd name="T6" fmla="*/ 53 w 54"/>
                      <a:gd name="T7" fmla="*/ 42 h 94"/>
                      <a:gd name="T8" fmla="*/ 45 w 54"/>
                      <a:gd name="T9" fmla="*/ 54 h 94"/>
                      <a:gd name="T10" fmla="*/ 53 w 54"/>
                      <a:gd name="T11" fmla="*/ 68 h 94"/>
                      <a:gd name="T12" fmla="*/ 49 w 54"/>
                      <a:gd name="T13" fmla="*/ 85 h 94"/>
                      <a:gd name="T14" fmla="*/ 41 w 54"/>
                      <a:gd name="T15" fmla="*/ 93 h 94"/>
                      <a:gd name="T16" fmla="*/ 26 w 54"/>
                      <a:gd name="T17" fmla="*/ 90 h 94"/>
                      <a:gd name="T18" fmla="*/ 16 w 54"/>
                      <a:gd name="T19" fmla="*/ 90 h 94"/>
                      <a:gd name="T20" fmla="*/ 10 w 54"/>
                      <a:gd name="T21" fmla="*/ 79 h 94"/>
                      <a:gd name="T22" fmla="*/ 4 w 54"/>
                      <a:gd name="T23" fmla="*/ 65 h 94"/>
                      <a:gd name="T24" fmla="*/ 4 w 54"/>
                      <a:gd name="T25" fmla="*/ 51 h 94"/>
                      <a:gd name="T26" fmla="*/ 0 w 54"/>
                      <a:gd name="T27" fmla="*/ 31 h 94"/>
                      <a:gd name="T28" fmla="*/ 12 w 54"/>
                      <a:gd name="T29" fmla="*/ 0 h 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 h="94">
                        <a:moveTo>
                          <a:pt x="12" y="0"/>
                        </a:moveTo>
                        <a:lnTo>
                          <a:pt x="35" y="3"/>
                        </a:lnTo>
                        <a:lnTo>
                          <a:pt x="43" y="28"/>
                        </a:lnTo>
                        <a:lnTo>
                          <a:pt x="53" y="42"/>
                        </a:lnTo>
                        <a:lnTo>
                          <a:pt x="45" y="54"/>
                        </a:lnTo>
                        <a:lnTo>
                          <a:pt x="53" y="68"/>
                        </a:lnTo>
                        <a:lnTo>
                          <a:pt x="49" y="85"/>
                        </a:lnTo>
                        <a:lnTo>
                          <a:pt x="41" y="93"/>
                        </a:lnTo>
                        <a:lnTo>
                          <a:pt x="26" y="90"/>
                        </a:lnTo>
                        <a:lnTo>
                          <a:pt x="16" y="90"/>
                        </a:lnTo>
                        <a:lnTo>
                          <a:pt x="10" y="79"/>
                        </a:lnTo>
                        <a:lnTo>
                          <a:pt x="4" y="65"/>
                        </a:lnTo>
                        <a:lnTo>
                          <a:pt x="4" y="51"/>
                        </a:lnTo>
                        <a:lnTo>
                          <a:pt x="0" y="31"/>
                        </a:lnTo>
                        <a:lnTo>
                          <a:pt x="1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4" name="Freeform 14">
                    <a:extLst>
                      <a:ext uri="{FF2B5EF4-FFF2-40B4-BE49-F238E27FC236}">
                        <a16:creationId xmlns:a16="http://schemas.microsoft.com/office/drawing/2014/main" id="{D94F2FCC-B8B8-C441-AEC5-A6767698C0D0}"/>
                      </a:ext>
                    </a:extLst>
                  </p:cNvPr>
                  <p:cNvSpPr>
                    <a:spLocks/>
                  </p:cNvSpPr>
                  <p:nvPr/>
                </p:nvSpPr>
                <p:spPr bwMode="auto">
                  <a:xfrm>
                    <a:off x="4597" y="1348"/>
                    <a:ext cx="95" cy="87"/>
                  </a:xfrm>
                  <a:custGeom>
                    <a:avLst/>
                    <a:gdLst>
                      <a:gd name="T0" fmla="*/ 14 w 95"/>
                      <a:gd name="T1" fmla="*/ 0 h 87"/>
                      <a:gd name="T2" fmla="*/ 25 w 95"/>
                      <a:gd name="T3" fmla="*/ 14 h 87"/>
                      <a:gd name="T4" fmla="*/ 37 w 95"/>
                      <a:gd name="T5" fmla="*/ 11 h 87"/>
                      <a:gd name="T6" fmla="*/ 55 w 95"/>
                      <a:gd name="T7" fmla="*/ 14 h 87"/>
                      <a:gd name="T8" fmla="*/ 71 w 95"/>
                      <a:gd name="T9" fmla="*/ 14 h 87"/>
                      <a:gd name="T10" fmla="*/ 78 w 95"/>
                      <a:gd name="T11" fmla="*/ 22 h 87"/>
                      <a:gd name="T12" fmla="*/ 88 w 95"/>
                      <a:gd name="T13" fmla="*/ 42 h 87"/>
                      <a:gd name="T14" fmla="*/ 94 w 95"/>
                      <a:gd name="T15" fmla="*/ 50 h 87"/>
                      <a:gd name="T16" fmla="*/ 72 w 95"/>
                      <a:gd name="T17" fmla="*/ 55 h 87"/>
                      <a:gd name="T18" fmla="*/ 67 w 95"/>
                      <a:gd name="T19" fmla="*/ 61 h 87"/>
                      <a:gd name="T20" fmla="*/ 72 w 95"/>
                      <a:gd name="T21" fmla="*/ 72 h 87"/>
                      <a:gd name="T22" fmla="*/ 72 w 95"/>
                      <a:gd name="T23" fmla="*/ 83 h 87"/>
                      <a:gd name="T24" fmla="*/ 51 w 95"/>
                      <a:gd name="T25" fmla="*/ 72 h 87"/>
                      <a:gd name="T26" fmla="*/ 33 w 95"/>
                      <a:gd name="T27" fmla="*/ 64 h 87"/>
                      <a:gd name="T28" fmla="*/ 25 w 95"/>
                      <a:gd name="T29" fmla="*/ 67 h 87"/>
                      <a:gd name="T30" fmla="*/ 25 w 95"/>
                      <a:gd name="T31" fmla="*/ 83 h 87"/>
                      <a:gd name="T32" fmla="*/ 14 w 95"/>
                      <a:gd name="T33" fmla="*/ 86 h 87"/>
                      <a:gd name="T34" fmla="*/ 8 w 95"/>
                      <a:gd name="T35" fmla="*/ 72 h 87"/>
                      <a:gd name="T36" fmla="*/ 6 w 95"/>
                      <a:gd name="T37" fmla="*/ 55 h 87"/>
                      <a:gd name="T38" fmla="*/ 0 w 95"/>
                      <a:gd name="T39" fmla="*/ 53 h 87"/>
                      <a:gd name="T40" fmla="*/ 6 w 95"/>
                      <a:gd name="T41" fmla="*/ 36 h 87"/>
                      <a:gd name="T42" fmla="*/ 16 w 95"/>
                      <a:gd name="T43" fmla="*/ 31 h 87"/>
                      <a:gd name="T44" fmla="*/ 14 w 95"/>
                      <a:gd name="T45" fmla="*/ 0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5" h="87">
                        <a:moveTo>
                          <a:pt x="14" y="0"/>
                        </a:moveTo>
                        <a:lnTo>
                          <a:pt x="25" y="14"/>
                        </a:lnTo>
                        <a:lnTo>
                          <a:pt x="37" y="11"/>
                        </a:lnTo>
                        <a:lnTo>
                          <a:pt x="55" y="14"/>
                        </a:lnTo>
                        <a:lnTo>
                          <a:pt x="71" y="14"/>
                        </a:lnTo>
                        <a:lnTo>
                          <a:pt x="78" y="22"/>
                        </a:lnTo>
                        <a:lnTo>
                          <a:pt x="88" y="42"/>
                        </a:lnTo>
                        <a:lnTo>
                          <a:pt x="94" y="50"/>
                        </a:lnTo>
                        <a:lnTo>
                          <a:pt x="72" y="55"/>
                        </a:lnTo>
                        <a:lnTo>
                          <a:pt x="67" y="61"/>
                        </a:lnTo>
                        <a:lnTo>
                          <a:pt x="72" y="72"/>
                        </a:lnTo>
                        <a:lnTo>
                          <a:pt x="72" y="83"/>
                        </a:lnTo>
                        <a:lnTo>
                          <a:pt x="51" y="72"/>
                        </a:lnTo>
                        <a:lnTo>
                          <a:pt x="33" y="64"/>
                        </a:lnTo>
                        <a:lnTo>
                          <a:pt x="25" y="67"/>
                        </a:lnTo>
                        <a:lnTo>
                          <a:pt x="25" y="83"/>
                        </a:lnTo>
                        <a:lnTo>
                          <a:pt x="14" y="86"/>
                        </a:lnTo>
                        <a:lnTo>
                          <a:pt x="8" y="72"/>
                        </a:lnTo>
                        <a:lnTo>
                          <a:pt x="6" y="55"/>
                        </a:lnTo>
                        <a:lnTo>
                          <a:pt x="0" y="53"/>
                        </a:lnTo>
                        <a:lnTo>
                          <a:pt x="6" y="36"/>
                        </a:lnTo>
                        <a:lnTo>
                          <a:pt x="16" y="31"/>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53" name="Freeform 15">
                  <a:extLst>
                    <a:ext uri="{FF2B5EF4-FFF2-40B4-BE49-F238E27FC236}">
                      <a16:creationId xmlns:a16="http://schemas.microsoft.com/office/drawing/2014/main" id="{779E1052-DC88-1599-59FA-40E48B6EA2CF}"/>
                    </a:ext>
                  </a:extLst>
                </p:cNvPr>
                <p:cNvSpPr>
                  <a:spLocks/>
                </p:cNvSpPr>
                <p:nvPr/>
              </p:nvSpPr>
              <p:spPr bwMode="auto">
                <a:xfrm>
                  <a:off x="4676" y="2803"/>
                  <a:ext cx="654" cy="694"/>
                </a:xfrm>
                <a:custGeom>
                  <a:avLst/>
                  <a:gdLst>
                    <a:gd name="T0" fmla="*/ 505 w 654"/>
                    <a:gd name="T1" fmla="*/ 56 h 694"/>
                    <a:gd name="T2" fmla="*/ 531 w 654"/>
                    <a:gd name="T3" fmla="*/ 78 h 694"/>
                    <a:gd name="T4" fmla="*/ 558 w 654"/>
                    <a:gd name="T5" fmla="*/ 181 h 694"/>
                    <a:gd name="T6" fmla="*/ 618 w 654"/>
                    <a:gd name="T7" fmla="*/ 287 h 694"/>
                    <a:gd name="T8" fmla="*/ 653 w 654"/>
                    <a:gd name="T9" fmla="*/ 395 h 694"/>
                    <a:gd name="T10" fmla="*/ 628 w 654"/>
                    <a:gd name="T11" fmla="*/ 495 h 694"/>
                    <a:gd name="T12" fmla="*/ 602 w 654"/>
                    <a:gd name="T13" fmla="*/ 559 h 694"/>
                    <a:gd name="T14" fmla="*/ 587 w 654"/>
                    <a:gd name="T15" fmla="*/ 621 h 694"/>
                    <a:gd name="T16" fmla="*/ 571 w 654"/>
                    <a:gd name="T17" fmla="*/ 657 h 694"/>
                    <a:gd name="T18" fmla="*/ 540 w 654"/>
                    <a:gd name="T19" fmla="*/ 682 h 694"/>
                    <a:gd name="T20" fmla="*/ 490 w 654"/>
                    <a:gd name="T21" fmla="*/ 674 h 694"/>
                    <a:gd name="T22" fmla="*/ 439 w 654"/>
                    <a:gd name="T23" fmla="*/ 657 h 694"/>
                    <a:gd name="T24" fmla="*/ 412 w 654"/>
                    <a:gd name="T25" fmla="*/ 618 h 694"/>
                    <a:gd name="T26" fmla="*/ 404 w 654"/>
                    <a:gd name="T27" fmla="*/ 568 h 694"/>
                    <a:gd name="T28" fmla="*/ 387 w 654"/>
                    <a:gd name="T29" fmla="*/ 545 h 694"/>
                    <a:gd name="T30" fmla="*/ 360 w 654"/>
                    <a:gd name="T31" fmla="*/ 548 h 694"/>
                    <a:gd name="T32" fmla="*/ 334 w 654"/>
                    <a:gd name="T33" fmla="*/ 509 h 694"/>
                    <a:gd name="T34" fmla="*/ 313 w 654"/>
                    <a:gd name="T35" fmla="*/ 504 h 694"/>
                    <a:gd name="T36" fmla="*/ 278 w 654"/>
                    <a:gd name="T37" fmla="*/ 509 h 694"/>
                    <a:gd name="T38" fmla="*/ 249 w 654"/>
                    <a:gd name="T39" fmla="*/ 515 h 694"/>
                    <a:gd name="T40" fmla="*/ 223 w 654"/>
                    <a:gd name="T41" fmla="*/ 537 h 694"/>
                    <a:gd name="T42" fmla="*/ 187 w 654"/>
                    <a:gd name="T43" fmla="*/ 554 h 694"/>
                    <a:gd name="T44" fmla="*/ 150 w 654"/>
                    <a:gd name="T45" fmla="*/ 579 h 694"/>
                    <a:gd name="T46" fmla="*/ 130 w 654"/>
                    <a:gd name="T47" fmla="*/ 590 h 694"/>
                    <a:gd name="T48" fmla="*/ 76 w 654"/>
                    <a:gd name="T49" fmla="*/ 584 h 694"/>
                    <a:gd name="T50" fmla="*/ 64 w 654"/>
                    <a:gd name="T51" fmla="*/ 571 h 694"/>
                    <a:gd name="T52" fmla="*/ 64 w 654"/>
                    <a:gd name="T53" fmla="*/ 495 h 694"/>
                    <a:gd name="T54" fmla="*/ 47 w 654"/>
                    <a:gd name="T55" fmla="*/ 451 h 694"/>
                    <a:gd name="T56" fmla="*/ 29 w 654"/>
                    <a:gd name="T57" fmla="*/ 415 h 694"/>
                    <a:gd name="T58" fmla="*/ 6 w 654"/>
                    <a:gd name="T59" fmla="*/ 287 h 694"/>
                    <a:gd name="T60" fmla="*/ 8 w 654"/>
                    <a:gd name="T61" fmla="*/ 245 h 694"/>
                    <a:gd name="T62" fmla="*/ 54 w 654"/>
                    <a:gd name="T63" fmla="*/ 223 h 694"/>
                    <a:gd name="T64" fmla="*/ 89 w 654"/>
                    <a:gd name="T65" fmla="*/ 217 h 694"/>
                    <a:gd name="T66" fmla="*/ 109 w 654"/>
                    <a:gd name="T67" fmla="*/ 206 h 694"/>
                    <a:gd name="T68" fmla="*/ 120 w 654"/>
                    <a:gd name="T69" fmla="*/ 170 h 694"/>
                    <a:gd name="T70" fmla="*/ 117 w 654"/>
                    <a:gd name="T71" fmla="*/ 150 h 694"/>
                    <a:gd name="T72" fmla="*/ 163 w 654"/>
                    <a:gd name="T73" fmla="*/ 100 h 694"/>
                    <a:gd name="T74" fmla="*/ 200 w 654"/>
                    <a:gd name="T75" fmla="*/ 64 h 694"/>
                    <a:gd name="T76" fmla="*/ 233 w 654"/>
                    <a:gd name="T77" fmla="*/ 89 h 694"/>
                    <a:gd name="T78" fmla="*/ 258 w 654"/>
                    <a:gd name="T79" fmla="*/ 61 h 694"/>
                    <a:gd name="T80" fmla="*/ 284 w 654"/>
                    <a:gd name="T81" fmla="*/ 28 h 694"/>
                    <a:gd name="T82" fmla="*/ 311 w 654"/>
                    <a:gd name="T83" fmla="*/ 8 h 694"/>
                    <a:gd name="T84" fmla="*/ 354 w 654"/>
                    <a:gd name="T85" fmla="*/ 14 h 694"/>
                    <a:gd name="T86" fmla="*/ 369 w 654"/>
                    <a:gd name="T87" fmla="*/ 39 h 694"/>
                    <a:gd name="T88" fmla="*/ 369 w 654"/>
                    <a:gd name="T89" fmla="*/ 70 h 694"/>
                    <a:gd name="T90" fmla="*/ 406 w 654"/>
                    <a:gd name="T91" fmla="*/ 125 h 694"/>
                    <a:gd name="T92" fmla="*/ 437 w 654"/>
                    <a:gd name="T93" fmla="*/ 142 h 694"/>
                    <a:gd name="T94" fmla="*/ 463 w 654"/>
                    <a:gd name="T95" fmla="*/ 89 h 694"/>
                    <a:gd name="T96" fmla="*/ 470 w 654"/>
                    <a:gd name="T97" fmla="*/ 0 h 6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54" h="694">
                      <a:moveTo>
                        <a:pt x="470" y="0"/>
                      </a:moveTo>
                      <a:lnTo>
                        <a:pt x="505" y="0"/>
                      </a:lnTo>
                      <a:lnTo>
                        <a:pt x="505" y="56"/>
                      </a:lnTo>
                      <a:lnTo>
                        <a:pt x="519" y="70"/>
                      </a:lnTo>
                      <a:lnTo>
                        <a:pt x="523" y="78"/>
                      </a:lnTo>
                      <a:lnTo>
                        <a:pt x="531" y="78"/>
                      </a:lnTo>
                      <a:lnTo>
                        <a:pt x="534" y="89"/>
                      </a:lnTo>
                      <a:lnTo>
                        <a:pt x="538" y="145"/>
                      </a:lnTo>
                      <a:lnTo>
                        <a:pt x="558" y="181"/>
                      </a:lnTo>
                      <a:lnTo>
                        <a:pt x="587" y="234"/>
                      </a:lnTo>
                      <a:lnTo>
                        <a:pt x="587" y="242"/>
                      </a:lnTo>
                      <a:lnTo>
                        <a:pt x="618" y="287"/>
                      </a:lnTo>
                      <a:lnTo>
                        <a:pt x="618" y="295"/>
                      </a:lnTo>
                      <a:lnTo>
                        <a:pt x="649" y="331"/>
                      </a:lnTo>
                      <a:lnTo>
                        <a:pt x="653" y="395"/>
                      </a:lnTo>
                      <a:lnTo>
                        <a:pt x="649" y="454"/>
                      </a:lnTo>
                      <a:lnTo>
                        <a:pt x="639" y="481"/>
                      </a:lnTo>
                      <a:lnTo>
                        <a:pt x="628" y="495"/>
                      </a:lnTo>
                      <a:lnTo>
                        <a:pt x="624" y="523"/>
                      </a:lnTo>
                      <a:lnTo>
                        <a:pt x="612" y="548"/>
                      </a:lnTo>
                      <a:lnTo>
                        <a:pt x="602" y="559"/>
                      </a:lnTo>
                      <a:lnTo>
                        <a:pt x="604" y="568"/>
                      </a:lnTo>
                      <a:lnTo>
                        <a:pt x="593" y="584"/>
                      </a:lnTo>
                      <a:lnTo>
                        <a:pt x="587" y="621"/>
                      </a:lnTo>
                      <a:lnTo>
                        <a:pt x="585" y="640"/>
                      </a:lnTo>
                      <a:lnTo>
                        <a:pt x="573" y="648"/>
                      </a:lnTo>
                      <a:lnTo>
                        <a:pt x="571" y="657"/>
                      </a:lnTo>
                      <a:lnTo>
                        <a:pt x="564" y="674"/>
                      </a:lnTo>
                      <a:lnTo>
                        <a:pt x="550" y="676"/>
                      </a:lnTo>
                      <a:lnTo>
                        <a:pt x="540" y="682"/>
                      </a:lnTo>
                      <a:lnTo>
                        <a:pt x="527" y="693"/>
                      </a:lnTo>
                      <a:lnTo>
                        <a:pt x="509" y="671"/>
                      </a:lnTo>
                      <a:lnTo>
                        <a:pt x="490" y="674"/>
                      </a:lnTo>
                      <a:lnTo>
                        <a:pt x="484" y="674"/>
                      </a:lnTo>
                      <a:lnTo>
                        <a:pt x="457" y="679"/>
                      </a:lnTo>
                      <a:lnTo>
                        <a:pt x="439" y="657"/>
                      </a:lnTo>
                      <a:lnTo>
                        <a:pt x="428" y="635"/>
                      </a:lnTo>
                      <a:lnTo>
                        <a:pt x="420" y="637"/>
                      </a:lnTo>
                      <a:lnTo>
                        <a:pt x="412" y="618"/>
                      </a:lnTo>
                      <a:lnTo>
                        <a:pt x="408" y="601"/>
                      </a:lnTo>
                      <a:lnTo>
                        <a:pt x="404" y="596"/>
                      </a:lnTo>
                      <a:lnTo>
                        <a:pt x="404" y="568"/>
                      </a:lnTo>
                      <a:lnTo>
                        <a:pt x="406" y="551"/>
                      </a:lnTo>
                      <a:lnTo>
                        <a:pt x="402" y="540"/>
                      </a:lnTo>
                      <a:lnTo>
                        <a:pt x="387" y="545"/>
                      </a:lnTo>
                      <a:lnTo>
                        <a:pt x="379" y="548"/>
                      </a:lnTo>
                      <a:lnTo>
                        <a:pt x="365" y="548"/>
                      </a:lnTo>
                      <a:lnTo>
                        <a:pt x="360" y="548"/>
                      </a:lnTo>
                      <a:lnTo>
                        <a:pt x="354" y="548"/>
                      </a:lnTo>
                      <a:lnTo>
                        <a:pt x="344" y="532"/>
                      </a:lnTo>
                      <a:lnTo>
                        <a:pt x="334" y="509"/>
                      </a:lnTo>
                      <a:lnTo>
                        <a:pt x="332" y="512"/>
                      </a:lnTo>
                      <a:lnTo>
                        <a:pt x="315" y="512"/>
                      </a:lnTo>
                      <a:lnTo>
                        <a:pt x="313" y="504"/>
                      </a:lnTo>
                      <a:lnTo>
                        <a:pt x="303" y="512"/>
                      </a:lnTo>
                      <a:lnTo>
                        <a:pt x="293" y="509"/>
                      </a:lnTo>
                      <a:lnTo>
                        <a:pt x="278" y="509"/>
                      </a:lnTo>
                      <a:lnTo>
                        <a:pt x="268" y="504"/>
                      </a:lnTo>
                      <a:lnTo>
                        <a:pt x="264" y="512"/>
                      </a:lnTo>
                      <a:lnTo>
                        <a:pt x="249" y="515"/>
                      </a:lnTo>
                      <a:lnTo>
                        <a:pt x="245" y="509"/>
                      </a:lnTo>
                      <a:lnTo>
                        <a:pt x="235" y="523"/>
                      </a:lnTo>
                      <a:lnTo>
                        <a:pt x="223" y="537"/>
                      </a:lnTo>
                      <a:lnTo>
                        <a:pt x="216" y="537"/>
                      </a:lnTo>
                      <a:lnTo>
                        <a:pt x="204" y="554"/>
                      </a:lnTo>
                      <a:lnTo>
                        <a:pt x="187" y="554"/>
                      </a:lnTo>
                      <a:lnTo>
                        <a:pt x="173" y="559"/>
                      </a:lnTo>
                      <a:lnTo>
                        <a:pt x="157" y="568"/>
                      </a:lnTo>
                      <a:lnTo>
                        <a:pt x="150" y="579"/>
                      </a:lnTo>
                      <a:lnTo>
                        <a:pt x="144" y="576"/>
                      </a:lnTo>
                      <a:lnTo>
                        <a:pt x="138" y="587"/>
                      </a:lnTo>
                      <a:lnTo>
                        <a:pt x="130" y="590"/>
                      </a:lnTo>
                      <a:lnTo>
                        <a:pt x="120" y="604"/>
                      </a:lnTo>
                      <a:lnTo>
                        <a:pt x="89" y="604"/>
                      </a:lnTo>
                      <a:lnTo>
                        <a:pt x="76" y="584"/>
                      </a:lnTo>
                      <a:lnTo>
                        <a:pt x="74" y="576"/>
                      </a:lnTo>
                      <a:lnTo>
                        <a:pt x="70" y="584"/>
                      </a:lnTo>
                      <a:lnTo>
                        <a:pt x="64" y="571"/>
                      </a:lnTo>
                      <a:lnTo>
                        <a:pt x="66" y="534"/>
                      </a:lnTo>
                      <a:lnTo>
                        <a:pt x="70" y="512"/>
                      </a:lnTo>
                      <a:lnTo>
                        <a:pt x="64" y="495"/>
                      </a:lnTo>
                      <a:lnTo>
                        <a:pt x="58" y="479"/>
                      </a:lnTo>
                      <a:lnTo>
                        <a:pt x="56" y="459"/>
                      </a:lnTo>
                      <a:lnTo>
                        <a:pt x="47" y="451"/>
                      </a:lnTo>
                      <a:lnTo>
                        <a:pt x="45" y="448"/>
                      </a:lnTo>
                      <a:lnTo>
                        <a:pt x="43" y="440"/>
                      </a:lnTo>
                      <a:lnTo>
                        <a:pt x="29" y="415"/>
                      </a:lnTo>
                      <a:lnTo>
                        <a:pt x="12" y="353"/>
                      </a:lnTo>
                      <a:lnTo>
                        <a:pt x="6" y="312"/>
                      </a:lnTo>
                      <a:lnTo>
                        <a:pt x="6" y="287"/>
                      </a:lnTo>
                      <a:lnTo>
                        <a:pt x="0" y="278"/>
                      </a:lnTo>
                      <a:lnTo>
                        <a:pt x="2" y="256"/>
                      </a:lnTo>
                      <a:lnTo>
                        <a:pt x="8" y="245"/>
                      </a:lnTo>
                      <a:lnTo>
                        <a:pt x="29" y="214"/>
                      </a:lnTo>
                      <a:lnTo>
                        <a:pt x="51" y="217"/>
                      </a:lnTo>
                      <a:lnTo>
                        <a:pt x="54" y="223"/>
                      </a:lnTo>
                      <a:lnTo>
                        <a:pt x="82" y="223"/>
                      </a:lnTo>
                      <a:lnTo>
                        <a:pt x="84" y="214"/>
                      </a:lnTo>
                      <a:lnTo>
                        <a:pt x="89" y="217"/>
                      </a:lnTo>
                      <a:lnTo>
                        <a:pt x="97" y="209"/>
                      </a:lnTo>
                      <a:lnTo>
                        <a:pt x="103" y="212"/>
                      </a:lnTo>
                      <a:lnTo>
                        <a:pt x="109" y="206"/>
                      </a:lnTo>
                      <a:lnTo>
                        <a:pt x="107" y="198"/>
                      </a:lnTo>
                      <a:lnTo>
                        <a:pt x="113" y="178"/>
                      </a:lnTo>
                      <a:lnTo>
                        <a:pt x="120" y="170"/>
                      </a:lnTo>
                      <a:lnTo>
                        <a:pt x="117" y="164"/>
                      </a:lnTo>
                      <a:lnTo>
                        <a:pt x="120" y="159"/>
                      </a:lnTo>
                      <a:lnTo>
                        <a:pt x="117" y="150"/>
                      </a:lnTo>
                      <a:lnTo>
                        <a:pt x="128" y="136"/>
                      </a:lnTo>
                      <a:lnTo>
                        <a:pt x="146" y="134"/>
                      </a:lnTo>
                      <a:lnTo>
                        <a:pt x="163" y="100"/>
                      </a:lnTo>
                      <a:lnTo>
                        <a:pt x="185" y="72"/>
                      </a:lnTo>
                      <a:lnTo>
                        <a:pt x="194" y="70"/>
                      </a:lnTo>
                      <a:lnTo>
                        <a:pt x="200" y="64"/>
                      </a:lnTo>
                      <a:lnTo>
                        <a:pt x="210" y="64"/>
                      </a:lnTo>
                      <a:lnTo>
                        <a:pt x="227" y="86"/>
                      </a:lnTo>
                      <a:lnTo>
                        <a:pt x="233" y="89"/>
                      </a:lnTo>
                      <a:lnTo>
                        <a:pt x="239" y="78"/>
                      </a:lnTo>
                      <a:lnTo>
                        <a:pt x="251" y="64"/>
                      </a:lnTo>
                      <a:lnTo>
                        <a:pt x="258" y="61"/>
                      </a:lnTo>
                      <a:lnTo>
                        <a:pt x="266" y="39"/>
                      </a:lnTo>
                      <a:lnTo>
                        <a:pt x="274" y="36"/>
                      </a:lnTo>
                      <a:lnTo>
                        <a:pt x="284" y="28"/>
                      </a:lnTo>
                      <a:lnTo>
                        <a:pt x="293" y="19"/>
                      </a:lnTo>
                      <a:lnTo>
                        <a:pt x="303" y="19"/>
                      </a:lnTo>
                      <a:lnTo>
                        <a:pt x="311" y="8"/>
                      </a:lnTo>
                      <a:lnTo>
                        <a:pt x="323" y="8"/>
                      </a:lnTo>
                      <a:lnTo>
                        <a:pt x="336" y="8"/>
                      </a:lnTo>
                      <a:lnTo>
                        <a:pt x="354" y="14"/>
                      </a:lnTo>
                      <a:lnTo>
                        <a:pt x="365" y="25"/>
                      </a:lnTo>
                      <a:lnTo>
                        <a:pt x="367" y="33"/>
                      </a:lnTo>
                      <a:lnTo>
                        <a:pt x="369" y="39"/>
                      </a:lnTo>
                      <a:lnTo>
                        <a:pt x="371" y="53"/>
                      </a:lnTo>
                      <a:lnTo>
                        <a:pt x="369" y="58"/>
                      </a:lnTo>
                      <a:lnTo>
                        <a:pt x="369" y="70"/>
                      </a:lnTo>
                      <a:lnTo>
                        <a:pt x="367" y="78"/>
                      </a:lnTo>
                      <a:lnTo>
                        <a:pt x="396" y="109"/>
                      </a:lnTo>
                      <a:lnTo>
                        <a:pt x="406" y="125"/>
                      </a:lnTo>
                      <a:lnTo>
                        <a:pt x="418" y="131"/>
                      </a:lnTo>
                      <a:lnTo>
                        <a:pt x="430" y="139"/>
                      </a:lnTo>
                      <a:lnTo>
                        <a:pt x="437" y="142"/>
                      </a:lnTo>
                      <a:lnTo>
                        <a:pt x="449" y="134"/>
                      </a:lnTo>
                      <a:lnTo>
                        <a:pt x="459" y="109"/>
                      </a:lnTo>
                      <a:lnTo>
                        <a:pt x="463" y="89"/>
                      </a:lnTo>
                      <a:lnTo>
                        <a:pt x="466" y="53"/>
                      </a:lnTo>
                      <a:lnTo>
                        <a:pt x="470" y="36"/>
                      </a:lnTo>
                      <a:lnTo>
                        <a:pt x="47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4" name="Freeform 16">
                  <a:extLst>
                    <a:ext uri="{FF2B5EF4-FFF2-40B4-BE49-F238E27FC236}">
                      <a16:creationId xmlns:a16="http://schemas.microsoft.com/office/drawing/2014/main" id="{24F4B7A3-3121-497B-2A47-D8AB478EA503}"/>
                    </a:ext>
                  </a:extLst>
                </p:cNvPr>
                <p:cNvSpPr>
                  <a:spLocks/>
                </p:cNvSpPr>
                <p:nvPr/>
              </p:nvSpPr>
              <p:spPr bwMode="auto">
                <a:xfrm>
                  <a:off x="4523" y="2653"/>
                  <a:ext cx="363" cy="95"/>
                </a:xfrm>
                <a:custGeom>
                  <a:avLst/>
                  <a:gdLst>
                    <a:gd name="T0" fmla="*/ 27 w 363"/>
                    <a:gd name="T1" fmla="*/ 14 h 95"/>
                    <a:gd name="T2" fmla="*/ 72 w 363"/>
                    <a:gd name="T3" fmla="*/ 14 h 95"/>
                    <a:gd name="T4" fmla="*/ 99 w 363"/>
                    <a:gd name="T5" fmla="*/ 17 h 95"/>
                    <a:gd name="T6" fmla="*/ 123 w 363"/>
                    <a:gd name="T7" fmla="*/ 44 h 95"/>
                    <a:gd name="T8" fmla="*/ 144 w 363"/>
                    <a:gd name="T9" fmla="*/ 50 h 95"/>
                    <a:gd name="T10" fmla="*/ 177 w 363"/>
                    <a:gd name="T11" fmla="*/ 61 h 95"/>
                    <a:gd name="T12" fmla="*/ 197 w 363"/>
                    <a:gd name="T13" fmla="*/ 66 h 95"/>
                    <a:gd name="T14" fmla="*/ 204 w 363"/>
                    <a:gd name="T15" fmla="*/ 44 h 95"/>
                    <a:gd name="T16" fmla="*/ 247 w 363"/>
                    <a:gd name="T17" fmla="*/ 50 h 95"/>
                    <a:gd name="T18" fmla="*/ 278 w 363"/>
                    <a:gd name="T19" fmla="*/ 58 h 95"/>
                    <a:gd name="T20" fmla="*/ 300 w 363"/>
                    <a:gd name="T21" fmla="*/ 61 h 95"/>
                    <a:gd name="T22" fmla="*/ 315 w 363"/>
                    <a:gd name="T23" fmla="*/ 50 h 95"/>
                    <a:gd name="T24" fmla="*/ 341 w 363"/>
                    <a:gd name="T25" fmla="*/ 44 h 95"/>
                    <a:gd name="T26" fmla="*/ 362 w 363"/>
                    <a:gd name="T27" fmla="*/ 39 h 95"/>
                    <a:gd name="T28" fmla="*/ 356 w 363"/>
                    <a:gd name="T29" fmla="*/ 66 h 95"/>
                    <a:gd name="T30" fmla="*/ 341 w 363"/>
                    <a:gd name="T31" fmla="*/ 75 h 95"/>
                    <a:gd name="T32" fmla="*/ 329 w 363"/>
                    <a:gd name="T33" fmla="*/ 77 h 95"/>
                    <a:gd name="T34" fmla="*/ 313 w 363"/>
                    <a:gd name="T35" fmla="*/ 86 h 95"/>
                    <a:gd name="T36" fmla="*/ 298 w 363"/>
                    <a:gd name="T37" fmla="*/ 86 h 95"/>
                    <a:gd name="T38" fmla="*/ 284 w 363"/>
                    <a:gd name="T39" fmla="*/ 88 h 95"/>
                    <a:gd name="T40" fmla="*/ 263 w 363"/>
                    <a:gd name="T41" fmla="*/ 94 h 95"/>
                    <a:gd name="T42" fmla="*/ 249 w 363"/>
                    <a:gd name="T43" fmla="*/ 75 h 95"/>
                    <a:gd name="T44" fmla="*/ 234 w 363"/>
                    <a:gd name="T45" fmla="*/ 94 h 95"/>
                    <a:gd name="T46" fmla="*/ 212 w 363"/>
                    <a:gd name="T47" fmla="*/ 75 h 95"/>
                    <a:gd name="T48" fmla="*/ 200 w 363"/>
                    <a:gd name="T49" fmla="*/ 77 h 95"/>
                    <a:gd name="T50" fmla="*/ 183 w 363"/>
                    <a:gd name="T51" fmla="*/ 86 h 95"/>
                    <a:gd name="T52" fmla="*/ 165 w 363"/>
                    <a:gd name="T53" fmla="*/ 80 h 95"/>
                    <a:gd name="T54" fmla="*/ 146 w 363"/>
                    <a:gd name="T55" fmla="*/ 77 h 95"/>
                    <a:gd name="T56" fmla="*/ 127 w 363"/>
                    <a:gd name="T57" fmla="*/ 86 h 95"/>
                    <a:gd name="T58" fmla="*/ 101 w 363"/>
                    <a:gd name="T59" fmla="*/ 72 h 95"/>
                    <a:gd name="T60" fmla="*/ 66 w 363"/>
                    <a:gd name="T61" fmla="*/ 64 h 95"/>
                    <a:gd name="T62" fmla="*/ 41 w 363"/>
                    <a:gd name="T63" fmla="*/ 55 h 95"/>
                    <a:gd name="T64" fmla="*/ 16 w 363"/>
                    <a:gd name="T65" fmla="*/ 41 h 95"/>
                    <a:gd name="T66" fmla="*/ 2 w 363"/>
                    <a:gd name="T67" fmla="*/ 36 h 95"/>
                    <a:gd name="T68" fmla="*/ 0 w 363"/>
                    <a:gd name="T69" fmla="*/ 0 h 9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63" h="95">
                      <a:moveTo>
                        <a:pt x="0" y="0"/>
                      </a:moveTo>
                      <a:lnTo>
                        <a:pt x="27" y="14"/>
                      </a:lnTo>
                      <a:lnTo>
                        <a:pt x="51" y="14"/>
                      </a:lnTo>
                      <a:lnTo>
                        <a:pt x="72" y="14"/>
                      </a:lnTo>
                      <a:lnTo>
                        <a:pt x="88" y="14"/>
                      </a:lnTo>
                      <a:lnTo>
                        <a:pt x="99" y="17"/>
                      </a:lnTo>
                      <a:lnTo>
                        <a:pt x="115" y="25"/>
                      </a:lnTo>
                      <a:lnTo>
                        <a:pt x="123" y="44"/>
                      </a:lnTo>
                      <a:lnTo>
                        <a:pt x="130" y="53"/>
                      </a:lnTo>
                      <a:lnTo>
                        <a:pt x="144" y="50"/>
                      </a:lnTo>
                      <a:lnTo>
                        <a:pt x="160" y="50"/>
                      </a:lnTo>
                      <a:lnTo>
                        <a:pt x="177" y="61"/>
                      </a:lnTo>
                      <a:lnTo>
                        <a:pt x="189" y="66"/>
                      </a:lnTo>
                      <a:lnTo>
                        <a:pt x="197" y="66"/>
                      </a:lnTo>
                      <a:lnTo>
                        <a:pt x="199" y="53"/>
                      </a:lnTo>
                      <a:lnTo>
                        <a:pt x="204" y="44"/>
                      </a:lnTo>
                      <a:lnTo>
                        <a:pt x="228" y="50"/>
                      </a:lnTo>
                      <a:lnTo>
                        <a:pt x="247" y="50"/>
                      </a:lnTo>
                      <a:lnTo>
                        <a:pt x="265" y="50"/>
                      </a:lnTo>
                      <a:lnTo>
                        <a:pt x="278" y="58"/>
                      </a:lnTo>
                      <a:lnTo>
                        <a:pt x="286" y="64"/>
                      </a:lnTo>
                      <a:lnTo>
                        <a:pt x="300" y="61"/>
                      </a:lnTo>
                      <a:lnTo>
                        <a:pt x="309" y="55"/>
                      </a:lnTo>
                      <a:lnTo>
                        <a:pt x="315" y="50"/>
                      </a:lnTo>
                      <a:lnTo>
                        <a:pt x="331" y="50"/>
                      </a:lnTo>
                      <a:lnTo>
                        <a:pt x="341" y="44"/>
                      </a:lnTo>
                      <a:lnTo>
                        <a:pt x="354" y="39"/>
                      </a:lnTo>
                      <a:lnTo>
                        <a:pt x="362" y="39"/>
                      </a:lnTo>
                      <a:lnTo>
                        <a:pt x="360" y="58"/>
                      </a:lnTo>
                      <a:lnTo>
                        <a:pt x="356" y="66"/>
                      </a:lnTo>
                      <a:lnTo>
                        <a:pt x="348" y="75"/>
                      </a:lnTo>
                      <a:lnTo>
                        <a:pt x="341" y="75"/>
                      </a:lnTo>
                      <a:lnTo>
                        <a:pt x="339" y="75"/>
                      </a:lnTo>
                      <a:lnTo>
                        <a:pt x="329" y="77"/>
                      </a:lnTo>
                      <a:lnTo>
                        <a:pt x="321" y="88"/>
                      </a:lnTo>
                      <a:lnTo>
                        <a:pt x="313" y="86"/>
                      </a:lnTo>
                      <a:lnTo>
                        <a:pt x="306" y="80"/>
                      </a:lnTo>
                      <a:lnTo>
                        <a:pt x="298" y="86"/>
                      </a:lnTo>
                      <a:lnTo>
                        <a:pt x="290" y="88"/>
                      </a:lnTo>
                      <a:lnTo>
                        <a:pt x="284" y="88"/>
                      </a:lnTo>
                      <a:lnTo>
                        <a:pt x="278" y="94"/>
                      </a:lnTo>
                      <a:lnTo>
                        <a:pt x="263" y="94"/>
                      </a:lnTo>
                      <a:lnTo>
                        <a:pt x="257" y="86"/>
                      </a:lnTo>
                      <a:lnTo>
                        <a:pt x="249" y="75"/>
                      </a:lnTo>
                      <a:lnTo>
                        <a:pt x="239" y="86"/>
                      </a:lnTo>
                      <a:lnTo>
                        <a:pt x="234" y="94"/>
                      </a:lnTo>
                      <a:lnTo>
                        <a:pt x="226" y="94"/>
                      </a:lnTo>
                      <a:lnTo>
                        <a:pt x="212" y="75"/>
                      </a:lnTo>
                      <a:lnTo>
                        <a:pt x="208" y="77"/>
                      </a:lnTo>
                      <a:lnTo>
                        <a:pt x="200" y="77"/>
                      </a:lnTo>
                      <a:lnTo>
                        <a:pt x="195" y="88"/>
                      </a:lnTo>
                      <a:lnTo>
                        <a:pt x="183" y="86"/>
                      </a:lnTo>
                      <a:lnTo>
                        <a:pt x="171" y="86"/>
                      </a:lnTo>
                      <a:lnTo>
                        <a:pt x="165" y="80"/>
                      </a:lnTo>
                      <a:lnTo>
                        <a:pt x="158" y="75"/>
                      </a:lnTo>
                      <a:lnTo>
                        <a:pt x="146" y="77"/>
                      </a:lnTo>
                      <a:lnTo>
                        <a:pt x="134" y="88"/>
                      </a:lnTo>
                      <a:lnTo>
                        <a:pt x="127" y="86"/>
                      </a:lnTo>
                      <a:lnTo>
                        <a:pt x="115" y="80"/>
                      </a:lnTo>
                      <a:lnTo>
                        <a:pt x="101" y="72"/>
                      </a:lnTo>
                      <a:lnTo>
                        <a:pt x="90" y="72"/>
                      </a:lnTo>
                      <a:lnTo>
                        <a:pt x="66" y="64"/>
                      </a:lnTo>
                      <a:lnTo>
                        <a:pt x="51" y="58"/>
                      </a:lnTo>
                      <a:lnTo>
                        <a:pt x="41" y="55"/>
                      </a:lnTo>
                      <a:lnTo>
                        <a:pt x="25" y="53"/>
                      </a:lnTo>
                      <a:lnTo>
                        <a:pt x="16" y="41"/>
                      </a:lnTo>
                      <a:lnTo>
                        <a:pt x="6" y="39"/>
                      </a:lnTo>
                      <a:lnTo>
                        <a:pt x="2" y="36"/>
                      </a:lnTo>
                      <a:lnTo>
                        <a:pt x="0" y="30"/>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5" name="Freeform 17">
                  <a:extLst>
                    <a:ext uri="{FF2B5EF4-FFF2-40B4-BE49-F238E27FC236}">
                      <a16:creationId xmlns:a16="http://schemas.microsoft.com/office/drawing/2014/main" id="{C6C4C441-019E-0F28-8906-056FAE97EA99}"/>
                    </a:ext>
                  </a:extLst>
                </p:cNvPr>
                <p:cNvSpPr>
                  <a:spLocks/>
                </p:cNvSpPr>
                <p:nvPr/>
              </p:nvSpPr>
              <p:spPr bwMode="auto">
                <a:xfrm>
                  <a:off x="4721" y="2468"/>
                  <a:ext cx="165" cy="182"/>
                </a:xfrm>
                <a:custGeom>
                  <a:avLst/>
                  <a:gdLst>
                    <a:gd name="T0" fmla="*/ 80 w 165"/>
                    <a:gd name="T1" fmla="*/ 3 h 182"/>
                    <a:gd name="T2" fmla="*/ 137 w 165"/>
                    <a:gd name="T3" fmla="*/ 0 h 182"/>
                    <a:gd name="T4" fmla="*/ 146 w 165"/>
                    <a:gd name="T5" fmla="*/ 22 h 182"/>
                    <a:gd name="T6" fmla="*/ 131 w 165"/>
                    <a:gd name="T7" fmla="*/ 36 h 182"/>
                    <a:gd name="T8" fmla="*/ 127 w 165"/>
                    <a:gd name="T9" fmla="*/ 47 h 182"/>
                    <a:gd name="T10" fmla="*/ 115 w 165"/>
                    <a:gd name="T11" fmla="*/ 61 h 182"/>
                    <a:gd name="T12" fmla="*/ 102 w 165"/>
                    <a:gd name="T13" fmla="*/ 64 h 182"/>
                    <a:gd name="T14" fmla="*/ 88 w 165"/>
                    <a:gd name="T15" fmla="*/ 56 h 182"/>
                    <a:gd name="T16" fmla="*/ 72 w 165"/>
                    <a:gd name="T17" fmla="*/ 36 h 182"/>
                    <a:gd name="T18" fmla="*/ 53 w 165"/>
                    <a:gd name="T19" fmla="*/ 36 h 182"/>
                    <a:gd name="T20" fmla="*/ 51 w 165"/>
                    <a:gd name="T21" fmla="*/ 64 h 182"/>
                    <a:gd name="T22" fmla="*/ 53 w 165"/>
                    <a:gd name="T23" fmla="*/ 81 h 182"/>
                    <a:gd name="T24" fmla="*/ 72 w 165"/>
                    <a:gd name="T25" fmla="*/ 70 h 182"/>
                    <a:gd name="T26" fmla="*/ 86 w 165"/>
                    <a:gd name="T27" fmla="*/ 75 h 182"/>
                    <a:gd name="T28" fmla="*/ 82 w 165"/>
                    <a:gd name="T29" fmla="*/ 92 h 182"/>
                    <a:gd name="T30" fmla="*/ 80 w 165"/>
                    <a:gd name="T31" fmla="*/ 103 h 182"/>
                    <a:gd name="T32" fmla="*/ 82 w 165"/>
                    <a:gd name="T33" fmla="*/ 120 h 182"/>
                    <a:gd name="T34" fmla="*/ 92 w 165"/>
                    <a:gd name="T35" fmla="*/ 128 h 182"/>
                    <a:gd name="T36" fmla="*/ 88 w 165"/>
                    <a:gd name="T37" fmla="*/ 148 h 182"/>
                    <a:gd name="T38" fmla="*/ 82 w 165"/>
                    <a:gd name="T39" fmla="*/ 170 h 182"/>
                    <a:gd name="T40" fmla="*/ 68 w 165"/>
                    <a:gd name="T41" fmla="*/ 175 h 182"/>
                    <a:gd name="T42" fmla="*/ 62 w 165"/>
                    <a:gd name="T43" fmla="*/ 164 h 182"/>
                    <a:gd name="T44" fmla="*/ 55 w 165"/>
                    <a:gd name="T45" fmla="*/ 139 h 182"/>
                    <a:gd name="T46" fmla="*/ 55 w 165"/>
                    <a:gd name="T47" fmla="*/ 114 h 182"/>
                    <a:gd name="T48" fmla="*/ 35 w 165"/>
                    <a:gd name="T49" fmla="*/ 114 h 182"/>
                    <a:gd name="T50" fmla="*/ 23 w 165"/>
                    <a:gd name="T51" fmla="*/ 117 h 182"/>
                    <a:gd name="T52" fmla="*/ 39 w 165"/>
                    <a:gd name="T53" fmla="*/ 128 h 182"/>
                    <a:gd name="T54" fmla="*/ 47 w 165"/>
                    <a:gd name="T55" fmla="*/ 145 h 182"/>
                    <a:gd name="T56" fmla="*/ 41 w 165"/>
                    <a:gd name="T57" fmla="*/ 167 h 182"/>
                    <a:gd name="T58" fmla="*/ 29 w 165"/>
                    <a:gd name="T59" fmla="*/ 181 h 182"/>
                    <a:gd name="T60" fmla="*/ 29 w 165"/>
                    <a:gd name="T61" fmla="*/ 164 h 182"/>
                    <a:gd name="T62" fmla="*/ 21 w 165"/>
                    <a:gd name="T63" fmla="*/ 145 h 182"/>
                    <a:gd name="T64" fmla="*/ 10 w 165"/>
                    <a:gd name="T65" fmla="*/ 128 h 182"/>
                    <a:gd name="T66" fmla="*/ 2 w 165"/>
                    <a:gd name="T67" fmla="*/ 109 h 182"/>
                    <a:gd name="T68" fmla="*/ 16 w 165"/>
                    <a:gd name="T69" fmla="*/ 86 h 182"/>
                    <a:gd name="T70" fmla="*/ 23 w 165"/>
                    <a:gd name="T71" fmla="*/ 58 h 182"/>
                    <a:gd name="T72" fmla="*/ 25 w 165"/>
                    <a:gd name="T73" fmla="*/ 39 h 182"/>
                    <a:gd name="T74" fmla="*/ 23 w 165"/>
                    <a:gd name="T75" fmla="*/ 22 h 18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5" h="182">
                      <a:moveTo>
                        <a:pt x="41" y="0"/>
                      </a:moveTo>
                      <a:lnTo>
                        <a:pt x="80" y="3"/>
                      </a:lnTo>
                      <a:lnTo>
                        <a:pt x="117" y="3"/>
                      </a:lnTo>
                      <a:lnTo>
                        <a:pt x="137" y="0"/>
                      </a:lnTo>
                      <a:lnTo>
                        <a:pt x="164" y="17"/>
                      </a:lnTo>
                      <a:lnTo>
                        <a:pt x="146" y="22"/>
                      </a:lnTo>
                      <a:lnTo>
                        <a:pt x="137" y="31"/>
                      </a:lnTo>
                      <a:lnTo>
                        <a:pt x="131" y="36"/>
                      </a:lnTo>
                      <a:lnTo>
                        <a:pt x="127" y="42"/>
                      </a:lnTo>
                      <a:lnTo>
                        <a:pt x="127" y="47"/>
                      </a:lnTo>
                      <a:lnTo>
                        <a:pt x="127" y="56"/>
                      </a:lnTo>
                      <a:lnTo>
                        <a:pt x="115" y="61"/>
                      </a:lnTo>
                      <a:lnTo>
                        <a:pt x="105" y="61"/>
                      </a:lnTo>
                      <a:lnTo>
                        <a:pt x="102" y="64"/>
                      </a:lnTo>
                      <a:lnTo>
                        <a:pt x="92" y="64"/>
                      </a:lnTo>
                      <a:lnTo>
                        <a:pt x="88" y="56"/>
                      </a:lnTo>
                      <a:lnTo>
                        <a:pt x="80" y="45"/>
                      </a:lnTo>
                      <a:lnTo>
                        <a:pt x="72" y="36"/>
                      </a:lnTo>
                      <a:lnTo>
                        <a:pt x="57" y="36"/>
                      </a:lnTo>
                      <a:lnTo>
                        <a:pt x="53" y="36"/>
                      </a:lnTo>
                      <a:lnTo>
                        <a:pt x="49" y="50"/>
                      </a:lnTo>
                      <a:lnTo>
                        <a:pt x="51" y="64"/>
                      </a:lnTo>
                      <a:lnTo>
                        <a:pt x="51" y="72"/>
                      </a:lnTo>
                      <a:lnTo>
                        <a:pt x="53" y="81"/>
                      </a:lnTo>
                      <a:lnTo>
                        <a:pt x="61" y="78"/>
                      </a:lnTo>
                      <a:lnTo>
                        <a:pt x="72" y="70"/>
                      </a:lnTo>
                      <a:lnTo>
                        <a:pt x="80" y="70"/>
                      </a:lnTo>
                      <a:lnTo>
                        <a:pt x="86" y="75"/>
                      </a:lnTo>
                      <a:lnTo>
                        <a:pt x="86" y="81"/>
                      </a:lnTo>
                      <a:lnTo>
                        <a:pt x="82" y="92"/>
                      </a:lnTo>
                      <a:lnTo>
                        <a:pt x="80" y="97"/>
                      </a:lnTo>
                      <a:lnTo>
                        <a:pt x="80" y="103"/>
                      </a:lnTo>
                      <a:lnTo>
                        <a:pt x="78" y="111"/>
                      </a:lnTo>
                      <a:lnTo>
                        <a:pt x="82" y="120"/>
                      </a:lnTo>
                      <a:lnTo>
                        <a:pt x="90" y="131"/>
                      </a:lnTo>
                      <a:lnTo>
                        <a:pt x="92" y="128"/>
                      </a:lnTo>
                      <a:lnTo>
                        <a:pt x="92" y="139"/>
                      </a:lnTo>
                      <a:lnTo>
                        <a:pt x="88" y="148"/>
                      </a:lnTo>
                      <a:lnTo>
                        <a:pt x="84" y="156"/>
                      </a:lnTo>
                      <a:lnTo>
                        <a:pt x="82" y="170"/>
                      </a:lnTo>
                      <a:lnTo>
                        <a:pt x="74" y="175"/>
                      </a:lnTo>
                      <a:lnTo>
                        <a:pt x="68" y="175"/>
                      </a:lnTo>
                      <a:lnTo>
                        <a:pt x="62" y="175"/>
                      </a:lnTo>
                      <a:lnTo>
                        <a:pt x="62" y="164"/>
                      </a:lnTo>
                      <a:lnTo>
                        <a:pt x="61" y="145"/>
                      </a:lnTo>
                      <a:lnTo>
                        <a:pt x="55" y="139"/>
                      </a:lnTo>
                      <a:lnTo>
                        <a:pt x="53" y="131"/>
                      </a:lnTo>
                      <a:lnTo>
                        <a:pt x="55" y="114"/>
                      </a:lnTo>
                      <a:lnTo>
                        <a:pt x="49" y="109"/>
                      </a:lnTo>
                      <a:lnTo>
                        <a:pt x="35" y="114"/>
                      </a:lnTo>
                      <a:lnTo>
                        <a:pt x="29" y="109"/>
                      </a:lnTo>
                      <a:lnTo>
                        <a:pt x="23" y="117"/>
                      </a:lnTo>
                      <a:lnTo>
                        <a:pt x="29" y="123"/>
                      </a:lnTo>
                      <a:lnTo>
                        <a:pt x="39" y="128"/>
                      </a:lnTo>
                      <a:lnTo>
                        <a:pt x="41" y="134"/>
                      </a:lnTo>
                      <a:lnTo>
                        <a:pt x="47" y="145"/>
                      </a:lnTo>
                      <a:lnTo>
                        <a:pt x="47" y="153"/>
                      </a:lnTo>
                      <a:lnTo>
                        <a:pt x="41" y="167"/>
                      </a:lnTo>
                      <a:lnTo>
                        <a:pt x="33" y="178"/>
                      </a:lnTo>
                      <a:lnTo>
                        <a:pt x="29" y="181"/>
                      </a:lnTo>
                      <a:lnTo>
                        <a:pt x="29" y="173"/>
                      </a:lnTo>
                      <a:lnTo>
                        <a:pt x="29" y="164"/>
                      </a:lnTo>
                      <a:lnTo>
                        <a:pt x="31" y="153"/>
                      </a:lnTo>
                      <a:lnTo>
                        <a:pt x="21" y="145"/>
                      </a:lnTo>
                      <a:lnTo>
                        <a:pt x="12" y="136"/>
                      </a:lnTo>
                      <a:lnTo>
                        <a:pt x="10" y="128"/>
                      </a:lnTo>
                      <a:lnTo>
                        <a:pt x="0" y="123"/>
                      </a:lnTo>
                      <a:lnTo>
                        <a:pt x="2" y="109"/>
                      </a:lnTo>
                      <a:lnTo>
                        <a:pt x="10" y="100"/>
                      </a:lnTo>
                      <a:lnTo>
                        <a:pt x="16" y="86"/>
                      </a:lnTo>
                      <a:lnTo>
                        <a:pt x="21" y="72"/>
                      </a:lnTo>
                      <a:lnTo>
                        <a:pt x="23" y="58"/>
                      </a:lnTo>
                      <a:lnTo>
                        <a:pt x="21" y="45"/>
                      </a:lnTo>
                      <a:lnTo>
                        <a:pt x="25" y="39"/>
                      </a:lnTo>
                      <a:lnTo>
                        <a:pt x="29" y="33"/>
                      </a:lnTo>
                      <a:lnTo>
                        <a:pt x="23" y="22"/>
                      </a:lnTo>
                      <a:lnTo>
                        <a:pt x="4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6" name="Freeform 18">
                  <a:extLst>
                    <a:ext uri="{FF2B5EF4-FFF2-40B4-BE49-F238E27FC236}">
                      <a16:creationId xmlns:a16="http://schemas.microsoft.com/office/drawing/2014/main" id="{5D280AE4-52DD-8D59-D7A5-DC43C36F4889}"/>
                    </a:ext>
                  </a:extLst>
                </p:cNvPr>
                <p:cNvSpPr>
                  <a:spLocks/>
                </p:cNvSpPr>
                <p:nvPr/>
              </p:nvSpPr>
              <p:spPr bwMode="auto">
                <a:xfrm>
                  <a:off x="4549" y="2387"/>
                  <a:ext cx="182" cy="249"/>
                </a:xfrm>
                <a:custGeom>
                  <a:avLst/>
                  <a:gdLst>
                    <a:gd name="T0" fmla="*/ 0 w 182"/>
                    <a:gd name="T1" fmla="*/ 83 h 249"/>
                    <a:gd name="T2" fmla="*/ 37 w 182"/>
                    <a:gd name="T3" fmla="*/ 44 h 249"/>
                    <a:gd name="T4" fmla="*/ 56 w 182"/>
                    <a:gd name="T5" fmla="*/ 28 h 249"/>
                    <a:gd name="T6" fmla="*/ 66 w 182"/>
                    <a:gd name="T7" fmla="*/ 14 h 249"/>
                    <a:gd name="T8" fmla="*/ 95 w 182"/>
                    <a:gd name="T9" fmla="*/ 0 h 249"/>
                    <a:gd name="T10" fmla="*/ 111 w 182"/>
                    <a:gd name="T11" fmla="*/ 30 h 249"/>
                    <a:gd name="T12" fmla="*/ 127 w 182"/>
                    <a:gd name="T13" fmla="*/ 17 h 249"/>
                    <a:gd name="T14" fmla="*/ 132 w 182"/>
                    <a:gd name="T15" fmla="*/ 8 h 249"/>
                    <a:gd name="T16" fmla="*/ 146 w 182"/>
                    <a:gd name="T17" fmla="*/ 0 h 249"/>
                    <a:gd name="T18" fmla="*/ 154 w 182"/>
                    <a:gd name="T19" fmla="*/ 0 h 249"/>
                    <a:gd name="T20" fmla="*/ 156 w 182"/>
                    <a:gd name="T21" fmla="*/ 11 h 249"/>
                    <a:gd name="T22" fmla="*/ 156 w 182"/>
                    <a:gd name="T23" fmla="*/ 19 h 249"/>
                    <a:gd name="T24" fmla="*/ 148 w 182"/>
                    <a:gd name="T25" fmla="*/ 33 h 249"/>
                    <a:gd name="T26" fmla="*/ 148 w 182"/>
                    <a:gd name="T27" fmla="*/ 41 h 249"/>
                    <a:gd name="T28" fmla="*/ 169 w 182"/>
                    <a:gd name="T29" fmla="*/ 77 h 249"/>
                    <a:gd name="T30" fmla="*/ 173 w 182"/>
                    <a:gd name="T31" fmla="*/ 99 h 249"/>
                    <a:gd name="T32" fmla="*/ 179 w 182"/>
                    <a:gd name="T33" fmla="*/ 99 h 249"/>
                    <a:gd name="T34" fmla="*/ 181 w 182"/>
                    <a:gd name="T35" fmla="*/ 110 h 249"/>
                    <a:gd name="T36" fmla="*/ 173 w 182"/>
                    <a:gd name="T37" fmla="*/ 121 h 249"/>
                    <a:gd name="T38" fmla="*/ 167 w 182"/>
                    <a:gd name="T39" fmla="*/ 116 h 249"/>
                    <a:gd name="T40" fmla="*/ 154 w 182"/>
                    <a:gd name="T41" fmla="*/ 124 h 249"/>
                    <a:gd name="T42" fmla="*/ 156 w 182"/>
                    <a:gd name="T43" fmla="*/ 146 h 249"/>
                    <a:gd name="T44" fmla="*/ 140 w 182"/>
                    <a:gd name="T45" fmla="*/ 160 h 249"/>
                    <a:gd name="T46" fmla="*/ 140 w 182"/>
                    <a:gd name="T47" fmla="*/ 196 h 249"/>
                    <a:gd name="T48" fmla="*/ 140 w 182"/>
                    <a:gd name="T49" fmla="*/ 220 h 249"/>
                    <a:gd name="T50" fmla="*/ 132 w 182"/>
                    <a:gd name="T51" fmla="*/ 231 h 249"/>
                    <a:gd name="T52" fmla="*/ 127 w 182"/>
                    <a:gd name="T53" fmla="*/ 248 h 249"/>
                    <a:gd name="T54" fmla="*/ 119 w 182"/>
                    <a:gd name="T55" fmla="*/ 245 h 249"/>
                    <a:gd name="T56" fmla="*/ 107 w 182"/>
                    <a:gd name="T57" fmla="*/ 237 h 249"/>
                    <a:gd name="T58" fmla="*/ 97 w 182"/>
                    <a:gd name="T59" fmla="*/ 229 h 249"/>
                    <a:gd name="T60" fmla="*/ 90 w 182"/>
                    <a:gd name="T61" fmla="*/ 215 h 249"/>
                    <a:gd name="T62" fmla="*/ 62 w 182"/>
                    <a:gd name="T63" fmla="*/ 218 h 249"/>
                    <a:gd name="T64" fmla="*/ 39 w 182"/>
                    <a:gd name="T65" fmla="*/ 209 h 249"/>
                    <a:gd name="T66" fmla="*/ 23 w 182"/>
                    <a:gd name="T67" fmla="*/ 187 h 249"/>
                    <a:gd name="T68" fmla="*/ 14 w 182"/>
                    <a:gd name="T69" fmla="*/ 171 h 249"/>
                    <a:gd name="T70" fmla="*/ 6 w 182"/>
                    <a:gd name="T71" fmla="*/ 157 h 249"/>
                    <a:gd name="T72" fmla="*/ 6 w 182"/>
                    <a:gd name="T73" fmla="*/ 130 h 249"/>
                    <a:gd name="T74" fmla="*/ 0 w 182"/>
                    <a:gd name="T75" fmla="*/ 83 h 2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2" h="249">
                      <a:moveTo>
                        <a:pt x="0" y="83"/>
                      </a:moveTo>
                      <a:lnTo>
                        <a:pt x="37" y="44"/>
                      </a:lnTo>
                      <a:lnTo>
                        <a:pt x="56" y="28"/>
                      </a:lnTo>
                      <a:lnTo>
                        <a:pt x="66" y="14"/>
                      </a:lnTo>
                      <a:lnTo>
                        <a:pt x="95" y="0"/>
                      </a:lnTo>
                      <a:lnTo>
                        <a:pt x="111" y="30"/>
                      </a:lnTo>
                      <a:lnTo>
                        <a:pt x="127" y="17"/>
                      </a:lnTo>
                      <a:lnTo>
                        <a:pt x="132" y="8"/>
                      </a:lnTo>
                      <a:lnTo>
                        <a:pt x="146" y="0"/>
                      </a:lnTo>
                      <a:lnTo>
                        <a:pt x="154" y="0"/>
                      </a:lnTo>
                      <a:lnTo>
                        <a:pt x="156" y="11"/>
                      </a:lnTo>
                      <a:lnTo>
                        <a:pt x="156" y="19"/>
                      </a:lnTo>
                      <a:lnTo>
                        <a:pt x="148" y="33"/>
                      </a:lnTo>
                      <a:lnTo>
                        <a:pt x="148" y="41"/>
                      </a:lnTo>
                      <a:lnTo>
                        <a:pt x="169" y="77"/>
                      </a:lnTo>
                      <a:lnTo>
                        <a:pt x="173" y="99"/>
                      </a:lnTo>
                      <a:lnTo>
                        <a:pt x="179" y="99"/>
                      </a:lnTo>
                      <a:lnTo>
                        <a:pt x="181" y="110"/>
                      </a:lnTo>
                      <a:lnTo>
                        <a:pt x="173" y="121"/>
                      </a:lnTo>
                      <a:lnTo>
                        <a:pt x="167" y="116"/>
                      </a:lnTo>
                      <a:lnTo>
                        <a:pt x="154" y="124"/>
                      </a:lnTo>
                      <a:lnTo>
                        <a:pt x="156" y="146"/>
                      </a:lnTo>
                      <a:lnTo>
                        <a:pt x="140" y="160"/>
                      </a:lnTo>
                      <a:lnTo>
                        <a:pt x="140" y="196"/>
                      </a:lnTo>
                      <a:lnTo>
                        <a:pt x="140" y="220"/>
                      </a:lnTo>
                      <a:lnTo>
                        <a:pt x="132" y="231"/>
                      </a:lnTo>
                      <a:lnTo>
                        <a:pt x="127" y="248"/>
                      </a:lnTo>
                      <a:lnTo>
                        <a:pt x="119" y="245"/>
                      </a:lnTo>
                      <a:lnTo>
                        <a:pt x="107" y="237"/>
                      </a:lnTo>
                      <a:lnTo>
                        <a:pt x="97" y="229"/>
                      </a:lnTo>
                      <a:lnTo>
                        <a:pt x="90" y="215"/>
                      </a:lnTo>
                      <a:lnTo>
                        <a:pt x="62" y="218"/>
                      </a:lnTo>
                      <a:lnTo>
                        <a:pt x="39" y="209"/>
                      </a:lnTo>
                      <a:lnTo>
                        <a:pt x="23" y="187"/>
                      </a:lnTo>
                      <a:lnTo>
                        <a:pt x="14" y="171"/>
                      </a:lnTo>
                      <a:lnTo>
                        <a:pt x="6" y="157"/>
                      </a:lnTo>
                      <a:lnTo>
                        <a:pt x="6" y="130"/>
                      </a:lnTo>
                      <a:lnTo>
                        <a:pt x="0" y="8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7" name="Freeform 19">
                  <a:extLst>
                    <a:ext uri="{FF2B5EF4-FFF2-40B4-BE49-F238E27FC236}">
                      <a16:creationId xmlns:a16="http://schemas.microsoft.com/office/drawing/2014/main" id="{93239068-4433-96FA-29B3-B8B9E3D4B949}"/>
                    </a:ext>
                  </a:extLst>
                </p:cNvPr>
                <p:cNvSpPr>
                  <a:spLocks/>
                </p:cNvSpPr>
                <p:nvPr/>
              </p:nvSpPr>
              <p:spPr bwMode="auto">
                <a:xfrm>
                  <a:off x="4934" y="2529"/>
                  <a:ext cx="348" cy="235"/>
                </a:xfrm>
                <a:custGeom>
                  <a:avLst/>
                  <a:gdLst>
                    <a:gd name="T0" fmla="*/ 31 w 348"/>
                    <a:gd name="T1" fmla="*/ 3 h 235"/>
                    <a:gd name="T2" fmla="*/ 68 w 348"/>
                    <a:gd name="T3" fmla="*/ 39 h 235"/>
                    <a:gd name="T4" fmla="*/ 74 w 348"/>
                    <a:gd name="T5" fmla="*/ 56 h 235"/>
                    <a:gd name="T6" fmla="*/ 96 w 348"/>
                    <a:gd name="T7" fmla="*/ 47 h 235"/>
                    <a:gd name="T8" fmla="*/ 107 w 348"/>
                    <a:gd name="T9" fmla="*/ 53 h 235"/>
                    <a:gd name="T10" fmla="*/ 121 w 348"/>
                    <a:gd name="T11" fmla="*/ 39 h 235"/>
                    <a:gd name="T12" fmla="*/ 140 w 348"/>
                    <a:gd name="T13" fmla="*/ 31 h 235"/>
                    <a:gd name="T14" fmla="*/ 185 w 348"/>
                    <a:gd name="T15" fmla="*/ 47 h 235"/>
                    <a:gd name="T16" fmla="*/ 212 w 348"/>
                    <a:gd name="T17" fmla="*/ 67 h 235"/>
                    <a:gd name="T18" fmla="*/ 234 w 348"/>
                    <a:gd name="T19" fmla="*/ 81 h 235"/>
                    <a:gd name="T20" fmla="*/ 271 w 348"/>
                    <a:gd name="T21" fmla="*/ 111 h 235"/>
                    <a:gd name="T22" fmla="*/ 275 w 348"/>
                    <a:gd name="T23" fmla="*/ 128 h 235"/>
                    <a:gd name="T24" fmla="*/ 292 w 348"/>
                    <a:gd name="T25" fmla="*/ 142 h 235"/>
                    <a:gd name="T26" fmla="*/ 306 w 348"/>
                    <a:gd name="T27" fmla="*/ 148 h 235"/>
                    <a:gd name="T28" fmla="*/ 322 w 348"/>
                    <a:gd name="T29" fmla="*/ 176 h 235"/>
                    <a:gd name="T30" fmla="*/ 333 w 348"/>
                    <a:gd name="T31" fmla="*/ 192 h 235"/>
                    <a:gd name="T32" fmla="*/ 335 w 348"/>
                    <a:gd name="T33" fmla="*/ 234 h 235"/>
                    <a:gd name="T34" fmla="*/ 320 w 348"/>
                    <a:gd name="T35" fmla="*/ 234 h 235"/>
                    <a:gd name="T36" fmla="*/ 310 w 348"/>
                    <a:gd name="T37" fmla="*/ 226 h 235"/>
                    <a:gd name="T38" fmla="*/ 275 w 348"/>
                    <a:gd name="T39" fmla="*/ 184 h 235"/>
                    <a:gd name="T40" fmla="*/ 240 w 348"/>
                    <a:gd name="T41" fmla="*/ 184 h 235"/>
                    <a:gd name="T42" fmla="*/ 228 w 348"/>
                    <a:gd name="T43" fmla="*/ 198 h 235"/>
                    <a:gd name="T44" fmla="*/ 218 w 348"/>
                    <a:gd name="T45" fmla="*/ 206 h 235"/>
                    <a:gd name="T46" fmla="*/ 197 w 348"/>
                    <a:gd name="T47" fmla="*/ 217 h 235"/>
                    <a:gd name="T48" fmla="*/ 177 w 348"/>
                    <a:gd name="T49" fmla="*/ 212 h 235"/>
                    <a:gd name="T50" fmla="*/ 160 w 348"/>
                    <a:gd name="T51" fmla="*/ 212 h 235"/>
                    <a:gd name="T52" fmla="*/ 138 w 348"/>
                    <a:gd name="T53" fmla="*/ 159 h 235"/>
                    <a:gd name="T54" fmla="*/ 113 w 348"/>
                    <a:gd name="T55" fmla="*/ 111 h 235"/>
                    <a:gd name="T56" fmla="*/ 82 w 348"/>
                    <a:gd name="T57" fmla="*/ 95 h 235"/>
                    <a:gd name="T58" fmla="*/ 53 w 348"/>
                    <a:gd name="T59" fmla="*/ 92 h 235"/>
                    <a:gd name="T60" fmla="*/ 23 w 348"/>
                    <a:gd name="T61" fmla="*/ 75 h 235"/>
                    <a:gd name="T62" fmla="*/ 25 w 348"/>
                    <a:gd name="T63" fmla="*/ 25 h 2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48" h="235">
                      <a:moveTo>
                        <a:pt x="0" y="0"/>
                      </a:moveTo>
                      <a:lnTo>
                        <a:pt x="31" y="3"/>
                      </a:lnTo>
                      <a:lnTo>
                        <a:pt x="57" y="6"/>
                      </a:lnTo>
                      <a:lnTo>
                        <a:pt x="68" y="39"/>
                      </a:lnTo>
                      <a:lnTo>
                        <a:pt x="70" y="50"/>
                      </a:lnTo>
                      <a:lnTo>
                        <a:pt x="74" y="56"/>
                      </a:lnTo>
                      <a:lnTo>
                        <a:pt x="82" y="47"/>
                      </a:lnTo>
                      <a:lnTo>
                        <a:pt x="96" y="47"/>
                      </a:lnTo>
                      <a:lnTo>
                        <a:pt x="103" y="56"/>
                      </a:lnTo>
                      <a:lnTo>
                        <a:pt x="107" y="53"/>
                      </a:lnTo>
                      <a:lnTo>
                        <a:pt x="119" y="39"/>
                      </a:lnTo>
                      <a:lnTo>
                        <a:pt x="121" y="39"/>
                      </a:lnTo>
                      <a:lnTo>
                        <a:pt x="131" y="31"/>
                      </a:lnTo>
                      <a:lnTo>
                        <a:pt x="140" y="31"/>
                      </a:lnTo>
                      <a:lnTo>
                        <a:pt x="172" y="47"/>
                      </a:lnTo>
                      <a:lnTo>
                        <a:pt x="185" y="47"/>
                      </a:lnTo>
                      <a:lnTo>
                        <a:pt x="199" y="61"/>
                      </a:lnTo>
                      <a:lnTo>
                        <a:pt x="212" y="67"/>
                      </a:lnTo>
                      <a:lnTo>
                        <a:pt x="224" y="78"/>
                      </a:lnTo>
                      <a:lnTo>
                        <a:pt x="234" y="81"/>
                      </a:lnTo>
                      <a:lnTo>
                        <a:pt x="259" y="92"/>
                      </a:lnTo>
                      <a:lnTo>
                        <a:pt x="271" y="111"/>
                      </a:lnTo>
                      <a:lnTo>
                        <a:pt x="277" y="123"/>
                      </a:lnTo>
                      <a:lnTo>
                        <a:pt x="275" y="128"/>
                      </a:lnTo>
                      <a:lnTo>
                        <a:pt x="285" y="139"/>
                      </a:lnTo>
                      <a:lnTo>
                        <a:pt x="292" y="142"/>
                      </a:lnTo>
                      <a:lnTo>
                        <a:pt x="296" y="145"/>
                      </a:lnTo>
                      <a:lnTo>
                        <a:pt x="306" y="148"/>
                      </a:lnTo>
                      <a:lnTo>
                        <a:pt x="322" y="164"/>
                      </a:lnTo>
                      <a:lnTo>
                        <a:pt x="322" y="176"/>
                      </a:lnTo>
                      <a:lnTo>
                        <a:pt x="331" y="187"/>
                      </a:lnTo>
                      <a:lnTo>
                        <a:pt x="333" y="192"/>
                      </a:lnTo>
                      <a:lnTo>
                        <a:pt x="347" y="215"/>
                      </a:lnTo>
                      <a:lnTo>
                        <a:pt x="335" y="234"/>
                      </a:lnTo>
                      <a:lnTo>
                        <a:pt x="331" y="234"/>
                      </a:lnTo>
                      <a:lnTo>
                        <a:pt x="320" y="234"/>
                      </a:lnTo>
                      <a:lnTo>
                        <a:pt x="316" y="226"/>
                      </a:lnTo>
                      <a:lnTo>
                        <a:pt x="310" y="226"/>
                      </a:lnTo>
                      <a:lnTo>
                        <a:pt x="304" y="228"/>
                      </a:lnTo>
                      <a:lnTo>
                        <a:pt x="275" y="184"/>
                      </a:lnTo>
                      <a:lnTo>
                        <a:pt x="257" y="187"/>
                      </a:lnTo>
                      <a:lnTo>
                        <a:pt x="240" y="184"/>
                      </a:lnTo>
                      <a:lnTo>
                        <a:pt x="234" y="189"/>
                      </a:lnTo>
                      <a:lnTo>
                        <a:pt x="228" y="198"/>
                      </a:lnTo>
                      <a:lnTo>
                        <a:pt x="226" y="192"/>
                      </a:lnTo>
                      <a:lnTo>
                        <a:pt x="218" y="206"/>
                      </a:lnTo>
                      <a:lnTo>
                        <a:pt x="207" y="226"/>
                      </a:lnTo>
                      <a:lnTo>
                        <a:pt x="197" y="217"/>
                      </a:lnTo>
                      <a:lnTo>
                        <a:pt x="185" y="212"/>
                      </a:lnTo>
                      <a:lnTo>
                        <a:pt x="177" y="212"/>
                      </a:lnTo>
                      <a:lnTo>
                        <a:pt x="166" y="206"/>
                      </a:lnTo>
                      <a:lnTo>
                        <a:pt x="160" y="212"/>
                      </a:lnTo>
                      <a:lnTo>
                        <a:pt x="152" y="184"/>
                      </a:lnTo>
                      <a:lnTo>
                        <a:pt x="138" y="159"/>
                      </a:lnTo>
                      <a:lnTo>
                        <a:pt x="125" y="128"/>
                      </a:lnTo>
                      <a:lnTo>
                        <a:pt x="113" y="111"/>
                      </a:lnTo>
                      <a:lnTo>
                        <a:pt x="103" y="95"/>
                      </a:lnTo>
                      <a:lnTo>
                        <a:pt x="82" y="95"/>
                      </a:lnTo>
                      <a:lnTo>
                        <a:pt x="62" y="103"/>
                      </a:lnTo>
                      <a:lnTo>
                        <a:pt x="53" y="92"/>
                      </a:lnTo>
                      <a:lnTo>
                        <a:pt x="33" y="84"/>
                      </a:lnTo>
                      <a:lnTo>
                        <a:pt x="23" y="75"/>
                      </a:lnTo>
                      <a:lnTo>
                        <a:pt x="23" y="42"/>
                      </a:lnTo>
                      <a:lnTo>
                        <a:pt x="25"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8" name="Freeform 20">
                  <a:extLst>
                    <a:ext uri="{FF2B5EF4-FFF2-40B4-BE49-F238E27FC236}">
                      <a16:creationId xmlns:a16="http://schemas.microsoft.com/office/drawing/2014/main" id="{E16C31A3-51B2-0077-3F88-47750F83FC1D}"/>
                    </a:ext>
                  </a:extLst>
                </p:cNvPr>
                <p:cNvSpPr>
                  <a:spLocks/>
                </p:cNvSpPr>
                <p:nvPr/>
              </p:nvSpPr>
              <p:spPr bwMode="auto">
                <a:xfrm>
                  <a:off x="4293" y="2362"/>
                  <a:ext cx="209" cy="310"/>
                </a:xfrm>
                <a:custGeom>
                  <a:avLst/>
                  <a:gdLst>
                    <a:gd name="T0" fmla="*/ 0 w 209"/>
                    <a:gd name="T1" fmla="*/ 8 h 310"/>
                    <a:gd name="T2" fmla="*/ 21 w 209"/>
                    <a:gd name="T3" fmla="*/ 0 h 310"/>
                    <a:gd name="T4" fmla="*/ 46 w 209"/>
                    <a:gd name="T5" fmla="*/ 14 h 310"/>
                    <a:gd name="T6" fmla="*/ 50 w 209"/>
                    <a:gd name="T7" fmla="*/ 28 h 310"/>
                    <a:gd name="T8" fmla="*/ 50 w 209"/>
                    <a:gd name="T9" fmla="*/ 33 h 310"/>
                    <a:gd name="T10" fmla="*/ 56 w 209"/>
                    <a:gd name="T11" fmla="*/ 36 h 310"/>
                    <a:gd name="T12" fmla="*/ 56 w 209"/>
                    <a:gd name="T13" fmla="*/ 42 h 310"/>
                    <a:gd name="T14" fmla="*/ 64 w 209"/>
                    <a:gd name="T15" fmla="*/ 45 h 310"/>
                    <a:gd name="T16" fmla="*/ 64 w 209"/>
                    <a:gd name="T17" fmla="*/ 56 h 310"/>
                    <a:gd name="T18" fmla="*/ 89 w 209"/>
                    <a:gd name="T19" fmla="*/ 89 h 310"/>
                    <a:gd name="T20" fmla="*/ 92 w 209"/>
                    <a:gd name="T21" fmla="*/ 89 h 310"/>
                    <a:gd name="T22" fmla="*/ 96 w 209"/>
                    <a:gd name="T23" fmla="*/ 97 h 310"/>
                    <a:gd name="T24" fmla="*/ 100 w 209"/>
                    <a:gd name="T25" fmla="*/ 106 h 310"/>
                    <a:gd name="T26" fmla="*/ 104 w 209"/>
                    <a:gd name="T27" fmla="*/ 106 h 310"/>
                    <a:gd name="T28" fmla="*/ 121 w 209"/>
                    <a:gd name="T29" fmla="*/ 117 h 310"/>
                    <a:gd name="T30" fmla="*/ 154 w 209"/>
                    <a:gd name="T31" fmla="*/ 122 h 310"/>
                    <a:gd name="T32" fmla="*/ 156 w 209"/>
                    <a:gd name="T33" fmla="*/ 161 h 310"/>
                    <a:gd name="T34" fmla="*/ 164 w 209"/>
                    <a:gd name="T35" fmla="*/ 167 h 310"/>
                    <a:gd name="T36" fmla="*/ 162 w 209"/>
                    <a:gd name="T37" fmla="*/ 181 h 310"/>
                    <a:gd name="T38" fmla="*/ 181 w 209"/>
                    <a:gd name="T39" fmla="*/ 200 h 310"/>
                    <a:gd name="T40" fmla="*/ 198 w 209"/>
                    <a:gd name="T41" fmla="*/ 209 h 310"/>
                    <a:gd name="T42" fmla="*/ 198 w 209"/>
                    <a:gd name="T43" fmla="*/ 273 h 310"/>
                    <a:gd name="T44" fmla="*/ 208 w 209"/>
                    <a:gd name="T45" fmla="*/ 298 h 310"/>
                    <a:gd name="T46" fmla="*/ 202 w 209"/>
                    <a:gd name="T47" fmla="*/ 306 h 310"/>
                    <a:gd name="T48" fmla="*/ 191 w 209"/>
                    <a:gd name="T49" fmla="*/ 309 h 310"/>
                    <a:gd name="T50" fmla="*/ 189 w 209"/>
                    <a:gd name="T51" fmla="*/ 287 h 310"/>
                    <a:gd name="T52" fmla="*/ 169 w 209"/>
                    <a:gd name="T53" fmla="*/ 309 h 310"/>
                    <a:gd name="T54" fmla="*/ 156 w 209"/>
                    <a:gd name="T55" fmla="*/ 276 h 310"/>
                    <a:gd name="T56" fmla="*/ 148 w 209"/>
                    <a:gd name="T57" fmla="*/ 253 h 310"/>
                    <a:gd name="T58" fmla="*/ 125 w 209"/>
                    <a:gd name="T59" fmla="*/ 223 h 310"/>
                    <a:gd name="T60" fmla="*/ 119 w 209"/>
                    <a:gd name="T61" fmla="*/ 223 h 310"/>
                    <a:gd name="T62" fmla="*/ 98 w 209"/>
                    <a:gd name="T63" fmla="*/ 206 h 310"/>
                    <a:gd name="T64" fmla="*/ 94 w 209"/>
                    <a:gd name="T65" fmla="*/ 189 h 310"/>
                    <a:gd name="T66" fmla="*/ 94 w 209"/>
                    <a:gd name="T67" fmla="*/ 178 h 310"/>
                    <a:gd name="T68" fmla="*/ 77 w 209"/>
                    <a:gd name="T69" fmla="*/ 134 h 310"/>
                    <a:gd name="T70" fmla="*/ 69 w 209"/>
                    <a:gd name="T71" fmla="*/ 106 h 310"/>
                    <a:gd name="T72" fmla="*/ 48 w 209"/>
                    <a:gd name="T73" fmla="*/ 81 h 310"/>
                    <a:gd name="T74" fmla="*/ 19 w 209"/>
                    <a:gd name="T75" fmla="*/ 42 h 310"/>
                    <a:gd name="T76" fmla="*/ 0 w 209"/>
                    <a:gd name="T77" fmla="*/ 8 h 3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09" h="310">
                      <a:moveTo>
                        <a:pt x="0" y="8"/>
                      </a:moveTo>
                      <a:lnTo>
                        <a:pt x="21" y="0"/>
                      </a:lnTo>
                      <a:lnTo>
                        <a:pt x="46" y="14"/>
                      </a:lnTo>
                      <a:lnTo>
                        <a:pt x="50" y="28"/>
                      </a:lnTo>
                      <a:lnTo>
                        <a:pt x="50" y="33"/>
                      </a:lnTo>
                      <a:lnTo>
                        <a:pt x="56" y="36"/>
                      </a:lnTo>
                      <a:lnTo>
                        <a:pt x="56" y="42"/>
                      </a:lnTo>
                      <a:lnTo>
                        <a:pt x="64" y="45"/>
                      </a:lnTo>
                      <a:lnTo>
                        <a:pt x="64" y="56"/>
                      </a:lnTo>
                      <a:lnTo>
                        <a:pt x="89" y="89"/>
                      </a:lnTo>
                      <a:lnTo>
                        <a:pt x="92" y="89"/>
                      </a:lnTo>
                      <a:lnTo>
                        <a:pt x="96" y="97"/>
                      </a:lnTo>
                      <a:lnTo>
                        <a:pt x="100" y="106"/>
                      </a:lnTo>
                      <a:lnTo>
                        <a:pt x="104" y="106"/>
                      </a:lnTo>
                      <a:lnTo>
                        <a:pt x="121" y="117"/>
                      </a:lnTo>
                      <a:lnTo>
                        <a:pt x="154" y="122"/>
                      </a:lnTo>
                      <a:lnTo>
                        <a:pt x="156" y="161"/>
                      </a:lnTo>
                      <a:lnTo>
                        <a:pt x="164" y="167"/>
                      </a:lnTo>
                      <a:lnTo>
                        <a:pt x="162" y="181"/>
                      </a:lnTo>
                      <a:lnTo>
                        <a:pt x="181" y="200"/>
                      </a:lnTo>
                      <a:lnTo>
                        <a:pt x="198" y="209"/>
                      </a:lnTo>
                      <a:lnTo>
                        <a:pt x="198" y="273"/>
                      </a:lnTo>
                      <a:lnTo>
                        <a:pt x="208" y="298"/>
                      </a:lnTo>
                      <a:lnTo>
                        <a:pt x="202" y="306"/>
                      </a:lnTo>
                      <a:lnTo>
                        <a:pt x="191" y="309"/>
                      </a:lnTo>
                      <a:lnTo>
                        <a:pt x="189" y="287"/>
                      </a:lnTo>
                      <a:lnTo>
                        <a:pt x="169" y="309"/>
                      </a:lnTo>
                      <a:lnTo>
                        <a:pt x="156" y="276"/>
                      </a:lnTo>
                      <a:lnTo>
                        <a:pt x="148" y="253"/>
                      </a:lnTo>
                      <a:lnTo>
                        <a:pt x="125" y="223"/>
                      </a:lnTo>
                      <a:lnTo>
                        <a:pt x="119" y="223"/>
                      </a:lnTo>
                      <a:lnTo>
                        <a:pt x="98" y="206"/>
                      </a:lnTo>
                      <a:lnTo>
                        <a:pt x="94" y="189"/>
                      </a:lnTo>
                      <a:lnTo>
                        <a:pt x="94" y="178"/>
                      </a:lnTo>
                      <a:lnTo>
                        <a:pt x="77" y="134"/>
                      </a:lnTo>
                      <a:lnTo>
                        <a:pt x="69" y="106"/>
                      </a:lnTo>
                      <a:lnTo>
                        <a:pt x="48" y="81"/>
                      </a:lnTo>
                      <a:lnTo>
                        <a:pt x="19" y="42"/>
                      </a:lnTo>
                      <a:lnTo>
                        <a:pt x="0" y="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9" name="Freeform 21">
                  <a:extLst>
                    <a:ext uri="{FF2B5EF4-FFF2-40B4-BE49-F238E27FC236}">
                      <a16:creationId xmlns:a16="http://schemas.microsoft.com/office/drawing/2014/main" id="{EC8DF38A-FE7D-3701-A762-592D7145F32D}"/>
                    </a:ext>
                  </a:extLst>
                </p:cNvPr>
                <p:cNvSpPr>
                  <a:spLocks/>
                </p:cNvSpPr>
                <p:nvPr/>
              </p:nvSpPr>
              <p:spPr bwMode="auto">
                <a:xfrm>
                  <a:off x="4664" y="2029"/>
                  <a:ext cx="205" cy="341"/>
                </a:xfrm>
                <a:custGeom>
                  <a:avLst/>
                  <a:gdLst>
                    <a:gd name="T0" fmla="*/ 14 w 205"/>
                    <a:gd name="T1" fmla="*/ 0 h 341"/>
                    <a:gd name="T2" fmla="*/ 31 w 205"/>
                    <a:gd name="T3" fmla="*/ 0 h 341"/>
                    <a:gd name="T4" fmla="*/ 51 w 205"/>
                    <a:gd name="T5" fmla="*/ 36 h 341"/>
                    <a:gd name="T6" fmla="*/ 47 w 205"/>
                    <a:gd name="T7" fmla="*/ 70 h 341"/>
                    <a:gd name="T8" fmla="*/ 59 w 205"/>
                    <a:gd name="T9" fmla="*/ 81 h 341"/>
                    <a:gd name="T10" fmla="*/ 65 w 205"/>
                    <a:gd name="T11" fmla="*/ 103 h 341"/>
                    <a:gd name="T12" fmla="*/ 78 w 205"/>
                    <a:gd name="T13" fmla="*/ 114 h 341"/>
                    <a:gd name="T14" fmla="*/ 94 w 205"/>
                    <a:gd name="T15" fmla="*/ 117 h 341"/>
                    <a:gd name="T16" fmla="*/ 118 w 205"/>
                    <a:gd name="T17" fmla="*/ 134 h 341"/>
                    <a:gd name="T18" fmla="*/ 133 w 205"/>
                    <a:gd name="T19" fmla="*/ 153 h 341"/>
                    <a:gd name="T20" fmla="*/ 137 w 205"/>
                    <a:gd name="T21" fmla="*/ 153 h 341"/>
                    <a:gd name="T22" fmla="*/ 157 w 205"/>
                    <a:gd name="T23" fmla="*/ 170 h 341"/>
                    <a:gd name="T24" fmla="*/ 157 w 205"/>
                    <a:gd name="T25" fmla="*/ 212 h 341"/>
                    <a:gd name="T26" fmla="*/ 163 w 205"/>
                    <a:gd name="T27" fmla="*/ 231 h 341"/>
                    <a:gd name="T28" fmla="*/ 169 w 205"/>
                    <a:gd name="T29" fmla="*/ 242 h 341"/>
                    <a:gd name="T30" fmla="*/ 177 w 205"/>
                    <a:gd name="T31" fmla="*/ 254 h 341"/>
                    <a:gd name="T32" fmla="*/ 184 w 205"/>
                    <a:gd name="T33" fmla="*/ 268 h 341"/>
                    <a:gd name="T34" fmla="*/ 188 w 205"/>
                    <a:gd name="T35" fmla="*/ 284 h 341"/>
                    <a:gd name="T36" fmla="*/ 204 w 205"/>
                    <a:gd name="T37" fmla="*/ 298 h 341"/>
                    <a:gd name="T38" fmla="*/ 202 w 205"/>
                    <a:gd name="T39" fmla="*/ 315 h 341"/>
                    <a:gd name="T40" fmla="*/ 186 w 205"/>
                    <a:gd name="T41" fmla="*/ 318 h 341"/>
                    <a:gd name="T42" fmla="*/ 180 w 205"/>
                    <a:gd name="T43" fmla="*/ 304 h 341"/>
                    <a:gd name="T44" fmla="*/ 169 w 205"/>
                    <a:gd name="T45" fmla="*/ 304 h 341"/>
                    <a:gd name="T46" fmla="*/ 169 w 205"/>
                    <a:gd name="T47" fmla="*/ 340 h 341"/>
                    <a:gd name="T48" fmla="*/ 159 w 205"/>
                    <a:gd name="T49" fmla="*/ 340 h 341"/>
                    <a:gd name="T50" fmla="*/ 147 w 205"/>
                    <a:gd name="T51" fmla="*/ 323 h 341"/>
                    <a:gd name="T52" fmla="*/ 139 w 205"/>
                    <a:gd name="T53" fmla="*/ 315 h 341"/>
                    <a:gd name="T54" fmla="*/ 139 w 205"/>
                    <a:gd name="T55" fmla="*/ 295 h 341"/>
                    <a:gd name="T56" fmla="*/ 122 w 205"/>
                    <a:gd name="T57" fmla="*/ 295 h 341"/>
                    <a:gd name="T58" fmla="*/ 116 w 205"/>
                    <a:gd name="T59" fmla="*/ 315 h 341"/>
                    <a:gd name="T60" fmla="*/ 110 w 205"/>
                    <a:gd name="T61" fmla="*/ 295 h 341"/>
                    <a:gd name="T62" fmla="*/ 108 w 205"/>
                    <a:gd name="T63" fmla="*/ 276 h 341"/>
                    <a:gd name="T64" fmla="*/ 129 w 205"/>
                    <a:gd name="T65" fmla="*/ 268 h 341"/>
                    <a:gd name="T66" fmla="*/ 141 w 205"/>
                    <a:gd name="T67" fmla="*/ 273 h 341"/>
                    <a:gd name="T68" fmla="*/ 143 w 205"/>
                    <a:gd name="T69" fmla="*/ 240 h 341"/>
                    <a:gd name="T70" fmla="*/ 131 w 205"/>
                    <a:gd name="T71" fmla="*/ 229 h 341"/>
                    <a:gd name="T72" fmla="*/ 124 w 205"/>
                    <a:gd name="T73" fmla="*/ 201 h 341"/>
                    <a:gd name="T74" fmla="*/ 118 w 205"/>
                    <a:gd name="T75" fmla="*/ 167 h 341"/>
                    <a:gd name="T76" fmla="*/ 96 w 205"/>
                    <a:gd name="T77" fmla="*/ 156 h 341"/>
                    <a:gd name="T78" fmla="*/ 86 w 205"/>
                    <a:gd name="T79" fmla="*/ 142 h 341"/>
                    <a:gd name="T80" fmla="*/ 69 w 205"/>
                    <a:gd name="T81" fmla="*/ 134 h 341"/>
                    <a:gd name="T82" fmla="*/ 78 w 205"/>
                    <a:gd name="T83" fmla="*/ 164 h 341"/>
                    <a:gd name="T84" fmla="*/ 59 w 205"/>
                    <a:gd name="T85" fmla="*/ 178 h 341"/>
                    <a:gd name="T86" fmla="*/ 47 w 205"/>
                    <a:gd name="T87" fmla="*/ 145 h 341"/>
                    <a:gd name="T88" fmla="*/ 37 w 205"/>
                    <a:gd name="T89" fmla="*/ 137 h 341"/>
                    <a:gd name="T90" fmla="*/ 37 w 205"/>
                    <a:gd name="T91" fmla="*/ 117 h 341"/>
                    <a:gd name="T92" fmla="*/ 24 w 205"/>
                    <a:gd name="T93" fmla="*/ 95 h 341"/>
                    <a:gd name="T94" fmla="*/ 8 w 205"/>
                    <a:gd name="T95" fmla="*/ 81 h 341"/>
                    <a:gd name="T96" fmla="*/ 0 w 205"/>
                    <a:gd name="T97" fmla="*/ 67 h 341"/>
                    <a:gd name="T98" fmla="*/ 4 w 205"/>
                    <a:gd name="T99" fmla="*/ 56 h 341"/>
                    <a:gd name="T100" fmla="*/ 16 w 205"/>
                    <a:gd name="T101" fmla="*/ 61 h 341"/>
                    <a:gd name="T102" fmla="*/ 20 w 205"/>
                    <a:gd name="T103" fmla="*/ 47 h 341"/>
                    <a:gd name="T104" fmla="*/ 16 w 205"/>
                    <a:gd name="T105" fmla="*/ 28 h 341"/>
                    <a:gd name="T106" fmla="*/ 14 w 205"/>
                    <a:gd name="T107" fmla="*/ 0 h 34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5" h="341">
                      <a:moveTo>
                        <a:pt x="14" y="0"/>
                      </a:moveTo>
                      <a:lnTo>
                        <a:pt x="31" y="0"/>
                      </a:lnTo>
                      <a:lnTo>
                        <a:pt x="51" y="36"/>
                      </a:lnTo>
                      <a:lnTo>
                        <a:pt x="47" y="70"/>
                      </a:lnTo>
                      <a:lnTo>
                        <a:pt x="59" y="81"/>
                      </a:lnTo>
                      <a:lnTo>
                        <a:pt x="65" y="103"/>
                      </a:lnTo>
                      <a:lnTo>
                        <a:pt x="78" y="114"/>
                      </a:lnTo>
                      <a:lnTo>
                        <a:pt x="94" y="117"/>
                      </a:lnTo>
                      <a:lnTo>
                        <a:pt x="118" y="134"/>
                      </a:lnTo>
                      <a:lnTo>
                        <a:pt x="133" y="153"/>
                      </a:lnTo>
                      <a:lnTo>
                        <a:pt x="137" y="153"/>
                      </a:lnTo>
                      <a:lnTo>
                        <a:pt x="157" y="170"/>
                      </a:lnTo>
                      <a:lnTo>
                        <a:pt x="157" y="212"/>
                      </a:lnTo>
                      <a:lnTo>
                        <a:pt x="163" y="231"/>
                      </a:lnTo>
                      <a:lnTo>
                        <a:pt x="169" y="242"/>
                      </a:lnTo>
                      <a:lnTo>
                        <a:pt x="177" y="254"/>
                      </a:lnTo>
                      <a:lnTo>
                        <a:pt x="184" y="268"/>
                      </a:lnTo>
                      <a:lnTo>
                        <a:pt x="188" y="284"/>
                      </a:lnTo>
                      <a:lnTo>
                        <a:pt x="204" y="298"/>
                      </a:lnTo>
                      <a:lnTo>
                        <a:pt x="202" y="315"/>
                      </a:lnTo>
                      <a:lnTo>
                        <a:pt x="186" y="318"/>
                      </a:lnTo>
                      <a:lnTo>
                        <a:pt x="180" y="304"/>
                      </a:lnTo>
                      <a:lnTo>
                        <a:pt x="169" y="304"/>
                      </a:lnTo>
                      <a:lnTo>
                        <a:pt x="169" y="340"/>
                      </a:lnTo>
                      <a:lnTo>
                        <a:pt x="159" y="340"/>
                      </a:lnTo>
                      <a:lnTo>
                        <a:pt x="147" y="323"/>
                      </a:lnTo>
                      <a:lnTo>
                        <a:pt x="139" y="315"/>
                      </a:lnTo>
                      <a:lnTo>
                        <a:pt x="139" y="295"/>
                      </a:lnTo>
                      <a:lnTo>
                        <a:pt x="122" y="295"/>
                      </a:lnTo>
                      <a:lnTo>
                        <a:pt x="116" y="315"/>
                      </a:lnTo>
                      <a:lnTo>
                        <a:pt x="110" y="295"/>
                      </a:lnTo>
                      <a:lnTo>
                        <a:pt x="108" y="276"/>
                      </a:lnTo>
                      <a:lnTo>
                        <a:pt x="129" y="268"/>
                      </a:lnTo>
                      <a:lnTo>
                        <a:pt x="141" y="273"/>
                      </a:lnTo>
                      <a:lnTo>
                        <a:pt x="143" y="240"/>
                      </a:lnTo>
                      <a:lnTo>
                        <a:pt x="131" y="229"/>
                      </a:lnTo>
                      <a:lnTo>
                        <a:pt x="124" y="201"/>
                      </a:lnTo>
                      <a:lnTo>
                        <a:pt x="118" y="167"/>
                      </a:lnTo>
                      <a:lnTo>
                        <a:pt x="96" y="156"/>
                      </a:lnTo>
                      <a:lnTo>
                        <a:pt x="86" y="142"/>
                      </a:lnTo>
                      <a:lnTo>
                        <a:pt x="69" y="134"/>
                      </a:lnTo>
                      <a:lnTo>
                        <a:pt x="78" y="164"/>
                      </a:lnTo>
                      <a:lnTo>
                        <a:pt x="59" y="178"/>
                      </a:lnTo>
                      <a:lnTo>
                        <a:pt x="47" y="145"/>
                      </a:lnTo>
                      <a:lnTo>
                        <a:pt x="37" y="137"/>
                      </a:lnTo>
                      <a:lnTo>
                        <a:pt x="37" y="117"/>
                      </a:lnTo>
                      <a:lnTo>
                        <a:pt x="24" y="95"/>
                      </a:lnTo>
                      <a:lnTo>
                        <a:pt x="8" y="81"/>
                      </a:lnTo>
                      <a:lnTo>
                        <a:pt x="0" y="67"/>
                      </a:lnTo>
                      <a:lnTo>
                        <a:pt x="4" y="56"/>
                      </a:lnTo>
                      <a:lnTo>
                        <a:pt x="16" y="61"/>
                      </a:lnTo>
                      <a:lnTo>
                        <a:pt x="20" y="47"/>
                      </a:lnTo>
                      <a:lnTo>
                        <a:pt x="16" y="28"/>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0" name="Freeform 22">
                  <a:extLst>
                    <a:ext uri="{FF2B5EF4-FFF2-40B4-BE49-F238E27FC236}">
                      <a16:creationId xmlns:a16="http://schemas.microsoft.com/office/drawing/2014/main" id="{383AA560-0021-1101-9479-08E939C1E37E}"/>
                    </a:ext>
                  </a:extLst>
                </p:cNvPr>
                <p:cNvSpPr>
                  <a:spLocks/>
                </p:cNvSpPr>
                <p:nvPr/>
              </p:nvSpPr>
              <p:spPr bwMode="auto">
                <a:xfrm>
                  <a:off x="4619" y="1452"/>
                  <a:ext cx="150" cy="289"/>
                </a:xfrm>
                <a:custGeom>
                  <a:avLst/>
                  <a:gdLst>
                    <a:gd name="T0" fmla="*/ 31 w 150"/>
                    <a:gd name="T1" fmla="*/ 0 h 289"/>
                    <a:gd name="T2" fmla="*/ 60 w 150"/>
                    <a:gd name="T3" fmla="*/ 20 h 289"/>
                    <a:gd name="T4" fmla="*/ 77 w 150"/>
                    <a:gd name="T5" fmla="*/ 36 h 289"/>
                    <a:gd name="T6" fmla="*/ 89 w 150"/>
                    <a:gd name="T7" fmla="*/ 62 h 289"/>
                    <a:gd name="T8" fmla="*/ 99 w 150"/>
                    <a:gd name="T9" fmla="*/ 62 h 289"/>
                    <a:gd name="T10" fmla="*/ 97 w 150"/>
                    <a:gd name="T11" fmla="*/ 78 h 289"/>
                    <a:gd name="T12" fmla="*/ 108 w 150"/>
                    <a:gd name="T13" fmla="*/ 89 h 289"/>
                    <a:gd name="T14" fmla="*/ 116 w 150"/>
                    <a:gd name="T15" fmla="*/ 106 h 289"/>
                    <a:gd name="T16" fmla="*/ 135 w 150"/>
                    <a:gd name="T17" fmla="*/ 140 h 289"/>
                    <a:gd name="T18" fmla="*/ 149 w 150"/>
                    <a:gd name="T19" fmla="*/ 179 h 289"/>
                    <a:gd name="T20" fmla="*/ 124 w 150"/>
                    <a:gd name="T21" fmla="*/ 176 h 289"/>
                    <a:gd name="T22" fmla="*/ 104 w 150"/>
                    <a:gd name="T23" fmla="*/ 171 h 289"/>
                    <a:gd name="T24" fmla="*/ 118 w 150"/>
                    <a:gd name="T25" fmla="*/ 199 h 289"/>
                    <a:gd name="T26" fmla="*/ 118 w 150"/>
                    <a:gd name="T27" fmla="*/ 215 h 289"/>
                    <a:gd name="T28" fmla="*/ 118 w 150"/>
                    <a:gd name="T29" fmla="*/ 232 h 289"/>
                    <a:gd name="T30" fmla="*/ 110 w 150"/>
                    <a:gd name="T31" fmla="*/ 224 h 289"/>
                    <a:gd name="T32" fmla="*/ 101 w 150"/>
                    <a:gd name="T33" fmla="*/ 210 h 289"/>
                    <a:gd name="T34" fmla="*/ 83 w 150"/>
                    <a:gd name="T35" fmla="*/ 193 h 289"/>
                    <a:gd name="T36" fmla="*/ 74 w 150"/>
                    <a:gd name="T37" fmla="*/ 185 h 289"/>
                    <a:gd name="T38" fmla="*/ 58 w 150"/>
                    <a:gd name="T39" fmla="*/ 193 h 289"/>
                    <a:gd name="T40" fmla="*/ 48 w 150"/>
                    <a:gd name="T41" fmla="*/ 199 h 289"/>
                    <a:gd name="T42" fmla="*/ 54 w 150"/>
                    <a:gd name="T43" fmla="*/ 213 h 289"/>
                    <a:gd name="T44" fmla="*/ 70 w 150"/>
                    <a:gd name="T45" fmla="*/ 224 h 289"/>
                    <a:gd name="T46" fmla="*/ 85 w 150"/>
                    <a:gd name="T47" fmla="*/ 235 h 289"/>
                    <a:gd name="T48" fmla="*/ 91 w 150"/>
                    <a:gd name="T49" fmla="*/ 254 h 289"/>
                    <a:gd name="T50" fmla="*/ 89 w 150"/>
                    <a:gd name="T51" fmla="*/ 280 h 289"/>
                    <a:gd name="T52" fmla="*/ 89 w 150"/>
                    <a:gd name="T53" fmla="*/ 288 h 289"/>
                    <a:gd name="T54" fmla="*/ 83 w 150"/>
                    <a:gd name="T55" fmla="*/ 288 h 289"/>
                    <a:gd name="T56" fmla="*/ 74 w 150"/>
                    <a:gd name="T57" fmla="*/ 280 h 289"/>
                    <a:gd name="T58" fmla="*/ 70 w 150"/>
                    <a:gd name="T59" fmla="*/ 277 h 289"/>
                    <a:gd name="T60" fmla="*/ 64 w 150"/>
                    <a:gd name="T61" fmla="*/ 271 h 289"/>
                    <a:gd name="T62" fmla="*/ 58 w 150"/>
                    <a:gd name="T63" fmla="*/ 285 h 289"/>
                    <a:gd name="T64" fmla="*/ 48 w 150"/>
                    <a:gd name="T65" fmla="*/ 288 h 289"/>
                    <a:gd name="T66" fmla="*/ 41 w 150"/>
                    <a:gd name="T67" fmla="*/ 277 h 289"/>
                    <a:gd name="T68" fmla="*/ 41 w 150"/>
                    <a:gd name="T69" fmla="*/ 252 h 289"/>
                    <a:gd name="T70" fmla="*/ 39 w 150"/>
                    <a:gd name="T71" fmla="*/ 238 h 289"/>
                    <a:gd name="T72" fmla="*/ 29 w 150"/>
                    <a:gd name="T73" fmla="*/ 229 h 289"/>
                    <a:gd name="T74" fmla="*/ 19 w 150"/>
                    <a:gd name="T75" fmla="*/ 243 h 289"/>
                    <a:gd name="T76" fmla="*/ 4 w 150"/>
                    <a:gd name="T77" fmla="*/ 243 h 289"/>
                    <a:gd name="T78" fmla="*/ 0 w 150"/>
                    <a:gd name="T79" fmla="*/ 232 h 289"/>
                    <a:gd name="T80" fmla="*/ 4 w 150"/>
                    <a:gd name="T81" fmla="*/ 204 h 289"/>
                    <a:gd name="T82" fmla="*/ 15 w 150"/>
                    <a:gd name="T83" fmla="*/ 187 h 289"/>
                    <a:gd name="T84" fmla="*/ 14 w 150"/>
                    <a:gd name="T85" fmla="*/ 143 h 289"/>
                    <a:gd name="T86" fmla="*/ 14 w 150"/>
                    <a:gd name="T87" fmla="*/ 131 h 289"/>
                    <a:gd name="T88" fmla="*/ 25 w 150"/>
                    <a:gd name="T89" fmla="*/ 129 h 289"/>
                    <a:gd name="T90" fmla="*/ 35 w 150"/>
                    <a:gd name="T91" fmla="*/ 140 h 289"/>
                    <a:gd name="T92" fmla="*/ 52 w 150"/>
                    <a:gd name="T93" fmla="*/ 145 h 289"/>
                    <a:gd name="T94" fmla="*/ 52 w 150"/>
                    <a:gd name="T95" fmla="*/ 126 h 289"/>
                    <a:gd name="T96" fmla="*/ 45 w 150"/>
                    <a:gd name="T97" fmla="*/ 115 h 289"/>
                    <a:gd name="T98" fmla="*/ 41 w 150"/>
                    <a:gd name="T99" fmla="*/ 106 h 289"/>
                    <a:gd name="T100" fmla="*/ 46 w 150"/>
                    <a:gd name="T101" fmla="*/ 106 h 289"/>
                    <a:gd name="T102" fmla="*/ 50 w 150"/>
                    <a:gd name="T103" fmla="*/ 106 h 289"/>
                    <a:gd name="T104" fmla="*/ 54 w 150"/>
                    <a:gd name="T105" fmla="*/ 106 h 289"/>
                    <a:gd name="T106" fmla="*/ 58 w 150"/>
                    <a:gd name="T107" fmla="*/ 106 h 289"/>
                    <a:gd name="T108" fmla="*/ 64 w 150"/>
                    <a:gd name="T109" fmla="*/ 98 h 289"/>
                    <a:gd name="T110" fmla="*/ 62 w 150"/>
                    <a:gd name="T111" fmla="*/ 89 h 289"/>
                    <a:gd name="T112" fmla="*/ 56 w 150"/>
                    <a:gd name="T113" fmla="*/ 70 h 289"/>
                    <a:gd name="T114" fmla="*/ 45 w 150"/>
                    <a:gd name="T115" fmla="*/ 50 h 289"/>
                    <a:gd name="T116" fmla="*/ 29 w 150"/>
                    <a:gd name="T117" fmla="*/ 39 h 289"/>
                    <a:gd name="T118" fmla="*/ 23 w 150"/>
                    <a:gd name="T119" fmla="*/ 28 h 289"/>
                    <a:gd name="T120" fmla="*/ 31 w 150"/>
                    <a:gd name="T121" fmla="*/ 0 h 2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0" h="289">
                      <a:moveTo>
                        <a:pt x="31" y="0"/>
                      </a:moveTo>
                      <a:lnTo>
                        <a:pt x="60" y="20"/>
                      </a:lnTo>
                      <a:lnTo>
                        <a:pt x="77" y="36"/>
                      </a:lnTo>
                      <a:lnTo>
                        <a:pt x="89" y="62"/>
                      </a:lnTo>
                      <a:lnTo>
                        <a:pt x="99" y="62"/>
                      </a:lnTo>
                      <a:lnTo>
                        <a:pt x="97" y="78"/>
                      </a:lnTo>
                      <a:lnTo>
                        <a:pt x="108" y="89"/>
                      </a:lnTo>
                      <a:lnTo>
                        <a:pt x="116" y="106"/>
                      </a:lnTo>
                      <a:lnTo>
                        <a:pt x="135" y="140"/>
                      </a:lnTo>
                      <a:lnTo>
                        <a:pt x="149" y="179"/>
                      </a:lnTo>
                      <a:lnTo>
                        <a:pt x="124" y="176"/>
                      </a:lnTo>
                      <a:lnTo>
                        <a:pt x="104" y="171"/>
                      </a:lnTo>
                      <a:lnTo>
                        <a:pt x="118" y="199"/>
                      </a:lnTo>
                      <a:lnTo>
                        <a:pt x="118" y="215"/>
                      </a:lnTo>
                      <a:lnTo>
                        <a:pt x="118" y="232"/>
                      </a:lnTo>
                      <a:lnTo>
                        <a:pt x="110" y="224"/>
                      </a:lnTo>
                      <a:lnTo>
                        <a:pt x="101" y="210"/>
                      </a:lnTo>
                      <a:lnTo>
                        <a:pt x="83" y="193"/>
                      </a:lnTo>
                      <a:lnTo>
                        <a:pt x="74" y="185"/>
                      </a:lnTo>
                      <a:lnTo>
                        <a:pt x="58" y="193"/>
                      </a:lnTo>
                      <a:lnTo>
                        <a:pt x="48" y="199"/>
                      </a:lnTo>
                      <a:lnTo>
                        <a:pt x="54" y="213"/>
                      </a:lnTo>
                      <a:lnTo>
                        <a:pt x="70" y="224"/>
                      </a:lnTo>
                      <a:lnTo>
                        <a:pt x="85" y="235"/>
                      </a:lnTo>
                      <a:lnTo>
                        <a:pt x="91" y="254"/>
                      </a:lnTo>
                      <a:lnTo>
                        <a:pt x="89" y="280"/>
                      </a:lnTo>
                      <a:lnTo>
                        <a:pt x="89" y="288"/>
                      </a:lnTo>
                      <a:lnTo>
                        <a:pt x="83" y="288"/>
                      </a:lnTo>
                      <a:lnTo>
                        <a:pt x="74" y="280"/>
                      </a:lnTo>
                      <a:lnTo>
                        <a:pt x="70" y="277"/>
                      </a:lnTo>
                      <a:lnTo>
                        <a:pt x="64" y="271"/>
                      </a:lnTo>
                      <a:lnTo>
                        <a:pt x="58" y="285"/>
                      </a:lnTo>
                      <a:lnTo>
                        <a:pt x="48" y="288"/>
                      </a:lnTo>
                      <a:lnTo>
                        <a:pt x="41" y="277"/>
                      </a:lnTo>
                      <a:lnTo>
                        <a:pt x="41" y="252"/>
                      </a:lnTo>
                      <a:lnTo>
                        <a:pt x="39" y="238"/>
                      </a:lnTo>
                      <a:lnTo>
                        <a:pt x="29" y="229"/>
                      </a:lnTo>
                      <a:lnTo>
                        <a:pt x="19" y="243"/>
                      </a:lnTo>
                      <a:lnTo>
                        <a:pt x="4" y="243"/>
                      </a:lnTo>
                      <a:lnTo>
                        <a:pt x="0" y="232"/>
                      </a:lnTo>
                      <a:lnTo>
                        <a:pt x="4" y="204"/>
                      </a:lnTo>
                      <a:lnTo>
                        <a:pt x="15" y="187"/>
                      </a:lnTo>
                      <a:lnTo>
                        <a:pt x="14" y="143"/>
                      </a:lnTo>
                      <a:lnTo>
                        <a:pt x="14" y="131"/>
                      </a:lnTo>
                      <a:lnTo>
                        <a:pt x="25" y="129"/>
                      </a:lnTo>
                      <a:lnTo>
                        <a:pt x="35" y="140"/>
                      </a:lnTo>
                      <a:lnTo>
                        <a:pt x="52" y="145"/>
                      </a:lnTo>
                      <a:lnTo>
                        <a:pt x="52" y="126"/>
                      </a:lnTo>
                      <a:lnTo>
                        <a:pt x="45" y="115"/>
                      </a:lnTo>
                      <a:lnTo>
                        <a:pt x="41" y="106"/>
                      </a:lnTo>
                      <a:lnTo>
                        <a:pt x="46" y="106"/>
                      </a:lnTo>
                      <a:lnTo>
                        <a:pt x="50" y="106"/>
                      </a:lnTo>
                      <a:lnTo>
                        <a:pt x="54" y="106"/>
                      </a:lnTo>
                      <a:lnTo>
                        <a:pt x="58" y="106"/>
                      </a:lnTo>
                      <a:lnTo>
                        <a:pt x="64" y="98"/>
                      </a:lnTo>
                      <a:lnTo>
                        <a:pt x="62" y="89"/>
                      </a:lnTo>
                      <a:lnTo>
                        <a:pt x="56" y="70"/>
                      </a:lnTo>
                      <a:lnTo>
                        <a:pt x="45" y="50"/>
                      </a:lnTo>
                      <a:lnTo>
                        <a:pt x="29" y="39"/>
                      </a:lnTo>
                      <a:lnTo>
                        <a:pt x="23" y="28"/>
                      </a:lnTo>
                      <a:lnTo>
                        <a:pt x="3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1" name="Freeform 23">
                  <a:extLst>
                    <a:ext uri="{FF2B5EF4-FFF2-40B4-BE49-F238E27FC236}">
                      <a16:creationId xmlns:a16="http://schemas.microsoft.com/office/drawing/2014/main" id="{F9BD68C5-B1D9-7505-3B43-C31B6C37DD1E}"/>
                    </a:ext>
                  </a:extLst>
                </p:cNvPr>
                <p:cNvSpPr>
                  <a:spLocks/>
                </p:cNvSpPr>
                <p:nvPr/>
              </p:nvSpPr>
              <p:spPr bwMode="auto">
                <a:xfrm>
                  <a:off x="4448" y="1104"/>
                  <a:ext cx="165" cy="237"/>
                </a:xfrm>
                <a:custGeom>
                  <a:avLst/>
                  <a:gdLst>
                    <a:gd name="T0" fmla="*/ 0 w 165"/>
                    <a:gd name="T1" fmla="*/ 0 h 237"/>
                    <a:gd name="T2" fmla="*/ 16 w 165"/>
                    <a:gd name="T3" fmla="*/ 0 h 237"/>
                    <a:gd name="T4" fmla="*/ 21 w 165"/>
                    <a:gd name="T5" fmla="*/ 17 h 237"/>
                    <a:gd name="T6" fmla="*/ 43 w 165"/>
                    <a:gd name="T7" fmla="*/ 42 h 237"/>
                    <a:gd name="T8" fmla="*/ 53 w 165"/>
                    <a:gd name="T9" fmla="*/ 69 h 237"/>
                    <a:gd name="T10" fmla="*/ 68 w 165"/>
                    <a:gd name="T11" fmla="*/ 72 h 237"/>
                    <a:gd name="T12" fmla="*/ 80 w 165"/>
                    <a:gd name="T13" fmla="*/ 78 h 237"/>
                    <a:gd name="T14" fmla="*/ 90 w 165"/>
                    <a:gd name="T15" fmla="*/ 89 h 237"/>
                    <a:gd name="T16" fmla="*/ 102 w 165"/>
                    <a:gd name="T17" fmla="*/ 89 h 237"/>
                    <a:gd name="T18" fmla="*/ 115 w 165"/>
                    <a:gd name="T19" fmla="*/ 106 h 237"/>
                    <a:gd name="T20" fmla="*/ 127 w 165"/>
                    <a:gd name="T21" fmla="*/ 119 h 237"/>
                    <a:gd name="T22" fmla="*/ 141 w 165"/>
                    <a:gd name="T23" fmla="*/ 128 h 237"/>
                    <a:gd name="T24" fmla="*/ 139 w 165"/>
                    <a:gd name="T25" fmla="*/ 136 h 237"/>
                    <a:gd name="T26" fmla="*/ 131 w 165"/>
                    <a:gd name="T27" fmla="*/ 142 h 237"/>
                    <a:gd name="T28" fmla="*/ 123 w 165"/>
                    <a:gd name="T29" fmla="*/ 142 h 237"/>
                    <a:gd name="T30" fmla="*/ 119 w 165"/>
                    <a:gd name="T31" fmla="*/ 150 h 237"/>
                    <a:gd name="T32" fmla="*/ 135 w 165"/>
                    <a:gd name="T33" fmla="*/ 167 h 237"/>
                    <a:gd name="T34" fmla="*/ 146 w 165"/>
                    <a:gd name="T35" fmla="*/ 183 h 237"/>
                    <a:gd name="T36" fmla="*/ 164 w 165"/>
                    <a:gd name="T37" fmla="*/ 200 h 237"/>
                    <a:gd name="T38" fmla="*/ 152 w 165"/>
                    <a:gd name="T39" fmla="*/ 219 h 237"/>
                    <a:gd name="T40" fmla="*/ 143 w 165"/>
                    <a:gd name="T41" fmla="*/ 225 h 237"/>
                    <a:gd name="T42" fmla="*/ 144 w 165"/>
                    <a:gd name="T43" fmla="*/ 236 h 237"/>
                    <a:gd name="T44" fmla="*/ 127 w 165"/>
                    <a:gd name="T45" fmla="*/ 236 h 237"/>
                    <a:gd name="T46" fmla="*/ 121 w 165"/>
                    <a:gd name="T47" fmla="*/ 228 h 237"/>
                    <a:gd name="T48" fmla="*/ 107 w 165"/>
                    <a:gd name="T49" fmla="*/ 205 h 237"/>
                    <a:gd name="T50" fmla="*/ 98 w 165"/>
                    <a:gd name="T51" fmla="*/ 186 h 237"/>
                    <a:gd name="T52" fmla="*/ 82 w 165"/>
                    <a:gd name="T53" fmla="*/ 153 h 237"/>
                    <a:gd name="T54" fmla="*/ 64 w 165"/>
                    <a:gd name="T55" fmla="*/ 128 h 237"/>
                    <a:gd name="T56" fmla="*/ 45 w 165"/>
                    <a:gd name="T57" fmla="*/ 92 h 237"/>
                    <a:gd name="T58" fmla="*/ 33 w 165"/>
                    <a:gd name="T59" fmla="*/ 81 h 237"/>
                    <a:gd name="T60" fmla="*/ 23 w 165"/>
                    <a:gd name="T61" fmla="*/ 72 h 237"/>
                    <a:gd name="T62" fmla="*/ 20 w 165"/>
                    <a:gd name="T63" fmla="*/ 53 h 237"/>
                    <a:gd name="T64" fmla="*/ 2 w 165"/>
                    <a:gd name="T65" fmla="*/ 36 h 237"/>
                    <a:gd name="T66" fmla="*/ 2 w 165"/>
                    <a:gd name="T67" fmla="*/ 25 h 237"/>
                    <a:gd name="T68" fmla="*/ 0 w 165"/>
                    <a:gd name="T69" fmla="*/ 0 h 2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237">
                      <a:moveTo>
                        <a:pt x="0" y="0"/>
                      </a:moveTo>
                      <a:lnTo>
                        <a:pt x="16" y="0"/>
                      </a:lnTo>
                      <a:lnTo>
                        <a:pt x="21" y="17"/>
                      </a:lnTo>
                      <a:lnTo>
                        <a:pt x="43" y="42"/>
                      </a:lnTo>
                      <a:lnTo>
                        <a:pt x="53" y="69"/>
                      </a:lnTo>
                      <a:lnTo>
                        <a:pt x="68" y="72"/>
                      </a:lnTo>
                      <a:lnTo>
                        <a:pt x="80" y="78"/>
                      </a:lnTo>
                      <a:lnTo>
                        <a:pt x="90" y="89"/>
                      </a:lnTo>
                      <a:lnTo>
                        <a:pt x="102" y="89"/>
                      </a:lnTo>
                      <a:lnTo>
                        <a:pt x="115" y="106"/>
                      </a:lnTo>
                      <a:lnTo>
                        <a:pt x="127" y="119"/>
                      </a:lnTo>
                      <a:lnTo>
                        <a:pt x="141" y="128"/>
                      </a:lnTo>
                      <a:lnTo>
                        <a:pt x="139" y="136"/>
                      </a:lnTo>
                      <a:lnTo>
                        <a:pt x="131" y="142"/>
                      </a:lnTo>
                      <a:lnTo>
                        <a:pt x="123" y="142"/>
                      </a:lnTo>
                      <a:lnTo>
                        <a:pt x="119" y="150"/>
                      </a:lnTo>
                      <a:lnTo>
                        <a:pt x="135" y="167"/>
                      </a:lnTo>
                      <a:lnTo>
                        <a:pt x="146" y="183"/>
                      </a:lnTo>
                      <a:lnTo>
                        <a:pt x="164" y="200"/>
                      </a:lnTo>
                      <a:lnTo>
                        <a:pt x="152" y="219"/>
                      </a:lnTo>
                      <a:lnTo>
                        <a:pt x="143" y="225"/>
                      </a:lnTo>
                      <a:lnTo>
                        <a:pt x="144" y="236"/>
                      </a:lnTo>
                      <a:lnTo>
                        <a:pt x="127" y="236"/>
                      </a:lnTo>
                      <a:lnTo>
                        <a:pt x="121" y="228"/>
                      </a:lnTo>
                      <a:lnTo>
                        <a:pt x="107" y="205"/>
                      </a:lnTo>
                      <a:lnTo>
                        <a:pt x="98" y="186"/>
                      </a:lnTo>
                      <a:lnTo>
                        <a:pt x="82" y="153"/>
                      </a:lnTo>
                      <a:lnTo>
                        <a:pt x="64" y="128"/>
                      </a:lnTo>
                      <a:lnTo>
                        <a:pt x="45" y="92"/>
                      </a:lnTo>
                      <a:lnTo>
                        <a:pt x="33" y="81"/>
                      </a:lnTo>
                      <a:lnTo>
                        <a:pt x="23" y="72"/>
                      </a:lnTo>
                      <a:lnTo>
                        <a:pt x="20" y="53"/>
                      </a:lnTo>
                      <a:lnTo>
                        <a:pt x="2" y="36"/>
                      </a:lnTo>
                      <a:lnTo>
                        <a:pt x="2"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1043" name="Group 24">
                <a:extLst>
                  <a:ext uri="{FF2B5EF4-FFF2-40B4-BE49-F238E27FC236}">
                    <a16:creationId xmlns:a16="http://schemas.microsoft.com/office/drawing/2014/main" id="{C74AD1C3-A781-2A54-8B92-E9940F1CC9F4}"/>
                  </a:ext>
                </a:extLst>
              </p:cNvPr>
              <p:cNvGrpSpPr>
                <a:grpSpLocks/>
              </p:cNvGrpSpPr>
              <p:nvPr/>
            </p:nvGrpSpPr>
            <p:grpSpPr bwMode="auto">
              <a:xfrm>
                <a:off x="2314" y="617"/>
                <a:ext cx="2387" cy="2766"/>
                <a:chOff x="2314" y="617"/>
                <a:chExt cx="2387" cy="2766"/>
              </a:xfrm>
            </p:grpSpPr>
            <p:sp>
              <p:nvSpPr>
                <p:cNvPr id="1044" name="Freeform 25">
                  <a:extLst>
                    <a:ext uri="{FF2B5EF4-FFF2-40B4-BE49-F238E27FC236}">
                      <a16:creationId xmlns:a16="http://schemas.microsoft.com/office/drawing/2014/main" id="{0AA0B1B6-ADB6-1D30-027F-DEAA48BB3C19}"/>
                    </a:ext>
                  </a:extLst>
                </p:cNvPr>
                <p:cNvSpPr>
                  <a:spLocks/>
                </p:cNvSpPr>
                <p:nvPr/>
              </p:nvSpPr>
              <p:spPr bwMode="auto">
                <a:xfrm>
                  <a:off x="2314" y="1584"/>
                  <a:ext cx="1187" cy="1799"/>
                </a:xfrm>
                <a:custGeom>
                  <a:avLst/>
                  <a:gdLst>
                    <a:gd name="T0" fmla="*/ 906 w 1187"/>
                    <a:gd name="T1" fmla="*/ 290 h 1799"/>
                    <a:gd name="T2" fmla="*/ 1017 w 1187"/>
                    <a:gd name="T3" fmla="*/ 589 h 1799"/>
                    <a:gd name="T4" fmla="*/ 1062 w 1187"/>
                    <a:gd name="T5" fmla="*/ 664 h 1799"/>
                    <a:gd name="T6" fmla="*/ 1159 w 1187"/>
                    <a:gd name="T7" fmla="*/ 645 h 1799"/>
                    <a:gd name="T8" fmla="*/ 1184 w 1187"/>
                    <a:gd name="T9" fmla="*/ 718 h 1799"/>
                    <a:gd name="T10" fmla="*/ 1067 w 1187"/>
                    <a:gd name="T11" fmla="*/ 919 h 1799"/>
                    <a:gd name="T12" fmla="*/ 972 w 1187"/>
                    <a:gd name="T13" fmla="*/ 1150 h 1799"/>
                    <a:gd name="T14" fmla="*/ 986 w 1187"/>
                    <a:gd name="T15" fmla="*/ 1234 h 1799"/>
                    <a:gd name="T16" fmla="*/ 986 w 1187"/>
                    <a:gd name="T17" fmla="*/ 1318 h 1799"/>
                    <a:gd name="T18" fmla="*/ 943 w 1187"/>
                    <a:gd name="T19" fmla="*/ 1349 h 1799"/>
                    <a:gd name="T20" fmla="*/ 881 w 1187"/>
                    <a:gd name="T21" fmla="*/ 1463 h 1799"/>
                    <a:gd name="T22" fmla="*/ 857 w 1187"/>
                    <a:gd name="T23" fmla="*/ 1561 h 1799"/>
                    <a:gd name="T24" fmla="*/ 799 w 1187"/>
                    <a:gd name="T25" fmla="*/ 1695 h 1799"/>
                    <a:gd name="T26" fmla="*/ 766 w 1187"/>
                    <a:gd name="T27" fmla="*/ 1725 h 1799"/>
                    <a:gd name="T28" fmla="*/ 694 w 1187"/>
                    <a:gd name="T29" fmla="*/ 1792 h 1799"/>
                    <a:gd name="T30" fmla="*/ 607 w 1187"/>
                    <a:gd name="T31" fmla="*/ 1770 h 1799"/>
                    <a:gd name="T32" fmla="*/ 597 w 1187"/>
                    <a:gd name="T33" fmla="*/ 1706 h 1799"/>
                    <a:gd name="T34" fmla="*/ 558 w 1187"/>
                    <a:gd name="T35" fmla="*/ 1617 h 1799"/>
                    <a:gd name="T36" fmla="*/ 550 w 1187"/>
                    <a:gd name="T37" fmla="*/ 1541 h 1799"/>
                    <a:gd name="T38" fmla="*/ 539 w 1187"/>
                    <a:gd name="T39" fmla="*/ 1491 h 1799"/>
                    <a:gd name="T40" fmla="*/ 502 w 1187"/>
                    <a:gd name="T41" fmla="*/ 1435 h 1799"/>
                    <a:gd name="T42" fmla="*/ 478 w 1187"/>
                    <a:gd name="T43" fmla="*/ 1362 h 1799"/>
                    <a:gd name="T44" fmla="*/ 511 w 1187"/>
                    <a:gd name="T45" fmla="*/ 1240 h 1799"/>
                    <a:gd name="T46" fmla="*/ 496 w 1187"/>
                    <a:gd name="T47" fmla="*/ 1067 h 1799"/>
                    <a:gd name="T48" fmla="*/ 443 w 1187"/>
                    <a:gd name="T49" fmla="*/ 980 h 1799"/>
                    <a:gd name="T50" fmla="*/ 436 w 1187"/>
                    <a:gd name="T51" fmla="*/ 843 h 1799"/>
                    <a:gd name="T52" fmla="*/ 360 w 1187"/>
                    <a:gd name="T53" fmla="*/ 793 h 1799"/>
                    <a:gd name="T54" fmla="*/ 261 w 1187"/>
                    <a:gd name="T55" fmla="*/ 807 h 1799"/>
                    <a:gd name="T56" fmla="*/ 56 w 1187"/>
                    <a:gd name="T57" fmla="*/ 698 h 1799"/>
                    <a:gd name="T58" fmla="*/ 10 w 1187"/>
                    <a:gd name="T59" fmla="*/ 522 h 1799"/>
                    <a:gd name="T60" fmla="*/ 47 w 1187"/>
                    <a:gd name="T61" fmla="*/ 396 h 1799"/>
                    <a:gd name="T62" fmla="*/ 115 w 1187"/>
                    <a:gd name="T63" fmla="*/ 260 h 1799"/>
                    <a:gd name="T64" fmla="*/ 216 w 1187"/>
                    <a:gd name="T65" fmla="*/ 156 h 1799"/>
                    <a:gd name="T66" fmla="*/ 292 w 1187"/>
                    <a:gd name="T67" fmla="*/ 47 h 1799"/>
                    <a:gd name="T68" fmla="*/ 362 w 1187"/>
                    <a:gd name="T69" fmla="*/ 75 h 1799"/>
                    <a:gd name="T70" fmla="*/ 437 w 1187"/>
                    <a:gd name="T71" fmla="*/ 28 h 1799"/>
                    <a:gd name="T72" fmla="*/ 490 w 1187"/>
                    <a:gd name="T73" fmla="*/ 6 h 1799"/>
                    <a:gd name="T74" fmla="*/ 531 w 1187"/>
                    <a:gd name="T75" fmla="*/ 61 h 1799"/>
                    <a:gd name="T76" fmla="*/ 612 w 1187"/>
                    <a:gd name="T77" fmla="*/ 151 h 1799"/>
                    <a:gd name="T78" fmla="*/ 669 w 1187"/>
                    <a:gd name="T79" fmla="*/ 109 h 1799"/>
                    <a:gd name="T80" fmla="*/ 754 w 1187"/>
                    <a:gd name="T81" fmla="*/ 140 h 1799"/>
                    <a:gd name="T82" fmla="*/ 848 w 1187"/>
                    <a:gd name="T83" fmla="*/ 137 h 17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187" h="1799">
                      <a:moveTo>
                        <a:pt x="887" y="215"/>
                      </a:moveTo>
                      <a:lnTo>
                        <a:pt x="906" y="290"/>
                      </a:lnTo>
                      <a:lnTo>
                        <a:pt x="943" y="405"/>
                      </a:lnTo>
                      <a:lnTo>
                        <a:pt x="1017" y="589"/>
                      </a:lnTo>
                      <a:lnTo>
                        <a:pt x="1044" y="611"/>
                      </a:lnTo>
                      <a:lnTo>
                        <a:pt x="1062" y="664"/>
                      </a:lnTo>
                      <a:lnTo>
                        <a:pt x="1120" y="662"/>
                      </a:lnTo>
                      <a:lnTo>
                        <a:pt x="1159" y="645"/>
                      </a:lnTo>
                      <a:lnTo>
                        <a:pt x="1186" y="645"/>
                      </a:lnTo>
                      <a:lnTo>
                        <a:pt x="1184" y="718"/>
                      </a:lnTo>
                      <a:lnTo>
                        <a:pt x="1174" y="757"/>
                      </a:lnTo>
                      <a:lnTo>
                        <a:pt x="1067" y="919"/>
                      </a:lnTo>
                      <a:lnTo>
                        <a:pt x="970" y="1086"/>
                      </a:lnTo>
                      <a:lnTo>
                        <a:pt x="972" y="1150"/>
                      </a:lnTo>
                      <a:lnTo>
                        <a:pt x="999" y="1198"/>
                      </a:lnTo>
                      <a:lnTo>
                        <a:pt x="986" y="1234"/>
                      </a:lnTo>
                      <a:lnTo>
                        <a:pt x="994" y="1281"/>
                      </a:lnTo>
                      <a:lnTo>
                        <a:pt x="986" y="1318"/>
                      </a:lnTo>
                      <a:lnTo>
                        <a:pt x="962" y="1349"/>
                      </a:lnTo>
                      <a:lnTo>
                        <a:pt x="943" y="1349"/>
                      </a:lnTo>
                      <a:lnTo>
                        <a:pt x="910" y="1402"/>
                      </a:lnTo>
                      <a:lnTo>
                        <a:pt x="881" y="1463"/>
                      </a:lnTo>
                      <a:lnTo>
                        <a:pt x="887" y="1530"/>
                      </a:lnTo>
                      <a:lnTo>
                        <a:pt x="857" y="1561"/>
                      </a:lnTo>
                      <a:lnTo>
                        <a:pt x="830" y="1630"/>
                      </a:lnTo>
                      <a:lnTo>
                        <a:pt x="799" y="1695"/>
                      </a:lnTo>
                      <a:lnTo>
                        <a:pt x="782" y="1720"/>
                      </a:lnTo>
                      <a:lnTo>
                        <a:pt x="766" y="1725"/>
                      </a:lnTo>
                      <a:lnTo>
                        <a:pt x="739" y="1767"/>
                      </a:lnTo>
                      <a:lnTo>
                        <a:pt x="694" y="1792"/>
                      </a:lnTo>
                      <a:lnTo>
                        <a:pt x="638" y="1798"/>
                      </a:lnTo>
                      <a:lnTo>
                        <a:pt x="607" y="1770"/>
                      </a:lnTo>
                      <a:lnTo>
                        <a:pt x="603" y="1742"/>
                      </a:lnTo>
                      <a:lnTo>
                        <a:pt x="597" y="1706"/>
                      </a:lnTo>
                      <a:lnTo>
                        <a:pt x="576" y="1686"/>
                      </a:lnTo>
                      <a:lnTo>
                        <a:pt x="558" y="1617"/>
                      </a:lnTo>
                      <a:lnTo>
                        <a:pt x="552" y="1583"/>
                      </a:lnTo>
                      <a:lnTo>
                        <a:pt x="550" y="1541"/>
                      </a:lnTo>
                      <a:lnTo>
                        <a:pt x="541" y="1510"/>
                      </a:lnTo>
                      <a:lnTo>
                        <a:pt x="539" y="1491"/>
                      </a:lnTo>
                      <a:lnTo>
                        <a:pt x="521" y="1460"/>
                      </a:lnTo>
                      <a:lnTo>
                        <a:pt x="502" y="1435"/>
                      </a:lnTo>
                      <a:lnTo>
                        <a:pt x="488" y="1393"/>
                      </a:lnTo>
                      <a:lnTo>
                        <a:pt x="478" y="1362"/>
                      </a:lnTo>
                      <a:lnTo>
                        <a:pt x="482" y="1312"/>
                      </a:lnTo>
                      <a:lnTo>
                        <a:pt x="511" y="1240"/>
                      </a:lnTo>
                      <a:lnTo>
                        <a:pt x="517" y="1159"/>
                      </a:lnTo>
                      <a:lnTo>
                        <a:pt x="496" y="1067"/>
                      </a:lnTo>
                      <a:lnTo>
                        <a:pt x="465" y="1030"/>
                      </a:lnTo>
                      <a:lnTo>
                        <a:pt x="443" y="980"/>
                      </a:lnTo>
                      <a:lnTo>
                        <a:pt x="451" y="902"/>
                      </a:lnTo>
                      <a:lnTo>
                        <a:pt x="436" y="843"/>
                      </a:lnTo>
                      <a:lnTo>
                        <a:pt x="399" y="838"/>
                      </a:lnTo>
                      <a:lnTo>
                        <a:pt x="360" y="793"/>
                      </a:lnTo>
                      <a:lnTo>
                        <a:pt x="311" y="768"/>
                      </a:lnTo>
                      <a:lnTo>
                        <a:pt x="261" y="807"/>
                      </a:lnTo>
                      <a:lnTo>
                        <a:pt x="128" y="796"/>
                      </a:lnTo>
                      <a:lnTo>
                        <a:pt x="56" y="698"/>
                      </a:lnTo>
                      <a:lnTo>
                        <a:pt x="0" y="567"/>
                      </a:lnTo>
                      <a:lnTo>
                        <a:pt x="10" y="522"/>
                      </a:lnTo>
                      <a:lnTo>
                        <a:pt x="35" y="489"/>
                      </a:lnTo>
                      <a:lnTo>
                        <a:pt x="47" y="396"/>
                      </a:lnTo>
                      <a:lnTo>
                        <a:pt x="64" y="329"/>
                      </a:lnTo>
                      <a:lnTo>
                        <a:pt x="115" y="260"/>
                      </a:lnTo>
                      <a:lnTo>
                        <a:pt x="167" y="229"/>
                      </a:lnTo>
                      <a:lnTo>
                        <a:pt x="216" y="156"/>
                      </a:lnTo>
                      <a:lnTo>
                        <a:pt x="227" y="126"/>
                      </a:lnTo>
                      <a:lnTo>
                        <a:pt x="292" y="47"/>
                      </a:lnTo>
                      <a:lnTo>
                        <a:pt x="332" y="78"/>
                      </a:lnTo>
                      <a:lnTo>
                        <a:pt x="362" y="75"/>
                      </a:lnTo>
                      <a:lnTo>
                        <a:pt x="397" y="34"/>
                      </a:lnTo>
                      <a:lnTo>
                        <a:pt x="437" y="28"/>
                      </a:lnTo>
                      <a:lnTo>
                        <a:pt x="465" y="39"/>
                      </a:lnTo>
                      <a:lnTo>
                        <a:pt x="490" y="6"/>
                      </a:lnTo>
                      <a:lnTo>
                        <a:pt x="523" y="0"/>
                      </a:lnTo>
                      <a:lnTo>
                        <a:pt x="531" y="61"/>
                      </a:lnTo>
                      <a:lnTo>
                        <a:pt x="552" y="106"/>
                      </a:lnTo>
                      <a:lnTo>
                        <a:pt x="612" y="151"/>
                      </a:lnTo>
                      <a:lnTo>
                        <a:pt x="663" y="159"/>
                      </a:lnTo>
                      <a:lnTo>
                        <a:pt x="669" y="109"/>
                      </a:lnTo>
                      <a:lnTo>
                        <a:pt x="708" y="109"/>
                      </a:lnTo>
                      <a:lnTo>
                        <a:pt x="754" y="140"/>
                      </a:lnTo>
                      <a:lnTo>
                        <a:pt x="805" y="156"/>
                      </a:lnTo>
                      <a:lnTo>
                        <a:pt x="848" y="137"/>
                      </a:lnTo>
                      <a:lnTo>
                        <a:pt x="887" y="21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nvGrpSpPr>
                <p:cNvPr id="1045" name="Group 26">
                  <a:extLst>
                    <a:ext uri="{FF2B5EF4-FFF2-40B4-BE49-F238E27FC236}">
                      <a16:creationId xmlns:a16="http://schemas.microsoft.com/office/drawing/2014/main" id="{7F7E92F1-1039-989E-03BE-BBC52B0E2DFA}"/>
                    </a:ext>
                  </a:extLst>
                </p:cNvPr>
                <p:cNvGrpSpPr>
                  <a:grpSpLocks/>
                </p:cNvGrpSpPr>
                <p:nvPr/>
              </p:nvGrpSpPr>
              <p:grpSpPr bwMode="auto">
                <a:xfrm>
                  <a:off x="2395" y="617"/>
                  <a:ext cx="526" cy="620"/>
                  <a:chOff x="2395" y="617"/>
                  <a:chExt cx="526" cy="620"/>
                </a:xfrm>
              </p:grpSpPr>
              <p:grpSp>
                <p:nvGrpSpPr>
                  <p:cNvPr id="1048" name="Group 27">
                    <a:extLst>
                      <a:ext uri="{FF2B5EF4-FFF2-40B4-BE49-F238E27FC236}">
                        <a16:creationId xmlns:a16="http://schemas.microsoft.com/office/drawing/2014/main" id="{1CA5B659-0382-B712-B341-922C3439C774}"/>
                      </a:ext>
                    </a:extLst>
                  </p:cNvPr>
                  <p:cNvGrpSpPr>
                    <a:grpSpLocks/>
                  </p:cNvGrpSpPr>
                  <p:nvPr/>
                </p:nvGrpSpPr>
                <p:grpSpPr bwMode="auto">
                  <a:xfrm>
                    <a:off x="2603" y="1004"/>
                    <a:ext cx="165" cy="233"/>
                    <a:chOff x="2603" y="1004"/>
                    <a:chExt cx="165" cy="233"/>
                  </a:xfrm>
                </p:grpSpPr>
                <p:sp>
                  <p:nvSpPr>
                    <p:cNvPr id="1050" name="Freeform 28">
                      <a:extLst>
                        <a:ext uri="{FF2B5EF4-FFF2-40B4-BE49-F238E27FC236}">
                          <a16:creationId xmlns:a16="http://schemas.microsoft.com/office/drawing/2014/main" id="{A0F2B012-2721-9143-39E4-86BBE0551C13}"/>
                        </a:ext>
                      </a:extLst>
                    </p:cNvPr>
                    <p:cNvSpPr>
                      <a:spLocks/>
                    </p:cNvSpPr>
                    <p:nvPr/>
                  </p:nvSpPr>
                  <p:spPr bwMode="auto">
                    <a:xfrm>
                      <a:off x="2603" y="1089"/>
                      <a:ext cx="78" cy="132"/>
                    </a:xfrm>
                    <a:custGeom>
                      <a:avLst/>
                      <a:gdLst>
                        <a:gd name="T0" fmla="*/ 18 w 78"/>
                        <a:gd name="T1" fmla="*/ 40 h 132"/>
                        <a:gd name="T2" fmla="*/ 24 w 78"/>
                        <a:gd name="T3" fmla="*/ 26 h 132"/>
                        <a:gd name="T4" fmla="*/ 38 w 78"/>
                        <a:gd name="T5" fmla="*/ 26 h 132"/>
                        <a:gd name="T6" fmla="*/ 57 w 78"/>
                        <a:gd name="T7" fmla="*/ 0 h 132"/>
                        <a:gd name="T8" fmla="*/ 63 w 78"/>
                        <a:gd name="T9" fmla="*/ 17 h 132"/>
                        <a:gd name="T10" fmla="*/ 73 w 78"/>
                        <a:gd name="T11" fmla="*/ 17 h 132"/>
                        <a:gd name="T12" fmla="*/ 77 w 78"/>
                        <a:gd name="T13" fmla="*/ 26 h 132"/>
                        <a:gd name="T14" fmla="*/ 71 w 78"/>
                        <a:gd name="T15" fmla="*/ 40 h 132"/>
                        <a:gd name="T16" fmla="*/ 63 w 78"/>
                        <a:gd name="T17" fmla="*/ 46 h 132"/>
                        <a:gd name="T18" fmla="*/ 63 w 78"/>
                        <a:gd name="T19" fmla="*/ 57 h 132"/>
                        <a:gd name="T20" fmla="*/ 61 w 78"/>
                        <a:gd name="T21" fmla="*/ 63 h 132"/>
                        <a:gd name="T22" fmla="*/ 59 w 78"/>
                        <a:gd name="T23" fmla="*/ 71 h 132"/>
                        <a:gd name="T24" fmla="*/ 63 w 78"/>
                        <a:gd name="T25" fmla="*/ 83 h 132"/>
                        <a:gd name="T26" fmla="*/ 57 w 78"/>
                        <a:gd name="T27" fmla="*/ 94 h 132"/>
                        <a:gd name="T28" fmla="*/ 51 w 78"/>
                        <a:gd name="T29" fmla="*/ 100 h 132"/>
                        <a:gd name="T30" fmla="*/ 45 w 78"/>
                        <a:gd name="T31" fmla="*/ 100 h 132"/>
                        <a:gd name="T32" fmla="*/ 43 w 78"/>
                        <a:gd name="T33" fmla="*/ 103 h 132"/>
                        <a:gd name="T34" fmla="*/ 41 w 78"/>
                        <a:gd name="T35" fmla="*/ 111 h 132"/>
                        <a:gd name="T36" fmla="*/ 32 w 78"/>
                        <a:gd name="T37" fmla="*/ 114 h 132"/>
                        <a:gd name="T38" fmla="*/ 30 w 78"/>
                        <a:gd name="T39" fmla="*/ 111 h 132"/>
                        <a:gd name="T40" fmla="*/ 22 w 78"/>
                        <a:gd name="T41" fmla="*/ 120 h 132"/>
                        <a:gd name="T42" fmla="*/ 20 w 78"/>
                        <a:gd name="T43" fmla="*/ 122 h 132"/>
                        <a:gd name="T44" fmla="*/ 10 w 78"/>
                        <a:gd name="T45" fmla="*/ 131 h 132"/>
                        <a:gd name="T46" fmla="*/ 6 w 78"/>
                        <a:gd name="T47" fmla="*/ 131 h 132"/>
                        <a:gd name="T48" fmla="*/ 4 w 78"/>
                        <a:gd name="T49" fmla="*/ 125 h 132"/>
                        <a:gd name="T50" fmla="*/ 2 w 78"/>
                        <a:gd name="T51" fmla="*/ 111 h 132"/>
                        <a:gd name="T52" fmla="*/ 0 w 78"/>
                        <a:gd name="T53" fmla="*/ 108 h 132"/>
                        <a:gd name="T54" fmla="*/ 0 w 78"/>
                        <a:gd name="T55" fmla="*/ 97 h 132"/>
                        <a:gd name="T56" fmla="*/ 6 w 78"/>
                        <a:gd name="T57" fmla="*/ 91 h 132"/>
                        <a:gd name="T58" fmla="*/ 12 w 78"/>
                        <a:gd name="T59" fmla="*/ 85 h 132"/>
                        <a:gd name="T60" fmla="*/ 16 w 78"/>
                        <a:gd name="T61" fmla="*/ 74 h 132"/>
                        <a:gd name="T62" fmla="*/ 22 w 78"/>
                        <a:gd name="T63" fmla="*/ 74 h 132"/>
                        <a:gd name="T64" fmla="*/ 26 w 78"/>
                        <a:gd name="T65" fmla="*/ 77 h 132"/>
                        <a:gd name="T66" fmla="*/ 32 w 78"/>
                        <a:gd name="T67" fmla="*/ 74 h 132"/>
                        <a:gd name="T68" fmla="*/ 26 w 78"/>
                        <a:gd name="T69" fmla="*/ 71 h 132"/>
                        <a:gd name="T70" fmla="*/ 18 w 78"/>
                        <a:gd name="T71" fmla="*/ 40 h 13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 h="132">
                          <a:moveTo>
                            <a:pt x="18" y="40"/>
                          </a:moveTo>
                          <a:lnTo>
                            <a:pt x="24" y="26"/>
                          </a:lnTo>
                          <a:lnTo>
                            <a:pt x="38" y="26"/>
                          </a:lnTo>
                          <a:lnTo>
                            <a:pt x="57" y="0"/>
                          </a:lnTo>
                          <a:lnTo>
                            <a:pt x="63" y="17"/>
                          </a:lnTo>
                          <a:lnTo>
                            <a:pt x="73" y="17"/>
                          </a:lnTo>
                          <a:lnTo>
                            <a:pt x="77" y="26"/>
                          </a:lnTo>
                          <a:lnTo>
                            <a:pt x="71" y="40"/>
                          </a:lnTo>
                          <a:lnTo>
                            <a:pt x="63" y="46"/>
                          </a:lnTo>
                          <a:lnTo>
                            <a:pt x="63" y="57"/>
                          </a:lnTo>
                          <a:lnTo>
                            <a:pt x="61" y="63"/>
                          </a:lnTo>
                          <a:lnTo>
                            <a:pt x="59" y="71"/>
                          </a:lnTo>
                          <a:lnTo>
                            <a:pt x="63" y="83"/>
                          </a:lnTo>
                          <a:lnTo>
                            <a:pt x="57" y="94"/>
                          </a:lnTo>
                          <a:lnTo>
                            <a:pt x="51" y="100"/>
                          </a:lnTo>
                          <a:lnTo>
                            <a:pt x="45" y="100"/>
                          </a:lnTo>
                          <a:lnTo>
                            <a:pt x="43" y="103"/>
                          </a:lnTo>
                          <a:lnTo>
                            <a:pt x="41" y="111"/>
                          </a:lnTo>
                          <a:lnTo>
                            <a:pt x="32" y="114"/>
                          </a:lnTo>
                          <a:lnTo>
                            <a:pt x="30" y="111"/>
                          </a:lnTo>
                          <a:lnTo>
                            <a:pt x="22" y="120"/>
                          </a:lnTo>
                          <a:lnTo>
                            <a:pt x="20" y="122"/>
                          </a:lnTo>
                          <a:lnTo>
                            <a:pt x="10" y="131"/>
                          </a:lnTo>
                          <a:lnTo>
                            <a:pt x="6" y="131"/>
                          </a:lnTo>
                          <a:lnTo>
                            <a:pt x="4" y="125"/>
                          </a:lnTo>
                          <a:lnTo>
                            <a:pt x="2" y="111"/>
                          </a:lnTo>
                          <a:lnTo>
                            <a:pt x="0" y="108"/>
                          </a:lnTo>
                          <a:lnTo>
                            <a:pt x="0" y="97"/>
                          </a:lnTo>
                          <a:lnTo>
                            <a:pt x="6" y="91"/>
                          </a:lnTo>
                          <a:lnTo>
                            <a:pt x="12" y="85"/>
                          </a:lnTo>
                          <a:lnTo>
                            <a:pt x="16" y="74"/>
                          </a:lnTo>
                          <a:lnTo>
                            <a:pt x="22" y="74"/>
                          </a:lnTo>
                          <a:lnTo>
                            <a:pt x="26" y="77"/>
                          </a:lnTo>
                          <a:lnTo>
                            <a:pt x="32" y="74"/>
                          </a:lnTo>
                          <a:lnTo>
                            <a:pt x="26" y="71"/>
                          </a:lnTo>
                          <a:lnTo>
                            <a:pt x="18" y="4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1" name="Freeform 29">
                      <a:extLst>
                        <a:ext uri="{FF2B5EF4-FFF2-40B4-BE49-F238E27FC236}">
                          <a16:creationId xmlns:a16="http://schemas.microsoft.com/office/drawing/2014/main" id="{E2A31DFE-FEFE-C81E-D136-0D6B1CF1FC7A}"/>
                        </a:ext>
                      </a:extLst>
                    </p:cNvPr>
                    <p:cNvSpPr>
                      <a:spLocks/>
                    </p:cNvSpPr>
                    <p:nvPr/>
                  </p:nvSpPr>
                  <p:spPr bwMode="auto">
                    <a:xfrm>
                      <a:off x="2674" y="1004"/>
                      <a:ext cx="94" cy="233"/>
                    </a:xfrm>
                    <a:custGeom>
                      <a:avLst/>
                      <a:gdLst>
                        <a:gd name="T0" fmla="*/ 36 w 94"/>
                        <a:gd name="T1" fmla="*/ 25 h 233"/>
                        <a:gd name="T2" fmla="*/ 57 w 94"/>
                        <a:gd name="T3" fmla="*/ 22 h 233"/>
                        <a:gd name="T4" fmla="*/ 65 w 94"/>
                        <a:gd name="T5" fmla="*/ 14 h 233"/>
                        <a:gd name="T6" fmla="*/ 75 w 94"/>
                        <a:gd name="T7" fmla="*/ 6 h 233"/>
                        <a:gd name="T8" fmla="*/ 93 w 94"/>
                        <a:gd name="T9" fmla="*/ 3 h 233"/>
                        <a:gd name="T10" fmla="*/ 87 w 94"/>
                        <a:gd name="T11" fmla="*/ 22 h 233"/>
                        <a:gd name="T12" fmla="*/ 79 w 94"/>
                        <a:gd name="T13" fmla="*/ 28 h 233"/>
                        <a:gd name="T14" fmla="*/ 67 w 94"/>
                        <a:gd name="T15" fmla="*/ 45 h 233"/>
                        <a:gd name="T16" fmla="*/ 81 w 94"/>
                        <a:gd name="T17" fmla="*/ 45 h 233"/>
                        <a:gd name="T18" fmla="*/ 93 w 94"/>
                        <a:gd name="T19" fmla="*/ 45 h 233"/>
                        <a:gd name="T20" fmla="*/ 85 w 94"/>
                        <a:gd name="T21" fmla="*/ 64 h 233"/>
                        <a:gd name="T22" fmla="*/ 71 w 94"/>
                        <a:gd name="T23" fmla="*/ 73 h 233"/>
                        <a:gd name="T24" fmla="*/ 69 w 94"/>
                        <a:gd name="T25" fmla="*/ 87 h 233"/>
                        <a:gd name="T26" fmla="*/ 81 w 94"/>
                        <a:gd name="T27" fmla="*/ 106 h 233"/>
                        <a:gd name="T28" fmla="*/ 87 w 94"/>
                        <a:gd name="T29" fmla="*/ 126 h 233"/>
                        <a:gd name="T30" fmla="*/ 93 w 94"/>
                        <a:gd name="T31" fmla="*/ 151 h 233"/>
                        <a:gd name="T32" fmla="*/ 89 w 94"/>
                        <a:gd name="T33" fmla="*/ 182 h 233"/>
                        <a:gd name="T34" fmla="*/ 79 w 94"/>
                        <a:gd name="T35" fmla="*/ 196 h 233"/>
                        <a:gd name="T36" fmla="*/ 87 w 94"/>
                        <a:gd name="T37" fmla="*/ 218 h 233"/>
                        <a:gd name="T38" fmla="*/ 65 w 94"/>
                        <a:gd name="T39" fmla="*/ 218 h 233"/>
                        <a:gd name="T40" fmla="*/ 53 w 94"/>
                        <a:gd name="T41" fmla="*/ 215 h 233"/>
                        <a:gd name="T42" fmla="*/ 36 w 94"/>
                        <a:gd name="T43" fmla="*/ 224 h 233"/>
                        <a:gd name="T44" fmla="*/ 26 w 94"/>
                        <a:gd name="T45" fmla="*/ 226 h 233"/>
                        <a:gd name="T46" fmla="*/ 14 w 94"/>
                        <a:gd name="T47" fmla="*/ 229 h 233"/>
                        <a:gd name="T48" fmla="*/ 4 w 94"/>
                        <a:gd name="T49" fmla="*/ 221 h 233"/>
                        <a:gd name="T50" fmla="*/ 0 w 94"/>
                        <a:gd name="T51" fmla="*/ 207 h 233"/>
                        <a:gd name="T52" fmla="*/ 10 w 94"/>
                        <a:gd name="T53" fmla="*/ 193 h 233"/>
                        <a:gd name="T54" fmla="*/ 24 w 94"/>
                        <a:gd name="T55" fmla="*/ 190 h 233"/>
                        <a:gd name="T56" fmla="*/ 16 w 94"/>
                        <a:gd name="T57" fmla="*/ 182 h 233"/>
                        <a:gd name="T58" fmla="*/ 16 w 94"/>
                        <a:gd name="T59" fmla="*/ 168 h 233"/>
                        <a:gd name="T60" fmla="*/ 28 w 94"/>
                        <a:gd name="T61" fmla="*/ 159 h 233"/>
                        <a:gd name="T62" fmla="*/ 38 w 94"/>
                        <a:gd name="T63" fmla="*/ 157 h 233"/>
                        <a:gd name="T64" fmla="*/ 44 w 94"/>
                        <a:gd name="T65" fmla="*/ 131 h 233"/>
                        <a:gd name="T66" fmla="*/ 49 w 94"/>
                        <a:gd name="T67" fmla="*/ 106 h 233"/>
                        <a:gd name="T68" fmla="*/ 40 w 94"/>
                        <a:gd name="T69" fmla="*/ 89 h 233"/>
                        <a:gd name="T70" fmla="*/ 20 w 94"/>
                        <a:gd name="T71" fmla="*/ 84 h 233"/>
                        <a:gd name="T72" fmla="*/ 30 w 94"/>
                        <a:gd name="T73" fmla="*/ 34 h 2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4" h="233">
                          <a:moveTo>
                            <a:pt x="30" y="34"/>
                          </a:moveTo>
                          <a:lnTo>
                            <a:pt x="36" y="25"/>
                          </a:lnTo>
                          <a:lnTo>
                            <a:pt x="53" y="28"/>
                          </a:lnTo>
                          <a:lnTo>
                            <a:pt x="57" y="22"/>
                          </a:lnTo>
                          <a:lnTo>
                            <a:pt x="61" y="14"/>
                          </a:lnTo>
                          <a:lnTo>
                            <a:pt x="65" y="14"/>
                          </a:lnTo>
                          <a:lnTo>
                            <a:pt x="69" y="11"/>
                          </a:lnTo>
                          <a:lnTo>
                            <a:pt x="75" y="6"/>
                          </a:lnTo>
                          <a:lnTo>
                            <a:pt x="83" y="0"/>
                          </a:lnTo>
                          <a:lnTo>
                            <a:pt x="93" y="3"/>
                          </a:lnTo>
                          <a:lnTo>
                            <a:pt x="91" y="14"/>
                          </a:lnTo>
                          <a:lnTo>
                            <a:pt x="87" y="22"/>
                          </a:lnTo>
                          <a:lnTo>
                            <a:pt x="83" y="25"/>
                          </a:lnTo>
                          <a:lnTo>
                            <a:pt x="79" y="28"/>
                          </a:lnTo>
                          <a:lnTo>
                            <a:pt x="67" y="34"/>
                          </a:lnTo>
                          <a:lnTo>
                            <a:pt x="67" y="45"/>
                          </a:lnTo>
                          <a:lnTo>
                            <a:pt x="69" y="50"/>
                          </a:lnTo>
                          <a:lnTo>
                            <a:pt x="81" y="45"/>
                          </a:lnTo>
                          <a:lnTo>
                            <a:pt x="91" y="39"/>
                          </a:lnTo>
                          <a:lnTo>
                            <a:pt x="93" y="45"/>
                          </a:lnTo>
                          <a:lnTo>
                            <a:pt x="93" y="61"/>
                          </a:lnTo>
                          <a:lnTo>
                            <a:pt x="85" y="64"/>
                          </a:lnTo>
                          <a:lnTo>
                            <a:pt x="77" y="64"/>
                          </a:lnTo>
                          <a:lnTo>
                            <a:pt x="71" y="73"/>
                          </a:lnTo>
                          <a:lnTo>
                            <a:pt x="69" y="78"/>
                          </a:lnTo>
                          <a:lnTo>
                            <a:pt x="69" y="87"/>
                          </a:lnTo>
                          <a:lnTo>
                            <a:pt x="75" y="98"/>
                          </a:lnTo>
                          <a:lnTo>
                            <a:pt x="81" y="106"/>
                          </a:lnTo>
                          <a:lnTo>
                            <a:pt x="85" y="115"/>
                          </a:lnTo>
                          <a:lnTo>
                            <a:pt x="87" y="126"/>
                          </a:lnTo>
                          <a:lnTo>
                            <a:pt x="89" y="137"/>
                          </a:lnTo>
                          <a:lnTo>
                            <a:pt x="93" y="151"/>
                          </a:lnTo>
                          <a:lnTo>
                            <a:pt x="93" y="171"/>
                          </a:lnTo>
                          <a:lnTo>
                            <a:pt x="89" y="182"/>
                          </a:lnTo>
                          <a:lnTo>
                            <a:pt x="81" y="190"/>
                          </a:lnTo>
                          <a:lnTo>
                            <a:pt x="79" y="196"/>
                          </a:lnTo>
                          <a:lnTo>
                            <a:pt x="83" y="207"/>
                          </a:lnTo>
                          <a:lnTo>
                            <a:pt x="87" y="218"/>
                          </a:lnTo>
                          <a:lnTo>
                            <a:pt x="75" y="218"/>
                          </a:lnTo>
                          <a:lnTo>
                            <a:pt x="65" y="218"/>
                          </a:lnTo>
                          <a:lnTo>
                            <a:pt x="61" y="215"/>
                          </a:lnTo>
                          <a:lnTo>
                            <a:pt x="53" y="215"/>
                          </a:lnTo>
                          <a:lnTo>
                            <a:pt x="44" y="218"/>
                          </a:lnTo>
                          <a:lnTo>
                            <a:pt x="36" y="224"/>
                          </a:lnTo>
                          <a:lnTo>
                            <a:pt x="30" y="224"/>
                          </a:lnTo>
                          <a:lnTo>
                            <a:pt x="26" y="226"/>
                          </a:lnTo>
                          <a:lnTo>
                            <a:pt x="16" y="232"/>
                          </a:lnTo>
                          <a:lnTo>
                            <a:pt x="14" y="229"/>
                          </a:lnTo>
                          <a:lnTo>
                            <a:pt x="10" y="224"/>
                          </a:lnTo>
                          <a:lnTo>
                            <a:pt x="4" y="221"/>
                          </a:lnTo>
                          <a:lnTo>
                            <a:pt x="0" y="218"/>
                          </a:lnTo>
                          <a:lnTo>
                            <a:pt x="0" y="207"/>
                          </a:lnTo>
                          <a:lnTo>
                            <a:pt x="4" y="193"/>
                          </a:lnTo>
                          <a:lnTo>
                            <a:pt x="10" y="193"/>
                          </a:lnTo>
                          <a:lnTo>
                            <a:pt x="16" y="190"/>
                          </a:lnTo>
                          <a:lnTo>
                            <a:pt x="24" y="190"/>
                          </a:lnTo>
                          <a:lnTo>
                            <a:pt x="24" y="187"/>
                          </a:lnTo>
                          <a:lnTo>
                            <a:pt x="16" y="182"/>
                          </a:lnTo>
                          <a:lnTo>
                            <a:pt x="16" y="173"/>
                          </a:lnTo>
                          <a:lnTo>
                            <a:pt x="16" y="168"/>
                          </a:lnTo>
                          <a:lnTo>
                            <a:pt x="24" y="162"/>
                          </a:lnTo>
                          <a:lnTo>
                            <a:pt x="28" y="159"/>
                          </a:lnTo>
                          <a:lnTo>
                            <a:pt x="32" y="157"/>
                          </a:lnTo>
                          <a:lnTo>
                            <a:pt x="38" y="157"/>
                          </a:lnTo>
                          <a:lnTo>
                            <a:pt x="42" y="154"/>
                          </a:lnTo>
                          <a:lnTo>
                            <a:pt x="44" y="131"/>
                          </a:lnTo>
                          <a:lnTo>
                            <a:pt x="49" y="115"/>
                          </a:lnTo>
                          <a:lnTo>
                            <a:pt x="49" y="106"/>
                          </a:lnTo>
                          <a:lnTo>
                            <a:pt x="36" y="103"/>
                          </a:lnTo>
                          <a:lnTo>
                            <a:pt x="40" y="89"/>
                          </a:lnTo>
                          <a:lnTo>
                            <a:pt x="30" y="81"/>
                          </a:lnTo>
                          <a:lnTo>
                            <a:pt x="20" y="84"/>
                          </a:lnTo>
                          <a:lnTo>
                            <a:pt x="32" y="64"/>
                          </a:lnTo>
                          <a:lnTo>
                            <a:pt x="30" y="3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49" name="Freeform 30">
                    <a:extLst>
                      <a:ext uri="{FF2B5EF4-FFF2-40B4-BE49-F238E27FC236}">
                        <a16:creationId xmlns:a16="http://schemas.microsoft.com/office/drawing/2014/main" id="{37E632B2-56AF-A303-1477-E3030083650A}"/>
                      </a:ext>
                    </a:extLst>
                  </p:cNvPr>
                  <p:cNvSpPr>
                    <a:spLocks/>
                  </p:cNvSpPr>
                  <p:nvPr/>
                </p:nvSpPr>
                <p:spPr bwMode="auto">
                  <a:xfrm>
                    <a:off x="2395" y="617"/>
                    <a:ext cx="526" cy="390"/>
                  </a:xfrm>
                  <a:custGeom>
                    <a:avLst/>
                    <a:gdLst>
                      <a:gd name="T0" fmla="*/ 33 w 526"/>
                      <a:gd name="T1" fmla="*/ 381 h 390"/>
                      <a:gd name="T2" fmla="*/ 53 w 526"/>
                      <a:gd name="T3" fmla="*/ 353 h 390"/>
                      <a:gd name="T4" fmla="*/ 64 w 526"/>
                      <a:gd name="T5" fmla="*/ 344 h 390"/>
                      <a:gd name="T6" fmla="*/ 82 w 526"/>
                      <a:gd name="T7" fmla="*/ 336 h 390"/>
                      <a:gd name="T8" fmla="*/ 95 w 526"/>
                      <a:gd name="T9" fmla="*/ 336 h 390"/>
                      <a:gd name="T10" fmla="*/ 107 w 526"/>
                      <a:gd name="T11" fmla="*/ 325 h 390"/>
                      <a:gd name="T12" fmla="*/ 121 w 526"/>
                      <a:gd name="T13" fmla="*/ 308 h 390"/>
                      <a:gd name="T14" fmla="*/ 134 w 526"/>
                      <a:gd name="T15" fmla="*/ 299 h 390"/>
                      <a:gd name="T16" fmla="*/ 148 w 526"/>
                      <a:gd name="T17" fmla="*/ 291 h 390"/>
                      <a:gd name="T18" fmla="*/ 163 w 526"/>
                      <a:gd name="T19" fmla="*/ 280 h 390"/>
                      <a:gd name="T20" fmla="*/ 183 w 526"/>
                      <a:gd name="T21" fmla="*/ 274 h 390"/>
                      <a:gd name="T22" fmla="*/ 214 w 526"/>
                      <a:gd name="T23" fmla="*/ 280 h 390"/>
                      <a:gd name="T24" fmla="*/ 239 w 526"/>
                      <a:gd name="T25" fmla="*/ 269 h 390"/>
                      <a:gd name="T26" fmla="*/ 253 w 526"/>
                      <a:gd name="T27" fmla="*/ 241 h 390"/>
                      <a:gd name="T28" fmla="*/ 270 w 526"/>
                      <a:gd name="T29" fmla="*/ 218 h 390"/>
                      <a:gd name="T30" fmla="*/ 282 w 526"/>
                      <a:gd name="T31" fmla="*/ 199 h 390"/>
                      <a:gd name="T32" fmla="*/ 292 w 526"/>
                      <a:gd name="T33" fmla="*/ 182 h 390"/>
                      <a:gd name="T34" fmla="*/ 315 w 526"/>
                      <a:gd name="T35" fmla="*/ 165 h 390"/>
                      <a:gd name="T36" fmla="*/ 311 w 526"/>
                      <a:gd name="T37" fmla="*/ 188 h 390"/>
                      <a:gd name="T38" fmla="*/ 329 w 526"/>
                      <a:gd name="T39" fmla="*/ 199 h 390"/>
                      <a:gd name="T40" fmla="*/ 344 w 526"/>
                      <a:gd name="T41" fmla="*/ 190 h 390"/>
                      <a:gd name="T42" fmla="*/ 350 w 526"/>
                      <a:gd name="T43" fmla="*/ 174 h 390"/>
                      <a:gd name="T44" fmla="*/ 356 w 526"/>
                      <a:gd name="T45" fmla="*/ 157 h 390"/>
                      <a:gd name="T46" fmla="*/ 366 w 526"/>
                      <a:gd name="T47" fmla="*/ 140 h 390"/>
                      <a:gd name="T48" fmla="*/ 395 w 526"/>
                      <a:gd name="T49" fmla="*/ 140 h 390"/>
                      <a:gd name="T50" fmla="*/ 424 w 526"/>
                      <a:gd name="T51" fmla="*/ 112 h 390"/>
                      <a:gd name="T52" fmla="*/ 453 w 526"/>
                      <a:gd name="T53" fmla="*/ 92 h 390"/>
                      <a:gd name="T54" fmla="*/ 484 w 526"/>
                      <a:gd name="T55" fmla="*/ 45 h 390"/>
                      <a:gd name="T56" fmla="*/ 511 w 526"/>
                      <a:gd name="T57" fmla="*/ 22 h 390"/>
                      <a:gd name="T58" fmla="*/ 502 w 526"/>
                      <a:gd name="T59" fmla="*/ 0 h 390"/>
                      <a:gd name="T60" fmla="*/ 455 w 526"/>
                      <a:gd name="T61" fmla="*/ 14 h 390"/>
                      <a:gd name="T62" fmla="*/ 424 w 526"/>
                      <a:gd name="T63" fmla="*/ 28 h 390"/>
                      <a:gd name="T64" fmla="*/ 391 w 526"/>
                      <a:gd name="T65" fmla="*/ 36 h 390"/>
                      <a:gd name="T66" fmla="*/ 350 w 526"/>
                      <a:gd name="T67" fmla="*/ 59 h 390"/>
                      <a:gd name="T68" fmla="*/ 315 w 526"/>
                      <a:gd name="T69" fmla="*/ 73 h 390"/>
                      <a:gd name="T70" fmla="*/ 278 w 526"/>
                      <a:gd name="T71" fmla="*/ 92 h 390"/>
                      <a:gd name="T72" fmla="*/ 253 w 526"/>
                      <a:gd name="T73" fmla="*/ 120 h 390"/>
                      <a:gd name="T74" fmla="*/ 231 w 526"/>
                      <a:gd name="T75" fmla="*/ 140 h 390"/>
                      <a:gd name="T76" fmla="*/ 189 w 526"/>
                      <a:gd name="T77" fmla="*/ 174 h 390"/>
                      <a:gd name="T78" fmla="*/ 146 w 526"/>
                      <a:gd name="T79" fmla="*/ 215 h 390"/>
                      <a:gd name="T80" fmla="*/ 109 w 526"/>
                      <a:gd name="T81" fmla="*/ 246 h 390"/>
                      <a:gd name="T82" fmla="*/ 80 w 526"/>
                      <a:gd name="T83" fmla="*/ 288 h 390"/>
                      <a:gd name="T84" fmla="*/ 49 w 526"/>
                      <a:gd name="T85" fmla="*/ 316 h 390"/>
                      <a:gd name="T86" fmla="*/ 0 w 526"/>
                      <a:gd name="T87" fmla="*/ 389 h 39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6" h="390">
                        <a:moveTo>
                          <a:pt x="0" y="389"/>
                        </a:moveTo>
                        <a:lnTo>
                          <a:pt x="33" y="381"/>
                        </a:lnTo>
                        <a:lnTo>
                          <a:pt x="45" y="364"/>
                        </a:lnTo>
                        <a:lnTo>
                          <a:pt x="53" y="353"/>
                        </a:lnTo>
                        <a:lnTo>
                          <a:pt x="56" y="344"/>
                        </a:lnTo>
                        <a:lnTo>
                          <a:pt x="64" y="344"/>
                        </a:lnTo>
                        <a:lnTo>
                          <a:pt x="72" y="336"/>
                        </a:lnTo>
                        <a:lnTo>
                          <a:pt x="82" y="336"/>
                        </a:lnTo>
                        <a:lnTo>
                          <a:pt x="88" y="336"/>
                        </a:lnTo>
                        <a:lnTo>
                          <a:pt x="95" y="336"/>
                        </a:lnTo>
                        <a:lnTo>
                          <a:pt x="99" y="336"/>
                        </a:lnTo>
                        <a:lnTo>
                          <a:pt x="107" y="325"/>
                        </a:lnTo>
                        <a:lnTo>
                          <a:pt x="111" y="316"/>
                        </a:lnTo>
                        <a:lnTo>
                          <a:pt x="121" y="308"/>
                        </a:lnTo>
                        <a:lnTo>
                          <a:pt x="128" y="305"/>
                        </a:lnTo>
                        <a:lnTo>
                          <a:pt x="134" y="299"/>
                        </a:lnTo>
                        <a:lnTo>
                          <a:pt x="142" y="297"/>
                        </a:lnTo>
                        <a:lnTo>
                          <a:pt x="148" y="291"/>
                        </a:lnTo>
                        <a:lnTo>
                          <a:pt x="156" y="285"/>
                        </a:lnTo>
                        <a:lnTo>
                          <a:pt x="163" y="280"/>
                        </a:lnTo>
                        <a:lnTo>
                          <a:pt x="173" y="271"/>
                        </a:lnTo>
                        <a:lnTo>
                          <a:pt x="183" y="274"/>
                        </a:lnTo>
                        <a:lnTo>
                          <a:pt x="198" y="280"/>
                        </a:lnTo>
                        <a:lnTo>
                          <a:pt x="214" y="280"/>
                        </a:lnTo>
                        <a:lnTo>
                          <a:pt x="231" y="271"/>
                        </a:lnTo>
                        <a:lnTo>
                          <a:pt x="239" y="269"/>
                        </a:lnTo>
                        <a:lnTo>
                          <a:pt x="245" y="252"/>
                        </a:lnTo>
                        <a:lnTo>
                          <a:pt x="253" y="241"/>
                        </a:lnTo>
                        <a:lnTo>
                          <a:pt x="266" y="227"/>
                        </a:lnTo>
                        <a:lnTo>
                          <a:pt x="270" y="218"/>
                        </a:lnTo>
                        <a:lnTo>
                          <a:pt x="270" y="207"/>
                        </a:lnTo>
                        <a:lnTo>
                          <a:pt x="282" y="199"/>
                        </a:lnTo>
                        <a:lnTo>
                          <a:pt x="288" y="190"/>
                        </a:lnTo>
                        <a:lnTo>
                          <a:pt x="292" y="182"/>
                        </a:lnTo>
                        <a:lnTo>
                          <a:pt x="296" y="182"/>
                        </a:lnTo>
                        <a:lnTo>
                          <a:pt x="315" y="165"/>
                        </a:lnTo>
                        <a:lnTo>
                          <a:pt x="315" y="182"/>
                        </a:lnTo>
                        <a:lnTo>
                          <a:pt x="311" y="188"/>
                        </a:lnTo>
                        <a:lnTo>
                          <a:pt x="315" y="196"/>
                        </a:lnTo>
                        <a:lnTo>
                          <a:pt x="329" y="199"/>
                        </a:lnTo>
                        <a:lnTo>
                          <a:pt x="336" y="199"/>
                        </a:lnTo>
                        <a:lnTo>
                          <a:pt x="344" y="190"/>
                        </a:lnTo>
                        <a:lnTo>
                          <a:pt x="350" y="182"/>
                        </a:lnTo>
                        <a:lnTo>
                          <a:pt x="350" y="174"/>
                        </a:lnTo>
                        <a:lnTo>
                          <a:pt x="356" y="165"/>
                        </a:lnTo>
                        <a:lnTo>
                          <a:pt x="356" y="157"/>
                        </a:lnTo>
                        <a:lnTo>
                          <a:pt x="362" y="146"/>
                        </a:lnTo>
                        <a:lnTo>
                          <a:pt x="366" y="140"/>
                        </a:lnTo>
                        <a:lnTo>
                          <a:pt x="375" y="140"/>
                        </a:lnTo>
                        <a:lnTo>
                          <a:pt x="395" y="140"/>
                        </a:lnTo>
                        <a:lnTo>
                          <a:pt x="410" y="129"/>
                        </a:lnTo>
                        <a:lnTo>
                          <a:pt x="424" y="112"/>
                        </a:lnTo>
                        <a:lnTo>
                          <a:pt x="439" y="106"/>
                        </a:lnTo>
                        <a:lnTo>
                          <a:pt x="453" y="92"/>
                        </a:lnTo>
                        <a:lnTo>
                          <a:pt x="463" y="70"/>
                        </a:lnTo>
                        <a:lnTo>
                          <a:pt x="484" y="45"/>
                        </a:lnTo>
                        <a:lnTo>
                          <a:pt x="498" y="34"/>
                        </a:lnTo>
                        <a:lnTo>
                          <a:pt x="511" y="22"/>
                        </a:lnTo>
                        <a:lnTo>
                          <a:pt x="525" y="8"/>
                        </a:lnTo>
                        <a:lnTo>
                          <a:pt x="502" y="0"/>
                        </a:lnTo>
                        <a:lnTo>
                          <a:pt x="478" y="0"/>
                        </a:lnTo>
                        <a:lnTo>
                          <a:pt x="455" y="14"/>
                        </a:lnTo>
                        <a:lnTo>
                          <a:pt x="443" y="22"/>
                        </a:lnTo>
                        <a:lnTo>
                          <a:pt x="424" y="28"/>
                        </a:lnTo>
                        <a:lnTo>
                          <a:pt x="403" y="31"/>
                        </a:lnTo>
                        <a:lnTo>
                          <a:pt x="391" y="36"/>
                        </a:lnTo>
                        <a:lnTo>
                          <a:pt x="366" y="50"/>
                        </a:lnTo>
                        <a:lnTo>
                          <a:pt x="350" y="59"/>
                        </a:lnTo>
                        <a:lnTo>
                          <a:pt x="334" y="67"/>
                        </a:lnTo>
                        <a:lnTo>
                          <a:pt x="315" y="73"/>
                        </a:lnTo>
                        <a:lnTo>
                          <a:pt x="296" y="81"/>
                        </a:lnTo>
                        <a:lnTo>
                          <a:pt x="278" y="92"/>
                        </a:lnTo>
                        <a:lnTo>
                          <a:pt x="264" y="106"/>
                        </a:lnTo>
                        <a:lnTo>
                          <a:pt x="253" y="120"/>
                        </a:lnTo>
                        <a:lnTo>
                          <a:pt x="241" y="132"/>
                        </a:lnTo>
                        <a:lnTo>
                          <a:pt x="231" y="140"/>
                        </a:lnTo>
                        <a:lnTo>
                          <a:pt x="210" y="157"/>
                        </a:lnTo>
                        <a:lnTo>
                          <a:pt x="189" y="174"/>
                        </a:lnTo>
                        <a:lnTo>
                          <a:pt x="163" y="190"/>
                        </a:lnTo>
                        <a:lnTo>
                          <a:pt x="146" y="215"/>
                        </a:lnTo>
                        <a:lnTo>
                          <a:pt x="126" y="235"/>
                        </a:lnTo>
                        <a:lnTo>
                          <a:pt x="109" y="246"/>
                        </a:lnTo>
                        <a:lnTo>
                          <a:pt x="91" y="271"/>
                        </a:lnTo>
                        <a:lnTo>
                          <a:pt x="80" y="288"/>
                        </a:lnTo>
                        <a:lnTo>
                          <a:pt x="64" y="305"/>
                        </a:lnTo>
                        <a:lnTo>
                          <a:pt x="49" y="316"/>
                        </a:lnTo>
                        <a:lnTo>
                          <a:pt x="33" y="327"/>
                        </a:lnTo>
                        <a:lnTo>
                          <a:pt x="0" y="38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46" name="Freeform 31">
                  <a:extLst>
                    <a:ext uri="{FF2B5EF4-FFF2-40B4-BE49-F238E27FC236}">
                      <a16:creationId xmlns:a16="http://schemas.microsoft.com/office/drawing/2014/main" id="{8A7E19A2-7013-8ADF-F9F1-E6B30B2380F0}"/>
                    </a:ext>
                  </a:extLst>
                </p:cNvPr>
                <p:cNvSpPr>
                  <a:spLocks/>
                </p:cNvSpPr>
                <p:nvPr/>
              </p:nvSpPr>
              <p:spPr bwMode="auto">
                <a:xfrm>
                  <a:off x="3324" y="2815"/>
                  <a:ext cx="158" cy="378"/>
                </a:xfrm>
                <a:custGeom>
                  <a:avLst/>
                  <a:gdLst>
                    <a:gd name="T0" fmla="*/ 29 w 158"/>
                    <a:gd name="T1" fmla="*/ 117 h 378"/>
                    <a:gd name="T2" fmla="*/ 26 w 158"/>
                    <a:gd name="T3" fmla="*/ 193 h 378"/>
                    <a:gd name="T4" fmla="*/ 12 w 158"/>
                    <a:gd name="T5" fmla="*/ 240 h 378"/>
                    <a:gd name="T6" fmla="*/ 0 w 158"/>
                    <a:gd name="T7" fmla="*/ 285 h 378"/>
                    <a:gd name="T8" fmla="*/ 0 w 158"/>
                    <a:gd name="T9" fmla="*/ 318 h 378"/>
                    <a:gd name="T10" fmla="*/ 4 w 158"/>
                    <a:gd name="T11" fmla="*/ 346 h 378"/>
                    <a:gd name="T12" fmla="*/ 18 w 158"/>
                    <a:gd name="T13" fmla="*/ 371 h 378"/>
                    <a:gd name="T14" fmla="*/ 29 w 158"/>
                    <a:gd name="T15" fmla="*/ 374 h 378"/>
                    <a:gd name="T16" fmla="*/ 39 w 158"/>
                    <a:gd name="T17" fmla="*/ 374 h 378"/>
                    <a:gd name="T18" fmla="*/ 51 w 158"/>
                    <a:gd name="T19" fmla="*/ 377 h 378"/>
                    <a:gd name="T20" fmla="*/ 57 w 158"/>
                    <a:gd name="T21" fmla="*/ 357 h 378"/>
                    <a:gd name="T22" fmla="*/ 63 w 158"/>
                    <a:gd name="T23" fmla="*/ 307 h 378"/>
                    <a:gd name="T24" fmla="*/ 80 w 158"/>
                    <a:gd name="T25" fmla="*/ 274 h 378"/>
                    <a:gd name="T26" fmla="*/ 84 w 158"/>
                    <a:gd name="T27" fmla="*/ 223 h 378"/>
                    <a:gd name="T28" fmla="*/ 92 w 158"/>
                    <a:gd name="T29" fmla="*/ 204 h 378"/>
                    <a:gd name="T30" fmla="*/ 100 w 158"/>
                    <a:gd name="T31" fmla="*/ 190 h 378"/>
                    <a:gd name="T32" fmla="*/ 106 w 158"/>
                    <a:gd name="T33" fmla="*/ 154 h 378"/>
                    <a:gd name="T34" fmla="*/ 118 w 158"/>
                    <a:gd name="T35" fmla="*/ 131 h 378"/>
                    <a:gd name="T36" fmla="*/ 126 w 158"/>
                    <a:gd name="T37" fmla="*/ 114 h 378"/>
                    <a:gd name="T38" fmla="*/ 133 w 158"/>
                    <a:gd name="T39" fmla="*/ 101 h 378"/>
                    <a:gd name="T40" fmla="*/ 133 w 158"/>
                    <a:gd name="T41" fmla="*/ 92 h 378"/>
                    <a:gd name="T42" fmla="*/ 151 w 158"/>
                    <a:gd name="T43" fmla="*/ 73 h 378"/>
                    <a:gd name="T44" fmla="*/ 153 w 158"/>
                    <a:gd name="T45" fmla="*/ 42 h 378"/>
                    <a:gd name="T46" fmla="*/ 157 w 158"/>
                    <a:gd name="T47" fmla="*/ 22 h 378"/>
                    <a:gd name="T48" fmla="*/ 141 w 158"/>
                    <a:gd name="T49" fmla="*/ 14 h 378"/>
                    <a:gd name="T50" fmla="*/ 131 w 158"/>
                    <a:gd name="T51" fmla="*/ 0 h 378"/>
                    <a:gd name="T52" fmla="*/ 118 w 158"/>
                    <a:gd name="T53" fmla="*/ 14 h 378"/>
                    <a:gd name="T54" fmla="*/ 106 w 158"/>
                    <a:gd name="T55" fmla="*/ 47 h 378"/>
                    <a:gd name="T56" fmla="*/ 92 w 158"/>
                    <a:gd name="T57" fmla="*/ 70 h 378"/>
                    <a:gd name="T58" fmla="*/ 80 w 158"/>
                    <a:gd name="T59" fmla="*/ 89 h 378"/>
                    <a:gd name="T60" fmla="*/ 75 w 158"/>
                    <a:gd name="T61" fmla="*/ 89 h 378"/>
                    <a:gd name="T62" fmla="*/ 63 w 158"/>
                    <a:gd name="T63" fmla="*/ 101 h 378"/>
                    <a:gd name="T64" fmla="*/ 57 w 158"/>
                    <a:gd name="T65" fmla="*/ 112 h 378"/>
                    <a:gd name="T66" fmla="*/ 29 w 158"/>
                    <a:gd name="T67" fmla="*/ 117 h 3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8" h="378">
                      <a:moveTo>
                        <a:pt x="29" y="117"/>
                      </a:moveTo>
                      <a:lnTo>
                        <a:pt x="26" y="193"/>
                      </a:lnTo>
                      <a:lnTo>
                        <a:pt x="12" y="240"/>
                      </a:lnTo>
                      <a:lnTo>
                        <a:pt x="0" y="285"/>
                      </a:lnTo>
                      <a:lnTo>
                        <a:pt x="0" y="318"/>
                      </a:lnTo>
                      <a:lnTo>
                        <a:pt x="4" y="346"/>
                      </a:lnTo>
                      <a:lnTo>
                        <a:pt x="18" y="371"/>
                      </a:lnTo>
                      <a:lnTo>
                        <a:pt x="29" y="374"/>
                      </a:lnTo>
                      <a:lnTo>
                        <a:pt x="39" y="374"/>
                      </a:lnTo>
                      <a:lnTo>
                        <a:pt x="51" y="377"/>
                      </a:lnTo>
                      <a:lnTo>
                        <a:pt x="57" y="357"/>
                      </a:lnTo>
                      <a:lnTo>
                        <a:pt x="63" y="307"/>
                      </a:lnTo>
                      <a:lnTo>
                        <a:pt x="80" y="274"/>
                      </a:lnTo>
                      <a:lnTo>
                        <a:pt x="84" y="223"/>
                      </a:lnTo>
                      <a:lnTo>
                        <a:pt x="92" y="204"/>
                      </a:lnTo>
                      <a:lnTo>
                        <a:pt x="100" y="190"/>
                      </a:lnTo>
                      <a:lnTo>
                        <a:pt x="106" y="154"/>
                      </a:lnTo>
                      <a:lnTo>
                        <a:pt x="118" y="131"/>
                      </a:lnTo>
                      <a:lnTo>
                        <a:pt x="126" y="114"/>
                      </a:lnTo>
                      <a:lnTo>
                        <a:pt x="133" y="101"/>
                      </a:lnTo>
                      <a:lnTo>
                        <a:pt x="133" y="92"/>
                      </a:lnTo>
                      <a:lnTo>
                        <a:pt x="151" y="73"/>
                      </a:lnTo>
                      <a:lnTo>
                        <a:pt x="153" y="42"/>
                      </a:lnTo>
                      <a:lnTo>
                        <a:pt x="157" y="22"/>
                      </a:lnTo>
                      <a:lnTo>
                        <a:pt x="141" y="14"/>
                      </a:lnTo>
                      <a:lnTo>
                        <a:pt x="131" y="0"/>
                      </a:lnTo>
                      <a:lnTo>
                        <a:pt x="118" y="14"/>
                      </a:lnTo>
                      <a:lnTo>
                        <a:pt x="106" y="47"/>
                      </a:lnTo>
                      <a:lnTo>
                        <a:pt x="92" y="70"/>
                      </a:lnTo>
                      <a:lnTo>
                        <a:pt x="80" y="89"/>
                      </a:lnTo>
                      <a:lnTo>
                        <a:pt x="75" y="89"/>
                      </a:lnTo>
                      <a:lnTo>
                        <a:pt x="63" y="101"/>
                      </a:lnTo>
                      <a:lnTo>
                        <a:pt x="57" y="112"/>
                      </a:lnTo>
                      <a:lnTo>
                        <a:pt x="29" y="11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47" name="Freeform 32">
                  <a:extLst>
                    <a:ext uri="{FF2B5EF4-FFF2-40B4-BE49-F238E27FC236}">
                      <a16:creationId xmlns:a16="http://schemas.microsoft.com/office/drawing/2014/main" id="{4EC44257-E5E7-C48B-11C9-66506C257A82}"/>
                    </a:ext>
                  </a:extLst>
                </p:cNvPr>
                <p:cNvSpPr>
                  <a:spLocks/>
                </p:cNvSpPr>
                <p:nvPr/>
              </p:nvSpPr>
              <p:spPr bwMode="auto">
                <a:xfrm>
                  <a:off x="2575" y="655"/>
                  <a:ext cx="2126" cy="1789"/>
                </a:xfrm>
                <a:custGeom>
                  <a:avLst/>
                  <a:gdLst>
                    <a:gd name="T0" fmla="*/ 124 w 2126"/>
                    <a:gd name="T1" fmla="*/ 750 h 1789"/>
                    <a:gd name="T2" fmla="*/ 142 w 2126"/>
                    <a:gd name="T3" fmla="*/ 619 h 1789"/>
                    <a:gd name="T4" fmla="*/ 214 w 2126"/>
                    <a:gd name="T5" fmla="*/ 544 h 1789"/>
                    <a:gd name="T6" fmla="*/ 296 w 2126"/>
                    <a:gd name="T7" fmla="*/ 508 h 1789"/>
                    <a:gd name="T8" fmla="*/ 319 w 2126"/>
                    <a:gd name="T9" fmla="*/ 432 h 1789"/>
                    <a:gd name="T10" fmla="*/ 424 w 2126"/>
                    <a:gd name="T11" fmla="*/ 365 h 1789"/>
                    <a:gd name="T12" fmla="*/ 492 w 2126"/>
                    <a:gd name="T13" fmla="*/ 271 h 1789"/>
                    <a:gd name="T14" fmla="*/ 461 w 2126"/>
                    <a:gd name="T15" fmla="*/ 223 h 1789"/>
                    <a:gd name="T16" fmla="*/ 467 w 2126"/>
                    <a:gd name="T17" fmla="*/ 179 h 1789"/>
                    <a:gd name="T18" fmla="*/ 399 w 2126"/>
                    <a:gd name="T19" fmla="*/ 243 h 1789"/>
                    <a:gd name="T20" fmla="*/ 377 w 2126"/>
                    <a:gd name="T21" fmla="*/ 371 h 1789"/>
                    <a:gd name="T22" fmla="*/ 331 w 2126"/>
                    <a:gd name="T23" fmla="*/ 410 h 1789"/>
                    <a:gd name="T24" fmla="*/ 307 w 2126"/>
                    <a:gd name="T25" fmla="*/ 343 h 1789"/>
                    <a:gd name="T26" fmla="*/ 243 w 2126"/>
                    <a:gd name="T27" fmla="*/ 374 h 1789"/>
                    <a:gd name="T28" fmla="*/ 226 w 2126"/>
                    <a:gd name="T29" fmla="*/ 324 h 1789"/>
                    <a:gd name="T30" fmla="*/ 227 w 2126"/>
                    <a:gd name="T31" fmla="*/ 273 h 1789"/>
                    <a:gd name="T32" fmla="*/ 296 w 2126"/>
                    <a:gd name="T33" fmla="*/ 240 h 1789"/>
                    <a:gd name="T34" fmla="*/ 340 w 2126"/>
                    <a:gd name="T35" fmla="*/ 153 h 1789"/>
                    <a:gd name="T36" fmla="*/ 412 w 2126"/>
                    <a:gd name="T37" fmla="*/ 53 h 1789"/>
                    <a:gd name="T38" fmla="*/ 511 w 2126"/>
                    <a:gd name="T39" fmla="*/ 25 h 1789"/>
                    <a:gd name="T40" fmla="*/ 642 w 2126"/>
                    <a:gd name="T41" fmla="*/ 103 h 1789"/>
                    <a:gd name="T42" fmla="*/ 595 w 2126"/>
                    <a:gd name="T43" fmla="*/ 223 h 1789"/>
                    <a:gd name="T44" fmla="*/ 642 w 2126"/>
                    <a:gd name="T45" fmla="*/ 285 h 1789"/>
                    <a:gd name="T46" fmla="*/ 682 w 2126"/>
                    <a:gd name="T47" fmla="*/ 215 h 1789"/>
                    <a:gd name="T48" fmla="*/ 859 w 2126"/>
                    <a:gd name="T49" fmla="*/ 187 h 1789"/>
                    <a:gd name="T50" fmla="*/ 1073 w 2126"/>
                    <a:gd name="T51" fmla="*/ 33 h 1789"/>
                    <a:gd name="T52" fmla="*/ 1406 w 2126"/>
                    <a:gd name="T53" fmla="*/ 103 h 1789"/>
                    <a:gd name="T54" fmla="*/ 2004 w 2126"/>
                    <a:gd name="T55" fmla="*/ 226 h 1789"/>
                    <a:gd name="T56" fmla="*/ 2057 w 2126"/>
                    <a:gd name="T57" fmla="*/ 298 h 1789"/>
                    <a:gd name="T58" fmla="*/ 2076 w 2126"/>
                    <a:gd name="T59" fmla="*/ 541 h 1789"/>
                    <a:gd name="T60" fmla="*/ 1901 w 2126"/>
                    <a:gd name="T61" fmla="*/ 346 h 1789"/>
                    <a:gd name="T62" fmla="*/ 1763 w 2126"/>
                    <a:gd name="T63" fmla="*/ 435 h 1789"/>
                    <a:gd name="T64" fmla="*/ 1954 w 2126"/>
                    <a:gd name="T65" fmla="*/ 775 h 1789"/>
                    <a:gd name="T66" fmla="*/ 1876 w 2126"/>
                    <a:gd name="T67" fmla="*/ 920 h 1789"/>
                    <a:gd name="T68" fmla="*/ 2003 w 2126"/>
                    <a:gd name="T69" fmla="*/ 1252 h 1789"/>
                    <a:gd name="T70" fmla="*/ 1874 w 2126"/>
                    <a:gd name="T71" fmla="*/ 1425 h 1789"/>
                    <a:gd name="T72" fmla="*/ 1841 w 2126"/>
                    <a:gd name="T73" fmla="*/ 1559 h 1789"/>
                    <a:gd name="T74" fmla="*/ 1833 w 2126"/>
                    <a:gd name="T75" fmla="*/ 1690 h 1789"/>
                    <a:gd name="T76" fmla="*/ 1789 w 2126"/>
                    <a:gd name="T77" fmla="*/ 1685 h 1789"/>
                    <a:gd name="T78" fmla="*/ 1658 w 2126"/>
                    <a:gd name="T79" fmla="*/ 1411 h 1789"/>
                    <a:gd name="T80" fmla="*/ 1472 w 2126"/>
                    <a:gd name="T81" fmla="*/ 1403 h 1789"/>
                    <a:gd name="T82" fmla="*/ 1359 w 2126"/>
                    <a:gd name="T83" fmla="*/ 1562 h 1789"/>
                    <a:gd name="T84" fmla="*/ 1128 w 2126"/>
                    <a:gd name="T85" fmla="*/ 1213 h 1789"/>
                    <a:gd name="T86" fmla="*/ 822 w 2126"/>
                    <a:gd name="T87" fmla="*/ 1091 h 1789"/>
                    <a:gd name="T88" fmla="*/ 1054 w 2126"/>
                    <a:gd name="T89" fmla="*/ 1308 h 1789"/>
                    <a:gd name="T90" fmla="*/ 784 w 2126"/>
                    <a:gd name="T91" fmla="*/ 1503 h 1789"/>
                    <a:gd name="T92" fmla="*/ 714 w 2126"/>
                    <a:gd name="T93" fmla="*/ 1319 h 1789"/>
                    <a:gd name="T94" fmla="*/ 601 w 2126"/>
                    <a:gd name="T95" fmla="*/ 1105 h 1789"/>
                    <a:gd name="T96" fmla="*/ 537 w 2126"/>
                    <a:gd name="T97" fmla="*/ 946 h 1789"/>
                    <a:gd name="T98" fmla="*/ 505 w 2126"/>
                    <a:gd name="T99" fmla="*/ 873 h 1789"/>
                    <a:gd name="T100" fmla="*/ 465 w 2126"/>
                    <a:gd name="T101" fmla="*/ 831 h 1789"/>
                    <a:gd name="T102" fmla="*/ 449 w 2126"/>
                    <a:gd name="T103" fmla="*/ 909 h 1789"/>
                    <a:gd name="T104" fmla="*/ 393 w 2126"/>
                    <a:gd name="T105" fmla="*/ 787 h 1789"/>
                    <a:gd name="T106" fmla="*/ 329 w 2126"/>
                    <a:gd name="T107" fmla="*/ 742 h 1789"/>
                    <a:gd name="T108" fmla="*/ 397 w 2126"/>
                    <a:gd name="T109" fmla="*/ 848 h 1789"/>
                    <a:gd name="T110" fmla="*/ 367 w 2126"/>
                    <a:gd name="T111" fmla="*/ 873 h 1789"/>
                    <a:gd name="T112" fmla="*/ 313 w 2126"/>
                    <a:gd name="T113" fmla="*/ 803 h 1789"/>
                    <a:gd name="T114" fmla="*/ 251 w 2126"/>
                    <a:gd name="T115" fmla="*/ 753 h 1789"/>
                    <a:gd name="T116" fmla="*/ 169 w 2126"/>
                    <a:gd name="T117" fmla="*/ 817 h 1789"/>
                    <a:gd name="T118" fmla="*/ 152 w 2126"/>
                    <a:gd name="T119" fmla="*/ 890 h 1789"/>
                    <a:gd name="T120" fmla="*/ 95 w 2126"/>
                    <a:gd name="T121" fmla="*/ 943 h 1789"/>
                    <a:gd name="T122" fmla="*/ 12 w 2126"/>
                    <a:gd name="T123" fmla="*/ 909 h 17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126" h="1789">
                      <a:moveTo>
                        <a:pt x="0" y="803"/>
                      </a:moveTo>
                      <a:lnTo>
                        <a:pt x="19" y="778"/>
                      </a:lnTo>
                      <a:lnTo>
                        <a:pt x="31" y="759"/>
                      </a:lnTo>
                      <a:lnTo>
                        <a:pt x="56" y="759"/>
                      </a:lnTo>
                      <a:lnTo>
                        <a:pt x="84" y="764"/>
                      </a:lnTo>
                      <a:lnTo>
                        <a:pt x="103" y="753"/>
                      </a:lnTo>
                      <a:lnTo>
                        <a:pt x="124" y="750"/>
                      </a:lnTo>
                      <a:lnTo>
                        <a:pt x="126" y="717"/>
                      </a:lnTo>
                      <a:lnTo>
                        <a:pt x="138" y="695"/>
                      </a:lnTo>
                      <a:lnTo>
                        <a:pt x="109" y="669"/>
                      </a:lnTo>
                      <a:lnTo>
                        <a:pt x="105" y="650"/>
                      </a:lnTo>
                      <a:lnTo>
                        <a:pt x="107" y="622"/>
                      </a:lnTo>
                      <a:lnTo>
                        <a:pt x="128" y="622"/>
                      </a:lnTo>
                      <a:lnTo>
                        <a:pt x="142" y="619"/>
                      </a:lnTo>
                      <a:lnTo>
                        <a:pt x="144" y="622"/>
                      </a:lnTo>
                      <a:lnTo>
                        <a:pt x="159" y="605"/>
                      </a:lnTo>
                      <a:lnTo>
                        <a:pt x="175" y="597"/>
                      </a:lnTo>
                      <a:lnTo>
                        <a:pt x="181" y="597"/>
                      </a:lnTo>
                      <a:lnTo>
                        <a:pt x="191" y="580"/>
                      </a:lnTo>
                      <a:lnTo>
                        <a:pt x="202" y="575"/>
                      </a:lnTo>
                      <a:lnTo>
                        <a:pt x="214" y="544"/>
                      </a:lnTo>
                      <a:lnTo>
                        <a:pt x="222" y="552"/>
                      </a:lnTo>
                      <a:lnTo>
                        <a:pt x="237" y="533"/>
                      </a:lnTo>
                      <a:lnTo>
                        <a:pt x="239" y="533"/>
                      </a:lnTo>
                      <a:lnTo>
                        <a:pt x="259" y="510"/>
                      </a:lnTo>
                      <a:lnTo>
                        <a:pt x="270" y="508"/>
                      </a:lnTo>
                      <a:lnTo>
                        <a:pt x="286" y="508"/>
                      </a:lnTo>
                      <a:lnTo>
                        <a:pt x="296" y="508"/>
                      </a:lnTo>
                      <a:lnTo>
                        <a:pt x="288" y="480"/>
                      </a:lnTo>
                      <a:lnTo>
                        <a:pt x="284" y="457"/>
                      </a:lnTo>
                      <a:lnTo>
                        <a:pt x="280" y="410"/>
                      </a:lnTo>
                      <a:lnTo>
                        <a:pt x="303" y="407"/>
                      </a:lnTo>
                      <a:lnTo>
                        <a:pt x="315" y="399"/>
                      </a:lnTo>
                      <a:lnTo>
                        <a:pt x="309" y="418"/>
                      </a:lnTo>
                      <a:lnTo>
                        <a:pt x="319" y="432"/>
                      </a:lnTo>
                      <a:lnTo>
                        <a:pt x="329" y="449"/>
                      </a:lnTo>
                      <a:lnTo>
                        <a:pt x="334" y="460"/>
                      </a:lnTo>
                      <a:lnTo>
                        <a:pt x="362" y="457"/>
                      </a:lnTo>
                      <a:lnTo>
                        <a:pt x="385" y="416"/>
                      </a:lnTo>
                      <a:lnTo>
                        <a:pt x="402" y="396"/>
                      </a:lnTo>
                      <a:lnTo>
                        <a:pt x="412" y="382"/>
                      </a:lnTo>
                      <a:lnTo>
                        <a:pt x="424" y="365"/>
                      </a:lnTo>
                      <a:lnTo>
                        <a:pt x="435" y="343"/>
                      </a:lnTo>
                      <a:lnTo>
                        <a:pt x="445" y="351"/>
                      </a:lnTo>
                      <a:lnTo>
                        <a:pt x="445" y="338"/>
                      </a:lnTo>
                      <a:lnTo>
                        <a:pt x="451" y="329"/>
                      </a:lnTo>
                      <a:lnTo>
                        <a:pt x="469" y="335"/>
                      </a:lnTo>
                      <a:lnTo>
                        <a:pt x="498" y="371"/>
                      </a:lnTo>
                      <a:lnTo>
                        <a:pt x="492" y="271"/>
                      </a:lnTo>
                      <a:lnTo>
                        <a:pt x="467" y="315"/>
                      </a:lnTo>
                      <a:lnTo>
                        <a:pt x="447" y="312"/>
                      </a:lnTo>
                      <a:lnTo>
                        <a:pt x="441" y="285"/>
                      </a:lnTo>
                      <a:lnTo>
                        <a:pt x="441" y="271"/>
                      </a:lnTo>
                      <a:lnTo>
                        <a:pt x="435" y="262"/>
                      </a:lnTo>
                      <a:lnTo>
                        <a:pt x="451" y="240"/>
                      </a:lnTo>
                      <a:lnTo>
                        <a:pt x="461" y="223"/>
                      </a:lnTo>
                      <a:lnTo>
                        <a:pt x="470" y="218"/>
                      </a:lnTo>
                      <a:lnTo>
                        <a:pt x="478" y="215"/>
                      </a:lnTo>
                      <a:lnTo>
                        <a:pt x="484" y="201"/>
                      </a:lnTo>
                      <a:lnTo>
                        <a:pt x="492" y="198"/>
                      </a:lnTo>
                      <a:lnTo>
                        <a:pt x="502" y="198"/>
                      </a:lnTo>
                      <a:lnTo>
                        <a:pt x="484" y="173"/>
                      </a:lnTo>
                      <a:lnTo>
                        <a:pt x="467" y="179"/>
                      </a:lnTo>
                      <a:lnTo>
                        <a:pt x="455" y="179"/>
                      </a:lnTo>
                      <a:lnTo>
                        <a:pt x="445" y="170"/>
                      </a:lnTo>
                      <a:lnTo>
                        <a:pt x="445" y="187"/>
                      </a:lnTo>
                      <a:lnTo>
                        <a:pt x="435" y="204"/>
                      </a:lnTo>
                      <a:lnTo>
                        <a:pt x="422" y="232"/>
                      </a:lnTo>
                      <a:lnTo>
                        <a:pt x="408" y="243"/>
                      </a:lnTo>
                      <a:lnTo>
                        <a:pt x="399" y="243"/>
                      </a:lnTo>
                      <a:lnTo>
                        <a:pt x="395" y="262"/>
                      </a:lnTo>
                      <a:lnTo>
                        <a:pt x="395" y="271"/>
                      </a:lnTo>
                      <a:lnTo>
                        <a:pt x="387" y="279"/>
                      </a:lnTo>
                      <a:lnTo>
                        <a:pt x="397" y="312"/>
                      </a:lnTo>
                      <a:lnTo>
                        <a:pt x="402" y="329"/>
                      </a:lnTo>
                      <a:lnTo>
                        <a:pt x="391" y="354"/>
                      </a:lnTo>
                      <a:lnTo>
                        <a:pt x="377" y="371"/>
                      </a:lnTo>
                      <a:lnTo>
                        <a:pt x="373" y="396"/>
                      </a:lnTo>
                      <a:lnTo>
                        <a:pt x="366" y="416"/>
                      </a:lnTo>
                      <a:lnTo>
                        <a:pt x="358" y="416"/>
                      </a:lnTo>
                      <a:lnTo>
                        <a:pt x="346" y="418"/>
                      </a:lnTo>
                      <a:lnTo>
                        <a:pt x="334" y="427"/>
                      </a:lnTo>
                      <a:lnTo>
                        <a:pt x="331" y="424"/>
                      </a:lnTo>
                      <a:lnTo>
                        <a:pt x="331" y="410"/>
                      </a:lnTo>
                      <a:lnTo>
                        <a:pt x="329" y="388"/>
                      </a:lnTo>
                      <a:lnTo>
                        <a:pt x="319" y="388"/>
                      </a:lnTo>
                      <a:lnTo>
                        <a:pt x="313" y="374"/>
                      </a:lnTo>
                      <a:lnTo>
                        <a:pt x="315" y="354"/>
                      </a:lnTo>
                      <a:lnTo>
                        <a:pt x="317" y="343"/>
                      </a:lnTo>
                      <a:lnTo>
                        <a:pt x="315" y="338"/>
                      </a:lnTo>
                      <a:lnTo>
                        <a:pt x="307" y="343"/>
                      </a:lnTo>
                      <a:lnTo>
                        <a:pt x="303" y="343"/>
                      </a:lnTo>
                      <a:lnTo>
                        <a:pt x="297" y="340"/>
                      </a:lnTo>
                      <a:lnTo>
                        <a:pt x="294" y="338"/>
                      </a:lnTo>
                      <a:lnTo>
                        <a:pt x="284" y="349"/>
                      </a:lnTo>
                      <a:lnTo>
                        <a:pt x="274" y="363"/>
                      </a:lnTo>
                      <a:lnTo>
                        <a:pt x="264" y="377"/>
                      </a:lnTo>
                      <a:lnTo>
                        <a:pt x="243" y="374"/>
                      </a:lnTo>
                      <a:lnTo>
                        <a:pt x="229" y="371"/>
                      </a:lnTo>
                      <a:lnTo>
                        <a:pt x="220" y="357"/>
                      </a:lnTo>
                      <a:lnTo>
                        <a:pt x="220" y="349"/>
                      </a:lnTo>
                      <a:lnTo>
                        <a:pt x="226" y="338"/>
                      </a:lnTo>
                      <a:lnTo>
                        <a:pt x="233" y="329"/>
                      </a:lnTo>
                      <a:lnTo>
                        <a:pt x="239" y="318"/>
                      </a:lnTo>
                      <a:lnTo>
                        <a:pt x="226" y="324"/>
                      </a:lnTo>
                      <a:lnTo>
                        <a:pt x="220" y="310"/>
                      </a:lnTo>
                      <a:lnTo>
                        <a:pt x="220" y="301"/>
                      </a:lnTo>
                      <a:lnTo>
                        <a:pt x="239" y="298"/>
                      </a:lnTo>
                      <a:lnTo>
                        <a:pt x="257" y="296"/>
                      </a:lnTo>
                      <a:lnTo>
                        <a:pt x="245" y="287"/>
                      </a:lnTo>
                      <a:lnTo>
                        <a:pt x="227" y="290"/>
                      </a:lnTo>
                      <a:lnTo>
                        <a:pt x="227" y="273"/>
                      </a:lnTo>
                      <a:lnTo>
                        <a:pt x="235" y="262"/>
                      </a:lnTo>
                      <a:lnTo>
                        <a:pt x="253" y="251"/>
                      </a:lnTo>
                      <a:lnTo>
                        <a:pt x="259" y="240"/>
                      </a:lnTo>
                      <a:lnTo>
                        <a:pt x="264" y="234"/>
                      </a:lnTo>
                      <a:lnTo>
                        <a:pt x="278" y="232"/>
                      </a:lnTo>
                      <a:lnTo>
                        <a:pt x="290" y="234"/>
                      </a:lnTo>
                      <a:lnTo>
                        <a:pt x="296" y="240"/>
                      </a:lnTo>
                      <a:lnTo>
                        <a:pt x="305" y="232"/>
                      </a:lnTo>
                      <a:lnTo>
                        <a:pt x="296" y="229"/>
                      </a:lnTo>
                      <a:lnTo>
                        <a:pt x="296" y="206"/>
                      </a:lnTo>
                      <a:lnTo>
                        <a:pt x="321" y="181"/>
                      </a:lnTo>
                      <a:lnTo>
                        <a:pt x="334" y="165"/>
                      </a:lnTo>
                      <a:lnTo>
                        <a:pt x="342" y="162"/>
                      </a:lnTo>
                      <a:lnTo>
                        <a:pt x="340" y="153"/>
                      </a:lnTo>
                      <a:lnTo>
                        <a:pt x="352" y="137"/>
                      </a:lnTo>
                      <a:lnTo>
                        <a:pt x="366" y="112"/>
                      </a:lnTo>
                      <a:lnTo>
                        <a:pt x="381" y="100"/>
                      </a:lnTo>
                      <a:lnTo>
                        <a:pt x="369" y="89"/>
                      </a:lnTo>
                      <a:lnTo>
                        <a:pt x="401" y="64"/>
                      </a:lnTo>
                      <a:lnTo>
                        <a:pt x="414" y="67"/>
                      </a:lnTo>
                      <a:lnTo>
                        <a:pt x="412" y="53"/>
                      </a:lnTo>
                      <a:lnTo>
                        <a:pt x="439" y="50"/>
                      </a:lnTo>
                      <a:lnTo>
                        <a:pt x="490" y="6"/>
                      </a:lnTo>
                      <a:lnTo>
                        <a:pt x="498" y="0"/>
                      </a:lnTo>
                      <a:lnTo>
                        <a:pt x="488" y="33"/>
                      </a:lnTo>
                      <a:lnTo>
                        <a:pt x="500" y="17"/>
                      </a:lnTo>
                      <a:lnTo>
                        <a:pt x="513" y="11"/>
                      </a:lnTo>
                      <a:lnTo>
                        <a:pt x="511" y="25"/>
                      </a:lnTo>
                      <a:lnTo>
                        <a:pt x="550" y="8"/>
                      </a:lnTo>
                      <a:lnTo>
                        <a:pt x="568" y="22"/>
                      </a:lnTo>
                      <a:lnTo>
                        <a:pt x="542" y="36"/>
                      </a:lnTo>
                      <a:lnTo>
                        <a:pt x="552" y="53"/>
                      </a:lnTo>
                      <a:lnTo>
                        <a:pt x="589" y="50"/>
                      </a:lnTo>
                      <a:lnTo>
                        <a:pt x="645" y="75"/>
                      </a:lnTo>
                      <a:lnTo>
                        <a:pt x="642" y="103"/>
                      </a:lnTo>
                      <a:lnTo>
                        <a:pt x="618" y="128"/>
                      </a:lnTo>
                      <a:lnTo>
                        <a:pt x="583" y="142"/>
                      </a:lnTo>
                      <a:lnTo>
                        <a:pt x="577" y="170"/>
                      </a:lnTo>
                      <a:lnTo>
                        <a:pt x="579" y="198"/>
                      </a:lnTo>
                      <a:lnTo>
                        <a:pt x="589" y="204"/>
                      </a:lnTo>
                      <a:lnTo>
                        <a:pt x="591" y="218"/>
                      </a:lnTo>
                      <a:lnTo>
                        <a:pt x="595" y="223"/>
                      </a:lnTo>
                      <a:lnTo>
                        <a:pt x="603" y="229"/>
                      </a:lnTo>
                      <a:lnTo>
                        <a:pt x="605" y="245"/>
                      </a:lnTo>
                      <a:lnTo>
                        <a:pt x="616" y="265"/>
                      </a:lnTo>
                      <a:lnTo>
                        <a:pt x="616" y="273"/>
                      </a:lnTo>
                      <a:lnTo>
                        <a:pt x="628" y="273"/>
                      </a:lnTo>
                      <a:lnTo>
                        <a:pt x="632" y="279"/>
                      </a:lnTo>
                      <a:lnTo>
                        <a:pt x="642" y="285"/>
                      </a:lnTo>
                      <a:lnTo>
                        <a:pt x="647" y="276"/>
                      </a:lnTo>
                      <a:lnTo>
                        <a:pt x="653" y="262"/>
                      </a:lnTo>
                      <a:lnTo>
                        <a:pt x="657" y="254"/>
                      </a:lnTo>
                      <a:lnTo>
                        <a:pt x="667" y="259"/>
                      </a:lnTo>
                      <a:lnTo>
                        <a:pt x="679" y="240"/>
                      </a:lnTo>
                      <a:lnTo>
                        <a:pt x="679" y="226"/>
                      </a:lnTo>
                      <a:lnTo>
                        <a:pt x="682" y="215"/>
                      </a:lnTo>
                      <a:lnTo>
                        <a:pt x="684" y="206"/>
                      </a:lnTo>
                      <a:lnTo>
                        <a:pt x="708" y="198"/>
                      </a:lnTo>
                      <a:lnTo>
                        <a:pt x="727" y="190"/>
                      </a:lnTo>
                      <a:lnTo>
                        <a:pt x="752" y="179"/>
                      </a:lnTo>
                      <a:lnTo>
                        <a:pt x="782" y="187"/>
                      </a:lnTo>
                      <a:lnTo>
                        <a:pt x="811" y="187"/>
                      </a:lnTo>
                      <a:lnTo>
                        <a:pt x="859" y="187"/>
                      </a:lnTo>
                      <a:lnTo>
                        <a:pt x="867" y="120"/>
                      </a:lnTo>
                      <a:lnTo>
                        <a:pt x="894" y="123"/>
                      </a:lnTo>
                      <a:lnTo>
                        <a:pt x="914" y="173"/>
                      </a:lnTo>
                      <a:lnTo>
                        <a:pt x="918" y="131"/>
                      </a:lnTo>
                      <a:lnTo>
                        <a:pt x="1007" y="8"/>
                      </a:lnTo>
                      <a:lnTo>
                        <a:pt x="1042" y="8"/>
                      </a:lnTo>
                      <a:lnTo>
                        <a:pt x="1073" y="33"/>
                      </a:lnTo>
                      <a:lnTo>
                        <a:pt x="1114" y="31"/>
                      </a:lnTo>
                      <a:lnTo>
                        <a:pt x="1168" y="75"/>
                      </a:lnTo>
                      <a:lnTo>
                        <a:pt x="1231" y="100"/>
                      </a:lnTo>
                      <a:lnTo>
                        <a:pt x="1275" y="95"/>
                      </a:lnTo>
                      <a:lnTo>
                        <a:pt x="1334" y="123"/>
                      </a:lnTo>
                      <a:lnTo>
                        <a:pt x="1382" y="123"/>
                      </a:lnTo>
                      <a:lnTo>
                        <a:pt x="1406" y="103"/>
                      </a:lnTo>
                      <a:lnTo>
                        <a:pt x="1460" y="103"/>
                      </a:lnTo>
                      <a:lnTo>
                        <a:pt x="1489" y="126"/>
                      </a:lnTo>
                      <a:lnTo>
                        <a:pt x="1563" y="126"/>
                      </a:lnTo>
                      <a:lnTo>
                        <a:pt x="1625" y="162"/>
                      </a:lnTo>
                      <a:lnTo>
                        <a:pt x="1736" y="156"/>
                      </a:lnTo>
                      <a:lnTo>
                        <a:pt x="1917" y="173"/>
                      </a:lnTo>
                      <a:lnTo>
                        <a:pt x="2004" y="226"/>
                      </a:lnTo>
                      <a:lnTo>
                        <a:pt x="2078" y="259"/>
                      </a:lnTo>
                      <a:lnTo>
                        <a:pt x="2125" y="287"/>
                      </a:lnTo>
                      <a:lnTo>
                        <a:pt x="2111" y="296"/>
                      </a:lnTo>
                      <a:lnTo>
                        <a:pt x="2078" y="273"/>
                      </a:lnTo>
                      <a:lnTo>
                        <a:pt x="2003" y="265"/>
                      </a:lnTo>
                      <a:lnTo>
                        <a:pt x="2024" y="287"/>
                      </a:lnTo>
                      <a:lnTo>
                        <a:pt x="2057" y="298"/>
                      </a:lnTo>
                      <a:lnTo>
                        <a:pt x="2047" y="335"/>
                      </a:lnTo>
                      <a:lnTo>
                        <a:pt x="2012" y="357"/>
                      </a:lnTo>
                      <a:lnTo>
                        <a:pt x="2001" y="393"/>
                      </a:lnTo>
                      <a:lnTo>
                        <a:pt x="2047" y="427"/>
                      </a:lnTo>
                      <a:lnTo>
                        <a:pt x="2080" y="471"/>
                      </a:lnTo>
                      <a:lnTo>
                        <a:pt x="2098" y="536"/>
                      </a:lnTo>
                      <a:lnTo>
                        <a:pt x="2076" y="541"/>
                      </a:lnTo>
                      <a:lnTo>
                        <a:pt x="2030" y="522"/>
                      </a:lnTo>
                      <a:lnTo>
                        <a:pt x="1981" y="474"/>
                      </a:lnTo>
                      <a:lnTo>
                        <a:pt x="1962" y="449"/>
                      </a:lnTo>
                      <a:lnTo>
                        <a:pt x="1950" y="416"/>
                      </a:lnTo>
                      <a:lnTo>
                        <a:pt x="1938" y="365"/>
                      </a:lnTo>
                      <a:lnTo>
                        <a:pt x="1919" y="349"/>
                      </a:lnTo>
                      <a:lnTo>
                        <a:pt x="1901" y="346"/>
                      </a:lnTo>
                      <a:lnTo>
                        <a:pt x="1886" y="351"/>
                      </a:lnTo>
                      <a:lnTo>
                        <a:pt x="1903" y="391"/>
                      </a:lnTo>
                      <a:lnTo>
                        <a:pt x="1857" y="396"/>
                      </a:lnTo>
                      <a:lnTo>
                        <a:pt x="1835" y="377"/>
                      </a:lnTo>
                      <a:lnTo>
                        <a:pt x="1794" y="388"/>
                      </a:lnTo>
                      <a:lnTo>
                        <a:pt x="1763" y="418"/>
                      </a:lnTo>
                      <a:lnTo>
                        <a:pt x="1763" y="435"/>
                      </a:lnTo>
                      <a:lnTo>
                        <a:pt x="1775" y="463"/>
                      </a:lnTo>
                      <a:lnTo>
                        <a:pt x="1824" y="471"/>
                      </a:lnTo>
                      <a:lnTo>
                        <a:pt x="1863" y="505"/>
                      </a:lnTo>
                      <a:lnTo>
                        <a:pt x="1929" y="597"/>
                      </a:lnTo>
                      <a:lnTo>
                        <a:pt x="1956" y="658"/>
                      </a:lnTo>
                      <a:lnTo>
                        <a:pt x="1960" y="722"/>
                      </a:lnTo>
                      <a:lnTo>
                        <a:pt x="1954" y="775"/>
                      </a:lnTo>
                      <a:lnTo>
                        <a:pt x="1938" y="775"/>
                      </a:lnTo>
                      <a:lnTo>
                        <a:pt x="1921" y="756"/>
                      </a:lnTo>
                      <a:lnTo>
                        <a:pt x="1896" y="781"/>
                      </a:lnTo>
                      <a:lnTo>
                        <a:pt x="1870" y="803"/>
                      </a:lnTo>
                      <a:lnTo>
                        <a:pt x="1866" y="840"/>
                      </a:lnTo>
                      <a:lnTo>
                        <a:pt x="1894" y="884"/>
                      </a:lnTo>
                      <a:lnTo>
                        <a:pt x="1876" y="920"/>
                      </a:lnTo>
                      <a:lnTo>
                        <a:pt x="1870" y="982"/>
                      </a:lnTo>
                      <a:lnTo>
                        <a:pt x="1903" y="1021"/>
                      </a:lnTo>
                      <a:lnTo>
                        <a:pt x="1940" y="1032"/>
                      </a:lnTo>
                      <a:lnTo>
                        <a:pt x="1979" y="1074"/>
                      </a:lnTo>
                      <a:lnTo>
                        <a:pt x="2012" y="1130"/>
                      </a:lnTo>
                      <a:lnTo>
                        <a:pt x="2014" y="1213"/>
                      </a:lnTo>
                      <a:lnTo>
                        <a:pt x="2003" y="1252"/>
                      </a:lnTo>
                      <a:lnTo>
                        <a:pt x="1968" y="1286"/>
                      </a:lnTo>
                      <a:lnTo>
                        <a:pt x="1925" y="1303"/>
                      </a:lnTo>
                      <a:lnTo>
                        <a:pt x="1898" y="1328"/>
                      </a:lnTo>
                      <a:lnTo>
                        <a:pt x="1882" y="1314"/>
                      </a:lnTo>
                      <a:lnTo>
                        <a:pt x="1868" y="1328"/>
                      </a:lnTo>
                      <a:lnTo>
                        <a:pt x="1864" y="1389"/>
                      </a:lnTo>
                      <a:lnTo>
                        <a:pt x="1874" y="1425"/>
                      </a:lnTo>
                      <a:lnTo>
                        <a:pt x="1917" y="1467"/>
                      </a:lnTo>
                      <a:lnTo>
                        <a:pt x="1934" y="1509"/>
                      </a:lnTo>
                      <a:lnTo>
                        <a:pt x="1948" y="1531"/>
                      </a:lnTo>
                      <a:lnTo>
                        <a:pt x="1944" y="1576"/>
                      </a:lnTo>
                      <a:lnTo>
                        <a:pt x="1917" y="1612"/>
                      </a:lnTo>
                      <a:lnTo>
                        <a:pt x="1888" y="1612"/>
                      </a:lnTo>
                      <a:lnTo>
                        <a:pt x="1841" y="1559"/>
                      </a:lnTo>
                      <a:lnTo>
                        <a:pt x="1808" y="1540"/>
                      </a:lnTo>
                      <a:lnTo>
                        <a:pt x="1794" y="1529"/>
                      </a:lnTo>
                      <a:lnTo>
                        <a:pt x="1781" y="1556"/>
                      </a:lnTo>
                      <a:lnTo>
                        <a:pt x="1785" y="1596"/>
                      </a:lnTo>
                      <a:lnTo>
                        <a:pt x="1796" y="1626"/>
                      </a:lnTo>
                      <a:lnTo>
                        <a:pt x="1804" y="1674"/>
                      </a:lnTo>
                      <a:lnTo>
                        <a:pt x="1833" y="1690"/>
                      </a:lnTo>
                      <a:lnTo>
                        <a:pt x="1824" y="1715"/>
                      </a:lnTo>
                      <a:lnTo>
                        <a:pt x="1826" y="1752"/>
                      </a:lnTo>
                      <a:lnTo>
                        <a:pt x="1835" y="1788"/>
                      </a:lnTo>
                      <a:lnTo>
                        <a:pt x="1816" y="1785"/>
                      </a:lnTo>
                      <a:lnTo>
                        <a:pt x="1794" y="1743"/>
                      </a:lnTo>
                      <a:lnTo>
                        <a:pt x="1796" y="1699"/>
                      </a:lnTo>
                      <a:lnTo>
                        <a:pt x="1789" y="1685"/>
                      </a:lnTo>
                      <a:lnTo>
                        <a:pt x="1781" y="1635"/>
                      </a:lnTo>
                      <a:lnTo>
                        <a:pt x="1771" y="1621"/>
                      </a:lnTo>
                      <a:lnTo>
                        <a:pt x="1767" y="1551"/>
                      </a:lnTo>
                      <a:lnTo>
                        <a:pt x="1754" y="1509"/>
                      </a:lnTo>
                      <a:lnTo>
                        <a:pt x="1730" y="1470"/>
                      </a:lnTo>
                      <a:lnTo>
                        <a:pt x="1688" y="1448"/>
                      </a:lnTo>
                      <a:lnTo>
                        <a:pt x="1658" y="1411"/>
                      </a:lnTo>
                      <a:lnTo>
                        <a:pt x="1647" y="1384"/>
                      </a:lnTo>
                      <a:lnTo>
                        <a:pt x="1625" y="1353"/>
                      </a:lnTo>
                      <a:lnTo>
                        <a:pt x="1592" y="1283"/>
                      </a:lnTo>
                      <a:lnTo>
                        <a:pt x="1563" y="1289"/>
                      </a:lnTo>
                      <a:lnTo>
                        <a:pt x="1524" y="1322"/>
                      </a:lnTo>
                      <a:lnTo>
                        <a:pt x="1507" y="1350"/>
                      </a:lnTo>
                      <a:lnTo>
                        <a:pt x="1472" y="1403"/>
                      </a:lnTo>
                      <a:lnTo>
                        <a:pt x="1446" y="1459"/>
                      </a:lnTo>
                      <a:lnTo>
                        <a:pt x="1437" y="1478"/>
                      </a:lnTo>
                      <a:lnTo>
                        <a:pt x="1446" y="1543"/>
                      </a:lnTo>
                      <a:lnTo>
                        <a:pt x="1445" y="1607"/>
                      </a:lnTo>
                      <a:lnTo>
                        <a:pt x="1413" y="1651"/>
                      </a:lnTo>
                      <a:lnTo>
                        <a:pt x="1396" y="1654"/>
                      </a:lnTo>
                      <a:lnTo>
                        <a:pt x="1359" y="1562"/>
                      </a:lnTo>
                      <a:lnTo>
                        <a:pt x="1330" y="1498"/>
                      </a:lnTo>
                      <a:lnTo>
                        <a:pt x="1272" y="1375"/>
                      </a:lnTo>
                      <a:lnTo>
                        <a:pt x="1270" y="1328"/>
                      </a:lnTo>
                      <a:lnTo>
                        <a:pt x="1256" y="1305"/>
                      </a:lnTo>
                      <a:lnTo>
                        <a:pt x="1246" y="1336"/>
                      </a:lnTo>
                      <a:lnTo>
                        <a:pt x="1196" y="1266"/>
                      </a:lnTo>
                      <a:lnTo>
                        <a:pt x="1128" y="1213"/>
                      </a:lnTo>
                      <a:lnTo>
                        <a:pt x="1085" y="1225"/>
                      </a:lnTo>
                      <a:lnTo>
                        <a:pt x="1023" y="1219"/>
                      </a:lnTo>
                      <a:lnTo>
                        <a:pt x="993" y="1180"/>
                      </a:lnTo>
                      <a:lnTo>
                        <a:pt x="960" y="1185"/>
                      </a:lnTo>
                      <a:lnTo>
                        <a:pt x="914" y="1169"/>
                      </a:lnTo>
                      <a:lnTo>
                        <a:pt x="817" y="1038"/>
                      </a:lnTo>
                      <a:lnTo>
                        <a:pt x="822" y="1091"/>
                      </a:lnTo>
                      <a:lnTo>
                        <a:pt x="852" y="1166"/>
                      </a:lnTo>
                      <a:lnTo>
                        <a:pt x="885" y="1219"/>
                      </a:lnTo>
                      <a:lnTo>
                        <a:pt x="920" y="1247"/>
                      </a:lnTo>
                      <a:lnTo>
                        <a:pt x="958" y="1225"/>
                      </a:lnTo>
                      <a:lnTo>
                        <a:pt x="990" y="1225"/>
                      </a:lnTo>
                      <a:lnTo>
                        <a:pt x="1030" y="1272"/>
                      </a:lnTo>
                      <a:lnTo>
                        <a:pt x="1054" y="1308"/>
                      </a:lnTo>
                      <a:lnTo>
                        <a:pt x="1050" y="1331"/>
                      </a:lnTo>
                      <a:lnTo>
                        <a:pt x="980" y="1434"/>
                      </a:lnTo>
                      <a:lnTo>
                        <a:pt x="933" y="1473"/>
                      </a:lnTo>
                      <a:lnTo>
                        <a:pt x="836" y="1523"/>
                      </a:lnTo>
                      <a:lnTo>
                        <a:pt x="807" y="1540"/>
                      </a:lnTo>
                      <a:lnTo>
                        <a:pt x="789" y="1523"/>
                      </a:lnTo>
                      <a:lnTo>
                        <a:pt x="784" y="1503"/>
                      </a:lnTo>
                      <a:lnTo>
                        <a:pt x="782" y="1473"/>
                      </a:lnTo>
                      <a:lnTo>
                        <a:pt x="774" y="1442"/>
                      </a:lnTo>
                      <a:lnTo>
                        <a:pt x="760" y="1417"/>
                      </a:lnTo>
                      <a:lnTo>
                        <a:pt x="749" y="1395"/>
                      </a:lnTo>
                      <a:lnTo>
                        <a:pt x="731" y="1364"/>
                      </a:lnTo>
                      <a:lnTo>
                        <a:pt x="721" y="1344"/>
                      </a:lnTo>
                      <a:lnTo>
                        <a:pt x="714" y="1319"/>
                      </a:lnTo>
                      <a:lnTo>
                        <a:pt x="700" y="1297"/>
                      </a:lnTo>
                      <a:lnTo>
                        <a:pt x="679" y="1241"/>
                      </a:lnTo>
                      <a:lnTo>
                        <a:pt x="667" y="1219"/>
                      </a:lnTo>
                      <a:lnTo>
                        <a:pt x="651" y="1188"/>
                      </a:lnTo>
                      <a:lnTo>
                        <a:pt x="626" y="1146"/>
                      </a:lnTo>
                      <a:lnTo>
                        <a:pt x="612" y="1121"/>
                      </a:lnTo>
                      <a:lnTo>
                        <a:pt x="601" y="1105"/>
                      </a:lnTo>
                      <a:lnTo>
                        <a:pt x="587" y="1068"/>
                      </a:lnTo>
                      <a:lnTo>
                        <a:pt x="628" y="1035"/>
                      </a:lnTo>
                      <a:lnTo>
                        <a:pt x="645" y="962"/>
                      </a:lnTo>
                      <a:lnTo>
                        <a:pt x="607" y="943"/>
                      </a:lnTo>
                      <a:lnTo>
                        <a:pt x="554" y="954"/>
                      </a:lnTo>
                      <a:lnTo>
                        <a:pt x="542" y="946"/>
                      </a:lnTo>
                      <a:lnTo>
                        <a:pt x="537" y="946"/>
                      </a:lnTo>
                      <a:lnTo>
                        <a:pt x="529" y="946"/>
                      </a:lnTo>
                      <a:lnTo>
                        <a:pt x="523" y="946"/>
                      </a:lnTo>
                      <a:lnTo>
                        <a:pt x="521" y="932"/>
                      </a:lnTo>
                      <a:lnTo>
                        <a:pt x="517" y="920"/>
                      </a:lnTo>
                      <a:lnTo>
                        <a:pt x="517" y="898"/>
                      </a:lnTo>
                      <a:lnTo>
                        <a:pt x="507" y="887"/>
                      </a:lnTo>
                      <a:lnTo>
                        <a:pt x="505" y="873"/>
                      </a:lnTo>
                      <a:lnTo>
                        <a:pt x="500" y="870"/>
                      </a:lnTo>
                      <a:lnTo>
                        <a:pt x="494" y="859"/>
                      </a:lnTo>
                      <a:lnTo>
                        <a:pt x="492" y="848"/>
                      </a:lnTo>
                      <a:lnTo>
                        <a:pt x="488" y="837"/>
                      </a:lnTo>
                      <a:lnTo>
                        <a:pt x="484" y="831"/>
                      </a:lnTo>
                      <a:lnTo>
                        <a:pt x="472" y="831"/>
                      </a:lnTo>
                      <a:lnTo>
                        <a:pt x="465" y="831"/>
                      </a:lnTo>
                      <a:lnTo>
                        <a:pt x="461" y="831"/>
                      </a:lnTo>
                      <a:lnTo>
                        <a:pt x="459" y="845"/>
                      </a:lnTo>
                      <a:lnTo>
                        <a:pt x="459" y="859"/>
                      </a:lnTo>
                      <a:lnTo>
                        <a:pt x="459" y="876"/>
                      </a:lnTo>
                      <a:lnTo>
                        <a:pt x="459" y="893"/>
                      </a:lnTo>
                      <a:lnTo>
                        <a:pt x="459" y="904"/>
                      </a:lnTo>
                      <a:lnTo>
                        <a:pt x="449" y="909"/>
                      </a:lnTo>
                      <a:lnTo>
                        <a:pt x="441" y="920"/>
                      </a:lnTo>
                      <a:lnTo>
                        <a:pt x="430" y="904"/>
                      </a:lnTo>
                      <a:lnTo>
                        <a:pt x="422" y="881"/>
                      </a:lnTo>
                      <a:lnTo>
                        <a:pt x="424" y="856"/>
                      </a:lnTo>
                      <a:lnTo>
                        <a:pt x="412" y="823"/>
                      </a:lnTo>
                      <a:lnTo>
                        <a:pt x="406" y="801"/>
                      </a:lnTo>
                      <a:lnTo>
                        <a:pt x="393" y="787"/>
                      </a:lnTo>
                      <a:lnTo>
                        <a:pt x="377" y="773"/>
                      </a:lnTo>
                      <a:lnTo>
                        <a:pt x="369" y="753"/>
                      </a:lnTo>
                      <a:lnTo>
                        <a:pt x="364" y="739"/>
                      </a:lnTo>
                      <a:lnTo>
                        <a:pt x="350" y="736"/>
                      </a:lnTo>
                      <a:lnTo>
                        <a:pt x="346" y="728"/>
                      </a:lnTo>
                      <a:lnTo>
                        <a:pt x="336" y="728"/>
                      </a:lnTo>
                      <a:lnTo>
                        <a:pt x="329" y="742"/>
                      </a:lnTo>
                      <a:lnTo>
                        <a:pt x="321" y="753"/>
                      </a:lnTo>
                      <a:lnTo>
                        <a:pt x="338" y="767"/>
                      </a:lnTo>
                      <a:lnTo>
                        <a:pt x="348" y="787"/>
                      </a:lnTo>
                      <a:lnTo>
                        <a:pt x="366" y="812"/>
                      </a:lnTo>
                      <a:lnTo>
                        <a:pt x="373" y="823"/>
                      </a:lnTo>
                      <a:lnTo>
                        <a:pt x="387" y="831"/>
                      </a:lnTo>
                      <a:lnTo>
                        <a:pt x="397" y="848"/>
                      </a:lnTo>
                      <a:lnTo>
                        <a:pt x="385" y="868"/>
                      </a:lnTo>
                      <a:lnTo>
                        <a:pt x="383" y="859"/>
                      </a:lnTo>
                      <a:lnTo>
                        <a:pt x="383" y="848"/>
                      </a:lnTo>
                      <a:lnTo>
                        <a:pt x="377" y="873"/>
                      </a:lnTo>
                      <a:lnTo>
                        <a:pt x="375" y="895"/>
                      </a:lnTo>
                      <a:lnTo>
                        <a:pt x="364" y="901"/>
                      </a:lnTo>
                      <a:lnTo>
                        <a:pt x="367" y="873"/>
                      </a:lnTo>
                      <a:lnTo>
                        <a:pt x="366" y="859"/>
                      </a:lnTo>
                      <a:lnTo>
                        <a:pt x="352" y="851"/>
                      </a:lnTo>
                      <a:lnTo>
                        <a:pt x="346" y="845"/>
                      </a:lnTo>
                      <a:lnTo>
                        <a:pt x="340" y="834"/>
                      </a:lnTo>
                      <a:lnTo>
                        <a:pt x="329" y="828"/>
                      </a:lnTo>
                      <a:lnTo>
                        <a:pt x="321" y="820"/>
                      </a:lnTo>
                      <a:lnTo>
                        <a:pt x="313" y="803"/>
                      </a:lnTo>
                      <a:lnTo>
                        <a:pt x="303" y="795"/>
                      </a:lnTo>
                      <a:lnTo>
                        <a:pt x="297" y="778"/>
                      </a:lnTo>
                      <a:lnTo>
                        <a:pt x="296" y="764"/>
                      </a:lnTo>
                      <a:lnTo>
                        <a:pt x="288" y="759"/>
                      </a:lnTo>
                      <a:lnTo>
                        <a:pt x="280" y="750"/>
                      </a:lnTo>
                      <a:lnTo>
                        <a:pt x="264" y="750"/>
                      </a:lnTo>
                      <a:lnTo>
                        <a:pt x="251" y="753"/>
                      </a:lnTo>
                      <a:lnTo>
                        <a:pt x="235" y="750"/>
                      </a:lnTo>
                      <a:lnTo>
                        <a:pt x="208" y="753"/>
                      </a:lnTo>
                      <a:lnTo>
                        <a:pt x="189" y="756"/>
                      </a:lnTo>
                      <a:lnTo>
                        <a:pt x="183" y="762"/>
                      </a:lnTo>
                      <a:lnTo>
                        <a:pt x="181" y="778"/>
                      </a:lnTo>
                      <a:lnTo>
                        <a:pt x="181" y="798"/>
                      </a:lnTo>
                      <a:lnTo>
                        <a:pt x="169" y="817"/>
                      </a:lnTo>
                      <a:lnTo>
                        <a:pt x="161" y="826"/>
                      </a:lnTo>
                      <a:lnTo>
                        <a:pt x="157" y="831"/>
                      </a:lnTo>
                      <a:lnTo>
                        <a:pt x="152" y="845"/>
                      </a:lnTo>
                      <a:lnTo>
                        <a:pt x="148" y="856"/>
                      </a:lnTo>
                      <a:lnTo>
                        <a:pt x="154" y="865"/>
                      </a:lnTo>
                      <a:lnTo>
                        <a:pt x="154" y="881"/>
                      </a:lnTo>
                      <a:lnTo>
                        <a:pt x="152" y="890"/>
                      </a:lnTo>
                      <a:lnTo>
                        <a:pt x="148" y="901"/>
                      </a:lnTo>
                      <a:lnTo>
                        <a:pt x="138" y="920"/>
                      </a:lnTo>
                      <a:lnTo>
                        <a:pt x="132" y="912"/>
                      </a:lnTo>
                      <a:lnTo>
                        <a:pt x="126" y="918"/>
                      </a:lnTo>
                      <a:lnTo>
                        <a:pt x="119" y="926"/>
                      </a:lnTo>
                      <a:lnTo>
                        <a:pt x="107" y="929"/>
                      </a:lnTo>
                      <a:lnTo>
                        <a:pt x="95" y="943"/>
                      </a:lnTo>
                      <a:lnTo>
                        <a:pt x="84" y="946"/>
                      </a:lnTo>
                      <a:lnTo>
                        <a:pt x="72" y="946"/>
                      </a:lnTo>
                      <a:lnTo>
                        <a:pt x="60" y="946"/>
                      </a:lnTo>
                      <a:lnTo>
                        <a:pt x="35" y="954"/>
                      </a:lnTo>
                      <a:lnTo>
                        <a:pt x="23" y="954"/>
                      </a:lnTo>
                      <a:lnTo>
                        <a:pt x="17" y="934"/>
                      </a:lnTo>
                      <a:lnTo>
                        <a:pt x="12" y="909"/>
                      </a:lnTo>
                      <a:lnTo>
                        <a:pt x="8" y="887"/>
                      </a:lnTo>
                      <a:lnTo>
                        <a:pt x="6" y="865"/>
                      </a:lnTo>
                      <a:lnTo>
                        <a:pt x="6" y="837"/>
                      </a:lnTo>
                      <a:lnTo>
                        <a:pt x="0" y="80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grpSp>
          <p:nvGrpSpPr>
            <p:cNvPr id="1034" name="Group 33">
              <a:extLst>
                <a:ext uri="{FF2B5EF4-FFF2-40B4-BE49-F238E27FC236}">
                  <a16:creationId xmlns:a16="http://schemas.microsoft.com/office/drawing/2014/main" id="{C75B8C52-2CC5-1811-FEDA-BB1D62072F4B}"/>
                </a:ext>
              </a:extLst>
            </p:cNvPr>
            <p:cNvGrpSpPr>
              <a:grpSpLocks/>
            </p:cNvGrpSpPr>
            <p:nvPr/>
          </p:nvGrpSpPr>
          <p:grpSpPr bwMode="auto">
            <a:xfrm>
              <a:off x="92" y="615"/>
              <a:ext cx="1865" cy="3311"/>
              <a:chOff x="92" y="615"/>
              <a:chExt cx="1865" cy="3311"/>
            </a:xfrm>
          </p:grpSpPr>
          <p:sp>
            <p:nvSpPr>
              <p:cNvPr id="1035" name="Freeform 34">
                <a:extLst>
                  <a:ext uri="{FF2B5EF4-FFF2-40B4-BE49-F238E27FC236}">
                    <a16:creationId xmlns:a16="http://schemas.microsoft.com/office/drawing/2014/main" id="{693C59C1-257D-766A-BD1D-74884B17A530}"/>
                  </a:ext>
                </a:extLst>
              </p:cNvPr>
              <p:cNvSpPr>
                <a:spLocks/>
              </p:cNvSpPr>
              <p:nvPr/>
            </p:nvSpPr>
            <p:spPr bwMode="auto">
              <a:xfrm>
                <a:off x="92" y="761"/>
                <a:ext cx="1262" cy="1550"/>
              </a:xfrm>
              <a:custGeom>
                <a:avLst/>
                <a:gdLst>
                  <a:gd name="T0" fmla="*/ 101 w 1262"/>
                  <a:gd name="T1" fmla="*/ 290 h 1550"/>
                  <a:gd name="T2" fmla="*/ 82 w 1262"/>
                  <a:gd name="T3" fmla="*/ 203 h 1550"/>
                  <a:gd name="T4" fmla="*/ 181 w 1262"/>
                  <a:gd name="T5" fmla="*/ 131 h 1550"/>
                  <a:gd name="T6" fmla="*/ 225 w 1262"/>
                  <a:gd name="T7" fmla="*/ 75 h 1550"/>
                  <a:gd name="T8" fmla="*/ 303 w 1262"/>
                  <a:gd name="T9" fmla="*/ 64 h 1550"/>
                  <a:gd name="T10" fmla="*/ 544 w 1262"/>
                  <a:gd name="T11" fmla="*/ 67 h 1550"/>
                  <a:gd name="T12" fmla="*/ 666 w 1262"/>
                  <a:gd name="T13" fmla="*/ 95 h 1550"/>
                  <a:gd name="T14" fmla="*/ 620 w 1262"/>
                  <a:gd name="T15" fmla="*/ 92 h 1550"/>
                  <a:gd name="T16" fmla="*/ 589 w 1262"/>
                  <a:gd name="T17" fmla="*/ 3 h 1550"/>
                  <a:gd name="T18" fmla="*/ 649 w 1262"/>
                  <a:gd name="T19" fmla="*/ 0 h 1550"/>
                  <a:gd name="T20" fmla="*/ 696 w 1262"/>
                  <a:gd name="T21" fmla="*/ 39 h 1550"/>
                  <a:gd name="T22" fmla="*/ 767 w 1262"/>
                  <a:gd name="T23" fmla="*/ 103 h 1550"/>
                  <a:gd name="T24" fmla="*/ 754 w 1262"/>
                  <a:gd name="T25" fmla="*/ 33 h 1550"/>
                  <a:gd name="T26" fmla="*/ 884 w 1262"/>
                  <a:gd name="T27" fmla="*/ 100 h 1550"/>
                  <a:gd name="T28" fmla="*/ 886 w 1262"/>
                  <a:gd name="T29" fmla="*/ 128 h 1550"/>
                  <a:gd name="T30" fmla="*/ 847 w 1262"/>
                  <a:gd name="T31" fmla="*/ 198 h 1550"/>
                  <a:gd name="T32" fmla="*/ 814 w 1262"/>
                  <a:gd name="T33" fmla="*/ 312 h 1550"/>
                  <a:gd name="T34" fmla="*/ 935 w 1262"/>
                  <a:gd name="T35" fmla="*/ 376 h 1550"/>
                  <a:gd name="T36" fmla="*/ 938 w 1262"/>
                  <a:gd name="T37" fmla="*/ 476 h 1550"/>
                  <a:gd name="T38" fmla="*/ 956 w 1262"/>
                  <a:gd name="T39" fmla="*/ 398 h 1550"/>
                  <a:gd name="T40" fmla="*/ 956 w 1262"/>
                  <a:gd name="T41" fmla="*/ 254 h 1550"/>
                  <a:gd name="T42" fmla="*/ 1043 w 1262"/>
                  <a:gd name="T43" fmla="*/ 293 h 1550"/>
                  <a:gd name="T44" fmla="*/ 1098 w 1262"/>
                  <a:gd name="T45" fmla="*/ 251 h 1550"/>
                  <a:gd name="T46" fmla="*/ 1195 w 1262"/>
                  <a:gd name="T47" fmla="*/ 357 h 1550"/>
                  <a:gd name="T48" fmla="*/ 1261 w 1262"/>
                  <a:gd name="T49" fmla="*/ 449 h 1550"/>
                  <a:gd name="T50" fmla="*/ 1209 w 1262"/>
                  <a:gd name="T51" fmla="*/ 485 h 1550"/>
                  <a:gd name="T52" fmla="*/ 1117 w 1262"/>
                  <a:gd name="T53" fmla="*/ 515 h 1550"/>
                  <a:gd name="T54" fmla="*/ 1181 w 1262"/>
                  <a:gd name="T55" fmla="*/ 535 h 1550"/>
                  <a:gd name="T56" fmla="*/ 1209 w 1262"/>
                  <a:gd name="T57" fmla="*/ 618 h 1550"/>
                  <a:gd name="T58" fmla="*/ 1183 w 1262"/>
                  <a:gd name="T59" fmla="*/ 624 h 1550"/>
                  <a:gd name="T60" fmla="*/ 1146 w 1262"/>
                  <a:gd name="T61" fmla="*/ 657 h 1550"/>
                  <a:gd name="T62" fmla="*/ 1088 w 1262"/>
                  <a:gd name="T63" fmla="*/ 730 h 1550"/>
                  <a:gd name="T64" fmla="*/ 1082 w 1262"/>
                  <a:gd name="T65" fmla="*/ 839 h 1550"/>
                  <a:gd name="T66" fmla="*/ 1020 w 1262"/>
                  <a:gd name="T67" fmla="*/ 1003 h 1550"/>
                  <a:gd name="T68" fmla="*/ 1038 w 1262"/>
                  <a:gd name="T69" fmla="*/ 1142 h 1550"/>
                  <a:gd name="T70" fmla="*/ 1003 w 1262"/>
                  <a:gd name="T71" fmla="*/ 1048 h 1550"/>
                  <a:gd name="T72" fmla="*/ 942 w 1262"/>
                  <a:gd name="T73" fmla="*/ 1006 h 1550"/>
                  <a:gd name="T74" fmla="*/ 890 w 1262"/>
                  <a:gd name="T75" fmla="*/ 1034 h 1550"/>
                  <a:gd name="T76" fmla="*/ 804 w 1262"/>
                  <a:gd name="T77" fmla="*/ 1048 h 1550"/>
                  <a:gd name="T78" fmla="*/ 760 w 1262"/>
                  <a:gd name="T79" fmla="*/ 1151 h 1550"/>
                  <a:gd name="T80" fmla="*/ 859 w 1262"/>
                  <a:gd name="T81" fmla="*/ 1290 h 1550"/>
                  <a:gd name="T82" fmla="*/ 874 w 1262"/>
                  <a:gd name="T83" fmla="*/ 1212 h 1550"/>
                  <a:gd name="T84" fmla="*/ 931 w 1262"/>
                  <a:gd name="T85" fmla="*/ 1268 h 1550"/>
                  <a:gd name="T86" fmla="*/ 962 w 1262"/>
                  <a:gd name="T87" fmla="*/ 1346 h 1550"/>
                  <a:gd name="T88" fmla="*/ 987 w 1262"/>
                  <a:gd name="T89" fmla="*/ 1415 h 1550"/>
                  <a:gd name="T90" fmla="*/ 1045 w 1262"/>
                  <a:gd name="T91" fmla="*/ 1521 h 1550"/>
                  <a:gd name="T92" fmla="*/ 1133 w 1262"/>
                  <a:gd name="T93" fmla="*/ 1518 h 1550"/>
                  <a:gd name="T94" fmla="*/ 1080 w 1262"/>
                  <a:gd name="T95" fmla="*/ 1532 h 1550"/>
                  <a:gd name="T96" fmla="*/ 977 w 1262"/>
                  <a:gd name="T97" fmla="*/ 1516 h 1550"/>
                  <a:gd name="T98" fmla="*/ 905 w 1262"/>
                  <a:gd name="T99" fmla="*/ 1421 h 1550"/>
                  <a:gd name="T100" fmla="*/ 853 w 1262"/>
                  <a:gd name="T101" fmla="*/ 1385 h 1550"/>
                  <a:gd name="T102" fmla="*/ 769 w 1262"/>
                  <a:gd name="T103" fmla="*/ 1340 h 1550"/>
                  <a:gd name="T104" fmla="*/ 622 w 1262"/>
                  <a:gd name="T105" fmla="*/ 1190 h 1550"/>
                  <a:gd name="T106" fmla="*/ 501 w 1262"/>
                  <a:gd name="T107" fmla="*/ 970 h 1550"/>
                  <a:gd name="T108" fmla="*/ 542 w 1262"/>
                  <a:gd name="T109" fmla="*/ 1167 h 1550"/>
                  <a:gd name="T110" fmla="*/ 464 w 1262"/>
                  <a:gd name="T111" fmla="*/ 1031 h 1550"/>
                  <a:gd name="T112" fmla="*/ 392 w 1262"/>
                  <a:gd name="T113" fmla="*/ 763 h 1550"/>
                  <a:gd name="T114" fmla="*/ 400 w 1262"/>
                  <a:gd name="T115" fmla="*/ 568 h 1550"/>
                  <a:gd name="T116" fmla="*/ 375 w 1262"/>
                  <a:gd name="T117" fmla="*/ 418 h 1550"/>
                  <a:gd name="T118" fmla="*/ 354 w 1262"/>
                  <a:gd name="T119" fmla="*/ 329 h 1550"/>
                  <a:gd name="T120" fmla="*/ 305 w 1262"/>
                  <a:gd name="T121" fmla="*/ 276 h 1550"/>
                  <a:gd name="T122" fmla="*/ 202 w 1262"/>
                  <a:gd name="T123" fmla="*/ 290 h 1550"/>
                  <a:gd name="T124" fmla="*/ 124 w 1262"/>
                  <a:gd name="T125" fmla="*/ 345 h 15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62" h="1550">
                    <a:moveTo>
                      <a:pt x="0" y="398"/>
                    </a:moveTo>
                    <a:lnTo>
                      <a:pt x="60" y="345"/>
                    </a:lnTo>
                    <a:lnTo>
                      <a:pt x="95" y="323"/>
                    </a:lnTo>
                    <a:lnTo>
                      <a:pt x="101" y="290"/>
                    </a:lnTo>
                    <a:lnTo>
                      <a:pt x="74" y="270"/>
                    </a:lnTo>
                    <a:lnTo>
                      <a:pt x="72" y="231"/>
                    </a:lnTo>
                    <a:lnTo>
                      <a:pt x="84" y="220"/>
                    </a:lnTo>
                    <a:lnTo>
                      <a:pt x="82" y="203"/>
                    </a:lnTo>
                    <a:lnTo>
                      <a:pt x="128" y="198"/>
                    </a:lnTo>
                    <a:lnTo>
                      <a:pt x="140" y="167"/>
                    </a:lnTo>
                    <a:lnTo>
                      <a:pt x="142" y="139"/>
                    </a:lnTo>
                    <a:lnTo>
                      <a:pt x="181" y="131"/>
                    </a:lnTo>
                    <a:lnTo>
                      <a:pt x="185" y="103"/>
                    </a:lnTo>
                    <a:lnTo>
                      <a:pt x="148" y="95"/>
                    </a:lnTo>
                    <a:lnTo>
                      <a:pt x="165" y="75"/>
                    </a:lnTo>
                    <a:lnTo>
                      <a:pt x="225" y="75"/>
                    </a:lnTo>
                    <a:lnTo>
                      <a:pt x="243" y="53"/>
                    </a:lnTo>
                    <a:lnTo>
                      <a:pt x="268" y="50"/>
                    </a:lnTo>
                    <a:lnTo>
                      <a:pt x="284" y="33"/>
                    </a:lnTo>
                    <a:lnTo>
                      <a:pt x="303" y="64"/>
                    </a:lnTo>
                    <a:lnTo>
                      <a:pt x="379" y="59"/>
                    </a:lnTo>
                    <a:lnTo>
                      <a:pt x="414" y="92"/>
                    </a:lnTo>
                    <a:lnTo>
                      <a:pt x="527" y="84"/>
                    </a:lnTo>
                    <a:lnTo>
                      <a:pt x="544" y="67"/>
                    </a:lnTo>
                    <a:lnTo>
                      <a:pt x="587" y="95"/>
                    </a:lnTo>
                    <a:lnTo>
                      <a:pt x="631" y="120"/>
                    </a:lnTo>
                    <a:lnTo>
                      <a:pt x="653" y="109"/>
                    </a:lnTo>
                    <a:lnTo>
                      <a:pt x="666" y="95"/>
                    </a:lnTo>
                    <a:lnTo>
                      <a:pt x="703" y="103"/>
                    </a:lnTo>
                    <a:lnTo>
                      <a:pt x="678" y="84"/>
                    </a:lnTo>
                    <a:lnTo>
                      <a:pt x="655" y="86"/>
                    </a:lnTo>
                    <a:lnTo>
                      <a:pt x="620" y="92"/>
                    </a:lnTo>
                    <a:lnTo>
                      <a:pt x="602" y="64"/>
                    </a:lnTo>
                    <a:lnTo>
                      <a:pt x="583" y="50"/>
                    </a:lnTo>
                    <a:lnTo>
                      <a:pt x="583" y="28"/>
                    </a:lnTo>
                    <a:lnTo>
                      <a:pt x="589" y="3"/>
                    </a:lnTo>
                    <a:lnTo>
                      <a:pt x="604" y="0"/>
                    </a:lnTo>
                    <a:lnTo>
                      <a:pt x="626" y="22"/>
                    </a:lnTo>
                    <a:lnTo>
                      <a:pt x="631" y="11"/>
                    </a:lnTo>
                    <a:lnTo>
                      <a:pt x="649" y="0"/>
                    </a:lnTo>
                    <a:lnTo>
                      <a:pt x="670" y="17"/>
                    </a:lnTo>
                    <a:lnTo>
                      <a:pt x="682" y="3"/>
                    </a:lnTo>
                    <a:lnTo>
                      <a:pt x="694" y="25"/>
                    </a:lnTo>
                    <a:lnTo>
                      <a:pt x="696" y="39"/>
                    </a:lnTo>
                    <a:lnTo>
                      <a:pt x="727" y="59"/>
                    </a:lnTo>
                    <a:lnTo>
                      <a:pt x="715" y="75"/>
                    </a:lnTo>
                    <a:lnTo>
                      <a:pt x="715" y="98"/>
                    </a:lnTo>
                    <a:lnTo>
                      <a:pt x="767" y="103"/>
                    </a:lnTo>
                    <a:lnTo>
                      <a:pt x="781" y="75"/>
                    </a:lnTo>
                    <a:lnTo>
                      <a:pt x="771" y="61"/>
                    </a:lnTo>
                    <a:lnTo>
                      <a:pt x="748" y="64"/>
                    </a:lnTo>
                    <a:lnTo>
                      <a:pt x="754" y="33"/>
                    </a:lnTo>
                    <a:lnTo>
                      <a:pt x="801" y="50"/>
                    </a:lnTo>
                    <a:lnTo>
                      <a:pt x="810" y="72"/>
                    </a:lnTo>
                    <a:lnTo>
                      <a:pt x="849" y="72"/>
                    </a:lnTo>
                    <a:lnTo>
                      <a:pt x="884" y="100"/>
                    </a:lnTo>
                    <a:lnTo>
                      <a:pt x="903" y="95"/>
                    </a:lnTo>
                    <a:lnTo>
                      <a:pt x="925" y="120"/>
                    </a:lnTo>
                    <a:lnTo>
                      <a:pt x="903" y="153"/>
                    </a:lnTo>
                    <a:lnTo>
                      <a:pt x="886" y="128"/>
                    </a:lnTo>
                    <a:lnTo>
                      <a:pt x="874" y="137"/>
                    </a:lnTo>
                    <a:lnTo>
                      <a:pt x="859" y="156"/>
                    </a:lnTo>
                    <a:lnTo>
                      <a:pt x="834" y="173"/>
                    </a:lnTo>
                    <a:lnTo>
                      <a:pt x="847" y="198"/>
                    </a:lnTo>
                    <a:lnTo>
                      <a:pt x="824" y="201"/>
                    </a:lnTo>
                    <a:lnTo>
                      <a:pt x="804" y="234"/>
                    </a:lnTo>
                    <a:lnTo>
                      <a:pt x="785" y="276"/>
                    </a:lnTo>
                    <a:lnTo>
                      <a:pt x="814" y="312"/>
                    </a:lnTo>
                    <a:lnTo>
                      <a:pt x="837" y="354"/>
                    </a:lnTo>
                    <a:lnTo>
                      <a:pt x="878" y="359"/>
                    </a:lnTo>
                    <a:lnTo>
                      <a:pt x="917" y="354"/>
                    </a:lnTo>
                    <a:lnTo>
                      <a:pt x="935" y="376"/>
                    </a:lnTo>
                    <a:lnTo>
                      <a:pt x="927" y="387"/>
                    </a:lnTo>
                    <a:lnTo>
                      <a:pt x="915" y="410"/>
                    </a:lnTo>
                    <a:lnTo>
                      <a:pt x="933" y="449"/>
                    </a:lnTo>
                    <a:lnTo>
                      <a:pt x="938" y="476"/>
                    </a:lnTo>
                    <a:lnTo>
                      <a:pt x="960" y="490"/>
                    </a:lnTo>
                    <a:lnTo>
                      <a:pt x="989" y="465"/>
                    </a:lnTo>
                    <a:lnTo>
                      <a:pt x="981" y="429"/>
                    </a:lnTo>
                    <a:lnTo>
                      <a:pt x="956" y="398"/>
                    </a:lnTo>
                    <a:lnTo>
                      <a:pt x="985" y="362"/>
                    </a:lnTo>
                    <a:lnTo>
                      <a:pt x="960" y="301"/>
                    </a:lnTo>
                    <a:lnTo>
                      <a:pt x="937" y="276"/>
                    </a:lnTo>
                    <a:lnTo>
                      <a:pt x="956" y="254"/>
                    </a:lnTo>
                    <a:lnTo>
                      <a:pt x="952" y="220"/>
                    </a:lnTo>
                    <a:lnTo>
                      <a:pt x="966" y="201"/>
                    </a:lnTo>
                    <a:lnTo>
                      <a:pt x="989" y="220"/>
                    </a:lnTo>
                    <a:lnTo>
                      <a:pt x="1043" y="293"/>
                    </a:lnTo>
                    <a:lnTo>
                      <a:pt x="1076" y="304"/>
                    </a:lnTo>
                    <a:lnTo>
                      <a:pt x="1086" y="284"/>
                    </a:lnTo>
                    <a:lnTo>
                      <a:pt x="1078" y="245"/>
                    </a:lnTo>
                    <a:lnTo>
                      <a:pt x="1098" y="251"/>
                    </a:lnTo>
                    <a:lnTo>
                      <a:pt x="1131" y="295"/>
                    </a:lnTo>
                    <a:lnTo>
                      <a:pt x="1137" y="320"/>
                    </a:lnTo>
                    <a:lnTo>
                      <a:pt x="1156" y="337"/>
                    </a:lnTo>
                    <a:lnTo>
                      <a:pt x="1195" y="357"/>
                    </a:lnTo>
                    <a:lnTo>
                      <a:pt x="1214" y="393"/>
                    </a:lnTo>
                    <a:lnTo>
                      <a:pt x="1244" y="418"/>
                    </a:lnTo>
                    <a:lnTo>
                      <a:pt x="1259" y="426"/>
                    </a:lnTo>
                    <a:lnTo>
                      <a:pt x="1261" y="449"/>
                    </a:lnTo>
                    <a:lnTo>
                      <a:pt x="1238" y="462"/>
                    </a:lnTo>
                    <a:lnTo>
                      <a:pt x="1224" y="446"/>
                    </a:lnTo>
                    <a:lnTo>
                      <a:pt x="1212" y="449"/>
                    </a:lnTo>
                    <a:lnTo>
                      <a:pt x="1209" y="485"/>
                    </a:lnTo>
                    <a:lnTo>
                      <a:pt x="1189" y="493"/>
                    </a:lnTo>
                    <a:lnTo>
                      <a:pt x="1168" y="474"/>
                    </a:lnTo>
                    <a:lnTo>
                      <a:pt x="1123" y="474"/>
                    </a:lnTo>
                    <a:lnTo>
                      <a:pt x="1117" y="515"/>
                    </a:lnTo>
                    <a:lnTo>
                      <a:pt x="1129" y="540"/>
                    </a:lnTo>
                    <a:lnTo>
                      <a:pt x="1146" y="527"/>
                    </a:lnTo>
                    <a:lnTo>
                      <a:pt x="1164" y="521"/>
                    </a:lnTo>
                    <a:lnTo>
                      <a:pt x="1181" y="535"/>
                    </a:lnTo>
                    <a:lnTo>
                      <a:pt x="1158" y="566"/>
                    </a:lnTo>
                    <a:lnTo>
                      <a:pt x="1181" y="593"/>
                    </a:lnTo>
                    <a:lnTo>
                      <a:pt x="1212" y="602"/>
                    </a:lnTo>
                    <a:lnTo>
                      <a:pt x="1209" y="618"/>
                    </a:lnTo>
                    <a:lnTo>
                      <a:pt x="1197" y="621"/>
                    </a:lnTo>
                    <a:lnTo>
                      <a:pt x="1168" y="716"/>
                    </a:lnTo>
                    <a:lnTo>
                      <a:pt x="1170" y="655"/>
                    </a:lnTo>
                    <a:lnTo>
                      <a:pt x="1183" y="624"/>
                    </a:lnTo>
                    <a:lnTo>
                      <a:pt x="1168" y="610"/>
                    </a:lnTo>
                    <a:lnTo>
                      <a:pt x="1150" y="630"/>
                    </a:lnTo>
                    <a:lnTo>
                      <a:pt x="1160" y="646"/>
                    </a:lnTo>
                    <a:lnTo>
                      <a:pt x="1146" y="657"/>
                    </a:lnTo>
                    <a:lnTo>
                      <a:pt x="1133" y="671"/>
                    </a:lnTo>
                    <a:lnTo>
                      <a:pt x="1135" y="713"/>
                    </a:lnTo>
                    <a:lnTo>
                      <a:pt x="1115" y="727"/>
                    </a:lnTo>
                    <a:lnTo>
                      <a:pt x="1088" y="730"/>
                    </a:lnTo>
                    <a:lnTo>
                      <a:pt x="1098" y="752"/>
                    </a:lnTo>
                    <a:lnTo>
                      <a:pt x="1088" y="777"/>
                    </a:lnTo>
                    <a:lnTo>
                      <a:pt x="1098" y="797"/>
                    </a:lnTo>
                    <a:lnTo>
                      <a:pt x="1082" y="839"/>
                    </a:lnTo>
                    <a:lnTo>
                      <a:pt x="1076" y="878"/>
                    </a:lnTo>
                    <a:lnTo>
                      <a:pt x="1053" y="900"/>
                    </a:lnTo>
                    <a:lnTo>
                      <a:pt x="1024" y="961"/>
                    </a:lnTo>
                    <a:lnTo>
                      <a:pt x="1020" y="1003"/>
                    </a:lnTo>
                    <a:lnTo>
                      <a:pt x="1030" y="1036"/>
                    </a:lnTo>
                    <a:lnTo>
                      <a:pt x="1043" y="1078"/>
                    </a:lnTo>
                    <a:lnTo>
                      <a:pt x="1051" y="1123"/>
                    </a:lnTo>
                    <a:lnTo>
                      <a:pt x="1038" y="1142"/>
                    </a:lnTo>
                    <a:lnTo>
                      <a:pt x="1020" y="1128"/>
                    </a:lnTo>
                    <a:lnTo>
                      <a:pt x="1024" y="1106"/>
                    </a:lnTo>
                    <a:lnTo>
                      <a:pt x="1014" y="1056"/>
                    </a:lnTo>
                    <a:lnTo>
                      <a:pt x="1003" y="1048"/>
                    </a:lnTo>
                    <a:lnTo>
                      <a:pt x="995" y="1017"/>
                    </a:lnTo>
                    <a:lnTo>
                      <a:pt x="979" y="1017"/>
                    </a:lnTo>
                    <a:lnTo>
                      <a:pt x="962" y="1000"/>
                    </a:lnTo>
                    <a:lnTo>
                      <a:pt x="942" y="1006"/>
                    </a:lnTo>
                    <a:lnTo>
                      <a:pt x="925" y="995"/>
                    </a:lnTo>
                    <a:lnTo>
                      <a:pt x="903" y="1009"/>
                    </a:lnTo>
                    <a:lnTo>
                      <a:pt x="865" y="997"/>
                    </a:lnTo>
                    <a:lnTo>
                      <a:pt x="890" y="1034"/>
                    </a:lnTo>
                    <a:lnTo>
                      <a:pt x="859" y="1031"/>
                    </a:lnTo>
                    <a:lnTo>
                      <a:pt x="837" y="1003"/>
                    </a:lnTo>
                    <a:lnTo>
                      <a:pt x="799" y="1003"/>
                    </a:lnTo>
                    <a:lnTo>
                      <a:pt x="804" y="1048"/>
                    </a:lnTo>
                    <a:lnTo>
                      <a:pt x="775" y="1034"/>
                    </a:lnTo>
                    <a:lnTo>
                      <a:pt x="760" y="1078"/>
                    </a:lnTo>
                    <a:lnTo>
                      <a:pt x="771" y="1098"/>
                    </a:lnTo>
                    <a:lnTo>
                      <a:pt x="760" y="1151"/>
                    </a:lnTo>
                    <a:lnTo>
                      <a:pt x="773" y="1212"/>
                    </a:lnTo>
                    <a:lnTo>
                      <a:pt x="789" y="1254"/>
                    </a:lnTo>
                    <a:lnTo>
                      <a:pt x="806" y="1293"/>
                    </a:lnTo>
                    <a:lnTo>
                      <a:pt x="859" y="1290"/>
                    </a:lnTo>
                    <a:lnTo>
                      <a:pt x="880" y="1282"/>
                    </a:lnTo>
                    <a:lnTo>
                      <a:pt x="884" y="1254"/>
                    </a:lnTo>
                    <a:lnTo>
                      <a:pt x="872" y="1231"/>
                    </a:lnTo>
                    <a:lnTo>
                      <a:pt x="874" y="1212"/>
                    </a:lnTo>
                    <a:lnTo>
                      <a:pt x="907" y="1217"/>
                    </a:lnTo>
                    <a:lnTo>
                      <a:pt x="940" y="1206"/>
                    </a:lnTo>
                    <a:lnTo>
                      <a:pt x="940" y="1231"/>
                    </a:lnTo>
                    <a:lnTo>
                      <a:pt x="931" y="1268"/>
                    </a:lnTo>
                    <a:lnTo>
                      <a:pt x="915" y="1295"/>
                    </a:lnTo>
                    <a:lnTo>
                      <a:pt x="911" y="1334"/>
                    </a:lnTo>
                    <a:lnTo>
                      <a:pt x="933" y="1351"/>
                    </a:lnTo>
                    <a:lnTo>
                      <a:pt x="962" y="1346"/>
                    </a:lnTo>
                    <a:lnTo>
                      <a:pt x="979" y="1360"/>
                    </a:lnTo>
                    <a:lnTo>
                      <a:pt x="995" y="1354"/>
                    </a:lnTo>
                    <a:lnTo>
                      <a:pt x="1001" y="1379"/>
                    </a:lnTo>
                    <a:lnTo>
                      <a:pt x="987" y="1415"/>
                    </a:lnTo>
                    <a:lnTo>
                      <a:pt x="999" y="1438"/>
                    </a:lnTo>
                    <a:lnTo>
                      <a:pt x="1001" y="1482"/>
                    </a:lnTo>
                    <a:lnTo>
                      <a:pt x="1020" y="1513"/>
                    </a:lnTo>
                    <a:lnTo>
                      <a:pt x="1045" y="1521"/>
                    </a:lnTo>
                    <a:lnTo>
                      <a:pt x="1063" y="1513"/>
                    </a:lnTo>
                    <a:lnTo>
                      <a:pt x="1071" y="1516"/>
                    </a:lnTo>
                    <a:lnTo>
                      <a:pt x="1104" y="1516"/>
                    </a:lnTo>
                    <a:lnTo>
                      <a:pt x="1133" y="1518"/>
                    </a:lnTo>
                    <a:lnTo>
                      <a:pt x="1141" y="1499"/>
                    </a:lnTo>
                    <a:lnTo>
                      <a:pt x="1115" y="1532"/>
                    </a:lnTo>
                    <a:lnTo>
                      <a:pt x="1098" y="1529"/>
                    </a:lnTo>
                    <a:lnTo>
                      <a:pt x="1080" y="1532"/>
                    </a:lnTo>
                    <a:lnTo>
                      <a:pt x="1045" y="1549"/>
                    </a:lnTo>
                    <a:lnTo>
                      <a:pt x="1016" y="1527"/>
                    </a:lnTo>
                    <a:lnTo>
                      <a:pt x="989" y="1513"/>
                    </a:lnTo>
                    <a:lnTo>
                      <a:pt x="977" y="1516"/>
                    </a:lnTo>
                    <a:lnTo>
                      <a:pt x="979" y="1496"/>
                    </a:lnTo>
                    <a:lnTo>
                      <a:pt x="977" y="1465"/>
                    </a:lnTo>
                    <a:lnTo>
                      <a:pt x="954" y="1438"/>
                    </a:lnTo>
                    <a:lnTo>
                      <a:pt x="905" y="1421"/>
                    </a:lnTo>
                    <a:lnTo>
                      <a:pt x="898" y="1410"/>
                    </a:lnTo>
                    <a:lnTo>
                      <a:pt x="884" y="1412"/>
                    </a:lnTo>
                    <a:lnTo>
                      <a:pt x="870" y="1399"/>
                    </a:lnTo>
                    <a:lnTo>
                      <a:pt x="853" y="1385"/>
                    </a:lnTo>
                    <a:lnTo>
                      <a:pt x="830" y="1346"/>
                    </a:lnTo>
                    <a:lnTo>
                      <a:pt x="802" y="1334"/>
                    </a:lnTo>
                    <a:lnTo>
                      <a:pt x="787" y="1360"/>
                    </a:lnTo>
                    <a:lnTo>
                      <a:pt x="769" y="1340"/>
                    </a:lnTo>
                    <a:lnTo>
                      <a:pt x="748" y="1340"/>
                    </a:lnTo>
                    <a:lnTo>
                      <a:pt x="705" y="1326"/>
                    </a:lnTo>
                    <a:lnTo>
                      <a:pt x="628" y="1259"/>
                    </a:lnTo>
                    <a:lnTo>
                      <a:pt x="622" y="1190"/>
                    </a:lnTo>
                    <a:lnTo>
                      <a:pt x="614" y="1162"/>
                    </a:lnTo>
                    <a:lnTo>
                      <a:pt x="600" y="1142"/>
                    </a:lnTo>
                    <a:lnTo>
                      <a:pt x="583" y="1103"/>
                    </a:lnTo>
                    <a:lnTo>
                      <a:pt x="501" y="970"/>
                    </a:lnTo>
                    <a:lnTo>
                      <a:pt x="501" y="1020"/>
                    </a:lnTo>
                    <a:lnTo>
                      <a:pt x="552" y="1109"/>
                    </a:lnTo>
                    <a:lnTo>
                      <a:pt x="573" y="1184"/>
                    </a:lnTo>
                    <a:lnTo>
                      <a:pt x="542" y="1167"/>
                    </a:lnTo>
                    <a:lnTo>
                      <a:pt x="536" y="1123"/>
                    </a:lnTo>
                    <a:lnTo>
                      <a:pt x="495" y="1095"/>
                    </a:lnTo>
                    <a:lnTo>
                      <a:pt x="519" y="1078"/>
                    </a:lnTo>
                    <a:lnTo>
                      <a:pt x="464" y="1031"/>
                    </a:lnTo>
                    <a:lnTo>
                      <a:pt x="486" y="1003"/>
                    </a:lnTo>
                    <a:lnTo>
                      <a:pt x="466" y="947"/>
                    </a:lnTo>
                    <a:lnTo>
                      <a:pt x="400" y="830"/>
                    </a:lnTo>
                    <a:lnTo>
                      <a:pt x="392" y="763"/>
                    </a:lnTo>
                    <a:lnTo>
                      <a:pt x="396" y="713"/>
                    </a:lnTo>
                    <a:lnTo>
                      <a:pt x="414" y="657"/>
                    </a:lnTo>
                    <a:lnTo>
                      <a:pt x="414" y="602"/>
                    </a:lnTo>
                    <a:lnTo>
                      <a:pt x="400" y="568"/>
                    </a:lnTo>
                    <a:lnTo>
                      <a:pt x="437" y="557"/>
                    </a:lnTo>
                    <a:lnTo>
                      <a:pt x="392" y="490"/>
                    </a:lnTo>
                    <a:lnTo>
                      <a:pt x="394" y="460"/>
                    </a:lnTo>
                    <a:lnTo>
                      <a:pt x="375" y="418"/>
                    </a:lnTo>
                    <a:lnTo>
                      <a:pt x="383" y="393"/>
                    </a:lnTo>
                    <a:lnTo>
                      <a:pt x="369" y="379"/>
                    </a:lnTo>
                    <a:lnTo>
                      <a:pt x="367" y="351"/>
                    </a:lnTo>
                    <a:lnTo>
                      <a:pt x="354" y="329"/>
                    </a:lnTo>
                    <a:lnTo>
                      <a:pt x="369" y="309"/>
                    </a:lnTo>
                    <a:lnTo>
                      <a:pt x="348" y="295"/>
                    </a:lnTo>
                    <a:lnTo>
                      <a:pt x="330" y="315"/>
                    </a:lnTo>
                    <a:lnTo>
                      <a:pt x="305" y="276"/>
                    </a:lnTo>
                    <a:lnTo>
                      <a:pt x="278" y="265"/>
                    </a:lnTo>
                    <a:lnTo>
                      <a:pt x="239" y="265"/>
                    </a:lnTo>
                    <a:lnTo>
                      <a:pt x="214" y="301"/>
                    </a:lnTo>
                    <a:lnTo>
                      <a:pt x="202" y="290"/>
                    </a:lnTo>
                    <a:lnTo>
                      <a:pt x="223" y="242"/>
                    </a:lnTo>
                    <a:lnTo>
                      <a:pt x="204" y="251"/>
                    </a:lnTo>
                    <a:lnTo>
                      <a:pt x="165" y="301"/>
                    </a:lnTo>
                    <a:lnTo>
                      <a:pt x="124" y="345"/>
                    </a:lnTo>
                    <a:lnTo>
                      <a:pt x="87" y="357"/>
                    </a:lnTo>
                    <a:lnTo>
                      <a:pt x="25" y="401"/>
                    </a:lnTo>
                    <a:lnTo>
                      <a:pt x="0" y="39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6" name="Freeform 35">
                <a:extLst>
                  <a:ext uri="{FF2B5EF4-FFF2-40B4-BE49-F238E27FC236}">
                    <a16:creationId xmlns:a16="http://schemas.microsoft.com/office/drawing/2014/main" id="{DCFCA776-CA20-6BDA-DBC4-C463CB962FE5}"/>
                  </a:ext>
                </a:extLst>
              </p:cNvPr>
              <p:cNvSpPr>
                <a:spLocks/>
              </p:cNvSpPr>
              <p:nvPr/>
            </p:nvSpPr>
            <p:spPr bwMode="auto">
              <a:xfrm>
                <a:off x="994" y="615"/>
                <a:ext cx="429" cy="408"/>
              </a:xfrm>
              <a:custGeom>
                <a:avLst/>
                <a:gdLst>
                  <a:gd name="T0" fmla="*/ 0 w 429"/>
                  <a:gd name="T1" fmla="*/ 84 h 408"/>
                  <a:gd name="T2" fmla="*/ 10 w 429"/>
                  <a:gd name="T3" fmla="*/ 53 h 408"/>
                  <a:gd name="T4" fmla="*/ 10 w 429"/>
                  <a:gd name="T5" fmla="*/ 31 h 408"/>
                  <a:gd name="T6" fmla="*/ 25 w 429"/>
                  <a:gd name="T7" fmla="*/ 0 h 408"/>
                  <a:gd name="T8" fmla="*/ 103 w 429"/>
                  <a:gd name="T9" fmla="*/ 20 h 408"/>
                  <a:gd name="T10" fmla="*/ 236 w 429"/>
                  <a:gd name="T11" fmla="*/ 56 h 408"/>
                  <a:gd name="T12" fmla="*/ 289 w 429"/>
                  <a:gd name="T13" fmla="*/ 86 h 408"/>
                  <a:gd name="T14" fmla="*/ 358 w 429"/>
                  <a:gd name="T15" fmla="*/ 114 h 408"/>
                  <a:gd name="T16" fmla="*/ 393 w 429"/>
                  <a:gd name="T17" fmla="*/ 167 h 408"/>
                  <a:gd name="T18" fmla="*/ 428 w 429"/>
                  <a:gd name="T19" fmla="*/ 192 h 408"/>
                  <a:gd name="T20" fmla="*/ 414 w 429"/>
                  <a:gd name="T21" fmla="*/ 212 h 408"/>
                  <a:gd name="T22" fmla="*/ 414 w 429"/>
                  <a:gd name="T23" fmla="*/ 237 h 408"/>
                  <a:gd name="T24" fmla="*/ 401 w 429"/>
                  <a:gd name="T25" fmla="*/ 243 h 408"/>
                  <a:gd name="T26" fmla="*/ 389 w 429"/>
                  <a:gd name="T27" fmla="*/ 265 h 408"/>
                  <a:gd name="T28" fmla="*/ 401 w 429"/>
                  <a:gd name="T29" fmla="*/ 287 h 408"/>
                  <a:gd name="T30" fmla="*/ 399 w 429"/>
                  <a:gd name="T31" fmla="*/ 304 h 408"/>
                  <a:gd name="T32" fmla="*/ 385 w 429"/>
                  <a:gd name="T33" fmla="*/ 326 h 408"/>
                  <a:gd name="T34" fmla="*/ 387 w 429"/>
                  <a:gd name="T35" fmla="*/ 348 h 408"/>
                  <a:gd name="T36" fmla="*/ 411 w 429"/>
                  <a:gd name="T37" fmla="*/ 371 h 408"/>
                  <a:gd name="T38" fmla="*/ 413 w 429"/>
                  <a:gd name="T39" fmla="*/ 393 h 408"/>
                  <a:gd name="T40" fmla="*/ 407 w 429"/>
                  <a:gd name="T41" fmla="*/ 404 h 408"/>
                  <a:gd name="T42" fmla="*/ 383 w 429"/>
                  <a:gd name="T43" fmla="*/ 407 h 408"/>
                  <a:gd name="T44" fmla="*/ 366 w 429"/>
                  <a:gd name="T45" fmla="*/ 396 h 408"/>
                  <a:gd name="T46" fmla="*/ 347 w 429"/>
                  <a:gd name="T47" fmla="*/ 368 h 408"/>
                  <a:gd name="T48" fmla="*/ 339 w 429"/>
                  <a:gd name="T49" fmla="*/ 368 h 408"/>
                  <a:gd name="T50" fmla="*/ 329 w 429"/>
                  <a:gd name="T51" fmla="*/ 357 h 408"/>
                  <a:gd name="T52" fmla="*/ 320 w 429"/>
                  <a:gd name="T53" fmla="*/ 323 h 408"/>
                  <a:gd name="T54" fmla="*/ 308 w 429"/>
                  <a:gd name="T55" fmla="*/ 312 h 408"/>
                  <a:gd name="T56" fmla="*/ 283 w 429"/>
                  <a:gd name="T57" fmla="*/ 295 h 408"/>
                  <a:gd name="T58" fmla="*/ 261 w 429"/>
                  <a:gd name="T59" fmla="*/ 284 h 408"/>
                  <a:gd name="T60" fmla="*/ 230 w 429"/>
                  <a:gd name="T61" fmla="*/ 254 h 408"/>
                  <a:gd name="T62" fmla="*/ 217 w 429"/>
                  <a:gd name="T63" fmla="*/ 231 h 408"/>
                  <a:gd name="T64" fmla="*/ 219 w 429"/>
                  <a:gd name="T65" fmla="*/ 215 h 408"/>
                  <a:gd name="T66" fmla="*/ 232 w 429"/>
                  <a:gd name="T67" fmla="*/ 201 h 408"/>
                  <a:gd name="T68" fmla="*/ 221 w 429"/>
                  <a:gd name="T69" fmla="*/ 184 h 408"/>
                  <a:gd name="T70" fmla="*/ 209 w 429"/>
                  <a:gd name="T71" fmla="*/ 192 h 408"/>
                  <a:gd name="T72" fmla="*/ 190 w 429"/>
                  <a:gd name="T73" fmla="*/ 167 h 408"/>
                  <a:gd name="T74" fmla="*/ 186 w 429"/>
                  <a:gd name="T75" fmla="*/ 181 h 408"/>
                  <a:gd name="T76" fmla="*/ 168 w 429"/>
                  <a:gd name="T77" fmla="*/ 181 h 408"/>
                  <a:gd name="T78" fmla="*/ 165 w 429"/>
                  <a:gd name="T79" fmla="*/ 170 h 408"/>
                  <a:gd name="T80" fmla="*/ 165 w 429"/>
                  <a:gd name="T81" fmla="*/ 151 h 408"/>
                  <a:gd name="T82" fmla="*/ 157 w 429"/>
                  <a:gd name="T83" fmla="*/ 139 h 408"/>
                  <a:gd name="T84" fmla="*/ 145 w 429"/>
                  <a:gd name="T85" fmla="*/ 142 h 408"/>
                  <a:gd name="T86" fmla="*/ 130 w 429"/>
                  <a:gd name="T87" fmla="*/ 112 h 408"/>
                  <a:gd name="T88" fmla="*/ 118 w 429"/>
                  <a:gd name="T89" fmla="*/ 109 h 408"/>
                  <a:gd name="T90" fmla="*/ 101 w 429"/>
                  <a:gd name="T91" fmla="*/ 95 h 408"/>
                  <a:gd name="T92" fmla="*/ 64 w 429"/>
                  <a:gd name="T93" fmla="*/ 98 h 408"/>
                  <a:gd name="T94" fmla="*/ 27 w 429"/>
                  <a:gd name="T95" fmla="*/ 95 h 408"/>
                  <a:gd name="T96" fmla="*/ 0 w 429"/>
                  <a:gd name="T97" fmla="*/ 84 h 4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29" h="408">
                    <a:moveTo>
                      <a:pt x="0" y="84"/>
                    </a:moveTo>
                    <a:lnTo>
                      <a:pt x="10" y="53"/>
                    </a:lnTo>
                    <a:lnTo>
                      <a:pt x="10" y="31"/>
                    </a:lnTo>
                    <a:lnTo>
                      <a:pt x="25" y="0"/>
                    </a:lnTo>
                    <a:lnTo>
                      <a:pt x="103" y="20"/>
                    </a:lnTo>
                    <a:lnTo>
                      <a:pt x="236" y="56"/>
                    </a:lnTo>
                    <a:lnTo>
                      <a:pt x="289" y="86"/>
                    </a:lnTo>
                    <a:lnTo>
                      <a:pt x="358" y="114"/>
                    </a:lnTo>
                    <a:lnTo>
                      <a:pt x="393" y="167"/>
                    </a:lnTo>
                    <a:lnTo>
                      <a:pt x="428" y="192"/>
                    </a:lnTo>
                    <a:lnTo>
                      <a:pt x="414" y="212"/>
                    </a:lnTo>
                    <a:lnTo>
                      <a:pt x="414" y="237"/>
                    </a:lnTo>
                    <a:lnTo>
                      <a:pt x="401" y="243"/>
                    </a:lnTo>
                    <a:lnTo>
                      <a:pt x="389" y="265"/>
                    </a:lnTo>
                    <a:lnTo>
                      <a:pt x="401" y="287"/>
                    </a:lnTo>
                    <a:lnTo>
                      <a:pt x="399" y="304"/>
                    </a:lnTo>
                    <a:lnTo>
                      <a:pt x="385" y="326"/>
                    </a:lnTo>
                    <a:lnTo>
                      <a:pt x="387" y="348"/>
                    </a:lnTo>
                    <a:lnTo>
                      <a:pt x="411" y="371"/>
                    </a:lnTo>
                    <a:lnTo>
                      <a:pt x="413" y="393"/>
                    </a:lnTo>
                    <a:lnTo>
                      <a:pt x="407" y="404"/>
                    </a:lnTo>
                    <a:lnTo>
                      <a:pt x="383" y="407"/>
                    </a:lnTo>
                    <a:lnTo>
                      <a:pt x="366" y="396"/>
                    </a:lnTo>
                    <a:lnTo>
                      <a:pt x="347" y="368"/>
                    </a:lnTo>
                    <a:lnTo>
                      <a:pt x="339" y="368"/>
                    </a:lnTo>
                    <a:lnTo>
                      <a:pt x="329" y="357"/>
                    </a:lnTo>
                    <a:lnTo>
                      <a:pt x="320" y="323"/>
                    </a:lnTo>
                    <a:lnTo>
                      <a:pt x="308" y="312"/>
                    </a:lnTo>
                    <a:lnTo>
                      <a:pt x="283" y="295"/>
                    </a:lnTo>
                    <a:lnTo>
                      <a:pt x="261" y="284"/>
                    </a:lnTo>
                    <a:lnTo>
                      <a:pt x="230" y="254"/>
                    </a:lnTo>
                    <a:lnTo>
                      <a:pt x="217" y="231"/>
                    </a:lnTo>
                    <a:lnTo>
                      <a:pt x="219" y="215"/>
                    </a:lnTo>
                    <a:lnTo>
                      <a:pt x="232" y="201"/>
                    </a:lnTo>
                    <a:lnTo>
                      <a:pt x="221" y="184"/>
                    </a:lnTo>
                    <a:lnTo>
                      <a:pt x="209" y="192"/>
                    </a:lnTo>
                    <a:lnTo>
                      <a:pt x="190" y="167"/>
                    </a:lnTo>
                    <a:lnTo>
                      <a:pt x="186" y="181"/>
                    </a:lnTo>
                    <a:lnTo>
                      <a:pt x="168" y="181"/>
                    </a:lnTo>
                    <a:lnTo>
                      <a:pt x="165" y="170"/>
                    </a:lnTo>
                    <a:lnTo>
                      <a:pt x="165" y="151"/>
                    </a:lnTo>
                    <a:lnTo>
                      <a:pt x="157" y="139"/>
                    </a:lnTo>
                    <a:lnTo>
                      <a:pt x="145" y="142"/>
                    </a:lnTo>
                    <a:lnTo>
                      <a:pt x="130" y="112"/>
                    </a:lnTo>
                    <a:lnTo>
                      <a:pt x="118" y="109"/>
                    </a:lnTo>
                    <a:lnTo>
                      <a:pt x="101" y="95"/>
                    </a:lnTo>
                    <a:lnTo>
                      <a:pt x="64" y="98"/>
                    </a:lnTo>
                    <a:lnTo>
                      <a:pt x="27" y="95"/>
                    </a:lnTo>
                    <a:lnTo>
                      <a:pt x="0" y="8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7" name="Freeform 36">
                <a:extLst>
                  <a:ext uri="{FF2B5EF4-FFF2-40B4-BE49-F238E27FC236}">
                    <a16:creationId xmlns:a16="http://schemas.microsoft.com/office/drawing/2014/main" id="{BA7F2FE7-0499-2DFC-DF7C-E9850AFD8FF6}"/>
                  </a:ext>
                </a:extLst>
              </p:cNvPr>
              <p:cNvSpPr>
                <a:spLocks/>
              </p:cNvSpPr>
              <p:nvPr/>
            </p:nvSpPr>
            <p:spPr bwMode="auto">
              <a:xfrm>
                <a:off x="908" y="758"/>
                <a:ext cx="274" cy="210"/>
              </a:xfrm>
              <a:custGeom>
                <a:avLst/>
                <a:gdLst>
                  <a:gd name="T0" fmla="*/ 10 w 274"/>
                  <a:gd name="T1" fmla="*/ 0 h 210"/>
                  <a:gd name="T2" fmla="*/ 0 w 274"/>
                  <a:gd name="T3" fmla="*/ 17 h 210"/>
                  <a:gd name="T4" fmla="*/ 0 w 274"/>
                  <a:gd name="T5" fmla="*/ 36 h 210"/>
                  <a:gd name="T6" fmla="*/ 19 w 274"/>
                  <a:gd name="T7" fmla="*/ 56 h 210"/>
                  <a:gd name="T8" fmla="*/ 31 w 274"/>
                  <a:gd name="T9" fmla="*/ 50 h 210"/>
                  <a:gd name="T10" fmla="*/ 35 w 274"/>
                  <a:gd name="T11" fmla="*/ 59 h 210"/>
                  <a:gd name="T12" fmla="*/ 46 w 274"/>
                  <a:gd name="T13" fmla="*/ 61 h 210"/>
                  <a:gd name="T14" fmla="*/ 54 w 274"/>
                  <a:gd name="T15" fmla="*/ 47 h 210"/>
                  <a:gd name="T16" fmla="*/ 81 w 274"/>
                  <a:gd name="T17" fmla="*/ 50 h 210"/>
                  <a:gd name="T18" fmla="*/ 85 w 274"/>
                  <a:gd name="T19" fmla="*/ 64 h 210"/>
                  <a:gd name="T20" fmla="*/ 94 w 274"/>
                  <a:gd name="T21" fmla="*/ 70 h 210"/>
                  <a:gd name="T22" fmla="*/ 117 w 274"/>
                  <a:gd name="T23" fmla="*/ 67 h 210"/>
                  <a:gd name="T24" fmla="*/ 125 w 274"/>
                  <a:gd name="T25" fmla="*/ 75 h 210"/>
                  <a:gd name="T26" fmla="*/ 137 w 274"/>
                  <a:gd name="T27" fmla="*/ 84 h 210"/>
                  <a:gd name="T28" fmla="*/ 146 w 274"/>
                  <a:gd name="T29" fmla="*/ 100 h 210"/>
                  <a:gd name="T30" fmla="*/ 146 w 274"/>
                  <a:gd name="T31" fmla="*/ 123 h 210"/>
                  <a:gd name="T32" fmla="*/ 138 w 274"/>
                  <a:gd name="T33" fmla="*/ 128 h 210"/>
                  <a:gd name="T34" fmla="*/ 142 w 274"/>
                  <a:gd name="T35" fmla="*/ 137 h 210"/>
                  <a:gd name="T36" fmla="*/ 131 w 274"/>
                  <a:gd name="T37" fmla="*/ 150 h 210"/>
                  <a:gd name="T38" fmla="*/ 131 w 274"/>
                  <a:gd name="T39" fmla="*/ 170 h 210"/>
                  <a:gd name="T40" fmla="*/ 148 w 274"/>
                  <a:gd name="T41" fmla="*/ 173 h 210"/>
                  <a:gd name="T42" fmla="*/ 158 w 274"/>
                  <a:gd name="T43" fmla="*/ 167 h 210"/>
                  <a:gd name="T44" fmla="*/ 161 w 274"/>
                  <a:gd name="T45" fmla="*/ 159 h 210"/>
                  <a:gd name="T46" fmla="*/ 167 w 274"/>
                  <a:gd name="T47" fmla="*/ 167 h 210"/>
                  <a:gd name="T48" fmla="*/ 177 w 274"/>
                  <a:gd name="T49" fmla="*/ 162 h 210"/>
                  <a:gd name="T50" fmla="*/ 198 w 274"/>
                  <a:gd name="T51" fmla="*/ 173 h 210"/>
                  <a:gd name="T52" fmla="*/ 211 w 274"/>
                  <a:gd name="T53" fmla="*/ 192 h 210"/>
                  <a:gd name="T54" fmla="*/ 215 w 274"/>
                  <a:gd name="T55" fmla="*/ 192 h 210"/>
                  <a:gd name="T56" fmla="*/ 217 w 274"/>
                  <a:gd name="T57" fmla="*/ 203 h 210"/>
                  <a:gd name="T58" fmla="*/ 231 w 274"/>
                  <a:gd name="T59" fmla="*/ 209 h 210"/>
                  <a:gd name="T60" fmla="*/ 246 w 274"/>
                  <a:gd name="T61" fmla="*/ 209 h 210"/>
                  <a:gd name="T62" fmla="*/ 236 w 274"/>
                  <a:gd name="T63" fmla="*/ 198 h 210"/>
                  <a:gd name="T64" fmla="*/ 240 w 274"/>
                  <a:gd name="T65" fmla="*/ 187 h 210"/>
                  <a:gd name="T66" fmla="*/ 252 w 274"/>
                  <a:gd name="T67" fmla="*/ 198 h 210"/>
                  <a:gd name="T68" fmla="*/ 265 w 274"/>
                  <a:gd name="T69" fmla="*/ 201 h 210"/>
                  <a:gd name="T70" fmla="*/ 267 w 274"/>
                  <a:gd name="T71" fmla="*/ 184 h 210"/>
                  <a:gd name="T72" fmla="*/ 254 w 274"/>
                  <a:gd name="T73" fmla="*/ 170 h 210"/>
                  <a:gd name="T74" fmla="*/ 244 w 274"/>
                  <a:gd name="T75" fmla="*/ 170 h 210"/>
                  <a:gd name="T76" fmla="*/ 231 w 274"/>
                  <a:gd name="T77" fmla="*/ 156 h 210"/>
                  <a:gd name="T78" fmla="*/ 244 w 274"/>
                  <a:gd name="T79" fmla="*/ 156 h 210"/>
                  <a:gd name="T80" fmla="*/ 254 w 274"/>
                  <a:gd name="T81" fmla="*/ 164 h 210"/>
                  <a:gd name="T82" fmla="*/ 273 w 274"/>
                  <a:gd name="T83" fmla="*/ 164 h 210"/>
                  <a:gd name="T84" fmla="*/ 269 w 274"/>
                  <a:gd name="T85" fmla="*/ 148 h 210"/>
                  <a:gd name="T86" fmla="*/ 252 w 274"/>
                  <a:gd name="T87" fmla="*/ 131 h 210"/>
                  <a:gd name="T88" fmla="*/ 240 w 274"/>
                  <a:gd name="T89" fmla="*/ 128 h 210"/>
                  <a:gd name="T90" fmla="*/ 223 w 274"/>
                  <a:gd name="T91" fmla="*/ 109 h 210"/>
                  <a:gd name="T92" fmla="*/ 202 w 274"/>
                  <a:gd name="T93" fmla="*/ 103 h 210"/>
                  <a:gd name="T94" fmla="*/ 185 w 274"/>
                  <a:gd name="T95" fmla="*/ 95 h 210"/>
                  <a:gd name="T96" fmla="*/ 171 w 274"/>
                  <a:gd name="T97" fmla="*/ 70 h 210"/>
                  <a:gd name="T98" fmla="*/ 161 w 274"/>
                  <a:gd name="T99" fmla="*/ 39 h 210"/>
                  <a:gd name="T100" fmla="*/ 148 w 274"/>
                  <a:gd name="T101" fmla="*/ 39 h 210"/>
                  <a:gd name="T102" fmla="*/ 144 w 274"/>
                  <a:gd name="T103" fmla="*/ 31 h 210"/>
                  <a:gd name="T104" fmla="*/ 137 w 274"/>
                  <a:gd name="T105" fmla="*/ 33 h 210"/>
                  <a:gd name="T106" fmla="*/ 123 w 274"/>
                  <a:gd name="T107" fmla="*/ 20 h 210"/>
                  <a:gd name="T108" fmla="*/ 100 w 274"/>
                  <a:gd name="T109" fmla="*/ 14 h 210"/>
                  <a:gd name="T110" fmla="*/ 90 w 274"/>
                  <a:gd name="T111" fmla="*/ 22 h 210"/>
                  <a:gd name="T112" fmla="*/ 69 w 274"/>
                  <a:gd name="T113" fmla="*/ 14 h 210"/>
                  <a:gd name="T114" fmla="*/ 56 w 274"/>
                  <a:gd name="T115" fmla="*/ 14 h 210"/>
                  <a:gd name="T116" fmla="*/ 50 w 274"/>
                  <a:gd name="T117" fmla="*/ 3 h 210"/>
                  <a:gd name="T118" fmla="*/ 44 w 274"/>
                  <a:gd name="T119" fmla="*/ 0 h 210"/>
                  <a:gd name="T120" fmla="*/ 35 w 274"/>
                  <a:gd name="T121" fmla="*/ 3 h 210"/>
                  <a:gd name="T122" fmla="*/ 10 w 274"/>
                  <a:gd name="T123" fmla="*/ 0 h 2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74" h="210">
                    <a:moveTo>
                      <a:pt x="10" y="0"/>
                    </a:moveTo>
                    <a:lnTo>
                      <a:pt x="0" y="17"/>
                    </a:lnTo>
                    <a:lnTo>
                      <a:pt x="0" y="36"/>
                    </a:lnTo>
                    <a:lnTo>
                      <a:pt x="19" y="56"/>
                    </a:lnTo>
                    <a:lnTo>
                      <a:pt x="31" y="50"/>
                    </a:lnTo>
                    <a:lnTo>
                      <a:pt x="35" y="59"/>
                    </a:lnTo>
                    <a:lnTo>
                      <a:pt x="46" y="61"/>
                    </a:lnTo>
                    <a:lnTo>
                      <a:pt x="54" y="47"/>
                    </a:lnTo>
                    <a:lnTo>
                      <a:pt x="81" y="50"/>
                    </a:lnTo>
                    <a:lnTo>
                      <a:pt x="85" y="64"/>
                    </a:lnTo>
                    <a:lnTo>
                      <a:pt x="94" y="70"/>
                    </a:lnTo>
                    <a:lnTo>
                      <a:pt x="117" y="67"/>
                    </a:lnTo>
                    <a:lnTo>
                      <a:pt x="125" y="75"/>
                    </a:lnTo>
                    <a:lnTo>
                      <a:pt x="137" y="84"/>
                    </a:lnTo>
                    <a:lnTo>
                      <a:pt x="146" y="100"/>
                    </a:lnTo>
                    <a:lnTo>
                      <a:pt x="146" y="123"/>
                    </a:lnTo>
                    <a:lnTo>
                      <a:pt x="138" y="128"/>
                    </a:lnTo>
                    <a:lnTo>
                      <a:pt x="142" y="137"/>
                    </a:lnTo>
                    <a:lnTo>
                      <a:pt x="131" y="150"/>
                    </a:lnTo>
                    <a:lnTo>
                      <a:pt x="131" y="170"/>
                    </a:lnTo>
                    <a:lnTo>
                      <a:pt x="148" y="173"/>
                    </a:lnTo>
                    <a:lnTo>
                      <a:pt x="158" y="167"/>
                    </a:lnTo>
                    <a:lnTo>
                      <a:pt x="161" y="159"/>
                    </a:lnTo>
                    <a:lnTo>
                      <a:pt x="167" y="167"/>
                    </a:lnTo>
                    <a:lnTo>
                      <a:pt x="177" y="162"/>
                    </a:lnTo>
                    <a:lnTo>
                      <a:pt x="198" y="173"/>
                    </a:lnTo>
                    <a:lnTo>
                      <a:pt x="211" y="192"/>
                    </a:lnTo>
                    <a:lnTo>
                      <a:pt x="215" y="192"/>
                    </a:lnTo>
                    <a:lnTo>
                      <a:pt x="217" y="203"/>
                    </a:lnTo>
                    <a:lnTo>
                      <a:pt x="231" y="209"/>
                    </a:lnTo>
                    <a:lnTo>
                      <a:pt x="246" y="209"/>
                    </a:lnTo>
                    <a:lnTo>
                      <a:pt x="236" y="198"/>
                    </a:lnTo>
                    <a:lnTo>
                      <a:pt x="240" y="187"/>
                    </a:lnTo>
                    <a:lnTo>
                      <a:pt x="252" y="198"/>
                    </a:lnTo>
                    <a:lnTo>
                      <a:pt x="265" y="201"/>
                    </a:lnTo>
                    <a:lnTo>
                      <a:pt x="267" y="184"/>
                    </a:lnTo>
                    <a:lnTo>
                      <a:pt x="254" y="170"/>
                    </a:lnTo>
                    <a:lnTo>
                      <a:pt x="244" y="170"/>
                    </a:lnTo>
                    <a:lnTo>
                      <a:pt x="231" y="156"/>
                    </a:lnTo>
                    <a:lnTo>
                      <a:pt x="244" y="156"/>
                    </a:lnTo>
                    <a:lnTo>
                      <a:pt x="254" y="164"/>
                    </a:lnTo>
                    <a:lnTo>
                      <a:pt x="273" y="164"/>
                    </a:lnTo>
                    <a:lnTo>
                      <a:pt x="269" y="148"/>
                    </a:lnTo>
                    <a:lnTo>
                      <a:pt x="252" y="131"/>
                    </a:lnTo>
                    <a:lnTo>
                      <a:pt x="240" y="128"/>
                    </a:lnTo>
                    <a:lnTo>
                      <a:pt x="223" y="109"/>
                    </a:lnTo>
                    <a:lnTo>
                      <a:pt x="202" y="103"/>
                    </a:lnTo>
                    <a:lnTo>
                      <a:pt x="185" y="95"/>
                    </a:lnTo>
                    <a:lnTo>
                      <a:pt x="171" y="70"/>
                    </a:lnTo>
                    <a:lnTo>
                      <a:pt x="161" y="39"/>
                    </a:lnTo>
                    <a:lnTo>
                      <a:pt x="148" y="39"/>
                    </a:lnTo>
                    <a:lnTo>
                      <a:pt x="144" y="31"/>
                    </a:lnTo>
                    <a:lnTo>
                      <a:pt x="137" y="33"/>
                    </a:lnTo>
                    <a:lnTo>
                      <a:pt x="123" y="20"/>
                    </a:lnTo>
                    <a:lnTo>
                      <a:pt x="100" y="14"/>
                    </a:lnTo>
                    <a:lnTo>
                      <a:pt x="90" y="22"/>
                    </a:lnTo>
                    <a:lnTo>
                      <a:pt x="69" y="14"/>
                    </a:lnTo>
                    <a:lnTo>
                      <a:pt x="56" y="14"/>
                    </a:lnTo>
                    <a:lnTo>
                      <a:pt x="50" y="3"/>
                    </a:lnTo>
                    <a:lnTo>
                      <a:pt x="44" y="0"/>
                    </a:lnTo>
                    <a:lnTo>
                      <a:pt x="35" y="3"/>
                    </a:lnTo>
                    <a:lnTo>
                      <a:pt x="1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8" name="Freeform 37">
                <a:extLst>
                  <a:ext uri="{FF2B5EF4-FFF2-40B4-BE49-F238E27FC236}">
                    <a16:creationId xmlns:a16="http://schemas.microsoft.com/office/drawing/2014/main" id="{EDA98B12-CC6A-B4BA-9B55-AFD36721048A}"/>
                  </a:ext>
                </a:extLst>
              </p:cNvPr>
              <p:cNvSpPr>
                <a:spLocks/>
              </p:cNvSpPr>
              <p:nvPr/>
            </p:nvSpPr>
            <p:spPr bwMode="auto">
              <a:xfrm>
                <a:off x="1064" y="1925"/>
                <a:ext cx="195" cy="98"/>
              </a:xfrm>
              <a:custGeom>
                <a:avLst/>
                <a:gdLst>
                  <a:gd name="T0" fmla="*/ 0 w 195"/>
                  <a:gd name="T1" fmla="*/ 49 h 98"/>
                  <a:gd name="T2" fmla="*/ 17 w 195"/>
                  <a:gd name="T3" fmla="*/ 20 h 98"/>
                  <a:gd name="T4" fmla="*/ 25 w 195"/>
                  <a:gd name="T5" fmla="*/ 20 h 98"/>
                  <a:gd name="T6" fmla="*/ 38 w 195"/>
                  <a:gd name="T7" fmla="*/ 6 h 98"/>
                  <a:gd name="T8" fmla="*/ 54 w 195"/>
                  <a:gd name="T9" fmla="*/ 6 h 98"/>
                  <a:gd name="T10" fmla="*/ 58 w 195"/>
                  <a:gd name="T11" fmla="*/ 3 h 98"/>
                  <a:gd name="T12" fmla="*/ 63 w 195"/>
                  <a:gd name="T13" fmla="*/ 0 h 98"/>
                  <a:gd name="T14" fmla="*/ 83 w 195"/>
                  <a:gd name="T15" fmla="*/ 17 h 98"/>
                  <a:gd name="T16" fmla="*/ 88 w 195"/>
                  <a:gd name="T17" fmla="*/ 29 h 98"/>
                  <a:gd name="T18" fmla="*/ 92 w 195"/>
                  <a:gd name="T19" fmla="*/ 23 h 98"/>
                  <a:gd name="T20" fmla="*/ 108 w 195"/>
                  <a:gd name="T21" fmla="*/ 34 h 98"/>
                  <a:gd name="T22" fmla="*/ 117 w 195"/>
                  <a:gd name="T23" fmla="*/ 34 h 98"/>
                  <a:gd name="T24" fmla="*/ 125 w 195"/>
                  <a:gd name="T25" fmla="*/ 43 h 98"/>
                  <a:gd name="T26" fmla="*/ 138 w 195"/>
                  <a:gd name="T27" fmla="*/ 49 h 98"/>
                  <a:gd name="T28" fmla="*/ 138 w 195"/>
                  <a:gd name="T29" fmla="*/ 63 h 98"/>
                  <a:gd name="T30" fmla="*/ 163 w 195"/>
                  <a:gd name="T31" fmla="*/ 63 h 98"/>
                  <a:gd name="T32" fmla="*/ 169 w 195"/>
                  <a:gd name="T33" fmla="*/ 77 h 98"/>
                  <a:gd name="T34" fmla="*/ 184 w 195"/>
                  <a:gd name="T35" fmla="*/ 77 h 98"/>
                  <a:gd name="T36" fmla="*/ 194 w 195"/>
                  <a:gd name="T37" fmla="*/ 94 h 98"/>
                  <a:gd name="T38" fmla="*/ 188 w 195"/>
                  <a:gd name="T39" fmla="*/ 97 h 98"/>
                  <a:gd name="T40" fmla="*/ 184 w 195"/>
                  <a:gd name="T41" fmla="*/ 91 h 98"/>
                  <a:gd name="T42" fmla="*/ 182 w 195"/>
                  <a:gd name="T43" fmla="*/ 88 h 98"/>
                  <a:gd name="T44" fmla="*/ 169 w 195"/>
                  <a:gd name="T45" fmla="*/ 91 h 98"/>
                  <a:gd name="T46" fmla="*/ 165 w 195"/>
                  <a:gd name="T47" fmla="*/ 94 h 98"/>
                  <a:gd name="T48" fmla="*/ 154 w 195"/>
                  <a:gd name="T49" fmla="*/ 97 h 98"/>
                  <a:gd name="T50" fmla="*/ 136 w 195"/>
                  <a:gd name="T51" fmla="*/ 97 h 98"/>
                  <a:gd name="T52" fmla="*/ 125 w 195"/>
                  <a:gd name="T53" fmla="*/ 97 h 98"/>
                  <a:gd name="T54" fmla="*/ 125 w 195"/>
                  <a:gd name="T55" fmla="*/ 88 h 98"/>
                  <a:gd name="T56" fmla="*/ 108 w 195"/>
                  <a:gd name="T57" fmla="*/ 66 h 98"/>
                  <a:gd name="T58" fmla="*/ 108 w 195"/>
                  <a:gd name="T59" fmla="*/ 51 h 98"/>
                  <a:gd name="T60" fmla="*/ 88 w 195"/>
                  <a:gd name="T61" fmla="*/ 51 h 98"/>
                  <a:gd name="T62" fmla="*/ 81 w 195"/>
                  <a:gd name="T63" fmla="*/ 43 h 98"/>
                  <a:gd name="T64" fmla="*/ 75 w 195"/>
                  <a:gd name="T65" fmla="*/ 51 h 98"/>
                  <a:gd name="T66" fmla="*/ 69 w 195"/>
                  <a:gd name="T67" fmla="*/ 40 h 98"/>
                  <a:gd name="T68" fmla="*/ 63 w 195"/>
                  <a:gd name="T69" fmla="*/ 40 h 98"/>
                  <a:gd name="T70" fmla="*/ 63 w 195"/>
                  <a:gd name="T71" fmla="*/ 26 h 98"/>
                  <a:gd name="T72" fmla="*/ 58 w 195"/>
                  <a:gd name="T73" fmla="*/ 20 h 98"/>
                  <a:gd name="T74" fmla="*/ 40 w 195"/>
                  <a:gd name="T75" fmla="*/ 23 h 98"/>
                  <a:gd name="T76" fmla="*/ 29 w 195"/>
                  <a:gd name="T77" fmla="*/ 40 h 98"/>
                  <a:gd name="T78" fmla="*/ 15 w 195"/>
                  <a:gd name="T79" fmla="*/ 43 h 98"/>
                  <a:gd name="T80" fmla="*/ 0 w 195"/>
                  <a:gd name="T81" fmla="*/ 49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5" h="98">
                    <a:moveTo>
                      <a:pt x="0" y="49"/>
                    </a:moveTo>
                    <a:lnTo>
                      <a:pt x="17" y="20"/>
                    </a:lnTo>
                    <a:lnTo>
                      <a:pt x="25" y="20"/>
                    </a:lnTo>
                    <a:lnTo>
                      <a:pt x="38" y="6"/>
                    </a:lnTo>
                    <a:lnTo>
                      <a:pt x="54" y="6"/>
                    </a:lnTo>
                    <a:lnTo>
                      <a:pt x="58" y="3"/>
                    </a:lnTo>
                    <a:lnTo>
                      <a:pt x="63" y="0"/>
                    </a:lnTo>
                    <a:lnTo>
                      <a:pt x="83" y="17"/>
                    </a:lnTo>
                    <a:lnTo>
                      <a:pt x="88" y="29"/>
                    </a:lnTo>
                    <a:lnTo>
                      <a:pt x="92" y="23"/>
                    </a:lnTo>
                    <a:lnTo>
                      <a:pt x="108" y="34"/>
                    </a:lnTo>
                    <a:lnTo>
                      <a:pt x="117" y="34"/>
                    </a:lnTo>
                    <a:lnTo>
                      <a:pt x="125" y="43"/>
                    </a:lnTo>
                    <a:lnTo>
                      <a:pt x="138" y="49"/>
                    </a:lnTo>
                    <a:lnTo>
                      <a:pt x="138" y="63"/>
                    </a:lnTo>
                    <a:lnTo>
                      <a:pt x="163" y="63"/>
                    </a:lnTo>
                    <a:lnTo>
                      <a:pt x="169" y="77"/>
                    </a:lnTo>
                    <a:lnTo>
                      <a:pt x="184" y="77"/>
                    </a:lnTo>
                    <a:lnTo>
                      <a:pt x="194" y="94"/>
                    </a:lnTo>
                    <a:lnTo>
                      <a:pt x="188" y="97"/>
                    </a:lnTo>
                    <a:lnTo>
                      <a:pt x="184" y="91"/>
                    </a:lnTo>
                    <a:lnTo>
                      <a:pt x="182" y="88"/>
                    </a:lnTo>
                    <a:lnTo>
                      <a:pt x="169" y="91"/>
                    </a:lnTo>
                    <a:lnTo>
                      <a:pt x="165" y="94"/>
                    </a:lnTo>
                    <a:lnTo>
                      <a:pt x="154" y="97"/>
                    </a:lnTo>
                    <a:lnTo>
                      <a:pt x="136" y="97"/>
                    </a:lnTo>
                    <a:lnTo>
                      <a:pt x="125" y="97"/>
                    </a:lnTo>
                    <a:lnTo>
                      <a:pt x="125" y="88"/>
                    </a:lnTo>
                    <a:lnTo>
                      <a:pt x="108" y="66"/>
                    </a:lnTo>
                    <a:lnTo>
                      <a:pt x="108" y="51"/>
                    </a:lnTo>
                    <a:lnTo>
                      <a:pt x="88" y="51"/>
                    </a:lnTo>
                    <a:lnTo>
                      <a:pt x="81" y="43"/>
                    </a:lnTo>
                    <a:lnTo>
                      <a:pt x="75" y="51"/>
                    </a:lnTo>
                    <a:lnTo>
                      <a:pt x="69" y="40"/>
                    </a:lnTo>
                    <a:lnTo>
                      <a:pt x="63" y="40"/>
                    </a:lnTo>
                    <a:lnTo>
                      <a:pt x="63" y="26"/>
                    </a:lnTo>
                    <a:lnTo>
                      <a:pt x="58" y="20"/>
                    </a:lnTo>
                    <a:lnTo>
                      <a:pt x="40" y="23"/>
                    </a:lnTo>
                    <a:lnTo>
                      <a:pt x="29" y="40"/>
                    </a:lnTo>
                    <a:lnTo>
                      <a:pt x="15" y="43"/>
                    </a:lnTo>
                    <a:lnTo>
                      <a:pt x="0" y="4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9" name="Freeform 38">
                <a:extLst>
                  <a:ext uri="{FF2B5EF4-FFF2-40B4-BE49-F238E27FC236}">
                    <a16:creationId xmlns:a16="http://schemas.microsoft.com/office/drawing/2014/main" id="{CFFB5A66-E303-C7A6-8E0F-714BBF7B25F1}"/>
                  </a:ext>
                </a:extLst>
              </p:cNvPr>
              <p:cNvSpPr>
                <a:spLocks/>
              </p:cNvSpPr>
              <p:nvPr/>
            </p:nvSpPr>
            <p:spPr bwMode="auto">
              <a:xfrm>
                <a:off x="1234" y="1995"/>
                <a:ext cx="129" cy="83"/>
              </a:xfrm>
              <a:custGeom>
                <a:avLst/>
                <a:gdLst>
                  <a:gd name="T0" fmla="*/ 0 w 129"/>
                  <a:gd name="T1" fmla="*/ 62 h 83"/>
                  <a:gd name="T2" fmla="*/ 12 w 129"/>
                  <a:gd name="T3" fmla="*/ 65 h 83"/>
                  <a:gd name="T4" fmla="*/ 40 w 129"/>
                  <a:gd name="T5" fmla="*/ 62 h 83"/>
                  <a:gd name="T6" fmla="*/ 52 w 129"/>
                  <a:gd name="T7" fmla="*/ 79 h 83"/>
                  <a:gd name="T8" fmla="*/ 68 w 129"/>
                  <a:gd name="T9" fmla="*/ 82 h 83"/>
                  <a:gd name="T10" fmla="*/ 76 w 129"/>
                  <a:gd name="T11" fmla="*/ 62 h 83"/>
                  <a:gd name="T12" fmla="*/ 72 w 129"/>
                  <a:gd name="T13" fmla="*/ 57 h 83"/>
                  <a:gd name="T14" fmla="*/ 80 w 129"/>
                  <a:gd name="T15" fmla="*/ 48 h 83"/>
                  <a:gd name="T16" fmla="*/ 96 w 129"/>
                  <a:gd name="T17" fmla="*/ 62 h 83"/>
                  <a:gd name="T18" fmla="*/ 108 w 129"/>
                  <a:gd name="T19" fmla="*/ 62 h 83"/>
                  <a:gd name="T20" fmla="*/ 108 w 129"/>
                  <a:gd name="T21" fmla="*/ 54 h 83"/>
                  <a:gd name="T22" fmla="*/ 116 w 129"/>
                  <a:gd name="T23" fmla="*/ 54 h 83"/>
                  <a:gd name="T24" fmla="*/ 128 w 129"/>
                  <a:gd name="T25" fmla="*/ 40 h 83"/>
                  <a:gd name="T26" fmla="*/ 120 w 129"/>
                  <a:gd name="T27" fmla="*/ 37 h 83"/>
                  <a:gd name="T28" fmla="*/ 120 w 129"/>
                  <a:gd name="T29" fmla="*/ 23 h 83"/>
                  <a:gd name="T30" fmla="*/ 120 w 129"/>
                  <a:gd name="T31" fmla="*/ 11 h 83"/>
                  <a:gd name="T32" fmla="*/ 102 w 129"/>
                  <a:gd name="T33" fmla="*/ 8 h 83"/>
                  <a:gd name="T34" fmla="*/ 88 w 129"/>
                  <a:gd name="T35" fmla="*/ 11 h 83"/>
                  <a:gd name="T36" fmla="*/ 76 w 129"/>
                  <a:gd name="T37" fmla="*/ 11 h 83"/>
                  <a:gd name="T38" fmla="*/ 58 w 129"/>
                  <a:gd name="T39" fmla="*/ 8 h 83"/>
                  <a:gd name="T40" fmla="*/ 44 w 129"/>
                  <a:gd name="T41" fmla="*/ 0 h 83"/>
                  <a:gd name="T42" fmla="*/ 40 w 129"/>
                  <a:gd name="T43" fmla="*/ 8 h 83"/>
                  <a:gd name="T44" fmla="*/ 38 w 129"/>
                  <a:gd name="T45" fmla="*/ 25 h 83"/>
                  <a:gd name="T46" fmla="*/ 24 w 129"/>
                  <a:gd name="T47" fmla="*/ 25 h 83"/>
                  <a:gd name="T48" fmla="*/ 20 w 129"/>
                  <a:gd name="T49" fmla="*/ 40 h 83"/>
                  <a:gd name="T50" fmla="*/ 12 w 129"/>
                  <a:gd name="T51" fmla="*/ 45 h 83"/>
                  <a:gd name="T52" fmla="*/ 0 w 129"/>
                  <a:gd name="T53" fmla="*/ 62 h 8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9" h="83">
                    <a:moveTo>
                      <a:pt x="0" y="62"/>
                    </a:moveTo>
                    <a:lnTo>
                      <a:pt x="12" y="65"/>
                    </a:lnTo>
                    <a:lnTo>
                      <a:pt x="40" y="62"/>
                    </a:lnTo>
                    <a:lnTo>
                      <a:pt x="52" y="79"/>
                    </a:lnTo>
                    <a:lnTo>
                      <a:pt x="68" y="82"/>
                    </a:lnTo>
                    <a:lnTo>
                      <a:pt x="76" y="62"/>
                    </a:lnTo>
                    <a:lnTo>
                      <a:pt x="72" y="57"/>
                    </a:lnTo>
                    <a:lnTo>
                      <a:pt x="80" y="48"/>
                    </a:lnTo>
                    <a:lnTo>
                      <a:pt x="96" y="62"/>
                    </a:lnTo>
                    <a:lnTo>
                      <a:pt x="108" y="62"/>
                    </a:lnTo>
                    <a:lnTo>
                      <a:pt x="108" y="54"/>
                    </a:lnTo>
                    <a:lnTo>
                      <a:pt x="116" y="54"/>
                    </a:lnTo>
                    <a:lnTo>
                      <a:pt x="128" y="40"/>
                    </a:lnTo>
                    <a:lnTo>
                      <a:pt x="120" y="37"/>
                    </a:lnTo>
                    <a:lnTo>
                      <a:pt x="120" y="23"/>
                    </a:lnTo>
                    <a:lnTo>
                      <a:pt x="120" y="11"/>
                    </a:lnTo>
                    <a:lnTo>
                      <a:pt x="102" y="8"/>
                    </a:lnTo>
                    <a:lnTo>
                      <a:pt x="88" y="11"/>
                    </a:lnTo>
                    <a:lnTo>
                      <a:pt x="76" y="11"/>
                    </a:lnTo>
                    <a:lnTo>
                      <a:pt x="58" y="8"/>
                    </a:lnTo>
                    <a:lnTo>
                      <a:pt x="44" y="0"/>
                    </a:lnTo>
                    <a:lnTo>
                      <a:pt x="40" y="8"/>
                    </a:lnTo>
                    <a:lnTo>
                      <a:pt x="38" y="25"/>
                    </a:lnTo>
                    <a:lnTo>
                      <a:pt x="24" y="25"/>
                    </a:lnTo>
                    <a:lnTo>
                      <a:pt x="20" y="40"/>
                    </a:lnTo>
                    <a:lnTo>
                      <a:pt x="12" y="45"/>
                    </a:lnTo>
                    <a:lnTo>
                      <a:pt x="0" y="62"/>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40" name="Freeform 39">
                <a:extLst>
                  <a:ext uri="{FF2B5EF4-FFF2-40B4-BE49-F238E27FC236}">
                    <a16:creationId xmlns:a16="http://schemas.microsoft.com/office/drawing/2014/main" id="{B72CA4E2-AF44-9B16-4587-9097DD2921FA}"/>
                  </a:ext>
                </a:extLst>
              </p:cNvPr>
              <p:cNvSpPr>
                <a:spLocks/>
              </p:cNvSpPr>
              <p:nvPr/>
            </p:nvSpPr>
            <p:spPr bwMode="auto">
              <a:xfrm>
                <a:off x="1155" y="2228"/>
                <a:ext cx="802" cy="1698"/>
              </a:xfrm>
              <a:custGeom>
                <a:avLst/>
                <a:gdLst>
                  <a:gd name="T0" fmla="*/ 92 w 802"/>
                  <a:gd name="T1" fmla="*/ 28 h 1698"/>
                  <a:gd name="T2" fmla="*/ 152 w 802"/>
                  <a:gd name="T3" fmla="*/ 3 h 1698"/>
                  <a:gd name="T4" fmla="*/ 127 w 802"/>
                  <a:gd name="T5" fmla="*/ 59 h 1698"/>
                  <a:gd name="T6" fmla="*/ 152 w 802"/>
                  <a:gd name="T7" fmla="*/ 56 h 1698"/>
                  <a:gd name="T8" fmla="*/ 177 w 802"/>
                  <a:gd name="T9" fmla="*/ 53 h 1698"/>
                  <a:gd name="T10" fmla="*/ 212 w 802"/>
                  <a:gd name="T11" fmla="*/ 73 h 1698"/>
                  <a:gd name="T12" fmla="*/ 322 w 802"/>
                  <a:gd name="T13" fmla="*/ 103 h 1698"/>
                  <a:gd name="T14" fmla="*/ 372 w 802"/>
                  <a:gd name="T15" fmla="*/ 134 h 1698"/>
                  <a:gd name="T16" fmla="*/ 437 w 802"/>
                  <a:gd name="T17" fmla="*/ 151 h 1698"/>
                  <a:gd name="T18" fmla="*/ 530 w 802"/>
                  <a:gd name="T19" fmla="*/ 234 h 1698"/>
                  <a:gd name="T20" fmla="*/ 581 w 802"/>
                  <a:gd name="T21" fmla="*/ 338 h 1698"/>
                  <a:gd name="T22" fmla="*/ 780 w 802"/>
                  <a:gd name="T23" fmla="*/ 424 h 1698"/>
                  <a:gd name="T24" fmla="*/ 782 w 802"/>
                  <a:gd name="T25" fmla="*/ 567 h 1698"/>
                  <a:gd name="T26" fmla="*/ 731 w 802"/>
                  <a:gd name="T27" fmla="*/ 642 h 1698"/>
                  <a:gd name="T28" fmla="*/ 723 w 802"/>
                  <a:gd name="T29" fmla="*/ 751 h 1698"/>
                  <a:gd name="T30" fmla="*/ 694 w 802"/>
                  <a:gd name="T31" fmla="*/ 798 h 1698"/>
                  <a:gd name="T32" fmla="*/ 647 w 802"/>
                  <a:gd name="T33" fmla="*/ 879 h 1698"/>
                  <a:gd name="T34" fmla="*/ 579 w 802"/>
                  <a:gd name="T35" fmla="*/ 907 h 1698"/>
                  <a:gd name="T36" fmla="*/ 544 w 802"/>
                  <a:gd name="T37" fmla="*/ 991 h 1698"/>
                  <a:gd name="T38" fmla="*/ 536 w 802"/>
                  <a:gd name="T39" fmla="*/ 1061 h 1698"/>
                  <a:gd name="T40" fmla="*/ 481 w 802"/>
                  <a:gd name="T41" fmla="*/ 1125 h 1698"/>
                  <a:gd name="T42" fmla="*/ 448 w 802"/>
                  <a:gd name="T43" fmla="*/ 1175 h 1698"/>
                  <a:gd name="T44" fmla="*/ 427 w 802"/>
                  <a:gd name="T45" fmla="*/ 1200 h 1698"/>
                  <a:gd name="T46" fmla="*/ 415 w 802"/>
                  <a:gd name="T47" fmla="*/ 1267 h 1698"/>
                  <a:gd name="T48" fmla="*/ 361 w 802"/>
                  <a:gd name="T49" fmla="*/ 1295 h 1698"/>
                  <a:gd name="T50" fmla="*/ 318 w 802"/>
                  <a:gd name="T51" fmla="*/ 1323 h 1698"/>
                  <a:gd name="T52" fmla="*/ 316 w 802"/>
                  <a:gd name="T53" fmla="*/ 1387 h 1698"/>
                  <a:gd name="T54" fmla="*/ 275 w 802"/>
                  <a:gd name="T55" fmla="*/ 1437 h 1698"/>
                  <a:gd name="T56" fmla="*/ 300 w 802"/>
                  <a:gd name="T57" fmla="*/ 1482 h 1698"/>
                  <a:gd name="T58" fmla="*/ 259 w 802"/>
                  <a:gd name="T59" fmla="*/ 1524 h 1698"/>
                  <a:gd name="T60" fmla="*/ 238 w 802"/>
                  <a:gd name="T61" fmla="*/ 1597 h 1698"/>
                  <a:gd name="T62" fmla="*/ 292 w 802"/>
                  <a:gd name="T63" fmla="*/ 1697 h 1698"/>
                  <a:gd name="T64" fmla="*/ 228 w 802"/>
                  <a:gd name="T65" fmla="*/ 1647 h 1698"/>
                  <a:gd name="T66" fmla="*/ 187 w 802"/>
                  <a:gd name="T67" fmla="*/ 1557 h 1698"/>
                  <a:gd name="T68" fmla="*/ 183 w 802"/>
                  <a:gd name="T69" fmla="*/ 1323 h 1698"/>
                  <a:gd name="T70" fmla="*/ 177 w 802"/>
                  <a:gd name="T71" fmla="*/ 1223 h 1698"/>
                  <a:gd name="T72" fmla="*/ 181 w 802"/>
                  <a:gd name="T73" fmla="*/ 1114 h 1698"/>
                  <a:gd name="T74" fmla="*/ 189 w 802"/>
                  <a:gd name="T75" fmla="*/ 1027 h 1698"/>
                  <a:gd name="T76" fmla="*/ 185 w 802"/>
                  <a:gd name="T77" fmla="*/ 888 h 1698"/>
                  <a:gd name="T78" fmla="*/ 191 w 802"/>
                  <a:gd name="T79" fmla="*/ 773 h 1698"/>
                  <a:gd name="T80" fmla="*/ 144 w 802"/>
                  <a:gd name="T81" fmla="*/ 695 h 1698"/>
                  <a:gd name="T82" fmla="*/ 72 w 802"/>
                  <a:gd name="T83" fmla="*/ 634 h 1698"/>
                  <a:gd name="T84" fmla="*/ 47 w 802"/>
                  <a:gd name="T85" fmla="*/ 539 h 1698"/>
                  <a:gd name="T86" fmla="*/ 14 w 802"/>
                  <a:gd name="T87" fmla="*/ 486 h 1698"/>
                  <a:gd name="T88" fmla="*/ 16 w 802"/>
                  <a:gd name="T89" fmla="*/ 396 h 1698"/>
                  <a:gd name="T90" fmla="*/ 8 w 802"/>
                  <a:gd name="T91" fmla="*/ 310 h 1698"/>
                  <a:gd name="T92" fmla="*/ 58 w 802"/>
                  <a:gd name="T93" fmla="*/ 140 h 16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02" h="1698">
                    <a:moveTo>
                      <a:pt x="62" y="75"/>
                    </a:moveTo>
                    <a:lnTo>
                      <a:pt x="72" y="56"/>
                    </a:lnTo>
                    <a:lnTo>
                      <a:pt x="92" y="28"/>
                    </a:lnTo>
                    <a:lnTo>
                      <a:pt x="121" y="11"/>
                    </a:lnTo>
                    <a:lnTo>
                      <a:pt x="136" y="0"/>
                    </a:lnTo>
                    <a:lnTo>
                      <a:pt x="152" y="3"/>
                    </a:lnTo>
                    <a:lnTo>
                      <a:pt x="148" y="17"/>
                    </a:lnTo>
                    <a:lnTo>
                      <a:pt x="131" y="31"/>
                    </a:lnTo>
                    <a:lnTo>
                      <a:pt x="127" y="59"/>
                    </a:lnTo>
                    <a:lnTo>
                      <a:pt x="131" y="81"/>
                    </a:lnTo>
                    <a:lnTo>
                      <a:pt x="146" y="81"/>
                    </a:lnTo>
                    <a:lnTo>
                      <a:pt x="152" y="56"/>
                    </a:lnTo>
                    <a:lnTo>
                      <a:pt x="156" y="31"/>
                    </a:lnTo>
                    <a:lnTo>
                      <a:pt x="166" y="39"/>
                    </a:lnTo>
                    <a:lnTo>
                      <a:pt x="177" y="53"/>
                    </a:lnTo>
                    <a:lnTo>
                      <a:pt x="197" y="47"/>
                    </a:lnTo>
                    <a:lnTo>
                      <a:pt x="209" y="59"/>
                    </a:lnTo>
                    <a:lnTo>
                      <a:pt x="212" y="73"/>
                    </a:lnTo>
                    <a:lnTo>
                      <a:pt x="242" y="67"/>
                    </a:lnTo>
                    <a:lnTo>
                      <a:pt x="300" y="59"/>
                    </a:lnTo>
                    <a:lnTo>
                      <a:pt x="322" y="103"/>
                    </a:lnTo>
                    <a:lnTo>
                      <a:pt x="359" y="126"/>
                    </a:lnTo>
                    <a:lnTo>
                      <a:pt x="357" y="145"/>
                    </a:lnTo>
                    <a:lnTo>
                      <a:pt x="372" y="134"/>
                    </a:lnTo>
                    <a:lnTo>
                      <a:pt x="390" y="134"/>
                    </a:lnTo>
                    <a:lnTo>
                      <a:pt x="411" y="154"/>
                    </a:lnTo>
                    <a:lnTo>
                      <a:pt x="437" y="151"/>
                    </a:lnTo>
                    <a:lnTo>
                      <a:pt x="458" y="154"/>
                    </a:lnTo>
                    <a:lnTo>
                      <a:pt x="493" y="190"/>
                    </a:lnTo>
                    <a:lnTo>
                      <a:pt x="530" y="234"/>
                    </a:lnTo>
                    <a:lnTo>
                      <a:pt x="546" y="285"/>
                    </a:lnTo>
                    <a:lnTo>
                      <a:pt x="536" y="324"/>
                    </a:lnTo>
                    <a:lnTo>
                      <a:pt x="581" y="338"/>
                    </a:lnTo>
                    <a:lnTo>
                      <a:pt x="655" y="357"/>
                    </a:lnTo>
                    <a:lnTo>
                      <a:pt x="731" y="380"/>
                    </a:lnTo>
                    <a:lnTo>
                      <a:pt x="780" y="424"/>
                    </a:lnTo>
                    <a:lnTo>
                      <a:pt x="801" y="466"/>
                    </a:lnTo>
                    <a:lnTo>
                      <a:pt x="801" y="519"/>
                    </a:lnTo>
                    <a:lnTo>
                      <a:pt x="782" y="567"/>
                    </a:lnTo>
                    <a:lnTo>
                      <a:pt x="760" y="592"/>
                    </a:lnTo>
                    <a:lnTo>
                      <a:pt x="746" y="608"/>
                    </a:lnTo>
                    <a:lnTo>
                      <a:pt x="731" y="642"/>
                    </a:lnTo>
                    <a:lnTo>
                      <a:pt x="729" y="673"/>
                    </a:lnTo>
                    <a:lnTo>
                      <a:pt x="731" y="712"/>
                    </a:lnTo>
                    <a:lnTo>
                      <a:pt x="723" y="751"/>
                    </a:lnTo>
                    <a:lnTo>
                      <a:pt x="711" y="759"/>
                    </a:lnTo>
                    <a:lnTo>
                      <a:pt x="707" y="782"/>
                    </a:lnTo>
                    <a:lnTo>
                      <a:pt x="694" y="798"/>
                    </a:lnTo>
                    <a:lnTo>
                      <a:pt x="692" y="818"/>
                    </a:lnTo>
                    <a:lnTo>
                      <a:pt x="674" y="840"/>
                    </a:lnTo>
                    <a:lnTo>
                      <a:pt x="647" y="879"/>
                    </a:lnTo>
                    <a:lnTo>
                      <a:pt x="624" y="890"/>
                    </a:lnTo>
                    <a:lnTo>
                      <a:pt x="608" y="888"/>
                    </a:lnTo>
                    <a:lnTo>
                      <a:pt x="579" y="907"/>
                    </a:lnTo>
                    <a:lnTo>
                      <a:pt x="550" y="952"/>
                    </a:lnTo>
                    <a:lnTo>
                      <a:pt x="544" y="969"/>
                    </a:lnTo>
                    <a:lnTo>
                      <a:pt x="544" y="991"/>
                    </a:lnTo>
                    <a:lnTo>
                      <a:pt x="550" y="1016"/>
                    </a:lnTo>
                    <a:lnTo>
                      <a:pt x="536" y="1041"/>
                    </a:lnTo>
                    <a:lnTo>
                      <a:pt x="536" y="1061"/>
                    </a:lnTo>
                    <a:lnTo>
                      <a:pt x="513" y="1083"/>
                    </a:lnTo>
                    <a:lnTo>
                      <a:pt x="495" y="1100"/>
                    </a:lnTo>
                    <a:lnTo>
                      <a:pt x="481" y="1125"/>
                    </a:lnTo>
                    <a:lnTo>
                      <a:pt x="476" y="1150"/>
                    </a:lnTo>
                    <a:lnTo>
                      <a:pt x="456" y="1181"/>
                    </a:lnTo>
                    <a:lnTo>
                      <a:pt x="448" y="1175"/>
                    </a:lnTo>
                    <a:lnTo>
                      <a:pt x="433" y="1175"/>
                    </a:lnTo>
                    <a:lnTo>
                      <a:pt x="413" y="1186"/>
                    </a:lnTo>
                    <a:lnTo>
                      <a:pt x="427" y="1200"/>
                    </a:lnTo>
                    <a:lnTo>
                      <a:pt x="427" y="1228"/>
                    </a:lnTo>
                    <a:lnTo>
                      <a:pt x="425" y="1250"/>
                    </a:lnTo>
                    <a:lnTo>
                      <a:pt x="415" y="1267"/>
                    </a:lnTo>
                    <a:lnTo>
                      <a:pt x="390" y="1270"/>
                    </a:lnTo>
                    <a:lnTo>
                      <a:pt x="370" y="1278"/>
                    </a:lnTo>
                    <a:lnTo>
                      <a:pt x="361" y="1295"/>
                    </a:lnTo>
                    <a:lnTo>
                      <a:pt x="361" y="1323"/>
                    </a:lnTo>
                    <a:lnTo>
                      <a:pt x="337" y="1326"/>
                    </a:lnTo>
                    <a:lnTo>
                      <a:pt x="318" y="1323"/>
                    </a:lnTo>
                    <a:lnTo>
                      <a:pt x="312" y="1334"/>
                    </a:lnTo>
                    <a:lnTo>
                      <a:pt x="322" y="1345"/>
                    </a:lnTo>
                    <a:lnTo>
                      <a:pt x="316" y="1387"/>
                    </a:lnTo>
                    <a:lnTo>
                      <a:pt x="308" y="1423"/>
                    </a:lnTo>
                    <a:lnTo>
                      <a:pt x="283" y="1423"/>
                    </a:lnTo>
                    <a:lnTo>
                      <a:pt x="275" y="1437"/>
                    </a:lnTo>
                    <a:lnTo>
                      <a:pt x="277" y="1465"/>
                    </a:lnTo>
                    <a:lnTo>
                      <a:pt x="290" y="1465"/>
                    </a:lnTo>
                    <a:lnTo>
                      <a:pt x="300" y="1482"/>
                    </a:lnTo>
                    <a:lnTo>
                      <a:pt x="294" y="1510"/>
                    </a:lnTo>
                    <a:lnTo>
                      <a:pt x="281" y="1513"/>
                    </a:lnTo>
                    <a:lnTo>
                      <a:pt x="259" y="1524"/>
                    </a:lnTo>
                    <a:lnTo>
                      <a:pt x="253" y="1546"/>
                    </a:lnTo>
                    <a:lnTo>
                      <a:pt x="251" y="1580"/>
                    </a:lnTo>
                    <a:lnTo>
                      <a:pt x="238" y="1597"/>
                    </a:lnTo>
                    <a:lnTo>
                      <a:pt x="286" y="1652"/>
                    </a:lnTo>
                    <a:lnTo>
                      <a:pt x="300" y="1680"/>
                    </a:lnTo>
                    <a:lnTo>
                      <a:pt x="292" y="1697"/>
                    </a:lnTo>
                    <a:lnTo>
                      <a:pt x="271" y="1686"/>
                    </a:lnTo>
                    <a:lnTo>
                      <a:pt x="253" y="1664"/>
                    </a:lnTo>
                    <a:lnTo>
                      <a:pt x="228" y="1647"/>
                    </a:lnTo>
                    <a:lnTo>
                      <a:pt x="205" y="1619"/>
                    </a:lnTo>
                    <a:lnTo>
                      <a:pt x="189" y="1585"/>
                    </a:lnTo>
                    <a:lnTo>
                      <a:pt x="187" y="1557"/>
                    </a:lnTo>
                    <a:lnTo>
                      <a:pt x="191" y="1535"/>
                    </a:lnTo>
                    <a:lnTo>
                      <a:pt x="189" y="1354"/>
                    </a:lnTo>
                    <a:lnTo>
                      <a:pt x="183" y="1323"/>
                    </a:lnTo>
                    <a:lnTo>
                      <a:pt x="166" y="1289"/>
                    </a:lnTo>
                    <a:lnTo>
                      <a:pt x="166" y="1259"/>
                    </a:lnTo>
                    <a:lnTo>
                      <a:pt x="177" y="1223"/>
                    </a:lnTo>
                    <a:lnTo>
                      <a:pt x="187" y="1178"/>
                    </a:lnTo>
                    <a:lnTo>
                      <a:pt x="183" y="1133"/>
                    </a:lnTo>
                    <a:lnTo>
                      <a:pt x="181" y="1114"/>
                    </a:lnTo>
                    <a:lnTo>
                      <a:pt x="179" y="1089"/>
                    </a:lnTo>
                    <a:lnTo>
                      <a:pt x="185" y="1077"/>
                    </a:lnTo>
                    <a:lnTo>
                      <a:pt x="189" y="1027"/>
                    </a:lnTo>
                    <a:lnTo>
                      <a:pt x="185" y="1002"/>
                    </a:lnTo>
                    <a:lnTo>
                      <a:pt x="193" y="941"/>
                    </a:lnTo>
                    <a:lnTo>
                      <a:pt x="185" y="888"/>
                    </a:lnTo>
                    <a:lnTo>
                      <a:pt x="191" y="860"/>
                    </a:lnTo>
                    <a:lnTo>
                      <a:pt x="201" y="807"/>
                    </a:lnTo>
                    <a:lnTo>
                      <a:pt x="191" y="773"/>
                    </a:lnTo>
                    <a:lnTo>
                      <a:pt x="172" y="748"/>
                    </a:lnTo>
                    <a:lnTo>
                      <a:pt x="166" y="720"/>
                    </a:lnTo>
                    <a:lnTo>
                      <a:pt x="144" y="695"/>
                    </a:lnTo>
                    <a:lnTo>
                      <a:pt x="121" y="678"/>
                    </a:lnTo>
                    <a:lnTo>
                      <a:pt x="88" y="670"/>
                    </a:lnTo>
                    <a:lnTo>
                      <a:pt x="72" y="634"/>
                    </a:lnTo>
                    <a:lnTo>
                      <a:pt x="51" y="597"/>
                    </a:lnTo>
                    <a:lnTo>
                      <a:pt x="49" y="567"/>
                    </a:lnTo>
                    <a:lnTo>
                      <a:pt x="47" y="539"/>
                    </a:lnTo>
                    <a:lnTo>
                      <a:pt x="41" y="519"/>
                    </a:lnTo>
                    <a:lnTo>
                      <a:pt x="29" y="497"/>
                    </a:lnTo>
                    <a:lnTo>
                      <a:pt x="14" y="486"/>
                    </a:lnTo>
                    <a:lnTo>
                      <a:pt x="2" y="463"/>
                    </a:lnTo>
                    <a:lnTo>
                      <a:pt x="16" y="444"/>
                    </a:lnTo>
                    <a:lnTo>
                      <a:pt x="16" y="396"/>
                    </a:lnTo>
                    <a:lnTo>
                      <a:pt x="8" y="371"/>
                    </a:lnTo>
                    <a:lnTo>
                      <a:pt x="0" y="346"/>
                    </a:lnTo>
                    <a:lnTo>
                      <a:pt x="8" y="310"/>
                    </a:lnTo>
                    <a:lnTo>
                      <a:pt x="39" y="220"/>
                    </a:lnTo>
                    <a:lnTo>
                      <a:pt x="41" y="181"/>
                    </a:lnTo>
                    <a:lnTo>
                      <a:pt x="58" y="140"/>
                    </a:lnTo>
                    <a:lnTo>
                      <a:pt x="58" y="117"/>
                    </a:lnTo>
                    <a:lnTo>
                      <a:pt x="62" y="7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sp>
        <p:nvSpPr>
          <p:cNvPr id="1027" name="Rectangle 40">
            <a:extLst>
              <a:ext uri="{FF2B5EF4-FFF2-40B4-BE49-F238E27FC236}">
                <a16:creationId xmlns:a16="http://schemas.microsoft.com/office/drawing/2014/main" id="{72A789C1-E430-767D-28B6-F8347196BC74}"/>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fr-FR" altLang="zh-CN"/>
              <a:t>Click to edit Master text styles</a:t>
            </a:r>
          </a:p>
          <a:p>
            <a:pPr lvl="1"/>
            <a:r>
              <a:rPr lang="fr-FR" altLang="zh-CN"/>
              <a:t>Second Level</a:t>
            </a:r>
          </a:p>
          <a:p>
            <a:pPr lvl="2"/>
            <a:r>
              <a:rPr lang="fr-FR" altLang="zh-CN"/>
              <a:t>Third Level</a:t>
            </a:r>
          </a:p>
          <a:p>
            <a:pPr lvl="3"/>
            <a:r>
              <a:rPr lang="fr-FR" altLang="zh-CN"/>
              <a:t>Fourth Level</a:t>
            </a:r>
          </a:p>
          <a:p>
            <a:pPr lvl="4"/>
            <a:r>
              <a:rPr lang="fr-FR" altLang="zh-CN"/>
              <a:t>Fifth Level</a:t>
            </a:r>
          </a:p>
        </p:txBody>
      </p:sp>
      <p:sp>
        <p:nvSpPr>
          <p:cNvPr id="1028" name="Rectangle 41">
            <a:extLst>
              <a:ext uri="{FF2B5EF4-FFF2-40B4-BE49-F238E27FC236}">
                <a16:creationId xmlns:a16="http://schemas.microsoft.com/office/drawing/2014/main" id="{B9458411-A246-1E36-92DC-72377F0075F6}"/>
              </a:ext>
            </a:extLst>
          </p:cNvPr>
          <p:cNvSpPr>
            <a:spLocks noChangeArrowheads="1"/>
          </p:cNvSpPr>
          <p:nvPr/>
        </p:nvSpPr>
        <p:spPr bwMode="auto">
          <a:xfrm>
            <a:off x="6781800" y="6324600"/>
            <a:ext cx="396875" cy="301625"/>
          </a:xfrm>
          <a:prstGeom prst="rect">
            <a:avLst/>
          </a:prstGeom>
          <a:noFill/>
          <a:ln>
            <a:noFill/>
          </a:ln>
        </p:spPr>
        <p:txBody>
          <a:bodyPr wrap="none" lIns="90487" tIns="44450" rIns="90487" bIns="44450">
            <a:spAutoFit/>
          </a:bodyPr>
          <a:lstStyle>
            <a:lvl1pPr eaLnBrk="0" hangingPunct="0">
              <a:defRPr sz="2400">
                <a:solidFill>
                  <a:schemeClr val="tx1"/>
                </a:solidFill>
                <a:latin typeface="ZapfDingbats"/>
                <a:ea typeface="宋体" panose="02010600030101010101" pitchFamily="2" charset="-122"/>
              </a:defRPr>
            </a:lvl1pPr>
            <a:lvl2pPr marL="742950" indent="-285750" eaLnBrk="0" hangingPunct="0">
              <a:defRPr sz="2400">
                <a:solidFill>
                  <a:schemeClr val="tx1"/>
                </a:solidFill>
                <a:latin typeface="ZapfDingbats"/>
                <a:ea typeface="宋体" panose="02010600030101010101" pitchFamily="2" charset="-122"/>
              </a:defRPr>
            </a:lvl2pPr>
            <a:lvl3pPr marL="1143000" indent="-228600" eaLnBrk="0" hangingPunct="0">
              <a:defRPr sz="2400">
                <a:solidFill>
                  <a:schemeClr val="tx1"/>
                </a:solidFill>
                <a:latin typeface="ZapfDingbats"/>
                <a:ea typeface="宋体" panose="02010600030101010101" pitchFamily="2" charset="-122"/>
              </a:defRPr>
            </a:lvl3pPr>
            <a:lvl4pPr marL="1600200" indent="-228600" eaLnBrk="0" hangingPunct="0">
              <a:defRPr sz="2400">
                <a:solidFill>
                  <a:schemeClr val="tx1"/>
                </a:solidFill>
                <a:latin typeface="ZapfDingbats"/>
                <a:ea typeface="宋体" panose="02010600030101010101" pitchFamily="2" charset="-122"/>
              </a:defRPr>
            </a:lvl4pPr>
            <a:lvl5pPr marL="2057400" indent="-228600" eaLnBrk="0" hangingPunct="0">
              <a:defRPr sz="2400">
                <a:solidFill>
                  <a:schemeClr val="tx1"/>
                </a:solidFill>
                <a:latin typeface="ZapfDingbats"/>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ZapfDingbats"/>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ZapfDingbats"/>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ZapfDingbats"/>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ZapfDingbats"/>
                <a:ea typeface="宋体" panose="02010600030101010101" pitchFamily="2" charset="-122"/>
              </a:defRPr>
            </a:lvl9pPr>
          </a:lstStyle>
          <a:p>
            <a:pPr>
              <a:defRPr/>
            </a:pPr>
            <a:fld id="{BA36ABAB-01AD-431B-BC80-24A09E8D3B73}" type="slidenum">
              <a:rPr lang="fr-FR" altLang="zh-CN" sz="1400" b="1" smtClean="0">
                <a:latin typeface="N Helvetica Narrow"/>
              </a:rPr>
              <a:pPr>
                <a:defRPr/>
              </a:pPr>
              <a:t>‹#›</a:t>
            </a:fld>
            <a:endParaRPr lang="fr-FR" altLang="zh-CN" sz="1400" b="1">
              <a:latin typeface="N Helvetica Narrow"/>
            </a:endParaRPr>
          </a:p>
        </p:txBody>
      </p:sp>
      <p:sp>
        <p:nvSpPr>
          <p:cNvPr id="1029" name="Rectangle 42">
            <a:extLst>
              <a:ext uri="{FF2B5EF4-FFF2-40B4-BE49-F238E27FC236}">
                <a16:creationId xmlns:a16="http://schemas.microsoft.com/office/drawing/2014/main" id="{E1E7BC46-1ABA-FA18-0277-76AC1A3B2F03}"/>
              </a:ext>
            </a:extLst>
          </p:cNvPr>
          <p:cNvSpPr>
            <a:spLocks noChangeArrowheads="1"/>
          </p:cNvSpPr>
          <p:nvPr/>
        </p:nvSpPr>
        <p:spPr bwMode="auto">
          <a:xfrm>
            <a:off x="279400" y="0"/>
            <a:ext cx="1843088" cy="363538"/>
          </a:xfrm>
          <a:prstGeom prst="rect">
            <a:avLst/>
          </a:prstGeom>
          <a:noFill/>
          <a:ln>
            <a:noFill/>
          </a:ln>
          <a:effectLst>
            <a:outerShdw dist="117088" dir="2436078" algn="ctr" rotWithShape="0">
              <a:srgbClr val="C0C0C0"/>
            </a:outerShdw>
          </a:effectLst>
        </p:spPr>
        <p:txBody>
          <a:bodyPr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en-US" altLang="zh-CN" sz="1800">
                <a:latin typeface="Arial" pitchFamily="34" charset="0"/>
              </a:rPr>
              <a:t>Finance</a:t>
            </a:r>
            <a:endParaRPr lang="fr-FR" altLang="zh-CN" sz="1800">
              <a:latin typeface="Arial" pitchFamily="34" charset="0"/>
            </a:endParaRPr>
          </a:p>
        </p:txBody>
      </p:sp>
      <p:sp>
        <p:nvSpPr>
          <p:cNvPr id="1030" name="Rectangle 43">
            <a:extLst>
              <a:ext uri="{FF2B5EF4-FFF2-40B4-BE49-F238E27FC236}">
                <a16:creationId xmlns:a16="http://schemas.microsoft.com/office/drawing/2014/main" id="{10B91AA3-D0B0-A5FF-4B47-BCFAFC81C452}"/>
              </a:ext>
            </a:extLst>
          </p:cNvPr>
          <p:cNvSpPr>
            <a:spLocks noChangeArrowheads="1"/>
          </p:cNvSpPr>
          <p:nvPr/>
        </p:nvSpPr>
        <p:spPr bwMode="auto">
          <a:xfrm>
            <a:off x="468313" y="6310313"/>
            <a:ext cx="180975" cy="301625"/>
          </a:xfrm>
          <a:prstGeom prst="rect">
            <a:avLst/>
          </a:prstGeom>
          <a:noFill/>
          <a:ln>
            <a:noFill/>
          </a:ln>
        </p:spPr>
        <p:txBody>
          <a:bodyPr wrap="none"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endParaRPr lang="fr-FR" altLang="zh-CN" sz="1400" b="1">
              <a:latin typeface="N Helvetica Narrow" charset="0"/>
            </a:endParaRPr>
          </a:p>
        </p:txBody>
      </p:sp>
      <p:sp>
        <p:nvSpPr>
          <p:cNvPr id="1031" name="Rectangle 44">
            <a:extLst>
              <a:ext uri="{FF2B5EF4-FFF2-40B4-BE49-F238E27FC236}">
                <a16:creationId xmlns:a16="http://schemas.microsoft.com/office/drawing/2014/main" id="{903D03E0-6125-F9B8-13E1-C70F90B393A5}"/>
              </a:ext>
            </a:extLst>
          </p:cNvPr>
          <p:cNvSpPr>
            <a:spLocks noChangeArrowheads="1"/>
          </p:cNvSpPr>
          <p:nvPr/>
        </p:nvSpPr>
        <p:spPr bwMode="auto">
          <a:xfrm>
            <a:off x="5076825" y="0"/>
            <a:ext cx="4067175" cy="336550"/>
          </a:xfrm>
          <a:prstGeom prst="rect">
            <a:avLst/>
          </a:prstGeom>
          <a:noFill/>
          <a:ln>
            <a:noFill/>
          </a:ln>
          <a:effectLst>
            <a:outerShdw dist="35921" dir="2700000" algn="ctr" rotWithShape="0">
              <a:srgbClr val="C0C0C0"/>
            </a:outerShdw>
          </a:effectLst>
        </p:spPr>
        <p:txBody>
          <a:bodyPr lIns="92075" tIns="46038" rIns="92075" bIns="46038">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zh-CN" altLang="en-US" sz="1400">
                <a:latin typeface="Arial" pitchFamily="34" charset="0"/>
              </a:rPr>
              <a:t>    </a:t>
            </a:r>
            <a:r>
              <a:rPr lang="en-US" altLang="zh-CN" sz="1600">
                <a:latin typeface="Arial" pitchFamily="34" charset="0"/>
              </a:rPr>
              <a:t>School of Management and Economics</a:t>
            </a:r>
            <a:endParaRPr lang="zh-CN" altLang="en-US" sz="1600">
              <a:latin typeface="Arial" pitchFamily="34" charset="0"/>
            </a:endParaRPr>
          </a:p>
        </p:txBody>
      </p:sp>
      <p:graphicFrame>
        <p:nvGraphicFramePr>
          <p:cNvPr id="1032" name="Object 45">
            <a:extLst>
              <a:ext uri="{FF2B5EF4-FFF2-40B4-BE49-F238E27FC236}">
                <a16:creationId xmlns:a16="http://schemas.microsoft.com/office/drawing/2014/main" id="{37EE65FE-A211-2CEB-955A-D180BD1D91AD}"/>
              </a:ext>
            </a:extLst>
          </p:cNvPr>
          <p:cNvGraphicFramePr>
            <a:graphicFrameLocks noChangeAspect="1"/>
          </p:cNvGraphicFramePr>
          <p:nvPr/>
        </p:nvGraphicFramePr>
        <p:xfrm>
          <a:off x="7924800" y="5715000"/>
          <a:ext cx="965200" cy="927100"/>
        </p:xfrm>
        <a:graphic>
          <a:graphicData uri="http://schemas.openxmlformats.org/presentationml/2006/ole">
            <mc:AlternateContent xmlns:mc="http://schemas.openxmlformats.org/markup-compatibility/2006">
              <mc:Choice xmlns:v="urn:schemas-microsoft-com:vml" Requires="v">
                <p:oleObj name="Image" r:id="rId17" imgW="964739" imgH="926657" progId="Photoshop.Image.7">
                  <p:embed/>
                </p:oleObj>
              </mc:Choice>
              <mc:Fallback>
                <p:oleObj name="Image" r:id="rId17" imgW="964739" imgH="926657" progId="Photoshop.Image.7">
                  <p:embed/>
                  <p:pic>
                    <p:nvPicPr>
                      <p:cNvPr id="0" name="Object 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24800" y="5715000"/>
                        <a:ext cx="965200" cy="9271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Lst>
  <p:transition>
    <p:rand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rgbClr val="0000FF"/>
        </a:buClr>
        <a:buSzPct val="8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Char char="F"/>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100000"/>
        <a:buChar char="–"/>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5pPr>
      <a:lvl6pPr marL="25146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6pPr>
      <a:lvl7pPr marL="29718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7pPr>
      <a:lvl8pPr marL="34290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8pPr>
      <a:lvl9pPr marL="38862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a:extLst>
              <a:ext uri="{FF2B5EF4-FFF2-40B4-BE49-F238E27FC236}">
                <a16:creationId xmlns:a16="http://schemas.microsoft.com/office/drawing/2014/main" id="{C755F416-F0E7-39AB-DB7A-64E505DC13C5}"/>
              </a:ext>
            </a:extLst>
          </p:cNvPr>
          <p:cNvGrpSpPr>
            <a:grpSpLocks/>
          </p:cNvGrpSpPr>
          <p:nvPr/>
        </p:nvGrpSpPr>
        <p:grpSpPr bwMode="auto">
          <a:xfrm>
            <a:off x="146050" y="976313"/>
            <a:ext cx="8836025" cy="5256212"/>
            <a:chOff x="92" y="615"/>
            <a:chExt cx="5566" cy="3311"/>
          </a:xfrm>
        </p:grpSpPr>
        <p:grpSp>
          <p:nvGrpSpPr>
            <p:cNvPr id="2057" name="Group 3">
              <a:extLst>
                <a:ext uri="{FF2B5EF4-FFF2-40B4-BE49-F238E27FC236}">
                  <a16:creationId xmlns:a16="http://schemas.microsoft.com/office/drawing/2014/main" id="{D8077306-9BEB-4ECF-BA8E-91AF1529A846}"/>
                </a:ext>
              </a:extLst>
            </p:cNvPr>
            <p:cNvGrpSpPr>
              <a:grpSpLocks/>
            </p:cNvGrpSpPr>
            <p:nvPr/>
          </p:nvGrpSpPr>
          <p:grpSpPr bwMode="auto">
            <a:xfrm>
              <a:off x="2314" y="617"/>
              <a:ext cx="3344" cy="3080"/>
              <a:chOff x="2314" y="617"/>
              <a:chExt cx="3344" cy="3080"/>
            </a:xfrm>
          </p:grpSpPr>
          <p:grpSp>
            <p:nvGrpSpPr>
              <p:cNvPr id="2065" name="Group 4">
                <a:extLst>
                  <a:ext uri="{FF2B5EF4-FFF2-40B4-BE49-F238E27FC236}">
                    <a16:creationId xmlns:a16="http://schemas.microsoft.com/office/drawing/2014/main" id="{E81B2CA3-E725-E7C2-ACF3-8B13A6196477}"/>
                  </a:ext>
                </a:extLst>
              </p:cNvPr>
              <p:cNvGrpSpPr>
                <a:grpSpLocks/>
              </p:cNvGrpSpPr>
              <p:nvPr/>
            </p:nvGrpSpPr>
            <p:grpSpPr bwMode="auto">
              <a:xfrm>
                <a:off x="5166" y="2575"/>
                <a:ext cx="492" cy="1122"/>
                <a:chOff x="5166" y="2575"/>
                <a:chExt cx="492" cy="1122"/>
              </a:xfrm>
            </p:grpSpPr>
            <p:grpSp>
              <p:nvGrpSpPr>
                <p:cNvPr id="2089" name="Group 5">
                  <a:extLst>
                    <a:ext uri="{FF2B5EF4-FFF2-40B4-BE49-F238E27FC236}">
                      <a16:creationId xmlns:a16="http://schemas.microsoft.com/office/drawing/2014/main" id="{18E529DB-42C7-5A95-AD5D-8C2CE15C4AE1}"/>
                    </a:ext>
                  </a:extLst>
                </p:cNvPr>
                <p:cNvGrpSpPr>
                  <a:grpSpLocks/>
                </p:cNvGrpSpPr>
                <p:nvPr/>
              </p:nvGrpSpPr>
              <p:grpSpPr bwMode="auto">
                <a:xfrm>
                  <a:off x="5166" y="3367"/>
                  <a:ext cx="492" cy="330"/>
                  <a:chOff x="5166" y="3367"/>
                  <a:chExt cx="492" cy="330"/>
                </a:xfrm>
              </p:grpSpPr>
              <p:sp>
                <p:nvSpPr>
                  <p:cNvPr id="2091" name="Freeform 6">
                    <a:extLst>
                      <a:ext uri="{FF2B5EF4-FFF2-40B4-BE49-F238E27FC236}">
                        <a16:creationId xmlns:a16="http://schemas.microsoft.com/office/drawing/2014/main" id="{30CF4812-6647-8BFC-C6A5-C017AA976266}"/>
                      </a:ext>
                    </a:extLst>
                  </p:cNvPr>
                  <p:cNvSpPr>
                    <a:spLocks/>
                  </p:cNvSpPr>
                  <p:nvPr/>
                </p:nvSpPr>
                <p:spPr bwMode="auto">
                  <a:xfrm>
                    <a:off x="5579" y="3367"/>
                    <a:ext cx="79" cy="200"/>
                  </a:xfrm>
                  <a:custGeom>
                    <a:avLst/>
                    <a:gdLst>
                      <a:gd name="T0" fmla="*/ 25 w 79"/>
                      <a:gd name="T1" fmla="*/ 3 h 200"/>
                      <a:gd name="T2" fmla="*/ 33 w 79"/>
                      <a:gd name="T3" fmla="*/ 0 h 200"/>
                      <a:gd name="T4" fmla="*/ 47 w 79"/>
                      <a:gd name="T5" fmla="*/ 22 h 200"/>
                      <a:gd name="T6" fmla="*/ 45 w 79"/>
                      <a:gd name="T7" fmla="*/ 86 h 200"/>
                      <a:gd name="T8" fmla="*/ 55 w 79"/>
                      <a:gd name="T9" fmla="*/ 86 h 200"/>
                      <a:gd name="T10" fmla="*/ 57 w 79"/>
                      <a:gd name="T11" fmla="*/ 94 h 200"/>
                      <a:gd name="T12" fmla="*/ 60 w 79"/>
                      <a:gd name="T13" fmla="*/ 108 h 200"/>
                      <a:gd name="T14" fmla="*/ 62 w 79"/>
                      <a:gd name="T15" fmla="*/ 116 h 200"/>
                      <a:gd name="T16" fmla="*/ 70 w 79"/>
                      <a:gd name="T17" fmla="*/ 113 h 200"/>
                      <a:gd name="T18" fmla="*/ 76 w 79"/>
                      <a:gd name="T19" fmla="*/ 100 h 200"/>
                      <a:gd name="T20" fmla="*/ 78 w 79"/>
                      <a:gd name="T21" fmla="*/ 108 h 200"/>
                      <a:gd name="T22" fmla="*/ 74 w 79"/>
                      <a:gd name="T23" fmla="*/ 119 h 200"/>
                      <a:gd name="T24" fmla="*/ 70 w 79"/>
                      <a:gd name="T25" fmla="*/ 127 h 200"/>
                      <a:gd name="T26" fmla="*/ 68 w 79"/>
                      <a:gd name="T27" fmla="*/ 144 h 200"/>
                      <a:gd name="T28" fmla="*/ 59 w 79"/>
                      <a:gd name="T29" fmla="*/ 152 h 200"/>
                      <a:gd name="T30" fmla="*/ 53 w 79"/>
                      <a:gd name="T31" fmla="*/ 155 h 200"/>
                      <a:gd name="T32" fmla="*/ 45 w 79"/>
                      <a:gd name="T33" fmla="*/ 163 h 200"/>
                      <a:gd name="T34" fmla="*/ 43 w 79"/>
                      <a:gd name="T35" fmla="*/ 171 h 200"/>
                      <a:gd name="T36" fmla="*/ 45 w 79"/>
                      <a:gd name="T37" fmla="*/ 180 h 200"/>
                      <a:gd name="T38" fmla="*/ 47 w 79"/>
                      <a:gd name="T39" fmla="*/ 188 h 200"/>
                      <a:gd name="T40" fmla="*/ 37 w 79"/>
                      <a:gd name="T41" fmla="*/ 193 h 200"/>
                      <a:gd name="T42" fmla="*/ 31 w 79"/>
                      <a:gd name="T43" fmla="*/ 196 h 200"/>
                      <a:gd name="T44" fmla="*/ 25 w 79"/>
                      <a:gd name="T45" fmla="*/ 199 h 200"/>
                      <a:gd name="T46" fmla="*/ 21 w 79"/>
                      <a:gd name="T47" fmla="*/ 196 h 200"/>
                      <a:gd name="T48" fmla="*/ 12 w 79"/>
                      <a:gd name="T49" fmla="*/ 193 h 200"/>
                      <a:gd name="T50" fmla="*/ 8 w 79"/>
                      <a:gd name="T51" fmla="*/ 188 h 200"/>
                      <a:gd name="T52" fmla="*/ 12 w 79"/>
                      <a:gd name="T53" fmla="*/ 182 h 200"/>
                      <a:gd name="T54" fmla="*/ 20 w 79"/>
                      <a:gd name="T55" fmla="*/ 180 h 200"/>
                      <a:gd name="T56" fmla="*/ 25 w 79"/>
                      <a:gd name="T57" fmla="*/ 166 h 200"/>
                      <a:gd name="T58" fmla="*/ 25 w 79"/>
                      <a:gd name="T59" fmla="*/ 160 h 200"/>
                      <a:gd name="T60" fmla="*/ 20 w 79"/>
                      <a:gd name="T61" fmla="*/ 155 h 200"/>
                      <a:gd name="T62" fmla="*/ 12 w 79"/>
                      <a:gd name="T63" fmla="*/ 146 h 200"/>
                      <a:gd name="T64" fmla="*/ 6 w 79"/>
                      <a:gd name="T65" fmla="*/ 146 h 200"/>
                      <a:gd name="T66" fmla="*/ 2 w 79"/>
                      <a:gd name="T67" fmla="*/ 144 h 200"/>
                      <a:gd name="T68" fmla="*/ 0 w 79"/>
                      <a:gd name="T69" fmla="*/ 135 h 200"/>
                      <a:gd name="T70" fmla="*/ 2 w 79"/>
                      <a:gd name="T71" fmla="*/ 130 h 200"/>
                      <a:gd name="T72" fmla="*/ 6 w 79"/>
                      <a:gd name="T73" fmla="*/ 130 h 200"/>
                      <a:gd name="T74" fmla="*/ 12 w 79"/>
                      <a:gd name="T75" fmla="*/ 127 h 200"/>
                      <a:gd name="T76" fmla="*/ 20 w 79"/>
                      <a:gd name="T77" fmla="*/ 119 h 200"/>
                      <a:gd name="T78" fmla="*/ 23 w 79"/>
                      <a:gd name="T79" fmla="*/ 116 h 200"/>
                      <a:gd name="T80" fmla="*/ 27 w 79"/>
                      <a:gd name="T81" fmla="*/ 86 h 200"/>
                      <a:gd name="T82" fmla="*/ 23 w 79"/>
                      <a:gd name="T83" fmla="*/ 77 h 200"/>
                      <a:gd name="T84" fmla="*/ 18 w 79"/>
                      <a:gd name="T85" fmla="*/ 72 h 200"/>
                      <a:gd name="T86" fmla="*/ 16 w 79"/>
                      <a:gd name="T87" fmla="*/ 55 h 200"/>
                      <a:gd name="T88" fmla="*/ 18 w 79"/>
                      <a:gd name="T89" fmla="*/ 39 h 200"/>
                      <a:gd name="T90" fmla="*/ 20 w 79"/>
                      <a:gd name="T91" fmla="*/ 28 h 200"/>
                      <a:gd name="T92" fmla="*/ 25 w 79"/>
                      <a:gd name="T93" fmla="*/ 3 h 2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9" h="200">
                        <a:moveTo>
                          <a:pt x="25" y="3"/>
                        </a:moveTo>
                        <a:lnTo>
                          <a:pt x="33" y="0"/>
                        </a:lnTo>
                        <a:lnTo>
                          <a:pt x="47" y="22"/>
                        </a:lnTo>
                        <a:lnTo>
                          <a:pt x="45" y="86"/>
                        </a:lnTo>
                        <a:lnTo>
                          <a:pt x="55" y="86"/>
                        </a:lnTo>
                        <a:lnTo>
                          <a:pt x="57" y="94"/>
                        </a:lnTo>
                        <a:lnTo>
                          <a:pt x="60" y="108"/>
                        </a:lnTo>
                        <a:lnTo>
                          <a:pt x="62" y="116"/>
                        </a:lnTo>
                        <a:lnTo>
                          <a:pt x="70" y="113"/>
                        </a:lnTo>
                        <a:lnTo>
                          <a:pt x="76" y="100"/>
                        </a:lnTo>
                        <a:lnTo>
                          <a:pt x="78" y="108"/>
                        </a:lnTo>
                        <a:lnTo>
                          <a:pt x="74" y="119"/>
                        </a:lnTo>
                        <a:lnTo>
                          <a:pt x="70" y="127"/>
                        </a:lnTo>
                        <a:lnTo>
                          <a:pt x="68" y="144"/>
                        </a:lnTo>
                        <a:lnTo>
                          <a:pt x="59" y="152"/>
                        </a:lnTo>
                        <a:lnTo>
                          <a:pt x="53" y="155"/>
                        </a:lnTo>
                        <a:lnTo>
                          <a:pt x="45" y="163"/>
                        </a:lnTo>
                        <a:lnTo>
                          <a:pt x="43" y="171"/>
                        </a:lnTo>
                        <a:lnTo>
                          <a:pt x="45" y="180"/>
                        </a:lnTo>
                        <a:lnTo>
                          <a:pt x="47" y="188"/>
                        </a:lnTo>
                        <a:lnTo>
                          <a:pt x="37" y="193"/>
                        </a:lnTo>
                        <a:lnTo>
                          <a:pt x="31" y="196"/>
                        </a:lnTo>
                        <a:lnTo>
                          <a:pt x="25" y="199"/>
                        </a:lnTo>
                        <a:lnTo>
                          <a:pt x="21" y="196"/>
                        </a:lnTo>
                        <a:lnTo>
                          <a:pt x="12" y="193"/>
                        </a:lnTo>
                        <a:lnTo>
                          <a:pt x="8" y="188"/>
                        </a:lnTo>
                        <a:lnTo>
                          <a:pt x="12" y="182"/>
                        </a:lnTo>
                        <a:lnTo>
                          <a:pt x="20" y="180"/>
                        </a:lnTo>
                        <a:lnTo>
                          <a:pt x="25" y="166"/>
                        </a:lnTo>
                        <a:lnTo>
                          <a:pt x="25" y="160"/>
                        </a:lnTo>
                        <a:lnTo>
                          <a:pt x="20" y="155"/>
                        </a:lnTo>
                        <a:lnTo>
                          <a:pt x="12" y="146"/>
                        </a:lnTo>
                        <a:lnTo>
                          <a:pt x="6" y="146"/>
                        </a:lnTo>
                        <a:lnTo>
                          <a:pt x="2" y="144"/>
                        </a:lnTo>
                        <a:lnTo>
                          <a:pt x="0" y="135"/>
                        </a:lnTo>
                        <a:lnTo>
                          <a:pt x="2" y="130"/>
                        </a:lnTo>
                        <a:lnTo>
                          <a:pt x="6" y="130"/>
                        </a:lnTo>
                        <a:lnTo>
                          <a:pt x="12" y="127"/>
                        </a:lnTo>
                        <a:lnTo>
                          <a:pt x="20" y="119"/>
                        </a:lnTo>
                        <a:lnTo>
                          <a:pt x="23" y="116"/>
                        </a:lnTo>
                        <a:lnTo>
                          <a:pt x="27" y="86"/>
                        </a:lnTo>
                        <a:lnTo>
                          <a:pt x="23" y="77"/>
                        </a:lnTo>
                        <a:lnTo>
                          <a:pt x="18" y="72"/>
                        </a:lnTo>
                        <a:lnTo>
                          <a:pt x="16" y="55"/>
                        </a:lnTo>
                        <a:lnTo>
                          <a:pt x="18" y="39"/>
                        </a:lnTo>
                        <a:lnTo>
                          <a:pt x="20" y="28"/>
                        </a:lnTo>
                        <a:lnTo>
                          <a:pt x="25" y="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92" name="Freeform 7">
                    <a:extLst>
                      <a:ext uri="{FF2B5EF4-FFF2-40B4-BE49-F238E27FC236}">
                        <a16:creationId xmlns:a16="http://schemas.microsoft.com/office/drawing/2014/main" id="{4EE69A93-B788-939A-6D01-BC405C75C0B0}"/>
                      </a:ext>
                    </a:extLst>
                  </p:cNvPr>
                  <p:cNvSpPr>
                    <a:spLocks/>
                  </p:cNvSpPr>
                  <p:nvPr/>
                </p:nvSpPr>
                <p:spPr bwMode="auto">
                  <a:xfrm>
                    <a:off x="5428" y="3527"/>
                    <a:ext cx="146" cy="170"/>
                  </a:xfrm>
                  <a:custGeom>
                    <a:avLst/>
                    <a:gdLst>
                      <a:gd name="T0" fmla="*/ 102 w 146"/>
                      <a:gd name="T1" fmla="*/ 0 h 170"/>
                      <a:gd name="T2" fmla="*/ 120 w 146"/>
                      <a:gd name="T3" fmla="*/ 0 h 170"/>
                      <a:gd name="T4" fmla="*/ 145 w 146"/>
                      <a:gd name="T5" fmla="*/ 44 h 170"/>
                      <a:gd name="T6" fmla="*/ 118 w 146"/>
                      <a:gd name="T7" fmla="*/ 83 h 170"/>
                      <a:gd name="T8" fmla="*/ 118 w 146"/>
                      <a:gd name="T9" fmla="*/ 100 h 170"/>
                      <a:gd name="T10" fmla="*/ 112 w 146"/>
                      <a:gd name="T11" fmla="*/ 105 h 170"/>
                      <a:gd name="T12" fmla="*/ 96 w 146"/>
                      <a:gd name="T13" fmla="*/ 105 h 170"/>
                      <a:gd name="T14" fmla="*/ 76 w 146"/>
                      <a:gd name="T15" fmla="*/ 127 h 170"/>
                      <a:gd name="T16" fmla="*/ 59 w 146"/>
                      <a:gd name="T17" fmla="*/ 150 h 170"/>
                      <a:gd name="T18" fmla="*/ 47 w 146"/>
                      <a:gd name="T19" fmla="*/ 169 h 170"/>
                      <a:gd name="T20" fmla="*/ 47 w 146"/>
                      <a:gd name="T21" fmla="*/ 152 h 170"/>
                      <a:gd name="T22" fmla="*/ 25 w 146"/>
                      <a:gd name="T23" fmla="*/ 155 h 170"/>
                      <a:gd name="T24" fmla="*/ 16 w 146"/>
                      <a:gd name="T25" fmla="*/ 155 h 170"/>
                      <a:gd name="T26" fmla="*/ 0 w 146"/>
                      <a:gd name="T27" fmla="*/ 155 h 170"/>
                      <a:gd name="T28" fmla="*/ 22 w 146"/>
                      <a:gd name="T29" fmla="*/ 127 h 170"/>
                      <a:gd name="T30" fmla="*/ 29 w 146"/>
                      <a:gd name="T31" fmla="*/ 114 h 170"/>
                      <a:gd name="T32" fmla="*/ 37 w 146"/>
                      <a:gd name="T33" fmla="*/ 114 h 170"/>
                      <a:gd name="T34" fmla="*/ 53 w 146"/>
                      <a:gd name="T35" fmla="*/ 91 h 170"/>
                      <a:gd name="T36" fmla="*/ 59 w 146"/>
                      <a:gd name="T37" fmla="*/ 91 h 170"/>
                      <a:gd name="T38" fmla="*/ 59 w 146"/>
                      <a:gd name="T39" fmla="*/ 89 h 170"/>
                      <a:gd name="T40" fmla="*/ 67 w 146"/>
                      <a:gd name="T41" fmla="*/ 80 h 170"/>
                      <a:gd name="T42" fmla="*/ 76 w 146"/>
                      <a:gd name="T43" fmla="*/ 80 h 170"/>
                      <a:gd name="T44" fmla="*/ 73 w 146"/>
                      <a:gd name="T45" fmla="*/ 55 h 170"/>
                      <a:gd name="T46" fmla="*/ 74 w 146"/>
                      <a:gd name="T47" fmla="*/ 55 h 170"/>
                      <a:gd name="T48" fmla="*/ 84 w 146"/>
                      <a:gd name="T49" fmla="*/ 42 h 170"/>
                      <a:gd name="T50" fmla="*/ 88 w 146"/>
                      <a:gd name="T51" fmla="*/ 53 h 170"/>
                      <a:gd name="T52" fmla="*/ 104 w 146"/>
                      <a:gd name="T53" fmla="*/ 33 h 170"/>
                      <a:gd name="T54" fmla="*/ 102 w 146"/>
                      <a:gd name="T55" fmla="*/ 0 h 1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46" h="170">
                        <a:moveTo>
                          <a:pt x="102" y="0"/>
                        </a:moveTo>
                        <a:lnTo>
                          <a:pt x="120" y="0"/>
                        </a:lnTo>
                        <a:lnTo>
                          <a:pt x="145" y="44"/>
                        </a:lnTo>
                        <a:lnTo>
                          <a:pt x="118" y="83"/>
                        </a:lnTo>
                        <a:lnTo>
                          <a:pt x="118" y="100"/>
                        </a:lnTo>
                        <a:lnTo>
                          <a:pt x="112" y="105"/>
                        </a:lnTo>
                        <a:lnTo>
                          <a:pt x="96" y="105"/>
                        </a:lnTo>
                        <a:lnTo>
                          <a:pt x="76" y="127"/>
                        </a:lnTo>
                        <a:lnTo>
                          <a:pt x="59" y="150"/>
                        </a:lnTo>
                        <a:lnTo>
                          <a:pt x="47" y="169"/>
                        </a:lnTo>
                        <a:lnTo>
                          <a:pt x="47" y="152"/>
                        </a:lnTo>
                        <a:lnTo>
                          <a:pt x="25" y="155"/>
                        </a:lnTo>
                        <a:lnTo>
                          <a:pt x="16" y="155"/>
                        </a:lnTo>
                        <a:lnTo>
                          <a:pt x="0" y="155"/>
                        </a:lnTo>
                        <a:lnTo>
                          <a:pt x="22" y="127"/>
                        </a:lnTo>
                        <a:lnTo>
                          <a:pt x="29" y="114"/>
                        </a:lnTo>
                        <a:lnTo>
                          <a:pt x="37" y="114"/>
                        </a:lnTo>
                        <a:lnTo>
                          <a:pt x="53" y="91"/>
                        </a:lnTo>
                        <a:lnTo>
                          <a:pt x="59" y="91"/>
                        </a:lnTo>
                        <a:lnTo>
                          <a:pt x="59" y="89"/>
                        </a:lnTo>
                        <a:lnTo>
                          <a:pt x="67" y="80"/>
                        </a:lnTo>
                        <a:lnTo>
                          <a:pt x="76" y="80"/>
                        </a:lnTo>
                        <a:lnTo>
                          <a:pt x="73" y="55"/>
                        </a:lnTo>
                        <a:lnTo>
                          <a:pt x="74" y="55"/>
                        </a:lnTo>
                        <a:lnTo>
                          <a:pt x="84" y="42"/>
                        </a:lnTo>
                        <a:lnTo>
                          <a:pt x="88" y="53"/>
                        </a:lnTo>
                        <a:lnTo>
                          <a:pt x="104" y="33"/>
                        </a:lnTo>
                        <a:lnTo>
                          <a:pt x="10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93" name="Freeform 8">
                    <a:extLst>
                      <a:ext uri="{FF2B5EF4-FFF2-40B4-BE49-F238E27FC236}">
                        <a16:creationId xmlns:a16="http://schemas.microsoft.com/office/drawing/2014/main" id="{C21F3E25-B271-FA4D-8D99-C55A9F363DEE}"/>
                      </a:ext>
                    </a:extLst>
                  </p:cNvPr>
                  <p:cNvSpPr>
                    <a:spLocks/>
                  </p:cNvSpPr>
                  <p:nvPr/>
                </p:nvSpPr>
                <p:spPr bwMode="auto">
                  <a:xfrm>
                    <a:off x="5166" y="3537"/>
                    <a:ext cx="56" cy="90"/>
                  </a:xfrm>
                  <a:custGeom>
                    <a:avLst/>
                    <a:gdLst>
                      <a:gd name="T0" fmla="*/ 0 w 56"/>
                      <a:gd name="T1" fmla="*/ 0 h 90"/>
                      <a:gd name="T2" fmla="*/ 12 w 56"/>
                      <a:gd name="T3" fmla="*/ 0 h 90"/>
                      <a:gd name="T4" fmla="*/ 26 w 56"/>
                      <a:gd name="T5" fmla="*/ 11 h 90"/>
                      <a:gd name="T6" fmla="*/ 55 w 56"/>
                      <a:gd name="T7" fmla="*/ 11 h 90"/>
                      <a:gd name="T8" fmla="*/ 51 w 56"/>
                      <a:gd name="T9" fmla="*/ 25 h 90"/>
                      <a:gd name="T10" fmla="*/ 55 w 56"/>
                      <a:gd name="T11" fmla="*/ 42 h 90"/>
                      <a:gd name="T12" fmla="*/ 45 w 56"/>
                      <a:gd name="T13" fmla="*/ 42 h 90"/>
                      <a:gd name="T14" fmla="*/ 43 w 56"/>
                      <a:gd name="T15" fmla="*/ 45 h 90"/>
                      <a:gd name="T16" fmla="*/ 37 w 56"/>
                      <a:gd name="T17" fmla="*/ 47 h 90"/>
                      <a:gd name="T18" fmla="*/ 43 w 56"/>
                      <a:gd name="T19" fmla="*/ 89 h 90"/>
                      <a:gd name="T20" fmla="*/ 26 w 56"/>
                      <a:gd name="T21" fmla="*/ 86 h 90"/>
                      <a:gd name="T22" fmla="*/ 10 w 56"/>
                      <a:gd name="T23" fmla="*/ 72 h 90"/>
                      <a:gd name="T24" fmla="*/ 10 w 56"/>
                      <a:gd name="T25" fmla="*/ 45 h 90"/>
                      <a:gd name="T26" fmla="*/ 10 w 56"/>
                      <a:gd name="T27" fmla="*/ 33 h 90"/>
                      <a:gd name="T28" fmla="*/ 0 w 56"/>
                      <a:gd name="T29" fmla="*/ 25 h 90"/>
                      <a:gd name="T30" fmla="*/ 0 w 56"/>
                      <a:gd name="T31" fmla="*/ 0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 h="90">
                        <a:moveTo>
                          <a:pt x="0" y="0"/>
                        </a:moveTo>
                        <a:lnTo>
                          <a:pt x="12" y="0"/>
                        </a:lnTo>
                        <a:lnTo>
                          <a:pt x="26" y="11"/>
                        </a:lnTo>
                        <a:lnTo>
                          <a:pt x="55" y="11"/>
                        </a:lnTo>
                        <a:lnTo>
                          <a:pt x="51" y="25"/>
                        </a:lnTo>
                        <a:lnTo>
                          <a:pt x="55" y="42"/>
                        </a:lnTo>
                        <a:lnTo>
                          <a:pt x="45" y="42"/>
                        </a:lnTo>
                        <a:lnTo>
                          <a:pt x="43" y="45"/>
                        </a:lnTo>
                        <a:lnTo>
                          <a:pt x="37" y="47"/>
                        </a:lnTo>
                        <a:lnTo>
                          <a:pt x="43" y="89"/>
                        </a:lnTo>
                        <a:lnTo>
                          <a:pt x="26" y="86"/>
                        </a:lnTo>
                        <a:lnTo>
                          <a:pt x="10" y="72"/>
                        </a:lnTo>
                        <a:lnTo>
                          <a:pt x="10" y="45"/>
                        </a:lnTo>
                        <a:lnTo>
                          <a:pt x="10" y="33"/>
                        </a:lnTo>
                        <a:lnTo>
                          <a:pt x="0"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2090" name="Freeform 9">
                  <a:extLst>
                    <a:ext uri="{FF2B5EF4-FFF2-40B4-BE49-F238E27FC236}">
                      <a16:creationId xmlns:a16="http://schemas.microsoft.com/office/drawing/2014/main" id="{1E4F3DA4-A49A-B09A-2E74-A38B3F09F658}"/>
                    </a:ext>
                  </a:extLst>
                </p:cNvPr>
                <p:cNvSpPr>
                  <a:spLocks/>
                </p:cNvSpPr>
                <p:nvPr/>
              </p:nvSpPr>
              <p:spPr bwMode="auto">
                <a:xfrm>
                  <a:off x="5266" y="2575"/>
                  <a:ext cx="89" cy="101"/>
                </a:xfrm>
                <a:custGeom>
                  <a:avLst/>
                  <a:gdLst>
                    <a:gd name="T0" fmla="*/ 16 w 89"/>
                    <a:gd name="T1" fmla="*/ 37 h 101"/>
                    <a:gd name="T2" fmla="*/ 0 w 89"/>
                    <a:gd name="T3" fmla="*/ 80 h 101"/>
                    <a:gd name="T4" fmla="*/ 6 w 89"/>
                    <a:gd name="T5" fmla="*/ 97 h 101"/>
                    <a:gd name="T6" fmla="*/ 31 w 89"/>
                    <a:gd name="T7" fmla="*/ 100 h 101"/>
                    <a:gd name="T8" fmla="*/ 53 w 89"/>
                    <a:gd name="T9" fmla="*/ 100 h 101"/>
                    <a:gd name="T10" fmla="*/ 61 w 89"/>
                    <a:gd name="T11" fmla="*/ 83 h 101"/>
                    <a:gd name="T12" fmla="*/ 65 w 89"/>
                    <a:gd name="T13" fmla="*/ 66 h 101"/>
                    <a:gd name="T14" fmla="*/ 88 w 89"/>
                    <a:gd name="T15" fmla="*/ 66 h 101"/>
                    <a:gd name="T16" fmla="*/ 84 w 89"/>
                    <a:gd name="T17" fmla="*/ 40 h 101"/>
                    <a:gd name="T18" fmla="*/ 84 w 89"/>
                    <a:gd name="T19" fmla="*/ 14 h 101"/>
                    <a:gd name="T20" fmla="*/ 61 w 89"/>
                    <a:gd name="T21" fmla="*/ 0 h 101"/>
                    <a:gd name="T22" fmla="*/ 59 w 89"/>
                    <a:gd name="T23" fmla="*/ 29 h 101"/>
                    <a:gd name="T24" fmla="*/ 72 w 89"/>
                    <a:gd name="T25" fmla="*/ 46 h 101"/>
                    <a:gd name="T26" fmla="*/ 51 w 89"/>
                    <a:gd name="T27" fmla="*/ 46 h 101"/>
                    <a:gd name="T28" fmla="*/ 43 w 89"/>
                    <a:gd name="T29" fmla="*/ 57 h 101"/>
                    <a:gd name="T30" fmla="*/ 16 w 89"/>
                    <a:gd name="T31" fmla="*/ 37 h 1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9" h="101">
                      <a:moveTo>
                        <a:pt x="16" y="37"/>
                      </a:moveTo>
                      <a:lnTo>
                        <a:pt x="0" y="80"/>
                      </a:lnTo>
                      <a:lnTo>
                        <a:pt x="6" y="97"/>
                      </a:lnTo>
                      <a:lnTo>
                        <a:pt x="31" y="100"/>
                      </a:lnTo>
                      <a:lnTo>
                        <a:pt x="53" y="100"/>
                      </a:lnTo>
                      <a:lnTo>
                        <a:pt x="61" y="83"/>
                      </a:lnTo>
                      <a:lnTo>
                        <a:pt x="65" y="66"/>
                      </a:lnTo>
                      <a:lnTo>
                        <a:pt x="88" y="66"/>
                      </a:lnTo>
                      <a:lnTo>
                        <a:pt x="84" y="40"/>
                      </a:lnTo>
                      <a:lnTo>
                        <a:pt x="84" y="14"/>
                      </a:lnTo>
                      <a:lnTo>
                        <a:pt x="61" y="0"/>
                      </a:lnTo>
                      <a:lnTo>
                        <a:pt x="59" y="29"/>
                      </a:lnTo>
                      <a:lnTo>
                        <a:pt x="72" y="46"/>
                      </a:lnTo>
                      <a:lnTo>
                        <a:pt x="51" y="46"/>
                      </a:lnTo>
                      <a:lnTo>
                        <a:pt x="43" y="57"/>
                      </a:lnTo>
                      <a:lnTo>
                        <a:pt x="16" y="3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2066" name="Group 10">
                <a:extLst>
                  <a:ext uri="{FF2B5EF4-FFF2-40B4-BE49-F238E27FC236}">
                    <a16:creationId xmlns:a16="http://schemas.microsoft.com/office/drawing/2014/main" id="{154F9291-1C76-D0D6-5D6A-D2724F89DAA9}"/>
                  </a:ext>
                </a:extLst>
              </p:cNvPr>
              <p:cNvGrpSpPr>
                <a:grpSpLocks/>
              </p:cNvGrpSpPr>
              <p:nvPr/>
            </p:nvGrpSpPr>
            <p:grpSpPr bwMode="auto">
              <a:xfrm>
                <a:off x="4293" y="1104"/>
                <a:ext cx="1037" cy="2393"/>
                <a:chOff x="4293" y="1104"/>
                <a:chExt cx="1037" cy="2393"/>
              </a:xfrm>
            </p:grpSpPr>
            <p:grpSp>
              <p:nvGrpSpPr>
                <p:cNvPr id="2076" name="Group 11">
                  <a:extLst>
                    <a:ext uri="{FF2B5EF4-FFF2-40B4-BE49-F238E27FC236}">
                      <a16:creationId xmlns:a16="http://schemas.microsoft.com/office/drawing/2014/main" id="{004AFBCD-F36F-9CB0-3E5A-9FBF4B3056AF}"/>
                    </a:ext>
                  </a:extLst>
                </p:cNvPr>
                <p:cNvGrpSpPr>
                  <a:grpSpLocks/>
                </p:cNvGrpSpPr>
                <p:nvPr/>
              </p:nvGrpSpPr>
              <p:grpSpPr bwMode="auto">
                <a:xfrm>
                  <a:off x="4460" y="1348"/>
                  <a:ext cx="232" cy="719"/>
                  <a:chOff x="4460" y="1348"/>
                  <a:chExt cx="232" cy="719"/>
                </a:xfrm>
              </p:grpSpPr>
              <p:sp>
                <p:nvSpPr>
                  <p:cNvPr id="2086" name="Freeform 12">
                    <a:extLst>
                      <a:ext uri="{FF2B5EF4-FFF2-40B4-BE49-F238E27FC236}">
                        <a16:creationId xmlns:a16="http://schemas.microsoft.com/office/drawing/2014/main" id="{56E745B3-E3FB-1BEA-626F-B7748E9F0AAE}"/>
                      </a:ext>
                    </a:extLst>
                  </p:cNvPr>
                  <p:cNvSpPr>
                    <a:spLocks/>
                  </p:cNvSpPr>
                  <p:nvPr/>
                </p:nvSpPr>
                <p:spPr bwMode="auto">
                  <a:xfrm>
                    <a:off x="4460" y="1993"/>
                    <a:ext cx="56" cy="74"/>
                  </a:xfrm>
                  <a:custGeom>
                    <a:avLst/>
                    <a:gdLst>
                      <a:gd name="T0" fmla="*/ 0 w 56"/>
                      <a:gd name="T1" fmla="*/ 56 h 74"/>
                      <a:gd name="T2" fmla="*/ 10 w 56"/>
                      <a:gd name="T3" fmla="*/ 70 h 74"/>
                      <a:gd name="T4" fmla="*/ 22 w 56"/>
                      <a:gd name="T5" fmla="*/ 67 h 74"/>
                      <a:gd name="T6" fmla="*/ 39 w 56"/>
                      <a:gd name="T7" fmla="*/ 73 h 74"/>
                      <a:gd name="T8" fmla="*/ 53 w 56"/>
                      <a:gd name="T9" fmla="*/ 73 h 74"/>
                      <a:gd name="T10" fmla="*/ 55 w 56"/>
                      <a:gd name="T11" fmla="*/ 48 h 74"/>
                      <a:gd name="T12" fmla="*/ 51 w 56"/>
                      <a:gd name="T13" fmla="*/ 31 h 74"/>
                      <a:gd name="T14" fmla="*/ 41 w 56"/>
                      <a:gd name="T15" fmla="*/ 11 h 74"/>
                      <a:gd name="T16" fmla="*/ 31 w 56"/>
                      <a:gd name="T17" fmla="*/ 11 h 74"/>
                      <a:gd name="T18" fmla="*/ 28 w 56"/>
                      <a:gd name="T19" fmla="*/ 0 h 74"/>
                      <a:gd name="T20" fmla="*/ 14 w 56"/>
                      <a:gd name="T21" fmla="*/ 0 h 74"/>
                      <a:gd name="T22" fmla="*/ 14 w 56"/>
                      <a:gd name="T23" fmla="*/ 22 h 74"/>
                      <a:gd name="T24" fmla="*/ 0 w 56"/>
                      <a:gd name="T25" fmla="*/ 56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 h="74">
                        <a:moveTo>
                          <a:pt x="0" y="56"/>
                        </a:moveTo>
                        <a:lnTo>
                          <a:pt x="10" y="70"/>
                        </a:lnTo>
                        <a:lnTo>
                          <a:pt x="22" y="67"/>
                        </a:lnTo>
                        <a:lnTo>
                          <a:pt x="39" y="73"/>
                        </a:lnTo>
                        <a:lnTo>
                          <a:pt x="53" y="73"/>
                        </a:lnTo>
                        <a:lnTo>
                          <a:pt x="55" y="48"/>
                        </a:lnTo>
                        <a:lnTo>
                          <a:pt x="51" y="31"/>
                        </a:lnTo>
                        <a:lnTo>
                          <a:pt x="41" y="11"/>
                        </a:lnTo>
                        <a:lnTo>
                          <a:pt x="31" y="11"/>
                        </a:lnTo>
                        <a:lnTo>
                          <a:pt x="28" y="0"/>
                        </a:lnTo>
                        <a:lnTo>
                          <a:pt x="14" y="0"/>
                        </a:lnTo>
                        <a:lnTo>
                          <a:pt x="14" y="22"/>
                        </a:lnTo>
                        <a:lnTo>
                          <a:pt x="0" y="56"/>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87" name="Freeform 13">
                    <a:extLst>
                      <a:ext uri="{FF2B5EF4-FFF2-40B4-BE49-F238E27FC236}">
                        <a16:creationId xmlns:a16="http://schemas.microsoft.com/office/drawing/2014/main" id="{0D624B54-D624-E704-E61A-73D3F748BCC1}"/>
                      </a:ext>
                    </a:extLst>
                  </p:cNvPr>
                  <p:cNvSpPr>
                    <a:spLocks/>
                  </p:cNvSpPr>
                  <p:nvPr/>
                </p:nvSpPr>
                <p:spPr bwMode="auto">
                  <a:xfrm>
                    <a:off x="4607" y="1865"/>
                    <a:ext cx="54" cy="94"/>
                  </a:xfrm>
                  <a:custGeom>
                    <a:avLst/>
                    <a:gdLst>
                      <a:gd name="T0" fmla="*/ 12 w 54"/>
                      <a:gd name="T1" fmla="*/ 0 h 94"/>
                      <a:gd name="T2" fmla="*/ 35 w 54"/>
                      <a:gd name="T3" fmla="*/ 3 h 94"/>
                      <a:gd name="T4" fmla="*/ 43 w 54"/>
                      <a:gd name="T5" fmla="*/ 28 h 94"/>
                      <a:gd name="T6" fmla="*/ 53 w 54"/>
                      <a:gd name="T7" fmla="*/ 42 h 94"/>
                      <a:gd name="T8" fmla="*/ 45 w 54"/>
                      <a:gd name="T9" fmla="*/ 54 h 94"/>
                      <a:gd name="T10" fmla="*/ 53 w 54"/>
                      <a:gd name="T11" fmla="*/ 68 h 94"/>
                      <a:gd name="T12" fmla="*/ 49 w 54"/>
                      <a:gd name="T13" fmla="*/ 85 h 94"/>
                      <a:gd name="T14" fmla="*/ 41 w 54"/>
                      <a:gd name="T15" fmla="*/ 93 h 94"/>
                      <a:gd name="T16" fmla="*/ 26 w 54"/>
                      <a:gd name="T17" fmla="*/ 90 h 94"/>
                      <a:gd name="T18" fmla="*/ 16 w 54"/>
                      <a:gd name="T19" fmla="*/ 90 h 94"/>
                      <a:gd name="T20" fmla="*/ 10 w 54"/>
                      <a:gd name="T21" fmla="*/ 79 h 94"/>
                      <a:gd name="T22" fmla="*/ 4 w 54"/>
                      <a:gd name="T23" fmla="*/ 65 h 94"/>
                      <a:gd name="T24" fmla="*/ 4 w 54"/>
                      <a:gd name="T25" fmla="*/ 51 h 94"/>
                      <a:gd name="T26" fmla="*/ 0 w 54"/>
                      <a:gd name="T27" fmla="*/ 31 h 94"/>
                      <a:gd name="T28" fmla="*/ 12 w 54"/>
                      <a:gd name="T29" fmla="*/ 0 h 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 h="94">
                        <a:moveTo>
                          <a:pt x="12" y="0"/>
                        </a:moveTo>
                        <a:lnTo>
                          <a:pt x="35" y="3"/>
                        </a:lnTo>
                        <a:lnTo>
                          <a:pt x="43" y="28"/>
                        </a:lnTo>
                        <a:lnTo>
                          <a:pt x="53" y="42"/>
                        </a:lnTo>
                        <a:lnTo>
                          <a:pt x="45" y="54"/>
                        </a:lnTo>
                        <a:lnTo>
                          <a:pt x="53" y="68"/>
                        </a:lnTo>
                        <a:lnTo>
                          <a:pt x="49" y="85"/>
                        </a:lnTo>
                        <a:lnTo>
                          <a:pt x="41" y="93"/>
                        </a:lnTo>
                        <a:lnTo>
                          <a:pt x="26" y="90"/>
                        </a:lnTo>
                        <a:lnTo>
                          <a:pt x="16" y="90"/>
                        </a:lnTo>
                        <a:lnTo>
                          <a:pt x="10" y="79"/>
                        </a:lnTo>
                        <a:lnTo>
                          <a:pt x="4" y="65"/>
                        </a:lnTo>
                        <a:lnTo>
                          <a:pt x="4" y="51"/>
                        </a:lnTo>
                        <a:lnTo>
                          <a:pt x="0" y="31"/>
                        </a:lnTo>
                        <a:lnTo>
                          <a:pt x="1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88" name="Freeform 14">
                    <a:extLst>
                      <a:ext uri="{FF2B5EF4-FFF2-40B4-BE49-F238E27FC236}">
                        <a16:creationId xmlns:a16="http://schemas.microsoft.com/office/drawing/2014/main" id="{2F2043CC-EA1D-C7F7-0C30-ECFFC5F0DD1A}"/>
                      </a:ext>
                    </a:extLst>
                  </p:cNvPr>
                  <p:cNvSpPr>
                    <a:spLocks/>
                  </p:cNvSpPr>
                  <p:nvPr/>
                </p:nvSpPr>
                <p:spPr bwMode="auto">
                  <a:xfrm>
                    <a:off x="4597" y="1348"/>
                    <a:ext cx="95" cy="87"/>
                  </a:xfrm>
                  <a:custGeom>
                    <a:avLst/>
                    <a:gdLst>
                      <a:gd name="T0" fmla="*/ 14 w 95"/>
                      <a:gd name="T1" fmla="*/ 0 h 87"/>
                      <a:gd name="T2" fmla="*/ 25 w 95"/>
                      <a:gd name="T3" fmla="*/ 14 h 87"/>
                      <a:gd name="T4" fmla="*/ 37 w 95"/>
                      <a:gd name="T5" fmla="*/ 11 h 87"/>
                      <a:gd name="T6" fmla="*/ 55 w 95"/>
                      <a:gd name="T7" fmla="*/ 14 h 87"/>
                      <a:gd name="T8" fmla="*/ 71 w 95"/>
                      <a:gd name="T9" fmla="*/ 14 h 87"/>
                      <a:gd name="T10" fmla="*/ 78 w 95"/>
                      <a:gd name="T11" fmla="*/ 22 h 87"/>
                      <a:gd name="T12" fmla="*/ 88 w 95"/>
                      <a:gd name="T13" fmla="*/ 42 h 87"/>
                      <a:gd name="T14" fmla="*/ 94 w 95"/>
                      <a:gd name="T15" fmla="*/ 50 h 87"/>
                      <a:gd name="T16" fmla="*/ 72 w 95"/>
                      <a:gd name="T17" fmla="*/ 55 h 87"/>
                      <a:gd name="T18" fmla="*/ 67 w 95"/>
                      <a:gd name="T19" fmla="*/ 61 h 87"/>
                      <a:gd name="T20" fmla="*/ 72 w 95"/>
                      <a:gd name="T21" fmla="*/ 72 h 87"/>
                      <a:gd name="T22" fmla="*/ 72 w 95"/>
                      <a:gd name="T23" fmla="*/ 83 h 87"/>
                      <a:gd name="T24" fmla="*/ 51 w 95"/>
                      <a:gd name="T25" fmla="*/ 72 h 87"/>
                      <a:gd name="T26" fmla="*/ 33 w 95"/>
                      <a:gd name="T27" fmla="*/ 64 h 87"/>
                      <a:gd name="T28" fmla="*/ 25 w 95"/>
                      <a:gd name="T29" fmla="*/ 67 h 87"/>
                      <a:gd name="T30" fmla="*/ 25 w 95"/>
                      <a:gd name="T31" fmla="*/ 83 h 87"/>
                      <a:gd name="T32" fmla="*/ 14 w 95"/>
                      <a:gd name="T33" fmla="*/ 86 h 87"/>
                      <a:gd name="T34" fmla="*/ 8 w 95"/>
                      <a:gd name="T35" fmla="*/ 72 h 87"/>
                      <a:gd name="T36" fmla="*/ 6 w 95"/>
                      <a:gd name="T37" fmla="*/ 55 h 87"/>
                      <a:gd name="T38" fmla="*/ 0 w 95"/>
                      <a:gd name="T39" fmla="*/ 53 h 87"/>
                      <a:gd name="T40" fmla="*/ 6 w 95"/>
                      <a:gd name="T41" fmla="*/ 36 h 87"/>
                      <a:gd name="T42" fmla="*/ 16 w 95"/>
                      <a:gd name="T43" fmla="*/ 31 h 87"/>
                      <a:gd name="T44" fmla="*/ 14 w 95"/>
                      <a:gd name="T45" fmla="*/ 0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5" h="87">
                        <a:moveTo>
                          <a:pt x="14" y="0"/>
                        </a:moveTo>
                        <a:lnTo>
                          <a:pt x="25" y="14"/>
                        </a:lnTo>
                        <a:lnTo>
                          <a:pt x="37" y="11"/>
                        </a:lnTo>
                        <a:lnTo>
                          <a:pt x="55" y="14"/>
                        </a:lnTo>
                        <a:lnTo>
                          <a:pt x="71" y="14"/>
                        </a:lnTo>
                        <a:lnTo>
                          <a:pt x="78" y="22"/>
                        </a:lnTo>
                        <a:lnTo>
                          <a:pt x="88" y="42"/>
                        </a:lnTo>
                        <a:lnTo>
                          <a:pt x="94" y="50"/>
                        </a:lnTo>
                        <a:lnTo>
                          <a:pt x="72" y="55"/>
                        </a:lnTo>
                        <a:lnTo>
                          <a:pt x="67" y="61"/>
                        </a:lnTo>
                        <a:lnTo>
                          <a:pt x="72" y="72"/>
                        </a:lnTo>
                        <a:lnTo>
                          <a:pt x="72" y="83"/>
                        </a:lnTo>
                        <a:lnTo>
                          <a:pt x="51" y="72"/>
                        </a:lnTo>
                        <a:lnTo>
                          <a:pt x="33" y="64"/>
                        </a:lnTo>
                        <a:lnTo>
                          <a:pt x="25" y="67"/>
                        </a:lnTo>
                        <a:lnTo>
                          <a:pt x="25" y="83"/>
                        </a:lnTo>
                        <a:lnTo>
                          <a:pt x="14" y="86"/>
                        </a:lnTo>
                        <a:lnTo>
                          <a:pt x="8" y="72"/>
                        </a:lnTo>
                        <a:lnTo>
                          <a:pt x="6" y="55"/>
                        </a:lnTo>
                        <a:lnTo>
                          <a:pt x="0" y="53"/>
                        </a:lnTo>
                        <a:lnTo>
                          <a:pt x="6" y="36"/>
                        </a:lnTo>
                        <a:lnTo>
                          <a:pt x="16" y="31"/>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2077" name="Freeform 15">
                  <a:extLst>
                    <a:ext uri="{FF2B5EF4-FFF2-40B4-BE49-F238E27FC236}">
                      <a16:creationId xmlns:a16="http://schemas.microsoft.com/office/drawing/2014/main" id="{324A81B2-288A-E30E-B427-E1F4C06582E6}"/>
                    </a:ext>
                  </a:extLst>
                </p:cNvPr>
                <p:cNvSpPr>
                  <a:spLocks/>
                </p:cNvSpPr>
                <p:nvPr/>
              </p:nvSpPr>
              <p:spPr bwMode="auto">
                <a:xfrm>
                  <a:off x="4676" y="2803"/>
                  <a:ext cx="654" cy="694"/>
                </a:xfrm>
                <a:custGeom>
                  <a:avLst/>
                  <a:gdLst>
                    <a:gd name="T0" fmla="*/ 505 w 654"/>
                    <a:gd name="T1" fmla="*/ 56 h 694"/>
                    <a:gd name="T2" fmla="*/ 531 w 654"/>
                    <a:gd name="T3" fmla="*/ 78 h 694"/>
                    <a:gd name="T4" fmla="*/ 558 w 654"/>
                    <a:gd name="T5" fmla="*/ 181 h 694"/>
                    <a:gd name="T6" fmla="*/ 618 w 654"/>
                    <a:gd name="T7" fmla="*/ 287 h 694"/>
                    <a:gd name="T8" fmla="*/ 653 w 654"/>
                    <a:gd name="T9" fmla="*/ 395 h 694"/>
                    <a:gd name="T10" fmla="*/ 628 w 654"/>
                    <a:gd name="T11" fmla="*/ 495 h 694"/>
                    <a:gd name="T12" fmla="*/ 602 w 654"/>
                    <a:gd name="T13" fmla="*/ 559 h 694"/>
                    <a:gd name="T14" fmla="*/ 587 w 654"/>
                    <a:gd name="T15" fmla="*/ 621 h 694"/>
                    <a:gd name="T16" fmla="*/ 571 w 654"/>
                    <a:gd name="T17" fmla="*/ 657 h 694"/>
                    <a:gd name="T18" fmla="*/ 540 w 654"/>
                    <a:gd name="T19" fmla="*/ 682 h 694"/>
                    <a:gd name="T20" fmla="*/ 490 w 654"/>
                    <a:gd name="T21" fmla="*/ 674 h 694"/>
                    <a:gd name="T22" fmla="*/ 439 w 654"/>
                    <a:gd name="T23" fmla="*/ 657 h 694"/>
                    <a:gd name="T24" fmla="*/ 412 w 654"/>
                    <a:gd name="T25" fmla="*/ 618 h 694"/>
                    <a:gd name="T26" fmla="*/ 404 w 654"/>
                    <a:gd name="T27" fmla="*/ 568 h 694"/>
                    <a:gd name="T28" fmla="*/ 387 w 654"/>
                    <a:gd name="T29" fmla="*/ 545 h 694"/>
                    <a:gd name="T30" fmla="*/ 360 w 654"/>
                    <a:gd name="T31" fmla="*/ 548 h 694"/>
                    <a:gd name="T32" fmla="*/ 334 w 654"/>
                    <a:gd name="T33" fmla="*/ 509 h 694"/>
                    <a:gd name="T34" fmla="*/ 313 w 654"/>
                    <a:gd name="T35" fmla="*/ 504 h 694"/>
                    <a:gd name="T36" fmla="*/ 278 w 654"/>
                    <a:gd name="T37" fmla="*/ 509 h 694"/>
                    <a:gd name="T38" fmla="*/ 249 w 654"/>
                    <a:gd name="T39" fmla="*/ 515 h 694"/>
                    <a:gd name="T40" fmla="*/ 223 w 654"/>
                    <a:gd name="T41" fmla="*/ 537 h 694"/>
                    <a:gd name="T42" fmla="*/ 187 w 654"/>
                    <a:gd name="T43" fmla="*/ 554 h 694"/>
                    <a:gd name="T44" fmla="*/ 150 w 654"/>
                    <a:gd name="T45" fmla="*/ 579 h 694"/>
                    <a:gd name="T46" fmla="*/ 130 w 654"/>
                    <a:gd name="T47" fmla="*/ 590 h 694"/>
                    <a:gd name="T48" fmla="*/ 76 w 654"/>
                    <a:gd name="T49" fmla="*/ 584 h 694"/>
                    <a:gd name="T50" fmla="*/ 64 w 654"/>
                    <a:gd name="T51" fmla="*/ 571 h 694"/>
                    <a:gd name="T52" fmla="*/ 64 w 654"/>
                    <a:gd name="T53" fmla="*/ 495 h 694"/>
                    <a:gd name="T54" fmla="*/ 47 w 654"/>
                    <a:gd name="T55" fmla="*/ 451 h 694"/>
                    <a:gd name="T56" fmla="*/ 29 w 654"/>
                    <a:gd name="T57" fmla="*/ 415 h 694"/>
                    <a:gd name="T58" fmla="*/ 6 w 654"/>
                    <a:gd name="T59" fmla="*/ 287 h 694"/>
                    <a:gd name="T60" fmla="*/ 8 w 654"/>
                    <a:gd name="T61" fmla="*/ 245 h 694"/>
                    <a:gd name="T62" fmla="*/ 54 w 654"/>
                    <a:gd name="T63" fmla="*/ 223 h 694"/>
                    <a:gd name="T64" fmla="*/ 89 w 654"/>
                    <a:gd name="T65" fmla="*/ 217 h 694"/>
                    <a:gd name="T66" fmla="*/ 109 w 654"/>
                    <a:gd name="T67" fmla="*/ 206 h 694"/>
                    <a:gd name="T68" fmla="*/ 120 w 654"/>
                    <a:gd name="T69" fmla="*/ 170 h 694"/>
                    <a:gd name="T70" fmla="*/ 117 w 654"/>
                    <a:gd name="T71" fmla="*/ 150 h 694"/>
                    <a:gd name="T72" fmla="*/ 163 w 654"/>
                    <a:gd name="T73" fmla="*/ 100 h 694"/>
                    <a:gd name="T74" fmla="*/ 200 w 654"/>
                    <a:gd name="T75" fmla="*/ 64 h 694"/>
                    <a:gd name="T76" fmla="*/ 233 w 654"/>
                    <a:gd name="T77" fmla="*/ 89 h 694"/>
                    <a:gd name="T78" fmla="*/ 258 w 654"/>
                    <a:gd name="T79" fmla="*/ 61 h 694"/>
                    <a:gd name="T80" fmla="*/ 284 w 654"/>
                    <a:gd name="T81" fmla="*/ 28 h 694"/>
                    <a:gd name="T82" fmla="*/ 311 w 654"/>
                    <a:gd name="T83" fmla="*/ 8 h 694"/>
                    <a:gd name="T84" fmla="*/ 354 w 654"/>
                    <a:gd name="T85" fmla="*/ 14 h 694"/>
                    <a:gd name="T86" fmla="*/ 369 w 654"/>
                    <a:gd name="T87" fmla="*/ 39 h 694"/>
                    <a:gd name="T88" fmla="*/ 369 w 654"/>
                    <a:gd name="T89" fmla="*/ 70 h 694"/>
                    <a:gd name="T90" fmla="*/ 406 w 654"/>
                    <a:gd name="T91" fmla="*/ 125 h 694"/>
                    <a:gd name="T92" fmla="*/ 437 w 654"/>
                    <a:gd name="T93" fmla="*/ 142 h 694"/>
                    <a:gd name="T94" fmla="*/ 463 w 654"/>
                    <a:gd name="T95" fmla="*/ 89 h 694"/>
                    <a:gd name="T96" fmla="*/ 470 w 654"/>
                    <a:gd name="T97" fmla="*/ 0 h 6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54" h="694">
                      <a:moveTo>
                        <a:pt x="470" y="0"/>
                      </a:moveTo>
                      <a:lnTo>
                        <a:pt x="505" y="0"/>
                      </a:lnTo>
                      <a:lnTo>
                        <a:pt x="505" y="56"/>
                      </a:lnTo>
                      <a:lnTo>
                        <a:pt x="519" y="70"/>
                      </a:lnTo>
                      <a:lnTo>
                        <a:pt x="523" y="78"/>
                      </a:lnTo>
                      <a:lnTo>
                        <a:pt x="531" y="78"/>
                      </a:lnTo>
                      <a:lnTo>
                        <a:pt x="534" y="89"/>
                      </a:lnTo>
                      <a:lnTo>
                        <a:pt x="538" y="145"/>
                      </a:lnTo>
                      <a:lnTo>
                        <a:pt x="558" y="181"/>
                      </a:lnTo>
                      <a:lnTo>
                        <a:pt x="587" y="234"/>
                      </a:lnTo>
                      <a:lnTo>
                        <a:pt x="587" y="242"/>
                      </a:lnTo>
                      <a:lnTo>
                        <a:pt x="618" y="287"/>
                      </a:lnTo>
                      <a:lnTo>
                        <a:pt x="618" y="295"/>
                      </a:lnTo>
                      <a:lnTo>
                        <a:pt x="649" y="331"/>
                      </a:lnTo>
                      <a:lnTo>
                        <a:pt x="653" y="395"/>
                      </a:lnTo>
                      <a:lnTo>
                        <a:pt x="649" y="454"/>
                      </a:lnTo>
                      <a:lnTo>
                        <a:pt x="639" y="481"/>
                      </a:lnTo>
                      <a:lnTo>
                        <a:pt x="628" y="495"/>
                      </a:lnTo>
                      <a:lnTo>
                        <a:pt x="624" y="523"/>
                      </a:lnTo>
                      <a:lnTo>
                        <a:pt x="612" y="548"/>
                      </a:lnTo>
                      <a:lnTo>
                        <a:pt x="602" y="559"/>
                      </a:lnTo>
                      <a:lnTo>
                        <a:pt x="604" y="568"/>
                      </a:lnTo>
                      <a:lnTo>
                        <a:pt x="593" y="584"/>
                      </a:lnTo>
                      <a:lnTo>
                        <a:pt x="587" y="621"/>
                      </a:lnTo>
                      <a:lnTo>
                        <a:pt x="585" y="640"/>
                      </a:lnTo>
                      <a:lnTo>
                        <a:pt x="573" y="648"/>
                      </a:lnTo>
                      <a:lnTo>
                        <a:pt x="571" y="657"/>
                      </a:lnTo>
                      <a:lnTo>
                        <a:pt x="564" y="674"/>
                      </a:lnTo>
                      <a:lnTo>
                        <a:pt x="550" y="676"/>
                      </a:lnTo>
                      <a:lnTo>
                        <a:pt x="540" y="682"/>
                      </a:lnTo>
                      <a:lnTo>
                        <a:pt x="527" y="693"/>
                      </a:lnTo>
                      <a:lnTo>
                        <a:pt x="509" y="671"/>
                      </a:lnTo>
                      <a:lnTo>
                        <a:pt x="490" y="674"/>
                      </a:lnTo>
                      <a:lnTo>
                        <a:pt x="484" y="674"/>
                      </a:lnTo>
                      <a:lnTo>
                        <a:pt x="457" y="679"/>
                      </a:lnTo>
                      <a:lnTo>
                        <a:pt x="439" y="657"/>
                      </a:lnTo>
                      <a:lnTo>
                        <a:pt x="428" y="635"/>
                      </a:lnTo>
                      <a:lnTo>
                        <a:pt x="420" y="637"/>
                      </a:lnTo>
                      <a:lnTo>
                        <a:pt x="412" y="618"/>
                      </a:lnTo>
                      <a:lnTo>
                        <a:pt x="408" y="601"/>
                      </a:lnTo>
                      <a:lnTo>
                        <a:pt x="404" y="596"/>
                      </a:lnTo>
                      <a:lnTo>
                        <a:pt x="404" y="568"/>
                      </a:lnTo>
                      <a:lnTo>
                        <a:pt x="406" y="551"/>
                      </a:lnTo>
                      <a:lnTo>
                        <a:pt x="402" y="540"/>
                      </a:lnTo>
                      <a:lnTo>
                        <a:pt x="387" y="545"/>
                      </a:lnTo>
                      <a:lnTo>
                        <a:pt x="379" y="548"/>
                      </a:lnTo>
                      <a:lnTo>
                        <a:pt x="365" y="548"/>
                      </a:lnTo>
                      <a:lnTo>
                        <a:pt x="360" y="548"/>
                      </a:lnTo>
                      <a:lnTo>
                        <a:pt x="354" y="548"/>
                      </a:lnTo>
                      <a:lnTo>
                        <a:pt x="344" y="532"/>
                      </a:lnTo>
                      <a:lnTo>
                        <a:pt x="334" y="509"/>
                      </a:lnTo>
                      <a:lnTo>
                        <a:pt x="332" y="512"/>
                      </a:lnTo>
                      <a:lnTo>
                        <a:pt x="315" y="512"/>
                      </a:lnTo>
                      <a:lnTo>
                        <a:pt x="313" y="504"/>
                      </a:lnTo>
                      <a:lnTo>
                        <a:pt x="303" y="512"/>
                      </a:lnTo>
                      <a:lnTo>
                        <a:pt x="293" y="509"/>
                      </a:lnTo>
                      <a:lnTo>
                        <a:pt x="278" y="509"/>
                      </a:lnTo>
                      <a:lnTo>
                        <a:pt x="268" y="504"/>
                      </a:lnTo>
                      <a:lnTo>
                        <a:pt x="264" y="512"/>
                      </a:lnTo>
                      <a:lnTo>
                        <a:pt x="249" y="515"/>
                      </a:lnTo>
                      <a:lnTo>
                        <a:pt x="245" y="509"/>
                      </a:lnTo>
                      <a:lnTo>
                        <a:pt x="235" y="523"/>
                      </a:lnTo>
                      <a:lnTo>
                        <a:pt x="223" y="537"/>
                      </a:lnTo>
                      <a:lnTo>
                        <a:pt x="216" y="537"/>
                      </a:lnTo>
                      <a:lnTo>
                        <a:pt x="204" y="554"/>
                      </a:lnTo>
                      <a:lnTo>
                        <a:pt x="187" y="554"/>
                      </a:lnTo>
                      <a:lnTo>
                        <a:pt x="173" y="559"/>
                      </a:lnTo>
                      <a:lnTo>
                        <a:pt x="157" y="568"/>
                      </a:lnTo>
                      <a:lnTo>
                        <a:pt x="150" y="579"/>
                      </a:lnTo>
                      <a:lnTo>
                        <a:pt x="144" y="576"/>
                      </a:lnTo>
                      <a:lnTo>
                        <a:pt x="138" y="587"/>
                      </a:lnTo>
                      <a:lnTo>
                        <a:pt x="130" y="590"/>
                      </a:lnTo>
                      <a:lnTo>
                        <a:pt x="120" y="604"/>
                      </a:lnTo>
                      <a:lnTo>
                        <a:pt x="89" y="604"/>
                      </a:lnTo>
                      <a:lnTo>
                        <a:pt x="76" y="584"/>
                      </a:lnTo>
                      <a:lnTo>
                        <a:pt x="74" y="576"/>
                      </a:lnTo>
                      <a:lnTo>
                        <a:pt x="70" y="584"/>
                      </a:lnTo>
                      <a:lnTo>
                        <a:pt x="64" y="571"/>
                      </a:lnTo>
                      <a:lnTo>
                        <a:pt x="66" y="534"/>
                      </a:lnTo>
                      <a:lnTo>
                        <a:pt x="70" y="512"/>
                      </a:lnTo>
                      <a:lnTo>
                        <a:pt x="64" y="495"/>
                      </a:lnTo>
                      <a:lnTo>
                        <a:pt x="58" y="479"/>
                      </a:lnTo>
                      <a:lnTo>
                        <a:pt x="56" y="459"/>
                      </a:lnTo>
                      <a:lnTo>
                        <a:pt x="47" y="451"/>
                      </a:lnTo>
                      <a:lnTo>
                        <a:pt x="45" y="448"/>
                      </a:lnTo>
                      <a:lnTo>
                        <a:pt x="43" y="440"/>
                      </a:lnTo>
                      <a:lnTo>
                        <a:pt x="29" y="415"/>
                      </a:lnTo>
                      <a:lnTo>
                        <a:pt x="12" y="353"/>
                      </a:lnTo>
                      <a:lnTo>
                        <a:pt x="6" y="312"/>
                      </a:lnTo>
                      <a:lnTo>
                        <a:pt x="6" y="287"/>
                      </a:lnTo>
                      <a:lnTo>
                        <a:pt x="0" y="278"/>
                      </a:lnTo>
                      <a:lnTo>
                        <a:pt x="2" y="256"/>
                      </a:lnTo>
                      <a:lnTo>
                        <a:pt x="8" y="245"/>
                      </a:lnTo>
                      <a:lnTo>
                        <a:pt x="29" y="214"/>
                      </a:lnTo>
                      <a:lnTo>
                        <a:pt x="51" y="217"/>
                      </a:lnTo>
                      <a:lnTo>
                        <a:pt x="54" y="223"/>
                      </a:lnTo>
                      <a:lnTo>
                        <a:pt x="82" y="223"/>
                      </a:lnTo>
                      <a:lnTo>
                        <a:pt x="84" y="214"/>
                      </a:lnTo>
                      <a:lnTo>
                        <a:pt x="89" y="217"/>
                      </a:lnTo>
                      <a:lnTo>
                        <a:pt x="97" y="209"/>
                      </a:lnTo>
                      <a:lnTo>
                        <a:pt x="103" y="212"/>
                      </a:lnTo>
                      <a:lnTo>
                        <a:pt x="109" y="206"/>
                      </a:lnTo>
                      <a:lnTo>
                        <a:pt x="107" y="198"/>
                      </a:lnTo>
                      <a:lnTo>
                        <a:pt x="113" y="178"/>
                      </a:lnTo>
                      <a:lnTo>
                        <a:pt x="120" y="170"/>
                      </a:lnTo>
                      <a:lnTo>
                        <a:pt x="117" y="164"/>
                      </a:lnTo>
                      <a:lnTo>
                        <a:pt x="120" y="159"/>
                      </a:lnTo>
                      <a:lnTo>
                        <a:pt x="117" y="150"/>
                      </a:lnTo>
                      <a:lnTo>
                        <a:pt x="128" y="136"/>
                      </a:lnTo>
                      <a:lnTo>
                        <a:pt x="146" y="134"/>
                      </a:lnTo>
                      <a:lnTo>
                        <a:pt x="163" y="100"/>
                      </a:lnTo>
                      <a:lnTo>
                        <a:pt x="185" y="72"/>
                      </a:lnTo>
                      <a:lnTo>
                        <a:pt x="194" y="70"/>
                      </a:lnTo>
                      <a:lnTo>
                        <a:pt x="200" y="64"/>
                      </a:lnTo>
                      <a:lnTo>
                        <a:pt x="210" y="64"/>
                      </a:lnTo>
                      <a:lnTo>
                        <a:pt x="227" y="86"/>
                      </a:lnTo>
                      <a:lnTo>
                        <a:pt x="233" y="89"/>
                      </a:lnTo>
                      <a:lnTo>
                        <a:pt x="239" y="78"/>
                      </a:lnTo>
                      <a:lnTo>
                        <a:pt x="251" y="64"/>
                      </a:lnTo>
                      <a:lnTo>
                        <a:pt x="258" y="61"/>
                      </a:lnTo>
                      <a:lnTo>
                        <a:pt x="266" y="39"/>
                      </a:lnTo>
                      <a:lnTo>
                        <a:pt x="274" y="36"/>
                      </a:lnTo>
                      <a:lnTo>
                        <a:pt x="284" y="28"/>
                      </a:lnTo>
                      <a:lnTo>
                        <a:pt x="293" y="19"/>
                      </a:lnTo>
                      <a:lnTo>
                        <a:pt x="303" y="19"/>
                      </a:lnTo>
                      <a:lnTo>
                        <a:pt x="311" y="8"/>
                      </a:lnTo>
                      <a:lnTo>
                        <a:pt x="323" y="8"/>
                      </a:lnTo>
                      <a:lnTo>
                        <a:pt x="336" y="8"/>
                      </a:lnTo>
                      <a:lnTo>
                        <a:pt x="354" y="14"/>
                      </a:lnTo>
                      <a:lnTo>
                        <a:pt x="365" y="25"/>
                      </a:lnTo>
                      <a:lnTo>
                        <a:pt x="367" y="33"/>
                      </a:lnTo>
                      <a:lnTo>
                        <a:pt x="369" y="39"/>
                      </a:lnTo>
                      <a:lnTo>
                        <a:pt x="371" y="53"/>
                      </a:lnTo>
                      <a:lnTo>
                        <a:pt x="369" y="58"/>
                      </a:lnTo>
                      <a:lnTo>
                        <a:pt x="369" y="70"/>
                      </a:lnTo>
                      <a:lnTo>
                        <a:pt x="367" y="78"/>
                      </a:lnTo>
                      <a:lnTo>
                        <a:pt x="396" y="109"/>
                      </a:lnTo>
                      <a:lnTo>
                        <a:pt x="406" y="125"/>
                      </a:lnTo>
                      <a:lnTo>
                        <a:pt x="418" y="131"/>
                      </a:lnTo>
                      <a:lnTo>
                        <a:pt x="430" y="139"/>
                      </a:lnTo>
                      <a:lnTo>
                        <a:pt x="437" y="142"/>
                      </a:lnTo>
                      <a:lnTo>
                        <a:pt x="449" y="134"/>
                      </a:lnTo>
                      <a:lnTo>
                        <a:pt x="459" y="109"/>
                      </a:lnTo>
                      <a:lnTo>
                        <a:pt x="463" y="89"/>
                      </a:lnTo>
                      <a:lnTo>
                        <a:pt x="466" y="53"/>
                      </a:lnTo>
                      <a:lnTo>
                        <a:pt x="470" y="36"/>
                      </a:lnTo>
                      <a:lnTo>
                        <a:pt x="47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78" name="Freeform 16">
                  <a:extLst>
                    <a:ext uri="{FF2B5EF4-FFF2-40B4-BE49-F238E27FC236}">
                      <a16:creationId xmlns:a16="http://schemas.microsoft.com/office/drawing/2014/main" id="{915DA239-3D32-3778-D78E-81477A793330}"/>
                    </a:ext>
                  </a:extLst>
                </p:cNvPr>
                <p:cNvSpPr>
                  <a:spLocks/>
                </p:cNvSpPr>
                <p:nvPr/>
              </p:nvSpPr>
              <p:spPr bwMode="auto">
                <a:xfrm>
                  <a:off x="4523" y="2653"/>
                  <a:ext cx="363" cy="95"/>
                </a:xfrm>
                <a:custGeom>
                  <a:avLst/>
                  <a:gdLst>
                    <a:gd name="T0" fmla="*/ 27 w 363"/>
                    <a:gd name="T1" fmla="*/ 14 h 95"/>
                    <a:gd name="T2" fmla="*/ 72 w 363"/>
                    <a:gd name="T3" fmla="*/ 14 h 95"/>
                    <a:gd name="T4" fmla="*/ 99 w 363"/>
                    <a:gd name="T5" fmla="*/ 17 h 95"/>
                    <a:gd name="T6" fmla="*/ 123 w 363"/>
                    <a:gd name="T7" fmla="*/ 44 h 95"/>
                    <a:gd name="T8" fmla="*/ 144 w 363"/>
                    <a:gd name="T9" fmla="*/ 50 h 95"/>
                    <a:gd name="T10" fmla="*/ 177 w 363"/>
                    <a:gd name="T11" fmla="*/ 61 h 95"/>
                    <a:gd name="T12" fmla="*/ 197 w 363"/>
                    <a:gd name="T13" fmla="*/ 66 h 95"/>
                    <a:gd name="T14" fmla="*/ 204 w 363"/>
                    <a:gd name="T15" fmla="*/ 44 h 95"/>
                    <a:gd name="T16" fmla="*/ 247 w 363"/>
                    <a:gd name="T17" fmla="*/ 50 h 95"/>
                    <a:gd name="T18" fmla="*/ 278 w 363"/>
                    <a:gd name="T19" fmla="*/ 58 h 95"/>
                    <a:gd name="T20" fmla="*/ 300 w 363"/>
                    <a:gd name="T21" fmla="*/ 61 h 95"/>
                    <a:gd name="T22" fmla="*/ 315 w 363"/>
                    <a:gd name="T23" fmla="*/ 50 h 95"/>
                    <a:gd name="T24" fmla="*/ 341 w 363"/>
                    <a:gd name="T25" fmla="*/ 44 h 95"/>
                    <a:gd name="T26" fmla="*/ 362 w 363"/>
                    <a:gd name="T27" fmla="*/ 39 h 95"/>
                    <a:gd name="T28" fmla="*/ 356 w 363"/>
                    <a:gd name="T29" fmla="*/ 66 h 95"/>
                    <a:gd name="T30" fmla="*/ 341 w 363"/>
                    <a:gd name="T31" fmla="*/ 75 h 95"/>
                    <a:gd name="T32" fmla="*/ 329 w 363"/>
                    <a:gd name="T33" fmla="*/ 77 h 95"/>
                    <a:gd name="T34" fmla="*/ 313 w 363"/>
                    <a:gd name="T35" fmla="*/ 86 h 95"/>
                    <a:gd name="T36" fmla="*/ 298 w 363"/>
                    <a:gd name="T37" fmla="*/ 86 h 95"/>
                    <a:gd name="T38" fmla="*/ 284 w 363"/>
                    <a:gd name="T39" fmla="*/ 88 h 95"/>
                    <a:gd name="T40" fmla="*/ 263 w 363"/>
                    <a:gd name="T41" fmla="*/ 94 h 95"/>
                    <a:gd name="T42" fmla="*/ 249 w 363"/>
                    <a:gd name="T43" fmla="*/ 75 h 95"/>
                    <a:gd name="T44" fmla="*/ 234 w 363"/>
                    <a:gd name="T45" fmla="*/ 94 h 95"/>
                    <a:gd name="T46" fmla="*/ 212 w 363"/>
                    <a:gd name="T47" fmla="*/ 75 h 95"/>
                    <a:gd name="T48" fmla="*/ 200 w 363"/>
                    <a:gd name="T49" fmla="*/ 77 h 95"/>
                    <a:gd name="T50" fmla="*/ 183 w 363"/>
                    <a:gd name="T51" fmla="*/ 86 h 95"/>
                    <a:gd name="T52" fmla="*/ 165 w 363"/>
                    <a:gd name="T53" fmla="*/ 80 h 95"/>
                    <a:gd name="T54" fmla="*/ 146 w 363"/>
                    <a:gd name="T55" fmla="*/ 77 h 95"/>
                    <a:gd name="T56" fmla="*/ 127 w 363"/>
                    <a:gd name="T57" fmla="*/ 86 h 95"/>
                    <a:gd name="T58" fmla="*/ 101 w 363"/>
                    <a:gd name="T59" fmla="*/ 72 h 95"/>
                    <a:gd name="T60" fmla="*/ 66 w 363"/>
                    <a:gd name="T61" fmla="*/ 64 h 95"/>
                    <a:gd name="T62" fmla="*/ 41 w 363"/>
                    <a:gd name="T63" fmla="*/ 55 h 95"/>
                    <a:gd name="T64" fmla="*/ 16 w 363"/>
                    <a:gd name="T65" fmla="*/ 41 h 95"/>
                    <a:gd name="T66" fmla="*/ 2 w 363"/>
                    <a:gd name="T67" fmla="*/ 36 h 95"/>
                    <a:gd name="T68" fmla="*/ 0 w 363"/>
                    <a:gd name="T69" fmla="*/ 0 h 9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63" h="95">
                      <a:moveTo>
                        <a:pt x="0" y="0"/>
                      </a:moveTo>
                      <a:lnTo>
                        <a:pt x="27" y="14"/>
                      </a:lnTo>
                      <a:lnTo>
                        <a:pt x="51" y="14"/>
                      </a:lnTo>
                      <a:lnTo>
                        <a:pt x="72" y="14"/>
                      </a:lnTo>
                      <a:lnTo>
                        <a:pt x="88" y="14"/>
                      </a:lnTo>
                      <a:lnTo>
                        <a:pt x="99" y="17"/>
                      </a:lnTo>
                      <a:lnTo>
                        <a:pt x="115" y="25"/>
                      </a:lnTo>
                      <a:lnTo>
                        <a:pt x="123" y="44"/>
                      </a:lnTo>
                      <a:lnTo>
                        <a:pt x="130" y="53"/>
                      </a:lnTo>
                      <a:lnTo>
                        <a:pt x="144" y="50"/>
                      </a:lnTo>
                      <a:lnTo>
                        <a:pt x="160" y="50"/>
                      </a:lnTo>
                      <a:lnTo>
                        <a:pt x="177" y="61"/>
                      </a:lnTo>
                      <a:lnTo>
                        <a:pt x="189" y="66"/>
                      </a:lnTo>
                      <a:lnTo>
                        <a:pt x="197" y="66"/>
                      </a:lnTo>
                      <a:lnTo>
                        <a:pt x="199" y="53"/>
                      </a:lnTo>
                      <a:lnTo>
                        <a:pt x="204" y="44"/>
                      </a:lnTo>
                      <a:lnTo>
                        <a:pt x="228" y="50"/>
                      </a:lnTo>
                      <a:lnTo>
                        <a:pt x="247" y="50"/>
                      </a:lnTo>
                      <a:lnTo>
                        <a:pt x="265" y="50"/>
                      </a:lnTo>
                      <a:lnTo>
                        <a:pt x="278" y="58"/>
                      </a:lnTo>
                      <a:lnTo>
                        <a:pt x="286" y="64"/>
                      </a:lnTo>
                      <a:lnTo>
                        <a:pt x="300" y="61"/>
                      </a:lnTo>
                      <a:lnTo>
                        <a:pt x="309" y="55"/>
                      </a:lnTo>
                      <a:lnTo>
                        <a:pt x="315" y="50"/>
                      </a:lnTo>
                      <a:lnTo>
                        <a:pt x="331" y="50"/>
                      </a:lnTo>
                      <a:lnTo>
                        <a:pt x="341" y="44"/>
                      </a:lnTo>
                      <a:lnTo>
                        <a:pt x="354" y="39"/>
                      </a:lnTo>
                      <a:lnTo>
                        <a:pt x="362" y="39"/>
                      </a:lnTo>
                      <a:lnTo>
                        <a:pt x="360" y="58"/>
                      </a:lnTo>
                      <a:lnTo>
                        <a:pt x="356" y="66"/>
                      </a:lnTo>
                      <a:lnTo>
                        <a:pt x="348" y="75"/>
                      </a:lnTo>
                      <a:lnTo>
                        <a:pt x="341" y="75"/>
                      </a:lnTo>
                      <a:lnTo>
                        <a:pt x="339" y="75"/>
                      </a:lnTo>
                      <a:lnTo>
                        <a:pt x="329" y="77"/>
                      </a:lnTo>
                      <a:lnTo>
                        <a:pt x="321" y="88"/>
                      </a:lnTo>
                      <a:lnTo>
                        <a:pt x="313" y="86"/>
                      </a:lnTo>
                      <a:lnTo>
                        <a:pt x="306" y="80"/>
                      </a:lnTo>
                      <a:lnTo>
                        <a:pt x="298" y="86"/>
                      </a:lnTo>
                      <a:lnTo>
                        <a:pt x="290" y="88"/>
                      </a:lnTo>
                      <a:lnTo>
                        <a:pt x="284" y="88"/>
                      </a:lnTo>
                      <a:lnTo>
                        <a:pt x="278" y="94"/>
                      </a:lnTo>
                      <a:lnTo>
                        <a:pt x="263" y="94"/>
                      </a:lnTo>
                      <a:lnTo>
                        <a:pt x="257" y="86"/>
                      </a:lnTo>
                      <a:lnTo>
                        <a:pt x="249" y="75"/>
                      </a:lnTo>
                      <a:lnTo>
                        <a:pt x="239" y="86"/>
                      </a:lnTo>
                      <a:lnTo>
                        <a:pt x="234" y="94"/>
                      </a:lnTo>
                      <a:lnTo>
                        <a:pt x="226" y="94"/>
                      </a:lnTo>
                      <a:lnTo>
                        <a:pt x="212" y="75"/>
                      </a:lnTo>
                      <a:lnTo>
                        <a:pt x="208" y="77"/>
                      </a:lnTo>
                      <a:lnTo>
                        <a:pt x="200" y="77"/>
                      </a:lnTo>
                      <a:lnTo>
                        <a:pt x="195" y="88"/>
                      </a:lnTo>
                      <a:lnTo>
                        <a:pt x="183" y="86"/>
                      </a:lnTo>
                      <a:lnTo>
                        <a:pt x="171" y="86"/>
                      </a:lnTo>
                      <a:lnTo>
                        <a:pt x="165" y="80"/>
                      </a:lnTo>
                      <a:lnTo>
                        <a:pt x="158" y="75"/>
                      </a:lnTo>
                      <a:lnTo>
                        <a:pt x="146" y="77"/>
                      </a:lnTo>
                      <a:lnTo>
                        <a:pt x="134" y="88"/>
                      </a:lnTo>
                      <a:lnTo>
                        <a:pt x="127" y="86"/>
                      </a:lnTo>
                      <a:lnTo>
                        <a:pt x="115" y="80"/>
                      </a:lnTo>
                      <a:lnTo>
                        <a:pt x="101" y="72"/>
                      </a:lnTo>
                      <a:lnTo>
                        <a:pt x="90" y="72"/>
                      </a:lnTo>
                      <a:lnTo>
                        <a:pt x="66" y="64"/>
                      </a:lnTo>
                      <a:lnTo>
                        <a:pt x="51" y="58"/>
                      </a:lnTo>
                      <a:lnTo>
                        <a:pt x="41" y="55"/>
                      </a:lnTo>
                      <a:lnTo>
                        <a:pt x="25" y="53"/>
                      </a:lnTo>
                      <a:lnTo>
                        <a:pt x="16" y="41"/>
                      </a:lnTo>
                      <a:lnTo>
                        <a:pt x="6" y="39"/>
                      </a:lnTo>
                      <a:lnTo>
                        <a:pt x="2" y="36"/>
                      </a:lnTo>
                      <a:lnTo>
                        <a:pt x="0" y="30"/>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79" name="Freeform 17">
                  <a:extLst>
                    <a:ext uri="{FF2B5EF4-FFF2-40B4-BE49-F238E27FC236}">
                      <a16:creationId xmlns:a16="http://schemas.microsoft.com/office/drawing/2014/main" id="{0FBA41A2-519F-8EDD-3BE7-CB55F767AC7A}"/>
                    </a:ext>
                  </a:extLst>
                </p:cNvPr>
                <p:cNvSpPr>
                  <a:spLocks/>
                </p:cNvSpPr>
                <p:nvPr/>
              </p:nvSpPr>
              <p:spPr bwMode="auto">
                <a:xfrm>
                  <a:off x="4721" y="2468"/>
                  <a:ext cx="165" cy="182"/>
                </a:xfrm>
                <a:custGeom>
                  <a:avLst/>
                  <a:gdLst>
                    <a:gd name="T0" fmla="*/ 80 w 165"/>
                    <a:gd name="T1" fmla="*/ 3 h 182"/>
                    <a:gd name="T2" fmla="*/ 137 w 165"/>
                    <a:gd name="T3" fmla="*/ 0 h 182"/>
                    <a:gd name="T4" fmla="*/ 146 w 165"/>
                    <a:gd name="T5" fmla="*/ 22 h 182"/>
                    <a:gd name="T6" fmla="*/ 131 w 165"/>
                    <a:gd name="T7" fmla="*/ 36 h 182"/>
                    <a:gd name="T8" fmla="*/ 127 w 165"/>
                    <a:gd name="T9" fmla="*/ 47 h 182"/>
                    <a:gd name="T10" fmla="*/ 115 w 165"/>
                    <a:gd name="T11" fmla="*/ 61 h 182"/>
                    <a:gd name="T12" fmla="*/ 102 w 165"/>
                    <a:gd name="T13" fmla="*/ 64 h 182"/>
                    <a:gd name="T14" fmla="*/ 88 w 165"/>
                    <a:gd name="T15" fmla="*/ 56 h 182"/>
                    <a:gd name="T16" fmla="*/ 72 w 165"/>
                    <a:gd name="T17" fmla="*/ 36 h 182"/>
                    <a:gd name="T18" fmla="*/ 53 w 165"/>
                    <a:gd name="T19" fmla="*/ 36 h 182"/>
                    <a:gd name="T20" fmla="*/ 51 w 165"/>
                    <a:gd name="T21" fmla="*/ 64 h 182"/>
                    <a:gd name="T22" fmla="*/ 53 w 165"/>
                    <a:gd name="T23" fmla="*/ 81 h 182"/>
                    <a:gd name="T24" fmla="*/ 72 w 165"/>
                    <a:gd name="T25" fmla="*/ 70 h 182"/>
                    <a:gd name="T26" fmla="*/ 86 w 165"/>
                    <a:gd name="T27" fmla="*/ 75 h 182"/>
                    <a:gd name="T28" fmla="*/ 82 w 165"/>
                    <a:gd name="T29" fmla="*/ 92 h 182"/>
                    <a:gd name="T30" fmla="*/ 80 w 165"/>
                    <a:gd name="T31" fmla="*/ 103 h 182"/>
                    <a:gd name="T32" fmla="*/ 82 w 165"/>
                    <a:gd name="T33" fmla="*/ 120 h 182"/>
                    <a:gd name="T34" fmla="*/ 92 w 165"/>
                    <a:gd name="T35" fmla="*/ 128 h 182"/>
                    <a:gd name="T36" fmla="*/ 88 w 165"/>
                    <a:gd name="T37" fmla="*/ 148 h 182"/>
                    <a:gd name="T38" fmla="*/ 82 w 165"/>
                    <a:gd name="T39" fmla="*/ 170 h 182"/>
                    <a:gd name="T40" fmla="*/ 68 w 165"/>
                    <a:gd name="T41" fmla="*/ 175 h 182"/>
                    <a:gd name="T42" fmla="*/ 62 w 165"/>
                    <a:gd name="T43" fmla="*/ 164 h 182"/>
                    <a:gd name="T44" fmla="*/ 55 w 165"/>
                    <a:gd name="T45" fmla="*/ 139 h 182"/>
                    <a:gd name="T46" fmla="*/ 55 w 165"/>
                    <a:gd name="T47" fmla="*/ 114 h 182"/>
                    <a:gd name="T48" fmla="*/ 35 w 165"/>
                    <a:gd name="T49" fmla="*/ 114 h 182"/>
                    <a:gd name="T50" fmla="*/ 23 w 165"/>
                    <a:gd name="T51" fmla="*/ 117 h 182"/>
                    <a:gd name="T52" fmla="*/ 39 w 165"/>
                    <a:gd name="T53" fmla="*/ 128 h 182"/>
                    <a:gd name="T54" fmla="*/ 47 w 165"/>
                    <a:gd name="T55" fmla="*/ 145 h 182"/>
                    <a:gd name="T56" fmla="*/ 41 w 165"/>
                    <a:gd name="T57" fmla="*/ 167 h 182"/>
                    <a:gd name="T58" fmla="*/ 29 w 165"/>
                    <a:gd name="T59" fmla="*/ 181 h 182"/>
                    <a:gd name="T60" fmla="*/ 29 w 165"/>
                    <a:gd name="T61" fmla="*/ 164 h 182"/>
                    <a:gd name="T62" fmla="*/ 21 w 165"/>
                    <a:gd name="T63" fmla="*/ 145 h 182"/>
                    <a:gd name="T64" fmla="*/ 10 w 165"/>
                    <a:gd name="T65" fmla="*/ 128 h 182"/>
                    <a:gd name="T66" fmla="*/ 2 w 165"/>
                    <a:gd name="T67" fmla="*/ 109 h 182"/>
                    <a:gd name="T68" fmla="*/ 16 w 165"/>
                    <a:gd name="T69" fmla="*/ 86 h 182"/>
                    <a:gd name="T70" fmla="*/ 23 w 165"/>
                    <a:gd name="T71" fmla="*/ 58 h 182"/>
                    <a:gd name="T72" fmla="*/ 25 w 165"/>
                    <a:gd name="T73" fmla="*/ 39 h 182"/>
                    <a:gd name="T74" fmla="*/ 23 w 165"/>
                    <a:gd name="T75" fmla="*/ 22 h 18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5" h="182">
                      <a:moveTo>
                        <a:pt x="41" y="0"/>
                      </a:moveTo>
                      <a:lnTo>
                        <a:pt x="80" y="3"/>
                      </a:lnTo>
                      <a:lnTo>
                        <a:pt x="117" y="3"/>
                      </a:lnTo>
                      <a:lnTo>
                        <a:pt x="137" y="0"/>
                      </a:lnTo>
                      <a:lnTo>
                        <a:pt x="164" y="17"/>
                      </a:lnTo>
                      <a:lnTo>
                        <a:pt x="146" y="22"/>
                      </a:lnTo>
                      <a:lnTo>
                        <a:pt x="137" y="31"/>
                      </a:lnTo>
                      <a:lnTo>
                        <a:pt x="131" y="36"/>
                      </a:lnTo>
                      <a:lnTo>
                        <a:pt x="127" y="42"/>
                      </a:lnTo>
                      <a:lnTo>
                        <a:pt x="127" y="47"/>
                      </a:lnTo>
                      <a:lnTo>
                        <a:pt x="127" y="56"/>
                      </a:lnTo>
                      <a:lnTo>
                        <a:pt x="115" y="61"/>
                      </a:lnTo>
                      <a:lnTo>
                        <a:pt x="105" y="61"/>
                      </a:lnTo>
                      <a:lnTo>
                        <a:pt x="102" y="64"/>
                      </a:lnTo>
                      <a:lnTo>
                        <a:pt x="92" y="64"/>
                      </a:lnTo>
                      <a:lnTo>
                        <a:pt x="88" y="56"/>
                      </a:lnTo>
                      <a:lnTo>
                        <a:pt x="80" y="45"/>
                      </a:lnTo>
                      <a:lnTo>
                        <a:pt x="72" y="36"/>
                      </a:lnTo>
                      <a:lnTo>
                        <a:pt x="57" y="36"/>
                      </a:lnTo>
                      <a:lnTo>
                        <a:pt x="53" y="36"/>
                      </a:lnTo>
                      <a:lnTo>
                        <a:pt x="49" y="50"/>
                      </a:lnTo>
                      <a:lnTo>
                        <a:pt x="51" y="64"/>
                      </a:lnTo>
                      <a:lnTo>
                        <a:pt x="51" y="72"/>
                      </a:lnTo>
                      <a:lnTo>
                        <a:pt x="53" y="81"/>
                      </a:lnTo>
                      <a:lnTo>
                        <a:pt x="61" y="78"/>
                      </a:lnTo>
                      <a:lnTo>
                        <a:pt x="72" y="70"/>
                      </a:lnTo>
                      <a:lnTo>
                        <a:pt x="80" y="70"/>
                      </a:lnTo>
                      <a:lnTo>
                        <a:pt x="86" y="75"/>
                      </a:lnTo>
                      <a:lnTo>
                        <a:pt x="86" y="81"/>
                      </a:lnTo>
                      <a:lnTo>
                        <a:pt x="82" y="92"/>
                      </a:lnTo>
                      <a:lnTo>
                        <a:pt x="80" y="97"/>
                      </a:lnTo>
                      <a:lnTo>
                        <a:pt x="80" y="103"/>
                      </a:lnTo>
                      <a:lnTo>
                        <a:pt x="78" y="111"/>
                      </a:lnTo>
                      <a:lnTo>
                        <a:pt x="82" y="120"/>
                      </a:lnTo>
                      <a:lnTo>
                        <a:pt x="90" y="131"/>
                      </a:lnTo>
                      <a:lnTo>
                        <a:pt x="92" y="128"/>
                      </a:lnTo>
                      <a:lnTo>
                        <a:pt x="92" y="139"/>
                      </a:lnTo>
                      <a:lnTo>
                        <a:pt x="88" y="148"/>
                      </a:lnTo>
                      <a:lnTo>
                        <a:pt x="84" y="156"/>
                      </a:lnTo>
                      <a:lnTo>
                        <a:pt x="82" y="170"/>
                      </a:lnTo>
                      <a:lnTo>
                        <a:pt x="74" y="175"/>
                      </a:lnTo>
                      <a:lnTo>
                        <a:pt x="68" y="175"/>
                      </a:lnTo>
                      <a:lnTo>
                        <a:pt x="62" y="175"/>
                      </a:lnTo>
                      <a:lnTo>
                        <a:pt x="62" y="164"/>
                      </a:lnTo>
                      <a:lnTo>
                        <a:pt x="61" y="145"/>
                      </a:lnTo>
                      <a:lnTo>
                        <a:pt x="55" y="139"/>
                      </a:lnTo>
                      <a:lnTo>
                        <a:pt x="53" y="131"/>
                      </a:lnTo>
                      <a:lnTo>
                        <a:pt x="55" y="114"/>
                      </a:lnTo>
                      <a:lnTo>
                        <a:pt x="49" y="109"/>
                      </a:lnTo>
                      <a:lnTo>
                        <a:pt x="35" y="114"/>
                      </a:lnTo>
                      <a:lnTo>
                        <a:pt x="29" y="109"/>
                      </a:lnTo>
                      <a:lnTo>
                        <a:pt x="23" y="117"/>
                      </a:lnTo>
                      <a:lnTo>
                        <a:pt x="29" y="123"/>
                      </a:lnTo>
                      <a:lnTo>
                        <a:pt x="39" y="128"/>
                      </a:lnTo>
                      <a:lnTo>
                        <a:pt x="41" y="134"/>
                      </a:lnTo>
                      <a:lnTo>
                        <a:pt x="47" y="145"/>
                      </a:lnTo>
                      <a:lnTo>
                        <a:pt x="47" y="153"/>
                      </a:lnTo>
                      <a:lnTo>
                        <a:pt x="41" y="167"/>
                      </a:lnTo>
                      <a:lnTo>
                        <a:pt x="33" y="178"/>
                      </a:lnTo>
                      <a:lnTo>
                        <a:pt x="29" y="181"/>
                      </a:lnTo>
                      <a:lnTo>
                        <a:pt x="29" y="173"/>
                      </a:lnTo>
                      <a:lnTo>
                        <a:pt x="29" y="164"/>
                      </a:lnTo>
                      <a:lnTo>
                        <a:pt x="31" y="153"/>
                      </a:lnTo>
                      <a:lnTo>
                        <a:pt x="21" y="145"/>
                      </a:lnTo>
                      <a:lnTo>
                        <a:pt x="12" y="136"/>
                      </a:lnTo>
                      <a:lnTo>
                        <a:pt x="10" y="128"/>
                      </a:lnTo>
                      <a:lnTo>
                        <a:pt x="0" y="123"/>
                      </a:lnTo>
                      <a:lnTo>
                        <a:pt x="2" y="109"/>
                      </a:lnTo>
                      <a:lnTo>
                        <a:pt x="10" y="100"/>
                      </a:lnTo>
                      <a:lnTo>
                        <a:pt x="16" y="86"/>
                      </a:lnTo>
                      <a:lnTo>
                        <a:pt x="21" y="72"/>
                      </a:lnTo>
                      <a:lnTo>
                        <a:pt x="23" y="58"/>
                      </a:lnTo>
                      <a:lnTo>
                        <a:pt x="21" y="45"/>
                      </a:lnTo>
                      <a:lnTo>
                        <a:pt x="25" y="39"/>
                      </a:lnTo>
                      <a:lnTo>
                        <a:pt x="29" y="33"/>
                      </a:lnTo>
                      <a:lnTo>
                        <a:pt x="23" y="22"/>
                      </a:lnTo>
                      <a:lnTo>
                        <a:pt x="4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80" name="Freeform 18">
                  <a:extLst>
                    <a:ext uri="{FF2B5EF4-FFF2-40B4-BE49-F238E27FC236}">
                      <a16:creationId xmlns:a16="http://schemas.microsoft.com/office/drawing/2014/main" id="{73C06AB3-C2DD-BF76-3729-C93C35656BEA}"/>
                    </a:ext>
                  </a:extLst>
                </p:cNvPr>
                <p:cNvSpPr>
                  <a:spLocks/>
                </p:cNvSpPr>
                <p:nvPr/>
              </p:nvSpPr>
              <p:spPr bwMode="auto">
                <a:xfrm>
                  <a:off x="4549" y="2387"/>
                  <a:ext cx="182" cy="249"/>
                </a:xfrm>
                <a:custGeom>
                  <a:avLst/>
                  <a:gdLst>
                    <a:gd name="T0" fmla="*/ 0 w 182"/>
                    <a:gd name="T1" fmla="*/ 83 h 249"/>
                    <a:gd name="T2" fmla="*/ 37 w 182"/>
                    <a:gd name="T3" fmla="*/ 44 h 249"/>
                    <a:gd name="T4" fmla="*/ 56 w 182"/>
                    <a:gd name="T5" fmla="*/ 28 h 249"/>
                    <a:gd name="T6" fmla="*/ 66 w 182"/>
                    <a:gd name="T7" fmla="*/ 14 h 249"/>
                    <a:gd name="T8" fmla="*/ 95 w 182"/>
                    <a:gd name="T9" fmla="*/ 0 h 249"/>
                    <a:gd name="T10" fmla="*/ 111 w 182"/>
                    <a:gd name="T11" fmla="*/ 30 h 249"/>
                    <a:gd name="T12" fmla="*/ 127 w 182"/>
                    <a:gd name="T13" fmla="*/ 17 h 249"/>
                    <a:gd name="T14" fmla="*/ 132 w 182"/>
                    <a:gd name="T15" fmla="*/ 8 h 249"/>
                    <a:gd name="T16" fmla="*/ 146 w 182"/>
                    <a:gd name="T17" fmla="*/ 0 h 249"/>
                    <a:gd name="T18" fmla="*/ 154 w 182"/>
                    <a:gd name="T19" fmla="*/ 0 h 249"/>
                    <a:gd name="T20" fmla="*/ 156 w 182"/>
                    <a:gd name="T21" fmla="*/ 11 h 249"/>
                    <a:gd name="T22" fmla="*/ 156 w 182"/>
                    <a:gd name="T23" fmla="*/ 19 h 249"/>
                    <a:gd name="T24" fmla="*/ 148 w 182"/>
                    <a:gd name="T25" fmla="*/ 33 h 249"/>
                    <a:gd name="T26" fmla="*/ 148 w 182"/>
                    <a:gd name="T27" fmla="*/ 41 h 249"/>
                    <a:gd name="T28" fmla="*/ 169 w 182"/>
                    <a:gd name="T29" fmla="*/ 77 h 249"/>
                    <a:gd name="T30" fmla="*/ 173 w 182"/>
                    <a:gd name="T31" fmla="*/ 99 h 249"/>
                    <a:gd name="T32" fmla="*/ 179 w 182"/>
                    <a:gd name="T33" fmla="*/ 99 h 249"/>
                    <a:gd name="T34" fmla="*/ 181 w 182"/>
                    <a:gd name="T35" fmla="*/ 110 h 249"/>
                    <a:gd name="T36" fmla="*/ 173 w 182"/>
                    <a:gd name="T37" fmla="*/ 121 h 249"/>
                    <a:gd name="T38" fmla="*/ 167 w 182"/>
                    <a:gd name="T39" fmla="*/ 116 h 249"/>
                    <a:gd name="T40" fmla="*/ 154 w 182"/>
                    <a:gd name="T41" fmla="*/ 124 h 249"/>
                    <a:gd name="T42" fmla="*/ 156 w 182"/>
                    <a:gd name="T43" fmla="*/ 146 h 249"/>
                    <a:gd name="T44" fmla="*/ 140 w 182"/>
                    <a:gd name="T45" fmla="*/ 160 h 249"/>
                    <a:gd name="T46" fmla="*/ 140 w 182"/>
                    <a:gd name="T47" fmla="*/ 196 h 249"/>
                    <a:gd name="T48" fmla="*/ 140 w 182"/>
                    <a:gd name="T49" fmla="*/ 220 h 249"/>
                    <a:gd name="T50" fmla="*/ 132 w 182"/>
                    <a:gd name="T51" fmla="*/ 231 h 249"/>
                    <a:gd name="T52" fmla="*/ 127 w 182"/>
                    <a:gd name="T53" fmla="*/ 248 h 249"/>
                    <a:gd name="T54" fmla="*/ 119 w 182"/>
                    <a:gd name="T55" fmla="*/ 245 h 249"/>
                    <a:gd name="T56" fmla="*/ 107 w 182"/>
                    <a:gd name="T57" fmla="*/ 237 h 249"/>
                    <a:gd name="T58" fmla="*/ 97 w 182"/>
                    <a:gd name="T59" fmla="*/ 229 h 249"/>
                    <a:gd name="T60" fmla="*/ 90 w 182"/>
                    <a:gd name="T61" fmla="*/ 215 h 249"/>
                    <a:gd name="T62" fmla="*/ 62 w 182"/>
                    <a:gd name="T63" fmla="*/ 218 h 249"/>
                    <a:gd name="T64" fmla="*/ 39 w 182"/>
                    <a:gd name="T65" fmla="*/ 209 h 249"/>
                    <a:gd name="T66" fmla="*/ 23 w 182"/>
                    <a:gd name="T67" fmla="*/ 187 h 249"/>
                    <a:gd name="T68" fmla="*/ 14 w 182"/>
                    <a:gd name="T69" fmla="*/ 171 h 249"/>
                    <a:gd name="T70" fmla="*/ 6 w 182"/>
                    <a:gd name="T71" fmla="*/ 157 h 249"/>
                    <a:gd name="T72" fmla="*/ 6 w 182"/>
                    <a:gd name="T73" fmla="*/ 130 h 249"/>
                    <a:gd name="T74" fmla="*/ 0 w 182"/>
                    <a:gd name="T75" fmla="*/ 83 h 2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2" h="249">
                      <a:moveTo>
                        <a:pt x="0" y="83"/>
                      </a:moveTo>
                      <a:lnTo>
                        <a:pt x="37" y="44"/>
                      </a:lnTo>
                      <a:lnTo>
                        <a:pt x="56" y="28"/>
                      </a:lnTo>
                      <a:lnTo>
                        <a:pt x="66" y="14"/>
                      </a:lnTo>
                      <a:lnTo>
                        <a:pt x="95" y="0"/>
                      </a:lnTo>
                      <a:lnTo>
                        <a:pt x="111" y="30"/>
                      </a:lnTo>
                      <a:lnTo>
                        <a:pt x="127" y="17"/>
                      </a:lnTo>
                      <a:lnTo>
                        <a:pt x="132" y="8"/>
                      </a:lnTo>
                      <a:lnTo>
                        <a:pt x="146" y="0"/>
                      </a:lnTo>
                      <a:lnTo>
                        <a:pt x="154" y="0"/>
                      </a:lnTo>
                      <a:lnTo>
                        <a:pt x="156" y="11"/>
                      </a:lnTo>
                      <a:lnTo>
                        <a:pt x="156" y="19"/>
                      </a:lnTo>
                      <a:lnTo>
                        <a:pt x="148" y="33"/>
                      </a:lnTo>
                      <a:lnTo>
                        <a:pt x="148" y="41"/>
                      </a:lnTo>
                      <a:lnTo>
                        <a:pt x="169" y="77"/>
                      </a:lnTo>
                      <a:lnTo>
                        <a:pt x="173" y="99"/>
                      </a:lnTo>
                      <a:lnTo>
                        <a:pt x="179" y="99"/>
                      </a:lnTo>
                      <a:lnTo>
                        <a:pt x="181" y="110"/>
                      </a:lnTo>
                      <a:lnTo>
                        <a:pt x="173" y="121"/>
                      </a:lnTo>
                      <a:lnTo>
                        <a:pt x="167" y="116"/>
                      </a:lnTo>
                      <a:lnTo>
                        <a:pt x="154" y="124"/>
                      </a:lnTo>
                      <a:lnTo>
                        <a:pt x="156" y="146"/>
                      </a:lnTo>
                      <a:lnTo>
                        <a:pt x="140" y="160"/>
                      </a:lnTo>
                      <a:lnTo>
                        <a:pt x="140" y="196"/>
                      </a:lnTo>
                      <a:lnTo>
                        <a:pt x="140" y="220"/>
                      </a:lnTo>
                      <a:lnTo>
                        <a:pt x="132" y="231"/>
                      </a:lnTo>
                      <a:lnTo>
                        <a:pt x="127" y="248"/>
                      </a:lnTo>
                      <a:lnTo>
                        <a:pt x="119" y="245"/>
                      </a:lnTo>
                      <a:lnTo>
                        <a:pt x="107" y="237"/>
                      </a:lnTo>
                      <a:lnTo>
                        <a:pt x="97" y="229"/>
                      </a:lnTo>
                      <a:lnTo>
                        <a:pt x="90" y="215"/>
                      </a:lnTo>
                      <a:lnTo>
                        <a:pt x="62" y="218"/>
                      </a:lnTo>
                      <a:lnTo>
                        <a:pt x="39" y="209"/>
                      </a:lnTo>
                      <a:lnTo>
                        <a:pt x="23" y="187"/>
                      </a:lnTo>
                      <a:lnTo>
                        <a:pt x="14" y="171"/>
                      </a:lnTo>
                      <a:lnTo>
                        <a:pt x="6" y="157"/>
                      </a:lnTo>
                      <a:lnTo>
                        <a:pt x="6" y="130"/>
                      </a:lnTo>
                      <a:lnTo>
                        <a:pt x="0" y="8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81" name="Freeform 19">
                  <a:extLst>
                    <a:ext uri="{FF2B5EF4-FFF2-40B4-BE49-F238E27FC236}">
                      <a16:creationId xmlns:a16="http://schemas.microsoft.com/office/drawing/2014/main" id="{BE516C4E-406F-9A65-3EFB-2294A31AC1C4}"/>
                    </a:ext>
                  </a:extLst>
                </p:cNvPr>
                <p:cNvSpPr>
                  <a:spLocks/>
                </p:cNvSpPr>
                <p:nvPr/>
              </p:nvSpPr>
              <p:spPr bwMode="auto">
                <a:xfrm>
                  <a:off x="4934" y="2529"/>
                  <a:ext cx="348" cy="235"/>
                </a:xfrm>
                <a:custGeom>
                  <a:avLst/>
                  <a:gdLst>
                    <a:gd name="T0" fmla="*/ 31 w 348"/>
                    <a:gd name="T1" fmla="*/ 3 h 235"/>
                    <a:gd name="T2" fmla="*/ 68 w 348"/>
                    <a:gd name="T3" fmla="*/ 39 h 235"/>
                    <a:gd name="T4" fmla="*/ 74 w 348"/>
                    <a:gd name="T5" fmla="*/ 56 h 235"/>
                    <a:gd name="T6" fmla="*/ 96 w 348"/>
                    <a:gd name="T7" fmla="*/ 47 h 235"/>
                    <a:gd name="T8" fmla="*/ 107 w 348"/>
                    <a:gd name="T9" fmla="*/ 53 h 235"/>
                    <a:gd name="T10" fmla="*/ 121 w 348"/>
                    <a:gd name="T11" fmla="*/ 39 h 235"/>
                    <a:gd name="T12" fmla="*/ 140 w 348"/>
                    <a:gd name="T13" fmla="*/ 31 h 235"/>
                    <a:gd name="T14" fmla="*/ 185 w 348"/>
                    <a:gd name="T15" fmla="*/ 47 h 235"/>
                    <a:gd name="T16" fmla="*/ 212 w 348"/>
                    <a:gd name="T17" fmla="*/ 67 h 235"/>
                    <a:gd name="T18" fmla="*/ 234 w 348"/>
                    <a:gd name="T19" fmla="*/ 81 h 235"/>
                    <a:gd name="T20" fmla="*/ 271 w 348"/>
                    <a:gd name="T21" fmla="*/ 111 h 235"/>
                    <a:gd name="T22" fmla="*/ 275 w 348"/>
                    <a:gd name="T23" fmla="*/ 128 h 235"/>
                    <a:gd name="T24" fmla="*/ 292 w 348"/>
                    <a:gd name="T25" fmla="*/ 142 h 235"/>
                    <a:gd name="T26" fmla="*/ 306 w 348"/>
                    <a:gd name="T27" fmla="*/ 148 h 235"/>
                    <a:gd name="T28" fmla="*/ 322 w 348"/>
                    <a:gd name="T29" fmla="*/ 176 h 235"/>
                    <a:gd name="T30" fmla="*/ 333 w 348"/>
                    <a:gd name="T31" fmla="*/ 192 h 235"/>
                    <a:gd name="T32" fmla="*/ 335 w 348"/>
                    <a:gd name="T33" fmla="*/ 234 h 235"/>
                    <a:gd name="T34" fmla="*/ 320 w 348"/>
                    <a:gd name="T35" fmla="*/ 234 h 235"/>
                    <a:gd name="T36" fmla="*/ 310 w 348"/>
                    <a:gd name="T37" fmla="*/ 226 h 235"/>
                    <a:gd name="T38" fmla="*/ 275 w 348"/>
                    <a:gd name="T39" fmla="*/ 184 h 235"/>
                    <a:gd name="T40" fmla="*/ 240 w 348"/>
                    <a:gd name="T41" fmla="*/ 184 h 235"/>
                    <a:gd name="T42" fmla="*/ 228 w 348"/>
                    <a:gd name="T43" fmla="*/ 198 h 235"/>
                    <a:gd name="T44" fmla="*/ 218 w 348"/>
                    <a:gd name="T45" fmla="*/ 206 h 235"/>
                    <a:gd name="T46" fmla="*/ 197 w 348"/>
                    <a:gd name="T47" fmla="*/ 217 h 235"/>
                    <a:gd name="T48" fmla="*/ 177 w 348"/>
                    <a:gd name="T49" fmla="*/ 212 h 235"/>
                    <a:gd name="T50" fmla="*/ 160 w 348"/>
                    <a:gd name="T51" fmla="*/ 212 h 235"/>
                    <a:gd name="T52" fmla="*/ 138 w 348"/>
                    <a:gd name="T53" fmla="*/ 159 h 235"/>
                    <a:gd name="T54" fmla="*/ 113 w 348"/>
                    <a:gd name="T55" fmla="*/ 111 h 235"/>
                    <a:gd name="T56" fmla="*/ 82 w 348"/>
                    <a:gd name="T57" fmla="*/ 95 h 235"/>
                    <a:gd name="T58" fmla="*/ 53 w 348"/>
                    <a:gd name="T59" fmla="*/ 92 h 235"/>
                    <a:gd name="T60" fmla="*/ 23 w 348"/>
                    <a:gd name="T61" fmla="*/ 75 h 235"/>
                    <a:gd name="T62" fmla="*/ 25 w 348"/>
                    <a:gd name="T63" fmla="*/ 25 h 2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48" h="235">
                      <a:moveTo>
                        <a:pt x="0" y="0"/>
                      </a:moveTo>
                      <a:lnTo>
                        <a:pt x="31" y="3"/>
                      </a:lnTo>
                      <a:lnTo>
                        <a:pt x="57" y="6"/>
                      </a:lnTo>
                      <a:lnTo>
                        <a:pt x="68" y="39"/>
                      </a:lnTo>
                      <a:lnTo>
                        <a:pt x="70" y="50"/>
                      </a:lnTo>
                      <a:lnTo>
                        <a:pt x="74" y="56"/>
                      </a:lnTo>
                      <a:lnTo>
                        <a:pt x="82" y="47"/>
                      </a:lnTo>
                      <a:lnTo>
                        <a:pt x="96" y="47"/>
                      </a:lnTo>
                      <a:lnTo>
                        <a:pt x="103" y="56"/>
                      </a:lnTo>
                      <a:lnTo>
                        <a:pt x="107" y="53"/>
                      </a:lnTo>
                      <a:lnTo>
                        <a:pt x="119" y="39"/>
                      </a:lnTo>
                      <a:lnTo>
                        <a:pt x="121" y="39"/>
                      </a:lnTo>
                      <a:lnTo>
                        <a:pt x="131" y="31"/>
                      </a:lnTo>
                      <a:lnTo>
                        <a:pt x="140" y="31"/>
                      </a:lnTo>
                      <a:lnTo>
                        <a:pt x="172" y="47"/>
                      </a:lnTo>
                      <a:lnTo>
                        <a:pt x="185" y="47"/>
                      </a:lnTo>
                      <a:lnTo>
                        <a:pt x="199" y="61"/>
                      </a:lnTo>
                      <a:lnTo>
                        <a:pt x="212" y="67"/>
                      </a:lnTo>
                      <a:lnTo>
                        <a:pt x="224" y="78"/>
                      </a:lnTo>
                      <a:lnTo>
                        <a:pt x="234" y="81"/>
                      </a:lnTo>
                      <a:lnTo>
                        <a:pt x="259" y="92"/>
                      </a:lnTo>
                      <a:lnTo>
                        <a:pt x="271" y="111"/>
                      </a:lnTo>
                      <a:lnTo>
                        <a:pt x="277" y="123"/>
                      </a:lnTo>
                      <a:lnTo>
                        <a:pt x="275" y="128"/>
                      </a:lnTo>
                      <a:lnTo>
                        <a:pt x="285" y="139"/>
                      </a:lnTo>
                      <a:lnTo>
                        <a:pt x="292" y="142"/>
                      </a:lnTo>
                      <a:lnTo>
                        <a:pt x="296" y="145"/>
                      </a:lnTo>
                      <a:lnTo>
                        <a:pt x="306" y="148"/>
                      </a:lnTo>
                      <a:lnTo>
                        <a:pt x="322" y="164"/>
                      </a:lnTo>
                      <a:lnTo>
                        <a:pt x="322" y="176"/>
                      </a:lnTo>
                      <a:lnTo>
                        <a:pt x="331" y="187"/>
                      </a:lnTo>
                      <a:lnTo>
                        <a:pt x="333" y="192"/>
                      </a:lnTo>
                      <a:lnTo>
                        <a:pt x="347" y="215"/>
                      </a:lnTo>
                      <a:lnTo>
                        <a:pt x="335" y="234"/>
                      </a:lnTo>
                      <a:lnTo>
                        <a:pt x="331" y="234"/>
                      </a:lnTo>
                      <a:lnTo>
                        <a:pt x="320" y="234"/>
                      </a:lnTo>
                      <a:lnTo>
                        <a:pt x="316" y="226"/>
                      </a:lnTo>
                      <a:lnTo>
                        <a:pt x="310" y="226"/>
                      </a:lnTo>
                      <a:lnTo>
                        <a:pt x="304" y="228"/>
                      </a:lnTo>
                      <a:lnTo>
                        <a:pt x="275" y="184"/>
                      </a:lnTo>
                      <a:lnTo>
                        <a:pt x="257" y="187"/>
                      </a:lnTo>
                      <a:lnTo>
                        <a:pt x="240" y="184"/>
                      </a:lnTo>
                      <a:lnTo>
                        <a:pt x="234" y="189"/>
                      </a:lnTo>
                      <a:lnTo>
                        <a:pt x="228" y="198"/>
                      </a:lnTo>
                      <a:lnTo>
                        <a:pt x="226" y="192"/>
                      </a:lnTo>
                      <a:lnTo>
                        <a:pt x="218" y="206"/>
                      </a:lnTo>
                      <a:lnTo>
                        <a:pt x="207" y="226"/>
                      </a:lnTo>
                      <a:lnTo>
                        <a:pt x="197" y="217"/>
                      </a:lnTo>
                      <a:lnTo>
                        <a:pt x="185" y="212"/>
                      </a:lnTo>
                      <a:lnTo>
                        <a:pt x="177" y="212"/>
                      </a:lnTo>
                      <a:lnTo>
                        <a:pt x="166" y="206"/>
                      </a:lnTo>
                      <a:lnTo>
                        <a:pt x="160" y="212"/>
                      </a:lnTo>
                      <a:lnTo>
                        <a:pt x="152" y="184"/>
                      </a:lnTo>
                      <a:lnTo>
                        <a:pt x="138" y="159"/>
                      </a:lnTo>
                      <a:lnTo>
                        <a:pt x="125" y="128"/>
                      </a:lnTo>
                      <a:lnTo>
                        <a:pt x="113" y="111"/>
                      </a:lnTo>
                      <a:lnTo>
                        <a:pt x="103" y="95"/>
                      </a:lnTo>
                      <a:lnTo>
                        <a:pt x="82" y="95"/>
                      </a:lnTo>
                      <a:lnTo>
                        <a:pt x="62" y="103"/>
                      </a:lnTo>
                      <a:lnTo>
                        <a:pt x="53" y="92"/>
                      </a:lnTo>
                      <a:lnTo>
                        <a:pt x="33" y="84"/>
                      </a:lnTo>
                      <a:lnTo>
                        <a:pt x="23" y="75"/>
                      </a:lnTo>
                      <a:lnTo>
                        <a:pt x="23" y="42"/>
                      </a:lnTo>
                      <a:lnTo>
                        <a:pt x="25"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82" name="Freeform 20">
                  <a:extLst>
                    <a:ext uri="{FF2B5EF4-FFF2-40B4-BE49-F238E27FC236}">
                      <a16:creationId xmlns:a16="http://schemas.microsoft.com/office/drawing/2014/main" id="{CC36D508-59F3-0B9A-8DBB-8AFBC80990D3}"/>
                    </a:ext>
                  </a:extLst>
                </p:cNvPr>
                <p:cNvSpPr>
                  <a:spLocks/>
                </p:cNvSpPr>
                <p:nvPr/>
              </p:nvSpPr>
              <p:spPr bwMode="auto">
                <a:xfrm>
                  <a:off x="4293" y="2362"/>
                  <a:ext cx="209" cy="310"/>
                </a:xfrm>
                <a:custGeom>
                  <a:avLst/>
                  <a:gdLst>
                    <a:gd name="T0" fmla="*/ 0 w 209"/>
                    <a:gd name="T1" fmla="*/ 8 h 310"/>
                    <a:gd name="T2" fmla="*/ 21 w 209"/>
                    <a:gd name="T3" fmla="*/ 0 h 310"/>
                    <a:gd name="T4" fmla="*/ 46 w 209"/>
                    <a:gd name="T5" fmla="*/ 14 h 310"/>
                    <a:gd name="T6" fmla="*/ 50 w 209"/>
                    <a:gd name="T7" fmla="*/ 28 h 310"/>
                    <a:gd name="T8" fmla="*/ 50 w 209"/>
                    <a:gd name="T9" fmla="*/ 33 h 310"/>
                    <a:gd name="T10" fmla="*/ 56 w 209"/>
                    <a:gd name="T11" fmla="*/ 36 h 310"/>
                    <a:gd name="T12" fmla="*/ 56 w 209"/>
                    <a:gd name="T13" fmla="*/ 42 h 310"/>
                    <a:gd name="T14" fmla="*/ 64 w 209"/>
                    <a:gd name="T15" fmla="*/ 45 h 310"/>
                    <a:gd name="T16" fmla="*/ 64 w 209"/>
                    <a:gd name="T17" fmla="*/ 56 h 310"/>
                    <a:gd name="T18" fmla="*/ 89 w 209"/>
                    <a:gd name="T19" fmla="*/ 89 h 310"/>
                    <a:gd name="T20" fmla="*/ 92 w 209"/>
                    <a:gd name="T21" fmla="*/ 89 h 310"/>
                    <a:gd name="T22" fmla="*/ 96 w 209"/>
                    <a:gd name="T23" fmla="*/ 97 h 310"/>
                    <a:gd name="T24" fmla="*/ 100 w 209"/>
                    <a:gd name="T25" fmla="*/ 106 h 310"/>
                    <a:gd name="T26" fmla="*/ 104 w 209"/>
                    <a:gd name="T27" fmla="*/ 106 h 310"/>
                    <a:gd name="T28" fmla="*/ 121 w 209"/>
                    <a:gd name="T29" fmla="*/ 117 h 310"/>
                    <a:gd name="T30" fmla="*/ 154 w 209"/>
                    <a:gd name="T31" fmla="*/ 122 h 310"/>
                    <a:gd name="T32" fmla="*/ 156 w 209"/>
                    <a:gd name="T33" fmla="*/ 161 h 310"/>
                    <a:gd name="T34" fmla="*/ 164 w 209"/>
                    <a:gd name="T35" fmla="*/ 167 h 310"/>
                    <a:gd name="T36" fmla="*/ 162 w 209"/>
                    <a:gd name="T37" fmla="*/ 181 h 310"/>
                    <a:gd name="T38" fmla="*/ 181 w 209"/>
                    <a:gd name="T39" fmla="*/ 200 h 310"/>
                    <a:gd name="T40" fmla="*/ 198 w 209"/>
                    <a:gd name="T41" fmla="*/ 209 h 310"/>
                    <a:gd name="T42" fmla="*/ 198 w 209"/>
                    <a:gd name="T43" fmla="*/ 273 h 310"/>
                    <a:gd name="T44" fmla="*/ 208 w 209"/>
                    <a:gd name="T45" fmla="*/ 298 h 310"/>
                    <a:gd name="T46" fmla="*/ 202 w 209"/>
                    <a:gd name="T47" fmla="*/ 306 h 310"/>
                    <a:gd name="T48" fmla="*/ 191 w 209"/>
                    <a:gd name="T49" fmla="*/ 309 h 310"/>
                    <a:gd name="T50" fmla="*/ 189 w 209"/>
                    <a:gd name="T51" fmla="*/ 287 h 310"/>
                    <a:gd name="T52" fmla="*/ 169 w 209"/>
                    <a:gd name="T53" fmla="*/ 309 h 310"/>
                    <a:gd name="T54" fmla="*/ 156 w 209"/>
                    <a:gd name="T55" fmla="*/ 276 h 310"/>
                    <a:gd name="T56" fmla="*/ 148 w 209"/>
                    <a:gd name="T57" fmla="*/ 253 h 310"/>
                    <a:gd name="T58" fmla="*/ 125 w 209"/>
                    <a:gd name="T59" fmla="*/ 223 h 310"/>
                    <a:gd name="T60" fmla="*/ 119 w 209"/>
                    <a:gd name="T61" fmla="*/ 223 h 310"/>
                    <a:gd name="T62" fmla="*/ 98 w 209"/>
                    <a:gd name="T63" fmla="*/ 206 h 310"/>
                    <a:gd name="T64" fmla="*/ 94 w 209"/>
                    <a:gd name="T65" fmla="*/ 189 h 310"/>
                    <a:gd name="T66" fmla="*/ 94 w 209"/>
                    <a:gd name="T67" fmla="*/ 178 h 310"/>
                    <a:gd name="T68" fmla="*/ 77 w 209"/>
                    <a:gd name="T69" fmla="*/ 134 h 310"/>
                    <a:gd name="T70" fmla="*/ 69 w 209"/>
                    <a:gd name="T71" fmla="*/ 106 h 310"/>
                    <a:gd name="T72" fmla="*/ 48 w 209"/>
                    <a:gd name="T73" fmla="*/ 81 h 310"/>
                    <a:gd name="T74" fmla="*/ 19 w 209"/>
                    <a:gd name="T75" fmla="*/ 42 h 310"/>
                    <a:gd name="T76" fmla="*/ 0 w 209"/>
                    <a:gd name="T77" fmla="*/ 8 h 3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09" h="310">
                      <a:moveTo>
                        <a:pt x="0" y="8"/>
                      </a:moveTo>
                      <a:lnTo>
                        <a:pt x="21" y="0"/>
                      </a:lnTo>
                      <a:lnTo>
                        <a:pt x="46" y="14"/>
                      </a:lnTo>
                      <a:lnTo>
                        <a:pt x="50" y="28"/>
                      </a:lnTo>
                      <a:lnTo>
                        <a:pt x="50" y="33"/>
                      </a:lnTo>
                      <a:lnTo>
                        <a:pt x="56" y="36"/>
                      </a:lnTo>
                      <a:lnTo>
                        <a:pt x="56" y="42"/>
                      </a:lnTo>
                      <a:lnTo>
                        <a:pt x="64" y="45"/>
                      </a:lnTo>
                      <a:lnTo>
                        <a:pt x="64" y="56"/>
                      </a:lnTo>
                      <a:lnTo>
                        <a:pt x="89" y="89"/>
                      </a:lnTo>
                      <a:lnTo>
                        <a:pt x="92" y="89"/>
                      </a:lnTo>
                      <a:lnTo>
                        <a:pt x="96" y="97"/>
                      </a:lnTo>
                      <a:lnTo>
                        <a:pt x="100" y="106"/>
                      </a:lnTo>
                      <a:lnTo>
                        <a:pt x="104" y="106"/>
                      </a:lnTo>
                      <a:lnTo>
                        <a:pt x="121" y="117"/>
                      </a:lnTo>
                      <a:lnTo>
                        <a:pt x="154" y="122"/>
                      </a:lnTo>
                      <a:lnTo>
                        <a:pt x="156" y="161"/>
                      </a:lnTo>
                      <a:lnTo>
                        <a:pt x="164" y="167"/>
                      </a:lnTo>
                      <a:lnTo>
                        <a:pt x="162" y="181"/>
                      </a:lnTo>
                      <a:lnTo>
                        <a:pt x="181" y="200"/>
                      </a:lnTo>
                      <a:lnTo>
                        <a:pt x="198" y="209"/>
                      </a:lnTo>
                      <a:lnTo>
                        <a:pt x="198" y="273"/>
                      </a:lnTo>
                      <a:lnTo>
                        <a:pt x="208" y="298"/>
                      </a:lnTo>
                      <a:lnTo>
                        <a:pt x="202" y="306"/>
                      </a:lnTo>
                      <a:lnTo>
                        <a:pt x="191" y="309"/>
                      </a:lnTo>
                      <a:lnTo>
                        <a:pt x="189" y="287"/>
                      </a:lnTo>
                      <a:lnTo>
                        <a:pt x="169" y="309"/>
                      </a:lnTo>
                      <a:lnTo>
                        <a:pt x="156" y="276"/>
                      </a:lnTo>
                      <a:lnTo>
                        <a:pt x="148" y="253"/>
                      </a:lnTo>
                      <a:lnTo>
                        <a:pt x="125" y="223"/>
                      </a:lnTo>
                      <a:lnTo>
                        <a:pt x="119" y="223"/>
                      </a:lnTo>
                      <a:lnTo>
                        <a:pt x="98" y="206"/>
                      </a:lnTo>
                      <a:lnTo>
                        <a:pt x="94" y="189"/>
                      </a:lnTo>
                      <a:lnTo>
                        <a:pt x="94" y="178"/>
                      </a:lnTo>
                      <a:lnTo>
                        <a:pt x="77" y="134"/>
                      </a:lnTo>
                      <a:lnTo>
                        <a:pt x="69" y="106"/>
                      </a:lnTo>
                      <a:lnTo>
                        <a:pt x="48" y="81"/>
                      </a:lnTo>
                      <a:lnTo>
                        <a:pt x="19" y="42"/>
                      </a:lnTo>
                      <a:lnTo>
                        <a:pt x="0" y="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83" name="Freeform 21">
                  <a:extLst>
                    <a:ext uri="{FF2B5EF4-FFF2-40B4-BE49-F238E27FC236}">
                      <a16:creationId xmlns:a16="http://schemas.microsoft.com/office/drawing/2014/main" id="{8896C5F3-508A-91ED-7606-63D49B9D2FB8}"/>
                    </a:ext>
                  </a:extLst>
                </p:cNvPr>
                <p:cNvSpPr>
                  <a:spLocks/>
                </p:cNvSpPr>
                <p:nvPr/>
              </p:nvSpPr>
              <p:spPr bwMode="auto">
                <a:xfrm>
                  <a:off x="4664" y="2029"/>
                  <a:ext cx="205" cy="341"/>
                </a:xfrm>
                <a:custGeom>
                  <a:avLst/>
                  <a:gdLst>
                    <a:gd name="T0" fmla="*/ 14 w 205"/>
                    <a:gd name="T1" fmla="*/ 0 h 341"/>
                    <a:gd name="T2" fmla="*/ 31 w 205"/>
                    <a:gd name="T3" fmla="*/ 0 h 341"/>
                    <a:gd name="T4" fmla="*/ 51 w 205"/>
                    <a:gd name="T5" fmla="*/ 36 h 341"/>
                    <a:gd name="T6" fmla="*/ 47 w 205"/>
                    <a:gd name="T7" fmla="*/ 70 h 341"/>
                    <a:gd name="T8" fmla="*/ 59 w 205"/>
                    <a:gd name="T9" fmla="*/ 81 h 341"/>
                    <a:gd name="T10" fmla="*/ 65 w 205"/>
                    <a:gd name="T11" fmla="*/ 103 h 341"/>
                    <a:gd name="T12" fmla="*/ 78 w 205"/>
                    <a:gd name="T13" fmla="*/ 114 h 341"/>
                    <a:gd name="T14" fmla="*/ 94 w 205"/>
                    <a:gd name="T15" fmla="*/ 117 h 341"/>
                    <a:gd name="T16" fmla="*/ 118 w 205"/>
                    <a:gd name="T17" fmla="*/ 134 h 341"/>
                    <a:gd name="T18" fmla="*/ 133 w 205"/>
                    <a:gd name="T19" fmla="*/ 153 h 341"/>
                    <a:gd name="T20" fmla="*/ 137 w 205"/>
                    <a:gd name="T21" fmla="*/ 153 h 341"/>
                    <a:gd name="T22" fmla="*/ 157 w 205"/>
                    <a:gd name="T23" fmla="*/ 170 h 341"/>
                    <a:gd name="T24" fmla="*/ 157 w 205"/>
                    <a:gd name="T25" fmla="*/ 212 h 341"/>
                    <a:gd name="T26" fmla="*/ 163 w 205"/>
                    <a:gd name="T27" fmla="*/ 231 h 341"/>
                    <a:gd name="T28" fmla="*/ 169 w 205"/>
                    <a:gd name="T29" fmla="*/ 242 h 341"/>
                    <a:gd name="T30" fmla="*/ 177 w 205"/>
                    <a:gd name="T31" fmla="*/ 254 h 341"/>
                    <a:gd name="T32" fmla="*/ 184 w 205"/>
                    <a:gd name="T33" fmla="*/ 268 h 341"/>
                    <a:gd name="T34" fmla="*/ 188 w 205"/>
                    <a:gd name="T35" fmla="*/ 284 h 341"/>
                    <a:gd name="T36" fmla="*/ 204 w 205"/>
                    <a:gd name="T37" fmla="*/ 298 h 341"/>
                    <a:gd name="T38" fmla="*/ 202 w 205"/>
                    <a:gd name="T39" fmla="*/ 315 h 341"/>
                    <a:gd name="T40" fmla="*/ 186 w 205"/>
                    <a:gd name="T41" fmla="*/ 318 h 341"/>
                    <a:gd name="T42" fmla="*/ 180 w 205"/>
                    <a:gd name="T43" fmla="*/ 304 h 341"/>
                    <a:gd name="T44" fmla="*/ 169 w 205"/>
                    <a:gd name="T45" fmla="*/ 304 h 341"/>
                    <a:gd name="T46" fmla="*/ 169 w 205"/>
                    <a:gd name="T47" fmla="*/ 340 h 341"/>
                    <a:gd name="T48" fmla="*/ 159 w 205"/>
                    <a:gd name="T49" fmla="*/ 340 h 341"/>
                    <a:gd name="T50" fmla="*/ 147 w 205"/>
                    <a:gd name="T51" fmla="*/ 323 h 341"/>
                    <a:gd name="T52" fmla="*/ 139 w 205"/>
                    <a:gd name="T53" fmla="*/ 315 h 341"/>
                    <a:gd name="T54" fmla="*/ 139 w 205"/>
                    <a:gd name="T55" fmla="*/ 295 h 341"/>
                    <a:gd name="T56" fmla="*/ 122 w 205"/>
                    <a:gd name="T57" fmla="*/ 295 h 341"/>
                    <a:gd name="T58" fmla="*/ 116 w 205"/>
                    <a:gd name="T59" fmla="*/ 315 h 341"/>
                    <a:gd name="T60" fmla="*/ 110 w 205"/>
                    <a:gd name="T61" fmla="*/ 295 h 341"/>
                    <a:gd name="T62" fmla="*/ 108 w 205"/>
                    <a:gd name="T63" fmla="*/ 276 h 341"/>
                    <a:gd name="T64" fmla="*/ 129 w 205"/>
                    <a:gd name="T65" fmla="*/ 268 h 341"/>
                    <a:gd name="T66" fmla="*/ 141 w 205"/>
                    <a:gd name="T67" fmla="*/ 273 h 341"/>
                    <a:gd name="T68" fmla="*/ 143 w 205"/>
                    <a:gd name="T69" fmla="*/ 240 h 341"/>
                    <a:gd name="T70" fmla="*/ 131 w 205"/>
                    <a:gd name="T71" fmla="*/ 229 h 341"/>
                    <a:gd name="T72" fmla="*/ 124 w 205"/>
                    <a:gd name="T73" fmla="*/ 201 h 341"/>
                    <a:gd name="T74" fmla="*/ 118 w 205"/>
                    <a:gd name="T75" fmla="*/ 167 h 341"/>
                    <a:gd name="T76" fmla="*/ 96 w 205"/>
                    <a:gd name="T77" fmla="*/ 156 h 341"/>
                    <a:gd name="T78" fmla="*/ 86 w 205"/>
                    <a:gd name="T79" fmla="*/ 142 h 341"/>
                    <a:gd name="T80" fmla="*/ 69 w 205"/>
                    <a:gd name="T81" fmla="*/ 134 h 341"/>
                    <a:gd name="T82" fmla="*/ 78 w 205"/>
                    <a:gd name="T83" fmla="*/ 164 h 341"/>
                    <a:gd name="T84" fmla="*/ 59 w 205"/>
                    <a:gd name="T85" fmla="*/ 178 h 341"/>
                    <a:gd name="T86" fmla="*/ 47 w 205"/>
                    <a:gd name="T87" fmla="*/ 145 h 341"/>
                    <a:gd name="T88" fmla="*/ 37 w 205"/>
                    <a:gd name="T89" fmla="*/ 137 h 341"/>
                    <a:gd name="T90" fmla="*/ 37 w 205"/>
                    <a:gd name="T91" fmla="*/ 117 h 341"/>
                    <a:gd name="T92" fmla="*/ 24 w 205"/>
                    <a:gd name="T93" fmla="*/ 95 h 341"/>
                    <a:gd name="T94" fmla="*/ 8 w 205"/>
                    <a:gd name="T95" fmla="*/ 81 h 341"/>
                    <a:gd name="T96" fmla="*/ 0 w 205"/>
                    <a:gd name="T97" fmla="*/ 67 h 341"/>
                    <a:gd name="T98" fmla="*/ 4 w 205"/>
                    <a:gd name="T99" fmla="*/ 56 h 341"/>
                    <a:gd name="T100" fmla="*/ 16 w 205"/>
                    <a:gd name="T101" fmla="*/ 61 h 341"/>
                    <a:gd name="T102" fmla="*/ 20 w 205"/>
                    <a:gd name="T103" fmla="*/ 47 h 341"/>
                    <a:gd name="T104" fmla="*/ 16 w 205"/>
                    <a:gd name="T105" fmla="*/ 28 h 341"/>
                    <a:gd name="T106" fmla="*/ 14 w 205"/>
                    <a:gd name="T107" fmla="*/ 0 h 34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5" h="341">
                      <a:moveTo>
                        <a:pt x="14" y="0"/>
                      </a:moveTo>
                      <a:lnTo>
                        <a:pt x="31" y="0"/>
                      </a:lnTo>
                      <a:lnTo>
                        <a:pt x="51" y="36"/>
                      </a:lnTo>
                      <a:lnTo>
                        <a:pt x="47" y="70"/>
                      </a:lnTo>
                      <a:lnTo>
                        <a:pt x="59" y="81"/>
                      </a:lnTo>
                      <a:lnTo>
                        <a:pt x="65" y="103"/>
                      </a:lnTo>
                      <a:lnTo>
                        <a:pt x="78" y="114"/>
                      </a:lnTo>
                      <a:lnTo>
                        <a:pt x="94" y="117"/>
                      </a:lnTo>
                      <a:lnTo>
                        <a:pt x="118" y="134"/>
                      </a:lnTo>
                      <a:lnTo>
                        <a:pt x="133" y="153"/>
                      </a:lnTo>
                      <a:lnTo>
                        <a:pt x="137" y="153"/>
                      </a:lnTo>
                      <a:lnTo>
                        <a:pt x="157" y="170"/>
                      </a:lnTo>
                      <a:lnTo>
                        <a:pt x="157" y="212"/>
                      </a:lnTo>
                      <a:lnTo>
                        <a:pt x="163" y="231"/>
                      </a:lnTo>
                      <a:lnTo>
                        <a:pt x="169" y="242"/>
                      </a:lnTo>
                      <a:lnTo>
                        <a:pt x="177" y="254"/>
                      </a:lnTo>
                      <a:lnTo>
                        <a:pt x="184" y="268"/>
                      </a:lnTo>
                      <a:lnTo>
                        <a:pt x="188" y="284"/>
                      </a:lnTo>
                      <a:lnTo>
                        <a:pt x="204" y="298"/>
                      </a:lnTo>
                      <a:lnTo>
                        <a:pt x="202" y="315"/>
                      </a:lnTo>
                      <a:lnTo>
                        <a:pt x="186" y="318"/>
                      </a:lnTo>
                      <a:lnTo>
                        <a:pt x="180" y="304"/>
                      </a:lnTo>
                      <a:lnTo>
                        <a:pt x="169" y="304"/>
                      </a:lnTo>
                      <a:lnTo>
                        <a:pt x="169" y="340"/>
                      </a:lnTo>
                      <a:lnTo>
                        <a:pt x="159" y="340"/>
                      </a:lnTo>
                      <a:lnTo>
                        <a:pt x="147" y="323"/>
                      </a:lnTo>
                      <a:lnTo>
                        <a:pt x="139" y="315"/>
                      </a:lnTo>
                      <a:lnTo>
                        <a:pt x="139" y="295"/>
                      </a:lnTo>
                      <a:lnTo>
                        <a:pt x="122" y="295"/>
                      </a:lnTo>
                      <a:lnTo>
                        <a:pt x="116" y="315"/>
                      </a:lnTo>
                      <a:lnTo>
                        <a:pt x="110" y="295"/>
                      </a:lnTo>
                      <a:lnTo>
                        <a:pt x="108" y="276"/>
                      </a:lnTo>
                      <a:lnTo>
                        <a:pt x="129" y="268"/>
                      </a:lnTo>
                      <a:lnTo>
                        <a:pt x="141" y="273"/>
                      </a:lnTo>
                      <a:lnTo>
                        <a:pt x="143" y="240"/>
                      </a:lnTo>
                      <a:lnTo>
                        <a:pt x="131" y="229"/>
                      </a:lnTo>
                      <a:lnTo>
                        <a:pt x="124" y="201"/>
                      </a:lnTo>
                      <a:lnTo>
                        <a:pt x="118" y="167"/>
                      </a:lnTo>
                      <a:lnTo>
                        <a:pt x="96" y="156"/>
                      </a:lnTo>
                      <a:lnTo>
                        <a:pt x="86" y="142"/>
                      </a:lnTo>
                      <a:lnTo>
                        <a:pt x="69" y="134"/>
                      </a:lnTo>
                      <a:lnTo>
                        <a:pt x="78" y="164"/>
                      </a:lnTo>
                      <a:lnTo>
                        <a:pt x="59" y="178"/>
                      </a:lnTo>
                      <a:lnTo>
                        <a:pt x="47" y="145"/>
                      </a:lnTo>
                      <a:lnTo>
                        <a:pt x="37" y="137"/>
                      </a:lnTo>
                      <a:lnTo>
                        <a:pt x="37" y="117"/>
                      </a:lnTo>
                      <a:lnTo>
                        <a:pt x="24" y="95"/>
                      </a:lnTo>
                      <a:lnTo>
                        <a:pt x="8" y="81"/>
                      </a:lnTo>
                      <a:lnTo>
                        <a:pt x="0" y="67"/>
                      </a:lnTo>
                      <a:lnTo>
                        <a:pt x="4" y="56"/>
                      </a:lnTo>
                      <a:lnTo>
                        <a:pt x="16" y="61"/>
                      </a:lnTo>
                      <a:lnTo>
                        <a:pt x="20" y="47"/>
                      </a:lnTo>
                      <a:lnTo>
                        <a:pt x="16" y="28"/>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84" name="Freeform 22">
                  <a:extLst>
                    <a:ext uri="{FF2B5EF4-FFF2-40B4-BE49-F238E27FC236}">
                      <a16:creationId xmlns:a16="http://schemas.microsoft.com/office/drawing/2014/main" id="{091F8420-544E-70A1-8DED-D657A39E0A49}"/>
                    </a:ext>
                  </a:extLst>
                </p:cNvPr>
                <p:cNvSpPr>
                  <a:spLocks/>
                </p:cNvSpPr>
                <p:nvPr/>
              </p:nvSpPr>
              <p:spPr bwMode="auto">
                <a:xfrm>
                  <a:off x="4619" y="1452"/>
                  <a:ext cx="150" cy="289"/>
                </a:xfrm>
                <a:custGeom>
                  <a:avLst/>
                  <a:gdLst>
                    <a:gd name="T0" fmla="*/ 31 w 150"/>
                    <a:gd name="T1" fmla="*/ 0 h 289"/>
                    <a:gd name="T2" fmla="*/ 60 w 150"/>
                    <a:gd name="T3" fmla="*/ 20 h 289"/>
                    <a:gd name="T4" fmla="*/ 77 w 150"/>
                    <a:gd name="T5" fmla="*/ 36 h 289"/>
                    <a:gd name="T6" fmla="*/ 89 w 150"/>
                    <a:gd name="T7" fmla="*/ 62 h 289"/>
                    <a:gd name="T8" fmla="*/ 99 w 150"/>
                    <a:gd name="T9" fmla="*/ 62 h 289"/>
                    <a:gd name="T10" fmla="*/ 97 w 150"/>
                    <a:gd name="T11" fmla="*/ 78 h 289"/>
                    <a:gd name="T12" fmla="*/ 108 w 150"/>
                    <a:gd name="T13" fmla="*/ 89 h 289"/>
                    <a:gd name="T14" fmla="*/ 116 w 150"/>
                    <a:gd name="T15" fmla="*/ 106 h 289"/>
                    <a:gd name="T16" fmla="*/ 135 w 150"/>
                    <a:gd name="T17" fmla="*/ 140 h 289"/>
                    <a:gd name="T18" fmla="*/ 149 w 150"/>
                    <a:gd name="T19" fmla="*/ 179 h 289"/>
                    <a:gd name="T20" fmla="*/ 124 w 150"/>
                    <a:gd name="T21" fmla="*/ 176 h 289"/>
                    <a:gd name="T22" fmla="*/ 104 w 150"/>
                    <a:gd name="T23" fmla="*/ 171 h 289"/>
                    <a:gd name="T24" fmla="*/ 118 w 150"/>
                    <a:gd name="T25" fmla="*/ 199 h 289"/>
                    <a:gd name="T26" fmla="*/ 118 w 150"/>
                    <a:gd name="T27" fmla="*/ 215 h 289"/>
                    <a:gd name="T28" fmla="*/ 118 w 150"/>
                    <a:gd name="T29" fmla="*/ 232 h 289"/>
                    <a:gd name="T30" fmla="*/ 110 w 150"/>
                    <a:gd name="T31" fmla="*/ 224 h 289"/>
                    <a:gd name="T32" fmla="*/ 101 w 150"/>
                    <a:gd name="T33" fmla="*/ 210 h 289"/>
                    <a:gd name="T34" fmla="*/ 83 w 150"/>
                    <a:gd name="T35" fmla="*/ 193 h 289"/>
                    <a:gd name="T36" fmla="*/ 74 w 150"/>
                    <a:gd name="T37" fmla="*/ 185 h 289"/>
                    <a:gd name="T38" fmla="*/ 58 w 150"/>
                    <a:gd name="T39" fmla="*/ 193 h 289"/>
                    <a:gd name="T40" fmla="*/ 48 w 150"/>
                    <a:gd name="T41" fmla="*/ 199 h 289"/>
                    <a:gd name="T42" fmla="*/ 54 w 150"/>
                    <a:gd name="T43" fmla="*/ 213 h 289"/>
                    <a:gd name="T44" fmla="*/ 70 w 150"/>
                    <a:gd name="T45" fmla="*/ 224 h 289"/>
                    <a:gd name="T46" fmla="*/ 85 w 150"/>
                    <a:gd name="T47" fmla="*/ 235 h 289"/>
                    <a:gd name="T48" fmla="*/ 91 w 150"/>
                    <a:gd name="T49" fmla="*/ 254 h 289"/>
                    <a:gd name="T50" fmla="*/ 89 w 150"/>
                    <a:gd name="T51" fmla="*/ 280 h 289"/>
                    <a:gd name="T52" fmla="*/ 89 w 150"/>
                    <a:gd name="T53" fmla="*/ 288 h 289"/>
                    <a:gd name="T54" fmla="*/ 83 w 150"/>
                    <a:gd name="T55" fmla="*/ 288 h 289"/>
                    <a:gd name="T56" fmla="*/ 74 w 150"/>
                    <a:gd name="T57" fmla="*/ 280 h 289"/>
                    <a:gd name="T58" fmla="*/ 70 w 150"/>
                    <a:gd name="T59" fmla="*/ 277 h 289"/>
                    <a:gd name="T60" fmla="*/ 64 w 150"/>
                    <a:gd name="T61" fmla="*/ 271 h 289"/>
                    <a:gd name="T62" fmla="*/ 58 w 150"/>
                    <a:gd name="T63" fmla="*/ 285 h 289"/>
                    <a:gd name="T64" fmla="*/ 48 w 150"/>
                    <a:gd name="T65" fmla="*/ 288 h 289"/>
                    <a:gd name="T66" fmla="*/ 41 w 150"/>
                    <a:gd name="T67" fmla="*/ 277 h 289"/>
                    <a:gd name="T68" fmla="*/ 41 w 150"/>
                    <a:gd name="T69" fmla="*/ 252 h 289"/>
                    <a:gd name="T70" fmla="*/ 39 w 150"/>
                    <a:gd name="T71" fmla="*/ 238 h 289"/>
                    <a:gd name="T72" fmla="*/ 29 w 150"/>
                    <a:gd name="T73" fmla="*/ 229 h 289"/>
                    <a:gd name="T74" fmla="*/ 19 w 150"/>
                    <a:gd name="T75" fmla="*/ 243 h 289"/>
                    <a:gd name="T76" fmla="*/ 4 w 150"/>
                    <a:gd name="T77" fmla="*/ 243 h 289"/>
                    <a:gd name="T78" fmla="*/ 0 w 150"/>
                    <a:gd name="T79" fmla="*/ 232 h 289"/>
                    <a:gd name="T80" fmla="*/ 4 w 150"/>
                    <a:gd name="T81" fmla="*/ 204 h 289"/>
                    <a:gd name="T82" fmla="*/ 15 w 150"/>
                    <a:gd name="T83" fmla="*/ 187 h 289"/>
                    <a:gd name="T84" fmla="*/ 14 w 150"/>
                    <a:gd name="T85" fmla="*/ 143 h 289"/>
                    <a:gd name="T86" fmla="*/ 14 w 150"/>
                    <a:gd name="T87" fmla="*/ 131 h 289"/>
                    <a:gd name="T88" fmla="*/ 25 w 150"/>
                    <a:gd name="T89" fmla="*/ 129 h 289"/>
                    <a:gd name="T90" fmla="*/ 35 w 150"/>
                    <a:gd name="T91" fmla="*/ 140 h 289"/>
                    <a:gd name="T92" fmla="*/ 52 w 150"/>
                    <a:gd name="T93" fmla="*/ 145 h 289"/>
                    <a:gd name="T94" fmla="*/ 52 w 150"/>
                    <a:gd name="T95" fmla="*/ 126 h 289"/>
                    <a:gd name="T96" fmla="*/ 45 w 150"/>
                    <a:gd name="T97" fmla="*/ 115 h 289"/>
                    <a:gd name="T98" fmla="*/ 41 w 150"/>
                    <a:gd name="T99" fmla="*/ 106 h 289"/>
                    <a:gd name="T100" fmla="*/ 46 w 150"/>
                    <a:gd name="T101" fmla="*/ 106 h 289"/>
                    <a:gd name="T102" fmla="*/ 50 w 150"/>
                    <a:gd name="T103" fmla="*/ 106 h 289"/>
                    <a:gd name="T104" fmla="*/ 54 w 150"/>
                    <a:gd name="T105" fmla="*/ 106 h 289"/>
                    <a:gd name="T106" fmla="*/ 58 w 150"/>
                    <a:gd name="T107" fmla="*/ 106 h 289"/>
                    <a:gd name="T108" fmla="*/ 64 w 150"/>
                    <a:gd name="T109" fmla="*/ 98 h 289"/>
                    <a:gd name="T110" fmla="*/ 62 w 150"/>
                    <a:gd name="T111" fmla="*/ 89 h 289"/>
                    <a:gd name="T112" fmla="*/ 56 w 150"/>
                    <a:gd name="T113" fmla="*/ 70 h 289"/>
                    <a:gd name="T114" fmla="*/ 45 w 150"/>
                    <a:gd name="T115" fmla="*/ 50 h 289"/>
                    <a:gd name="T116" fmla="*/ 29 w 150"/>
                    <a:gd name="T117" fmla="*/ 39 h 289"/>
                    <a:gd name="T118" fmla="*/ 23 w 150"/>
                    <a:gd name="T119" fmla="*/ 28 h 289"/>
                    <a:gd name="T120" fmla="*/ 31 w 150"/>
                    <a:gd name="T121" fmla="*/ 0 h 2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0" h="289">
                      <a:moveTo>
                        <a:pt x="31" y="0"/>
                      </a:moveTo>
                      <a:lnTo>
                        <a:pt x="60" y="20"/>
                      </a:lnTo>
                      <a:lnTo>
                        <a:pt x="77" y="36"/>
                      </a:lnTo>
                      <a:lnTo>
                        <a:pt x="89" y="62"/>
                      </a:lnTo>
                      <a:lnTo>
                        <a:pt x="99" y="62"/>
                      </a:lnTo>
                      <a:lnTo>
                        <a:pt x="97" y="78"/>
                      </a:lnTo>
                      <a:lnTo>
                        <a:pt x="108" y="89"/>
                      </a:lnTo>
                      <a:lnTo>
                        <a:pt x="116" y="106"/>
                      </a:lnTo>
                      <a:lnTo>
                        <a:pt x="135" y="140"/>
                      </a:lnTo>
                      <a:lnTo>
                        <a:pt x="149" y="179"/>
                      </a:lnTo>
                      <a:lnTo>
                        <a:pt x="124" y="176"/>
                      </a:lnTo>
                      <a:lnTo>
                        <a:pt x="104" y="171"/>
                      </a:lnTo>
                      <a:lnTo>
                        <a:pt x="118" y="199"/>
                      </a:lnTo>
                      <a:lnTo>
                        <a:pt x="118" y="215"/>
                      </a:lnTo>
                      <a:lnTo>
                        <a:pt x="118" y="232"/>
                      </a:lnTo>
                      <a:lnTo>
                        <a:pt x="110" y="224"/>
                      </a:lnTo>
                      <a:lnTo>
                        <a:pt x="101" y="210"/>
                      </a:lnTo>
                      <a:lnTo>
                        <a:pt x="83" y="193"/>
                      </a:lnTo>
                      <a:lnTo>
                        <a:pt x="74" y="185"/>
                      </a:lnTo>
                      <a:lnTo>
                        <a:pt x="58" y="193"/>
                      </a:lnTo>
                      <a:lnTo>
                        <a:pt x="48" y="199"/>
                      </a:lnTo>
                      <a:lnTo>
                        <a:pt x="54" y="213"/>
                      </a:lnTo>
                      <a:lnTo>
                        <a:pt x="70" y="224"/>
                      </a:lnTo>
                      <a:lnTo>
                        <a:pt x="85" y="235"/>
                      </a:lnTo>
                      <a:lnTo>
                        <a:pt x="91" y="254"/>
                      </a:lnTo>
                      <a:lnTo>
                        <a:pt x="89" y="280"/>
                      </a:lnTo>
                      <a:lnTo>
                        <a:pt x="89" y="288"/>
                      </a:lnTo>
                      <a:lnTo>
                        <a:pt x="83" y="288"/>
                      </a:lnTo>
                      <a:lnTo>
                        <a:pt x="74" y="280"/>
                      </a:lnTo>
                      <a:lnTo>
                        <a:pt x="70" y="277"/>
                      </a:lnTo>
                      <a:lnTo>
                        <a:pt x="64" y="271"/>
                      </a:lnTo>
                      <a:lnTo>
                        <a:pt x="58" y="285"/>
                      </a:lnTo>
                      <a:lnTo>
                        <a:pt x="48" y="288"/>
                      </a:lnTo>
                      <a:lnTo>
                        <a:pt x="41" y="277"/>
                      </a:lnTo>
                      <a:lnTo>
                        <a:pt x="41" y="252"/>
                      </a:lnTo>
                      <a:lnTo>
                        <a:pt x="39" y="238"/>
                      </a:lnTo>
                      <a:lnTo>
                        <a:pt x="29" y="229"/>
                      </a:lnTo>
                      <a:lnTo>
                        <a:pt x="19" y="243"/>
                      </a:lnTo>
                      <a:lnTo>
                        <a:pt x="4" y="243"/>
                      </a:lnTo>
                      <a:lnTo>
                        <a:pt x="0" y="232"/>
                      </a:lnTo>
                      <a:lnTo>
                        <a:pt x="4" y="204"/>
                      </a:lnTo>
                      <a:lnTo>
                        <a:pt x="15" y="187"/>
                      </a:lnTo>
                      <a:lnTo>
                        <a:pt x="14" y="143"/>
                      </a:lnTo>
                      <a:lnTo>
                        <a:pt x="14" y="131"/>
                      </a:lnTo>
                      <a:lnTo>
                        <a:pt x="25" y="129"/>
                      </a:lnTo>
                      <a:lnTo>
                        <a:pt x="35" y="140"/>
                      </a:lnTo>
                      <a:lnTo>
                        <a:pt x="52" y="145"/>
                      </a:lnTo>
                      <a:lnTo>
                        <a:pt x="52" y="126"/>
                      </a:lnTo>
                      <a:lnTo>
                        <a:pt x="45" y="115"/>
                      </a:lnTo>
                      <a:lnTo>
                        <a:pt x="41" y="106"/>
                      </a:lnTo>
                      <a:lnTo>
                        <a:pt x="46" y="106"/>
                      </a:lnTo>
                      <a:lnTo>
                        <a:pt x="50" y="106"/>
                      </a:lnTo>
                      <a:lnTo>
                        <a:pt x="54" y="106"/>
                      </a:lnTo>
                      <a:lnTo>
                        <a:pt x="58" y="106"/>
                      </a:lnTo>
                      <a:lnTo>
                        <a:pt x="64" y="98"/>
                      </a:lnTo>
                      <a:lnTo>
                        <a:pt x="62" y="89"/>
                      </a:lnTo>
                      <a:lnTo>
                        <a:pt x="56" y="70"/>
                      </a:lnTo>
                      <a:lnTo>
                        <a:pt x="45" y="50"/>
                      </a:lnTo>
                      <a:lnTo>
                        <a:pt x="29" y="39"/>
                      </a:lnTo>
                      <a:lnTo>
                        <a:pt x="23" y="28"/>
                      </a:lnTo>
                      <a:lnTo>
                        <a:pt x="3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85" name="Freeform 23">
                  <a:extLst>
                    <a:ext uri="{FF2B5EF4-FFF2-40B4-BE49-F238E27FC236}">
                      <a16:creationId xmlns:a16="http://schemas.microsoft.com/office/drawing/2014/main" id="{FF85E252-520C-AD0D-88E3-73336EC8F32E}"/>
                    </a:ext>
                  </a:extLst>
                </p:cNvPr>
                <p:cNvSpPr>
                  <a:spLocks/>
                </p:cNvSpPr>
                <p:nvPr/>
              </p:nvSpPr>
              <p:spPr bwMode="auto">
                <a:xfrm>
                  <a:off x="4448" y="1104"/>
                  <a:ext cx="165" cy="237"/>
                </a:xfrm>
                <a:custGeom>
                  <a:avLst/>
                  <a:gdLst>
                    <a:gd name="T0" fmla="*/ 0 w 165"/>
                    <a:gd name="T1" fmla="*/ 0 h 237"/>
                    <a:gd name="T2" fmla="*/ 16 w 165"/>
                    <a:gd name="T3" fmla="*/ 0 h 237"/>
                    <a:gd name="T4" fmla="*/ 21 w 165"/>
                    <a:gd name="T5" fmla="*/ 17 h 237"/>
                    <a:gd name="T6" fmla="*/ 43 w 165"/>
                    <a:gd name="T7" fmla="*/ 42 h 237"/>
                    <a:gd name="T8" fmla="*/ 53 w 165"/>
                    <a:gd name="T9" fmla="*/ 69 h 237"/>
                    <a:gd name="T10" fmla="*/ 68 w 165"/>
                    <a:gd name="T11" fmla="*/ 72 h 237"/>
                    <a:gd name="T12" fmla="*/ 80 w 165"/>
                    <a:gd name="T13" fmla="*/ 78 h 237"/>
                    <a:gd name="T14" fmla="*/ 90 w 165"/>
                    <a:gd name="T15" fmla="*/ 89 h 237"/>
                    <a:gd name="T16" fmla="*/ 102 w 165"/>
                    <a:gd name="T17" fmla="*/ 89 h 237"/>
                    <a:gd name="T18" fmla="*/ 115 w 165"/>
                    <a:gd name="T19" fmla="*/ 106 h 237"/>
                    <a:gd name="T20" fmla="*/ 127 w 165"/>
                    <a:gd name="T21" fmla="*/ 119 h 237"/>
                    <a:gd name="T22" fmla="*/ 141 w 165"/>
                    <a:gd name="T23" fmla="*/ 128 h 237"/>
                    <a:gd name="T24" fmla="*/ 139 w 165"/>
                    <a:gd name="T25" fmla="*/ 136 h 237"/>
                    <a:gd name="T26" fmla="*/ 131 w 165"/>
                    <a:gd name="T27" fmla="*/ 142 h 237"/>
                    <a:gd name="T28" fmla="*/ 123 w 165"/>
                    <a:gd name="T29" fmla="*/ 142 h 237"/>
                    <a:gd name="T30" fmla="*/ 119 w 165"/>
                    <a:gd name="T31" fmla="*/ 150 h 237"/>
                    <a:gd name="T32" fmla="*/ 135 w 165"/>
                    <a:gd name="T33" fmla="*/ 167 h 237"/>
                    <a:gd name="T34" fmla="*/ 146 w 165"/>
                    <a:gd name="T35" fmla="*/ 183 h 237"/>
                    <a:gd name="T36" fmla="*/ 164 w 165"/>
                    <a:gd name="T37" fmla="*/ 200 h 237"/>
                    <a:gd name="T38" fmla="*/ 152 w 165"/>
                    <a:gd name="T39" fmla="*/ 219 h 237"/>
                    <a:gd name="T40" fmla="*/ 143 w 165"/>
                    <a:gd name="T41" fmla="*/ 225 h 237"/>
                    <a:gd name="T42" fmla="*/ 144 w 165"/>
                    <a:gd name="T43" fmla="*/ 236 h 237"/>
                    <a:gd name="T44" fmla="*/ 127 w 165"/>
                    <a:gd name="T45" fmla="*/ 236 h 237"/>
                    <a:gd name="T46" fmla="*/ 121 w 165"/>
                    <a:gd name="T47" fmla="*/ 228 h 237"/>
                    <a:gd name="T48" fmla="*/ 107 w 165"/>
                    <a:gd name="T49" fmla="*/ 205 h 237"/>
                    <a:gd name="T50" fmla="*/ 98 w 165"/>
                    <a:gd name="T51" fmla="*/ 186 h 237"/>
                    <a:gd name="T52" fmla="*/ 82 w 165"/>
                    <a:gd name="T53" fmla="*/ 153 h 237"/>
                    <a:gd name="T54" fmla="*/ 64 w 165"/>
                    <a:gd name="T55" fmla="*/ 128 h 237"/>
                    <a:gd name="T56" fmla="*/ 45 w 165"/>
                    <a:gd name="T57" fmla="*/ 92 h 237"/>
                    <a:gd name="T58" fmla="*/ 33 w 165"/>
                    <a:gd name="T59" fmla="*/ 81 h 237"/>
                    <a:gd name="T60" fmla="*/ 23 w 165"/>
                    <a:gd name="T61" fmla="*/ 72 h 237"/>
                    <a:gd name="T62" fmla="*/ 20 w 165"/>
                    <a:gd name="T63" fmla="*/ 53 h 237"/>
                    <a:gd name="T64" fmla="*/ 2 w 165"/>
                    <a:gd name="T65" fmla="*/ 36 h 237"/>
                    <a:gd name="T66" fmla="*/ 2 w 165"/>
                    <a:gd name="T67" fmla="*/ 25 h 237"/>
                    <a:gd name="T68" fmla="*/ 0 w 165"/>
                    <a:gd name="T69" fmla="*/ 0 h 2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237">
                      <a:moveTo>
                        <a:pt x="0" y="0"/>
                      </a:moveTo>
                      <a:lnTo>
                        <a:pt x="16" y="0"/>
                      </a:lnTo>
                      <a:lnTo>
                        <a:pt x="21" y="17"/>
                      </a:lnTo>
                      <a:lnTo>
                        <a:pt x="43" y="42"/>
                      </a:lnTo>
                      <a:lnTo>
                        <a:pt x="53" y="69"/>
                      </a:lnTo>
                      <a:lnTo>
                        <a:pt x="68" y="72"/>
                      </a:lnTo>
                      <a:lnTo>
                        <a:pt x="80" y="78"/>
                      </a:lnTo>
                      <a:lnTo>
                        <a:pt x="90" y="89"/>
                      </a:lnTo>
                      <a:lnTo>
                        <a:pt x="102" y="89"/>
                      </a:lnTo>
                      <a:lnTo>
                        <a:pt x="115" y="106"/>
                      </a:lnTo>
                      <a:lnTo>
                        <a:pt x="127" y="119"/>
                      </a:lnTo>
                      <a:lnTo>
                        <a:pt x="141" y="128"/>
                      </a:lnTo>
                      <a:lnTo>
                        <a:pt x="139" y="136"/>
                      </a:lnTo>
                      <a:lnTo>
                        <a:pt x="131" y="142"/>
                      </a:lnTo>
                      <a:lnTo>
                        <a:pt x="123" y="142"/>
                      </a:lnTo>
                      <a:lnTo>
                        <a:pt x="119" y="150"/>
                      </a:lnTo>
                      <a:lnTo>
                        <a:pt x="135" y="167"/>
                      </a:lnTo>
                      <a:lnTo>
                        <a:pt x="146" y="183"/>
                      </a:lnTo>
                      <a:lnTo>
                        <a:pt x="164" y="200"/>
                      </a:lnTo>
                      <a:lnTo>
                        <a:pt x="152" y="219"/>
                      </a:lnTo>
                      <a:lnTo>
                        <a:pt x="143" y="225"/>
                      </a:lnTo>
                      <a:lnTo>
                        <a:pt x="144" y="236"/>
                      </a:lnTo>
                      <a:lnTo>
                        <a:pt x="127" y="236"/>
                      </a:lnTo>
                      <a:lnTo>
                        <a:pt x="121" y="228"/>
                      </a:lnTo>
                      <a:lnTo>
                        <a:pt x="107" y="205"/>
                      </a:lnTo>
                      <a:lnTo>
                        <a:pt x="98" y="186"/>
                      </a:lnTo>
                      <a:lnTo>
                        <a:pt x="82" y="153"/>
                      </a:lnTo>
                      <a:lnTo>
                        <a:pt x="64" y="128"/>
                      </a:lnTo>
                      <a:lnTo>
                        <a:pt x="45" y="92"/>
                      </a:lnTo>
                      <a:lnTo>
                        <a:pt x="33" y="81"/>
                      </a:lnTo>
                      <a:lnTo>
                        <a:pt x="23" y="72"/>
                      </a:lnTo>
                      <a:lnTo>
                        <a:pt x="20" y="53"/>
                      </a:lnTo>
                      <a:lnTo>
                        <a:pt x="2" y="36"/>
                      </a:lnTo>
                      <a:lnTo>
                        <a:pt x="2"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2067" name="Group 24">
                <a:extLst>
                  <a:ext uri="{FF2B5EF4-FFF2-40B4-BE49-F238E27FC236}">
                    <a16:creationId xmlns:a16="http://schemas.microsoft.com/office/drawing/2014/main" id="{1FFAD832-A1FB-194C-BAD9-5E75BF1653AE}"/>
                  </a:ext>
                </a:extLst>
              </p:cNvPr>
              <p:cNvGrpSpPr>
                <a:grpSpLocks/>
              </p:cNvGrpSpPr>
              <p:nvPr/>
            </p:nvGrpSpPr>
            <p:grpSpPr bwMode="auto">
              <a:xfrm>
                <a:off x="2314" y="617"/>
                <a:ext cx="2387" cy="2766"/>
                <a:chOff x="2314" y="617"/>
                <a:chExt cx="2387" cy="2766"/>
              </a:xfrm>
            </p:grpSpPr>
            <p:sp>
              <p:nvSpPr>
                <p:cNvPr id="2068" name="Freeform 25">
                  <a:extLst>
                    <a:ext uri="{FF2B5EF4-FFF2-40B4-BE49-F238E27FC236}">
                      <a16:creationId xmlns:a16="http://schemas.microsoft.com/office/drawing/2014/main" id="{7D5B5591-1BA1-F8E1-8ECF-26D8A4CDC10A}"/>
                    </a:ext>
                  </a:extLst>
                </p:cNvPr>
                <p:cNvSpPr>
                  <a:spLocks/>
                </p:cNvSpPr>
                <p:nvPr/>
              </p:nvSpPr>
              <p:spPr bwMode="auto">
                <a:xfrm>
                  <a:off x="2314" y="1584"/>
                  <a:ext cx="1187" cy="1799"/>
                </a:xfrm>
                <a:custGeom>
                  <a:avLst/>
                  <a:gdLst>
                    <a:gd name="T0" fmla="*/ 906 w 1187"/>
                    <a:gd name="T1" fmla="*/ 290 h 1799"/>
                    <a:gd name="T2" fmla="*/ 1017 w 1187"/>
                    <a:gd name="T3" fmla="*/ 589 h 1799"/>
                    <a:gd name="T4" fmla="*/ 1062 w 1187"/>
                    <a:gd name="T5" fmla="*/ 664 h 1799"/>
                    <a:gd name="T6" fmla="*/ 1159 w 1187"/>
                    <a:gd name="T7" fmla="*/ 645 h 1799"/>
                    <a:gd name="T8" fmla="*/ 1184 w 1187"/>
                    <a:gd name="T9" fmla="*/ 718 h 1799"/>
                    <a:gd name="T10" fmla="*/ 1067 w 1187"/>
                    <a:gd name="T11" fmla="*/ 919 h 1799"/>
                    <a:gd name="T12" fmla="*/ 972 w 1187"/>
                    <a:gd name="T13" fmla="*/ 1150 h 1799"/>
                    <a:gd name="T14" fmla="*/ 986 w 1187"/>
                    <a:gd name="T15" fmla="*/ 1234 h 1799"/>
                    <a:gd name="T16" fmla="*/ 986 w 1187"/>
                    <a:gd name="T17" fmla="*/ 1318 h 1799"/>
                    <a:gd name="T18" fmla="*/ 943 w 1187"/>
                    <a:gd name="T19" fmla="*/ 1349 h 1799"/>
                    <a:gd name="T20" fmla="*/ 881 w 1187"/>
                    <a:gd name="T21" fmla="*/ 1463 h 1799"/>
                    <a:gd name="T22" fmla="*/ 857 w 1187"/>
                    <a:gd name="T23" fmla="*/ 1561 h 1799"/>
                    <a:gd name="T24" fmla="*/ 799 w 1187"/>
                    <a:gd name="T25" fmla="*/ 1695 h 1799"/>
                    <a:gd name="T26" fmla="*/ 766 w 1187"/>
                    <a:gd name="T27" fmla="*/ 1725 h 1799"/>
                    <a:gd name="T28" fmla="*/ 694 w 1187"/>
                    <a:gd name="T29" fmla="*/ 1792 h 1799"/>
                    <a:gd name="T30" fmla="*/ 607 w 1187"/>
                    <a:gd name="T31" fmla="*/ 1770 h 1799"/>
                    <a:gd name="T32" fmla="*/ 597 w 1187"/>
                    <a:gd name="T33" fmla="*/ 1706 h 1799"/>
                    <a:gd name="T34" fmla="*/ 558 w 1187"/>
                    <a:gd name="T35" fmla="*/ 1617 h 1799"/>
                    <a:gd name="T36" fmla="*/ 550 w 1187"/>
                    <a:gd name="T37" fmla="*/ 1541 h 1799"/>
                    <a:gd name="T38" fmla="*/ 539 w 1187"/>
                    <a:gd name="T39" fmla="*/ 1491 h 1799"/>
                    <a:gd name="T40" fmla="*/ 502 w 1187"/>
                    <a:gd name="T41" fmla="*/ 1435 h 1799"/>
                    <a:gd name="T42" fmla="*/ 478 w 1187"/>
                    <a:gd name="T43" fmla="*/ 1362 h 1799"/>
                    <a:gd name="T44" fmla="*/ 511 w 1187"/>
                    <a:gd name="T45" fmla="*/ 1240 h 1799"/>
                    <a:gd name="T46" fmla="*/ 496 w 1187"/>
                    <a:gd name="T47" fmla="*/ 1067 h 1799"/>
                    <a:gd name="T48" fmla="*/ 443 w 1187"/>
                    <a:gd name="T49" fmla="*/ 980 h 1799"/>
                    <a:gd name="T50" fmla="*/ 436 w 1187"/>
                    <a:gd name="T51" fmla="*/ 843 h 1799"/>
                    <a:gd name="T52" fmla="*/ 360 w 1187"/>
                    <a:gd name="T53" fmla="*/ 793 h 1799"/>
                    <a:gd name="T54" fmla="*/ 261 w 1187"/>
                    <a:gd name="T55" fmla="*/ 807 h 1799"/>
                    <a:gd name="T56" fmla="*/ 56 w 1187"/>
                    <a:gd name="T57" fmla="*/ 698 h 1799"/>
                    <a:gd name="T58" fmla="*/ 10 w 1187"/>
                    <a:gd name="T59" fmla="*/ 522 h 1799"/>
                    <a:gd name="T60" fmla="*/ 47 w 1187"/>
                    <a:gd name="T61" fmla="*/ 396 h 1799"/>
                    <a:gd name="T62" fmla="*/ 115 w 1187"/>
                    <a:gd name="T63" fmla="*/ 260 h 1799"/>
                    <a:gd name="T64" fmla="*/ 216 w 1187"/>
                    <a:gd name="T65" fmla="*/ 156 h 1799"/>
                    <a:gd name="T66" fmla="*/ 292 w 1187"/>
                    <a:gd name="T67" fmla="*/ 47 h 1799"/>
                    <a:gd name="T68" fmla="*/ 362 w 1187"/>
                    <a:gd name="T69" fmla="*/ 75 h 1799"/>
                    <a:gd name="T70" fmla="*/ 437 w 1187"/>
                    <a:gd name="T71" fmla="*/ 28 h 1799"/>
                    <a:gd name="T72" fmla="*/ 490 w 1187"/>
                    <a:gd name="T73" fmla="*/ 6 h 1799"/>
                    <a:gd name="T74" fmla="*/ 531 w 1187"/>
                    <a:gd name="T75" fmla="*/ 61 h 1799"/>
                    <a:gd name="T76" fmla="*/ 612 w 1187"/>
                    <a:gd name="T77" fmla="*/ 151 h 1799"/>
                    <a:gd name="T78" fmla="*/ 669 w 1187"/>
                    <a:gd name="T79" fmla="*/ 109 h 1799"/>
                    <a:gd name="T80" fmla="*/ 754 w 1187"/>
                    <a:gd name="T81" fmla="*/ 140 h 1799"/>
                    <a:gd name="T82" fmla="*/ 848 w 1187"/>
                    <a:gd name="T83" fmla="*/ 137 h 17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187" h="1799">
                      <a:moveTo>
                        <a:pt x="887" y="215"/>
                      </a:moveTo>
                      <a:lnTo>
                        <a:pt x="906" y="290"/>
                      </a:lnTo>
                      <a:lnTo>
                        <a:pt x="943" y="405"/>
                      </a:lnTo>
                      <a:lnTo>
                        <a:pt x="1017" y="589"/>
                      </a:lnTo>
                      <a:lnTo>
                        <a:pt x="1044" y="611"/>
                      </a:lnTo>
                      <a:lnTo>
                        <a:pt x="1062" y="664"/>
                      </a:lnTo>
                      <a:lnTo>
                        <a:pt x="1120" y="662"/>
                      </a:lnTo>
                      <a:lnTo>
                        <a:pt x="1159" y="645"/>
                      </a:lnTo>
                      <a:lnTo>
                        <a:pt x="1186" y="645"/>
                      </a:lnTo>
                      <a:lnTo>
                        <a:pt x="1184" y="718"/>
                      </a:lnTo>
                      <a:lnTo>
                        <a:pt x="1174" y="757"/>
                      </a:lnTo>
                      <a:lnTo>
                        <a:pt x="1067" y="919"/>
                      </a:lnTo>
                      <a:lnTo>
                        <a:pt x="970" y="1086"/>
                      </a:lnTo>
                      <a:lnTo>
                        <a:pt x="972" y="1150"/>
                      </a:lnTo>
                      <a:lnTo>
                        <a:pt x="999" y="1198"/>
                      </a:lnTo>
                      <a:lnTo>
                        <a:pt x="986" y="1234"/>
                      </a:lnTo>
                      <a:lnTo>
                        <a:pt x="994" y="1281"/>
                      </a:lnTo>
                      <a:lnTo>
                        <a:pt x="986" y="1318"/>
                      </a:lnTo>
                      <a:lnTo>
                        <a:pt x="962" y="1349"/>
                      </a:lnTo>
                      <a:lnTo>
                        <a:pt x="943" y="1349"/>
                      </a:lnTo>
                      <a:lnTo>
                        <a:pt x="910" y="1402"/>
                      </a:lnTo>
                      <a:lnTo>
                        <a:pt x="881" y="1463"/>
                      </a:lnTo>
                      <a:lnTo>
                        <a:pt x="887" y="1530"/>
                      </a:lnTo>
                      <a:lnTo>
                        <a:pt x="857" y="1561"/>
                      </a:lnTo>
                      <a:lnTo>
                        <a:pt x="830" y="1630"/>
                      </a:lnTo>
                      <a:lnTo>
                        <a:pt x="799" y="1695"/>
                      </a:lnTo>
                      <a:lnTo>
                        <a:pt x="782" y="1720"/>
                      </a:lnTo>
                      <a:lnTo>
                        <a:pt x="766" y="1725"/>
                      </a:lnTo>
                      <a:lnTo>
                        <a:pt x="739" y="1767"/>
                      </a:lnTo>
                      <a:lnTo>
                        <a:pt x="694" y="1792"/>
                      </a:lnTo>
                      <a:lnTo>
                        <a:pt x="638" y="1798"/>
                      </a:lnTo>
                      <a:lnTo>
                        <a:pt x="607" y="1770"/>
                      </a:lnTo>
                      <a:lnTo>
                        <a:pt x="603" y="1742"/>
                      </a:lnTo>
                      <a:lnTo>
                        <a:pt x="597" y="1706"/>
                      </a:lnTo>
                      <a:lnTo>
                        <a:pt x="576" y="1686"/>
                      </a:lnTo>
                      <a:lnTo>
                        <a:pt x="558" y="1617"/>
                      </a:lnTo>
                      <a:lnTo>
                        <a:pt x="552" y="1583"/>
                      </a:lnTo>
                      <a:lnTo>
                        <a:pt x="550" y="1541"/>
                      </a:lnTo>
                      <a:lnTo>
                        <a:pt x="541" y="1510"/>
                      </a:lnTo>
                      <a:lnTo>
                        <a:pt x="539" y="1491"/>
                      </a:lnTo>
                      <a:lnTo>
                        <a:pt x="521" y="1460"/>
                      </a:lnTo>
                      <a:lnTo>
                        <a:pt x="502" y="1435"/>
                      </a:lnTo>
                      <a:lnTo>
                        <a:pt x="488" y="1393"/>
                      </a:lnTo>
                      <a:lnTo>
                        <a:pt x="478" y="1362"/>
                      </a:lnTo>
                      <a:lnTo>
                        <a:pt x="482" y="1312"/>
                      </a:lnTo>
                      <a:lnTo>
                        <a:pt x="511" y="1240"/>
                      </a:lnTo>
                      <a:lnTo>
                        <a:pt x="517" y="1159"/>
                      </a:lnTo>
                      <a:lnTo>
                        <a:pt x="496" y="1067"/>
                      </a:lnTo>
                      <a:lnTo>
                        <a:pt x="465" y="1030"/>
                      </a:lnTo>
                      <a:lnTo>
                        <a:pt x="443" y="980"/>
                      </a:lnTo>
                      <a:lnTo>
                        <a:pt x="451" y="902"/>
                      </a:lnTo>
                      <a:lnTo>
                        <a:pt x="436" y="843"/>
                      </a:lnTo>
                      <a:lnTo>
                        <a:pt x="399" y="838"/>
                      </a:lnTo>
                      <a:lnTo>
                        <a:pt x="360" y="793"/>
                      </a:lnTo>
                      <a:lnTo>
                        <a:pt x="311" y="768"/>
                      </a:lnTo>
                      <a:lnTo>
                        <a:pt x="261" y="807"/>
                      </a:lnTo>
                      <a:lnTo>
                        <a:pt x="128" y="796"/>
                      </a:lnTo>
                      <a:lnTo>
                        <a:pt x="56" y="698"/>
                      </a:lnTo>
                      <a:lnTo>
                        <a:pt x="0" y="567"/>
                      </a:lnTo>
                      <a:lnTo>
                        <a:pt x="10" y="522"/>
                      </a:lnTo>
                      <a:lnTo>
                        <a:pt x="35" y="489"/>
                      </a:lnTo>
                      <a:lnTo>
                        <a:pt x="47" y="396"/>
                      </a:lnTo>
                      <a:lnTo>
                        <a:pt x="64" y="329"/>
                      </a:lnTo>
                      <a:lnTo>
                        <a:pt x="115" y="260"/>
                      </a:lnTo>
                      <a:lnTo>
                        <a:pt x="167" y="229"/>
                      </a:lnTo>
                      <a:lnTo>
                        <a:pt x="216" y="156"/>
                      </a:lnTo>
                      <a:lnTo>
                        <a:pt x="227" y="126"/>
                      </a:lnTo>
                      <a:lnTo>
                        <a:pt x="292" y="47"/>
                      </a:lnTo>
                      <a:lnTo>
                        <a:pt x="332" y="78"/>
                      </a:lnTo>
                      <a:lnTo>
                        <a:pt x="362" y="75"/>
                      </a:lnTo>
                      <a:lnTo>
                        <a:pt x="397" y="34"/>
                      </a:lnTo>
                      <a:lnTo>
                        <a:pt x="437" y="28"/>
                      </a:lnTo>
                      <a:lnTo>
                        <a:pt x="465" y="39"/>
                      </a:lnTo>
                      <a:lnTo>
                        <a:pt x="490" y="6"/>
                      </a:lnTo>
                      <a:lnTo>
                        <a:pt x="523" y="0"/>
                      </a:lnTo>
                      <a:lnTo>
                        <a:pt x="531" y="61"/>
                      </a:lnTo>
                      <a:lnTo>
                        <a:pt x="552" y="106"/>
                      </a:lnTo>
                      <a:lnTo>
                        <a:pt x="612" y="151"/>
                      </a:lnTo>
                      <a:lnTo>
                        <a:pt x="663" y="159"/>
                      </a:lnTo>
                      <a:lnTo>
                        <a:pt x="669" y="109"/>
                      </a:lnTo>
                      <a:lnTo>
                        <a:pt x="708" y="109"/>
                      </a:lnTo>
                      <a:lnTo>
                        <a:pt x="754" y="140"/>
                      </a:lnTo>
                      <a:lnTo>
                        <a:pt x="805" y="156"/>
                      </a:lnTo>
                      <a:lnTo>
                        <a:pt x="848" y="137"/>
                      </a:lnTo>
                      <a:lnTo>
                        <a:pt x="887" y="21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nvGrpSpPr>
                <p:cNvPr id="2069" name="Group 26">
                  <a:extLst>
                    <a:ext uri="{FF2B5EF4-FFF2-40B4-BE49-F238E27FC236}">
                      <a16:creationId xmlns:a16="http://schemas.microsoft.com/office/drawing/2014/main" id="{AEDB69EF-1415-B002-FD97-D2491F28F394}"/>
                    </a:ext>
                  </a:extLst>
                </p:cNvPr>
                <p:cNvGrpSpPr>
                  <a:grpSpLocks/>
                </p:cNvGrpSpPr>
                <p:nvPr/>
              </p:nvGrpSpPr>
              <p:grpSpPr bwMode="auto">
                <a:xfrm>
                  <a:off x="2395" y="617"/>
                  <a:ext cx="526" cy="620"/>
                  <a:chOff x="2395" y="617"/>
                  <a:chExt cx="526" cy="620"/>
                </a:xfrm>
              </p:grpSpPr>
              <p:grpSp>
                <p:nvGrpSpPr>
                  <p:cNvPr id="2072" name="Group 27">
                    <a:extLst>
                      <a:ext uri="{FF2B5EF4-FFF2-40B4-BE49-F238E27FC236}">
                        <a16:creationId xmlns:a16="http://schemas.microsoft.com/office/drawing/2014/main" id="{BC779A67-6D55-32B9-FBD3-C0834CE38BAE}"/>
                      </a:ext>
                    </a:extLst>
                  </p:cNvPr>
                  <p:cNvGrpSpPr>
                    <a:grpSpLocks/>
                  </p:cNvGrpSpPr>
                  <p:nvPr/>
                </p:nvGrpSpPr>
                <p:grpSpPr bwMode="auto">
                  <a:xfrm>
                    <a:off x="2603" y="1004"/>
                    <a:ext cx="165" cy="233"/>
                    <a:chOff x="2603" y="1004"/>
                    <a:chExt cx="165" cy="233"/>
                  </a:xfrm>
                </p:grpSpPr>
                <p:sp>
                  <p:nvSpPr>
                    <p:cNvPr id="2074" name="Freeform 28">
                      <a:extLst>
                        <a:ext uri="{FF2B5EF4-FFF2-40B4-BE49-F238E27FC236}">
                          <a16:creationId xmlns:a16="http://schemas.microsoft.com/office/drawing/2014/main" id="{75BED36D-770B-73C5-6822-5628DF59D5DC}"/>
                        </a:ext>
                      </a:extLst>
                    </p:cNvPr>
                    <p:cNvSpPr>
                      <a:spLocks/>
                    </p:cNvSpPr>
                    <p:nvPr/>
                  </p:nvSpPr>
                  <p:spPr bwMode="auto">
                    <a:xfrm>
                      <a:off x="2603" y="1089"/>
                      <a:ext cx="78" cy="132"/>
                    </a:xfrm>
                    <a:custGeom>
                      <a:avLst/>
                      <a:gdLst>
                        <a:gd name="T0" fmla="*/ 18 w 78"/>
                        <a:gd name="T1" fmla="*/ 40 h 132"/>
                        <a:gd name="T2" fmla="*/ 24 w 78"/>
                        <a:gd name="T3" fmla="*/ 26 h 132"/>
                        <a:gd name="T4" fmla="*/ 38 w 78"/>
                        <a:gd name="T5" fmla="*/ 26 h 132"/>
                        <a:gd name="T6" fmla="*/ 57 w 78"/>
                        <a:gd name="T7" fmla="*/ 0 h 132"/>
                        <a:gd name="T8" fmla="*/ 63 w 78"/>
                        <a:gd name="T9" fmla="*/ 17 h 132"/>
                        <a:gd name="T10" fmla="*/ 73 w 78"/>
                        <a:gd name="T11" fmla="*/ 17 h 132"/>
                        <a:gd name="T12" fmla="*/ 77 w 78"/>
                        <a:gd name="T13" fmla="*/ 26 h 132"/>
                        <a:gd name="T14" fmla="*/ 71 w 78"/>
                        <a:gd name="T15" fmla="*/ 40 h 132"/>
                        <a:gd name="T16" fmla="*/ 63 w 78"/>
                        <a:gd name="T17" fmla="*/ 46 h 132"/>
                        <a:gd name="T18" fmla="*/ 63 w 78"/>
                        <a:gd name="T19" fmla="*/ 57 h 132"/>
                        <a:gd name="T20" fmla="*/ 61 w 78"/>
                        <a:gd name="T21" fmla="*/ 63 h 132"/>
                        <a:gd name="T22" fmla="*/ 59 w 78"/>
                        <a:gd name="T23" fmla="*/ 71 h 132"/>
                        <a:gd name="T24" fmla="*/ 63 w 78"/>
                        <a:gd name="T25" fmla="*/ 83 h 132"/>
                        <a:gd name="T26" fmla="*/ 57 w 78"/>
                        <a:gd name="T27" fmla="*/ 94 h 132"/>
                        <a:gd name="T28" fmla="*/ 51 w 78"/>
                        <a:gd name="T29" fmla="*/ 100 h 132"/>
                        <a:gd name="T30" fmla="*/ 45 w 78"/>
                        <a:gd name="T31" fmla="*/ 100 h 132"/>
                        <a:gd name="T32" fmla="*/ 43 w 78"/>
                        <a:gd name="T33" fmla="*/ 103 h 132"/>
                        <a:gd name="T34" fmla="*/ 41 w 78"/>
                        <a:gd name="T35" fmla="*/ 111 h 132"/>
                        <a:gd name="T36" fmla="*/ 32 w 78"/>
                        <a:gd name="T37" fmla="*/ 114 h 132"/>
                        <a:gd name="T38" fmla="*/ 30 w 78"/>
                        <a:gd name="T39" fmla="*/ 111 h 132"/>
                        <a:gd name="T40" fmla="*/ 22 w 78"/>
                        <a:gd name="T41" fmla="*/ 120 h 132"/>
                        <a:gd name="T42" fmla="*/ 20 w 78"/>
                        <a:gd name="T43" fmla="*/ 122 h 132"/>
                        <a:gd name="T44" fmla="*/ 10 w 78"/>
                        <a:gd name="T45" fmla="*/ 131 h 132"/>
                        <a:gd name="T46" fmla="*/ 6 w 78"/>
                        <a:gd name="T47" fmla="*/ 131 h 132"/>
                        <a:gd name="T48" fmla="*/ 4 w 78"/>
                        <a:gd name="T49" fmla="*/ 125 h 132"/>
                        <a:gd name="T50" fmla="*/ 2 w 78"/>
                        <a:gd name="T51" fmla="*/ 111 h 132"/>
                        <a:gd name="T52" fmla="*/ 0 w 78"/>
                        <a:gd name="T53" fmla="*/ 108 h 132"/>
                        <a:gd name="T54" fmla="*/ 0 w 78"/>
                        <a:gd name="T55" fmla="*/ 97 h 132"/>
                        <a:gd name="T56" fmla="*/ 6 w 78"/>
                        <a:gd name="T57" fmla="*/ 91 h 132"/>
                        <a:gd name="T58" fmla="*/ 12 w 78"/>
                        <a:gd name="T59" fmla="*/ 85 h 132"/>
                        <a:gd name="T60" fmla="*/ 16 w 78"/>
                        <a:gd name="T61" fmla="*/ 74 h 132"/>
                        <a:gd name="T62" fmla="*/ 22 w 78"/>
                        <a:gd name="T63" fmla="*/ 74 h 132"/>
                        <a:gd name="T64" fmla="*/ 26 w 78"/>
                        <a:gd name="T65" fmla="*/ 77 h 132"/>
                        <a:gd name="T66" fmla="*/ 32 w 78"/>
                        <a:gd name="T67" fmla="*/ 74 h 132"/>
                        <a:gd name="T68" fmla="*/ 26 w 78"/>
                        <a:gd name="T69" fmla="*/ 71 h 132"/>
                        <a:gd name="T70" fmla="*/ 18 w 78"/>
                        <a:gd name="T71" fmla="*/ 40 h 13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 h="132">
                          <a:moveTo>
                            <a:pt x="18" y="40"/>
                          </a:moveTo>
                          <a:lnTo>
                            <a:pt x="24" y="26"/>
                          </a:lnTo>
                          <a:lnTo>
                            <a:pt x="38" y="26"/>
                          </a:lnTo>
                          <a:lnTo>
                            <a:pt x="57" y="0"/>
                          </a:lnTo>
                          <a:lnTo>
                            <a:pt x="63" y="17"/>
                          </a:lnTo>
                          <a:lnTo>
                            <a:pt x="73" y="17"/>
                          </a:lnTo>
                          <a:lnTo>
                            <a:pt x="77" y="26"/>
                          </a:lnTo>
                          <a:lnTo>
                            <a:pt x="71" y="40"/>
                          </a:lnTo>
                          <a:lnTo>
                            <a:pt x="63" y="46"/>
                          </a:lnTo>
                          <a:lnTo>
                            <a:pt x="63" y="57"/>
                          </a:lnTo>
                          <a:lnTo>
                            <a:pt x="61" y="63"/>
                          </a:lnTo>
                          <a:lnTo>
                            <a:pt x="59" y="71"/>
                          </a:lnTo>
                          <a:lnTo>
                            <a:pt x="63" y="83"/>
                          </a:lnTo>
                          <a:lnTo>
                            <a:pt x="57" y="94"/>
                          </a:lnTo>
                          <a:lnTo>
                            <a:pt x="51" y="100"/>
                          </a:lnTo>
                          <a:lnTo>
                            <a:pt x="45" y="100"/>
                          </a:lnTo>
                          <a:lnTo>
                            <a:pt x="43" y="103"/>
                          </a:lnTo>
                          <a:lnTo>
                            <a:pt x="41" y="111"/>
                          </a:lnTo>
                          <a:lnTo>
                            <a:pt x="32" y="114"/>
                          </a:lnTo>
                          <a:lnTo>
                            <a:pt x="30" y="111"/>
                          </a:lnTo>
                          <a:lnTo>
                            <a:pt x="22" y="120"/>
                          </a:lnTo>
                          <a:lnTo>
                            <a:pt x="20" y="122"/>
                          </a:lnTo>
                          <a:lnTo>
                            <a:pt x="10" y="131"/>
                          </a:lnTo>
                          <a:lnTo>
                            <a:pt x="6" y="131"/>
                          </a:lnTo>
                          <a:lnTo>
                            <a:pt x="4" y="125"/>
                          </a:lnTo>
                          <a:lnTo>
                            <a:pt x="2" y="111"/>
                          </a:lnTo>
                          <a:lnTo>
                            <a:pt x="0" y="108"/>
                          </a:lnTo>
                          <a:lnTo>
                            <a:pt x="0" y="97"/>
                          </a:lnTo>
                          <a:lnTo>
                            <a:pt x="6" y="91"/>
                          </a:lnTo>
                          <a:lnTo>
                            <a:pt x="12" y="85"/>
                          </a:lnTo>
                          <a:lnTo>
                            <a:pt x="16" y="74"/>
                          </a:lnTo>
                          <a:lnTo>
                            <a:pt x="22" y="74"/>
                          </a:lnTo>
                          <a:lnTo>
                            <a:pt x="26" y="77"/>
                          </a:lnTo>
                          <a:lnTo>
                            <a:pt x="32" y="74"/>
                          </a:lnTo>
                          <a:lnTo>
                            <a:pt x="26" y="71"/>
                          </a:lnTo>
                          <a:lnTo>
                            <a:pt x="18" y="4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75" name="Freeform 29">
                      <a:extLst>
                        <a:ext uri="{FF2B5EF4-FFF2-40B4-BE49-F238E27FC236}">
                          <a16:creationId xmlns:a16="http://schemas.microsoft.com/office/drawing/2014/main" id="{17A538E0-652B-0514-7897-F61D70A3B7C1}"/>
                        </a:ext>
                      </a:extLst>
                    </p:cNvPr>
                    <p:cNvSpPr>
                      <a:spLocks/>
                    </p:cNvSpPr>
                    <p:nvPr/>
                  </p:nvSpPr>
                  <p:spPr bwMode="auto">
                    <a:xfrm>
                      <a:off x="2674" y="1004"/>
                      <a:ext cx="94" cy="233"/>
                    </a:xfrm>
                    <a:custGeom>
                      <a:avLst/>
                      <a:gdLst>
                        <a:gd name="T0" fmla="*/ 36 w 94"/>
                        <a:gd name="T1" fmla="*/ 25 h 233"/>
                        <a:gd name="T2" fmla="*/ 57 w 94"/>
                        <a:gd name="T3" fmla="*/ 22 h 233"/>
                        <a:gd name="T4" fmla="*/ 65 w 94"/>
                        <a:gd name="T5" fmla="*/ 14 h 233"/>
                        <a:gd name="T6" fmla="*/ 75 w 94"/>
                        <a:gd name="T7" fmla="*/ 6 h 233"/>
                        <a:gd name="T8" fmla="*/ 93 w 94"/>
                        <a:gd name="T9" fmla="*/ 3 h 233"/>
                        <a:gd name="T10" fmla="*/ 87 w 94"/>
                        <a:gd name="T11" fmla="*/ 22 h 233"/>
                        <a:gd name="T12" fmla="*/ 79 w 94"/>
                        <a:gd name="T13" fmla="*/ 28 h 233"/>
                        <a:gd name="T14" fmla="*/ 67 w 94"/>
                        <a:gd name="T15" fmla="*/ 45 h 233"/>
                        <a:gd name="T16" fmla="*/ 81 w 94"/>
                        <a:gd name="T17" fmla="*/ 45 h 233"/>
                        <a:gd name="T18" fmla="*/ 93 w 94"/>
                        <a:gd name="T19" fmla="*/ 45 h 233"/>
                        <a:gd name="T20" fmla="*/ 85 w 94"/>
                        <a:gd name="T21" fmla="*/ 64 h 233"/>
                        <a:gd name="T22" fmla="*/ 71 w 94"/>
                        <a:gd name="T23" fmla="*/ 73 h 233"/>
                        <a:gd name="T24" fmla="*/ 69 w 94"/>
                        <a:gd name="T25" fmla="*/ 87 h 233"/>
                        <a:gd name="T26" fmla="*/ 81 w 94"/>
                        <a:gd name="T27" fmla="*/ 106 h 233"/>
                        <a:gd name="T28" fmla="*/ 87 w 94"/>
                        <a:gd name="T29" fmla="*/ 126 h 233"/>
                        <a:gd name="T30" fmla="*/ 93 w 94"/>
                        <a:gd name="T31" fmla="*/ 151 h 233"/>
                        <a:gd name="T32" fmla="*/ 89 w 94"/>
                        <a:gd name="T33" fmla="*/ 182 h 233"/>
                        <a:gd name="T34" fmla="*/ 79 w 94"/>
                        <a:gd name="T35" fmla="*/ 196 h 233"/>
                        <a:gd name="T36" fmla="*/ 87 w 94"/>
                        <a:gd name="T37" fmla="*/ 218 h 233"/>
                        <a:gd name="T38" fmla="*/ 65 w 94"/>
                        <a:gd name="T39" fmla="*/ 218 h 233"/>
                        <a:gd name="T40" fmla="*/ 53 w 94"/>
                        <a:gd name="T41" fmla="*/ 215 h 233"/>
                        <a:gd name="T42" fmla="*/ 36 w 94"/>
                        <a:gd name="T43" fmla="*/ 224 h 233"/>
                        <a:gd name="T44" fmla="*/ 26 w 94"/>
                        <a:gd name="T45" fmla="*/ 226 h 233"/>
                        <a:gd name="T46" fmla="*/ 14 w 94"/>
                        <a:gd name="T47" fmla="*/ 229 h 233"/>
                        <a:gd name="T48" fmla="*/ 4 w 94"/>
                        <a:gd name="T49" fmla="*/ 221 h 233"/>
                        <a:gd name="T50" fmla="*/ 0 w 94"/>
                        <a:gd name="T51" fmla="*/ 207 h 233"/>
                        <a:gd name="T52" fmla="*/ 10 w 94"/>
                        <a:gd name="T53" fmla="*/ 193 h 233"/>
                        <a:gd name="T54" fmla="*/ 24 w 94"/>
                        <a:gd name="T55" fmla="*/ 190 h 233"/>
                        <a:gd name="T56" fmla="*/ 16 w 94"/>
                        <a:gd name="T57" fmla="*/ 182 h 233"/>
                        <a:gd name="T58" fmla="*/ 16 w 94"/>
                        <a:gd name="T59" fmla="*/ 168 h 233"/>
                        <a:gd name="T60" fmla="*/ 28 w 94"/>
                        <a:gd name="T61" fmla="*/ 159 h 233"/>
                        <a:gd name="T62" fmla="*/ 38 w 94"/>
                        <a:gd name="T63" fmla="*/ 157 h 233"/>
                        <a:gd name="T64" fmla="*/ 44 w 94"/>
                        <a:gd name="T65" fmla="*/ 131 h 233"/>
                        <a:gd name="T66" fmla="*/ 49 w 94"/>
                        <a:gd name="T67" fmla="*/ 106 h 233"/>
                        <a:gd name="T68" fmla="*/ 40 w 94"/>
                        <a:gd name="T69" fmla="*/ 89 h 233"/>
                        <a:gd name="T70" fmla="*/ 20 w 94"/>
                        <a:gd name="T71" fmla="*/ 84 h 233"/>
                        <a:gd name="T72" fmla="*/ 30 w 94"/>
                        <a:gd name="T73" fmla="*/ 34 h 2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4" h="233">
                          <a:moveTo>
                            <a:pt x="30" y="34"/>
                          </a:moveTo>
                          <a:lnTo>
                            <a:pt x="36" y="25"/>
                          </a:lnTo>
                          <a:lnTo>
                            <a:pt x="53" y="28"/>
                          </a:lnTo>
                          <a:lnTo>
                            <a:pt x="57" y="22"/>
                          </a:lnTo>
                          <a:lnTo>
                            <a:pt x="61" y="14"/>
                          </a:lnTo>
                          <a:lnTo>
                            <a:pt x="65" y="14"/>
                          </a:lnTo>
                          <a:lnTo>
                            <a:pt x="69" y="11"/>
                          </a:lnTo>
                          <a:lnTo>
                            <a:pt x="75" y="6"/>
                          </a:lnTo>
                          <a:lnTo>
                            <a:pt x="83" y="0"/>
                          </a:lnTo>
                          <a:lnTo>
                            <a:pt x="93" y="3"/>
                          </a:lnTo>
                          <a:lnTo>
                            <a:pt x="91" y="14"/>
                          </a:lnTo>
                          <a:lnTo>
                            <a:pt x="87" y="22"/>
                          </a:lnTo>
                          <a:lnTo>
                            <a:pt x="83" y="25"/>
                          </a:lnTo>
                          <a:lnTo>
                            <a:pt x="79" y="28"/>
                          </a:lnTo>
                          <a:lnTo>
                            <a:pt x="67" y="34"/>
                          </a:lnTo>
                          <a:lnTo>
                            <a:pt x="67" y="45"/>
                          </a:lnTo>
                          <a:lnTo>
                            <a:pt x="69" y="50"/>
                          </a:lnTo>
                          <a:lnTo>
                            <a:pt x="81" y="45"/>
                          </a:lnTo>
                          <a:lnTo>
                            <a:pt x="91" y="39"/>
                          </a:lnTo>
                          <a:lnTo>
                            <a:pt x="93" y="45"/>
                          </a:lnTo>
                          <a:lnTo>
                            <a:pt x="93" y="61"/>
                          </a:lnTo>
                          <a:lnTo>
                            <a:pt x="85" y="64"/>
                          </a:lnTo>
                          <a:lnTo>
                            <a:pt x="77" y="64"/>
                          </a:lnTo>
                          <a:lnTo>
                            <a:pt x="71" y="73"/>
                          </a:lnTo>
                          <a:lnTo>
                            <a:pt x="69" y="78"/>
                          </a:lnTo>
                          <a:lnTo>
                            <a:pt x="69" y="87"/>
                          </a:lnTo>
                          <a:lnTo>
                            <a:pt x="75" y="98"/>
                          </a:lnTo>
                          <a:lnTo>
                            <a:pt x="81" y="106"/>
                          </a:lnTo>
                          <a:lnTo>
                            <a:pt x="85" y="115"/>
                          </a:lnTo>
                          <a:lnTo>
                            <a:pt x="87" y="126"/>
                          </a:lnTo>
                          <a:lnTo>
                            <a:pt x="89" y="137"/>
                          </a:lnTo>
                          <a:lnTo>
                            <a:pt x="93" y="151"/>
                          </a:lnTo>
                          <a:lnTo>
                            <a:pt x="93" y="171"/>
                          </a:lnTo>
                          <a:lnTo>
                            <a:pt x="89" y="182"/>
                          </a:lnTo>
                          <a:lnTo>
                            <a:pt x="81" y="190"/>
                          </a:lnTo>
                          <a:lnTo>
                            <a:pt x="79" y="196"/>
                          </a:lnTo>
                          <a:lnTo>
                            <a:pt x="83" y="207"/>
                          </a:lnTo>
                          <a:lnTo>
                            <a:pt x="87" y="218"/>
                          </a:lnTo>
                          <a:lnTo>
                            <a:pt x="75" y="218"/>
                          </a:lnTo>
                          <a:lnTo>
                            <a:pt x="65" y="218"/>
                          </a:lnTo>
                          <a:lnTo>
                            <a:pt x="61" y="215"/>
                          </a:lnTo>
                          <a:lnTo>
                            <a:pt x="53" y="215"/>
                          </a:lnTo>
                          <a:lnTo>
                            <a:pt x="44" y="218"/>
                          </a:lnTo>
                          <a:lnTo>
                            <a:pt x="36" y="224"/>
                          </a:lnTo>
                          <a:lnTo>
                            <a:pt x="30" y="224"/>
                          </a:lnTo>
                          <a:lnTo>
                            <a:pt x="26" y="226"/>
                          </a:lnTo>
                          <a:lnTo>
                            <a:pt x="16" y="232"/>
                          </a:lnTo>
                          <a:lnTo>
                            <a:pt x="14" y="229"/>
                          </a:lnTo>
                          <a:lnTo>
                            <a:pt x="10" y="224"/>
                          </a:lnTo>
                          <a:lnTo>
                            <a:pt x="4" y="221"/>
                          </a:lnTo>
                          <a:lnTo>
                            <a:pt x="0" y="218"/>
                          </a:lnTo>
                          <a:lnTo>
                            <a:pt x="0" y="207"/>
                          </a:lnTo>
                          <a:lnTo>
                            <a:pt x="4" y="193"/>
                          </a:lnTo>
                          <a:lnTo>
                            <a:pt x="10" y="193"/>
                          </a:lnTo>
                          <a:lnTo>
                            <a:pt x="16" y="190"/>
                          </a:lnTo>
                          <a:lnTo>
                            <a:pt x="24" y="190"/>
                          </a:lnTo>
                          <a:lnTo>
                            <a:pt x="24" y="187"/>
                          </a:lnTo>
                          <a:lnTo>
                            <a:pt x="16" y="182"/>
                          </a:lnTo>
                          <a:lnTo>
                            <a:pt x="16" y="173"/>
                          </a:lnTo>
                          <a:lnTo>
                            <a:pt x="16" y="168"/>
                          </a:lnTo>
                          <a:lnTo>
                            <a:pt x="24" y="162"/>
                          </a:lnTo>
                          <a:lnTo>
                            <a:pt x="28" y="159"/>
                          </a:lnTo>
                          <a:lnTo>
                            <a:pt x="32" y="157"/>
                          </a:lnTo>
                          <a:lnTo>
                            <a:pt x="38" y="157"/>
                          </a:lnTo>
                          <a:lnTo>
                            <a:pt x="42" y="154"/>
                          </a:lnTo>
                          <a:lnTo>
                            <a:pt x="44" y="131"/>
                          </a:lnTo>
                          <a:lnTo>
                            <a:pt x="49" y="115"/>
                          </a:lnTo>
                          <a:lnTo>
                            <a:pt x="49" y="106"/>
                          </a:lnTo>
                          <a:lnTo>
                            <a:pt x="36" y="103"/>
                          </a:lnTo>
                          <a:lnTo>
                            <a:pt x="40" y="89"/>
                          </a:lnTo>
                          <a:lnTo>
                            <a:pt x="30" y="81"/>
                          </a:lnTo>
                          <a:lnTo>
                            <a:pt x="20" y="84"/>
                          </a:lnTo>
                          <a:lnTo>
                            <a:pt x="32" y="64"/>
                          </a:lnTo>
                          <a:lnTo>
                            <a:pt x="30" y="3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2073" name="Freeform 30">
                    <a:extLst>
                      <a:ext uri="{FF2B5EF4-FFF2-40B4-BE49-F238E27FC236}">
                        <a16:creationId xmlns:a16="http://schemas.microsoft.com/office/drawing/2014/main" id="{900B5C57-8A0D-FFFE-77C3-F18F21F1988D}"/>
                      </a:ext>
                    </a:extLst>
                  </p:cNvPr>
                  <p:cNvSpPr>
                    <a:spLocks/>
                  </p:cNvSpPr>
                  <p:nvPr/>
                </p:nvSpPr>
                <p:spPr bwMode="auto">
                  <a:xfrm>
                    <a:off x="2395" y="617"/>
                    <a:ext cx="526" cy="390"/>
                  </a:xfrm>
                  <a:custGeom>
                    <a:avLst/>
                    <a:gdLst>
                      <a:gd name="T0" fmla="*/ 33 w 526"/>
                      <a:gd name="T1" fmla="*/ 381 h 390"/>
                      <a:gd name="T2" fmla="*/ 53 w 526"/>
                      <a:gd name="T3" fmla="*/ 353 h 390"/>
                      <a:gd name="T4" fmla="*/ 64 w 526"/>
                      <a:gd name="T5" fmla="*/ 344 h 390"/>
                      <a:gd name="T6" fmla="*/ 82 w 526"/>
                      <a:gd name="T7" fmla="*/ 336 h 390"/>
                      <a:gd name="T8" fmla="*/ 95 w 526"/>
                      <a:gd name="T9" fmla="*/ 336 h 390"/>
                      <a:gd name="T10" fmla="*/ 107 w 526"/>
                      <a:gd name="T11" fmla="*/ 325 h 390"/>
                      <a:gd name="T12" fmla="*/ 121 w 526"/>
                      <a:gd name="T13" fmla="*/ 308 h 390"/>
                      <a:gd name="T14" fmla="*/ 134 w 526"/>
                      <a:gd name="T15" fmla="*/ 299 h 390"/>
                      <a:gd name="T16" fmla="*/ 148 w 526"/>
                      <a:gd name="T17" fmla="*/ 291 h 390"/>
                      <a:gd name="T18" fmla="*/ 163 w 526"/>
                      <a:gd name="T19" fmla="*/ 280 h 390"/>
                      <a:gd name="T20" fmla="*/ 183 w 526"/>
                      <a:gd name="T21" fmla="*/ 274 h 390"/>
                      <a:gd name="T22" fmla="*/ 214 w 526"/>
                      <a:gd name="T23" fmla="*/ 280 h 390"/>
                      <a:gd name="T24" fmla="*/ 239 w 526"/>
                      <a:gd name="T25" fmla="*/ 269 h 390"/>
                      <a:gd name="T26" fmla="*/ 253 w 526"/>
                      <a:gd name="T27" fmla="*/ 241 h 390"/>
                      <a:gd name="T28" fmla="*/ 270 w 526"/>
                      <a:gd name="T29" fmla="*/ 218 h 390"/>
                      <a:gd name="T30" fmla="*/ 282 w 526"/>
                      <a:gd name="T31" fmla="*/ 199 h 390"/>
                      <a:gd name="T32" fmla="*/ 292 w 526"/>
                      <a:gd name="T33" fmla="*/ 182 h 390"/>
                      <a:gd name="T34" fmla="*/ 315 w 526"/>
                      <a:gd name="T35" fmla="*/ 165 h 390"/>
                      <a:gd name="T36" fmla="*/ 311 w 526"/>
                      <a:gd name="T37" fmla="*/ 188 h 390"/>
                      <a:gd name="T38" fmla="*/ 329 w 526"/>
                      <a:gd name="T39" fmla="*/ 199 h 390"/>
                      <a:gd name="T40" fmla="*/ 344 w 526"/>
                      <a:gd name="T41" fmla="*/ 190 h 390"/>
                      <a:gd name="T42" fmla="*/ 350 w 526"/>
                      <a:gd name="T43" fmla="*/ 174 h 390"/>
                      <a:gd name="T44" fmla="*/ 356 w 526"/>
                      <a:gd name="T45" fmla="*/ 157 h 390"/>
                      <a:gd name="T46" fmla="*/ 366 w 526"/>
                      <a:gd name="T47" fmla="*/ 140 h 390"/>
                      <a:gd name="T48" fmla="*/ 395 w 526"/>
                      <a:gd name="T49" fmla="*/ 140 h 390"/>
                      <a:gd name="T50" fmla="*/ 424 w 526"/>
                      <a:gd name="T51" fmla="*/ 112 h 390"/>
                      <a:gd name="T52" fmla="*/ 453 w 526"/>
                      <a:gd name="T53" fmla="*/ 92 h 390"/>
                      <a:gd name="T54" fmla="*/ 484 w 526"/>
                      <a:gd name="T55" fmla="*/ 45 h 390"/>
                      <a:gd name="T56" fmla="*/ 511 w 526"/>
                      <a:gd name="T57" fmla="*/ 22 h 390"/>
                      <a:gd name="T58" fmla="*/ 502 w 526"/>
                      <a:gd name="T59" fmla="*/ 0 h 390"/>
                      <a:gd name="T60" fmla="*/ 455 w 526"/>
                      <a:gd name="T61" fmla="*/ 14 h 390"/>
                      <a:gd name="T62" fmla="*/ 424 w 526"/>
                      <a:gd name="T63" fmla="*/ 28 h 390"/>
                      <a:gd name="T64" fmla="*/ 391 w 526"/>
                      <a:gd name="T65" fmla="*/ 36 h 390"/>
                      <a:gd name="T66" fmla="*/ 350 w 526"/>
                      <a:gd name="T67" fmla="*/ 59 h 390"/>
                      <a:gd name="T68" fmla="*/ 315 w 526"/>
                      <a:gd name="T69" fmla="*/ 73 h 390"/>
                      <a:gd name="T70" fmla="*/ 278 w 526"/>
                      <a:gd name="T71" fmla="*/ 92 h 390"/>
                      <a:gd name="T72" fmla="*/ 253 w 526"/>
                      <a:gd name="T73" fmla="*/ 120 h 390"/>
                      <a:gd name="T74" fmla="*/ 231 w 526"/>
                      <a:gd name="T75" fmla="*/ 140 h 390"/>
                      <a:gd name="T76" fmla="*/ 189 w 526"/>
                      <a:gd name="T77" fmla="*/ 174 h 390"/>
                      <a:gd name="T78" fmla="*/ 146 w 526"/>
                      <a:gd name="T79" fmla="*/ 215 h 390"/>
                      <a:gd name="T80" fmla="*/ 109 w 526"/>
                      <a:gd name="T81" fmla="*/ 246 h 390"/>
                      <a:gd name="T82" fmla="*/ 80 w 526"/>
                      <a:gd name="T83" fmla="*/ 288 h 390"/>
                      <a:gd name="T84" fmla="*/ 49 w 526"/>
                      <a:gd name="T85" fmla="*/ 316 h 390"/>
                      <a:gd name="T86" fmla="*/ 0 w 526"/>
                      <a:gd name="T87" fmla="*/ 389 h 39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6" h="390">
                        <a:moveTo>
                          <a:pt x="0" y="389"/>
                        </a:moveTo>
                        <a:lnTo>
                          <a:pt x="33" y="381"/>
                        </a:lnTo>
                        <a:lnTo>
                          <a:pt x="45" y="364"/>
                        </a:lnTo>
                        <a:lnTo>
                          <a:pt x="53" y="353"/>
                        </a:lnTo>
                        <a:lnTo>
                          <a:pt x="56" y="344"/>
                        </a:lnTo>
                        <a:lnTo>
                          <a:pt x="64" y="344"/>
                        </a:lnTo>
                        <a:lnTo>
                          <a:pt x="72" y="336"/>
                        </a:lnTo>
                        <a:lnTo>
                          <a:pt x="82" y="336"/>
                        </a:lnTo>
                        <a:lnTo>
                          <a:pt x="88" y="336"/>
                        </a:lnTo>
                        <a:lnTo>
                          <a:pt x="95" y="336"/>
                        </a:lnTo>
                        <a:lnTo>
                          <a:pt x="99" y="336"/>
                        </a:lnTo>
                        <a:lnTo>
                          <a:pt x="107" y="325"/>
                        </a:lnTo>
                        <a:lnTo>
                          <a:pt x="111" y="316"/>
                        </a:lnTo>
                        <a:lnTo>
                          <a:pt x="121" y="308"/>
                        </a:lnTo>
                        <a:lnTo>
                          <a:pt x="128" y="305"/>
                        </a:lnTo>
                        <a:lnTo>
                          <a:pt x="134" y="299"/>
                        </a:lnTo>
                        <a:lnTo>
                          <a:pt x="142" y="297"/>
                        </a:lnTo>
                        <a:lnTo>
                          <a:pt x="148" y="291"/>
                        </a:lnTo>
                        <a:lnTo>
                          <a:pt x="156" y="285"/>
                        </a:lnTo>
                        <a:lnTo>
                          <a:pt x="163" y="280"/>
                        </a:lnTo>
                        <a:lnTo>
                          <a:pt x="173" y="271"/>
                        </a:lnTo>
                        <a:lnTo>
                          <a:pt x="183" y="274"/>
                        </a:lnTo>
                        <a:lnTo>
                          <a:pt x="198" y="280"/>
                        </a:lnTo>
                        <a:lnTo>
                          <a:pt x="214" y="280"/>
                        </a:lnTo>
                        <a:lnTo>
                          <a:pt x="231" y="271"/>
                        </a:lnTo>
                        <a:lnTo>
                          <a:pt x="239" y="269"/>
                        </a:lnTo>
                        <a:lnTo>
                          <a:pt x="245" y="252"/>
                        </a:lnTo>
                        <a:lnTo>
                          <a:pt x="253" y="241"/>
                        </a:lnTo>
                        <a:lnTo>
                          <a:pt x="266" y="227"/>
                        </a:lnTo>
                        <a:lnTo>
                          <a:pt x="270" y="218"/>
                        </a:lnTo>
                        <a:lnTo>
                          <a:pt x="270" y="207"/>
                        </a:lnTo>
                        <a:lnTo>
                          <a:pt x="282" y="199"/>
                        </a:lnTo>
                        <a:lnTo>
                          <a:pt x="288" y="190"/>
                        </a:lnTo>
                        <a:lnTo>
                          <a:pt x="292" y="182"/>
                        </a:lnTo>
                        <a:lnTo>
                          <a:pt x="296" y="182"/>
                        </a:lnTo>
                        <a:lnTo>
                          <a:pt x="315" y="165"/>
                        </a:lnTo>
                        <a:lnTo>
                          <a:pt x="315" y="182"/>
                        </a:lnTo>
                        <a:lnTo>
                          <a:pt x="311" y="188"/>
                        </a:lnTo>
                        <a:lnTo>
                          <a:pt x="315" y="196"/>
                        </a:lnTo>
                        <a:lnTo>
                          <a:pt x="329" y="199"/>
                        </a:lnTo>
                        <a:lnTo>
                          <a:pt x="336" y="199"/>
                        </a:lnTo>
                        <a:lnTo>
                          <a:pt x="344" y="190"/>
                        </a:lnTo>
                        <a:lnTo>
                          <a:pt x="350" y="182"/>
                        </a:lnTo>
                        <a:lnTo>
                          <a:pt x="350" y="174"/>
                        </a:lnTo>
                        <a:lnTo>
                          <a:pt x="356" y="165"/>
                        </a:lnTo>
                        <a:lnTo>
                          <a:pt x="356" y="157"/>
                        </a:lnTo>
                        <a:lnTo>
                          <a:pt x="362" y="146"/>
                        </a:lnTo>
                        <a:lnTo>
                          <a:pt x="366" y="140"/>
                        </a:lnTo>
                        <a:lnTo>
                          <a:pt x="375" y="140"/>
                        </a:lnTo>
                        <a:lnTo>
                          <a:pt x="395" y="140"/>
                        </a:lnTo>
                        <a:lnTo>
                          <a:pt x="410" y="129"/>
                        </a:lnTo>
                        <a:lnTo>
                          <a:pt x="424" y="112"/>
                        </a:lnTo>
                        <a:lnTo>
                          <a:pt x="439" y="106"/>
                        </a:lnTo>
                        <a:lnTo>
                          <a:pt x="453" y="92"/>
                        </a:lnTo>
                        <a:lnTo>
                          <a:pt x="463" y="70"/>
                        </a:lnTo>
                        <a:lnTo>
                          <a:pt x="484" y="45"/>
                        </a:lnTo>
                        <a:lnTo>
                          <a:pt x="498" y="34"/>
                        </a:lnTo>
                        <a:lnTo>
                          <a:pt x="511" y="22"/>
                        </a:lnTo>
                        <a:lnTo>
                          <a:pt x="525" y="8"/>
                        </a:lnTo>
                        <a:lnTo>
                          <a:pt x="502" y="0"/>
                        </a:lnTo>
                        <a:lnTo>
                          <a:pt x="478" y="0"/>
                        </a:lnTo>
                        <a:lnTo>
                          <a:pt x="455" y="14"/>
                        </a:lnTo>
                        <a:lnTo>
                          <a:pt x="443" y="22"/>
                        </a:lnTo>
                        <a:lnTo>
                          <a:pt x="424" y="28"/>
                        </a:lnTo>
                        <a:lnTo>
                          <a:pt x="403" y="31"/>
                        </a:lnTo>
                        <a:lnTo>
                          <a:pt x="391" y="36"/>
                        </a:lnTo>
                        <a:lnTo>
                          <a:pt x="366" y="50"/>
                        </a:lnTo>
                        <a:lnTo>
                          <a:pt x="350" y="59"/>
                        </a:lnTo>
                        <a:lnTo>
                          <a:pt x="334" y="67"/>
                        </a:lnTo>
                        <a:lnTo>
                          <a:pt x="315" y="73"/>
                        </a:lnTo>
                        <a:lnTo>
                          <a:pt x="296" y="81"/>
                        </a:lnTo>
                        <a:lnTo>
                          <a:pt x="278" y="92"/>
                        </a:lnTo>
                        <a:lnTo>
                          <a:pt x="264" y="106"/>
                        </a:lnTo>
                        <a:lnTo>
                          <a:pt x="253" y="120"/>
                        </a:lnTo>
                        <a:lnTo>
                          <a:pt x="241" y="132"/>
                        </a:lnTo>
                        <a:lnTo>
                          <a:pt x="231" y="140"/>
                        </a:lnTo>
                        <a:lnTo>
                          <a:pt x="210" y="157"/>
                        </a:lnTo>
                        <a:lnTo>
                          <a:pt x="189" y="174"/>
                        </a:lnTo>
                        <a:lnTo>
                          <a:pt x="163" y="190"/>
                        </a:lnTo>
                        <a:lnTo>
                          <a:pt x="146" y="215"/>
                        </a:lnTo>
                        <a:lnTo>
                          <a:pt x="126" y="235"/>
                        </a:lnTo>
                        <a:lnTo>
                          <a:pt x="109" y="246"/>
                        </a:lnTo>
                        <a:lnTo>
                          <a:pt x="91" y="271"/>
                        </a:lnTo>
                        <a:lnTo>
                          <a:pt x="80" y="288"/>
                        </a:lnTo>
                        <a:lnTo>
                          <a:pt x="64" y="305"/>
                        </a:lnTo>
                        <a:lnTo>
                          <a:pt x="49" y="316"/>
                        </a:lnTo>
                        <a:lnTo>
                          <a:pt x="33" y="327"/>
                        </a:lnTo>
                        <a:lnTo>
                          <a:pt x="0" y="38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2070" name="Freeform 31">
                  <a:extLst>
                    <a:ext uri="{FF2B5EF4-FFF2-40B4-BE49-F238E27FC236}">
                      <a16:creationId xmlns:a16="http://schemas.microsoft.com/office/drawing/2014/main" id="{64186A23-DEA0-53DD-BAB4-EB525A606D03}"/>
                    </a:ext>
                  </a:extLst>
                </p:cNvPr>
                <p:cNvSpPr>
                  <a:spLocks/>
                </p:cNvSpPr>
                <p:nvPr/>
              </p:nvSpPr>
              <p:spPr bwMode="auto">
                <a:xfrm>
                  <a:off x="3324" y="2815"/>
                  <a:ext cx="158" cy="378"/>
                </a:xfrm>
                <a:custGeom>
                  <a:avLst/>
                  <a:gdLst>
                    <a:gd name="T0" fmla="*/ 29 w 158"/>
                    <a:gd name="T1" fmla="*/ 117 h 378"/>
                    <a:gd name="T2" fmla="*/ 26 w 158"/>
                    <a:gd name="T3" fmla="*/ 193 h 378"/>
                    <a:gd name="T4" fmla="*/ 12 w 158"/>
                    <a:gd name="T5" fmla="*/ 240 h 378"/>
                    <a:gd name="T6" fmla="*/ 0 w 158"/>
                    <a:gd name="T7" fmla="*/ 285 h 378"/>
                    <a:gd name="T8" fmla="*/ 0 w 158"/>
                    <a:gd name="T9" fmla="*/ 318 h 378"/>
                    <a:gd name="T10" fmla="*/ 4 w 158"/>
                    <a:gd name="T11" fmla="*/ 346 h 378"/>
                    <a:gd name="T12" fmla="*/ 18 w 158"/>
                    <a:gd name="T13" fmla="*/ 371 h 378"/>
                    <a:gd name="T14" fmla="*/ 29 w 158"/>
                    <a:gd name="T15" fmla="*/ 374 h 378"/>
                    <a:gd name="T16" fmla="*/ 39 w 158"/>
                    <a:gd name="T17" fmla="*/ 374 h 378"/>
                    <a:gd name="T18" fmla="*/ 51 w 158"/>
                    <a:gd name="T19" fmla="*/ 377 h 378"/>
                    <a:gd name="T20" fmla="*/ 57 w 158"/>
                    <a:gd name="T21" fmla="*/ 357 h 378"/>
                    <a:gd name="T22" fmla="*/ 63 w 158"/>
                    <a:gd name="T23" fmla="*/ 307 h 378"/>
                    <a:gd name="T24" fmla="*/ 80 w 158"/>
                    <a:gd name="T25" fmla="*/ 274 h 378"/>
                    <a:gd name="T26" fmla="*/ 84 w 158"/>
                    <a:gd name="T27" fmla="*/ 223 h 378"/>
                    <a:gd name="T28" fmla="*/ 92 w 158"/>
                    <a:gd name="T29" fmla="*/ 204 h 378"/>
                    <a:gd name="T30" fmla="*/ 100 w 158"/>
                    <a:gd name="T31" fmla="*/ 190 h 378"/>
                    <a:gd name="T32" fmla="*/ 106 w 158"/>
                    <a:gd name="T33" fmla="*/ 154 h 378"/>
                    <a:gd name="T34" fmla="*/ 118 w 158"/>
                    <a:gd name="T35" fmla="*/ 131 h 378"/>
                    <a:gd name="T36" fmla="*/ 126 w 158"/>
                    <a:gd name="T37" fmla="*/ 114 h 378"/>
                    <a:gd name="T38" fmla="*/ 133 w 158"/>
                    <a:gd name="T39" fmla="*/ 101 h 378"/>
                    <a:gd name="T40" fmla="*/ 133 w 158"/>
                    <a:gd name="T41" fmla="*/ 92 h 378"/>
                    <a:gd name="T42" fmla="*/ 151 w 158"/>
                    <a:gd name="T43" fmla="*/ 73 h 378"/>
                    <a:gd name="T44" fmla="*/ 153 w 158"/>
                    <a:gd name="T45" fmla="*/ 42 h 378"/>
                    <a:gd name="T46" fmla="*/ 157 w 158"/>
                    <a:gd name="T47" fmla="*/ 22 h 378"/>
                    <a:gd name="T48" fmla="*/ 141 w 158"/>
                    <a:gd name="T49" fmla="*/ 14 h 378"/>
                    <a:gd name="T50" fmla="*/ 131 w 158"/>
                    <a:gd name="T51" fmla="*/ 0 h 378"/>
                    <a:gd name="T52" fmla="*/ 118 w 158"/>
                    <a:gd name="T53" fmla="*/ 14 h 378"/>
                    <a:gd name="T54" fmla="*/ 106 w 158"/>
                    <a:gd name="T55" fmla="*/ 47 h 378"/>
                    <a:gd name="T56" fmla="*/ 92 w 158"/>
                    <a:gd name="T57" fmla="*/ 70 h 378"/>
                    <a:gd name="T58" fmla="*/ 80 w 158"/>
                    <a:gd name="T59" fmla="*/ 89 h 378"/>
                    <a:gd name="T60" fmla="*/ 75 w 158"/>
                    <a:gd name="T61" fmla="*/ 89 h 378"/>
                    <a:gd name="T62" fmla="*/ 63 w 158"/>
                    <a:gd name="T63" fmla="*/ 101 h 378"/>
                    <a:gd name="T64" fmla="*/ 57 w 158"/>
                    <a:gd name="T65" fmla="*/ 112 h 378"/>
                    <a:gd name="T66" fmla="*/ 29 w 158"/>
                    <a:gd name="T67" fmla="*/ 117 h 3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8" h="378">
                      <a:moveTo>
                        <a:pt x="29" y="117"/>
                      </a:moveTo>
                      <a:lnTo>
                        <a:pt x="26" y="193"/>
                      </a:lnTo>
                      <a:lnTo>
                        <a:pt x="12" y="240"/>
                      </a:lnTo>
                      <a:lnTo>
                        <a:pt x="0" y="285"/>
                      </a:lnTo>
                      <a:lnTo>
                        <a:pt x="0" y="318"/>
                      </a:lnTo>
                      <a:lnTo>
                        <a:pt x="4" y="346"/>
                      </a:lnTo>
                      <a:lnTo>
                        <a:pt x="18" y="371"/>
                      </a:lnTo>
                      <a:lnTo>
                        <a:pt x="29" y="374"/>
                      </a:lnTo>
                      <a:lnTo>
                        <a:pt x="39" y="374"/>
                      </a:lnTo>
                      <a:lnTo>
                        <a:pt x="51" y="377"/>
                      </a:lnTo>
                      <a:lnTo>
                        <a:pt x="57" y="357"/>
                      </a:lnTo>
                      <a:lnTo>
                        <a:pt x="63" y="307"/>
                      </a:lnTo>
                      <a:lnTo>
                        <a:pt x="80" y="274"/>
                      </a:lnTo>
                      <a:lnTo>
                        <a:pt x="84" y="223"/>
                      </a:lnTo>
                      <a:lnTo>
                        <a:pt x="92" y="204"/>
                      </a:lnTo>
                      <a:lnTo>
                        <a:pt x="100" y="190"/>
                      </a:lnTo>
                      <a:lnTo>
                        <a:pt x="106" y="154"/>
                      </a:lnTo>
                      <a:lnTo>
                        <a:pt x="118" y="131"/>
                      </a:lnTo>
                      <a:lnTo>
                        <a:pt x="126" y="114"/>
                      </a:lnTo>
                      <a:lnTo>
                        <a:pt x="133" y="101"/>
                      </a:lnTo>
                      <a:lnTo>
                        <a:pt x="133" y="92"/>
                      </a:lnTo>
                      <a:lnTo>
                        <a:pt x="151" y="73"/>
                      </a:lnTo>
                      <a:lnTo>
                        <a:pt x="153" y="42"/>
                      </a:lnTo>
                      <a:lnTo>
                        <a:pt x="157" y="22"/>
                      </a:lnTo>
                      <a:lnTo>
                        <a:pt x="141" y="14"/>
                      </a:lnTo>
                      <a:lnTo>
                        <a:pt x="131" y="0"/>
                      </a:lnTo>
                      <a:lnTo>
                        <a:pt x="118" y="14"/>
                      </a:lnTo>
                      <a:lnTo>
                        <a:pt x="106" y="47"/>
                      </a:lnTo>
                      <a:lnTo>
                        <a:pt x="92" y="70"/>
                      </a:lnTo>
                      <a:lnTo>
                        <a:pt x="80" y="89"/>
                      </a:lnTo>
                      <a:lnTo>
                        <a:pt x="75" y="89"/>
                      </a:lnTo>
                      <a:lnTo>
                        <a:pt x="63" y="101"/>
                      </a:lnTo>
                      <a:lnTo>
                        <a:pt x="57" y="112"/>
                      </a:lnTo>
                      <a:lnTo>
                        <a:pt x="29" y="11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71" name="Freeform 32">
                  <a:extLst>
                    <a:ext uri="{FF2B5EF4-FFF2-40B4-BE49-F238E27FC236}">
                      <a16:creationId xmlns:a16="http://schemas.microsoft.com/office/drawing/2014/main" id="{2DE59D76-51C4-C571-2D26-083756D42C6E}"/>
                    </a:ext>
                  </a:extLst>
                </p:cNvPr>
                <p:cNvSpPr>
                  <a:spLocks/>
                </p:cNvSpPr>
                <p:nvPr/>
              </p:nvSpPr>
              <p:spPr bwMode="auto">
                <a:xfrm>
                  <a:off x="2575" y="655"/>
                  <a:ext cx="2126" cy="1789"/>
                </a:xfrm>
                <a:custGeom>
                  <a:avLst/>
                  <a:gdLst>
                    <a:gd name="T0" fmla="*/ 124 w 2126"/>
                    <a:gd name="T1" fmla="*/ 750 h 1789"/>
                    <a:gd name="T2" fmla="*/ 142 w 2126"/>
                    <a:gd name="T3" fmla="*/ 619 h 1789"/>
                    <a:gd name="T4" fmla="*/ 214 w 2126"/>
                    <a:gd name="T5" fmla="*/ 544 h 1789"/>
                    <a:gd name="T6" fmla="*/ 296 w 2126"/>
                    <a:gd name="T7" fmla="*/ 508 h 1789"/>
                    <a:gd name="T8" fmla="*/ 319 w 2126"/>
                    <a:gd name="T9" fmla="*/ 432 h 1789"/>
                    <a:gd name="T10" fmla="*/ 424 w 2126"/>
                    <a:gd name="T11" fmla="*/ 365 h 1789"/>
                    <a:gd name="T12" fmla="*/ 492 w 2126"/>
                    <a:gd name="T13" fmla="*/ 271 h 1789"/>
                    <a:gd name="T14" fmla="*/ 461 w 2126"/>
                    <a:gd name="T15" fmla="*/ 223 h 1789"/>
                    <a:gd name="T16" fmla="*/ 467 w 2126"/>
                    <a:gd name="T17" fmla="*/ 179 h 1789"/>
                    <a:gd name="T18" fmla="*/ 399 w 2126"/>
                    <a:gd name="T19" fmla="*/ 243 h 1789"/>
                    <a:gd name="T20" fmla="*/ 377 w 2126"/>
                    <a:gd name="T21" fmla="*/ 371 h 1789"/>
                    <a:gd name="T22" fmla="*/ 331 w 2126"/>
                    <a:gd name="T23" fmla="*/ 410 h 1789"/>
                    <a:gd name="T24" fmla="*/ 307 w 2126"/>
                    <a:gd name="T25" fmla="*/ 343 h 1789"/>
                    <a:gd name="T26" fmla="*/ 243 w 2126"/>
                    <a:gd name="T27" fmla="*/ 374 h 1789"/>
                    <a:gd name="T28" fmla="*/ 226 w 2126"/>
                    <a:gd name="T29" fmla="*/ 324 h 1789"/>
                    <a:gd name="T30" fmla="*/ 227 w 2126"/>
                    <a:gd name="T31" fmla="*/ 273 h 1789"/>
                    <a:gd name="T32" fmla="*/ 296 w 2126"/>
                    <a:gd name="T33" fmla="*/ 240 h 1789"/>
                    <a:gd name="T34" fmla="*/ 340 w 2126"/>
                    <a:gd name="T35" fmla="*/ 153 h 1789"/>
                    <a:gd name="T36" fmla="*/ 412 w 2126"/>
                    <a:gd name="T37" fmla="*/ 53 h 1789"/>
                    <a:gd name="T38" fmla="*/ 511 w 2126"/>
                    <a:gd name="T39" fmla="*/ 25 h 1789"/>
                    <a:gd name="T40" fmla="*/ 642 w 2126"/>
                    <a:gd name="T41" fmla="*/ 103 h 1789"/>
                    <a:gd name="T42" fmla="*/ 595 w 2126"/>
                    <a:gd name="T43" fmla="*/ 223 h 1789"/>
                    <a:gd name="T44" fmla="*/ 642 w 2126"/>
                    <a:gd name="T45" fmla="*/ 285 h 1789"/>
                    <a:gd name="T46" fmla="*/ 682 w 2126"/>
                    <a:gd name="T47" fmla="*/ 215 h 1789"/>
                    <a:gd name="T48" fmla="*/ 859 w 2126"/>
                    <a:gd name="T49" fmla="*/ 187 h 1789"/>
                    <a:gd name="T50" fmla="*/ 1073 w 2126"/>
                    <a:gd name="T51" fmla="*/ 33 h 1789"/>
                    <a:gd name="T52" fmla="*/ 1406 w 2126"/>
                    <a:gd name="T53" fmla="*/ 103 h 1789"/>
                    <a:gd name="T54" fmla="*/ 2004 w 2126"/>
                    <a:gd name="T55" fmla="*/ 226 h 1789"/>
                    <a:gd name="T56" fmla="*/ 2057 w 2126"/>
                    <a:gd name="T57" fmla="*/ 298 h 1789"/>
                    <a:gd name="T58" fmla="*/ 2076 w 2126"/>
                    <a:gd name="T59" fmla="*/ 541 h 1789"/>
                    <a:gd name="T60" fmla="*/ 1901 w 2126"/>
                    <a:gd name="T61" fmla="*/ 346 h 1789"/>
                    <a:gd name="T62" fmla="*/ 1763 w 2126"/>
                    <a:gd name="T63" fmla="*/ 435 h 1789"/>
                    <a:gd name="T64" fmla="*/ 1954 w 2126"/>
                    <a:gd name="T65" fmla="*/ 775 h 1789"/>
                    <a:gd name="T66" fmla="*/ 1876 w 2126"/>
                    <a:gd name="T67" fmla="*/ 920 h 1789"/>
                    <a:gd name="T68" fmla="*/ 2003 w 2126"/>
                    <a:gd name="T69" fmla="*/ 1252 h 1789"/>
                    <a:gd name="T70" fmla="*/ 1874 w 2126"/>
                    <a:gd name="T71" fmla="*/ 1425 h 1789"/>
                    <a:gd name="T72" fmla="*/ 1841 w 2126"/>
                    <a:gd name="T73" fmla="*/ 1559 h 1789"/>
                    <a:gd name="T74" fmla="*/ 1833 w 2126"/>
                    <a:gd name="T75" fmla="*/ 1690 h 1789"/>
                    <a:gd name="T76" fmla="*/ 1789 w 2126"/>
                    <a:gd name="T77" fmla="*/ 1685 h 1789"/>
                    <a:gd name="T78" fmla="*/ 1658 w 2126"/>
                    <a:gd name="T79" fmla="*/ 1411 h 1789"/>
                    <a:gd name="T80" fmla="*/ 1472 w 2126"/>
                    <a:gd name="T81" fmla="*/ 1403 h 1789"/>
                    <a:gd name="T82" fmla="*/ 1359 w 2126"/>
                    <a:gd name="T83" fmla="*/ 1562 h 1789"/>
                    <a:gd name="T84" fmla="*/ 1128 w 2126"/>
                    <a:gd name="T85" fmla="*/ 1213 h 1789"/>
                    <a:gd name="T86" fmla="*/ 822 w 2126"/>
                    <a:gd name="T87" fmla="*/ 1091 h 1789"/>
                    <a:gd name="T88" fmla="*/ 1054 w 2126"/>
                    <a:gd name="T89" fmla="*/ 1308 h 1789"/>
                    <a:gd name="T90" fmla="*/ 784 w 2126"/>
                    <a:gd name="T91" fmla="*/ 1503 h 1789"/>
                    <a:gd name="T92" fmla="*/ 714 w 2126"/>
                    <a:gd name="T93" fmla="*/ 1319 h 1789"/>
                    <a:gd name="T94" fmla="*/ 601 w 2126"/>
                    <a:gd name="T95" fmla="*/ 1105 h 1789"/>
                    <a:gd name="T96" fmla="*/ 537 w 2126"/>
                    <a:gd name="T97" fmla="*/ 946 h 1789"/>
                    <a:gd name="T98" fmla="*/ 505 w 2126"/>
                    <a:gd name="T99" fmla="*/ 873 h 1789"/>
                    <a:gd name="T100" fmla="*/ 465 w 2126"/>
                    <a:gd name="T101" fmla="*/ 831 h 1789"/>
                    <a:gd name="T102" fmla="*/ 449 w 2126"/>
                    <a:gd name="T103" fmla="*/ 909 h 1789"/>
                    <a:gd name="T104" fmla="*/ 393 w 2126"/>
                    <a:gd name="T105" fmla="*/ 787 h 1789"/>
                    <a:gd name="T106" fmla="*/ 329 w 2126"/>
                    <a:gd name="T107" fmla="*/ 742 h 1789"/>
                    <a:gd name="T108" fmla="*/ 397 w 2126"/>
                    <a:gd name="T109" fmla="*/ 848 h 1789"/>
                    <a:gd name="T110" fmla="*/ 367 w 2126"/>
                    <a:gd name="T111" fmla="*/ 873 h 1789"/>
                    <a:gd name="T112" fmla="*/ 313 w 2126"/>
                    <a:gd name="T113" fmla="*/ 803 h 1789"/>
                    <a:gd name="T114" fmla="*/ 251 w 2126"/>
                    <a:gd name="T115" fmla="*/ 753 h 1789"/>
                    <a:gd name="T116" fmla="*/ 169 w 2126"/>
                    <a:gd name="T117" fmla="*/ 817 h 1789"/>
                    <a:gd name="T118" fmla="*/ 152 w 2126"/>
                    <a:gd name="T119" fmla="*/ 890 h 1789"/>
                    <a:gd name="T120" fmla="*/ 95 w 2126"/>
                    <a:gd name="T121" fmla="*/ 943 h 1789"/>
                    <a:gd name="T122" fmla="*/ 12 w 2126"/>
                    <a:gd name="T123" fmla="*/ 909 h 17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126" h="1789">
                      <a:moveTo>
                        <a:pt x="0" y="803"/>
                      </a:moveTo>
                      <a:lnTo>
                        <a:pt x="19" y="778"/>
                      </a:lnTo>
                      <a:lnTo>
                        <a:pt x="31" y="759"/>
                      </a:lnTo>
                      <a:lnTo>
                        <a:pt x="56" y="759"/>
                      </a:lnTo>
                      <a:lnTo>
                        <a:pt x="84" y="764"/>
                      </a:lnTo>
                      <a:lnTo>
                        <a:pt x="103" y="753"/>
                      </a:lnTo>
                      <a:lnTo>
                        <a:pt x="124" y="750"/>
                      </a:lnTo>
                      <a:lnTo>
                        <a:pt x="126" y="717"/>
                      </a:lnTo>
                      <a:lnTo>
                        <a:pt x="138" y="695"/>
                      </a:lnTo>
                      <a:lnTo>
                        <a:pt x="109" y="669"/>
                      </a:lnTo>
                      <a:lnTo>
                        <a:pt x="105" y="650"/>
                      </a:lnTo>
                      <a:lnTo>
                        <a:pt x="107" y="622"/>
                      </a:lnTo>
                      <a:lnTo>
                        <a:pt x="128" y="622"/>
                      </a:lnTo>
                      <a:lnTo>
                        <a:pt x="142" y="619"/>
                      </a:lnTo>
                      <a:lnTo>
                        <a:pt x="144" y="622"/>
                      </a:lnTo>
                      <a:lnTo>
                        <a:pt x="159" y="605"/>
                      </a:lnTo>
                      <a:lnTo>
                        <a:pt x="175" y="597"/>
                      </a:lnTo>
                      <a:lnTo>
                        <a:pt x="181" y="597"/>
                      </a:lnTo>
                      <a:lnTo>
                        <a:pt x="191" y="580"/>
                      </a:lnTo>
                      <a:lnTo>
                        <a:pt x="202" y="575"/>
                      </a:lnTo>
                      <a:lnTo>
                        <a:pt x="214" y="544"/>
                      </a:lnTo>
                      <a:lnTo>
                        <a:pt x="222" y="552"/>
                      </a:lnTo>
                      <a:lnTo>
                        <a:pt x="237" y="533"/>
                      </a:lnTo>
                      <a:lnTo>
                        <a:pt x="239" y="533"/>
                      </a:lnTo>
                      <a:lnTo>
                        <a:pt x="259" y="510"/>
                      </a:lnTo>
                      <a:lnTo>
                        <a:pt x="270" y="508"/>
                      </a:lnTo>
                      <a:lnTo>
                        <a:pt x="286" y="508"/>
                      </a:lnTo>
                      <a:lnTo>
                        <a:pt x="296" y="508"/>
                      </a:lnTo>
                      <a:lnTo>
                        <a:pt x="288" y="480"/>
                      </a:lnTo>
                      <a:lnTo>
                        <a:pt x="284" y="457"/>
                      </a:lnTo>
                      <a:lnTo>
                        <a:pt x="280" y="410"/>
                      </a:lnTo>
                      <a:lnTo>
                        <a:pt x="303" y="407"/>
                      </a:lnTo>
                      <a:lnTo>
                        <a:pt x="315" y="399"/>
                      </a:lnTo>
                      <a:lnTo>
                        <a:pt x="309" y="418"/>
                      </a:lnTo>
                      <a:lnTo>
                        <a:pt x="319" y="432"/>
                      </a:lnTo>
                      <a:lnTo>
                        <a:pt x="329" y="449"/>
                      </a:lnTo>
                      <a:lnTo>
                        <a:pt x="334" y="460"/>
                      </a:lnTo>
                      <a:lnTo>
                        <a:pt x="362" y="457"/>
                      </a:lnTo>
                      <a:lnTo>
                        <a:pt x="385" y="416"/>
                      </a:lnTo>
                      <a:lnTo>
                        <a:pt x="402" y="396"/>
                      </a:lnTo>
                      <a:lnTo>
                        <a:pt x="412" y="382"/>
                      </a:lnTo>
                      <a:lnTo>
                        <a:pt x="424" y="365"/>
                      </a:lnTo>
                      <a:lnTo>
                        <a:pt x="435" y="343"/>
                      </a:lnTo>
                      <a:lnTo>
                        <a:pt x="445" y="351"/>
                      </a:lnTo>
                      <a:lnTo>
                        <a:pt x="445" y="338"/>
                      </a:lnTo>
                      <a:lnTo>
                        <a:pt x="451" y="329"/>
                      </a:lnTo>
                      <a:lnTo>
                        <a:pt x="469" y="335"/>
                      </a:lnTo>
                      <a:lnTo>
                        <a:pt x="498" y="371"/>
                      </a:lnTo>
                      <a:lnTo>
                        <a:pt x="492" y="271"/>
                      </a:lnTo>
                      <a:lnTo>
                        <a:pt x="467" y="315"/>
                      </a:lnTo>
                      <a:lnTo>
                        <a:pt x="447" y="312"/>
                      </a:lnTo>
                      <a:lnTo>
                        <a:pt x="441" y="285"/>
                      </a:lnTo>
                      <a:lnTo>
                        <a:pt x="441" y="271"/>
                      </a:lnTo>
                      <a:lnTo>
                        <a:pt x="435" y="262"/>
                      </a:lnTo>
                      <a:lnTo>
                        <a:pt x="451" y="240"/>
                      </a:lnTo>
                      <a:lnTo>
                        <a:pt x="461" y="223"/>
                      </a:lnTo>
                      <a:lnTo>
                        <a:pt x="470" y="218"/>
                      </a:lnTo>
                      <a:lnTo>
                        <a:pt x="478" y="215"/>
                      </a:lnTo>
                      <a:lnTo>
                        <a:pt x="484" y="201"/>
                      </a:lnTo>
                      <a:lnTo>
                        <a:pt x="492" y="198"/>
                      </a:lnTo>
                      <a:lnTo>
                        <a:pt x="502" y="198"/>
                      </a:lnTo>
                      <a:lnTo>
                        <a:pt x="484" y="173"/>
                      </a:lnTo>
                      <a:lnTo>
                        <a:pt x="467" y="179"/>
                      </a:lnTo>
                      <a:lnTo>
                        <a:pt x="455" y="179"/>
                      </a:lnTo>
                      <a:lnTo>
                        <a:pt x="445" y="170"/>
                      </a:lnTo>
                      <a:lnTo>
                        <a:pt x="445" y="187"/>
                      </a:lnTo>
                      <a:lnTo>
                        <a:pt x="435" y="204"/>
                      </a:lnTo>
                      <a:lnTo>
                        <a:pt x="422" y="232"/>
                      </a:lnTo>
                      <a:lnTo>
                        <a:pt x="408" y="243"/>
                      </a:lnTo>
                      <a:lnTo>
                        <a:pt x="399" y="243"/>
                      </a:lnTo>
                      <a:lnTo>
                        <a:pt x="395" y="262"/>
                      </a:lnTo>
                      <a:lnTo>
                        <a:pt x="395" y="271"/>
                      </a:lnTo>
                      <a:lnTo>
                        <a:pt x="387" y="279"/>
                      </a:lnTo>
                      <a:lnTo>
                        <a:pt x="397" y="312"/>
                      </a:lnTo>
                      <a:lnTo>
                        <a:pt x="402" y="329"/>
                      </a:lnTo>
                      <a:lnTo>
                        <a:pt x="391" y="354"/>
                      </a:lnTo>
                      <a:lnTo>
                        <a:pt x="377" y="371"/>
                      </a:lnTo>
                      <a:lnTo>
                        <a:pt x="373" y="396"/>
                      </a:lnTo>
                      <a:lnTo>
                        <a:pt x="366" y="416"/>
                      </a:lnTo>
                      <a:lnTo>
                        <a:pt x="358" y="416"/>
                      </a:lnTo>
                      <a:lnTo>
                        <a:pt x="346" y="418"/>
                      </a:lnTo>
                      <a:lnTo>
                        <a:pt x="334" y="427"/>
                      </a:lnTo>
                      <a:lnTo>
                        <a:pt x="331" y="424"/>
                      </a:lnTo>
                      <a:lnTo>
                        <a:pt x="331" y="410"/>
                      </a:lnTo>
                      <a:lnTo>
                        <a:pt x="329" y="388"/>
                      </a:lnTo>
                      <a:lnTo>
                        <a:pt x="319" y="388"/>
                      </a:lnTo>
                      <a:lnTo>
                        <a:pt x="313" y="374"/>
                      </a:lnTo>
                      <a:lnTo>
                        <a:pt x="315" y="354"/>
                      </a:lnTo>
                      <a:lnTo>
                        <a:pt x="317" y="343"/>
                      </a:lnTo>
                      <a:lnTo>
                        <a:pt x="315" y="338"/>
                      </a:lnTo>
                      <a:lnTo>
                        <a:pt x="307" y="343"/>
                      </a:lnTo>
                      <a:lnTo>
                        <a:pt x="303" y="343"/>
                      </a:lnTo>
                      <a:lnTo>
                        <a:pt x="297" y="340"/>
                      </a:lnTo>
                      <a:lnTo>
                        <a:pt x="294" y="338"/>
                      </a:lnTo>
                      <a:lnTo>
                        <a:pt x="284" y="349"/>
                      </a:lnTo>
                      <a:lnTo>
                        <a:pt x="274" y="363"/>
                      </a:lnTo>
                      <a:lnTo>
                        <a:pt x="264" y="377"/>
                      </a:lnTo>
                      <a:lnTo>
                        <a:pt x="243" y="374"/>
                      </a:lnTo>
                      <a:lnTo>
                        <a:pt x="229" y="371"/>
                      </a:lnTo>
                      <a:lnTo>
                        <a:pt x="220" y="357"/>
                      </a:lnTo>
                      <a:lnTo>
                        <a:pt x="220" y="349"/>
                      </a:lnTo>
                      <a:lnTo>
                        <a:pt x="226" y="338"/>
                      </a:lnTo>
                      <a:lnTo>
                        <a:pt x="233" y="329"/>
                      </a:lnTo>
                      <a:lnTo>
                        <a:pt x="239" y="318"/>
                      </a:lnTo>
                      <a:lnTo>
                        <a:pt x="226" y="324"/>
                      </a:lnTo>
                      <a:lnTo>
                        <a:pt x="220" y="310"/>
                      </a:lnTo>
                      <a:lnTo>
                        <a:pt x="220" y="301"/>
                      </a:lnTo>
                      <a:lnTo>
                        <a:pt x="239" y="298"/>
                      </a:lnTo>
                      <a:lnTo>
                        <a:pt x="257" y="296"/>
                      </a:lnTo>
                      <a:lnTo>
                        <a:pt x="245" y="287"/>
                      </a:lnTo>
                      <a:lnTo>
                        <a:pt x="227" y="290"/>
                      </a:lnTo>
                      <a:lnTo>
                        <a:pt x="227" y="273"/>
                      </a:lnTo>
                      <a:lnTo>
                        <a:pt x="235" y="262"/>
                      </a:lnTo>
                      <a:lnTo>
                        <a:pt x="253" y="251"/>
                      </a:lnTo>
                      <a:lnTo>
                        <a:pt x="259" y="240"/>
                      </a:lnTo>
                      <a:lnTo>
                        <a:pt x="264" y="234"/>
                      </a:lnTo>
                      <a:lnTo>
                        <a:pt x="278" y="232"/>
                      </a:lnTo>
                      <a:lnTo>
                        <a:pt x="290" y="234"/>
                      </a:lnTo>
                      <a:lnTo>
                        <a:pt x="296" y="240"/>
                      </a:lnTo>
                      <a:lnTo>
                        <a:pt x="305" y="232"/>
                      </a:lnTo>
                      <a:lnTo>
                        <a:pt x="296" y="229"/>
                      </a:lnTo>
                      <a:lnTo>
                        <a:pt x="296" y="206"/>
                      </a:lnTo>
                      <a:lnTo>
                        <a:pt x="321" y="181"/>
                      </a:lnTo>
                      <a:lnTo>
                        <a:pt x="334" y="165"/>
                      </a:lnTo>
                      <a:lnTo>
                        <a:pt x="342" y="162"/>
                      </a:lnTo>
                      <a:lnTo>
                        <a:pt x="340" y="153"/>
                      </a:lnTo>
                      <a:lnTo>
                        <a:pt x="352" y="137"/>
                      </a:lnTo>
                      <a:lnTo>
                        <a:pt x="366" y="112"/>
                      </a:lnTo>
                      <a:lnTo>
                        <a:pt x="381" y="100"/>
                      </a:lnTo>
                      <a:lnTo>
                        <a:pt x="369" y="89"/>
                      </a:lnTo>
                      <a:lnTo>
                        <a:pt x="401" y="64"/>
                      </a:lnTo>
                      <a:lnTo>
                        <a:pt x="414" y="67"/>
                      </a:lnTo>
                      <a:lnTo>
                        <a:pt x="412" y="53"/>
                      </a:lnTo>
                      <a:lnTo>
                        <a:pt x="439" y="50"/>
                      </a:lnTo>
                      <a:lnTo>
                        <a:pt x="490" y="6"/>
                      </a:lnTo>
                      <a:lnTo>
                        <a:pt x="498" y="0"/>
                      </a:lnTo>
                      <a:lnTo>
                        <a:pt x="488" y="33"/>
                      </a:lnTo>
                      <a:lnTo>
                        <a:pt x="500" y="17"/>
                      </a:lnTo>
                      <a:lnTo>
                        <a:pt x="513" y="11"/>
                      </a:lnTo>
                      <a:lnTo>
                        <a:pt x="511" y="25"/>
                      </a:lnTo>
                      <a:lnTo>
                        <a:pt x="550" y="8"/>
                      </a:lnTo>
                      <a:lnTo>
                        <a:pt x="568" y="22"/>
                      </a:lnTo>
                      <a:lnTo>
                        <a:pt x="542" y="36"/>
                      </a:lnTo>
                      <a:lnTo>
                        <a:pt x="552" y="53"/>
                      </a:lnTo>
                      <a:lnTo>
                        <a:pt x="589" y="50"/>
                      </a:lnTo>
                      <a:lnTo>
                        <a:pt x="645" y="75"/>
                      </a:lnTo>
                      <a:lnTo>
                        <a:pt x="642" y="103"/>
                      </a:lnTo>
                      <a:lnTo>
                        <a:pt x="618" y="128"/>
                      </a:lnTo>
                      <a:lnTo>
                        <a:pt x="583" y="142"/>
                      </a:lnTo>
                      <a:lnTo>
                        <a:pt x="577" y="170"/>
                      </a:lnTo>
                      <a:lnTo>
                        <a:pt x="579" y="198"/>
                      </a:lnTo>
                      <a:lnTo>
                        <a:pt x="589" y="204"/>
                      </a:lnTo>
                      <a:lnTo>
                        <a:pt x="591" y="218"/>
                      </a:lnTo>
                      <a:lnTo>
                        <a:pt x="595" y="223"/>
                      </a:lnTo>
                      <a:lnTo>
                        <a:pt x="603" y="229"/>
                      </a:lnTo>
                      <a:lnTo>
                        <a:pt x="605" y="245"/>
                      </a:lnTo>
                      <a:lnTo>
                        <a:pt x="616" y="265"/>
                      </a:lnTo>
                      <a:lnTo>
                        <a:pt x="616" y="273"/>
                      </a:lnTo>
                      <a:lnTo>
                        <a:pt x="628" y="273"/>
                      </a:lnTo>
                      <a:lnTo>
                        <a:pt x="632" y="279"/>
                      </a:lnTo>
                      <a:lnTo>
                        <a:pt x="642" y="285"/>
                      </a:lnTo>
                      <a:lnTo>
                        <a:pt x="647" y="276"/>
                      </a:lnTo>
                      <a:lnTo>
                        <a:pt x="653" y="262"/>
                      </a:lnTo>
                      <a:lnTo>
                        <a:pt x="657" y="254"/>
                      </a:lnTo>
                      <a:lnTo>
                        <a:pt x="667" y="259"/>
                      </a:lnTo>
                      <a:lnTo>
                        <a:pt x="679" y="240"/>
                      </a:lnTo>
                      <a:lnTo>
                        <a:pt x="679" y="226"/>
                      </a:lnTo>
                      <a:lnTo>
                        <a:pt x="682" y="215"/>
                      </a:lnTo>
                      <a:lnTo>
                        <a:pt x="684" y="206"/>
                      </a:lnTo>
                      <a:lnTo>
                        <a:pt x="708" y="198"/>
                      </a:lnTo>
                      <a:lnTo>
                        <a:pt x="727" y="190"/>
                      </a:lnTo>
                      <a:lnTo>
                        <a:pt x="752" y="179"/>
                      </a:lnTo>
                      <a:lnTo>
                        <a:pt x="782" y="187"/>
                      </a:lnTo>
                      <a:lnTo>
                        <a:pt x="811" y="187"/>
                      </a:lnTo>
                      <a:lnTo>
                        <a:pt x="859" y="187"/>
                      </a:lnTo>
                      <a:lnTo>
                        <a:pt x="867" y="120"/>
                      </a:lnTo>
                      <a:lnTo>
                        <a:pt x="894" y="123"/>
                      </a:lnTo>
                      <a:lnTo>
                        <a:pt x="914" y="173"/>
                      </a:lnTo>
                      <a:lnTo>
                        <a:pt x="918" y="131"/>
                      </a:lnTo>
                      <a:lnTo>
                        <a:pt x="1007" y="8"/>
                      </a:lnTo>
                      <a:lnTo>
                        <a:pt x="1042" y="8"/>
                      </a:lnTo>
                      <a:lnTo>
                        <a:pt x="1073" y="33"/>
                      </a:lnTo>
                      <a:lnTo>
                        <a:pt x="1114" y="31"/>
                      </a:lnTo>
                      <a:lnTo>
                        <a:pt x="1168" y="75"/>
                      </a:lnTo>
                      <a:lnTo>
                        <a:pt x="1231" y="100"/>
                      </a:lnTo>
                      <a:lnTo>
                        <a:pt x="1275" y="95"/>
                      </a:lnTo>
                      <a:lnTo>
                        <a:pt x="1334" y="123"/>
                      </a:lnTo>
                      <a:lnTo>
                        <a:pt x="1382" y="123"/>
                      </a:lnTo>
                      <a:lnTo>
                        <a:pt x="1406" y="103"/>
                      </a:lnTo>
                      <a:lnTo>
                        <a:pt x="1460" y="103"/>
                      </a:lnTo>
                      <a:lnTo>
                        <a:pt x="1489" y="126"/>
                      </a:lnTo>
                      <a:lnTo>
                        <a:pt x="1563" y="126"/>
                      </a:lnTo>
                      <a:lnTo>
                        <a:pt x="1625" y="162"/>
                      </a:lnTo>
                      <a:lnTo>
                        <a:pt x="1736" y="156"/>
                      </a:lnTo>
                      <a:lnTo>
                        <a:pt x="1917" y="173"/>
                      </a:lnTo>
                      <a:lnTo>
                        <a:pt x="2004" y="226"/>
                      </a:lnTo>
                      <a:lnTo>
                        <a:pt x="2078" y="259"/>
                      </a:lnTo>
                      <a:lnTo>
                        <a:pt x="2125" y="287"/>
                      </a:lnTo>
                      <a:lnTo>
                        <a:pt x="2111" y="296"/>
                      </a:lnTo>
                      <a:lnTo>
                        <a:pt x="2078" y="273"/>
                      </a:lnTo>
                      <a:lnTo>
                        <a:pt x="2003" y="265"/>
                      </a:lnTo>
                      <a:lnTo>
                        <a:pt x="2024" y="287"/>
                      </a:lnTo>
                      <a:lnTo>
                        <a:pt x="2057" y="298"/>
                      </a:lnTo>
                      <a:lnTo>
                        <a:pt x="2047" y="335"/>
                      </a:lnTo>
                      <a:lnTo>
                        <a:pt x="2012" y="357"/>
                      </a:lnTo>
                      <a:lnTo>
                        <a:pt x="2001" y="393"/>
                      </a:lnTo>
                      <a:lnTo>
                        <a:pt x="2047" y="427"/>
                      </a:lnTo>
                      <a:lnTo>
                        <a:pt x="2080" y="471"/>
                      </a:lnTo>
                      <a:lnTo>
                        <a:pt x="2098" y="536"/>
                      </a:lnTo>
                      <a:lnTo>
                        <a:pt x="2076" y="541"/>
                      </a:lnTo>
                      <a:lnTo>
                        <a:pt x="2030" y="522"/>
                      </a:lnTo>
                      <a:lnTo>
                        <a:pt x="1981" y="474"/>
                      </a:lnTo>
                      <a:lnTo>
                        <a:pt x="1962" y="449"/>
                      </a:lnTo>
                      <a:lnTo>
                        <a:pt x="1950" y="416"/>
                      </a:lnTo>
                      <a:lnTo>
                        <a:pt x="1938" y="365"/>
                      </a:lnTo>
                      <a:lnTo>
                        <a:pt x="1919" y="349"/>
                      </a:lnTo>
                      <a:lnTo>
                        <a:pt x="1901" y="346"/>
                      </a:lnTo>
                      <a:lnTo>
                        <a:pt x="1886" y="351"/>
                      </a:lnTo>
                      <a:lnTo>
                        <a:pt x="1903" y="391"/>
                      </a:lnTo>
                      <a:lnTo>
                        <a:pt x="1857" y="396"/>
                      </a:lnTo>
                      <a:lnTo>
                        <a:pt x="1835" y="377"/>
                      </a:lnTo>
                      <a:lnTo>
                        <a:pt x="1794" y="388"/>
                      </a:lnTo>
                      <a:lnTo>
                        <a:pt x="1763" y="418"/>
                      </a:lnTo>
                      <a:lnTo>
                        <a:pt x="1763" y="435"/>
                      </a:lnTo>
                      <a:lnTo>
                        <a:pt x="1775" y="463"/>
                      </a:lnTo>
                      <a:lnTo>
                        <a:pt x="1824" y="471"/>
                      </a:lnTo>
                      <a:lnTo>
                        <a:pt x="1863" y="505"/>
                      </a:lnTo>
                      <a:lnTo>
                        <a:pt x="1929" y="597"/>
                      </a:lnTo>
                      <a:lnTo>
                        <a:pt x="1956" y="658"/>
                      </a:lnTo>
                      <a:lnTo>
                        <a:pt x="1960" y="722"/>
                      </a:lnTo>
                      <a:lnTo>
                        <a:pt x="1954" y="775"/>
                      </a:lnTo>
                      <a:lnTo>
                        <a:pt x="1938" y="775"/>
                      </a:lnTo>
                      <a:lnTo>
                        <a:pt x="1921" y="756"/>
                      </a:lnTo>
                      <a:lnTo>
                        <a:pt x="1896" y="781"/>
                      </a:lnTo>
                      <a:lnTo>
                        <a:pt x="1870" y="803"/>
                      </a:lnTo>
                      <a:lnTo>
                        <a:pt x="1866" y="840"/>
                      </a:lnTo>
                      <a:lnTo>
                        <a:pt x="1894" y="884"/>
                      </a:lnTo>
                      <a:lnTo>
                        <a:pt x="1876" y="920"/>
                      </a:lnTo>
                      <a:lnTo>
                        <a:pt x="1870" y="982"/>
                      </a:lnTo>
                      <a:lnTo>
                        <a:pt x="1903" y="1021"/>
                      </a:lnTo>
                      <a:lnTo>
                        <a:pt x="1940" y="1032"/>
                      </a:lnTo>
                      <a:lnTo>
                        <a:pt x="1979" y="1074"/>
                      </a:lnTo>
                      <a:lnTo>
                        <a:pt x="2012" y="1130"/>
                      </a:lnTo>
                      <a:lnTo>
                        <a:pt x="2014" y="1213"/>
                      </a:lnTo>
                      <a:lnTo>
                        <a:pt x="2003" y="1252"/>
                      </a:lnTo>
                      <a:lnTo>
                        <a:pt x="1968" y="1286"/>
                      </a:lnTo>
                      <a:lnTo>
                        <a:pt x="1925" y="1303"/>
                      </a:lnTo>
                      <a:lnTo>
                        <a:pt x="1898" y="1328"/>
                      </a:lnTo>
                      <a:lnTo>
                        <a:pt x="1882" y="1314"/>
                      </a:lnTo>
                      <a:lnTo>
                        <a:pt x="1868" y="1328"/>
                      </a:lnTo>
                      <a:lnTo>
                        <a:pt x="1864" y="1389"/>
                      </a:lnTo>
                      <a:lnTo>
                        <a:pt x="1874" y="1425"/>
                      </a:lnTo>
                      <a:lnTo>
                        <a:pt x="1917" y="1467"/>
                      </a:lnTo>
                      <a:lnTo>
                        <a:pt x="1934" y="1509"/>
                      </a:lnTo>
                      <a:lnTo>
                        <a:pt x="1948" y="1531"/>
                      </a:lnTo>
                      <a:lnTo>
                        <a:pt x="1944" y="1576"/>
                      </a:lnTo>
                      <a:lnTo>
                        <a:pt x="1917" y="1612"/>
                      </a:lnTo>
                      <a:lnTo>
                        <a:pt x="1888" y="1612"/>
                      </a:lnTo>
                      <a:lnTo>
                        <a:pt x="1841" y="1559"/>
                      </a:lnTo>
                      <a:lnTo>
                        <a:pt x="1808" y="1540"/>
                      </a:lnTo>
                      <a:lnTo>
                        <a:pt x="1794" y="1529"/>
                      </a:lnTo>
                      <a:lnTo>
                        <a:pt x="1781" y="1556"/>
                      </a:lnTo>
                      <a:lnTo>
                        <a:pt x="1785" y="1596"/>
                      </a:lnTo>
                      <a:lnTo>
                        <a:pt x="1796" y="1626"/>
                      </a:lnTo>
                      <a:lnTo>
                        <a:pt x="1804" y="1674"/>
                      </a:lnTo>
                      <a:lnTo>
                        <a:pt x="1833" y="1690"/>
                      </a:lnTo>
                      <a:lnTo>
                        <a:pt x="1824" y="1715"/>
                      </a:lnTo>
                      <a:lnTo>
                        <a:pt x="1826" y="1752"/>
                      </a:lnTo>
                      <a:lnTo>
                        <a:pt x="1835" y="1788"/>
                      </a:lnTo>
                      <a:lnTo>
                        <a:pt x="1816" y="1785"/>
                      </a:lnTo>
                      <a:lnTo>
                        <a:pt x="1794" y="1743"/>
                      </a:lnTo>
                      <a:lnTo>
                        <a:pt x="1796" y="1699"/>
                      </a:lnTo>
                      <a:lnTo>
                        <a:pt x="1789" y="1685"/>
                      </a:lnTo>
                      <a:lnTo>
                        <a:pt x="1781" y="1635"/>
                      </a:lnTo>
                      <a:lnTo>
                        <a:pt x="1771" y="1621"/>
                      </a:lnTo>
                      <a:lnTo>
                        <a:pt x="1767" y="1551"/>
                      </a:lnTo>
                      <a:lnTo>
                        <a:pt x="1754" y="1509"/>
                      </a:lnTo>
                      <a:lnTo>
                        <a:pt x="1730" y="1470"/>
                      </a:lnTo>
                      <a:lnTo>
                        <a:pt x="1688" y="1448"/>
                      </a:lnTo>
                      <a:lnTo>
                        <a:pt x="1658" y="1411"/>
                      </a:lnTo>
                      <a:lnTo>
                        <a:pt x="1647" y="1384"/>
                      </a:lnTo>
                      <a:lnTo>
                        <a:pt x="1625" y="1353"/>
                      </a:lnTo>
                      <a:lnTo>
                        <a:pt x="1592" y="1283"/>
                      </a:lnTo>
                      <a:lnTo>
                        <a:pt x="1563" y="1289"/>
                      </a:lnTo>
                      <a:lnTo>
                        <a:pt x="1524" y="1322"/>
                      </a:lnTo>
                      <a:lnTo>
                        <a:pt x="1507" y="1350"/>
                      </a:lnTo>
                      <a:lnTo>
                        <a:pt x="1472" y="1403"/>
                      </a:lnTo>
                      <a:lnTo>
                        <a:pt x="1446" y="1459"/>
                      </a:lnTo>
                      <a:lnTo>
                        <a:pt x="1437" y="1478"/>
                      </a:lnTo>
                      <a:lnTo>
                        <a:pt x="1446" y="1543"/>
                      </a:lnTo>
                      <a:lnTo>
                        <a:pt x="1445" y="1607"/>
                      </a:lnTo>
                      <a:lnTo>
                        <a:pt x="1413" y="1651"/>
                      </a:lnTo>
                      <a:lnTo>
                        <a:pt x="1396" y="1654"/>
                      </a:lnTo>
                      <a:lnTo>
                        <a:pt x="1359" y="1562"/>
                      </a:lnTo>
                      <a:lnTo>
                        <a:pt x="1330" y="1498"/>
                      </a:lnTo>
                      <a:lnTo>
                        <a:pt x="1272" y="1375"/>
                      </a:lnTo>
                      <a:lnTo>
                        <a:pt x="1270" y="1328"/>
                      </a:lnTo>
                      <a:lnTo>
                        <a:pt x="1256" y="1305"/>
                      </a:lnTo>
                      <a:lnTo>
                        <a:pt x="1246" y="1336"/>
                      </a:lnTo>
                      <a:lnTo>
                        <a:pt x="1196" y="1266"/>
                      </a:lnTo>
                      <a:lnTo>
                        <a:pt x="1128" y="1213"/>
                      </a:lnTo>
                      <a:lnTo>
                        <a:pt x="1085" y="1225"/>
                      </a:lnTo>
                      <a:lnTo>
                        <a:pt x="1023" y="1219"/>
                      </a:lnTo>
                      <a:lnTo>
                        <a:pt x="993" y="1180"/>
                      </a:lnTo>
                      <a:lnTo>
                        <a:pt x="960" y="1185"/>
                      </a:lnTo>
                      <a:lnTo>
                        <a:pt x="914" y="1169"/>
                      </a:lnTo>
                      <a:lnTo>
                        <a:pt x="817" y="1038"/>
                      </a:lnTo>
                      <a:lnTo>
                        <a:pt x="822" y="1091"/>
                      </a:lnTo>
                      <a:lnTo>
                        <a:pt x="852" y="1166"/>
                      </a:lnTo>
                      <a:lnTo>
                        <a:pt x="885" y="1219"/>
                      </a:lnTo>
                      <a:lnTo>
                        <a:pt x="920" y="1247"/>
                      </a:lnTo>
                      <a:lnTo>
                        <a:pt x="958" y="1225"/>
                      </a:lnTo>
                      <a:lnTo>
                        <a:pt x="990" y="1225"/>
                      </a:lnTo>
                      <a:lnTo>
                        <a:pt x="1030" y="1272"/>
                      </a:lnTo>
                      <a:lnTo>
                        <a:pt x="1054" y="1308"/>
                      </a:lnTo>
                      <a:lnTo>
                        <a:pt x="1050" y="1331"/>
                      </a:lnTo>
                      <a:lnTo>
                        <a:pt x="980" y="1434"/>
                      </a:lnTo>
                      <a:lnTo>
                        <a:pt x="933" y="1473"/>
                      </a:lnTo>
                      <a:lnTo>
                        <a:pt x="836" y="1523"/>
                      </a:lnTo>
                      <a:lnTo>
                        <a:pt x="807" y="1540"/>
                      </a:lnTo>
                      <a:lnTo>
                        <a:pt x="789" y="1523"/>
                      </a:lnTo>
                      <a:lnTo>
                        <a:pt x="784" y="1503"/>
                      </a:lnTo>
                      <a:lnTo>
                        <a:pt x="782" y="1473"/>
                      </a:lnTo>
                      <a:lnTo>
                        <a:pt x="774" y="1442"/>
                      </a:lnTo>
                      <a:lnTo>
                        <a:pt x="760" y="1417"/>
                      </a:lnTo>
                      <a:lnTo>
                        <a:pt x="749" y="1395"/>
                      </a:lnTo>
                      <a:lnTo>
                        <a:pt x="731" y="1364"/>
                      </a:lnTo>
                      <a:lnTo>
                        <a:pt x="721" y="1344"/>
                      </a:lnTo>
                      <a:lnTo>
                        <a:pt x="714" y="1319"/>
                      </a:lnTo>
                      <a:lnTo>
                        <a:pt x="700" y="1297"/>
                      </a:lnTo>
                      <a:lnTo>
                        <a:pt x="679" y="1241"/>
                      </a:lnTo>
                      <a:lnTo>
                        <a:pt x="667" y="1219"/>
                      </a:lnTo>
                      <a:lnTo>
                        <a:pt x="651" y="1188"/>
                      </a:lnTo>
                      <a:lnTo>
                        <a:pt x="626" y="1146"/>
                      </a:lnTo>
                      <a:lnTo>
                        <a:pt x="612" y="1121"/>
                      </a:lnTo>
                      <a:lnTo>
                        <a:pt x="601" y="1105"/>
                      </a:lnTo>
                      <a:lnTo>
                        <a:pt x="587" y="1068"/>
                      </a:lnTo>
                      <a:lnTo>
                        <a:pt x="628" y="1035"/>
                      </a:lnTo>
                      <a:lnTo>
                        <a:pt x="645" y="962"/>
                      </a:lnTo>
                      <a:lnTo>
                        <a:pt x="607" y="943"/>
                      </a:lnTo>
                      <a:lnTo>
                        <a:pt x="554" y="954"/>
                      </a:lnTo>
                      <a:lnTo>
                        <a:pt x="542" y="946"/>
                      </a:lnTo>
                      <a:lnTo>
                        <a:pt x="537" y="946"/>
                      </a:lnTo>
                      <a:lnTo>
                        <a:pt x="529" y="946"/>
                      </a:lnTo>
                      <a:lnTo>
                        <a:pt x="523" y="946"/>
                      </a:lnTo>
                      <a:lnTo>
                        <a:pt x="521" y="932"/>
                      </a:lnTo>
                      <a:lnTo>
                        <a:pt x="517" y="920"/>
                      </a:lnTo>
                      <a:lnTo>
                        <a:pt x="517" y="898"/>
                      </a:lnTo>
                      <a:lnTo>
                        <a:pt x="507" y="887"/>
                      </a:lnTo>
                      <a:lnTo>
                        <a:pt x="505" y="873"/>
                      </a:lnTo>
                      <a:lnTo>
                        <a:pt x="500" y="870"/>
                      </a:lnTo>
                      <a:lnTo>
                        <a:pt x="494" y="859"/>
                      </a:lnTo>
                      <a:lnTo>
                        <a:pt x="492" y="848"/>
                      </a:lnTo>
                      <a:lnTo>
                        <a:pt x="488" y="837"/>
                      </a:lnTo>
                      <a:lnTo>
                        <a:pt x="484" y="831"/>
                      </a:lnTo>
                      <a:lnTo>
                        <a:pt x="472" y="831"/>
                      </a:lnTo>
                      <a:lnTo>
                        <a:pt x="465" y="831"/>
                      </a:lnTo>
                      <a:lnTo>
                        <a:pt x="461" y="831"/>
                      </a:lnTo>
                      <a:lnTo>
                        <a:pt x="459" y="845"/>
                      </a:lnTo>
                      <a:lnTo>
                        <a:pt x="459" y="859"/>
                      </a:lnTo>
                      <a:lnTo>
                        <a:pt x="459" y="876"/>
                      </a:lnTo>
                      <a:lnTo>
                        <a:pt x="459" y="893"/>
                      </a:lnTo>
                      <a:lnTo>
                        <a:pt x="459" y="904"/>
                      </a:lnTo>
                      <a:lnTo>
                        <a:pt x="449" y="909"/>
                      </a:lnTo>
                      <a:lnTo>
                        <a:pt x="441" y="920"/>
                      </a:lnTo>
                      <a:lnTo>
                        <a:pt x="430" y="904"/>
                      </a:lnTo>
                      <a:lnTo>
                        <a:pt x="422" y="881"/>
                      </a:lnTo>
                      <a:lnTo>
                        <a:pt x="424" y="856"/>
                      </a:lnTo>
                      <a:lnTo>
                        <a:pt x="412" y="823"/>
                      </a:lnTo>
                      <a:lnTo>
                        <a:pt x="406" y="801"/>
                      </a:lnTo>
                      <a:lnTo>
                        <a:pt x="393" y="787"/>
                      </a:lnTo>
                      <a:lnTo>
                        <a:pt x="377" y="773"/>
                      </a:lnTo>
                      <a:lnTo>
                        <a:pt x="369" y="753"/>
                      </a:lnTo>
                      <a:lnTo>
                        <a:pt x="364" y="739"/>
                      </a:lnTo>
                      <a:lnTo>
                        <a:pt x="350" y="736"/>
                      </a:lnTo>
                      <a:lnTo>
                        <a:pt x="346" y="728"/>
                      </a:lnTo>
                      <a:lnTo>
                        <a:pt x="336" y="728"/>
                      </a:lnTo>
                      <a:lnTo>
                        <a:pt x="329" y="742"/>
                      </a:lnTo>
                      <a:lnTo>
                        <a:pt x="321" y="753"/>
                      </a:lnTo>
                      <a:lnTo>
                        <a:pt x="338" y="767"/>
                      </a:lnTo>
                      <a:lnTo>
                        <a:pt x="348" y="787"/>
                      </a:lnTo>
                      <a:lnTo>
                        <a:pt x="366" y="812"/>
                      </a:lnTo>
                      <a:lnTo>
                        <a:pt x="373" y="823"/>
                      </a:lnTo>
                      <a:lnTo>
                        <a:pt x="387" y="831"/>
                      </a:lnTo>
                      <a:lnTo>
                        <a:pt x="397" y="848"/>
                      </a:lnTo>
                      <a:lnTo>
                        <a:pt x="385" y="868"/>
                      </a:lnTo>
                      <a:lnTo>
                        <a:pt x="383" y="859"/>
                      </a:lnTo>
                      <a:lnTo>
                        <a:pt x="383" y="848"/>
                      </a:lnTo>
                      <a:lnTo>
                        <a:pt x="377" y="873"/>
                      </a:lnTo>
                      <a:lnTo>
                        <a:pt x="375" y="895"/>
                      </a:lnTo>
                      <a:lnTo>
                        <a:pt x="364" y="901"/>
                      </a:lnTo>
                      <a:lnTo>
                        <a:pt x="367" y="873"/>
                      </a:lnTo>
                      <a:lnTo>
                        <a:pt x="366" y="859"/>
                      </a:lnTo>
                      <a:lnTo>
                        <a:pt x="352" y="851"/>
                      </a:lnTo>
                      <a:lnTo>
                        <a:pt x="346" y="845"/>
                      </a:lnTo>
                      <a:lnTo>
                        <a:pt x="340" y="834"/>
                      </a:lnTo>
                      <a:lnTo>
                        <a:pt x="329" y="828"/>
                      </a:lnTo>
                      <a:lnTo>
                        <a:pt x="321" y="820"/>
                      </a:lnTo>
                      <a:lnTo>
                        <a:pt x="313" y="803"/>
                      </a:lnTo>
                      <a:lnTo>
                        <a:pt x="303" y="795"/>
                      </a:lnTo>
                      <a:lnTo>
                        <a:pt x="297" y="778"/>
                      </a:lnTo>
                      <a:lnTo>
                        <a:pt x="296" y="764"/>
                      </a:lnTo>
                      <a:lnTo>
                        <a:pt x="288" y="759"/>
                      </a:lnTo>
                      <a:lnTo>
                        <a:pt x="280" y="750"/>
                      </a:lnTo>
                      <a:lnTo>
                        <a:pt x="264" y="750"/>
                      </a:lnTo>
                      <a:lnTo>
                        <a:pt x="251" y="753"/>
                      </a:lnTo>
                      <a:lnTo>
                        <a:pt x="235" y="750"/>
                      </a:lnTo>
                      <a:lnTo>
                        <a:pt x="208" y="753"/>
                      </a:lnTo>
                      <a:lnTo>
                        <a:pt x="189" y="756"/>
                      </a:lnTo>
                      <a:lnTo>
                        <a:pt x="183" y="762"/>
                      </a:lnTo>
                      <a:lnTo>
                        <a:pt x="181" y="778"/>
                      </a:lnTo>
                      <a:lnTo>
                        <a:pt x="181" y="798"/>
                      </a:lnTo>
                      <a:lnTo>
                        <a:pt x="169" y="817"/>
                      </a:lnTo>
                      <a:lnTo>
                        <a:pt x="161" y="826"/>
                      </a:lnTo>
                      <a:lnTo>
                        <a:pt x="157" y="831"/>
                      </a:lnTo>
                      <a:lnTo>
                        <a:pt x="152" y="845"/>
                      </a:lnTo>
                      <a:lnTo>
                        <a:pt x="148" y="856"/>
                      </a:lnTo>
                      <a:lnTo>
                        <a:pt x="154" y="865"/>
                      </a:lnTo>
                      <a:lnTo>
                        <a:pt x="154" y="881"/>
                      </a:lnTo>
                      <a:lnTo>
                        <a:pt x="152" y="890"/>
                      </a:lnTo>
                      <a:lnTo>
                        <a:pt x="148" y="901"/>
                      </a:lnTo>
                      <a:lnTo>
                        <a:pt x="138" y="920"/>
                      </a:lnTo>
                      <a:lnTo>
                        <a:pt x="132" y="912"/>
                      </a:lnTo>
                      <a:lnTo>
                        <a:pt x="126" y="918"/>
                      </a:lnTo>
                      <a:lnTo>
                        <a:pt x="119" y="926"/>
                      </a:lnTo>
                      <a:lnTo>
                        <a:pt x="107" y="929"/>
                      </a:lnTo>
                      <a:lnTo>
                        <a:pt x="95" y="943"/>
                      </a:lnTo>
                      <a:lnTo>
                        <a:pt x="84" y="946"/>
                      </a:lnTo>
                      <a:lnTo>
                        <a:pt x="72" y="946"/>
                      </a:lnTo>
                      <a:lnTo>
                        <a:pt x="60" y="946"/>
                      </a:lnTo>
                      <a:lnTo>
                        <a:pt x="35" y="954"/>
                      </a:lnTo>
                      <a:lnTo>
                        <a:pt x="23" y="954"/>
                      </a:lnTo>
                      <a:lnTo>
                        <a:pt x="17" y="934"/>
                      </a:lnTo>
                      <a:lnTo>
                        <a:pt x="12" y="909"/>
                      </a:lnTo>
                      <a:lnTo>
                        <a:pt x="8" y="887"/>
                      </a:lnTo>
                      <a:lnTo>
                        <a:pt x="6" y="865"/>
                      </a:lnTo>
                      <a:lnTo>
                        <a:pt x="6" y="837"/>
                      </a:lnTo>
                      <a:lnTo>
                        <a:pt x="0" y="80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grpSp>
          <p:nvGrpSpPr>
            <p:cNvPr id="2058" name="Group 33">
              <a:extLst>
                <a:ext uri="{FF2B5EF4-FFF2-40B4-BE49-F238E27FC236}">
                  <a16:creationId xmlns:a16="http://schemas.microsoft.com/office/drawing/2014/main" id="{5387DB66-8ED1-CFE3-E84C-02442A9D218E}"/>
                </a:ext>
              </a:extLst>
            </p:cNvPr>
            <p:cNvGrpSpPr>
              <a:grpSpLocks/>
            </p:cNvGrpSpPr>
            <p:nvPr/>
          </p:nvGrpSpPr>
          <p:grpSpPr bwMode="auto">
            <a:xfrm>
              <a:off x="92" y="615"/>
              <a:ext cx="1865" cy="3311"/>
              <a:chOff x="92" y="615"/>
              <a:chExt cx="1865" cy="3311"/>
            </a:xfrm>
          </p:grpSpPr>
          <p:sp>
            <p:nvSpPr>
              <p:cNvPr id="2059" name="Freeform 34">
                <a:extLst>
                  <a:ext uri="{FF2B5EF4-FFF2-40B4-BE49-F238E27FC236}">
                    <a16:creationId xmlns:a16="http://schemas.microsoft.com/office/drawing/2014/main" id="{BBD8FA02-5587-D14F-F270-E51DAE4A8527}"/>
                  </a:ext>
                </a:extLst>
              </p:cNvPr>
              <p:cNvSpPr>
                <a:spLocks/>
              </p:cNvSpPr>
              <p:nvPr/>
            </p:nvSpPr>
            <p:spPr bwMode="auto">
              <a:xfrm>
                <a:off x="92" y="761"/>
                <a:ext cx="1262" cy="1550"/>
              </a:xfrm>
              <a:custGeom>
                <a:avLst/>
                <a:gdLst>
                  <a:gd name="T0" fmla="*/ 101 w 1262"/>
                  <a:gd name="T1" fmla="*/ 290 h 1550"/>
                  <a:gd name="T2" fmla="*/ 82 w 1262"/>
                  <a:gd name="T3" fmla="*/ 203 h 1550"/>
                  <a:gd name="T4" fmla="*/ 181 w 1262"/>
                  <a:gd name="T5" fmla="*/ 131 h 1550"/>
                  <a:gd name="T6" fmla="*/ 225 w 1262"/>
                  <a:gd name="T7" fmla="*/ 75 h 1550"/>
                  <a:gd name="T8" fmla="*/ 303 w 1262"/>
                  <a:gd name="T9" fmla="*/ 64 h 1550"/>
                  <a:gd name="T10" fmla="*/ 544 w 1262"/>
                  <a:gd name="T11" fmla="*/ 67 h 1550"/>
                  <a:gd name="T12" fmla="*/ 666 w 1262"/>
                  <a:gd name="T13" fmla="*/ 95 h 1550"/>
                  <a:gd name="T14" fmla="*/ 620 w 1262"/>
                  <a:gd name="T15" fmla="*/ 92 h 1550"/>
                  <a:gd name="T16" fmla="*/ 589 w 1262"/>
                  <a:gd name="T17" fmla="*/ 3 h 1550"/>
                  <a:gd name="T18" fmla="*/ 649 w 1262"/>
                  <a:gd name="T19" fmla="*/ 0 h 1550"/>
                  <a:gd name="T20" fmla="*/ 696 w 1262"/>
                  <a:gd name="T21" fmla="*/ 39 h 1550"/>
                  <a:gd name="T22" fmla="*/ 767 w 1262"/>
                  <a:gd name="T23" fmla="*/ 103 h 1550"/>
                  <a:gd name="T24" fmla="*/ 754 w 1262"/>
                  <a:gd name="T25" fmla="*/ 33 h 1550"/>
                  <a:gd name="T26" fmla="*/ 884 w 1262"/>
                  <a:gd name="T27" fmla="*/ 100 h 1550"/>
                  <a:gd name="T28" fmla="*/ 886 w 1262"/>
                  <a:gd name="T29" fmla="*/ 128 h 1550"/>
                  <a:gd name="T30" fmla="*/ 847 w 1262"/>
                  <a:gd name="T31" fmla="*/ 198 h 1550"/>
                  <a:gd name="T32" fmla="*/ 814 w 1262"/>
                  <a:gd name="T33" fmla="*/ 312 h 1550"/>
                  <a:gd name="T34" fmla="*/ 935 w 1262"/>
                  <a:gd name="T35" fmla="*/ 376 h 1550"/>
                  <a:gd name="T36" fmla="*/ 938 w 1262"/>
                  <a:gd name="T37" fmla="*/ 476 h 1550"/>
                  <a:gd name="T38" fmla="*/ 956 w 1262"/>
                  <a:gd name="T39" fmla="*/ 398 h 1550"/>
                  <a:gd name="T40" fmla="*/ 956 w 1262"/>
                  <a:gd name="T41" fmla="*/ 254 h 1550"/>
                  <a:gd name="T42" fmla="*/ 1043 w 1262"/>
                  <a:gd name="T43" fmla="*/ 293 h 1550"/>
                  <a:gd name="T44" fmla="*/ 1098 w 1262"/>
                  <a:gd name="T45" fmla="*/ 251 h 1550"/>
                  <a:gd name="T46" fmla="*/ 1195 w 1262"/>
                  <a:gd name="T47" fmla="*/ 357 h 1550"/>
                  <a:gd name="T48" fmla="*/ 1261 w 1262"/>
                  <a:gd name="T49" fmla="*/ 449 h 1550"/>
                  <a:gd name="T50" fmla="*/ 1209 w 1262"/>
                  <a:gd name="T51" fmla="*/ 485 h 1550"/>
                  <a:gd name="T52" fmla="*/ 1117 w 1262"/>
                  <a:gd name="T53" fmla="*/ 515 h 1550"/>
                  <a:gd name="T54" fmla="*/ 1181 w 1262"/>
                  <a:gd name="T55" fmla="*/ 535 h 1550"/>
                  <a:gd name="T56" fmla="*/ 1209 w 1262"/>
                  <a:gd name="T57" fmla="*/ 618 h 1550"/>
                  <a:gd name="T58" fmla="*/ 1183 w 1262"/>
                  <a:gd name="T59" fmla="*/ 624 h 1550"/>
                  <a:gd name="T60" fmla="*/ 1146 w 1262"/>
                  <a:gd name="T61" fmla="*/ 657 h 1550"/>
                  <a:gd name="T62" fmla="*/ 1088 w 1262"/>
                  <a:gd name="T63" fmla="*/ 730 h 1550"/>
                  <a:gd name="T64" fmla="*/ 1082 w 1262"/>
                  <a:gd name="T65" fmla="*/ 839 h 1550"/>
                  <a:gd name="T66" fmla="*/ 1020 w 1262"/>
                  <a:gd name="T67" fmla="*/ 1003 h 1550"/>
                  <a:gd name="T68" fmla="*/ 1038 w 1262"/>
                  <a:gd name="T69" fmla="*/ 1142 h 1550"/>
                  <a:gd name="T70" fmla="*/ 1003 w 1262"/>
                  <a:gd name="T71" fmla="*/ 1048 h 1550"/>
                  <a:gd name="T72" fmla="*/ 942 w 1262"/>
                  <a:gd name="T73" fmla="*/ 1006 h 1550"/>
                  <a:gd name="T74" fmla="*/ 890 w 1262"/>
                  <a:gd name="T75" fmla="*/ 1034 h 1550"/>
                  <a:gd name="T76" fmla="*/ 804 w 1262"/>
                  <a:gd name="T77" fmla="*/ 1048 h 1550"/>
                  <a:gd name="T78" fmla="*/ 760 w 1262"/>
                  <a:gd name="T79" fmla="*/ 1151 h 1550"/>
                  <a:gd name="T80" fmla="*/ 859 w 1262"/>
                  <a:gd name="T81" fmla="*/ 1290 h 1550"/>
                  <a:gd name="T82" fmla="*/ 874 w 1262"/>
                  <a:gd name="T83" fmla="*/ 1212 h 1550"/>
                  <a:gd name="T84" fmla="*/ 931 w 1262"/>
                  <a:gd name="T85" fmla="*/ 1268 h 1550"/>
                  <a:gd name="T86" fmla="*/ 962 w 1262"/>
                  <a:gd name="T87" fmla="*/ 1346 h 1550"/>
                  <a:gd name="T88" fmla="*/ 987 w 1262"/>
                  <a:gd name="T89" fmla="*/ 1415 h 1550"/>
                  <a:gd name="T90" fmla="*/ 1045 w 1262"/>
                  <a:gd name="T91" fmla="*/ 1521 h 1550"/>
                  <a:gd name="T92" fmla="*/ 1133 w 1262"/>
                  <a:gd name="T93" fmla="*/ 1518 h 1550"/>
                  <a:gd name="T94" fmla="*/ 1080 w 1262"/>
                  <a:gd name="T95" fmla="*/ 1532 h 1550"/>
                  <a:gd name="T96" fmla="*/ 977 w 1262"/>
                  <a:gd name="T97" fmla="*/ 1516 h 1550"/>
                  <a:gd name="T98" fmla="*/ 905 w 1262"/>
                  <a:gd name="T99" fmla="*/ 1421 h 1550"/>
                  <a:gd name="T100" fmla="*/ 853 w 1262"/>
                  <a:gd name="T101" fmla="*/ 1385 h 1550"/>
                  <a:gd name="T102" fmla="*/ 769 w 1262"/>
                  <a:gd name="T103" fmla="*/ 1340 h 1550"/>
                  <a:gd name="T104" fmla="*/ 622 w 1262"/>
                  <a:gd name="T105" fmla="*/ 1190 h 1550"/>
                  <a:gd name="T106" fmla="*/ 501 w 1262"/>
                  <a:gd name="T107" fmla="*/ 970 h 1550"/>
                  <a:gd name="T108" fmla="*/ 542 w 1262"/>
                  <a:gd name="T109" fmla="*/ 1167 h 1550"/>
                  <a:gd name="T110" fmla="*/ 464 w 1262"/>
                  <a:gd name="T111" fmla="*/ 1031 h 1550"/>
                  <a:gd name="T112" fmla="*/ 392 w 1262"/>
                  <a:gd name="T113" fmla="*/ 763 h 1550"/>
                  <a:gd name="T114" fmla="*/ 400 w 1262"/>
                  <a:gd name="T115" fmla="*/ 568 h 1550"/>
                  <a:gd name="T116" fmla="*/ 375 w 1262"/>
                  <a:gd name="T117" fmla="*/ 418 h 1550"/>
                  <a:gd name="T118" fmla="*/ 354 w 1262"/>
                  <a:gd name="T119" fmla="*/ 329 h 1550"/>
                  <a:gd name="T120" fmla="*/ 305 w 1262"/>
                  <a:gd name="T121" fmla="*/ 276 h 1550"/>
                  <a:gd name="T122" fmla="*/ 202 w 1262"/>
                  <a:gd name="T123" fmla="*/ 290 h 1550"/>
                  <a:gd name="T124" fmla="*/ 124 w 1262"/>
                  <a:gd name="T125" fmla="*/ 345 h 15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62" h="1550">
                    <a:moveTo>
                      <a:pt x="0" y="398"/>
                    </a:moveTo>
                    <a:lnTo>
                      <a:pt x="60" y="345"/>
                    </a:lnTo>
                    <a:lnTo>
                      <a:pt x="95" y="323"/>
                    </a:lnTo>
                    <a:lnTo>
                      <a:pt x="101" y="290"/>
                    </a:lnTo>
                    <a:lnTo>
                      <a:pt x="74" y="270"/>
                    </a:lnTo>
                    <a:lnTo>
                      <a:pt x="72" y="231"/>
                    </a:lnTo>
                    <a:lnTo>
                      <a:pt x="84" y="220"/>
                    </a:lnTo>
                    <a:lnTo>
                      <a:pt x="82" y="203"/>
                    </a:lnTo>
                    <a:lnTo>
                      <a:pt x="128" y="198"/>
                    </a:lnTo>
                    <a:lnTo>
                      <a:pt x="140" y="167"/>
                    </a:lnTo>
                    <a:lnTo>
                      <a:pt x="142" y="139"/>
                    </a:lnTo>
                    <a:lnTo>
                      <a:pt x="181" y="131"/>
                    </a:lnTo>
                    <a:lnTo>
                      <a:pt x="185" y="103"/>
                    </a:lnTo>
                    <a:lnTo>
                      <a:pt x="148" y="95"/>
                    </a:lnTo>
                    <a:lnTo>
                      <a:pt x="165" y="75"/>
                    </a:lnTo>
                    <a:lnTo>
                      <a:pt x="225" y="75"/>
                    </a:lnTo>
                    <a:lnTo>
                      <a:pt x="243" y="53"/>
                    </a:lnTo>
                    <a:lnTo>
                      <a:pt x="268" y="50"/>
                    </a:lnTo>
                    <a:lnTo>
                      <a:pt x="284" y="33"/>
                    </a:lnTo>
                    <a:lnTo>
                      <a:pt x="303" y="64"/>
                    </a:lnTo>
                    <a:lnTo>
                      <a:pt x="379" y="59"/>
                    </a:lnTo>
                    <a:lnTo>
                      <a:pt x="414" y="92"/>
                    </a:lnTo>
                    <a:lnTo>
                      <a:pt x="527" y="84"/>
                    </a:lnTo>
                    <a:lnTo>
                      <a:pt x="544" y="67"/>
                    </a:lnTo>
                    <a:lnTo>
                      <a:pt x="587" y="95"/>
                    </a:lnTo>
                    <a:lnTo>
                      <a:pt x="631" y="120"/>
                    </a:lnTo>
                    <a:lnTo>
                      <a:pt x="653" y="109"/>
                    </a:lnTo>
                    <a:lnTo>
                      <a:pt x="666" y="95"/>
                    </a:lnTo>
                    <a:lnTo>
                      <a:pt x="703" y="103"/>
                    </a:lnTo>
                    <a:lnTo>
                      <a:pt x="678" y="84"/>
                    </a:lnTo>
                    <a:lnTo>
                      <a:pt x="655" y="86"/>
                    </a:lnTo>
                    <a:lnTo>
                      <a:pt x="620" y="92"/>
                    </a:lnTo>
                    <a:lnTo>
                      <a:pt x="602" y="64"/>
                    </a:lnTo>
                    <a:lnTo>
                      <a:pt x="583" y="50"/>
                    </a:lnTo>
                    <a:lnTo>
                      <a:pt x="583" y="28"/>
                    </a:lnTo>
                    <a:lnTo>
                      <a:pt x="589" y="3"/>
                    </a:lnTo>
                    <a:lnTo>
                      <a:pt x="604" y="0"/>
                    </a:lnTo>
                    <a:lnTo>
                      <a:pt x="626" y="22"/>
                    </a:lnTo>
                    <a:lnTo>
                      <a:pt x="631" y="11"/>
                    </a:lnTo>
                    <a:lnTo>
                      <a:pt x="649" y="0"/>
                    </a:lnTo>
                    <a:lnTo>
                      <a:pt x="670" y="17"/>
                    </a:lnTo>
                    <a:lnTo>
                      <a:pt x="682" y="3"/>
                    </a:lnTo>
                    <a:lnTo>
                      <a:pt x="694" y="25"/>
                    </a:lnTo>
                    <a:lnTo>
                      <a:pt x="696" y="39"/>
                    </a:lnTo>
                    <a:lnTo>
                      <a:pt x="727" y="59"/>
                    </a:lnTo>
                    <a:lnTo>
                      <a:pt x="715" y="75"/>
                    </a:lnTo>
                    <a:lnTo>
                      <a:pt x="715" y="98"/>
                    </a:lnTo>
                    <a:lnTo>
                      <a:pt x="767" y="103"/>
                    </a:lnTo>
                    <a:lnTo>
                      <a:pt x="781" y="75"/>
                    </a:lnTo>
                    <a:lnTo>
                      <a:pt x="771" y="61"/>
                    </a:lnTo>
                    <a:lnTo>
                      <a:pt x="748" y="64"/>
                    </a:lnTo>
                    <a:lnTo>
                      <a:pt x="754" y="33"/>
                    </a:lnTo>
                    <a:lnTo>
                      <a:pt x="801" y="50"/>
                    </a:lnTo>
                    <a:lnTo>
                      <a:pt x="810" y="72"/>
                    </a:lnTo>
                    <a:lnTo>
                      <a:pt x="849" y="72"/>
                    </a:lnTo>
                    <a:lnTo>
                      <a:pt x="884" y="100"/>
                    </a:lnTo>
                    <a:lnTo>
                      <a:pt x="903" y="95"/>
                    </a:lnTo>
                    <a:lnTo>
                      <a:pt x="925" y="120"/>
                    </a:lnTo>
                    <a:lnTo>
                      <a:pt x="903" y="153"/>
                    </a:lnTo>
                    <a:lnTo>
                      <a:pt x="886" y="128"/>
                    </a:lnTo>
                    <a:lnTo>
                      <a:pt x="874" y="137"/>
                    </a:lnTo>
                    <a:lnTo>
                      <a:pt x="859" y="156"/>
                    </a:lnTo>
                    <a:lnTo>
                      <a:pt x="834" y="173"/>
                    </a:lnTo>
                    <a:lnTo>
                      <a:pt x="847" y="198"/>
                    </a:lnTo>
                    <a:lnTo>
                      <a:pt x="824" y="201"/>
                    </a:lnTo>
                    <a:lnTo>
                      <a:pt x="804" y="234"/>
                    </a:lnTo>
                    <a:lnTo>
                      <a:pt x="785" y="276"/>
                    </a:lnTo>
                    <a:lnTo>
                      <a:pt x="814" y="312"/>
                    </a:lnTo>
                    <a:lnTo>
                      <a:pt x="837" y="354"/>
                    </a:lnTo>
                    <a:lnTo>
                      <a:pt x="878" y="359"/>
                    </a:lnTo>
                    <a:lnTo>
                      <a:pt x="917" y="354"/>
                    </a:lnTo>
                    <a:lnTo>
                      <a:pt x="935" y="376"/>
                    </a:lnTo>
                    <a:lnTo>
                      <a:pt x="927" y="387"/>
                    </a:lnTo>
                    <a:lnTo>
                      <a:pt x="915" y="410"/>
                    </a:lnTo>
                    <a:lnTo>
                      <a:pt x="933" y="449"/>
                    </a:lnTo>
                    <a:lnTo>
                      <a:pt x="938" y="476"/>
                    </a:lnTo>
                    <a:lnTo>
                      <a:pt x="960" y="490"/>
                    </a:lnTo>
                    <a:lnTo>
                      <a:pt x="989" y="465"/>
                    </a:lnTo>
                    <a:lnTo>
                      <a:pt x="981" y="429"/>
                    </a:lnTo>
                    <a:lnTo>
                      <a:pt x="956" y="398"/>
                    </a:lnTo>
                    <a:lnTo>
                      <a:pt x="985" y="362"/>
                    </a:lnTo>
                    <a:lnTo>
                      <a:pt x="960" y="301"/>
                    </a:lnTo>
                    <a:lnTo>
                      <a:pt x="937" y="276"/>
                    </a:lnTo>
                    <a:lnTo>
                      <a:pt x="956" y="254"/>
                    </a:lnTo>
                    <a:lnTo>
                      <a:pt x="952" y="220"/>
                    </a:lnTo>
                    <a:lnTo>
                      <a:pt x="966" y="201"/>
                    </a:lnTo>
                    <a:lnTo>
                      <a:pt x="989" y="220"/>
                    </a:lnTo>
                    <a:lnTo>
                      <a:pt x="1043" y="293"/>
                    </a:lnTo>
                    <a:lnTo>
                      <a:pt x="1076" y="304"/>
                    </a:lnTo>
                    <a:lnTo>
                      <a:pt x="1086" y="284"/>
                    </a:lnTo>
                    <a:lnTo>
                      <a:pt x="1078" y="245"/>
                    </a:lnTo>
                    <a:lnTo>
                      <a:pt x="1098" y="251"/>
                    </a:lnTo>
                    <a:lnTo>
                      <a:pt x="1131" y="295"/>
                    </a:lnTo>
                    <a:lnTo>
                      <a:pt x="1137" y="320"/>
                    </a:lnTo>
                    <a:lnTo>
                      <a:pt x="1156" y="337"/>
                    </a:lnTo>
                    <a:lnTo>
                      <a:pt x="1195" y="357"/>
                    </a:lnTo>
                    <a:lnTo>
                      <a:pt x="1214" y="393"/>
                    </a:lnTo>
                    <a:lnTo>
                      <a:pt x="1244" y="418"/>
                    </a:lnTo>
                    <a:lnTo>
                      <a:pt x="1259" y="426"/>
                    </a:lnTo>
                    <a:lnTo>
                      <a:pt x="1261" y="449"/>
                    </a:lnTo>
                    <a:lnTo>
                      <a:pt x="1238" y="462"/>
                    </a:lnTo>
                    <a:lnTo>
                      <a:pt x="1224" y="446"/>
                    </a:lnTo>
                    <a:lnTo>
                      <a:pt x="1212" y="449"/>
                    </a:lnTo>
                    <a:lnTo>
                      <a:pt x="1209" y="485"/>
                    </a:lnTo>
                    <a:lnTo>
                      <a:pt x="1189" y="493"/>
                    </a:lnTo>
                    <a:lnTo>
                      <a:pt x="1168" y="474"/>
                    </a:lnTo>
                    <a:lnTo>
                      <a:pt x="1123" y="474"/>
                    </a:lnTo>
                    <a:lnTo>
                      <a:pt x="1117" y="515"/>
                    </a:lnTo>
                    <a:lnTo>
                      <a:pt x="1129" y="540"/>
                    </a:lnTo>
                    <a:lnTo>
                      <a:pt x="1146" y="527"/>
                    </a:lnTo>
                    <a:lnTo>
                      <a:pt x="1164" y="521"/>
                    </a:lnTo>
                    <a:lnTo>
                      <a:pt x="1181" y="535"/>
                    </a:lnTo>
                    <a:lnTo>
                      <a:pt x="1158" y="566"/>
                    </a:lnTo>
                    <a:lnTo>
                      <a:pt x="1181" y="593"/>
                    </a:lnTo>
                    <a:lnTo>
                      <a:pt x="1212" y="602"/>
                    </a:lnTo>
                    <a:lnTo>
                      <a:pt x="1209" y="618"/>
                    </a:lnTo>
                    <a:lnTo>
                      <a:pt x="1197" y="621"/>
                    </a:lnTo>
                    <a:lnTo>
                      <a:pt x="1168" y="716"/>
                    </a:lnTo>
                    <a:lnTo>
                      <a:pt x="1170" y="655"/>
                    </a:lnTo>
                    <a:lnTo>
                      <a:pt x="1183" y="624"/>
                    </a:lnTo>
                    <a:lnTo>
                      <a:pt x="1168" y="610"/>
                    </a:lnTo>
                    <a:lnTo>
                      <a:pt x="1150" y="630"/>
                    </a:lnTo>
                    <a:lnTo>
                      <a:pt x="1160" y="646"/>
                    </a:lnTo>
                    <a:lnTo>
                      <a:pt x="1146" y="657"/>
                    </a:lnTo>
                    <a:lnTo>
                      <a:pt x="1133" y="671"/>
                    </a:lnTo>
                    <a:lnTo>
                      <a:pt x="1135" y="713"/>
                    </a:lnTo>
                    <a:lnTo>
                      <a:pt x="1115" y="727"/>
                    </a:lnTo>
                    <a:lnTo>
                      <a:pt x="1088" y="730"/>
                    </a:lnTo>
                    <a:lnTo>
                      <a:pt x="1098" y="752"/>
                    </a:lnTo>
                    <a:lnTo>
                      <a:pt x="1088" y="777"/>
                    </a:lnTo>
                    <a:lnTo>
                      <a:pt x="1098" y="797"/>
                    </a:lnTo>
                    <a:lnTo>
                      <a:pt x="1082" y="839"/>
                    </a:lnTo>
                    <a:lnTo>
                      <a:pt x="1076" y="878"/>
                    </a:lnTo>
                    <a:lnTo>
                      <a:pt x="1053" y="900"/>
                    </a:lnTo>
                    <a:lnTo>
                      <a:pt x="1024" y="961"/>
                    </a:lnTo>
                    <a:lnTo>
                      <a:pt x="1020" y="1003"/>
                    </a:lnTo>
                    <a:lnTo>
                      <a:pt x="1030" y="1036"/>
                    </a:lnTo>
                    <a:lnTo>
                      <a:pt x="1043" y="1078"/>
                    </a:lnTo>
                    <a:lnTo>
                      <a:pt x="1051" y="1123"/>
                    </a:lnTo>
                    <a:lnTo>
                      <a:pt x="1038" y="1142"/>
                    </a:lnTo>
                    <a:lnTo>
                      <a:pt x="1020" y="1128"/>
                    </a:lnTo>
                    <a:lnTo>
                      <a:pt x="1024" y="1106"/>
                    </a:lnTo>
                    <a:lnTo>
                      <a:pt x="1014" y="1056"/>
                    </a:lnTo>
                    <a:lnTo>
                      <a:pt x="1003" y="1048"/>
                    </a:lnTo>
                    <a:lnTo>
                      <a:pt x="995" y="1017"/>
                    </a:lnTo>
                    <a:lnTo>
                      <a:pt x="979" y="1017"/>
                    </a:lnTo>
                    <a:lnTo>
                      <a:pt x="962" y="1000"/>
                    </a:lnTo>
                    <a:lnTo>
                      <a:pt x="942" y="1006"/>
                    </a:lnTo>
                    <a:lnTo>
                      <a:pt x="925" y="995"/>
                    </a:lnTo>
                    <a:lnTo>
                      <a:pt x="903" y="1009"/>
                    </a:lnTo>
                    <a:lnTo>
                      <a:pt x="865" y="997"/>
                    </a:lnTo>
                    <a:lnTo>
                      <a:pt x="890" y="1034"/>
                    </a:lnTo>
                    <a:lnTo>
                      <a:pt x="859" y="1031"/>
                    </a:lnTo>
                    <a:lnTo>
                      <a:pt x="837" y="1003"/>
                    </a:lnTo>
                    <a:lnTo>
                      <a:pt x="799" y="1003"/>
                    </a:lnTo>
                    <a:lnTo>
                      <a:pt x="804" y="1048"/>
                    </a:lnTo>
                    <a:lnTo>
                      <a:pt x="775" y="1034"/>
                    </a:lnTo>
                    <a:lnTo>
                      <a:pt x="760" y="1078"/>
                    </a:lnTo>
                    <a:lnTo>
                      <a:pt x="771" y="1098"/>
                    </a:lnTo>
                    <a:lnTo>
                      <a:pt x="760" y="1151"/>
                    </a:lnTo>
                    <a:lnTo>
                      <a:pt x="773" y="1212"/>
                    </a:lnTo>
                    <a:lnTo>
                      <a:pt x="789" y="1254"/>
                    </a:lnTo>
                    <a:lnTo>
                      <a:pt x="806" y="1293"/>
                    </a:lnTo>
                    <a:lnTo>
                      <a:pt x="859" y="1290"/>
                    </a:lnTo>
                    <a:lnTo>
                      <a:pt x="880" y="1282"/>
                    </a:lnTo>
                    <a:lnTo>
                      <a:pt x="884" y="1254"/>
                    </a:lnTo>
                    <a:lnTo>
                      <a:pt x="872" y="1231"/>
                    </a:lnTo>
                    <a:lnTo>
                      <a:pt x="874" y="1212"/>
                    </a:lnTo>
                    <a:lnTo>
                      <a:pt x="907" y="1217"/>
                    </a:lnTo>
                    <a:lnTo>
                      <a:pt x="940" y="1206"/>
                    </a:lnTo>
                    <a:lnTo>
                      <a:pt x="940" y="1231"/>
                    </a:lnTo>
                    <a:lnTo>
                      <a:pt x="931" y="1268"/>
                    </a:lnTo>
                    <a:lnTo>
                      <a:pt x="915" y="1295"/>
                    </a:lnTo>
                    <a:lnTo>
                      <a:pt x="911" y="1334"/>
                    </a:lnTo>
                    <a:lnTo>
                      <a:pt x="933" y="1351"/>
                    </a:lnTo>
                    <a:lnTo>
                      <a:pt x="962" y="1346"/>
                    </a:lnTo>
                    <a:lnTo>
                      <a:pt x="979" y="1360"/>
                    </a:lnTo>
                    <a:lnTo>
                      <a:pt x="995" y="1354"/>
                    </a:lnTo>
                    <a:lnTo>
                      <a:pt x="1001" y="1379"/>
                    </a:lnTo>
                    <a:lnTo>
                      <a:pt x="987" y="1415"/>
                    </a:lnTo>
                    <a:lnTo>
                      <a:pt x="999" y="1438"/>
                    </a:lnTo>
                    <a:lnTo>
                      <a:pt x="1001" y="1482"/>
                    </a:lnTo>
                    <a:lnTo>
                      <a:pt x="1020" y="1513"/>
                    </a:lnTo>
                    <a:lnTo>
                      <a:pt x="1045" y="1521"/>
                    </a:lnTo>
                    <a:lnTo>
                      <a:pt x="1063" y="1513"/>
                    </a:lnTo>
                    <a:lnTo>
                      <a:pt x="1071" y="1516"/>
                    </a:lnTo>
                    <a:lnTo>
                      <a:pt x="1104" y="1516"/>
                    </a:lnTo>
                    <a:lnTo>
                      <a:pt x="1133" y="1518"/>
                    </a:lnTo>
                    <a:lnTo>
                      <a:pt x="1141" y="1499"/>
                    </a:lnTo>
                    <a:lnTo>
                      <a:pt x="1115" y="1532"/>
                    </a:lnTo>
                    <a:lnTo>
                      <a:pt x="1098" y="1529"/>
                    </a:lnTo>
                    <a:lnTo>
                      <a:pt x="1080" y="1532"/>
                    </a:lnTo>
                    <a:lnTo>
                      <a:pt x="1045" y="1549"/>
                    </a:lnTo>
                    <a:lnTo>
                      <a:pt x="1016" y="1527"/>
                    </a:lnTo>
                    <a:lnTo>
                      <a:pt x="989" y="1513"/>
                    </a:lnTo>
                    <a:lnTo>
                      <a:pt x="977" y="1516"/>
                    </a:lnTo>
                    <a:lnTo>
                      <a:pt x="979" y="1496"/>
                    </a:lnTo>
                    <a:lnTo>
                      <a:pt x="977" y="1465"/>
                    </a:lnTo>
                    <a:lnTo>
                      <a:pt x="954" y="1438"/>
                    </a:lnTo>
                    <a:lnTo>
                      <a:pt x="905" y="1421"/>
                    </a:lnTo>
                    <a:lnTo>
                      <a:pt x="898" y="1410"/>
                    </a:lnTo>
                    <a:lnTo>
                      <a:pt x="884" y="1412"/>
                    </a:lnTo>
                    <a:lnTo>
                      <a:pt x="870" y="1399"/>
                    </a:lnTo>
                    <a:lnTo>
                      <a:pt x="853" y="1385"/>
                    </a:lnTo>
                    <a:lnTo>
                      <a:pt x="830" y="1346"/>
                    </a:lnTo>
                    <a:lnTo>
                      <a:pt x="802" y="1334"/>
                    </a:lnTo>
                    <a:lnTo>
                      <a:pt x="787" y="1360"/>
                    </a:lnTo>
                    <a:lnTo>
                      <a:pt x="769" y="1340"/>
                    </a:lnTo>
                    <a:lnTo>
                      <a:pt x="748" y="1340"/>
                    </a:lnTo>
                    <a:lnTo>
                      <a:pt x="705" y="1326"/>
                    </a:lnTo>
                    <a:lnTo>
                      <a:pt x="628" y="1259"/>
                    </a:lnTo>
                    <a:lnTo>
                      <a:pt x="622" y="1190"/>
                    </a:lnTo>
                    <a:lnTo>
                      <a:pt x="614" y="1162"/>
                    </a:lnTo>
                    <a:lnTo>
                      <a:pt x="600" y="1142"/>
                    </a:lnTo>
                    <a:lnTo>
                      <a:pt x="583" y="1103"/>
                    </a:lnTo>
                    <a:lnTo>
                      <a:pt x="501" y="970"/>
                    </a:lnTo>
                    <a:lnTo>
                      <a:pt x="501" y="1020"/>
                    </a:lnTo>
                    <a:lnTo>
                      <a:pt x="552" y="1109"/>
                    </a:lnTo>
                    <a:lnTo>
                      <a:pt x="573" y="1184"/>
                    </a:lnTo>
                    <a:lnTo>
                      <a:pt x="542" y="1167"/>
                    </a:lnTo>
                    <a:lnTo>
                      <a:pt x="536" y="1123"/>
                    </a:lnTo>
                    <a:lnTo>
                      <a:pt x="495" y="1095"/>
                    </a:lnTo>
                    <a:lnTo>
                      <a:pt x="519" y="1078"/>
                    </a:lnTo>
                    <a:lnTo>
                      <a:pt x="464" y="1031"/>
                    </a:lnTo>
                    <a:lnTo>
                      <a:pt x="486" y="1003"/>
                    </a:lnTo>
                    <a:lnTo>
                      <a:pt x="466" y="947"/>
                    </a:lnTo>
                    <a:lnTo>
                      <a:pt x="400" y="830"/>
                    </a:lnTo>
                    <a:lnTo>
                      <a:pt x="392" y="763"/>
                    </a:lnTo>
                    <a:lnTo>
                      <a:pt x="396" y="713"/>
                    </a:lnTo>
                    <a:lnTo>
                      <a:pt x="414" y="657"/>
                    </a:lnTo>
                    <a:lnTo>
                      <a:pt x="414" y="602"/>
                    </a:lnTo>
                    <a:lnTo>
                      <a:pt x="400" y="568"/>
                    </a:lnTo>
                    <a:lnTo>
                      <a:pt x="437" y="557"/>
                    </a:lnTo>
                    <a:lnTo>
                      <a:pt x="392" y="490"/>
                    </a:lnTo>
                    <a:lnTo>
                      <a:pt x="394" y="460"/>
                    </a:lnTo>
                    <a:lnTo>
                      <a:pt x="375" y="418"/>
                    </a:lnTo>
                    <a:lnTo>
                      <a:pt x="383" y="393"/>
                    </a:lnTo>
                    <a:lnTo>
                      <a:pt x="369" y="379"/>
                    </a:lnTo>
                    <a:lnTo>
                      <a:pt x="367" y="351"/>
                    </a:lnTo>
                    <a:lnTo>
                      <a:pt x="354" y="329"/>
                    </a:lnTo>
                    <a:lnTo>
                      <a:pt x="369" y="309"/>
                    </a:lnTo>
                    <a:lnTo>
                      <a:pt x="348" y="295"/>
                    </a:lnTo>
                    <a:lnTo>
                      <a:pt x="330" y="315"/>
                    </a:lnTo>
                    <a:lnTo>
                      <a:pt x="305" y="276"/>
                    </a:lnTo>
                    <a:lnTo>
                      <a:pt x="278" y="265"/>
                    </a:lnTo>
                    <a:lnTo>
                      <a:pt x="239" y="265"/>
                    </a:lnTo>
                    <a:lnTo>
                      <a:pt x="214" y="301"/>
                    </a:lnTo>
                    <a:lnTo>
                      <a:pt x="202" y="290"/>
                    </a:lnTo>
                    <a:lnTo>
                      <a:pt x="223" y="242"/>
                    </a:lnTo>
                    <a:lnTo>
                      <a:pt x="204" y="251"/>
                    </a:lnTo>
                    <a:lnTo>
                      <a:pt x="165" y="301"/>
                    </a:lnTo>
                    <a:lnTo>
                      <a:pt x="124" y="345"/>
                    </a:lnTo>
                    <a:lnTo>
                      <a:pt x="87" y="357"/>
                    </a:lnTo>
                    <a:lnTo>
                      <a:pt x="25" y="401"/>
                    </a:lnTo>
                    <a:lnTo>
                      <a:pt x="0" y="39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60" name="Freeform 35">
                <a:extLst>
                  <a:ext uri="{FF2B5EF4-FFF2-40B4-BE49-F238E27FC236}">
                    <a16:creationId xmlns:a16="http://schemas.microsoft.com/office/drawing/2014/main" id="{FCD5D1ED-267E-73B9-821D-26D0F10061EB}"/>
                  </a:ext>
                </a:extLst>
              </p:cNvPr>
              <p:cNvSpPr>
                <a:spLocks/>
              </p:cNvSpPr>
              <p:nvPr/>
            </p:nvSpPr>
            <p:spPr bwMode="auto">
              <a:xfrm>
                <a:off x="994" y="615"/>
                <a:ext cx="429" cy="408"/>
              </a:xfrm>
              <a:custGeom>
                <a:avLst/>
                <a:gdLst>
                  <a:gd name="T0" fmla="*/ 0 w 429"/>
                  <a:gd name="T1" fmla="*/ 84 h 408"/>
                  <a:gd name="T2" fmla="*/ 10 w 429"/>
                  <a:gd name="T3" fmla="*/ 53 h 408"/>
                  <a:gd name="T4" fmla="*/ 10 w 429"/>
                  <a:gd name="T5" fmla="*/ 31 h 408"/>
                  <a:gd name="T6" fmla="*/ 25 w 429"/>
                  <a:gd name="T7" fmla="*/ 0 h 408"/>
                  <a:gd name="T8" fmla="*/ 103 w 429"/>
                  <a:gd name="T9" fmla="*/ 20 h 408"/>
                  <a:gd name="T10" fmla="*/ 236 w 429"/>
                  <a:gd name="T11" fmla="*/ 56 h 408"/>
                  <a:gd name="T12" fmla="*/ 289 w 429"/>
                  <a:gd name="T13" fmla="*/ 86 h 408"/>
                  <a:gd name="T14" fmla="*/ 358 w 429"/>
                  <a:gd name="T15" fmla="*/ 114 h 408"/>
                  <a:gd name="T16" fmla="*/ 393 w 429"/>
                  <a:gd name="T17" fmla="*/ 167 h 408"/>
                  <a:gd name="T18" fmla="*/ 428 w 429"/>
                  <a:gd name="T19" fmla="*/ 192 h 408"/>
                  <a:gd name="T20" fmla="*/ 414 w 429"/>
                  <a:gd name="T21" fmla="*/ 212 h 408"/>
                  <a:gd name="T22" fmla="*/ 414 w 429"/>
                  <a:gd name="T23" fmla="*/ 237 h 408"/>
                  <a:gd name="T24" fmla="*/ 401 w 429"/>
                  <a:gd name="T25" fmla="*/ 243 h 408"/>
                  <a:gd name="T26" fmla="*/ 389 w 429"/>
                  <a:gd name="T27" fmla="*/ 265 h 408"/>
                  <a:gd name="T28" fmla="*/ 401 w 429"/>
                  <a:gd name="T29" fmla="*/ 287 h 408"/>
                  <a:gd name="T30" fmla="*/ 399 w 429"/>
                  <a:gd name="T31" fmla="*/ 304 h 408"/>
                  <a:gd name="T32" fmla="*/ 385 w 429"/>
                  <a:gd name="T33" fmla="*/ 326 h 408"/>
                  <a:gd name="T34" fmla="*/ 387 w 429"/>
                  <a:gd name="T35" fmla="*/ 348 h 408"/>
                  <a:gd name="T36" fmla="*/ 411 w 429"/>
                  <a:gd name="T37" fmla="*/ 371 h 408"/>
                  <a:gd name="T38" fmla="*/ 413 w 429"/>
                  <a:gd name="T39" fmla="*/ 393 h 408"/>
                  <a:gd name="T40" fmla="*/ 407 w 429"/>
                  <a:gd name="T41" fmla="*/ 404 h 408"/>
                  <a:gd name="T42" fmla="*/ 383 w 429"/>
                  <a:gd name="T43" fmla="*/ 407 h 408"/>
                  <a:gd name="T44" fmla="*/ 366 w 429"/>
                  <a:gd name="T45" fmla="*/ 396 h 408"/>
                  <a:gd name="T46" fmla="*/ 347 w 429"/>
                  <a:gd name="T47" fmla="*/ 368 h 408"/>
                  <a:gd name="T48" fmla="*/ 339 w 429"/>
                  <a:gd name="T49" fmla="*/ 368 h 408"/>
                  <a:gd name="T50" fmla="*/ 329 w 429"/>
                  <a:gd name="T51" fmla="*/ 357 h 408"/>
                  <a:gd name="T52" fmla="*/ 320 w 429"/>
                  <a:gd name="T53" fmla="*/ 323 h 408"/>
                  <a:gd name="T54" fmla="*/ 308 w 429"/>
                  <a:gd name="T55" fmla="*/ 312 h 408"/>
                  <a:gd name="T56" fmla="*/ 283 w 429"/>
                  <a:gd name="T57" fmla="*/ 295 h 408"/>
                  <a:gd name="T58" fmla="*/ 261 w 429"/>
                  <a:gd name="T59" fmla="*/ 284 h 408"/>
                  <a:gd name="T60" fmla="*/ 230 w 429"/>
                  <a:gd name="T61" fmla="*/ 254 h 408"/>
                  <a:gd name="T62" fmla="*/ 217 w 429"/>
                  <a:gd name="T63" fmla="*/ 231 h 408"/>
                  <a:gd name="T64" fmla="*/ 219 w 429"/>
                  <a:gd name="T65" fmla="*/ 215 h 408"/>
                  <a:gd name="T66" fmla="*/ 232 w 429"/>
                  <a:gd name="T67" fmla="*/ 201 h 408"/>
                  <a:gd name="T68" fmla="*/ 221 w 429"/>
                  <a:gd name="T69" fmla="*/ 184 h 408"/>
                  <a:gd name="T70" fmla="*/ 209 w 429"/>
                  <a:gd name="T71" fmla="*/ 192 h 408"/>
                  <a:gd name="T72" fmla="*/ 190 w 429"/>
                  <a:gd name="T73" fmla="*/ 167 h 408"/>
                  <a:gd name="T74" fmla="*/ 186 w 429"/>
                  <a:gd name="T75" fmla="*/ 181 h 408"/>
                  <a:gd name="T76" fmla="*/ 168 w 429"/>
                  <a:gd name="T77" fmla="*/ 181 h 408"/>
                  <a:gd name="T78" fmla="*/ 165 w 429"/>
                  <a:gd name="T79" fmla="*/ 170 h 408"/>
                  <a:gd name="T80" fmla="*/ 165 w 429"/>
                  <a:gd name="T81" fmla="*/ 151 h 408"/>
                  <a:gd name="T82" fmla="*/ 157 w 429"/>
                  <a:gd name="T83" fmla="*/ 139 h 408"/>
                  <a:gd name="T84" fmla="*/ 145 w 429"/>
                  <a:gd name="T85" fmla="*/ 142 h 408"/>
                  <a:gd name="T86" fmla="*/ 130 w 429"/>
                  <a:gd name="T87" fmla="*/ 112 h 408"/>
                  <a:gd name="T88" fmla="*/ 118 w 429"/>
                  <a:gd name="T89" fmla="*/ 109 h 408"/>
                  <a:gd name="T90" fmla="*/ 101 w 429"/>
                  <a:gd name="T91" fmla="*/ 95 h 408"/>
                  <a:gd name="T92" fmla="*/ 64 w 429"/>
                  <a:gd name="T93" fmla="*/ 98 h 408"/>
                  <a:gd name="T94" fmla="*/ 27 w 429"/>
                  <a:gd name="T95" fmla="*/ 95 h 408"/>
                  <a:gd name="T96" fmla="*/ 0 w 429"/>
                  <a:gd name="T97" fmla="*/ 84 h 4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29" h="408">
                    <a:moveTo>
                      <a:pt x="0" y="84"/>
                    </a:moveTo>
                    <a:lnTo>
                      <a:pt x="10" y="53"/>
                    </a:lnTo>
                    <a:lnTo>
                      <a:pt x="10" y="31"/>
                    </a:lnTo>
                    <a:lnTo>
                      <a:pt x="25" y="0"/>
                    </a:lnTo>
                    <a:lnTo>
                      <a:pt x="103" y="20"/>
                    </a:lnTo>
                    <a:lnTo>
                      <a:pt x="236" y="56"/>
                    </a:lnTo>
                    <a:lnTo>
                      <a:pt x="289" y="86"/>
                    </a:lnTo>
                    <a:lnTo>
                      <a:pt x="358" y="114"/>
                    </a:lnTo>
                    <a:lnTo>
                      <a:pt x="393" y="167"/>
                    </a:lnTo>
                    <a:lnTo>
                      <a:pt x="428" y="192"/>
                    </a:lnTo>
                    <a:lnTo>
                      <a:pt x="414" y="212"/>
                    </a:lnTo>
                    <a:lnTo>
                      <a:pt x="414" y="237"/>
                    </a:lnTo>
                    <a:lnTo>
                      <a:pt x="401" y="243"/>
                    </a:lnTo>
                    <a:lnTo>
                      <a:pt x="389" y="265"/>
                    </a:lnTo>
                    <a:lnTo>
                      <a:pt x="401" y="287"/>
                    </a:lnTo>
                    <a:lnTo>
                      <a:pt x="399" y="304"/>
                    </a:lnTo>
                    <a:lnTo>
                      <a:pt x="385" y="326"/>
                    </a:lnTo>
                    <a:lnTo>
                      <a:pt x="387" y="348"/>
                    </a:lnTo>
                    <a:lnTo>
                      <a:pt x="411" y="371"/>
                    </a:lnTo>
                    <a:lnTo>
                      <a:pt x="413" y="393"/>
                    </a:lnTo>
                    <a:lnTo>
                      <a:pt x="407" y="404"/>
                    </a:lnTo>
                    <a:lnTo>
                      <a:pt x="383" y="407"/>
                    </a:lnTo>
                    <a:lnTo>
                      <a:pt x="366" y="396"/>
                    </a:lnTo>
                    <a:lnTo>
                      <a:pt x="347" y="368"/>
                    </a:lnTo>
                    <a:lnTo>
                      <a:pt x="339" y="368"/>
                    </a:lnTo>
                    <a:lnTo>
                      <a:pt x="329" y="357"/>
                    </a:lnTo>
                    <a:lnTo>
                      <a:pt x="320" y="323"/>
                    </a:lnTo>
                    <a:lnTo>
                      <a:pt x="308" y="312"/>
                    </a:lnTo>
                    <a:lnTo>
                      <a:pt x="283" y="295"/>
                    </a:lnTo>
                    <a:lnTo>
                      <a:pt x="261" y="284"/>
                    </a:lnTo>
                    <a:lnTo>
                      <a:pt x="230" y="254"/>
                    </a:lnTo>
                    <a:lnTo>
                      <a:pt x="217" y="231"/>
                    </a:lnTo>
                    <a:lnTo>
                      <a:pt x="219" y="215"/>
                    </a:lnTo>
                    <a:lnTo>
                      <a:pt x="232" y="201"/>
                    </a:lnTo>
                    <a:lnTo>
                      <a:pt x="221" y="184"/>
                    </a:lnTo>
                    <a:lnTo>
                      <a:pt x="209" y="192"/>
                    </a:lnTo>
                    <a:lnTo>
                      <a:pt x="190" y="167"/>
                    </a:lnTo>
                    <a:lnTo>
                      <a:pt x="186" y="181"/>
                    </a:lnTo>
                    <a:lnTo>
                      <a:pt x="168" y="181"/>
                    </a:lnTo>
                    <a:lnTo>
                      <a:pt x="165" y="170"/>
                    </a:lnTo>
                    <a:lnTo>
                      <a:pt x="165" y="151"/>
                    </a:lnTo>
                    <a:lnTo>
                      <a:pt x="157" y="139"/>
                    </a:lnTo>
                    <a:lnTo>
                      <a:pt x="145" y="142"/>
                    </a:lnTo>
                    <a:lnTo>
                      <a:pt x="130" y="112"/>
                    </a:lnTo>
                    <a:lnTo>
                      <a:pt x="118" y="109"/>
                    </a:lnTo>
                    <a:lnTo>
                      <a:pt x="101" y="95"/>
                    </a:lnTo>
                    <a:lnTo>
                      <a:pt x="64" y="98"/>
                    </a:lnTo>
                    <a:lnTo>
                      <a:pt x="27" y="95"/>
                    </a:lnTo>
                    <a:lnTo>
                      <a:pt x="0" y="8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61" name="Freeform 36">
                <a:extLst>
                  <a:ext uri="{FF2B5EF4-FFF2-40B4-BE49-F238E27FC236}">
                    <a16:creationId xmlns:a16="http://schemas.microsoft.com/office/drawing/2014/main" id="{5629FB1F-87AE-FF8C-57E4-923B3E5336BC}"/>
                  </a:ext>
                </a:extLst>
              </p:cNvPr>
              <p:cNvSpPr>
                <a:spLocks/>
              </p:cNvSpPr>
              <p:nvPr/>
            </p:nvSpPr>
            <p:spPr bwMode="auto">
              <a:xfrm>
                <a:off x="908" y="758"/>
                <a:ext cx="274" cy="210"/>
              </a:xfrm>
              <a:custGeom>
                <a:avLst/>
                <a:gdLst>
                  <a:gd name="T0" fmla="*/ 10 w 274"/>
                  <a:gd name="T1" fmla="*/ 0 h 210"/>
                  <a:gd name="T2" fmla="*/ 0 w 274"/>
                  <a:gd name="T3" fmla="*/ 17 h 210"/>
                  <a:gd name="T4" fmla="*/ 0 w 274"/>
                  <a:gd name="T5" fmla="*/ 36 h 210"/>
                  <a:gd name="T6" fmla="*/ 19 w 274"/>
                  <a:gd name="T7" fmla="*/ 56 h 210"/>
                  <a:gd name="T8" fmla="*/ 31 w 274"/>
                  <a:gd name="T9" fmla="*/ 50 h 210"/>
                  <a:gd name="T10" fmla="*/ 35 w 274"/>
                  <a:gd name="T11" fmla="*/ 59 h 210"/>
                  <a:gd name="T12" fmla="*/ 46 w 274"/>
                  <a:gd name="T13" fmla="*/ 61 h 210"/>
                  <a:gd name="T14" fmla="*/ 54 w 274"/>
                  <a:gd name="T15" fmla="*/ 47 h 210"/>
                  <a:gd name="T16" fmla="*/ 81 w 274"/>
                  <a:gd name="T17" fmla="*/ 50 h 210"/>
                  <a:gd name="T18" fmla="*/ 85 w 274"/>
                  <a:gd name="T19" fmla="*/ 64 h 210"/>
                  <a:gd name="T20" fmla="*/ 94 w 274"/>
                  <a:gd name="T21" fmla="*/ 70 h 210"/>
                  <a:gd name="T22" fmla="*/ 117 w 274"/>
                  <a:gd name="T23" fmla="*/ 67 h 210"/>
                  <a:gd name="T24" fmla="*/ 125 w 274"/>
                  <a:gd name="T25" fmla="*/ 75 h 210"/>
                  <a:gd name="T26" fmla="*/ 137 w 274"/>
                  <a:gd name="T27" fmla="*/ 84 h 210"/>
                  <a:gd name="T28" fmla="*/ 146 w 274"/>
                  <a:gd name="T29" fmla="*/ 100 h 210"/>
                  <a:gd name="T30" fmla="*/ 146 w 274"/>
                  <a:gd name="T31" fmla="*/ 123 h 210"/>
                  <a:gd name="T32" fmla="*/ 138 w 274"/>
                  <a:gd name="T33" fmla="*/ 128 h 210"/>
                  <a:gd name="T34" fmla="*/ 142 w 274"/>
                  <a:gd name="T35" fmla="*/ 137 h 210"/>
                  <a:gd name="T36" fmla="*/ 131 w 274"/>
                  <a:gd name="T37" fmla="*/ 150 h 210"/>
                  <a:gd name="T38" fmla="*/ 131 w 274"/>
                  <a:gd name="T39" fmla="*/ 170 h 210"/>
                  <a:gd name="T40" fmla="*/ 148 w 274"/>
                  <a:gd name="T41" fmla="*/ 173 h 210"/>
                  <a:gd name="T42" fmla="*/ 158 w 274"/>
                  <a:gd name="T43" fmla="*/ 167 h 210"/>
                  <a:gd name="T44" fmla="*/ 161 w 274"/>
                  <a:gd name="T45" fmla="*/ 159 h 210"/>
                  <a:gd name="T46" fmla="*/ 167 w 274"/>
                  <a:gd name="T47" fmla="*/ 167 h 210"/>
                  <a:gd name="T48" fmla="*/ 177 w 274"/>
                  <a:gd name="T49" fmla="*/ 162 h 210"/>
                  <a:gd name="T50" fmla="*/ 198 w 274"/>
                  <a:gd name="T51" fmla="*/ 173 h 210"/>
                  <a:gd name="T52" fmla="*/ 211 w 274"/>
                  <a:gd name="T53" fmla="*/ 192 h 210"/>
                  <a:gd name="T54" fmla="*/ 215 w 274"/>
                  <a:gd name="T55" fmla="*/ 192 h 210"/>
                  <a:gd name="T56" fmla="*/ 217 w 274"/>
                  <a:gd name="T57" fmla="*/ 203 h 210"/>
                  <a:gd name="T58" fmla="*/ 231 w 274"/>
                  <a:gd name="T59" fmla="*/ 209 h 210"/>
                  <a:gd name="T60" fmla="*/ 246 w 274"/>
                  <a:gd name="T61" fmla="*/ 209 h 210"/>
                  <a:gd name="T62" fmla="*/ 236 w 274"/>
                  <a:gd name="T63" fmla="*/ 198 h 210"/>
                  <a:gd name="T64" fmla="*/ 240 w 274"/>
                  <a:gd name="T65" fmla="*/ 187 h 210"/>
                  <a:gd name="T66" fmla="*/ 252 w 274"/>
                  <a:gd name="T67" fmla="*/ 198 h 210"/>
                  <a:gd name="T68" fmla="*/ 265 w 274"/>
                  <a:gd name="T69" fmla="*/ 201 h 210"/>
                  <a:gd name="T70" fmla="*/ 267 w 274"/>
                  <a:gd name="T71" fmla="*/ 184 h 210"/>
                  <a:gd name="T72" fmla="*/ 254 w 274"/>
                  <a:gd name="T73" fmla="*/ 170 h 210"/>
                  <a:gd name="T74" fmla="*/ 244 w 274"/>
                  <a:gd name="T75" fmla="*/ 170 h 210"/>
                  <a:gd name="T76" fmla="*/ 231 w 274"/>
                  <a:gd name="T77" fmla="*/ 156 h 210"/>
                  <a:gd name="T78" fmla="*/ 244 w 274"/>
                  <a:gd name="T79" fmla="*/ 156 h 210"/>
                  <a:gd name="T80" fmla="*/ 254 w 274"/>
                  <a:gd name="T81" fmla="*/ 164 h 210"/>
                  <a:gd name="T82" fmla="*/ 273 w 274"/>
                  <a:gd name="T83" fmla="*/ 164 h 210"/>
                  <a:gd name="T84" fmla="*/ 269 w 274"/>
                  <a:gd name="T85" fmla="*/ 148 h 210"/>
                  <a:gd name="T86" fmla="*/ 252 w 274"/>
                  <a:gd name="T87" fmla="*/ 131 h 210"/>
                  <a:gd name="T88" fmla="*/ 240 w 274"/>
                  <a:gd name="T89" fmla="*/ 128 h 210"/>
                  <a:gd name="T90" fmla="*/ 223 w 274"/>
                  <a:gd name="T91" fmla="*/ 109 h 210"/>
                  <a:gd name="T92" fmla="*/ 202 w 274"/>
                  <a:gd name="T93" fmla="*/ 103 h 210"/>
                  <a:gd name="T94" fmla="*/ 185 w 274"/>
                  <a:gd name="T95" fmla="*/ 95 h 210"/>
                  <a:gd name="T96" fmla="*/ 171 w 274"/>
                  <a:gd name="T97" fmla="*/ 70 h 210"/>
                  <a:gd name="T98" fmla="*/ 161 w 274"/>
                  <a:gd name="T99" fmla="*/ 39 h 210"/>
                  <a:gd name="T100" fmla="*/ 148 w 274"/>
                  <a:gd name="T101" fmla="*/ 39 h 210"/>
                  <a:gd name="T102" fmla="*/ 144 w 274"/>
                  <a:gd name="T103" fmla="*/ 31 h 210"/>
                  <a:gd name="T104" fmla="*/ 137 w 274"/>
                  <a:gd name="T105" fmla="*/ 33 h 210"/>
                  <a:gd name="T106" fmla="*/ 123 w 274"/>
                  <a:gd name="T107" fmla="*/ 20 h 210"/>
                  <a:gd name="T108" fmla="*/ 100 w 274"/>
                  <a:gd name="T109" fmla="*/ 14 h 210"/>
                  <a:gd name="T110" fmla="*/ 90 w 274"/>
                  <a:gd name="T111" fmla="*/ 22 h 210"/>
                  <a:gd name="T112" fmla="*/ 69 w 274"/>
                  <a:gd name="T113" fmla="*/ 14 h 210"/>
                  <a:gd name="T114" fmla="*/ 56 w 274"/>
                  <a:gd name="T115" fmla="*/ 14 h 210"/>
                  <a:gd name="T116" fmla="*/ 50 w 274"/>
                  <a:gd name="T117" fmla="*/ 3 h 210"/>
                  <a:gd name="T118" fmla="*/ 44 w 274"/>
                  <a:gd name="T119" fmla="*/ 0 h 210"/>
                  <a:gd name="T120" fmla="*/ 35 w 274"/>
                  <a:gd name="T121" fmla="*/ 3 h 210"/>
                  <a:gd name="T122" fmla="*/ 10 w 274"/>
                  <a:gd name="T123" fmla="*/ 0 h 2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74" h="210">
                    <a:moveTo>
                      <a:pt x="10" y="0"/>
                    </a:moveTo>
                    <a:lnTo>
                      <a:pt x="0" y="17"/>
                    </a:lnTo>
                    <a:lnTo>
                      <a:pt x="0" y="36"/>
                    </a:lnTo>
                    <a:lnTo>
                      <a:pt x="19" y="56"/>
                    </a:lnTo>
                    <a:lnTo>
                      <a:pt x="31" y="50"/>
                    </a:lnTo>
                    <a:lnTo>
                      <a:pt x="35" y="59"/>
                    </a:lnTo>
                    <a:lnTo>
                      <a:pt x="46" y="61"/>
                    </a:lnTo>
                    <a:lnTo>
                      <a:pt x="54" y="47"/>
                    </a:lnTo>
                    <a:lnTo>
                      <a:pt x="81" y="50"/>
                    </a:lnTo>
                    <a:lnTo>
                      <a:pt x="85" y="64"/>
                    </a:lnTo>
                    <a:lnTo>
                      <a:pt x="94" y="70"/>
                    </a:lnTo>
                    <a:lnTo>
                      <a:pt x="117" y="67"/>
                    </a:lnTo>
                    <a:lnTo>
                      <a:pt x="125" y="75"/>
                    </a:lnTo>
                    <a:lnTo>
                      <a:pt x="137" y="84"/>
                    </a:lnTo>
                    <a:lnTo>
                      <a:pt x="146" y="100"/>
                    </a:lnTo>
                    <a:lnTo>
                      <a:pt x="146" y="123"/>
                    </a:lnTo>
                    <a:lnTo>
                      <a:pt x="138" y="128"/>
                    </a:lnTo>
                    <a:lnTo>
                      <a:pt x="142" y="137"/>
                    </a:lnTo>
                    <a:lnTo>
                      <a:pt x="131" y="150"/>
                    </a:lnTo>
                    <a:lnTo>
                      <a:pt x="131" y="170"/>
                    </a:lnTo>
                    <a:lnTo>
                      <a:pt x="148" y="173"/>
                    </a:lnTo>
                    <a:lnTo>
                      <a:pt x="158" y="167"/>
                    </a:lnTo>
                    <a:lnTo>
                      <a:pt x="161" y="159"/>
                    </a:lnTo>
                    <a:lnTo>
                      <a:pt x="167" y="167"/>
                    </a:lnTo>
                    <a:lnTo>
                      <a:pt x="177" y="162"/>
                    </a:lnTo>
                    <a:lnTo>
                      <a:pt x="198" y="173"/>
                    </a:lnTo>
                    <a:lnTo>
                      <a:pt x="211" y="192"/>
                    </a:lnTo>
                    <a:lnTo>
                      <a:pt x="215" y="192"/>
                    </a:lnTo>
                    <a:lnTo>
                      <a:pt x="217" y="203"/>
                    </a:lnTo>
                    <a:lnTo>
                      <a:pt x="231" y="209"/>
                    </a:lnTo>
                    <a:lnTo>
                      <a:pt x="246" y="209"/>
                    </a:lnTo>
                    <a:lnTo>
                      <a:pt x="236" y="198"/>
                    </a:lnTo>
                    <a:lnTo>
                      <a:pt x="240" y="187"/>
                    </a:lnTo>
                    <a:lnTo>
                      <a:pt x="252" y="198"/>
                    </a:lnTo>
                    <a:lnTo>
                      <a:pt x="265" y="201"/>
                    </a:lnTo>
                    <a:lnTo>
                      <a:pt x="267" y="184"/>
                    </a:lnTo>
                    <a:lnTo>
                      <a:pt x="254" y="170"/>
                    </a:lnTo>
                    <a:lnTo>
                      <a:pt x="244" y="170"/>
                    </a:lnTo>
                    <a:lnTo>
                      <a:pt x="231" y="156"/>
                    </a:lnTo>
                    <a:lnTo>
                      <a:pt x="244" y="156"/>
                    </a:lnTo>
                    <a:lnTo>
                      <a:pt x="254" y="164"/>
                    </a:lnTo>
                    <a:lnTo>
                      <a:pt x="273" y="164"/>
                    </a:lnTo>
                    <a:lnTo>
                      <a:pt x="269" y="148"/>
                    </a:lnTo>
                    <a:lnTo>
                      <a:pt x="252" y="131"/>
                    </a:lnTo>
                    <a:lnTo>
                      <a:pt x="240" y="128"/>
                    </a:lnTo>
                    <a:lnTo>
                      <a:pt x="223" y="109"/>
                    </a:lnTo>
                    <a:lnTo>
                      <a:pt x="202" y="103"/>
                    </a:lnTo>
                    <a:lnTo>
                      <a:pt x="185" y="95"/>
                    </a:lnTo>
                    <a:lnTo>
                      <a:pt x="171" y="70"/>
                    </a:lnTo>
                    <a:lnTo>
                      <a:pt x="161" y="39"/>
                    </a:lnTo>
                    <a:lnTo>
                      <a:pt x="148" y="39"/>
                    </a:lnTo>
                    <a:lnTo>
                      <a:pt x="144" y="31"/>
                    </a:lnTo>
                    <a:lnTo>
                      <a:pt x="137" y="33"/>
                    </a:lnTo>
                    <a:lnTo>
                      <a:pt x="123" y="20"/>
                    </a:lnTo>
                    <a:lnTo>
                      <a:pt x="100" y="14"/>
                    </a:lnTo>
                    <a:lnTo>
                      <a:pt x="90" y="22"/>
                    </a:lnTo>
                    <a:lnTo>
                      <a:pt x="69" y="14"/>
                    </a:lnTo>
                    <a:lnTo>
                      <a:pt x="56" y="14"/>
                    </a:lnTo>
                    <a:lnTo>
                      <a:pt x="50" y="3"/>
                    </a:lnTo>
                    <a:lnTo>
                      <a:pt x="44" y="0"/>
                    </a:lnTo>
                    <a:lnTo>
                      <a:pt x="35" y="3"/>
                    </a:lnTo>
                    <a:lnTo>
                      <a:pt x="1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62" name="Freeform 37">
                <a:extLst>
                  <a:ext uri="{FF2B5EF4-FFF2-40B4-BE49-F238E27FC236}">
                    <a16:creationId xmlns:a16="http://schemas.microsoft.com/office/drawing/2014/main" id="{4AFE180D-3C1B-3459-B1CC-CD716D1DB662}"/>
                  </a:ext>
                </a:extLst>
              </p:cNvPr>
              <p:cNvSpPr>
                <a:spLocks/>
              </p:cNvSpPr>
              <p:nvPr/>
            </p:nvSpPr>
            <p:spPr bwMode="auto">
              <a:xfrm>
                <a:off x="1064" y="1925"/>
                <a:ext cx="195" cy="98"/>
              </a:xfrm>
              <a:custGeom>
                <a:avLst/>
                <a:gdLst>
                  <a:gd name="T0" fmla="*/ 0 w 195"/>
                  <a:gd name="T1" fmla="*/ 49 h 98"/>
                  <a:gd name="T2" fmla="*/ 17 w 195"/>
                  <a:gd name="T3" fmla="*/ 20 h 98"/>
                  <a:gd name="T4" fmla="*/ 25 w 195"/>
                  <a:gd name="T5" fmla="*/ 20 h 98"/>
                  <a:gd name="T6" fmla="*/ 38 w 195"/>
                  <a:gd name="T7" fmla="*/ 6 h 98"/>
                  <a:gd name="T8" fmla="*/ 54 w 195"/>
                  <a:gd name="T9" fmla="*/ 6 h 98"/>
                  <a:gd name="T10" fmla="*/ 58 w 195"/>
                  <a:gd name="T11" fmla="*/ 3 h 98"/>
                  <a:gd name="T12" fmla="*/ 63 w 195"/>
                  <a:gd name="T13" fmla="*/ 0 h 98"/>
                  <a:gd name="T14" fmla="*/ 83 w 195"/>
                  <a:gd name="T15" fmla="*/ 17 h 98"/>
                  <a:gd name="T16" fmla="*/ 88 w 195"/>
                  <a:gd name="T17" fmla="*/ 29 h 98"/>
                  <a:gd name="T18" fmla="*/ 92 w 195"/>
                  <a:gd name="T19" fmla="*/ 23 h 98"/>
                  <a:gd name="T20" fmla="*/ 108 w 195"/>
                  <a:gd name="T21" fmla="*/ 34 h 98"/>
                  <a:gd name="T22" fmla="*/ 117 w 195"/>
                  <a:gd name="T23" fmla="*/ 34 h 98"/>
                  <a:gd name="T24" fmla="*/ 125 w 195"/>
                  <a:gd name="T25" fmla="*/ 43 h 98"/>
                  <a:gd name="T26" fmla="*/ 138 w 195"/>
                  <a:gd name="T27" fmla="*/ 49 h 98"/>
                  <a:gd name="T28" fmla="*/ 138 w 195"/>
                  <a:gd name="T29" fmla="*/ 63 h 98"/>
                  <a:gd name="T30" fmla="*/ 163 w 195"/>
                  <a:gd name="T31" fmla="*/ 63 h 98"/>
                  <a:gd name="T32" fmla="*/ 169 w 195"/>
                  <a:gd name="T33" fmla="*/ 77 h 98"/>
                  <a:gd name="T34" fmla="*/ 184 w 195"/>
                  <a:gd name="T35" fmla="*/ 77 h 98"/>
                  <a:gd name="T36" fmla="*/ 194 w 195"/>
                  <a:gd name="T37" fmla="*/ 94 h 98"/>
                  <a:gd name="T38" fmla="*/ 188 w 195"/>
                  <a:gd name="T39" fmla="*/ 97 h 98"/>
                  <a:gd name="T40" fmla="*/ 184 w 195"/>
                  <a:gd name="T41" fmla="*/ 91 h 98"/>
                  <a:gd name="T42" fmla="*/ 182 w 195"/>
                  <a:gd name="T43" fmla="*/ 88 h 98"/>
                  <a:gd name="T44" fmla="*/ 169 w 195"/>
                  <a:gd name="T45" fmla="*/ 91 h 98"/>
                  <a:gd name="T46" fmla="*/ 165 w 195"/>
                  <a:gd name="T47" fmla="*/ 94 h 98"/>
                  <a:gd name="T48" fmla="*/ 154 w 195"/>
                  <a:gd name="T49" fmla="*/ 97 h 98"/>
                  <a:gd name="T50" fmla="*/ 136 w 195"/>
                  <a:gd name="T51" fmla="*/ 97 h 98"/>
                  <a:gd name="T52" fmla="*/ 125 w 195"/>
                  <a:gd name="T53" fmla="*/ 97 h 98"/>
                  <a:gd name="T54" fmla="*/ 125 w 195"/>
                  <a:gd name="T55" fmla="*/ 88 h 98"/>
                  <a:gd name="T56" fmla="*/ 108 w 195"/>
                  <a:gd name="T57" fmla="*/ 66 h 98"/>
                  <a:gd name="T58" fmla="*/ 108 w 195"/>
                  <a:gd name="T59" fmla="*/ 51 h 98"/>
                  <a:gd name="T60" fmla="*/ 88 w 195"/>
                  <a:gd name="T61" fmla="*/ 51 h 98"/>
                  <a:gd name="T62" fmla="*/ 81 w 195"/>
                  <a:gd name="T63" fmla="*/ 43 h 98"/>
                  <a:gd name="T64" fmla="*/ 75 w 195"/>
                  <a:gd name="T65" fmla="*/ 51 h 98"/>
                  <a:gd name="T66" fmla="*/ 69 w 195"/>
                  <a:gd name="T67" fmla="*/ 40 h 98"/>
                  <a:gd name="T68" fmla="*/ 63 w 195"/>
                  <a:gd name="T69" fmla="*/ 40 h 98"/>
                  <a:gd name="T70" fmla="*/ 63 w 195"/>
                  <a:gd name="T71" fmla="*/ 26 h 98"/>
                  <a:gd name="T72" fmla="*/ 58 w 195"/>
                  <a:gd name="T73" fmla="*/ 20 h 98"/>
                  <a:gd name="T74" fmla="*/ 40 w 195"/>
                  <a:gd name="T75" fmla="*/ 23 h 98"/>
                  <a:gd name="T76" fmla="*/ 29 w 195"/>
                  <a:gd name="T77" fmla="*/ 40 h 98"/>
                  <a:gd name="T78" fmla="*/ 15 w 195"/>
                  <a:gd name="T79" fmla="*/ 43 h 98"/>
                  <a:gd name="T80" fmla="*/ 0 w 195"/>
                  <a:gd name="T81" fmla="*/ 49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5" h="98">
                    <a:moveTo>
                      <a:pt x="0" y="49"/>
                    </a:moveTo>
                    <a:lnTo>
                      <a:pt x="17" y="20"/>
                    </a:lnTo>
                    <a:lnTo>
                      <a:pt x="25" y="20"/>
                    </a:lnTo>
                    <a:lnTo>
                      <a:pt x="38" y="6"/>
                    </a:lnTo>
                    <a:lnTo>
                      <a:pt x="54" y="6"/>
                    </a:lnTo>
                    <a:lnTo>
                      <a:pt x="58" y="3"/>
                    </a:lnTo>
                    <a:lnTo>
                      <a:pt x="63" y="0"/>
                    </a:lnTo>
                    <a:lnTo>
                      <a:pt x="83" y="17"/>
                    </a:lnTo>
                    <a:lnTo>
                      <a:pt x="88" y="29"/>
                    </a:lnTo>
                    <a:lnTo>
                      <a:pt x="92" y="23"/>
                    </a:lnTo>
                    <a:lnTo>
                      <a:pt x="108" y="34"/>
                    </a:lnTo>
                    <a:lnTo>
                      <a:pt x="117" y="34"/>
                    </a:lnTo>
                    <a:lnTo>
                      <a:pt x="125" y="43"/>
                    </a:lnTo>
                    <a:lnTo>
                      <a:pt x="138" y="49"/>
                    </a:lnTo>
                    <a:lnTo>
                      <a:pt x="138" y="63"/>
                    </a:lnTo>
                    <a:lnTo>
                      <a:pt x="163" y="63"/>
                    </a:lnTo>
                    <a:lnTo>
                      <a:pt x="169" y="77"/>
                    </a:lnTo>
                    <a:lnTo>
                      <a:pt x="184" y="77"/>
                    </a:lnTo>
                    <a:lnTo>
                      <a:pt x="194" y="94"/>
                    </a:lnTo>
                    <a:lnTo>
                      <a:pt x="188" y="97"/>
                    </a:lnTo>
                    <a:lnTo>
                      <a:pt x="184" y="91"/>
                    </a:lnTo>
                    <a:lnTo>
                      <a:pt x="182" y="88"/>
                    </a:lnTo>
                    <a:lnTo>
                      <a:pt x="169" y="91"/>
                    </a:lnTo>
                    <a:lnTo>
                      <a:pt x="165" y="94"/>
                    </a:lnTo>
                    <a:lnTo>
                      <a:pt x="154" y="97"/>
                    </a:lnTo>
                    <a:lnTo>
                      <a:pt x="136" y="97"/>
                    </a:lnTo>
                    <a:lnTo>
                      <a:pt x="125" y="97"/>
                    </a:lnTo>
                    <a:lnTo>
                      <a:pt x="125" y="88"/>
                    </a:lnTo>
                    <a:lnTo>
                      <a:pt x="108" y="66"/>
                    </a:lnTo>
                    <a:lnTo>
                      <a:pt x="108" y="51"/>
                    </a:lnTo>
                    <a:lnTo>
                      <a:pt x="88" y="51"/>
                    </a:lnTo>
                    <a:lnTo>
                      <a:pt x="81" y="43"/>
                    </a:lnTo>
                    <a:lnTo>
                      <a:pt x="75" y="51"/>
                    </a:lnTo>
                    <a:lnTo>
                      <a:pt x="69" y="40"/>
                    </a:lnTo>
                    <a:lnTo>
                      <a:pt x="63" y="40"/>
                    </a:lnTo>
                    <a:lnTo>
                      <a:pt x="63" y="26"/>
                    </a:lnTo>
                    <a:lnTo>
                      <a:pt x="58" y="20"/>
                    </a:lnTo>
                    <a:lnTo>
                      <a:pt x="40" y="23"/>
                    </a:lnTo>
                    <a:lnTo>
                      <a:pt x="29" y="40"/>
                    </a:lnTo>
                    <a:lnTo>
                      <a:pt x="15" y="43"/>
                    </a:lnTo>
                    <a:lnTo>
                      <a:pt x="0" y="4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63" name="Freeform 38">
                <a:extLst>
                  <a:ext uri="{FF2B5EF4-FFF2-40B4-BE49-F238E27FC236}">
                    <a16:creationId xmlns:a16="http://schemas.microsoft.com/office/drawing/2014/main" id="{7953A952-5501-BD66-6BD7-B8D2F4BD173A}"/>
                  </a:ext>
                </a:extLst>
              </p:cNvPr>
              <p:cNvSpPr>
                <a:spLocks/>
              </p:cNvSpPr>
              <p:nvPr/>
            </p:nvSpPr>
            <p:spPr bwMode="auto">
              <a:xfrm>
                <a:off x="1234" y="1995"/>
                <a:ext cx="129" cy="83"/>
              </a:xfrm>
              <a:custGeom>
                <a:avLst/>
                <a:gdLst>
                  <a:gd name="T0" fmla="*/ 0 w 129"/>
                  <a:gd name="T1" fmla="*/ 62 h 83"/>
                  <a:gd name="T2" fmla="*/ 12 w 129"/>
                  <a:gd name="T3" fmla="*/ 65 h 83"/>
                  <a:gd name="T4" fmla="*/ 40 w 129"/>
                  <a:gd name="T5" fmla="*/ 62 h 83"/>
                  <a:gd name="T6" fmla="*/ 52 w 129"/>
                  <a:gd name="T7" fmla="*/ 79 h 83"/>
                  <a:gd name="T8" fmla="*/ 68 w 129"/>
                  <a:gd name="T9" fmla="*/ 82 h 83"/>
                  <a:gd name="T10" fmla="*/ 76 w 129"/>
                  <a:gd name="T11" fmla="*/ 62 h 83"/>
                  <a:gd name="T12" fmla="*/ 72 w 129"/>
                  <a:gd name="T13" fmla="*/ 57 h 83"/>
                  <a:gd name="T14" fmla="*/ 80 w 129"/>
                  <a:gd name="T15" fmla="*/ 48 h 83"/>
                  <a:gd name="T16" fmla="*/ 96 w 129"/>
                  <a:gd name="T17" fmla="*/ 62 h 83"/>
                  <a:gd name="T18" fmla="*/ 108 w 129"/>
                  <a:gd name="T19" fmla="*/ 62 h 83"/>
                  <a:gd name="T20" fmla="*/ 108 w 129"/>
                  <a:gd name="T21" fmla="*/ 54 h 83"/>
                  <a:gd name="T22" fmla="*/ 116 w 129"/>
                  <a:gd name="T23" fmla="*/ 54 h 83"/>
                  <a:gd name="T24" fmla="*/ 128 w 129"/>
                  <a:gd name="T25" fmla="*/ 40 h 83"/>
                  <a:gd name="T26" fmla="*/ 120 w 129"/>
                  <a:gd name="T27" fmla="*/ 37 h 83"/>
                  <a:gd name="T28" fmla="*/ 120 w 129"/>
                  <a:gd name="T29" fmla="*/ 23 h 83"/>
                  <a:gd name="T30" fmla="*/ 120 w 129"/>
                  <a:gd name="T31" fmla="*/ 11 h 83"/>
                  <a:gd name="T32" fmla="*/ 102 w 129"/>
                  <a:gd name="T33" fmla="*/ 8 h 83"/>
                  <a:gd name="T34" fmla="*/ 88 w 129"/>
                  <a:gd name="T35" fmla="*/ 11 h 83"/>
                  <a:gd name="T36" fmla="*/ 76 w 129"/>
                  <a:gd name="T37" fmla="*/ 11 h 83"/>
                  <a:gd name="T38" fmla="*/ 58 w 129"/>
                  <a:gd name="T39" fmla="*/ 8 h 83"/>
                  <a:gd name="T40" fmla="*/ 44 w 129"/>
                  <a:gd name="T41" fmla="*/ 0 h 83"/>
                  <a:gd name="T42" fmla="*/ 40 w 129"/>
                  <a:gd name="T43" fmla="*/ 8 h 83"/>
                  <a:gd name="T44" fmla="*/ 38 w 129"/>
                  <a:gd name="T45" fmla="*/ 25 h 83"/>
                  <a:gd name="T46" fmla="*/ 24 w 129"/>
                  <a:gd name="T47" fmla="*/ 25 h 83"/>
                  <a:gd name="T48" fmla="*/ 20 w 129"/>
                  <a:gd name="T49" fmla="*/ 40 h 83"/>
                  <a:gd name="T50" fmla="*/ 12 w 129"/>
                  <a:gd name="T51" fmla="*/ 45 h 83"/>
                  <a:gd name="T52" fmla="*/ 0 w 129"/>
                  <a:gd name="T53" fmla="*/ 62 h 8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9" h="83">
                    <a:moveTo>
                      <a:pt x="0" y="62"/>
                    </a:moveTo>
                    <a:lnTo>
                      <a:pt x="12" y="65"/>
                    </a:lnTo>
                    <a:lnTo>
                      <a:pt x="40" y="62"/>
                    </a:lnTo>
                    <a:lnTo>
                      <a:pt x="52" y="79"/>
                    </a:lnTo>
                    <a:lnTo>
                      <a:pt x="68" y="82"/>
                    </a:lnTo>
                    <a:lnTo>
                      <a:pt x="76" y="62"/>
                    </a:lnTo>
                    <a:lnTo>
                      <a:pt x="72" y="57"/>
                    </a:lnTo>
                    <a:lnTo>
                      <a:pt x="80" y="48"/>
                    </a:lnTo>
                    <a:lnTo>
                      <a:pt x="96" y="62"/>
                    </a:lnTo>
                    <a:lnTo>
                      <a:pt x="108" y="62"/>
                    </a:lnTo>
                    <a:lnTo>
                      <a:pt x="108" y="54"/>
                    </a:lnTo>
                    <a:lnTo>
                      <a:pt x="116" y="54"/>
                    </a:lnTo>
                    <a:lnTo>
                      <a:pt x="128" y="40"/>
                    </a:lnTo>
                    <a:lnTo>
                      <a:pt x="120" y="37"/>
                    </a:lnTo>
                    <a:lnTo>
                      <a:pt x="120" y="23"/>
                    </a:lnTo>
                    <a:lnTo>
                      <a:pt x="120" y="11"/>
                    </a:lnTo>
                    <a:lnTo>
                      <a:pt x="102" y="8"/>
                    </a:lnTo>
                    <a:lnTo>
                      <a:pt x="88" y="11"/>
                    </a:lnTo>
                    <a:lnTo>
                      <a:pt x="76" y="11"/>
                    </a:lnTo>
                    <a:lnTo>
                      <a:pt x="58" y="8"/>
                    </a:lnTo>
                    <a:lnTo>
                      <a:pt x="44" y="0"/>
                    </a:lnTo>
                    <a:lnTo>
                      <a:pt x="40" y="8"/>
                    </a:lnTo>
                    <a:lnTo>
                      <a:pt x="38" y="25"/>
                    </a:lnTo>
                    <a:lnTo>
                      <a:pt x="24" y="25"/>
                    </a:lnTo>
                    <a:lnTo>
                      <a:pt x="20" y="40"/>
                    </a:lnTo>
                    <a:lnTo>
                      <a:pt x="12" y="45"/>
                    </a:lnTo>
                    <a:lnTo>
                      <a:pt x="0" y="62"/>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64" name="Freeform 39">
                <a:extLst>
                  <a:ext uri="{FF2B5EF4-FFF2-40B4-BE49-F238E27FC236}">
                    <a16:creationId xmlns:a16="http://schemas.microsoft.com/office/drawing/2014/main" id="{DC6DCCE8-3DC4-AF12-1597-3E714BDC6658}"/>
                  </a:ext>
                </a:extLst>
              </p:cNvPr>
              <p:cNvSpPr>
                <a:spLocks/>
              </p:cNvSpPr>
              <p:nvPr/>
            </p:nvSpPr>
            <p:spPr bwMode="auto">
              <a:xfrm>
                <a:off x="1155" y="2228"/>
                <a:ext cx="802" cy="1698"/>
              </a:xfrm>
              <a:custGeom>
                <a:avLst/>
                <a:gdLst>
                  <a:gd name="T0" fmla="*/ 92 w 802"/>
                  <a:gd name="T1" fmla="*/ 28 h 1698"/>
                  <a:gd name="T2" fmla="*/ 152 w 802"/>
                  <a:gd name="T3" fmla="*/ 3 h 1698"/>
                  <a:gd name="T4" fmla="*/ 127 w 802"/>
                  <a:gd name="T5" fmla="*/ 59 h 1698"/>
                  <a:gd name="T6" fmla="*/ 152 w 802"/>
                  <a:gd name="T7" fmla="*/ 56 h 1698"/>
                  <a:gd name="T8" fmla="*/ 177 w 802"/>
                  <a:gd name="T9" fmla="*/ 53 h 1698"/>
                  <a:gd name="T10" fmla="*/ 212 w 802"/>
                  <a:gd name="T11" fmla="*/ 73 h 1698"/>
                  <a:gd name="T12" fmla="*/ 322 w 802"/>
                  <a:gd name="T13" fmla="*/ 103 h 1698"/>
                  <a:gd name="T14" fmla="*/ 372 w 802"/>
                  <a:gd name="T15" fmla="*/ 134 h 1698"/>
                  <a:gd name="T16" fmla="*/ 437 w 802"/>
                  <a:gd name="T17" fmla="*/ 151 h 1698"/>
                  <a:gd name="T18" fmla="*/ 530 w 802"/>
                  <a:gd name="T19" fmla="*/ 234 h 1698"/>
                  <a:gd name="T20" fmla="*/ 581 w 802"/>
                  <a:gd name="T21" fmla="*/ 338 h 1698"/>
                  <a:gd name="T22" fmla="*/ 780 w 802"/>
                  <a:gd name="T23" fmla="*/ 424 h 1698"/>
                  <a:gd name="T24" fmla="*/ 782 w 802"/>
                  <a:gd name="T25" fmla="*/ 567 h 1698"/>
                  <a:gd name="T26" fmla="*/ 731 w 802"/>
                  <a:gd name="T27" fmla="*/ 642 h 1698"/>
                  <a:gd name="T28" fmla="*/ 723 w 802"/>
                  <a:gd name="T29" fmla="*/ 751 h 1698"/>
                  <a:gd name="T30" fmla="*/ 694 w 802"/>
                  <a:gd name="T31" fmla="*/ 798 h 1698"/>
                  <a:gd name="T32" fmla="*/ 647 w 802"/>
                  <a:gd name="T33" fmla="*/ 879 h 1698"/>
                  <a:gd name="T34" fmla="*/ 579 w 802"/>
                  <a:gd name="T35" fmla="*/ 907 h 1698"/>
                  <a:gd name="T36" fmla="*/ 544 w 802"/>
                  <a:gd name="T37" fmla="*/ 991 h 1698"/>
                  <a:gd name="T38" fmla="*/ 536 w 802"/>
                  <a:gd name="T39" fmla="*/ 1061 h 1698"/>
                  <a:gd name="T40" fmla="*/ 481 w 802"/>
                  <a:gd name="T41" fmla="*/ 1125 h 1698"/>
                  <a:gd name="T42" fmla="*/ 448 w 802"/>
                  <a:gd name="T43" fmla="*/ 1175 h 1698"/>
                  <a:gd name="T44" fmla="*/ 427 w 802"/>
                  <a:gd name="T45" fmla="*/ 1200 h 1698"/>
                  <a:gd name="T46" fmla="*/ 415 w 802"/>
                  <a:gd name="T47" fmla="*/ 1267 h 1698"/>
                  <a:gd name="T48" fmla="*/ 361 w 802"/>
                  <a:gd name="T49" fmla="*/ 1295 h 1698"/>
                  <a:gd name="T50" fmla="*/ 318 w 802"/>
                  <a:gd name="T51" fmla="*/ 1323 h 1698"/>
                  <a:gd name="T52" fmla="*/ 316 w 802"/>
                  <a:gd name="T53" fmla="*/ 1387 h 1698"/>
                  <a:gd name="T54" fmla="*/ 275 w 802"/>
                  <a:gd name="T55" fmla="*/ 1437 h 1698"/>
                  <a:gd name="T56" fmla="*/ 300 w 802"/>
                  <a:gd name="T57" fmla="*/ 1482 h 1698"/>
                  <a:gd name="T58" fmla="*/ 259 w 802"/>
                  <a:gd name="T59" fmla="*/ 1524 h 1698"/>
                  <a:gd name="T60" fmla="*/ 238 w 802"/>
                  <a:gd name="T61" fmla="*/ 1597 h 1698"/>
                  <a:gd name="T62" fmla="*/ 292 w 802"/>
                  <a:gd name="T63" fmla="*/ 1697 h 1698"/>
                  <a:gd name="T64" fmla="*/ 228 w 802"/>
                  <a:gd name="T65" fmla="*/ 1647 h 1698"/>
                  <a:gd name="T66" fmla="*/ 187 w 802"/>
                  <a:gd name="T67" fmla="*/ 1557 h 1698"/>
                  <a:gd name="T68" fmla="*/ 183 w 802"/>
                  <a:gd name="T69" fmla="*/ 1323 h 1698"/>
                  <a:gd name="T70" fmla="*/ 177 w 802"/>
                  <a:gd name="T71" fmla="*/ 1223 h 1698"/>
                  <a:gd name="T72" fmla="*/ 181 w 802"/>
                  <a:gd name="T73" fmla="*/ 1114 h 1698"/>
                  <a:gd name="T74" fmla="*/ 189 w 802"/>
                  <a:gd name="T75" fmla="*/ 1027 h 1698"/>
                  <a:gd name="T76" fmla="*/ 185 w 802"/>
                  <a:gd name="T77" fmla="*/ 888 h 1698"/>
                  <a:gd name="T78" fmla="*/ 191 w 802"/>
                  <a:gd name="T79" fmla="*/ 773 h 1698"/>
                  <a:gd name="T80" fmla="*/ 144 w 802"/>
                  <a:gd name="T81" fmla="*/ 695 h 1698"/>
                  <a:gd name="T82" fmla="*/ 72 w 802"/>
                  <a:gd name="T83" fmla="*/ 634 h 1698"/>
                  <a:gd name="T84" fmla="*/ 47 w 802"/>
                  <a:gd name="T85" fmla="*/ 539 h 1698"/>
                  <a:gd name="T86" fmla="*/ 14 w 802"/>
                  <a:gd name="T87" fmla="*/ 486 h 1698"/>
                  <a:gd name="T88" fmla="*/ 16 w 802"/>
                  <a:gd name="T89" fmla="*/ 396 h 1698"/>
                  <a:gd name="T90" fmla="*/ 8 w 802"/>
                  <a:gd name="T91" fmla="*/ 310 h 1698"/>
                  <a:gd name="T92" fmla="*/ 58 w 802"/>
                  <a:gd name="T93" fmla="*/ 140 h 16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02" h="1698">
                    <a:moveTo>
                      <a:pt x="62" y="75"/>
                    </a:moveTo>
                    <a:lnTo>
                      <a:pt x="72" y="56"/>
                    </a:lnTo>
                    <a:lnTo>
                      <a:pt x="92" y="28"/>
                    </a:lnTo>
                    <a:lnTo>
                      <a:pt x="121" y="11"/>
                    </a:lnTo>
                    <a:lnTo>
                      <a:pt x="136" y="0"/>
                    </a:lnTo>
                    <a:lnTo>
                      <a:pt x="152" y="3"/>
                    </a:lnTo>
                    <a:lnTo>
                      <a:pt x="148" y="17"/>
                    </a:lnTo>
                    <a:lnTo>
                      <a:pt x="131" y="31"/>
                    </a:lnTo>
                    <a:lnTo>
                      <a:pt x="127" y="59"/>
                    </a:lnTo>
                    <a:lnTo>
                      <a:pt x="131" y="81"/>
                    </a:lnTo>
                    <a:lnTo>
                      <a:pt x="146" y="81"/>
                    </a:lnTo>
                    <a:lnTo>
                      <a:pt x="152" y="56"/>
                    </a:lnTo>
                    <a:lnTo>
                      <a:pt x="156" y="31"/>
                    </a:lnTo>
                    <a:lnTo>
                      <a:pt x="166" y="39"/>
                    </a:lnTo>
                    <a:lnTo>
                      <a:pt x="177" y="53"/>
                    </a:lnTo>
                    <a:lnTo>
                      <a:pt x="197" y="47"/>
                    </a:lnTo>
                    <a:lnTo>
                      <a:pt x="209" y="59"/>
                    </a:lnTo>
                    <a:lnTo>
                      <a:pt x="212" y="73"/>
                    </a:lnTo>
                    <a:lnTo>
                      <a:pt x="242" y="67"/>
                    </a:lnTo>
                    <a:lnTo>
                      <a:pt x="300" y="59"/>
                    </a:lnTo>
                    <a:lnTo>
                      <a:pt x="322" y="103"/>
                    </a:lnTo>
                    <a:lnTo>
                      <a:pt x="359" y="126"/>
                    </a:lnTo>
                    <a:lnTo>
                      <a:pt x="357" y="145"/>
                    </a:lnTo>
                    <a:lnTo>
                      <a:pt x="372" y="134"/>
                    </a:lnTo>
                    <a:lnTo>
                      <a:pt x="390" y="134"/>
                    </a:lnTo>
                    <a:lnTo>
                      <a:pt x="411" y="154"/>
                    </a:lnTo>
                    <a:lnTo>
                      <a:pt x="437" y="151"/>
                    </a:lnTo>
                    <a:lnTo>
                      <a:pt x="458" y="154"/>
                    </a:lnTo>
                    <a:lnTo>
                      <a:pt x="493" y="190"/>
                    </a:lnTo>
                    <a:lnTo>
                      <a:pt x="530" y="234"/>
                    </a:lnTo>
                    <a:lnTo>
                      <a:pt x="546" y="285"/>
                    </a:lnTo>
                    <a:lnTo>
                      <a:pt x="536" y="324"/>
                    </a:lnTo>
                    <a:lnTo>
                      <a:pt x="581" y="338"/>
                    </a:lnTo>
                    <a:lnTo>
                      <a:pt x="655" y="357"/>
                    </a:lnTo>
                    <a:lnTo>
                      <a:pt x="731" y="380"/>
                    </a:lnTo>
                    <a:lnTo>
                      <a:pt x="780" y="424"/>
                    </a:lnTo>
                    <a:lnTo>
                      <a:pt x="801" y="466"/>
                    </a:lnTo>
                    <a:lnTo>
                      <a:pt x="801" y="519"/>
                    </a:lnTo>
                    <a:lnTo>
                      <a:pt x="782" y="567"/>
                    </a:lnTo>
                    <a:lnTo>
                      <a:pt x="760" y="592"/>
                    </a:lnTo>
                    <a:lnTo>
                      <a:pt x="746" y="608"/>
                    </a:lnTo>
                    <a:lnTo>
                      <a:pt x="731" y="642"/>
                    </a:lnTo>
                    <a:lnTo>
                      <a:pt x="729" y="673"/>
                    </a:lnTo>
                    <a:lnTo>
                      <a:pt x="731" y="712"/>
                    </a:lnTo>
                    <a:lnTo>
                      <a:pt x="723" y="751"/>
                    </a:lnTo>
                    <a:lnTo>
                      <a:pt x="711" y="759"/>
                    </a:lnTo>
                    <a:lnTo>
                      <a:pt x="707" y="782"/>
                    </a:lnTo>
                    <a:lnTo>
                      <a:pt x="694" y="798"/>
                    </a:lnTo>
                    <a:lnTo>
                      <a:pt x="692" y="818"/>
                    </a:lnTo>
                    <a:lnTo>
                      <a:pt x="674" y="840"/>
                    </a:lnTo>
                    <a:lnTo>
                      <a:pt x="647" y="879"/>
                    </a:lnTo>
                    <a:lnTo>
                      <a:pt x="624" y="890"/>
                    </a:lnTo>
                    <a:lnTo>
                      <a:pt x="608" y="888"/>
                    </a:lnTo>
                    <a:lnTo>
                      <a:pt x="579" y="907"/>
                    </a:lnTo>
                    <a:lnTo>
                      <a:pt x="550" y="952"/>
                    </a:lnTo>
                    <a:lnTo>
                      <a:pt x="544" y="969"/>
                    </a:lnTo>
                    <a:lnTo>
                      <a:pt x="544" y="991"/>
                    </a:lnTo>
                    <a:lnTo>
                      <a:pt x="550" y="1016"/>
                    </a:lnTo>
                    <a:lnTo>
                      <a:pt x="536" y="1041"/>
                    </a:lnTo>
                    <a:lnTo>
                      <a:pt x="536" y="1061"/>
                    </a:lnTo>
                    <a:lnTo>
                      <a:pt x="513" y="1083"/>
                    </a:lnTo>
                    <a:lnTo>
                      <a:pt x="495" y="1100"/>
                    </a:lnTo>
                    <a:lnTo>
                      <a:pt x="481" y="1125"/>
                    </a:lnTo>
                    <a:lnTo>
                      <a:pt x="476" y="1150"/>
                    </a:lnTo>
                    <a:lnTo>
                      <a:pt x="456" y="1181"/>
                    </a:lnTo>
                    <a:lnTo>
                      <a:pt x="448" y="1175"/>
                    </a:lnTo>
                    <a:lnTo>
                      <a:pt x="433" y="1175"/>
                    </a:lnTo>
                    <a:lnTo>
                      <a:pt x="413" y="1186"/>
                    </a:lnTo>
                    <a:lnTo>
                      <a:pt x="427" y="1200"/>
                    </a:lnTo>
                    <a:lnTo>
                      <a:pt x="427" y="1228"/>
                    </a:lnTo>
                    <a:lnTo>
                      <a:pt x="425" y="1250"/>
                    </a:lnTo>
                    <a:lnTo>
                      <a:pt x="415" y="1267"/>
                    </a:lnTo>
                    <a:lnTo>
                      <a:pt x="390" y="1270"/>
                    </a:lnTo>
                    <a:lnTo>
                      <a:pt x="370" y="1278"/>
                    </a:lnTo>
                    <a:lnTo>
                      <a:pt x="361" y="1295"/>
                    </a:lnTo>
                    <a:lnTo>
                      <a:pt x="361" y="1323"/>
                    </a:lnTo>
                    <a:lnTo>
                      <a:pt x="337" y="1326"/>
                    </a:lnTo>
                    <a:lnTo>
                      <a:pt x="318" y="1323"/>
                    </a:lnTo>
                    <a:lnTo>
                      <a:pt x="312" y="1334"/>
                    </a:lnTo>
                    <a:lnTo>
                      <a:pt x="322" y="1345"/>
                    </a:lnTo>
                    <a:lnTo>
                      <a:pt x="316" y="1387"/>
                    </a:lnTo>
                    <a:lnTo>
                      <a:pt x="308" y="1423"/>
                    </a:lnTo>
                    <a:lnTo>
                      <a:pt x="283" y="1423"/>
                    </a:lnTo>
                    <a:lnTo>
                      <a:pt x="275" y="1437"/>
                    </a:lnTo>
                    <a:lnTo>
                      <a:pt x="277" y="1465"/>
                    </a:lnTo>
                    <a:lnTo>
                      <a:pt x="290" y="1465"/>
                    </a:lnTo>
                    <a:lnTo>
                      <a:pt x="300" y="1482"/>
                    </a:lnTo>
                    <a:lnTo>
                      <a:pt x="294" y="1510"/>
                    </a:lnTo>
                    <a:lnTo>
                      <a:pt x="281" y="1513"/>
                    </a:lnTo>
                    <a:lnTo>
                      <a:pt x="259" y="1524"/>
                    </a:lnTo>
                    <a:lnTo>
                      <a:pt x="253" y="1546"/>
                    </a:lnTo>
                    <a:lnTo>
                      <a:pt x="251" y="1580"/>
                    </a:lnTo>
                    <a:lnTo>
                      <a:pt x="238" y="1597"/>
                    </a:lnTo>
                    <a:lnTo>
                      <a:pt x="286" y="1652"/>
                    </a:lnTo>
                    <a:lnTo>
                      <a:pt x="300" y="1680"/>
                    </a:lnTo>
                    <a:lnTo>
                      <a:pt x="292" y="1697"/>
                    </a:lnTo>
                    <a:lnTo>
                      <a:pt x="271" y="1686"/>
                    </a:lnTo>
                    <a:lnTo>
                      <a:pt x="253" y="1664"/>
                    </a:lnTo>
                    <a:lnTo>
                      <a:pt x="228" y="1647"/>
                    </a:lnTo>
                    <a:lnTo>
                      <a:pt x="205" y="1619"/>
                    </a:lnTo>
                    <a:lnTo>
                      <a:pt x="189" y="1585"/>
                    </a:lnTo>
                    <a:lnTo>
                      <a:pt x="187" y="1557"/>
                    </a:lnTo>
                    <a:lnTo>
                      <a:pt x="191" y="1535"/>
                    </a:lnTo>
                    <a:lnTo>
                      <a:pt x="189" y="1354"/>
                    </a:lnTo>
                    <a:lnTo>
                      <a:pt x="183" y="1323"/>
                    </a:lnTo>
                    <a:lnTo>
                      <a:pt x="166" y="1289"/>
                    </a:lnTo>
                    <a:lnTo>
                      <a:pt x="166" y="1259"/>
                    </a:lnTo>
                    <a:lnTo>
                      <a:pt x="177" y="1223"/>
                    </a:lnTo>
                    <a:lnTo>
                      <a:pt x="187" y="1178"/>
                    </a:lnTo>
                    <a:lnTo>
                      <a:pt x="183" y="1133"/>
                    </a:lnTo>
                    <a:lnTo>
                      <a:pt x="181" y="1114"/>
                    </a:lnTo>
                    <a:lnTo>
                      <a:pt x="179" y="1089"/>
                    </a:lnTo>
                    <a:lnTo>
                      <a:pt x="185" y="1077"/>
                    </a:lnTo>
                    <a:lnTo>
                      <a:pt x="189" y="1027"/>
                    </a:lnTo>
                    <a:lnTo>
                      <a:pt x="185" y="1002"/>
                    </a:lnTo>
                    <a:lnTo>
                      <a:pt x="193" y="941"/>
                    </a:lnTo>
                    <a:lnTo>
                      <a:pt x="185" y="888"/>
                    </a:lnTo>
                    <a:lnTo>
                      <a:pt x="191" y="860"/>
                    </a:lnTo>
                    <a:lnTo>
                      <a:pt x="201" y="807"/>
                    </a:lnTo>
                    <a:lnTo>
                      <a:pt x="191" y="773"/>
                    </a:lnTo>
                    <a:lnTo>
                      <a:pt x="172" y="748"/>
                    </a:lnTo>
                    <a:lnTo>
                      <a:pt x="166" y="720"/>
                    </a:lnTo>
                    <a:lnTo>
                      <a:pt x="144" y="695"/>
                    </a:lnTo>
                    <a:lnTo>
                      <a:pt x="121" y="678"/>
                    </a:lnTo>
                    <a:lnTo>
                      <a:pt x="88" y="670"/>
                    </a:lnTo>
                    <a:lnTo>
                      <a:pt x="72" y="634"/>
                    </a:lnTo>
                    <a:lnTo>
                      <a:pt x="51" y="597"/>
                    </a:lnTo>
                    <a:lnTo>
                      <a:pt x="49" y="567"/>
                    </a:lnTo>
                    <a:lnTo>
                      <a:pt x="47" y="539"/>
                    </a:lnTo>
                    <a:lnTo>
                      <a:pt x="41" y="519"/>
                    </a:lnTo>
                    <a:lnTo>
                      <a:pt x="29" y="497"/>
                    </a:lnTo>
                    <a:lnTo>
                      <a:pt x="14" y="486"/>
                    </a:lnTo>
                    <a:lnTo>
                      <a:pt x="2" y="463"/>
                    </a:lnTo>
                    <a:lnTo>
                      <a:pt x="16" y="444"/>
                    </a:lnTo>
                    <a:lnTo>
                      <a:pt x="16" y="396"/>
                    </a:lnTo>
                    <a:lnTo>
                      <a:pt x="8" y="371"/>
                    </a:lnTo>
                    <a:lnTo>
                      <a:pt x="0" y="346"/>
                    </a:lnTo>
                    <a:lnTo>
                      <a:pt x="8" y="310"/>
                    </a:lnTo>
                    <a:lnTo>
                      <a:pt x="39" y="220"/>
                    </a:lnTo>
                    <a:lnTo>
                      <a:pt x="41" y="181"/>
                    </a:lnTo>
                    <a:lnTo>
                      <a:pt x="58" y="140"/>
                    </a:lnTo>
                    <a:lnTo>
                      <a:pt x="58" y="117"/>
                    </a:lnTo>
                    <a:lnTo>
                      <a:pt x="62" y="7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sp>
        <p:nvSpPr>
          <p:cNvPr id="2051" name="Rectangle 40">
            <a:extLst>
              <a:ext uri="{FF2B5EF4-FFF2-40B4-BE49-F238E27FC236}">
                <a16:creationId xmlns:a16="http://schemas.microsoft.com/office/drawing/2014/main" id="{E0B512A6-6266-669D-6432-4B9592CF5245}"/>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fr-FR" altLang="zh-CN"/>
              <a:t>Click to edit Master text styles</a:t>
            </a:r>
          </a:p>
          <a:p>
            <a:pPr lvl="1"/>
            <a:r>
              <a:rPr lang="fr-FR" altLang="zh-CN"/>
              <a:t>Second Level</a:t>
            </a:r>
          </a:p>
          <a:p>
            <a:pPr lvl="2"/>
            <a:r>
              <a:rPr lang="fr-FR" altLang="zh-CN"/>
              <a:t>Third Level</a:t>
            </a:r>
          </a:p>
          <a:p>
            <a:pPr lvl="3"/>
            <a:r>
              <a:rPr lang="fr-FR" altLang="zh-CN"/>
              <a:t>Fourth Level</a:t>
            </a:r>
          </a:p>
          <a:p>
            <a:pPr lvl="4"/>
            <a:r>
              <a:rPr lang="fr-FR" altLang="zh-CN"/>
              <a:t>Fifth Level</a:t>
            </a:r>
          </a:p>
        </p:txBody>
      </p:sp>
      <p:sp>
        <p:nvSpPr>
          <p:cNvPr id="2052" name="Rectangle 41">
            <a:extLst>
              <a:ext uri="{FF2B5EF4-FFF2-40B4-BE49-F238E27FC236}">
                <a16:creationId xmlns:a16="http://schemas.microsoft.com/office/drawing/2014/main" id="{E4D84FA7-7167-21E3-192E-C37516C8FE25}"/>
              </a:ext>
            </a:extLst>
          </p:cNvPr>
          <p:cNvSpPr>
            <a:spLocks noChangeArrowheads="1"/>
          </p:cNvSpPr>
          <p:nvPr/>
        </p:nvSpPr>
        <p:spPr bwMode="auto">
          <a:xfrm>
            <a:off x="6781800" y="6324600"/>
            <a:ext cx="396875" cy="301625"/>
          </a:xfrm>
          <a:prstGeom prst="rect">
            <a:avLst/>
          </a:prstGeom>
          <a:noFill/>
          <a:ln>
            <a:noFill/>
          </a:ln>
        </p:spPr>
        <p:txBody>
          <a:bodyPr wrap="none" lIns="90487" tIns="44450" rIns="90487" bIns="44450">
            <a:spAutoFit/>
          </a:bodyPr>
          <a:lstStyle>
            <a:lvl1pPr eaLnBrk="0" hangingPunct="0">
              <a:defRPr sz="2400">
                <a:solidFill>
                  <a:schemeClr val="tx1"/>
                </a:solidFill>
                <a:latin typeface="ZapfDingbats"/>
                <a:ea typeface="宋体" panose="02010600030101010101" pitchFamily="2" charset="-122"/>
              </a:defRPr>
            </a:lvl1pPr>
            <a:lvl2pPr marL="742950" indent="-285750" eaLnBrk="0" hangingPunct="0">
              <a:defRPr sz="2400">
                <a:solidFill>
                  <a:schemeClr val="tx1"/>
                </a:solidFill>
                <a:latin typeface="ZapfDingbats"/>
                <a:ea typeface="宋体" panose="02010600030101010101" pitchFamily="2" charset="-122"/>
              </a:defRPr>
            </a:lvl2pPr>
            <a:lvl3pPr marL="1143000" indent="-228600" eaLnBrk="0" hangingPunct="0">
              <a:defRPr sz="2400">
                <a:solidFill>
                  <a:schemeClr val="tx1"/>
                </a:solidFill>
                <a:latin typeface="ZapfDingbats"/>
                <a:ea typeface="宋体" panose="02010600030101010101" pitchFamily="2" charset="-122"/>
              </a:defRPr>
            </a:lvl3pPr>
            <a:lvl4pPr marL="1600200" indent="-228600" eaLnBrk="0" hangingPunct="0">
              <a:defRPr sz="2400">
                <a:solidFill>
                  <a:schemeClr val="tx1"/>
                </a:solidFill>
                <a:latin typeface="ZapfDingbats"/>
                <a:ea typeface="宋体" panose="02010600030101010101" pitchFamily="2" charset="-122"/>
              </a:defRPr>
            </a:lvl4pPr>
            <a:lvl5pPr marL="2057400" indent="-228600" eaLnBrk="0" hangingPunct="0">
              <a:defRPr sz="2400">
                <a:solidFill>
                  <a:schemeClr val="tx1"/>
                </a:solidFill>
                <a:latin typeface="ZapfDingbats"/>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ZapfDingbats"/>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ZapfDingbats"/>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ZapfDingbats"/>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ZapfDingbats"/>
                <a:ea typeface="宋体" panose="02010600030101010101" pitchFamily="2" charset="-122"/>
              </a:defRPr>
            </a:lvl9pPr>
          </a:lstStyle>
          <a:p>
            <a:pPr>
              <a:defRPr/>
            </a:pPr>
            <a:fld id="{7D64E4C2-BD5D-48D9-8EDF-4C5B7F333E7D}" type="slidenum">
              <a:rPr lang="fr-FR" altLang="zh-CN" sz="1400" b="1" smtClean="0">
                <a:latin typeface="N Helvetica Narrow"/>
              </a:rPr>
              <a:pPr>
                <a:defRPr/>
              </a:pPr>
              <a:t>‹#›</a:t>
            </a:fld>
            <a:endParaRPr lang="fr-FR" altLang="zh-CN" sz="1400" b="1">
              <a:latin typeface="N Helvetica Narrow"/>
            </a:endParaRPr>
          </a:p>
        </p:txBody>
      </p:sp>
      <p:sp>
        <p:nvSpPr>
          <p:cNvPr id="2053" name="Rectangle 42">
            <a:extLst>
              <a:ext uri="{FF2B5EF4-FFF2-40B4-BE49-F238E27FC236}">
                <a16:creationId xmlns:a16="http://schemas.microsoft.com/office/drawing/2014/main" id="{243C39E8-392D-BF37-0AB4-AF1361B838EA}"/>
              </a:ext>
            </a:extLst>
          </p:cNvPr>
          <p:cNvSpPr>
            <a:spLocks noChangeArrowheads="1"/>
          </p:cNvSpPr>
          <p:nvPr/>
        </p:nvSpPr>
        <p:spPr bwMode="auto">
          <a:xfrm>
            <a:off x="279400" y="0"/>
            <a:ext cx="1843088" cy="363538"/>
          </a:xfrm>
          <a:prstGeom prst="rect">
            <a:avLst/>
          </a:prstGeom>
          <a:noFill/>
          <a:ln>
            <a:noFill/>
          </a:ln>
          <a:effectLst>
            <a:outerShdw dist="117088" dir="2436078" algn="ctr" rotWithShape="0">
              <a:srgbClr val="C0C0C0"/>
            </a:outerShdw>
          </a:effectLst>
        </p:spPr>
        <p:txBody>
          <a:bodyPr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en-US" altLang="zh-CN" sz="1800">
                <a:latin typeface="Arial" pitchFamily="34" charset="0"/>
                <a:ea typeface="+mn-ea"/>
              </a:rPr>
              <a:t>Finance</a:t>
            </a:r>
            <a:endParaRPr lang="fr-FR" altLang="zh-CN" sz="1800">
              <a:latin typeface="Arial" pitchFamily="34" charset="0"/>
              <a:ea typeface="+mn-ea"/>
            </a:endParaRPr>
          </a:p>
        </p:txBody>
      </p:sp>
      <p:sp>
        <p:nvSpPr>
          <p:cNvPr id="2054" name="Rectangle 43">
            <a:extLst>
              <a:ext uri="{FF2B5EF4-FFF2-40B4-BE49-F238E27FC236}">
                <a16:creationId xmlns:a16="http://schemas.microsoft.com/office/drawing/2014/main" id="{817CFE91-7FBB-E1EB-DC2F-C3CDDB2D003E}"/>
              </a:ext>
            </a:extLst>
          </p:cNvPr>
          <p:cNvSpPr>
            <a:spLocks noChangeArrowheads="1"/>
          </p:cNvSpPr>
          <p:nvPr/>
        </p:nvSpPr>
        <p:spPr bwMode="auto">
          <a:xfrm>
            <a:off x="468313" y="6310313"/>
            <a:ext cx="180975" cy="301625"/>
          </a:xfrm>
          <a:prstGeom prst="rect">
            <a:avLst/>
          </a:prstGeom>
          <a:noFill/>
          <a:ln>
            <a:noFill/>
          </a:ln>
        </p:spPr>
        <p:txBody>
          <a:bodyPr wrap="none"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endParaRPr lang="fr-FR" altLang="zh-CN" sz="1400" b="1">
              <a:latin typeface="N Helvetica Narrow" charset="0"/>
              <a:ea typeface="+mn-ea"/>
            </a:endParaRPr>
          </a:p>
        </p:txBody>
      </p:sp>
      <p:sp>
        <p:nvSpPr>
          <p:cNvPr id="2055" name="Rectangle 44">
            <a:extLst>
              <a:ext uri="{FF2B5EF4-FFF2-40B4-BE49-F238E27FC236}">
                <a16:creationId xmlns:a16="http://schemas.microsoft.com/office/drawing/2014/main" id="{01D6EFBD-9033-F187-270F-06C6CFECC36F}"/>
              </a:ext>
            </a:extLst>
          </p:cNvPr>
          <p:cNvSpPr>
            <a:spLocks noChangeArrowheads="1"/>
          </p:cNvSpPr>
          <p:nvPr/>
        </p:nvSpPr>
        <p:spPr bwMode="auto">
          <a:xfrm>
            <a:off x="6553200" y="0"/>
            <a:ext cx="2590800" cy="336550"/>
          </a:xfrm>
          <a:prstGeom prst="rect">
            <a:avLst/>
          </a:prstGeom>
          <a:noFill/>
          <a:ln>
            <a:noFill/>
          </a:ln>
          <a:effectLst>
            <a:outerShdw dist="35921" dir="2700000" algn="ctr" rotWithShape="0">
              <a:srgbClr val="C0C0C0"/>
            </a:outerShdw>
          </a:effectLst>
        </p:spPr>
        <p:txBody>
          <a:bodyPr lIns="92075" tIns="46038" rIns="92075" bIns="46038">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zh-CN" altLang="en-US" sz="1400">
                <a:latin typeface="Arial" pitchFamily="34" charset="0"/>
                <a:ea typeface="+mn-ea"/>
              </a:rPr>
              <a:t>    </a:t>
            </a:r>
            <a:r>
              <a:rPr lang="en-US" altLang="zh-CN" sz="1600">
                <a:latin typeface="Arial" pitchFamily="34" charset="0"/>
                <a:ea typeface="+mn-ea"/>
              </a:rPr>
              <a:t>School of Management</a:t>
            </a:r>
          </a:p>
        </p:txBody>
      </p:sp>
      <p:graphicFrame>
        <p:nvGraphicFramePr>
          <p:cNvPr id="2056" name="Object 45">
            <a:extLst>
              <a:ext uri="{FF2B5EF4-FFF2-40B4-BE49-F238E27FC236}">
                <a16:creationId xmlns:a16="http://schemas.microsoft.com/office/drawing/2014/main" id="{F517E162-5EA6-C860-E7A5-8D3E1E5E74E9}"/>
              </a:ext>
            </a:extLst>
          </p:cNvPr>
          <p:cNvGraphicFramePr>
            <a:graphicFrameLocks noChangeAspect="1"/>
          </p:cNvGraphicFramePr>
          <p:nvPr/>
        </p:nvGraphicFramePr>
        <p:xfrm>
          <a:off x="7924800" y="5715000"/>
          <a:ext cx="965200" cy="927100"/>
        </p:xfrm>
        <a:graphic>
          <a:graphicData uri="http://schemas.openxmlformats.org/presentationml/2006/ole">
            <mc:AlternateContent xmlns:mc="http://schemas.openxmlformats.org/markup-compatibility/2006">
              <mc:Choice xmlns:v="urn:schemas-microsoft-com:vml" Requires="v">
                <p:oleObj name="Image" r:id="rId13" imgW="964739" imgH="926657" progId="Photoshop.Image.7">
                  <p:embed/>
                </p:oleObj>
              </mc:Choice>
              <mc:Fallback>
                <p:oleObj name="Image" r:id="rId13" imgW="964739" imgH="926657" progId="Photoshop.Image.7">
                  <p:embed/>
                  <p:pic>
                    <p:nvPicPr>
                      <p:cNvPr id="0"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24800" y="5715000"/>
                        <a:ext cx="965200" cy="9271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FF00FF"/>
        </a:buClr>
        <a:buSzPct val="65000"/>
        <a:buFont typeface="Wingdings" panose="05000000000000000000" pitchFamily="2" charset="2"/>
        <a:buChar char="ü"/>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100000"/>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0000FF"/>
        </a:buClr>
        <a:buSzPct val="100000"/>
        <a:buChar char="•"/>
        <a:defRPr sz="2000">
          <a:solidFill>
            <a:schemeClr val="tx1"/>
          </a:solidFill>
          <a:latin typeface="+mn-lt"/>
          <a:ea typeface="+mn-ea"/>
        </a:defRPr>
      </a:lvl5pPr>
      <a:lvl6pPr marL="2514600" indent="-228600" algn="l" rtl="0" fontAlgn="base">
        <a:spcBef>
          <a:spcPct val="20000"/>
        </a:spcBef>
        <a:spcAft>
          <a:spcPct val="0"/>
        </a:spcAft>
        <a:buClr>
          <a:srgbClr val="0000FF"/>
        </a:buClr>
        <a:buSzPct val="100000"/>
        <a:buChar char="•"/>
        <a:defRPr sz="2000">
          <a:solidFill>
            <a:schemeClr val="tx1"/>
          </a:solidFill>
          <a:latin typeface="+mn-lt"/>
          <a:ea typeface="+mn-ea"/>
        </a:defRPr>
      </a:lvl6pPr>
      <a:lvl7pPr marL="2971800" indent="-228600" algn="l" rtl="0" fontAlgn="base">
        <a:spcBef>
          <a:spcPct val="20000"/>
        </a:spcBef>
        <a:spcAft>
          <a:spcPct val="0"/>
        </a:spcAft>
        <a:buClr>
          <a:srgbClr val="0000FF"/>
        </a:buClr>
        <a:buSzPct val="100000"/>
        <a:buChar char="•"/>
        <a:defRPr sz="2000">
          <a:solidFill>
            <a:schemeClr val="tx1"/>
          </a:solidFill>
          <a:latin typeface="+mn-lt"/>
          <a:ea typeface="+mn-ea"/>
        </a:defRPr>
      </a:lvl7pPr>
      <a:lvl8pPr marL="3429000" indent="-228600" algn="l" rtl="0" fontAlgn="base">
        <a:spcBef>
          <a:spcPct val="20000"/>
        </a:spcBef>
        <a:spcAft>
          <a:spcPct val="0"/>
        </a:spcAft>
        <a:buClr>
          <a:srgbClr val="0000FF"/>
        </a:buClr>
        <a:buSzPct val="100000"/>
        <a:buChar char="•"/>
        <a:defRPr sz="2000">
          <a:solidFill>
            <a:schemeClr val="tx1"/>
          </a:solidFill>
          <a:latin typeface="+mn-lt"/>
          <a:ea typeface="+mn-ea"/>
        </a:defRPr>
      </a:lvl8pPr>
      <a:lvl9pPr marL="3886200" indent="-228600" algn="l" rtl="0" fontAlgn="base">
        <a:spcBef>
          <a:spcPct val="20000"/>
        </a:spcBef>
        <a:spcAft>
          <a:spcPct val="0"/>
        </a:spcAft>
        <a:buClr>
          <a:srgbClr val="0000FF"/>
        </a:buClr>
        <a:buSzPct val="10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50.png"/></Relationships>
</file>

<file path=ppt/slides/_rels/slide3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50.png"/></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4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8.bin"/><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1.bin"/><Relationship Id="rId1" Type="http://schemas.openxmlformats.org/officeDocument/2006/relationships/slideLayout" Target="../slideLayouts/slideLayout14.xml"/><Relationship Id="rId6" Type="http://schemas.openxmlformats.org/officeDocument/2006/relationships/image" Target="../media/image14.jpeg"/><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DDA167B-AB3D-358B-FDAA-91C5E6936652}"/>
              </a:ext>
            </a:extLst>
          </p:cNvPr>
          <p:cNvSpPr>
            <a:spLocks noGrp="1"/>
          </p:cNvSpPr>
          <p:nvPr>
            <p:ph type="title"/>
          </p:nvPr>
        </p:nvSpPr>
        <p:spPr bwMode="auto">
          <a:xfrm>
            <a:off x="357188" y="714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第</a:t>
            </a:r>
            <a:r>
              <a:rPr lang="en-US" altLang="zh-CN">
                <a:ea typeface="宋体" panose="02010600030101010101" pitchFamily="2" charset="-122"/>
              </a:rPr>
              <a:t>11</a:t>
            </a:r>
            <a:r>
              <a:rPr lang="zh-CN" altLang="en-US">
                <a:ea typeface="宋体" panose="02010600030101010101" pitchFamily="2" charset="-122"/>
              </a:rPr>
              <a:t>章</a:t>
            </a:r>
            <a:r>
              <a:rPr lang="en-US" altLang="zh-CN">
                <a:ea typeface="宋体" panose="02010600030101010101" pitchFamily="2" charset="-122"/>
              </a:rPr>
              <a:t> </a:t>
            </a:r>
            <a:r>
              <a:rPr lang="zh-CN" altLang="en-US">
                <a:ea typeface="宋体" panose="02010600030101010101" pitchFamily="2" charset="-122"/>
              </a:rPr>
              <a:t>套期保值、保险和分散化</a:t>
            </a:r>
          </a:p>
        </p:txBody>
      </p:sp>
      <p:sp>
        <p:nvSpPr>
          <p:cNvPr id="6147" name="内容占位符 2">
            <a:extLst>
              <a:ext uri="{FF2B5EF4-FFF2-40B4-BE49-F238E27FC236}">
                <a16:creationId xmlns:a16="http://schemas.microsoft.com/office/drawing/2014/main" id="{5303D38A-6DE3-8EF9-ECFB-09225906C5FD}"/>
              </a:ext>
            </a:extLst>
          </p:cNvPr>
          <p:cNvSpPr>
            <a:spLocks noGrp="1" noChangeArrowheads="1"/>
          </p:cNvSpPr>
          <p:nvPr>
            <p:ph idx="1"/>
          </p:nvPr>
        </p:nvSpPr>
        <p:spPr>
          <a:xfrm>
            <a:off x="1186483" y="2482452"/>
            <a:ext cx="7957517" cy="2520305"/>
          </a:xfrm>
        </p:spPr>
        <p:txBody>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导入案例</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套期保值（远期</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期货</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互换</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资产负债匹配）</a:t>
            </a:r>
          </a:p>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保险（投保</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信用担保</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利率顶和利率底</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看跌期权）</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分散化原理</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8E10E4C6-14C8-EB2A-8717-8012A89C3B77}"/>
              </a:ext>
            </a:extLst>
          </p:cNvPr>
          <p:cNvSpPr>
            <a:spLocks noGrp="1"/>
          </p:cNvSpPr>
          <p:nvPr>
            <p:ph type="title"/>
          </p:nvPr>
        </p:nvSpPr>
        <p:spPr bwMode="auto">
          <a:xfrm>
            <a:off x="457200" y="620713"/>
            <a:ext cx="8229600"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latin typeface="华文中宋" panose="02010600040101010101" pitchFamily="2" charset="-122"/>
                <a:ea typeface="华文中宋" panose="02010600040101010101" pitchFamily="2" charset="-122"/>
              </a:rPr>
              <a:t>期货合约示意图</a:t>
            </a:r>
          </a:p>
        </p:txBody>
      </p:sp>
      <p:cxnSp>
        <p:nvCxnSpPr>
          <p:cNvPr id="20483" name="直接连接符 4">
            <a:extLst>
              <a:ext uri="{FF2B5EF4-FFF2-40B4-BE49-F238E27FC236}">
                <a16:creationId xmlns:a16="http://schemas.microsoft.com/office/drawing/2014/main" id="{A68DD102-2E5F-1429-635D-C8B6686619C1}"/>
              </a:ext>
            </a:extLst>
          </p:cNvPr>
          <p:cNvCxnSpPr>
            <a:cxnSpLocks noChangeShapeType="1"/>
          </p:cNvCxnSpPr>
          <p:nvPr/>
        </p:nvCxnSpPr>
        <p:spPr bwMode="auto">
          <a:xfrm>
            <a:off x="1979613" y="2492375"/>
            <a:ext cx="446405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0484" name="直接连接符 8">
            <a:extLst>
              <a:ext uri="{FF2B5EF4-FFF2-40B4-BE49-F238E27FC236}">
                <a16:creationId xmlns:a16="http://schemas.microsoft.com/office/drawing/2014/main" id="{0DF11DB9-49A0-556A-BD2C-E84B7FC5999C}"/>
              </a:ext>
            </a:extLst>
          </p:cNvPr>
          <p:cNvCxnSpPr>
            <a:cxnSpLocks noChangeShapeType="1"/>
          </p:cNvCxnSpPr>
          <p:nvPr/>
        </p:nvCxnSpPr>
        <p:spPr bwMode="auto">
          <a:xfrm>
            <a:off x="1979613" y="2366963"/>
            <a:ext cx="0" cy="28733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0485" name="直接连接符 9">
            <a:extLst>
              <a:ext uri="{FF2B5EF4-FFF2-40B4-BE49-F238E27FC236}">
                <a16:creationId xmlns:a16="http://schemas.microsoft.com/office/drawing/2014/main" id="{D1B43EEB-4005-AFE1-1F7C-8C76856B2BCC}"/>
              </a:ext>
            </a:extLst>
          </p:cNvPr>
          <p:cNvCxnSpPr>
            <a:cxnSpLocks noChangeShapeType="1"/>
          </p:cNvCxnSpPr>
          <p:nvPr/>
        </p:nvCxnSpPr>
        <p:spPr bwMode="auto">
          <a:xfrm>
            <a:off x="6442075" y="2366963"/>
            <a:ext cx="0" cy="28733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0486" name="TextBox 10">
            <a:extLst>
              <a:ext uri="{FF2B5EF4-FFF2-40B4-BE49-F238E27FC236}">
                <a16:creationId xmlns:a16="http://schemas.microsoft.com/office/drawing/2014/main" id="{EC51C0E6-E908-6F45-5E64-4FD36104D1CC}"/>
              </a:ext>
            </a:extLst>
          </p:cNvPr>
          <p:cNvSpPr txBox="1">
            <a:spLocks noChangeArrowheads="1"/>
          </p:cNvSpPr>
          <p:nvPr/>
        </p:nvSpPr>
        <p:spPr bwMode="auto">
          <a:xfrm>
            <a:off x="1619250" y="2708275"/>
            <a:ext cx="541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2400">
                <a:latin typeface="ZapfDingbats"/>
              </a:rPr>
              <a:t> P</a:t>
            </a:r>
            <a:r>
              <a:rPr lang="en-US" altLang="zh-CN" sz="2400" baseline="-25000">
                <a:latin typeface="ZapfDingbats"/>
              </a:rPr>
              <a:t>0</a:t>
            </a:r>
            <a:r>
              <a:rPr lang="en-US" altLang="zh-CN" sz="2400">
                <a:latin typeface="ZapfDingbats"/>
              </a:rPr>
              <a:t>                                                                 P</a:t>
            </a:r>
            <a:r>
              <a:rPr lang="en-US" altLang="zh-CN" sz="2400" baseline="-25000">
                <a:latin typeface="ZapfDingbats"/>
              </a:rPr>
              <a:t>T</a:t>
            </a:r>
            <a:endParaRPr lang="zh-CN" altLang="en-US" sz="2400" baseline="-25000">
              <a:latin typeface="ZapfDingbats"/>
            </a:endParaRPr>
          </a:p>
        </p:txBody>
      </p:sp>
      <p:pic>
        <p:nvPicPr>
          <p:cNvPr id="20487" name="Picture 3">
            <a:extLst>
              <a:ext uri="{FF2B5EF4-FFF2-40B4-BE49-F238E27FC236}">
                <a16:creationId xmlns:a16="http://schemas.microsoft.com/office/drawing/2014/main" id="{A11DF279-EC57-984D-F9EF-B26F37880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0" y="1916113"/>
            <a:ext cx="129857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Lst>
        </p:spPr>
      </p:pic>
      <p:cxnSp>
        <p:nvCxnSpPr>
          <p:cNvPr id="20488" name="直接连接符 13">
            <a:extLst>
              <a:ext uri="{FF2B5EF4-FFF2-40B4-BE49-F238E27FC236}">
                <a16:creationId xmlns:a16="http://schemas.microsoft.com/office/drawing/2014/main" id="{27C0B9E2-F80B-F485-A505-81FE8AC941A8}"/>
              </a:ext>
            </a:extLst>
          </p:cNvPr>
          <p:cNvCxnSpPr>
            <a:cxnSpLocks noChangeShapeType="1"/>
          </p:cNvCxnSpPr>
          <p:nvPr/>
        </p:nvCxnSpPr>
        <p:spPr bwMode="auto">
          <a:xfrm>
            <a:off x="2106613" y="4076700"/>
            <a:ext cx="4464050" cy="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20489" name="直接连接符 14">
            <a:extLst>
              <a:ext uri="{FF2B5EF4-FFF2-40B4-BE49-F238E27FC236}">
                <a16:creationId xmlns:a16="http://schemas.microsoft.com/office/drawing/2014/main" id="{ABB286B5-3DC6-2484-C7DE-12E339FE2864}"/>
              </a:ext>
            </a:extLst>
          </p:cNvPr>
          <p:cNvCxnSpPr>
            <a:cxnSpLocks noChangeShapeType="1"/>
          </p:cNvCxnSpPr>
          <p:nvPr/>
        </p:nvCxnSpPr>
        <p:spPr bwMode="auto">
          <a:xfrm>
            <a:off x="2106613" y="3951288"/>
            <a:ext cx="0" cy="28733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20490" name="直接连接符 15">
            <a:extLst>
              <a:ext uri="{FF2B5EF4-FFF2-40B4-BE49-F238E27FC236}">
                <a16:creationId xmlns:a16="http://schemas.microsoft.com/office/drawing/2014/main" id="{517FDA77-1D6C-361F-2620-A13070BE0A84}"/>
              </a:ext>
            </a:extLst>
          </p:cNvPr>
          <p:cNvCxnSpPr>
            <a:cxnSpLocks noChangeShapeType="1"/>
          </p:cNvCxnSpPr>
          <p:nvPr/>
        </p:nvCxnSpPr>
        <p:spPr bwMode="auto">
          <a:xfrm>
            <a:off x="6569075" y="3951288"/>
            <a:ext cx="0" cy="287337"/>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sp>
        <p:nvSpPr>
          <p:cNvPr id="20491" name="TextBox 16">
            <a:extLst>
              <a:ext uri="{FF2B5EF4-FFF2-40B4-BE49-F238E27FC236}">
                <a16:creationId xmlns:a16="http://schemas.microsoft.com/office/drawing/2014/main" id="{FF399835-B817-7A1C-AE01-AD22D669DA5F}"/>
              </a:ext>
            </a:extLst>
          </p:cNvPr>
          <p:cNvSpPr txBox="1">
            <a:spLocks noChangeArrowheads="1"/>
          </p:cNvSpPr>
          <p:nvPr/>
        </p:nvSpPr>
        <p:spPr bwMode="auto">
          <a:xfrm>
            <a:off x="1746250" y="4292600"/>
            <a:ext cx="5507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2400">
                <a:latin typeface="ZapfDingbats"/>
              </a:rPr>
              <a:t> F</a:t>
            </a:r>
            <a:r>
              <a:rPr lang="en-US" altLang="zh-CN" sz="2400" baseline="-25000">
                <a:latin typeface="ZapfDingbats"/>
              </a:rPr>
              <a:t>0</a:t>
            </a:r>
            <a:r>
              <a:rPr lang="en-US" altLang="zh-CN" sz="2400">
                <a:latin typeface="ZapfDingbats"/>
              </a:rPr>
              <a:t>                         F</a:t>
            </a:r>
            <a:r>
              <a:rPr lang="en-US" altLang="zh-CN" sz="2400" baseline="-25000">
                <a:latin typeface="ZapfDingbats"/>
              </a:rPr>
              <a:t>T </a:t>
            </a:r>
            <a:r>
              <a:rPr lang="en-US" altLang="zh-CN" sz="2400">
                <a:latin typeface="ZapfDingbats"/>
              </a:rPr>
              <a:t>=P</a:t>
            </a:r>
            <a:r>
              <a:rPr lang="en-US" altLang="zh-CN" sz="2400" baseline="-25000">
                <a:latin typeface="ZapfDingbats"/>
              </a:rPr>
              <a:t>T</a:t>
            </a:r>
            <a:endParaRPr lang="zh-CN" altLang="en-US" sz="2400" baseline="-25000">
              <a:latin typeface="ZapfDingbats"/>
            </a:endParaRPr>
          </a:p>
        </p:txBody>
      </p:sp>
      <p:sp>
        <p:nvSpPr>
          <p:cNvPr id="20492" name="TextBox 11">
            <a:extLst>
              <a:ext uri="{FF2B5EF4-FFF2-40B4-BE49-F238E27FC236}">
                <a16:creationId xmlns:a16="http://schemas.microsoft.com/office/drawing/2014/main" id="{1DE30821-A397-2E46-CA3A-F2B747D66DB6}"/>
              </a:ext>
            </a:extLst>
          </p:cNvPr>
          <p:cNvSpPr txBox="1">
            <a:spLocks noChangeArrowheads="1"/>
          </p:cNvSpPr>
          <p:nvPr/>
        </p:nvSpPr>
        <p:spPr bwMode="auto">
          <a:xfrm>
            <a:off x="273050" y="2192338"/>
            <a:ext cx="1584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400">
                <a:latin typeface="华文中宋" panose="02010600040101010101" pitchFamily="2" charset="-122"/>
                <a:ea typeface="华文中宋" panose="02010600040101010101" pitchFamily="2" charset="-122"/>
              </a:rPr>
              <a:t>现货市场</a:t>
            </a:r>
          </a:p>
        </p:txBody>
      </p:sp>
      <p:sp>
        <p:nvSpPr>
          <p:cNvPr id="20493" name="TextBox 18">
            <a:extLst>
              <a:ext uri="{FF2B5EF4-FFF2-40B4-BE49-F238E27FC236}">
                <a16:creationId xmlns:a16="http://schemas.microsoft.com/office/drawing/2014/main" id="{0AC10B95-80F1-531F-840C-5EDAEAB02590}"/>
              </a:ext>
            </a:extLst>
          </p:cNvPr>
          <p:cNvSpPr txBox="1">
            <a:spLocks noChangeArrowheads="1"/>
          </p:cNvSpPr>
          <p:nvPr/>
        </p:nvSpPr>
        <p:spPr bwMode="auto">
          <a:xfrm>
            <a:off x="425450" y="3776663"/>
            <a:ext cx="1584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400">
                <a:latin typeface="华文中宋" panose="02010600040101010101" pitchFamily="2" charset="-122"/>
                <a:ea typeface="华文中宋" panose="02010600040101010101" pitchFamily="2" charset="-122"/>
              </a:rPr>
              <a:t>期货市场</a:t>
            </a:r>
          </a:p>
        </p:txBody>
      </p:sp>
      <p:sp>
        <p:nvSpPr>
          <p:cNvPr id="20494" name="TextBox 19">
            <a:extLst>
              <a:ext uri="{FF2B5EF4-FFF2-40B4-BE49-F238E27FC236}">
                <a16:creationId xmlns:a16="http://schemas.microsoft.com/office/drawing/2014/main" id="{D6C6E05D-00E7-4F98-1F1A-A05207A10FEF}"/>
              </a:ext>
            </a:extLst>
          </p:cNvPr>
          <p:cNvSpPr txBox="1">
            <a:spLocks noChangeArrowheads="1"/>
          </p:cNvSpPr>
          <p:nvPr/>
        </p:nvSpPr>
        <p:spPr bwMode="auto">
          <a:xfrm>
            <a:off x="4859338" y="5113338"/>
            <a:ext cx="3529012" cy="101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just">
              <a:spcBef>
                <a:spcPct val="0"/>
              </a:spcBef>
              <a:buClrTx/>
              <a:buSzTx/>
              <a:buFontTx/>
              <a:buNone/>
            </a:pPr>
            <a:r>
              <a:rPr lang="zh-CN" altLang="en-US" sz="2000">
                <a:latin typeface="华文中宋" panose="02010600040101010101" pitchFamily="2" charset="-122"/>
                <a:ea typeface="华文中宋" panose="02010600040101010101" pitchFamily="2" charset="-122"/>
              </a:rPr>
              <a:t>期货合约到期时</a:t>
            </a:r>
            <a:r>
              <a:rPr lang="en-US" altLang="zh-CN" sz="2000">
                <a:latin typeface="华文中宋" panose="02010600040101010101" pitchFamily="2" charset="-122"/>
                <a:ea typeface="华文中宋" panose="02010600040101010101" pitchFamily="2" charset="-122"/>
              </a:rPr>
              <a:t>T</a:t>
            </a:r>
            <a:r>
              <a:rPr lang="zh-CN" altLang="en-US" sz="2000">
                <a:latin typeface="华文中宋" panose="02010600040101010101" pitchFamily="2" charset="-122"/>
                <a:ea typeface="华文中宋" panose="02010600040101010101" pitchFamily="2" charset="-122"/>
              </a:rPr>
              <a:t>时刻价值：</a:t>
            </a:r>
            <a:endParaRPr lang="en-US" altLang="zh-CN" sz="2000">
              <a:latin typeface="华文中宋" panose="02010600040101010101" pitchFamily="2" charset="-122"/>
              <a:ea typeface="华文中宋" panose="02010600040101010101" pitchFamily="2" charset="-122"/>
            </a:endParaRPr>
          </a:p>
          <a:p>
            <a:pPr algn="just">
              <a:spcBef>
                <a:spcPct val="0"/>
              </a:spcBef>
              <a:buClrTx/>
              <a:buSzTx/>
              <a:buFontTx/>
              <a:buNone/>
            </a:pPr>
            <a:r>
              <a:rPr lang="zh-CN" altLang="en-US" sz="2000">
                <a:latin typeface="华文中宋" panose="02010600040101010101" pitchFamily="2" charset="-122"/>
                <a:ea typeface="华文中宋" panose="02010600040101010101" pitchFamily="2" charset="-122"/>
              </a:rPr>
              <a:t>多方：</a:t>
            </a:r>
            <a:r>
              <a:rPr lang="en-US" altLang="zh-CN" sz="2000">
                <a:latin typeface="华文中宋" panose="02010600040101010101" pitchFamily="2" charset="-122"/>
                <a:ea typeface="华文中宋" panose="02010600040101010101" pitchFamily="2" charset="-122"/>
              </a:rPr>
              <a:t>P</a:t>
            </a:r>
            <a:r>
              <a:rPr lang="en-US" altLang="zh-CN" sz="2000" baseline="-25000">
                <a:latin typeface="华文中宋" panose="02010600040101010101" pitchFamily="2" charset="-122"/>
                <a:ea typeface="华文中宋" panose="02010600040101010101" pitchFamily="2" charset="-122"/>
              </a:rPr>
              <a:t>T</a:t>
            </a:r>
            <a:r>
              <a:rPr lang="en-US" altLang="zh-CN" sz="2000">
                <a:latin typeface="华文中宋" panose="02010600040101010101" pitchFamily="2" charset="-122"/>
                <a:ea typeface="华文中宋" panose="02010600040101010101" pitchFamily="2" charset="-122"/>
              </a:rPr>
              <a:t>-F</a:t>
            </a:r>
            <a:r>
              <a:rPr lang="en-US" altLang="zh-CN" sz="2000" baseline="-25000">
                <a:latin typeface="华文中宋" panose="02010600040101010101" pitchFamily="2" charset="-122"/>
                <a:ea typeface="华文中宋" panose="02010600040101010101" pitchFamily="2" charset="-122"/>
              </a:rPr>
              <a:t>0</a:t>
            </a:r>
          </a:p>
          <a:p>
            <a:pPr algn="just">
              <a:spcBef>
                <a:spcPct val="0"/>
              </a:spcBef>
              <a:buClrTx/>
              <a:buSzTx/>
              <a:buFontTx/>
              <a:buNone/>
            </a:pPr>
            <a:r>
              <a:rPr lang="zh-CN" altLang="en-US" sz="2000">
                <a:latin typeface="华文中宋" panose="02010600040101010101" pitchFamily="2" charset="-122"/>
                <a:ea typeface="华文中宋" panose="02010600040101010101" pitchFamily="2" charset="-122"/>
              </a:rPr>
              <a:t>空方</a:t>
            </a:r>
            <a:r>
              <a:rPr lang="zh-CN" altLang="en-US" sz="2000">
                <a:latin typeface="华文中宋" panose="02010600040101010101" pitchFamily="2" charset="-122"/>
                <a:ea typeface="华文中宋" panose="02010600040101010101" pitchFamily="2" charset="-122"/>
                <a:sym typeface="Wingdings" panose="05000000000000000000" pitchFamily="2" charset="2"/>
              </a:rPr>
              <a:t>：</a:t>
            </a:r>
            <a:r>
              <a:rPr lang="en-US" altLang="zh-CN" sz="2000">
                <a:latin typeface="华文中宋" panose="02010600040101010101" pitchFamily="2" charset="-122"/>
                <a:ea typeface="华文中宋" panose="02010600040101010101" pitchFamily="2" charset="-122"/>
                <a:sym typeface="Wingdings" panose="05000000000000000000" pitchFamily="2" charset="2"/>
              </a:rPr>
              <a:t>-</a:t>
            </a:r>
            <a:r>
              <a:rPr lang="zh-CN" altLang="en-US" sz="2000">
                <a:latin typeface="华文中宋" panose="02010600040101010101" pitchFamily="2" charset="-122"/>
                <a:ea typeface="华文中宋" panose="02010600040101010101" pitchFamily="2" charset="-122"/>
                <a:sym typeface="Wingdings" panose="05000000000000000000" pitchFamily="2" charset="2"/>
              </a:rPr>
              <a:t>（</a:t>
            </a:r>
            <a:r>
              <a:rPr lang="en-US" altLang="zh-CN" sz="2000">
                <a:latin typeface="华文中宋" panose="02010600040101010101" pitchFamily="2" charset="-122"/>
                <a:ea typeface="华文中宋" panose="02010600040101010101" pitchFamily="2" charset="-122"/>
              </a:rPr>
              <a:t>P</a:t>
            </a:r>
            <a:r>
              <a:rPr lang="en-US" altLang="zh-CN" sz="2000" baseline="-25000">
                <a:latin typeface="华文中宋" panose="02010600040101010101" pitchFamily="2" charset="-122"/>
                <a:ea typeface="华文中宋" panose="02010600040101010101" pitchFamily="2" charset="-122"/>
              </a:rPr>
              <a:t>T</a:t>
            </a:r>
            <a:r>
              <a:rPr lang="en-US" altLang="zh-CN" sz="2000">
                <a:latin typeface="华文中宋" panose="02010600040101010101" pitchFamily="2" charset="-122"/>
                <a:ea typeface="华文中宋" panose="02010600040101010101" pitchFamily="2" charset="-122"/>
              </a:rPr>
              <a:t>-F</a:t>
            </a:r>
            <a:r>
              <a:rPr lang="en-US" altLang="zh-CN" sz="2000" baseline="-25000">
                <a:latin typeface="华文中宋" panose="02010600040101010101" pitchFamily="2" charset="-122"/>
                <a:ea typeface="华文中宋" panose="02010600040101010101" pitchFamily="2" charset="-122"/>
              </a:rPr>
              <a:t>0</a:t>
            </a:r>
            <a:r>
              <a:rPr lang="zh-CN" altLang="en-US" sz="2000">
                <a:latin typeface="华文中宋" panose="02010600040101010101" pitchFamily="2" charset="-122"/>
                <a:ea typeface="华文中宋" panose="02010600040101010101" pitchFamily="2" charset="-122"/>
              </a:rPr>
              <a:t>）</a:t>
            </a:r>
          </a:p>
        </p:txBody>
      </p:sp>
      <p:cxnSp>
        <p:nvCxnSpPr>
          <p:cNvPr id="20495" name="肘形连接符 30">
            <a:extLst>
              <a:ext uri="{FF2B5EF4-FFF2-40B4-BE49-F238E27FC236}">
                <a16:creationId xmlns:a16="http://schemas.microsoft.com/office/drawing/2014/main" id="{084791E9-8AEE-77DC-F09C-9F1C829F8DFA}"/>
              </a:ext>
            </a:extLst>
          </p:cNvPr>
          <p:cNvCxnSpPr>
            <a:cxnSpLocks noChangeShapeType="1"/>
          </p:cNvCxnSpPr>
          <p:nvPr/>
        </p:nvCxnSpPr>
        <p:spPr bwMode="auto">
          <a:xfrm rot="10800000" flipV="1">
            <a:off x="2106613" y="2940050"/>
            <a:ext cx="4121150" cy="836613"/>
          </a:xfrm>
          <a:prstGeom prst="bentConnector3">
            <a:avLst>
              <a:gd name="adj1" fmla="val 50000"/>
            </a:avLst>
          </a:prstGeom>
          <a:noFill/>
          <a:ln w="28575" algn="ctr">
            <a:solidFill>
              <a:schemeClr val="tx1"/>
            </a:solidFill>
            <a:prstDash val="sysDash"/>
            <a:round/>
            <a:headEnd type="triangle" w="med" len="med"/>
            <a:tailEnd/>
          </a:ln>
          <a:extLst>
            <a:ext uri="{909E8E84-426E-40DD-AFC4-6F175D3DCCD1}">
              <a14:hiddenFill xmlns:a14="http://schemas.microsoft.com/office/drawing/2010/main">
                <a:noFill/>
              </a14:hiddenFill>
            </a:ext>
          </a:extLst>
        </p:spPr>
      </p:cxnSp>
      <p:sp>
        <p:nvSpPr>
          <p:cNvPr id="20496" name="TextBox 35">
            <a:extLst>
              <a:ext uri="{FF2B5EF4-FFF2-40B4-BE49-F238E27FC236}">
                <a16:creationId xmlns:a16="http://schemas.microsoft.com/office/drawing/2014/main" id="{5629DD46-CCDC-33F7-029C-279BFC318571}"/>
              </a:ext>
            </a:extLst>
          </p:cNvPr>
          <p:cNvSpPr txBox="1">
            <a:spLocks noChangeArrowheads="1"/>
          </p:cNvSpPr>
          <p:nvPr/>
        </p:nvSpPr>
        <p:spPr bwMode="auto">
          <a:xfrm>
            <a:off x="617538" y="5113338"/>
            <a:ext cx="3527425" cy="101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just">
              <a:spcBef>
                <a:spcPct val="0"/>
              </a:spcBef>
              <a:buClrTx/>
              <a:buSzTx/>
              <a:buFontTx/>
              <a:buNone/>
            </a:pPr>
            <a:r>
              <a:rPr lang="zh-CN" altLang="en-US" sz="2000">
                <a:latin typeface="华文中宋" panose="02010600040101010101" pitchFamily="2" charset="-122"/>
                <a:ea typeface="华文中宋" panose="02010600040101010101" pitchFamily="2" charset="-122"/>
              </a:rPr>
              <a:t>期货合约到期时</a:t>
            </a:r>
            <a:r>
              <a:rPr lang="en-US" altLang="zh-CN" sz="2000">
                <a:latin typeface="华文中宋" panose="02010600040101010101" pitchFamily="2" charset="-122"/>
                <a:ea typeface="华文中宋" panose="02010600040101010101" pitchFamily="2" charset="-122"/>
              </a:rPr>
              <a:t>0</a:t>
            </a:r>
            <a:r>
              <a:rPr lang="zh-CN" altLang="en-US" sz="2000">
                <a:latin typeface="华文中宋" panose="02010600040101010101" pitchFamily="2" charset="-122"/>
                <a:ea typeface="华文中宋" panose="02010600040101010101" pitchFamily="2" charset="-122"/>
              </a:rPr>
              <a:t>时刻价值：</a:t>
            </a:r>
            <a:endParaRPr lang="en-US" altLang="zh-CN" sz="2000">
              <a:latin typeface="华文中宋" panose="02010600040101010101" pitchFamily="2" charset="-122"/>
              <a:ea typeface="华文中宋" panose="02010600040101010101" pitchFamily="2" charset="-122"/>
            </a:endParaRPr>
          </a:p>
          <a:p>
            <a:pPr algn="just">
              <a:spcBef>
                <a:spcPct val="0"/>
              </a:spcBef>
              <a:buClrTx/>
              <a:buSzTx/>
              <a:buFontTx/>
              <a:buNone/>
            </a:pPr>
            <a:r>
              <a:rPr lang="zh-CN" altLang="en-US" sz="2000">
                <a:latin typeface="华文中宋" panose="02010600040101010101" pitchFamily="2" charset="-122"/>
                <a:ea typeface="华文中宋" panose="02010600040101010101" pitchFamily="2" charset="-122"/>
              </a:rPr>
              <a:t>多方：</a:t>
            </a:r>
            <a:r>
              <a:rPr lang="en-US" altLang="zh-CN" sz="2000">
                <a:latin typeface="华文中宋" panose="02010600040101010101" pitchFamily="2" charset="-122"/>
                <a:ea typeface="华文中宋" panose="02010600040101010101" pitchFamily="2" charset="-122"/>
              </a:rPr>
              <a:t>0</a:t>
            </a:r>
            <a:endParaRPr lang="en-US" altLang="zh-CN" sz="2000" baseline="-25000">
              <a:latin typeface="华文中宋" panose="02010600040101010101" pitchFamily="2" charset="-122"/>
              <a:ea typeface="华文中宋" panose="02010600040101010101" pitchFamily="2" charset="-122"/>
            </a:endParaRPr>
          </a:p>
          <a:p>
            <a:pPr algn="just">
              <a:spcBef>
                <a:spcPct val="0"/>
              </a:spcBef>
              <a:buClrTx/>
              <a:buSzTx/>
              <a:buFontTx/>
              <a:buNone/>
            </a:pPr>
            <a:r>
              <a:rPr lang="zh-CN" altLang="en-US" sz="2000">
                <a:latin typeface="华文中宋" panose="02010600040101010101" pitchFamily="2" charset="-122"/>
                <a:ea typeface="华文中宋" panose="02010600040101010101" pitchFamily="2" charset="-122"/>
              </a:rPr>
              <a:t>空方</a:t>
            </a:r>
            <a:r>
              <a:rPr lang="zh-CN" altLang="en-US" sz="2000">
                <a:latin typeface="华文中宋" panose="02010600040101010101" pitchFamily="2" charset="-122"/>
                <a:ea typeface="华文中宋" panose="02010600040101010101" pitchFamily="2" charset="-122"/>
                <a:sym typeface="Wingdings" panose="05000000000000000000" pitchFamily="2" charset="2"/>
              </a:rPr>
              <a:t>：</a:t>
            </a:r>
            <a:r>
              <a:rPr lang="en-US" altLang="zh-CN" sz="2000">
                <a:latin typeface="华文中宋" panose="02010600040101010101" pitchFamily="2" charset="-122"/>
                <a:ea typeface="华文中宋" panose="02010600040101010101" pitchFamily="2" charset="-122"/>
                <a:sym typeface="Wingdings" panose="05000000000000000000" pitchFamily="2" charset="2"/>
              </a:rPr>
              <a:t>0</a:t>
            </a:r>
            <a:endParaRPr lang="zh-CN" altLang="en-US" sz="2000">
              <a:latin typeface="华文中宋" panose="02010600040101010101" pitchFamily="2" charset="-122"/>
              <a:ea typeface="华文中宋" panose="02010600040101010101" pitchFamily="2" charset="-122"/>
            </a:endParaRPr>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9EE8C-3830-1F2C-DD02-562F0C3A99F3}"/>
              </a:ext>
            </a:extLst>
          </p:cNvPr>
          <p:cNvSpPr>
            <a:spLocks noGrp="1"/>
          </p:cNvSpPr>
          <p:nvPr>
            <p:ph type="title"/>
          </p:nvPr>
        </p:nvSpPr>
        <p:spPr>
          <a:xfrm>
            <a:off x="457200" y="404664"/>
            <a:ext cx="8229600" cy="1012974"/>
          </a:xfrm>
        </p:spPr>
        <p:txBody>
          <a:bodyPr/>
          <a:lstStyle/>
          <a:p>
            <a:r>
              <a:rPr lang="zh-CN" altLang="en-US" dirty="0"/>
              <a:t>期货合约在到期时的价值或收益</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4E23F9F-6C13-CB88-085B-2A9C69648753}"/>
                  </a:ext>
                </a:extLst>
              </p:cNvPr>
              <p:cNvSpPr>
                <a:spLocks noGrp="1"/>
              </p:cNvSpPr>
              <p:nvPr>
                <p:ph idx="1"/>
              </p:nvPr>
            </p:nvSpPr>
            <p:spPr>
              <a:xfrm>
                <a:off x="251520" y="1073448"/>
                <a:ext cx="8352928" cy="1479882"/>
              </a:xfrm>
            </p:spPr>
            <p:txBody>
              <a:bodyPr/>
              <a:lstStyle/>
              <a:p>
                <a:r>
                  <a:rPr lang="zh-CN" altLang="en-US" sz="2400" dirty="0"/>
                  <a:t>假设</a:t>
                </a:r>
                <a:r>
                  <a:rPr lang="en-US" altLang="zh-CN" sz="2400" dirty="0"/>
                  <a:t>t=0</a:t>
                </a:r>
                <a:r>
                  <a:rPr lang="zh-CN" altLang="en-US" sz="2400" dirty="0"/>
                  <a:t>时，期货价格为</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0</m:t>
                        </m:r>
                      </m:sub>
                    </m:sSub>
                  </m:oMath>
                </a14:m>
                <a:r>
                  <a:rPr lang="zh-CN" altLang="en-US" sz="2400" dirty="0"/>
                  <a:t>，到期时标的资产价格现货价格为</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𝑇</m:t>
                        </m:r>
                      </m:sub>
                    </m:sSub>
                  </m:oMath>
                </a14:m>
                <a:r>
                  <a:rPr lang="zh-CN" altLang="en-US" sz="2400" dirty="0"/>
                  <a:t>。则到期时，期货多方价值或收益为：</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𝑇</m:t>
                        </m:r>
                      </m:sub>
                    </m:sSub>
                    <m:r>
                      <a:rPr lang="en-US" altLang="zh-CN" sz="2400" i="1">
                        <a:latin typeface="Cambria Math" panose="02040503050406030204" pitchFamily="18" charset="0"/>
                      </a:rPr>
                      <m:t>=</m:t>
                    </m:r>
                  </m:oMath>
                </a14:m>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𝑇</m:t>
                        </m:r>
                      </m:sub>
                    </m:sSub>
                  </m:oMath>
                </a14:m>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0</m:t>
                        </m:r>
                      </m:sub>
                    </m:sSub>
                  </m:oMath>
                </a14:m>
                <a:r>
                  <a:rPr lang="zh-CN" altLang="en-US" sz="2400" dirty="0"/>
                  <a:t>；期货空方价值或收益为：</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𝑇</m:t>
                        </m:r>
                      </m:sub>
                    </m:sSub>
                    <m:r>
                      <a:rPr lang="en-US" altLang="zh-CN" sz="2400" i="1">
                        <a:latin typeface="Cambria Math" panose="02040503050406030204" pitchFamily="18" charset="0"/>
                      </a:rPr>
                      <m:t>=</m:t>
                    </m:r>
                  </m:oMath>
                </a14:m>
                <a:r>
                  <a:rPr lang="en-US" altLang="zh-CN" sz="2400" dirty="0"/>
                  <a:t>-(</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𝑇</m:t>
                        </m:r>
                      </m:sub>
                    </m:sSub>
                  </m:oMath>
                </a14:m>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0</m:t>
                        </m:r>
                      </m:sub>
                    </m:sSub>
                  </m:oMath>
                </a14:m>
                <a:r>
                  <a:rPr lang="en-US" altLang="zh-CN" sz="2400" dirty="0"/>
                  <a:t>)</a:t>
                </a:r>
                <a:r>
                  <a:rPr lang="zh-CN" altLang="en-US" sz="2400" dirty="0"/>
                  <a:t>。因此期货是一种衍生品。</a:t>
                </a:r>
              </a:p>
            </p:txBody>
          </p:sp>
        </mc:Choice>
        <mc:Fallback xmlns="">
          <p:sp>
            <p:nvSpPr>
              <p:cNvPr id="3" name="内容占位符 2">
                <a:extLst>
                  <a:ext uri="{FF2B5EF4-FFF2-40B4-BE49-F238E27FC236}">
                    <a16:creationId xmlns:a16="http://schemas.microsoft.com/office/drawing/2014/main" id="{14E23F9F-6C13-CB88-085B-2A9C69648753}"/>
                  </a:ext>
                </a:extLst>
              </p:cNvPr>
              <p:cNvSpPr>
                <a:spLocks noGrp="1" noRot="1" noChangeAspect="1" noMove="1" noResize="1" noEditPoints="1" noAdjustHandles="1" noChangeArrowheads="1" noChangeShapeType="1" noTextEdit="1"/>
              </p:cNvSpPr>
              <p:nvPr>
                <p:ph idx="1"/>
              </p:nvPr>
            </p:nvSpPr>
            <p:spPr>
              <a:xfrm>
                <a:off x="251520" y="1073448"/>
                <a:ext cx="8352928" cy="1479882"/>
              </a:xfrm>
              <a:blipFill>
                <a:blip r:embed="rId2"/>
                <a:stretch>
                  <a:fillRect l="-511" t="-4527" r="-1095" b="-13169"/>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7637AFB4-86C5-3571-672E-32097C804FF9}"/>
              </a:ext>
            </a:extLst>
          </p:cNvPr>
          <p:cNvCxnSpPr>
            <a:cxnSpLocks/>
          </p:cNvCxnSpPr>
          <p:nvPr/>
        </p:nvCxnSpPr>
        <p:spPr bwMode="auto">
          <a:xfrm flipH="1" flipV="1">
            <a:off x="5508104" y="2639938"/>
            <a:ext cx="72008" cy="295232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0BD3C965-76DA-D4A5-A594-622CEC861305}"/>
              </a:ext>
            </a:extLst>
          </p:cNvPr>
          <p:cNvCxnSpPr>
            <a:cxnSpLocks/>
          </p:cNvCxnSpPr>
          <p:nvPr/>
        </p:nvCxnSpPr>
        <p:spPr bwMode="auto">
          <a:xfrm flipV="1">
            <a:off x="5536257" y="4116102"/>
            <a:ext cx="2708151" cy="4170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F35094E-055A-2D01-19B6-137350A58FEA}"/>
                  </a:ext>
                </a:extLst>
              </p:cNvPr>
              <p:cNvSpPr txBox="1"/>
              <p:nvPr/>
            </p:nvSpPr>
            <p:spPr>
              <a:xfrm>
                <a:off x="8206283" y="3988534"/>
                <a:ext cx="57923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𝑃</m:t>
                          </m:r>
                        </m:e>
                        <m:sub>
                          <m:r>
                            <a:rPr lang="en-US" altLang="zh-CN" sz="1600" b="0" i="1" smtClean="0">
                              <a:latin typeface="Cambria Math" panose="02040503050406030204" pitchFamily="18" charset="0"/>
                            </a:rPr>
                            <m:t>𝑇</m:t>
                          </m:r>
                        </m:sub>
                      </m:sSub>
                    </m:oMath>
                  </m:oMathPara>
                </a14:m>
                <a:endParaRPr lang="zh-CN" altLang="en-US" sz="1600" dirty="0"/>
              </a:p>
            </p:txBody>
          </p:sp>
        </mc:Choice>
        <mc:Fallback xmlns="">
          <p:sp>
            <p:nvSpPr>
              <p:cNvPr id="13" name="文本框 12">
                <a:extLst>
                  <a:ext uri="{FF2B5EF4-FFF2-40B4-BE49-F238E27FC236}">
                    <a16:creationId xmlns:a16="http://schemas.microsoft.com/office/drawing/2014/main" id="{BF35094E-055A-2D01-19B6-137350A58FEA}"/>
                  </a:ext>
                </a:extLst>
              </p:cNvPr>
              <p:cNvSpPr txBox="1">
                <a:spLocks noRot="1" noChangeAspect="1" noMove="1" noResize="1" noEditPoints="1" noAdjustHandles="1" noChangeArrowheads="1" noChangeShapeType="1" noTextEdit="1"/>
              </p:cNvSpPr>
              <p:nvPr/>
            </p:nvSpPr>
            <p:spPr>
              <a:xfrm>
                <a:off x="8206283" y="3988534"/>
                <a:ext cx="579238" cy="33855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121B785-C8E4-BD20-BE8C-FB339ABD68D8}"/>
                  </a:ext>
                </a:extLst>
              </p:cNvPr>
              <p:cNvSpPr txBox="1"/>
              <p:nvPr/>
            </p:nvSpPr>
            <p:spPr>
              <a:xfrm>
                <a:off x="6559897" y="3666510"/>
                <a:ext cx="57923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𝐹</m:t>
                          </m:r>
                        </m:e>
                        <m:sub>
                          <m:r>
                            <a:rPr lang="en-US" altLang="zh-CN" sz="1600" b="0" i="1" smtClean="0">
                              <a:latin typeface="Cambria Math" panose="02040503050406030204" pitchFamily="18" charset="0"/>
                            </a:rPr>
                            <m:t>0</m:t>
                          </m:r>
                        </m:sub>
                      </m:sSub>
                    </m:oMath>
                  </m:oMathPara>
                </a14:m>
                <a:endParaRPr lang="zh-CN" altLang="en-US" sz="1600" dirty="0"/>
              </a:p>
            </p:txBody>
          </p:sp>
        </mc:Choice>
        <mc:Fallback xmlns="">
          <p:sp>
            <p:nvSpPr>
              <p:cNvPr id="14" name="文本框 13">
                <a:extLst>
                  <a:ext uri="{FF2B5EF4-FFF2-40B4-BE49-F238E27FC236}">
                    <a16:creationId xmlns:a16="http://schemas.microsoft.com/office/drawing/2014/main" id="{5121B785-C8E4-BD20-BE8C-FB339ABD68D8}"/>
                  </a:ext>
                </a:extLst>
              </p:cNvPr>
              <p:cNvSpPr txBox="1">
                <a:spLocks noRot="1" noChangeAspect="1" noMove="1" noResize="1" noEditPoints="1" noAdjustHandles="1" noChangeArrowheads="1" noChangeShapeType="1" noTextEdit="1"/>
              </p:cNvSpPr>
              <p:nvPr/>
            </p:nvSpPr>
            <p:spPr>
              <a:xfrm>
                <a:off x="6559897" y="3666510"/>
                <a:ext cx="579238" cy="338554"/>
              </a:xfrm>
              <a:prstGeom prst="rect">
                <a:avLst/>
              </a:prstGeom>
              <a:blipFill>
                <a:blip r:embed="rId4"/>
                <a:stretch>
                  <a:fillRect/>
                </a:stretch>
              </a:blipFill>
            </p:spPr>
            <p:txBody>
              <a:bodyPr/>
              <a:lstStyle/>
              <a:p>
                <a:r>
                  <a:rPr lang="zh-CN" altLang="en-US">
                    <a:noFill/>
                  </a:rPr>
                  <a:t> </a:t>
                </a:r>
              </a:p>
            </p:txBody>
          </p:sp>
        </mc:Fallback>
      </mc:AlternateContent>
      <p:cxnSp>
        <p:nvCxnSpPr>
          <p:cNvPr id="16" name="直接连接符 15">
            <a:extLst>
              <a:ext uri="{FF2B5EF4-FFF2-40B4-BE49-F238E27FC236}">
                <a16:creationId xmlns:a16="http://schemas.microsoft.com/office/drawing/2014/main" id="{9E66399A-222E-F0ED-1D30-D6D93F17FF13}"/>
              </a:ext>
            </a:extLst>
          </p:cNvPr>
          <p:cNvCxnSpPr>
            <a:cxnSpLocks/>
          </p:cNvCxnSpPr>
          <p:nvPr/>
        </p:nvCxnSpPr>
        <p:spPr bwMode="auto">
          <a:xfrm flipV="1">
            <a:off x="5814665" y="3068960"/>
            <a:ext cx="2069703" cy="2127262"/>
          </a:xfrm>
          <a:prstGeom prst="line">
            <a:avLst/>
          </a:prstGeom>
          <a:ln w="19050">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0ED4A5A0-1FF4-B7D9-E168-B617D347A140}"/>
              </a:ext>
            </a:extLst>
          </p:cNvPr>
          <p:cNvCxnSpPr/>
          <p:nvPr/>
        </p:nvCxnSpPr>
        <p:spPr bwMode="auto">
          <a:xfrm>
            <a:off x="3972731" y="5589240"/>
            <a:ext cx="0" cy="0"/>
          </a:xfrm>
          <a:prstGeom prst="line">
            <a:avLst/>
          </a:prstGeom>
          <a:solidFill>
            <a:schemeClr val="accent1"/>
          </a:solidFill>
          <a:ln w="12700" cap="flat" cmpd="sng" algn="ctr">
            <a:solidFill>
              <a:srgbClr val="FF0000"/>
            </a:solidFill>
            <a:prstDash val="solid"/>
            <a:round/>
            <a:headEnd type="stealth" w="med" len="med"/>
            <a:tailEnd type="stealth" w="med" len="med"/>
          </a:ln>
          <a:effectLst/>
        </p:spPr>
      </p:cxnSp>
      <p:cxnSp>
        <p:nvCxnSpPr>
          <p:cNvPr id="20" name="直接连接符 19">
            <a:extLst>
              <a:ext uri="{FF2B5EF4-FFF2-40B4-BE49-F238E27FC236}">
                <a16:creationId xmlns:a16="http://schemas.microsoft.com/office/drawing/2014/main" id="{BA3ADAF3-1373-F1B1-28EB-4D53B29851B4}"/>
              </a:ext>
            </a:extLst>
          </p:cNvPr>
          <p:cNvCxnSpPr>
            <a:cxnSpLocks/>
          </p:cNvCxnSpPr>
          <p:nvPr/>
        </p:nvCxnSpPr>
        <p:spPr bwMode="auto">
          <a:xfrm flipH="1" flipV="1">
            <a:off x="5695975" y="3068960"/>
            <a:ext cx="2188393" cy="2016224"/>
          </a:xfrm>
          <a:prstGeom prst="line">
            <a:avLst/>
          </a:prstGeom>
          <a:ln w="19050">
            <a:solidFill>
              <a:srgbClr val="FF0000"/>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CFD24657-5885-E275-49F6-3E251C70C6E4}"/>
                  </a:ext>
                </a:extLst>
              </p:cNvPr>
              <p:cNvSpPr txBox="1"/>
              <p:nvPr/>
            </p:nvSpPr>
            <p:spPr>
              <a:xfrm>
                <a:off x="7313513" y="2722607"/>
                <a:ext cx="1000671" cy="338554"/>
              </a:xfrm>
              <a:prstGeom prst="rect">
                <a:avLst/>
              </a:prstGeom>
              <a:noFill/>
            </p:spPr>
            <p:txBody>
              <a:bodyPr wrap="square">
                <a:spAutoFit/>
              </a:bodyPr>
              <a:lstStyle/>
              <a:p>
                <a14:m>
                  <m:oMath xmlns:m="http://schemas.openxmlformats.org/officeDocument/2006/math">
                    <m:r>
                      <a:rPr lang="zh-CN" altLang="en-US" sz="1600" i="1">
                        <a:latin typeface="Cambria Math" panose="02040503050406030204" pitchFamily="18" charset="0"/>
                      </a:rPr>
                      <m:t>期货</m:t>
                    </m:r>
                  </m:oMath>
                </a14:m>
                <a:r>
                  <a:rPr lang="zh-CN" altLang="en-US" sz="1600" dirty="0"/>
                  <a:t>多方</a:t>
                </a:r>
              </a:p>
            </p:txBody>
          </p:sp>
        </mc:Choice>
        <mc:Fallback xmlns="">
          <p:sp>
            <p:nvSpPr>
              <p:cNvPr id="25" name="文本框 24">
                <a:extLst>
                  <a:ext uri="{FF2B5EF4-FFF2-40B4-BE49-F238E27FC236}">
                    <a16:creationId xmlns:a16="http://schemas.microsoft.com/office/drawing/2014/main" id="{CFD24657-5885-E275-49F6-3E251C70C6E4}"/>
                  </a:ext>
                </a:extLst>
              </p:cNvPr>
              <p:cNvSpPr txBox="1">
                <a:spLocks noRot="1" noChangeAspect="1" noMove="1" noResize="1" noEditPoints="1" noAdjustHandles="1" noChangeArrowheads="1" noChangeShapeType="1" noTextEdit="1"/>
              </p:cNvSpPr>
              <p:nvPr/>
            </p:nvSpPr>
            <p:spPr>
              <a:xfrm>
                <a:off x="7313513" y="2722607"/>
                <a:ext cx="1000671" cy="338554"/>
              </a:xfrm>
              <a:prstGeom prst="rect">
                <a:avLst/>
              </a:prstGeom>
              <a:blipFill>
                <a:blip r:embed="rId5"/>
                <a:stretch>
                  <a:fillRect l="-610" t="-9091" r="-2439"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8B68618A-7183-C60D-EEBE-6695D7C69095}"/>
                  </a:ext>
                </a:extLst>
              </p:cNvPr>
              <p:cNvSpPr txBox="1"/>
              <p:nvPr/>
            </p:nvSpPr>
            <p:spPr>
              <a:xfrm>
                <a:off x="7384032" y="5118963"/>
                <a:ext cx="1000671" cy="338554"/>
              </a:xfrm>
              <a:prstGeom prst="rect">
                <a:avLst/>
              </a:prstGeom>
              <a:noFill/>
            </p:spPr>
            <p:txBody>
              <a:bodyPr wrap="square">
                <a:spAutoFit/>
              </a:bodyPr>
              <a:lstStyle/>
              <a:p>
                <a14:m>
                  <m:oMath xmlns:m="http://schemas.openxmlformats.org/officeDocument/2006/math">
                    <m:r>
                      <a:rPr lang="zh-CN" altLang="en-US" sz="1600" i="1">
                        <a:latin typeface="Cambria Math" panose="02040503050406030204" pitchFamily="18" charset="0"/>
                      </a:rPr>
                      <m:t>期货</m:t>
                    </m:r>
                  </m:oMath>
                </a14:m>
                <a:r>
                  <a:rPr lang="zh-CN" altLang="en-US" sz="1600" dirty="0"/>
                  <a:t>空方</a:t>
                </a:r>
              </a:p>
            </p:txBody>
          </p:sp>
        </mc:Choice>
        <mc:Fallback xmlns="">
          <p:sp>
            <p:nvSpPr>
              <p:cNvPr id="26" name="文本框 25">
                <a:extLst>
                  <a:ext uri="{FF2B5EF4-FFF2-40B4-BE49-F238E27FC236}">
                    <a16:creationId xmlns:a16="http://schemas.microsoft.com/office/drawing/2014/main" id="{8B68618A-7183-C60D-EEBE-6695D7C69095}"/>
                  </a:ext>
                </a:extLst>
              </p:cNvPr>
              <p:cNvSpPr txBox="1">
                <a:spLocks noRot="1" noChangeAspect="1" noMove="1" noResize="1" noEditPoints="1" noAdjustHandles="1" noChangeArrowheads="1" noChangeShapeType="1" noTextEdit="1"/>
              </p:cNvSpPr>
              <p:nvPr/>
            </p:nvSpPr>
            <p:spPr>
              <a:xfrm>
                <a:off x="7384032" y="5118963"/>
                <a:ext cx="1000671" cy="338554"/>
              </a:xfrm>
              <a:prstGeom prst="rect">
                <a:avLst/>
              </a:prstGeom>
              <a:blipFill>
                <a:blip r:embed="rId6"/>
                <a:stretch>
                  <a:fillRect t="-9091" r="-3049"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FD021146-6C1D-95E4-324A-4D98A2922250}"/>
                  </a:ext>
                </a:extLst>
              </p:cNvPr>
              <p:cNvSpPr txBox="1"/>
              <p:nvPr/>
            </p:nvSpPr>
            <p:spPr>
              <a:xfrm>
                <a:off x="575110" y="2803594"/>
                <a:ext cx="4817131" cy="3046988"/>
              </a:xfrm>
              <a:prstGeom prst="rect">
                <a:avLst/>
              </a:prstGeom>
              <a:noFill/>
            </p:spPr>
            <p:txBody>
              <a:bodyPr wrap="square" rtlCol="0">
                <a:spAutoFit/>
              </a:bodyPr>
              <a:lstStyle/>
              <a:p>
                <a:r>
                  <a:rPr lang="zh-CN" altLang="en-US" dirty="0"/>
                  <a:t>课堂练习：</a:t>
                </a:r>
                <a:endParaRPr lang="en-US" altLang="zh-CN" dirty="0"/>
              </a:p>
              <a:p>
                <a:pPr marL="342900" indent="-342900">
                  <a:buFont typeface="Arial" panose="020B0604020202020204" pitchFamily="34" charset="0"/>
                  <a:buChar char="•"/>
                </a:pPr>
                <a:r>
                  <a:rPr lang="zh-CN" altLang="en-US" dirty="0"/>
                  <a:t>假设小麦期货价格为</a:t>
                </a:r>
                <a:r>
                  <a:rPr lang="en-US" altLang="zh-CN" dirty="0"/>
                  <a:t>5</a:t>
                </a:r>
                <a:r>
                  <a:rPr lang="zh-CN" altLang="en-US" dirty="0"/>
                  <a:t>元</a:t>
                </a:r>
                <a:r>
                  <a:rPr lang="en-US" altLang="zh-CN" dirty="0"/>
                  <a:t>/</a:t>
                </a:r>
                <a:r>
                  <a:rPr lang="zh-CN" altLang="en-US" dirty="0"/>
                  <a:t>千克，合约到期时小麦现货价格为</a:t>
                </a:r>
                <a:r>
                  <a:rPr lang="en-US" altLang="zh-CN" dirty="0"/>
                  <a:t>7</a:t>
                </a:r>
                <a:r>
                  <a:rPr lang="zh-CN" altLang="en-US" dirty="0"/>
                  <a:t>元</a:t>
                </a:r>
                <a:r>
                  <a:rPr lang="en-US" altLang="zh-CN" dirty="0"/>
                  <a:t>/</a:t>
                </a:r>
                <a:r>
                  <a:rPr lang="zh-CN" altLang="en-US" dirty="0"/>
                  <a:t>千克，则期货多方或空方在到期时的收益分别是多少？</a:t>
                </a:r>
                <a:endParaRPr lang="en-US" altLang="zh-CN" dirty="0"/>
              </a:p>
              <a:p>
                <a:pPr marL="342900" indent="-342900">
                  <a:buFont typeface="Arial" panose="020B0604020202020204" pitchFamily="34" charset="0"/>
                  <a:buChar char="•"/>
                </a:pPr>
                <a:r>
                  <a:rPr lang="zh-CN" altLang="en-US" dirty="0"/>
                  <a:t>解：期货多方收益</a:t>
                </a:r>
                <a:r>
                  <a:rPr lang="en-US" altLang="zh-CN" dirty="0"/>
                  <a:t>=</a:t>
                </a:r>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𝑇</m:t>
                        </m:r>
                      </m:sub>
                    </m:sSub>
                  </m:oMath>
                </a14:m>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𝐹</m:t>
                        </m:r>
                      </m:e>
                      <m:sub>
                        <m:r>
                          <a:rPr lang="en-US" altLang="zh-CN" sz="2400" b="0" i="1" smtClean="0">
                            <a:latin typeface="Cambria Math" panose="02040503050406030204" pitchFamily="18" charset="0"/>
                          </a:rPr>
                          <m:t>0</m:t>
                        </m:r>
                      </m:sub>
                    </m:sSub>
                  </m:oMath>
                </a14:m>
                <a:r>
                  <a:rPr lang="en-US" altLang="zh-CN" dirty="0"/>
                  <a:t>=7-5=2</a:t>
                </a:r>
                <a:r>
                  <a:rPr lang="zh-CN" altLang="en-US" dirty="0"/>
                  <a:t>（元</a:t>
                </a:r>
                <a:r>
                  <a:rPr lang="en-US" altLang="zh-CN" dirty="0"/>
                  <a:t>/</a:t>
                </a:r>
                <a:r>
                  <a:rPr lang="zh-CN" altLang="en-US" dirty="0"/>
                  <a:t>千克）；期货空方收益</a:t>
                </a:r>
                <a:r>
                  <a:rPr lang="en-US" altLang="zh-CN" dirty="0"/>
                  <a:t>=-(</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𝑇</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0</m:t>
                        </m:r>
                      </m:sub>
                    </m:sSub>
                  </m:oMath>
                </a14:m>
                <a:r>
                  <a:rPr lang="en-US" altLang="zh-CN" dirty="0"/>
                  <a:t>) =-(7-5)=-2</a:t>
                </a:r>
                <a:r>
                  <a:rPr lang="zh-CN" altLang="en-US" dirty="0"/>
                  <a:t>（元</a:t>
                </a:r>
                <a:r>
                  <a:rPr lang="en-US" altLang="zh-CN" dirty="0"/>
                  <a:t>/</a:t>
                </a:r>
                <a:r>
                  <a:rPr lang="zh-CN" altLang="en-US" dirty="0"/>
                  <a:t>千克）</a:t>
                </a:r>
              </a:p>
            </p:txBody>
          </p:sp>
        </mc:Choice>
        <mc:Fallback xmlns="">
          <p:sp>
            <p:nvSpPr>
              <p:cNvPr id="27" name="文本框 26">
                <a:extLst>
                  <a:ext uri="{FF2B5EF4-FFF2-40B4-BE49-F238E27FC236}">
                    <a16:creationId xmlns:a16="http://schemas.microsoft.com/office/drawing/2014/main" id="{FD021146-6C1D-95E4-324A-4D98A2922250}"/>
                  </a:ext>
                </a:extLst>
              </p:cNvPr>
              <p:cNvSpPr txBox="1">
                <a:spLocks noRot="1" noChangeAspect="1" noMove="1" noResize="1" noEditPoints="1" noAdjustHandles="1" noChangeArrowheads="1" noChangeShapeType="1" noTextEdit="1"/>
              </p:cNvSpPr>
              <p:nvPr/>
            </p:nvSpPr>
            <p:spPr>
              <a:xfrm>
                <a:off x="575110" y="2803594"/>
                <a:ext cx="4817131" cy="3046988"/>
              </a:xfrm>
              <a:prstGeom prst="rect">
                <a:avLst/>
              </a:prstGeom>
              <a:blipFill>
                <a:blip r:embed="rId7"/>
                <a:stretch>
                  <a:fillRect l="-1896" t="-2400" r="-1391" b="-38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2AD0D95-661D-CC13-334E-80E67B43829C}"/>
                  </a:ext>
                </a:extLst>
              </p:cNvPr>
              <p:cNvSpPr txBox="1"/>
              <p:nvPr/>
            </p:nvSpPr>
            <p:spPr>
              <a:xfrm>
                <a:off x="5536257" y="2529354"/>
                <a:ext cx="144016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600" i="1">
                          <a:latin typeface="Cambria Math" panose="02040503050406030204" pitchFamily="18" charset="0"/>
                        </a:rPr>
                        <m:t>期货</m:t>
                      </m:r>
                      <m:r>
                        <a:rPr lang="zh-CN" altLang="en-US" sz="1600" i="1" smtClean="0">
                          <a:latin typeface="Cambria Math" panose="02040503050406030204" pitchFamily="18" charset="0"/>
                        </a:rPr>
                        <m:t>到期</m:t>
                      </m:r>
                      <m:r>
                        <a:rPr lang="zh-CN" altLang="en-US" sz="1600" i="1">
                          <a:latin typeface="Cambria Math" panose="02040503050406030204" pitchFamily="18" charset="0"/>
                        </a:rPr>
                        <m:t>收益</m:t>
                      </m:r>
                    </m:oMath>
                  </m:oMathPara>
                </a14:m>
                <a:endParaRPr lang="zh-CN" altLang="en-US" sz="1600" dirty="0"/>
              </a:p>
            </p:txBody>
          </p:sp>
        </mc:Choice>
        <mc:Fallback xmlns="">
          <p:sp>
            <p:nvSpPr>
              <p:cNvPr id="28" name="文本框 27">
                <a:extLst>
                  <a:ext uri="{FF2B5EF4-FFF2-40B4-BE49-F238E27FC236}">
                    <a16:creationId xmlns:a16="http://schemas.microsoft.com/office/drawing/2014/main" id="{32AD0D95-661D-CC13-334E-80E67B43829C}"/>
                  </a:ext>
                </a:extLst>
              </p:cNvPr>
              <p:cNvSpPr txBox="1">
                <a:spLocks noRot="1" noChangeAspect="1" noMove="1" noResize="1" noEditPoints="1" noAdjustHandles="1" noChangeArrowheads="1" noChangeShapeType="1" noTextEdit="1"/>
              </p:cNvSpPr>
              <p:nvPr/>
            </p:nvSpPr>
            <p:spPr>
              <a:xfrm>
                <a:off x="5536257" y="2529354"/>
                <a:ext cx="1440160" cy="338554"/>
              </a:xfrm>
              <a:prstGeom prst="rect">
                <a:avLst/>
              </a:prstGeom>
              <a:blipFill>
                <a:blip r:embed="rId8"/>
                <a:stretch>
                  <a:fillRect b="-3636"/>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AB656AA4-EE5D-F8CB-1E66-C1FF61A638F4}"/>
              </a:ext>
            </a:extLst>
          </p:cNvPr>
          <p:cNvSpPr txBox="1"/>
          <p:nvPr/>
        </p:nvSpPr>
        <p:spPr>
          <a:xfrm>
            <a:off x="1331640" y="6021288"/>
            <a:ext cx="1728192" cy="400110"/>
          </a:xfrm>
          <a:prstGeom prst="rect">
            <a:avLst/>
          </a:prstGeom>
          <a:noFill/>
        </p:spPr>
        <p:txBody>
          <a:bodyPr wrap="square" rtlCol="0">
            <a:spAutoFit/>
          </a:bodyPr>
          <a:lstStyle/>
          <a:p>
            <a:r>
              <a:rPr lang="zh-CN" altLang="en-US" sz="2000" dirty="0">
                <a:solidFill>
                  <a:srgbClr val="FF0000"/>
                </a:solidFill>
              </a:rPr>
              <a:t>数字实验</a:t>
            </a:r>
          </a:p>
        </p:txBody>
      </p:sp>
    </p:spTree>
    <p:extLst>
      <p:ext uri="{BB962C8B-B14F-4D97-AF65-F5344CB8AC3E}">
        <p14:creationId xmlns:p14="http://schemas.microsoft.com/office/powerpoint/2010/main" val="72779731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 calcmode="lin" valueType="num">
                                      <p:cBhvr additive="base">
                                        <p:cTn id="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anim calcmode="lin" valueType="num">
                                      <p:cBhvr additive="base">
                                        <p:cTn id="11"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
                                            <p:txEl>
                                              <p:pRg st="2" end="2"/>
                                            </p:txEl>
                                          </p:spTgt>
                                        </p:tgtEl>
                                        <p:attrNameLst>
                                          <p:attrName>style.visibility</p:attrName>
                                        </p:attrNameLst>
                                      </p:cBhvr>
                                      <p:to>
                                        <p:strVal val="visible"/>
                                      </p:to>
                                    </p:set>
                                    <p:anim calcmode="lin" valueType="num">
                                      <p:cBhvr additive="base">
                                        <p:cTn id="17"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4A1061AA-E7EF-F1E9-44F5-76BA7B1B50FC}"/>
              </a:ext>
            </a:extLst>
          </p:cNvPr>
          <p:cNvSpPr>
            <a:spLocks noGrp="1"/>
          </p:cNvSpPr>
          <p:nvPr>
            <p:ph type="title"/>
          </p:nvPr>
        </p:nvSpPr>
        <p:spPr bwMode="auto">
          <a:xfrm>
            <a:off x="457200" y="692150"/>
            <a:ext cx="8229600" cy="865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latin typeface="华文中宋" panose="02010600040101010101" pitchFamily="2" charset="-122"/>
                <a:ea typeface="华文中宋" panose="02010600040101010101" pitchFamily="2" charset="-122"/>
              </a:rPr>
              <a:t>期货合约管理风险的原理</a:t>
            </a:r>
            <a:endParaRPr lang="zh-CN" altLang="en-US">
              <a:ea typeface="宋体" panose="02010600030101010101" pitchFamily="2" charset="-122"/>
            </a:endParaRPr>
          </a:p>
        </p:txBody>
      </p:sp>
      <p:sp>
        <p:nvSpPr>
          <p:cNvPr id="19459" name="TextBox 3">
            <a:extLst>
              <a:ext uri="{FF2B5EF4-FFF2-40B4-BE49-F238E27FC236}">
                <a16:creationId xmlns:a16="http://schemas.microsoft.com/office/drawing/2014/main" id="{D6871841-79E3-9F3C-C80B-24F4E1905CED}"/>
              </a:ext>
            </a:extLst>
          </p:cNvPr>
          <p:cNvSpPr txBox="1">
            <a:spLocks noChangeArrowheads="1"/>
          </p:cNvSpPr>
          <p:nvPr/>
        </p:nvSpPr>
        <p:spPr bwMode="auto">
          <a:xfrm>
            <a:off x="851954" y="1557338"/>
            <a:ext cx="35290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2800" dirty="0">
                <a:latin typeface="华文中宋" panose="02010600040101010101" pitchFamily="2" charset="-122"/>
                <a:ea typeface="华文中宋" panose="02010600040101010101" pitchFamily="2" charset="-122"/>
              </a:rPr>
              <a:t>以期货空方为例：</a:t>
            </a:r>
          </a:p>
        </p:txBody>
      </p:sp>
      <p:graphicFrame>
        <p:nvGraphicFramePr>
          <p:cNvPr id="5" name="表格 4">
            <a:extLst>
              <a:ext uri="{FF2B5EF4-FFF2-40B4-BE49-F238E27FC236}">
                <a16:creationId xmlns:a16="http://schemas.microsoft.com/office/drawing/2014/main" id="{7E0CD723-86DA-1FC0-0DD2-49912B11582E}"/>
              </a:ext>
            </a:extLst>
          </p:cNvPr>
          <p:cNvGraphicFramePr>
            <a:graphicFrameLocks noGrp="1"/>
          </p:cNvGraphicFramePr>
          <p:nvPr>
            <p:extLst>
              <p:ext uri="{D42A27DB-BD31-4B8C-83A1-F6EECF244321}">
                <p14:modId xmlns:p14="http://schemas.microsoft.com/office/powerpoint/2010/main" val="414276811"/>
              </p:ext>
            </p:extLst>
          </p:nvPr>
        </p:nvGraphicFramePr>
        <p:xfrm>
          <a:off x="587624" y="2258652"/>
          <a:ext cx="7848600" cy="1981201"/>
        </p:xfrm>
        <a:graphic>
          <a:graphicData uri="http://schemas.openxmlformats.org/drawingml/2006/table">
            <a:tbl>
              <a:tblPr/>
              <a:tblGrid>
                <a:gridCol w="273685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755775">
                  <a:extLst>
                    <a:ext uri="{9D8B030D-6E8A-4147-A177-3AD203B41FA5}">
                      <a16:colId xmlns:a16="http://schemas.microsoft.com/office/drawing/2014/main" val="20002"/>
                    </a:ext>
                  </a:extLst>
                </a:gridCol>
                <a:gridCol w="1755775">
                  <a:extLst>
                    <a:ext uri="{9D8B030D-6E8A-4147-A177-3AD203B41FA5}">
                      <a16:colId xmlns:a16="http://schemas.microsoft.com/office/drawing/2014/main" val="20003"/>
                    </a:ext>
                  </a:extLst>
                </a:gridCol>
              </a:tblGrid>
              <a:tr h="57626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a:ln>
                            <a:noFill/>
                          </a:ln>
                          <a:solidFill>
                            <a:srgbClr val="FFFFFF"/>
                          </a:solidFill>
                          <a:effectLst/>
                          <a:latin typeface="Times" pitchFamily="18" charset="0"/>
                          <a:ea typeface="宋体" pitchFamily="2" charset="-122"/>
                        </a:rPr>
                        <a:t>到期时现货市场价格</a:t>
                      </a:r>
                      <a:endParaRPr kumimoji="0" lang="zh-CN" sz="1400" b="1" i="0" u="none" strike="noStrike" cap="none" normalizeH="0" baseline="0">
                        <a:ln>
                          <a:noFill/>
                        </a:ln>
                        <a:solidFill>
                          <a:srgbClr val="FFFFFF"/>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mbria" pitchFamily="18" charset="0"/>
                          <a:ea typeface="宋体" pitchFamily="2" charset="-122"/>
                        </a:rPr>
                        <a:t>P</a:t>
                      </a:r>
                      <a:r>
                        <a:rPr kumimoji="0" lang="en-US" altLang="zh-CN" sz="2000" b="1" i="0" u="none" strike="noStrike" cap="none" normalizeH="0" baseline="-25000">
                          <a:ln>
                            <a:noFill/>
                          </a:ln>
                          <a:solidFill>
                            <a:srgbClr val="FFFFFF"/>
                          </a:solidFill>
                          <a:effectLst/>
                          <a:latin typeface="Cambria" pitchFamily="18" charset="0"/>
                          <a:ea typeface="宋体" pitchFamily="2" charset="-122"/>
                        </a:rPr>
                        <a:t>T</a:t>
                      </a:r>
                      <a:r>
                        <a:rPr kumimoji="0" lang="en-US" altLang="zh-CN" sz="2000" b="1" i="0" u="none" strike="noStrike" cap="none" normalizeH="0" baseline="0">
                          <a:ln>
                            <a:noFill/>
                          </a:ln>
                          <a:solidFill>
                            <a:srgbClr val="FFFFFF"/>
                          </a:solidFill>
                          <a:effectLst/>
                          <a:latin typeface="Cambria" pitchFamily="18" charset="0"/>
                          <a:ea typeface="宋体" pitchFamily="2" charset="-122"/>
                        </a:rPr>
                        <a:t>&lt;F</a:t>
                      </a:r>
                      <a:r>
                        <a:rPr kumimoji="0" lang="en-US" altLang="zh-CN" sz="2000" b="1" i="0" u="none" strike="noStrike" cap="none" normalizeH="0" baseline="-25000">
                          <a:ln>
                            <a:noFill/>
                          </a:ln>
                          <a:solidFill>
                            <a:srgbClr val="FFFFFF"/>
                          </a:solidFill>
                          <a:effectLst/>
                          <a:latin typeface="Cambria" pitchFamily="18" charset="0"/>
                          <a:ea typeface="宋体" pitchFamily="2" charset="-122"/>
                        </a:rPr>
                        <a:t>0</a:t>
                      </a:r>
                      <a:endParaRPr kumimoji="0" lang="zh-CN" altLang="zh-CN" sz="1400" b="1" i="0" u="none" strike="noStrike" cap="none" normalizeH="0" baseline="0">
                        <a:ln>
                          <a:noFill/>
                        </a:ln>
                        <a:solidFill>
                          <a:srgbClr val="FFFFFF"/>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mbria" pitchFamily="18" charset="0"/>
                          <a:ea typeface="宋体" pitchFamily="2" charset="-122"/>
                        </a:rPr>
                        <a:t>P</a:t>
                      </a:r>
                      <a:r>
                        <a:rPr kumimoji="0" lang="en-US" altLang="zh-CN" sz="2000" b="1" i="0" u="none" strike="noStrike" cap="none" normalizeH="0" baseline="-25000">
                          <a:ln>
                            <a:noFill/>
                          </a:ln>
                          <a:solidFill>
                            <a:srgbClr val="FFFFFF"/>
                          </a:solidFill>
                          <a:effectLst/>
                          <a:latin typeface="Cambria" pitchFamily="18" charset="0"/>
                          <a:ea typeface="宋体" pitchFamily="2" charset="-122"/>
                        </a:rPr>
                        <a:t>T</a:t>
                      </a:r>
                      <a:r>
                        <a:rPr kumimoji="0" lang="en-US" altLang="zh-CN" sz="2000" b="1" i="0" u="none" strike="noStrike" cap="none" normalizeH="0" baseline="0">
                          <a:ln>
                            <a:noFill/>
                          </a:ln>
                          <a:solidFill>
                            <a:srgbClr val="FFFFFF"/>
                          </a:solidFill>
                          <a:effectLst/>
                          <a:latin typeface="Cambria" pitchFamily="18" charset="0"/>
                          <a:ea typeface="宋体" pitchFamily="2" charset="-122"/>
                        </a:rPr>
                        <a:t>=F</a:t>
                      </a:r>
                      <a:r>
                        <a:rPr kumimoji="0" lang="en-US" altLang="zh-CN" sz="2000" b="1" i="0" u="none" strike="noStrike" cap="none" normalizeH="0" baseline="-25000">
                          <a:ln>
                            <a:noFill/>
                          </a:ln>
                          <a:solidFill>
                            <a:srgbClr val="FFFFFF"/>
                          </a:solidFill>
                          <a:effectLst/>
                          <a:latin typeface="Cambria" pitchFamily="18" charset="0"/>
                          <a:ea typeface="宋体" pitchFamily="2" charset="-122"/>
                        </a:rPr>
                        <a:t>0</a:t>
                      </a:r>
                      <a:endParaRPr kumimoji="0" lang="zh-CN" altLang="zh-CN" sz="1400" b="1" i="0" u="none" strike="noStrike" cap="none" normalizeH="0" baseline="0">
                        <a:ln>
                          <a:noFill/>
                        </a:ln>
                        <a:solidFill>
                          <a:srgbClr val="FFFFFF"/>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mbria" pitchFamily="18" charset="0"/>
                          <a:ea typeface="宋体" pitchFamily="2" charset="-122"/>
                        </a:rPr>
                        <a:t>P</a:t>
                      </a:r>
                      <a:r>
                        <a:rPr kumimoji="0" lang="en-US" altLang="zh-CN" sz="2000" b="1" i="0" u="none" strike="noStrike" cap="none" normalizeH="0" baseline="-25000">
                          <a:ln>
                            <a:noFill/>
                          </a:ln>
                          <a:solidFill>
                            <a:srgbClr val="FFFFFF"/>
                          </a:solidFill>
                          <a:effectLst/>
                          <a:latin typeface="Cambria" pitchFamily="18" charset="0"/>
                          <a:ea typeface="宋体" pitchFamily="2" charset="-122"/>
                        </a:rPr>
                        <a:t>T</a:t>
                      </a:r>
                      <a:r>
                        <a:rPr kumimoji="0" lang="en-US" altLang="zh-CN" sz="2000" b="1" i="0" u="none" strike="noStrike" cap="none" normalizeH="0" baseline="0">
                          <a:ln>
                            <a:noFill/>
                          </a:ln>
                          <a:solidFill>
                            <a:srgbClr val="FFFFFF"/>
                          </a:solidFill>
                          <a:effectLst/>
                          <a:latin typeface="Cambria" pitchFamily="18" charset="0"/>
                          <a:ea typeface="宋体" pitchFamily="2" charset="-122"/>
                        </a:rPr>
                        <a:t>&gt;F</a:t>
                      </a:r>
                      <a:r>
                        <a:rPr kumimoji="0" lang="en-US" altLang="zh-CN" sz="2000" b="1" i="0" u="none" strike="noStrike" cap="none" normalizeH="0" baseline="-25000">
                          <a:ln>
                            <a:noFill/>
                          </a:ln>
                          <a:solidFill>
                            <a:srgbClr val="FFFFFF"/>
                          </a:solidFill>
                          <a:effectLst/>
                          <a:latin typeface="Cambria" pitchFamily="18" charset="0"/>
                          <a:ea typeface="宋体" pitchFamily="2" charset="-122"/>
                        </a:rPr>
                        <a:t>0</a:t>
                      </a:r>
                      <a:endParaRPr kumimoji="0" lang="zh-CN" altLang="zh-CN" sz="1400" b="1" i="0" u="none" strike="noStrike" cap="none" normalizeH="0" baseline="0">
                        <a:ln>
                          <a:noFill/>
                        </a:ln>
                        <a:solidFill>
                          <a:srgbClr val="FFFFFF"/>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68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a:ln>
                            <a:noFill/>
                          </a:ln>
                          <a:solidFill>
                            <a:srgbClr val="FFFFFF"/>
                          </a:solidFill>
                          <a:effectLst/>
                          <a:latin typeface="Times" pitchFamily="18" charset="0"/>
                          <a:ea typeface="宋体" pitchFamily="2" charset="-122"/>
                        </a:rPr>
                        <a:t>实物资产价值</a:t>
                      </a:r>
                      <a:endParaRPr kumimoji="0" lang="zh-CN" sz="1400" b="1" i="0" u="none" strike="noStrike" cap="none" normalizeH="0" baseline="0">
                        <a:ln>
                          <a:noFill/>
                        </a:ln>
                        <a:solidFill>
                          <a:srgbClr val="FFFFFF"/>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a:ln>
                            <a:noFill/>
                          </a:ln>
                          <a:solidFill>
                            <a:srgbClr val="000000"/>
                          </a:solidFill>
                          <a:effectLst/>
                          <a:latin typeface="Cambria" pitchFamily="18" charset="0"/>
                          <a:ea typeface="宋体" pitchFamily="2" charset="-122"/>
                        </a:rPr>
                        <a:t>mP</a:t>
                      </a:r>
                      <a:r>
                        <a:rPr kumimoji="0" lang="en-US" altLang="zh-CN" sz="2000" b="0" i="0" u="none" strike="noStrike" cap="none" normalizeH="0" baseline="-25000" dirty="0" err="1">
                          <a:ln>
                            <a:noFill/>
                          </a:ln>
                          <a:solidFill>
                            <a:srgbClr val="000000"/>
                          </a:solidFill>
                          <a:effectLst/>
                          <a:latin typeface="Cambria" pitchFamily="18" charset="0"/>
                          <a:ea typeface="宋体" pitchFamily="2" charset="-122"/>
                        </a:rPr>
                        <a:t>T</a:t>
                      </a:r>
                      <a:endParaRPr kumimoji="0" lang="zh-CN" altLang="zh-CN" sz="1400" b="0" i="0" u="none" strike="noStrike" cap="none" normalizeH="0" baseline="0" dirty="0">
                        <a:ln>
                          <a:noFill/>
                        </a:ln>
                        <a:solidFill>
                          <a:srgbClr val="000000"/>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mbria" pitchFamily="18" charset="0"/>
                          <a:ea typeface="宋体" pitchFamily="2" charset="-122"/>
                        </a:rPr>
                        <a:t>mP</a:t>
                      </a:r>
                      <a:r>
                        <a:rPr kumimoji="0" lang="en-US" altLang="zh-CN" sz="2000" b="0" i="0" u="none" strike="noStrike" cap="none" normalizeH="0" baseline="-25000">
                          <a:ln>
                            <a:noFill/>
                          </a:ln>
                          <a:solidFill>
                            <a:srgbClr val="000000"/>
                          </a:solidFill>
                          <a:effectLst/>
                          <a:latin typeface="Cambria" pitchFamily="18" charset="0"/>
                          <a:ea typeface="宋体" pitchFamily="2" charset="-122"/>
                        </a:rPr>
                        <a:t>T</a:t>
                      </a:r>
                      <a:endParaRPr kumimoji="0" lang="zh-CN" altLang="zh-CN" sz="1400" b="0" i="0" u="none" strike="noStrike" cap="none" normalizeH="0" baseline="0">
                        <a:ln>
                          <a:noFill/>
                        </a:ln>
                        <a:solidFill>
                          <a:srgbClr val="000000"/>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mbria" pitchFamily="18" charset="0"/>
                          <a:ea typeface="宋体" pitchFamily="2" charset="-122"/>
                        </a:rPr>
                        <a:t>mP</a:t>
                      </a:r>
                      <a:r>
                        <a:rPr kumimoji="0" lang="en-US" altLang="zh-CN" sz="2000" b="0" i="0" u="none" strike="noStrike" cap="none" normalizeH="0" baseline="-25000">
                          <a:ln>
                            <a:noFill/>
                          </a:ln>
                          <a:solidFill>
                            <a:srgbClr val="000000"/>
                          </a:solidFill>
                          <a:effectLst/>
                          <a:latin typeface="Cambria" pitchFamily="18" charset="0"/>
                          <a:ea typeface="宋体" pitchFamily="2" charset="-122"/>
                        </a:rPr>
                        <a:t>T</a:t>
                      </a:r>
                      <a:endParaRPr kumimoji="0" lang="zh-CN" altLang="zh-CN" sz="1400" b="0" i="0" u="none" strike="noStrike" cap="none" normalizeH="0" baseline="0">
                        <a:ln>
                          <a:noFill/>
                        </a:ln>
                        <a:solidFill>
                          <a:srgbClr val="000000"/>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1"/>
                  </a:ext>
                </a:extLst>
              </a:tr>
              <a:tr h="468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a:ln>
                            <a:noFill/>
                          </a:ln>
                          <a:solidFill>
                            <a:srgbClr val="FFFFFF"/>
                          </a:solidFill>
                          <a:effectLst/>
                          <a:latin typeface="Times" pitchFamily="18" charset="0"/>
                          <a:ea typeface="宋体" pitchFamily="2" charset="-122"/>
                        </a:rPr>
                        <a:t>期货头寸价值（卖方）</a:t>
                      </a:r>
                      <a:endParaRPr kumimoji="0" lang="zh-CN" sz="1400" b="1" i="0" u="none" strike="noStrike" cap="none" normalizeH="0" baseline="0">
                        <a:ln>
                          <a:noFill/>
                        </a:ln>
                        <a:solidFill>
                          <a:srgbClr val="FFFFFF"/>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ambria" pitchFamily="18" charset="0"/>
                          <a:ea typeface="宋体" pitchFamily="2" charset="-122"/>
                        </a:rPr>
                        <a:t>-m(P</a:t>
                      </a:r>
                      <a:r>
                        <a:rPr kumimoji="0" lang="en-US" altLang="zh-CN" sz="2000" b="0" i="0" u="none" strike="noStrike" cap="none" normalizeH="0" baseline="-25000" dirty="0">
                          <a:ln>
                            <a:noFill/>
                          </a:ln>
                          <a:solidFill>
                            <a:srgbClr val="000000"/>
                          </a:solidFill>
                          <a:effectLst/>
                          <a:latin typeface="Cambria" pitchFamily="18" charset="0"/>
                          <a:ea typeface="宋体" pitchFamily="2" charset="-122"/>
                        </a:rPr>
                        <a:t>T</a:t>
                      </a:r>
                      <a:r>
                        <a:rPr kumimoji="0" lang="en-US" altLang="zh-CN" sz="2000" b="0" i="0" u="none" strike="noStrike" cap="none" normalizeH="0" baseline="0" dirty="0">
                          <a:ln>
                            <a:noFill/>
                          </a:ln>
                          <a:solidFill>
                            <a:srgbClr val="000000"/>
                          </a:solidFill>
                          <a:effectLst/>
                          <a:latin typeface="Cambria" pitchFamily="18" charset="0"/>
                          <a:ea typeface="宋体" pitchFamily="2" charset="-122"/>
                        </a:rPr>
                        <a:t>-F</a:t>
                      </a:r>
                      <a:r>
                        <a:rPr kumimoji="0" lang="en-US" altLang="zh-CN" sz="2000" b="0" i="0" u="none" strike="noStrike" cap="none" normalizeH="0" baseline="-25000" dirty="0">
                          <a:ln>
                            <a:noFill/>
                          </a:ln>
                          <a:solidFill>
                            <a:srgbClr val="000000"/>
                          </a:solidFill>
                          <a:effectLst/>
                          <a:latin typeface="Cambria" pitchFamily="18" charset="0"/>
                          <a:ea typeface="宋体" pitchFamily="2" charset="-122"/>
                        </a:rPr>
                        <a:t>0</a:t>
                      </a:r>
                      <a:r>
                        <a:rPr kumimoji="0" lang="en-US" altLang="zh-CN" sz="2000" b="0" i="0" u="none" strike="noStrike" cap="none" normalizeH="0" baseline="0" dirty="0">
                          <a:ln>
                            <a:noFill/>
                          </a:ln>
                          <a:solidFill>
                            <a:srgbClr val="000000"/>
                          </a:solidFill>
                          <a:effectLst/>
                          <a:latin typeface="Cambria" pitchFamily="18" charset="0"/>
                          <a:ea typeface="宋体" pitchFamily="2" charset="-122"/>
                        </a:rPr>
                        <a:t>)</a:t>
                      </a:r>
                      <a:endParaRPr kumimoji="0" lang="zh-CN" altLang="zh-CN" sz="1400" b="0" i="0" u="none" strike="noStrike" cap="none" normalizeH="0" baseline="0" dirty="0">
                        <a:ln>
                          <a:noFill/>
                        </a:ln>
                        <a:solidFill>
                          <a:srgbClr val="000000"/>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mbria" pitchFamily="18" charset="0"/>
                          <a:ea typeface="宋体" pitchFamily="2" charset="-122"/>
                        </a:rPr>
                        <a:t>-m(P</a:t>
                      </a:r>
                      <a:r>
                        <a:rPr kumimoji="0" lang="en-US" altLang="zh-CN" sz="2000" b="0" i="0" u="none" strike="noStrike" cap="none" normalizeH="0" baseline="-25000">
                          <a:ln>
                            <a:noFill/>
                          </a:ln>
                          <a:solidFill>
                            <a:srgbClr val="000000"/>
                          </a:solidFill>
                          <a:effectLst/>
                          <a:latin typeface="Cambria" pitchFamily="18" charset="0"/>
                          <a:ea typeface="宋体" pitchFamily="2" charset="-122"/>
                        </a:rPr>
                        <a:t>T</a:t>
                      </a:r>
                      <a:r>
                        <a:rPr kumimoji="0" lang="en-US" altLang="zh-CN" sz="2000" b="0" i="0" u="none" strike="noStrike" cap="none" normalizeH="0" baseline="0">
                          <a:ln>
                            <a:noFill/>
                          </a:ln>
                          <a:solidFill>
                            <a:srgbClr val="000000"/>
                          </a:solidFill>
                          <a:effectLst/>
                          <a:latin typeface="Cambria" pitchFamily="18" charset="0"/>
                          <a:ea typeface="宋体" pitchFamily="2" charset="-122"/>
                        </a:rPr>
                        <a:t>-F</a:t>
                      </a:r>
                      <a:r>
                        <a:rPr kumimoji="0" lang="en-US" altLang="zh-CN" sz="2000" b="0" i="0" u="none" strike="noStrike" cap="none" normalizeH="0" baseline="-25000">
                          <a:ln>
                            <a:noFill/>
                          </a:ln>
                          <a:solidFill>
                            <a:srgbClr val="000000"/>
                          </a:solidFill>
                          <a:effectLst/>
                          <a:latin typeface="Cambria" pitchFamily="18" charset="0"/>
                          <a:ea typeface="宋体" pitchFamily="2" charset="-122"/>
                        </a:rPr>
                        <a:t>0</a:t>
                      </a:r>
                      <a:r>
                        <a:rPr kumimoji="0" lang="en-US" altLang="zh-CN" sz="2000" b="0" i="0" u="none" strike="noStrike" cap="none" normalizeH="0" baseline="0">
                          <a:ln>
                            <a:noFill/>
                          </a:ln>
                          <a:solidFill>
                            <a:srgbClr val="000000"/>
                          </a:solidFill>
                          <a:effectLst/>
                          <a:latin typeface="Cambria" pitchFamily="18" charset="0"/>
                          <a:ea typeface="宋体" pitchFamily="2" charset="-122"/>
                        </a:rPr>
                        <a:t>)</a:t>
                      </a:r>
                      <a:endParaRPr kumimoji="0" lang="zh-CN" altLang="zh-CN" sz="1400" b="0" i="0" u="none" strike="noStrike" cap="none" normalizeH="0" baseline="0">
                        <a:ln>
                          <a:noFill/>
                        </a:ln>
                        <a:solidFill>
                          <a:srgbClr val="000000"/>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mbria" pitchFamily="18" charset="0"/>
                          <a:ea typeface="宋体" pitchFamily="2" charset="-122"/>
                        </a:rPr>
                        <a:t>-m(P</a:t>
                      </a:r>
                      <a:r>
                        <a:rPr kumimoji="0" lang="en-US" altLang="zh-CN" sz="2000" b="0" i="0" u="none" strike="noStrike" cap="none" normalizeH="0" baseline="-25000">
                          <a:ln>
                            <a:noFill/>
                          </a:ln>
                          <a:solidFill>
                            <a:srgbClr val="000000"/>
                          </a:solidFill>
                          <a:effectLst/>
                          <a:latin typeface="Cambria" pitchFamily="18" charset="0"/>
                          <a:ea typeface="宋体" pitchFamily="2" charset="-122"/>
                        </a:rPr>
                        <a:t>T</a:t>
                      </a:r>
                      <a:r>
                        <a:rPr kumimoji="0" lang="en-US" altLang="zh-CN" sz="2000" b="0" i="0" u="none" strike="noStrike" cap="none" normalizeH="0" baseline="0">
                          <a:ln>
                            <a:noFill/>
                          </a:ln>
                          <a:solidFill>
                            <a:srgbClr val="000000"/>
                          </a:solidFill>
                          <a:effectLst/>
                          <a:latin typeface="Cambria" pitchFamily="18" charset="0"/>
                          <a:ea typeface="宋体" pitchFamily="2" charset="-122"/>
                        </a:rPr>
                        <a:t>-F</a:t>
                      </a:r>
                      <a:r>
                        <a:rPr kumimoji="0" lang="en-US" altLang="zh-CN" sz="2000" b="0" i="0" u="none" strike="noStrike" cap="none" normalizeH="0" baseline="-25000">
                          <a:ln>
                            <a:noFill/>
                          </a:ln>
                          <a:solidFill>
                            <a:srgbClr val="000000"/>
                          </a:solidFill>
                          <a:effectLst/>
                          <a:latin typeface="Cambria" pitchFamily="18" charset="0"/>
                          <a:ea typeface="宋体" pitchFamily="2" charset="-122"/>
                        </a:rPr>
                        <a:t>0</a:t>
                      </a:r>
                      <a:r>
                        <a:rPr kumimoji="0" lang="en-US" altLang="zh-CN" sz="2000" b="0" i="0" u="none" strike="noStrike" cap="none" normalizeH="0" baseline="0">
                          <a:ln>
                            <a:noFill/>
                          </a:ln>
                          <a:solidFill>
                            <a:srgbClr val="000000"/>
                          </a:solidFill>
                          <a:effectLst/>
                          <a:latin typeface="Cambria" pitchFamily="18" charset="0"/>
                          <a:ea typeface="宋体" pitchFamily="2" charset="-122"/>
                        </a:rPr>
                        <a:t>)</a:t>
                      </a:r>
                      <a:endParaRPr kumimoji="0" lang="zh-CN" altLang="zh-CN" sz="1400" b="0" i="0" u="none" strike="noStrike" cap="none" normalizeH="0" baseline="0">
                        <a:ln>
                          <a:noFill/>
                        </a:ln>
                        <a:solidFill>
                          <a:srgbClr val="000000"/>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2"/>
                  </a:ext>
                </a:extLst>
              </a:tr>
              <a:tr h="468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a:ln>
                            <a:noFill/>
                          </a:ln>
                          <a:solidFill>
                            <a:srgbClr val="FFFFFF"/>
                          </a:solidFill>
                          <a:effectLst/>
                          <a:latin typeface="Times" pitchFamily="18" charset="0"/>
                          <a:ea typeface="宋体" pitchFamily="2" charset="-122"/>
                        </a:rPr>
                        <a:t>总资产价值</a:t>
                      </a:r>
                      <a:endParaRPr kumimoji="0" lang="zh-CN" sz="1400" b="1" i="0" u="none" strike="noStrike" cap="none" normalizeH="0" baseline="0">
                        <a:ln>
                          <a:noFill/>
                        </a:ln>
                        <a:solidFill>
                          <a:srgbClr val="FFFFFF"/>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mbria" pitchFamily="18" charset="0"/>
                          <a:ea typeface="宋体" pitchFamily="2" charset="-122"/>
                        </a:rPr>
                        <a:t>mF</a:t>
                      </a:r>
                      <a:r>
                        <a:rPr kumimoji="0" lang="en-US" altLang="zh-CN" sz="2000" b="0" i="0" u="none" strike="noStrike" cap="none" normalizeH="0" baseline="-25000">
                          <a:ln>
                            <a:noFill/>
                          </a:ln>
                          <a:solidFill>
                            <a:srgbClr val="000000"/>
                          </a:solidFill>
                          <a:effectLst/>
                          <a:latin typeface="Cambria" pitchFamily="18" charset="0"/>
                          <a:ea typeface="宋体" pitchFamily="2" charset="-122"/>
                        </a:rPr>
                        <a:t>0</a:t>
                      </a:r>
                      <a:endParaRPr kumimoji="0" lang="zh-CN" altLang="zh-CN" sz="1400" b="0" i="0" u="none" strike="noStrike" cap="none" normalizeH="0" baseline="0">
                        <a:ln>
                          <a:noFill/>
                        </a:ln>
                        <a:solidFill>
                          <a:srgbClr val="000000"/>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ambria" pitchFamily="18" charset="0"/>
                          <a:ea typeface="宋体" pitchFamily="2" charset="-122"/>
                        </a:rPr>
                        <a:t>mF</a:t>
                      </a:r>
                      <a:r>
                        <a:rPr kumimoji="0" lang="en-US" altLang="zh-CN" sz="2000" b="0" i="0" u="none" strike="noStrike" cap="none" normalizeH="0" baseline="-25000" dirty="0">
                          <a:ln>
                            <a:noFill/>
                          </a:ln>
                          <a:solidFill>
                            <a:srgbClr val="000000"/>
                          </a:solidFill>
                          <a:effectLst/>
                          <a:latin typeface="Cambria" pitchFamily="18" charset="0"/>
                          <a:ea typeface="宋体" pitchFamily="2" charset="-122"/>
                        </a:rPr>
                        <a:t>0</a:t>
                      </a:r>
                      <a:endParaRPr kumimoji="0" lang="zh-CN" altLang="zh-CN" sz="1400" b="0" i="0" u="none" strike="noStrike" cap="none" normalizeH="0" baseline="0" dirty="0">
                        <a:ln>
                          <a:noFill/>
                        </a:ln>
                        <a:solidFill>
                          <a:srgbClr val="000000"/>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Cambria" pitchFamily="18" charset="0"/>
                          <a:ea typeface="宋体" pitchFamily="2" charset="-122"/>
                        </a:rPr>
                        <a:t>mF</a:t>
                      </a:r>
                      <a:r>
                        <a:rPr kumimoji="0" lang="en-US" altLang="zh-CN" sz="2000" b="0" i="0" u="none" strike="noStrike" cap="none" normalizeH="0" baseline="-25000" dirty="0">
                          <a:ln>
                            <a:noFill/>
                          </a:ln>
                          <a:solidFill>
                            <a:srgbClr val="000000"/>
                          </a:solidFill>
                          <a:effectLst/>
                          <a:latin typeface="Cambria" pitchFamily="18" charset="0"/>
                          <a:ea typeface="宋体" pitchFamily="2" charset="-122"/>
                        </a:rPr>
                        <a:t>0</a:t>
                      </a:r>
                      <a:endParaRPr kumimoji="0" lang="zh-CN" altLang="zh-CN" sz="1400" b="0" i="0" u="none" strike="noStrike" cap="none" normalizeH="0" baseline="0" dirty="0">
                        <a:ln>
                          <a:noFill/>
                        </a:ln>
                        <a:solidFill>
                          <a:srgbClr val="000000"/>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3"/>
                  </a:ext>
                </a:extLst>
              </a:tr>
            </a:tbl>
          </a:graphicData>
        </a:graphic>
      </p:graphicFrame>
      <p:sp>
        <p:nvSpPr>
          <p:cNvPr id="2" name="文本框 1">
            <a:extLst>
              <a:ext uri="{FF2B5EF4-FFF2-40B4-BE49-F238E27FC236}">
                <a16:creationId xmlns:a16="http://schemas.microsoft.com/office/drawing/2014/main" id="{78CE186E-7D99-2AD2-1C3A-A92C947A59C5}"/>
              </a:ext>
            </a:extLst>
          </p:cNvPr>
          <p:cNvSpPr txBox="1"/>
          <p:nvPr/>
        </p:nvSpPr>
        <p:spPr>
          <a:xfrm>
            <a:off x="555254" y="4418880"/>
            <a:ext cx="7880970" cy="1323439"/>
          </a:xfrm>
          <a:prstGeom prst="rect">
            <a:avLst/>
          </a:prstGeom>
          <a:noFill/>
        </p:spPr>
        <p:txBody>
          <a:bodyPr wrap="square" rtlCol="0">
            <a:spAutoFit/>
          </a:bodyPr>
          <a:lstStyle/>
          <a:p>
            <a:r>
              <a:rPr lang="zh-CN" altLang="en-US" sz="2000" dirty="0">
                <a:latin typeface="宋体" panose="02010600030101010101" pitchFamily="2" charset="-122"/>
              </a:rPr>
              <a:t>期末总资产价值</a:t>
            </a:r>
            <a:r>
              <a:rPr lang="en-US" altLang="zh-CN" sz="2000" dirty="0">
                <a:latin typeface="宋体" panose="02010600030101010101" pitchFamily="2" charset="-122"/>
              </a:rPr>
              <a:t>=</a:t>
            </a:r>
            <a:r>
              <a:rPr kumimoji="0" lang="en-US" altLang="zh-CN" sz="2000" b="0" i="0" u="none" strike="noStrike" cap="none" normalizeH="0" baseline="0" dirty="0">
                <a:ln>
                  <a:noFill/>
                </a:ln>
                <a:solidFill>
                  <a:srgbClr val="000000"/>
                </a:solidFill>
                <a:effectLst/>
                <a:latin typeface="宋体" panose="02010600030101010101" pitchFamily="2" charset="-122"/>
              </a:rPr>
              <a:t> </a:t>
            </a:r>
            <a:r>
              <a:rPr kumimoji="0" lang="en-US" altLang="zh-CN" sz="2000" b="0" i="0" u="none" strike="noStrike" cap="none" normalizeH="0" baseline="0" dirty="0" err="1">
                <a:ln>
                  <a:noFill/>
                </a:ln>
                <a:solidFill>
                  <a:srgbClr val="000000"/>
                </a:solidFill>
                <a:effectLst/>
                <a:latin typeface="宋体" panose="02010600030101010101" pitchFamily="2" charset="-122"/>
              </a:rPr>
              <a:t>mP</a:t>
            </a:r>
            <a:r>
              <a:rPr kumimoji="0" lang="en-US" altLang="zh-CN" sz="2000" b="0" i="0" u="none" strike="noStrike" cap="none" normalizeH="0" baseline="-25000" dirty="0" err="1">
                <a:ln>
                  <a:noFill/>
                </a:ln>
                <a:solidFill>
                  <a:srgbClr val="000000"/>
                </a:solidFill>
                <a:effectLst/>
                <a:latin typeface="宋体" panose="02010600030101010101" pitchFamily="2" charset="-122"/>
              </a:rPr>
              <a:t>T</a:t>
            </a:r>
            <a:r>
              <a:rPr kumimoji="0" lang="en-US" altLang="zh-CN" sz="2000" b="0" i="0" u="none" strike="noStrike" cap="none" normalizeH="0" baseline="0" dirty="0">
                <a:ln>
                  <a:noFill/>
                </a:ln>
                <a:solidFill>
                  <a:srgbClr val="000000"/>
                </a:solidFill>
                <a:effectLst/>
                <a:latin typeface="宋体" panose="02010600030101010101" pitchFamily="2" charset="-122"/>
              </a:rPr>
              <a:t>-m(P</a:t>
            </a:r>
            <a:r>
              <a:rPr kumimoji="0" lang="en-US" altLang="zh-CN" sz="2000" b="0" i="0" u="none" strike="noStrike" cap="none" normalizeH="0" baseline="-25000" dirty="0">
                <a:ln>
                  <a:noFill/>
                </a:ln>
                <a:solidFill>
                  <a:srgbClr val="000000"/>
                </a:solidFill>
                <a:effectLst/>
                <a:latin typeface="宋体" panose="02010600030101010101" pitchFamily="2" charset="-122"/>
              </a:rPr>
              <a:t>T</a:t>
            </a:r>
            <a:r>
              <a:rPr kumimoji="0" lang="en-US" altLang="zh-CN" sz="2000" b="0" i="0" u="none" strike="noStrike" cap="none" normalizeH="0" baseline="0" dirty="0">
                <a:ln>
                  <a:noFill/>
                </a:ln>
                <a:solidFill>
                  <a:srgbClr val="000000"/>
                </a:solidFill>
                <a:effectLst/>
                <a:latin typeface="宋体" panose="02010600030101010101" pitchFamily="2" charset="-122"/>
              </a:rPr>
              <a:t>-F</a:t>
            </a:r>
            <a:r>
              <a:rPr kumimoji="0" lang="en-US" altLang="zh-CN" sz="2000" b="0" i="0" u="none" strike="noStrike" cap="none" normalizeH="0" baseline="-25000" dirty="0">
                <a:ln>
                  <a:noFill/>
                </a:ln>
                <a:solidFill>
                  <a:srgbClr val="000000"/>
                </a:solidFill>
                <a:effectLst/>
                <a:latin typeface="宋体" panose="02010600030101010101" pitchFamily="2" charset="-122"/>
              </a:rPr>
              <a:t>0</a:t>
            </a:r>
            <a:r>
              <a:rPr kumimoji="0" lang="en-US" altLang="zh-CN" sz="2000" b="0" i="0" u="none" strike="noStrike" cap="none" normalizeH="0" baseline="0" dirty="0">
                <a:ln>
                  <a:noFill/>
                </a:ln>
                <a:solidFill>
                  <a:srgbClr val="000000"/>
                </a:solidFill>
                <a:effectLst/>
                <a:latin typeface="宋体" panose="02010600030101010101" pitchFamily="2" charset="-122"/>
              </a:rPr>
              <a:t>)= mF</a:t>
            </a:r>
            <a:r>
              <a:rPr kumimoji="0" lang="en-US" altLang="zh-CN" sz="2000" b="0" i="0" u="none" strike="noStrike" cap="none" normalizeH="0" baseline="-25000" dirty="0">
                <a:ln>
                  <a:noFill/>
                </a:ln>
                <a:solidFill>
                  <a:srgbClr val="000000"/>
                </a:solidFill>
                <a:effectLst/>
                <a:latin typeface="宋体" panose="02010600030101010101" pitchFamily="2" charset="-122"/>
              </a:rPr>
              <a:t>0</a:t>
            </a:r>
            <a:endParaRPr kumimoji="0" lang="zh-CN" altLang="zh-CN" sz="2000" b="0" i="0" u="none" strike="noStrike" cap="none" normalizeH="0" baseline="0" dirty="0">
              <a:ln>
                <a:noFill/>
              </a:ln>
              <a:solidFill>
                <a:srgbClr val="000000"/>
              </a:solidFill>
              <a:effectLst/>
              <a:latin typeface="宋体" panose="02010600030101010101" pitchFamily="2" charset="-122"/>
              <a:cs typeface="Times New Roman" pitchFamily="18" charset="0"/>
            </a:endParaRPr>
          </a:p>
          <a:p>
            <a:r>
              <a:rPr lang="zh-CN" altLang="en-US" sz="2000" dirty="0">
                <a:latin typeface="宋体" panose="02010600030101010101" pitchFamily="2" charset="-122"/>
              </a:rPr>
              <a:t>从该公式可以看出，</a:t>
            </a:r>
            <a:r>
              <a:rPr lang="en-US" altLang="zh-CN" sz="2000" dirty="0">
                <a:latin typeface="宋体" panose="02010600030101010101" pitchFamily="2" charset="-122"/>
              </a:rPr>
              <a:t>PT</a:t>
            </a:r>
            <a:r>
              <a:rPr lang="zh-CN" altLang="en-US" sz="2000" dirty="0">
                <a:latin typeface="宋体" panose="02010600030101010101" pitchFamily="2" charset="-122"/>
              </a:rPr>
              <a:t>这一变量消失了，说明期货完美对冲了价格风险。注意：（</a:t>
            </a:r>
            <a:r>
              <a:rPr lang="en-US" altLang="zh-CN" sz="2000" dirty="0">
                <a:latin typeface="宋体" panose="02010600030101010101" pitchFamily="2" charset="-122"/>
              </a:rPr>
              <a:t>1</a:t>
            </a:r>
            <a:r>
              <a:rPr lang="zh-CN" altLang="en-US" sz="2000" dirty="0">
                <a:latin typeface="宋体" panose="02010600030101010101" pitchFamily="2" charset="-122"/>
              </a:rPr>
              <a:t>）确定是期货买方还是卖方；（</a:t>
            </a:r>
            <a:r>
              <a:rPr lang="en-US" altLang="zh-CN" sz="2000" dirty="0">
                <a:latin typeface="宋体" panose="02010600030101010101" pitchFamily="2" charset="-122"/>
              </a:rPr>
              <a:t>2</a:t>
            </a:r>
            <a:r>
              <a:rPr lang="zh-CN" altLang="en-US" sz="2000" dirty="0">
                <a:latin typeface="宋体" panose="02010600030101010101" pitchFamily="2" charset="-122"/>
              </a:rPr>
              <a:t>）数量上要与实物资产进行匹配。</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a:extLst>
              <a:ext uri="{FF2B5EF4-FFF2-40B4-BE49-F238E27FC236}">
                <a16:creationId xmlns:a16="http://schemas.microsoft.com/office/drawing/2014/main" id="{325B2433-66C3-1D7C-4840-6591DA2E3B59}"/>
              </a:ext>
            </a:extLst>
          </p:cNvPr>
          <p:cNvSpPr>
            <a:spLocks noGrp="1" noChangeArrowheads="1"/>
          </p:cNvSpPr>
          <p:nvPr>
            <p:ph type="title"/>
          </p:nvPr>
        </p:nvSpPr>
        <p:spPr bwMode="auto">
          <a:xfrm>
            <a:off x="468313" y="530225"/>
            <a:ext cx="8362950" cy="777875"/>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应用期货合约对冲风险举例</a:t>
            </a:r>
            <a:endParaRPr lang="en-US" altLang="zh-CN" sz="4000" dirty="0">
              <a:effectLst>
                <a:outerShdw blurRad="38100" dist="38100" dir="2700000" algn="tl">
                  <a:srgbClr val="C0C0C0"/>
                </a:outerShdw>
              </a:effectLst>
              <a:ea typeface="宋体" pitchFamily="2" charset="-122"/>
            </a:endParaRPr>
          </a:p>
        </p:txBody>
      </p:sp>
      <p:grpSp>
        <p:nvGrpSpPr>
          <p:cNvPr id="2" name="Group 3">
            <a:extLst>
              <a:ext uri="{FF2B5EF4-FFF2-40B4-BE49-F238E27FC236}">
                <a16:creationId xmlns:a16="http://schemas.microsoft.com/office/drawing/2014/main" id="{41F3A625-6E88-EF92-6B49-3005702A311D}"/>
              </a:ext>
            </a:extLst>
          </p:cNvPr>
          <p:cNvGrpSpPr>
            <a:grpSpLocks/>
          </p:cNvGrpSpPr>
          <p:nvPr/>
        </p:nvGrpSpPr>
        <p:grpSpPr bwMode="auto">
          <a:xfrm>
            <a:off x="711200" y="1196975"/>
            <a:ext cx="7735888" cy="1841500"/>
            <a:chOff x="431" y="1344"/>
            <a:chExt cx="4873" cy="1160"/>
          </a:xfrm>
        </p:grpSpPr>
        <p:graphicFrame>
          <p:nvGraphicFramePr>
            <p:cNvPr id="21512" name="Object 4">
              <a:extLst>
                <a:ext uri="{FF2B5EF4-FFF2-40B4-BE49-F238E27FC236}">
                  <a16:creationId xmlns:a16="http://schemas.microsoft.com/office/drawing/2014/main" id="{05F78F0B-6246-A5F7-BB2A-8251CD79F668}"/>
                </a:ext>
              </a:extLst>
            </p:cNvPr>
            <p:cNvGraphicFramePr>
              <a:graphicFrameLocks noChangeAspect="1"/>
            </p:cNvGraphicFramePr>
            <p:nvPr/>
          </p:nvGraphicFramePr>
          <p:xfrm>
            <a:off x="431" y="1344"/>
            <a:ext cx="4873" cy="1160"/>
          </p:xfrm>
          <a:graphic>
            <a:graphicData uri="http://schemas.openxmlformats.org/presentationml/2006/ole">
              <mc:AlternateContent xmlns:mc="http://schemas.openxmlformats.org/markup-compatibility/2006">
                <mc:Choice xmlns:v="urn:schemas-microsoft-com:vml" Requires="v">
                  <p:oleObj name="Worksheet" r:id="rId2" imgW="5683287" imgH="1149211" progId="Excel.Sheet.8">
                    <p:embed/>
                  </p:oleObj>
                </mc:Choice>
                <mc:Fallback>
                  <p:oleObj name="Worksheet" r:id="rId2" imgW="5683287" imgH="1149211" progId="Excel.Shee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 y="1344"/>
                          <a:ext cx="4873" cy="116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3" name="Text Box 5">
              <a:extLst>
                <a:ext uri="{FF2B5EF4-FFF2-40B4-BE49-F238E27FC236}">
                  <a16:creationId xmlns:a16="http://schemas.microsoft.com/office/drawing/2014/main" id="{C54C99EE-F4E9-4A44-0CCA-65869393E97C}"/>
                </a:ext>
              </a:extLst>
            </p:cNvPr>
            <p:cNvSpPr txBox="1">
              <a:spLocks noChangeArrowheads="1"/>
            </p:cNvSpPr>
            <p:nvPr/>
          </p:nvSpPr>
          <p:spPr bwMode="auto">
            <a:xfrm>
              <a:off x="431" y="1344"/>
              <a:ext cx="2177" cy="377"/>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tIns="144000" bIns="14400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000" b="1">
                  <a:solidFill>
                    <a:srgbClr val="0000FF"/>
                  </a:solidFill>
                  <a:latin typeface="Times New Roman" panose="02020603050405020304" pitchFamily="18" charset="0"/>
                </a:rPr>
                <a:t>农民的交易</a:t>
              </a:r>
              <a:endParaRPr lang="en-US" altLang="zh-CN" sz="2000" b="1">
                <a:solidFill>
                  <a:srgbClr val="0000FF"/>
                </a:solidFill>
                <a:latin typeface="Times New Roman" panose="02020603050405020304" pitchFamily="18" charset="0"/>
              </a:endParaRPr>
            </a:p>
          </p:txBody>
        </p:sp>
      </p:grpSp>
      <p:grpSp>
        <p:nvGrpSpPr>
          <p:cNvPr id="3" name="Group 6">
            <a:extLst>
              <a:ext uri="{FF2B5EF4-FFF2-40B4-BE49-F238E27FC236}">
                <a16:creationId xmlns:a16="http://schemas.microsoft.com/office/drawing/2014/main" id="{1FAB206A-3058-D914-43D2-44399397D06B}"/>
              </a:ext>
            </a:extLst>
          </p:cNvPr>
          <p:cNvGrpSpPr>
            <a:grpSpLocks/>
          </p:cNvGrpSpPr>
          <p:nvPr/>
        </p:nvGrpSpPr>
        <p:grpSpPr bwMode="auto">
          <a:xfrm>
            <a:off x="701675" y="3171825"/>
            <a:ext cx="7762875" cy="1785938"/>
            <a:chOff x="431" y="2750"/>
            <a:chExt cx="4890" cy="1125"/>
          </a:xfrm>
        </p:grpSpPr>
        <p:graphicFrame>
          <p:nvGraphicFramePr>
            <p:cNvPr id="21510" name="Object 7">
              <a:extLst>
                <a:ext uri="{FF2B5EF4-FFF2-40B4-BE49-F238E27FC236}">
                  <a16:creationId xmlns:a16="http://schemas.microsoft.com/office/drawing/2014/main" id="{8DC13B19-0B71-389F-FD8C-44530AF1F44A}"/>
                </a:ext>
              </a:extLst>
            </p:cNvPr>
            <p:cNvGraphicFramePr>
              <a:graphicFrameLocks noChangeAspect="1"/>
            </p:cNvGraphicFramePr>
            <p:nvPr/>
          </p:nvGraphicFramePr>
          <p:xfrm>
            <a:off x="431" y="2750"/>
            <a:ext cx="4890" cy="1125"/>
          </p:xfrm>
          <a:graphic>
            <a:graphicData uri="http://schemas.openxmlformats.org/presentationml/2006/ole">
              <mc:AlternateContent xmlns:mc="http://schemas.openxmlformats.org/markup-compatibility/2006">
                <mc:Choice xmlns:v="urn:schemas-microsoft-com:vml" Requires="v">
                  <p:oleObj name="Worksheet" r:id="rId4" imgW="5524673" imgH="1161896" progId="Excel.Sheet.8">
                    <p:embed/>
                  </p:oleObj>
                </mc:Choice>
                <mc:Fallback>
                  <p:oleObj name="Worksheet" r:id="rId4" imgW="5524673" imgH="1161896" progId="Excel.Sheet.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1" y="2750"/>
                          <a:ext cx="4890" cy="112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1" name="Text Box 8">
              <a:extLst>
                <a:ext uri="{FF2B5EF4-FFF2-40B4-BE49-F238E27FC236}">
                  <a16:creationId xmlns:a16="http://schemas.microsoft.com/office/drawing/2014/main" id="{6C5D152A-92EB-1F05-EDA6-4DA525904605}"/>
                </a:ext>
              </a:extLst>
            </p:cNvPr>
            <p:cNvSpPr txBox="1">
              <a:spLocks noChangeArrowheads="1"/>
            </p:cNvSpPr>
            <p:nvPr/>
          </p:nvSpPr>
          <p:spPr bwMode="auto">
            <a:xfrm>
              <a:off x="431" y="2750"/>
              <a:ext cx="2131" cy="368"/>
            </a:xfrm>
            <a:prstGeom prst="rect">
              <a:avLst/>
            </a:prstGeom>
            <a:solidFill>
              <a:srgbClr val="FFCC99"/>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tIns="136800" bIns="13680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000" b="1">
                  <a:solidFill>
                    <a:srgbClr val="0000FF"/>
                  </a:solidFill>
                  <a:latin typeface="Times New Roman" panose="02020603050405020304" pitchFamily="18" charset="0"/>
                </a:rPr>
                <a:t>面包师的交易</a:t>
              </a:r>
              <a:endParaRPr lang="en-US" altLang="zh-CN" sz="2000" b="1">
                <a:solidFill>
                  <a:srgbClr val="0000FF"/>
                </a:solidFill>
                <a:latin typeface="Times New Roman" panose="02020603050405020304" pitchFamily="18" charset="0"/>
              </a:endParaRPr>
            </a:p>
          </p:txBody>
        </p:sp>
      </p:grpSp>
      <p:sp>
        <p:nvSpPr>
          <p:cNvPr id="4" name="文本框 3">
            <a:extLst>
              <a:ext uri="{FF2B5EF4-FFF2-40B4-BE49-F238E27FC236}">
                <a16:creationId xmlns:a16="http://schemas.microsoft.com/office/drawing/2014/main" id="{2AB58845-3307-1FE3-C1AE-3ED04B28A0A8}"/>
              </a:ext>
            </a:extLst>
          </p:cNvPr>
          <p:cNvSpPr txBox="1"/>
          <p:nvPr/>
        </p:nvSpPr>
        <p:spPr>
          <a:xfrm>
            <a:off x="611188" y="5072063"/>
            <a:ext cx="8220075" cy="1477962"/>
          </a:xfrm>
          <a:prstGeom prst="rect">
            <a:avLst/>
          </a:prstGeom>
          <a:noFill/>
        </p:spPr>
        <p:txBody>
          <a:bodyPr>
            <a:spAutoFit/>
          </a:bodyPr>
          <a:lstStyle/>
          <a:p>
            <a:pPr algn="just">
              <a:defRPr/>
            </a:pPr>
            <a:r>
              <a:rPr lang="zh-CN" altLang="en-US" sz="1800" dirty="0">
                <a:latin typeface="华文宋体" panose="02010600040101010101" pitchFamily="2" charset="-122"/>
                <a:ea typeface="华文宋体" panose="02010600040101010101" pitchFamily="2" charset="-122"/>
              </a:rPr>
              <a:t>农民和面包师的期货合同内容</a:t>
            </a:r>
            <a:endParaRPr lang="en-US" altLang="zh-CN" sz="1800" dirty="0">
              <a:latin typeface="华文宋体" panose="02010600040101010101" pitchFamily="2" charset="-122"/>
              <a:ea typeface="华文宋体" panose="02010600040101010101" pitchFamily="2" charset="-122"/>
            </a:endParaRPr>
          </a:p>
          <a:p>
            <a:pPr marL="285750" indent="-285750" algn="just">
              <a:buFont typeface="Arial" panose="020B0604020202020204" pitchFamily="34" charset="0"/>
              <a:buChar char="•"/>
              <a:defRPr/>
            </a:pPr>
            <a:r>
              <a:rPr lang="zh-CN" altLang="en-US" sz="1800" dirty="0">
                <a:latin typeface="华文宋体" panose="02010600040101010101" pitchFamily="2" charset="-122"/>
                <a:ea typeface="华文宋体" panose="02010600040101010101" pitchFamily="2" charset="-122"/>
              </a:rPr>
              <a:t>农民在期初建立小麦期货空头头寸，即卖出</a:t>
            </a:r>
            <a:r>
              <a:rPr lang="en-US" altLang="zh-CN" sz="1800" dirty="0">
                <a:latin typeface="华文宋体" panose="02010600040101010101" pitchFamily="2" charset="-122"/>
                <a:ea typeface="华文宋体" panose="02010600040101010101" pitchFamily="2" charset="-122"/>
              </a:rPr>
              <a:t>1</a:t>
            </a:r>
            <a:r>
              <a:rPr lang="zh-CN" altLang="en-US" sz="1800" dirty="0">
                <a:latin typeface="华文宋体" panose="02010600040101010101" pitchFamily="2" charset="-122"/>
                <a:ea typeface="华文宋体" panose="02010600040101010101" pitchFamily="2" charset="-122"/>
              </a:rPr>
              <a:t>月到期、数量为</a:t>
            </a:r>
            <a:r>
              <a:rPr lang="en-US" altLang="zh-CN" sz="1800" dirty="0">
                <a:latin typeface="华文宋体" panose="02010600040101010101" pitchFamily="2" charset="-122"/>
                <a:ea typeface="华文宋体" panose="02010600040101010101" pitchFamily="2" charset="-122"/>
              </a:rPr>
              <a:t>100000</a:t>
            </a:r>
            <a:r>
              <a:rPr lang="zh-CN" altLang="en-US" sz="1800" dirty="0">
                <a:latin typeface="华文宋体" panose="02010600040101010101" pitchFamily="2" charset="-122"/>
                <a:ea typeface="华文宋体" panose="02010600040101010101" pitchFamily="2" charset="-122"/>
              </a:rPr>
              <a:t>蒲式耳、单价为</a:t>
            </a:r>
            <a:r>
              <a:rPr lang="en-US" altLang="zh-CN" sz="1800" dirty="0">
                <a:latin typeface="华文宋体" panose="02010600040101010101" pitchFamily="2" charset="-122"/>
                <a:ea typeface="华文宋体" panose="02010600040101010101" pitchFamily="2" charset="-122"/>
              </a:rPr>
              <a:t>2</a:t>
            </a:r>
            <a:r>
              <a:rPr lang="zh-CN" altLang="en-US" sz="1800" dirty="0">
                <a:latin typeface="华文宋体" panose="02010600040101010101" pitchFamily="2" charset="-122"/>
                <a:ea typeface="华文宋体" panose="02010600040101010101" pitchFamily="2" charset="-122"/>
              </a:rPr>
              <a:t>美元的小麦期货；</a:t>
            </a:r>
            <a:endParaRPr lang="en-US" altLang="zh-CN" sz="1800" dirty="0">
              <a:latin typeface="华文宋体" panose="02010600040101010101" pitchFamily="2" charset="-122"/>
              <a:ea typeface="华文宋体" panose="02010600040101010101" pitchFamily="2" charset="-122"/>
            </a:endParaRPr>
          </a:p>
          <a:p>
            <a:pPr marL="285750" indent="-285750" algn="just">
              <a:buFont typeface="Arial" panose="020B0604020202020204" pitchFamily="34" charset="0"/>
              <a:buChar char="•"/>
              <a:defRPr/>
            </a:pPr>
            <a:r>
              <a:rPr lang="zh-CN" altLang="en-US" sz="1800" dirty="0">
                <a:latin typeface="华文宋体" panose="02010600040101010101" pitchFamily="2" charset="-122"/>
                <a:ea typeface="华文宋体" panose="02010600040101010101" pitchFamily="2" charset="-122"/>
              </a:rPr>
              <a:t>面包师在期初建立小麦期货多头头寸，即买入</a:t>
            </a:r>
            <a:r>
              <a:rPr lang="en-US" altLang="zh-CN" sz="1800" dirty="0">
                <a:latin typeface="华文宋体" panose="02010600040101010101" pitchFamily="2" charset="-122"/>
                <a:ea typeface="华文宋体" panose="02010600040101010101" pitchFamily="2" charset="-122"/>
              </a:rPr>
              <a:t>1</a:t>
            </a:r>
            <a:r>
              <a:rPr lang="zh-CN" altLang="en-US" sz="1800" dirty="0">
                <a:latin typeface="华文宋体" panose="02010600040101010101" pitchFamily="2" charset="-122"/>
                <a:ea typeface="华文宋体" panose="02010600040101010101" pitchFamily="2" charset="-122"/>
              </a:rPr>
              <a:t>月到期、数量为</a:t>
            </a:r>
            <a:r>
              <a:rPr lang="en-US" altLang="zh-CN" sz="1800" dirty="0">
                <a:latin typeface="华文宋体" panose="02010600040101010101" pitchFamily="2" charset="-122"/>
                <a:ea typeface="华文宋体" panose="02010600040101010101" pitchFamily="2" charset="-122"/>
              </a:rPr>
              <a:t>100000</a:t>
            </a:r>
            <a:r>
              <a:rPr lang="zh-CN" altLang="en-US" sz="1800" dirty="0">
                <a:latin typeface="华文宋体" panose="02010600040101010101" pitchFamily="2" charset="-122"/>
                <a:ea typeface="华文宋体" panose="02010600040101010101" pitchFamily="2" charset="-122"/>
              </a:rPr>
              <a:t>蒲式耳、单价为</a:t>
            </a:r>
            <a:r>
              <a:rPr lang="en-US" altLang="zh-CN" sz="1800" dirty="0">
                <a:latin typeface="华文宋体" panose="02010600040101010101" pitchFamily="2" charset="-122"/>
                <a:ea typeface="华文宋体" panose="02010600040101010101" pitchFamily="2" charset="-122"/>
              </a:rPr>
              <a:t>2</a:t>
            </a:r>
            <a:r>
              <a:rPr lang="zh-CN" altLang="en-US" sz="1800" dirty="0">
                <a:latin typeface="华文宋体" panose="02010600040101010101" pitchFamily="2" charset="-122"/>
                <a:ea typeface="华文宋体" panose="02010600040101010101" pitchFamily="2" charset="-122"/>
              </a:rPr>
              <a:t>美元的小麦期货；</a:t>
            </a:r>
          </a:p>
        </p:txBody>
      </p:sp>
      <p:sp>
        <p:nvSpPr>
          <p:cNvPr id="5" name="文本框 4">
            <a:extLst>
              <a:ext uri="{FF2B5EF4-FFF2-40B4-BE49-F238E27FC236}">
                <a16:creationId xmlns:a16="http://schemas.microsoft.com/office/drawing/2014/main" id="{42F09EB4-BBEE-2DC0-4C44-791F112D5ECD}"/>
              </a:ext>
            </a:extLst>
          </p:cNvPr>
          <p:cNvSpPr txBox="1"/>
          <p:nvPr/>
        </p:nvSpPr>
        <p:spPr>
          <a:xfrm>
            <a:off x="4117869" y="6464270"/>
            <a:ext cx="1728192" cy="400110"/>
          </a:xfrm>
          <a:prstGeom prst="rect">
            <a:avLst/>
          </a:prstGeom>
          <a:noFill/>
        </p:spPr>
        <p:txBody>
          <a:bodyPr wrap="square" rtlCol="0">
            <a:spAutoFit/>
          </a:bodyPr>
          <a:lstStyle/>
          <a:p>
            <a:r>
              <a:rPr lang="zh-CN" altLang="en-US" sz="2000" dirty="0">
                <a:solidFill>
                  <a:srgbClr val="FF0000"/>
                </a:solidFill>
              </a:rPr>
              <a:t>数字实验</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C0E82E81-F51E-22CA-088B-2177C126DF94}"/>
              </a:ext>
            </a:extLst>
          </p:cNvPr>
          <p:cNvSpPr>
            <a:spLocks noGrp="1"/>
          </p:cNvSpPr>
          <p:nvPr>
            <p:ph type="title"/>
          </p:nvPr>
        </p:nvSpPr>
        <p:spPr bwMode="auto">
          <a:xfrm>
            <a:off x="457200" y="404664"/>
            <a:ext cx="8229600" cy="84390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课堂练习题</a:t>
            </a:r>
          </a:p>
        </p:txBody>
      </p:sp>
      <p:sp>
        <p:nvSpPr>
          <p:cNvPr id="23555" name="内容占位符 2">
            <a:extLst>
              <a:ext uri="{FF2B5EF4-FFF2-40B4-BE49-F238E27FC236}">
                <a16:creationId xmlns:a16="http://schemas.microsoft.com/office/drawing/2014/main" id="{94359F1B-4B57-805F-E92A-78A1EFA1BB1C}"/>
              </a:ext>
            </a:extLst>
          </p:cNvPr>
          <p:cNvSpPr>
            <a:spLocks noGrp="1" noChangeArrowheads="1"/>
          </p:cNvSpPr>
          <p:nvPr>
            <p:ph idx="1"/>
          </p:nvPr>
        </p:nvSpPr>
        <p:spPr>
          <a:xfrm>
            <a:off x="611560" y="1124744"/>
            <a:ext cx="7776864" cy="4680520"/>
          </a:xfrm>
        </p:spPr>
        <p:txBody>
          <a:bodyPr/>
          <a:lstStyle/>
          <a:p>
            <a:pPr algn="just">
              <a:lnSpc>
                <a:spcPct val="125000"/>
              </a:lnSpc>
            </a:pPr>
            <a:r>
              <a:rPr lang="zh-CN" altLang="en-US" sz="1800" dirty="0">
                <a:latin typeface="华文宋体" panose="02010600040101010101" pitchFamily="2" charset="-122"/>
                <a:ea typeface="华文宋体" panose="02010600040101010101" pitchFamily="2" charset="-122"/>
              </a:rPr>
              <a:t>一农场主年产玉米</a:t>
            </a:r>
            <a:r>
              <a:rPr lang="en-US" altLang="zh-CN" sz="1800" dirty="0">
                <a:latin typeface="华文宋体" panose="02010600040101010101" pitchFamily="2" charset="-122"/>
                <a:ea typeface="华文宋体" panose="02010600040101010101" pitchFamily="2" charset="-122"/>
              </a:rPr>
              <a:t>1</a:t>
            </a:r>
            <a:r>
              <a:rPr lang="zh-CN" altLang="en-US" sz="1800" dirty="0">
                <a:latin typeface="华文宋体" panose="02010600040101010101" pitchFamily="2" charset="-122"/>
                <a:ea typeface="华文宋体" panose="02010600040101010101" pitchFamily="2" charset="-122"/>
              </a:rPr>
              <a:t>万公斤，目前现货价格为</a:t>
            </a:r>
            <a:r>
              <a:rPr lang="en-US" altLang="zh-CN" sz="1800" dirty="0">
                <a:latin typeface="华文宋体" panose="02010600040101010101" pitchFamily="2" charset="-122"/>
                <a:ea typeface="华文宋体" panose="02010600040101010101" pitchFamily="2" charset="-122"/>
              </a:rPr>
              <a:t>5.5</a:t>
            </a:r>
            <a:r>
              <a:rPr lang="zh-CN" altLang="en-US" sz="1800" dirty="0">
                <a:latin typeface="华文宋体" panose="02010600040101010101" pitchFamily="2" charset="-122"/>
                <a:ea typeface="华文宋体" panose="02010600040101010101" pitchFamily="2" charset="-122"/>
              </a:rPr>
              <a:t>元</a:t>
            </a:r>
            <a:r>
              <a:rPr lang="en-US" altLang="zh-CN" sz="1800" dirty="0">
                <a:latin typeface="华文宋体" panose="02010600040101010101" pitchFamily="2" charset="-122"/>
                <a:ea typeface="华文宋体" panose="02010600040101010101" pitchFamily="2" charset="-122"/>
              </a:rPr>
              <a:t>/</a:t>
            </a:r>
            <a:r>
              <a:rPr lang="zh-CN" altLang="en-US" sz="1800" dirty="0">
                <a:latin typeface="华文宋体" panose="02010600040101010101" pitchFamily="2" charset="-122"/>
                <a:ea typeface="华文宋体" panose="02010600040101010101" pitchFamily="2" charset="-122"/>
              </a:rPr>
              <a:t>公斤，</a:t>
            </a:r>
            <a:r>
              <a:rPr lang="en-US" altLang="zh-CN" sz="1800" dirty="0">
                <a:latin typeface="华文宋体" panose="02010600040101010101" pitchFamily="2" charset="-122"/>
                <a:ea typeface="华文宋体" panose="02010600040101010101" pitchFamily="2" charset="-122"/>
              </a:rPr>
              <a:t>3</a:t>
            </a:r>
            <a:r>
              <a:rPr lang="zh-CN" altLang="en-US" sz="1800" dirty="0">
                <a:latin typeface="华文宋体" panose="02010600040101010101" pitchFamily="2" charset="-122"/>
                <a:ea typeface="华文宋体" panose="02010600040101010101" pitchFamily="2" charset="-122"/>
              </a:rPr>
              <a:t>月后成熟收割。已知</a:t>
            </a:r>
            <a:r>
              <a:rPr lang="en-US" altLang="zh-CN" sz="1800" dirty="0">
                <a:latin typeface="华文宋体" panose="02010600040101010101" pitchFamily="2" charset="-122"/>
                <a:ea typeface="华文宋体" panose="02010600040101010101" pitchFamily="2" charset="-122"/>
              </a:rPr>
              <a:t>3</a:t>
            </a:r>
            <a:r>
              <a:rPr lang="zh-CN" altLang="en-US" sz="1800" dirty="0">
                <a:latin typeface="华文宋体" panose="02010600040101010101" pitchFamily="2" charset="-122"/>
                <a:ea typeface="华文宋体" panose="02010600040101010101" pitchFamily="2" charset="-122"/>
              </a:rPr>
              <a:t>月后到期的玉米期货价格为</a:t>
            </a:r>
            <a:r>
              <a:rPr lang="en-US" altLang="zh-CN" sz="1800" dirty="0">
                <a:latin typeface="华文宋体" panose="02010600040101010101" pitchFamily="2" charset="-122"/>
                <a:ea typeface="华文宋体" panose="02010600040101010101" pitchFamily="2" charset="-122"/>
              </a:rPr>
              <a:t>6.5</a:t>
            </a:r>
            <a:r>
              <a:rPr lang="zh-CN" altLang="en-US" sz="1800" dirty="0">
                <a:latin typeface="华文宋体" panose="02010600040101010101" pitchFamily="2" charset="-122"/>
                <a:ea typeface="华文宋体" panose="02010600040101010101" pitchFamily="2" charset="-122"/>
              </a:rPr>
              <a:t>元</a:t>
            </a:r>
            <a:r>
              <a:rPr lang="en-US" altLang="zh-CN" sz="1800" dirty="0">
                <a:latin typeface="华文宋体" panose="02010600040101010101" pitchFamily="2" charset="-122"/>
                <a:ea typeface="华文宋体" panose="02010600040101010101" pitchFamily="2" charset="-122"/>
              </a:rPr>
              <a:t>/</a:t>
            </a:r>
            <a:r>
              <a:rPr lang="zh-CN" altLang="en-US" sz="1800" dirty="0">
                <a:latin typeface="华文宋体" panose="02010600040101010101" pitchFamily="2" charset="-122"/>
                <a:ea typeface="华文宋体" panose="02010600040101010101" pitchFamily="2" charset="-122"/>
              </a:rPr>
              <a:t>公斤。问题：该农民该怎样控制玉米成熟时的价格风险？并在未来现货价格</a:t>
            </a:r>
            <a:r>
              <a:rPr lang="en-US" altLang="zh-CN" sz="1800" dirty="0">
                <a:latin typeface="华文宋体" panose="02010600040101010101" pitchFamily="2" charset="-122"/>
                <a:ea typeface="华文宋体" panose="02010600040101010101" pitchFamily="2" charset="-122"/>
              </a:rPr>
              <a:t>=2.5</a:t>
            </a:r>
            <a:r>
              <a:rPr lang="zh-CN" altLang="en-US" sz="1800" dirty="0">
                <a:latin typeface="华文宋体" panose="02010600040101010101" pitchFamily="2" charset="-122"/>
                <a:ea typeface="华文宋体" panose="02010600040101010101" pitchFamily="2" charset="-122"/>
              </a:rPr>
              <a:t>元或</a:t>
            </a:r>
            <a:r>
              <a:rPr lang="en-US" altLang="zh-CN" sz="1800" dirty="0">
                <a:latin typeface="华文宋体" panose="02010600040101010101" pitchFamily="2" charset="-122"/>
                <a:ea typeface="华文宋体" panose="02010600040101010101" pitchFamily="2" charset="-122"/>
              </a:rPr>
              <a:t>4.5</a:t>
            </a:r>
            <a:r>
              <a:rPr lang="zh-CN" altLang="en-US" sz="1800" dirty="0">
                <a:latin typeface="华文宋体" panose="02010600040101010101" pitchFamily="2" charset="-122"/>
                <a:ea typeface="华文宋体" panose="02010600040101010101" pitchFamily="2" charset="-122"/>
              </a:rPr>
              <a:t>元时，做模拟运算说明。</a:t>
            </a:r>
            <a:endParaRPr lang="en-US" altLang="zh-CN" sz="1800" dirty="0">
              <a:latin typeface="华文宋体" panose="02010600040101010101" pitchFamily="2" charset="-122"/>
              <a:ea typeface="华文宋体" panose="02010600040101010101" pitchFamily="2" charset="-122"/>
            </a:endParaRPr>
          </a:p>
          <a:p>
            <a:pPr algn="just">
              <a:lnSpc>
                <a:spcPct val="125000"/>
              </a:lnSpc>
            </a:pPr>
            <a:r>
              <a:rPr lang="zh-CN" altLang="en-US" sz="1800" dirty="0">
                <a:latin typeface="华文宋体" panose="02010600040101010101" pitchFamily="2" charset="-122"/>
                <a:ea typeface="华文宋体" panose="02010600040101010101" pitchFamily="2" charset="-122"/>
              </a:rPr>
              <a:t>解：</a:t>
            </a:r>
            <a:endParaRPr lang="en-US" altLang="zh-CN" sz="1800" dirty="0">
              <a:latin typeface="华文宋体" panose="02010600040101010101" pitchFamily="2" charset="-122"/>
              <a:ea typeface="华文宋体" panose="02010600040101010101" pitchFamily="2" charset="-122"/>
            </a:endParaRPr>
          </a:p>
          <a:p>
            <a:pPr algn="just">
              <a:lnSpc>
                <a:spcPct val="125000"/>
              </a:lnSpc>
            </a:pPr>
            <a:r>
              <a:rPr lang="zh-CN" altLang="en-US" sz="1800" dirty="0">
                <a:latin typeface="华文宋体" panose="02010600040101010101" pitchFamily="2" charset="-122"/>
                <a:ea typeface="华文宋体" panose="02010600040101010101" pitchFamily="2" charset="-122"/>
              </a:rPr>
              <a:t>该农场主可签订远期协议规避未来的价格风险。在没有远期条件下，通过期货对冲未来价格风险。具体根据目前期货行情价格</a:t>
            </a:r>
            <a:r>
              <a:rPr lang="en-US" altLang="zh-CN" sz="1800" dirty="0">
                <a:latin typeface="华文宋体" panose="02010600040101010101" pitchFamily="2" charset="-122"/>
                <a:ea typeface="华文宋体" panose="02010600040101010101" pitchFamily="2" charset="-122"/>
              </a:rPr>
              <a:t>6.2</a:t>
            </a:r>
            <a:r>
              <a:rPr lang="zh-CN" altLang="en-US" sz="1800" dirty="0">
                <a:latin typeface="华文宋体" panose="02010600040101010101" pitchFamily="2" charset="-122"/>
                <a:ea typeface="华文宋体" panose="02010600040101010101" pitchFamily="2" charset="-122"/>
              </a:rPr>
              <a:t>元</a:t>
            </a:r>
            <a:r>
              <a:rPr lang="en-US" altLang="zh-CN" sz="1800" dirty="0">
                <a:latin typeface="华文宋体" panose="02010600040101010101" pitchFamily="2" charset="-122"/>
                <a:ea typeface="华文宋体" panose="02010600040101010101" pitchFamily="2" charset="-122"/>
              </a:rPr>
              <a:t>/</a:t>
            </a:r>
            <a:r>
              <a:rPr lang="zh-CN" altLang="en-US" sz="1800" dirty="0">
                <a:latin typeface="华文宋体" panose="02010600040101010101" pitchFamily="2" charset="-122"/>
                <a:ea typeface="华文宋体" panose="02010600040101010101" pitchFamily="2" charset="-122"/>
              </a:rPr>
              <a:t>公斤，卖出数量为</a:t>
            </a:r>
            <a:r>
              <a:rPr lang="en-US" altLang="zh-CN" sz="1800" dirty="0">
                <a:latin typeface="华文宋体" panose="02010600040101010101" pitchFamily="2" charset="-122"/>
                <a:ea typeface="华文宋体" panose="02010600040101010101" pitchFamily="2" charset="-122"/>
              </a:rPr>
              <a:t>1</a:t>
            </a:r>
            <a:r>
              <a:rPr lang="zh-CN" altLang="en-US" sz="1800" dirty="0">
                <a:latin typeface="华文宋体" panose="02010600040101010101" pitchFamily="2" charset="-122"/>
                <a:ea typeface="华文宋体" panose="02010600040101010101" pitchFamily="2" charset="-122"/>
              </a:rPr>
              <a:t>万公斤，</a:t>
            </a:r>
            <a:r>
              <a:rPr lang="en-US" altLang="zh-CN" sz="1800" dirty="0">
                <a:latin typeface="华文宋体" panose="02010600040101010101" pitchFamily="2" charset="-122"/>
                <a:ea typeface="华文宋体" panose="02010600040101010101" pitchFamily="2" charset="-122"/>
              </a:rPr>
              <a:t>3</a:t>
            </a:r>
            <a:r>
              <a:rPr lang="zh-CN" altLang="en-US" sz="1800" dirty="0">
                <a:latin typeface="华文宋体" panose="02010600040101010101" pitchFamily="2" charset="-122"/>
                <a:ea typeface="华文宋体" panose="02010600040101010101" pitchFamily="2" charset="-122"/>
              </a:rPr>
              <a:t>月后到期的玉米期货。如果</a:t>
            </a:r>
            <a:r>
              <a:rPr lang="en-US" altLang="zh-CN" sz="1800" dirty="0">
                <a:latin typeface="华文宋体" panose="02010600040101010101" pitchFamily="2" charset="-122"/>
                <a:ea typeface="华文宋体" panose="02010600040101010101" pitchFamily="2" charset="-122"/>
              </a:rPr>
              <a:t>3</a:t>
            </a:r>
            <a:r>
              <a:rPr lang="zh-CN" altLang="en-US" sz="1800" dirty="0">
                <a:latin typeface="华文宋体" panose="02010600040101010101" pitchFamily="2" charset="-122"/>
                <a:ea typeface="华文宋体" panose="02010600040101010101" pitchFamily="2" charset="-122"/>
              </a:rPr>
              <a:t>月后玉米现货价格下跌至</a:t>
            </a:r>
            <a:r>
              <a:rPr lang="en-US" altLang="zh-CN" sz="1800" dirty="0">
                <a:latin typeface="华文宋体" panose="02010600040101010101" pitchFamily="2" charset="-122"/>
                <a:ea typeface="华文宋体" panose="02010600040101010101" pitchFamily="2" charset="-122"/>
              </a:rPr>
              <a:t>2.5</a:t>
            </a:r>
            <a:r>
              <a:rPr lang="zh-CN" altLang="en-US" sz="1800" dirty="0">
                <a:latin typeface="华文宋体" panose="02010600040101010101" pitchFamily="2" charset="-122"/>
                <a:ea typeface="华文宋体" panose="02010600040101010101" pitchFamily="2" charset="-122"/>
              </a:rPr>
              <a:t>元，则</a:t>
            </a:r>
            <a:r>
              <a:rPr lang="en-US" altLang="zh-CN" sz="1800" dirty="0">
                <a:latin typeface="华文宋体" panose="02010600040101010101" pitchFamily="2" charset="-122"/>
                <a:ea typeface="华文宋体" panose="02010600040101010101" pitchFamily="2" charset="-122"/>
              </a:rPr>
              <a:t>3</a:t>
            </a:r>
            <a:r>
              <a:rPr lang="zh-CN" altLang="en-US" sz="1800" dirty="0">
                <a:latin typeface="华文宋体" panose="02010600040101010101" pitchFamily="2" charset="-122"/>
                <a:ea typeface="华文宋体" panose="02010600040101010101" pitchFamily="2" charset="-122"/>
              </a:rPr>
              <a:t>月后玉米现货收入</a:t>
            </a:r>
            <a:r>
              <a:rPr lang="en-US" altLang="zh-CN" sz="1800" dirty="0">
                <a:latin typeface="华文宋体" panose="02010600040101010101" pitchFamily="2" charset="-122"/>
                <a:ea typeface="华文宋体" panose="02010600040101010101" pitchFamily="2" charset="-122"/>
              </a:rPr>
              <a:t>=1</a:t>
            </a:r>
            <a:r>
              <a:rPr lang="zh-CN" altLang="en-US" sz="1800" dirty="0">
                <a:latin typeface="华文宋体" panose="02010600040101010101" pitchFamily="2" charset="-122"/>
                <a:ea typeface="华文宋体" panose="02010600040101010101" pitchFamily="2" charset="-122"/>
              </a:rPr>
              <a:t>万*</a:t>
            </a:r>
            <a:r>
              <a:rPr lang="en-US" altLang="zh-CN" sz="1800" dirty="0">
                <a:latin typeface="华文宋体" panose="02010600040101010101" pitchFamily="2" charset="-122"/>
                <a:ea typeface="华文宋体" panose="02010600040101010101" pitchFamily="2" charset="-122"/>
              </a:rPr>
              <a:t>2.5=2.5</a:t>
            </a:r>
            <a:r>
              <a:rPr lang="zh-CN" altLang="en-US" sz="1800" dirty="0">
                <a:latin typeface="华文宋体" panose="02010600040101010101" pitchFamily="2" charset="-122"/>
                <a:ea typeface="华文宋体" panose="02010600040101010101" pitchFamily="2" charset="-122"/>
              </a:rPr>
              <a:t>万元，期货头寸收入</a:t>
            </a:r>
            <a:r>
              <a:rPr lang="en-US" altLang="zh-CN" sz="1800" dirty="0">
                <a:latin typeface="华文宋体" panose="02010600040101010101" pitchFamily="2" charset="-122"/>
                <a:ea typeface="华文宋体" panose="02010600040101010101" pitchFamily="2" charset="-122"/>
              </a:rPr>
              <a:t>=-</a:t>
            </a:r>
            <a:r>
              <a:rPr lang="zh-CN" altLang="en-US" sz="1800" dirty="0">
                <a:latin typeface="华文宋体" panose="02010600040101010101" pitchFamily="2" charset="-122"/>
                <a:ea typeface="华文宋体" panose="02010600040101010101" pitchFamily="2" charset="-122"/>
              </a:rPr>
              <a:t>（</a:t>
            </a:r>
            <a:r>
              <a:rPr lang="en-US" altLang="zh-CN" sz="1800" dirty="0">
                <a:latin typeface="华文宋体" panose="02010600040101010101" pitchFamily="2" charset="-122"/>
                <a:ea typeface="华文宋体" panose="02010600040101010101" pitchFamily="2" charset="-122"/>
              </a:rPr>
              <a:t>2.5-6.5</a:t>
            </a:r>
            <a:r>
              <a:rPr lang="zh-CN" altLang="en-US" sz="1800" dirty="0">
                <a:latin typeface="华文宋体" panose="02010600040101010101" pitchFamily="2" charset="-122"/>
                <a:ea typeface="华文宋体" panose="02010600040101010101" pitchFamily="2" charset="-122"/>
              </a:rPr>
              <a:t>）</a:t>
            </a:r>
            <a:r>
              <a:rPr lang="en-US" altLang="zh-CN" sz="1800" dirty="0">
                <a:latin typeface="华文宋体" panose="02010600040101010101" pitchFamily="2" charset="-122"/>
                <a:ea typeface="华文宋体" panose="02010600040101010101" pitchFamily="2" charset="-122"/>
              </a:rPr>
              <a:t>*1</a:t>
            </a:r>
            <a:r>
              <a:rPr lang="zh-CN" altLang="en-US" sz="1800" dirty="0">
                <a:latin typeface="华文宋体" panose="02010600040101010101" pitchFamily="2" charset="-122"/>
                <a:ea typeface="华文宋体" panose="02010600040101010101" pitchFamily="2" charset="-122"/>
              </a:rPr>
              <a:t>万</a:t>
            </a:r>
            <a:r>
              <a:rPr lang="en-US" altLang="zh-CN" sz="1800" dirty="0">
                <a:latin typeface="华文宋体" panose="02010600040101010101" pitchFamily="2" charset="-122"/>
                <a:ea typeface="华文宋体" panose="02010600040101010101" pitchFamily="2" charset="-122"/>
              </a:rPr>
              <a:t>=4</a:t>
            </a:r>
            <a:r>
              <a:rPr lang="zh-CN" altLang="en-US" sz="1800" dirty="0">
                <a:latin typeface="华文宋体" panose="02010600040101010101" pitchFamily="2" charset="-122"/>
                <a:ea typeface="华文宋体" panose="02010600040101010101" pitchFamily="2" charset="-122"/>
              </a:rPr>
              <a:t>万元，总收入</a:t>
            </a:r>
            <a:r>
              <a:rPr lang="en-US" altLang="zh-CN" sz="1800" dirty="0">
                <a:latin typeface="华文宋体" panose="02010600040101010101" pitchFamily="2" charset="-122"/>
                <a:ea typeface="华文宋体" panose="02010600040101010101" pitchFamily="2" charset="-122"/>
              </a:rPr>
              <a:t>=4+2.5=6.5</a:t>
            </a:r>
            <a:r>
              <a:rPr lang="zh-CN" altLang="en-US" sz="1800" dirty="0">
                <a:latin typeface="华文宋体" panose="02010600040101010101" pitchFamily="2" charset="-122"/>
                <a:ea typeface="华文宋体" panose="02010600040101010101" pitchFamily="2" charset="-122"/>
              </a:rPr>
              <a:t>（万元）；</a:t>
            </a:r>
            <a:endParaRPr lang="en-US" altLang="zh-CN" sz="1800" dirty="0">
              <a:latin typeface="华文宋体" panose="02010600040101010101" pitchFamily="2" charset="-122"/>
              <a:ea typeface="华文宋体" panose="02010600040101010101" pitchFamily="2" charset="-122"/>
            </a:endParaRPr>
          </a:p>
          <a:p>
            <a:pPr algn="just">
              <a:lnSpc>
                <a:spcPct val="125000"/>
              </a:lnSpc>
            </a:pPr>
            <a:r>
              <a:rPr lang="zh-CN" altLang="en-US" sz="1800" dirty="0">
                <a:latin typeface="华文宋体" panose="02010600040101010101" pitchFamily="2" charset="-122"/>
                <a:ea typeface="华文宋体" panose="02010600040101010101" pitchFamily="2" charset="-122"/>
              </a:rPr>
              <a:t>如果</a:t>
            </a:r>
            <a:r>
              <a:rPr lang="en-US" altLang="zh-CN" sz="1800" dirty="0">
                <a:latin typeface="华文宋体" panose="02010600040101010101" pitchFamily="2" charset="-122"/>
                <a:ea typeface="华文宋体" panose="02010600040101010101" pitchFamily="2" charset="-122"/>
              </a:rPr>
              <a:t>3</a:t>
            </a:r>
            <a:r>
              <a:rPr lang="zh-CN" altLang="en-US" sz="1800" dirty="0">
                <a:latin typeface="华文宋体" panose="02010600040101010101" pitchFamily="2" charset="-122"/>
                <a:ea typeface="华文宋体" panose="02010600040101010101" pitchFamily="2" charset="-122"/>
              </a:rPr>
              <a:t>月后玉米现货价格下跌至</a:t>
            </a:r>
            <a:r>
              <a:rPr lang="en-US" altLang="zh-CN" sz="1800" dirty="0">
                <a:latin typeface="华文宋体" panose="02010600040101010101" pitchFamily="2" charset="-122"/>
                <a:ea typeface="华文宋体" panose="02010600040101010101" pitchFamily="2" charset="-122"/>
              </a:rPr>
              <a:t>4.5</a:t>
            </a:r>
            <a:r>
              <a:rPr lang="zh-CN" altLang="en-US" sz="1800" dirty="0">
                <a:latin typeface="华文宋体" panose="02010600040101010101" pitchFamily="2" charset="-122"/>
                <a:ea typeface="华文宋体" panose="02010600040101010101" pitchFamily="2" charset="-122"/>
              </a:rPr>
              <a:t>元，则该农民</a:t>
            </a:r>
            <a:r>
              <a:rPr lang="en-US" altLang="zh-CN" sz="1800" dirty="0">
                <a:latin typeface="华文宋体" panose="02010600040101010101" pitchFamily="2" charset="-122"/>
                <a:ea typeface="华文宋体" panose="02010600040101010101" pitchFamily="2" charset="-122"/>
              </a:rPr>
              <a:t>3</a:t>
            </a:r>
            <a:r>
              <a:rPr lang="zh-CN" altLang="en-US" sz="1800" dirty="0">
                <a:latin typeface="华文宋体" panose="02010600040101010101" pitchFamily="2" charset="-122"/>
                <a:ea typeface="华文宋体" panose="02010600040101010101" pitchFamily="2" charset="-122"/>
              </a:rPr>
              <a:t>月后玉米现货收入</a:t>
            </a:r>
            <a:r>
              <a:rPr lang="en-US" altLang="zh-CN" sz="1800" dirty="0">
                <a:latin typeface="华文宋体" panose="02010600040101010101" pitchFamily="2" charset="-122"/>
                <a:ea typeface="华文宋体" panose="02010600040101010101" pitchFamily="2" charset="-122"/>
              </a:rPr>
              <a:t>=1</a:t>
            </a:r>
            <a:r>
              <a:rPr lang="zh-CN" altLang="en-US" sz="1800" dirty="0">
                <a:latin typeface="华文宋体" panose="02010600040101010101" pitchFamily="2" charset="-122"/>
                <a:ea typeface="华文宋体" panose="02010600040101010101" pitchFamily="2" charset="-122"/>
              </a:rPr>
              <a:t>万*</a:t>
            </a:r>
            <a:r>
              <a:rPr lang="en-US" altLang="zh-CN" sz="1800" dirty="0">
                <a:latin typeface="华文宋体" panose="02010600040101010101" pitchFamily="2" charset="-122"/>
                <a:ea typeface="华文宋体" panose="02010600040101010101" pitchFamily="2" charset="-122"/>
              </a:rPr>
              <a:t>4.5=4.5</a:t>
            </a:r>
            <a:r>
              <a:rPr lang="zh-CN" altLang="en-US" sz="1800" dirty="0">
                <a:latin typeface="华文宋体" panose="02010600040101010101" pitchFamily="2" charset="-122"/>
                <a:ea typeface="华文宋体" panose="02010600040101010101" pitchFamily="2" charset="-122"/>
              </a:rPr>
              <a:t>万元，期货头寸收入</a:t>
            </a:r>
            <a:r>
              <a:rPr lang="en-US" altLang="zh-CN" sz="1800" dirty="0">
                <a:latin typeface="华文宋体" panose="02010600040101010101" pitchFamily="2" charset="-122"/>
                <a:ea typeface="华文宋体" panose="02010600040101010101" pitchFamily="2" charset="-122"/>
              </a:rPr>
              <a:t>=-</a:t>
            </a:r>
            <a:r>
              <a:rPr lang="zh-CN" altLang="en-US" sz="1800" dirty="0">
                <a:latin typeface="华文宋体" panose="02010600040101010101" pitchFamily="2" charset="-122"/>
                <a:ea typeface="华文宋体" panose="02010600040101010101" pitchFamily="2" charset="-122"/>
              </a:rPr>
              <a:t>（</a:t>
            </a:r>
            <a:r>
              <a:rPr lang="en-US" altLang="zh-CN" sz="1800" dirty="0">
                <a:latin typeface="华文宋体" panose="02010600040101010101" pitchFamily="2" charset="-122"/>
                <a:ea typeface="华文宋体" panose="02010600040101010101" pitchFamily="2" charset="-122"/>
              </a:rPr>
              <a:t>4.5-6.5</a:t>
            </a:r>
            <a:r>
              <a:rPr lang="zh-CN" altLang="en-US" sz="1800" dirty="0">
                <a:latin typeface="华文宋体" panose="02010600040101010101" pitchFamily="2" charset="-122"/>
                <a:ea typeface="华文宋体" panose="02010600040101010101" pitchFamily="2" charset="-122"/>
              </a:rPr>
              <a:t>）</a:t>
            </a:r>
            <a:r>
              <a:rPr lang="en-US" altLang="zh-CN" sz="1800" dirty="0">
                <a:latin typeface="华文宋体" panose="02010600040101010101" pitchFamily="2" charset="-122"/>
                <a:ea typeface="华文宋体" panose="02010600040101010101" pitchFamily="2" charset="-122"/>
              </a:rPr>
              <a:t>*1</a:t>
            </a:r>
            <a:r>
              <a:rPr lang="zh-CN" altLang="en-US" sz="1800" dirty="0">
                <a:latin typeface="华文宋体" panose="02010600040101010101" pitchFamily="2" charset="-122"/>
                <a:ea typeface="华文宋体" panose="02010600040101010101" pitchFamily="2" charset="-122"/>
              </a:rPr>
              <a:t>万</a:t>
            </a:r>
            <a:r>
              <a:rPr lang="en-US" altLang="zh-CN" sz="1800" dirty="0">
                <a:latin typeface="华文宋体" panose="02010600040101010101" pitchFamily="2" charset="-122"/>
                <a:ea typeface="华文宋体" panose="02010600040101010101" pitchFamily="2" charset="-122"/>
              </a:rPr>
              <a:t>=2</a:t>
            </a:r>
            <a:r>
              <a:rPr lang="zh-CN" altLang="en-US" sz="1800" dirty="0">
                <a:latin typeface="华文宋体" panose="02010600040101010101" pitchFamily="2" charset="-122"/>
                <a:ea typeface="华文宋体" panose="02010600040101010101" pitchFamily="2" charset="-122"/>
              </a:rPr>
              <a:t>万元，总收入</a:t>
            </a:r>
            <a:r>
              <a:rPr lang="en-US" altLang="zh-CN" sz="1800" dirty="0">
                <a:latin typeface="华文宋体" panose="02010600040101010101" pitchFamily="2" charset="-122"/>
                <a:ea typeface="华文宋体" panose="02010600040101010101" pitchFamily="2" charset="-122"/>
              </a:rPr>
              <a:t>=4.5+2=6.5</a:t>
            </a:r>
            <a:r>
              <a:rPr lang="zh-CN" altLang="en-US" sz="1800" dirty="0">
                <a:latin typeface="华文宋体" panose="02010600040101010101" pitchFamily="2" charset="-122"/>
                <a:ea typeface="华文宋体" panose="02010600040101010101" pitchFamily="2" charset="-122"/>
              </a:rPr>
              <a:t>（万元）</a:t>
            </a:r>
            <a:endParaRPr lang="en-US" altLang="zh-CN" sz="1800" dirty="0">
              <a:latin typeface="华文宋体" panose="02010600040101010101" pitchFamily="2" charset="-122"/>
              <a:ea typeface="华文宋体" panose="02010600040101010101" pitchFamily="2" charset="-122"/>
            </a:endParaRPr>
          </a:p>
          <a:p>
            <a:pPr lvl="1" algn="just">
              <a:lnSpc>
                <a:spcPct val="125000"/>
              </a:lnSpc>
            </a:pPr>
            <a:endParaRPr lang="en-US" altLang="zh-CN" sz="1600" dirty="0">
              <a:latin typeface="华文宋体" panose="02010600040101010101" pitchFamily="2" charset="-122"/>
              <a:ea typeface="华文宋体" panose="02010600040101010101" pitchFamily="2" charset="-122"/>
            </a:endParaRPr>
          </a:p>
          <a:p>
            <a:pPr lvl="1" algn="just">
              <a:lnSpc>
                <a:spcPct val="125000"/>
              </a:lnSpc>
            </a:pPr>
            <a:endParaRPr lang="zh-CN" altLang="en-US" sz="1600" dirty="0">
              <a:latin typeface="华文宋体" panose="02010600040101010101" pitchFamily="2" charset="-122"/>
              <a:ea typeface="华文宋体" panose="020106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 calcmode="lin" valueType="num">
                                      <p:cBhvr additive="base">
                                        <p:cTn id="7"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555">
                                            <p:txEl>
                                              <p:pRg st="2" end="2"/>
                                            </p:txEl>
                                          </p:spTgt>
                                        </p:tgtEl>
                                        <p:attrNameLst>
                                          <p:attrName>style.visibility</p:attrName>
                                        </p:attrNameLst>
                                      </p:cBhvr>
                                      <p:to>
                                        <p:strVal val="visible"/>
                                      </p:to>
                                    </p:set>
                                    <p:anim calcmode="lin" valueType="num">
                                      <p:cBhvr additive="base">
                                        <p:cTn id="11"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5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anim calcmode="lin" valueType="num">
                                      <p:cBhvr additive="base">
                                        <p:cTn id="15"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55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C0E82E81-F51E-22CA-088B-2177C126DF94}"/>
              </a:ext>
            </a:extLst>
          </p:cNvPr>
          <p:cNvSpPr>
            <a:spLocks noGrp="1"/>
          </p:cNvSpPr>
          <p:nvPr>
            <p:ph type="title"/>
          </p:nvPr>
        </p:nvSpPr>
        <p:spPr bwMode="auto">
          <a:xfrm>
            <a:off x="457200" y="404664"/>
            <a:ext cx="8229600" cy="84390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课堂练习题</a:t>
            </a:r>
          </a:p>
        </p:txBody>
      </p:sp>
      <p:sp>
        <p:nvSpPr>
          <p:cNvPr id="23555" name="内容占位符 2">
            <a:extLst>
              <a:ext uri="{FF2B5EF4-FFF2-40B4-BE49-F238E27FC236}">
                <a16:creationId xmlns:a16="http://schemas.microsoft.com/office/drawing/2014/main" id="{94359F1B-4B57-805F-E92A-78A1EFA1BB1C}"/>
              </a:ext>
            </a:extLst>
          </p:cNvPr>
          <p:cNvSpPr>
            <a:spLocks noGrp="1" noChangeArrowheads="1"/>
          </p:cNvSpPr>
          <p:nvPr>
            <p:ph idx="1"/>
          </p:nvPr>
        </p:nvSpPr>
        <p:spPr>
          <a:xfrm>
            <a:off x="683568" y="1248568"/>
            <a:ext cx="8003232" cy="4680520"/>
          </a:xfrm>
        </p:spPr>
        <p:txBody>
          <a:bodyPr/>
          <a:lstStyle/>
          <a:p>
            <a:pPr algn="just">
              <a:lnSpc>
                <a:spcPct val="125000"/>
              </a:lnSpc>
            </a:pPr>
            <a:r>
              <a:rPr lang="zh-CN" altLang="en-US" sz="2000" dirty="0">
                <a:latin typeface="华文宋体" panose="02010600040101010101" pitchFamily="2" charset="-122"/>
                <a:ea typeface="华文宋体" panose="02010600040101010101" pitchFamily="2" charset="-122"/>
              </a:rPr>
              <a:t>一农场主年产玉米</a:t>
            </a:r>
            <a:r>
              <a:rPr lang="en-US" altLang="zh-CN" sz="2000" dirty="0">
                <a:latin typeface="华文宋体" panose="02010600040101010101" pitchFamily="2" charset="-122"/>
                <a:ea typeface="华文宋体" panose="02010600040101010101" pitchFamily="2" charset="-122"/>
              </a:rPr>
              <a:t>1</a:t>
            </a:r>
            <a:r>
              <a:rPr lang="zh-CN" altLang="en-US" sz="2000" dirty="0">
                <a:latin typeface="华文宋体" panose="02010600040101010101" pitchFamily="2" charset="-122"/>
                <a:ea typeface="华文宋体" panose="02010600040101010101" pitchFamily="2" charset="-122"/>
              </a:rPr>
              <a:t>万公斤，</a:t>
            </a:r>
            <a:r>
              <a:rPr lang="en-US" altLang="zh-CN" sz="2000" dirty="0">
                <a:latin typeface="华文宋体" panose="02010600040101010101" pitchFamily="2" charset="-122"/>
                <a:ea typeface="华文宋体" panose="02010600040101010101" pitchFamily="2" charset="-122"/>
              </a:rPr>
              <a:t>3</a:t>
            </a:r>
            <a:r>
              <a:rPr lang="zh-CN" altLang="en-US" sz="2000" dirty="0">
                <a:latin typeface="华文宋体" panose="02010600040101010101" pitchFamily="2" charset="-122"/>
                <a:ea typeface="华文宋体" panose="02010600040101010101" pitchFamily="2" charset="-122"/>
              </a:rPr>
              <a:t>月后成熟收割。该农场主目前在期货市场上按期货行情价格</a:t>
            </a:r>
            <a:r>
              <a:rPr lang="en-US" altLang="zh-CN" sz="2000" dirty="0">
                <a:latin typeface="华文宋体" panose="02010600040101010101" pitchFamily="2" charset="-122"/>
                <a:ea typeface="华文宋体" panose="02010600040101010101" pitchFamily="2" charset="-122"/>
              </a:rPr>
              <a:t>6</a:t>
            </a:r>
            <a:r>
              <a:rPr lang="zh-CN" altLang="en-US" sz="2000" dirty="0">
                <a:latin typeface="华文宋体" panose="02010600040101010101" pitchFamily="2" charset="-122"/>
                <a:ea typeface="华文宋体" panose="02010600040101010101" pitchFamily="2" charset="-122"/>
              </a:rPr>
              <a:t>元</a:t>
            </a:r>
            <a:r>
              <a:rPr lang="en-US" altLang="zh-CN" sz="2000" dirty="0">
                <a:latin typeface="华文宋体" panose="02010600040101010101" pitchFamily="2" charset="-122"/>
                <a:ea typeface="华文宋体" panose="02010600040101010101" pitchFamily="2" charset="-122"/>
              </a:rPr>
              <a:t>/</a:t>
            </a:r>
            <a:r>
              <a:rPr lang="zh-CN" altLang="en-US" sz="2000" dirty="0">
                <a:latin typeface="华文宋体" panose="02010600040101010101" pitchFamily="2" charset="-122"/>
                <a:ea typeface="华文宋体" panose="02010600040101010101" pitchFamily="2" charset="-122"/>
              </a:rPr>
              <a:t>公斤卖出了</a:t>
            </a:r>
            <a:r>
              <a:rPr lang="en-US" altLang="zh-CN" sz="2000" dirty="0">
                <a:latin typeface="华文宋体" panose="02010600040101010101" pitchFamily="2" charset="-122"/>
                <a:ea typeface="华文宋体" panose="02010600040101010101" pitchFamily="2" charset="-122"/>
              </a:rPr>
              <a:t>2</a:t>
            </a:r>
            <a:r>
              <a:rPr lang="zh-CN" altLang="en-US" sz="2000" dirty="0">
                <a:latin typeface="华文宋体" panose="02010600040101010101" pitchFamily="2" charset="-122"/>
                <a:ea typeface="华文宋体" panose="02010600040101010101" pitchFamily="2" charset="-122"/>
              </a:rPr>
              <a:t>万公斤</a:t>
            </a:r>
            <a:r>
              <a:rPr lang="en-US" altLang="zh-CN" sz="2000" dirty="0">
                <a:latin typeface="华文宋体" panose="02010600040101010101" pitchFamily="2" charset="-122"/>
                <a:ea typeface="华文宋体" panose="02010600040101010101" pitchFamily="2" charset="-122"/>
              </a:rPr>
              <a:t>3</a:t>
            </a:r>
            <a:r>
              <a:rPr lang="zh-CN" altLang="en-US" sz="2000" dirty="0">
                <a:latin typeface="华文宋体" panose="02010600040101010101" pitchFamily="2" charset="-122"/>
                <a:ea typeface="华文宋体" panose="02010600040101010101" pitchFamily="2" charset="-122"/>
              </a:rPr>
              <a:t>月后到期的玉米期货。假设</a:t>
            </a:r>
            <a:r>
              <a:rPr lang="en-US" altLang="zh-CN" sz="2000" dirty="0">
                <a:latin typeface="华文宋体" panose="02010600040101010101" pitchFamily="2" charset="-122"/>
                <a:ea typeface="华文宋体" panose="02010600040101010101" pitchFamily="2" charset="-122"/>
              </a:rPr>
              <a:t>3</a:t>
            </a:r>
            <a:r>
              <a:rPr lang="zh-CN" altLang="en-US" sz="2000" dirty="0">
                <a:latin typeface="华文宋体" panose="02010600040101010101" pitchFamily="2" charset="-122"/>
                <a:ea typeface="华文宋体" panose="02010600040101010101" pitchFamily="2" charset="-122"/>
              </a:rPr>
              <a:t>月到期后玉米现货价格为</a:t>
            </a:r>
            <a:r>
              <a:rPr lang="en-US" altLang="zh-CN" sz="2000" dirty="0">
                <a:latin typeface="华文宋体" panose="02010600040101010101" pitchFamily="2" charset="-122"/>
                <a:ea typeface="华文宋体" panose="02010600040101010101" pitchFamily="2" charset="-122"/>
              </a:rPr>
              <a:t>4</a:t>
            </a:r>
            <a:r>
              <a:rPr lang="zh-CN" altLang="en-US" sz="2000" dirty="0">
                <a:latin typeface="华文宋体" panose="02010600040101010101" pitchFamily="2" charset="-122"/>
                <a:ea typeface="华文宋体" panose="02010600040101010101" pitchFamily="2" charset="-122"/>
              </a:rPr>
              <a:t>元</a:t>
            </a:r>
            <a:r>
              <a:rPr lang="en-US" altLang="zh-CN" sz="2000" dirty="0">
                <a:latin typeface="华文宋体" panose="02010600040101010101" pitchFamily="2" charset="-122"/>
                <a:ea typeface="华文宋体" panose="02010600040101010101" pitchFamily="2" charset="-122"/>
              </a:rPr>
              <a:t>/</a:t>
            </a:r>
            <a:r>
              <a:rPr lang="zh-CN" altLang="en-US" sz="2000" dirty="0">
                <a:latin typeface="华文宋体" panose="02010600040101010101" pitchFamily="2" charset="-122"/>
                <a:ea typeface="华文宋体" panose="02010600040101010101" pitchFamily="2" charset="-122"/>
              </a:rPr>
              <a:t>公斤，则该农民的总收益是多少？如果在期初，该农场主作出买入期货的动作？</a:t>
            </a:r>
            <a:r>
              <a:rPr lang="en-US" altLang="zh-CN" sz="2000" dirty="0">
                <a:latin typeface="华文宋体" panose="02010600040101010101" pitchFamily="2" charset="-122"/>
                <a:ea typeface="华文宋体" panose="02010600040101010101" pitchFamily="2" charset="-122"/>
              </a:rPr>
              <a:t> 3</a:t>
            </a:r>
            <a:r>
              <a:rPr lang="zh-CN" altLang="en-US" sz="2000" dirty="0">
                <a:latin typeface="华文宋体" panose="02010600040101010101" pitchFamily="2" charset="-122"/>
                <a:ea typeface="华文宋体" panose="02010600040101010101" pitchFamily="2" charset="-122"/>
              </a:rPr>
              <a:t>月到期后该农民的总收益又是多少？</a:t>
            </a:r>
            <a:endParaRPr lang="en-US" altLang="zh-CN" sz="2000" dirty="0">
              <a:latin typeface="华文宋体" panose="02010600040101010101" pitchFamily="2" charset="-122"/>
              <a:ea typeface="华文宋体" panose="02010600040101010101" pitchFamily="2" charset="-122"/>
            </a:endParaRPr>
          </a:p>
          <a:p>
            <a:pPr algn="just">
              <a:lnSpc>
                <a:spcPct val="125000"/>
              </a:lnSpc>
            </a:pPr>
            <a:r>
              <a:rPr lang="zh-CN" altLang="en-US" sz="2000" dirty="0">
                <a:latin typeface="华文宋体" panose="02010600040101010101" pitchFamily="2" charset="-122"/>
                <a:ea typeface="华文宋体" panose="02010600040101010101" pitchFamily="2" charset="-122"/>
              </a:rPr>
              <a:t>解：</a:t>
            </a:r>
            <a:endParaRPr lang="en-US" altLang="zh-CN" sz="2000" dirty="0">
              <a:latin typeface="华文宋体" panose="02010600040101010101" pitchFamily="2" charset="-122"/>
              <a:ea typeface="华文宋体" panose="02010600040101010101" pitchFamily="2" charset="-122"/>
            </a:endParaRPr>
          </a:p>
          <a:p>
            <a:pPr algn="just">
              <a:lnSpc>
                <a:spcPct val="125000"/>
              </a:lnSpc>
            </a:pPr>
            <a:r>
              <a:rPr lang="zh-CN" altLang="en-US" sz="2000" dirty="0">
                <a:latin typeface="华文宋体" panose="02010600040101010101" pitchFamily="2" charset="-122"/>
                <a:ea typeface="华文宋体" panose="02010600040101010101" pitchFamily="2" charset="-122"/>
              </a:rPr>
              <a:t>在卖出期货情况下，</a:t>
            </a:r>
            <a:r>
              <a:rPr lang="en-US" altLang="zh-CN" sz="2000" dirty="0">
                <a:latin typeface="华文宋体" panose="02010600040101010101" pitchFamily="2" charset="-122"/>
                <a:ea typeface="华文宋体" panose="02010600040101010101" pitchFamily="2" charset="-122"/>
              </a:rPr>
              <a:t>3</a:t>
            </a:r>
            <a:r>
              <a:rPr lang="zh-CN" altLang="en-US" sz="2000" dirty="0">
                <a:latin typeface="华文宋体" panose="02010600040101010101" pitchFamily="2" charset="-122"/>
                <a:ea typeface="华文宋体" panose="02010600040101010101" pitchFamily="2" charset="-122"/>
              </a:rPr>
              <a:t>月后到期后，该农民现货收入</a:t>
            </a:r>
            <a:r>
              <a:rPr lang="en-US" altLang="zh-CN" sz="2000" dirty="0">
                <a:latin typeface="华文宋体" panose="02010600040101010101" pitchFamily="2" charset="-122"/>
                <a:ea typeface="华文宋体" panose="02010600040101010101" pitchFamily="2" charset="-122"/>
              </a:rPr>
              <a:t>=1</a:t>
            </a:r>
            <a:r>
              <a:rPr lang="zh-CN" altLang="en-US" sz="2000" dirty="0">
                <a:latin typeface="华文宋体" panose="02010600040101010101" pitchFamily="2" charset="-122"/>
                <a:ea typeface="华文宋体" panose="02010600040101010101" pitchFamily="2" charset="-122"/>
              </a:rPr>
              <a:t>万*</a:t>
            </a:r>
            <a:r>
              <a:rPr lang="en-US" altLang="zh-CN" sz="2000" dirty="0">
                <a:latin typeface="华文宋体" panose="02010600040101010101" pitchFamily="2" charset="-122"/>
                <a:ea typeface="华文宋体" panose="02010600040101010101" pitchFamily="2" charset="-122"/>
              </a:rPr>
              <a:t>4=4</a:t>
            </a:r>
            <a:r>
              <a:rPr lang="zh-CN" altLang="en-US" sz="2000" dirty="0">
                <a:latin typeface="华文宋体" panose="02010600040101010101" pitchFamily="2" charset="-122"/>
                <a:ea typeface="华文宋体" panose="02010600040101010101" pitchFamily="2" charset="-122"/>
              </a:rPr>
              <a:t>万元，期货头寸收入</a:t>
            </a:r>
            <a:r>
              <a:rPr lang="en-US" altLang="zh-CN" sz="2000" dirty="0">
                <a:latin typeface="华文宋体" panose="02010600040101010101" pitchFamily="2" charset="-122"/>
                <a:ea typeface="华文宋体" panose="02010600040101010101" pitchFamily="2" charset="-122"/>
              </a:rPr>
              <a:t>=-</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4-6</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*2</a:t>
            </a:r>
            <a:r>
              <a:rPr lang="zh-CN" altLang="en-US" sz="2000" dirty="0">
                <a:latin typeface="华文宋体" panose="02010600040101010101" pitchFamily="2" charset="-122"/>
                <a:ea typeface="华文宋体" panose="02010600040101010101" pitchFamily="2" charset="-122"/>
              </a:rPr>
              <a:t>万</a:t>
            </a:r>
            <a:r>
              <a:rPr lang="en-US" altLang="zh-CN" sz="2000" dirty="0">
                <a:latin typeface="华文宋体" panose="02010600040101010101" pitchFamily="2" charset="-122"/>
                <a:ea typeface="华文宋体" panose="02010600040101010101" pitchFamily="2" charset="-122"/>
              </a:rPr>
              <a:t>=4</a:t>
            </a:r>
            <a:r>
              <a:rPr lang="zh-CN" altLang="en-US" sz="2000" dirty="0">
                <a:latin typeface="华文宋体" panose="02010600040101010101" pitchFamily="2" charset="-122"/>
                <a:ea typeface="华文宋体" panose="02010600040101010101" pitchFamily="2" charset="-122"/>
              </a:rPr>
              <a:t>万元，总收入</a:t>
            </a:r>
            <a:r>
              <a:rPr lang="en-US" altLang="zh-CN" sz="2000" dirty="0">
                <a:latin typeface="华文宋体" panose="02010600040101010101" pitchFamily="2" charset="-122"/>
                <a:ea typeface="华文宋体" panose="02010600040101010101" pitchFamily="2" charset="-122"/>
              </a:rPr>
              <a:t>=4+4=8</a:t>
            </a:r>
            <a:r>
              <a:rPr lang="zh-CN" altLang="en-US" sz="2000" dirty="0">
                <a:latin typeface="华文宋体" panose="02010600040101010101" pitchFamily="2" charset="-122"/>
                <a:ea typeface="华文宋体" panose="02010600040101010101" pitchFamily="2" charset="-122"/>
              </a:rPr>
              <a:t>（万元）；</a:t>
            </a:r>
            <a:endParaRPr lang="en-US" altLang="zh-CN" sz="2000" dirty="0">
              <a:latin typeface="华文宋体" panose="02010600040101010101" pitchFamily="2" charset="-122"/>
              <a:ea typeface="华文宋体" panose="02010600040101010101" pitchFamily="2" charset="-122"/>
            </a:endParaRPr>
          </a:p>
          <a:p>
            <a:pPr algn="just">
              <a:lnSpc>
                <a:spcPct val="125000"/>
              </a:lnSpc>
            </a:pPr>
            <a:r>
              <a:rPr lang="zh-CN" altLang="en-US" sz="2000" dirty="0">
                <a:latin typeface="华文宋体" panose="02010600040101010101" pitchFamily="2" charset="-122"/>
                <a:ea typeface="华文宋体" panose="02010600040101010101" pitchFamily="2" charset="-122"/>
              </a:rPr>
              <a:t>在买入期货情况下，</a:t>
            </a:r>
            <a:r>
              <a:rPr lang="en-US" altLang="zh-CN" sz="2000" dirty="0">
                <a:latin typeface="华文宋体" panose="02010600040101010101" pitchFamily="2" charset="-122"/>
                <a:ea typeface="华文宋体" panose="02010600040101010101" pitchFamily="2" charset="-122"/>
              </a:rPr>
              <a:t>3</a:t>
            </a:r>
            <a:r>
              <a:rPr lang="zh-CN" altLang="en-US" sz="2000" dirty="0">
                <a:latin typeface="华文宋体" panose="02010600040101010101" pitchFamily="2" charset="-122"/>
                <a:ea typeface="华文宋体" panose="02010600040101010101" pitchFamily="2" charset="-122"/>
              </a:rPr>
              <a:t>月后到期后，该农民现货收入</a:t>
            </a:r>
            <a:r>
              <a:rPr lang="en-US" altLang="zh-CN" sz="2000" dirty="0">
                <a:latin typeface="华文宋体" panose="02010600040101010101" pitchFamily="2" charset="-122"/>
                <a:ea typeface="华文宋体" panose="02010600040101010101" pitchFamily="2" charset="-122"/>
              </a:rPr>
              <a:t>=1</a:t>
            </a:r>
            <a:r>
              <a:rPr lang="zh-CN" altLang="en-US" sz="2000" dirty="0">
                <a:latin typeface="华文宋体" panose="02010600040101010101" pitchFamily="2" charset="-122"/>
                <a:ea typeface="华文宋体" panose="02010600040101010101" pitchFamily="2" charset="-122"/>
              </a:rPr>
              <a:t>万*</a:t>
            </a:r>
            <a:r>
              <a:rPr lang="en-US" altLang="zh-CN" sz="2000" dirty="0">
                <a:latin typeface="华文宋体" panose="02010600040101010101" pitchFamily="2" charset="-122"/>
                <a:ea typeface="华文宋体" panose="02010600040101010101" pitchFamily="2" charset="-122"/>
              </a:rPr>
              <a:t>4=4</a:t>
            </a:r>
            <a:r>
              <a:rPr lang="zh-CN" altLang="en-US" sz="2000" dirty="0">
                <a:latin typeface="华文宋体" panose="02010600040101010101" pitchFamily="2" charset="-122"/>
                <a:ea typeface="华文宋体" panose="02010600040101010101" pitchFamily="2" charset="-122"/>
              </a:rPr>
              <a:t>万元，期货头寸收入</a:t>
            </a:r>
            <a:r>
              <a:rPr lang="en-US" altLang="zh-CN" sz="2000" dirty="0">
                <a:latin typeface="华文宋体" panose="02010600040101010101" pitchFamily="2" charset="-122"/>
                <a:ea typeface="华文宋体" panose="02010600040101010101" pitchFamily="2" charset="-122"/>
              </a:rPr>
              <a:t>=</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4-6</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*2</a:t>
            </a:r>
            <a:r>
              <a:rPr lang="zh-CN" altLang="en-US" sz="2000" dirty="0">
                <a:latin typeface="华文宋体" panose="02010600040101010101" pitchFamily="2" charset="-122"/>
                <a:ea typeface="华文宋体" panose="02010600040101010101" pitchFamily="2" charset="-122"/>
              </a:rPr>
              <a:t>万</a:t>
            </a:r>
            <a:r>
              <a:rPr lang="en-US" altLang="zh-CN" sz="2000" dirty="0">
                <a:latin typeface="华文宋体" panose="02010600040101010101" pitchFamily="2" charset="-122"/>
                <a:ea typeface="华文宋体" panose="02010600040101010101" pitchFamily="2" charset="-122"/>
              </a:rPr>
              <a:t>=-4</a:t>
            </a:r>
            <a:r>
              <a:rPr lang="zh-CN" altLang="en-US" sz="2000" dirty="0">
                <a:latin typeface="华文宋体" panose="02010600040101010101" pitchFamily="2" charset="-122"/>
                <a:ea typeface="华文宋体" panose="02010600040101010101" pitchFamily="2" charset="-122"/>
              </a:rPr>
              <a:t>万元，总收入</a:t>
            </a:r>
            <a:r>
              <a:rPr lang="en-US" altLang="zh-CN" sz="2000" dirty="0">
                <a:latin typeface="华文宋体" panose="02010600040101010101" pitchFamily="2" charset="-122"/>
                <a:ea typeface="华文宋体" panose="02010600040101010101" pitchFamily="2" charset="-122"/>
              </a:rPr>
              <a:t>=4-4=0</a:t>
            </a:r>
            <a:r>
              <a:rPr lang="zh-CN" altLang="en-US" sz="2000" dirty="0">
                <a:latin typeface="华文宋体" panose="02010600040101010101" pitchFamily="2" charset="-122"/>
                <a:ea typeface="华文宋体" panose="02010600040101010101" pitchFamily="2" charset="-122"/>
              </a:rPr>
              <a:t>（万元）</a:t>
            </a:r>
            <a:endParaRPr lang="zh-CN" altLang="en-US" sz="18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402149415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anim calcmode="lin" valueType="num">
                                      <p:cBhvr additive="base">
                                        <p:cTn id="7"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a:extLst>
              <a:ext uri="{FF2B5EF4-FFF2-40B4-BE49-F238E27FC236}">
                <a16:creationId xmlns:a16="http://schemas.microsoft.com/office/drawing/2014/main" id="{CA757588-3A35-6263-C22B-E332712AAC9D}"/>
              </a:ext>
            </a:extLst>
          </p:cNvPr>
          <p:cNvSpPr>
            <a:spLocks noChangeArrowheads="1"/>
          </p:cNvSpPr>
          <p:nvPr/>
        </p:nvSpPr>
        <p:spPr bwMode="auto">
          <a:xfrm>
            <a:off x="827088" y="1722438"/>
            <a:ext cx="7772400" cy="4370387"/>
          </a:xfrm>
          <a:prstGeom prst="rect">
            <a:avLst/>
          </a:prstGeom>
          <a:solidFill>
            <a:schemeClr val="bg1">
              <a:alpha val="83920"/>
            </a:schemeClr>
          </a:solidFill>
          <a:ln w="57150">
            <a:solidFill>
              <a:srgbClr val="99CC00"/>
            </a:solidFill>
            <a:miter lim="800000"/>
            <a:headEnd/>
            <a:tailEnd/>
          </a:ln>
          <a:effectLst>
            <a:prstShdw prst="shdw13" dist="71842" dir="8100000">
              <a:srgbClr val="00FFFF"/>
            </a:prstShdw>
          </a:effectLst>
        </p:spPr>
        <p:txBody>
          <a:bodyPr lIns="90487" tIns="44450" rIns="90487" bIns="44450"/>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nSpc>
                <a:spcPct val="125000"/>
              </a:lnSpc>
            </a:pPr>
            <a:r>
              <a:rPr lang="zh-CN" altLang="en-US" sz="2400" b="1">
                <a:latin typeface="Times New Roman" panose="02020603050405020304" pitchFamily="18" charset="0"/>
                <a:cs typeface="Times New Roman" panose="02020603050405020304" pitchFamily="18" charset="0"/>
              </a:rPr>
              <a:t>一项交易是风险降低还是增加取决于该交易实施的特定背景。</a:t>
            </a:r>
          </a:p>
          <a:p>
            <a:pPr>
              <a:lnSpc>
                <a:spcPct val="125000"/>
              </a:lnSpc>
            </a:pPr>
            <a:r>
              <a:rPr lang="zh-CN" altLang="en-US" sz="2400" b="1">
                <a:latin typeface="Times New Roman" panose="02020603050405020304" pitchFamily="18" charset="0"/>
                <a:cs typeface="Times New Roman" panose="02020603050405020304" pitchFamily="18" charset="0"/>
              </a:rPr>
              <a:t>事后看，似乎交易的一方以牺牲另一方为代价获益，然而交易双方都可以从风险降低的交易中获益。</a:t>
            </a:r>
          </a:p>
          <a:p>
            <a:pPr>
              <a:lnSpc>
                <a:spcPct val="125000"/>
              </a:lnSpc>
            </a:pPr>
            <a:r>
              <a:rPr lang="zh-CN" altLang="en-US" sz="2400" b="1">
                <a:latin typeface="Times New Roman" panose="02020603050405020304" pitchFamily="18" charset="0"/>
                <a:cs typeface="Times New Roman" panose="02020603050405020304" pitchFamily="18" charset="0"/>
              </a:rPr>
              <a:t>尽管总产出或总风险没有改变，重新分配风险承担的方式也可以提升参与者的福利。</a:t>
            </a:r>
            <a:endParaRPr lang="en-US" altLang="zh-CN" sz="2400" b="1">
              <a:latin typeface="Times New Roman" panose="02020603050405020304" pitchFamily="18" charset="0"/>
              <a:cs typeface="Times New Roman" panose="02020603050405020304" pitchFamily="18" charset="0"/>
            </a:endParaRPr>
          </a:p>
        </p:txBody>
      </p:sp>
      <p:sp>
        <p:nvSpPr>
          <p:cNvPr id="719875" name="Rectangle 3">
            <a:extLst>
              <a:ext uri="{FF2B5EF4-FFF2-40B4-BE49-F238E27FC236}">
                <a16:creationId xmlns:a16="http://schemas.microsoft.com/office/drawing/2014/main" id="{E5A50E98-1DC2-E872-E098-D091548A706A}"/>
              </a:ext>
            </a:extLst>
          </p:cNvPr>
          <p:cNvSpPr>
            <a:spLocks noChangeArrowheads="1"/>
          </p:cNvSpPr>
          <p:nvPr/>
        </p:nvSpPr>
        <p:spPr bwMode="auto">
          <a:xfrm>
            <a:off x="685800" y="549275"/>
            <a:ext cx="7772400" cy="803275"/>
          </a:xfrm>
          <a:prstGeom prst="rect">
            <a:avLst/>
          </a:prstGeom>
          <a:noFill/>
          <a:ln w="12700">
            <a:noFill/>
            <a:miter lim="800000"/>
            <a:headEnd/>
            <a:tailEnd/>
          </a:ln>
          <a:effectLst/>
        </p:spPr>
        <p:txBody>
          <a:bodyPr lIns="90488" tIns="44450" rIns="90488" bIns="44450" anchor="ctr"/>
          <a:lstStyle/>
          <a:p>
            <a:pPr algn="ctr">
              <a:defRPr/>
            </a:pPr>
            <a:r>
              <a:rPr lang="zh-CN" altLang="en-US" sz="4400" dirty="0">
                <a:solidFill>
                  <a:schemeClr val="tx2"/>
                </a:solidFill>
                <a:effectLst>
                  <a:outerShdw blurRad="38100" dist="38100" dir="2700000" algn="tl">
                    <a:srgbClr val="C0C0C0"/>
                  </a:outerShdw>
                </a:effectLst>
                <a:latin typeface="Times New Roman" pitchFamily="18" charset="0"/>
              </a:rPr>
              <a:t>对冲的三个关键点</a:t>
            </a:r>
            <a:endParaRPr lang="en-US" altLang="zh-CN" sz="4400" dirty="0">
              <a:solidFill>
                <a:schemeClr val="tx2"/>
              </a:solidFill>
              <a:effectLst>
                <a:outerShdw blurRad="38100" dist="38100" dir="2700000" algn="tl">
                  <a:srgbClr val="C0C0C0"/>
                </a:outerShdw>
              </a:effectLst>
              <a:latin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9874">
                                            <p:txEl>
                                              <p:pRg st="0" end="0"/>
                                            </p:txEl>
                                          </p:spTgt>
                                        </p:tgtEl>
                                        <p:attrNameLst>
                                          <p:attrName>style.visibility</p:attrName>
                                        </p:attrNameLst>
                                      </p:cBhvr>
                                      <p:to>
                                        <p:strVal val="visible"/>
                                      </p:to>
                                    </p:set>
                                    <p:animEffect transition="in" filter="blinds(horizontal)">
                                      <p:cBhvr>
                                        <p:cTn id="7" dur="500"/>
                                        <p:tgtEl>
                                          <p:spTgt spid="71987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9874">
                                            <p:txEl>
                                              <p:pRg st="1" end="1"/>
                                            </p:txEl>
                                          </p:spTgt>
                                        </p:tgtEl>
                                        <p:attrNameLst>
                                          <p:attrName>style.visibility</p:attrName>
                                        </p:attrNameLst>
                                      </p:cBhvr>
                                      <p:to>
                                        <p:strVal val="visible"/>
                                      </p:to>
                                    </p:set>
                                    <p:animEffect transition="in" filter="blinds(horizontal)">
                                      <p:cBhvr>
                                        <p:cTn id="12" dur="500"/>
                                        <p:tgtEl>
                                          <p:spTgt spid="71987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9874">
                                            <p:txEl>
                                              <p:pRg st="2" end="2"/>
                                            </p:txEl>
                                          </p:spTgt>
                                        </p:tgtEl>
                                        <p:attrNameLst>
                                          <p:attrName>style.visibility</p:attrName>
                                        </p:attrNameLst>
                                      </p:cBhvr>
                                      <p:to>
                                        <p:strVal val="visible"/>
                                      </p:to>
                                    </p:set>
                                    <p:animEffect transition="in" filter="blinds(horizontal)">
                                      <p:cBhvr>
                                        <p:cTn id="17" dur="500"/>
                                        <p:tgtEl>
                                          <p:spTgt spid="7198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730907C-0398-230B-70F4-EDF601E38B74}"/>
              </a:ext>
            </a:extLst>
          </p:cNvPr>
          <p:cNvSpPr>
            <a:spLocks noGrp="1" noChangeArrowheads="1"/>
          </p:cNvSpPr>
          <p:nvPr>
            <p:ph type="title" idx="4294967295"/>
          </p:nvPr>
        </p:nvSpPr>
        <p:spPr bwMode="auto">
          <a:xfrm>
            <a:off x="685800" y="685800"/>
            <a:ext cx="7772400" cy="914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600" b="1" dirty="0">
                <a:latin typeface="Cambria" panose="02040503050406030204" pitchFamily="18" charset="0"/>
                <a:ea typeface="宋体" panose="02010600030101010101" pitchFamily="2" charset="-122"/>
              </a:rPr>
              <a:t>通过保险转移风险</a:t>
            </a:r>
            <a:endParaRPr lang="en-US" altLang="zh-CN" sz="3600" b="1" dirty="0">
              <a:latin typeface="Cambria" panose="02040503050406030204" pitchFamily="18" charset="0"/>
              <a:ea typeface="宋体" panose="02010600030101010101" pitchFamily="2" charset="-122"/>
            </a:endParaRPr>
          </a:p>
        </p:txBody>
      </p:sp>
      <p:sp>
        <p:nvSpPr>
          <p:cNvPr id="32771" name="Rectangle 3">
            <a:extLst>
              <a:ext uri="{FF2B5EF4-FFF2-40B4-BE49-F238E27FC236}">
                <a16:creationId xmlns:a16="http://schemas.microsoft.com/office/drawing/2014/main" id="{712DB366-74BC-2085-2D06-2F7F8829B980}"/>
              </a:ext>
            </a:extLst>
          </p:cNvPr>
          <p:cNvSpPr>
            <a:spLocks noGrp="1" noChangeArrowheads="1"/>
          </p:cNvSpPr>
          <p:nvPr>
            <p:ph type="body" idx="4294967295"/>
          </p:nvPr>
        </p:nvSpPr>
        <p:spPr>
          <a:xfrm>
            <a:off x="457200" y="2276475"/>
            <a:ext cx="8229600" cy="3849688"/>
          </a:xfrm>
        </p:spPr>
        <p:txBody>
          <a:bodyPr/>
          <a:lstStyle/>
          <a:p>
            <a:pPr eaLnBrk="1" hangingPunct="1">
              <a:lnSpc>
                <a:spcPct val="125000"/>
              </a:lnSpc>
              <a:spcBef>
                <a:spcPct val="40000"/>
              </a:spcBef>
            </a:pPr>
            <a:r>
              <a:rPr lang="zh-CN" altLang="en-US" sz="2800" dirty="0">
                <a:latin typeface="Cambria" panose="02040503050406030204" pitchFamily="18" charset="0"/>
                <a:ea typeface="Cambria" panose="02040503050406030204" pitchFamily="18" charset="0"/>
                <a:cs typeface="Times New Roman" panose="02020603050405020304" pitchFamily="18" charset="0"/>
              </a:rPr>
              <a:t>对冲通过</a:t>
            </a:r>
            <a:r>
              <a:rPr lang="zh-CN" altLang="en-US" sz="2800" dirty="0">
                <a:solidFill>
                  <a:srgbClr val="FF00FF"/>
                </a:solidFill>
                <a:latin typeface="Cambria" panose="02040503050406030204" pitchFamily="18" charset="0"/>
                <a:ea typeface="Cambria" panose="02040503050406030204" pitchFamily="18" charset="0"/>
                <a:cs typeface="Times New Roman" panose="02020603050405020304" pitchFamily="18" charset="0"/>
              </a:rPr>
              <a:t>放弃</a:t>
            </a:r>
            <a:r>
              <a:rPr lang="zh-CN" altLang="en-US" sz="2800" dirty="0">
                <a:latin typeface="Cambria" panose="02040503050406030204" pitchFamily="18" charset="0"/>
                <a:ea typeface="Cambria" panose="02040503050406030204" pitchFamily="18" charset="0"/>
                <a:cs typeface="Times New Roman" panose="02020603050405020304" pitchFamily="18" charset="0"/>
              </a:rPr>
              <a:t>获利的潜在可能性来消除损失的风险。</a:t>
            </a:r>
          </a:p>
          <a:p>
            <a:pPr eaLnBrk="1" hangingPunct="1">
              <a:lnSpc>
                <a:spcPct val="125000"/>
              </a:lnSpc>
              <a:spcBef>
                <a:spcPct val="40000"/>
              </a:spcBef>
            </a:pPr>
            <a:r>
              <a:rPr lang="zh-CN" altLang="en-US" sz="2800" dirty="0">
                <a:latin typeface="Cambria" panose="02040503050406030204" pitchFamily="18" charset="0"/>
                <a:ea typeface="Cambria" panose="02040503050406030204" pitchFamily="18" charset="0"/>
                <a:cs typeface="Times New Roman" panose="02020603050405020304" pitchFamily="18" charset="0"/>
              </a:rPr>
              <a:t>保险虽然</a:t>
            </a:r>
            <a:r>
              <a:rPr lang="zh-CN" altLang="en-US" sz="2800" dirty="0">
                <a:solidFill>
                  <a:srgbClr val="FF00FF"/>
                </a:solidFill>
                <a:latin typeface="Cambria" panose="02040503050406030204" pitchFamily="18" charset="0"/>
                <a:ea typeface="Cambria" panose="02040503050406030204" pitchFamily="18" charset="0"/>
                <a:cs typeface="Times New Roman" panose="02020603050405020304" pitchFamily="18" charset="0"/>
              </a:rPr>
              <a:t>保留</a:t>
            </a:r>
            <a:r>
              <a:rPr lang="zh-CN" altLang="en-US" sz="2800" dirty="0">
                <a:latin typeface="Cambria" panose="02040503050406030204" pitchFamily="18" charset="0"/>
                <a:ea typeface="Cambria" panose="02040503050406030204" pitchFamily="18" charset="0"/>
                <a:cs typeface="Times New Roman" panose="02020603050405020304" pitchFamily="18" charset="0"/>
              </a:rPr>
              <a:t>了获利的潜在可能性，但期初需要支付保险费。</a:t>
            </a:r>
            <a:endParaRPr lang="zh-CN" altLang="en-US" sz="2400" b="1" dirty="0">
              <a:solidFill>
                <a:srgbClr val="0000FF"/>
              </a:solidFill>
              <a:latin typeface="Cambria" panose="02040503050406030204" pitchFamily="18" charset="0"/>
              <a:ea typeface="楷体_GB2312"/>
              <a:cs typeface="Times New Roman" panose="02020603050405020304" pitchFamily="18" charset="0"/>
            </a:endParaRPr>
          </a:p>
        </p:txBody>
      </p:sp>
    </p:spTree>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32C0DA3-B28F-A636-9923-045A47556D54}"/>
              </a:ext>
            </a:extLst>
          </p:cNvPr>
          <p:cNvSpPr>
            <a:spLocks noGrp="1" noChangeArrowheads="1"/>
          </p:cNvSpPr>
          <p:nvPr>
            <p:ph type="title" idx="4294967295"/>
          </p:nvPr>
        </p:nvSpPr>
        <p:spPr bwMode="auto">
          <a:xfrm>
            <a:off x="685800" y="260350"/>
            <a:ext cx="7772400" cy="76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5000"/>
              </a:lnSpc>
            </a:pPr>
            <a:r>
              <a:rPr lang="zh-CN" altLang="en-US" dirty="0">
                <a:ea typeface="宋体" panose="02010600030101010101" pitchFamily="2" charset="-122"/>
              </a:rPr>
              <a:t>举例：通过保险条款预订航班</a:t>
            </a:r>
            <a:endParaRPr lang="en-US" altLang="zh-CN" dirty="0">
              <a:ea typeface="宋体" panose="02010600030101010101" pitchFamily="2" charset="-122"/>
            </a:endParaRPr>
          </a:p>
        </p:txBody>
      </p:sp>
      <p:sp>
        <p:nvSpPr>
          <p:cNvPr id="156675" name="Rectangle 3">
            <a:extLst>
              <a:ext uri="{FF2B5EF4-FFF2-40B4-BE49-F238E27FC236}">
                <a16:creationId xmlns:a16="http://schemas.microsoft.com/office/drawing/2014/main" id="{F44F6F9C-2FD9-B763-2588-5AF9789EAF03}"/>
              </a:ext>
            </a:extLst>
          </p:cNvPr>
          <p:cNvSpPr>
            <a:spLocks noGrp="1" noChangeArrowheads="1"/>
          </p:cNvSpPr>
          <p:nvPr>
            <p:ph type="body" sz="half" idx="4294967295"/>
          </p:nvPr>
        </p:nvSpPr>
        <p:spPr>
          <a:xfrm>
            <a:off x="471488" y="1181100"/>
            <a:ext cx="3740472" cy="4495800"/>
          </a:xfrm>
        </p:spPr>
        <p:txBody>
          <a:bodyPr/>
          <a:lstStyle/>
          <a:p>
            <a:pPr algn="just" eaLnBrk="1" hangingPunct="1">
              <a:lnSpc>
                <a:spcPct val="125000"/>
              </a:lnSpc>
            </a:pP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年后从波士顿到东京旅行</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lnSpc>
                <a:spcPct val="125000"/>
              </a:lnSpc>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方案</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：现在预订机票，通过签订远期合同，锁定了</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1000</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美元的机票价格。</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lnSpc>
                <a:spcPct val="125000"/>
              </a:lnSpc>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该方案虽然对冲了未来机票价格超过</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1000</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美元的风险；</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lnSpc>
                <a:spcPct val="125000"/>
              </a:lnSpc>
            </a:pP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但同时也放弃了</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年后航班价格下降（</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&lt;1000</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美元）的好处。</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6676" name="Rectangle 4">
            <a:extLst>
              <a:ext uri="{FF2B5EF4-FFF2-40B4-BE49-F238E27FC236}">
                <a16:creationId xmlns:a16="http://schemas.microsoft.com/office/drawing/2014/main" id="{19DC442B-CFA5-52E8-1F24-1DC000BE4E4A}"/>
              </a:ext>
            </a:extLst>
          </p:cNvPr>
          <p:cNvSpPr>
            <a:spLocks noGrp="1" noChangeArrowheads="1"/>
          </p:cNvSpPr>
          <p:nvPr>
            <p:ph type="body" sz="half" idx="4294967295"/>
          </p:nvPr>
        </p:nvSpPr>
        <p:spPr>
          <a:xfrm>
            <a:off x="4405111" y="1181100"/>
            <a:ext cx="4248150" cy="5310188"/>
          </a:xfrm>
        </p:spPr>
        <p:txBody>
          <a:bodyPr/>
          <a:lstStyle/>
          <a:p>
            <a:pPr algn="just" eaLnBrk="1" hangingPunct="1">
              <a:lnSpc>
                <a:spcPct val="125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方案</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：航空公司向你提供</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年后按照</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1000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美元的价格购买机票的权利而非义务，但需要你为此</a:t>
            </a:r>
            <a:r>
              <a:rPr lang="zh-CN" altLang="en-US" sz="2000"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权利</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支付</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美元。</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lnSpc>
                <a:spcPct val="125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如果</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年后如果机票价格超过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1000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美元，你将执行权利；如果机票价格小于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1000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美元，则放弃权利，而按照较低的价格购买。</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just" eaLnBrk="1" hangingPunct="1">
              <a:lnSpc>
                <a:spcPct val="125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由此确保你的总成本不超过</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1020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美元。上述交易类似于购买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元的保险，该保险承诺在未来机票价格高于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1000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元时给予赔偿。</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blinds(horizontal)">
                                      <p:cBhvr>
                                        <p:cTn id="7" dur="500"/>
                                        <p:tgtEl>
                                          <p:spTgt spid="1566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6675">
                                            <p:txEl>
                                              <p:pRg st="1" end="1"/>
                                            </p:txEl>
                                          </p:spTgt>
                                        </p:tgtEl>
                                        <p:attrNameLst>
                                          <p:attrName>style.visibility</p:attrName>
                                        </p:attrNameLst>
                                      </p:cBhvr>
                                      <p:to>
                                        <p:strVal val="visible"/>
                                      </p:to>
                                    </p:set>
                                    <p:animEffect transition="in" filter="blinds(horizontal)">
                                      <p:cBhvr>
                                        <p:cTn id="12" dur="500"/>
                                        <p:tgtEl>
                                          <p:spTgt spid="156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6675">
                                            <p:txEl>
                                              <p:pRg st="2" end="2"/>
                                            </p:txEl>
                                          </p:spTgt>
                                        </p:tgtEl>
                                        <p:attrNameLst>
                                          <p:attrName>style.visibility</p:attrName>
                                        </p:attrNameLst>
                                      </p:cBhvr>
                                      <p:to>
                                        <p:strVal val="visible"/>
                                      </p:to>
                                    </p:set>
                                    <p:animEffect transition="in" filter="blinds(horizontal)">
                                      <p:cBhvr>
                                        <p:cTn id="17" dur="500"/>
                                        <p:tgtEl>
                                          <p:spTgt spid="1566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6675">
                                            <p:txEl>
                                              <p:pRg st="3" end="3"/>
                                            </p:txEl>
                                          </p:spTgt>
                                        </p:tgtEl>
                                        <p:attrNameLst>
                                          <p:attrName>style.visibility</p:attrName>
                                        </p:attrNameLst>
                                      </p:cBhvr>
                                      <p:to>
                                        <p:strVal val="visible"/>
                                      </p:to>
                                    </p:set>
                                    <p:animEffect transition="in" filter="blinds(horizontal)">
                                      <p:cBhvr>
                                        <p:cTn id="22" dur="500"/>
                                        <p:tgtEl>
                                          <p:spTgt spid="1566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6676">
                                            <p:txEl>
                                              <p:pRg st="0" end="0"/>
                                            </p:txEl>
                                          </p:spTgt>
                                        </p:tgtEl>
                                        <p:attrNameLst>
                                          <p:attrName>style.visibility</p:attrName>
                                        </p:attrNameLst>
                                      </p:cBhvr>
                                      <p:to>
                                        <p:strVal val="visible"/>
                                      </p:to>
                                    </p:set>
                                    <p:animEffect transition="in" filter="blinds(horizontal)">
                                      <p:cBhvr>
                                        <p:cTn id="27" dur="500"/>
                                        <p:tgtEl>
                                          <p:spTgt spid="15667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56676">
                                            <p:txEl>
                                              <p:pRg st="1" end="1"/>
                                            </p:txEl>
                                          </p:spTgt>
                                        </p:tgtEl>
                                        <p:attrNameLst>
                                          <p:attrName>style.visibility</p:attrName>
                                        </p:attrNameLst>
                                      </p:cBhvr>
                                      <p:to>
                                        <p:strVal val="visible"/>
                                      </p:to>
                                    </p:set>
                                    <p:animEffect transition="in" filter="blinds(horizontal)">
                                      <p:cBhvr>
                                        <p:cTn id="32" dur="500"/>
                                        <p:tgtEl>
                                          <p:spTgt spid="156676">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56676">
                                            <p:txEl>
                                              <p:pRg st="2" end="2"/>
                                            </p:txEl>
                                          </p:spTgt>
                                        </p:tgtEl>
                                        <p:attrNameLst>
                                          <p:attrName>style.visibility</p:attrName>
                                        </p:attrNameLst>
                                      </p:cBhvr>
                                      <p:to>
                                        <p:strVal val="visible"/>
                                      </p:to>
                                    </p:set>
                                    <p:animEffect transition="in" filter="blinds(horizontal)">
                                      <p:cBhvr>
                                        <p:cTn id="37" dur="500"/>
                                        <p:tgtEl>
                                          <p:spTgt spid="15667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3644B8DA-5FA9-3950-7674-5268D7850AB3}"/>
              </a:ext>
            </a:extLst>
          </p:cNvPr>
          <p:cNvSpPr>
            <a:spLocks noGrp="1"/>
          </p:cNvSpPr>
          <p:nvPr>
            <p:ph type="title"/>
          </p:nvPr>
        </p:nvSpPr>
        <p:spPr bwMode="auto">
          <a:xfrm>
            <a:off x="457200" y="692150"/>
            <a:ext cx="8229600" cy="865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latin typeface="华文中宋" panose="02010600040101010101" pitchFamily="2" charset="-122"/>
                <a:ea typeface="华文中宋" panose="02010600040101010101" pitchFamily="2" charset="-122"/>
              </a:rPr>
              <a:t>保险合约管理风险的原理</a:t>
            </a:r>
            <a:endParaRPr lang="zh-CN" altLang="en-US">
              <a:ea typeface="宋体" panose="02010600030101010101" pitchFamily="2" charset="-122"/>
            </a:endParaRPr>
          </a:p>
        </p:txBody>
      </p:sp>
      <p:sp>
        <p:nvSpPr>
          <p:cNvPr id="35843" name="TextBox 3">
            <a:extLst>
              <a:ext uri="{FF2B5EF4-FFF2-40B4-BE49-F238E27FC236}">
                <a16:creationId xmlns:a16="http://schemas.microsoft.com/office/drawing/2014/main" id="{B67DAEA8-6E32-D3FF-C1C2-18CDAF22FAC2}"/>
              </a:ext>
            </a:extLst>
          </p:cNvPr>
          <p:cNvSpPr txBox="1">
            <a:spLocks noChangeArrowheads="1"/>
          </p:cNvSpPr>
          <p:nvPr/>
        </p:nvSpPr>
        <p:spPr bwMode="auto">
          <a:xfrm>
            <a:off x="971550" y="1773238"/>
            <a:ext cx="47529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2800">
                <a:latin typeface="华文中宋" panose="02010600040101010101" pitchFamily="2" charset="-122"/>
                <a:ea typeface="华文中宋" panose="02010600040101010101" pitchFamily="2" charset="-122"/>
              </a:rPr>
              <a:t>以保险合约购买方为例：</a:t>
            </a:r>
          </a:p>
        </p:txBody>
      </p:sp>
      <p:graphicFrame>
        <p:nvGraphicFramePr>
          <p:cNvPr id="5" name="表格 4">
            <a:extLst>
              <a:ext uri="{FF2B5EF4-FFF2-40B4-BE49-F238E27FC236}">
                <a16:creationId xmlns:a16="http://schemas.microsoft.com/office/drawing/2014/main" id="{7206985C-A17C-5863-77EE-C13F11792BCA}"/>
              </a:ext>
            </a:extLst>
          </p:cNvPr>
          <p:cNvGraphicFramePr>
            <a:graphicFrameLocks noGrp="1"/>
          </p:cNvGraphicFramePr>
          <p:nvPr>
            <p:extLst>
              <p:ext uri="{D42A27DB-BD31-4B8C-83A1-F6EECF244321}">
                <p14:modId xmlns:p14="http://schemas.microsoft.com/office/powerpoint/2010/main" val="1540530967"/>
              </p:ext>
            </p:extLst>
          </p:nvPr>
        </p:nvGraphicFramePr>
        <p:xfrm>
          <a:off x="647700" y="2415233"/>
          <a:ext cx="7848600" cy="2122488"/>
        </p:xfrm>
        <a:graphic>
          <a:graphicData uri="http://schemas.openxmlformats.org/drawingml/2006/table">
            <a:tbl>
              <a:tblPr/>
              <a:tblGrid>
                <a:gridCol w="273685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755775">
                  <a:extLst>
                    <a:ext uri="{9D8B030D-6E8A-4147-A177-3AD203B41FA5}">
                      <a16:colId xmlns:a16="http://schemas.microsoft.com/office/drawing/2014/main" val="20002"/>
                    </a:ext>
                  </a:extLst>
                </a:gridCol>
                <a:gridCol w="1755775">
                  <a:extLst>
                    <a:ext uri="{9D8B030D-6E8A-4147-A177-3AD203B41FA5}">
                      <a16:colId xmlns:a16="http://schemas.microsoft.com/office/drawing/2014/main" val="20003"/>
                    </a:ext>
                  </a:extLst>
                </a:gridCol>
              </a:tblGrid>
              <a:tr h="576262">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a:ln>
                            <a:noFill/>
                          </a:ln>
                          <a:solidFill>
                            <a:srgbClr val="FFFFFF"/>
                          </a:solidFill>
                          <a:effectLst/>
                          <a:latin typeface="Times" pitchFamily="18" charset="0"/>
                          <a:ea typeface="宋体" pitchFamily="2" charset="-122"/>
                        </a:rPr>
                        <a:t>到期时现货市场价格</a:t>
                      </a:r>
                      <a:endParaRPr kumimoji="0" lang="zh-CN" sz="1400" b="1" i="0" u="none" strike="noStrike" cap="none" normalizeH="0" baseline="0">
                        <a:ln>
                          <a:noFill/>
                        </a:ln>
                        <a:solidFill>
                          <a:srgbClr val="FFFFFF"/>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mbria" pitchFamily="18" charset="0"/>
                          <a:ea typeface="宋体" pitchFamily="2" charset="-122"/>
                        </a:rPr>
                        <a:t>P</a:t>
                      </a:r>
                      <a:r>
                        <a:rPr kumimoji="0" lang="en-US" altLang="zh-CN" sz="2000" b="1" i="0" u="none" strike="noStrike" cap="none" normalizeH="0" baseline="-25000">
                          <a:ln>
                            <a:noFill/>
                          </a:ln>
                          <a:solidFill>
                            <a:srgbClr val="FFFFFF"/>
                          </a:solidFill>
                          <a:effectLst/>
                          <a:latin typeface="Cambria" pitchFamily="18" charset="0"/>
                          <a:ea typeface="宋体" pitchFamily="2" charset="-122"/>
                        </a:rPr>
                        <a:t>T</a:t>
                      </a:r>
                      <a:r>
                        <a:rPr kumimoji="0" lang="en-US" altLang="zh-CN" sz="2000" b="1" i="0" u="none" strike="noStrike" cap="none" normalizeH="0" baseline="0">
                          <a:ln>
                            <a:noFill/>
                          </a:ln>
                          <a:solidFill>
                            <a:srgbClr val="FFFFFF"/>
                          </a:solidFill>
                          <a:effectLst/>
                          <a:latin typeface="Cambria" pitchFamily="18" charset="0"/>
                          <a:ea typeface="宋体" pitchFamily="2" charset="-122"/>
                        </a:rPr>
                        <a:t>&lt;F</a:t>
                      </a:r>
                      <a:r>
                        <a:rPr kumimoji="0" lang="en-US" altLang="zh-CN" sz="2000" b="1" i="0" u="none" strike="noStrike" cap="none" normalizeH="0" baseline="-25000">
                          <a:ln>
                            <a:noFill/>
                          </a:ln>
                          <a:solidFill>
                            <a:srgbClr val="FFFFFF"/>
                          </a:solidFill>
                          <a:effectLst/>
                          <a:latin typeface="Cambria" pitchFamily="18" charset="0"/>
                          <a:ea typeface="宋体" pitchFamily="2" charset="-122"/>
                        </a:rPr>
                        <a:t>0</a:t>
                      </a:r>
                      <a:endParaRPr kumimoji="0" lang="zh-CN" altLang="zh-CN" sz="1400" b="1" i="0" u="none" strike="noStrike" cap="none" normalizeH="0" baseline="0">
                        <a:ln>
                          <a:noFill/>
                        </a:ln>
                        <a:solidFill>
                          <a:srgbClr val="FFFFFF"/>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mbria" pitchFamily="18" charset="0"/>
                          <a:ea typeface="宋体" pitchFamily="2" charset="-122"/>
                        </a:rPr>
                        <a:t>P</a:t>
                      </a:r>
                      <a:r>
                        <a:rPr kumimoji="0" lang="en-US" altLang="zh-CN" sz="2000" b="1" i="0" u="none" strike="noStrike" cap="none" normalizeH="0" baseline="-25000">
                          <a:ln>
                            <a:noFill/>
                          </a:ln>
                          <a:solidFill>
                            <a:srgbClr val="FFFFFF"/>
                          </a:solidFill>
                          <a:effectLst/>
                          <a:latin typeface="Cambria" pitchFamily="18" charset="0"/>
                          <a:ea typeface="宋体" pitchFamily="2" charset="-122"/>
                        </a:rPr>
                        <a:t>T</a:t>
                      </a:r>
                      <a:r>
                        <a:rPr kumimoji="0" lang="en-US" altLang="zh-CN" sz="2000" b="1" i="0" u="none" strike="noStrike" cap="none" normalizeH="0" baseline="0">
                          <a:ln>
                            <a:noFill/>
                          </a:ln>
                          <a:solidFill>
                            <a:srgbClr val="FFFFFF"/>
                          </a:solidFill>
                          <a:effectLst/>
                          <a:latin typeface="Cambria" pitchFamily="18" charset="0"/>
                          <a:ea typeface="宋体" pitchFamily="2" charset="-122"/>
                        </a:rPr>
                        <a:t>=F</a:t>
                      </a:r>
                      <a:r>
                        <a:rPr kumimoji="0" lang="en-US" altLang="zh-CN" sz="2000" b="1" i="0" u="none" strike="noStrike" cap="none" normalizeH="0" baseline="-25000">
                          <a:ln>
                            <a:noFill/>
                          </a:ln>
                          <a:solidFill>
                            <a:srgbClr val="FFFFFF"/>
                          </a:solidFill>
                          <a:effectLst/>
                          <a:latin typeface="Cambria" pitchFamily="18" charset="0"/>
                          <a:ea typeface="宋体" pitchFamily="2" charset="-122"/>
                        </a:rPr>
                        <a:t>0</a:t>
                      </a:r>
                      <a:endParaRPr kumimoji="0" lang="zh-CN" altLang="zh-CN" sz="1400" b="1" i="0" u="none" strike="noStrike" cap="none" normalizeH="0" baseline="0">
                        <a:ln>
                          <a:noFill/>
                        </a:ln>
                        <a:solidFill>
                          <a:srgbClr val="FFFFFF"/>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FFFF"/>
                          </a:solidFill>
                          <a:effectLst/>
                          <a:latin typeface="Cambria" pitchFamily="18" charset="0"/>
                          <a:ea typeface="宋体" pitchFamily="2" charset="-122"/>
                        </a:rPr>
                        <a:t>P</a:t>
                      </a:r>
                      <a:r>
                        <a:rPr kumimoji="0" lang="en-US" altLang="zh-CN" sz="2000" b="1" i="0" u="none" strike="noStrike" cap="none" normalizeH="0" baseline="-25000">
                          <a:ln>
                            <a:noFill/>
                          </a:ln>
                          <a:solidFill>
                            <a:srgbClr val="FFFFFF"/>
                          </a:solidFill>
                          <a:effectLst/>
                          <a:latin typeface="Cambria" pitchFamily="18" charset="0"/>
                          <a:ea typeface="宋体" pitchFamily="2" charset="-122"/>
                        </a:rPr>
                        <a:t>T</a:t>
                      </a:r>
                      <a:r>
                        <a:rPr kumimoji="0" lang="en-US" altLang="zh-CN" sz="2000" b="1" i="0" u="none" strike="noStrike" cap="none" normalizeH="0" baseline="0">
                          <a:ln>
                            <a:noFill/>
                          </a:ln>
                          <a:solidFill>
                            <a:srgbClr val="FFFFFF"/>
                          </a:solidFill>
                          <a:effectLst/>
                          <a:latin typeface="Cambria" pitchFamily="18" charset="0"/>
                          <a:ea typeface="宋体" pitchFamily="2" charset="-122"/>
                        </a:rPr>
                        <a:t>&gt;F</a:t>
                      </a:r>
                      <a:r>
                        <a:rPr kumimoji="0" lang="en-US" altLang="zh-CN" sz="2000" b="1" i="0" u="none" strike="noStrike" cap="none" normalizeH="0" baseline="-25000">
                          <a:ln>
                            <a:noFill/>
                          </a:ln>
                          <a:solidFill>
                            <a:srgbClr val="FFFFFF"/>
                          </a:solidFill>
                          <a:effectLst/>
                          <a:latin typeface="Cambria" pitchFamily="18" charset="0"/>
                          <a:ea typeface="宋体" pitchFamily="2" charset="-122"/>
                        </a:rPr>
                        <a:t>0</a:t>
                      </a:r>
                      <a:endParaRPr kumimoji="0" lang="zh-CN" altLang="zh-CN" sz="1400" b="1" i="0" u="none" strike="noStrike" cap="none" normalizeH="0" baseline="0">
                        <a:ln>
                          <a:noFill/>
                        </a:ln>
                        <a:solidFill>
                          <a:srgbClr val="FFFFFF"/>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68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a:ln>
                            <a:noFill/>
                          </a:ln>
                          <a:solidFill>
                            <a:srgbClr val="FFFFFF"/>
                          </a:solidFill>
                          <a:effectLst/>
                          <a:latin typeface="Times" pitchFamily="18" charset="0"/>
                          <a:ea typeface="宋体" pitchFamily="2" charset="-122"/>
                        </a:rPr>
                        <a:t>实物资产价值</a:t>
                      </a:r>
                      <a:endParaRPr kumimoji="0" lang="zh-CN" sz="1400" b="1" i="0" u="none" strike="noStrike" cap="none" normalizeH="0" baseline="0">
                        <a:ln>
                          <a:noFill/>
                        </a:ln>
                        <a:solidFill>
                          <a:srgbClr val="FFFFFF"/>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a:ln>
                            <a:noFill/>
                          </a:ln>
                          <a:solidFill>
                            <a:srgbClr val="000000"/>
                          </a:solidFill>
                          <a:effectLst/>
                          <a:latin typeface="Cambria" pitchFamily="18" charset="0"/>
                          <a:ea typeface="宋体" pitchFamily="2" charset="-122"/>
                        </a:rPr>
                        <a:t>mP</a:t>
                      </a:r>
                      <a:r>
                        <a:rPr kumimoji="0" lang="en-US" altLang="zh-CN" sz="2000" b="0" i="0" u="none" strike="noStrike" cap="none" normalizeH="0" baseline="-25000" dirty="0" err="1">
                          <a:ln>
                            <a:noFill/>
                          </a:ln>
                          <a:solidFill>
                            <a:srgbClr val="000000"/>
                          </a:solidFill>
                          <a:effectLst/>
                          <a:latin typeface="Cambria" pitchFamily="18" charset="0"/>
                          <a:ea typeface="宋体" pitchFamily="2" charset="-122"/>
                        </a:rPr>
                        <a:t>T</a:t>
                      </a:r>
                      <a:endParaRPr kumimoji="0" lang="zh-CN" altLang="zh-CN" sz="1400" b="0" i="0" u="none" strike="noStrike" cap="none" normalizeH="0" baseline="0" dirty="0">
                        <a:ln>
                          <a:noFill/>
                        </a:ln>
                        <a:solidFill>
                          <a:srgbClr val="000000"/>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mbria" pitchFamily="18" charset="0"/>
                          <a:ea typeface="宋体" pitchFamily="2" charset="-122"/>
                        </a:rPr>
                        <a:t>mP</a:t>
                      </a:r>
                      <a:r>
                        <a:rPr kumimoji="0" lang="en-US" altLang="zh-CN" sz="2000" b="0" i="0" u="none" strike="noStrike" cap="none" normalizeH="0" baseline="-25000">
                          <a:ln>
                            <a:noFill/>
                          </a:ln>
                          <a:solidFill>
                            <a:srgbClr val="000000"/>
                          </a:solidFill>
                          <a:effectLst/>
                          <a:latin typeface="Cambria" pitchFamily="18" charset="0"/>
                          <a:ea typeface="宋体" pitchFamily="2" charset="-122"/>
                        </a:rPr>
                        <a:t>T</a:t>
                      </a:r>
                      <a:endParaRPr kumimoji="0" lang="zh-CN" altLang="zh-CN" sz="1400" b="0" i="0" u="none" strike="noStrike" cap="none" normalizeH="0" baseline="0">
                        <a:ln>
                          <a:noFill/>
                        </a:ln>
                        <a:solidFill>
                          <a:srgbClr val="000000"/>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mbria" pitchFamily="18" charset="0"/>
                          <a:ea typeface="宋体" pitchFamily="2" charset="-122"/>
                        </a:rPr>
                        <a:t>mP</a:t>
                      </a:r>
                      <a:r>
                        <a:rPr kumimoji="0" lang="en-US" altLang="zh-CN" sz="2000" b="0" i="0" u="none" strike="noStrike" cap="none" normalizeH="0" baseline="-25000">
                          <a:ln>
                            <a:noFill/>
                          </a:ln>
                          <a:solidFill>
                            <a:srgbClr val="000000"/>
                          </a:solidFill>
                          <a:effectLst/>
                          <a:latin typeface="Cambria" pitchFamily="18" charset="0"/>
                          <a:ea typeface="宋体" pitchFamily="2" charset="-122"/>
                        </a:rPr>
                        <a:t>T</a:t>
                      </a:r>
                      <a:endParaRPr kumimoji="0" lang="zh-CN" altLang="zh-CN" sz="1400" b="0" i="0" u="none" strike="noStrike" cap="none" normalizeH="0" baseline="0">
                        <a:ln>
                          <a:noFill/>
                        </a:ln>
                        <a:solidFill>
                          <a:srgbClr val="000000"/>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1"/>
                  </a:ext>
                </a:extLst>
              </a:tr>
              <a:tr h="468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FFFFFF"/>
                          </a:solidFill>
                          <a:effectLst/>
                          <a:latin typeface="Times" pitchFamily="18" charset="0"/>
                          <a:ea typeface="宋体" pitchFamily="2" charset="-122"/>
                        </a:rPr>
                        <a:t>保险合约</a:t>
                      </a:r>
                      <a:r>
                        <a:rPr kumimoji="0" lang="zh-CN" sz="2000" b="1" i="0" u="none" strike="noStrike" cap="none" normalizeH="0" baseline="0" dirty="0">
                          <a:ln>
                            <a:noFill/>
                          </a:ln>
                          <a:solidFill>
                            <a:srgbClr val="FFFFFF"/>
                          </a:solidFill>
                          <a:effectLst/>
                          <a:latin typeface="Times" pitchFamily="18" charset="0"/>
                          <a:ea typeface="宋体" pitchFamily="2" charset="-122"/>
                        </a:rPr>
                        <a:t>价值（</a:t>
                      </a:r>
                      <a:r>
                        <a:rPr kumimoji="0" lang="zh-CN" altLang="en-US" sz="2000" b="1" i="0" u="none" strike="noStrike" cap="none" normalizeH="0" baseline="0" dirty="0">
                          <a:ln>
                            <a:noFill/>
                          </a:ln>
                          <a:solidFill>
                            <a:srgbClr val="FFFFFF"/>
                          </a:solidFill>
                          <a:effectLst/>
                          <a:latin typeface="Times" pitchFamily="18" charset="0"/>
                          <a:ea typeface="宋体" pitchFamily="2" charset="-122"/>
                        </a:rPr>
                        <a:t>看跌期权多</a:t>
                      </a:r>
                      <a:r>
                        <a:rPr kumimoji="0" lang="zh-CN" sz="2000" b="1" i="0" u="none" strike="noStrike" cap="none" normalizeH="0" baseline="0" dirty="0">
                          <a:ln>
                            <a:noFill/>
                          </a:ln>
                          <a:solidFill>
                            <a:srgbClr val="FFFFFF"/>
                          </a:solidFill>
                          <a:effectLst/>
                          <a:latin typeface="Times" pitchFamily="18" charset="0"/>
                          <a:ea typeface="宋体" pitchFamily="2" charset="-122"/>
                        </a:rPr>
                        <a:t>方）</a:t>
                      </a:r>
                      <a:endParaRPr kumimoji="0" lang="zh-CN" sz="1400" b="1" i="0" u="none" strike="noStrike" cap="none" normalizeH="0" baseline="0" dirty="0">
                        <a:ln>
                          <a:noFill/>
                        </a:ln>
                        <a:solidFill>
                          <a:srgbClr val="FFFFFF"/>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mbria" pitchFamily="18" charset="0"/>
                          <a:ea typeface="宋体" pitchFamily="2" charset="-122"/>
                        </a:rPr>
                        <a:t>m(F</a:t>
                      </a:r>
                      <a:r>
                        <a:rPr kumimoji="0" lang="en-US" altLang="zh-CN" sz="2000" b="0" i="0" u="none" strike="noStrike" cap="none" normalizeH="0" baseline="-25000">
                          <a:ln>
                            <a:noFill/>
                          </a:ln>
                          <a:solidFill>
                            <a:srgbClr val="000000"/>
                          </a:solidFill>
                          <a:effectLst/>
                          <a:latin typeface="Cambria" pitchFamily="18" charset="0"/>
                          <a:ea typeface="宋体" pitchFamily="2" charset="-122"/>
                        </a:rPr>
                        <a:t>0</a:t>
                      </a:r>
                      <a:r>
                        <a:rPr kumimoji="0" lang="en-US" altLang="zh-CN" sz="2000" b="0" i="0" u="none" strike="noStrike" cap="none" normalizeH="0" baseline="0">
                          <a:ln>
                            <a:noFill/>
                          </a:ln>
                          <a:solidFill>
                            <a:srgbClr val="000000"/>
                          </a:solidFill>
                          <a:effectLst/>
                          <a:latin typeface="Cambria" pitchFamily="18" charset="0"/>
                          <a:ea typeface="宋体" pitchFamily="2" charset="-122"/>
                        </a:rPr>
                        <a:t>-P</a:t>
                      </a:r>
                      <a:r>
                        <a:rPr kumimoji="0" lang="en-US" altLang="zh-CN" sz="2000" b="0" i="0" u="none" strike="noStrike" cap="none" normalizeH="0" baseline="-25000">
                          <a:ln>
                            <a:noFill/>
                          </a:ln>
                          <a:solidFill>
                            <a:srgbClr val="000000"/>
                          </a:solidFill>
                          <a:effectLst/>
                          <a:latin typeface="Cambria" pitchFamily="18" charset="0"/>
                          <a:ea typeface="宋体" pitchFamily="2" charset="-122"/>
                        </a:rPr>
                        <a:t>T</a:t>
                      </a:r>
                      <a:r>
                        <a:rPr kumimoji="0" lang="en-US" altLang="zh-CN" sz="2000" b="0" i="0" u="none" strike="noStrike" cap="none" normalizeH="0" baseline="0">
                          <a:ln>
                            <a:noFill/>
                          </a:ln>
                          <a:solidFill>
                            <a:srgbClr val="000000"/>
                          </a:solidFill>
                          <a:effectLst/>
                          <a:latin typeface="Cambria" pitchFamily="18" charset="0"/>
                          <a:ea typeface="宋体" pitchFamily="2" charset="-122"/>
                        </a:rPr>
                        <a:t>)</a:t>
                      </a:r>
                      <a:endParaRPr kumimoji="0" lang="zh-CN" altLang="zh-CN" sz="1400" b="0" i="0" u="none" strike="noStrike" cap="none" normalizeH="0" baseline="0">
                        <a:ln>
                          <a:noFill/>
                        </a:ln>
                        <a:solidFill>
                          <a:srgbClr val="000000"/>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mbria" pitchFamily="18" charset="0"/>
                          <a:ea typeface="宋体" pitchFamily="2" charset="-122"/>
                        </a:rPr>
                        <a:t>m(F</a:t>
                      </a:r>
                      <a:r>
                        <a:rPr kumimoji="0" lang="en-US" altLang="zh-CN" sz="2000" b="0" i="0" u="none" strike="noStrike" cap="none" normalizeH="0" baseline="-25000">
                          <a:ln>
                            <a:noFill/>
                          </a:ln>
                          <a:solidFill>
                            <a:srgbClr val="000000"/>
                          </a:solidFill>
                          <a:effectLst/>
                          <a:latin typeface="Cambria" pitchFamily="18" charset="0"/>
                          <a:ea typeface="宋体" pitchFamily="2" charset="-122"/>
                        </a:rPr>
                        <a:t>0</a:t>
                      </a:r>
                      <a:r>
                        <a:rPr kumimoji="0" lang="en-US" altLang="zh-CN" sz="2000" b="0" i="0" u="none" strike="noStrike" cap="none" normalizeH="0" baseline="0">
                          <a:ln>
                            <a:noFill/>
                          </a:ln>
                          <a:solidFill>
                            <a:srgbClr val="000000"/>
                          </a:solidFill>
                          <a:effectLst/>
                          <a:latin typeface="Cambria" pitchFamily="18" charset="0"/>
                          <a:ea typeface="宋体" pitchFamily="2" charset="-122"/>
                        </a:rPr>
                        <a:t>-P</a:t>
                      </a:r>
                      <a:r>
                        <a:rPr kumimoji="0" lang="en-US" altLang="zh-CN" sz="2000" b="0" i="0" u="none" strike="noStrike" cap="none" normalizeH="0" baseline="-25000">
                          <a:ln>
                            <a:noFill/>
                          </a:ln>
                          <a:solidFill>
                            <a:srgbClr val="000000"/>
                          </a:solidFill>
                          <a:effectLst/>
                          <a:latin typeface="Cambria" pitchFamily="18" charset="0"/>
                          <a:ea typeface="宋体" pitchFamily="2" charset="-122"/>
                        </a:rPr>
                        <a:t>T</a:t>
                      </a:r>
                      <a:r>
                        <a:rPr kumimoji="0" lang="en-US" altLang="zh-CN" sz="2000" b="0" i="0" u="none" strike="noStrike" cap="none" normalizeH="0" baseline="0">
                          <a:ln>
                            <a:noFill/>
                          </a:ln>
                          <a:solidFill>
                            <a:srgbClr val="000000"/>
                          </a:solidFill>
                          <a:effectLst/>
                          <a:latin typeface="Cambria" pitchFamily="18" charset="0"/>
                          <a:ea typeface="宋体" pitchFamily="2" charset="-122"/>
                        </a:rPr>
                        <a:t>)</a:t>
                      </a:r>
                      <a:endParaRPr kumimoji="0" lang="zh-CN" altLang="zh-CN" sz="1400" b="0" i="0" u="none" strike="noStrike" cap="none" normalizeH="0" baseline="0">
                        <a:ln>
                          <a:noFill/>
                        </a:ln>
                        <a:solidFill>
                          <a:srgbClr val="000000"/>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mbria" pitchFamily="18" charset="0"/>
                          <a:ea typeface="宋体" pitchFamily="2" charset="-122"/>
                        </a:rPr>
                        <a:t>0</a:t>
                      </a:r>
                      <a:endParaRPr kumimoji="0" lang="zh-CN" altLang="zh-CN" sz="1400" b="0" i="0" u="none" strike="noStrike" cap="none" normalizeH="0" baseline="0">
                        <a:ln>
                          <a:noFill/>
                        </a:ln>
                        <a:solidFill>
                          <a:srgbClr val="000000"/>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2"/>
                  </a:ext>
                </a:extLst>
              </a:tr>
              <a:tr h="468313">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sz="2000" b="1" i="0" u="none" strike="noStrike" cap="none" normalizeH="0" baseline="0">
                          <a:ln>
                            <a:noFill/>
                          </a:ln>
                          <a:solidFill>
                            <a:srgbClr val="FFFFFF"/>
                          </a:solidFill>
                          <a:effectLst/>
                          <a:latin typeface="Times" pitchFamily="18" charset="0"/>
                          <a:ea typeface="宋体" pitchFamily="2" charset="-122"/>
                        </a:rPr>
                        <a:t>总资产价值</a:t>
                      </a:r>
                      <a:endParaRPr kumimoji="0" lang="zh-CN" sz="1400" b="1" i="0" u="none" strike="noStrike" cap="none" normalizeH="0" baseline="0">
                        <a:ln>
                          <a:noFill/>
                        </a:ln>
                        <a:solidFill>
                          <a:srgbClr val="FFFFFF"/>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mbria" pitchFamily="18" charset="0"/>
                          <a:ea typeface="宋体" pitchFamily="2" charset="-122"/>
                        </a:rPr>
                        <a:t>mF</a:t>
                      </a:r>
                      <a:r>
                        <a:rPr kumimoji="0" lang="en-US" altLang="zh-CN" sz="2000" b="0" i="0" u="none" strike="noStrike" cap="none" normalizeH="0" baseline="-25000">
                          <a:ln>
                            <a:noFill/>
                          </a:ln>
                          <a:solidFill>
                            <a:srgbClr val="000000"/>
                          </a:solidFill>
                          <a:effectLst/>
                          <a:latin typeface="Cambria" pitchFamily="18" charset="0"/>
                          <a:ea typeface="宋体" pitchFamily="2" charset="-122"/>
                        </a:rPr>
                        <a:t>0</a:t>
                      </a:r>
                      <a:endParaRPr kumimoji="0" lang="zh-CN" altLang="zh-CN" sz="1400" b="0" i="0" u="none" strike="noStrike" cap="none" normalizeH="0" baseline="0">
                        <a:ln>
                          <a:noFill/>
                        </a:ln>
                        <a:solidFill>
                          <a:srgbClr val="000000"/>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Cambria" pitchFamily="18" charset="0"/>
                          <a:ea typeface="宋体" pitchFamily="2" charset="-122"/>
                        </a:rPr>
                        <a:t>mF</a:t>
                      </a:r>
                      <a:r>
                        <a:rPr kumimoji="0" lang="en-US" altLang="zh-CN" sz="2000" b="0" i="0" u="none" strike="noStrike" cap="none" normalizeH="0" baseline="-25000">
                          <a:ln>
                            <a:noFill/>
                          </a:ln>
                          <a:solidFill>
                            <a:srgbClr val="000000"/>
                          </a:solidFill>
                          <a:effectLst/>
                          <a:latin typeface="Cambria" pitchFamily="18" charset="0"/>
                          <a:ea typeface="宋体" pitchFamily="2" charset="-122"/>
                        </a:rPr>
                        <a:t>0</a:t>
                      </a:r>
                      <a:endParaRPr kumimoji="0" lang="zh-CN" altLang="zh-CN" sz="1400" b="0" i="0" u="none" strike="noStrike" cap="none" normalizeH="0" baseline="0">
                        <a:ln>
                          <a:noFill/>
                        </a:ln>
                        <a:solidFill>
                          <a:srgbClr val="000000"/>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err="1">
                          <a:ln>
                            <a:noFill/>
                          </a:ln>
                          <a:solidFill>
                            <a:srgbClr val="000000"/>
                          </a:solidFill>
                          <a:effectLst/>
                          <a:latin typeface="Cambria" pitchFamily="18" charset="0"/>
                          <a:ea typeface="宋体" pitchFamily="2" charset="-122"/>
                        </a:rPr>
                        <a:t>mP</a:t>
                      </a:r>
                      <a:r>
                        <a:rPr kumimoji="0" lang="en-US" altLang="zh-CN" sz="2000" b="0" i="0" u="none" strike="noStrike" cap="none" normalizeH="0" baseline="-25000" dirty="0" err="1">
                          <a:ln>
                            <a:noFill/>
                          </a:ln>
                          <a:solidFill>
                            <a:srgbClr val="000000"/>
                          </a:solidFill>
                          <a:effectLst/>
                          <a:latin typeface="Cambria" pitchFamily="18" charset="0"/>
                          <a:ea typeface="宋体" pitchFamily="2" charset="-122"/>
                        </a:rPr>
                        <a:t>T</a:t>
                      </a:r>
                      <a:endParaRPr kumimoji="0" lang="zh-CN" altLang="zh-CN" sz="1400" b="0" i="0" u="none" strike="noStrike" cap="none" normalizeH="0" baseline="0" dirty="0">
                        <a:ln>
                          <a:noFill/>
                        </a:ln>
                        <a:solidFill>
                          <a:srgbClr val="000000"/>
                        </a:solidFill>
                        <a:effectLst/>
                        <a:latin typeface="Cambria" pitchFamily="18"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3"/>
                  </a:ext>
                </a:extLst>
              </a:tr>
            </a:tbl>
          </a:graphicData>
        </a:graphic>
      </p:graphicFrame>
    </p:spTree>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615A396-5DD9-00C8-CD74-475527ED1836}"/>
              </a:ext>
            </a:extLst>
          </p:cNvPr>
          <p:cNvSpPr>
            <a:spLocks noGrp="1"/>
          </p:cNvSpPr>
          <p:nvPr>
            <p:ph idx="1"/>
          </p:nvPr>
        </p:nvSpPr>
        <p:spPr>
          <a:xfrm>
            <a:off x="611560" y="1417638"/>
            <a:ext cx="7772400" cy="4114800"/>
          </a:xfrm>
        </p:spPr>
        <p:txBody>
          <a:bodyPr/>
          <a:lstStyle/>
          <a:p>
            <a:r>
              <a:rPr lang="en-US" altLang="zh-CN" sz="1800" dirty="0"/>
              <a:t>2020</a:t>
            </a:r>
            <a:r>
              <a:rPr lang="zh-CN" altLang="en-US" sz="1800" dirty="0"/>
              <a:t>年</a:t>
            </a:r>
            <a:r>
              <a:rPr lang="en-US" altLang="zh-CN" sz="1800" dirty="0"/>
              <a:t>2</a:t>
            </a:r>
            <a:r>
              <a:rPr lang="zh-CN" altLang="en-US" sz="1800" dirty="0"/>
              <a:t>月，为帮助道恩集团复工复产并保障原材料的供应，建信期货的风险管理子公司建信商贸在建行总行的支持下，</a:t>
            </a:r>
            <a:r>
              <a:rPr lang="zh-CN" altLang="en-US" sz="1800" dirty="0">
                <a:solidFill>
                  <a:srgbClr val="FF0000"/>
                </a:solidFill>
              </a:rPr>
              <a:t>主动为道恩集团免费提供了一份行权价格为</a:t>
            </a:r>
            <a:r>
              <a:rPr lang="en-US" altLang="zh-CN" sz="1800" dirty="0">
                <a:solidFill>
                  <a:srgbClr val="FF0000"/>
                </a:solidFill>
              </a:rPr>
              <a:t>7234.5</a:t>
            </a:r>
            <a:r>
              <a:rPr lang="zh-CN" altLang="en-US" sz="1800" dirty="0">
                <a:solidFill>
                  <a:srgbClr val="FF0000"/>
                </a:solidFill>
              </a:rPr>
              <a:t>元</a:t>
            </a:r>
            <a:r>
              <a:rPr lang="en-US" altLang="zh-CN" sz="1800" dirty="0">
                <a:solidFill>
                  <a:srgbClr val="FF0000"/>
                </a:solidFill>
              </a:rPr>
              <a:t>/</a:t>
            </a:r>
            <a:r>
              <a:rPr lang="zh-CN" altLang="en-US" sz="1800" dirty="0">
                <a:solidFill>
                  <a:srgbClr val="FF0000"/>
                </a:solidFill>
              </a:rPr>
              <a:t>吨的</a:t>
            </a:r>
            <a:r>
              <a:rPr lang="en-US" altLang="zh-CN" sz="1800" dirty="0">
                <a:solidFill>
                  <a:srgbClr val="FF0000"/>
                </a:solidFill>
              </a:rPr>
              <a:t>PP2005</a:t>
            </a:r>
            <a:r>
              <a:rPr lang="zh-CN" altLang="en-US" sz="1800" dirty="0">
                <a:solidFill>
                  <a:srgbClr val="FF0000"/>
                </a:solidFill>
              </a:rPr>
              <a:t>亚式看涨期权，规模为</a:t>
            </a:r>
            <a:r>
              <a:rPr lang="en-US" altLang="zh-CN" sz="1800" dirty="0">
                <a:solidFill>
                  <a:srgbClr val="FF0000"/>
                </a:solidFill>
              </a:rPr>
              <a:t>500</a:t>
            </a:r>
            <a:r>
              <a:rPr lang="zh-CN" altLang="en-US" sz="1800" dirty="0">
                <a:solidFill>
                  <a:srgbClr val="FF0000"/>
                </a:solidFill>
              </a:rPr>
              <a:t>吨，相当于保障了</a:t>
            </a:r>
            <a:r>
              <a:rPr lang="en-US" altLang="zh-CN" sz="1800" dirty="0">
                <a:solidFill>
                  <a:srgbClr val="FF0000"/>
                </a:solidFill>
              </a:rPr>
              <a:t>4.5</a:t>
            </a:r>
            <a:r>
              <a:rPr lang="zh-CN" altLang="en-US" sz="1800" dirty="0">
                <a:solidFill>
                  <a:srgbClr val="FF0000"/>
                </a:solidFill>
              </a:rPr>
              <a:t>亿个一次性外科口罩或</a:t>
            </a:r>
            <a:r>
              <a:rPr lang="en-US" altLang="zh-CN" sz="1800" dirty="0">
                <a:solidFill>
                  <a:srgbClr val="FF0000"/>
                </a:solidFill>
              </a:rPr>
              <a:t>1</a:t>
            </a:r>
            <a:r>
              <a:rPr lang="zh-CN" altLang="en-US" sz="1800" dirty="0">
                <a:solidFill>
                  <a:srgbClr val="FF0000"/>
                </a:solidFill>
              </a:rPr>
              <a:t>亿个</a:t>
            </a:r>
            <a:r>
              <a:rPr lang="en-US" altLang="zh-CN" sz="1800" dirty="0">
                <a:solidFill>
                  <a:srgbClr val="FF0000"/>
                </a:solidFill>
              </a:rPr>
              <a:t>N95</a:t>
            </a:r>
            <a:r>
              <a:rPr lang="zh-CN" altLang="en-US" sz="1800" dirty="0">
                <a:solidFill>
                  <a:srgbClr val="FF0000"/>
                </a:solidFill>
              </a:rPr>
              <a:t>口罩的原料成本。</a:t>
            </a:r>
          </a:p>
          <a:p>
            <a:r>
              <a:rPr lang="zh-CN" altLang="en-US" sz="1800" dirty="0"/>
              <a:t>建信期货相关负责人称，通俗来说期权可以理解为一份保险，风险管理子公司相当于保险公司，生产企业为投保人，风险管理公司为生产企业提供原材料的价格保险，当采购价格超过约定标准</a:t>
            </a:r>
            <a:r>
              <a:rPr lang="en-US" altLang="zh-CN" sz="1800" dirty="0"/>
              <a:t>(</a:t>
            </a:r>
            <a:r>
              <a:rPr lang="zh-CN" altLang="en-US" sz="1800" dirty="0"/>
              <a:t>即行权价格</a:t>
            </a:r>
            <a:r>
              <a:rPr lang="en-US" altLang="zh-CN" sz="1800" dirty="0"/>
              <a:t>)</a:t>
            </a:r>
            <a:r>
              <a:rPr lang="zh-CN" altLang="en-US" sz="1800" dirty="0"/>
              <a:t>时，由风险管理公司进行赔付，而风险管理公司则可以运用自身的专业优势完全对冲风险。以建信商贸的业务为例，若聚丙烯的采购价格超过</a:t>
            </a:r>
            <a:r>
              <a:rPr lang="en-US" altLang="zh-CN" sz="1800" dirty="0"/>
              <a:t>7234.5</a:t>
            </a:r>
            <a:r>
              <a:rPr lang="zh-CN" altLang="en-US" sz="1800" dirty="0"/>
              <a:t>元</a:t>
            </a:r>
            <a:r>
              <a:rPr lang="en-US" altLang="zh-CN" sz="1800" dirty="0"/>
              <a:t>/</a:t>
            </a:r>
            <a:r>
              <a:rPr lang="zh-CN" altLang="en-US" sz="1800" dirty="0"/>
              <a:t>吨，建信商贸将向道恩集团进行赔付。</a:t>
            </a:r>
          </a:p>
          <a:p>
            <a:r>
              <a:rPr lang="zh-CN" altLang="en-US" sz="1800" b="1" dirty="0">
                <a:solidFill>
                  <a:srgbClr val="FF0000"/>
                </a:solidFill>
              </a:rPr>
              <a:t>中期协相关负责人对第一财经表示，利用场外期权工具，为防疫物资生产企业进行风险管理，是期货行业支持疫情防控工作的新思路。</a:t>
            </a:r>
            <a:r>
              <a:rPr lang="zh-CN" altLang="en-US" sz="1800" dirty="0"/>
              <a:t>此外，部分风险管理公司对于积极捐赠抗疫物资的客户、疫情较为严重地区的客户、部分中小企业客户，也采取了延长合同履约期限、减免交易费用等支持措施。</a:t>
            </a:r>
          </a:p>
          <a:p>
            <a:endParaRPr lang="zh-CN" altLang="en-US" sz="1800" dirty="0"/>
          </a:p>
        </p:txBody>
      </p:sp>
      <p:sp>
        <p:nvSpPr>
          <p:cNvPr id="5" name="标题 4">
            <a:extLst>
              <a:ext uri="{FF2B5EF4-FFF2-40B4-BE49-F238E27FC236}">
                <a16:creationId xmlns:a16="http://schemas.microsoft.com/office/drawing/2014/main" id="{814EB12A-08F4-07DD-286F-AE084BA4E0C7}"/>
              </a:ext>
            </a:extLst>
          </p:cNvPr>
          <p:cNvSpPr>
            <a:spLocks noGrp="1"/>
          </p:cNvSpPr>
          <p:nvPr>
            <p:ph type="title"/>
          </p:nvPr>
        </p:nvSpPr>
        <p:spPr>
          <a:xfrm>
            <a:off x="457200" y="476672"/>
            <a:ext cx="8229600" cy="940966"/>
          </a:xfrm>
        </p:spPr>
        <p:txBody>
          <a:bodyPr/>
          <a:lstStyle/>
          <a:p>
            <a:r>
              <a:rPr lang="zh-CN" altLang="en-US" dirty="0"/>
              <a:t>导入案例</a:t>
            </a:r>
            <a:r>
              <a:rPr lang="en-US" altLang="zh-CN" dirty="0"/>
              <a:t>I</a:t>
            </a:r>
            <a:r>
              <a:rPr lang="zh-CN" altLang="en-US" dirty="0"/>
              <a:t>：口罩期权</a:t>
            </a:r>
          </a:p>
        </p:txBody>
      </p:sp>
    </p:spTree>
    <p:extLst>
      <p:ext uri="{BB962C8B-B14F-4D97-AF65-F5344CB8AC3E}">
        <p14:creationId xmlns:p14="http://schemas.microsoft.com/office/powerpoint/2010/main" val="3418969354"/>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D43F7-44C7-05DF-F697-AF97A0D359A1}"/>
              </a:ext>
            </a:extLst>
          </p:cNvPr>
          <p:cNvSpPr>
            <a:spLocks noGrp="1"/>
          </p:cNvSpPr>
          <p:nvPr>
            <p:ph type="title"/>
          </p:nvPr>
        </p:nvSpPr>
        <p:spPr>
          <a:xfrm>
            <a:off x="457200" y="404664"/>
            <a:ext cx="8229600" cy="709736"/>
          </a:xfrm>
        </p:spPr>
        <p:txBody>
          <a:bodyPr/>
          <a:lstStyle/>
          <a:p>
            <a:r>
              <a:rPr lang="zh-CN" altLang="en-US" sz="4000" dirty="0"/>
              <a:t>保险举例</a:t>
            </a:r>
          </a:p>
        </p:txBody>
      </p:sp>
      <p:sp>
        <p:nvSpPr>
          <p:cNvPr id="4" name="内容占位符 3">
            <a:extLst>
              <a:ext uri="{FF2B5EF4-FFF2-40B4-BE49-F238E27FC236}">
                <a16:creationId xmlns:a16="http://schemas.microsoft.com/office/drawing/2014/main" id="{45318F5D-753A-79DE-F845-845F6BAA255D}"/>
              </a:ext>
            </a:extLst>
          </p:cNvPr>
          <p:cNvSpPr>
            <a:spLocks noGrp="1"/>
          </p:cNvSpPr>
          <p:nvPr>
            <p:ph idx="1"/>
          </p:nvPr>
        </p:nvSpPr>
        <p:spPr>
          <a:xfrm>
            <a:off x="251520" y="1114400"/>
            <a:ext cx="8435280" cy="5554960"/>
          </a:xfrm>
        </p:spPr>
        <p:txBody>
          <a:bodyPr/>
          <a:lstStyle/>
          <a:p>
            <a:r>
              <a:rPr lang="zh-CN" altLang="en-US" sz="2000" dirty="0"/>
              <a:t>假设你在年初花</a:t>
            </a:r>
            <a:r>
              <a:rPr lang="en-US" altLang="zh-CN" sz="2000" dirty="0"/>
              <a:t>1</a:t>
            </a:r>
            <a:r>
              <a:rPr lang="zh-CN" altLang="en-US" sz="2000" dirty="0"/>
              <a:t>万元买了一份重疾保险，保险条约规定：赔付额为</a:t>
            </a:r>
            <a:r>
              <a:rPr lang="en-US" altLang="zh-CN" sz="2000" dirty="0"/>
              <a:t>10</a:t>
            </a:r>
            <a:r>
              <a:rPr lang="zh-CN" altLang="en-US" sz="2000" dirty="0"/>
              <a:t>万元，免配额为</a:t>
            </a:r>
            <a:r>
              <a:rPr lang="en-US" altLang="zh-CN" sz="2000" dirty="0"/>
              <a:t>1</a:t>
            </a:r>
            <a:r>
              <a:rPr lang="zh-CN" altLang="en-US" sz="2000" dirty="0"/>
              <a:t>万元。问题：假设保险期间内你发生重疾，产生医疗费用为</a:t>
            </a:r>
            <a:r>
              <a:rPr lang="en-US" altLang="zh-CN" sz="2000" dirty="0"/>
              <a:t>15</a:t>
            </a:r>
            <a:r>
              <a:rPr lang="zh-CN" altLang="en-US" sz="2000" dirty="0"/>
              <a:t>万元，则你理赔后的实际支付是多少？如果医疗费用为</a:t>
            </a:r>
            <a:r>
              <a:rPr lang="en-US" altLang="zh-CN" sz="2000" dirty="0"/>
              <a:t>10</a:t>
            </a:r>
            <a:r>
              <a:rPr lang="zh-CN" altLang="en-US" sz="2000" dirty="0"/>
              <a:t>万元、</a:t>
            </a:r>
            <a:r>
              <a:rPr lang="en-US" altLang="zh-CN" sz="2000" dirty="0"/>
              <a:t>5</a:t>
            </a:r>
            <a:r>
              <a:rPr lang="zh-CN" altLang="en-US" sz="2000" dirty="0"/>
              <a:t>万元或者不发生生病的情形呢？阐述保险的作用。</a:t>
            </a:r>
            <a:endParaRPr lang="en-US" altLang="zh-CN" sz="2000" dirty="0"/>
          </a:p>
          <a:p>
            <a:r>
              <a:rPr lang="zh-CN" altLang="en-US" sz="2000" dirty="0"/>
              <a:t>解：</a:t>
            </a:r>
            <a:endParaRPr lang="en-US" altLang="zh-CN" sz="2000" dirty="0"/>
          </a:p>
          <a:p>
            <a:pPr lvl="1"/>
            <a:r>
              <a:rPr lang="zh-CN" altLang="en-US" sz="1800" dirty="0"/>
              <a:t>（</a:t>
            </a:r>
            <a:r>
              <a:rPr lang="en-US" altLang="zh-CN" sz="1800" dirty="0"/>
              <a:t>1</a:t>
            </a:r>
            <a:r>
              <a:rPr lang="zh-CN" altLang="en-US" sz="1800" dirty="0"/>
              <a:t>）产生医疗费用为</a:t>
            </a:r>
            <a:r>
              <a:rPr lang="en-US" altLang="zh-CN" sz="1800" dirty="0"/>
              <a:t>15</a:t>
            </a:r>
            <a:r>
              <a:rPr lang="zh-CN" altLang="en-US" sz="1800" dirty="0"/>
              <a:t>万元时，理赔后的医疗费用</a:t>
            </a:r>
            <a:r>
              <a:rPr lang="en-US" altLang="zh-CN" sz="1800" dirty="0"/>
              <a:t>=15-</a:t>
            </a:r>
            <a:r>
              <a:rPr lang="zh-CN" altLang="en-US" sz="1800" dirty="0"/>
              <a:t>（</a:t>
            </a:r>
            <a:r>
              <a:rPr lang="en-US" altLang="zh-CN" sz="1800" dirty="0"/>
              <a:t>10-1</a:t>
            </a:r>
            <a:r>
              <a:rPr lang="zh-CN" altLang="en-US" sz="1800" dirty="0"/>
              <a:t>）</a:t>
            </a:r>
            <a:r>
              <a:rPr lang="en-US" altLang="zh-CN" sz="1800" dirty="0"/>
              <a:t>=6</a:t>
            </a:r>
            <a:r>
              <a:rPr lang="zh-CN" altLang="en-US" sz="1800" dirty="0"/>
              <a:t>万元；</a:t>
            </a:r>
            <a:endParaRPr lang="en-US" altLang="zh-CN" sz="1800" dirty="0"/>
          </a:p>
          <a:p>
            <a:pPr lvl="1"/>
            <a:r>
              <a:rPr lang="zh-CN" altLang="en-US" sz="1800" dirty="0"/>
              <a:t>（</a:t>
            </a:r>
            <a:r>
              <a:rPr lang="en-US" altLang="zh-CN" sz="1800" dirty="0"/>
              <a:t>2</a:t>
            </a:r>
            <a:r>
              <a:rPr lang="zh-CN" altLang="en-US" sz="1800" dirty="0"/>
              <a:t>）产生医疗费用为</a:t>
            </a:r>
            <a:r>
              <a:rPr lang="en-US" altLang="zh-CN" sz="1800" dirty="0"/>
              <a:t>10</a:t>
            </a:r>
            <a:r>
              <a:rPr lang="zh-CN" altLang="en-US" sz="1800" dirty="0"/>
              <a:t>万元时，理赔后的医疗费用</a:t>
            </a:r>
            <a:r>
              <a:rPr lang="en-US" altLang="zh-CN" sz="1800" dirty="0"/>
              <a:t>=10-</a:t>
            </a:r>
            <a:r>
              <a:rPr lang="zh-CN" altLang="en-US" sz="1800" dirty="0"/>
              <a:t>（</a:t>
            </a:r>
            <a:r>
              <a:rPr lang="en-US" altLang="zh-CN" sz="1800" dirty="0"/>
              <a:t>10-1</a:t>
            </a:r>
            <a:r>
              <a:rPr lang="zh-CN" altLang="en-US" sz="1800" dirty="0"/>
              <a:t>）</a:t>
            </a:r>
            <a:r>
              <a:rPr lang="en-US" altLang="zh-CN" sz="1800" dirty="0"/>
              <a:t>=1</a:t>
            </a:r>
            <a:r>
              <a:rPr lang="zh-CN" altLang="en-US" sz="1800" dirty="0"/>
              <a:t>万元；</a:t>
            </a:r>
            <a:endParaRPr lang="en-US" altLang="zh-CN" sz="1800" dirty="0"/>
          </a:p>
          <a:p>
            <a:pPr lvl="1"/>
            <a:r>
              <a:rPr lang="zh-CN" altLang="en-US" sz="1800" dirty="0"/>
              <a:t>（</a:t>
            </a:r>
            <a:r>
              <a:rPr lang="en-US" altLang="zh-CN" sz="1800" dirty="0"/>
              <a:t>3</a:t>
            </a:r>
            <a:r>
              <a:rPr lang="zh-CN" altLang="en-US" sz="1800" dirty="0"/>
              <a:t>）产生医疗费用为</a:t>
            </a:r>
            <a:r>
              <a:rPr lang="en-US" altLang="zh-CN" sz="1800" dirty="0"/>
              <a:t>5</a:t>
            </a:r>
            <a:r>
              <a:rPr lang="zh-CN" altLang="en-US" sz="1800" dirty="0"/>
              <a:t>万元时，理赔后的医疗费用</a:t>
            </a:r>
            <a:r>
              <a:rPr lang="en-US" altLang="zh-CN" sz="1800" dirty="0"/>
              <a:t>=5-</a:t>
            </a:r>
            <a:r>
              <a:rPr lang="zh-CN" altLang="en-US" sz="1800" dirty="0"/>
              <a:t>（</a:t>
            </a:r>
            <a:r>
              <a:rPr lang="en-US" altLang="zh-CN" sz="1800" dirty="0"/>
              <a:t>10-1</a:t>
            </a:r>
            <a:r>
              <a:rPr lang="zh-CN" altLang="en-US" sz="1800" dirty="0"/>
              <a:t>）</a:t>
            </a:r>
            <a:r>
              <a:rPr lang="en-US" altLang="zh-CN" sz="1800" dirty="0"/>
              <a:t>=-4</a:t>
            </a:r>
            <a:r>
              <a:rPr lang="zh-CN" altLang="en-US" sz="1800" dirty="0"/>
              <a:t>万元，意味着额外收获了现金</a:t>
            </a:r>
            <a:r>
              <a:rPr lang="en-US" altLang="zh-CN" sz="1800" dirty="0"/>
              <a:t>4</a:t>
            </a:r>
            <a:r>
              <a:rPr lang="zh-CN" altLang="en-US" sz="1800" dirty="0"/>
              <a:t>万元。</a:t>
            </a:r>
            <a:endParaRPr lang="en-US" altLang="zh-CN" sz="1800" dirty="0"/>
          </a:p>
          <a:p>
            <a:pPr lvl="1"/>
            <a:r>
              <a:rPr lang="zh-CN" altLang="en-US" sz="1800" dirty="0"/>
              <a:t>（</a:t>
            </a:r>
            <a:r>
              <a:rPr lang="en-US" altLang="zh-CN" sz="1800" dirty="0"/>
              <a:t>4</a:t>
            </a:r>
            <a:r>
              <a:rPr lang="zh-CN" altLang="en-US" sz="1800" dirty="0"/>
              <a:t>）不发生重疾时，不触发保险条件，不产生理赔。</a:t>
            </a:r>
            <a:endParaRPr lang="en-US" altLang="zh-CN" sz="1800" dirty="0"/>
          </a:p>
          <a:p>
            <a:pPr lvl="1"/>
            <a:r>
              <a:rPr lang="zh-CN" altLang="en-US" sz="1800" dirty="0"/>
              <a:t>通过以上分析可以看出，保险的本质是以目前固定的支出（购买保险单），获取将来不确定的赔付。由于保险降低了未来人们收入的不确定性，从这个意义上说，保险是有价值的。</a:t>
            </a:r>
            <a:endParaRPr lang="zh-CN" altLang="en-US" sz="2000" dirty="0"/>
          </a:p>
        </p:txBody>
      </p:sp>
    </p:spTree>
    <p:extLst>
      <p:ext uri="{BB962C8B-B14F-4D97-AF65-F5344CB8AC3E}">
        <p14:creationId xmlns:p14="http://schemas.microsoft.com/office/powerpoint/2010/main" val="356719515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 calcmode="lin" valueType="num">
                                      <p:cBhvr additive="base">
                                        <p:cTn id="2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0D43F7-44C7-05DF-F697-AF97A0D359A1}"/>
              </a:ext>
            </a:extLst>
          </p:cNvPr>
          <p:cNvSpPr>
            <a:spLocks noGrp="1"/>
          </p:cNvSpPr>
          <p:nvPr>
            <p:ph type="title"/>
          </p:nvPr>
        </p:nvSpPr>
        <p:spPr>
          <a:xfrm>
            <a:off x="457200" y="404664"/>
            <a:ext cx="8229600" cy="709736"/>
          </a:xfrm>
        </p:spPr>
        <p:txBody>
          <a:bodyPr/>
          <a:lstStyle/>
          <a:p>
            <a:r>
              <a:rPr lang="zh-CN" altLang="en-US" sz="4000" dirty="0"/>
              <a:t>保险公司的运行</a:t>
            </a:r>
          </a:p>
        </p:txBody>
      </p:sp>
      <p:sp>
        <p:nvSpPr>
          <p:cNvPr id="4" name="内容占位符 3">
            <a:extLst>
              <a:ext uri="{FF2B5EF4-FFF2-40B4-BE49-F238E27FC236}">
                <a16:creationId xmlns:a16="http://schemas.microsoft.com/office/drawing/2014/main" id="{45318F5D-753A-79DE-F845-845F6BAA255D}"/>
              </a:ext>
            </a:extLst>
          </p:cNvPr>
          <p:cNvSpPr>
            <a:spLocks noGrp="1"/>
          </p:cNvSpPr>
          <p:nvPr>
            <p:ph idx="1"/>
          </p:nvPr>
        </p:nvSpPr>
        <p:spPr>
          <a:xfrm>
            <a:off x="540668" y="1114400"/>
            <a:ext cx="8062664" cy="5338936"/>
          </a:xfrm>
        </p:spPr>
        <p:txBody>
          <a:bodyPr/>
          <a:lstStyle/>
          <a:p>
            <a:r>
              <a:rPr lang="zh-CN" altLang="en-US" sz="2400" dirty="0"/>
              <a:t>假设年初保险公司将重疾保险保费定价为</a:t>
            </a:r>
            <a:r>
              <a:rPr lang="en-US" altLang="zh-CN" sz="2400" dirty="0"/>
              <a:t>1</a:t>
            </a:r>
            <a:r>
              <a:rPr lang="zh-CN" altLang="en-US" sz="2400" dirty="0"/>
              <a:t>万元。保险条约规定：赔付额为</a:t>
            </a:r>
            <a:r>
              <a:rPr lang="en-US" altLang="zh-CN" sz="2400" dirty="0"/>
              <a:t>10</a:t>
            </a:r>
            <a:r>
              <a:rPr lang="zh-CN" altLang="en-US" sz="2400" dirty="0"/>
              <a:t>万元，免赔额为</a:t>
            </a:r>
            <a:r>
              <a:rPr lang="en-US" altLang="zh-CN" sz="2400" dirty="0"/>
              <a:t>1</a:t>
            </a:r>
            <a:r>
              <a:rPr lang="zh-CN" altLang="en-US" sz="2400" dirty="0"/>
              <a:t>万元。假设年初售出保险合同</a:t>
            </a:r>
            <a:r>
              <a:rPr lang="en-US" altLang="zh-CN" sz="2400" dirty="0"/>
              <a:t>100</a:t>
            </a:r>
            <a:r>
              <a:rPr lang="zh-CN" altLang="en-US" sz="2400" dirty="0"/>
              <a:t>份。问题：（</a:t>
            </a:r>
            <a:r>
              <a:rPr lang="en-US" altLang="zh-CN" sz="2400" dirty="0"/>
              <a:t>1</a:t>
            </a:r>
            <a:r>
              <a:rPr lang="zh-CN" altLang="en-US" sz="2400" dirty="0"/>
              <a:t>）年初保费收入是多少？（</a:t>
            </a:r>
            <a:r>
              <a:rPr lang="en-US" altLang="zh-CN" sz="2400" dirty="0"/>
              <a:t>2</a:t>
            </a:r>
            <a:r>
              <a:rPr lang="zh-CN" altLang="en-US" sz="2400" dirty="0"/>
              <a:t>）保险期间内，客户重疾发生概率分别为</a:t>
            </a:r>
            <a:r>
              <a:rPr lang="en-US" altLang="zh-CN" sz="2400" dirty="0"/>
              <a:t>10%</a:t>
            </a:r>
            <a:r>
              <a:rPr lang="zh-CN" altLang="en-US" sz="2400" dirty="0"/>
              <a:t>、</a:t>
            </a:r>
            <a:r>
              <a:rPr lang="en-US" altLang="zh-CN" sz="2400" dirty="0"/>
              <a:t>5%</a:t>
            </a:r>
            <a:r>
              <a:rPr lang="zh-CN" altLang="en-US" sz="2400" dirty="0"/>
              <a:t>、</a:t>
            </a:r>
            <a:r>
              <a:rPr lang="en-US" altLang="zh-CN" sz="2400" dirty="0"/>
              <a:t>1%</a:t>
            </a:r>
            <a:r>
              <a:rPr lang="zh-CN" altLang="en-US" sz="2400" dirty="0"/>
              <a:t>时，保险公司的利润分别是多少？</a:t>
            </a:r>
            <a:endParaRPr lang="en-US" altLang="zh-CN" sz="2400" dirty="0"/>
          </a:p>
          <a:p>
            <a:r>
              <a:rPr lang="zh-CN" altLang="en-US" sz="2400" dirty="0"/>
              <a:t>解：</a:t>
            </a:r>
            <a:endParaRPr lang="en-US" altLang="zh-CN" sz="2400" dirty="0"/>
          </a:p>
          <a:p>
            <a:pPr lvl="1"/>
            <a:r>
              <a:rPr lang="zh-CN" altLang="en-US" sz="2000" dirty="0"/>
              <a:t>（</a:t>
            </a:r>
            <a:r>
              <a:rPr lang="en-US" altLang="zh-CN" sz="2000" dirty="0"/>
              <a:t>1</a:t>
            </a:r>
            <a:r>
              <a:rPr lang="zh-CN" altLang="en-US" sz="2000" dirty="0"/>
              <a:t>）年初保费收入</a:t>
            </a:r>
            <a:r>
              <a:rPr lang="en-US" altLang="zh-CN" sz="2000" dirty="0"/>
              <a:t>=1</a:t>
            </a:r>
            <a:r>
              <a:rPr lang="zh-CN" altLang="en-US" sz="2000" dirty="0"/>
              <a:t>*</a:t>
            </a:r>
            <a:r>
              <a:rPr lang="en-US" altLang="zh-CN" sz="2000" dirty="0"/>
              <a:t>100=100</a:t>
            </a:r>
            <a:r>
              <a:rPr lang="zh-CN" altLang="en-US" sz="2000" dirty="0"/>
              <a:t>万元；</a:t>
            </a:r>
            <a:endParaRPr lang="en-US" altLang="zh-CN" sz="2000" dirty="0"/>
          </a:p>
          <a:p>
            <a:pPr lvl="1"/>
            <a:r>
              <a:rPr lang="zh-CN" altLang="en-US" sz="2000" dirty="0"/>
              <a:t>（</a:t>
            </a:r>
            <a:r>
              <a:rPr lang="en-US" altLang="zh-CN" sz="2000" dirty="0"/>
              <a:t>2</a:t>
            </a:r>
            <a:r>
              <a:rPr lang="zh-CN" altLang="en-US" sz="2000" dirty="0"/>
              <a:t>）客户重疾发生概率</a:t>
            </a:r>
            <a:r>
              <a:rPr lang="en-US" altLang="zh-CN" sz="2000" dirty="0"/>
              <a:t>=10%</a:t>
            </a:r>
            <a:r>
              <a:rPr lang="zh-CN" altLang="en-US" sz="2000" dirty="0"/>
              <a:t>时，保险公司利润</a:t>
            </a:r>
            <a:r>
              <a:rPr lang="en-US" altLang="zh-CN" sz="2000" dirty="0"/>
              <a:t>=100-100</a:t>
            </a:r>
            <a:r>
              <a:rPr lang="zh-CN" altLang="en-US" sz="2000" dirty="0"/>
              <a:t>*</a:t>
            </a:r>
            <a:r>
              <a:rPr lang="en-US" altLang="zh-CN" sz="2000" dirty="0"/>
              <a:t>10%</a:t>
            </a:r>
            <a:r>
              <a:rPr lang="zh-CN" altLang="en-US" sz="2000" dirty="0"/>
              <a:t>*</a:t>
            </a:r>
            <a:r>
              <a:rPr lang="en-US" altLang="zh-CN" sz="2000" dirty="0"/>
              <a:t>9</a:t>
            </a:r>
            <a:r>
              <a:rPr lang="zh-CN" altLang="en-US" sz="2000" dirty="0"/>
              <a:t>万元</a:t>
            </a:r>
            <a:r>
              <a:rPr lang="en-US" altLang="zh-CN" sz="2000" dirty="0"/>
              <a:t>=10</a:t>
            </a:r>
            <a:r>
              <a:rPr lang="zh-CN" altLang="en-US" sz="2000" dirty="0"/>
              <a:t>万元；</a:t>
            </a:r>
            <a:endParaRPr lang="en-US" altLang="zh-CN" sz="2000" dirty="0"/>
          </a:p>
          <a:p>
            <a:pPr lvl="1"/>
            <a:r>
              <a:rPr lang="zh-CN" altLang="en-US" sz="2000" dirty="0"/>
              <a:t>（</a:t>
            </a:r>
            <a:r>
              <a:rPr lang="en-US" altLang="zh-CN" sz="2000" dirty="0"/>
              <a:t>1</a:t>
            </a:r>
            <a:r>
              <a:rPr lang="zh-CN" altLang="en-US" sz="2000" dirty="0"/>
              <a:t>）客户重疾发生概率</a:t>
            </a:r>
            <a:r>
              <a:rPr lang="en-US" altLang="zh-CN" sz="2000" dirty="0"/>
              <a:t>=5%</a:t>
            </a:r>
            <a:r>
              <a:rPr lang="zh-CN" altLang="en-US" sz="2000" dirty="0"/>
              <a:t>时，保险公司利润</a:t>
            </a:r>
            <a:r>
              <a:rPr lang="en-US" altLang="zh-CN" sz="2000" dirty="0"/>
              <a:t>=100-100</a:t>
            </a:r>
            <a:r>
              <a:rPr lang="zh-CN" altLang="en-US" sz="2000" dirty="0"/>
              <a:t>*</a:t>
            </a:r>
            <a:r>
              <a:rPr lang="en-US" altLang="zh-CN" sz="2000" dirty="0"/>
              <a:t>5%</a:t>
            </a:r>
            <a:r>
              <a:rPr lang="zh-CN" altLang="en-US" sz="2000" dirty="0"/>
              <a:t>*</a:t>
            </a:r>
            <a:r>
              <a:rPr lang="en-US" altLang="zh-CN" sz="2000" dirty="0"/>
              <a:t>9</a:t>
            </a:r>
            <a:r>
              <a:rPr lang="zh-CN" altLang="en-US" sz="2000" dirty="0"/>
              <a:t>万元</a:t>
            </a:r>
            <a:r>
              <a:rPr lang="en-US" altLang="zh-CN" sz="2000" dirty="0"/>
              <a:t>=55</a:t>
            </a:r>
            <a:r>
              <a:rPr lang="zh-CN" altLang="en-US" sz="2000" dirty="0"/>
              <a:t>万元；</a:t>
            </a:r>
            <a:endParaRPr lang="en-US" altLang="zh-CN" sz="2000" dirty="0"/>
          </a:p>
          <a:p>
            <a:pPr lvl="1"/>
            <a:r>
              <a:rPr lang="zh-CN" altLang="en-US" sz="2000" dirty="0"/>
              <a:t>（</a:t>
            </a:r>
            <a:r>
              <a:rPr lang="en-US" altLang="zh-CN" sz="2000" dirty="0"/>
              <a:t>1</a:t>
            </a:r>
            <a:r>
              <a:rPr lang="zh-CN" altLang="en-US" sz="2000" dirty="0"/>
              <a:t>）客户重疾发生概率</a:t>
            </a:r>
            <a:r>
              <a:rPr lang="en-US" altLang="zh-CN" sz="2000" dirty="0"/>
              <a:t>=1%</a:t>
            </a:r>
            <a:r>
              <a:rPr lang="zh-CN" altLang="en-US" sz="2000" dirty="0"/>
              <a:t>时，保险公司利润</a:t>
            </a:r>
            <a:r>
              <a:rPr lang="en-US" altLang="zh-CN" sz="2000" dirty="0"/>
              <a:t>=100-100</a:t>
            </a:r>
            <a:r>
              <a:rPr lang="zh-CN" altLang="en-US" sz="2000" dirty="0"/>
              <a:t>*</a:t>
            </a:r>
            <a:r>
              <a:rPr lang="en-US" altLang="zh-CN" sz="2000" dirty="0"/>
              <a:t>1%</a:t>
            </a:r>
            <a:r>
              <a:rPr lang="zh-CN" altLang="en-US" sz="2000" dirty="0"/>
              <a:t>*</a:t>
            </a:r>
            <a:r>
              <a:rPr lang="en-US" altLang="zh-CN" sz="2000" dirty="0"/>
              <a:t>9</a:t>
            </a:r>
            <a:r>
              <a:rPr lang="zh-CN" altLang="en-US" sz="2000" dirty="0"/>
              <a:t>万元</a:t>
            </a:r>
            <a:r>
              <a:rPr lang="en-US" altLang="zh-CN" sz="2000" dirty="0"/>
              <a:t>=91</a:t>
            </a:r>
            <a:r>
              <a:rPr lang="zh-CN" altLang="en-US" sz="2000" dirty="0"/>
              <a:t>万元；</a:t>
            </a:r>
            <a:endParaRPr lang="zh-CN" altLang="en-US" sz="2400" dirty="0"/>
          </a:p>
        </p:txBody>
      </p:sp>
      <p:sp>
        <p:nvSpPr>
          <p:cNvPr id="3" name="文本框 2">
            <a:extLst>
              <a:ext uri="{FF2B5EF4-FFF2-40B4-BE49-F238E27FC236}">
                <a16:creationId xmlns:a16="http://schemas.microsoft.com/office/drawing/2014/main" id="{647B4984-4CD0-5F8B-0AB2-AF0E4914B994}"/>
              </a:ext>
            </a:extLst>
          </p:cNvPr>
          <p:cNvSpPr txBox="1"/>
          <p:nvPr/>
        </p:nvSpPr>
        <p:spPr>
          <a:xfrm>
            <a:off x="1115616" y="5991671"/>
            <a:ext cx="6912768" cy="707886"/>
          </a:xfrm>
          <a:prstGeom prst="rect">
            <a:avLst/>
          </a:prstGeom>
          <a:noFill/>
        </p:spPr>
        <p:txBody>
          <a:bodyPr wrap="square" rtlCol="0">
            <a:spAutoFit/>
          </a:bodyPr>
          <a:lstStyle/>
          <a:p>
            <a:r>
              <a:rPr lang="zh-CN" altLang="en-US" sz="2000" dirty="0"/>
              <a:t>思考：为什么老年人医疗保费较高？为什么保险公司希望保单卖的越多越好？</a:t>
            </a:r>
          </a:p>
        </p:txBody>
      </p:sp>
    </p:spTree>
    <p:extLst>
      <p:ext uri="{BB962C8B-B14F-4D97-AF65-F5344CB8AC3E}">
        <p14:creationId xmlns:p14="http://schemas.microsoft.com/office/powerpoint/2010/main" val="219414622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 calcmode="lin" valueType="num">
                                      <p:cBhvr additive="base">
                                        <p:cTn id="1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 calcmode="lin" valueType="num">
                                      <p:cBhvr additive="base">
                                        <p:cTn id="2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2" name="Rectangle 2">
            <a:extLst>
              <a:ext uri="{FF2B5EF4-FFF2-40B4-BE49-F238E27FC236}">
                <a16:creationId xmlns:a16="http://schemas.microsoft.com/office/drawing/2014/main" id="{5CF8B956-C319-C9BB-A0C5-AE6372834F0D}"/>
              </a:ext>
            </a:extLst>
          </p:cNvPr>
          <p:cNvSpPr>
            <a:spLocks noGrp="1" noChangeArrowheads="1"/>
          </p:cNvSpPr>
          <p:nvPr>
            <p:ph type="title"/>
          </p:nvPr>
        </p:nvSpPr>
        <p:spPr bwMode="auto">
          <a:xfrm>
            <a:off x="685800" y="609600"/>
            <a:ext cx="7772400" cy="762000"/>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农户小麦价格风险管理措施对比</a:t>
            </a:r>
            <a:endParaRPr lang="en-US" altLang="zh-CN" sz="4000" dirty="0">
              <a:effectLst>
                <a:outerShdw blurRad="38100" dist="38100" dir="2700000" algn="tl">
                  <a:srgbClr val="C0C0C0"/>
                </a:outerShdw>
              </a:effectLst>
              <a:ea typeface="宋体" pitchFamily="2" charset="-122"/>
            </a:endParaRPr>
          </a:p>
        </p:txBody>
      </p:sp>
      <p:sp>
        <p:nvSpPr>
          <p:cNvPr id="732163" name="Rectangle 3">
            <a:extLst>
              <a:ext uri="{FF2B5EF4-FFF2-40B4-BE49-F238E27FC236}">
                <a16:creationId xmlns:a16="http://schemas.microsoft.com/office/drawing/2014/main" id="{63FF126D-FC8D-520D-24CC-82122A3FA6C8}"/>
              </a:ext>
            </a:extLst>
          </p:cNvPr>
          <p:cNvSpPr>
            <a:spLocks noGrp="1" noChangeArrowheads="1"/>
          </p:cNvSpPr>
          <p:nvPr>
            <p:ph type="body" sz="half" idx="1"/>
          </p:nvPr>
        </p:nvSpPr>
        <p:spPr>
          <a:xfrm>
            <a:off x="555625" y="2027238"/>
            <a:ext cx="4038600" cy="4176712"/>
          </a:xfrm>
        </p:spPr>
        <p:txBody>
          <a:bodyPr/>
          <a:lstStyle/>
          <a:p>
            <a:pPr>
              <a:lnSpc>
                <a:spcPct val="125000"/>
              </a:lnSpc>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一个农民有</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10</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万蒲式耳小麦要在下一个月内出售。</a:t>
            </a:r>
          </a:p>
          <a:p>
            <a:pPr>
              <a:lnSpc>
                <a:spcPct val="125000"/>
              </a:lnSpc>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通过签订</a:t>
            </a:r>
            <a:r>
              <a:rPr lang="zh-CN" altLang="en-US" sz="2400" b="1">
                <a:solidFill>
                  <a:srgbClr val="FF00FF"/>
                </a:solidFill>
                <a:latin typeface="Times New Roman" panose="02020603050405020304" pitchFamily="18" charset="0"/>
                <a:ea typeface="宋体" panose="02010600030101010101" pitchFamily="2" charset="-122"/>
                <a:cs typeface="Times New Roman" panose="02020603050405020304" pitchFamily="18" charset="0"/>
              </a:rPr>
              <a:t>远期合约（空头头寸）</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，他消除了小麦价格跌破每蒲式耳</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美元的风险。</a:t>
            </a:r>
          </a:p>
          <a:p>
            <a:pPr>
              <a:lnSpc>
                <a:spcPct val="125000"/>
              </a:lnSpc>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但是也放弃了价格上涨的好处。</a:t>
            </a:r>
            <a:endParaRPr lang="en-US" altLang="zh-CN" sz="24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2164" name="Rectangle 4">
            <a:extLst>
              <a:ext uri="{FF2B5EF4-FFF2-40B4-BE49-F238E27FC236}">
                <a16:creationId xmlns:a16="http://schemas.microsoft.com/office/drawing/2014/main" id="{80212D0A-1199-662C-C8E7-DC1E477C30F7}"/>
              </a:ext>
            </a:extLst>
          </p:cNvPr>
          <p:cNvSpPr>
            <a:spLocks noGrp="1" noChangeArrowheads="1"/>
          </p:cNvSpPr>
          <p:nvPr>
            <p:ph type="body" sz="half" idx="2"/>
          </p:nvPr>
        </p:nvSpPr>
        <p:spPr>
          <a:xfrm>
            <a:off x="4572000" y="2038350"/>
            <a:ext cx="4191000" cy="4240213"/>
          </a:xfrm>
        </p:spPr>
        <p:txBody>
          <a:bodyPr/>
          <a:lstStyle/>
          <a:p>
            <a:pPr>
              <a:lnSpc>
                <a:spcPct val="125000"/>
              </a:lnSpc>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或者，他可以购买保险，保证最低价格为每蒲式耳</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美元。</a:t>
            </a:r>
          </a:p>
          <a:p>
            <a:pPr>
              <a:lnSpc>
                <a:spcPct val="125000"/>
              </a:lnSpc>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保险费是</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万美元。</a:t>
            </a:r>
          </a:p>
          <a:p>
            <a:pPr>
              <a:lnSpc>
                <a:spcPct val="125000"/>
              </a:lnSpc>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如果小麦价格低于每蒲式耳</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美元，他将行使权利。</a:t>
            </a:r>
          </a:p>
          <a:p>
            <a:pPr>
              <a:lnSpc>
                <a:spcPct val="125000"/>
              </a:lnSpc>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否则他会让保险合约过期</a:t>
            </a:r>
            <a:endParaRPr lang="en-US" altLang="zh-CN" sz="24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2165" name="Text Box 5">
            <a:extLst>
              <a:ext uri="{FF2B5EF4-FFF2-40B4-BE49-F238E27FC236}">
                <a16:creationId xmlns:a16="http://schemas.microsoft.com/office/drawing/2014/main" id="{E8162E7A-02D9-EFA9-0ED1-E309603D9076}"/>
              </a:ext>
            </a:extLst>
          </p:cNvPr>
          <p:cNvSpPr txBox="1">
            <a:spLocks noChangeArrowheads="1"/>
          </p:cNvSpPr>
          <p:nvPr/>
        </p:nvSpPr>
        <p:spPr bwMode="auto">
          <a:xfrm>
            <a:off x="1619250" y="1382713"/>
            <a:ext cx="80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2400" b="1">
                <a:solidFill>
                  <a:srgbClr val="0000FF"/>
                </a:solidFill>
                <a:latin typeface="Times New Roman" panose="02020603050405020304" pitchFamily="18" charset="0"/>
              </a:rPr>
              <a:t>对冲</a:t>
            </a:r>
            <a:endParaRPr lang="en-US" altLang="zh-CN" sz="2400" b="1">
              <a:solidFill>
                <a:srgbClr val="0000FF"/>
              </a:solidFill>
              <a:latin typeface="Times New Roman" panose="02020603050405020304" pitchFamily="18" charset="0"/>
            </a:endParaRPr>
          </a:p>
        </p:txBody>
      </p:sp>
      <p:sp>
        <p:nvSpPr>
          <p:cNvPr id="732166" name="Text Box 6">
            <a:extLst>
              <a:ext uri="{FF2B5EF4-FFF2-40B4-BE49-F238E27FC236}">
                <a16:creationId xmlns:a16="http://schemas.microsoft.com/office/drawing/2014/main" id="{A88ABE55-87DF-3E5C-8FE7-57F287E495F6}"/>
              </a:ext>
            </a:extLst>
          </p:cNvPr>
          <p:cNvSpPr txBox="1">
            <a:spLocks noChangeArrowheads="1"/>
          </p:cNvSpPr>
          <p:nvPr/>
        </p:nvSpPr>
        <p:spPr bwMode="auto">
          <a:xfrm>
            <a:off x="5919788" y="1357313"/>
            <a:ext cx="80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2400" b="1">
                <a:solidFill>
                  <a:srgbClr val="0000FF"/>
                </a:solidFill>
                <a:latin typeface="Times New Roman" panose="02020603050405020304" pitchFamily="18" charset="0"/>
              </a:rPr>
              <a:t>投保</a:t>
            </a:r>
            <a:endParaRPr lang="en-US" altLang="zh-CN" sz="2400" b="1">
              <a:solidFill>
                <a:srgbClr val="0000FF"/>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2165"/>
                                        </p:tgtEl>
                                        <p:attrNameLst>
                                          <p:attrName>style.visibility</p:attrName>
                                        </p:attrNameLst>
                                      </p:cBhvr>
                                      <p:to>
                                        <p:strVal val="visible"/>
                                      </p:to>
                                    </p:set>
                                    <p:animEffect transition="in" filter="blinds(horizontal)">
                                      <p:cBhvr>
                                        <p:cTn id="7" dur="500"/>
                                        <p:tgtEl>
                                          <p:spTgt spid="7321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2163">
                                            <p:txEl>
                                              <p:pRg st="0" end="0"/>
                                            </p:txEl>
                                          </p:spTgt>
                                        </p:tgtEl>
                                        <p:attrNameLst>
                                          <p:attrName>style.visibility</p:attrName>
                                        </p:attrNameLst>
                                      </p:cBhvr>
                                      <p:to>
                                        <p:strVal val="visible"/>
                                      </p:to>
                                    </p:set>
                                    <p:animEffect transition="in" filter="blinds(horizontal)">
                                      <p:cBhvr>
                                        <p:cTn id="12" dur="500"/>
                                        <p:tgtEl>
                                          <p:spTgt spid="73216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2163">
                                            <p:txEl>
                                              <p:pRg st="1" end="1"/>
                                            </p:txEl>
                                          </p:spTgt>
                                        </p:tgtEl>
                                        <p:attrNameLst>
                                          <p:attrName>style.visibility</p:attrName>
                                        </p:attrNameLst>
                                      </p:cBhvr>
                                      <p:to>
                                        <p:strVal val="visible"/>
                                      </p:to>
                                    </p:set>
                                    <p:animEffect transition="in" filter="blinds(horizontal)">
                                      <p:cBhvr>
                                        <p:cTn id="17" dur="500"/>
                                        <p:tgtEl>
                                          <p:spTgt spid="73216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2163">
                                            <p:txEl>
                                              <p:pRg st="2" end="2"/>
                                            </p:txEl>
                                          </p:spTgt>
                                        </p:tgtEl>
                                        <p:attrNameLst>
                                          <p:attrName>style.visibility</p:attrName>
                                        </p:attrNameLst>
                                      </p:cBhvr>
                                      <p:to>
                                        <p:strVal val="visible"/>
                                      </p:to>
                                    </p:set>
                                    <p:animEffect transition="in" filter="blinds(horizontal)">
                                      <p:cBhvr>
                                        <p:cTn id="22" dur="500"/>
                                        <p:tgtEl>
                                          <p:spTgt spid="73216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32166"/>
                                        </p:tgtEl>
                                        <p:attrNameLst>
                                          <p:attrName>style.visibility</p:attrName>
                                        </p:attrNameLst>
                                      </p:cBhvr>
                                      <p:to>
                                        <p:strVal val="visible"/>
                                      </p:to>
                                    </p:set>
                                    <p:animEffect transition="in" filter="blinds(horizontal)">
                                      <p:cBhvr>
                                        <p:cTn id="27" dur="500"/>
                                        <p:tgtEl>
                                          <p:spTgt spid="7321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32164">
                                            <p:txEl>
                                              <p:pRg st="0" end="0"/>
                                            </p:txEl>
                                          </p:spTgt>
                                        </p:tgtEl>
                                        <p:attrNameLst>
                                          <p:attrName>style.visibility</p:attrName>
                                        </p:attrNameLst>
                                      </p:cBhvr>
                                      <p:to>
                                        <p:strVal val="visible"/>
                                      </p:to>
                                    </p:set>
                                    <p:animEffect transition="in" filter="blinds(horizontal)">
                                      <p:cBhvr>
                                        <p:cTn id="32" dur="500"/>
                                        <p:tgtEl>
                                          <p:spTgt spid="732164">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32164">
                                            <p:txEl>
                                              <p:pRg st="1" end="1"/>
                                            </p:txEl>
                                          </p:spTgt>
                                        </p:tgtEl>
                                        <p:attrNameLst>
                                          <p:attrName>style.visibility</p:attrName>
                                        </p:attrNameLst>
                                      </p:cBhvr>
                                      <p:to>
                                        <p:strVal val="visible"/>
                                      </p:to>
                                    </p:set>
                                    <p:animEffect transition="in" filter="blinds(horizontal)">
                                      <p:cBhvr>
                                        <p:cTn id="37" dur="500"/>
                                        <p:tgtEl>
                                          <p:spTgt spid="732164">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32164">
                                            <p:txEl>
                                              <p:pRg st="2" end="2"/>
                                            </p:txEl>
                                          </p:spTgt>
                                        </p:tgtEl>
                                        <p:attrNameLst>
                                          <p:attrName>style.visibility</p:attrName>
                                        </p:attrNameLst>
                                      </p:cBhvr>
                                      <p:to>
                                        <p:strVal val="visible"/>
                                      </p:to>
                                    </p:set>
                                    <p:animEffect transition="in" filter="blinds(horizontal)">
                                      <p:cBhvr>
                                        <p:cTn id="42" dur="500"/>
                                        <p:tgtEl>
                                          <p:spTgt spid="732164">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32164">
                                            <p:txEl>
                                              <p:pRg st="3" end="3"/>
                                            </p:txEl>
                                          </p:spTgt>
                                        </p:tgtEl>
                                        <p:attrNameLst>
                                          <p:attrName>style.visibility</p:attrName>
                                        </p:attrNameLst>
                                      </p:cBhvr>
                                      <p:to>
                                        <p:strVal val="visible"/>
                                      </p:to>
                                    </p:set>
                                    <p:animEffect transition="in" filter="blinds(horizontal)">
                                      <p:cBhvr>
                                        <p:cTn id="47" dur="500"/>
                                        <p:tgtEl>
                                          <p:spTgt spid="73216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163" grpId="0" build="p"/>
      <p:bldP spid="732164" grpId="0" build="p"/>
      <p:bldP spid="732165" grpId="0"/>
      <p:bldP spid="73216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0D8E4FE-E6F1-3293-AAE3-67B399798DFA}"/>
              </a:ext>
            </a:extLst>
          </p:cNvPr>
          <p:cNvSpPr>
            <a:spLocks noGrp="1" noChangeArrowheads="1"/>
          </p:cNvSpPr>
          <p:nvPr>
            <p:ph type="title"/>
          </p:nvPr>
        </p:nvSpPr>
        <p:spPr bwMode="auto">
          <a:xfrm>
            <a:off x="395288" y="485775"/>
            <a:ext cx="8229600" cy="1143000"/>
          </a:xfrm>
        </p:spPr>
        <p:txBody>
          <a:bodyPr vert="horz" wrap="square" lIns="91440" tIns="45720" rIns="91440" bIns="45720" numCol="1" anchor="t" anchorCtr="0" compatLnSpc="1">
            <a:prstTxWarp prst="textNoShape">
              <a:avLst/>
            </a:prstTxWarp>
          </a:bodyPr>
          <a:lstStyle/>
          <a:p>
            <a:pPr eaLnBrk="1" hangingPunct="1">
              <a:defRPr/>
            </a:pPr>
            <a:r>
              <a:rPr lang="zh-CN" altLang="en-US" sz="3600" dirty="0">
                <a:effectLst>
                  <a:outerShdw blurRad="38100" dist="38100" dir="2700000" algn="tl">
                    <a:srgbClr val="C0C0C0"/>
                  </a:outerShdw>
                </a:effectLst>
                <a:ea typeface="宋体" pitchFamily="2" charset="-122"/>
              </a:rPr>
              <a:t>农户小麦价格风险对冲与保险措施对比</a:t>
            </a:r>
            <a:endParaRPr lang="en-US" altLang="zh-CN" sz="3600" dirty="0">
              <a:ea typeface="宋体" panose="02010600030101010101" pitchFamily="2" charset="-122"/>
            </a:endParaRPr>
          </a:p>
        </p:txBody>
      </p:sp>
      <p:graphicFrame>
        <p:nvGraphicFramePr>
          <p:cNvPr id="70909" name="Group 253">
            <a:extLst>
              <a:ext uri="{FF2B5EF4-FFF2-40B4-BE49-F238E27FC236}">
                <a16:creationId xmlns:a16="http://schemas.microsoft.com/office/drawing/2014/main" id="{E6A667F6-0271-C0D1-BC5B-3E3A4F33C300}"/>
              </a:ext>
            </a:extLst>
          </p:cNvPr>
          <p:cNvGraphicFramePr>
            <a:graphicFrameLocks noGrp="1"/>
          </p:cNvGraphicFramePr>
          <p:nvPr>
            <p:extLst>
              <p:ext uri="{D42A27DB-BD31-4B8C-83A1-F6EECF244321}">
                <p14:modId xmlns:p14="http://schemas.microsoft.com/office/powerpoint/2010/main" val="2378687310"/>
              </p:ext>
            </p:extLst>
          </p:nvPr>
        </p:nvGraphicFramePr>
        <p:xfrm>
          <a:off x="539750" y="1484313"/>
          <a:ext cx="8064500" cy="4605973"/>
        </p:xfrm>
        <a:graphic>
          <a:graphicData uri="http://schemas.openxmlformats.org/drawingml/2006/table">
            <a:tbl>
              <a:tblPr/>
              <a:tblGrid>
                <a:gridCol w="2614613">
                  <a:extLst>
                    <a:ext uri="{9D8B030D-6E8A-4147-A177-3AD203B41FA5}">
                      <a16:colId xmlns:a16="http://schemas.microsoft.com/office/drawing/2014/main" val="20000"/>
                    </a:ext>
                  </a:extLst>
                </a:gridCol>
                <a:gridCol w="1089025">
                  <a:extLst>
                    <a:ext uri="{9D8B030D-6E8A-4147-A177-3AD203B41FA5}">
                      <a16:colId xmlns:a16="http://schemas.microsoft.com/office/drawing/2014/main" val="20001"/>
                    </a:ext>
                  </a:extLst>
                </a:gridCol>
                <a:gridCol w="1090612">
                  <a:extLst>
                    <a:ext uri="{9D8B030D-6E8A-4147-A177-3AD203B41FA5}">
                      <a16:colId xmlns:a16="http://schemas.microsoft.com/office/drawing/2014/main" val="20002"/>
                    </a:ext>
                  </a:extLst>
                </a:gridCol>
                <a:gridCol w="1090613">
                  <a:extLst>
                    <a:ext uri="{9D8B030D-6E8A-4147-A177-3AD203B41FA5}">
                      <a16:colId xmlns:a16="http://schemas.microsoft.com/office/drawing/2014/main" val="20003"/>
                    </a:ext>
                  </a:extLst>
                </a:gridCol>
                <a:gridCol w="1089025">
                  <a:extLst>
                    <a:ext uri="{9D8B030D-6E8A-4147-A177-3AD203B41FA5}">
                      <a16:colId xmlns:a16="http://schemas.microsoft.com/office/drawing/2014/main" val="20004"/>
                    </a:ext>
                  </a:extLst>
                </a:gridCol>
                <a:gridCol w="1090612">
                  <a:extLst>
                    <a:ext uri="{9D8B030D-6E8A-4147-A177-3AD203B41FA5}">
                      <a16:colId xmlns:a16="http://schemas.microsoft.com/office/drawing/2014/main" val="20005"/>
                    </a:ext>
                  </a:extLst>
                </a:gridCol>
              </a:tblGrid>
              <a:tr h="533400">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小麦价格</a:t>
                      </a:r>
                      <a:endParaRPr kumimoji="0" lang="en-US" altLang="zh-CN" sz="4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3.00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4.00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46100">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无措施</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(Re=P*Q)</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时</a:t>
                      </a:r>
                      <a:endParaRPr kumimoji="0" lang="en-US" altLang="zh-CN" sz="1800" b="1" i="0" u="none" strike="noStrike" cap="none" normalizeH="0" baseline="0" dirty="0">
                        <a:ln>
                          <a:noFill/>
                        </a:ln>
                        <a:solidFill>
                          <a:schemeClr val="tx1"/>
                        </a:solidFill>
                        <a:effectLst/>
                        <a:latin typeface="Times New Roman" pitchFamily="18" charset="0"/>
                        <a:ea typeface="宋体" pitchFamily="2" charset="-122"/>
                      </a:endParaRPr>
                    </a:p>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期末收入</a:t>
                      </a:r>
                      <a:endParaRPr kumimoji="0" lang="en-US" altLang="zh-CN" sz="4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200000</a:t>
                      </a:r>
                      <a:endParaRPr kumimoji="0" lang="en-US" altLang="zh-CN" sz="4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300000</a:t>
                      </a:r>
                      <a:endParaRPr kumimoji="0" lang="en-US" altLang="zh-CN" sz="4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400000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33400">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对冲（空头）时</a:t>
                      </a:r>
                      <a:endParaRPr kumimoji="0" lang="en-US" altLang="zh-CN" sz="1800" b="1" i="0" u="none" strike="noStrike" cap="none" normalizeH="0" baseline="0" dirty="0">
                        <a:ln>
                          <a:noFill/>
                        </a:ln>
                        <a:solidFill>
                          <a:schemeClr val="tx1"/>
                        </a:solidFill>
                        <a:effectLst/>
                        <a:latin typeface="Times New Roman" pitchFamily="18" charset="0"/>
                        <a:ea typeface="宋体" pitchFamily="2" charset="-122"/>
                      </a:endParaRPr>
                    </a:p>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期末收入</a:t>
                      </a:r>
                      <a:endParaRPr kumimoji="0" lang="en-US" altLang="zh-CN" sz="4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33400">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投保时期末净收益</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300000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400000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130300">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128713">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180000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180000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180000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280000</a:t>
                      </a:r>
                      <a:endParaRPr kumimoji="0" lang="en-US" altLang="zh-CN" sz="4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380000</a:t>
                      </a:r>
                      <a:endParaRPr kumimoji="0" lang="en-US" altLang="zh-CN" sz="4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2" name="文本框 1">
            <a:extLst>
              <a:ext uri="{FF2B5EF4-FFF2-40B4-BE49-F238E27FC236}">
                <a16:creationId xmlns:a16="http://schemas.microsoft.com/office/drawing/2014/main" id="{C59CE51D-5657-E042-CB6A-62281314F28D}"/>
              </a:ext>
            </a:extLst>
          </p:cNvPr>
          <p:cNvSpPr txBox="1"/>
          <p:nvPr/>
        </p:nvSpPr>
        <p:spPr>
          <a:xfrm>
            <a:off x="1259632" y="6309320"/>
            <a:ext cx="2160240" cy="461665"/>
          </a:xfrm>
          <a:prstGeom prst="rect">
            <a:avLst/>
          </a:prstGeom>
          <a:noFill/>
        </p:spPr>
        <p:txBody>
          <a:bodyPr wrap="square" rtlCol="0">
            <a:spAutoFit/>
          </a:bodyPr>
          <a:lstStyle/>
          <a:p>
            <a:r>
              <a:rPr lang="zh-CN" altLang="en-US" dirty="0">
                <a:solidFill>
                  <a:srgbClr val="FF0000"/>
                </a:solidFill>
              </a:rPr>
              <a:t>保险数字实验</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Text Box 2">
            <a:extLst>
              <a:ext uri="{FF2B5EF4-FFF2-40B4-BE49-F238E27FC236}">
                <a16:creationId xmlns:a16="http://schemas.microsoft.com/office/drawing/2014/main" id="{9204532F-9084-3611-D94E-173899839973}"/>
              </a:ext>
            </a:extLst>
          </p:cNvPr>
          <p:cNvSpPr txBox="1">
            <a:spLocks noChangeArrowheads="1"/>
          </p:cNvSpPr>
          <p:nvPr/>
        </p:nvSpPr>
        <p:spPr bwMode="auto">
          <a:xfrm>
            <a:off x="827088" y="641350"/>
            <a:ext cx="7921625" cy="585788"/>
          </a:xfrm>
          <a:prstGeom prst="rect">
            <a:avLst/>
          </a:prstGeom>
          <a:noFill/>
          <a:ln w="12700">
            <a:noFill/>
            <a:miter lim="800000"/>
            <a:headEnd type="none" w="sm" len="sm"/>
            <a:tailEnd type="none" w="sm" len="sm"/>
          </a:ln>
          <a:effectLst/>
        </p:spPr>
        <p:txBody>
          <a:bodyPr>
            <a:spAutoFit/>
          </a:bodyPr>
          <a:lstStyle/>
          <a:p>
            <a:pPr algn="ctr">
              <a:spcBef>
                <a:spcPct val="50000"/>
              </a:spcBef>
              <a:defRPr/>
            </a:pPr>
            <a:r>
              <a:rPr lang="zh-CN" altLang="en-US" sz="3200" dirty="0">
                <a:effectLst>
                  <a:outerShdw blurRad="38100" dist="38100" dir="2700000" algn="tl">
                    <a:srgbClr val="C0C0C0"/>
                  </a:outerShdw>
                </a:effectLst>
              </a:rPr>
              <a:t>农户小麦价格风险对冲与保险措施对比</a:t>
            </a:r>
            <a:endParaRPr lang="en-US" altLang="zh-CN" sz="3200" dirty="0">
              <a:solidFill>
                <a:schemeClr val="tx2"/>
              </a:solidFill>
              <a:effectLst>
                <a:outerShdw blurRad="38100" dist="38100" dir="2700000" algn="tl">
                  <a:srgbClr val="C0C0C0"/>
                </a:outerShdw>
              </a:effectLst>
              <a:latin typeface="Times New Roman" pitchFamily="18" charset="0"/>
            </a:endParaRPr>
          </a:p>
        </p:txBody>
      </p:sp>
      <p:graphicFrame>
        <p:nvGraphicFramePr>
          <p:cNvPr id="39940" name="Object 4">
            <a:extLst>
              <a:ext uri="{FF2B5EF4-FFF2-40B4-BE49-F238E27FC236}">
                <a16:creationId xmlns:a16="http://schemas.microsoft.com/office/drawing/2014/main" id="{8A75330D-EA70-5C67-BAF3-DD423C7BD0E2}"/>
              </a:ext>
            </a:extLst>
          </p:cNvPr>
          <p:cNvGraphicFramePr>
            <a:graphicFrameLocks noChangeAspect="1"/>
          </p:cNvGraphicFramePr>
          <p:nvPr/>
        </p:nvGraphicFramePr>
        <p:xfrm>
          <a:off x="971550" y="1773238"/>
          <a:ext cx="6735763" cy="3671887"/>
        </p:xfrm>
        <a:graphic>
          <a:graphicData uri="http://schemas.openxmlformats.org/presentationml/2006/ole">
            <mc:AlternateContent xmlns:mc="http://schemas.openxmlformats.org/markup-compatibility/2006">
              <mc:Choice xmlns:v="urn:schemas-microsoft-com:vml" Requires="v">
                <p:oleObj name="图表" r:id="rId2" imgW="4419600" imgH="2276551" progId="Excel.Chart.8">
                  <p:embed/>
                </p:oleObj>
              </mc:Choice>
              <mc:Fallback>
                <p:oleObj name="图表" r:id="rId2" imgW="4419600" imgH="2276551" progId="Excel.Char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l="2855" t="1955" r="2855" b="4240"/>
                      <a:stretch>
                        <a:fillRect/>
                      </a:stretch>
                    </p:blipFill>
                    <p:spPr bwMode="auto">
                      <a:xfrm>
                        <a:off x="971550" y="1773238"/>
                        <a:ext cx="6735763" cy="3671887"/>
                      </a:xfrm>
                      <a:prstGeom prst="rect">
                        <a:avLst/>
                      </a:prstGeom>
                      <a:noFill/>
                      <a:ln>
                        <a:noFill/>
                      </a:ln>
                      <a:effectLst/>
                      <a:extLst>
                        <a:ext uri="{909E8E84-426E-40DD-AFC4-6F175D3DCCD1}">
                          <a14:hiddenFill xmlns:a14="http://schemas.microsoft.com/office/drawing/2010/main">
                            <a:solidFill>
                              <a:srgbClr val="C0C0C0">
                                <a:alpha val="50195"/>
                              </a:srgbClr>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33189" name="Text Box 5">
            <a:extLst>
              <a:ext uri="{FF2B5EF4-FFF2-40B4-BE49-F238E27FC236}">
                <a16:creationId xmlns:a16="http://schemas.microsoft.com/office/drawing/2014/main" id="{B9E26242-DAEF-7056-E6DC-9375DC651918}"/>
              </a:ext>
            </a:extLst>
          </p:cNvPr>
          <p:cNvSpPr txBox="1">
            <a:spLocks noChangeArrowheads="1"/>
          </p:cNvSpPr>
          <p:nvPr/>
        </p:nvSpPr>
        <p:spPr bwMode="auto">
          <a:xfrm>
            <a:off x="3995738" y="1609725"/>
            <a:ext cx="3540125" cy="708025"/>
          </a:xfrm>
          <a:prstGeom prst="rect">
            <a:avLst/>
          </a:prstGeom>
          <a:solidFill>
            <a:srgbClr val="0000FF"/>
          </a:solidFill>
          <a:ln>
            <a:noFill/>
          </a:ln>
          <a:effectLst>
            <a:prstShdw prst="shdw13" dist="63500" dir="7612194">
              <a:srgbClr val="316BFD">
                <a:alpha val="50000"/>
              </a:srgbClr>
            </a:prstShdw>
          </a:effectLst>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2000" b="1" dirty="0">
                <a:solidFill>
                  <a:schemeClr val="accent2"/>
                </a:solidFill>
                <a:latin typeface="Times New Roman" panose="02020603050405020304" pitchFamily="18" charset="0"/>
              </a:rPr>
              <a:t>三种不同方案中没有一种方案</a:t>
            </a:r>
            <a:endParaRPr lang="en-US" altLang="zh-CN" sz="2000" b="1" dirty="0">
              <a:solidFill>
                <a:schemeClr val="accent2"/>
              </a:solidFill>
              <a:latin typeface="Times New Roman" panose="02020603050405020304" pitchFamily="18" charset="0"/>
            </a:endParaRPr>
          </a:p>
          <a:p>
            <a:pPr>
              <a:spcBef>
                <a:spcPct val="0"/>
              </a:spcBef>
              <a:buClrTx/>
              <a:buSzTx/>
              <a:buFontTx/>
              <a:buNone/>
            </a:pPr>
            <a:r>
              <a:rPr lang="zh-CN" altLang="en-US" sz="2000" b="1" dirty="0">
                <a:solidFill>
                  <a:schemeClr val="accent2"/>
                </a:solidFill>
                <a:latin typeface="Times New Roman" panose="02020603050405020304" pitchFamily="18" charset="0"/>
              </a:rPr>
              <a:t>在所有情况下都优于其他选择</a:t>
            </a:r>
          </a:p>
        </p:txBody>
      </p:sp>
      <p:sp>
        <p:nvSpPr>
          <p:cNvPr id="39942" name="文本框 1">
            <a:extLst>
              <a:ext uri="{FF2B5EF4-FFF2-40B4-BE49-F238E27FC236}">
                <a16:creationId xmlns:a16="http://schemas.microsoft.com/office/drawing/2014/main" id="{D99572C2-6C27-A54A-287D-9C6ACD52E1E9}"/>
              </a:ext>
            </a:extLst>
          </p:cNvPr>
          <p:cNvSpPr txBox="1">
            <a:spLocks noChangeArrowheads="1"/>
          </p:cNvSpPr>
          <p:nvPr/>
        </p:nvSpPr>
        <p:spPr bwMode="auto">
          <a:xfrm>
            <a:off x="5940425" y="3429000"/>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1800">
                <a:latin typeface="ZapfDingbats"/>
              </a:rPr>
              <a:t>对冲情形</a:t>
            </a:r>
          </a:p>
        </p:txBody>
      </p:sp>
      <p:sp>
        <p:nvSpPr>
          <p:cNvPr id="39943" name="文本框 6">
            <a:extLst>
              <a:ext uri="{FF2B5EF4-FFF2-40B4-BE49-F238E27FC236}">
                <a16:creationId xmlns:a16="http://schemas.microsoft.com/office/drawing/2014/main" id="{B0BB8C7E-3A55-CDB9-9215-EE7744A7B804}"/>
              </a:ext>
            </a:extLst>
          </p:cNvPr>
          <p:cNvSpPr txBox="1">
            <a:spLocks noChangeArrowheads="1"/>
          </p:cNvSpPr>
          <p:nvPr/>
        </p:nvSpPr>
        <p:spPr bwMode="auto">
          <a:xfrm>
            <a:off x="7059613" y="2689225"/>
            <a:ext cx="1295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1800">
                <a:latin typeface="ZapfDingbats"/>
              </a:rPr>
              <a:t>保险情形</a:t>
            </a:r>
          </a:p>
        </p:txBody>
      </p:sp>
      <p:sp>
        <p:nvSpPr>
          <p:cNvPr id="39944" name="文本框 7">
            <a:extLst>
              <a:ext uri="{FF2B5EF4-FFF2-40B4-BE49-F238E27FC236}">
                <a16:creationId xmlns:a16="http://schemas.microsoft.com/office/drawing/2014/main" id="{0E9B414E-C277-B562-51B7-4FAF768E9AFB}"/>
              </a:ext>
            </a:extLst>
          </p:cNvPr>
          <p:cNvSpPr txBox="1">
            <a:spLocks noChangeArrowheads="1"/>
          </p:cNvSpPr>
          <p:nvPr/>
        </p:nvSpPr>
        <p:spPr bwMode="auto">
          <a:xfrm>
            <a:off x="4427538" y="2578100"/>
            <a:ext cx="16573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1800">
                <a:latin typeface="ZapfDingbats"/>
              </a:rPr>
              <a:t>不做处理情形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3189"/>
                                        </p:tgtEl>
                                        <p:attrNameLst>
                                          <p:attrName>style.visibility</p:attrName>
                                        </p:attrNameLst>
                                      </p:cBhvr>
                                      <p:to>
                                        <p:strVal val="visible"/>
                                      </p:to>
                                    </p:set>
                                    <p:animEffect transition="in" filter="dissolve">
                                      <p:cBhvr>
                                        <p:cTn id="7" dur="500"/>
                                        <p:tgtEl>
                                          <p:spTgt spid="733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318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D6AF609-341C-1E7F-2062-B6087033A7DC}"/>
              </a:ext>
            </a:extLst>
          </p:cNvPr>
          <p:cNvSpPr>
            <a:spLocks noGrp="1" noChangeArrowheads="1"/>
          </p:cNvSpPr>
          <p:nvPr>
            <p:ph type="title" idx="4294967295"/>
          </p:nvPr>
        </p:nvSpPr>
        <p:spPr bwMode="auto">
          <a:xfrm>
            <a:off x="685800" y="762000"/>
            <a:ext cx="7772400" cy="990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4000" b="1">
                <a:ea typeface="宋体" panose="02010600030101010101" pitchFamily="2" charset="-122"/>
              </a:rPr>
              <a:t>要点</a:t>
            </a:r>
            <a:endParaRPr lang="en-US" altLang="zh-CN" sz="4000" b="1">
              <a:ea typeface="宋体" panose="02010600030101010101" pitchFamily="2" charset="-122"/>
            </a:endParaRPr>
          </a:p>
        </p:txBody>
      </p:sp>
      <p:sp>
        <p:nvSpPr>
          <p:cNvPr id="40963" name="Rectangle 3">
            <a:extLst>
              <a:ext uri="{FF2B5EF4-FFF2-40B4-BE49-F238E27FC236}">
                <a16:creationId xmlns:a16="http://schemas.microsoft.com/office/drawing/2014/main" id="{764FBA47-607B-536F-4A46-D177F3F17D5F}"/>
              </a:ext>
            </a:extLst>
          </p:cNvPr>
          <p:cNvSpPr>
            <a:spLocks noGrp="1" noChangeArrowheads="1"/>
          </p:cNvSpPr>
          <p:nvPr>
            <p:ph type="body" idx="4294967295"/>
          </p:nvPr>
        </p:nvSpPr>
        <p:spPr>
          <a:xfrm>
            <a:off x="684213" y="1628775"/>
            <a:ext cx="7918450" cy="4343400"/>
          </a:xfrm>
        </p:spPr>
        <p:txBody>
          <a:bodyPr/>
          <a:lstStyle/>
          <a:p>
            <a:pPr algn="just" eaLnBrk="1" hangingPunct="1">
              <a:lnSpc>
                <a:spcPct val="125000"/>
              </a:lnSpc>
            </a:pPr>
            <a:r>
              <a:rPr lang="zh-CN" altLang="en-US" sz="2800" b="1" dirty="0">
                <a:latin typeface="Cambria" panose="02040503050406030204" pitchFamily="18" charset="0"/>
                <a:ea typeface="Cambria" panose="02040503050406030204" pitchFamily="18" charset="0"/>
                <a:cs typeface="Times New Roman" panose="02020603050405020304" pitchFamily="18" charset="0"/>
              </a:rPr>
              <a:t>通过投保，农民保留了小麦价格上涨带来的经济利益，同时消除了价格下降风险。</a:t>
            </a:r>
          </a:p>
          <a:p>
            <a:pPr algn="just" eaLnBrk="1" hangingPunct="1">
              <a:lnSpc>
                <a:spcPct val="125000"/>
              </a:lnSpc>
            </a:pPr>
            <a:r>
              <a:rPr lang="zh-CN" altLang="en-US" sz="2800" b="1" dirty="0">
                <a:latin typeface="Cambria" panose="02040503050406030204" pitchFamily="18" charset="0"/>
                <a:ea typeface="Cambria" panose="02040503050406030204" pitchFamily="18" charset="0"/>
                <a:cs typeface="Times New Roman" panose="02020603050405020304" pitchFamily="18" charset="0"/>
              </a:rPr>
              <a:t>这种经济利益产生的代价是需要支付保险费。</a:t>
            </a:r>
          </a:p>
          <a:p>
            <a:pPr algn="just" eaLnBrk="1" hangingPunct="1">
              <a:lnSpc>
                <a:spcPct val="125000"/>
              </a:lnSpc>
            </a:pPr>
            <a:r>
              <a:rPr lang="zh-CN" altLang="en-US" sz="2800" b="1" dirty="0">
                <a:latin typeface="Cambria" panose="02040503050406030204" pitchFamily="18" charset="0"/>
                <a:ea typeface="Cambria" panose="02040503050406030204" pitchFamily="18" charset="0"/>
                <a:cs typeface="Times New Roman" panose="02020603050405020304" pitchFamily="18" charset="0"/>
              </a:rPr>
              <a:t>三种不同替代选择中没有一种方案在所有情况下都优于其他方案。</a:t>
            </a: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43C4F2B-313F-776B-7D99-760D158B679B}"/>
              </a:ext>
            </a:extLst>
          </p:cNvPr>
          <p:cNvSpPr>
            <a:spLocks noGrp="1" noChangeArrowheads="1"/>
          </p:cNvSpPr>
          <p:nvPr>
            <p:ph type="title" idx="4294967295"/>
          </p:nvPr>
        </p:nvSpPr>
        <p:spPr bwMode="auto">
          <a:xfrm>
            <a:off x="533400" y="468313"/>
            <a:ext cx="8077200" cy="76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600" b="1">
                <a:ea typeface="宋体" panose="02010600030101010101" pitchFamily="2" charset="-122"/>
              </a:rPr>
              <a:t>保险合约的基本特征</a:t>
            </a:r>
            <a:endParaRPr lang="zh-CN" altLang="en-US" sz="2400" b="1">
              <a:solidFill>
                <a:srgbClr val="0000FF"/>
              </a:solidFill>
              <a:ea typeface="楷体_GB2312"/>
              <a:cs typeface="楷体_GB2312"/>
            </a:endParaRPr>
          </a:p>
        </p:txBody>
      </p:sp>
      <p:sp>
        <p:nvSpPr>
          <p:cNvPr id="41987" name="Rectangle 3">
            <a:extLst>
              <a:ext uri="{FF2B5EF4-FFF2-40B4-BE49-F238E27FC236}">
                <a16:creationId xmlns:a16="http://schemas.microsoft.com/office/drawing/2014/main" id="{D54B3160-DB8F-0E70-ECE4-0B8370ED61C3}"/>
              </a:ext>
            </a:extLst>
          </p:cNvPr>
          <p:cNvSpPr>
            <a:spLocks noGrp="1" noChangeArrowheads="1"/>
          </p:cNvSpPr>
          <p:nvPr>
            <p:ph type="body" idx="4294967295"/>
          </p:nvPr>
        </p:nvSpPr>
        <p:spPr>
          <a:xfrm>
            <a:off x="395288" y="1412875"/>
            <a:ext cx="8569325" cy="4760913"/>
          </a:xfrm>
        </p:spPr>
        <p:txBody>
          <a:bodyPr/>
          <a:lstStyle/>
          <a:p>
            <a:pPr eaLnBrk="1" hangingPunct="1">
              <a:lnSpc>
                <a:spcPct val="125000"/>
              </a:lnSpc>
              <a:spcBef>
                <a:spcPct val="40000"/>
              </a:spcBef>
            </a:pPr>
            <a:r>
              <a:rPr lang="zh-CN" altLang="en-US" sz="2800" b="1">
                <a:latin typeface="华文宋体" panose="02010600040101010101" pitchFamily="2" charset="-122"/>
                <a:ea typeface="华文宋体" panose="02010600040101010101" pitchFamily="2" charset="-122"/>
                <a:cs typeface="Times New Roman" panose="02020603050405020304" pitchFamily="18" charset="0"/>
              </a:rPr>
              <a:t>免赔条款（</a:t>
            </a:r>
            <a:r>
              <a:rPr lang="en-US" altLang="zh-CN" sz="2800" b="1">
                <a:latin typeface="华文宋体" panose="02010600040101010101" pitchFamily="2" charset="-122"/>
                <a:ea typeface="华文宋体" panose="02010600040101010101" pitchFamily="2" charset="-122"/>
                <a:cs typeface="Times New Roman" panose="02020603050405020304" pitchFamily="18" charset="0"/>
              </a:rPr>
              <a:t> Exclusions </a:t>
            </a:r>
            <a:r>
              <a:rPr lang="zh-CN" altLang="en-US" sz="2800" b="1">
                <a:latin typeface="华文宋体" panose="02010600040101010101" pitchFamily="2" charset="-122"/>
                <a:ea typeface="华文宋体" panose="02010600040101010101" pitchFamily="2" charset="-122"/>
                <a:cs typeface="Times New Roman" panose="02020603050405020304" pitchFamily="18" charset="0"/>
              </a:rPr>
              <a:t>）除外责任是哪些看似符合保险合约承保范围的条件，但却被特别排除在外的损失。</a:t>
            </a:r>
            <a:endParaRPr lang="en-US" altLang="zh-CN" sz="2800" b="1">
              <a:latin typeface="华文宋体" panose="02010600040101010101" pitchFamily="2" charset="-122"/>
              <a:ea typeface="华文宋体" panose="02010600040101010101" pitchFamily="2" charset="-122"/>
              <a:cs typeface="Times New Roman" panose="02020603050405020304" pitchFamily="18" charset="0"/>
            </a:endParaRPr>
          </a:p>
          <a:p>
            <a:pPr lvl="1" eaLnBrk="1" hangingPunct="1">
              <a:lnSpc>
                <a:spcPct val="125000"/>
              </a:lnSpc>
              <a:spcBef>
                <a:spcPct val="40000"/>
              </a:spcBef>
            </a:pPr>
            <a:r>
              <a:rPr lang="zh-CN" altLang="en-US" sz="2400" b="1">
                <a:latin typeface="华文宋体" panose="02010600040101010101" pitchFamily="2" charset="-122"/>
                <a:ea typeface="华文宋体" panose="02010600040101010101" pitchFamily="2" charset="-122"/>
                <a:cs typeface="Times New Roman" panose="02020603050405020304" pitchFamily="18" charset="0"/>
              </a:rPr>
              <a:t>如果被保险人自杀，则人寿保险不支付死亡赔偿</a:t>
            </a:r>
            <a:endParaRPr lang="en-US" altLang="zh-CN" sz="2400" b="1">
              <a:latin typeface="华文宋体" panose="02010600040101010101" pitchFamily="2" charset="-122"/>
              <a:ea typeface="华文宋体" panose="02010600040101010101" pitchFamily="2" charset="-122"/>
              <a:cs typeface="Times New Roman" panose="02020603050405020304" pitchFamily="18" charset="0"/>
            </a:endParaRPr>
          </a:p>
          <a:p>
            <a:pPr lvl="1" eaLnBrk="1" hangingPunct="1">
              <a:lnSpc>
                <a:spcPct val="125000"/>
              </a:lnSpc>
              <a:spcBef>
                <a:spcPct val="40000"/>
              </a:spcBef>
            </a:pPr>
            <a:r>
              <a:rPr lang="zh-CN" altLang="en-US" sz="2400" b="1">
                <a:latin typeface="华文宋体" panose="02010600040101010101" pitchFamily="2" charset="-122"/>
                <a:ea typeface="华文宋体" panose="02010600040101010101" pitchFamily="2" charset="-122"/>
                <a:cs typeface="Times New Roman" panose="02020603050405020304" pitchFamily="18" charset="0"/>
              </a:rPr>
              <a:t>健康保险不包括被保险人在购买保单之前所患特定疾病</a:t>
            </a:r>
            <a:endParaRPr lang="en-US" altLang="zh-CN" sz="2400" b="1">
              <a:latin typeface="华文宋体" panose="02010600040101010101" pitchFamily="2" charset="-122"/>
              <a:ea typeface="华文宋体" panose="02010600040101010101" pitchFamily="2" charset="-122"/>
              <a:cs typeface="Times New Roman" panose="02020603050405020304" pitchFamily="18" charset="0"/>
            </a:endParaRPr>
          </a:p>
          <a:p>
            <a:pPr eaLnBrk="1" hangingPunct="1">
              <a:lnSpc>
                <a:spcPct val="125000"/>
              </a:lnSpc>
              <a:spcBef>
                <a:spcPct val="40000"/>
              </a:spcBef>
            </a:pPr>
            <a:r>
              <a:rPr lang="zh-CN" altLang="en-US" sz="2800" b="1">
                <a:latin typeface="华文宋体" panose="02010600040101010101" pitchFamily="2" charset="-122"/>
                <a:ea typeface="华文宋体" panose="02010600040101010101" pitchFamily="2" charset="-122"/>
                <a:cs typeface="Times New Roman" panose="02020603050405020304" pitchFamily="18" charset="0"/>
              </a:rPr>
              <a:t>赔付限额（</a:t>
            </a:r>
            <a:r>
              <a:rPr lang="en-US" altLang="zh-CN" sz="2800" b="1">
                <a:latin typeface="华文宋体" panose="02010600040101010101" pitchFamily="2" charset="-122"/>
                <a:ea typeface="华文宋体" panose="02010600040101010101" pitchFamily="2" charset="-122"/>
                <a:cs typeface="Times New Roman" panose="02020603050405020304" pitchFamily="18" charset="0"/>
              </a:rPr>
              <a:t>Caps</a:t>
            </a:r>
            <a:r>
              <a:rPr lang="zh-CN" altLang="en-US" sz="2800" b="1">
                <a:latin typeface="华文宋体" panose="02010600040101010101" pitchFamily="2" charset="-122"/>
                <a:ea typeface="华文宋体" panose="02010600040101010101" pitchFamily="2" charset="-122"/>
                <a:cs typeface="Times New Roman" panose="02020603050405020304" pitchFamily="18" charset="0"/>
              </a:rPr>
              <a:t>）最高限额是针对保险合约所承保的特定损失进行赔偿所设定的限额。</a:t>
            </a:r>
            <a:endParaRPr lang="en-US" altLang="zh-CN" sz="2800" b="1">
              <a:latin typeface="华文宋体" panose="02010600040101010101" pitchFamily="2" charset="-122"/>
              <a:ea typeface="华文宋体" panose="02010600040101010101" pitchFamily="2" charset="-122"/>
              <a:cs typeface="Times New Roman" panose="02020603050405020304" pitchFamily="18" charset="0"/>
            </a:endParaRPr>
          </a:p>
          <a:p>
            <a:pPr lvl="1" eaLnBrk="1" hangingPunct="1">
              <a:lnSpc>
                <a:spcPct val="125000"/>
              </a:lnSpc>
              <a:spcBef>
                <a:spcPct val="40000"/>
              </a:spcBef>
            </a:pPr>
            <a:r>
              <a:rPr lang="zh-CN" altLang="en-US" sz="2400" b="1">
                <a:latin typeface="华文宋体" panose="02010600040101010101" pitchFamily="2" charset="-122"/>
                <a:ea typeface="华文宋体" panose="02010600040101010101" pitchFamily="2" charset="-122"/>
                <a:cs typeface="Times New Roman" panose="02020603050405020304" pitchFamily="18" charset="0"/>
              </a:rPr>
              <a:t>比如：某健康保险的上限为</a:t>
            </a:r>
            <a:r>
              <a:rPr lang="en-US" altLang="zh-CN" sz="2400" b="1">
                <a:latin typeface="华文宋体" panose="02010600040101010101" pitchFamily="2" charset="-122"/>
                <a:ea typeface="华文宋体" panose="02010600040101010101" pitchFamily="2" charset="-122"/>
                <a:cs typeface="Times New Roman" panose="02020603050405020304" pitchFamily="18" charset="0"/>
              </a:rPr>
              <a:t>100</a:t>
            </a:r>
            <a:r>
              <a:rPr lang="zh-CN" altLang="en-US" sz="2400" b="1">
                <a:latin typeface="华文宋体" panose="02010600040101010101" pitchFamily="2" charset="-122"/>
                <a:ea typeface="华文宋体" panose="02010600040101010101" pitchFamily="2" charset="-122"/>
                <a:cs typeface="Times New Roman" panose="02020603050405020304" pitchFamily="18" charset="0"/>
              </a:rPr>
              <a:t>万</a:t>
            </a:r>
            <a:endParaRPr lang="en-US" altLang="zh-CN" sz="2400" b="1">
              <a:latin typeface="华文宋体" panose="02010600040101010101" pitchFamily="2" charset="-122"/>
              <a:ea typeface="华文宋体" panose="02010600040101010101" pitchFamily="2" charset="-122"/>
              <a:cs typeface="Times New Roman" panose="02020603050405020304" pitchFamily="18" charset="0"/>
            </a:endParaRP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a:extLst>
              <a:ext uri="{FF2B5EF4-FFF2-40B4-BE49-F238E27FC236}">
                <a16:creationId xmlns:a16="http://schemas.microsoft.com/office/drawing/2014/main" id="{4BA18135-5A44-B765-F12C-F683F035B42C}"/>
              </a:ext>
            </a:extLst>
          </p:cNvPr>
          <p:cNvSpPr>
            <a:spLocks noGrp="1" noChangeArrowheads="1"/>
          </p:cNvSpPr>
          <p:nvPr>
            <p:ph type="body" idx="4294967295"/>
          </p:nvPr>
        </p:nvSpPr>
        <p:spPr>
          <a:xfrm>
            <a:off x="685800" y="1196975"/>
            <a:ext cx="7772400" cy="5184775"/>
          </a:xfrm>
        </p:spPr>
        <p:txBody>
          <a:bodyPr/>
          <a:lstStyle/>
          <a:p>
            <a:pPr algn="just" eaLnBrk="1" hangingPunct="1">
              <a:lnSpc>
                <a:spcPct val="114000"/>
              </a:lnSpc>
            </a:pPr>
            <a:r>
              <a:rPr lang="zh-CN" altLang="en-US" sz="2800" b="1">
                <a:latin typeface="华文宋体" panose="02010600040101010101" pitchFamily="2" charset="-122"/>
                <a:ea typeface="华文宋体" panose="02010600040101010101" pitchFamily="2" charset="-122"/>
                <a:cs typeface="Times New Roman" panose="02020603050405020304" pitchFamily="18" charset="0"/>
              </a:rPr>
              <a:t>免赔额（</a:t>
            </a:r>
            <a:r>
              <a:rPr lang="en-US" altLang="zh-CN" sz="2800" b="1">
                <a:latin typeface="华文宋体" panose="02010600040101010101" pitchFamily="2" charset="-122"/>
                <a:ea typeface="华文宋体" panose="02010600040101010101" pitchFamily="2" charset="-122"/>
                <a:cs typeface="Times New Roman" panose="02020603050405020304" pitchFamily="18" charset="0"/>
              </a:rPr>
              <a:t> deductible </a:t>
            </a:r>
            <a:r>
              <a:rPr lang="zh-CN" altLang="en-US" sz="2800" b="1">
                <a:latin typeface="华文宋体" panose="02010600040101010101" pitchFamily="2" charset="-122"/>
                <a:ea typeface="华文宋体" panose="02010600040101010101" pitchFamily="2" charset="-122"/>
                <a:cs typeface="Times New Roman" panose="02020603050405020304" pitchFamily="18" charset="0"/>
              </a:rPr>
              <a:t>）是指被保险人在从保险方获得任何赔偿之前，必须用自己的资源支付的金额</a:t>
            </a:r>
            <a:endParaRPr lang="en-US" altLang="zh-CN" sz="2800" b="1">
              <a:latin typeface="华文宋体" panose="02010600040101010101" pitchFamily="2" charset="-122"/>
              <a:ea typeface="华文宋体" panose="02010600040101010101" pitchFamily="2" charset="-122"/>
              <a:cs typeface="Times New Roman" panose="02020603050405020304" pitchFamily="18" charset="0"/>
            </a:endParaRPr>
          </a:p>
          <a:p>
            <a:pPr lvl="1" algn="just" eaLnBrk="1" hangingPunct="1">
              <a:lnSpc>
                <a:spcPct val="114000"/>
              </a:lnSpc>
            </a:pPr>
            <a:r>
              <a:rPr lang="zh-CN" altLang="en-US" sz="2400" b="1">
                <a:latin typeface="华文宋体" panose="02010600040101010101" pitchFamily="2" charset="-122"/>
                <a:ea typeface="华文宋体" panose="02010600040101010101" pitchFamily="2" charset="-122"/>
                <a:cs typeface="Times New Roman" panose="02020603050405020304" pitchFamily="18" charset="0"/>
              </a:rPr>
              <a:t>汽车保险有</a:t>
            </a:r>
            <a:r>
              <a:rPr lang="en-US" altLang="zh-CN" sz="2400" b="1">
                <a:latin typeface="华文宋体" panose="02010600040101010101" pitchFamily="2" charset="-122"/>
                <a:ea typeface="华文宋体" panose="02010600040101010101" pitchFamily="2" charset="-122"/>
                <a:cs typeface="Times New Roman" panose="02020603050405020304" pitchFamily="18" charset="0"/>
              </a:rPr>
              <a:t>1000</a:t>
            </a:r>
            <a:r>
              <a:rPr lang="zh-CN" altLang="en-US" sz="2400" b="1">
                <a:latin typeface="华文宋体" panose="02010600040101010101" pitchFamily="2" charset="-122"/>
                <a:ea typeface="华文宋体" panose="02010600040101010101" pitchFamily="2" charset="-122"/>
                <a:cs typeface="Times New Roman" panose="02020603050405020304" pitchFamily="18" charset="0"/>
              </a:rPr>
              <a:t>英镑的免赔额，保险公司只会支付超过</a:t>
            </a:r>
            <a:r>
              <a:rPr lang="en-US" altLang="zh-CN" sz="2400" b="1">
                <a:latin typeface="华文宋体" panose="02010600040101010101" pitchFamily="2" charset="-122"/>
                <a:ea typeface="华文宋体" panose="02010600040101010101" pitchFamily="2" charset="-122"/>
                <a:cs typeface="Times New Roman" panose="02020603050405020304" pitchFamily="18" charset="0"/>
              </a:rPr>
              <a:t>1000</a:t>
            </a:r>
            <a:r>
              <a:rPr lang="zh-CN" altLang="en-US" sz="2400" b="1">
                <a:latin typeface="华文宋体" panose="02010600040101010101" pitchFamily="2" charset="-122"/>
                <a:ea typeface="华文宋体" panose="02010600040101010101" pitchFamily="2" charset="-122"/>
                <a:cs typeface="Times New Roman" panose="02020603050405020304" pitchFamily="18" charset="0"/>
              </a:rPr>
              <a:t>英镑的金额</a:t>
            </a:r>
            <a:endParaRPr lang="en-US" altLang="zh-CN" sz="2400" b="1">
              <a:latin typeface="华文宋体" panose="02010600040101010101" pitchFamily="2" charset="-122"/>
              <a:ea typeface="华文宋体" panose="02010600040101010101" pitchFamily="2" charset="-122"/>
              <a:cs typeface="Times New Roman" panose="02020603050405020304" pitchFamily="18" charset="0"/>
            </a:endParaRPr>
          </a:p>
          <a:p>
            <a:pPr algn="just" eaLnBrk="1" hangingPunct="1">
              <a:lnSpc>
                <a:spcPct val="114000"/>
              </a:lnSpc>
              <a:spcBef>
                <a:spcPct val="40000"/>
              </a:spcBef>
            </a:pPr>
            <a:r>
              <a:rPr lang="zh-CN" altLang="en-US" sz="2800" b="1">
                <a:latin typeface="华文宋体" panose="02010600040101010101" pitchFamily="2" charset="-122"/>
                <a:ea typeface="华文宋体" panose="02010600040101010101" pitchFamily="2" charset="-122"/>
                <a:cs typeface="Times New Roman" panose="02020603050405020304" pitchFamily="18" charset="0"/>
              </a:rPr>
              <a:t>共同赔付（</a:t>
            </a:r>
            <a:r>
              <a:rPr lang="en-US" altLang="zh-CN" sz="2800" b="1">
                <a:latin typeface="华文宋体" panose="02010600040101010101" pitchFamily="2" charset="-122"/>
                <a:ea typeface="华文宋体" panose="02010600040101010101" pitchFamily="2" charset="-122"/>
                <a:cs typeface="Times New Roman" panose="02020603050405020304" pitchFamily="18" charset="0"/>
              </a:rPr>
              <a:t> copayment </a:t>
            </a:r>
            <a:r>
              <a:rPr lang="zh-CN" altLang="en-US" sz="2800" b="1">
                <a:latin typeface="华文宋体" panose="02010600040101010101" pitchFamily="2" charset="-122"/>
                <a:ea typeface="华文宋体" panose="02010600040101010101" pitchFamily="2" charset="-122"/>
                <a:cs typeface="Times New Roman" panose="02020603050405020304" pitchFamily="18" charset="0"/>
              </a:rPr>
              <a:t>）功能意味着被保险人必须承担部分损失</a:t>
            </a:r>
            <a:endParaRPr lang="en-US" altLang="zh-CN" sz="2800" b="1">
              <a:latin typeface="华文宋体" panose="02010600040101010101" pitchFamily="2" charset="-122"/>
              <a:ea typeface="华文宋体" panose="02010600040101010101" pitchFamily="2" charset="-122"/>
              <a:cs typeface="Times New Roman" panose="02020603050405020304" pitchFamily="18" charset="0"/>
            </a:endParaRPr>
          </a:p>
          <a:p>
            <a:pPr lvl="1" algn="just" eaLnBrk="1" hangingPunct="1">
              <a:lnSpc>
                <a:spcPct val="114000"/>
              </a:lnSpc>
              <a:spcBef>
                <a:spcPct val="40000"/>
              </a:spcBef>
            </a:pPr>
            <a:r>
              <a:rPr lang="zh-CN" altLang="en-US" sz="2400" b="1">
                <a:latin typeface="华文宋体" panose="02010600040101010101" pitchFamily="2" charset="-122"/>
                <a:ea typeface="华文宋体" panose="02010600040101010101" pitchFamily="2" charset="-122"/>
                <a:cs typeface="Times New Roman" panose="02020603050405020304" pitchFamily="18" charset="0"/>
              </a:rPr>
              <a:t>保险规定共同赔付为损失的</a:t>
            </a:r>
            <a:r>
              <a:rPr lang="en-US" altLang="zh-CN" sz="2400" b="1">
                <a:latin typeface="华文宋体" panose="02010600040101010101" pitchFamily="2" charset="-122"/>
                <a:ea typeface="华文宋体" panose="02010600040101010101" pitchFamily="2" charset="-122"/>
                <a:cs typeface="Times New Roman" panose="02020603050405020304" pitchFamily="18" charset="0"/>
              </a:rPr>
              <a:t>20%</a:t>
            </a:r>
            <a:r>
              <a:rPr lang="zh-CN" altLang="en-US" sz="2400" b="1">
                <a:latin typeface="华文宋体" panose="02010600040101010101" pitchFamily="2" charset="-122"/>
                <a:ea typeface="华文宋体" panose="02010600040101010101" pitchFamily="2" charset="-122"/>
                <a:cs typeface="Times New Roman" panose="02020603050405020304" pitchFamily="18" charset="0"/>
              </a:rPr>
              <a:t>，保险公司支付另</a:t>
            </a:r>
            <a:r>
              <a:rPr lang="en-US" altLang="zh-CN" sz="2400" b="1">
                <a:latin typeface="华文宋体" panose="02010600040101010101" pitchFamily="2" charset="-122"/>
                <a:ea typeface="华文宋体" panose="02010600040101010101" pitchFamily="2" charset="-122"/>
                <a:cs typeface="Times New Roman" panose="02020603050405020304" pitchFamily="18" charset="0"/>
              </a:rPr>
              <a:t>80%</a:t>
            </a:r>
          </a:p>
          <a:p>
            <a:pPr algn="just" eaLnBrk="1" hangingPunct="1">
              <a:lnSpc>
                <a:spcPct val="114000"/>
              </a:lnSpc>
              <a:spcBef>
                <a:spcPct val="40000"/>
              </a:spcBef>
            </a:pPr>
            <a:r>
              <a:rPr lang="zh-CN" altLang="en-US" sz="2800" b="1">
                <a:latin typeface="华文宋体" panose="02010600040101010101" pitchFamily="2" charset="-122"/>
                <a:ea typeface="华文宋体" panose="02010600040101010101" pitchFamily="2" charset="-122"/>
                <a:cs typeface="Times New Roman" panose="02020603050405020304" pitchFamily="18" charset="0"/>
              </a:rPr>
              <a:t>保险单可以包含免赔额和共同支付额</a:t>
            </a:r>
            <a:endParaRPr lang="en-US" altLang="zh-CN" sz="2800" b="1">
              <a:latin typeface="华文宋体" panose="02010600040101010101" pitchFamily="2" charset="-122"/>
              <a:ea typeface="华文宋体" panose="02010600040101010101" pitchFamily="2" charset="-122"/>
              <a:cs typeface="Times New Roman" panose="02020603050405020304" pitchFamily="18" charset="0"/>
            </a:endParaRPr>
          </a:p>
        </p:txBody>
      </p:sp>
      <p:sp>
        <p:nvSpPr>
          <p:cNvPr id="43011" name="Rectangle 4">
            <a:extLst>
              <a:ext uri="{FF2B5EF4-FFF2-40B4-BE49-F238E27FC236}">
                <a16:creationId xmlns:a16="http://schemas.microsoft.com/office/drawing/2014/main" id="{71CEE7AD-DBE6-8FC6-09FE-CE0812F180FD}"/>
              </a:ext>
            </a:extLst>
          </p:cNvPr>
          <p:cNvSpPr>
            <a:spLocks noGrp="1" noChangeArrowheads="1"/>
          </p:cNvSpPr>
          <p:nvPr>
            <p:ph type="title" idx="4294967295"/>
          </p:nvPr>
        </p:nvSpPr>
        <p:spPr bwMode="auto">
          <a:xfrm>
            <a:off x="347663" y="476250"/>
            <a:ext cx="8796337"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3600" b="1">
                <a:ea typeface="宋体" panose="02010600030101010101" pitchFamily="2" charset="-122"/>
              </a:rPr>
              <a:t>保险合约的基本特征</a:t>
            </a:r>
            <a:endParaRPr lang="zh-CN" altLang="en-US" sz="3200" b="1">
              <a:solidFill>
                <a:srgbClr val="0000FF"/>
              </a:solidFill>
              <a:latin typeface="楷体_GB2312"/>
              <a:ea typeface="楷体_GB2312"/>
              <a:cs typeface="楷体_GB2312"/>
            </a:endParaRP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014809D7-4F16-3112-EA8B-DAED79FD0590}"/>
              </a:ext>
            </a:extLst>
          </p:cNvPr>
          <p:cNvSpPr>
            <a:spLocks noGrp="1" noChangeArrowheads="1"/>
          </p:cNvSpPr>
          <p:nvPr>
            <p:ph type="title" idx="4294967295"/>
          </p:nvPr>
        </p:nvSpPr>
        <p:spPr>
          <a:xfrm>
            <a:off x="684213" y="476250"/>
            <a:ext cx="7772400" cy="1066800"/>
          </a:xfrm>
          <a:prstGeom prst="rect">
            <a:avLst/>
          </a:prstGeom>
        </p:spPr>
        <p:txBody>
          <a:bodyPr/>
          <a:lstStyle/>
          <a:p>
            <a:pPr eaLnBrk="1" hangingPunct="1">
              <a:defRPr/>
            </a:pPr>
            <a:r>
              <a:rPr lang="zh-CN" altLang="en-US" sz="3600">
                <a:effectLst>
                  <a:outerShdw blurRad="38100" dist="38100" dir="2700000" algn="tl">
                    <a:srgbClr val="C0C0C0"/>
                  </a:outerShdw>
                </a:effectLst>
                <a:ea typeface="宋体" pitchFamily="2" charset="-122"/>
              </a:rPr>
              <a:t>其他保险机制：财务担保</a:t>
            </a:r>
            <a:br>
              <a:rPr lang="en-US" altLang="zh-CN" sz="3600">
                <a:effectLst>
                  <a:outerShdw blurRad="38100" dist="38100" dir="2700000" algn="tl">
                    <a:srgbClr val="C0C0C0"/>
                  </a:outerShdw>
                </a:effectLst>
                <a:ea typeface="宋体" pitchFamily="2" charset="-122"/>
              </a:rPr>
            </a:br>
            <a:r>
              <a:rPr lang="en-US" altLang="zh-CN" sz="3600">
                <a:effectLst>
                  <a:outerShdw blurRad="38100" dist="38100" dir="2700000" algn="tl">
                    <a:srgbClr val="C0C0C0"/>
                  </a:outerShdw>
                </a:effectLst>
                <a:ea typeface="宋体" pitchFamily="2" charset="-122"/>
              </a:rPr>
              <a:t>Financial Guarantees</a:t>
            </a:r>
            <a:endParaRPr lang="zh-CN" altLang="en-US" sz="2400" b="1">
              <a:solidFill>
                <a:srgbClr val="0000FF"/>
              </a:solidFill>
              <a:effectLst>
                <a:outerShdw blurRad="38100" dist="38100" dir="2700000" algn="tl">
                  <a:srgbClr val="C0C0C0"/>
                </a:outerShdw>
              </a:effectLst>
              <a:ea typeface="楷体_GB2312"/>
              <a:cs typeface="楷体_GB2312"/>
            </a:endParaRPr>
          </a:p>
        </p:txBody>
      </p:sp>
      <p:sp>
        <p:nvSpPr>
          <p:cNvPr id="44035" name="Rectangle 3">
            <a:extLst>
              <a:ext uri="{FF2B5EF4-FFF2-40B4-BE49-F238E27FC236}">
                <a16:creationId xmlns:a16="http://schemas.microsoft.com/office/drawing/2014/main" id="{66BB83C7-4227-10EF-249D-A31D727CC7C7}"/>
              </a:ext>
            </a:extLst>
          </p:cNvPr>
          <p:cNvSpPr>
            <a:spLocks noGrp="1" noChangeArrowheads="1"/>
          </p:cNvSpPr>
          <p:nvPr>
            <p:ph type="body" idx="4294967295"/>
          </p:nvPr>
        </p:nvSpPr>
        <p:spPr>
          <a:xfrm>
            <a:off x="503238" y="1773238"/>
            <a:ext cx="8134350" cy="4464050"/>
          </a:xfrm>
        </p:spPr>
        <p:txBody>
          <a:bodyPr/>
          <a:lstStyle/>
          <a:p>
            <a:pPr marL="0" indent="0" algn="just" eaLnBrk="1" hangingPunct="1">
              <a:lnSpc>
                <a:spcPct val="125000"/>
              </a:lnSpc>
            </a:pPr>
            <a:r>
              <a:rPr lang="zh-CN" altLang="en-US" sz="2800" b="1" dirty="0">
                <a:latin typeface="宋体" panose="02010600030101010101" pitchFamily="2" charset="-122"/>
                <a:ea typeface="宋体" panose="02010600030101010101" pitchFamily="2" charset="-122"/>
                <a:cs typeface="Times New Roman" panose="02020603050405020304" pitchFamily="18" charset="0"/>
              </a:rPr>
              <a:t>财务担保是防护信用风险的保险，信用风险是指你已经与之签订合约的另一方将违约的风险。</a:t>
            </a:r>
          </a:p>
          <a:p>
            <a:pPr marL="0" indent="0" algn="just" eaLnBrk="1" hangingPunct="1">
              <a:lnSpc>
                <a:spcPct val="125000"/>
              </a:lnSpc>
            </a:pPr>
            <a:r>
              <a:rPr lang="zh-CN" altLang="en-US" sz="2800" b="1" dirty="0">
                <a:latin typeface="宋体" panose="02010600030101010101" pitchFamily="2" charset="-122"/>
                <a:ea typeface="宋体" panose="02010600030101010101" pitchFamily="2" charset="-122"/>
                <a:cs typeface="Times New Roman" panose="02020603050405020304" pitchFamily="18" charset="0"/>
              </a:rPr>
              <a:t>贷款担保是一项合约，它要求担保者在借款者无法偿还贷款的时候，实施一笔贷款的承诺支付。</a:t>
            </a:r>
          </a:p>
          <a:p>
            <a:pPr marL="0" indent="0" algn="just" eaLnBrk="1" hangingPunct="1">
              <a:lnSpc>
                <a:spcPct val="125000"/>
              </a:lnSpc>
            </a:pPr>
            <a:r>
              <a:rPr lang="zh-CN" altLang="en-US" sz="2800" b="1" dirty="0">
                <a:latin typeface="宋体" panose="02010600030101010101" pitchFamily="2" charset="-122"/>
                <a:ea typeface="宋体" panose="02010600030101010101" pitchFamily="2" charset="-122"/>
                <a:cs typeface="Times New Roman" panose="02020603050405020304" pitchFamily="18" charset="0"/>
              </a:rPr>
              <a:t>担保实例</a:t>
            </a:r>
            <a:endParaRPr lang="en-US" altLang="zh-CN" sz="2800" b="1" dirty="0">
              <a:latin typeface="宋体" panose="02010600030101010101" pitchFamily="2" charset="-122"/>
              <a:ea typeface="宋体" panose="02010600030101010101" pitchFamily="2" charset="-122"/>
              <a:cs typeface="Times New Roman" panose="02020603050405020304" pitchFamily="18" charset="0"/>
            </a:endParaRPr>
          </a:p>
          <a:p>
            <a:pPr lvl="1" indent="-220663" algn="just" eaLnBrk="1" hangingPunct="1">
              <a:lnSpc>
                <a:spcPct val="125000"/>
              </a:lnSpc>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信用卡：发卡机构为商户提供防护信用风险的保险</a:t>
            </a:r>
          </a:p>
          <a:p>
            <a:pPr lvl="1" indent="-220663" algn="just" eaLnBrk="1" hangingPunct="1">
              <a:lnSpc>
                <a:spcPct val="125000"/>
              </a:lnSpc>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母公司为子公司的债务负责提供担保</a:t>
            </a:r>
          </a:p>
          <a:p>
            <a:pPr lvl="1" indent="-220663" algn="just" eaLnBrk="1" hangingPunct="1">
              <a:lnSpc>
                <a:spcPct val="125000"/>
              </a:lnSpc>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政府担保房屋按揭贷款</a:t>
            </a: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89E7A718-4BBC-548F-B8F0-5FF345D294E4}"/>
              </a:ext>
            </a:extLst>
          </p:cNvPr>
          <p:cNvSpPr>
            <a:spLocks noGrp="1" noChangeArrowheads="1"/>
          </p:cNvSpPr>
          <p:nvPr>
            <p:ph type="title" idx="4294967295"/>
          </p:nvPr>
        </p:nvSpPr>
        <p:spPr>
          <a:xfrm>
            <a:off x="755650" y="476250"/>
            <a:ext cx="7772400" cy="838200"/>
          </a:xfrm>
          <a:prstGeom prst="rect">
            <a:avLst/>
          </a:prstGeom>
        </p:spPr>
        <p:txBody>
          <a:bodyPr/>
          <a:lstStyle/>
          <a:p>
            <a:pPr eaLnBrk="1" hangingPunct="1">
              <a:defRPr/>
            </a:pPr>
            <a:r>
              <a:rPr lang="zh-CN" altLang="en-US" sz="2800" dirty="0">
                <a:effectLst>
                  <a:outerShdw blurRad="38100" dist="38100" dir="2700000" algn="tl">
                    <a:srgbClr val="C0C0C0"/>
                  </a:outerShdw>
                </a:effectLst>
                <a:ea typeface="宋体" pitchFamily="2" charset="-122"/>
              </a:rPr>
              <a:t>其他保险机制：利率的最高限价与最低限价</a:t>
            </a:r>
            <a:br>
              <a:rPr lang="en-US" altLang="zh-CN" sz="2800" dirty="0">
                <a:effectLst>
                  <a:outerShdw blurRad="38100" dist="38100" dir="2700000" algn="tl">
                    <a:srgbClr val="C0C0C0"/>
                  </a:outerShdw>
                </a:effectLst>
                <a:ea typeface="宋体" pitchFamily="2" charset="-122"/>
              </a:rPr>
            </a:br>
            <a:r>
              <a:rPr lang="en-US" altLang="zh-CN" sz="2800" dirty="0">
                <a:effectLst>
                  <a:outerShdw blurRad="38100" dist="38100" dir="2700000" algn="tl">
                    <a:srgbClr val="C0C0C0"/>
                  </a:outerShdw>
                </a:effectLst>
                <a:ea typeface="宋体" pitchFamily="2" charset="-122"/>
              </a:rPr>
              <a:t>Caps and Floors on Interest Rates</a:t>
            </a:r>
            <a:endParaRPr lang="zh-CN" altLang="en-US" sz="1800" b="1" dirty="0">
              <a:solidFill>
                <a:srgbClr val="0000FF"/>
              </a:solidFill>
              <a:effectLst>
                <a:outerShdw blurRad="38100" dist="38100" dir="2700000" algn="tl">
                  <a:srgbClr val="C0C0C0"/>
                </a:outerShdw>
              </a:effectLst>
              <a:ea typeface="楷体_GB2312"/>
              <a:cs typeface="楷体_GB2312"/>
            </a:endParaRPr>
          </a:p>
        </p:txBody>
      </p:sp>
      <p:sp>
        <p:nvSpPr>
          <p:cNvPr id="45059" name="Rectangle 3">
            <a:extLst>
              <a:ext uri="{FF2B5EF4-FFF2-40B4-BE49-F238E27FC236}">
                <a16:creationId xmlns:a16="http://schemas.microsoft.com/office/drawing/2014/main" id="{0279300B-1CD3-B7BC-0636-4EF716F634F6}"/>
              </a:ext>
            </a:extLst>
          </p:cNvPr>
          <p:cNvSpPr>
            <a:spLocks noGrp="1" noChangeArrowheads="1"/>
          </p:cNvSpPr>
          <p:nvPr>
            <p:ph type="body" sz="half" idx="4294967295"/>
          </p:nvPr>
        </p:nvSpPr>
        <p:spPr>
          <a:xfrm>
            <a:off x="457200" y="1555750"/>
            <a:ext cx="3962400" cy="4724400"/>
          </a:xfrm>
        </p:spPr>
        <p:txBody>
          <a:bodyPr/>
          <a:lstStyle/>
          <a:p>
            <a:pPr eaLnBrk="1" hangingPunct="1">
              <a:lnSpc>
                <a:spcPct val="125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你在银行货币市场账户中有</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5000</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美元的存款</a:t>
            </a:r>
          </a:p>
          <a:p>
            <a:pPr eaLnBrk="1" hangingPunct="1">
              <a:lnSpc>
                <a:spcPct val="125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你赚的利率以日为基础进行调整</a:t>
            </a:r>
          </a:p>
          <a:p>
            <a:pPr eaLnBrk="1" hangingPunct="1">
              <a:lnSpc>
                <a:spcPct val="125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利率风险是利率会下降的风险</a:t>
            </a:r>
          </a:p>
          <a:p>
            <a:pPr eaLnBrk="1" hangingPunct="1">
              <a:lnSpc>
                <a:spcPct val="125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保险合约：利率的最低限价，即保证最低利率</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060" name="Rectangle 4">
            <a:extLst>
              <a:ext uri="{FF2B5EF4-FFF2-40B4-BE49-F238E27FC236}">
                <a16:creationId xmlns:a16="http://schemas.microsoft.com/office/drawing/2014/main" id="{9FCC73DB-434C-F740-50D1-03E292830ECA}"/>
              </a:ext>
            </a:extLst>
          </p:cNvPr>
          <p:cNvSpPr>
            <a:spLocks noGrp="1" noChangeArrowheads="1"/>
          </p:cNvSpPr>
          <p:nvPr>
            <p:ph type="body" sz="half" idx="4294967295"/>
          </p:nvPr>
        </p:nvSpPr>
        <p:spPr>
          <a:xfrm>
            <a:off x="4656138" y="1555750"/>
            <a:ext cx="3960812" cy="4495800"/>
          </a:xfrm>
        </p:spPr>
        <p:txBody>
          <a:bodyPr/>
          <a:lstStyle/>
          <a:p>
            <a:pPr eaLnBrk="1" hangingPunct="1">
              <a:lnSpc>
                <a:spcPct val="125000"/>
              </a:lnSpc>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你获得了</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10</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万美元的利率可调整抵押贷款买房子</a:t>
            </a:r>
          </a:p>
          <a:p>
            <a:pPr eaLnBrk="1" hangingPunct="1">
              <a:lnSpc>
                <a:spcPct val="125000"/>
              </a:lnSpc>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抵押贷款利率与</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年期美国国库券利率挂钩</a:t>
            </a:r>
          </a:p>
          <a:p>
            <a:pPr eaLnBrk="1" hangingPunct="1">
              <a:lnSpc>
                <a:spcPct val="125000"/>
              </a:lnSpc>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利率风险是利率会上升的风险</a:t>
            </a:r>
          </a:p>
          <a:p>
            <a:pPr eaLnBrk="1" hangingPunct="1">
              <a:lnSpc>
                <a:spcPct val="125000"/>
              </a:lnSpc>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保险合约：利率的最高限价，即保证最高利率</a:t>
            </a:r>
            <a:endParaRPr lang="en-US" altLang="zh-CN" sz="2400" b="1">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529B0067-84A4-C7AF-0F3A-E0EC9AD18BD1}"/>
              </a:ext>
            </a:extLst>
          </p:cNvPr>
          <p:cNvSpPr>
            <a:spLocks noGrp="1"/>
          </p:cNvSpPr>
          <p:nvPr>
            <p:ph type="title"/>
          </p:nvPr>
        </p:nvSpPr>
        <p:spPr bwMode="auto">
          <a:xfrm>
            <a:off x="408041" y="462434"/>
            <a:ext cx="8243887" cy="1022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导入案例</a:t>
            </a:r>
            <a:r>
              <a:rPr lang="en-US" altLang="zh-CN" dirty="0">
                <a:ea typeface="宋体" panose="02010600030101010101" pitchFamily="2" charset="-122"/>
              </a:rPr>
              <a:t>II</a:t>
            </a:r>
            <a:r>
              <a:rPr lang="zh-CN" altLang="en-US" dirty="0">
                <a:ea typeface="宋体" panose="02010600030101010101" pitchFamily="2" charset="-122"/>
              </a:rPr>
              <a:t>：天气衍生品</a:t>
            </a:r>
          </a:p>
        </p:txBody>
      </p:sp>
      <p:sp>
        <p:nvSpPr>
          <p:cNvPr id="3" name="内容占位符 2">
            <a:extLst>
              <a:ext uri="{FF2B5EF4-FFF2-40B4-BE49-F238E27FC236}">
                <a16:creationId xmlns:a16="http://schemas.microsoft.com/office/drawing/2014/main" id="{8D106EEE-D653-1F95-C430-A50088BE0630}"/>
              </a:ext>
            </a:extLst>
          </p:cNvPr>
          <p:cNvSpPr>
            <a:spLocks noGrp="1" noChangeArrowheads="1"/>
          </p:cNvSpPr>
          <p:nvPr>
            <p:ph idx="1"/>
          </p:nvPr>
        </p:nvSpPr>
        <p:spPr>
          <a:xfrm>
            <a:off x="422328" y="1484784"/>
            <a:ext cx="8229600" cy="4456113"/>
          </a:xfrm>
        </p:spPr>
        <p:txBody>
          <a:bodyPr/>
          <a:lstStyle/>
          <a:p>
            <a:r>
              <a:rPr lang="zh-CN" altLang="en-US" sz="2000" dirty="0">
                <a:latin typeface="华文宋体" panose="02010600040101010101" pitchFamily="2" charset="-122"/>
                <a:ea typeface="华文宋体" panose="02010600040101010101" pitchFamily="2" charset="-122"/>
              </a:rPr>
              <a:t>加拿大雪地摩托车生产商</a:t>
            </a:r>
            <a:r>
              <a:rPr lang="en-US" altLang="zh-CN" sz="2000" dirty="0">
                <a:latin typeface="华文宋体" panose="02010600040101010101" pitchFamily="2" charset="-122"/>
                <a:ea typeface="华文宋体" panose="02010600040101010101" pitchFamily="2" charset="-122"/>
              </a:rPr>
              <a:t>Bombardier</a:t>
            </a:r>
            <a:r>
              <a:rPr lang="zh-CN" altLang="en-US" sz="2000" dirty="0">
                <a:latin typeface="华文宋体" panose="02010600040101010101" pitchFamily="2" charset="-122"/>
                <a:ea typeface="华文宋体" panose="02010600040101010101" pitchFamily="2" charset="-122"/>
              </a:rPr>
              <a:t>公司在销售雪地摩托过程中发现，一些客户由于担心天气不够寒冷，往往在等到下大雪之后才决定购买雪地摩托，从而影响了公司的扩张。</a:t>
            </a:r>
            <a:endParaRPr lang="en-US" altLang="zh-CN" sz="2000" dirty="0">
              <a:latin typeface="华文宋体" panose="02010600040101010101" pitchFamily="2" charset="-122"/>
              <a:ea typeface="华文宋体" panose="02010600040101010101" pitchFamily="2" charset="-122"/>
            </a:endParaRPr>
          </a:p>
          <a:p>
            <a:r>
              <a:rPr lang="zh-CN" altLang="en-US" sz="2000" dirty="0">
                <a:latin typeface="华文宋体" panose="02010600040101010101" pitchFamily="2" charset="-122"/>
                <a:ea typeface="华文宋体" panose="02010600040101010101" pitchFamily="2" charset="-122"/>
              </a:rPr>
              <a:t>于是</a:t>
            </a:r>
            <a:r>
              <a:rPr lang="en-US" altLang="zh-CN" sz="2000" dirty="0">
                <a:latin typeface="华文宋体" panose="02010600040101010101" pitchFamily="2" charset="-122"/>
                <a:ea typeface="华文宋体" panose="02010600040101010101" pitchFamily="2" charset="-122"/>
              </a:rPr>
              <a:t>Bombardier</a:t>
            </a:r>
            <a:r>
              <a:rPr lang="zh-CN" altLang="en-US" sz="2000" dirty="0">
                <a:latin typeface="华文宋体" panose="02010600040101010101" pitchFamily="2" charset="-122"/>
                <a:ea typeface="华文宋体" panose="02010600040101010101" pitchFamily="2" charset="-122"/>
              </a:rPr>
              <a:t>在冬季来临之前，在美国中西部的</a:t>
            </a:r>
            <a:r>
              <a:rPr lang="en-US" altLang="zh-CN" sz="2000" dirty="0">
                <a:latin typeface="华文宋体" panose="02010600040101010101" pitchFamily="2" charset="-122"/>
                <a:ea typeface="华文宋体" panose="02010600040101010101" pitchFamily="2" charset="-122"/>
              </a:rPr>
              <a:t>16</a:t>
            </a:r>
            <a:r>
              <a:rPr lang="zh-CN" altLang="en-US" sz="2000" dirty="0">
                <a:latin typeface="华文宋体" panose="02010600040101010101" pitchFamily="2" charset="-122"/>
                <a:ea typeface="华文宋体" panose="02010600040101010101" pitchFamily="2" charset="-122"/>
              </a:rPr>
              <a:t>个城市提前销售雪地摩托，并和消费者约定，如果冬季降雪量不到当地过去</a:t>
            </a:r>
            <a:r>
              <a:rPr lang="en-US" altLang="zh-CN" sz="2000" dirty="0">
                <a:latin typeface="华文宋体" panose="02010600040101010101" pitchFamily="2" charset="-122"/>
                <a:ea typeface="华文宋体" panose="02010600040101010101" pitchFamily="2" charset="-122"/>
              </a:rPr>
              <a:t>3</a:t>
            </a:r>
            <a:r>
              <a:rPr lang="zh-CN" altLang="en-US" sz="2000" dirty="0">
                <a:latin typeface="华文宋体" panose="02010600040101010101" pitchFamily="2" charset="-122"/>
                <a:ea typeface="华文宋体" panose="02010600040101010101" pitchFamily="2" charset="-122"/>
              </a:rPr>
              <a:t>年平均降雪量的一半，则消费者可以拿回</a:t>
            </a:r>
            <a:r>
              <a:rPr lang="en-US" altLang="zh-CN" sz="2000" dirty="0">
                <a:latin typeface="华文宋体" panose="02010600040101010101" pitchFamily="2" charset="-122"/>
                <a:ea typeface="华文宋体" panose="02010600040101010101" pitchFamily="2" charset="-122"/>
              </a:rPr>
              <a:t>1000</a:t>
            </a:r>
            <a:r>
              <a:rPr lang="zh-CN" altLang="en-US" sz="2000" dirty="0">
                <a:latin typeface="华文宋体" panose="02010600040101010101" pitchFamily="2" charset="-122"/>
                <a:ea typeface="华文宋体" panose="02010600040101010101" pitchFamily="2" charset="-122"/>
              </a:rPr>
              <a:t>美元，这个方式让消费者感到非常贴心。</a:t>
            </a:r>
            <a:endParaRPr lang="en-US" altLang="zh-CN" sz="2000" dirty="0">
              <a:latin typeface="华文宋体" panose="02010600040101010101" pitchFamily="2" charset="-122"/>
              <a:ea typeface="华文宋体" panose="02010600040101010101" pitchFamily="2" charset="-122"/>
            </a:endParaRPr>
          </a:p>
          <a:p>
            <a:r>
              <a:rPr lang="zh-CN" altLang="en-US" sz="2000" dirty="0">
                <a:latin typeface="华文宋体" panose="02010600040101010101" pitchFamily="2" charset="-122"/>
                <a:ea typeface="华文宋体" panose="02010600040101010101" pitchFamily="2" charset="-122"/>
              </a:rPr>
              <a:t>为了转移风险，</a:t>
            </a:r>
            <a:r>
              <a:rPr lang="en-US" altLang="zh-CN" sz="2000" dirty="0">
                <a:latin typeface="华文宋体" panose="02010600040101010101" pitchFamily="2" charset="-122"/>
                <a:ea typeface="华文宋体" panose="02010600040101010101" pitchFamily="2" charset="-122"/>
              </a:rPr>
              <a:t>Bombardier</a:t>
            </a:r>
            <a:r>
              <a:rPr lang="zh-CN" altLang="en-US" sz="2000" dirty="0">
                <a:latin typeface="华文宋体" panose="02010600040101010101" pitchFamily="2" charset="-122"/>
                <a:ea typeface="华文宋体" panose="02010600040101010101" pitchFamily="2" charset="-122"/>
              </a:rPr>
              <a:t>和安然公司约定，每卖出一台雪地摩托就向安然公司支付一笔费用，安然公司承诺在降雪量不足过去</a:t>
            </a:r>
            <a:r>
              <a:rPr lang="en-US" altLang="zh-CN" sz="2000" dirty="0">
                <a:latin typeface="华文宋体" panose="02010600040101010101" pitchFamily="2" charset="-122"/>
                <a:ea typeface="华文宋体" panose="02010600040101010101" pitchFamily="2" charset="-122"/>
              </a:rPr>
              <a:t>3</a:t>
            </a:r>
            <a:r>
              <a:rPr lang="zh-CN" altLang="en-US" sz="2000" dirty="0">
                <a:latin typeface="华文宋体" panose="02010600040101010101" pitchFamily="2" charset="-122"/>
                <a:ea typeface="华文宋体" panose="02010600040101010101" pitchFamily="2" charset="-122"/>
              </a:rPr>
              <a:t>年平均水平的一半时，向</a:t>
            </a:r>
            <a:r>
              <a:rPr lang="en-US" altLang="zh-CN" sz="2000" dirty="0">
                <a:latin typeface="华文宋体" panose="02010600040101010101" pitchFamily="2" charset="-122"/>
                <a:ea typeface="华文宋体" panose="02010600040101010101" pitchFamily="2" charset="-122"/>
              </a:rPr>
              <a:t>Bombardier</a:t>
            </a:r>
            <a:r>
              <a:rPr lang="zh-CN" altLang="en-US" sz="2000" dirty="0">
                <a:latin typeface="华文宋体" panose="02010600040101010101" pitchFamily="2" charset="-122"/>
                <a:ea typeface="华文宋体" panose="02010600040101010101" pitchFamily="2" charset="-122"/>
              </a:rPr>
              <a:t>公司销售的每台摩托支付</a:t>
            </a:r>
            <a:r>
              <a:rPr lang="en-US" altLang="zh-CN" sz="2000" dirty="0">
                <a:latin typeface="华文宋体" panose="02010600040101010101" pitchFamily="2" charset="-122"/>
                <a:ea typeface="华文宋体" panose="02010600040101010101" pitchFamily="2" charset="-122"/>
              </a:rPr>
              <a:t>1000</a:t>
            </a:r>
            <a:r>
              <a:rPr lang="zh-CN" altLang="en-US" sz="2000" dirty="0">
                <a:latin typeface="华文宋体" panose="02010600040101010101" pitchFamily="2" charset="-122"/>
                <a:ea typeface="华文宋体" panose="02010600040101010101" pitchFamily="2" charset="-122"/>
              </a:rPr>
              <a:t>美元。通过这个方式</a:t>
            </a:r>
            <a:r>
              <a:rPr lang="en-US" altLang="zh-CN" sz="2000" dirty="0">
                <a:latin typeface="华文宋体" panose="02010600040101010101" pitchFamily="2" charset="-122"/>
                <a:ea typeface="华文宋体" panose="02010600040101010101" pitchFamily="2" charset="-122"/>
              </a:rPr>
              <a:t>Bombardier</a:t>
            </a:r>
            <a:r>
              <a:rPr lang="zh-CN" altLang="en-US" sz="2000" dirty="0">
                <a:latin typeface="华文宋体" panose="02010600040101010101" pitchFamily="2" charset="-122"/>
                <a:ea typeface="华文宋体" panose="02010600040101010101" pitchFamily="2" charset="-122"/>
              </a:rPr>
              <a:t>公司当年销售额增长了</a:t>
            </a:r>
            <a:r>
              <a:rPr lang="en-US" altLang="zh-CN" sz="2000" dirty="0">
                <a:latin typeface="华文宋体" panose="02010600040101010101" pitchFamily="2" charset="-122"/>
                <a:ea typeface="华文宋体" panose="02010600040101010101" pitchFamily="2" charset="-122"/>
              </a:rPr>
              <a:t>38%</a:t>
            </a:r>
            <a:r>
              <a:rPr lang="zh-CN" altLang="en-US" sz="2000" dirty="0">
                <a:latin typeface="华文宋体" panose="02010600040101010101" pitchFamily="2" charset="-122"/>
                <a:ea typeface="华文宋体" panose="02010600040101010101" pitchFamily="2" charset="-122"/>
              </a:rPr>
              <a:t>。</a:t>
            </a:r>
            <a:endParaRPr lang="en-US" altLang="zh-CN" sz="2000" dirty="0">
              <a:latin typeface="华文宋体" panose="02010600040101010101" pitchFamily="2" charset="-122"/>
              <a:ea typeface="华文宋体" panose="02010600040101010101" pitchFamily="2" charset="-122"/>
            </a:endParaRPr>
          </a:p>
          <a:p>
            <a:r>
              <a:rPr lang="zh-CN" altLang="en-US" sz="2000" dirty="0">
                <a:latin typeface="华文宋体" panose="02010600040101010101" pitchFamily="2" charset="-122"/>
                <a:ea typeface="华文宋体" panose="02010600040101010101" pitchFamily="2" charset="-122"/>
              </a:rPr>
              <a:t>它通过转移天气风险，增加了销量和盈利、扩大了市场，形成了示范效应，吸引了其他公司和机构也开始积极介入天气风险交易中来。</a:t>
            </a:r>
          </a:p>
        </p:txBody>
      </p:sp>
      <p:sp>
        <p:nvSpPr>
          <p:cNvPr id="76804" name="日期占位符 3">
            <a:extLst>
              <a:ext uri="{FF2B5EF4-FFF2-40B4-BE49-F238E27FC236}">
                <a16:creationId xmlns:a16="http://schemas.microsoft.com/office/drawing/2014/main" id="{5AF1EF3C-33E0-62C7-6B19-9C297B56A394}"/>
              </a:ext>
            </a:extLst>
          </p:cNvPr>
          <p:cNvSpPr>
            <a:spLocks noGrp="1"/>
          </p:cNvSpPr>
          <p:nvPr>
            <p:ph type="dt" sz="quarter" idx="4294967295"/>
          </p:nvPr>
        </p:nvSpPr>
        <p:spPr bwMode="auto">
          <a:xfrm>
            <a:off x="457200" y="6243638"/>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1" hangingPunct="1">
              <a:spcBef>
                <a:spcPct val="0"/>
              </a:spcBef>
              <a:buClrTx/>
              <a:buSzTx/>
              <a:buFontTx/>
              <a:buNone/>
            </a:pPr>
            <a:fld id="{9CAF6C5A-D0B7-41DB-A8BB-7235963C0C7B}" type="datetime1">
              <a:rPr lang="zh-CN" altLang="en-US" sz="1400">
                <a:solidFill>
                  <a:srgbClr val="FFFFFF"/>
                </a:solidFill>
                <a:latin typeface="Verdana" panose="020B0604030504040204" pitchFamily="34" charset="0"/>
              </a:rPr>
              <a:pPr eaLnBrk="1" hangingPunct="1">
                <a:spcBef>
                  <a:spcPct val="0"/>
                </a:spcBef>
                <a:buClrTx/>
                <a:buSzTx/>
                <a:buFontTx/>
                <a:buNone/>
              </a:pPr>
              <a:t>2024/12/25</a:t>
            </a:fld>
            <a:endParaRPr lang="en-US" altLang="zh-CN" sz="1400">
              <a:solidFill>
                <a:srgbClr val="FFFFFF"/>
              </a:solidFill>
              <a:latin typeface="Verdana" panose="020B0604030504040204" pitchFamily="34" charset="0"/>
            </a:endParaRPr>
          </a:p>
        </p:txBody>
      </p:sp>
      <p:sp>
        <p:nvSpPr>
          <p:cNvPr id="76805" name="灯片编号占位符 4">
            <a:extLst>
              <a:ext uri="{FF2B5EF4-FFF2-40B4-BE49-F238E27FC236}">
                <a16:creationId xmlns:a16="http://schemas.microsoft.com/office/drawing/2014/main" id="{DB0159F2-00EA-90C2-BDD2-4CCB876C2988}"/>
              </a:ext>
            </a:extLst>
          </p:cNvPr>
          <p:cNvSpPr>
            <a:spLocks noGrp="1"/>
          </p:cNvSpPr>
          <p:nvPr>
            <p:ph type="sldNum" sz="quarter" idx="4294967295"/>
          </p:nvPr>
        </p:nvSpPr>
        <p:spPr bwMode="auto">
          <a:xfrm>
            <a:off x="6553200" y="6243638"/>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1" hangingPunct="1">
              <a:spcBef>
                <a:spcPct val="0"/>
              </a:spcBef>
              <a:buClrTx/>
              <a:buSzTx/>
              <a:buFontTx/>
              <a:buNone/>
            </a:pPr>
            <a:fld id="{86129E66-57DC-4471-B94C-F1ADFB0F2CC9}" type="slidenum">
              <a:rPr lang="en-US" altLang="zh-CN" sz="1400">
                <a:solidFill>
                  <a:srgbClr val="FFFFFF"/>
                </a:solidFill>
                <a:latin typeface="Verdana" panose="020B0604030504040204" pitchFamily="34" charset="0"/>
              </a:rPr>
              <a:pPr eaLnBrk="1" hangingPunct="1">
                <a:spcBef>
                  <a:spcPct val="0"/>
                </a:spcBef>
                <a:buClrTx/>
                <a:buSzTx/>
                <a:buFontTx/>
                <a:buNone/>
              </a:pPr>
              <a:t>3</a:t>
            </a:fld>
            <a:endParaRPr lang="en-US" altLang="zh-CN" sz="1400">
              <a:solidFill>
                <a:srgbClr val="FFFFFF"/>
              </a:solidFill>
              <a:latin typeface="Verdana" panose="020B0604030504040204" pitchFamily="34" charset="0"/>
            </a:endParaRPr>
          </a:p>
        </p:txBody>
      </p:sp>
    </p:spTree>
    <p:extLst>
      <p:ext uri="{BB962C8B-B14F-4D97-AF65-F5344CB8AC3E}">
        <p14:creationId xmlns:p14="http://schemas.microsoft.com/office/powerpoint/2010/main" val="382709667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986EC80-D466-8479-3A89-E4C2EFB8EA6F}"/>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735235" name="Rectangle 3">
            <a:extLst>
              <a:ext uri="{FF2B5EF4-FFF2-40B4-BE49-F238E27FC236}">
                <a16:creationId xmlns:a16="http://schemas.microsoft.com/office/drawing/2014/main" id="{04FA6218-BE1F-1079-9748-79FAF4AF2EFA}"/>
              </a:ext>
            </a:extLst>
          </p:cNvPr>
          <p:cNvSpPr>
            <a:spLocks noGrp="1" noChangeArrowheads="1"/>
          </p:cNvSpPr>
          <p:nvPr>
            <p:ph type="title"/>
          </p:nvPr>
        </p:nvSpPr>
        <p:spPr bwMode="auto">
          <a:xfrm>
            <a:off x="685800" y="620713"/>
            <a:ext cx="7772400" cy="914400"/>
          </a:xfrm>
          <a:ln w="12700">
            <a:miter lim="800000"/>
            <a:headEnd/>
            <a:tailEnd/>
          </a:ln>
        </p:spPr>
        <p:txBody>
          <a:bodyPr vert="horz" wrap="square" lIns="90488" tIns="44450" rIns="90488" bIns="44450"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其他保险机制：作为保险的期权</a:t>
            </a:r>
            <a:br>
              <a:rPr lang="en-US" altLang="zh-CN" sz="4000" dirty="0">
                <a:effectLst>
                  <a:outerShdw blurRad="38100" dist="38100" dir="2700000" algn="tl">
                    <a:srgbClr val="C0C0C0"/>
                  </a:outerShdw>
                </a:effectLst>
                <a:ea typeface="宋体" pitchFamily="2" charset="-122"/>
              </a:rPr>
            </a:br>
            <a:r>
              <a:rPr lang="en-US" altLang="zh-CN" sz="4000" dirty="0">
                <a:effectLst>
                  <a:outerShdw blurRad="38100" dist="38100" dir="2700000" algn="tl">
                    <a:srgbClr val="C0C0C0"/>
                  </a:outerShdw>
                </a:effectLst>
                <a:ea typeface="宋体" pitchFamily="2" charset="-122"/>
              </a:rPr>
              <a:t>Options as Insurance</a:t>
            </a:r>
          </a:p>
        </p:txBody>
      </p:sp>
      <p:sp>
        <p:nvSpPr>
          <p:cNvPr id="735236" name="Rectangle 4">
            <a:extLst>
              <a:ext uri="{FF2B5EF4-FFF2-40B4-BE49-F238E27FC236}">
                <a16:creationId xmlns:a16="http://schemas.microsoft.com/office/drawing/2014/main" id="{96C5DEA7-BBEF-7AC8-9E4C-9D17E2C0699F}"/>
              </a:ext>
            </a:extLst>
          </p:cNvPr>
          <p:cNvSpPr>
            <a:spLocks noGrp="1" noChangeArrowheads="1"/>
          </p:cNvSpPr>
          <p:nvPr>
            <p:ph type="body" sz="half" idx="1"/>
          </p:nvPr>
        </p:nvSpPr>
        <p:spPr>
          <a:xfrm>
            <a:off x="611560" y="1844824"/>
            <a:ext cx="8137525" cy="4679950"/>
          </a:xfrm>
        </p:spPr>
        <p:txBody>
          <a:bodyPr lIns="90488" rIns="90488"/>
          <a:lstStyle/>
          <a:p>
            <a:pPr>
              <a:lnSpc>
                <a:spcPct val="125000"/>
              </a:lnSpc>
              <a:defRPr/>
            </a:pPr>
            <a:r>
              <a:rPr lang="zh-CN" altLang="en-US" sz="1800" b="1" dirty="0">
                <a:latin typeface="Times New Roman" pitchFamily="18" charset="0"/>
                <a:ea typeface="宋体" pitchFamily="2" charset="-122"/>
                <a:cs typeface="Times New Roman" pitchFamily="18" charset="0"/>
              </a:rPr>
              <a:t>期权（</a:t>
            </a:r>
            <a:r>
              <a:rPr lang="en-US" altLang="zh-CN" sz="1800" b="1" dirty="0">
                <a:latin typeface="Times New Roman" pitchFamily="18" charset="0"/>
                <a:ea typeface="宋体" pitchFamily="2" charset="-122"/>
                <a:cs typeface="Times New Roman" pitchFamily="18" charset="0"/>
              </a:rPr>
              <a:t>Options</a:t>
            </a:r>
            <a:r>
              <a:rPr lang="zh-CN" altLang="en-US" sz="1800" b="1" dirty="0">
                <a:latin typeface="Times New Roman" pitchFamily="18" charset="0"/>
                <a:ea typeface="宋体" pitchFamily="2" charset="-122"/>
                <a:cs typeface="Times New Roman" pitchFamily="18" charset="0"/>
              </a:rPr>
              <a:t>）是保险合约的另一种普遍存在的类型。购买一项降低风险的期权就是针对损失的投保。</a:t>
            </a:r>
          </a:p>
          <a:p>
            <a:pPr>
              <a:lnSpc>
                <a:spcPct val="125000"/>
              </a:lnSpc>
              <a:defRPr/>
            </a:pPr>
            <a:r>
              <a:rPr lang="zh-CN" altLang="en-US" sz="1800" b="1" dirty="0">
                <a:latin typeface="Times New Roman" pitchFamily="18" charset="0"/>
                <a:ea typeface="宋体" pitchFamily="2" charset="-122"/>
                <a:cs typeface="Times New Roman" pitchFamily="18" charset="0"/>
              </a:rPr>
              <a:t>期权是指在未来以特定价格（行权价格）购买或出售某标的物的权利（而非义务），是另一种衍生品。</a:t>
            </a:r>
            <a:endParaRPr lang="en-US" altLang="zh-CN" sz="1800" b="1" dirty="0">
              <a:latin typeface="Times New Roman" pitchFamily="18" charset="0"/>
              <a:ea typeface="宋体" pitchFamily="2" charset="-122"/>
              <a:cs typeface="Times New Roman" pitchFamily="18" charset="0"/>
            </a:endParaRPr>
          </a:p>
          <a:p>
            <a:pPr lvl="1">
              <a:lnSpc>
                <a:spcPct val="125000"/>
              </a:lnSpc>
              <a:defRPr/>
            </a:pPr>
            <a:r>
              <a:rPr lang="zh-CN" altLang="en-US" sz="1600" dirty="0">
                <a:latin typeface="华文宋体" panose="02010600040101010101" pitchFamily="2" charset="-122"/>
                <a:ea typeface="华文宋体" panose="02010600040101010101" pitchFamily="2" charset="-122"/>
                <a:cs typeface="Times New Roman" pitchFamily="18" charset="0"/>
              </a:rPr>
              <a:t>看涨</a:t>
            </a:r>
            <a:r>
              <a:rPr lang="en-US" altLang="zh-CN" sz="1600" dirty="0">
                <a:latin typeface="华文宋体" panose="02010600040101010101" pitchFamily="2" charset="-122"/>
                <a:ea typeface="华文宋体" panose="02010600040101010101" pitchFamily="2" charset="-122"/>
                <a:cs typeface="Times New Roman" pitchFamily="18" charset="0"/>
              </a:rPr>
              <a:t>/</a:t>
            </a:r>
            <a:r>
              <a:rPr lang="zh-CN" altLang="en-US" sz="1600" dirty="0">
                <a:latin typeface="华文宋体" panose="02010600040101010101" pitchFamily="2" charset="-122"/>
                <a:ea typeface="华文宋体" panose="02010600040101010101" pitchFamily="2" charset="-122"/>
                <a:cs typeface="Times New Roman" pitchFamily="18" charset="0"/>
              </a:rPr>
              <a:t>看跌期权（</a:t>
            </a:r>
            <a:r>
              <a:rPr lang="en-US" altLang="zh-CN" sz="1600" dirty="0">
                <a:latin typeface="华文宋体" panose="02010600040101010101" pitchFamily="2" charset="-122"/>
                <a:ea typeface="华文宋体" panose="02010600040101010101" pitchFamily="2" charset="-122"/>
                <a:cs typeface="Times New Roman" pitchFamily="18" charset="0"/>
              </a:rPr>
              <a:t> A call </a:t>
            </a:r>
            <a:r>
              <a:rPr lang="zh-CN" altLang="en-US" sz="1600" dirty="0">
                <a:latin typeface="华文宋体" panose="02010600040101010101" pitchFamily="2" charset="-122"/>
                <a:ea typeface="华文宋体" panose="02010600040101010101" pitchFamily="2" charset="-122"/>
                <a:cs typeface="Times New Roman" pitchFamily="18" charset="0"/>
              </a:rPr>
              <a:t>）；买入</a:t>
            </a:r>
            <a:r>
              <a:rPr lang="en-US" altLang="zh-CN" sz="1600" dirty="0">
                <a:latin typeface="华文宋体" panose="02010600040101010101" pitchFamily="2" charset="-122"/>
                <a:ea typeface="华文宋体" panose="02010600040101010101" pitchFamily="2" charset="-122"/>
                <a:cs typeface="Times New Roman" pitchFamily="18" charset="0"/>
              </a:rPr>
              <a:t>/</a:t>
            </a:r>
            <a:r>
              <a:rPr lang="zh-CN" altLang="en-US" sz="1600" dirty="0">
                <a:latin typeface="华文宋体" panose="02010600040101010101" pitchFamily="2" charset="-122"/>
                <a:ea typeface="华文宋体" panose="02010600040101010101" pitchFamily="2" charset="-122"/>
                <a:cs typeface="Times New Roman" pitchFamily="18" charset="0"/>
              </a:rPr>
              <a:t>卖出期权（</a:t>
            </a:r>
            <a:r>
              <a:rPr lang="en-US" altLang="zh-CN" sz="1600" dirty="0">
                <a:latin typeface="华文宋体" panose="02010600040101010101" pitchFamily="2" charset="-122"/>
                <a:ea typeface="华文宋体" panose="02010600040101010101" pitchFamily="2" charset="-122"/>
                <a:cs typeface="Times New Roman" pitchFamily="18" charset="0"/>
              </a:rPr>
              <a:t> A put </a:t>
            </a:r>
            <a:r>
              <a:rPr lang="zh-CN" altLang="en-US" sz="1600" dirty="0">
                <a:latin typeface="华文宋体" panose="02010600040101010101" pitchFamily="2" charset="-122"/>
                <a:ea typeface="华文宋体" panose="02010600040101010101" pitchFamily="2" charset="-122"/>
                <a:cs typeface="Times New Roman" pitchFamily="18" charset="0"/>
              </a:rPr>
              <a:t>）</a:t>
            </a:r>
          </a:p>
          <a:p>
            <a:pPr lvl="1">
              <a:lnSpc>
                <a:spcPct val="125000"/>
              </a:lnSpc>
              <a:defRPr/>
            </a:pPr>
            <a:r>
              <a:rPr lang="zh-CN" altLang="en-US" sz="1600" dirty="0">
                <a:latin typeface="华文宋体" panose="02010600040101010101" pitchFamily="2" charset="-122"/>
                <a:ea typeface="华文宋体" panose="02010600040101010101" pitchFamily="2" charset="-122"/>
                <a:cs typeface="Times New Roman" pitchFamily="18" charset="0"/>
              </a:rPr>
              <a:t>敲定</a:t>
            </a:r>
            <a:r>
              <a:rPr lang="en-US" altLang="zh-CN" sz="1600" dirty="0">
                <a:latin typeface="华文宋体" panose="02010600040101010101" pitchFamily="2" charset="-122"/>
                <a:ea typeface="华文宋体" panose="02010600040101010101" pitchFamily="2" charset="-122"/>
                <a:cs typeface="Times New Roman" pitchFamily="18" charset="0"/>
              </a:rPr>
              <a:t>/</a:t>
            </a:r>
            <a:r>
              <a:rPr lang="zh-CN" altLang="en-US" sz="1600" dirty="0">
                <a:latin typeface="华文宋体" panose="02010600040101010101" pitchFamily="2" charset="-122"/>
                <a:ea typeface="华文宋体" panose="02010600040101010101" pitchFamily="2" charset="-122"/>
                <a:cs typeface="Times New Roman" pitchFamily="18" charset="0"/>
              </a:rPr>
              <a:t>行权</a:t>
            </a:r>
            <a:r>
              <a:rPr lang="en-US" altLang="zh-CN" sz="1600" dirty="0">
                <a:latin typeface="华文宋体" panose="02010600040101010101" pitchFamily="2" charset="-122"/>
                <a:ea typeface="华文宋体" panose="02010600040101010101" pitchFamily="2" charset="-122"/>
                <a:cs typeface="Times New Roman" pitchFamily="18" charset="0"/>
              </a:rPr>
              <a:t>/</a:t>
            </a:r>
            <a:r>
              <a:rPr lang="zh-CN" altLang="en-US" sz="1600" dirty="0">
                <a:latin typeface="华文宋体" panose="02010600040101010101" pitchFamily="2" charset="-122"/>
                <a:ea typeface="华文宋体" panose="02010600040101010101" pitchFamily="2" charset="-122"/>
                <a:cs typeface="Times New Roman" pitchFamily="18" charset="0"/>
              </a:rPr>
              <a:t>执行价格</a:t>
            </a:r>
            <a:r>
              <a:rPr lang="en-US" altLang="zh-CN" sz="1600" dirty="0">
                <a:latin typeface="华文宋体" panose="02010600040101010101" pitchFamily="2" charset="-122"/>
                <a:ea typeface="华文宋体" panose="02010600040101010101" pitchFamily="2" charset="-122"/>
                <a:cs typeface="Times New Roman" pitchFamily="18" charset="0"/>
              </a:rPr>
              <a:t> </a:t>
            </a:r>
            <a:r>
              <a:rPr lang="zh-CN" altLang="en-US" sz="1600" dirty="0">
                <a:latin typeface="华文宋体" panose="02010600040101010101" pitchFamily="2" charset="-122"/>
                <a:ea typeface="华文宋体" panose="02010600040101010101" pitchFamily="2" charset="-122"/>
                <a:cs typeface="Times New Roman" pitchFamily="18" charset="0"/>
              </a:rPr>
              <a:t>（</a:t>
            </a:r>
            <a:r>
              <a:rPr lang="en-US" altLang="zh-CN" sz="1600" dirty="0">
                <a:latin typeface="华文宋体" panose="02010600040101010101" pitchFamily="2" charset="-122"/>
                <a:ea typeface="华文宋体" panose="02010600040101010101" pitchFamily="2" charset="-122"/>
                <a:cs typeface="Times New Roman" pitchFamily="18" charset="0"/>
              </a:rPr>
              <a:t> Strike or exercise price </a:t>
            </a:r>
            <a:r>
              <a:rPr lang="zh-CN" altLang="en-US" sz="1600" dirty="0">
                <a:latin typeface="华文宋体" panose="02010600040101010101" pitchFamily="2" charset="-122"/>
                <a:ea typeface="华文宋体" panose="02010600040101010101" pitchFamily="2" charset="-122"/>
                <a:cs typeface="Times New Roman" pitchFamily="18" charset="0"/>
              </a:rPr>
              <a:t>）</a:t>
            </a:r>
          </a:p>
          <a:p>
            <a:pPr lvl="1">
              <a:lnSpc>
                <a:spcPct val="125000"/>
              </a:lnSpc>
              <a:defRPr/>
            </a:pPr>
            <a:r>
              <a:rPr lang="zh-CN" altLang="en-US" sz="1600" dirty="0">
                <a:latin typeface="华文宋体" panose="02010600040101010101" pitchFamily="2" charset="-122"/>
                <a:ea typeface="华文宋体" panose="02010600040101010101" pitchFamily="2" charset="-122"/>
                <a:cs typeface="Times New Roman" pitchFamily="18" charset="0"/>
              </a:rPr>
              <a:t>到期日（</a:t>
            </a:r>
            <a:r>
              <a:rPr lang="en-US" altLang="zh-CN" sz="1600" dirty="0">
                <a:latin typeface="华文宋体" panose="02010600040101010101" pitchFamily="2" charset="-122"/>
                <a:ea typeface="华文宋体" panose="02010600040101010101" pitchFamily="2" charset="-122"/>
                <a:cs typeface="Times New Roman" pitchFamily="18" charset="0"/>
              </a:rPr>
              <a:t> Expiration or maturity date </a:t>
            </a:r>
            <a:r>
              <a:rPr lang="zh-CN" altLang="en-US" sz="1600" dirty="0">
                <a:latin typeface="华文宋体" panose="02010600040101010101" pitchFamily="2" charset="-122"/>
                <a:ea typeface="华文宋体" panose="02010600040101010101" pitchFamily="2" charset="-122"/>
                <a:cs typeface="Times New Roman" pitchFamily="18" charset="0"/>
              </a:rPr>
              <a:t>）</a:t>
            </a:r>
          </a:p>
          <a:p>
            <a:pPr lvl="1">
              <a:lnSpc>
                <a:spcPct val="125000"/>
              </a:lnSpc>
              <a:defRPr/>
            </a:pPr>
            <a:r>
              <a:rPr lang="zh-CN" altLang="en-US" sz="1600" dirty="0">
                <a:latin typeface="华文宋体" panose="02010600040101010101" pitchFamily="2" charset="-122"/>
                <a:ea typeface="华文宋体" panose="02010600040101010101" pitchFamily="2" charset="-122"/>
                <a:cs typeface="Times New Roman" pitchFamily="18" charset="0"/>
              </a:rPr>
              <a:t>欧式</a:t>
            </a:r>
            <a:r>
              <a:rPr lang="en-US" altLang="zh-CN" sz="1600" dirty="0">
                <a:latin typeface="华文宋体" panose="02010600040101010101" pitchFamily="2" charset="-122"/>
                <a:ea typeface="华文宋体" panose="02010600040101010101" pitchFamily="2" charset="-122"/>
                <a:cs typeface="Times New Roman" pitchFamily="18" charset="0"/>
              </a:rPr>
              <a:t>/</a:t>
            </a:r>
            <a:r>
              <a:rPr lang="zh-CN" altLang="en-US" sz="1600" dirty="0">
                <a:latin typeface="华文宋体" panose="02010600040101010101" pitchFamily="2" charset="-122"/>
                <a:ea typeface="华文宋体" panose="02010600040101010101" pitchFamily="2" charset="-122"/>
                <a:cs typeface="Times New Roman" pitchFamily="18" charset="0"/>
              </a:rPr>
              <a:t>美式期权（</a:t>
            </a:r>
            <a:r>
              <a:rPr lang="en-US" altLang="zh-CN" sz="1600" dirty="0">
                <a:latin typeface="华文宋体" panose="02010600040101010101" pitchFamily="2" charset="-122"/>
                <a:ea typeface="华文宋体" panose="02010600040101010101" pitchFamily="2" charset="-122"/>
                <a:cs typeface="Times New Roman" pitchFamily="18" charset="0"/>
              </a:rPr>
              <a:t> European- or American-type </a:t>
            </a:r>
            <a:r>
              <a:rPr lang="zh-CN" altLang="en-US" sz="1600" dirty="0">
                <a:latin typeface="华文宋体" panose="02010600040101010101" pitchFamily="2" charset="-122"/>
                <a:ea typeface="华文宋体" panose="02010600040101010101" pitchFamily="2" charset="-122"/>
                <a:cs typeface="Times New Roman" pitchFamily="18" charset="0"/>
              </a:rPr>
              <a:t>）</a:t>
            </a:r>
            <a:endParaRPr lang="en-US" altLang="zh-CN" sz="1600" dirty="0">
              <a:latin typeface="华文宋体" panose="02010600040101010101" pitchFamily="2" charset="-122"/>
              <a:ea typeface="华文宋体" panose="02010600040101010101" pitchFamily="2" charset="-122"/>
              <a:cs typeface="Times New Roman" pitchFamily="18" charset="0"/>
            </a:endParaRPr>
          </a:p>
          <a:p>
            <a:pPr>
              <a:lnSpc>
                <a:spcPct val="125000"/>
              </a:lnSpc>
              <a:defRPr/>
            </a:pPr>
            <a:r>
              <a:rPr lang="zh-CN" altLang="en-US" sz="2000" b="1" dirty="0">
                <a:latin typeface="Times New Roman" pitchFamily="18" charset="0"/>
                <a:ea typeface="宋体" pitchFamily="2" charset="-122"/>
                <a:cs typeface="Times New Roman" pitchFamily="18" charset="0"/>
              </a:rPr>
              <a:t>举例：客户获得在</a:t>
            </a:r>
            <a:r>
              <a:rPr lang="en-US" altLang="zh-CN" sz="2000" b="1" dirty="0">
                <a:latin typeface="Times New Roman" pitchFamily="18" charset="0"/>
                <a:ea typeface="宋体" pitchFamily="2" charset="-122"/>
                <a:cs typeface="Times New Roman" pitchFamily="18" charset="0"/>
              </a:rPr>
              <a:t>1</a:t>
            </a:r>
            <a:r>
              <a:rPr lang="zh-CN" altLang="en-US" sz="2000" b="1" dirty="0">
                <a:latin typeface="Times New Roman" pitchFamily="18" charset="0"/>
                <a:ea typeface="宋体" pitchFamily="2" charset="-122"/>
                <a:cs typeface="Times New Roman" pitchFamily="18" charset="0"/>
              </a:rPr>
              <a:t>年后</a:t>
            </a:r>
            <a:r>
              <a:rPr lang="en-US" altLang="zh-CN" sz="2000" b="1" dirty="0">
                <a:latin typeface="Times New Roman" pitchFamily="18" charset="0"/>
                <a:ea typeface="宋体" pitchFamily="2" charset="-122"/>
                <a:cs typeface="Times New Roman" pitchFamily="18" charset="0"/>
              </a:rPr>
              <a:t>12</a:t>
            </a:r>
            <a:r>
              <a:rPr lang="zh-CN" altLang="en-US" sz="2000" b="1" dirty="0">
                <a:latin typeface="Times New Roman" pitchFamily="18" charset="0"/>
                <a:ea typeface="宋体" pitchFamily="2" charset="-122"/>
                <a:cs typeface="Times New Roman" pitchFamily="18" charset="0"/>
              </a:rPr>
              <a:t>月</a:t>
            </a:r>
            <a:r>
              <a:rPr lang="en-US" altLang="zh-CN" sz="2000" b="1" dirty="0">
                <a:latin typeface="Times New Roman" pitchFamily="18" charset="0"/>
                <a:ea typeface="宋体" pitchFamily="2" charset="-122"/>
                <a:cs typeface="Times New Roman" pitchFamily="18" charset="0"/>
              </a:rPr>
              <a:t>31</a:t>
            </a:r>
            <a:r>
              <a:rPr lang="zh-CN" altLang="en-US" sz="2000" b="1" dirty="0">
                <a:latin typeface="Times New Roman" pitchFamily="18" charset="0"/>
                <a:ea typeface="宋体" pitchFamily="2" charset="-122"/>
                <a:cs typeface="Times New Roman" pitchFamily="18" charset="0"/>
              </a:rPr>
              <a:t>日从航空公司按照</a:t>
            </a:r>
            <a:r>
              <a:rPr lang="en-US" altLang="zh-CN" sz="2000" b="1" dirty="0">
                <a:latin typeface="Times New Roman" pitchFamily="18" charset="0"/>
                <a:ea typeface="宋体" pitchFamily="2" charset="-122"/>
                <a:cs typeface="Times New Roman" pitchFamily="18" charset="0"/>
              </a:rPr>
              <a:t>1000</a:t>
            </a:r>
            <a:r>
              <a:rPr lang="zh-CN" altLang="en-US" sz="2000" b="1" dirty="0">
                <a:latin typeface="Times New Roman" pitchFamily="18" charset="0"/>
                <a:ea typeface="宋体" pitchFamily="2" charset="-122"/>
                <a:cs typeface="Times New Roman" pitchFamily="18" charset="0"/>
              </a:rPr>
              <a:t>元购买机票的权利。</a:t>
            </a:r>
            <a:endParaRPr lang="en-US" altLang="zh-CN" sz="2000" b="1" dirty="0">
              <a:latin typeface="Times New Roman" pitchFamily="18" charset="0"/>
              <a:ea typeface="宋体" pitchFamily="2" charset="-122"/>
              <a:cs typeface="Times New Roman" pitchFamily="18" charset="0"/>
            </a:endParaRPr>
          </a:p>
          <a:p>
            <a:pPr>
              <a:lnSpc>
                <a:spcPct val="125000"/>
              </a:lnSpc>
              <a:defRPr/>
            </a:pPr>
            <a:r>
              <a:rPr lang="zh-CN" altLang="en-US" sz="2000" b="1" dirty="0">
                <a:latin typeface="Times New Roman" pitchFamily="18" charset="0"/>
                <a:ea typeface="宋体" pitchFamily="2" charset="-122"/>
                <a:cs typeface="Times New Roman" pitchFamily="18" charset="0"/>
              </a:rPr>
              <a:t>根据标的不同，期权分为商品期权、股票期权、利率期权、汇率期权等等。</a:t>
            </a:r>
            <a:endParaRPr lang="zh-CN" altLang="en-US" sz="1600" b="1" dirty="0">
              <a:effectLst>
                <a:outerShdw blurRad="38100" dist="38100" dir="2700000" algn="tl">
                  <a:srgbClr val="C0C0C0"/>
                </a:outerShdw>
              </a:effectLst>
              <a:latin typeface="Times New Roman" pitchFamily="18" charset="0"/>
              <a:ea typeface="宋体" pitchFamily="2" charset="-122"/>
              <a:cs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5236">
                                            <p:txEl>
                                              <p:pRg st="0" end="0"/>
                                            </p:txEl>
                                          </p:spTgt>
                                        </p:tgtEl>
                                        <p:attrNameLst>
                                          <p:attrName>style.visibility</p:attrName>
                                        </p:attrNameLst>
                                      </p:cBhvr>
                                      <p:to>
                                        <p:strVal val="visible"/>
                                      </p:to>
                                    </p:set>
                                    <p:animEffect transition="in" filter="blinds(horizontal)">
                                      <p:cBhvr>
                                        <p:cTn id="7" dur="500"/>
                                        <p:tgtEl>
                                          <p:spTgt spid="7352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5236">
                                            <p:txEl>
                                              <p:pRg st="1" end="1"/>
                                            </p:txEl>
                                          </p:spTgt>
                                        </p:tgtEl>
                                        <p:attrNameLst>
                                          <p:attrName>style.visibility</p:attrName>
                                        </p:attrNameLst>
                                      </p:cBhvr>
                                      <p:to>
                                        <p:strVal val="visible"/>
                                      </p:to>
                                    </p:set>
                                    <p:animEffect transition="in" filter="blinds(horizontal)">
                                      <p:cBhvr>
                                        <p:cTn id="12" dur="500"/>
                                        <p:tgtEl>
                                          <p:spTgt spid="7352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35236">
                                            <p:txEl>
                                              <p:pRg st="2" end="2"/>
                                            </p:txEl>
                                          </p:spTgt>
                                        </p:tgtEl>
                                        <p:attrNameLst>
                                          <p:attrName>style.visibility</p:attrName>
                                        </p:attrNameLst>
                                      </p:cBhvr>
                                      <p:to>
                                        <p:strVal val="visible"/>
                                      </p:to>
                                    </p:set>
                                    <p:animEffect transition="in" filter="blinds(horizontal)">
                                      <p:cBhvr>
                                        <p:cTn id="17" dur="500"/>
                                        <p:tgtEl>
                                          <p:spTgt spid="7352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35236">
                                            <p:txEl>
                                              <p:pRg st="3" end="3"/>
                                            </p:txEl>
                                          </p:spTgt>
                                        </p:tgtEl>
                                        <p:attrNameLst>
                                          <p:attrName>style.visibility</p:attrName>
                                        </p:attrNameLst>
                                      </p:cBhvr>
                                      <p:to>
                                        <p:strVal val="visible"/>
                                      </p:to>
                                    </p:set>
                                    <p:animEffect transition="in" filter="blinds(horizontal)">
                                      <p:cBhvr>
                                        <p:cTn id="22" dur="500"/>
                                        <p:tgtEl>
                                          <p:spTgt spid="73523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35236">
                                            <p:txEl>
                                              <p:pRg st="4" end="4"/>
                                            </p:txEl>
                                          </p:spTgt>
                                        </p:tgtEl>
                                        <p:attrNameLst>
                                          <p:attrName>style.visibility</p:attrName>
                                        </p:attrNameLst>
                                      </p:cBhvr>
                                      <p:to>
                                        <p:strVal val="visible"/>
                                      </p:to>
                                    </p:set>
                                    <p:animEffect transition="in" filter="blinds(horizontal)">
                                      <p:cBhvr>
                                        <p:cTn id="27" dur="500"/>
                                        <p:tgtEl>
                                          <p:spTgt spid="73523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35236">
                                            <p:txEl>
                                              <p:pRg st="5" end="5"/>
                                            </p:txEl>
                                          </p:spTgt>
                                        </p:tgtEl>
                                        <p:attrNameLst>
                                          <p:attrName>style.visibility</p:attrName>
                                        </p:attrNameLst>
                                      </p:cBhvr>
                                      <p:to>
                                        <p:strVal val="visible"/>
                                      </p:to>
                                    </p:set>
                                    <p:animEffect transition="in" filter="blinds(horizontal)">
                                      <p:cBhvr>
                                        <p:cTn id="32" dur="500"/>
                                        <p:tgtEl>
                                          <p:spTgt spid="73523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35236">
                                            <p:txEl>
                                              <p:pRg st="7" end="7"/>
                                            </p:txEl>
                                          </p:spTgt>
                                        </p:tgtEl>
                                        <p:attrNameLst>
                                          <p:attrName>style.visibility</p:attrName>
                                        </p:attrNameLst>
                                      </p:cBhvr>
                                      <p:to>
                                        <p:strVal val="visible"/>
                                      </p:to>
                                    </p:set>
                                    <p:animEffect transition="in" filter="blinds(horizontal)">
                                      <p:cBhvr>
                                        <p:cTn id="37" dur="500"/>
                                        <p:tgtEl>
                                          <p:spTgt spid="73523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35236">
                                            <p:txEl>
                                              <p:pRg st="6" end="6"/>
                                            </p:txEl>
                                          </p:spTgt>
                                        </p:tgtEl>
                                        <p:attrNameLst>
                                          <p:attrName>style.visibility</p:attrName>
                                        </p:attrNameLst>
                                      </p:cBhvr>
                                      <p:to>
                                        <p:strVal val="visible"/>
                                      </p:to>
                                    </p:set>
                                    <p:animEffect transition="in" filter="blinds(horizontal)">
                                      <p:cBhvr>
                                        <p:cTn id="42" dur="500"/>
                                        <p:tgtEl>
                                          <p:spTgt spid="73523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3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AC567EBC-AE03-ABE9-E704-318DF096B7C1}"/>
              </a:ext>
            </a:extLst>
          </p:cNvPr>
          <p:cNvSpPr>
            <a:spLocks noGrp="1" noChangeArrowheads="1"/>
          </p:cNvSpPr>
          <p:nvPr>
            <p:ph type="title"/>
          </p:nvPr>
        </p:nvSpPr>
        <p:spPr bwMode="auto">
          <a:xfrm>
            <a:off x="468313" y="620713"/>
            <a:ext cx="8229600" cy="941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b="1" dirty="0">
                <a:latin typeface="华文宋体" panose="02010600040101010101" pitchFamily="2" charset="-122"/>
                <a:ea typeface="华文宋体" panose="02010600040101010101" pitchFamily="2" charset="-122"/>
              </a:rPr>
              <a:t>附录：期权起源</a:t>
            </a:r>
            <a:endParaRPr lang="en-US" altLang="zh-CN" b="1" dirty="0">
              <a:latin typeface="华文宋体" panose="02010600040101010101" pitchFamily="2" charset="-122"/>
              <a:ea typeface="华文宋体" panose="02010600040101010101" pitchFamily="2" charset="-122"/>
            </a:endParaRPr>
          </a:p>
        </p:txBody>
      </p:sp>
      <p:sp>
        <p:nvSpPr>
          <p:cNvPr id="80899" name="Rectangle 3">
            <a:extLst>
              <a:ext uri="{FF2B5EF4-FFF2-40B4-BE49-F238E27FC236}">
                <a16:creationId xmlns:a16="http://schemas.microsoft.com/office/drawing/2014/main" id="{B6CADB0B-9AEA-D6E8-DD50-5B294A66F7D0}"/>
              </a:ext>
            </a:extLst>
          </p:cNvPr>
          <p:cNvSpPr>
            <a:spLocks noGrp="1" noChangeArrowheads="1"/>
          </p:cNvSpPr>
          <p:nvPr>
            <p:ph type="body" idx="1"/>
          </p:nvPr>
        </p:nvSpPr>
        <p:spPr>
          <a:xfrm>
            <a:off x="395288" y="1700213"/>
            <a:ext cx="8353425" cy="4114800"/>
          </a:xfrm>
        </p:spPr>
        <p:txBody>
          <a:bodyPr/>
          <a:lstStyle/>
          <a:p>
            <a:pPr>
              <a:lnSpc>
                <a:spcPct val="125000"/>
              </a:lnSpc>
            </a:pPr>
            <a:r>
              <a:rPr lang="zh-CN" altLang="en-US" sz="2000">
                <a:latin typeface="华文宋体" panose="02010600040101010101" pitchFamily="2" charset="-122"/>
                <a:ea typeface="华文宋体" panose="02010600040101010101" pitchFamily="2" charset="-122"/>
              </a:rPr>
              <a:t>泰利斯</a:t>
            </a:r>
            <a:r>
              <a:rPr lang="en-US" altLang="zh-CN" sz="2000">
                <a:latin typeface="华文宋体" panose="02010600040101010101" pitchFamily="2" charset="-122"/>
                <a:ea typeface="华文宋体" panose="02010600040101010101" pitchFamily="2" charset="-122"/>
              </a:rPr>
              <a:t>(Tales)</a:t>
            </a:r>
            <a:r>
              <a:rPr lang="zh-CN" altLang="en-US" sz="2000">
                <a:latin typeface="华文宋体" panose="02010600040101010101" pitchFamily="2" charset="-122"/>
                <a:ea typeface="华文宋体" panose="02010600040101010101" pitchFamily="2" charset="-122"/>
              </a:rPr>
              <a:t>是古希腊一位伟大的哲学家和科学家，然而他的贫穷远近闻名，人们把他的贫穷看作是哲学无用的表现。</a:t>
            </a:r>
          </a:p>
          <a:p>
            <a:pPr>
              <a:lnSpc>
                <a:spcPct val="125000"/>
              </a:lnSpc>
            </a:pPr>
            <a:r>
              <a:rPr lang="zh-CN" altLang="en-US" sz="2000">
                <a:latin typeface="华文宋体" panose="02010600040101010101" pitchFamily="2" charset="-122"/>
                <a:ea typeface="华文宋体" panose="02010600040101010101" pitchFamily="2" charset="-122"/>
              </a:rPr>
              <a:t>在一年的冬天，通过观察天象，他认为来年的秋天橄榄会有大丰收。</a:t>
            </a:r>
          </a:p>
          <a:p>
            <a:pPr>
              <a:lnSpc>
                <a:spcPct val="125000"/>
              </a:lnSpc>
            </a:pPr>
            <a:r>
              <a:rPr lang="zh-CN" altLang="en-US" sz="2000">
                <a:latin typeface="华文宋体" panose="02010600040101010101" pitchFamily="2" charset="-122"/>
                <a:ea typeface="华文宋体" panose="02010600040101010101" pitchFamily="2" charset="-122"/>
              </a:rPr>
              <a:t>泰利斯在年初以为数不多的钱支付了米利都及周边地区所有橄榄油榨机所需要的定金。由于除他之外，无人租用，因此租金很低。</a:t>
            </a:r>
          </a:p>
          <a:p>
            <a:pPr>
              <a:lnSpc>
                <a:spcPct val="125000"/>
              </a:lnSpc>
            </a:pPr>
            <a:r>
              <a:rPr lang="zh-CN" altLang="en-US" sz="2000">
                <a:latin typeface="华文宋体" panose="02010600040101010101" pitchFamily="2" charset="-122"/>
                <a:ea typeface="华文宋体" panose="02010600040101010101" pitchFamily="2" charset="-122"/>
              </a:rPr>
              <a:t>到了来年的秋天，果真如他所盼，橄榄大丰收了，出现对橄榄油榨机的陡然需求。泰利斯就以他所选择的租赁价格租出他所库藏的压榨机，从而大赚一笔。</a:t>
            </a:r>
          </a:p>
          <a:p>
            <a:pPr>
              <a:lnSpc>
                <a:spcPct val="125000"/>
              </a:lnSpc>
            </a:pPr>
            <a:r>
              <a:rPr lang="zh-CN" altLang="en-US" sz="2000">
                <a:latin typeface="华文宋体" panose="02010600040101010101" pitchFamily="2" charset="-122"/>
                <a:ea typeface="华文宋体" panose="02010600040101010101" pitchFamily="2" charset="-122"/>
              </a:rPr>
              <a:t>泰利斯的故事说明，如果哲学家想要变得富有，那将是一件很简单的事情，只不过他们并不屑于做这样的事情而已。</a:t>
            </a:r>
            <a:endParaRPr lang="en-US" altLang="zh-CN" sz="200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2901243525"/>
      </p:ext>
    </p:extLst>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9EE8C-3830-1F2C-DD02-562F0C3A99F3}"/>
              </a:ext>
            </a:extLst>
          </p:cNvPr>
          <p:cNvSpPr>
            <a:spLocks noGrp="1"/>
          </p:cNvSpPr>
          <p:nvPr>
            <p:ph type="title"/>
          </p:nvPr>
        </p:nvSpPr>
        <p:spPr>
          <a:xfrm>
            <a:off x="457200" y="356645"/>
            <a:ext cx="8229600" cy="635005"/>
          </a:xfrm>
        </p:spPr>
        <p:txBody>
          <a:bodyPr/>
          <a:lstStyle/>
          <a:p>
            <a:r>
              <a:rPr lang="zh-CN" altLang="en-US" sz="4000" dirty="0"/>
              <a:t>期权合约在到期时的价值或收益</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4E23F9F-6C13-CB88-085B-2A9C69648753}"/>
                  </a:ext>
                </a:extLst>
              </p:cNvPr>
              <p:cNvSpPr>
                <a:spLocks noGrp="1"/>
              </p:cNvSpPr>
              <p:nvPr>
                <p:ph idx="1"/>
              </p:nvPr>
            </p:nvSpPr>
            <p:spPr>
              <a:xfrm>
                <a:off x="251520" y="1073448"/>
                <a:ext cx="8352928" cy="1479882"/>
              </a:xfrm>
            </p:spPr>
            <p:txBody>
              <a:bodyPr/>
              <a:lstStyle/>
              <a:p>
                <a:r>
                  <a:rPr lang="zh-CN" altLang="en-US" sz="2400" dirty="0"/>
                  <a:t>假设</a:t>
                </a:r>
                <a:r>
                  <a:rPr lang="en-US" altLang="zh-CN" sz="2400" dirty="0"/>
                  <a:t>t=0</a:t>
                </a:r>
                <a:r>
                  <a:rPr lang="zh-CN" altLang="en-US" sz="2400" dirty="0"/>
                  <a:t>时，看涨期权执行价格为</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0</m:t>
                        </m:r>
                      </m:sub>
                    </m:sSub>
                  </m:oMath>
                </a14:m>
                <a:r>
                  <a:rPr lang="zh-CN" altLang="en-US" sz="2400" dirty="0"/>
                  <a:t>，到期时标的资产现货价格为</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𝑇</m:t>
                        </m:r>
                      </m:sub>
                    </m:sSub>
                  </m:oMath>
                </a14:m>
                <a:r>
                  <a:rPr lang="zh-CN" altLang="en-US" sz="2400" dirty="0"/>
                  <a:t>。则到期时，看涨期权多方价值或收益为：</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𝑇</m:t>
                        </m:r>
                      </m:sub>
                    </m:sSub>
                    <m:r>
                      <a:rPr lang="en-US" altLang="zh-CN" sz="2400" i="1">
                        <a:latin typeface="Cambria Math" panose="02040503050406030204" pitchFamily="18" charset="0"/>
                      </a:rPr>
                      <m:t>=</m:t>
                    </m:r>
                  </m:oMath>
                </a14:m>
                <a:r>
                  <a:rPr lang="en-US" altLang="zh-CN" sz="2400" dirty="0"/>
                  <a:t> max(</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𝑇</m:t>
                        </m:r>
                      </m:sub>
                    </m:sSub>
                  </m:oMath>
                </a14:m>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0</m:t>
                        </m:r>
                      </m:sub>
                    </m:sSub>
                  </m:oMath>
                </a14:m>
                <a:r>
                  <a:rPr lang="en-US" altLang="zh-CN" sz="2400" dirty="0"/>
                  <a:t>,0)</a:t>
                </a:r>
                <a:r>
                  <a:rPr lang="zh-CN" altLang="en-US" sz="2400" dirty="0"/>
                  <a:t>；看涨期权空方价值或收益为：</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𝑇</m:t>
                        </m:r>
                      </m:sub>
                    </m:sSub>
                    <m:r>
                      <a:rPr lang="en-US" altLang="zh-CN" sz="2400" i="1">
                        <a:latin typeface="Cambria Math" panose="02040503050406030204" pitchFamily="18" charset="0"/>
                      </a:rPr>
                      <m:t>=</m:t>
                    </m:r>
                    <m:r>
                      <m:rPr>
                        <m:nor/>
                      </m:rPr>
                      <a:rPr lang="en-US" altLang="zh-CN" sz="2400" dirty="0"/>
                      <m:t> </m:t>
                    </m:r>
                    <m:r>
                      <m:rPr>
                        <m:nor/>
                      </m:rPr>
                      <a:rPr lang="en-US" altLang="zh-CN" sz="2400" b="0" i="0" dirty="0" smtClean="0"/>
                      <m:t>−</m:t>
                    </m:r>
                    <m:r>
                      <m:rPr>
                        <m:nor/>
                      </m:rPr>
                      <a:rPr lang="en-US" altLang="zh-CN" sz="2400" dirty="0"/>
                      <m:t>max</m:t>
                    </m:r>
                    <m:r>
                      <m:rPr>
                        <m:nor/>
                      </m:rPr>
                      <a:rPr lang="en-US" altLang="zh-CN" sz="2400" dirty="0"/>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𝑇</m:t>
                        </m:r>
                      </m:sub>
                    </m:sSub>
                    <m:r>
                      <m:rPr>
                        <m:nor/>
                      </m:rPr>
                      <a:rPr lang="en-US" altLang="zh-CN" sz="2400" dirty="0"/>
                      <m:t>− </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i="1">
                            <a:latin typeface="Cambria Math" panose="02040503050406030204" pitchFamily="18" charset="0"/>
                          </a:rPr>
                          <m:t>0</m:t>
                        </m:r>
                      </m:sub>
                    </m:sSub>
                    <m:r>
                      <m:rPr>
                        <m:nor/>
                      </m:rPr>
                      <a:rPr lang="en-US" altLang="zh-CN" sz="2400" dirty="0"/>
                      <m:t>,0)</m:t>
                    </m:r>
                  </m:oMath>
                </a14:m>
                <a:r>
                  <a:rPr lang="zh-CN" altLang="en-US" sz="2400" dirty="0"/>
                  <a:t>。因此期权也是一种衍生品。</a:t>
                </a:r>
              </a:p>
            </p:txBody>
          </p:sp>
        </mc:Choice>
        <mc:Fallback xmlns="">
          <p:sp>
            <p:nvSpPr>
              <p:cNvPr id="3" name="内容占位符 2">
                <a:extLst>
                  <a:ext uri="{FF2B5EF4-FFF2-40B4-BE49-F238E27FC236}">
                    <a16:creationId xmlns:a16="http://schemas.microsoft.com/office/drawing/2014/main" id="{14E23F9F-6C13-CB88-085B-2A9C69648753}"/>
                  </a:ext>
                </a:extLst>
              </p:cNvPr>
              <p:cNvSpPr>
                <a:spLocks noGrp="1" noRot="1" noChangeAspect="1" noMove="1" noResize="1" noEditPoints="1" noAdjustHandles="1" noChangeArrowheads="1" noChangeShapeType="1" noTextEdit="1"/>
              </p:cNvSpPr>
              <p:nvPr>
                <p:ph idx="1"/>
              </p:nvPr>
            </p:nvSpPr>
            <p:spPr>
              <a:xfrm>
                <a:off x="251520" y="1073448"/>
                <a:ext cx="8352928" cy="1479882"/>
              </a:xfrm>
              <a:blipFill>
                <a:blip r:embed="rId2"/>
                <a:stretch>
                  <a:fillRect l="-511" t="-4527" r="-146" b="-13169"/>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7637AFB4-86C5-3571-672E-32097C804FF9}"/>
              </a:ext>
            </a:extLst>
          </p:cNvPr>
          <p:cNvCxnSpPr>
            <a:cxnSpLocks/>
          </p:cNvCxnSpPr>
          <p:nvPr/>
        </p:nvCxnSpPr>
        <p:spPr bwMode="auto">
          <a:xfrm flipH="1" flipV="1">
            <a:off x="5508104" y="2639938"/>
            <a:ext cx="72008" cy="295232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0BD3C965-76DA-D4A5-A594-622CEC861305}"/>
              </a:ext>
            </a:extLst>
          </p:cNvPr>
          <p:cNvCxnSpPr>
            <a:cxnSpLocks/>
          </p:cNvCxnSpPr>
          <p:nvPr/>
        </p:nvCxnSpPr>
        <p:spPr bwMode="auto">
          <a:xfrm flipV="1">
            <a:off x="5536257" y="4116102"/>
            <a:ext cx="2708151" cy="4170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F35094E-055A-2D01-19B6-137350A58FEA}"/>
                  </a:ext>
                </a:extLst>
              </p:cNvPr>
              <p:cNvSpPr txBox="1"/>
              <p:nvPr/>
            </p:nvSpPr>
            <p:spPr>
              <a:xfrm>
                <a:off x="8206283" y="3988534"/>
                <a:ext cx="57923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𝑃</m:t>
                          </m:r>
                        </m:e>
                        <m:sub>
                          <m:r>
                            <a:rPr lang="en-US" altLang="zh-CN" sz="1600" b="0" i="1" smtClean="0">
                              <a:latin typeface="Cambria Math" panose="02040503050406030204" pitchFamily="18" charset="0"/>
                            </a:rPr>
                            <m:t>𝑇</m:t>
                          </m:r>
                        </m:sub>
                      </m:sSub>
                    </m:oMath>
                  </m:oMathPara>
                </a14:m>
                <a:endParaRPr lang="zh-CN" altLang="en-US" sz="1600" dirty="0"/>
              </a:p>
            </p:txBody>
          </p:sp>
        </mc:Choice>
        <mc:Fallback xmlns="">
          <p:sp>
            <p:nvSpPr>
              <p:cNvPr id="13" name="文本框 12">
                <a:extLst>
                  <a:ext uri="{FF2B5EF4-FFF2-40B4-BE49-F238E27FC236}">
                    <a16:creationId xmlns:a16="http://schemas.microsoft.com/office/drawing/2014/main" id="{BF35094E-055A-2D01-19B6-137350A58FEA}"/>
                  </a:ext>
                </a:extLst>
              </p:cNvPr>
              <p:cNvSpPr txBox="1">
                <a:spLocks noRot="1" noChangeAspect="1" noMove="1" noResize="1" noEditPoints="1" noAdjustHandles="1" noChangeArrowheads="1" noChangeShapeType="1" noTextEdit="1"/>
              </p:cNvSpPr>
              <p:nvPr/>
            </p:nvSpPr>
            <p:spPr>
              <a:xfrm>
                <a:off x="8206283" y="3988534"/>
                <a:ext cx="579238" cy="33855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121B785-C8E4-BD20-BE8C-FB339ABD68D8}"/>
                  </a:ext>
                </a:extLst>
              </p:cNvPr>
              <p:cNvSpPr txBox="1"/>
              <p:nvPr/>
            </p:nvSpPr>
            <p:spPr>
              <a:xfrm>
                <a:off x="6559897" y="3666510"/>
                <a:ext cx="57923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𝐸</m:t>
                          </m:r>
                        </m:e>
                        <m:sub>
                          <m:r>
                            <a:rPr lang="en-US" altLang="zh-CN" sz="1600" b="0" i="1" smtClean="0">
                              <a:latin typeface="Cambria Math" panose="02040503050406030204" pitchFamily="18" charset="0"/>
                            </a:rPr>
                            <m:t>0</m:t>
                          </m:r>
                        </m:sub>
                      </m:sSub>
                    </m:oMath>
                  </m:oMathPara>
                </a14:m>
                <a:endParaRPr lang="zh-CN" altLang="en-US" sz="1600" dirty="0"/>
              </a:p>
            </p:txBody>
          </p:sp>
        </mc:Choice>
        <mc:Fallback xmlns="">
          <p:sp>
            <p:nvSpPr>
              <p:cNvPr id="14" name="文本框 13">
                <a:extLst>
                  <a:ext uri="{FF2B5EF4-FFF2-40B4-BE49-F238E27FC236}">
                    <a16:creationId xmlns:a16="http://schemas.microsoft.com/office/drawing/2014/main" id="{5121B785-C8E4-BD20-BE8C-FB339ABD68D8}"/>
                  </a:ext>
                </a:extLst>
              </p:cNvPr>
              <p:cNvSpPr txBox="1">
                <a:spLocks noRot="1" noChangeAspect="1" noMove="1" noResize="1" noEditPoints="1" noAdjustHandles="1" noChangeArrowheads="1" noChangeShapeType="1" noTextEdit="1"/>
              </p:cNvSpPr>
              <p:nvPr/>
            </p:nvSpPr>
            <p:spPr>
              <a:xfrm>
                <a:off x="6559897" y="3666510"/>
                <a:ext cx="579238" cy="338554"/>
              </a:xfrm>
              <a:prstGeom prst="rect">
                <a:avLst/>
              </a:prstGeom>
              <a:blipFill>
                <a:blip r:embed="rId4"/>
                <a:stretch>
                  <a:fillRect/>
                </a:stretch>
              </a:blipFill>
            </p:spPr>
            <p:txBody>
              <a:bodyPr/>
              <a:lstStyle/>
              <a:p>
                <a:r>
                  <a:rPr lang="zh-CN" altLang="en-US">
                    <a:noFill/>
                  </a:rPr>
                  <a:t> </a:t>
                </a:r>
              </a:p>
            </p:txBody>
          </p:sp>
        </mc:Fallback>
      </mc:AlternateContent>
      <p:cxnSp>
        <p:nvCxnSpPr>
          <p:cNvPr id="16" name="直接连接符 15">
            <a:extLst>
              <a:ext uri="{FF2B5EF4-FFF2-40B4-BE49-F238E27FC236}">
                <a16:creationId xmlns:a16="http://schemas.microsoft.com/office/drawing/2014/main" id="{9E66399A-222E-F0ED-1D30-D6D93F17FF13}"/>
              </a:ext>
            </a:extLst>
          </p:cNvPr>
          <p:cNvCxnSpPr>
            <a:cxnSpLocks/>
          </p:cNvCxnSpPr>
          <p:nvPr/>
        </p:nvCxnSpPr>
        <p:spPr bwMode="auto">
          <a:xfrm flipV="1">
            <a:off x="6876256" y="3068960"/>
            <a:ext cx="1008112" cy="1088851"/>
          </a:xfrm>
          <a:prstGeom prst="line">
            <a:avLst/>
          </a:prstGeom>
          <a:ln w="19050">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0ED4A5A0-1FF4-B7D9-E168-B617D347A140}"/>
              </a:ext>
            </a:extLst>
          </p:cNvPr>
          <p:cNvCxnSpPr/>
          <p:nvPr/>
        </p:nvCxnSpPr>
        <p:spPr bwMode="auto">
          <a:xfrm>
            <a:off x="3972731" y="5589240"/>
            <a:ext cx="0" cy="0"/>
          </a:xfrm>
          <a:prstGeom prst="line">
            <a:avLst/>
          </a:prstGeom>
          <a:solidFill>
            <a:schemeClr val="accent1"/>
          </a:solidFill>
          <a:ln w="12700" cap="flat" cmpd="sng" algn="ctr">
            <a:solidFill>
              <a:srgbClr val="FF0000"/>
            </a:solidFill>
            <a:prstDash val="solid"/>
            <a:round/>
            <a:headEnd type="stealth" w="med" len="med"/>
            <a:tailEnd type="stealth" w="med" len="med"/>
          </a:ln>
          <a:effectLst/>
        </p:spPr>
      </p:cxnSp>
      <p:cxnSp>
        <p:nvCxnSpPr>
          <p:cNvPr id="20" name="直接连接符 19">
            <a:extLst>
              <a:ext uri="{FF2B5EF4-FFF2-40B4-BE49-F238E27FC236}">
                <a16:creationId xmlns:a16="http://schemas.microsoft.com/office/drawing/2014/main" id="{BA3ADAF3-1373-F1B1-28EB-4D53B29851B4}"/>
              </a:ext>
            </a:extLst>
          </p:cNvPr>
          <p:cNvCxnSpPr>
            <a:cxnSpLocks/>
          </p:cNvCxnSpPr>
          <p:nvPr/>
        </p:nvCxnSpPr>
        <p:spPr bwMode="auto">
          <a:xfrm flipH="1" flipV="1">
            <a:off x="6890691" y="4151538"/>
            <a:ext cx="1180281" cy="1088851"/>
          </a:xfrm>
          <a:prstGeom prst="line">
            <a:avLst/>
          </a:prstGeom>
          <a:ln w="19050">
            <a:solidFill>
              <a:srgbClr val="FF0000"/>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CFD24657-5885-E275-49F6-3E251C70C6E4}"/>
                  </a:ext>
                </a:extLst>
              </p:cNvPr>
              <p:cNvSpPr txBox="1"/>
              <p:nvPr/>
            </p:nvSpPr>
            <p:spPr>
              <a:xfrm>
                <a:off x="7313513" y="2722607"/>
                <a:ext cx="1472008" cy="338554"/>
              </a:xfrm>
              <a:prstGeom prst="rect">
                <a:avLst/>
              </a:prstGeom>
              <a:noFill/>
            </p:spPr>
            <p:txBody>
              <a:bodyPr wrap="square">
                <a:spAutoFit/>
              </a:bodyPr>
              <a:lstStyle/>
              <a:p>
                <a14:m>
                  <m:oMath xmlns:m="http://schemas.openxmlformats.org/officeDocument/2006/math">
                    <m:r>
                      <a:rPr lang="zh-CN" altLang="en-US" sz="1600" i="1">
                        <a:latin typeface="Cambria Math" panose="02040503050406030204" pitchFamily="18" charset="0"/>
                      </a:rPr>
                      <m:t>看</m:t>
                    </m:r>
                  </m:oMath>
                </a14:m>
                <a:r>
                  <a:rPr lang="zh-CN" altLang="en-US" sz="1600" dirty="0"/>
                  <a:t>涨期权多方</a:t>
                </a:r>
              </a:p>
            </p:txBody>
          </p:sp>
        </mc:Choice>
        <mc:Fallback xmlns="">
          <p:sp>
            <p:nvSpPr>
              <p:cNvPr id="25" name="文本框 24">
                <a:extLst>
                  <a:ext uri="{FF2B5EF4-FFF2-40B4-BE49-F238E27FC236}">
                    <a16:creationId xmlns:a16="http://schemas.microsoft.com/office/drawing/2014/main" id="{CFD24657-5885-E275-49F6-3E251C70C6E4}"/>
                  </a:ext>
                </a:extLst>
              </p:cNvPr>
              <p:cNvSpPr txBox="1">
                <a:spLocks noRot="1" noChangeAspect="1" noMove="1" noResize="1" noEditPoints="1" noAdjustHandles="1" noChangeArrowheads="1" noChangeShapeType="1" noTextEdit="1"/>
              </p:cNvSpPr>
              <p:nvPr/>
            </p:nvSpPr>
            <p:spPr>
              <a:xfrm>
                <a:off x="7313513" y="2722607"/>
                <a:ext cx="1472008" cy="338554"/>
              </a:xfrm>
              <a:prstGeom prst="rect">
                <a:avLst/>
              </a:prstGeom>
              <a:blipFill>
                <a:blip r:embed="rId5"/>
                <a:stretch>
                  <a:fillRect l="-415" t="-9091"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8B68618A-7183-C60D-EEBE-6695D7C69095}"/>
                  </a:ext>
                </a:extLst>
              </p:cNvPr>
              <p:cNvSpPr txBox="1"/>
              <p:nvPr/>
            </p:nvSpPr>
            <p:spPr>
              <a:xfrm>
                <a:off x="7380312" y="5204953"/>
                <a:ext cx="1472008" cy="338554"/>
              </a:xfrm>
              <a:prstGeom prst="rect">
                <a:avLst/>
              </a:prstGeom>
              <a:noFill/>
            </p:spPr>
            <p:txBody>
              <a:bodyPr wrap="square">
                <a:spAutoFit/>
              </a:bodyPr>
              <a:lstStyle/>
              <a:p>
                <a14:m>
                  <m:oMath xmlns:m="http://schemas.openxmlformats.org/officeDocument/2006/math">
                    <m:r>
                      <a:rPr lang="zh-CN" altLang="en-US" sz="1600" i="1">
                        <a:latin typeface="Cambria Math" panose="02040503050406030204" pitchFamily="18" charset="0"/>
                      </a:rPr>
                      <m:t>看涨</m:t>
                    </m:r>
                  </m:oMath>
                </a14:m>
                <a:r>
                  <a:rPr lang="zh-CN" altLang="en-US" sz="1600" dirty="0"/>
                  <a:t>期权空方</a:t>
                </a:r>
              </a:p>
            </p:txBody>
          </p:sp>
        </mc:Choice>
        <mc:Fallback xmlns="">
          <p:sp>
            <p:nvSpPr>
              <p:cNvPr id="26" name="文本框 25">
                <a:extLst>
                  <a:ext uri="{FF2B5EF4-FFF2-40B4-BE49-F238E27FC236}">
                    <a16:creationId xmlns:a16="http://schemas.microsoft.com/office/drawing/2014/main" id="{8B68618A-7183-C60D-EEBE-6695D7C69095}"/>
                  </a:ext>
                </a:extLst>
              </p:cNvPr>
              <p:cNvSpPr txBox="1">
                <a:spLocks noRot="1" noChangeAspect="1" noMove="1" noResize="1" noEditPoints="1" noAdjustHandles="1" noChangeArrowheads="1" noChangeShapeType="1" noTextEdit="1"/>
              </p:cNvSpPr>
              <p:nvPr/>
            </p:nvSpPr>
            <p:spPr>
              <a:xfrm>
                <a:off x="7380312" y="5204953"/>
                <a:ext cx="1472008" cy="338554"/>
              </a:xfrm>
              <a:prstGeom prst="rect">
                <a:avLst/>
              </a:prstGeom>
              <a:blipFill>
                <a:blip r:embed="rId6"/>
                <a:stretch>
                  <a:fillRect l="-415" t="-9091"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FD021146-6C1D-95E4-324A-4D98A2922250}"/>
                  </a:ext>
                </a:extLst>
              </p:cNvPr>
              <p:cNvSpPr txBox="1"/>
              <p:nvPr/>
            </p:nvSpPr>
            <p:spPr>
              <a:xfrm>
                <a:off x="575110" y="2803594"/>
                <a:ext cx="4817131" cy="3046988"/>
              </a:xfrm>
              <a:prstGeom prst="rect">
                <a:avLst/>
              </a:prstGeom>
              <a:noFill/>
            </p:spPr>
            <p:txBody>
              <a:bodyPr wrap="square" rtlCol="0">
                <a:spAutoFit/>
              </a:bodyPr>
              <a:lstStyle/>
              <a:p>
                <a:r>
                  <a:rPr lang="zh-CN" altLang="en-US" dirty="0"/>
                  <a:t>课堂练习：</a:t>
                </a:r>
                <a:endParaRPr lang="en-US" altLang="zh-CN" dirty="0"/>
              </a:p>
              <a:p>
                <a:pPr marL="342900" indent="-342900">
                  <a:buFont typeface="Arial" panose="020B0604020202020204" pitchFamily="34" charset="0"/>
                  <a:buChar char="•"/>
                </a:pPr>
                <a:r>
                  <a:rPr lang="zh-CN" altLang="en-US" dirty="0"/>
                  <a:t>假设小麦看涨期权执行价格为</a:t>
                </a:r>
                <a:r>
                  <a:rPr lang="en-US" altLang="zh-CN" dirty="0"/>
                  <a:t>5</a:t>
                </a:r>
                <a:r>
                  <a:rPr lang="zh-CN" altLang="en-US" dirty="0"/>
                  <a:t>元</a:t>
                </a:r>
                <a:r>
                  <a:rPr lang="en-US" altLang="zh-CN" dirty="0"/>
                  <a:t>/</a:t>
                </a:r>
                <a:r>
                  <a:rPr lang="zh-CN" altLang="en-US" dirty="0"/>
                  <a:t>千克，到期时小麦现货价格为</a:t>
                </a:r>
                <a:r>
                  <a:rPr lang="en-US" altLang="zh-CN" dirty="0"/>
                  <a:t>7</a:t>
                </a:r>
                <a:r>
                  <a:rPr lang="zh-CN" altLang="en-US" dirty="0"/>
                  <a:t>元</a:t>
                </a:r>
                <a:r>
                  <a:rPr lang="en-US" altLang="zh-CN" dirty="0"/>
                  <a:t>/</a:t>
                </a:r>
                <a:r>
                  <a:rPr lang="zh-CN" altLang="en-US" dirty="0"/>
                  <a:t>千克，则到期时看涨期权多方或空方在的收益是多少？</a:t>
                </a:r>
                <a:endParaRPr lang="en-US" altLang="zh-CN" dirty="0"/>
              </a:p>
              <a:p>
                <a:pPr marL="342900" indent="-342900">
                  <a:buFont typeface="Arial" panose="020B0604020202020204" pitchFamily="34" charset="0"/>
                  <a:buChar char="•"/>
                </a:pPr>
                <a:r>
                  <a:rPr lang="zh-CN" altLang="en-US" dirty="0"/>
                  <a:t>解：看涨期权多方收益</a:t>
                </a:r>
                <a:r>
                  <a:rPr lang="en-US" altLang="zh-CN" dirty="0"/>
                  <a:t>=</a:t>
                </a:r>
                <a:r>
                  <a:rPr lang="en-US" altLang="zh-CN" sz="2400" dirty="0"/>
                  <a:t> </a:t>
                </a:r>
                <a:r>
                  <a:rPr lang="en-US" altLang="zh-CN" dirty="0"/>
                  <a:t>max(</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𝑇</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i="1">
                            <a:latin typeface="Cambria Math" panose="02040503050406030204" pitchFamily="18" charset="0"/>
                          </a:rPr>
                          <m:t>0</m:t>
                        </m:r>
                      </m:sub>
                    </m:sSub>
                  </m:oMath>
                </a14:m>
                <a:r>
                  <a:rPr lang="en-US" altLang="zh-CN" dirty="0"/>
                  <a:t>,0) =2</a:t>
                </a:r>
                <a:r>
                  <a:rPr lang="zh-CN" altLang="en-US" dirty="0"/>
                  <a:t>（元</a:t>
                </a:r>
                <a:r>
                  <a:rPr lang="en-US" altLang="zh-CN" dirty="0"/>
                  <a:t>/</a:t>
                </a:r>
                <a:r>
                  <a:rPr lang="zh-CN" altLang="en-US" dirty="0"/>
                  <a:t>千克）；空方收益</a:t>
                </a:r>
                <a:r>
                  <a:rPr lang="en-US" altLang="zh-CN" dirty="0"/>
                  <a:t>=-2</a:t>
                </a:r>
                <a:r>
                  <a:rPr lang="zh-CN" altLang="en-US" dirty="0"/>
                  <a:t>（元</a:t>
                </a:r>
                <a:r>
                  <a:rPr lang="en-US" altLang="zh-CN" dirty="0"/>
                  <a:t>/</a:t>
                </a:r>
                <a:r>
                  <a:rPr lang="zh-CN" altLang="en-US" dirty="0"/>
                  <a:t>千克）</a:t>
                </a:r>
              </a:p>
            </p:txBody>
          </p:sp>
        </mc:Choice>
        <mc:Fallback xmlns="">
          <p:sp>
            <p:nvSpPr>
              <p:cNvPr id="27" name="文本框 26">
                <a:extLst>
                  <a:ext uri="{FF2B5EF4-FFF2-40B4-BE49-F238E27FC236}">
                    <a16:creationId xmlns:a16="http://schemas.microsoft.com/office/drawing/2014/main" id="{FD021146-6C1D-95E4-324A-4D98A2922250}"/>
                  </a:ext>
                </a:extLst>
              </p:cNvPr>
              <p:cNvSpPr txBox="1">
                <a:spLocks noRot="1" noChangeAspect="1" noMove="1" noResize="1" noEditPoints="1" noAdjustHandles="1" noChangeArrowheads="1" noChangeShapeType="1" noTextEdit="1"/>
              </p:cNvSpPr>
              <p:nvPr/>
            </p:nvSpPr>
            <p:spPr>
              <a:xfrm>
                <a:off x="575110" y="2803594"/>
                <a:ext cx="4817131" cy="3046988"/>
              </a:xfrm>
              <a:prstGeom prst="rect">
                <a:avLst/>
              </a:prstGeom>
              <a:blipFill>
                <a:blip r:embed="rId7"/>
                <a:stretch>
                  <a:fillRect l="-1896" t="-2400" r="-632" b="-38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2AD0D95-661D-CC13-334E-80E67B43829C}"/>
                  </a:ext>
                </a:extLst>
              </p:cNvPr>
              <p:cNvSpPr txBox="1"/>
              <p:nvPr/>
            </p:nvSpPr>
            <p:spPr>
              <a:xfrm>
                <a:off x="5536257" y="2529354"/>
                <a:ext cx="144016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600" i="1">
                          <a:latin typeface="Cambria Math" panose="02040503050406030204" pitchFamily="18" charset="0"/>
                        </a:rPr>
                        <m:t>期货</m:t>
                      </m:r>
                      <m:r>
                        <a:rPr lang="zh-CN" altLang="en-US" sz="1600" i="1" smtClean="0">
                          <a:latin typeface="Cambria Math" panose="02040503050406030204" pitchFamily="18" charset="0"/>
                        </a:rPr>
                        <m:t>到期</m:t>
                      </m:r>
                      <m:r>
                        <a:rPr lang="zh-CN" altLang="en-US" sz="1600" i="1">
                          <a:latin typeface="Cambria Math" panose="02040503050406030204" pitchFamily="18" charset="0"/>
                        </a:rPr>
                        <m:t>收益</m:t>
                      </m:r>
                    </m:oMath>
                  </m:oMathPara>
                </a14:m>
                <a:endParaRPr lang="zh-CN" altLang="en-US" sz="1600" dirty="0"/>
              </a:p>
            </p:txBody>
          </p:sp>
        </mc:Choice>
        <mc:Fallback xmlns="">
          <p:sp>
            <p:nvSpPr>
              <p:cNvPr id="28" name="文本框 27">
                <a:extLst>
                  <a:ext uri="{FF2B5EF4-FFF2-40B4-BE49-F238E27FC236}">
                    <a16:creationId xmlns:a16="http://schemas.microsoft.com/office/drawing/2014/main" id="{32AD0D95-661D-CC13-334E-80E67B43829C}"/>
                  </a:ext>
                </a:extLst>
              </p:cNvPr>
              <p:cNvSpPr txBox="1">
                <a:spLocks noRot="1" noChangeAspect="1" noMove="1" noResize="1" noEditPoints="1" noAdjustHandles="1" noChangeArrowheads="1" noChangeShapeType="1" noTextEdit="1"/>
              </p:cNvSpPr>
              <p:nvPr/>
            </p:nvSpPr>
            <p:spPr>
              <a:xfrm>
                <a:off x="5536257" y="2529354"/>
                <a:ext cx="1440160" cy="338554"/>
              </a:xfrm>
              <a:prstGeom prst="rect">
                <a:avLst/>
              </a:prstGeom>
              <a:blipFill>
                <a:blip r:embed="rId8"/>
                <a:stretch>
                  <a:fillRect b="-3636"/>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5514EE60-9BEE-19D8-4849-FBEF11B07635}"/>
              </a:ext>
            </a:extLst>
          </p:cNvPr>
          <p:cNvCxnSpPr>
            <a:cxnSpLocks/>
          </p:cNvCxnSpPr>
          <p:nvPr/>
        </p:nvCxnSpPr>
        <p:spPr bwMode="auto">
          <a:xfrm>
            <a:off x="5536257" y="4157811"/>
            <a:ext cx="1339999" cy="0"/>
          </a:xfrm>
          <a:prstGeom prst="line">
            <a:avLst/>
          </a:prstGeom>
          <a:ln w="19050">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151794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 calcmode="lin" valueType="num">
                                      <p:cBhvr additive="base">
                                        <p:cTn id="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
                                            <p:txEl>
                                              <p:pRg st="1" end="1"/>
                                            </p:txEl>
                                          </p:spTgt>
                                        </p:tgtEl>
                                        <p:attrNameLst>
                                          <p:attrName>style.visibility</p:attrName>
                                        </p:attrNameLst>
                                      </p:cBhvr>
                                      <p:to>
                                        <p:strVal val="visible"/>
                                      </p:to>
                                    </p:set>
                                    <p:anim calcmode="lin" valueType="num">
                                      <p:cBhvr additive="base">
                                        <p:cTn id="13"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
                                            <p:txEl>
                                              <p:pRg st="2" end="2"/>
                                            </p:txEl>
                                          </p:spTgt>
                                        </p:tgtEl>
                                        <p:attrNameLst>
                                          <p:attrName>style.visibility</p:attrName>
                                        </p:attrNameLst>
                                      </p:cBhvr>
                                      <p:to>
                                        <p:strVal val="visible"/>
                                      </p:to>
                                    </p:set>
                                    <p:anim calcmode="lin" valueType="num">
                                      <p:cBhvr additive="base">
                                        <p:cTn id="19"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9EE8C-3830-1F2C-DD02-562F0C3A99F3}"/>
              </a:ext>
            </a:extLst>
          </p:cNvPr>
          <p:cNvSpPr>
            <a:spLocks noGrp="1"/>
          </p:cNvSpPr>
          <p:nvPr>
            <p:ph type="title"/>
          </p:nvPr>
        </p:nvSpPr>
        <p:spPr>
          <a:xfrm>
            <a:off x="457200" y="274846"/>
            <a:ext cx="8229600" cy="635005"/>
          </a:xfrm>
        </p:spPr>
        <p:txBody>
          <a:bodyPr/>
          <a:lstStyle/>
          <a:p>
            <a:r>
              <a:rPr lang="zh-CN" altLang="en-US" sz="4000" dirty="0"/>
              <a:t>期权合约在到期时的价值或收益</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4E23F9F-6C13-CB88-085B-2A9C69648753}"/>
                  </a:ext>
                </a:extLst>
              </p:cNvPr>
              <p:cNvSpPr>
                <a:spLocks noGrp="1"/>
              </p:cNvSpPr>
              <p:nvPr>
                <p:ph idx="1"/>
              </p:nvPr>
            </p:nvSpPr>
            <p:spPr>
              <a:xfrm>
                <a:off x="251520" y="1073448"/>
                <a:ext cx="8352928" cy="1479882"/>
              </a:xfrm>
            </p:spPr>
            <p:txBody>
              <a:bodyPr/>
              <a:lstStyle/>
              <a:p>
                <a:r>
                  <a:rPr lang="zh-CN" altLang="en-US" sz="2400" dirty="0"/>
                  <a:t>假设</a:t>
                </a:r>
                <a:r>
                  <a:rPr lang="en-US" altLang="zh-CN" sz="2400" dirty="0"/>
                  <a:t>t=0</a:t>
                </a:r>
                <a:r>
                  <a:rPr lang="zh-CN" altLang="en-US" sz="2400" dirty="0"/>
                  <a:t>时，看跌期权执行价格为</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0</m:t>
                        </m:r>
                      </m:sub>
                    </m:sSub>
                  </m:oMath>
                </a14:m>
                <a:r>
                  <a:rPr lang="zh-CN" altLang="en-US" sz="2400" dirty="0"/>
                  <a:t>，到期时标的资产价格现货价格为</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𝑇</m:t>
                        </m:r>
                      </m:sub>
                    </m:sSub>
                  </m:oMath>
                </a14:m>
                <a:r>
                  <a:rPr lang="zh-CN" altLang="en-US" sz="2400" dirty="0"/>
                  <a:t>。则到期时，看跌期权多方价值或收益为：</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𝑇</m:t>
                        </m:r>
                      </m:sub>
                    </m:sSub>
                    <m:r>
                      <a:rPr lang="en-US" altLang="zh-CN" sz="2400" i="1">
                        <a:latin typeface="Cambria Math" panose="02040503050406030204" pitchFamily="18" charset="0"/>
                      </a:rPr>
                      <m:t>=</m:t>
                    </m:r>
                  </m:oMath>
                </a14:m>
                <a:r>
                  <a:rPr lang="en-US" altLang="zh-CN" sz="2400" dirty="0"/>
                  <a:t> max(</a:t>
                </a:r>
                <a14:m>
                  <m:oMath xmlns:m="http://schemas.openxmlformats.org/officeDocument/2006/math">
                    <m:sSub>
                      <m:sSubPr>
                        <m:ctrlPr>
                          <a:rPr lang="en-US" altLang="zh-CN" sz="2400" i="1" smtClean="0">
                            <a:latin typeface="Cambria Math" panose="02040503050406030204" pitchFamily="18" charset="0"/>
                          </a:rPr>
                        </m:ctrlPr>
                      </m:sSub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𝐸</m:t>
                            </m:r>
                          </m:e>
                          <m:sub>
                            <m:r>
                              <a:rPr lang="en-US" altLang="zh-CN" sz="2400" i="1">
                                <a:latin typeface="Cambria Math" panose="02040503050406030204" pitchFamily="18" charset="0"/>
                              </a:rPr>
                              <m:t>0</m:t>
                            </m:r>
                          </m:sub>
                        </m:sSub>
                        <m:r>
                          <a:rPr lang="en-US" altLang="zh-CN" sz="2400" i="1" smtClean="0">
                            <a:latin typeface="Cambria Math" panose="02040503050406030204" pitchFamily="18" charset="0"/>
                          </a:rPr>
                          <m:t>−</m:t>
                        </m:r>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𝑇</m:t>
                        </m:r>
                      </m:sub>
                    </m:sSub>
                  </m:oMath>
                </a14:m>
                <a:r>
                  <a:rPr lang="en-US" altLang="zh-CN" sz="2400" dirty="0"/>
                  <a:t>,0)</a:t>
                </a:r>
                <a:r>
                  <a:rPr lang="zh-CN" altLang="en-US" sz="2400" dirty="0"/>
                  <a:t>；看跌期权空方价值或收益为：</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𝑉</m:t>
                        </m:r>
                      </m:e>
                      <m:sub>
                        <m:r>
                          <a:rPr lang="en-US" altLang="zh-CN" sz="2400" b="0" i="1" smtClean="0">
                            <a:latin typeface="Cambria Math" panose="02040503050406030204" pitchFamily="18" charset="0"/>
                          </a:rPr>
                          <m:t>𝑇</m:t>
                        </m:r>
                      </m:sub>
                    </m:sSub>
                    <m:r>
                      <a:rPr lang="en-US" altLang="zh-CN" sz="2400" i="1">
                        <a:latin typeface="Cambria Math" panose="02040503050406030204" pitchFamily="18" charset="0"/>
                      </a:rPr>
                      <m:t>=</m:t>
                    </m:r>
                    <m:r>
                      <m:rPr>
                        <m:nor/>
                      </m:rPr>
                      <a:rPr lang="en-US" altLang="zh-CN" sz="2400" dirty="0"/>
                      <m:t> </m:t>
                    </m:r>
                    <m:r>
                      <m:rPr>
                        <m:nor/>
                      </m:rPr>
                      <a:rPr lang="en-US" altLang="zh-CN" sz="2400" b="0" i="0" dirty="0" smtClean="0"/>
                      <m:t>−</m:t>
                    </m:r>
                    <m:r>
                      <m:rPr>
                        <m:nor/>
                      </m:rPr>
                      <a:rPr lang="en-US" altLang="zh-CN" sz="2400" dirty="0"/>
                      <m:t>max</m:t>
                    </m:r>
                    <m:r>
                      <m:rPr>
                        <m:nor/>
                      </m:rPr>
                      <a:rPr lang="en-US" altLang="zh-CN" sz="2400" dirty="0"/>
                      <m:t>(</m:t>
                    </m:r>
                    <m:sSub>
                      <m:sSubPr>
                        <m:ctrlPr>
                          <a:rPr lang="en-US" altLang="zh-CN" sz="2400" i="1">
                            <a:latin typeface="Cambria Math" panose="02040503050406030204" pitchFamily="18" charset="0"/>
                          </a:rPr>
                        </m:ctrlPr>
                      </m:sSub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𝐸</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m:t>
                        </m:r>
                        <m:r>
                          <a:rPr lang="en-US" altLang="zh-CN" sz="2400" i="1">
                            <a:latin typeface="Cambria Math" panose="02040503050406030204" pitchFamily="18" charset="0"/>
                          </a:rPr>
                          <m:t>𝑃</m:t>
                        </m:r>
                      </m:e>
                      <m:sub>
                        <m:r>
                          <a:rPr lang="en-US" altLang="zh-CN" sz="2400" i="1">
                            <a:latin typeface="Cambria Math" panose="02040503050406030204" pitchFamily="18" charset="0"/>
                          </a:rPr>
                          <m:t>𝑇</m:t>
                        </m:r>
                      </m:sub>
                    </m:sSub>
                    <m:r>
                      <m:rPr>
                        <m:nor/>
                      </m:rPr>
                      <a:rPr lang="en-US" altLang="zh-CN" sz="2400" dirty="0"/>
                      <m:t>,0)</m:t>
                    </m:r>
                  </m:oMath>
                </a14:m>
                <a:r>
                  <a:rPr lang="zh-CN" altLang="en-US" sz="2400" dirty="0"/>
                  <a:t>。因此看跌期权也是一种衍生品。</a:t>
                </a:r>
              </a:p>
            </p:txBody>
          </p:sp>
        </mc:Choice>
        <mc:Fallback xmlns="">
          <p:sp>
            <p:nvSpPr>
              <p:cNvPr id="3" name="内容占位符 2">
                <a:extLst>
                  <a:ext uri="{FF2B5EF4-FFF2-40B4-BE49-F238E27FC236}">
                    <a16:creationId xmlns:a16="http://schemas.microsoft.com/office/drawing/2014/main" id="{14E23F9F-6C13-CB88-085B-2A9C69648753}"/>
                  </a:ext>
                </a:extLst>
              </p:cNvPr>
              <p:cNvSpPr>
                <a:spLocks noGrp="1" noRot="1" noChangeAspect="1" noMove="1" noResize="1" noEditPoints="1" noAdjustHandles="1" noChangeArrowheads="1" noChangeShapeType="1" noTextEdit="1"/>
              </p:cNvSpPr>
              <p:nvPr>
                <p:ph idx="1"/>
              </p:nvPr>
            </p:nvSpPr>
            <p:spPr>
              <a:xfrm>
                <a:off x="251520" y="1073448"/>
                <a:ext cx="8352928" cy="1479882"/>
              </a:xfrm>
              <a:blipFill>
                <a:blip r:embed="rId2"/>
                <a:stretch>
                  <a:fillRect l="-511" t="-4527" r="-146" b="-13169"/>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7637AFB4-86C5-3571-672E-32097C804FF9}"/>
              </a:ext>
            </a:extLst>
          </p:cNvPr>
          <p:cNvCxnSpPr>
            <a:cxnSpLocks/>
          </p:cNvCxnSpPr>
          <p:nvPr/>
        </p:nvCxnSpPr>
        <p:spPr bwMode="auto">
          <a:xfrm flipH="1" flipV="1">
            <a:off x="5508104" y="2639938"/>
            <a:ext cx="72008" cy="295232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0BD3C965-76DA-D4A5-A594-622CEC861305}"/>
              </a:ext>
            </a:extLst>
          </p:cNvPr>
          <p:cNvCxnSpPr>
            <a:cxnSpLocks/>
          </p:cNvCxnSpPr>
          <p:nvPr/>
        </p:nvCxnSpPr>
        <p:spPr bwMode="auto">
          <a:xfrm flipV="1">
            <a:off x="5536257" y="4116102"/>
            <a:ext cx="2708151" cy="4170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F35094E-055A-2D01-19B6-137350A58FEA}"/>
                  </a:ext>
                </a:extLst>
              </p:cNvPr>
              <p:cNvSpPr txBox="1"/>
              <p:nvPr/>
            </p:nvSpPr>
            <p:spPr>
              <a:xfrm>
                <a:off x="8206283" y="3988534"/>
                <a:ext cx="57923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𝑃</m:t>
                          </m:r>
                        </m:e>
                        <m:sub>
                          <m:r>
                            <a:rPr lang="en-US" altLang="zh-CN" sz="1600" b="0" i="1" smtClean="0">
                              <a:latin typeface="Cambria Math" panose="02040503050406030204" pitchFamily="18" charset="0"/>
                            </a:rPr>
                            <m:t>𝑇</m:t>
                          </m:r>
                        </m:sub>
                      </m:sSub>
                    </m:oMath>
                  </m:oMathPara>
                </a14:m>
                <a:endParaRPr lang="zh-CN" altLang="en-US" sz="1600" dirty="0"/>
              </a:p>
            </p:txBody>
          </p:sp>
        </mc:Choice>
        <mc:Fallback xmlns="">
          <p:sp>
            <p:nvSpPr>
              <p:cNvPr id="13" name="文本框 12">
                <a:extLst>
                  <a:ext uri="{FF2B5EF4-FFF2-40B4-BE49-F238E27FC236}">
                    <a16:creationId xmlns:a16="http://schemas.microsoft.com/office/drawing/2014/main" id="{BF35094E-055A-2D01-19B6-137350A58FEA}"/>
                  </a:ext>
                </a:extLst>
              </p:cNvPr>
              <p:cNvSpPr txBox="1">
                <a:spLocks noRot="1" noChangeAspect="1" noMove="1" noResize="1" noEditPoints="1" noAdjustHandles="1" noChangeArrowheads="1" noChangeShapeType="1" noTextEdit="1"/>
              </p:cNvSpPr>
              <p:nvPr/>
            </p:nvSpPr>
            <p:spPr>
              <a:xfrm>
                <a:off x="8206283" y="3988534"/>
                <a:ext cx="579238" cy="33855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121B785-C8E4-BD20-BE8C-FB339ABD68D8}"/>
                  </a:ext>
                </a:extLst>
              </p:cNvPr>
              <p:cNvSpPr txBox="1"/>
              <p:nvPr/>
            </p:nvSpPr>
            <p:spPr>
              <a:xfrm>
                <a:off x="6559897" y="3666510"/>
                <a:ext cx="57923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𝐸</m:t>
                          </m:r>
                        </m:e>
                        <m:sub>
                          <m:r>
                            <a:rPr lang="en-US" altLang="zh-CN" sz="1600" b="0" i="1" smtClean="0">
                              <a:latin typeface="Cambria Math" panose="02040503050406030204" pitchFamily="18" charset="0"/>
                            </a:rPr>
                            <m:t>0</m:t>
                          </m:r>
                        </m:sub>
                      </m:sSub>
                    </m:oMath>
                  </m:oMathPara>
                </a14:m>
                <a:endParaRPr lang="zh-CN" altLang="en-US" sz="1600" dirty="0"/>
              </a:p>
            </p:txBody>
          </p:sp>
        </mc:Choice>
        <mc:Fallback xmlns="">
          <p:sp>
            <p:nvSpPr>
              <p:cNvPr id="14" name="文本框 13">
                <a:extLst>
                  <a:ext uri="{FF2B5EF4-FFF2-40B4-BE49-F238E27FC236}">
                    <a16:creationId xmlns:a16="http://schemas.microsoft.com/office/drawing/2014/main" id="{5121B785-C8E4-BD20-BE8C-FB339ABD68D8}"/>
                  </a:ext>
                </a:extLst>
              </p:cNvPr>
              <p:cNvSpPr txBox="1">
                <a:spLocks noRot="1" noChangeAspect="1" noMove="1" noResize="1" noEditPoints="1" noAdjustHandles="1" noChangeArrowheads="1" noChangeShapeType="1" noTextEdit="1"/>
              </p:cNvSpPr>
              <p:nvPr/>
            </p:nvSpPr>
            <p:spPr>
              <a:xfrm>
                <a:off x="6559897" y="3666510"/>
                <a:ext cx="579238" cy="338554"/>
              </a:xfrm>
              <a:prstGeom prst="rect">
                <a:avLst/>
              </a:prstGeom>
              <a:blipFill>
                <a:blip r:embed="rId4"/>
                <a:stretch>
                  <a:fillRect/>
                </a:stretch>
              </a:blipFill>
            </p:spPr>
            <p:txBody>
              <a:bodyPr/>
              <a:lstStyle/>
              <a:p>
                <a:r>
                  <a:rPr lang="zh-CN" altLang="en-US">
                    <a:noFill/>
                  </a:rPr>
                  <a:t> </a:t>
                </a:r>
              </a:p>
            </p:txBody>
          </p:sp>
        </mc:Fallback>
      </mc:AlternateContent>
      <p:cxnSp>
        <p:nvCxnSpPr>
          <p:cNvPr id="16" name="直接连接符 15">
            <a:extLst>
              <a:ext uri="{FF2B5EF4-FFF2-40B4-BE49-F238E27FC236}">
                <a16:creationId xmlns:a16="http://schemas.microsoft.com/office/drawing/2014/main" id="{9E66399A-222E-F0ED-1D30-D6D93F17FF13}"/>
              </a:ext>
            </a:extLst>
          </p:cNvPr>
          <p:cNvCxnSpPr>
            <a:cxnSpLocks/>
          </p:cNvCxnSpPr>
          <p:nvPr/>
        </p:nvCxnSpPr>
        <p:spPr bwMode="auto">
          <a:xfrm flipH="1" flipV="1">
            <a:off x="5536257" y="3140968"/>
            <a:ext cx="1339999" cy="1016843"/>
          </a:xfrm>
          <a:prstGeom prst="line">
            <a:avLst/>
          </a:prstGeom>
          <a:ln w="19050">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0ED4A5A0-1FF4-B7D9-E168-B617D347A140}"/>
              </a:ext>
            </a:extLst>
          </p:cNvPr>
          <p:cNvCxnSpPr/>
          <p:nvPr/>
        </p:nvCxnSpPr>
        <p:spPr bwMode="auto">
          <a:xfrm>
            <a:off x="3972731" y="5589240"/>
            <a:ext cx="0" cy="0"/>
          </a:xfrm>
          <a:prstGeom prst="line">
            <a:avLst/>
          </a:prstGeom>
          <a:solidFill>
            <a:schemeClr val="accent1"/>
          </a:solidFill>
          <a:ln w="12700" cap="flat" cmpd="sng" algn="ctr">
            <a:solidFill>
              <a:srgbClr val="FF0000"/>
            </a:solidFill>
            <a:prstDash val="solid"/>
            <a:round/>
            <a:headEnd type="stealth" w="med" len="med"/>
            <a:tailEnd type="stealth" w="med" len="med"/>
          </a:ln>
          <a:effectLst/>
        </p:spPr>
      </p:cxnSp>
      <p:cxnSp>
        <p:nvCxnSpPr>
          <p:cNvPr id="20" name="直接连接符 19">
            <a:extLst>
              <a:ext uri="{FF2B5EF4-FFF2-40B4-BE49-F238E27FC236}">
                <a16:creationId xmlns:a16="http://schemas.microsoft.com/office/drawing/2014/main" id="{BA3ADAF3-1373-F1B1-28EB-4D53B29851B4}"/>
              </a:ext>
            </a:extLst>
          </p:cNvPr>
          <p:cNvCxnSpPr>
            <a:cxnSpLocks/>
          </p:cNvCxnSpPr>
          <p:nvPr/>
        </p:nvCxnSpPr>
        <p:spPr bwMode="auto">
          <a:xfrm flipV="1">
            <a:off x="5608886" y="4124089"/>
            <a:ext cx="1269404" cy="1257114"/>
          </a:xfrm>
          <a:prstGeom prst="line">
            <a:avLst/>
          </a:prstGeom>
          <a:ln w="19050">
            <a:solidFill>
              <a:srgbClr val="FF0000"/>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CFD24657-5885-E275-49F6-3E251C70C6E4}"/>
                  </a:ext>
                </a:extLst>
              </p:cNvPr>
              <p:cNvSpPr txBox="1"/>
              <p:nvPr/>
            </p:nvSpPr>
            <p:spPr>
              <a:xfrm>
                <a:off x="7313513" y="2722607"/>
                <a:ext cx="1000671" cy="584775"/>
              </a:xfrm>
              <a:prstGeom prst="rect">
                <a:avLst/>
              </a:prstGeom>
              <a:noFill/>
            </p:spPr>
            <p:txBody>
              <a:bodyPr wrap="square">
                <a:spAutoFit/>
              </a:bodyPr>
              <a:lstStyle/>
              <a:p>
                <a14:m>
                  <m:oMath xmlns:m="http://schemas.openxmlformats.org/officeDocument/2006/math">
                    <m:r>
                      <a:rPr lang="zh-CN" altLang="en-US" sz="1600" i="1">
                        <a:latin typeface="Cambria Math" panose="02040503050406030204" pitchFamily="18" charset="0"/>
                      </a:rPr>
                      <m:t>看</m:t>
                    </m:r>
                    <m:r>
                      <a:rPr lang="zh-CN" altLang="en-US" sz="1600" i="1" smtClean="0">
                        <a:latin typeface="Cambria Math" panose="02040503050406030204" pitchFamily="18" charset="0"/>
                      </a:rPr>
                      <m:t>跌</m:t>
                    </m:r>
                  </m:oMath>
                </a14:m>
                <a:r>
                  <a:rPr lang="zh-CN" altLang="en-US" sz="1600" dirty="0"/>
                  <a:t>期权多方</a:t>
                </a:r>
              </a:p>
            </p:txBody>
          </p:sp>
        </mc:Choice>
        <mc:Fallback xmlns="">
          <p:sp>
            <p:nvSpPr>
              <p:cNvPr id="25" name="文本框 24">
                <a:extLst>
                  <a:ext uri="{FF2B5EF4-FFF2-40B4-BE49-F238E27FC236}">
                    <a16:creationId xmlns:a16="http://schemas.microsoft.com/office/drawing/2014/main" id="{CFD24657-5885-E275-49F6-3E251C70C6E4}"/>
                  </a:ext>
                </a:extLst>
              </p:cNvPr>
              <p:cNvSpPr txBox="1">
                <a:spLocks noRot="1" noChangeAspect="1" noMove="1" noResize="1" noEditPoints="1" noAdjustHandles="1" noChangeArrowheads="1" noChangeShapeType="1" noTextEdit="1"/>
              </p:cNvSpPr>
              <p:nvPr/>
            </p:nvSpPr>
            <p:spPr>
              <a:xfrm>
                <a:off x="7313513" y="2722607"/>
                <a:ext cx="1000671" cy="584775"/>
              </a:xfrm>
              <a:prstGeom prst="rect">
                <a:avLst/>
              </a:prstGeom>
              <a:blipFill>
                <a:blip r:embed="rId5"/>
                <a:stretch>
                  <a:fillRect l="-3659" t="-4167" r="-2439" b="-104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8B68618A-7183-C60D-EEBE-6695D7C69095}"/>
                  </a:ext>
                </a:extLst>
              </p:cNvPr>
              <p:cNvSpPr txBox="1"/>
              <p:nvPr/>
            </p:nvSpPr>
            <p:spPr>
              <a:xfrm>
                <a:off x="6389996" y="4788441"/>
                <a:ext cx="1000671" cy="584775"/>
              </a:xfrm>
              <a:prstGeom prst="rect">
                <a:avLst/>
              </a:prstGeom>
              <a:noFill/>
            </p:spPr>
            <p:txBody>
              <a:bodyPr wrap="square">
                <a:spAutoFit/>
              </a:bodyPr>
              <a:lstStyle/>
              <a:p>
                <a14:m>
                  <m:oMath xmlns:m="http://schemas.openxmlformats.org/officeDocument/2006/math">
                    <m:r>
                      <a:rPr lang="zh-CN" altLang="en-US" sz="1600" i="1">
                        <a:latin typeface="Cambria Math" panose="02040503050406030204" pitchFamily="18" charset="0"/>
                      </a:rPr>
                      <m:t>看</m:t>
                    </m:r>
                  </m:oMath>
                </a14:m>
                <a:r>
                  <a:rPr lang="zh-CN" altLang="en-US" sz="1600" dirty="0"/>
                  <a:t>跌期权空方</a:t>
                </a:r>
              </a:p>
            </p:txBody>
          </p:sp>
        </mc:Choice>
        <mc:Fallback xmlns="">
          <p:sp>
            <p:nvSpPr>
              <p:cNvPr id="26" name="文本框 25">
                <a:extLst>
                  <a:ext uri="{FF2B5EF4-FFF2-40B4-BE49-F238E27FC236}">
                    <a16:creationId xmlns:a16="http://schemas.microsoft.com/office/drawing/2014/main" id="{8B68618A-7183-C60D-EEBE-6695D7C69095}"/>
                  </a:ext>
                </a:extLst>
              </p:cNvPr>
              <p:cNvSpPr txBox="1">
                <a:spLocks noRot="1" noChangeAspect="1" noMove="1" noResize="1" noEditPoints="1" noAdjustHandles="1" noChangeArrowheads="1" noChangeShapeType="1" noTextEdit="1"/>
              </p:cNvSpPr>
              <p:nvPr/>
            </p:nvSpPr>
            <p:spPr>
              <a:xfrm>
                <a:off x="6389996" y="4788441"/>
                <a:ext cx="1000671" cy="584775"/>
              </a:xfrm>
              <a:prstGeom prst="rect">
                <a:avLst/>
              </a:prstGeom>
              <a:blipFill>
                <a:blip r:embed="rId6"/>
                <a:stretch>
                  <a:fillRect l="-3049" t="-4211" r="-2439" b="-115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FD021146-6C1D-95E4-324A-4D98A2922250}"/>
                  </a:ext>
                </a:extLst>
              </p:cNvPr>
              <p:cNvSpPr txBox="1"/>
              <p:nvPr/>
            </p:nvSpPr>
            <p:spPr>
              <a:xfrm>
                <a:off x="575110" y="2803594"/>
                <a:ext cx="4817131" cy="3046988"/>
              </a:xfrm>
              <a:prstGeom prst="rect">
                <a:avLst/>
              </a:prstGeom>
              <a:noFill/>
            </p:spPr>
            <p:txBody>
              <a:bodyPr wrap="square" rtlCol="0">
                <a:spAutoFit/>
              </a:bodyPr>
              <a:lstStyle/>
              <a:p>
                <a:r>
                  <a:rPr lang="zh-CN" altLang="en-US" dirty="0"/>
                  <a:t>课堂练习：</a:t>
                </a:r>
                <a:endParaRPr lang="en-US" altLang="zh-CN" dirty="0"/>
              </a:p>
              <a:p>
                <a:pPr marL="342900" indent="-342900">
                  <a:buFont typeface="Arial" panose="020B0604020202020204" pitchFamily="34" charset="0"/>
                  <a:buChar char="•"/>
                </a:pPr>
                <a:r>
                  <a:rPr lang="zh-CN" altLang="en-US" dirty="0"/>
                  <a:t>假设小麦看跌期权执行价格为</a:t>
                </a:r>
                <a:r>
                  <a:rPr lang="en-US" altLang="zh-CN" dirty="0"/>
                  <a:t>5</a:t>
                </a:r>
                <a:r>
                  <a:rPr lang="zh-CN" altLang="en-US" dirty="0"/>
                  <a:t>元</a:t>
                </a:r>
                <a:r>
                  <a:rPr lang="en-US" altLang="zh-CN" dirty="0"/>
                  <a:t>/</a:t>
                </a:r>
                <a:r>
                  <a:rPr lang="zh-CN" altLang="en-US" dirty="0"/>
                  <a:t>千克，到期时小麦现货价格为</a:t>
                </a:r>
                <a:r>
                  <a:rPr lang="en-US" altLang="zh-CN" dirty="0"/>
                  <a:t>7</a:t>
                </a:r>
                <a:r>
                  <a:rPr lang="zh-CN" altLang="en-US" dirty="0"/>
                  <a:t>元</a:t>
                </a:r>
                <a:r>
                  <a:rPr lang="en-US" altLang="zh-CN" dirty="0"/>
                  <a:t>/</a:t>
                </a:r>
                <a:r>
                  <a:rPr lang="zh-CN" altLang="en-US" dirty="0"/>
                  <a:t>千克，则到期时看跌期权多方或空方在的收益是多少？</a:t>
                </a:r>
                <a:endParaRPr lang="en-US" altLang="zh-CN" dirty="0"/>
              </a:p>
              <a:p>
                <a:pPr marL="342900" indent="-342900">
                  <a:buFont typeface="Arial" panose="020B0604020202020204" pitchFamily="34" charset="0"/>
                  <a:buChar char="•"/>
                </a:pPr>
                <a:r>
                  <a:rPr lang="zh-CN" altLang="en-US" dirty="0"/>
                  <a:t>解：看跌期权多方收益</a:t>
                </a:r>
                <a:r>
                  <a:rPr lang="en-US" altLang="zh-CN" dirty="0"/>
                  <a:t>=</a:t>
                </a:r>
                <a:r>
                  <a:rPr lang="en-US" altLang="zh-CN" sz="2400" dirty="0"/>
                  <a:t> </a:t>
                </a:r>
                <a:r>
                  <a:rPr lang="en-US" altLang="zh-CN" dirty="0"/>
                  <a:t>max(</a:t>
                </a:r>
                <a14:m>
                  <m:oMath xmlns:m="http://schemas.openxmlformats.org/officeDocument/2006/math">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0</m:t>
                            </m:r>
                          </m:sub>
                        </m:sSub>
                        <m:r>
                          <a:rPr lang="en-US" altLang="zh-CN" i="1">
                            <a:latin typeface="Cambria Math" panose="02040503050406030204" pitchFamily="18" charset="0"/>
                          </a:rPr>
                          <m:t>−</m:t>
                        </m:r>
                        <m:r>
                          <a:rPr lang="en-US" altLang="zh-CN" i="1">
                            <a:latin typeface="Cambria Math" panose="02040503050406030204" pitchFamily="18" charset="0"/>
                          </a:rPr>
                          <m:t>𝑃</m:t>
                        </m:r>
                      </m:e>
                      <m:sub>
                        <m:r>
                          <a:rPr lang="en-US" altLang="zh-CN" i="1">
                            <a:latin typeface="Cambria Math" panose="02040503050406030204" pitchFamily="18" charset="0"/>
                          </a:rPr>
                          <m:t>𝑇</m:t>
                        </m:r>
                      </m:sub>
                    </m:sSub>
                  </m:oMath>
                </a14:m>
                <a:r>
                  <a:rPr lang="en-US" altLang="zh-CN" dirty="0"/>
                  <a:t>,0) =0</a:t>
                </a:r>
                <a:r>
                  <a:rPr lang="zh-CN" altLang="en-US" dirty="0"/>
                  <a:t>（元</a:t>
                </a:r>
                <a:r>
                  <a:rPr lang="en-US" altLang="zh-CN" dirty="0"/>
                  <a:t>/</a:t>
                </a:r>
                <a:r>
                  <a:rPr lang="zh-CN" altLang="en-US" dirty="0"/>
                  <a:t>千克）；空方收益</a:t>
                </a:r>
                <a:r>
                  <a:rPr lang="en-US" altLang="zh-CN" dirty="0"/>
                  <a:t>=0</a:t>
                </a:r>
                <a:r>
                  <a:rPr lang="zh-CN" altLang="en-US" dirty="0"/>
                  <a:t>元</a:t>
                </a:r>
                <a:r>
                  <a:rPr lang="en-US" altLang="zh-CN" dirty="0"/>
                  <a:t>/</a:t>
                </a:r>
                <a:r>
                  <a:rPr lang="zh-CN" altLang="en-US" dirty="0"/>
                  <a:t>千克）</a:t>
                </a:r>
              </a:p>
            </p:txBody>
          </p:sp>
        </mc:Choice>
        <mc:Fallback xmlns="">
          <p:sp>
            <p:nvSpPr>
              <p:cNvPr id="27" name="文本框 26">
                <a:extLst>
                  <a:ext uri="{FF2B5EF4-FFF2-40B4-BE49-F238E27FC236}">
                    <a16:creationId xmlns:a16="http://schemas.microsoft.com/office/drawing/2014/main" id="{FD021146-6C1D-95E4-324A-4D98A2922250}"/>
                  </a:ext>
                </a:extLst>
              </p:cNvPr>
              <p:cNvSpPr txBox="1">
                <a:spLocks noRot="1" noChangeAspect="1" noMove="1" noResize="1" noEditPoints="1" noAdjustHandles="1" noChangeArrowheads="1" noChangeShapeType="1" noTextEdit="1"/>
              </p:cNvSpPr>
              <p:nvPr/>
            </p:nvSpPr>
            <p:spPr>
              <a:xfrm>
                <a:off x="575110" y="2803594"/>
                <a:ext cx="4817131" cy="3046988"/>
              </a:xfrm>
              <a:prstGeom prst="rect">
                <a:avLst/>
              </a:prstGeom>
              <a:blipFill>
                <a:blip r:embed="rId7"/>
                <a:stretch>
                  <a:fillRect l="-1896" t="-2400" r="-1011" b="-38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32AD0D95-661D-CC13-334E-80E67B43829C}"/>
                  </a:ext>
                </a:extLst>
              </p:cNvPr>
              <p:cNvSpPr txBox="1"/>
              <p:nvPr/>
            </p:nvSpPr>
            <p:spPr>
              <a:xfrm>
                <a:off x="5536257" y="2529354"/>
                <a:ext cx="144016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600" i="1">
                          <a:latin typeface="Cambria Math" panose="02040503050406030204" pitchFamily="18" charset="0"/>
                        </a:rPr>
                        <m:t>期货</m:t>
                      </m:r>
                      <m:r>
                        <a:rPr lang="zh-CN" altLang="en-US" sz="1600" i="1" smtClean="0">
                          <a:latin typeface="Cambria Math" panose="02040503050406030204" pitchFamily="18" charset="0"/>
                        </a:rPr>
                        <m:t>到期</m:t>
                      </m:r>
                      <m:r>
                        <a:rPr lang="zh-CN" altLang="en-US" sz="1600" i="1">
                          <a:latin typeface="Cambria Math" panose="02040503050406030204" pitchFamily="18" charset="0"/>
                        </a:rPr>
                        <m:t>收益</m:t>
                      </m:r>
                    </m:oMath>
                  </m:oMathPara>
                </a14:m>
                <a:endParaRPr lang="zh-CN" altLang="en-US" sz="1600" dirty="0"/>
              </a:p>
            </p:txBody>
          </p:sp>
        </mc:Choice>
        <mc:Fallback xmlns="">
          <p:sp>
            <p:nvSpPr>
              <p:cNvPr id="28" name="文本框 27">
                <a:extLst>
                  <a:ext uri="{FF2B5EF4-FFF2-40B4-BE49-F238E27FC236}">
                    <a16:creationId xmlns:a16="http://schemas.microsoft.com/office/drawing/2014/main" id="{32AD0D95-661D-CC13-334E-80E67B43829C}"/>
                  </a:ext>
                </a:extLst>
              </p:cNvPr>
              <p:cNvSpPr txBox="1">
                <a:spLocks noRot="1" noChangeAspect="1" noMove="1" noResize="1" noEditPoints="1" noAdjustHandles="1" noChangeArrowheads="1" noChangeShapeType="1" noTextEdit="1"/>
              </p:cNvSpPr>
              <p:nvPr/>
            </p:nvSpPr>
            <p:spPr>
              <a:xfrm>
                <a:off x="5536257" y="2529354"/>
                <a:ext cx="1440160" cy="338554"/>
              </a:xfrm>
              <a:prstGeom prst="rect">
                <a:avLst/>
              </a:prstGeom>
              <a:blipFill>
                <a:blip r:embed="rId8"/>
                <a:stretch>
                  <a:fillRect b="-3636"/>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5514EE60-9BEE-19D8-4849-FBEF11B07635}"/>
              </a:ext>
            </a:extLst>
          </p:cNvPr>
          <p:cNvCxnSpPr>
            <a:cxnSpLocks/>
          </p:cNvCxnSpPr>
          <p:nvPr/>
        </p:nvCxnSpPr>
        <p:spPr bwMode="auto">
          <a:xfrm flipH="1">
            <a:off x="6847681" y="4135152"/>
            <a:ext cx="1008112" cy="0"/>
          </a:xfrm>
          <a:prstGeom prst="line">
            <a:avLst/>
          </a:prstGeom>
          <a:ln w="19050">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 name="文本框 3">
            <a:extLst>
              <a:ext uri="{FF2B5EF4-FFF2-40B4-BE49-F238E27FC236}">
                <a16:creationId xmlns:a16="http://schemas.microsoft.com/office/drawing/2014/main" id="{3F3B5940-378E-8EA3-FE2B-3EC5C6FC993B}"/>
              </a:ext>
            </a:extLst>
          </p:cNvPr>
          <p:cNvSpPr txBox="1"/>
          <p:nvPr/>
        </p:nvSpPr>
        <p:spPr>
          <a:xfrm>
            <a:off x="1043608" y="6021288"/>
            <a:ext cx="2088232" cy="400110"/>
          </a:xfrm>
          <a:prstGeom prst="rect">
            <a:avLst/>
          </a:prstGeom>
          <a:noFill/>
        </p:spPr>
        <p:txBody>
          <a:bodyPr wrap="square" rtlCol="0">
            <a:spAutoFit/>
          </a:bodyPr>
          <a:lstStyle/>
          <a:p>
            <a:r>
              <a:rPr lang="zh-CN" altLang="en-US" sz="2000" dirty="0">
                <a:solidFill>
                  <a:srgbClr val="FF0000"/>
                </a:solidFill>
              </a:rPr>
              <a:t>期权数字实验</a:t>
            </a:r>
          </a:p>
        </p:txBody>
      </p:sp>
    </p:spTree>
    <p:extLst>
      <p:ext uri="{BB962C8B-B14F-4D97-AF65-F5344CB8AC3E}">
        <p14:creationId xmlns:p14="http://schemas.microsoft.com/office/powerpoint/2010/main" val="246626179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 calcmode="lin" valueType="num">
                                      <p:cBhvr additive="base">
                                        <p:cTn id="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
                                            <p:txEl>
                                              <p:pRg st="1" end="1"/>
                                            </p:txEl>
                                          </p:spTgt>
                                        </p:tgtEl>
                                        <p:attrNameLst>
                                          <p:attrName>style.visibility</p:attrName>
                                        </p:attrNameLst>
                                      </p:cBhvr>
                                      <p:to>
                                        <p:strVal val="visible"/>
                                      </p:to>
                                    </p:set>
                                    <p:anim calcmode="lin" valueType="num">
                                      <p:cBhvr additive="base">
                                        <p:cTn id="13" dur="500" fill="hold"/>
                                        <p:tgtEl>
                                          <p:spTgt spid="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7">
                                            <p:txEl>
                                              <p:pRg st="2" end="2"/>
                                            </p:txEl>
                                          </p:spTgt>
                                        </p:tgtEl>
                                        <p:attrNameLst>
                                          <p:attrName>style.visibility</p:attrName>
                                        </p:attrNameLst>
                                      </p:cBhvr>
                                      <p:to>
                                        <p:strVal val="visible"/>
                                      </p:to>
                                    </p:set>
                                    <p:anim calcmode="lin" valueType="num">
                                      <p:cBhvr additive="base">
                                        <p:cTn id="19"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87ACD4-7F59-79A6-D5FA-441BE6CB349E}"/>
              </a:ext>
            </a:extLst>
          </p:cNvPr>
          <p:cNvSpPr>
            <a:spLocks noGrp="1"/>
          </p:cNvSpPr>
          <p:nvPr>
            <p:ph type="title"/>
          </p:nvPr>
        </p:nvSpPr>
        <p:spPr>
          <a:xfrm>
            <a:off x="457200" y="620688"/>
            <a:ext cx="8229600" cy="796950"/>
          </a:xfrm>
        </p:spPr>
        <p:txBody>
          <a:bodyPr/>
          <a:lstStyle/>
          <a:p>
            <a:r>
              <a:rPr lang="zh-CN" altLang="en-US" dirty="0"/>
              <a:t>课堂练习</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BBDD96-79FC-E506-3B67-C0978372BE01}"/>
                  </a:ext>
                </a:extLst>
              </p:cNvPr>
              <p:cNvSpPr>
                <a:spLocks noGrp="1"/>
              </p:cNvSpPr>
              <p:nvPr>
                <p:ph idx="1"/>
              </p:nvPr>
            </p:nvSpPr>
            <p:spPr>
              <a:xfrm>
                <a:off x="685800" y="1628800"/>
                <a:ext cx="7772400" cy="4114800"/>
              </a:xfrm>
            </p:spPr>
            <p:txBody>
              <a:bodyPr/>
              <a:lstStyle/>
              <a:p>
                <a:r>
                  <a:rPr lang="zh-CN" altLang="en-US" sz="2400" dirty="0"/>
                  <a:t>某投资者持有</a:t>
                </a:r>
                <a:r>
                  <a:rPr lang="en-US" altLang="zh-CN" sz="2400" dirty="0"/>
                  <a:t>1</a:t>
                </a:r>
                <a:r>
                  <a:rPr lang="zh-CN" altLang="en-US" sz="2400" dirty="0"/>
                  <a:t>股股票、一份以该股票为标的资产的看涨期权和一份以该股票为标的资产的看跌期权。看涨期权执行价格为</a:t>
                </a:r>
                <a:r>
                  <a:rPr lang="en-US" altLang="zh-CN" sz="2400" dirty="0"/>
                  <a:t>80</a:t>
                </a:r>
                <a:r>
                  <a:rPr lang="zh-CN" altLang="en-US" sz="2400" dirty="0"/>
                  <a:t>元，看跌期权执行价格为</a:t>
                </a:r>
                <a:r>
                  <a:rPr lang="en-US" altLang="zh-CN" sz="2400" dirty="0"/>
                  <a:t>60</a:t>
                </a:r>
                <a:r>
                  <a:rPr lang="zh-CN" altLang="en-US" sz="2400" dirty="0"/>
                  <a:t>元。两种期权均在</a:t>
                </a:r>
                <a:r>
                  <a:rPr lang="en-US" altLang="zh-CN" sz="2400" dirty="0"/>
                  <a:t>1</a:t>
                </a:r>
                <a:r>
                  <a:rPr lang="zh-CN" altLang="en-US" sz="2400" dirty="0"/>
                  <a:t>月后到期，该股票目前价格为</a:t>
                </a:r>
                <a:r>
                  <a:rPr lang="en-US" altLang="zh-CN" sz="2400" dirty="0"/>
                  <a:t>100</a:t>
                </a:r>
                <a:r>
                  <a:rPr lang="zh-CN" altLang="en-US" sz="2400" dirty="0"/>
                  <a:t>元，如果</a:t>
                </a:r>
                <a:r>
                  <a:rPr lang="en-US" altLang="zh-CN" sz="2400" dirty="0"/>
                  <a:t>1</a:t>
                </a:r>
                <a:r>
                  <a:rPr lang="zh-CN" altLang="en-US" sz="2400" dirty="0"/>
                  <a:t>月后该股票价格为</a:t>
                </a:r>
                <a:r>
                  <a:rPr lang="en-US" altLang="zh-CN" sz="2400" dirty="0"/>
                  <a:t>120</a:t>
                </a:r>
                <a:r>
                  <a:rPr lang="zh-CN" altLang="en-US" sz="2400" dirty="0"/>
                  <a:t>元，则该投资者的期末总资产价值是多少？</a:t>
                </a:r>
                <a:endParaRPr lang="en-US" altLang="zh-CN" sz="2400" dirty="0"/>
              </a:p>
              <a:p>
                <a:r>
                  <a:rPr lang="zh-CN" altLang="en-US" sz="2400" dirty="0"/>
                  <a:t>解：该投资者期末资产总价值</a:t>
                </a: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𝑇</m:t>
                        </m:r>
                      </m:sub>
                    </m:sSub>
                    <m:r>
                      <a:rPr lang="en-US" altLang="zh-CN" sz="2400" i="1">
                        <a:latin typeface="Cambria Math" panose="02040503050406030204" pitchFamily="18" charset="0"/>
                      </a:rPr>
                      <m:t> </m:t>
                    </m:r>
                  </m:oMath>
                </a14:m>
                <a:r>
                  <a:rPr lang="en-US" altLang="zh-CN" sz="2400" dirty="0"/>
                  <a:t>+max(</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𝑃</m:t>
                        </m:r>
                      </m:e>
                      <m:sub>
                        <m:r>
                          <a:rPr lang="en-US" altLang="zh-CN" sz="2400" b="0" i="1" smtClean="0">
                            <a:latin typeface="Cambria Math" panose="02040503050406030204" pitchFamily="18" charset="0"/>
                          </a:rPr>
                          <m:t>𝑇</m:t>
                        </m:r>
                      </m:sub>
                    </m:sSub>
                  </m:oMath>
                </a14:m>
                <a:r>
                  <a:rPr lang="en-US" altLang="zh-CN" sz="2400" dirty="0"/>
                  <a:t>- </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𝐸</m:t>
                        </m:r>
                      </m:e>
                      <m:sub>
                        <m:r>
                          <a:rPr lang="en-US" altLang="zh-CN" sz="2400" b="0" i="1" smtClean="0">
                            <a:latin typeface="Cambria Math" panose="02040503050406030204" pitchFamily="18" charset="0"/>
                          </a:rPr>
                          <m:t>0</m:t>
                        </m:r>
                      </m:sub>
                    </m:sSub>
                  </m:oMath>
                </a14:m>
                <a:r>
                  <a:rPr lang="en-US" altLang="zh-CN" sz="2400" dirty="0"/>
                  <a:t>,0)+ max(</a:t>
                </a: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𝐸</m:t>
                            </m:r>
                          </m:e>
                          <m:sub>
                            <m:r>
                              <a:rPr lang="en-US" altLang="zh-CN" sz="2400" i="1">
                                <a:latin typeface="Cambria Math" panose="02040503050406030204" pitchFamily="18" charset="0"/>
                              </a:rPr>
                              <m:t>0</m:t>
                            </m:r>
                          </m:sub>
                        </m:sSub>
                        <m:r>
                          <a:rPr lang="en-US" altLang="zh-CN" sz="2400" i="1">
                            <a:latin typeface="Cambria Math" panose="02040503050406030204" pitchFamily="18" charset="0"/>
                          </a:rPr>
                          <m:t>−</m:t>
                        </m:r>
                        <m:r>
                          <a:rPr lang="en-US" altLang="zh-CN" sz="2400" i="1">
                            <a:latin typeface="Cambria Math" panose="02040503050406030204" pitchFamily="18" charset="0"/>
                          </a:rPr>
                          <m:t>𝑃</m:t>
                        </m:r>
                      </m:e>
                      <m:sub>
                        <m:r>
                          <a:rPr lang="en-US" altLang="zh-CN" sz="2400" i="1">
                            <a:latin typeface="Cambria Math" panose="02040503050406030204" pitchFamily="18" charset="0"/>
                          </a:rPr>
                          <m:t>𝑇</m:t>
                        </m:r>
                      </m:sub>
                    </m:sSub>
                  </m:oMath>
                </a14:m>
                <a:r>
                  <a:rPr lang="en-US" altLang="zh-CN" sz="2400" dirty="0"/>
                  <a:t>,0)=120+max(</a:t>
                </a:r>
                <a14:m>
                  <m:oMath xmlns:m="http://schemas.openxmlformats.org/officeDocument/2006/math">
                    <m:r>
                      <a:rPr lang="en-US" altLang="zh-CN" sz="2400" b="0" i="1" smtClean="0">
                        <a:latin typeface="Cambria Math" panose="02040503050406030204" pitchFamily="18" charset="0"/>
                      </a:rPr>
                      <m:t>120</m:t>
                    </m:r>
                  </m:oMath>
                </a14:m>
                <a:r>
                  <a:rPr lang="en-US" altLang="zh-CN" sz="2400" dirty="0"/>
                  <a:t>-80,0)+ max(60-120,0)=160</a:t>
                </a:r>
                <a:r>
                  <a:rPr lang="zh-CN" altLang="en-US" sz="2400" dirty="0"/>
                  <a:t>（元）</a:t>
                </a:r>
              </a:p>
            </p:txBody>
          </p:sp>
        </mc:Choice>
        <mc:Fallback xmlns="">
          <p:sp>
            <p:nvSpPr>
              <p:cNvPr id="3" name="内容占位符 2">
                <a:extLst>
                  <a:ext uri="{FF2B5EF4-FFF2-40B4-BE49-F238E27FC236}">
                    <a16:creationId xmlns:a16="http://schemas.microsoft.com/office/drawing/2014/main" id="{E2BBDD96-79FC-E506-3B67-C0978372BE01}"/>
                  </a:ext>
                </a:extLst>
              </p:cNvPr>
              <p:cNvSpPr>
                <a:spLocks noGrp="1" noRot="1" noChangeAspect="1" noMove="1" noResize="1" noEditPoints="1" noAdjustHandles="1" noChangeArrowheads="1" noChangeShapeType="1" noTextEdit="1"/>
              </p:cNvSpPr>
              <p:nvPr>
                <p:ph idx="1"/>
              </p:nvPr>
            </p:nvSpPr>
            <p:spPr>
              <a:xfrm>
                <a:off x="685800" y="1628800"/>
                <a:ext cx="7772400" cy="4114800"/>
              </a:xfrm>
              <a:blipFill>
                <a:blip r:embed="rId2"/>
                <a:stretch>
                  <a:fillRect l="-627" t="-1630" r="-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2191355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9EE8C-3830-1F2C-DD02-562F0C3A99F3}"/>
              </a:ext>
            </a:extLst>
          </p:cNvPr>
          <p:cNvSpPr>
            <a:spLocks noGrp="1"/>
          </p:cNvSpPr>
          <p:nvPr>
            <p:ph type="title"/>
          </p:nvPr>
        </p:nvSpPr>
        <p:spPr>
          <a:xfrm>
            <a:off x="457200" y="274846"/>
            <a:ext cx="8229600" cy="635005"/>
          </a:xfrm>
        </p:spPr>
        <p:txBody>
          <a:bodyPr/>
          <a:lstStyle/>
          <a:p>
            <a:r>
              <a:rPr lang="zh-CN" altLang="en-US" sz="3600" dirty="0"/>
              <a:t>期权合约转移未来价格风险的逻辑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4E23F9F-6C13-CB88-085B-2A9C69648753}"/>
                  </a:ext>
                </a:extLst>
              </p:cNvPr>
              <p:cNvSpPr>
                <a:spLocks noGrp="1"/>
              </p:cNvSpPr>
              <p:nvPr>
                <p:ph idx="1"/>
              </p:nvPr>
            </p:nvSpPr>
            <p:spPr>
              <a:xfrm>
                <a:off x="251520" y="1073448"/>
                <a:ext cx="8352928" cy="5019848"/>
              </a:xfrm>
            </p:spPr>
            <p:txBody>
              <a:bodyPr/>
              <a:lstStyle/>
              <a:p>
                <a:r>
                  <a:rPr lang="zh-CN" altLang="en-US" sz="2000" dirty="0"/>
                  <a:t>假设</a:t>
                </a:r>
                <a:r>
                  <a:rPr lang="en-US" altLang="zh-CN" sz="2000" dirty="0"/>
                  <a:t>t=0</a:t>
                </a:r>
                <a:r>
                  <a:rPr lang="zh-CN" altLang="en-US" sz="2000" dirty="0"/>
                  <a:t>时，资产价格为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b="0" i="1" smtClean="0">
                            <a:latin typeface="Cambria Math" panose="02040503050406030204" pitchFamily="18" charset="0"/>
                          </a:rPr>
                          <m:t>0</m:t>
                        </m:r>
                      </m:sub>
                    </m:sSub>
                    <m:r>
                      <a:rPr lang="en-US" altLang="zh-CN" sz="2000" i="1">
                        <a:latin typeface="Cambria Math" panose="02040503050406030204" pitchFamily="18" charset="0"/>
                      </a:rPr>
                      <m:t> </m:t>
                    </m:r>
                  </m:oMath>
                </a14:m>
                <a:r>
                  <a:rPr lang="zh-CN" altLang="en-US" sz="2000" dirty="0"/>
                  <a:t>，期末价格为</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𝑇</m:t>
                        </m:r>
                      </m:sub>
                    </m:sSub>
                    <m:r>
                      <a:rPr lang="en-US" altLang="zh-CN" sz="2000" i="1">
                        <a:latin typeface="Cambria Math" panose="02040503050406030204" pitchFamily="18" charset="0"/>
                      </a:rPr>
                      <m:t> </m:t>
                    </m:r>
                  </m:oMath>
                </a14:m>
                <a:r>
                  <a:rPr lang="zh-CN" altLang="en-US" sz="2000" dirty="0"/>
                  <a:t>。该资产作为标的资产的看涨期和看跌期权，执行价格均为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0</m:t>
                        </m:r>
                      </m:sub>
                    </m:sSub>
                  </m:oMath>
                </a14:m>
                <a:r>
                  <a:rPr lang="zh-CN" altLang="en-US" sz="2000" dirty="0"/>
                  <a:t>。到期时，看涨期权多方价值或收益</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i="1">
                            <a:latin typeface="Cambria Math" panose="02040503050406030204" pitchFamily="18" charset="0"/>
                          </a:rPr>
                          <m:t>𝑇</m:t>
                        </m:r>
                      </m:sub>
                    </m:sSub>
                    <m:r>
                      <a:rPr lang="en-US" altLang="zh-CN" sz="2000" i="1">
                        <a:latin typeface="Cambria Math" panose="02040503050406030204" pitchFamily="18" charset="0"/>
                      </a:rPr>
                      <m:t>=</m:t>
                    </m:r>
                  </m:oMath>
                </a14:m>
                <a:r>
                  <a:rPr lang="en-US" altLang="zh-CN" sz="2000" dirty="0"/>
                  <a:t> max(</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𝑇</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0</m:t>
                        </m:r>
                      </m:sub>
                    </m:sSub>
                  </m:oMath>
                </a14:m>
                <a:r>
                  <a:rPr lang="en-US" altLang="zh-CN" sz="2000" dirty="0"/>
                  <a:t>,0)</a:t>
                </a:r>
                <a:r>
                  <a:rPr lang="zh-CN" altLang="en-US" sz="2000" dirty="0"/>
                  <a:t>；看涨期权空方价值或收益</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𝐶</m:t>
                        </m:r>
                        <m:r>
                          <a:rPr lang="en-US" altLang="zh-CN" sz="2000" b="0" i="1" smtClean="0">
                            <a:latin typeface="Cambria Math" panose="02040503050406030204" pitchFamily="18" charset="0"/>
                          </a:rPr>
                          <m:t>′</m:t>
                        </m:r>
                      </m:e>
                      <m:sub>
                        <m:r>
                          <a:rPr lang="en-US" altLang="zh-CN" sz="2000" i="1">
                            <a:latin typeface="Cambria Math" panose="02040503050406030204" pitchFamily="18" charset="0"/>
                          </a:rPr>
                          <m:t>𝑇</m:t>
                        </m:r>
                      </m:sub>
                    </m:sSub>
                    <m:r>
                      <a:rPr lang="en-US" altLang="zh-CN" sz="2000" i="1">
                        <a:latin typeface="Cambria Math" panose="02040503050406030204" pitchFamily="18" charset="0"/>
                      </a:rPr>
                      <m:t>=</m:t>
                    </m:r>
                    <m:r>
                      <m:rPr>
                        <m:nor/>
                      </m:rPr>
                      <a:rPr lang="en-US" altLang="zh-CN" sz="2000" dirty="0"/>
                      <m:t> −</m:t>
                    </m:r>
                    <m:r>
                      <m:rPr>
                        <m:nor/>
                      </m:rPr>
                      <a:rPr lang="en-US" altLang="zh-CN" sz="2000" dirty="0"/>
                      <m:t>max</m:t>
                    </m:r>
                    <m:r>
                      <m:rPr>
                        <m:nor/>
                      </m:rPr>
                      <a:rPr lang="en-US" altLang="zh-CN" sz="2000" dirty="0"/>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𝑇</m:t>
                        </m:r>
                      </m:sub>
                    </m:sSub>
                    <m:r>
                      <m:rPr>
                        <m:nor/>
                      </m:rPr>
                      <a:rPr lang="en-US" altLang="zh-CN" sz="2000" dirty="0"/>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0</m:t>
                        </m:r>
                      </m:sub>
                    </m:sSub>
                    <m:r>
                      <m:rPr>
                        <m:nor/>
                      </m:rPr>
                      <a:rPr lang="en-US" altLang="zh-CN" sz="2000" dirty="0"/>
                      <m:t>,0)</m:t>
                    </m:r>
                  </m:oMath>
                </a14:m>
                <a:r>
                  <a:rPr lang="zh-CN" altLang="en-US" sz="2000" dirty="0"/>
                  <a:t>。看跌期权多方价值或收益为：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𝑇</m:t>
                        </m:r>
                      </m:sub>
                    </m:sSub>
                    <m:r>
                      <a:rPr lang="en-US" altLang="zh-CN" sz="2000" i="1">
                        <a:latin typeface="Cambria Math" panose="02040503050406030204" pitchFamily="18" charset="0"/>
                      </a:rPr>
                      <m:t>=</m:t>
                    </m:r>
                  </m:oMath>
                </a14:m>
                <a:r>
                  <a:rPr lang="en-US" altLang="zh-CN" sz="2000" dirty="0"/>
                  <a:t> max(</a:t>
                </a:r>
                <a14:m>
                  <m:oMath xmlns:m="http://schemas.openxmlformats.org/officeDocument/2006/math">
                    <m:sSub>
                      <m:sSubPr>
                        <m:ctrlPr>
                          <a:rPr lang="en-US" altLang="zh-CN" sz="2000" i="1" smtClean="0">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0</m:t>
                            </m:r>
                          </m:sub>
                        </m:sSub>
                        <m:r>
                          <a:rPr lang="en-US" altLang="zh-CN" sz="2000" i="1" smtClean="0">
                            <a:latin typeface="Cambria Math" panose="02040503050406030204" pitchFamily="18" charset="0"/>
                          </a:rPr>
                          <m:t>−</m:t>
                        </m:r>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𝑇</m:t>
                        </m:r>
                      </m:sub>
                    </m:sSub>
                  </m:oMath>
                </a14:m>
                <a:r>
                  <a:rPr lang="en-US" altLang="zh-CN" sz="2000" dirty="0"/>
                  <a:t>,0)</a:t>
                </a:r>
                <a:r>
                  <a:rPr lang="zh-CN" altLang="en-US" sz="2000" dirty="0"/>
                  <a:t>；看跌期权空方价值或收益为：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e>
                      <m:sub>
                        <m:r>
                          <a:rPr lang="en-US" altLang="zh-CN" sz="2000" b="0" i="1" smtClean="0">
                            <a:latin typeface="Cambria Math" panose="02040503050406030204" pitchFamily="18" charset="0"/>
                          </a:rPr>
                          <m:t>𝑇</m:t>
                        </m:r>
                      </m:sub>
                    </m:sSub>
                    <m:r>
                      <a:rPr lang="en-US" altLang="zh-CN" sz="2000" i="1">
                        <a:latin typeface="Cambria Math" panose="02040503050406030204" pitchFamily="18" charset="0"/>
                      </a:rPr>
                      <m:t>=</m:t>
                    </m:r>
                    <m:r>
                      <m:rPr>
                        <m:nor/>
                      </m:rPr>
                      <a:rPr lang="en-US" altLang="zh-CN" sz="2000" dirty="0"/>
                      <m:t> </m:t>
                    </m:r>
                    <m:r>
                      <m:rPr>
                        <m:nor/>
                      </m:rPr>
                      <a:rPr lang="en-US" altLang="zh-CN" sz="2000" b="0" i="0" dirty="0" smtClean="0"/>
                      <m:t>−</m:t>
                    </m:r>
                    <m:r>
                      <m:rPr>
                        <m:nor/>
                      </m:rPr>
                      <a:rPr lang="en-US" altLang="zh-CN" sz="2000" dirty="0"/>
                      <m:t>max</m:t>
                    </m:r>
                    <m:r>
                      <m:rPr>
                        <m:nor/>
                      </m:rPr>
                      <a:rPr lang="en-US" altLang="zh-CN" sz="2000" dirty="0"/>
                      <m:t>(</m:t>
                    </m:r>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r>
                          <a:rPr lang="en-US" altLang="zh-CN" sz="2000" i="1">
                            <a:latin typeface="Cambria Math" panose="02040503050406030204" pitchFamily="18" charset="0"/>
                          </a:rPr>
                          <m:t>𝑃</m:t>
                        </m:r>
                      </m:e>
                      <m:sub>
                        <m:r>
                          <a:rPr lang="en-US" altLang="zh-CN" sz="2000" i="1">
                            <a:latin typeface="Cambria Math" panose="02040503050406030204" pitchFamily="18" charset="0"/>
                          </a:rPr>
                          <m:t>𝑇</m:t>
                        </m:r>
                      </m:sub>
                    </m:sSub>
                    <m:r>
                      <m:rPr>
                        <m:nor/>
                      </m:rPr>
                      <a:rPr lang="en-US" altLang="zh-CN" sz="2000" dirty="0"/>
                      <m:t>,0)</m:t>
                    </m:r>
                  </m:oMath>
                </a14:m>
                <a:r>
                  <a:rPr lang="zh-CN" altLang="en-US" sz="2000" dirty="0"/>
                  <a:t>。</a:t>
                </a:r>
                <a:endParaRPr lang="en-US" altLang="zh-CN" sz="2000" dirty="0"/>
              </a:p>
              <a:p>
                <a:r>
                  <a:rPr lang="zh-CN" altLang="en-US" sz="2000" dirty="0"/>
                  <a:t>期权转移风险的关键是去掉未来价格变量</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𝑇</m:t>
                        </m:r>
                      </m:sub>
                    </m:sSub>
                  </m:oMath>
                </a14:m>
                <a:r>
                  <a:rPr lang="zh-CN" altLang="en-US" sz="2000" dirty="0"/>
                  <a:t>。当事人担心未来资产下跌时，应该买入看跌期权，到期时总收益</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𝑇</m:t>
                        </m:r>
                      </m:sub>
                    </m:sSub>
                  </m:oMath>
                </a14:m>
                <a:r>
                  <a:rPr lang="en-US" altLang="zh-CN" sz="2000" dirty="0"/>
                  <a:t>+ max(</a:t>
                </a:r>
                <a14:m>
                  <m:oMath xmlns:m="http://schemas.openxmlformats.org/officeDocument/2006/math">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r>
                          <a:rPr lang="en-US" altLang="zh-CN" sz="2000" i="1">
                            <a:latin typeface="Cambria Math" panose="02040503050406030204" pitchFamily="18" charset="0"/>
                          </a:rPr>
                          <m:t>𝑃</m:t>
                        </m:r>
                      </m:e>
                      <m:sub>
                        <m:r>
                          <a:rPr lang="en-US" altLang="zh-CN" sz="2000" i="1">
                            <a:latin typeface="Cambria Math" panose="02040503050406030204" pitchFamily="18" charset="0"/>
                          </a:rPr>
                          <m:t>𝑇</m:t>
                        </m:r>
                      </m:sub>
                    </m:sSub>
                  </m:oMath>
                </a14:m>
                <a:r>
                  <a:rPr lang="en-US" altLang="zh-CN" sz="2000" dirty="0"/>
                  <a:t>,0)=</a:t>
                </a:r>
                <a14:m>
                  <m:oMath xmlns:m="http://schemas.openxmlformats.org/officeDocument/2006/math">
                    <m:r>
                      <a:rPr lang="en-US" altLang="zh-CN" sz="2000" b="0" i="1" smtClean="0">
                        <a:latin typeface="Cambria Math" panose="02040503050406030204" pitchFamily="18" charset="0"/>
                      </a:rPr>
                      <m:t>{</m:t>
                    </m:r>
                    <m:m>
                      <m:mPr>
                        <m:mcs>
                          <m:mc>
                            <m:mcPr>
                              <m:count m:val="1"/>
                              <m:mcJc m:val="center"/>
                            </m:mcPr>
                          </m:mc>
                        </m:mcs>
                        <m:ctrlPr>
                          <a:rPr lang="en-US" altLang="zh-CN" sz="2000" b="0" i="1" smtClean="0">
                            <a:latin typeface="Cambria Math" panose="02040503050406030204" pitchFamily="18" charset="0"/>
                          </a:rPr>
                        </m:ctrlPr>
                      </m:mPr>
                      <m:m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𝑇</m:t>
                              </m:r>
                            </m:sub>
                          </m:sSub>
                          <m:r>
                            <m:rPr>
                              <m:brk m:alnAt="7"/>
                            </m:rP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𝑇</m:t>
                              </m:r>
                            </m:sub>
                          </m:sSub>
                          <m:r>
                            <m:rPr>
                              <m:brk m:alnAt="7"/>
                            </m:rPr>
                            <a:rPr lang="en-US" altLang="zh-CN" sz="2000" b="0" i="1" smtClean="0">
                              <a:latin typeface="Cambria Math" panose="02040503050406030204" pitchFamily="18" charset="0"/>
                            </a:rPr>
                            <m:t>&gt;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0</m:t>
                              </m:r>
                            </m:sub>
                          </m:sSub>
                        </m:e>
                      </m:mr>
                      <m:m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0</m:t>
                              </m:r>
                            </m:sub>
                          </m:sSub>
                          <m:r>
                            <m:rPr>
                              <m:brk m:alnAt="7"/>
                            </m:rP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𝑇</m:t>
                              </m:r>
                            </m:sub>
                          </m:sSub>
                          <m:r>
                            <a:rPr lang="en-US" altLang="zh-CN" sz="200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0</m:t>
                              </m:r>
                            </m:sub>
                          </m:sSub>
                        </m:e>
                      </m:mr>
                    </m:m>
                  </m:oMath>
                </a14:m>
                <a:r>
                  <a:rPr lang="zh-CN" altLang="en-US" sz="2000" dirty="0"/>
                  <a:t>。当事人担心未来资产上涨时，应该卖出看涨期权，到期时总收益</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𝑇</m:t>
                        </m:r>
                      </m:sub>
                    </m:sSub>
                  </m:oMath>
                </a14:m>
                <a:r>
                  <a:rPr lang="en-US" altLang="zh-CN" sz="2000" dirty="0"/>
                  <a:t> -max(</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𝑇</m:t>
                        </m:r>
                      </m:sub>
                    </m:sSub>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0</m:t>
                        </m:r>
                      </m:sub>
                    </m:sSub>
                  </m:oMath>
                </a14:m>
                <a:r>
                  <a:rPr lang="en-US" altLang="zh-CN" sz="2000" dirty="0"/>
                  <a:t>,0)=</a:t>
                </a:r>
                <a14:m>
                  <m:oMath xmlns:m="http://schemas.openxmlformats.org/officeDocument/2006/math">
                    <m:r>
                      <a:rPr lang="en-US" altLang="zh-CN" sz="2000" i="1">
                        <a:latin typeface="Cambria Math" panose="02040503050406030204" pitchFamily="18" charset="0"/>
                      </a:rPr>
                      <m:t>{</m:t>
                    </m:r>
                    <m:m>
                      <m:mPr>
                        <m:mcs>
                          <m:mc>
                            <m:mcPr>
                              <m:count m:val="1"/>
                              <m:mcJc m:val="center"/>
                            </m:mcPr>
                          </m:mc>
                        </m:mcs>
                        <m:ctrlPr>
                          <a:rPr lang="en-US" altLang="zh-CN" sz="2000" i="1">
                            <a:latin typeface="Cambria Math" panose="02040503050406030204" pitchFamily="18" charset="0"/>
                          </a:rPr>
                        </m:ctrlPr>
                      </m:mPr>
                      <m:mr>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0</m:t>
                              </m:r>
                            </m:sub>
                          </m:sSub>
                          <m:r>
                            <m:rPr>
                              <m:brk m:alnAt="7"/>
                            </m:rP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𝑇</m:t>
                              </m:r>
                            </m:sub>
                          </m:sSub>
                          <m:r>
                            <m:rPr>
                              <m:brk m:alnAt="7"/>
                            </m:rPr>
                            <a:rPr lang="en-US" altLang="zh-CN" sz="2000" i="1">
                              <a:latin typeface="Cambria Math" panose="02040503050406030204" pitchFamily="18" charset="0"/>
                            </a:rPr>
                            <m:t>&gt;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0</m:t>
                              </m:r>
                            </m:sub>
                          </m:sSub>
                        </m:e>
                      </m:mr>
                      <m:mr>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𝑃</m:t>
                              </m:r>
                            </m:e>
                            <m:sub>
                              <m:r>
                                <a:rPr lang="en-US" altLang="zh-CN" sz="2000" b="0" i="1" smtClean="0">
                                  <a:latin typeface="Cambria Math" panose="02040503050406030204" pitchFamily="18" charset="0"/>
                                </a:rPr>
                                <m:t>𝑇</m:t>
                              </m:r>
                            </m:sub>
                          </m:sSub>
                          <m:r>
                            <m:rPr>
                              <m:brk m:alnAt="7"/>
                            </m:rP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r>
                                <a:rPr lang="en-US" altLang="zh-CN" sz="2000" i="1">
                                  <a:latin typeface="Cambria Math" panose="02040503050406030204" pitchFamily="18" charset="0"/>
                                </a:rPr>
                                <m:t>𝑇</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0</m:t>
                              </m:r>
                            </m:sub>
                          </m:sSub>
                        </m:e>
                      </m:mr>
                    </m:m>
                  </m:oMath>
                </a14:m>
                <a:endParaRPr lang="zh-CN" altLang="en-US" sz="2000" dirty="0"/>
              </a:p>
            </p:txBody>
          </p:sp>
        </mc:Choice>
        <mc:Fallback xmlns="">
          <p:sp>
            <p:nvSpPr>
              <p:cNvPr id="3" name="内容占位符 2">
                <a:extLst>
                  <a:ext uri="{FF2B5EF4-FFF2-40B4-BE49-F238E27FC236}">
                    <a16:creationId xmlns:a16="http://schemas.microsoft.com/office/drawing/2014/main" id="{14E23F9F-6C13-CB88-085B-2A9C69648753}"/>
                  </a:ext>
                </a:extLst>
              </p:cNvPr>
              <p:cNvSpPr>
                <a:spLocks noGrp="1" noRot="1" noChangeAspect="1" noMove="1" noResize="1" noEditPoints="1" noAdjustHandles="1" noChangeArrowheads="1" noChangeShapeType="1" noTextEdit="1"/>
              </p:cNvSpPr>
              <p:nvPr>
                <p:ph idx="1"/>
              </p:nvPr>
            </p:nvSpPr>
            <p:spPr>
              <a:xfrm>
                <a:off x="251520" y="1073448"/>
                <a:ext cx="8352928" cy="5019848"/>
              </a:xfrm>
              <a:blipFill>
                <a:blip r:embed="rId2"/>
                <a:stretch>
                  <a:fillRect l="-292" t="-971" r="-8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F35094E-055A-2D01-19B6-137350A58FEA}"/>
                  </a:ext>
                </a:extLst>
              </p:cNvPr>
              <p:cNvSpPr txBox="1"/>
              <p:nvPr/>
            </p:nvSpPr>
            <p:spPr>
              <a:xfrm>
                <a:off x="8422307" y="4777596"/>
                <a:ext cx="57923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𝑃</m:t>
                          </m:r>
                        </m:e>
                        <m:sub>
                          <m:r>
                            <a:rPr lang="en-US" altLang="zh-CN" sz="1600" b="0" i="1" smtClean="0">
                              <a:latin typeface="Cambria Math" panose="02040503050406030204" pitchFamily="18" charset="0"/>
                            </a:rPr>
                            <m:t>𝑇</m:t>
                          </m:r>
                        </m:sub>
                      </m:sSub>
                    </m:oMath>
                  </m:oMathPara>
                </a14:m>
                <a:endParaRPr lang="zh-CN" altLang="en-US" sz="1600" dirty="0"/>
              </a:p>
            </p:txBody>
          </p:sp>
        </mc:Choice>
        <mc:Fallback xmlns="">
          <p:sp>
            <p:nvSpPr>
              <p:cNvPr id="13" name="文本框 12">
                <a:extLst>
                  <a:ext uri="{FF2B5EF4-FFF2-40B4-BE49-F238E27FC236}">
                    <a16:creationId xmlns:a16="http://schemas.microsoft.com/office/drawing/2014/main" id="{BF35094E-055A-2D01-19B6-137350A58FEA}"/>
                  </a:ext>
                </a:extLst>
              </p:cNvPr>
              <p:cNvSpPr txBox="1">
                <a:spLocks noRot="1" noChangeAspect="1" noMove="1" noResize="1" noEditPoints="1" noAdjustHandles="1" noChangeArrowheads="1" noChangeShapeType="1" noTextEdit="1"/>
              </p:cNvSpPr>
              <p:nvPr/>
            </p:nvSpPr>
            <p:spPr>
              <a:xfrm>
                <a:off x="8422307" y="4777596"/>
                <a:ext cx="579238" cy="338554"/>
              </a:xfrm>
              <a:prstGeom prst="rect">
                <a:avLst/>
              </a:prstGeom>
              <a:blipFill>
                <a:blip r:embed="rId3"/>
                <a:stretch>
                  <a:fillRect/>
                </a:stretch>
              </a:blipFill>
            </p:spPr>
            <p:txBody>
              <a:bodyPr/>
              <a:lstStyle/>
              <a:p>
                <a:r>
                  <a:rPr lang="zh-CN" altLang="en-US">
                    <a:noFill/>
                  </a:rPr>
                  <a:t> </a:t>
                </a:r>
              </a:p>
            </p:txBody>
          </p:sp>
        </mc:Fallback>
      </mc:AlternateContent>
      <p:cxnSp>
        <p:nvCxnSpPr>
          <p:cNvPr id="18" name="直接连接符 17">
            <a:extLst>
              <a:ext uri="{FF2B5EF4-FFF2-40B4-BE49-F238E27FC236}">
                <a16:creationId xmlns:a16="http://schemas.microsoft.com/office/drawing/2014/main" id="{0ED4A5A0-1FF4-B7D9-E168-B617D347A140}"/>
              </a:ext>
            </a:extLst>
          </p:cNvPr>
          <p:cNvCxnSpPr/>
          <p:nvPr/>
        </p:nvCxnSpPr>
        <p:spPr bwMode="auto">
          <a:xfrm>
            <a:off x="3972731" y="5589240"/>
            <a:ext cx="0" cy="0"/>
          </a:xfrm>
          <a:prstGeom prst="line">
            <a:avLst/>
          </a:prstGeom>
          <a:solidFill>
            <a:schemeClr val="accent1"/>
          </a:solidFill>
          <a:ln w="12700" cap="flat" cmpd="sng" algn="ctr">
            <a:solidFill>
              <a:srgbClr val="FF0000"/>
            </a:solidFill>
            <a:prstDash val="solid"/>
            <a:round/>
            <a:headEnd type="stealth" w="med" len="med"/>
            <a:tailEnd type="stealth" w="med" len="med"/>
          </a:ln>
          <a:effectLst/>
        </p:spPr>
      </p:cxnSp>
    </p:spTree>
    <p:extLst>
      <p:ext uri="{BB962C8B-B14F-4D97-AF65-F5344CB8AC3E}">
        <p14:creationId xmlns:p14="http://schemas.microsoft.com/office/powerpoint/2010/main" val="326095052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D6D41C-60BA-CA55-8A14-24E9188BE5FC}"/>
              </a:ext>
            </a:extLst>
          </p:cNvPr>
          <p:cNvSpPr>
            <a:spLocks noGrp="1"/>
          </p:cNvSpPr>
          <p:nvPr>
            <p:ph type="title"/>
          </p:nvPr>
        </p:nvSpPr>
        <p:spPr>
          <a:xfrm>
            <a:off x="457200" y="557808"/>
            <a:ext cx="8229600" cy="1143000"/>
          </a:xfrm>
        </p:spPr>
        <p:txBody>
          <a:bodyPr/>
          <a:lstStyle/>
          <a:p>
            <a:r>
              <a:rPr lang="zh-CN" altLang="en-US" dirty="0"/>
              <a:t>举例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3CE5CA3-04ED-A9D7-02E5-ED8BB38DCE78}"/>
                  </a:ext>
                </a:extLst>
              </p:cNvPr>
              <p:cNvSpPr>
                <a:spLocks noGrp="1"/>
              </p:cNvSpPr>
              <p:nvPr>
                <p:ph idx="1"/>
              </p:nvPr>
            </p:nvSpPr>
            <p:spPr>
              <a:xfrm>
                <a:off x="685800" y="1412776"/>
                <a:ext cx="7772400" cy="4114800"/>
              </a:xfrm>
            </p:spPr>
            <p:txBody>
              <a:bodyPr/>
              <a:lstStyle/>
              <a:p>
                <a:r>
                  <a:rPr lang="zh-CN" altLang="en-US" sz="2800" dirty="0"/>
                  <a:t>某基金持有的股票目前价格为</a:t>
                </a:r>
                <a:r>
                  <a:rPr lang="en-US" altLang="zh-CN" sz="2800" dirty="0"/>
                  <a:t>100</a:t>
                </a:r>
                <a:r>
                  <a:rPr lang="zh-CN" altLang="en-US" sz="2800" dirty="0"/>
                  <a:t>元，怎样保证他</a:t>
                </a:r>
                <a:r>
                  <a:rPr lang="en-US" altLang="zh-CN" sz="2800" dirty="0"/>
                  <a:t>1</a:t>
                </a:r>
                <a:r>
                  <a:rPr lang="zh-CN" altLang="en-US" sz="2800" dirty="0"/>
                  <a:t>月后资产的价值不低于</a:t>
                </a:r>
                <a:r>
                  <a:rPr lang="en-US" altLang="zh-CN" sz="2800" dirty="0"/>
                  <a:t>90</a:t>
                </a:r>
                <a:r>
                  <a:rPr lang="zh-CN" altLang="en-US" sz="2800" dirty="0"/>
                  <a:t>。</a:t>
                </a:r>
                <a:endParaRPr lang="en-US" altLang="zh-CN" sz="2800" dirty="0"/>
              </a:p>
              <a:p>
                <a:r>
                  <a:rPr lang="zh-CN" altLang="en-US" sz="2800" dirty="0"/>
                  <a:t>解：为控制未来资产价格下跌风险，可买入</a:t>
                </a:r>
                <a:r>
                  <a:rPr lang="en-US" altLang="zh-CN" sz="2800" dirty="0"/>
                  <a:t>1</a:t>
                </a:r>
                <a:r>
                  <a:rPr lang="zh-CN" altLang="en-US" sz="2800" dirty="0"/>
                  <a:t>月后到期的以该股票为标的资产，执行价格为</a:t>
                </a:r>
                <a:r>
                  <a:rPr lang="en-US" altLang="zh-CN" sz="2800" dirty="0"/>
                  <a:t>90</a:t>
                </a:r>
                <a:r>
                  <a:rPr lang="zh-CN" altLang="en-US" sz="2800" dirty="0"/>
                  <a:t>元的看跌期权，到期时总收益</a:t>
                </a:r>
                <a:r>
                  <a:rPr lang="en-US" altLang="zh-CN" sz="2800" dirty="0"/>
                  <a:t>=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𝑇</m:t>
                        </m:r>
                      </m:sub>
                    </m:sSub>
                  </m:oMath>
                </a14:m>
                <a:r>
                  <a:rPr lang="en-US" altLang="zh-CN" sz="2800" dirty="0"/>
                  <a:t>+ max(</a:t>
                </a:r>
                <a14:m>
                  <m:oMath xmlns:m="http://schemas.openxmlformats.org/officeDocument/2006/math">
                    <m:sSub>
                      <m:sSubPr>
                        <m:ctrlPr>
                          <a:rPr lang="en-US" altLang="zh-CN" sz="2800" i="1">
                            <a:latin typeface="Cambria Math" panose="02040503050406030204" pitchFamily="18" charset="0"/>
                          </a:rPr>
                        </m:ctrlPr>
                      </m:sSubPr>
                      <m:e>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𝐸</m:t>
                            </m:r>
                          </m:e>
                          <m:sub>
                            <m:r>
                              <a:rPr lang="en-US" altLang="zh-CN" sz="2800" i="1">
                                <a:latin typeface="Cambria Math" panose="02040503050406030204" pitchFamily="18" charset="0"/>
                              </a:rPr>
                              <m:t>0</m:t>
                            </m:r>
                          </m:sub>
                        </m:sSub>
                        <m:r>
                          <a:rPr lang="en-US" altLang="zh-CN" sz="2800" i="1">
                            <a:latin typeface="Cambria Math" panose="02040503050406030204" pitchFamily="18" charset="0"/>
                          </a:rPr>
                          <m:t>−</m:t>
                        </m:r>
                        <m:r>
                          <a:rPr lang="en-US" altLang="zh-CN" sz="2800" i="1">
                            <a:latin typeface="Cambria Math" panose="02040503050406030204" pitchFamily="18" charset="0"/>
                          </a:rPr>
                          <m:t>𝑃</m:t>
                        </m:r>
                      </m:e>
                      <m:sub>
                        <m:r>
                          <a:rPr lang="en-US" altLang="zh-CN" sz="2800" i="1">
                            <a:latin typeface="Cambria Math" panose="02040503050406030204" pitchFamily="18" charset="0"/>
                          </a:rPr>
                          <m:t>𝑇</m:t>
                        </m:r>
                      </m:sub>
                    </m:sSub>
                  </m:oMath>
                </a14:m>
                <a:r>
                  <a:rPr lang="en-US" altLang="zh-CN" sz="2800" dirty="0"/>
                  <a:t>,0)= </a:t>
                </a:r>
                <a14:m>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𝑇</m:t>
                        </m:r>
                      </m:sub>
                    </m:sSub>
                  </m:oMath>
                </a14:m>
                <a:r>
                  <a:rPr lang="en-US" altLang="zh-CN" sz="2800" dirty="0"/>
                  <a:t>+ max(</a:t>
                </a:r>
                <a14:m>
                  <m:oMath xmlns:m="http://schemas.openxmlformats.org/officeDocument/2006/math">
                    <m:sSub>
                      <m:sSubPr>
                        <m:ctrlPr>
                          <a:rPr lang="en-US" altLang="zh-CN" sz="2800" i="1">
                            <a:latin typeface="Cambria Math" panose="02040503050406030204" pitchFamily="18" charset="0"/>
                          </a:rPr>
                        </m:ctrlPr>
                      </m:sSubPr>
                      <m:e>
                        <m:r>
                          <a:rPr lang="en-US" altLang="zh-CN" sz="2800" b="0" i="1" smtClean="0">
                            <a:latin typeface="Cambria Math" panose="02040503050406030204" pitchFamily="18" charset="0"/>
                          </a:rPr>
                          <m:t>90</m:t>
                        </m:r>
                        <m:r>
                          <a:rPr lang="en-US" altLang="zh-CN" sz="2800" i="1">
                            <a:latin typeface="Cambria Math" panose="02040503050406030204" pitchFamily="18" charset="0"/>
                          </a:rPr>
                          <m:t>−</m:t>
                        </m:r>
                        <m:r>
                          <a:rPr lang="en-US" altLang="zh-CN" sz="2800" i="1">
                            <a:latin typeface="Cambria Math" panose="02040503050406030204" pitchFamily="18" charset="0"/>
                          </a:rPr>
                          <m:t>𝑃</m:t>
                        </m:r>
                      </m:e>
                      <m:sub>
                        <m:r>
                          <a:rPr lang="en-US" altLang="zh-CN" sz="2800" i="1">
                            <a:latin typeface="Cambria Math" panose="02040503050406030204" pitchFamily="18" charset="0"/>
                          </a:rPr>
                          <m:t>𝑇</m:t>
                        </m:r>
                      </m:sub>
                    </m:sSub>
                  </m:oMath>
                </a14:m>
                <a:r>
                  <a:rPr lang="en-US" altLang="zh-CN" sz="2800" dirty="0"/>
                  <a:t>,0 =</a:t>
                </a:r>
                <a14:m>
                  <m:oMath xmlns:m="http://schemas.openxmlformats.org/officeDocument/2006/math">
                    <m:r>
                      <a:rPr lang="en-US" altLang="zh-CN" sz="2800" b="0" i="1" smtClean="0">
                        <a:latin typeface="Cambria Math" panose="02040503050406030204" pitchFamily="18" charset="0"/>
                      </a:rPr>
                      <m:t>{</m:t>
                    </m:r>
                    <m:m>
                      <m:mPr>
                        <m:mcs>
                          <m:mc>
                            <m:mcPr>
                              <m:count m:val="1"/>
                              <m:mcJc m:val="center"/>
                            </m:mcPr>
                          </m:mc>
                        </m:mcs>
                        <m:ctrlPr>
                          <a:rPr lang="en-US" altLang="zh-CN" sz="2800" b="0" i="1" smtClean="0">
                            <a:latin typeface="Cambria Math" panose="02040503050406030204" pitchFamily="18" charset="0"/>
                          </a:rPr>
                        </m:ctrlPr>
                      </m:mPr>
                      <m:mr>
                        <m:e>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𝑃</m:t>
                              </m:r>
                            </m:e>
                            <m:sub>
                              <m:r>
                                <a:rPr lang="en-US" altLang="zh-CN" sz="2800" b="0" i="1" smtClean="0">
                                  <a:latin typeface="Cambria Math" panose="02040503050406030204" pitchFamily="18" charset="0"/>
                                </a:rPr>
                                <m:t>𝑇</m:t>
                              </m:r>
                            </m:sub>
                          </m:sSub>
                          <m:r>
                            <m:rPr>
                              <m:brk m:alnAt="7"/>
                            </m:rPr>
                            <a:rPr lang="en-US" altLang="zh-CN" sz="2800" b="0" i="1" smtClean="0">
                              <a:latin typeface="Cambria Math" panose="02040503050406030204" pitchFamily="18" charset="0"/>
                            </a:rPr>
                            <m:t>,</m:t>
                          </m:r>
                          <m:sSub>
                            <m:sSubPr>
                              <m:ctrlPr>
                                <a:rPr lang="en-US" altLang="zh-CN" sz="2800" b="0" i="1" smtClean="0">
                                  <a:latin typeface="Cambria Math" panose="02040503050406030204" pitchFamily="18" charset="0"/>
                                </a:rPr>
                              </m:ctrlPr>
                            </m:sSubPr>
                            <m:e>
                              <m:r>
                                <a:rPr lang="en-US" altLang="zh-CN" sz="2800" b="0" i="1" smtClean="0">
                                  <a:latin typeface="Cambria Math" panose="02040503050406030204" pitchFamily="18" charset="0"/>
                                </a:rPr>
                                <m:t>𝑃</m:t>
                              </m:r>
                            </m:e>
                            <m:sub>
                              <m:r>
                                <a:rPr lang="en-US" altLang="zh-CN" sz="2800" b="0" i="1" smtClean="0">
                                  <a:latin typeface="Cambria Math" panose="02040503050406030204" pitchFamily="18" charset="0"/>
                                </a:rPr>
                                <m:t>𝑇</m:t>
                              </m:r>
                            </m:sub>
                          </m:sSub>
                          <m:r>
                            <m:rPr>
                              <m:brk m:alnAt="7"/>
                            </m:rPr>
                            <a:rPr lang="en-US" altLang="zh-CN" sz="2800" b="0" i="1" smtClean="0">
                              <a:latin typeface="Cambria Math" panose="02040503050406030204" pitchFamily="18" charset="0"/>
                            </a:rPr>
                            <m:t>&gt;</m:t>
                          </m:r>
                          <m:r>
                            <a:rPr lang="en-US" altLang="zh-CN" sz="2800" b="0" i="1" smtClean="0">
                              <a:latin typeface="Cambria Math" panose="02040503050406030204" pitchFamily="18" charset="0"/>
                            </a:rPr>
                            <m:t>90</m:t>
                          </m:r>
                        </m:e>
                      </m:mr>
                      <m:mr>
                        <m:e>
                          <m:r>
                            <m:rPr>
                              <m:brk m:alnAt="7"/>
                            </m:rPr>
                            <a:rPr lang="en-US" altLang="zh-CN" sz="2800" b="0" i="1" smtClean="0">
                              <a:latin typeface="Cambria Math" panose="02040503050406030204" pitchFamily="18" charset="0"/>
                            </a:rPr>
                            <m:t>9</m:t>
                          </m:r>
                          <m:r>
                            <a:rPr lang="en-US" altLang="zh-CN" sz="2800" b="0" i="1" smtClean="0">
                              <a:latin typeface="Cambria Math" panose="02040503050406030204" pitchFamily="18" charset="0"/>
                            </a:rPr>
                            <m:t>0</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𝑃</m:t>
                              </m:r>
                            </m:e>
                            <m:sub>
                              <m:r>
                                <a:rPr lang="en-US" altLang="zh-CN" sz="2800" i="1">
                                  <a:latin typeface="Cambria Math" panose="02040503050406030204" pitchFamily="18" charset="0"/>
                                </a:rPr>
                                <m:t>𝑇</m:t>
                              </m:r>
                            </m:sub>
                          </m:sSub>
                          <m:r>
                            <a:rPr lang="en-US" altLang="zh-CN" sz="280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rPr>
                            <m:t>90</m:t>
                          </m:r>
                        </m:e>
                      </m:mr>
                    </m:m>
                  </m:oMath>
                </a14:m>
                <a:r>
                  <a:rPr lang="zh-CN" altLang="en-US" sz="2800" dirty="0"/>
                  <a:t>。</a:t>
                </a:r>
              </a:p>
            </p:txBody>
          </p:sp>
        </mc:Choice>
        <mc:Fallback xmlns="">
          <p:sp>
            <p:nvSpPr>
              <p:cNvPr id="3" name="内容占位符 2">
                <a:extLst>
                  <a:ext uri="{FF2B5EF4-FFF2-40B4-BE49-F238E27FC236}">
                    <a16:creationId xmlns:a16="http://schemas.microsoft.com/office/drawing/2014/main" id="{53CE5CA3-04ED-A9D7-02E5-ED8BB38DCE78}"/>
                  </a:ext>
                </a:extLst>
              </p:cNvPr>
              <p:cNvSpPr>
                <a:spLocks noGrp="1" noRot="1" noChangeAspect="1" noMove="1" noResize="1" noEditPoints="1" noAdjustHandles="1" noChangeArrowheads="1" noChangeShapeType="1" noTextEdit="1"/>
              </p:cNvSpPr>
              <p:nvPr>
                <p:ph idx="1"/>
              </p:nvPr>
            </p:nvSpPr>
            <p:spPr>
              <a:xfrm>
                <a:off x="685800" y="1412776"/>
                <a:ext cx="7772400" cy="4114800"/>
              </a:xfrm>
              <a:blipFill>
                <a:blip r:embed="rId2"/>
                <a:stretch>
                  <a:fillRect l="-941" t="-20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682457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A8C1118A-C6C7-9544-1201-2E069491C53A}"/>
              </a:ext>
            </a:extLst>
          </p:cNvPr>
          <p:cNvSpPr>
            <a:spLocks noGrp="1" noChangeArrowheads="1"/>
          </p:cNvSpPr>
          <p:nvPr>
            <p:ph type="title"/>
          </p:nvPr>
        </p:nvSpPr>
        <p:spPr bwMode="auto">
          <a:xfrm>
            <a:off x="477838" y="82073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anose="05000000000000000000" pitchFamily="2" charset="2"/>
              <a:buNone/>
            </a:pPr>
            <a:r>
              <a:rPr lang="zh-CN" altLang="en-US" sz="4000" b="1">
                <a:ea typeface="宋体" panose="02010600030101010101" pitchFamily="2" charset="-122"/>
              </a:rPr>
              <a:t>通过期权降低农民的价格风险</a:t>
            </a:r>
            <a:endParaRPr lang="en-US" altLang="zh-CN" sz="4000" b="1">
              <a:ea typeface="宋体" panose="02010600030101010101" pitchFamily="2" charset="-122"/>
            </a:endParaRPr>
          </a:p>
        </p:txBody>
      </p:sp>
      <p:sp>
        <p:nvSpPr>
          <p:cNvPr id="48131" name="Rectangle 3">
            <a:extLst>
              <a:ext uri="{FF2B5EF4-FFF2-40B4-BE49-F238E27FC236}">
                <a16:creationId xmlns:a16="http://schemas.microsoft.com/office/drawing/2014/main" id="{2BB63684-346E-6830-4A97-E77D5977B53B}"/>
              </a:ext>
            </a:extLst>
          </p:cNvPr>
          <p:cNvSpPr>
            <a:spLocks noGrp="1" noChangeArrowheads="1"/>
          </p:cNvSpPr>
          <p:nvPr>
            <p:ph type="body" idx="1"/>
          </p:nvPr>
        </p:nvSpPr>
        <p:spPr/>
        <p:txBody>
          <a:bodyPr/>
          <a:lstStyle/>
          <a:p>
            <a:pPr eaLnBrk="1" hangingPunct="1">
              <a:lnSpc>
                <a:spcPct val="125000"/>
              </a:lnSpc>
            </a:pPr>
            <a:r>
              <a:rPr lang="zh-CN" altLang="en-US" sz="2800" b="1">
                <a:latin typeface="Cambria" panose="02040503050406030204" pitchFamily="18" charset="0"/>
                <a:ea typeface="Cambria" panose="02040503050406030204" pitchFamily="18" charset="0"/>
                <a:cs typeface="Times New Roman" panose="02020603050405020304" pitchFamily="18" charset="0"/>
              </a:rPr>
              <a:t>在农夫的例子中，她不需要持有远期合约的空头头寸，而是可以从面包师那里以</a:t>
            </a:r>
            <a:r>
              <a:rPr lang="en-US" altLang="zh-CN" sz="2800" b="1">
                <a:latin typeface="Cambria" panose="02040503050406030204" pitchFamily="18" charset="0"/>
                <a:ea typeface="Cambria" panose="02040503050406030204" pitchFamily="18" charset="0"/>
                <a:cs typeface="Times New Roman" panose="02020603050405020304" pitchFamily="18" charset="0"/>
              </a:rPr>
              <a:t>2</a:t>
            </a:r>
            <a:r>
              <a:rPr lang="zh-CN" altLang="en-US" sz="2800" b="1">
                <a:latin typeface="Cambria" panose="02040503050406030204" pitchFamily="18" charset="0"/>
                <a:ea typeface="Cambria" panose="02040503050406030204" pitchFamily="18" charset="0"/>
                <a:cs typeface="Times New Roman" panose="02020603050405020304" pitchFamily="18" charset="0"/>
              </a:rPr>
              <a:t>万美元的价格购买看跌期权，这样农民就有权利以每蒲式耳</a:t>
            </a:r>
            <a:r>
              <a:rPr lang="en-US" altLang="zh-CN" sz="2800" b="1">
                <a:latin typeface="Cambria" panose="02040503050406030204" pitchFamily="18" charset="0"/>
                <a:ea typeface="Cambria" panose="02040503050406030204" pitchFamily="18" charset="0"/>
                <a:cs typeface="Times New Roman" panose="02020603050405020304" pitchFamily="18" charset="0"/>
              </a:rPr>
              <a:t>2</a:t>
            </a:r>
            <a:r>
              <a:rPr lang="zh-CN" altLang="en-US" sz="2800" b="1">
                <a:latin typeface="Cambria" panose="02040503050406030204" pitchFamily="18" charset="0"/>
                <a:ea typeface="Cambria" panose="02040503050406030204" pitchFamily="18" charset="0"/>
                <a:cs typeface="Times New Roman" panose="02020603050405020304" pitchFamily="18" charset="0"/>
              </a:rPr>
              <a:t>美元的价格出售</a:t>
            </a:r>
            <a:r>
              <a:rPr lang="en-US" altLang="zh-CN" sz="2800" b="1">
                <a:latin typeface="Cambria" panose="02040503050406030204" pitchFamily="18" charset="0"/>
                <a:ea typeface="Cambria" panose="02040503050406030204" pitchFamily="18" charset="0"/>
                <a:cs typeface="Times New Roman" panose="02020603050405020304" pitchFamily="18" charset="0"/>
              </a:rPr>
              <a:t>10</a:t>
            </a:r>
            <a:r>
              <a:rPr lang="zh-CN" altLang="en-US" sz="2800" b="1">
                <a:latin typeface="Cambria" panose="02040503050406030204" pitchFamily="18" charset="0"/>
                <a:ea typeface="Cambria" panose="02040503050406030204" pitchFamily="18" charset="0"/>
                <a:cs typeface="Times New Roman" panose="02020603050405020304" pitchFamily="18" charset="0"/>
              </a:rPr>
              <a:t>万蒲式耳小麦。</a:t>
            </a:r>
            <a:endParaRPr lang="en-US" altLang="zh-CN" sz="2800" b="1">
              <a:latin typeface="Cambria" panose="02040503050406030204" pitchFamily="18" charset="0"/>
              <a:ea typeface="Cambria" panose="020405030504060302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E4F77285-5EFE-7F31-B71D-F4540F502784}"/>
              </a:ext>
            </a:extLst>
          </p:cNvPr>
          <p:cNvSpPr txBox="1"/>
          <p:nvPr/>
        </p:nvSpPr>
        <p:spPr>
          <a:xfrm>
            <a:off x="1547664" y="4941168"/>
            <a:ext cx="2808312" cy="461665"/>
          </a:xfrm>
          <a:prstGeom prst="rect">
            <a:avLst/>
          </a:prstGeom>
          <a:noFill/>
        </p:spPr>
        <p:txBody>
          <a:bodyPr wrap="square" rtlCol="0">
            <a:spAutoFit/>
          </a:bodyPr>
          <a:lstStyle/>
          <a:p>
            <a:r>
              <a:rPr lang="zh-CN" altLang="en-US" dirty="0">
                <a:solidFill>
                  <a:srgbClr val="FF0000"/>
                </a:solidFill>
              </a:rPr>
              <a:t>数字实验</a:t>
            </a: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F87A5CDE-5575-1D19-B437-DB730FDB3C62}"/>
              </a:ext>
            </a:extLst>
          </p:cNvPr>
          <p:cNvSpPr>
            <a:spLocks noGrp="1" noChangeArrowheads="1"/>
          </p:cNvSpPr>
          <p:nvPr>
            <p:ph type="title"/>
          </p:nvPr>
        </p:nvSpPr>
        <p:spPr bwMode="auto">
          <a:xfrm>
            <a:off x="457200" y="41116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a:ea typeface="宋体" panose="02010600030101010101" pitchFamily="2" charset="-122"/>
              </a:rPr>
              <a:t>农夫：</a:t>
            </a:r>
            <a:r>
              <a:rPr lang="en-US" altLang="zh-CN" b="1">
                <a:ea typeface="宋体" panose="02010600030101010101" pitchFamily="2" charset="-122"/>
              </a:rPr>
              <a:t> </a:t>
            </a:r>
            <a:r>
              <a:rPr lang="zh-CN" altLang="en-US" b="1">
                <a:ea typeface="宋体" panose="02010600030101010101" pitchFamily="2" charset="-122"/>
              </a:rPr>
              <a:t>对冲和看跌期权</a:t>
            </a:r>
            <a:endParaRPr lang="en-US" altLang="zh-CN" b="1">
              <a:ea typeface="宋体" panose="02010600030101010101" pitchFamily="2" charset="-122"/>
            </a:endParaRPr>
          </a:p>
        </p:txBody>
      </p:sp>
      <p:graphicFrame>
        <p:nvGraphicFramePr>
          <p:cNvPr id="112644" name="Group 4">
            <a:extLst>
              <a:ext uri="{FF2B5EF4-FFF2-40B4-BE49-F238E27FC236}">
                <a16:creationId xmlns:a16="http://schemas.microsoft.com/office/drawing/2014/main" id="{7D68DBA5-68CA-E86B-5A7D-30A04DBCCE2A}"/>
              </a:ext>
            </a:extLst>
          </p:cNvPr>
          <p:cNvGraphicFramePr>
            <a:graphicFrameLocks noGrp="1"/>
          </p:cNvGraphicFramePr>
          <p:nvPr/>
        </p:nvGraphicFramePr>
        <p:xfrm>
          <a:off x="622300" y="1543050"/>
          <a:ext cx="8064500" cy="4405313"/>
        </p:xfrm>
        <a:graphic>
          <a:graphicData uri="http://schemas.openxmlformats.org/drawingml/2006/table">
            <a:tbl>
              <a:tblPr/>
              <a:tblGrid>
                <a:gridCol w="2614613">
                  <a:extLst>
                    <a:ext uri="{9D8B030D-6E8A-4147-A177-3AD203B41FA5}">
                      <a16:colId xmlns:a16="http://schemas.microsoft.com/office/drawing/2014/main" val="20000"/>
                    </a:ext>
                  </a:extLst>
                </a:gridCol>
                <a:gridCol w="1089025">
                  <a:extLst>
                    <a:ext uri="{9D8B030D-6E8A-4147-A177-3AD203B41FA5}">
                      <a16:colId xmlns:a16="http://schemas.microsoft.com/office/drawing/2014/main" val="20001"/>
                    </a:ext>
                  </a:extLst>
                </a:gridCol>
                <a:gridCol w="1090612">
                  <a:extLst>
                    <a:ext uri="{9D8B030D-6E8A-4147-A177-3AD203B41FA5}">
                      <a16:colId xmlns:a16="http://schemas.microsoft.com/office/drawing/2014/main" val="20002"/>
                    </a:ext>
                  </a:extLst>
                </a:gridCol>
                <a:gridCol w="1090613">
                  <a:extLst>
                    <a:ext uri="{9D8B030D-6E8A-4147-A177-3AD203B41FA5}">
                      <a16:colId xmlns:a16="http://schemas.microsoft.com/office/drawing/2014/main" val="20003"/>
                    </a:ext>
                  </a:extLst>
                </a:gridCol>
                <a:gridCol w="1089025">
                  <a:extLst>
                    <a:ext uri="{9D8B030D-6E8A-4147-A177-3AD203B41FA5}">
                      <a16:colId xmlns:a16="http://schemas.microsoft.com/office/drawing/2014/main" val="20004"/>
                    </a:ext>
                  </a:extLst>
                </a:gridCol>
                <a:gridCol w="1090612">
                  <a:extLst>
                    <a:ext uri="{9D8B030D-6E8A-4147-A177-3AD203B41FA5}">
                      <a16:colId xmlns:a16="http://schemas.microsoft.com/office/drawing/2014/main" val="20005"/>
                    </a:ext>
                  </a:extLst>
                </a:gridCol>
              </a:tblGrid>
              <a:tr h="533400">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小麦价格</a:t>
                      </a:r>
                      <a:endParaRPr kumimoji="0" lang="en-US" altLang="zh-CN" sz="4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3.00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4.00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6100">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无措施</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(Re=P*Q)</a:t>
                      </a:r>
                      <a:endParaRPr kumimoji="0" lang="en-US" altLang="zh-CN" sz="4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0</a:t>
                      </a:r>
                      <a:endParaRPr kumimoji="0" lang="en-US" altLang="zh-CN" sz="4000" b="0"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300000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400000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对冲</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空头头寸</a:t>
                      </a:r>
                      <a:r>
                        <a:rPr kumimoji="0" lang="en-US" altLang="zh-CN" sz="1800" b="1" i="0" u="none" strike="noStrike" cap="none" normalizeH="0" baseline="0" dirty="0">
                          <a:ln>
                            <a:noFill/>
                          </a:ln>
                          <a:solidFill>
                            <a:schemeClr val="tx1"/>
                          </a:solidFill>
                          <a:effectLst/>
                          <a:latin typeface="Times New Roman" pitchFamily="18" charset="0"/>
                          <a:ea typeface="宋体" pitchFamily="2" charset="-122"/>
                        </a:rPr>
                        <a:t>)</a:t>
                      </a:r>
                      <a:endParaRPr kumimoji="0" lang="en-US" altLang="zh-CN" sz="4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rPr>
                        <a:t>看跌期权</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300000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400000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130300">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128713">
                <a:tc vMerge="1">
                  <a:txBody>
                    <a:bodyPr/>
                    <a:lstStyle/>
                    <a:p>
                      <a:endParaRPr lang="zh-CN" altLang="en-US"/>
                    </a:p>
                  </a:txBody>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180000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180000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180000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rPr>
                        <a:t>280000</a:t>
                      </a:r>
                      <a:endParaRPr kumimoji="0" lang="en-US" altLang="zh-CN" sz="40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rPr>
                        <a:t>380000</a:t>
                      </a:r>
                      <a:endParaRPr kumimoji="0" lang="en-US" altLang="zh-CN" sz="40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文本框 1">
            <a:extLst>
              <a:ext uri="{FF2B5EF4-FFF2-40B4-BE49-F238E27FC236}">
                <a16:creationId xmlns:a16="http://schemas.microsoft.com/office/drawing/2014/main" id="{8147C057-E3EC-8B90-7A29-4EB1248333BB}"/>
              </a:ext>
            </a:extLst>
          </p:cNvPr>
          <p:cNvSpPr txBox="1"/>
          <p:nvPr/>
        </p:nvSpPr>
        <p:spPr>
          <a:xfrm>
            <a:off x="899592" y="6216004"/>
            <a:ext cx="2808312" cy="461665"/>
          </a:xfrm>
          <a:prstGeom prst="rect">
            <a:avLst/>
          </a:prstGeom>
          <a:noFill/>
        </p:spPr>
        <p:txBody>
          <a:bodyPr wrap="square" rtlCol="0">
            <a:spAutoFit/>
          </a:bodyPr>
          <a:lstStyle/>
          <a:p>
            <a:r>
              <a:rPr lang="zh-CN" altLang="en-US" dirty="0">
                <a:solidFill>
                  <a:srgbClr val="FF0000"/>
                </a:solidFill>
              </a:rPr>
              <a:t>数字实验</a:t>
            </a: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DD97869C-4543-01A6-EF4D-5AA0453646BB}"/>
              </a:ext>
            </a:extLst>
          </p:cNvPr>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fld id="{9A066D2B-766A-4DBF-A8FE-BAC51B73AC24}" type="slidenum">
              <a:rPr lang="zh-CN" altLang="en-US" sz="2400">
                <a:latin typeface="ZapfDingbats"/>
              </a:rPr>
              <a:pPr algn="ctr">
                <a:spcBef>
                  <a:spcPct val="0"/>
                </a:spcBef>
                <a:buClrTx/>
                <a:buSzTx/>
                <a:buFontTx/>
                <a:buNone/>
              </a:pPr>
              <a:t>39</a:t>
            </a:fld>
            <a:endParaRPr lang="en-US" altLang="zh-CN" sz="2400">
              <a:latin typeface="ZapfDingbats"/>
            </a:endParaRPr>
          </a:p>
        </p:txBody>
      </p:sp>
      <p:sp>
        <p:nvSpPr>
          <p:cNvPr id="50179" name="Rectangle 2">
            <a:extLst>
              <a:ext uri="{FF2B5EF4-FFF2-40B4-BE49-F238E27FC236}">
                <a16:creationId xmlns:a16="http://schemas.microsoft.com/office/drawing/2014/main" id="{97E767D9-4F91-3DD6-43FB-01D77EFA8AE6}"/>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a:ea typeface="宋体" panose="02010600030101010101" pitchFamily="2" charset="-122"/>
              </a:rPr>
              <a:t>农夫：</a:t>
            </a:r>
            <a:r>
              <a:rPr lang="en-US" altLang="zh-CN" b="1">
                <a:ea typeface="宋体" panose="02010600030101010101" pitchFamily="2" charset="-122"/>
              </a:rPr>
              <a:t> </a:t>
            </a:r>
            <a:r>
              <a:rPr lang="zh-CN" altLang="en-US" b="1">
                <a:ea typeface="宋体" panose="02010600030101010101" pitchFamily="2" charset="-122"/>
              </a:rPr>
              <a:t>对冲和看跌期权</a:t>
            </a:r>
            <a:endParaRPr lang="en-US" altLang="zh-CN">
              <a:ea typeface="宋体" panose="02010600030101010101" pitchFamily="2" charset="-122"/>
            </a:endParaRPr>
          </a:p>
        </p:txBody>
      </p:sp>
      <p:graphicFrame>
        <p:nvGraphicFramePr>
          <p:cNvPr id="50180" name="Object 4">
            <a:extLst>
              <a:ext uri="{FF2B5EF4-FFF2-40B4-BE49-F238E27FC236}">
                <a16:creationId xmlns:a16="http://schemas.microsoft.com/office/drawing/2014/main" id="{897530AB-B7E1-6D6C-9559-74CEF6B3C7DB}"/>
              </a:ext>
            </a:extLst>
          </p:cNvPr>
          <p:cNvGraphicFramePr>
            <a:graphicFrameLocks noChangeAspect="1"/>
          </p:cNvGraphicFramePr>
          <p:nvPr/>
        </p:nvGraphicFramePr>
        <p:xfrm>
          <a:off x="827088" y="1557338"/>
          <a:ext cx="7777162" cy="4597400"/>
        </p:xfrm>
        <a:graphic>
          <a:graphicData uri="http://schemas.openxmlformats.org/presentationml/2006/ole">
            <mc:AlternateContent xmlns:mc="http://schemas.openxmlformats.org/markup-compatibility/2006">
              <mc:Choice xmlns:v="urn:schemas-microsoft-com:vml" Requires="v">
                <p:oleObj name="图表" r:id="rId2" imgW="5638990" imgH="3333845" progId="Excel.Chart.8">
                  <p:embed/>
                </p:oleObj>
              </mc:Choice>
              <mc:Fallback>
                <p:oleObj name="图表" r:id="rId2" imgW="5638990" imgH="3333845" progId="Excel.Char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557338"/>
                        <a:ext cx="7777162"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400652D-DA6D-7CF4-FF36-120EF5B06810}"/>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709635" name="Rectangle 3">
            <a:extLst>
              <a:ext uri="{FF2B5EF4-FFF2-40B4-BE49-F238E27FC236}">
                <a16:creationId xmlns:a16="http://schemas.microsoft.com/office/drawing/2014/main" id="{3836F624-B57A-0961-9AC9-9DE5963F012C}"/>
              </a:ext>
            </a:extLst>
          </p:cNvPr>
          <p:cNvSpPr>
            <a:spLocks noGrp="1" noChangeArrowheads="1"/>
          </p:cNvSpPr>
          <p:nvPr>
            <p:ph type="title"/>
          </p:nvPr>
        </p:nvSpPr>
        <p:spPr bwMode="auto">
          <a:xfrm>
            <a:off x="685800" y="609601"/>
            <a:ext cx="7772400" cy="1019200"/>
          </a:xfrm>
          <a:ln w="12700">
            <a:miter lim="800000"/>
            <a:headEnd/>
            <a:tailEnd/>
          </a:ln>
        </p:spPr>
        <p:txBody>
          <a:bodyPr vert="horz" wrap="square" lIns="90488" tIns="44450" rIns="90488" bIns="44450" numCol="1" anchor="ctr" anchorCtr="0" compatLnSpc="1">
            <a:prstTxWarp prst="textNoShape">
              <a:avLst/>
            </a:prstTxWarp>
          </a:bodyPr>
          <a:lstStyle/>
          <a:p>
            <a:pPr>
              <a:defRPr/>
            </a:pPr>
            <a:b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使用</a:t>
            </a:r>
            <a:r>
              <a:rPr lang="zh-CN" altLang="en-US" dirty="0">
                <a:effectLst>
                  <a:outerShdw blurRad="38100" dist="38100" dir="2700000" algn="tl">
                    <a:srgbClr val="C0C0C0"/>
                  </a:outerShdw>
                </a:effectLst>
                <a:latin typeface="黑体" panose="02010609060101010101" pitchFamily="49" charset="-122"/>
                <a:ea typeface="黑体" panose="02010609060101010101" pitchFamily="49" charset="-122"/>
              </a:rPr>
              <a:t>远期和期货对冲风险</a:t>
            </a:r>
            <a:br>
              <a:rPr lang="en-US" altLang="zh-CN" dirty="0">
                <a:effectLst>
                  <a:outerShdw blurRad="38100" dist="38100" dir="2700000" algn="tl">
                    <a:srgbClr val="C0C0C0"/>
                  </a:outerShdw>
                </a:effectLst>
                <a:latin typeface="黑体" panose="02010609060101010101" pitchFamily="49" charset="-122"/>
                <a:ea typeface="黑体" panose="02010609060101010101" pitchFamily="49" charset="-122"/>
              </a:rPr>
            </a:br>
            <a:endParaRPr lang="zh-CN" altLang="en-US"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709636" name="Rectangle 4">
            <a:extLst>
              <a:ext uri="{FF2B5EF4-FFF2-40B4-BE49-F238E27FC236}">
                <a16:creationId xmlns:a16="http://schemas.microsoft.com/office/drawing/2014/main" id="{4E2DE727-DE23-BAA3-10F8-8834C624DF4E}"/>
              </a:ext>
            </a:extLst>
          </p:cNvPr>
          <p:cNvSpPr>
            <a:spLocks noGrp="1" noChangeArrowheads="1"/>
          </p:cNvSpPr>
          <p:nvPr>
            <p:ph type="body" idx="1"/>
          </p:nvPr>
        </p:nvSpPr>
        <p:spPr>
          <a:xfrm>
            <a:off x="685800" y="1772816"/>
            <a:ext cx="7761288" cy="4608512"/>
          </a:xfrm>
        </p:spPr>
        <p:txBody>
          <a:bodyPr lIns="90488" rIns="90488"/>
          <a:lstStyle/>
          <a:p>
            <a:pPr algn="just">
              <a:lnSpc>
                <a:spcPct val="125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远期合约（</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Forward Contracts</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）：任何时候，当</a:t>
            </a:r>
            <a:r>
              <a:rPr lang="zh-CN" altLang="en-US" sz="2400" b="1"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双方同意</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在未来以</a:t>
            </a:r>
            <a:r>
              <a:rPr lang="zh-CN" altLang="en-US" sz="2400" b="1"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预先约定的价格</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交换某些物品时，他们就是在签订一项远期合约。</a:t>
            </a:r>
          </a:p>
          <a:p>
            <a:pPr algn="just">
              <a:lnSpc>
                <a:spcPct val="125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通常人们签订远期合约时并不知道这就是所谓的远期合约。</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5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举例：</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lvl="1" algn="just">
              <a:lnSpc>
                <a:spcPct val="125000"/>
              </a:lnSpc>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假设目前小麦价格每吨</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0.8</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万元。面粉加工厂现在向农场主订购</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顿小麦，约定</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个月后交付，交付时价格为每吨</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万元。</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5000"/>
              </a:lnSpc>
            </a:pP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9636">
                                            <p:txEl>
                                              <p:pRg st="0" end="0"/>
                                            </p:txEl>
                                          </p:spTgt>
                                        </p:tgtEl>
                                        <p:attrNameLst>
                                          <p:attrName>style.visibility</p:attrName>
                                        </p:attrNameLst>
                                      </p:cBhvr>
                                      <p:to>
                                        <p:strVal val="visible"/>
                                      </p:to>
                                    </p:set>
                                    <p:animEffect transition="in" filter="blinds(horizontal)">
                                      <p:cBhvr>
                                        <p:cTn id="7" dur="500"/>
                                        <p:tgtEl>
                                          <p:spTgt spid="7096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9636">
                                            <p:txEl>
                                              <p:pRg st="1" end="1"/>
                                            </p:txEl>
                                          </p:spTgt>
                                        </p:tgtEl>
                                        <p:attrNameLst>
                                          <p:attrName>style.visibility</p:attrName>
                                        </p:attrNameLst>
                                      </p:cBhvr>
                                      <p:to>
                                        <p:strVal val="visible"/>
                                      </p:to>
                                    </p:set>
                                    <p:animEffect transition="in" filter="blinds(horizontal)">
                                      <p:cBhvr>
                                        <p:cTn id="12" dur="500"/>
                                        <p:tgtEl>
                                          <p:spTgt spid="70963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09636">
                                            <p:txEl>
                                              <p:pRg st="2" end="2"/>
                                            </p:txEl>
                                          </p:spTgt>
                                        </p:tgtEl>
                                        <p:attrNameLst>
                                          <p:attrName>style.visibility</p:attrName>
                                        </p:attrNameLst>
                                      </p:cBhvr>
                                      <p:to>
                                        <p:strVal val="visible"/>
                                      </p:to>
                                    </p:set>
                                    <p:animEffect transition="in" filter="blinds(horizontal)">
                                      <p:cBhvr>
                                        <p:cTn id="17" dur="500"/>
                                        <p:tgtEl>
                                          <p:spTgt spid="70963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09636">
                                            <p:txEl>
                                              <p:pRg st="3" end="3"/>
                                            </p:txEl>
                                          </p:spTgt>
                                        </p:tgtEl>
                                        <p:attrNameLst>
                                          <p:attrName>style.visibility</p:attrName>
                                        </p:attrNameLst>
                                      </p:cBhvr>
                                      <p:to>
                                        <p:strVal val="visible"/>
                                      </p:to>
                                    </p:set>
                                    <p:animEffect transition="in" filter="blinds(horizontal)">
                                      <p:cBhvr>
                                        <p:cTn id="22" dur="500"/>
                                        <p:tgtEl>
                                          <p:spTgt spid="70963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97210273-A797-869D-4438-D92934BDC0DD}"/>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737283" name="Rectangle 3">
            <a:extLst>
              <a:ext uri="{FF2B5EF4-FFF2-40B4-BE49-F238E27FC236}">
                <a16:creationId xmlns:a16="http://schemas.microsoft.com/office/drawing/2014/main" id="{4E56521F-C35F-E39C-110A-608DC2974A59}"/>
              </a:ext>
            </a:extLst>
          </p:cNvPr>
          <p:cNvSpPr>
            <a:spLocks noGrp="1" noChangeArrowheads="1"/>
          </p:cNvSpPr>
          <p:nvPr>
            <p:ph type="title"/>
          </p:nvPr>
        </p:nvSpPr>
        <p:spPr bwMode="auto">
          <a:xfrm>
            <a:off x="684213" y="765175"/>
            <a:ext cx="7772400" cy="609600"/>
          </a:xfrm>
          <a:ln w="12700">
            <a:miter lim="800000"/>
            <a:headEnd/>
            <a:tailEnd/>
          </a:ln>
        </p:spPr>
        <p:txBody>
          <a:bodyPr vert="horz" wrap="square" lIns="90488" tIns="44450" rIns="90488" bIns="44450" numCol="1" anchor="ctr" anchorCtr="0" compatLnSpc="1">
            <a:prstTxWarp prst="textNoShape">
              <a:avLst/>
            </a:prstTxWarp>
          </a:bodyPr>
          <a:lstStyle/>
          <a:p>
            <a:pPr>
              <a:defRPr/>
            </a:pPr>
            <a:r>
              <a:rPr lang="zh-CN" altLang="en-US" b="1" dirty="0">
                <a:effectLst>
                  <a:outerShdw blurRad="38100" dist="38100" dir="2700000" algn="tl">
                    <a:srgbClr val="C0C0C0"/>
                  </a:outerShdw>
                </a:effectLst>
                <a:ea typeface="宋体" pitchFamily="2" charset="-122"/>
              </a:rPr>
              <a:t>股票看跌期权</a:t>
            </a:r>
            <a:endParaRPr lang="en-US" altLang="zh-CN" b="1" dirty="0">
              <a:effectLst>
                <a:outerShdw blurRad="38100" dist="38100" dir="2700000" algn="tl">
                  <a:srgbClr val="C0C0C0"/>
                </a:outerShdw>
              </a:effectLst>
              <a:ea typeface="宋体" pitchFamily="2" charset="-122"/>
            </a:endParaRPr>
          </a:p>
        </p:txBody>
      </p:sp>
      <p:sp>
        <p:nvSpPr>
          <p:cNvPr id="737284" name="Rectangle 4">
            <a:extLst>
              <a:ext uri="{FF2B5EF4-FFF2-40B4-BE49-F238E27FC236}">
                <a16:creationId xmlns:a16="http://schemas.microsoft.com/office/drawing/2014/main" id="{708D94B6-AD50-5368-5839-76A9D2BA4402}"/>
              </a:ext>
            </a:extLst>
          </p:cNvPr>
          <p:cNvSpPr>
            <a:spLocks noGrp="1" noChangeArrowheads="1"/>
          </p:cNvSpPr>
          <p:nvPr>
            <p:ph type="body" sz="half" idx="1"/>
          </p:nvPr>
        </p:nvSpPr>
        <p:spPr>
          <a:xfrm>
            <a:off x="642938" y="1571625"/>
            <a:ext cx="8077200" cy="4608513"/>
          </a:xfrm>
        </p:spPr>
        <p:txBody>
          <a:bodyPr lIns="90488" rIns="90488"/>
          <a:lstStyle/>
          <a:p>
            <a:pPr algn="just">
              <a:lnSpc>
                <a:spcPct val="125000"/>
              </a:lnSpc>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露西是</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XYZ</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公司的管理者。作为薪酬，她拥有</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1000</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股</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XYZ</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股票。</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XYZ</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股票当前市场价格为每股</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100</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美元。</a:t>
            </a:r>
          </a:p>
          <a:p>
            <a:pPr>
              <a:lnSpc>
                <a:spcPct val="125000"/>
              </a:lnSpc>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她可以购买</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XYZ</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股票的看跌期权来为该股票的价格风险进行投保。假设她按照每股</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100</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美元的行权价格购买</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XYZ</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公司股票的期限为</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年的欧式看跌期权，期权费每股</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10</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美元，共计</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1000</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10=10000</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美元。这项看跌期权将于</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年后到期。</a:t>
            </a:r>
          </a:p>
          <a:p>
            <a:pPr>
              <a:lnSpc>
                <a:spcPct val="125000"/>
              </a:lnSpc>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购买看跌期权的做法在很多方面类似于购买房屋或汽车等资产的期限保险合同。</a:t>
            </a:r>
            <a:endParaRPr lang="en-US" altLang="zh-CN" sz="2400" b="1">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284">
                                            <p:txEl>
                                              <p:pRg st="0" end="0"/>
                                            </p:txEl>
                                          </p:spTgt>
                                        </p:tgtEl>
                                        <p:attrNameLst>
                                          <p:attrName>style.visibility</p:attrName>
                                        </p:attrNameLst>
                                      </p:cBhvr>
                                      <p:to>
                                        <p:strVal val="visible"/>
                                      </p:to>
                                    </p:set>
                                    <p:animEffect transition="in" filter="blinds(horizontal)">
                                      <p:cBhvr>
                                        <p:cTn id="7" dur="500"/>
                                        <p:tgtEl>
                                          <p:spTgt spid="7372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7284">
                                            <p:txEl>
                                              <p:pRg st="1" end="1"/>
                                            </p:txEl>
                                          </p:spTgt>
                                        </p:tgtEl>
                                        <p:attrNameLst>
                                          <p:attrName>style.visibility</p:attrName>
                                        </p:attrNameLst>
                                      </p:cBhvr>
                                      <p:to>
                                        <p:strVal val="visible"/>
                                      </p:to>
                                    </p:set>
                                    <p:animEffect transition="in" filter="blinds(horizontal)">
                                      <p:cBhvr>
                                        <p:cTn id="12" dur="500"/>
                                        <p:tgtEl>
                                          <p:spTgt spid="73728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37284">
                                            <p:txEl>
                                              <p:pRg st="2" end="2"/>
                                            </p:txEl>
                                          </p:spTgt>
                                        </p:tgtEl>
                                        <p:attrNameLst>
                                          <p:attrName>style.visibility</p:attrName>
                                        </p:attrNameLst>
                                      </p:cBhvr>
                                      <p:to>
                                        <p:strVal val="visible"/>
                                      </p:to>
                                    </p:set>
                                    <p:animEffect transition="in" filter="blinds(horizontal)">
                                      <p:cBhvr>
                                        <p:cTn id="17" dur="500"/>
                                        <p:tgtEl>
                                          <p:spTgt spid="73728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71F7B04C-03D8-1B3A-81CF-7D5B3E52FB84}"/>
              </a:ext>
            </a:extLst>
          </p:cNvPr>
          <p:cNvSpPr>
            <a:spLocks noGrp="1" noChangeArrowheads="1"/>
          </p:cNvSpPr>
          <p:nvPr>
            <p:ph type="title"/>
          </p:nvPr>
        </p:nvSpPr>
        <p:spPr bwMode="auto">
          <a:xfrm>
            <a:off x="457200" y="71913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spcBef>
                <a:spcPct val="25000"/>
              </a:spcBef>
              <a:buFont typeface="Wingdings" panose="05000000000000000000" pitchFamily="2" charset="2"/>
              <a:buNone/>
            </a:pPr>
            <a:r>
              <a:rPr lang="zh-CN" altLang="en-US" sz="4000" b="1">
                <a:ea typeface="宋体" panose="02010600030101010101" pitchFamily="2" charset="-122"/>
              </a:rPr>
              <a:t>看跌期权与定期保险合约的相似性</a:t>
            </a:r>
            <a:endParaRPr lang="en-US" altLang="zh-CN" sz="4000" b="1">
              <a:ea typeface="宋体" panose="02010600030101010101" pitchFamily="2" charset="-122"/>
            </a:endParaRPr>
          </a:p>
        </p:txBody>
      </p:sp>
      <p:graphicFrame>
        <p:nvGraphicFramePr>
          <p:cNvPr id="71749" name="Group 69">
            <a:extLst>
              <a:ext uri="{FF2B5EF4-FFF2-40B4-BE49-F238E27FC236}">
                <a16:creationId xmlns:a16="http://schemas.microsoft.com/office/drawing/2014/main" id="{93462596-53C8-F183-32D7-D2AF7C2535D8}"/>
              </a:ext>
            </a:extLst>
          </p:cNvPr>
          <p:cNvGraphicFramePr>
            <a:graphicFrameLocks noGrp="1"/>
          </p:cNvGraphicFramePr>
          <p:nvPr/>
        </p:nvGraphicFramePr>
        <p:xfrm>
          <a:off x="819150" y="1557338"/>
          <a:ext cx="7505700" cy="3098801"/>
        </p:xfrm>
        <a:graphic>
          <a:graphicData uri="http://schemas.openxmlformats.org/drawingml/2006/table">
            <a:tbl>
              <a:tblPr/>
              <a:tblGrid>
                <a:gridCol w="2700487">
                  <a:extLst>
                    <a:ext uri="{9D8B030D-6E8A-4147-A177-3AD203B41FA5}">
                      <a16:colId xmlns:a16="http://schemas.microsoft.com/office/drawing/2014/main" val="20000"/>
                    </a:ext>
                  </a:extLst>
                </a:gridCol>
                <a:gridCol w="1988883">
                  <a:extLst>
                    <a:ext uri="{9D8B030D-6E8A-4147-A177-3AD203B41FA5}">
                      <a16:colId xmlns:a16="http://schemas.microsoft.com/office/drawing/2014/main" val="20001"/>
                    </a:ext>
                  </a:extLst>
                </a:gridCol>
                <a:gridCol w="2816330">
                  <a:extLst>
                    <a:ext uri="{9D8B030D-6E8A-4147-A177-3AD203B41FA5}">
                      <a16:colId xmlns:a16="http://schemas.microsoft.com/office/drawing/2014/main" val="20002"/>
                    </a:ext>
                  </a:extLst>
                </a:gridCol>
              </a:tblGrid>
              <a:tr h="82291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4800" b="1" i="0" u="none" strike="noStrike" cap="none" normalizeH="0" baseline="0" dirty="0">
                        <a:ln>
                          <a:noFill/>
                        </a:ln>
                        <a:solidFill>
                          <a:schemeClr val="tx1"/>
                        </a:solidFill>
                        <a:effectLst/>
                        <a:latin typeface="Cambria" pitchFamily="18" charset="0"/>
                        <a:ea typeface="宋体" pitchFamily="2" charset="-122"/>
                      </a:endParaRPr>
                    </a:p>
                  </a:txBody>
                  <a:tcPr marL="91430" marR="91430" marT="45695" marB="45695"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Cambria" pitchFamily="18" charset="0"/>
                          <a:ea typeface="宋体" pitchFamily="2" charset="-122"/>
                        </a:rPr>
                        <a:t>保险合约</a:t>
                      </a:r>
                      <a:endParaRPr kumimoji="0" lang="en-US" altLang="zh-CN" sz="4400" b="1" i="0" u="none" strike="noStrike" cap="none" normalizeH="0" baseline="0" dirty="0">
                        <a:ln>
                          <a:noFill/>
                        </a:ln>
                        <a:solidFill>
                          <a:schemeClr val="tx1"/>
                        </a:solidFill>
                        <a:effectLst/>
                        <a:latin typeface="Cambria" pitchFamily="18" charset="0"/>
                        <a:ea typeface="宋体" pitchFamily="2" charset="-122"/>
                      </a:endParaRPr>
                    </a:p>
                  </a:txBody>
                  <a:tcPr marL="91430" marR="91430" marT="45695" marB="45695"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Cambria" pitchFamily="18" charset="0"/>
                          <a:ea typeface="宋体" pitchFamily="2" charset="-122"/>
                        </a:rPr>
                        <a:t>看跌期权</a:t>
                      </a:r>
                      <a:endParaRPr kumimoji="0" lang="en-US" altLang="zh-CN" sz="4400" b="1" i="0" u="none" strike="noStrike" cap="none" normalizeH="0" baseline="0" dirty="0">
                        <a:ln>
                          <a:noFill/>
                        </a:ln>
                        <a:solidFill>
                          <a:schemeClr val="tx1"/>
                        </a:solidFill>
                        <a:effectLst/>
                        <a:latin typeface="Cambria" pitchFamily="18" charset="0"/>
                        <a:ea typeface="宋体" pitchFamily="2" charset="-122"/>
                      </a:endParaRPr>
                    </a:p>
                  </a:txBody>
                  <a:tcPr marL="91430" marR="91430" marT="45695" marB="45695"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3090">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Cambria" pitchFamily="18" charset="0"/>
                          <a:ea typeface="宋体" pitchFamily="2" charset="-122"/>
                        </a:rPr>
                        <a:t>被保险的资产</a:t>
                      </a:r>
                      <a:endParaRPr kumimoji="0" lang="en-US" altLang="zh-CN" sz="4400" b="1" i="0" u="none" strike="noStrike" cap="none" normalizeH="0" baseline="0" dirty="0">
                        <a:ln>
                          <a:noFill/>
                        </a:ln>
                        <a:solidFill>
                          <a:schemeClr val="tx1"/>
                        </a:solidFill>
                        <a:effectLst/>
                        <a:latin typeface="Cambria" pitchFamily="18" charset="0"/>
                        <a:ea typeface="宋体" pitchFamily="2" charset="-122"/>
                      </a:endParaRPr>
                    </a:p>
                  </a:txBody>
                  <a:tcPr marL="91430" marR="91430" marT="45695" marB="45695"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Cambria" pitchFamily="18" charset="0"/>
                          <a:ea typeface="宋体" pitchFamily="2" charset="-122"/>
                        </a:rPr>
                        <a:t>单元公寓</a:t>
                      </a:r>
                      <a:endParaRPr kumimoji="0" lang="en-US" altLang="zh-CN" sz="4400" b="1" i="0" u="none" strike="noStrike" cap="none" normalizeH="0" baseline="0" dirty="0">
                        <a:ln>
                          <a:noFill/>
                        </a:ln>
                        <a:solidFill>
                          <a:schemeClr val="tx1"/>
                        </a:solidFill>
                        <a:effectLst/>
                        <a:latin typeface="Cambria" pitchFamily="18" charset="0"/>
                        <a:ea typeface="宋体" pitchFamily="2" charset="-122"/>
                      </a:endParaRPr>
                    </a:p>
                  </a:txBody>
                  <a:tcPr marL="91430" marR="91430" marT="45695" marB="45695"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ambria" pitchFamily="18" charset="0"/>
                          <a:ea typeface="宋体" pitchFamily="2" charset="-122"/>
                        </a:rPr>
                        <a:t>1000 </a:t>
                      </a:r>
                      <a:r>
                        <a:rPr kumimoji="0" lang="zh-CN" altLang="en-US" sz="2000" b="1" i="0" u="none" strike="noStrike" cap="none" normalizeH="0" baseline="0" dirty="0">
                          <a:ln>
                            <a:noFill/>
                          </a:ln>
                          <a:solidFill>
                            <a:schemeClr val="tx1"/>
                          </a:solidFill>
                          <a:effectLst/>
                          <a:latin typeface="Cambria" pitchFamily="18" charset="0"/>
                          <a:ea typeface="宋体" pitchFamily="2" charset="-122"/>
                        </a:rPr>
                        <a:t>股</a:t>
                      </a:r>
                      <a:r>
                        <a:rPr kumimoji="0" lang="en-US" altLang="zh-CN" sz="2000" b="1" i="0" u="none" strike="noStrike" cap="none" normalizeH="0" baseline="0" dirty="0">
                          <a:ln>
                            <a:noFill/>
                          </a:ln>
                          <a:solidFill>
                            <a:schemeClr val="tx1"/>
                          </a:solidFill>
                          <a:effectLst/>
                          <a:latin typeface="Cambria" pitchFamily="18" charset="0"/>
                          <a:ea typeface="宋体" pitchFamily="2" charset="-122"/>
                        </a:rPr>
                        <a:t> XYZ </a:t>
                      </a:r>
                      <a:r>
                        <a:rPr kumimoji="0" lang="zh-CN" altLang="en-US" sz="2000" b="1" i="0" u="none" strike="noStrike" cap="none" normalizeH="0" baseline="0" dirty="0">
                          <a:ln>
                            <a:noFill/>
                          </a:ln>
                          <a:solidFill>
                            <a:schemeClr val="tx1"/>
                          </a:solidFill>
                          <a:effectLst/>
                          <a:latin typeface="Cambria" pitchFamily="18" charset="0"/>
                          <a:ea typeface="宋体" pitchFamily="2" charset="-122"/>
                        </a:rPr>
                        <a:t>公司股票</a:t>
                      </a:r>
                      <a:endParaRPr kumimoji="0" lang="en-US" altLang="zh-CN" sz="4400" b="1" i="0" u="none" strike="noStrike" cap="none" normalizeH="0" baseline="0" dirty="0">
                        <a:ln>
                          <a:noFill/>
                        </a:ln>
                        <a:solidFill>
                          <a:schemeClr val="tx1"/>
                        </a:solidFill>
                        <a:effectLst/>
                        <a:latin typeface="Cambria" pitchFamily="18" charset="0"/>
                        <a:ea typeface="宋体" pitchFamily="2" charset="-122"/>
                      </a:endParaRPr>
                    </a:p>
                  </a:txBody>
                  <a:tcPr marL="91430" marR="91430" marT="45695" marB="45695"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6621">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Cambria" pitchFamily="18" charset="0"/>
                          <a:ea typeface="宋体" pitchFamily="2" charset="-122"/>
                        </a:rPr>
                        <a:t>资产当前价值</a:t>
                      </a:r>
                      <a:endParaRPr kumimoji="0" lang="en-US" altLang="zh-CN" sz="4400" b="1" i="0" u="none" strike="noStrike" cap="none" normalizeH="0" baseline="0" dirty="0">
                        <a:ln>
                          <a:noFill/>
                        </a:ln>
                        <a:solidFill>
                          <a:schemeClr val="tx1"/>
                        </a:solidFill>
                        <a:effectLst/>
                        <a:latin typeface="Cambria" pitchFamily="18" charset="0"/>
                        <a:ea typeface="宋体" pitchFamily="2" charset="-122"/>
                      </a:endParaRPr>
                    </a:p>
                  </a:txBody>
                  <a:tcPr marL="91430" marR="91430" marT="45695" marB="45695"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Cambria" pitchFamily="18" charset="0"/>
                          <a:ea typeface="宋体" pitchFamily="2" charset="-122"/>
                        </a:rPr>
                        <a:t>100000</a:t>
                      </a:r>
                      <a:endParaRPr kumimoji="0" lang="en-US" altLang="zh-CN" sz="4400" b="1" i="0" u="none" strike="noStrike" cap="none" normalizeH="0" baseline="0">
                        <a:ln>
                          <a:noFill/>
                        </a:ln>
                        <a:solidFill>
                          <a:schemeClr val="tx1"/>
                        </a:solidFill>
                        <a:effectLst/>
                        <a:latin typeface="Cambria" pitchFamily="18" charset="0"/>
                        <a:ea typeface="宋体" pitchFamily="2" charset="-122"/>
                      </a:endParaRPr>
                    </a:p>
                  </a:txBody>
                  <a:tcPr marL="91430" marR="91430" marT="45695" marB="45695"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Cambria" pitchFamily="18" charset="0"/>
                          <a:ea typeface="宋体" pitchFamily="2" charset="-122"/>
                        </a:rPr>
                        <a:t>100000</a:t>
                      </a:r>
                      <a:endParaRPr kumimoji="0" lang="en-US" altLang="zh-CN" sz="4400" b="1" i="0" u="none" strike="noStrike" cap="none" normalizeH="0" baseline="0">
                        <a:ln>
                          <a:noFill/>
                        </a:ln>
                        <a:solidFill>
                          <a:schemeClr val="tx1"/>
                        </a:solidFill>
                        <a:effectLst/>
                        <a:latin typeface="Cambria" pitchFamily="18" charset="0"/>
                        <a:ea typeface="宋体" pitchFamily="2" charset="-122"/>
                      </a:endParaRPr>
                    </a:p>
                  </a:txBody>
                  <a:tcPr marL="91430" marR="91430" marT="45695" marB="45695"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3090">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Cambria" pitchFamily="18" charset="0"/>
                          <a:ea typeface="宋体" pitchFamily="2" charset="-122"/>
                        </a:rPr>
                        <a:t>合约期限</a:t>
                      </a:r>
                      <a:endParaRPr kumimoji="0" lang="en-US" altLang="zh-CN" sz="4400" b="1" i="0" u="none" strike="noStrike" cap="none" normalizeH="0" baseline="0" dirty="0">
                        <a:ln>
                          <a:noFill/>
                        </a:ln>
                        <a:solidFill>
                          <a:schemeClr val="tx1"/>
                        </a:solidFill>
                        <a:effectLst/>
                        <a:latin typeface="Cambria" pitchFamily="18" charset="0"/>
                        <a:ea typeface="宋体" pitchFamily="2" charset="-122"/>
                      </a:endParaRPr>
                    </a:p>
                  </a:txBody>
                  <a:tcPr marL="91430" marR="91430" marT="45695" marB="45695"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ambria" pitchFamily="18" charset="0"/>
                          <a:ea typeface="宋体" pitchFamily="2" charset="-122"/>
                        </a:rPr>
                        <a:t>1 </a:t>
                      </a:r>
                      <a:r>
                        <a:rPr kumimoji="0" lang="zh-CN" altLang="en-US" sz="2000" b="1" i="0" u="none" strike="noStrike" cap="none" normalizeH="0" baseline="0" dirty="0">
                          <a:ln>
                            <a:noFill/>
                          </a:ln>
                          <a:solidFill>
                            <a:schemeClr val="tx1"/>
                          </a:solidFill>
                          <a:effectLst/>
                          <a:latin typeface="Cambria" pitchFamily="18" charset="0"/>
                          <a:ea typeface="宋体" pitchFamily="2" charset="-122"/>
                        </a:rPr>
                        <a:t>年</a:t>
                      </a:r>
                      <a:endParaRPr kumimoji="0" lang="en-US" altLang="zh-CN" sz="4400" b="1" i="0" u="none" strike="noStrike" cap="none" normalizeH="0" baseline="0" dirty="0">
                        <a:ln>
                          <a:noFill/>
                        </a:ln>
                        <a:solidFill>
                          <a:schemeClr val="tx1"/>
                        </a:solidFill>
                        <a:effectLst/>
                        <a:latin typeface="Cambria" pitchFamily="18" charset="0"/>
                        <a:ea typeface="宋体" pitchFamily="2" charset="-122"/>
                      </a:endParaRPr>
                    </a:p>
                  </a:txBody>
                  <a:tcPr marL="91430" marR="91430" marT="45695" marB="45695"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ambria" pitchFamily="18" charset="0"/>
                          <a:ea typeface="宋体" pitchFamily="2" charset="-122"/>
                        </a:rPr>
                        <a:t>1 </a:t>
                      </a:r>
                      <a:r>
                        <a:rPr kumimoji="0" lang="zh-CN" altLang="en-US" sz="2000" b="1" i="0" u="none" strike="noStrike" cap="none" normalizeH="0" baseline="0" dirty="0">
                          <a:ln>
                            <a:noFill/>
                          </a:ln>
                          <a:solidFill>
                            <a:schemeClr val="tx1"/>
                          </a:solidFill>
                          <a:effectLst/>
                          <a:latin typeface="Cambria" pitchFamily="18" charset="0"/>
                          <a:ea typeface="宋体" pitchFamily="2" charset="-122"/>
                        </a:rPr>
                        <a:t>年</a:t>
                      </a:r>
                      <a:endParaRPr kumimoji="0" lang="en-US" altLang="zh-CN" sz="4400" b="1" i="0" u="none" strike="noStrike" cap="none" normalizeH="0" baseline="0" dirty="0">
                        <a:ln>
                          <a:noFill/>
                        </a:ln>
                        <a:solidFill>
                          <a:schemeClr val="tx1"/>
                        </a:solidFill>
                        <a:effectLst/>
                        <a:latin typeface="Cambria" pitchFamily="18" charset="0"/>
                        <a:ea typeface="宋体" pitchFamily="2" charset="-122"/>
                      </a:endParaRPr>
                    </a:p>
                  </a:txBody>
                  <a:tcPr marL="91430" marR="91430" marT="45695" marB="45695"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3090">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Cambria" pitchFamily="18" charset="0"/>
                          <a:ea typeface="宋体" pitchFamily="2" charset="-122"/>
                        </a:rPr>
                        <a:t>保险费</a:t>
                      </a:r>
                      <a:endParaRPr kumimoji="0" lang="en-US" altLang="zh-CN" sz="4400" b="1" i="0" u="none" strike="noStrike" cap="none" normalizeH="0" baseline="0" dirty="0">
                        <a:ln>
                          <a:noFill/>
                        </a:ln>
                        <a:solidFill>
                          <a:schemeClr val="tx1"/>
                        </a:solidFill>
                        <a:effectLst/>
                        <a:latin typeface="Cambria" pitchFamily="18" charset="0"/>
                        <a:ea typeface="宋体" pitchFamily="2" charset="-122"/>
                      </a:endParaRPr>
                    </a:p>
                  </a:txBody>
                  <a:tcPr marL="91430" marR="91430" marT="45695" marB="45695"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Cambria" pitchFamily="18" charset="0"/>
                          <a:ea typeface="宋体" pitchFamily="2" charset="-122"/>
                        </a:rPr>
                        <a:t>500</a:t>
                      </a:r>
                      <a:endParaRPr kumimoji="0" lang="en-US" altLang="zh-CN" sz="4400" b="1" i="0" u="none" strike="noStrike" cap="none" normalizeH="0" baseline="0">
                        <a:ln>
                          <a:noFill/>
                        </a:ln>
                        <a:solidFill>
                          <a:schemeClr val="tx1"/>
                        </a:solidFill>
                        <a:effectLst/>
                        <a:latin typeface="Cambria" pitchFamily="18" charset="0"/>
                        <a:ea typeface="宋体" pitchFamily="2" charset="-122"/>
                      </a:endParaRPr>
                    </a:p>
                  </a:txBody>
                  <a:tcPr marL="91430" marR="91430" marT="45695" marB="45695"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Cambria" pitchFamily="18" charset="0"/>
                          <a:ea typeface="宋体" pitchFamily="2" charset="-122"/>
                        </a:rPr>
                        <a:t>10000</a:t>
                      </a:r>
                      <a:endParaRPr kumimoji="0" lang="en-US" altLang="zh-CN" sz="4400" b="1" i="0" u="none" strike="noStrike" cap="none" normalizeH="0" baseline="0" dirty="0">
                        <a:ln>
                          <a:noFill/>
                        </a:ln>
                        <a:solidFill>
                          <a:schemeClr val="tx1"/>
                        </a:solidFill>
                        <a:effectLst/>
                        <a:latin typeface="Cambria" pitchFamily="18" charset="0"/>
                        <a:ea typeface="宋体" pitchFamily="2" charset="-122"/>
                      </a:endParaRPr>
                    </a:p>
                  </a:txBody>
                  <a:tcPr marL="91430" marR="91430" marT="45695" marB="45695"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3273" name="文本框 4">
            <a:extLst>
              <a:ext uri="{FF2B5EF4-FFF2-40B4-BE49-F238E27FC236}">
                <a16:creationId xmlns:a16="http://schemas.microsoft.com/office/drawing/2014/main" id="{1C3274B5-4AED-1606-6B37-EFA8D72F1787}"/>
              </a:ext>
            </a:extLst>
          </p:cNvPr>
          <p:cNvSpPr txBox="1">
            <a:spLocks noChangeArrowheads="1"/>
          </p:cNvSpPr>
          <p:nvPr/>
        </p:nvSpPr>
        <p:spPr bwMode="auto">
          <a:xfrm>
            <a:off x="971550" y="4995863"/>
            <a:ext cx="76327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1800" b="1">
                <a:latin typeface="Times New Roman" panose="02020603050405020304" pitchFamily="18" charset="0"/>
                <a:cs typeface="Times New Roman" panose="02020603050405020304" pitchFamily="18" charset="0"/>
              </a:rPr>
              <a:t>注意</a:t>
            </a:r>
            <a:r>
              <a:rPr lang="zh-CN" altLang="en-US" sz="1800" b="1">
                <a:latin typeface="Times New Roman" panose="02020603050405020304" pitchFamily="18" charset="0"/>
                <a:cs typeface="Times New Roman" panose="02020603050405020304" pitchFamily="18" charset="0"/>
                <a:sym typeface="Wingdings" panose="05000000000000000000" pitchFamily="2" charset="2"/>
              </a:rPr>
              <a:t>：（</a:t>
            </a:r>
            <a:r>
              <a:rPr lang="en-US" altLang="zh-CN" sz="1800" b="1">
                <a:latin typeface="Times New Roman" panose="02020603050405020304" pitchFamily="18" charset="0"/>
                <a:cs typeface="Times New Roman" panose="02020603050405020304" pitchFamily="18" charset="0"/>
                <a:sym typeface="Wingdings" panose="05000000000000000000" pitchFamily="2" charset="2"/>
              </a:rPr>
              <a:t>1</a:t>
            </a:r>
            <a:r>
              <a:rPr lang="zh-CN" altLang="en-US" sz="1800" b="1">
                <a:latin typeface="Times New Roman" panose="02020603050405020304" pitchFamily="18" charset="0"/>
                <a:cs typeface="Times New Roman" panose="02020603050405020304" pitchFamily="18" charset="0"/>
              </a:rPr>
              <a:t>）股票看跌期权保护来自股票价格下降的损失。购买股票看跌期权类似于购买针对房屋、汽车等资产的定期保险。（</a:t>
            </a:r>
            <a:r>
              <a:rPr lang="en-US" altLang="zh-CN" sz="1800" b="1">
                <a:latin typeface="Times New Roman" panose="02020603050405020304" pitchFamily="18" charset="0"/>
                <a:cs typeface="Times New Roman" panose="02020603050405020304" pitchFamily="18" charset="0"/>
              </a:rPr>
              <a:t>2</a:t>
            </a:r>
            <a:r>
              <a:rPr lang="zh-CN" altLang="en-US" sz="1800" b="1">
                <a:latin typeface="Times New Roman" panose="02020603050405020304" pitchFamily="18" charset="0"/>
                <a:cs typeface="Times New Roman" panose="02020603050405020304" pitchFamily="18" charset="0"/>
              </a:rPr>
              <a:t>）通过添加一个免赔额（比如自付火灾损失的头</a:t>
            </a:r>
            <a:r>
              <a:rPr lang="en-US" altLang="zh-CN" sz="1800" b="1">
                <a:latin typeface="Times New Roman" panose="02020603050405020304" pitchFamily="18" charset="0"/>
                <a:cs typeface="Times New Roman" panose="02020603050405020304" pitchFamily="18" charset="0"/>
              </a:rPr>
              <a:t>5000</a:t>
            </a:r>
            <a:r>
              <a:rPr lang="zh-CN" altLang="en-US" sz="1800" b="1">
                <a:latin typeface="Times New Roman" panose="02020603050405020304" pitchFamily="18" charset="0"/>
                <a:cs typeface="Times New Roman" panose="02020603050405020304" pitchFamily="18" charset="0"/>
              </a:rPr>
              <a:t>元），她可以降低保险成本；类似地，通过降低看跌期权的行权价格，她可以降低期权费。</a:t>
            </a:r>
            <a:endParaRPr lang="zh-CN" altLang="en-US" sz="1800">
              <a:latin typeface="ZapfDingbats"/>
              <a:cs typeface="Times New Roman" panose="02020603050405020304" pitchFamily="18" charset="0"/>
            </a:endParaRPr>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A0D1F47E-2661-51D7-3D81-A00DB7FFDFA7}"/>
              </a:ext>
            </a:extLst>
          </p:cNvPr>
          <p:cNvSpPr>
            <a:spLocks noGrp="1" noChangeArrowheads="1"/>
          </p:cNvSpPr>
          <p:nvPr>
            <p:ph type="title"/>
          </p:nvPr>
        </p:nvSpPr>
        <p:spPr bwMode="auto">
          <a:xfrm>
            <a:off x="457200" y="549275"/>
            <a:ext cx="8229600" cy="868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看跌期权用于股票风险管理</a:t>
            </a:r>
          </a:p>
        </p:txBody>
      </p:sp>
      <p:sp>
        <p:nvSpPr>
          <p:cNvPr id="54275" name="内容占位符 2">
            <a:extLst>
              <a:ext uri="{FF2B5EF4-FFF2-40B4-BE49-F238E27FC236}">
                <a16:creationId xmlns:a16="http://schemas.microsoft.com/office/drawing/2014/main" id="{52AE16DE-2490-AF06-5254-FE2805AE4ABB}"/>
              </a:ext>
            </a:extLst>
          </p:cNvPr>
          <p:cNvSpPr>
            <a:spLocks noGrp="1" noChangeArrowheads="1"/>
          </p:cNvSpPr>
          <p:nvPr>
            <p:ph idx="1"/>
          </p:nvPr>
        </p:nvSpPr>
        <p:spPr>
          <a:xfrm>
            <a:off x="685800" y="1557338"/>
            <a:ext cx="7772400" cy="4114800"/>
          </a:xfrm>
        </p:spPr>
        <p:txBody>
          <a:bodyPr/>
          <a:lstStyle/>
          <a:p>
            <a:r>
              <a:rPr lang="zh-CN" altLang="en-US">
                <a:ea typeface="宋体" panose="02010600030101010101" pitchFamily="2" charset="-122"/>
              </a:rPr>
              <a:t>假设你有持有一只股票，目前价格为</a:t>
            </a:r>
            <a:r>
              <a:rPr lang="en-US" altLang="zh-CN">
                <a:ea typeface="宋体" panose="02010600030101010101" pitchFamily="2" charset="-122"/>
              </a:rPr>
              <a:t>100</a:t>
            </a:r>
            <a:r>
              <a:rPr lang="zh-CN" altLang="en-US">
                <a:ea typeface="宋体" panose="02010600030101010101" pitchFamily="2" charset="-122"/>
              </a:rPr>
              <a:t>元，你希望避免价格跌到</a:t>
            </a:r>
            <a:r>
              <a:rPr lang="en-US" altLang="zh-CN">
                <a:ea typeface="宋体" panose="02010600030101010101" pitchFamily="2" charset="-122"/>
              </a:rPr>
              <a:t>80</a:t>
            </a:r>
            <a:r>
              <a:rPr lang="zh-CN" altLang="en-US">
                <a:ea typeface="宋体" panose="02010600030101010101" pitchFamily="2" charset="-122"/>
              </a:rPr>
              <a:t>元的风险。方法是购买一个执行价格为</a:t>
            </a:r>
            <a:r>
              <a:rPr lang="en-US" altLang="zh-CN">
                <a:ea typeface="宋体" panose="02010600030101010101" pitchFamily="2" charset="-122"/>
              </a:rPr>
              <a:t>80</a:t>
            </a:r>
            <a:r>
              <a:rPr lang="zh-CN" altLang="en-US">
                <a:ea typeface="宋体" panose="02010600030101010101" pitchFamily="2" charset="-122"/>
              </a:rPr>
              <a:t>元的看跌期权。在到期日，无论股票价格如何变动，你总是能够以最少</a:t>
            </a:r>
            <a:r>
              <a:rPr lang="en-US" altLang="zh-CN">
                <a:ea typeface="宋体" panose="02010600030101010101" pitchFamily="2" charset="-122"/>
              </a:rPr>
              <a:t>80</a:t>
            </a:r>
            <a:r>
              <a:rPr lang="zh-CN" altLang="en-US">
                <a:ea typeface="宋体" panose="02010600030101010101" pitchFamily="2" charset="-122"/>
              </a:rPr>
              <a:t>元卖出股票。</a:t>
            </a:r>
            <a:endParaRPr lang="en-US" altLang="zh-CN">
              <a:ea typeface="宋体" panose="02010600030101010101" pitchFamily="2" charset="-122"/>
            </a:endParaRPr>
          </a:p>
          <a:p>
            <a:r>
              <a:rPr lang="en-US" altLang="zh-CN">
                <a:ea typeface="宋体" panose="02010600030101010101" pitchFamily="2" charset="-122"/>
              </a:rPr>
              <a:t>100</a:t>
            </a:r>
            <a:r>
              <a:rPr lang="zh-CN" altLang="en-US">
                <a:ea typeface="宋体" panose="02010600030101010101" pitchFamily="2" charset="-122"/>
              </a:rPr>
              <a:t>元与</a:t>
            </a:r>
            <a:r>
              <a:rPr lang="en-US" altLang="zh-CN">
                <a:ea typeface="宋体" panose="02010600030101010101" pitchFamily="2" charset="-122"/>
              </a:rPr>
              <a:t>80</a:t>
            </a:r>
            <a:r>
              <a:rPr lang="zh-CN" altLang="en-US">
                <a:ea typeface="宋体" panose="02010600030101010101" pitchFamily="2" charset="-122"/>
              </a:rPr>
              <a:t>元之间的差距</a:t>
            </a:r>
            <a:r>
              <a:rPr lang="en-US" altLang="zh-CN">
                <a:ea typeface="宋体" panose="02010600030101010101" pitchFamily="2" charset="-122"/>
              </a:rPr>
              <a:t>20</a:t>
            </a:r>
            <a:r>
              <a:rPr lang="zh-CN" altLang="en-US">
                <a:ea typeface="宋体" panose="02010600030101010101" pitchFamily="2" charset="-122"/>
              </a:rPr>
              <a:t>元相当于保险的免赔额。</a:t>
            </a: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a:extLst>
              <a:ext uri="{FF2B5EF4-FFF2-40B4-BE49-F238E27FC236}">
                <a16:creationId xmlns:a16="http://schemas.microsoft.com/office/drawing/2014/main" id="{BF1014E8-CDFC-B1E9-0914-007ADC5A8899}"/>
              </a:ext>
            </a:extLst>
          </p:cNvPr>
          <p:cNvSpPr>
            <a:spLocks noGrp="1" noChangeArrowheads="1"/>
          </p:cNvSpPr>
          <p:nvPr>
            <p:ph type="title"/>
          </p:nvPr>
        </p:nvSpPr>
        <p:spPr bwMode="auto">
          <a:xfrm>
            <a:off x="714375" y="642938"/>
            <a:ext cx="7772400" cy="731837"/>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dirty="0">
                <a:ea typeface="宋体" pitchFamily="2" charset="-122"/>
              </a:rPr>
              <a:t>分散化原理</a:t>
            </a:r>
            <a:endParaRPr lang="en-US" altLang="zh-CN" sz="4000" dirty="0">
              <a:effectLst>
                <a:outerShdw blurRad="38100" dist="38100" dir="2700000" algn="tl">
                  <a:srgbClr val="C0C0C0"/>
                </a:outerShdw>
              </a:effectLst>
              <a:ea typeface="宋体" pitchFamily="2" charset="-122"/>
            </a:endParaRPr>
          </a:p>
        </p:txBody>
      </p:sp>
      <p:sp>
        <p:nvSpPr>
          <p:cNvPr id="739331" name="Rectangle 3">
            <a:extLst>
              <a:ext uri="{FF2B5EF4-FFF2-40B4-BE49-F238E27FC236}">
                <a16:creationId xmlns:a16="http://schemas.microsoft.com/office/drawing/2014/main" id="{50AF76F9-EC57-D53E-0C3D-78FE91539371}"/>
              </a:ext>
            </a:extLst>
          </p:cNvPr>
          <p:cNvSpPr>
            <a:spLocks noGrp="1" noChangeArrowheads="1"/>
          </p:cNvSpPr>
          <p:nvPr>
            <p:ph type="body" idx="1"/>
          </p:nvPr>
        </p:nvSpPr>
        <p:spPr>
          <a:xfrm>
            <a:off x="696913" y="1628775"/>
            <a:ext cx="7632700" cy="3960813"/>
          </a:xfrm>
        </p:spPr>
        <p:txBody>
          <a:bodyPr/>
          <a:lstStyle/>
          <a:p>
            <a:pPr>
              <a:lnSpc>
                <a:spcPct val="125000"/>
              </a:lnSpc>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分散化意味着将一项投资在众多风险资产之间进行分配，而不是将其集中于单个风险资产。</a:t>
            </a:r>
          </a:p>
          <a:p>
            <a:pPr>
              <a:lnSpc>
                <a:spcPct val="125000"/>
              </a:lnSpc>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通过将投资在风险资产之间进行分散化，人们可以在预期收益率不降低的情况下，实现整体风险暴露程度的降低。</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D853D61E-5844-4084-395D-25F44F77106C}"/>
              </a:ext>
            </a:extLst>
          </p:cNvPr>
          <p:cNvSpPr txBox="1"/>
          <p:nvPr/>
        </p:nvSpPr>
        <p:spPr>
          <a:xfrm>
            <a:off x="1403648" y="5517232"/>
            <a:ext cx="1872208" cy="461665"/>
          </a:xfrm>
          <a:prstGeom prst="rect">
            <a:avLst/>
          </a:prstGeom>
          <a:noFill/>
        </p:spPr>
        <p:txBody>
          <a:bodyPr wrap="square" rtlCol="0">
            <a:spAutoFit/>
          </a:bodyPr>
          <a:lstStyle/>
          <a:p>
            <a:r>
              <a:rPr lang="zh-CN" altLang="en-US" dirty="0">
                <a:solidFill>
                  <a:srgbClr val="FF0000"/>
                </a:solidFill>
              </a:rPr>
              <a:t>数字实验</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9331">
                                            <p:txEl>
                                              <p:pRg st="0" end="0"/>
                                            </p:txEl>
                                          </p:spTgt>
                                        </p:tgtEl>
                                        <p:attrNameLst>
                                          <p:attrName>style.visibility</p:attrName>
                                        </p:attrNameLst>
                                      </p:cBhvr>
                                      <p:to>
                                        <p:strVal val="visible"/>
                                      </p:to>
                                    </p:set>
                                    <p:animEffect transition="in" filter="blinds(horizontal)">
                                      <p:cBhvr>
                                        <p:cTn id="7" dur="500"/>
                                        <p:tgtEl>
                                          <p:spTgt spid="739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39331">
                                            <p:txEl>
                                              <p:pRg st="1" end="1"/>
                                            </p:txEl>
                                          </p:spTgt>
                                        </p:tgtEl>
                                        <p:attrNameLst>
                                          <p:attrName>style.visibility</p:attrName>
                                        </p:attrNameLst>
                                      </p:cBhvr>
                                      <p:to>
                                        <p:strVal val="visible"/>
                                      </p:to>
                                    </p:set>
                                    <p:animEffect transition="in" filter="blinds(horizontal)">
                                      <p:cBhvr>
                                        <p:cTn id="12" dur="500"/>
                                        <p:tgtEl>
                                          <p:spTgt spid="7393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a:extLst>
              <a:ext uri="{FF2B5EF4-FFF2-40B4-BE49-F238E27FC236}">
                <a16:creationId xmlns:a16="http://schemas.microsoft.com/office/drawing/2014/main" id="{ED782B89-6B19-C0FC-5769-84933D33B19C}"/>
              </a:ext>
            </a:extLst>
          </p:cNvPr>
          <p:cNvSpPr>
            <a:spLocks noGrp="1" noChangeArrowheads="1"/>
          </p:cNvSpPr>
          <p:nvPr>
            <p:ph type="title"/>
          </p:nvPr>
        </p:nvSpPr>
        <p:spPr bwMode="auto">
          <a:xfrm>
            <a:off x="369888" y="509588"/>
            <a:ext cx="8404225" cy="795337"/>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不相关风险条件下的分散化</a:t>
            </a:r>
            <a:endParaRPr lang="en-US" altLang="zh-CN" sz="4000" dirty="0">
              <a:effectLst>
                <a:outerShdw blurRad="38100" dist="38100" dir="2700000" algn="tl">
                  <a:srgbClr val="C0C0C0"/>
                </a:outerShdw>
              </a:effectLst>
              <a:ea typeface="宋体" pitchFamily="2" charset="-122"/>
            </a:endParaRPr>
          </a:p>
        </p:txBody>
      </p:sp>
      <p:sp>
        <p:nvSpPr>
          <p:cNvPr id="746499" name="Text Box 3">
            <a:extLst>
              <a:ext uri="{FF2B5EF4-FFF2-40B4-BE49-F238E27FC236}">
                <a16:creationId xmlns:a16="http://schemas.microsoft.com/office/drawing/2014/main" id="{D1487C38-A1FC-9806-6E95-683065FA7383}"/>
              </a:ext>
            </a:extLst>
          </p:cNvPr>
          <p:cNvSpPr txBox="1">
            <a:spLocks noChangeArrowheads="1"/>
          </p:cNvSpPr>
          <p:nvPr/>
        </p:nvSpPr>
        <p:spPr bwMode="auto">
          <a:xfrm>
            <a:off x="611188" y="1363663"/>
            <a:ext cx="5040312" cy="370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625475" indent="-168275">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nSpc>
                <a:spcPct val="125000"/>
              </a:lnSpc>
              <a:spcBef>
                <a:spcPct val="30000"/>
              </a:spcBef>
              <a:buSzPct val="75000"/>
            </a:pPr>
            <a:r>
              <a:rPr lang="en-US" altLang="zh-CN" sz="2400" b="1">
                <a:latin typeface="Times New Roman" panose="02020603050405020304" pitchFamily="18" charset="0"/>
              </a:rPr>
              <a:t> </a:t>
            </a:r>
            <a:r>
              <a:rPr lang="zh-CN" altLang="en-US" sz="2400" b="1">
                <a:latin typeface="Times New Roman" panose="02020603050405020304" pitchFamily="18" charset="0"/>
              </a:rPr>
              <a:t>投资</a:t>
            </a:r>
            <a:r>
              <a:rPr lang="zh-CN" altLang="en-US" sz="2400" b="1">
                <a:solidFill>
                  <a:srgbClr val="FF00FF"/>
                </a:solidFill>
                <a:latin typeface="Times New Roman" panose="02020603050405020304" pitchFamily="18" charset="0"/>
              </a:rPr>
              <a:t>单一</a:t>
            </a:r>
            <a:r>
              <a:rPr lang="zh-CN" altLang="en-US" sz="2400" b="1">
                <a:latin typeface="Times New Roman" panose="02020603050405020304" pitchFamily="18" charset="0"/>
              </a:rPr>
              <a:t>药物：</a:t>
            </a:r>
            <a:endParaRPr lang="en-US" altLang="zh-CN" sz="2400" b="1">
              <a:latin typeface="Times New Roman" panose="02020603050405020304" pitchFamily="18" charset="0"/>
            </a:endParaRPr>
          </a:p>
          <a:p>
            <a:pPr lvl="1">
              <a:lnSpc>
                <a:spcPct val="125000"/>
              </a:lnSpc>
              <a:spcBef>
                <a:spcPct val="30000"/>
              </a:spcBef>
              <a:buSzPct val="85000"/>
              <a:buFont typeface="Times" panose="02020603050405020304" pitchFamily="18" charset="0"/>
              <a:buChar char="–"/>
            </a:pPr>
            <a:r>
              <a:rPr lang="zh-CN" altLang="en-US" sz="2200" b="1">
                <a:latin typeface="Times New Roman" panose="02020603050405020304" pitchFamily="18" charset="0"/>
              </a:rPr>
              <a:t>初始资本：</a:t>
            </a:r>
            <a:r>
              <a:rPr lang="en-US" altLang="zh-CN" sz="2200" b="1">
                <a:latin typeface="Times New Roman" panose="02020603050405020304" pitchFamily="18" charset="0"/>
              </a:rPr>
              <a:t>100,000</a:t>
            </a:r>
            <a:r>
              <a:rPr lang="zh-CN" altLang="en-US" sz="2200" b="1">
                <a:latin typeface="Times New Roman" panose="02020603050405020304" pitchFamily="18" charset="0"/>
              </a:rPr>
              <a:t>美元</a:t>
            </a:r>
          </a:p>
          <a:p>
            <a:pPr lvl="1">
              <a:lnSpc>
                <a:spcPct val="125000"/>
              </a:lnSpc>
              <a:spcBef>
                <a:spcPct val="30000"/>
              </a:spcBef>
              <a:buSzPct val="85000"/>
              <a:buFont typeface="Times" panose="02020603050405020304" pitchFamily="18" charset="0"/>
              <a:buChar char="–"/>
            </a:pPr>
            <a:r>
              <a:rPr lang="zh-CN" altLang="en-US" sz="2200" b="1">
                <a:latin typeface="Times New Roman" panose="02020603050405020304" pitchFamily="18" charset="0"/>
              </a:rPr>
              <a:t>成功概率：</a:t>
            </a:r>
            <a:r>
              <a:rPr lang="en-US" altLang="zh-CN" sz="2200" b="1">
                <a:latin typeface="Times New Roman" panose="02020603050405020304" pitchFamily="18" charset="0"/>
              </a:rPr>
              <a:t>50%</a:t>
            </a:r>
          </a:p>
          <a:p>
            <a:pPr lvl="1">
              <a:lnSpc>
                <a:spcPct val="125000"/>
              </a:lnSpc>
              <a:spcBef>
                <a:spcPct val="30000"/>
              </a:spcBef>
              <a:buSzPct val="85000"/>
              <a:buFont typeface="Times" panose="02020603050405020304" pitchFamily="18" charset="0"/>
              <a:buChar char="–"/>
            </a:pPr>
            <a:r>
              <a:rPr lang="zh-CN" altLang="en-US" sz="2200" b="1">
                <a:latin typeface="Times New Roman" panose="02020603050405020304" pitchFamily="18" charset="0"/>
              </a:rPr>
              <a:t>不确定性：</a:t>
            </a:r>
            <a:r>
              <a:rPr lang="en-US" altLang="zh-CN" sz="2200" b="1">
                <a:latin typeface="Times New Roman" panose="02020603050405020304" pitchFamily="18" charset="0"/>
              </a:rPr>
              <a:t>40</a:t>
            </a:r>
            <a:r>
              <a:rPr lang="zh-CN" altLang="en-US" sz="2200" b="1">
                <a:latin typeface="Times New Roman" panose="02020603050405020304" pitchFamily="18" charset="0"/>
              </a:rPr>
              <a:t>万美元或</a:t>
            </a:r>
            <a:r>
              <a:rPr lang="en-US" altLang="zh-CN" sz="2200" b="1">
                <a:latin typeface="Times New Roman" panose="02020603050405020304" pitchFamily="18" charset="0"/>
              </a:rPr>
              <a:t>0</a:t>
            </a:r>
          </a:p>
          <a:p>
            <a:pPr>
              <a:lnSpc>
                <a:spcPct val="125000"/>
              </a:lnSpc>
              <a:spcBef>
                <a:spcPct val="30000"/>
              </a:spcBef>
              <a:buSzPct val="75000"/>
            </a:pPr>
            <a:r>
              <a:rPr lang="zh-CN" altLang="en-US" sz="2200" b="1">
                <a:latin typeface="Times New Roman" panose="02020603050405020304" pitchFamily="18" charset="0"/>
              </a:rPr>
              <a:t>可能的结果和收益</a:t>
            </a:r>
            <a:r>
              <a:rPr lang="en-US" altLang="zh-CN" sz="2400" b="1">
                <a:latin typeface="Times New Roman" panose="02020603050405020304" pitchFamily="18" charset="0"/>
              </a:rPr>
              <a:t>:</a:t>
            </a:r>
          </a:p>
          <a:p>
            <a:pPr lvl="1">
              <a:lnSpc>
                <a:spcPct val="125000"/>
              </a:lnSpc>
              <a:spcBef>
                <a:spcPct val="30000"/>
              </a:spcBef>
              <a:buSzPct val="85000"/>
              <a:buFont typeface="Times" panose="02020603050405020304" pitchFamily="18" charset="0"/>
              <a:buChar char="–"/>
            </a:pPr>
            <a:r>
              <a:rPr lang="zh-CN" altLang="en-US" sz="2200" b="1">
                <a:latin typeface="Times New Roman" panose="02020603050405020304" pitchFamily="18" charset="0"/>
              </a:rPr>
              <a:t>失败概率为</a:t>
            </a:r>
            <a:r>
              <a:rPr lang="en-US" altLang="zh-CN" sz="2200" b="1">
                <a:latin typeface="Times New Roman" panose="02020603050405020304" pitchFamily="18" charset="0"/>
              </a:rPr>
              <a:t>50%</a:t>
            </a:r>
            <a:r>
              <a:rPr lang="zh-CN" altLang="en-US" sz="2200" b="1">
                <a:latin typeface="Times New Roman" panose="02020603050405020304" pitchFamily="18" charset="0"/>
              </a:rPr>
              <a:t>，收益为</a:t>
            </a:r>
            <a:r>
              <a:rPr lang="en-US" altLang="zh-CN" sz="2200" b="1">
                <a:latin typeface="Times New Roman" panose="02020603050405020304" pitchFamily="18" charset="0"/>
              </a:rPr>
              <a:t>0</a:t>
            </a:r>
            <a:endParaRPr lang="zh-CN" altLang="en-US" sz="2200" b="1">
              <a:latin typeface="Times New Roman" panose="02020603050405020304" pitchFamily="18" charset="0"/>
            </a:endParaRPr>
          </a:p>
          <a:p>
            <a:pPr lvl="1">
              <a:lnSpc>
                <a:spcPct val="125000"/>
              </a:lnSpc>
              <a:spcBef>
                <a:spcPct val="30000"/>
              </a:spcBef>
              <a:buSzPct val="85000"/>
              <a:buFont typeface="Times" panose="02020603050405020304" pitchFamily="18" charset="0"/>
              <a:buChar char="–"/>
            </a:pPr>
            <a:r>
              <a:rPr lang="zh-CN" altLang="en-US" sz="2200" b="1">
                <a:latin typeface="Times New Roman" panose="02020603050405020304" pitchFamily="18" charset="0"/>
              </a:rPr>
              <a:t>成功概率为</a:t>
            </a:r>
            <a:r>
              <a:rPr lang="en-US" altLang="zh-CN" sz="2200" b="1">
                <a:latin typeface="Times New Roman" panose="02020603050405020304" pitchFamily="18" charset="0"/>
              </a:rPr>
              <a:t>50%</a:t>
            </a:r>
            <a:r>
              <a:rPr lang="zh-CN" altLang="en-US" sz="2200" b="1">
                <a:latin typeface="Times New Roman" panose="02020603050405020304" pitchFamily="18" charset="0"/>
              </a:rPr>
              <a:t>，收益为</a:t>
            </a:r>
            <a:r>
              <a:rPr lang="en-US" altLang="zh-CN" sz="2200" b="1">
                <a:latin typeface="Times New Roman" panose="02020603050405020304" pitchFamily="18" charset="0"/>
              </a:rPr>
              <a:t>40</a:t>
            </a:r>
            <a:r>
              <a:rPr lang="zh-CN" altLang="en-US" sz="2200" b="1">
                <a:latin typeface="Times New Roman" panose="02020603050405020304" pitchFamily="18" charset="0"/>
              </a:rPr>
              <a:t>万美元</a:t>
            </a:r>
          </a:p>
        </p:txBody>
      </p:sp>
      <p:grpSp>
        <p:nvGrpSpPr>
          <p:cNvPr id="2" name="Group 4">
            <a:extLst>
              <a:ext uri="{FF2B5EF4-FFF2-40B4-BE49-F238E27FC236}">
                <a16:creationId xmlns:a16="http://schemas.microsoft.com/office/drawing/2014/main" id="{FE8D4ED1-A4F0-EA8E-7EDC-FC65BB8CB93D}"/>
              </a:ext>
            </a:extLst>
          </p:cNvPr>
          <p:cNvGrpSpPr>
            <a:grpSpLocks/>
          </p:cNvGrpSpPr>
          <p:nvPr/>
        </p:nvGrpSpPr>
        <p:grpSpPr bwMode="auto">
          <a:xfrm>
            <a:off x="5003800" y="2205038"/>
            <a:ext cx="3746500" cy="935037"/>
            <a:chOff x="3152" y="1979"/>
            <a:chExt cx="2360" cy="589"/>
          </a:xfrm>
        </p:grpSpPr>
        <p:sp>
          <p:nvSpPr>
            <p:cNvPr id="56327" name="Comment 5">
              <a:extLst>
                <a:ext uri="{FF2B5EF4-FFF2-40B4-BE49-F238E27FC236}">
                  <a16:creationId xmlns:a16="http://schemas.microsoft.com/office/drawing/2014/main" id="{F2D751BC-3A80-1E01-9456-656CA009264B}"/>
                </a:ext>
              </a:extLst>
            </p:cNvPr>
            <p:cNvSpPr>
              <a:spLocks noChangeArrowheads="1"/>
            </p:cNvSpPr>
            <p:nvPr/>
          </p:nvSpPr>
          <p:spPr bwMode="auto">
            <a:xfrm>
              <a:off x="3833" y="1979"/>
              <a:ext cx="1679" cy="543"/>
            </a:xfrm>
            <a:prstGeom prst="rect">
              <a:avLst/>
            </a:prstGeom>
            <a:solidFill>
              <a:srgbClr val="FFCC99"/>
            </a:solidFill>
            <a:ln>
              <a:noFill/>
            </a:ln>
            <a:effectLst>
              <a:prstShdw prst="shdw13" dist="120483" dir="6506097">
                <a:srgbClr val="00FFFF">
                  <a:alpha val="50000"/>
                </a:srgbClr>
              </a:prstShdw>
            </a:effectLst>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50000"/>
                </a:spcBef>
                <a:buClrTx/>
                <a:buSzTx/>
                <a:buFontTx/>
                <a:buNone/>
              </a:pPr>
              <a:r>
                <a:rPr lang="zh-CN" altLang="en-US" sz="2000" b="1">
                  <a:solidFill>
                    <a:srgbClr val="0000CC"/>
                  </a:solidFill>
                  <a:latin typeface="Times New Roman" panose="02020603050405020304" pitchFamily="18" charset="0"/>
                </a:rPr>
                <a:t>预期收益 </a:t>
              </a:r>
              <a:r>
                <a:rPr lang="en-US" altLang="zh-CN" sz="2000" b="1">
                  <a:solidFill>
                    <a:srgbClr val="0000CC"/>
                  </a:solidFill>
                  <a:latin typeface="Times New Roman" panose="02020603050405020304" pitchFamily="18" charset="0"/>
                </a:rPr>
                <a:t>= $200,000</a:t>
              </a:r>
            </a:p>
            <a:p>
              <a:pPr>
                <a:spcBef>
                  <a:spcPct val="50000"/>
                </a:spcBef>
                <a:buClrTx/>
                <a:buSzTx/>
                <a:buFontTx/>
                <a:buNone/>
              </a:pPr>
              <a:r>
                <a:rPr lang="zh-CN" altLang="en-US" sz="2000" b="1">
                  <a:solidFill>
                    <a:srgbClr val="FF00FF"/>
                  </a:solidFill>
                  <a:latin typeface="Times New Roman" panose="02020603050405020304" pitchFamily="18" charset="0"/>
                </a:rPr>
                <a:t>标准差</a:t>
              </a:r>
              <a:r>
                <a:rPr lang="en-US" altLang="zh-CN" sz="2000" b="1">
                  <a:solidFill>
                    <a:srgbClr val="FF00FF"/>
                  </a:solidFill>
                  <a:latin typeface="Times New Roman" panose="02020603050405020304" pitchFamily="18" charset="0"/>
                </a:rPr>
                <a:t> = $200,000</a:t>
              </a:r>
            </a:p>
          </p:txBody>
        </p:sp>
        <p:sp>
          <p:nvSpPr>
            <p:cNvPr id="746502" name="AutoShape 6">
              <a:extLst>
                <a:ext uri="{FF2B5EF4-FFF2-40B4-BE49-F238E27FC236}">
                  <a16:creationId xmlns:a16="http://schemas.microsoft.com/office/drawing/2014/main" id="{E44DA2BB-ECC4-2EF0-A9F9-45300DAC1C9F}"/>
                </a:ext>
              </a:extLst>
            </p:cNvPr>
            <p:cNvSpPr>
              <a:spLocks noChangeArrowheads="1"/>
            </p:cNvSpPr>
            <p:nvPr/>
          </p:nvSpPr>
          <p:spPr bwMode="auto">
            <a:xfrm>
              <a:off x="3152" y="2251"/>
              <a:ext cx="635" cy="31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rgbClr val="0033CC"/>
                </a:gs>
                <a:gs pos="50000">
                  <a:schemeClr val="hlink"/>
                </a:gs>
                <a:gs pos="100000">
                  <a:srgbClr val="0033CC"/>
                </a:gs>
              </a:gsLst>
              <a:lin ang="5400000" scaled="1"/>
            </a:gradFill>
            <a:ln w="12700">
              <a:noFill/>
              <a:miter lim="800000"/>
              <a:headEnd type="none" w="sm" len="sm"/>
              <a:tailEnd type="none" w="sm" len="sm"/>
            </a:ln>
            <a:effectLst/>
          </p:spPr>
          <p:txBody>
            <a:bodyPr wrap="none" anchor="ctr"/>
            <a:lstStyle/>
            <a:p>
              <a:pPr algn="ctr">
                <a:defRPr/>
              </a:pPr>
              <a:endParaRPr lang="zh-CN" altLang="en-US"/>
            </a:p>
          </p:txBody>
        </p:sp>
      </p:grpSp>
      <p:graphicFrame>
        <p:nvGraphicFramePr>
          <p:cNvPr id="183301" name="对象 2">
            <a:extLst>
              <a:ext uri="{FF2B5EF4-FFF2-40B4-BE49-F238E27FC236}">
                <a16:creationId xmlns:a16="http://schemas.microsoft.com/office/drawing/2014/main" id="{39B819FD-64F7-076B-C87C-C80B10E517A2}"/>
              </a:ext>
            </a:extLst>
          </p:cNvPr>
          <p:cNvGraphicFramePr>
            <a:graphicFrameLocks noChangeAspect="1"/>
          </p:cNvGraphicFramePr>
          <p:nvPr/>
        </p:nvGraphicFramePr>
        <p:xfrm>
          <a:off x="1692275" y="5259388"/>
          <a:ext cx="4275138" cy="358775"/>
        </p:xfrm>
        <a:graphic>
          <a:graphicData uri="http://schemas.openxmlformats.org/presentationml/2006/ole">
            <mc:AlternateContent xmlns:mc="http://schemas.openxmlformats.org/markup-compatibility/2006">
              <mc:Choice xmlns:v="urn:schemas-microsoft-com:vml" Requires="v">
                <p:oleObj name="Equation" r:id="rId2" imgW="2413000" imgH="203200" progId="Equation.DSMT4">
                  <p:embed/>
                </p:oleObj>
              </mc:Choice>
              <mc:Fallback>
                <p:oleObj name="Equation" r:id="rId2" imgW="2413000" imgH="203200" progId="Equation.DSMT4">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5259388"/>
                        <a:ext cx="4275138" cy="3587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3302" name="对象 3">
            <a:extLst>
              <a:ext uri="{FF2B5EF4-FFF2-40B4-BE49-F238E27FC236}">
                <a16:creationId xmlns:a16="http://schemas.microsoft.com/office/drawing/2014/main" id="{49FC60B0-304A-1231-519D-3297C3C4F57D}"/>
              </a:ext>
            </a:extLst>
          </p:cNvPr>
          <p:cNvGraphicFramePr>
            <a:graphicFrameLocks noChangeAspect="1"/>
          </p:cNvGraphicFramePr>
          <p:nvPr/>
        </p:nvGraphicFramePr>
        <p:xfrm>
          <a:off x="1692275" y="5745163"/>
          <a:ext cx="6367463" cy="450850"/>
        </p:xfrm>
        <a:graphic>
          <a:graphicData uri="http://schemas.openxmlformats.org/presentationml/2006/ole">
            <mc:AlternateContent xmlns:mc="http://schemas.openxmlformats.org/markup-compatibility/2006">
              <mc:Choice xmlns:v="urn:schemas-microsoft-com:vml" Requires="v">
                <p:oleObj name="Equation" r:id="rId4" imgW="3594100" imgH="254000" progId="Equation.DSMT4">
                  <p:embed/>
                </p:oleObj>
              </mc:Choice>
              <mc:Fallback>
                <p:oleObj name="Equation" r:id="rId4" imgW="3594100" imgH="254000" progId="Equation.DSMT4">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5745163"/>
                        <a:ext cx="6367463" cy="45085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6499">
                                            <p:txEl>
                                              <p:pRg st="0" end="0"/>
                                            </p:txEl>
                                          </p:spTgt>
                                        </p:tgtEl>
                                        <p:attrNameLst>
                                          <p:attrName>style.visibility</p:attrName>
                                        </p:attrNameLst>
                                      </p:cBhvr>
                                      <p:to>
                                        <p:strVal val="visible"/>
                                      </p:to>
                                    </p:set>
                                    <p:animEffect transition="in" filter="blinds(horizontal)">
                                      <p:cBhvr>
                                        <p:cTn id="7" dur="500"/>
                                        <p:tgtEl>
                                          <p:spTgt spid="7464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46499">
                                            <p:txEl>
                                              <p:pRg st="3" end="3"/>
                                            </p:txEl>
                                          </p:spTgt>
                                        </p:tgtEl>
                                        <p:attrNameLst>
                                          <p:attrName>style.visibility</p:attrName>
                                        </p:attrNameLst>
                                      </p:cBhvr>
                                      <p:to>
                                        <p:strVal val="visible"/>
                                      </p:to>
                                    </p:set>
                                    <p:animEffect transition="in" filter="blinds(horizontal)">
                                      <p:cBhvr>
                                        <p:cTn id="10" dur="500"/>
                                        <p:tgtEl>
                                          <p:spTgt spid="74649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46499">
                                            <p:txEl>
                                              <p:pRg st="1" end="1"/>
                                            </p:txEl>
                                          </p:spTgt>
                                        </p:tgtEl>
                                        <p:attrNameLst>
                                          <p:attrName>style.visibility</p:attrName>
                                        </p:attrNameLst>
                                      </p:cBhvr>
                                      <p:to>
                                        <p:strVal val="visible"/>
                                      </p:to>
                                    </p:set>
                                    <p:animEffect transition="in" filter="blinds(horizontal)">
                                      <p:cBhvr>
                                        <p:cTn id="13" dur="500"/>
                                        <p:tgtEl>
                                          <p:spTgt spid="746499">
                                            <p:txEl>
                                              <p:pRg st="1" end="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46499">
                                            <p:txEl>
                                              <p:pRg st="2" end="2"/>
                                            </p:txEl>
                                          </p:spTgt>
                                        </p:tgtEl>
                                        <p:attrNameLst>
                                          <p:attrName>style.visibility</p:attrName>
                                        </p:attrNameLst>
                                      </p:cBhvr>
                                      <p:to>
                                        <p:strVal val="visible"/>
                                      </p:to>
                                    </p:set>
                                    <p:animEffect transition="in" filter="blinds(horizontal)">
                                      <p:cBhvr>
                                        <p:cTn id="16" dur="500"/>
                                        <p:tgtEl>
                                          <p:spTgt spid="74649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746499">
                                            <p:txEl>
                                              <p:pRg st="4" end="4"/>
                                            </p:txEl>
                                          </p:spTgt>
                                        </p:tgtEl>
                                        <p:attrNameLst>
                                          <p:attrName>style.visibility</p:attrName>
                                        </p:attrNameLst>
                                      </p:cBhvr>
                                      <p:to>
                                        <p:strVal val="visible"/>
                                      </p:to>
                                    </p:set>
                                    <p:animEffect transition="in" filter="blinds(horizontal)">
                                      <p:cBhvr>
                                        <p:cTn id="21" dur="500"/>
                                        <p:tgtEl>
                                          <p:spTgt spid="74649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746499">
                                            <p:txEl>
                                              <p:pRg st="5" end="5"/>
                                            </p:txEl>
                                          </p:spTgt>
                                        </p:tgtEl>
                                        <p:attrNameLst>
                                          <p:attrName>style.visibility</p:attrName>
                                        </p:attrNameLst>
                                      </p:cBhvr>
                                      <p:to>
                                        <p:strVal val="visible"/>
                                      </p:to>
                                    </p:set>
                                    <p:animEffect transition="in" filter="blinds(horizontal)">
                                      <p:cBhvr>
                                        <p:cTn id="26" dur="500"/>
                                        <p:tgtEl>
                                          <p:spTgt spid="746499">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746499">
                                            <p:txEl>
                                              <p:pRg st="6" end="6"/>
                                            </p:txEl>
                                          </p:spTgt>
                                        </p:tgtEl>
                                        <p:attrNameLst>
                                          <p:attrName>style.visibility</p:attrName>
                                        </p:attrNameLst>
                                      </p:cBhvr>
                                      <p:to>
                                        <p:strVal val="visible"/>
                                      </p:to>
                                    </p:set>
                                    <p:animEffect transition="in" filter="blinds(horizontal)">
                                      <p:cBhvr>
                                        <p:cTn id="29" dur="500"/>
                                        <p:tgtEl>
                                          <p:spTgt spid="746499">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183301"/>
                                        </p:tgtEl>
                                        <p:attrNameLst>
                                          <p:attrName>style.visibility</p:attrName>
                                        </p:attrNameLst>
                                      </p:cBhvr>
                                      <p:to>
                                        <p:strVal val="visible"/>
                                      </p:to>
                                    </p:set>
                                    <p:animEffect transition="in" filter="blinds(horizontal)">
                                      <p:cBhvr>
                                        <p:cTn id="39" dur="500"/>
                                        <p:tgtEl>
                                          <p:spTgt spid="183301"/>
                                        </p:tgtEl>
                                      </p:cBhvr>
                                    </p:animEffect>
                                  </p:childTnLst>
                                </p:cTn>
                              </p:par>
                              <p:par>
                                <p:cTn id="40" presetID="3" presetClass="entr" presetSubtype="10" fill="hold" nodeType="withEffect">
                                  <p:stCondLst>
                                    <p:cond delay="0"/>
                                  </p:stCondLst>
                                  <p:childTnLst>
                                    <p:set>
                                      <p:cBhvr>
                                        <p:cTn id="41" dur="1" fill="hold">
                                          <p:stCondLst>
                                            <p:cond delay="0"/>
                                          </p:stCondLst>
                                        </p:cTn>
                                        <p:tgtEl>
                                          <p:spTgt spid="183302"/>
                                        </p:tgtEl>
                                        <p:attrNameLst>
                                          <p:attrName>style.visibility</p:attrName>
                                        </p:attrNameLst>
                                      </p:cBhvr>
                                      <p:to>
                                        <p:strVal val="visible"/>
                                      </p:to>
                                    </p:set>
                                    <p:animEffect transition="in" filter="blinds(horizontal)">
                                      <p:cBhvr>
                                        <p:cTn id="42" dur="500"/>
                                        <p:tgtEl>
                                          <p:spTgt spid="183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a:extLst>
              <a:ext uri="{FF2B5EF4-FFF2-40B4-BE49-F238E27FC236}">
                <a16:creationId xmlns:a16="http://schemas.microsoft.com/office/drawing/2014/main" id="{EB7F3C66-AEC1-E434-6ABB-680C3689A210}"/>
              </a:ext>
            </a:extLst>
          </p:cNvPr>
          <p:cNvSpPr>
            <a:spLocks noGrp="1" noChangeArrowheads="1"/>
          </p:cNvSpPr>
          <p:nvPr>
            <p:ph type="title"/>
          </p:nvPr>
        </p:nvSpPr>
        <p:spPr bwMode="auto">
          <a:xfrm>
            <a:off x="300038" y="360363"/>
            <a:ext cx="8404225" cy="795337"/>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不相关风险条件下的分散化</a:t>
            </a:r>
            <a:endParaRPr lang="en-US" altLang="zh-CN" sz="4000" dirty="0">
              <a:effectLst>
                <a:outerShdw blurRad="38100" dist="38100" dir="2700000" algn="tl">
                  <a:srgbClr val="C0C0C0"/>
                </a:outerShdw>
              </a:effectLst>
              <a:ea typeface="宋体" pitchFamily="2" charset="-122"/>
            </a:endParaRPr>
          </a:p>
        </p:txBody>
      </p:sp>
      <p:sp>
        <p:nvSpPr>
          <p:cNvPr id="747523" name="Text Box 3">
            <a:extLst>
              <a:ext uri="{FF2B5EF4-FFF2-40B4-BE49-F238E27FC236}">
                <a16:creationId xmlns:a16="http://schemas.microsoft.com/office/drawing/2014/main" id="{E487924A-0365-4DB6-70EA-3EBD6937C5BC}"/>
              </a:ext>
            </a:extLst>
          </p:cNvPr>
          <p:cNvSpPr txBox="1">
            <a:spLocks noChangeArrowheads="1"/>
          </p:cNvSpPr>
          <p:nvPr/>
        </p:nvSpPr>
        <p:spPr bwMode="auto">
          <a:xfrm>
            <a:off x="4213225" y="1054100"/>
            <a:ext cx="4897438"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274638" indent="-274638">
              <a:spcBef>
                <a:spcPct val="20000"/>
              </a:spcBef>
              <a:buClr>
                <a:srgbClr val="0000FF"/>
              </a:buClr>
              <a:buSzPct val="80000"/>
              <a:buFont typeface="Wingdings" panose="05000000000000000000" pitchFamily="2" charset="2"/>
              <a:buChar char="v"/>
              <a:tabLst>
                <a:tab pos="625475" algn="l"/>
              </a:tabLst>
              <a:defRPr sz="3200">
                <a:solidFill>
                  <a:schemeClr val="tx1"/>
                </a:solidFill>
                <a:latin typeface="Times" panose="02020603050405020304" pitchFamily="18" charset="0"/>
              </a:defRPr>
            </a:lvl1pPr>
            <a:lvl2pPr marL="625475" indent="-168275">
              <a:spcBef>
                <a:spcPct val="20000"/>
              </a:spcBef>
              <a:buClr>
                <a:schemeClr val="tx1"/>
              </a:buClr>
              <a:buSzPct val="100000"/>
              <a:buChar char="–"/>
              <a:tabLst>
                <a:tab pos="625475" algn="l"/>
              </a:tabLst>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tabLst>
                <a:tab pos="625475" algn="l"/>
              </a:tabLst>
              <a:defRPr sz="2400">
                <a:solidFill>
                  <a:schemeClr val="tx1"/>
                </a:solidFill>
                <a:latin typeface="Times" panose="02020603050405020304" pitchFamily="18" charset="0"/>
              </a:defRPr>
            </a:lvl3pPr>
            <a:lvl4pPr marL="1600200" indent="-228600">
              <a:spcBef>
                <a:spcPct val="20000"/>
              </a:spcBef>
              <a:buClr>
                <a:schemeClr val="tx1"/>
              </a:buClr>
              <a:buSzPct val="100000"/>
              <a:buChar char="–"/>
              <a:tabLst>
                <a:tab pos="625475" algn="l"/>
              </a:tabLst>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tabLst>
                <a:tab pos="625475" algn="l"/>
              </a:tabLst>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tabLst>
                <a:tab pos="625475" algn="l"/>
              </a:tabLst>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tabLst>
                <a:tab pos="625475" algn="l"/>
              </a:tabLst>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tabLst>
                <a:tab pos="625475" algn="l"/>
              </a:tabLst>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tabLst>
                <a:tab pos="625475" algn="l"/>
              </a:tabLst>
              <a:defRPr sz="2000">
                <a:solidFill>
                  <a:schemeClr val="tx1"/>
                </a:solidFill>
                <a:latin typeface="Times" panose="02020603050405020304" pitchFamily="18" charset="0"/>
              </a:defRPr>
            </a:lvl9pPr>
          </a:lstStyle>
          <a:p>
            <a:pPr>
              <a:lnSpc>
                <a:spcPct val="120000"/>
              </a:lnSpc>
              <a:buSzPct val="75000"/>
            </a:pPr>
            <a:r>
              <a:rPr lang="zh-CN" altLang="en-US" sz="1800" b="1">
                <a:latin typeface="Times New Roman" panose="02020603050405020304" pitchFamily="18" charset="0"/>
                <a:ea typeface="楷体_GB2312"/>
                <a:cs typeface="楷体_GB2312"/>
              </a:rPr>
              <a:t>投资</a:t>
            </a:r>
            <a:r>
              <a:rPr lang="zh-CN" altLang="en-US" sz="1800" b="1">
                <a:solidFill>
                  <a:srgbClr val="FF00FF"/>
                </a:solidFill>
                <a:latin typeface="Times New Roman" panose="02020603050405020304" pitchFamily="18" charset="0"/>
                <a:ea typeface="楷体_GB2312"/>
                <a:cs typeface="楷体_GB2312"/>
              </a:rPr>
              <a:t>两种</a:t>
            </a:r>
            <a:r>
              <a:rPr lang="zh-CN" altLang="en-US" sz="1800" b="1">
                <a:latin typeface="Times New Roman" panose="02020603050405020304" pitchFamily="18" charset="0"/>
                <a:ea typeface="楷体_GB2312"/>
                <a:cs typeface="楷体_GB2312"/>
              </a:rPr>
              <a:t>药物</a:t>
            </a:r>
            <a:endParaRPr lang="en-US" altLang="zh-CN" sz="1800" b="1">
              <a:latin typeface="Times New Roman" panose="02020603050405020304" pitchFamily="18" charset="0"/>
              <a:ea typeface="楷体_GB2312"/>
              <a:cs typeface="楷体_GB2312"/>
            </a:endParaRPr>
          </a:p>
          <a:p>
            <a:pPr>
              <a:lnSpc>
                <a:spcPct val="120000"/>
              </a:lnSpc>
              <a:spcBef>
                <a:spcPct val="0"/>
              </a:spcBef>
              <a:buClr>
                <a:schemeClr val="accent2"/>
              </a:buClr>
              <a:buSzPct val="75000"/>
              <a:buFont typeface="Wingdings" panose="05000000000000000000" pitchFamily="2" charset="2"/>
              <a:buNone/>
            </a:pPr>
            <a:r>
              <a:rPr lang="en-US" altLang="zh-CN" sz="1600" b="1">
                <a:solidFill>
                  <a:srgbClr val="FF0000"/>
                </a:solidFill>
                <a:latin typeface="Times New Roman" panose="02020603050405020304" pitchFamily="18" charset="0"/>
                <a:ea typeface="楷体_GB2312"/>
                <a:cs typeface="楷体_GB2312"/>
              </a:rPr>
              <a:t> </a:t>
            </a:r>
            <a:r>
              <a:rPr lang="en-US" altLang="zh-CN" sz="1600" b="1">
                <a:solidFill>
                  <a:srgbClr val="0000FF"/>
                </a:solidFill>
                <a:latin typeface="Times New Roman" panose="02020603050405020304" pitchFamily="18" charset="0"/>
                <a:ea typeface="楷体_GB2312"/>
                <a:cs typeface="楷体_GB2312"/>
              </a:rPr>
              <a:t>（</a:t>
            </a:r>
            <a:r>
              <a:rPr lang="zh-CN" altLang="en-US" sz="1600" b="1">
                <a:solidFill>
                  <a:srgbClr val="0000FF"/>
                </a:solidFill>
                <a:latin typeface="Times New Roman" panose="02020603050405020304" pitchFamily="18" charset="0"/>
                <a:ea typeface="楷体_GB2312"/>
                <a:cs typeface="楷体_GB2312"/>
              </a:rPr>
              <a:t>通过持有投资组合实现分散化</a:t>
            </a:r>
            <a:r>
              <a:rPr lang="en-US" altLang="zh-CN" sz="1600" b="1">
                <a:solidFill>
                  <a:srgbClr val="0000FF"/>
                </a:solidFill>
                <a:latin typeface="Times New Roman" panose="02020603050405020304" pitchFamily="18" charset="0"/>
                <a:ea typeface="楷体_GB2312"/>
                <a:cs typeface="楷体_GB2312"/>
              </a:rPr>
              <a:t>）</a:t>
            </a:r>
          </a:p>
          <a:p>
            <a:pPr lvl="1">
              <a:lnSpc>
                <a:spcPct val="120000"/>
              </a:lnSpc>
              <a:buSzPct val="85000"/>
              <a:buFont typeface="Times" panose="02020603050405020304" pitchFamily="18" charset="0"/>
              <a:buChar char="–"/>
            </a:pPr>
            <a:r>
              <a:rPr lang="zh-CN" altLang="en-US" sz="1600">
                <a:latin typeface="Times New Roman" panose="02020603050405020304" pitchFamily="18" charset="0"/>
                <a:ea typeface="楷体_GB2312"/>
                <a:cs typeface="楷体_GB2312"/>
              </a:rPr>
              <a:t>初始资本：</a:t>
            </a:r>
            <a:r>
              <a:rPr lang="en-US" altLang="zh-CN" sz="1600">
                <a:latin typeface="Times New Roman" panose="02020603050405020304" pitchFamily="18" charset="0"/>
                <a:ea typeface="楷体_GB2312"/>
                <a:cs typeface="楷体_GB2312"/>
              </a:rPr>
              <a:t>100,000</a:t>
            </a:r>
            <a:r>
              <a:rPr lang="zh-CN" altLang="en-US" sz="1600">
                <a:latin typeface="Times New Roman" panose="02020603050405020304" pitchFamily="18" charset="0"/>
                <a:ea typeface="楷体_GB2312"/>
                <a:cs typeface="楷体_GB2312"/>
              </a:rPr>
              <a:t>美元（每种药物</a:t>
            </a:r>
            <a:r>
              <a:rPr lang="en-US" altLang="zh-CN" sz="1600">
                <a:latin typeface="Times New Roman" panose="02020603050405020304" pitchFamily="18" charset="0"/>
                <a:ea typeface="楷体_GB2312"/>
                <a:cs typeface="楷体_GB2312"/>
              </a:rPr>
              <a:t>50,000</a:t>
            </a:r>
            <a:r>
              <a:rPr lang="zh-CN" altLang="en-US" sz="1600">
                <a:latin typeface="Times New Roman" panose="02020603050405020304" pitchFamily="18" charset="0"/>
                <a:ea typeface="楷体_GB2312"/>
                <a:cs typeface="楷体_GB2312"/>
              </a:rPr>
              <a:t>美元）</a:t>
            </a:r>
          </a:p>
          <a:p>
            <a:pPr lvl="1">
              <a:lnSpc>
                <a:spcPct val="120000"/>
              </a:lnSpc>
              <a:buSzPct val="85000"/>
              <a:buFont typeface="Times" panose="02020603050405020304" pitchFamily="18" charset="0"/>
              <a:buChar char="–"/>
            </a:pPr>
            <a:r>
              <a:rPr lang="zh-CN" altLang="en-US" sz="1600">
                <a:latin typeface="Times New Roman" panose="02020603050405020304" pitchFamily="18" charset="0"/>
                <a:ea typeface="楷体_GB2312"/>
                <a:cs typeface="楷体_GB2312"/>
              </a:rPr>
              <a:t>成功概率：</a:t>
            </a:r>
            <a:r>
              <a:rPr lang="en-US" altLang="zh-CN" sz="1600">
                <a:latin typeface="Times New Roman" panose="02020603050405020304" pitchFamily="18" charset="0"/>
                <a:ea typeface="楷体_GB2312"/>
                <a:cs typeface="楷体_GB2312"/>
              </a:rPr>
              <a:t>50%</a:t>
            </a:r>
          </a:p>
          <a:p>
            <a:pPr lvl="1">
              <a:lnSpc>
                <a:spcPct val="120000"/>
              </a:lnSpc>
              <a:buSzPct val="85000"/>
              <a:buFont typeface="Times" panose="02020603050405020304" pitchFamily="18" charset="0"/>
              <a:buChar char="–"/>
            </a:pPr>
            <a:r>
              <a:rPr lang="zh-CN" altLang="en-US" sz="1600">
                <a:latin typeface="Times New Roman" panose="02020603050405020304" pitchFamily="18" charset="0"/>
                <a:ea typeface="楷体_GB2312"/>
                <a:cs typeface="楷体_GB2312"/>
              </a:rPr>
              <a:t>不确定性：</a:t>
            </a:r>
            <a:r>
              <a:rPr lang="en-US" altLang="zh-CN" sz="1600">
                <a:latin typeface="Times New Roman" panose="02020603050405020304" pitchFamily="18" charset="0"/>
                <a:ea typeface="楷体_GB2312"/>
                <a:cs typeface="楷体_GB2312"/>
              </a:rPr>
              <a:t>20</a:t>
            </a:r>
            <a:r>
              <a:rPr lang="zh-CN" altLang="en-US" sz="1600">
                <a:latin typeface="Times New Roman" panose="02020603050405020304" pitchFamily="18" charset="0"/>
                <a:ea typeface="楷体_GB2312"/>
                <a:cs typeface="楷体_GB2312"/>
              </a:rPr>
              <a:t>万美元或</a:t>
            </a:r>
            <a:r>
              <a:rPr lang="en-US" altLang="zh-CN" sz="1600">
                <a:latin typeface="Times New Roman" panose="02020603050405020304" pitchFamily="18" charset="0"/>
                <a:ea typeface="楷体_GB2312"/>
                <a:cs typeface="楷体_GB2312"/>
              </a:rPr>
              <a:t>0</a:t>
            </a:r>
            <a:endParaRPr lang="zh-CN" altLang="en-US" sz="1600">
              <a:latin typeface="Times New Roman" panose="02020603050405020304" pitchFamily="18" charset="0"/>
              <a:ea typeface="楷体_GB2312"/>
              <a:cs typeface="楷体_GB2312"/>
            </a:endParaRPr>
          </a:p>
          <a:p>
            <a:pPr lvl="1">
              <a:lnSpc>
                <a:spcPct val="120000"/>
              </a:lnSpc>
              <a:buSzPct val="85000"/>
              <a:buFont typeface="Times" panose="02020603050405020304" pitchFamily="18" charset="0"/>
              <a:buChar char="–"/>
            </a:pPr>
            <a:r>
              <a:rPr lang="zh-CN" altLang="en-US" sz="1600">
                <a:latin typeface="Times New Roman" panose="02020603050405020304" pitchFamily="18" charset="0"/>
                <a:ea typeface="楷体_GB2312"/>
                <a:cs typeface="楷体_GB2312"/>
              </a:rPr>
              <a:t>药物的成功相互独立</a:t>
            </a:r>
            <a:endParaRPr lang="en-US" altLang="zh-CN" sz="1600">
              <a:latin typeface="Times New Roman" panose="02020603050405020304" pitchFamily="18" charset="0"/>
              <a:ea typeface="楷体_GB2312"/>
              <a:cs typeface="楷体_GB2312"/>
            </a:endParaRPr>
          </a:p>
          <a:p>
            <a:pPr>
              <a:lnSpc>
                <a:spcPct val="120000"/>
              </a:lnSpc>
              <a:buSzPct val="75000"/>
            </a:pPr>
            <a:r>
              <a:rPr lang="zh-CN" altLang="en-US" sz="1800" b="1">
                <a:latin typeface="Times New Roman" panose="02020603050405020304" pitchFamily="18" charset="0"/>
                <a:ea typeface="楷体_GB2312"/>
                <a:cs typeface="楷体_GB2312"/>
              </a:rPr>
              <a:t>可能的结果和收益</a:t>
            </a:r>
            <a:r>
              <a:rPr lang="en-US" altLang="zh-CN" sz="1800" b="1">
                <a:latin typeface="Times New Roman" panose="02020603050405020304" pitchFamily="18" charset="0"/>
                <a:ea typeface="楷体_GB2312"/>
                <a:cs typeface="楷体_GB2312"/>
              </a:rPr>
              <a:t>:</a:t>
            </a:r>
          </a:p>
          <a:p>
            <a:pPr lvl="1">
              <a:lnSpc>
                <a:spcPct val="120000"/>
              </a:lnSpc>
              <a:buSzPct val="85000"/>
              <a:buFont typeface="Times" panose="02020603050405020304" pitchFamily="18" charset="0"/>
              <a:buChar char="–"/>
            </a:pPr>
            <a:r>
              <a:rPr lang="zh-CN" altLang="en-US" sz="1600">
                <a:latin typeface="Times New Roman" panose="02020603050405020304" pitchFamily="18" charset="0"/>
                <a:ea typeface="楷体_GB2312"/>
                <a:cs typeface="楷体_GB2312"/>
              </a:rPr>
              <a:t>没有药物成功的概率为</a:t>
            </a:r>
            <a:r>
              <a:rPr lang="en-US" altLang="zh-CN" sz="1600">
                <a:latin typeface="Times New Roman" panose="02020603050405020304" pitchFamily="18" charset="0"/>
                <a:ea typeface="楷体_GB2312"/>
                <a:cs typeface="楷体_GB2312"/>
              </a:rPr>
              <a:t>25%</a:t>
            </a:r>
            <a:r>
              <a:rPr lang="zh-CN" altLang="en-US" sz="1600">
                <a:latin typeface="Times New Roman" panose="02020603050405020304" pitchFamily="18" charset="0"/>
                <a:ea typeface="楷体_GB2312"/>
                <a:cs typeface="楷体_GB2312"/>
              </a:rPr>
              <a:t>，收益为</a:t>
            </a:r>
            <a:r>
              <a:rPr lang="en-US" altLang="zh-CN" sz="1600">
                <a:latin typeface="Times New Roman" panose="02020603050405020304" pitchFamily="18" charset="0"/>
                <a:ea typeface="楷体_GB2312"/>
                <a:cs typeface="楷体_GB2312"/>
              </a:rPr>
              <a:t>0</a:t>
            </a:r>
            <a:r>
              <a:rPr lang="zh-CN" altLang="en-US" sz="1600">
                <a:latin typeface="Times New Roman" panose="02020603050405020304" pitchFamily="18" charset="0"/>
                <a:ea typeface="楷体_GB2312"/>
                <a:cs typeface="楷体_GB2312"/>
              </a:rPr>
              <a:t>；</a:t>
            </a:r>
          </a:p>
          <a:p>
            <a:pPr lvl="1">
              <a:lnSpc>
                <a:spcPct val="120000"/>
              </a:lnSpc>
              <a:buSzPct val="85000"/>
              <a:buFont typeface="Times" panose="02020603050405020304" pitchFamily="18" charset="0"/>
              <a:buChar char="–"/>
            </a:pPr>
            <a:r>
              <a:rPr lang="zh-CN" altLang="en-US" sz="1600">
                <a:latin typeface="Times New Roman" panose="02020603050405020304" pitchFamily="18" charset="0"/>
                <a:ea typeface="楷体_GB2312"/>
                <a:cs typeface="楷体_GB2312"/>
              </a:rPr>
              <a:t>只有一种药物成功的概率为</a:t>
            </a:r>
            <a:r>
              <a:rPr lang="en-US" altLang="zh-CN" sz="1600">
                <a:latin typeface="Times New Roman" panose="02020603050405020304" pitchFamily="18" charset="0"/>
                <a:ea typeface="楷体_GB2312"/>
                <a:cs typeface="楷体_GB2312"/>
              </a:rPr>
              <a:t>50%</a:t>
            </a:r>
            <a:r>
              <a:rPr lang="zh-CN" altLang="en-US" sz="1600">
                <a:latin typeface="Times New Roman" panose="02020603050405020304" pitchFamily="18" charset="0"/>
                <a:ea typeface="楷体_GB2312"/>
                <a:cs typeface="楷体_GB2312"/>
              </a:rPr>
              <a:t>，收益为</a:t>
            </a:r>
            <a:r>
              <a:rPr lang="en-US" altLang="zh-CN" sz="1600">
                <a:latin typeface="Times New Roman" panose="02020603050405020304" pitchFamily="18" charset="0"/>
                <a:ea typeface="楷体_GB2312"/>
                <a:cs typeface="楷体_GB2312"/>
              </a:rPr>
              <a:t>20</a:t>
            </a:r>
            <a:r>
              <a:rPr lang="zh-CN" altLang="en-US" sz="1600">
                <a:latin typeface="Times New Roman" panose="02020603050405020304" pitchFamily="18" charset="0"/>
                <a:ea typeface="楷体_GB2312"/>
                <a:cs typeface="楷体_GB2312"/>
              </a:rPr>
              <a:t>万美元；</a:t>
            </a:r>
          </a:p>
          <a:p>
            <a:pPr lvl="1">
              <a:lnSpc>
                <a:spcPct val="120000"/>
              </a:lnSpc>
              <a:buSzPct val="85000"/>
              <a:buFont typeface="Times" panose="02020603050405020304" pitchFamily="18" charset="0"/>
              <a:buChar char="–"/>
            </a:pPr>
            <a:r>
              <a:rPr lang="zh-CN" altLang="en-US" sz="1600">
                <a:latin typeface="Times New Roman" panose="02020603050405020304" pitchFamily="18" charset="0"/>
                <a:ea typeface="楷体_GB2312"/>
                <a:cs typeface="楷体_GB2312"/>
              </a:rPr>
              <a:t>两种药物都成功的概率为</a:t>
            </a:r>
            <a:r>
              <a:rPr lang="en-US" altLang="zh-CN" sz="1600">
                <a:latin typeface="Times New Roman" panose="02020603050405020304" pitchFamily="18" charset="0"/>
                <a:ea typeface="楷体_GB2312"/>
                <a:cs typeface="楷体_GB2312"/>
              </a:rPr>
              <a:t>25%</a:t>
            </a:r>
            <a:r>
              <a:rPr lang="zh-CN" altLang="en-US" sz="1600">
                <a:latin typeface="Times New Roman" panose="02020603050405020304" pitchFamily="18" charset="0"/>
                <a:ea typeface="楷体_GB2312"/>
                <a:cs typeface="楷体_GB2312"/>
              </a:rPr>
              <a:t>，收益为</a:t>
            </a:r>
            <a:r>
              <a:rPr lang="en-US" altLang="zh-CN" sz="1600">
                <a:latin typeface="Times New Roman" panose="02020603050405020304" pitchFamily="18" charset="0"/>
                <a:ea typeface="楷体_GB2312"/>
                <a:cs typeface="楷体_GB2312"/>
              </a:rPr>
              <a:t>40</a:t>
            </a:r>
            <a:r>
              <a:rPr lang="zh-CN" altLang="en-US" sz="1600">
                <a:latin typeface="Times New Roman" panose="02020603050405020304" pitchFamily="18" charset="0"/>
                <a:ea typeface="楷体_GB2312"/>
                <a:cs typeface="楷体_GB2312"/>
              </a:rPr>
              <a:t>万美元</a:t>
            </a:r>
            <a:endParaRPr lang="en-US" altLang="zh-CN" sz="1600">
              <a:latin typeface="Times New Roman" panose="02020603050405020304" pitchFamily="18" charset="0"/>
              <a:ea typeface="楷体_GB2312"/>
              <a:cs typeface="楷体_GB2312"/>
            </a:endParaRPr>
          </a:p>
        </p:txBody>
      </p:sp>
      <p:grpSp>
        <p:nvGrpSpPr>
          <p:cNvPr id="2" name="Group 4">
            <a:extLst>
              <a:ext uri="{FF2B5EF4-FFF2-40B4-BE49-F238E27FC236}">
                <a16:creationId xmlns:a16="http://schemas.microsoft.com/office/drawing/2014/main" id="{4668473B-0062-770E-C46E-2C61E8B4D703}"/>
              </a:ext>
            </a:extLst>
          </p:cNvPr>
          <p:cNvGrpSpPr>
            <a:grpSpLocks/>
          </p:cNvGrpSpPr>
          <p:nvPr/>
        </p:nvGrpSpPr>
        <p:grpSpPr bwMode="auto">
          <a:xfrm>
            <a:off x="533400" y="2997200"/>
            <a:ext cx="3679825" cy="862013"/>
            <a:chOff x="426" y="2211"/>
            <a:chExt cx="2318" cy="543"/>
          </a:xfrm>
        </p:grpSpPr>
        <p:sp>
          <p:nvSpPr>
            <p:cNvPr id="57351" name="Comment 5">
              <a:extLst>
                <a:ext uri="{FF2B5EF4-FFF2-40B4-BE49-F238E27FC236}">
                  <a16:creationId xmlns:a16="http://schemas.microsoft.com/office/drawing/2014/main" id="{3F831320-4907-9D56-9812-DCE0CEE99B7E}"/>
                </a:ext>
              </a:extLst>
            </p:cNvPr>
            <p:cNvSpPr>
              <a:spLocks noChangeArrowheads="1"/>
            </p:cNvSpPr>
            <p:nvPr/>
          </p:nvSpPr>
          <p:spPr bwMode="auto">
            <a:xfrm>
              <a:off x="426" y="2211"/>
              <a:ext cx="1679" cy="543"/>
            </a:xfrm>
            <a:prstGeom prst="rect">
              <a:avLst/>
            </a:prstGeom>
            <a:solidFill>
              <a:srgbClr val="CCECFF"/>
            </a:solidFill>
            <a:ln>
              <a:noFill/>
            </a:ln>
            <a:effectLst>
              <a:prstShdw prst="shdw13" dist="96720" dir="6791915">
                <a:srgbClr val="0033CC">
                  <a:alpha val="50000"/>
                </a:srgbClr>
              </a:prstShdw>
            </a:effectLst>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50000"/>
                </a:spcBef>
                <a:buClrTx/>
                <a:buSzTx/>
                <a:buFontTx/>
                <a:buNone/>
              </a:pPr>
              <a:r>
                <a:rPr lang="zh-CN" altLang="en-US" sz="2000" b="1">
                  <a:solidFill>
                    <a:srgbClr val="0000CC"/>
                  </a:solidFill>
                  <a:latin typeface="Times New Roman" panose="02020603050405020304" pitchFamily="18" charset="0"/>
                </a:rPr>
                <a:t>预期收益</a:t>
              </a:r>
              <a:r>
                <a:rPr lang="en-US" altLang="zh-CN" sz="2000" b="1">
                  <a:solidFill>
                    <a:srgbClr val="0000CC"/>
                  </a:solidFill>
                  <a:latin typeface="Times New Roman" panose="02020603050405020304" pitchFamily="18" charset="0"/>
                </a:rPr>
                <a:t> =$200,000</a:t>
              </a:r>
            </a:p>
            <a:p>
              <a:pPr>
                <a:spcBef>
                  <a:spcPct val="50000"/>
                </a:spcBef>
                <a:buClrTx/>
                <a:buSzTx/>
                <a:buFontTx/>
                <a:buNone/>
              </a:pPr>
              <a:r>
                <a:rPr lang="zh-CN" altLang="en-US" sz="2000" b="1">
                  <a:solidFill>
                    <a:srgbClr val="FF00FF"/>
                  </a:solidFill>
                  <a:latin typeface="Times New Roman" panose="02020603050405020304" pitchFamily="18" charset="0"/>
                </a:rPr>
                <a:t>标准差</a:t>
              </a:r>
              <a:r>
                <a:rPr lang="en-US" altLang="zh-CN" sz="2000" b="1">
                  <a:solidFill>
                    <a:srgbClr val="FF00FF"/>
                  </a:solidFill>
                  <a:latin typeface="Times New Roman" panose="02020603050405020304" pitchFamily="18" charset="0"/>
                </a:rPr>
                <a:t> = $ 141,421</a:t>
              </a:r>
            </a:p>
          </p:txBody>
        </p:sp>
        <p:sp>
          <p:nvSpPr>
            <p:cNvPr id="747526" name="AutoShape 6">
              <a:extLst>
                <a:ext uri="{FF2B5EF4-FFF2-40B4-BE49-F238E27FC236}">
                  <a16:creationId xmlns:a16="http://schemas.microsoft.com/office/drawing/2014/main" id="{1E0A1ACD-5FD2-48EE-E5E4-1D130CE66770}"/>
                </a:ext>
              </a:extLst>
            </p:cNvPr>
            <p:cNvSpPr>
              <a:spLocks noChangeArrowheads="1"/>
            </p:cNvSpPr>
            <p:nvPr/>
          </p:nvSpPr>
          <p:spPr bwMode="auto">
            <a:xfrm rot="10800000">
              <a:off x="2109" y="2341"/>
              <a:ext cx="635" cy="31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1">
              <a:gsLst>
                <a:gs pos="0">
                  <a:schemeClr val="accent2"/>
                </a:gs>
                <a:gs pos="50000">
                  <a:srgbClr val="0033CC"/>
                </a:gs>
                <a:gs pos="100000">
                  <a:schemeClr val="accent2"/>
                </a:gs>
              </a:gsLst>
              <a:lin ang="5400000" scaled="1"/>
            </a:gradFill>
            <a:ln w="12700">
              <a:noFill/>
              <a:miter lim="800000"/>
              <a:headEnd type="none" w="sm" len="sm"/>
              <a:tailEnd type="none" w="sm" len="sm"/>
            </a:ln>
            <a:effectLst/>
          </p:spPr>
          <p:txBody>
            <a:bodyPr wrap="none" anchor="ctr"/>
            <a:lstStyle/>
            <a:p>
              <a:pPr algn="ctr">
                <a:defRPr/>
              </a:pPr>
              <a:endParaRPr lang="zh-CN" altLang="en-US"/>
            </a:p>
          </p:txBody>
        </p:sp>
      </p:grpSp>
      <p:graphicFrame>
        <p:nvGraphicFramePr>
          <p:cNvPr id="184325" name="对象 2">
            <a:extLst>
              <a:ext uri="{FF2B5EF4-FFF2-40B4-BE49-F238E27FC236}">
                <a16:creationId xmlns:a16="http://schemas.microsoft.com/office/drawing/2014/main" id="{3F14D6EB-BBC4-89EC-F3B6-49895EB59228}"/>
              </a:ext>
            </a:extLst>
          </p:cNvPr>
          <p:cNvGraphicFramePr>
            <a:graphicFrameLocks noChangeAspect="1"/>
          </p:cNvGraphicFramePr>
          <p:nvPr/>
        </p:nvGraphicFramePr>
        <p:xfrm>
          <a:off x="300038" y="5586413"/>
          <a:ext cx="5602287" cy="338137"/>
        </p:xfrm>
        <a:graphic>
          <a:graphicData uri="http://schemas.openxmlformats.org/presentationml/2006/ole">
            <mc:AlternateContent xmlns:mc="http://schemas.openxmlformats.org/markup-compatibility/2006">
              <mc:Choice xmlns:v="urn:schemas-microsoft-com:vml" Requires="v">
                <p:oleObj name="Equation" r:id="rId2" imgW="3365500" imgH="203200" progId="Equation.DSMT4">
                  <p:embed/>
                </p:oleObj>
              </mc:Choice>
              <mc:Fallback>
                <p:oleObj name="Equation" r:id="rId2" imgW="3365500" imgH="203200" progId="Equation.DSMT4">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8" y="5586413"/>
                        <a:ext cx="5602287" cy="33813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26" name="对象 3">
            <a:extLst>
              <a:ext uri="{FF2B5EF4-FFF2-40B4-BE49-F238E27FC236}">
                <a16:creationId xmlns:a16="http://schemas.microsoft.com/office/drawing/2014/main" id="{DBB12988-AC9C-678E-3B2D-A8E8072E6541}"/>
              </a:ext>
            </a:extLst>
          </p:cNvPr>
          <p:cNvGraphicFramePr>
            <a:graphicFrameLocks noChangeAspect="1"/>
          </p:cNvGraphicFramePr>
          <p:nvPr/>
        </p:nvGraphicFramePr>
        <p:xfrm>
          <a:off x="300038" y="5959475"/>
          <a:ext cx="7432675" cy="720725"/>
        </p:xfrm>
        <a:graphic>
          <a:graphicData uri="http://schemas.openxmlformats.org/presentationml/2006/ole">
            <mc:AlternateContent xmlns:mc="http://schemas.openxmlformats.org/markup-compatibility/2006">
              <mc:Choice xmlns:v="urn:schemas-microsoft-com:vml" Requires="v">
                <p:oleObj name="Equation" r:id="rId4" imgW="4724400" imgH="457200" progId="Equation.DSMT4">
                  <p:embed/>
                </p:oleObj>
              </mc:Choice>
              <mc:Fallback>
                <p:oleObj name="Equation" r:id="rId4" imgW="4724400" imgH="457200" progId="Equation.DSMT4">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038" y="5959475"/>
                        <a:ext cx="7432675" cy="72072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7523">
                                            <p:txEl>
                                              <p:pRg st="0" end="0"/>
                                            </p:txEl>
                                          </p:spTgt>
                                        </p:tgtEl>
                                        <p:attrNameLst>
                                          <p:attrName>style.visibility</p:attrName>
                                        </p:attrNameLst>
                                      </p:cBhvr>
                                      <p:to>
                                        <p:strVal val="visible"/>
                                      </p:to>
                                    </p:set>
                                    <p:animEffect transition="in" filter="blinds(horizontal)">
                                      <p:cBhvr>
                                        <p:cTn id="7" dur="500"/>
                                        <p:tgtEl>
                                          <p:spTgt spid="74752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47523">
                                            <p:txEl>
                                              <p:pRg st="1" end="1"/>
                                            </p:txEl>
                                          </p:spTgt>
                                        </p:tgtEl>
                                        <p:attrNameLst>
                                          <p:attrName>style.visibility</p:attrName>
                                        </p:attrNameLst>
                                      </p:cBhvr>
                                      <p:to>
                                        <p:strVal val="visible"/>
                                      </p:to>
                                    </p:set>
                                    <p:animEffect transition="in" filter="blinds(horizontal)">
                                      <p:cBhvr>
                                        <p:cTn id="10" dur="500"/>
                                        <p:tgtEl>
                                          <p:spTgt spid="74752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47523">
                                            <p:txEl>
                                              <p:pRg st="2" end="2"/>
                                            </p:txEl>
                                          </p:spTgt>
                                        </p:tgtEl>
                                        <p:attrNameLst>
                                          <p:attrName>style.visibility</p:attrName>
                                        </p:attrNameLst>
                                      </p:cBhvr>
                                      <p:to>
                                        <p:strVal val="visible"/>
                                      </p:to>
                                    </p:set>
                                    <p:animEffect transition="in" filter="blinds(horizontal)">
                                      <p:cBhvr>
                                        <p:cTn id="13" dur="500"/>
                                        <p:tgtEl>
                                          <p:spTgt spid="74752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47523">
                                            <p:txEl>
                                              <p:pRg st="3" end="3"/>
                                            </p:txEl>
                                          </p:spTgt>
                                        </p:tgtEl>
                                        <p:attrNameLst>
                                          <p:attrName>style.visibility</p:attrName>
                                        </p:attrNameLst>
                                      </p:cBhvr>
                                      <p:to>
                                        <p:strVal val="visible"/>
                                      </p:to>
                                    </p:set>
                                    <p:animEffect transition="in" filter="blinds(horizontal)">
                                      <p:cBhvr>
                                        <p:cTn id="16" dur="500"/>
                                        <p:tgtEl>
                                          <p:spTgt spid="74752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47523">
                                            <p:txEl>
                                              <p:pRg st="4" end="4"/>
                                            </p:txEl>
                                          </p:spTgt>
                                        </p:tgtEl>
                                        <p:attrNameLst>
                                          <p:attrName>style.visibility</p:attrName>
                                        </p:attrNameLst>
                                      </p:cBhvr>
                                      <p:to>
                                        <p:strVal val="visible"/>
                                      </p:to>
                                    </p:set>
                                    <p:animEffect transition="in" filter="blinds(horizontal)">
                                      <p:cBhvr>
                                        <p:cTn id="19" dur="500"/>
                                        <p:tgtEl>
                                          <p:spTgt spid="74752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47523">
                                            <p:txEl>
                                              <p:pRg st="5" end="5"/>
                                            </p:txEl>
                                          </p:spTgt>
                                        </p:tgtEl>
                                        <p:attrNameLst>
                                          <p:attrName>style.visibility</p:attrName>
                                        </p:attrNameLst>
                                      </p:cBhvr>
                                      <p:to>
                                        <p:strVal val="visible"/>
                                      </p:to>
                                    </p:set>
                                    <p:animEffect transition="in" filter="blinds(horizontal)">
                                      <p:cBhvr>
                                        <p:cTn id="22" dur="500"/>
                                        <p:tgtEl>
                                          <p:spTgt spid="747523">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47523">
                                            <p:txEl>
                                              <p:pRg st="6" end="6"/>
                                            </p:txEl>
                                          </p:spTgt>
                                        </p:tgtEl>
                                        <p:attrNameLst>
                                          <p:attrName>style.visibility</p:attrName>
                                        </p:attrNameLst>
                                      </p:cBhvr>
                                      <p:to>
                                        <p:strVal val="visible"/>
                                      </p:to>
                                    </p:set>
                                    <p:animEffect transition="in" filter="blinds(horizontal)">
                                      <p:cBhvr>
                                        <p:cTn id="27" dur="500"/>
                                        <p:tgtEl>
                                          <p:spTgt spid="74752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47523">
                                            <p:txEl>
                                              <p:pRg st="9" end="9"/>
                                            </p:txEl>
                                          </p:spTgt>
                                        </p:tgtEl>
                                        <p:attrNameLst>
                                          <p:attrName>style.visibility</p:attrName>
                                        </p:attrNameLst>
                                      </p:cBhvr>
                                      <p:to>
                                        <p:strVal val="visible"/>
                                      </p:to>
                                    </p:set>
                                    <p:animEffect transition="in" filter="blinds(horizontal)">
                                      <p:cBhvr>
                                        <p:cTn id="30" dur="500"/>
                                        <p:tgtEl>
                                          <p:spTgt spid="747523">
                                            <p:txEl>
                                              <p:pRg st="9" end="9"/>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47523">
                                            <p:txEl>
                                              <p:pRg st="7" end="7"/>
                                            </p:txEl>
                                          </p:spTgt>
                                        </p:tgtEl>
                                        <p:attrNameLst>
                                          <p:attrName>style.visibility</p:attrName>
                                        </p:attrNameLst>
                                      </p:cBhvr>
                                      <p:to>
                                        <p:strVal val="visible"/>
                                      </p:to>
                                    </p:set>
                                    <p:animEffect transition="in" filter="blinds(horizontal)">
                                      <p:cBhvr>
                                        <p:cTn id="33" dur="500"/>
                                        <p:tgtEl>
                                          <p:spTgt spid="747523">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47523">
                                            <p:txEl>
                                              <p:pRg st="8" end="8"/>
                                            </p:txEl>
                                          </p:spTgt>
                                        </p:tgtEl>
                                        <p:attrNameLst>
                                          <p:attrName>style.visibility</p:attrName>
                                        </p:attrNameLst>
                                      </p:cBhvr>
                                      <p:to>
                                        <p:strVal val="visible"/>
                                      </p:to>
                                    </p:set>
                                    <p:animEffect transition="in" filter="blinds(horizontal)">
                                      <p:cBhvr>
                                        <p:cTn id="36" dur="500"/>
                                        <p:tgtEl>
                                          <p:spTgt spid="747523">
                                            <p:txEl>
                                              <p:pRg st="8" end="8"/>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184325"/>
                                        </p:tgtEl>
                                        <p:attrNameLst>
                                          <p:attrName>style.visibility</p:attrName>
                                        </p:attrNameLst>
                                      </p:cBhvr>
                                      <p:to>
                                        <p:strVal val="visible"/>
                                      </p:to>
                                    </p:set>
                                    <p:animEffect transition="in" filter="blinds(horizontal)">
                                      <p:cBhvr>
                                        <p:cTn id="41" dur="500"/>
                                        <p:tgtEl>
                                          <p:spTgt spid="184325"/>
                                        </p:tgtEl>
                                      </p:cBhvr>
                                    </p:animEffect>
                                  </p:childTnLst>
                                </p:cTn>
                              </p:par>
                              <p:par>
                                <p:cTn id="42" presetID="3" presetClass="entr" presetSubtype="10" fill="hold" nodeType="withEffect">
                                  <p:stCondLst>
                                    <p:cond delay="0"/>
                                  </p:stCondLst>
                                  <p:childTnLst>
                                    <p:set>
                                      <p:cBhvr>
                                        <p:cTn id="43" dur="1" fill="hold">
                                          <p:stCondLst>
                                            <p:cond delay="0"/>
                                          </p:stCondLst>
                                        </p:cTn>
                                        <p:tgtEl>
                                          <p:spTgt spid="184326"/>
                                        </p:tgtEl>
                                        <p:attrNameLst>
                                          <p:attrName>style.visibility</p:attrName>
                                        </p:attrNameLst>
                                      </p:cBhvr>
                                      <p:to>
                                        <p:strVal val="visible"/>
                                      </p:to>
                                    </p:set>
                                    <p:animEffect transition="in" filter="blinds(horizontal)">
                                      <p:cBhvr>
                                        <p:cTn id="44" dur="500"/>
                                        <p:tgtEl>
                                          <p:spTgt spid="184326"/>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2"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wipe(right)">
                                      <p:cBhvr>
                                        <p:cTn id="4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a:extLst>
              <a:ext uri="{FF2B5EF4-FFF2-40B4-BE49-F238E27FC236}">
                <a16:creationId xmlns:a16="http://schemas.microsoft.com/office/drawing/2014/main" id="{420696C2-FBB1-47E4-8509-4BFFB6416F49}"/>
              </a:ext>
            </a:extLst>
          </p:cNvPr>
          <p:cNvSpPr>
            <a:spLocks noGrp="1" noChangeArrowheads="1"/>
          </p:cNvSpPr>
          <p:nvPr>
            <p:ph type="title"/>
          </p:nvPr>
        </p:nvSpPr>
        <p:spPr bwMode="auto">
          <a:xfrm>
            <a:off x="395288" y="765175"/>
            <a:ext cx="8404225" cy="795338"/>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不相关风险条件下的分散化</a:t>
            </a:r>
            <a:endParaRPr lang="en-US" altLang="zh-CN" sz="4000" dirty="0">
              <a:effectLst>
                <a:outerShdw blurRad="38100" dist="38100" dir="2700000" algn="tl">
                  <a:srgbClr val="C0C0C0"/>
                </a:outerShdw>
              </a:effectLst>
              <a:ea typeface="宋体" pitchFamily="2" charset="-122"/>
            </a:endParaRPr>
          </a:p>
        </p:txBody>
      </p:sp>
      <p:sp>
        <p:nvSpPr>
          <p:cNvPr id="58371" name="Comment 3">
            <a:extLst>
              <a:ext uri="{FF2B5EF4-FFF2-40B4-BE49-F238E27FC236}">
                <a16:creationId xmlns:a16="http://schemas.microsoft.com/office/drawing/2014/main" id="{CEA2C894-B446-7AD8-3F1F-D43284C40B1A}"/>
              </a:ext>
            </a:extLst>
          </p:cNvPr>
          <p:cNvSpPr>
            <a:spLocks noChangeArrowheads="1"/>
          </p:cNvSpPr>
          <p:nvPr/>
        </p:nvSpPr>
        <p:spPr bwMode="auto">
          <a:xfrm>
            <a:off x="466725" y="2563813"/>
            <a:ext cx="2665413" cy="862012"/>
          </a:xfrm>
          <a:prstGeom prst="rect">
            <a:avLst/>
          </a:prstGeom>
          <a:solidFill>
            <a:srgbClr val="FFCC99"/>
          </a:solidFill>
          <a:ln>
            <a:noFill/>
          </a:ln>
          <a:effectLst>
            <a:prstShdw prst="shdw13" dist="120483" dir="6506097">
              <a:srgbClr val="00FFFF">
                <a:alpha val="50000"/>
              </a:srgbClr>
            </a:prstShdw>
          </a:effectLst>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50000"/>
              </a:spcBef>
              <a:buClrTx/>
              <a:buSzTx/>
              <a:buFontTx/>
              <a:buNone/>
            </a:pPr>
            <a:r>
              <a:rPr lang="zh-CN" altLang="en-US" sz="2000" b="1">
                <a:solidFill>
                  <a:srgbClr val="0000CC"/>
                </a:solidFill>
                <a:latin typeface="Times New Roman" panose="02020603050405020304" pitchFamily="18" charset="0"/>
              </a:rPr>
              <a:t>预期收益</a:t>
            </a:r>
            <a:r>
              <a:rPr lang="en-US" altLang="zh-CN" sz="2000" b="1">
                <a:solidFill>
                  <a:srgbClr val="0000CC"/>
                </a:solidFill>
                <a:latin typeface="Times New Roman" panose="02020603050405020304" pitchFamily="18" charset="0"/>
              </a:rPr>
              <a:t> = $200,000</a:t>
            </a:r>
          </a:p>
          <a:p>
            <a:pPr>
              <a:spcBef>
                <a:spcPct val="50000"/>
              </a:spcBef>
              <a:buClrTx/>
              <a:buSzTx/>
              <a:buFontTx/>
              <a:buNone/>
            </a:pPr>
            <a:r>
              <a:rPr lang="zh-CN" altLang="en-US" sz="2000" b="1">
                <a:solidFill>
                  <a:srgbClr val="FF00FF"/>
                </a:solidFill>
                <a:latin typeface="Times New Roman" panose="02020603050405020304" pitchFamily="18" charset="0"/>
              </a:rPr>
              <a:t>标准差</a:t>
            </a:r>
            <a:r>
              <a:rPr lang="en-US" altLang="zh-CN" sz="2000" b="1">
                <a:solidFill>
                  <a:srgbClr val="FF00FF"/>
                </a:solidFill>
                <a:latin typeface="Times New Roman" panose="02020603050405020304" pitchFamily="18" charset="0"/>
              </a:rPr>
              <a:t> = $200,000</a:t>
            </a:r>
          </a:p>
        </p:txBody>
      </p:sp>
      <p:sp>
        <p:nvSpPr>
          <p:cNvPr id="58372" name="AutoShape 4">
            <a:extLst>
              <a:ext uri="{FF2B5EF4-FFF2-40B4-BE49-F238E27FC236}">
                <a16:creationId xmlns:a16="http://schemas.microsoft.com/office/drawing/2014/main" id="{0D8AB017-5305-97F8-13D0-BEEF1F279B05}"/>
              </a:ext>
            </a:extLst>
          </p:cNvPr>
          <p:cNvSpPr>
            <a:spLocks noChangeArrowheads="1"/>
          </p:cNvSpPr>
          <p:nvPr/>
        </p:nvSpPr>
        <p:spPr bwMode="auto">
          <a:xfrm>
            <a:off x="3419475" y="2419350"/>
            <a:ext cx="2376488" cy="17018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FFCC99"/>
              </a:gs>
              <a:gs pos="100000">
                <a:schemeClr val="folHlink"/>
              </a:gs>
            </a:gsLst>
            <a:lin ang="0" scaled="1"/>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200" b="1">
                <a:solidFill>
                  <a:srgbClr val="FF00FF"/>
                </a:solidFill>
                <a:latin typeface="Times New Roman" panose="02020603050405020304" pitchFamily="18" charset="0"/>
                <a:ea typeface="楷体_GB2312"/>
                <a:cs typeface="楷体_GB2312"/>
              </a:rPr>
              <a:t>标准差下降</a:t>
            </a:r>
          </a:p>
        </p:txBody>
      </p:sp>
      <p:sp>
        <p:nvSpPr>
          <p:cNvPr id="58373" name="Comment 5">
            <a:extLst>
              <a:ext uri="{FF2B5EF4-FFF2-40B4-BE49-F238E27FC236}">
                <a16:creationId xmlns:a16="http://schemas.microsoft.com/office/drawing/2014/main" id="{E49F2016-3243-8A54-CBC5-05ADAF427B2E}"/>
              </a:ext>
            </a:extLst>
          </p:cNvPr>
          <p:cNvSpPr>
            <a:spLocks noChangeArrowheads="1"/>
          </p:cNvSpPr>
          <p:nvPr/>
        </p:nvSpPr>
        <p:spPr bwMode="auto">
          <a:xfrm>
            <a:off x="6011863" y="2609850"/>
            <a:ext cx="2665412" cy="862013"/>
          </a:xfrm>
          <a:prstGeom prst="rect">
            <a:avLst/>
          </a:prstGeom>
          <a:solidFill>
            <a:srgbClr val="99FFCC"/>
          </a:solidFill>
          <a:ln>
            <a:noFill/>
          </a:ln>
          <a:effectLst>
            <a:prstShdw prst="shdw13" dist="96720" dir="6791915">
              <a:srgbClr val="0033CC">
                <a:alpha val="50000"/>
              </a:srgbClr>
            </a:prstShdw>
          </a:effectLst>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50000"/>
              </a:spcBef>
              <a:buClrTx/>
              <a:buSzTx/>
              <a:buFontTx/>
              <a:buNone/>
            </a:pPr>
            <a:r>
              <a:rPr lang="zh-CN" altLang="en-US" sz="2000" b="1">
                <a:solidFill>
                  <a:srgbClr val="0000CC"/>
                </a:solidFill>
                <a:latin typeface="Times New Roman" panose="02020603050405020304" pitchFamily="18" charset="0"/>
              </a:rPr>
              <a:t>预期收益</a:t>
            </a:r>
            <a:r>
              <a:rPr lang="en-US" altLang="zh-CN" sz="2000" b="1">
                <a:solidFill>
                  <a:srgbClr val="0000FF"/>
                </a:solidFill>
                <a:latin typeface="Times New Roman" panose="02020603050405020304" pitchFamily="18" charset="0"/>
              </a:rPr>
              <a:t> = $200,000</a:t>
            </a:r>
          </a:p>
          <a:p>
            <a:pPr>
              <a:spcBef>
                <a:spcPct val="50000"/>
              </a:spcBef>
              <a:buClrTx/>
              <a:buSzTx/>
              <a:buFontTx/>
              <a:buNone/>
            </a:pPr>
            <a:r>
              <a:rPr lang="zh-CN" altLang="en-US" sz="2000" b="1">
                <a:solidFill>
                  <a:srgbClr val="FF00FF"/>
                </a:solidFill>
                <a:latin typeface="Times New Roman" panose="02020603050405020304" pitchFamily="18" charset="0"/>
              </a:rPr>
              <a:t>标准差</a:t>
            </a:r>
            <a:r>
              <a:rPr lang="en-US" altLang="zh-CN" sz="2000" b="1">
                <a:solidFill>
                  <a:srgbClr val="FF00FF"/>
                </a:solidFill>
                <a:latin typeface="Times New Roman" panose="02020603050405020304" pitchFamily="18" charset="0"/>
              </a:rPr>
              <a:t> = $ 141,421</a:t>
            </a:r>
          </a:p>
        </p:txBody>
      </p:sp>
      <p:sp>
        <p:nvSpPr>
          <p:cNvPr id="58374" name="TextBox 1">
            <a:extLst>
              <a:ext uri="{FF2B5EF4-FFF2-40B4-BE49-F238E27FC236}">
                <a16:creationId xmlns:a16="http://schemas.microsoft.com/office/drawing/2014/main" id="{3A284C5B-2747-7B2B-7A9D-8812BA71A2D9}"/>
              </a:ext>
            </a:extLst>
          </p:cNvPr>
          <p:cNvSpPr txBox="1">
            <a:spLocks noChangeArrowheads="1"/>
          </p:cNvSpPr>
          <p:nvPr/>
        </p:nvSpPr>
        <p:spPr bwMode="auto">
          <a:xfrm>
            <a:off x="1655763" y="4430713"/>
            <a:ext cx="5832475" cy="4603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1" hangingPunct="1">
              <a:spcBef>
                <a:spcPct val="0"/>
              </a:spcBef>
              <a:buClrTx/>
              <a:buSzTx/>
              <a:buFontTx/>
              <a:buNone/>
            </a:pPr>
            <a:r>
              <a:rPr lang="zh-CN" altLang="en-US" sz="2400">
                <a:latin typeface="华文中宋" panose="02010600040101010101" pitchFamily="2" charset="-122"/>
                <a:ea typeface="华文中宋" panose="02010600040101010101" pitchFamily="2" charset="-122"/>
              </a:rPr>
              <a:t>在预期收益不减少的情况下，降低了风险。</a:t>
            </a:r>
          </a:p>
        </p:txBody>
      </p:sp>
    </p:spTree>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a:extLst>
              <a:ext uri="{FF2B5EF4-FFF2-40B4-BE49-F238E27FC236}">
                <a16:creationId xmlns:a16="http://schemas.microsoft.com/office/drawing/2014/main" id="{A00A1121-991A-A0F1-A612-CE9728FD3B9F}"/>
              </a:ext>
            </a:extLst>
          </p:cNvPr>
          <p:cNvSpPr>
            <a:spLocks noGrp="1" noChangeArrowheads="1"/>
          </p:cNvSpPr>
          <p:nvPr>
            <p:ph type="title"/>
          </p:nvPr>
        </p:nvSpPr>
        <p:spPr bwMode="auto">
          <a:xfrm>
            <a:off x="450850" y="727075"/>
            <a:ext cx="8382000" cy="803275"/>
          </a:xfrm>
          <a:ln>
            <a:miter lim="800000"/>
            <a:headEnd/>
            <a:tailEnd/>
          </a:ln>
        </p:spPr>
        <p:txBody>
          <a:bodyPr vert="horz" wrap="square" lIns="91440" tIns="45720" rIns="91440" bIns="45720" numCol="1" anchor="t" anchorCtr="0" compatLnSpc="1">
            <a:prstTxWarp prst="textNoShape">
              <a:avLst/>
            </a:prstTxWarp>
          </a:bodyPr>
          <a:lstStyle/>
          <a:p>
            <a:pPr>
              <a:lnSpc>
                <a:spcPct val="125000"/>
              </a:lnSpc>
              <a:defRPr/>
            </a:pPr>
            <a:r>
              <a:rPr lang="zh-CN" altLang="en-US" sz="4000" dirty="0">
                <a:effectLst>
                  <a:outerShdw blurRad="38100" dist="38100" dir="2700000" algn="tl">
                    <a:srgbClr val="C0C0C0"/>
                  </a:outerShdw>
                </a:effectLst>
                <a:ea typeface="宋体" pitchFamily="2" charset="-122"/>
              </a:rPr>
              <a:t>不相关风险条件下的分散化</a:t>
            </a:r>
            <a:endParaRPr lang="en-US" altLang="zh-CN" sz="4000" dirty="0">
              <a:effectLst>
                <a:outerShdw blurRad="38100" dist="38100" dir="2700000" algn="tl">
                  <a:srgbClr val="C0C0C0"/>
                </a:outerShdw>
              </a:effectLst>
              <a:ea typeface="宋体" pitchFamily="2" charset="-122"/>
            </a:endParaRPr>
          </a:p>
        </p:txBody>
      </p:sp>
      <p:sp>
        <p:nvSpPr>
          <p:cNvPr id="749571" name="Rectangle 3">
            <a:extLst>
              <a:ext uri="{FF2B5EF4-FFF2-40B4-BE49-F238E27FC236}">
                <a16:creationId xmlns:a16="http://schemas.microsoft.com/office/drawing/2014/main" id="{7A885DF8-E11C-6A25-852D-E9D7CD8F5B08}"/>
              </a:ext>
            </a:extLst>
          </p:cNvPr>
          <p:cNvSpPr>
            <a:spLocks noGrp="1" noChangeArrowheads="1"/>
          </p:cNvSpPr>
          <p:nvPr>
            <p:ph type="body" idx="1"/>
          </p:nvPr>
        </p:nvSpPr>
        <p:spPr>
          <a:xfrm>
            <a:off x="684213" y="1700213"/>
            <a:ext cx="7772400" cy="865187"/>
          </a:xfrm>
        </p:spPr>
        <p:txBody>
          <a:bodyPr/>
          <a:lstStyle/>
          <a:p>
            <a:pPr>
              <a:lnSpc>
                <a:spcPct val="125000"/>
              </a:lnSpc>
            </a:pPr>
            <a:r>
              <a:rPr lang="zh-CN" altLang="en-US" sz="2400" b="1">
                <a:ea typeface="宋体" panose="02010600030101010101" pitchFamily="2" charset="-122"/>
              </a:rPr>
              <a:t>概括论点，很容易证明</a:t>
            </a:r>
            <a:r>
              <a:rPr lang="en-US" altLang="zh-CN" sz="2400" b="1">
                <a:solidFill>
                  <a:srgbClr val="FF00FF"/>
                </a:solidFill>
                <a:ea typeface="宋体" panose="02010600030101010101" pitchFamily="2" charset="-122"/>
              </a:rPr>
              <a:t>N</a:t>
            </a:r>
            <a:r>
              <a:rPr lang="zh-CN" altLang="en-US" sz="2400" b="1">
                <a:solidFill>
                  <a:srgbClr val="FF00FF"/>
                </a:solidFill>
                <a:ea typeface="宋体" panose="02010600030101010101" pitchFamily="2" charset="-122"/>
              </a:rPr>
              <a:t>种药物</a:t>
            </a:r>
            <a:r>
              <a:rPr lang="zh-CN" altLang="en-US" sz="2400" b="1">
                <a:ea typeface="宋体" panose="02010600030101010101" pitchFamily="2" charset="-122"/>
              </a:rPr>
              <a:t>的标准差</a:t>
            </a:r>
            <a:r>
              <a:rPr lang="en-US" altLang="zh-CN" sz="2400" b="1">
                <a:ea typeface="宋体" panose="02010600030101010101" pitchFamily="2" charset="-122"/>
              </a:rPr>
              <a:t>:</a:t>
            </a:r>
          </a:p>
        </p:txBody>
      </p:sp>
      <p:graphicFrame>
        <p:nvGraphicFramePr>
          <p:cNvPr id="749572" name="Object 4">
            <a:extLst>
              <a:ext uri="{FF2B5EF4-FFF2-40B4-BE49-F238E27FC236}">
                <a16:creationId xmlns:a16="http://schemas.microsoft.com/office/drawing/2014/main" id="{2EAE65FA-782C-26D8-F045-4F4D70E1D926}"/>
              </a:ext>
            </a:extLst>
          </p:cNvPr>
          <p:cNvGraphicFramePr>
            <a:graphicFrameLocks/>
          </p:cNvGraphicFramePr>
          <p:nvPr/>
        </p:nvGraphicFramePr>
        <p:xfrm>
          <a:off x="2916238" y="2405063"/>
          <a:ext cx="3024187" cy="585787"/>
        </p:xfrm>
        <a:graphic>
          <a:graphicData uri="http://schemas.openxmlformats.org/presentationml/2006/ole">
            <mc:AlternateContent xmlns:mc="http://schemas.openxmlformats.org/markup-compatibility/2006">
              <mc:Choice xmlns:v="urn:schemas-microsoft-com:vml" Requires="v">
                <p:oleObj name="Equation" r:id="rId2" imgW="1536033" imgH="266584" progId="Equation.DSMT4">
                  <p:embed/>
                </p:oleObj>
              </mc:Choice>
              <mc:Fallback>
                <p:oleObj name="Equation" r:id="rId2" imgW="1536033" imgH="266584" progId="Equation.DSMT4">
                  <p:embed/>
                  <p:pic>
                    <p:nvPicPr>
                      <p:cNvPr id="0"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38" y="2405063"/>
                        <a:ext cx="3024187"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9573" name="Rectangle 5">
            <a:extLst>
              <a:ext uri="{FF2B5EF4-FFF2-40B4-BE49-F238E27FC236}">
                <a16:creationId xmlns:a16="http://schemas.microsoft.com/office/drawing/2014/main" id="{92BE3EF0-3F76-8417-7BE6-9DBEE40F9375}"/>
              </a:ext>
            </a:extLst>
          </p:cNvPr>
          <p:cNvSpPr>
            <a:spLocks noChangeArrowheads="1"/>
          </p:cNvSpPr>
          <p:nvPr/>
        </p:nvSpPr>
        <p:spPr bwMode="auto">
          <a:xfrm>
            <a:off x="755650" y="3270250"/>
            <a:ext cx="7772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nSpc>
                <a:spcPct val="125000"/>
              </a:lnSpc>
              <a:buSzPct val="75000"/>
            </a:pPr>
            <a:r>
              <a:rPr lang="zh-CN" altLang="en-US" sz="2400" b="1">
                <a:solidFill>
                  <a:srgbClr val="0000FF"/>
                </a:solidFill>
                <a:latin typeface="Times New Roman" panose="02020603050405020304" pitchFamily="18" charset="0"/>
              </a:rPr>
              <a:t>结论：</a:t>
            </a:r>
            <a:r>
              <a:rPr lang="zh-CN" altLang="en-US" sz="2400" b="1">
                <a:latin typeface="Times New Roman" panose="02020603050405020304" pitchFamily="18" charset="0"/>
              </a:rPr>
              <a:t>鉴于这个例子的事实，如果有足够多的证券，风险则有可能无限趋于零！</a:t>
            </a:r>
          </a:p>
          <a:p>
            <a:pPr>
              <a:lnSpc>
                <a:spcPct val="125000"/>
              </a:lnSpc>
              <a:buSzPct val="75000"/>
            </a:pPr>
            <a:r>
              <a:rPr lang="zh-CN" altLang="en-US" sz="2400" b="1">
                <a:latin typeface="Times New Roman" panose="02020603050405020304" pitchFamily="18" charset="0"/>
              </a:rPr>
              <a:t>然而在现实中，</a:t>
            </a:r>
            <a:r>
              <a:rPr lang="en-US" altLang="zh-CN" sz="2400" b="1">
                <a:solidFill>
                  <a:srgbClr val="FF00FF"/>
                </a:solidFill>
                <a:latin typeface="Times New Roman" panose="02020603050405020304" pitchFamily="18" charset="0"/>
              </a:rPr>
              <a:t>N</a:t>
            </a:r>
            <a:r>
              <a:rPr lang="zh-CN" altLang="en-US" sz="2400" b="1">
                <a:solidFill>
                  <a:srgbClr val="FF00FF"/>
                </a:solidFill>
                <a:latin typeface="Times New Roman" panose="02020603050405020304" pitchFamily="18" charset="0"/>
              </a:rPr>
              <a:t>是肯定有限的</a:t>
            </a:r>
            <a:r>
              <a:rPr lang="zh-CN" altLang="en-US" sz="2400" b="1">
                <a:latin typeface="Times New Roman" panose="02020603050405020304" pitchFamily="18" charset="0"/>
              </a:rPr>
              <a:t>，并且制药项目之间的</a:t>
            </a:r>
            <a:r>
              <a:rPr lang="zh-CN" altLang="en-US" sz="2400" b="1">
                <a:solidFill>
                  <a:srgbClr val="FF00FF"/>
                </a:solidFill>
                <a:latin typeface="Times New Roman" panose="02020603050405020304" pitchFamily="18" charset="0"/>
              </a:rPr>
              <a:t>相关性非零</a:t>
            </a:r>
            <a:r>
              <a:rPr lang="zh-CN" altLang="en-US" sz="2400" b="1">
                <a:latin typeface="Times New Roman" panose="02020603050405020304" pitchFamily="18" charset="0"/>
              </a:rPr>
              <a:t>。</a:t>
            </a:r>
            <a:endParaRPr lang="en-US" altLang="zh-CN" sz="2400"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9571">
                                            <p:txEl>
                                              <p:pRg st="0" end="0"/>
                                            </p:txEl>
                                          </p:spTgt>
                                        </p:tgtEl>
                                        <p:attrNameLst>
                                          <p:attrName>style.visibility</p:attrName>
                                        </p:attrNameLst>
                                      </p:cBhvr>
                                      <p:to>
                                        <p:strVal val="visible"/>
                                      </p:to>
                                    </p:set>
                                    <p:animEffect transition="in" filter="blinds(horizontal)">
                                      <p:cBhvr>
                                        <p:cTn id="7" dur="500"/>
                                        <p:tgtEl>
                                          <p:spTgt spid="7495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49572"/>
                                        </p:tgtEl>
                                        <p:attrNameLst>
                                          <p:attrName>style.visibility</p:attrName>
                                        </p:attrNameLst>
                                      </p:cBhvr>
                                      <p:to>
                                        <p:strVal val="visible"/>
                                      </p:to>
                                    </p:set>
                                    <p:animEffect transition="in" filter="blinds(horizontal)">
                                      <p:cBhvr>
                                        <p:cTn id="12" dur="500"/>
                                        <p:tgtEl>
                                          <p:spTgt spid="7495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9573">
                                            <p:txEl>
                                              <p:pRg st="0" end="0"/>
                                            </p:txEl>
                                          </p:spTgt>
                                        </p:tgtEl>
                                        <p:attrNameLst>
                                          <p:attrName>style.visibility</p:attrName>
                                        </p:attrNameLst>
                                      </p:cBhvr>
                                      <p:to>
                                        <p:strVal val="visible"/>
                                      </p:to>
                                    </p:set>
                                    <p:animEffect transition="in" filter="blinds(horizontal)">
                                      <p:cBhvr>
                                        <p:cTn id="17" dur="500"/>
                                        <p:tgtEl>
                                          <p:spTgt spid="74957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49573">
                                            <p:txEl>
                                              <p:pRg st="1" end="1"/>
                                            </p:txEl>
                                          </p:spTgt>
                                        </p:tgtEl>
                                        <p:attrNameLst>
                                          <p:attrName>style.visibility</p:attrName>
                                        </p:attrNameLst>
                                      </p:cBhvr>
                                      <p:to>
                                        <p:strVal val="visible"/>
                                      </p:to>
                                    </p:set>
                                    <p:animEffect transition="in" filter="blinds(horizontal)">
                                      <p:cBhvr>
                                        <p:cTn id="22" dur="500"/>
                                        <p:tgtEl>
                                          <p:spTgt spid="74957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1" grpId="0" build="p"/>
      <p:bldP spid="749573" grpId="0" build="allAtOnce"/>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4" name="Rectangle 2">
            <a:extLst>
              <a:ext uri="{FF2B5EF4-FFF2-40B4-BE49-F238E27FC236}">
                <a16:creationId xmlns:a16="http://schemas.microsoft.com/office/drawing/2014/main" id="{ADE3055F-E5D5-29F8-DCC4-C94277D52C4F}"/>
              </a:ext>
            </a:extLst>
          </p:cNvPr>
          <p:cNvSpPr>
            <a:spLocks noGrp="1" noChangeArrowheads="1"/>
          </p:cNvSpPr>
          <p:nvPr>
            <p:ph type="body" sz="half" idx="1"/>
          </p:nvPr>
        </p:nvSpPr>
        <p:spPr>
          <a:xfrm>
            <a:off x="684213" y="1535113"/>
            <a:ext cx="7773987" cy="4114800"/>
          </a:xfrm>
        </p:spPr>
        <p:txBody>
          <a:bodyPr/>
          <a:lstStyle/>
          <a:p>
            <a:pPr>
              <a:lnSpc>
                <a:spcPct val="125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在两种证券下，</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Bef>
                <a:spcPct val="0"/>
              </a:spcBef>
            </a:pP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Bef>
                <a:spcPct val="0"/>
              </a:spcBef>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个证券，假设权重相同，我们得到：</a:t>
            </a:r>
          </a:p>
        </p:txBody>
      </p:sp>
      <p:graphicFrame>
        <p:nvGraphicFramePr>
          <p:cNvPr id="750595" name="Object 3">
            <a:extLst>
              <a:ext uri="{FF2B5EF4-FFF2-40B4-BE49-F238E27FC236}">
                <a16:creationId xmlns:a16="http://schemas.microsoft.com/office/drawing/2014/main" id="{876FD087-0BC9-7078-1E7F-88F68A11ACA6}"/>
              </a:ext>
            </a:extLst>
          </p:cNvPr>
          <p:cNvGraphicFramePr>
            <a:graphicFrameLocks/>
          </p:cNvGraphicFramePr>
          <p:nvPr>
            <p:extLst>
              <p:ext uri="{D42A27DB-BD31-4B8C-83A1-F6EECF244321}">
                <p14:modId xmlns:p14="http://schemas.microsoft.com/office/powerpoint/2010/main" val="3695316475"/>
              </p:ext>
            </p:extLst>
          </p:nvPr>
        </p:nvGraphicFramePr>
        <p:xfrm>
          <a:off x="1989138" y="2214761"/>
          <a:ext cx="4319587" cy="533400"/>
        </p:xfrm>
        <a:graphic>
          <a:graphicData uri="http://schemas.openxmlformats.org/presentationml/2006/ole">
            <mc:AlternateContent xmlns:mc="http://schemas.openxmlformats.org/markup-compatibility/2006">
              <mc:Choice xmlns:v="urn:schemas-microsoft-com:vml" Requires="v">
                <p:oleObj name="Equation" r:id="rId2" imgW="7251700" imgH="920750" progId="Equation.DSMT4">
                  <p:embed/>
                </p:oleObj>
              </mc:Choice>
              <mc:Fallback>
                <p:oleObj name="Equation" r:id="rId2" imgW="7251700" imgH="920750" progId="Equation.DSMT4">
                  <p:embed/>
                  <p:pic>
                    <p:nvPicPr>
                      <p:cNvPr id="0"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9138" y="2214761"/>
                        <a:ext cx="4319587"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0596" name="Object 4">
            <a:extLst>
              <a:ext uri="{FF2B5EF4-FFF2-40B4-BE49-F238E27FC236}">
                <a16:creationId xmlns:a16="http://schemas.microsoft.com/office/drawing/2014/main" id="{67A0EFA9-8846-1F3E-4056-05BB480C968A}"/>
              </a:ext>
            </a:extLst>
          </p:cNvPr>
          <p:cNvGraphicFramePr>
            <a:graphicFrameLocks noGrp="1"/>
          </p:cNvGraphicFramePr>
          <p:nvPr>
            <p:ph sz="half" idx="2"/>
            <p:extLst>
              <p:ext uri="{D42A27DB-BD31-4B8C-83A1-F6EECF244321}">
                <p14:modId xmlns:p14="http://schemas.microsoft.com/office/powerpoint/2010/main" val="1100622686"/>
              </p:ext>
            </p:extLst>
          </p:nvPr>
        </p:nvGraphicFramePr>
        <p:xfrm>
          <a:off x="2699792" y="3788569"/>
          <a:ext cx="2808287" cy="792162"/>
        </p:xfrm>
        <a:graphic>
          <a:graphicData uri="http://schemas.openxmlformats.org/presentationml/2006/ole">
            <mc:AlternateContent xmlns:mc="http://schemas.openxmlformats.org/markup-compatibility/2006">
              <mc:Choice xmlns:v="urn:schemas-microsoft-com:vml" Requires="v">
                <p:oleObj name="Equation" r:id="rId4" imgW="1459866" imgH="393529" progId="Equation.DSMT4">
                  <p:embed/>
                </p:oleObj>
              </mc:Choice>
              <mc:Fallback>
                <p:oleObj name="Equation" r:id="rId4" imgW="1459866" imgH="393529" progId="Equation.DSMT4">
                  <p:embed/>
                  <p:pic>
                    <p:nvPicPr>
                      <p:cNvPr id="0" name="Object 4"/>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9792" y="3788569"/>
                        <a:ext cx="2808287"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0597" name="Oval 5">
            <a:extLst>
              <a:ext uri="{FF2B5EF4-FFF2-40B4-BE49-F238E27FC236}">
                <a16:creationId xmlns:a16="http://schemas.microsoft.com/office/drawing/2014/main" id="{AF4B2A3B-C245-3774-9DFF-95E620AB4903}"/>
              </a:ext>
            </a:extLst>
          </p:cNvPr>
          <p:cNvSpPr>
            <a:spLocks noChangeArrowheads="1"/>
          </p:cNvSpPr>
          <p:nvPr/>
        </p:nvSpPr>
        <p:spPr bwMode="auto">
          <a:xfrm>
            <a:off x="3276054" y="3788569"/>
            <a:ext cx="792163" cy="863600"/>
          </a:xfrm>
          <a:prstGeom prst="ellipse">
            <a:avLst/>
          </a:prstGeom>
          <a:noFill/>
          <a:ln w="28575">
            <a:solidFill>
              <a:srgbClr val="0000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750598" name="Oval 6">
            <a:extLst>
              <a:ext uri="{FF2B5EF4-FFF2-40B4-BE49-F238E27FC236}">
                <a16:creationId xmlns:a16="http://schemas.microsoft.com/office/drawing/2014/main" id="{FB32E6D5-8A21-9570-5F1A-3967A15511CB}"/>
              </a:ext>
            </a:extLst>
          </p:cNvPr>
          <p:cNvSpPr>
            <a:spLocks noChangeArrowheads="1"/>
          </p:cNvSpPr>
          <p:nvPr/>
        </p:nvSpPr>
        <p:spPr bwMode="auto">
          <a:xfrm>
            <a:off x="4211092" y="3644106"/>
            <a:ext cx="1295400" cy="1081088"/>
          </a:xfrm>
          <a:prstGeom prst="ellipse">
            <a:avLst/>
          </a:prstGeom>
          <a:noFill/>
          <a:ln w="28575">
            <a:solidFill>
              <a:srgbClr val="00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750599" name="AutoShape 7">
            <a:extLst>
              <a:ext uri="{FF2B5EF4-FFF2-40B4-BE49-F238E27FC236}">
                <a16:creationId xmlns:a16="http://schemas.microsoft.com/office/drawing/2014/main" id="{7E19468D-AC75-61BE-9E4A-8233752DFA9E}"/>
              </a:ext>
            </a:extLst>
          </p:cNvPr>
          <p:cNvSpPr>
            <a:spLocks noChangeArrowheads="1"/>
          </p:cNvSpPr>
          <p:nvPr/>
        </p:nvSpPr>
        <p:spPr bwMode="auto">
          <a:xfrm>
            <a:off x="368300" y="4872435"/>
            <a:ext cx="3241675" cy="863600"/>
          </a:xfrm>
          <a:prstGeom prst="cloudCallout">
            <a:avLst>
              <a:gd name="adj1" fmla="val 58667"/>
              <a:gd name="adj2" fmla="val -49449"/>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1800" b="1" dirty="0">
                <a:solidFill>
                  <a:schemeClr val="accent2"/>
                </a:solidFill>
              </a:rPr>
              <a:t>可分散风险：与特定企业相关的风险</a:t>
            </a:r>
          </a:p>
        </p:txBody>
      </p:sp>
      <p:sp>
        <p:nvSpPr>
          <p:cNvPr id="750600" name="AutoShape 8">
            <a:extLst>
              <a:ext uri="{FF2B5EF4-FFF2-40B4-BE49-F238E27FC236}">
                <a16:creationId xmlns:a16="http://schemas.microsoft.com/office/drawing/2014/main" id="{78340756-90DB-8EC4-B606-A86EFC111A96}"/>
              </a:ext>
            </a:extLst>
          </p:cNvPr>
          <p:cNvSpPr>
            <a:spLocks noChangeArrowheads="1"/>
          </p:cNvSpPr>
          <p:nvPr/>
        </p:nvSpPr>
        <p:spPr bwMode="auto">
          <a:xfrm>
            <a:off x="5224934" y="4869657"/>
            <a:ext cx="3527425" cy="936625"/>
          </a:xfrm>
          <a:prstGeom prst="cloudCallout">
            <a:avLst>
              <a:gd name="adj1" fmla="val -55852"/>
              <a:gd name="adj2" fmla="val -44236"/>
            </a:avLst>
          </a:prstGeom>
          <a:solidFill>
            <a:schemeClr val="hlink"/>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1800" b="1">
                <a:solidFill>
                  <a:srgbClr val="0000FF"/>
                </a:solidFill>
              </a:rPr>
              <a:t>不可分散风险：</a:t>
            </a:r>
            <a:endParaRPr lang="en-US" altLang="zh-CN" sz="1800" b="1">
              <a:solidFill>
                <a:srgbClr val="0000FF"/>
              </a:solidFill>
            </a:endParaRPr>
          </a:p>
          <a:p>
            <a:pPr algn="ctr">
              <a:spcBef>
                <a:spcPct val="0"/>
              </a:spcBef>
              <a:buClrTx/>
              <a:buSzTx/>
              <a:buFontTx/>
              <a:buNone/>
            </a:pPr>
            <a:r>
              <a:rPr lang="zh-CN" altLang="en-US" sz="1800" b="1">
                <a:solidFill>
                  <a:srgbClr val="0000FF"/>
                </a:solidFill>
              </a:rPr>
              <a:t>市场风险</a:t>
            </a:r>
          </a:p>
        </p:txBody>
      </p:sp>
      <p:sp>
        <p:nvSpPr>
          <p:cNvPr id="750601" name="Text Box 9" descr="白色大理石">
            <a:extLst>
              <a:ext uri="{FF2B5EF4-FFF2-40B4-BE49-F238E27FC236}">
                <a16:creationId xmlns:a16="http://schemas.microsoft.com/office/drawing/2014/main" id="{B3183115-CEC0-AE82-8267-F70292082874}"/>
              </a:ext>
            </a:extLst>
          </p:cNvPr>
          <p:cNvSpPr txBox="1">
            <a:spLocks noChangeArrowheads="1"/>
          </p:cNvSpPr>
          <p:nvPr/>
        </p:nvSpPr>
        <p:spPr bwMode="auto">
          <a:xfrm>
            <a:off x="2123728" y="6044208"/>
            <a:ext cx="4700587" cy="461963"/>
          </a:xfrm>
          <a:prstGeom prst="rect">
            <a:avLst/>
          </a:prstGeom>
          <a:blipFill dpi="0" rotWithShape="0">
            <a:blip r:embed="rId6">
              <a:alphaModFix amt="50000"/>
            </a:blip>
            <a:srcRect/>
            <a:tile tx="0" ty="0" sx="100000" sy="100000" flip="none" algn="tl"/>
          </a:blipFill>
          <a:ln>
            <a:noFill/>
          </a:ln>
          <a:effectLst>
            <a:prstShdw prst="shdw13" dist="53882" dir="13500000">
              <a:srgbClr val="0033CC">
                <a:alpha val="50000"/>
              </a:srgbClr>
            </a:prstShdw>
          </a:effectLst>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2400" b="1">
                <a:solidFill>
                  <a:srgbClr val="0000FF"/>
                </a:solidFill>
                <a:latin typeface="Times New Roman" panose="02020603050405020304" pitchFamily="18" charset="0"/>
              </a:rPr>
              <a:t>完全相关（</a:t>
            </a:r>
            <a:r>
              <a:rPr lang="en-US" altLang="zh-CN" sz="2400" b="1">
                <a:solidFill>
                  <a:srgbClr val="FF00FF"/>
                </a:solidFill>
                <a:latin typeface="Times New Roman" panose="02020603050405020304" pitchFamily="18" charset="0"/>
              </a:rPr>
              <a:t>ρ=1</a:t>
            </a:r>
            <a:r>
              <a:rPr lang="zh-CN" altLang="en-US" sz="2400" b="1">
                <a:solidFill>
                  <a:srgbClr val="0000FF"/>
                </a:solidFill>
                <a:latin typeface="Times New Roman" panose="02020603050405020304" pitchFamily="18" charset="0"/>
              </a:rPr>
              <a:t>）不会降低风险！</a:t>
            </a:r>
          </a:p>
        </p:txBody>
      </p:sp>
      <p:sp>
        <p:nvSpPr>
          <p:cNvPr id="750602" name="Rectangle 10">
            <a:extLst>
              <a:ext uri="{FF2B5EF4-FFF2-40B4-BE49-F238E27FC236}">
                <a16:creationId xmlns:a16="http://schemas.microsoft.com/office/drawing/2014/main" id="{70CA4E0C-2586-D0C4-B6AB-3D0036AAB590}"/>
              </a:ext>
            </a:extLst>
          </p:cNvPr>
          <p:cNvSpPr>
            <a:spLocks noGrp="1" noChangeArrowheads="1"/>
          </p:cNvSpPr>
          <p:nvPr>
            <p:ph type="title"/>
          </p:nvPr>
        </p:nvSpPr>
        <p:spPr bwMode="auto">
          <a:xfrm>
            <a:off x="468313" y="620713"/>
            <a:ext cx="8382000" cy="803275"/>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分散化的效果</a:t>
            </a:r>
            <a:endParaRPr lang="en-US" altLang="zh-CN" sz="4000" dirty="0">
              <a:effectLst>
                <a:outerShdw blurRad="38100" dist="38100" dir="2700000" algn="tl">
                  <a:srgbClr val="C0C0C0"/>
                </a:outerShdw>
              </a:effectLst>
              <a:ea typeface="宋体"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0594">
                                            <p:txEl>
                                              <p:pRg st="0" end="0"/>
                                            </p:txEl>
                                          </p:spTgt>
                                        </p:tgtEl>
                                        <p:attrNameLst>
                                          <p:attrName>style.visibility</p:attrName>
                                        </p:attrNameLst>
                                      </p:cBhvr>
                                      <p:to>
                                        <p:strVal val="visible"/>
                                      </p:to>
                                    </p:set>
                                    <p:animEffect transition="in" filter="blinds(horizontal)">
                                      <p:cBhvr>
                                        <p:cTn id="7" dur="500"/>
                                        <p:tgtEl>
                                          <p:spTgt spid="7505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750595"/>
                                        </p:tgtEl>
                                        <p:attrNameLst>
                                          <p:attrName>style.visibility</p:attrName>
                                        </p:attrNameLst>
                                      </p:cBhvr>
                                      <p:to>
                                        <p:strVal val="visible"/>
                                      </p:to>
                                    </p:set>
                                    <p:animEffect transition="in" filter="box(out)">
                                      <p:cBhvr>
                                        <p:cTn id="12" dur="500"/>
                                        <p:tgtEl>
                                          <p:spTgt spid="7505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0594">
                                            <p:txEl>
                                              <p:pRg st="3" end="3"/>
                                            </p:txEl>
                                          </p:spTgt>
                                        </p:tgtEl>
                                        <p:attrNameLst>
                                          <p:attrName>style.visibility</p:attrName>
                                        </p:attrNameLst>
                                      </p:cBhvr>
                                      <p:to>
                                        <p:strVal val="visible"/>
                                      </p:to>
                                    </p:set>
                                    <p:animEffect transition="in" filter="blinds(horizontal)">
                                      <p:cBhvr>
                                        <p:cTn id="17" dur="500"/>
                                        <p:tgtEl>
                                          <p:spTgt spid="75059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750596"/>
                                        </p:tgtEl>
                                        <p:attrNameLst>
                                          <p:attrName>style.visibility</p:attrName>
                                        </p:attrNameLst>
                                      </p:cBhvr>
                                      <p:to>
                                        <p:strVal val="visible"/>
                                      </p:to>
                                    </p:set>
                                    <p:animEffect transition="in" filter="box(in)">
                                      <p:cBhvr>
                                        <p:cTn id="22" dur="500"/>
                                        <p:tgtEl>
                                          <p:spTgt spid="7505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50597"/>
                                        </p:tgtEl>
                                        <p:attrNameLst>
                                          <p:attrName>style.visibility</p:attrName>
                                        </p:attrNameLst>
                                      </p:cBhvr>
                                      <p:to>
                                        <p:strVal val="visible"/>
                                      </p:to>
                                    </p:set>
                                    <p:animEffect transition="in" filter="blinds(horizontal)">
                                      <p:cBhvr>
                                        <p:cTn id="27" dur="500"/>
                                        <p:tgtEl>
                                          <p:spTgt spid="7505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50599"/>
                                        </p:tgtEl>
                                        <p:attrNameLst>
                                          <p:attrName>style.visibility</p:attrName>
                                        </p:attrNameLst>
                                      </p:cBhvr>
                                      <p:to>
                                        <p:strVal val="visible"/>
                                      </p:to>
                                    </p:set>
                                    <p:animEffect transition="in" filter="blinds(horizontal)">
                                      <p:cBhvr>
                                        <p:cTn id="32" dur="500"/>
                                        <p:tgtEl>
                                          <p:spTgt spid="7505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50598"/>
                                        </p:tgtEl>
                                        <p:attrNameLst>
                                          <p:attrName>style.visibility</p:attrName>
                                        </p:attrNameLst>
                                      </p:cBhvr>
                                      <p:to>
                                        <p:strVal val="visible"/>
                                      </p:to>
                                    </p:set>
                                    <p:animEffect transition="in" filter="blinds(horizontal)">
                                      <p:cBhvr>
                                        <p:cTn id="37" dur="500"/>
                                        <p:tgtEl>
                                          <p:spTgt spid="7505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50600"/>
                                        </p:tgtEl>
                                        <p:attrNameLst>
                                          <p:attrName>style.visibility</p:attrName>
                                        </p:attrNameLst>
                                      </p:cBhvr>
                                      <p:to>
                                        <p:strVal val="visible"/>
                                      </p:to>
                                    </p:set>
                                    <p:animEffect transition="in" filter="blinds(horizontal)">
                                      <p:cBhvr>
                                        <p:cTn id="42" dur="500"/>
                                        <p:tgtEl>
                                          <p:spTgt spid="75060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xit" presetSubtype="10" fill="hold" grpId="1" nodeType="clickEffect">
                                  <p:stCondLst>
                                    <p:cond delay="0"/>
                                  </p:stCondLst>
                                  <p:childTnLst>
                                    <p:animEffect transition="out" filter="blinds(horizontal)">
                                      <p:cBhvr>
                                        <p:cTn id="46" dur="500"/>
                                        <p:tgtEl>
                                          <p:spTgt spid="750599"/>
                                        </p:tgtEl>
                                      </p:cBhvr>
                                    </p:animEffect>
                                    <p:set>
                                      <p:cBhvr>
                                        <p:cTn id="47" dur="1" fill="hold">
                                          <p:stCondLst>
                                            <p:cond delay="499"/>
                                          </p:stCondLst>
                                        </p:cTn>
                                        <p:tgtEl>
                                          <p:spTgt spid="750599"/>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xit" presetSubtype="10" fill="hold" grpId="1" nodeType="clickEffect">
                                  <p:stCondLst>
                                    <p:cond delay="0"/>
                                  </p:stCondLst>
                                  <p:childTnLst>
                                    <p:animEffect transition="out" filter="blinds(horizontal)">
                                      <p:cBhvr>
                                        <p:cTn id="51" dur="500"/>
                                        <p:tgtEl>
                                          <p:spTgt spid="750600"/>
                                        </p:tgtEl>
                                      </p:cBhvr>
                                    </p:animEffect>
                                    <p:set>
                                      <p:cBhvr>
                                        <p:cTn id="52" dur="1" fill="hold">
                                          <p:stCondLst>
                                            <p:cond delay="499"/>
                                          </p:stCondLst>
                                        </p:cTn>
                                        <p:tgtEl>
                                          <p:spTgt spid="750600"/>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50601"/>
                                        </p:tgtEl>
                                        <p:attrNameLst>
                                          <p:attrName>style.visibility</p:attrName>
                                        </p:attrNameLst>
                                      </p:cBhvr>
                                      <p:to>
                                        <p:strVal val="visible"/>
                                      </p:to>
                                    </p:set>
                                    <p:animEffect transition="in" filter="blinds(horizontal)">
                                      <p:cBhvr>
                                        <p:cTn id="57" dur="500"/>
                                        <p:tgtEl>
                                          <p:spTgt spid="750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7" grpId="0" animBg="1"/>
      <p:bldP spid="750598" grpId="0" animBg="1"/>
      <p:bldP spid="750599" grpId="0" animBg="1" autoUpdateAnimBg="0"/>
      <p:bldP spid="750599" grpId="1" animBg="1"/>
      <p:bldP spid="750600" grpId="0" animBg="1" autoUpdateAnimBg="0"/>
      <p:bldP spid="750600" grpId="1" animBg="1"/>
      <p:bldP spid="75060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B5D56953-6E2E-367E-A416-A2D482128B15}"/>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61443" name="Rectangle 3">
            <a:extLst>
              <a:ext uri="{FF2B5EF4-FFF2-40B4-BE49-F238E27FC236}">
                <a16:creationId xmlns:a16="http://schemas.microsoft.com/office/drawing/2014/main" id="{ECAEDB3E-6F0E-BE69-AA2C-13EFDA321A9F}"/>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grpSp>
        <p:nvGrpSpPr>
          <p:cNvPr id="2" name="Group 4">
            <a:extLst>
              <a:ext uri="{FF2B5EF4-FFF2-40B4-BE49-F238E27FC236}">
                <a16:creationId xmlns:a16="http://schemas.microsoft.com/office/drawing/2014/main" id="{A89D3016-8416-FABE-0BAD-3CE1C8C9AEF1}"/>
              </a:ext>
            </a:extLst>
          </p:cNvPr>
          <p:cNvGrpSpPr>
            <a:grpSpLocks/>
          </p:cNvGrpSpPr>
          <p:nvPr/>
        </p:nvGrpSpPr>
        <p:grpSpPr bwMode="auto">
          <a:xfrm>
            <a:off x="1908175" y="1341438"/>
            <a:ext cx="4041775" cy="2298700"/>
            <a:chOff x="1260" y="1405"/>
            <a:chExt cx="2546" cy="1448"/>
          </a:xfrm>
        </p:grpSpPr>
        <p:sp>
          <p:nvSpPr>
            <p:cNvPr id="61485" name="Line 5">
              <a:extLst>
                <a:ext uri="{FF2B5EF4-FFF2-40B4-BE49-F238E27FC236}">
                  <a16:creationId xmlns:a16="http://schemas.microsoft.com/office/drawing/2014/main" id="{42D78460-37F1-64D4-C738-8EA895D04CAE}"/>
                </a:ext>
              </a:extLst>
            </p:cNvPr>
            <p:cNvSpPr>
              <a:spLocks noChangeShapeType="1"/>
            </p:cNvSpPr>
            <p:nvPr/>
          </p:nvSpPr>
          <p:spPr bwMode="auto">
            <a:xfrm>
              <a:off x="1260" y="1405"/>
              <a:ext cx="63" cy="16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6" name="Line 6">
              <a:extLst>
                <a:ext uri="{FF2B5EF4-FFF2-40B4-BE49-F238E27FC236}">
                  <a16:creationId xmlns:a16="http://schemas.microsoft.com/office/drawing/2014/main" id="{E3FC11A4-31CC-BCB0-C91D-731B27F97C8F}"/>
                </a:ext>
              </a:extLst>
            </p:cNvPr>
            <p:cNvSpPr>
              <a:spLocks noChangeShapeType="1"/>
            </p:cNvSpPr>
            <p:nvPr/>
          </p:nvSpPr>
          <p:spPr bwMode="auto">
            <a:xfrm>
              <a:off x="1323" y="1567"/>
              <a:ext cx="174" cy="49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7" name="Line 7">
              <a:extLst>
                <a:ext uri="{FF2B5EF4-FFF2-40B4-BE49-F238E27FC236}">
                  <a16:creationId xmlns:a16="http://schemas.microsoft.com/office/drawing/2014/main" id="{63EB868B-3E00-68E5-05F5-7C3728A8C1E8}"/>
                </a:ext>
              </a:extLst>
            </p:cNvPr>
            <p:cNvSpPr>
              <a:spLocks noChangeShapeType="1"/>
            </p:cNvSpPr>
            <p:nvPr/>
          </p:nvSpPr>
          <p:spPr bwMode="auto">
            <a:xfrm>
              <a:off x="1677" y="2357"/>
              <a:ext cx="173" cy="174"/>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8" name="Line 8">
              <a:extLst>
                <a:ext uri="{FF2B5EF4-FFF2-40B4-BE49-F238E27FC236}">
                  <a16:creationId xmlns:a16="http://schemas.microsoft.com/office/drawing/2014/main" id="{ED5E4214-AE35-D660-57B5-4CC0CF5EEB3F}"/>
                </a:ext>
              </a:extLst>
            </p:cNvPr>
            <p:cNvSpPr>
              <a:spLocks noChangeShapeType="1"/>
            </p:cNvSpPr>
            <p:nvPr/>
          </p:nvSpPr>
          <p:spPr bwMode="auto">
            <a:xfrm>
              <a:off x="1850" y="2531"/>
              <a:ext cx="181" cy="10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89" name="Line 9">
              <a:extLst>
                <a:ext uri="{FF2B5EF4-FFF2-40B4-BE49-F238E27FC236}">
                  <a16:creationId xmlns:a16="http://schemas.microsoft.com/office/drawing/2014/main" id="{83F92BEF-F91E-D3C8-5410-1CC51F9D3E24}"/>
                </a:ext>
              </a:extLst>
            </p:cNvPr>
            <p:cNvSpPr>
              <a:spLocks noChangeShapeType="1"/>
            </p:cNvSpPr>
            <p:nvPr/>
          </p:nvSpPr>
          <p:spPr bwMode="auto">
            <a:xfrm>
              <a:off x="2031" y="2638"/>
              <a:ext cx="180" cy="65"/>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0" name="Line 10">
              <a:extLst>
                <a:ext uri="{FF2B5EF4-FFF2-40B4-BE49-F238E27FC236}">
                  <a16:creationId xmlns:a16="http://schemas.microsoft.com/office/drawing/2014/main" id="{992EF251-99F5-E9E9-2632-5366F531D166}"/>
                </a:ext>
              </a:extLst>
            </p:cNvPr>
            <p:cNvSpPr>
              <a:spLocks noChangeShapeType="1"/>
            </p:cNvSpPr>
            <p:nvPr/>
          </p:nvSpPr>
          <p:spPr bwMode="auto">
            <a:xfrm>
              <a:off x="2211" y="2703"/>
              <a:ext cx="174" cy="36"/>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1" name="Line 11">
              <a:extLst>
                <a:ext uri="{FF2B5EF4-FFF2-40B4-BE49-F238E27FC236}">
                  <a16:creationId xmlns:a16="http://schemas.microsoft.com/office/drawing/2014/main" id="{F0A43391-99DD-4FE2-B6CF-DD908FBEA161}"/>
                </a:ext>
              </a:extLst>
            </p:cNvPr>
            <p:cNvSpPr>
              <a:spLocks noChangeShapeType="1"/>
            </p:cNvSpPr>
            <p:nvPr/>
          </p:nvSpPr>
          <p:spPr bwMode="auto">
            <a:xfrm>
              <a:off x="2385" y="2739"/>
              <a:ext cx="180" cy="24"/>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2" name="Line 12">
              <a:extLst>
                <a:ext uri="{FF2B5EF4-FFF2-40B4-BE49-F238E27FC236}">
                  <a16:creationId xmlns:a16="http://schemas.microsoft.com/office/drawing/2014/main" id="{2DBF9C67-A8D3-DD24-5846-40EF08A995F1}"/>
                </a:ext>
              </a:extLst>
            </p:cNvPr>
            <p:cNvSpPr>
              <a:spLocks noChangeShapeType="1"/>
            </p:cNvSpPr>
            <p:nvPr/>
          </p:nvSpPr>
          <p:spPr bwMode="auto">
            <a:xfrm>
              <a:off x="2565" y="2763"/>
              <a:ext cx="180" cy="1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3" name="Line 13">
              <a:extLst>
                <a:ext uri="{FF2B5EF4-FFF2-40B4-BE49-F238E27FC236}">
                  <a16:creationId xmlns:a16="http://schemas.microsoft.com/office/drawing/2014/main" id="{3F26832F-F9FB-18C2-6CE2-6234D4E36CCF}"/>
                </a:ext>
              </a:extLst>
            </p:cNvPr>
            <p:cNvSpPr>
              <a:spLocks noChangeShapeType="1"/>
            </p:cNvSpPr>
            <p:nvPr/>
          </p:nvSpPr>
          <p:spPr bwMode="auto">
            <a:xfrm>
              <a:off x="2745" y="2775"/>
              <a:ext cx="174" cy="12"/>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4" name="Line 14">
              <a:extLst>
                <a:ext uri="{FF2B5EF4-FFF2-40B4-BE49-F238E27FC236}">
                  <a16:creationId xmlns:a16="http://schemas.microsoft.com/office/drawing/2014/main" id="{849F4A6A-19CE-C9E6-6E35-D243070ADC51}"/>
                </a:ext>
              </a:extLst>
            </p:cNvPr>
            <p:cNvSpPr>
              <a:spLocks noChangeShapeType="1"/>
            </p:cNvSpPr>
            <p:nvPr/>
          </p:nvSpPr>
          <p:spPr bwMode="auto">
            <a:xfrm>
              <a:off x="2919" y="2787"/>
              <a:ext cx="179" cy="6"/>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5" name="Line 15">
              <a:extLst>
                <a:ext uri="{FF2B5EF4-FFF2-40B4-BE49-F238E27FC236}">
                  <a16:creationId xmlns:a16="http://schemas.microsoft.com/office/drawing/2014/main" id="{921AC8D7-FF6D-37E9-8A5A-8EA68F2122B7}"/>
                </a:ext>
              </a:extLst>
            </p:cNvPr>
            <p:cNvSpPr>
              <a:spLocks noChangeShapeType="1"/>
            </p:cNvSpPr>
            <p:nvPr/>
          </p:nvSpPr>
          <p:spPr bwMode="auto">
            <a:xfrm>
              <a:off x="3098" y="2793"/>
              <a:ext cx="175" cy="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6" name="Line 16">
              <a:extLst>
                <a:ext uri="{FF2B5EF4-FFF2-40B4-BE49-F238E27FC236}">
                  <a16:creationId xmlns:a16="http://schemas.microsoft.com/office/drawing/2014/main" id="{CEBAB70D-DC3C-EC04-6984-78333B4EA3EC}"/>
                </a:ext>
              </a:extLst>
            </p:cNvPr>
            <p:cNvSpPr>
              <a:spLocks noChangeShapeType="1"/>
            </p:cNvSpPr>
            <p:nvPr/>
          </p:nvSpPr>
          <p:spPr bwMode="auto">
            <a:xfrm>
              <a:off x="3273" y="2793"/>
              <a:ext cx="179" cy="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7" name="Line 17">
              <a:extLst>
                <a:ext uri="{FF2B5EF4-FFF2-40B4-BE49-F238E27FC236}">
                  <a16:creationId xmlns:a16="http://schemas.microsoft.com/office/drawing/2014/main" id="{ED9843D3-AEE6-FCE9-A444-13E634E4E009}"/>
                </a:ext>
              </a:extLst>
            </p:cNvPr>
            <p:cNvSpPr>
              <a:spLocks noChangeShapeType="1"/>
            </p:cNvSpPr>
            <p:nvPr/>
          </p:nvSpPr>
          <p:spPr bwMode="auto">
            <a:xfrm>
              <a:off x="3452" y="2793"/>
              <a:ext cx="181" cy="1"/>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98" name="Line 18">
              <a:extLst>
                <a:ext uri="{FF2B5EF4-FFF2-40B4-BE49-F238E27FC236}">
                  <a16:creationId xmlns:a16="http://schemas.microsoft.com/office/drawing/2014/main" id="{9FB79EF1-5DC7-D62A-AF83-0A573C6B4C44}"/>
                </a:ext>
              </a:extLst>
            </p:cNvPr>
            <p:cNvSpPr>
              <a:spLocks noChangeShapeType="1"/>
            </p:cNvSpPr>
            <p:nvPr/>
          </p:nvSpPr>
          <p:spPr bwMode="auto">
            <a:xfrm>
              <a:off x="3633" y="2793"/>
              <a:ext cx="173" cy="6"/>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1499" name="Group 19">
              <a:extLst>
                <a:ext uri="{FF2B5EF4-FFF2-40B4-BE49-F238E27FC236}">
                  <a16:creationId xmlns:a16="http://schemas.microsoft.com/office/drawing/2014/main" id="{6370EC1A-9296-22C8-BF6C-D083F9ABDBC7}"/>
                </a:ext>
              </a:extLst>
            </p:cNvPr>
            <p:cNvGrpSpPr>
              <a:grpSpLocks/>
            </p:cNvGrpSpPr>
            <p:nvPr/>
          </p:nvGrpSpPr>
          <p:grpSpPr bwMode="auto">
            <a:xfrm>
              <a:off x="1754" y="2459"/>
              <a:ext cx="71" cy="394"/>
              <a:chOff x="1980" y="2389"/>
              <a:chExt cx="66" cy="395"/>
            </a:xfrm>
          </p:grpSpPr>
          <p:sp>
            <p:nvSpPr>
              <p:cNvPr id="61503" name="Line 20">
                <a:extLst>
                  <a:ext uri="{FF2B5EF4-FFF2-40B4-BE49-F238E27FC236}">
                    <a16:creationId xmlns:a16="http://schemas.microsoft.com/office/drawing/2014/main" id="{E7148514-80B4-E798-9C8C-8993F6505775}"/>
                  </a:ext>
                </a:extLst>
              </p:cNvPr>
              <p:cNvSpPr>
                <a:spLocks noChangeShapeType="1"/>
              </p:cNvSpPr>
              <p:nvPr/>
            </p:nvSpPr>
            <p:spPr bwMode="auto">
              <a:xfrm flipV="1">
                <a:off x="2010" y="2431"/>
                <a:ext cx="1" cy="3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4" name="Freeform 21">
                <a:extLst>
                  <a:ext uri="{FF2B5EF4-FFF2-40B4-BE49-F238E27FC236}">
                    <a16:creationId xmlns:a16="http://schemas.microsoft.com/office/drawing/2014/main" id="{CC77C443-F85F-3689-FDC5-734D1939D643}"/>
                  </a:ext>
                </a:extLst>
              </p:cNvPr>
              <p:cNvSpPr>
                <a:spLocks/>
              </p:cNvSpPr>
              <p:nvPr/>
            </p:nvSpPr>
            <p:spPr bwMode="auto">
              <a:xfrm>
                <a:off x="1980" y="2389"/>
                <a:ext cx="66" cy="60"/>
              </a:xfrm>
              <a:custGeom>
                <a:avLst/>
                <a:gdLst>
                  <a:gd name="T0" fmla="*/ 66 w 66"/>
                  <a:gd name="T1" fmla="*/ 60 h 60"/>
                  <a:gd name="T2" fmla="*/ 36 w 66"/>
                  <a:gd name="T3" fmla="*/ 0 h 60"/>
                  <a:gd name="T4" fmla="*/ 0 w 66"/>
                  <a:gd name="T5" fmla="*/ 60 h 60"/>
                  <a:gd name="T6" fmla="*/ 66 w 66"/>
                  <a:gd name="T7" fmla="*/ 60 h 60"/>
                  <a:gd name="T8" fmla="*/ 0 60000 65536"/>
                  <a:gd name="T9" fmla="*/ 0 60000 65536"/>
                  <a:gd name="T10" fmla="*/ 0 60000 65536"/>
                  <a:gd name="T11" fmla="*/ 0 60000 65536"/>
                  <a:gd name="T12" fmla="*/ 0 w 66"/>
                  <a:gd name="T13" fmla="*/ 0 h 60"/>
                  <a:gd name="T14" fmla="*/ 66 w 66"/>
                  <a:gd name="T15" fmla="*/ 60 h 60"/>
                </a:gdLst>
                <a:ahLst/>
                <a:cxnLst>
                  <a:cxn ang="T8">
                    <a:pos x="T0" y="T1"/>
                  </a:cxn>
                  <a:cxn ang="T9">
                    <a:pos x="T2" y="T3"/>
                  </a:cxn>
                  <a:cxn ang="T10">
                    <a:pos x="T4" y="T5"/>
                  </a:cxn>
                  <a:cxn ang="T11">
                    <a:pos x="T6" y="T7"/>
                  </a:cxn>
                </a:cxnLst>
                <a:rect l="T12" t="T13" r="T14" b="T15"/>
                <a:pathLst>
                  <a:path w="66" h="60">
                    <a:moveTo>
                      <a:pt x="66" y="60"/>
                    </a:moveTo>
                    <a:lnTo>
                      <a:pt x="36" y="0"/>
                    </a:lnTo>
                    <a:lnTo>
                      <a:pt x="0" y="60"/>
                    </a:lnTo>
                    <a:lnTo>
                      <a:pt x="66" y="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500" name="Group 22">
              <a:extLst>
                <a:ext uri="{FF2B5EF4-FFF2-40B4-BE49-F238E27FC236}">
                  <a16:creationId xmlns:a16="http://schemas.microsoft.com/office/drawing/2014/main" id="{70B5BE47-5E36-D2F5-FD23-0D124450C3EB}"/>
                </a:ext>
              </a:extLst>
            </p:cNvPr>
            <p:cNvGrpSpPr>
              <a:grpSpLocks/>
            </p:cNvGrpSpPr>
            <p:nvPr/>
          </p:nvGrpSpPr>
          <p:grpSpPr bwMode="auto">
            <a:xfrm>
              <a:off x="1497" y="2058"/>
              <a:ext cx="2041" cy="374"/>
              <a:chOff x="1497" y="2058"/>
              <a:chExt cx="2041" cy="374"/>
            </a:xfrm>
          </p:grpSpPr>
          <p:sp>
            <p:nvSpPr>
              <p:cNvPr id="61501" name="Line 23">
                <a:extLst>
                  <a:ext uri="{FF2B5EF4-FFF2-40B4-BE49-F238E27FC236}">
                    <a16:creationId xmlns:a16="http://schemas.microsoft.com/office/drawing/2014/main" id="{FBA5AA4F-217A-E4EB-A8C5-10080878A750}"/>
                  </a:ext>
                </a:extLst>
              </p:cNvPr>
              <p:cNvSpPr>
                <a:spLocks noChangeShapeType="1"/>
              </p:cNvSpPr>
              <p:nvPr/>
            </p:nvSpPr>
            <p:spPr bwMode="auto">
              <a:xfrm>
                <a:off x="1497" y="2058"/>
                <a:ext cx="180" cy="299"/>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02" name="Rectangle 24">
                <a:extLst>
                  <a:ext uri="{FF2B5EF4-FFF2-40B4-BE49-F238E27FC236}">
                    <a16:creationId xmlns:a16="http://schemas.microsoft.com/office/drawing/2014/main" id="{29ECA934-7751-093C-DB55-5FD7585020CA}"/>
                  </a:ext>
                </a:extLst>
              </p:cNvPr>
              <p:cNvSpPr>
                <a:spLocks noChangeArrowheads="1"/>
              </p:cNvSpPr>
              <p:nvPr/>
            </p:nvSpPr>
            <p:spPr bwMode="auto">
              <a:xfrm>
                <a:off x="1793" y="2278"/>
                <a:ext cx="174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1600" b="1">
                    <a:solidFill>
                      <a:srgbClr val="000000"/>
                    </a:solidFill>
                    <a:latin typeface="Arial" panose="020B0604020202020204" pitchFamily="34" charset="0"/>
                  </a:rPr>
                  <a:t>可分散（特定）风险</a:t>
                </a:r>
                <a:endParaRPr lang="en-US" altLang="zh-CN" sz="2400">
                  <a:latin typeface="ZapfDingbats"/>
                </a:endParaRPr>
              </a:p>
            </p:txBody>
          </p:sp>
        </p:grpSp>
      </p:grpSp>
      <p:grpSp>
        <p:nvGrpSpPr>
          <p:cNvPr id="61445" name="Group 25">
            <a:extLst>
              <a:ext uri="{FF2B5EF4-FFF2-40B4-BE49-F238E27FC236}">
                <a16:creationId xmlns:a16="http://schemas.microsoft.com/office/drawing/2014/main" id="{6ECE3D80-9CBB-054F-2516-8C4FFF308D21}"/>
              </a:ext>
            </a:extLst>
          </p:cNvPr>
          <p:cNvGrpSpPr>
            <a:grpSpLocks/>
          </p:cNvGrpSpPr>
          <p:nvPr/>
        </p:nvGrpSpPr>
        <p:grpSpPr bwMode="auto">
          <a:xfrm>
            <a:off x="1527175" y="1363663"/>
            <a:ext cx="5424488" cy="3665537"/>
            <a:chOff x="925" y="1411"/>
            <a:chExt cx="3417" cy="2309"/>
          </a:xfrm>
        </p:grpSpPr>
        <p:sp>
          <p:nvSpPr>
            <p:cNvPr id="61456" name="Line 26">
              <a:extLst>
                <a:ext uri="{FF2B5EF4-FFF2-40B4-BE49-F238E27FC236}">
                  <a16:creationId xmlns:a16="http://schemas.microsoft.com/office/drawing/2014/main" id="{312633F7-E174-1425-C0BA-DCEF33DB8AFE}"/>
                </a:ext>
              </a:extLst>
            </p:cNvPr>
            <p:cNvSpPr>
              <a:spLocks noChangeShapeType="1"/>
            </p:cNvSpPr>
            <p:nvPr/>
          </p:nvSpPr>
          <p:spPr bwMode="auto">
            <a:xfrm>
              <a:off x="1144" y="1411"/>
              <a:ext cx="1" cy="1849"/>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7" name="Line 27">
              <a:extLst>
                <a:ext uri="{FF2B5EF4-FFF2-40B4-BE49-F238E27FC236}">
                  <a16:creationId xmlns:a16="http://schemas.microsoft.com/office/drawing/2014/main" id="{EA345A8F-30D9-5303-A08D-080F77B85D78}"/>
                </a:ext>
              </a:extLst>
            </p:cNvPr>
            <p:cNvSpPr>
              <a:spLocks noChangeShapeType="1"/>
            </p:cNvSpPr>
            <p:nvPr/>
          </p:nvSpPr>
          <p:spPr bwMode="auto">
            <a:xfrm>
              <a:off x="1091" y="3260"/>
              <a:ext cx="5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8" name="Line 28">
              <a:extLst>
                <a:ext uri="{FF2B5EF4-FFF2-40B4-BE49-F238E27FC236}">
                  <a16:creationId xmlns:a16="http://schemas.microsoft.com/office/drawing/2014/main" id="{F1D28461-D275-346F-D937-F29DDB69A429}"/>
                </a:ext>
              </a:extLst>
            </p:cNvPr>
            <p:cNvSpPr>
              <a:spLocks noChangeShapeType="1"/>
            </p:cNvSpPr>
            <p:nvPr/>
          </p:nvSpPr>
          <p:spPr bwMode="auto">
            <a:xfrm>
              <a:off x="1144" y="3260"/>
              <a:ext cx="3197"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9" name="Line 29">
              <a:extLst>
                <a:ext uri="{FF2B5EF4-FFF2-40B4-BE49-F238E27FC236}">
                  <a16:creationId xmlns:a16="http://schemas.microsoft.com/office/drawing/2014/main" id="{26F329D7-6530-8F26-462D-BB62864022EA}"/>
                </a:ext>
              </a:extLst>
            </p:cNvPr>
            <p:cNvSpPr>
              <a:spLocks noChangeShapeType="1"/>
            </p:cNvSpPr>
            <p:nvPr/>
          </p:nvSpPr>
          <p:spPr bwMode="auto">
            <a:xfrm flipV="1">
              <a:off x="1144" y="326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0" name="Line 30">
              <a:extLst>
                <a:ext uri="{FF2B5EF4-FFF2-40B4-BE49-F238E27FC236}">
                  <a16:creationId xmlns:a16="http://schemas.microsoft.com/office/drawing/2014/main" id="{36C2A7E4-9B55-A05D-8085-E5A0A6590888}"/>
                </a:ext>
              </a:extLst>
            </p:cNvPr>
            <p:cNvSpPr>
              <a:spLocks noChangeShapeType="1"/>
            </p:cNvSpPr>
            <p:nvPr/>
          </p:nvSpPr>
          <p:spPr bwMode="auto">
            <a:xfrm flipV="1">
              <a:off x="1323" y="326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1" name="Line 31">
              <a:extLst>
                <a:ext uri="{FF2B5EF4-FFF2-40B4-BE49-F238E27FC236}">
                  <a16:creationId xmlns:a16="http://schemas.microsoft.com/office/drawing/2014/main" id="{F889E12A-29D7-4779-7370-0BF6B709142E}"/>
                </a:ext>
              </a:extLst>
            </p:cNvPr>
            <p:cNvSpPr>
              <a:spLocks noChangeShapeType="1"/>
            </p:cNvSpPr>
            <p:nvPr/>
          </p:nvSpPr>
          <p:spPr bwMode="auto">
            <a:xfrm flipV="1">
              <a:off x="1497" y="326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2" name="Line 32">
              <a:extLst>
                <a:ext uri="{FF2B5EF4-FFF2-40B4-BE49-F238E27FC236}">
                  <a16:creationId xmlns:a16="http://schemas.microsoft.com/office/drawing/2014/main" id="{E66F19EB-6B5F-CE77-D475-454B75FAC2D2}"/>
                </a:ext>
              </a:extLst>
            </p:cNvPr>
            <p:cNvSpPr>
              <a:spLocks noChangeShapeType="1"/>
            </p:cNvSpPr>
            <p:nvPr/>
          </p:nvSpPr>
          <p:spPr bwMode="auto">
            <a:xfrm flipV="1">
              <a:off x="1677" y="326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3" name="Line 33">
              <a:extLst>
                <a:ext uri="{FF2B5EF4-FFF2-40B4-BE49-F238E27FC236}">
                  <a16:creationId xmlns:a16="http://schemas.microsoft.com/office/drawing/2014/main" id="{F4E53AFA-6695-106B-0268-7467B75C5E31}"/>
                </a:ext>
              </a:extLst>
            </p:cNvPr>
            <p:cNvSpPr>
              <a:spLocks noChangeShapeType="1"/>
            </p:cNvSpPr>
            <p:nvPr/>
          </p:nvSpPr>
          <p:spPr bwMode="auto">
            <a:xfrm flipV="1">
              <a:off x="1850" y="3260"/>
              <a:ext cx="2"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4" name="Line 34">
              <a:extLst>
                <a:ext uri="{FF2B5EF4-FFF2-40B4-BE49-F238E27FC236}">
                  <a16:creationId xmlns:a16="http://schemas.microsoft.com/office/drawing/2014/main" id="{5BF0B0D8-E2AA-7E03-4BA7-5D5CBE457E7E}"/>
                </a:ext>
              </a:extLst>
            </p:cNvPr>
            <p:cNvSpPr>
              <a:spLocks noChangeShapeType="1"/>
            </p:cNvSpPr>
            <p:nvPr/>
          </p:nvSpPr>
          <p:spPr bwMode="auto">
            <a:xfrm flipV="1">
              <a:off x="2031" y="326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5" name="Line 35">
              <a:extLst>
                <a:ext uri="{FF2B5EF4-FFF2-40B4-BE49-F238E27FC236}">
                  <a16:creationId xmlns:a16="http://schemas.microsoft.com/office/drawing/2014/main" id="{3A73B70B-01DD-55F5-873A-9B01B3FE9B68}"/>
                </a:ext>
              </a:extLst>
            </p:cNvPr>
            <p:cNvSpPr>
              <a:spLocks noChangeShapeType="1"/>
            </p:cNvSpPr>
            <p:nvPr/>
          </p:nvSpPr>
          <p:spPr bwMode="auto">
            <a:xfrm flipV="1">
              <a:off x="2211" y="326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6" name="Line 36">
              <a:extLst>
                <a:ext uri="{FF2B5EF4-FFF2-40B4-BE49-F238E27FC236}">
                  <a16:creationId xmlns:a16="http://schemas.microsoft.com/office/drawing/2014/main" id="{CB2F01A9-C344-F03A-C6DF-222179ED36A1}"/>
                </a:ext>
              </a:extLst>
            </p:cNvPr>
            <p:cNvSpPr>
              <a:spLocks noChangeShapeType="1"/>
            </p:cNvSpPr>
            <p:nvPr/>
          </p:nvSpPr>
          <p:spPr bwMode="auto">
            <a:xfrm flipV="1">
              <a:off x="2385" y="326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7" name="Line 37">
              <a:extLst>
                <a:ext uri="{FF2B5EF4-FFF2-40B4-BE49-F238E27FC236}">
                  <a16:creationId xmlns:a16="http://schemas.microsoft.com/office/drawing/2014/main" id="{E687BCC6-45E5-5B1E-C83D-6118B5F5B09E}"/>
                </a:ext>
              </a:extLst>
            </p:cNvPr>
            <p:cNvSpPr>
              <a:spLocks noChangeShapeType="1"/>
            </p:cNvSpPr>
            <p:nvPr/>
          </p:nvSpPr>
          <p:spPr bwMode="auto">
            <a:xfrm flipV="1">
              <a:off x="2565" y="326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8" name="Line 38">
              <a:extLst>
                <a:ext uri="{FF2B5EF4-FFF2-40B4-BE49-F238E27FC236}">
                  <a16:creationId xmlns:a16="http://schemas.microsoft.com/office/drawing/2014/main" id="{ED1E9100-D3AD-EDA8-3291-1DEE11F49EBC}"/>
                </a:ext>
              </a:extLst>
            </p:cNvPr>
            <p:cNvSpPr>
              <a:spLocks noChangeShapeType="1"/>
            </p:cNvSpPr>
            <p:nvPr/>
          </p:nvSpPr>
          <p:spPr bwMode="auto">
            <a:xfrm flipV="1">
              <a:off x="2745" y="326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9" name="Line 39">
              <a:extLst>
                <a:ext uri="{FF2B5EF4-FFF2-40B4-BE49-F238E27FC236}">
                  <a16:creationId xmlns:a16="http://schemas.microsoft.com/office/drawing/2014/main" id="{50623E2E-DEE4-126C-5226-5F36B7EBB1D0}"/>
                </a:ext>
              </a:extLst>
            </p:cNvPr>
            <p:cNvSpPr>
              <a:spLocks noChangeShapeType="1"/>
            </p:cNvSpPr>
            <p:nvPr/>
          </p:nvSpPr>
          <p:spPr bwMode="auto">
            <a:xfrm flipV="1">
              <a:off x="2919" y="326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0" name="Line 40">
              <a:extLst>
                <a:ext uri="{FF2B5EF4-FFF2-40B4-BE49-F238E27FC236}">
                  <a16:creationId xmlns:a16="http://schemas.microsoft.com/office/drawing/2014/main" id="{2629A833-B927-6546-130D-8378B7479940}"/>
                </a:ext>
              </a:extLst>
            </p:cNvPr>
            <p:cNvSpPr>
              <a:spLocks noChangeShapeType="1"/>
            </p:cNvSpPr>
            <p:nvPr/>
          </p:nvSpPr>
          <p:spPr bwMode="auto">
            <a:xfrm flipV="1">
              <a:off x="3098" y="326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1" name="Line 41">
              <a:extLst>
                <a:ext uri="{FF2B5EF4-FFF2-40B4-BE49-F238E27FC236}">
                  <a16:creationId xmlns:a16="http://schemas.microsoft.com/office/drawing/2014/main" id="{D61662C5-3B4C-5F7D-B932-504427E8F28D}"/>
                </a:ext>
              </a:extLst>
            </p:cNvPr>
            <p:cNvSpPr>
              <a:spLocks noChangeShapeType="1"/>
            </p:cNvSpPr>
            <p:nvPr/>
          </p:nvSpPr>
          <p:spPr bwMode="auto">
            <a:xfrm flipV="1">
              <a:off x="3273" y="326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2" name="Line 42">
              <a:extLst>
                <a:ext uri="{FF2B5EF4-FFF2-40B4-BE49-F238E27FC236}">
                  <a16:creationId xmlns:a16="http://schemas.microsoft.com/office/drawing/2014/main" id="{0916563D-A7F4-816C-DB43-FABAF3352B46}"/>
                </a:ext>
              </a:extLst>
            </p:cNvPr>
            <p:cNvSpPr>
              <a:spLocks noChangeShapeType="1"/>
            </p:cNvSpPr>
            <p:nvPr/>
          </p:nvSpPr>
          <p:spPr bwMode="auto">
            <a:xfrm flipV="1">
              <a:off x="3452" y="326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3" name="Line 43">
              <a:extLst>
                <a:ext uri="{FF2B5EF4-FFF2-40B4-BE49-F238E27FC236}">
                  <a16:creationId xmlns:a16="http://schemas.microsoft.com/office/drawing/2014/main" id="{421CD6D6-B6C6-3942-2620-8019BF221E22}"/>
                </a:ext>
              </a:extLst>
            </p:cNvPr>
            <p:cNvSpPr>
              <a:spLocks noChangeShapeType="1"/>
            </p:cNvSpPr>
            <p:nvPr/>
          </p:nvSpPr>
          <p:spPr bwMode="auto">
            <a:xfrm flipV="1">
              <a:off x="3633" y="326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4" name="Line 44">
              <a:extLst>
                <a:ext uri="{FF2B5EF4-FFF2-40B4-BE49-F238E27FC236}">
                  <a16:creationId xmlns:a16="http://schemas.microsoft.com/office/drawing/2014/main" id="{FF52F5BF-8A76-9BB1-A9A5-816F515653FA}"/>
                </a:ext>
              </a:extLst>
            </p:cNvPr>
            <p:cNvSpPr>
              <a:spLocks noChangeShapeType="1"/>
            </p:cNvSpPr>
            <p:nvPr/>
          </p:nvSpPr>
          <p:spPr bwMode="auto">
            <a:xfrm flipV="1">
              <a:off x="3806" y="326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5" name="Line 45">
              <a:extLst>
                <a:ext uri="{FF2B5EF4-FFF2-40B4-BE49-F238E27FC236}">
                  <a16:creationId xmlns:a16="http://schemas.microsoft.com/office/drawing/2014/main" id="{A863FFA8-8B79-BB51-7500-70B863915BE2}"/>
                </a:ext>
              </a:extLst>
            </p:cNvPr>
            <p:cNvSpPr>
              <a:spLocks noChangeShapeType="1"/>
            </p:cNvSpPr>
            <p:nvPr/>
          </p:nvSpPr>
          <p:spPr bwMode="auto">
            <a:xfrm flipV="1">
              <a:off x="3987" y="326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6" name="Line 46">
              <a:extLst>
                <a:ext uri="{FF2B5EF4-FFF2-40B4-BE49-F238E27FC236}">
                  <a16:creationId xmlns:a16="http://schemas.microsoft.com/office/drawing/2014/main" id="{2853410B-AF83-7185-0181-6172EA55E1E7}"/>
                </a:ext>
              </a:extLst>
            </p:cNvPr>
            <p:cNvSpPr>
              <a:spLocks noChangeShapeType="1"/>
            </p:cNvSpPr>
            <p:nvPr/>
          </p:nvSpPr>
          <p:spPr bwMode="auto">
            <a:xfrm flipV="1">
              <a:off x="4160" y="326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7" name="Line 47">
              <a:extLst>
                <a:ext uri="{FF2B5EF4-FFF2-40B4-BE49-F238E27FC236}">
                  <a16:creationId xmlns:a16="http://schemas.microsoft.com/office/drawing/2014/main" id="{F54BF82B-54BD-816F-3EEC-5678A390ED21}"/>
                </a:ext>
              </a:extLst>
            </p:cNvPr>
            <p:cNvSpPr>
              <a:spLocks noChangeShapeType="1"/>
            </p:cNvSpPr>
            <p:nvPr/>
          </p:nvSpPr>
          <p:spPr bwMode="auto">
            <a:xfrm flipV="1">
              <a:off x="4341" y="3260"/>
              <a:ext cx="1" cy="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78" name="Rectangle 48">
              <a:extLst>
                <a:ext uri="{FF2B5EF4-FFF2-40B4-BE49-F238E27FC236}">
                  <a16:creationId xmlns:a16="http://schemas.microsoft.com/office/drawing/2014/main" id="{57B087E4-FE8A-4AD2-024D-D265DE189594}"/>
                </a:ext>
              </a:extLst>
            </p:cNvPr>
            <p:cNvSpPr>
              <a:spLocks noChangeArrowheads="1"/>
            </p:cNvSpPr>
            <p:nvPr/>
          </p:nvSpPr>
          <p:spPr bwMode="auto">
            <a:xfrm>
              <a:off x="925" y="3194"/>
              <a:ext cx="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1800" b="1">
                  <a:solidFill>
                    <a:srgbClr val="000000"/>
                  </a:solidFill>
                  <a:latin typeface="宋体" panose="02010600030101010101" pitchFamily="2" charset="-122"/>
                </a:rPr>
                <a:t>0</a:t>
              </a:r>
              <a:endParaRPr lang="zh-CN" altLang="en-US" sz="2400">
                <a:latin typeface="ZapfDingbats"/>
              </a:endParaRPr>
            </a:p>
          </p:txBody>
        </p:sp>
        <p:sp>
          <p:nvSpPr>
            <p:cNvPr id="61479" name="Rectangle 49">
              <a:extLst>
                <a:ext uri="{FF2B5EF4-FFF2-40B4-BE49-F238E27FC236}">
                  <a16:creationId xmlns:a16="http://schemas.microsoft.com/office/drawing/2014/main" id="{D6075DB2-195D-68AC-1D57-313205905E94}"/>
                </a:ext>
              </a:extLst>
            </p:cNvPr>
            <p:cNvSpPr>
              <a:spLocks noChangeArrowheads="1"/>
            </p:cNvSpPr>
            <p:nvPr/>
          </p:nvSpPr>
          <p:spPr bwMode="auto">
            <a:xfrm>
              <a:off x="1986" y="3398"/>
              <a:ext cx="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1800" b="1">
                  <a:solidFill>
                    <a:srgbClr val="000000"/>
                  </a:solidFill>
                  <a:latin typeface="宋体" panose="02010600030101010101" pitchFamily="2" charset="-122"/>
                </a:rPr>
                <a:t>5</a:t>
              </a:r>
              <a:endParaRPr lang="zh-CN" altLang="en-US" sz="2400">
                <a:latin typeface="ZapfDingbats"/>
              </a:endParaRPr>
            </a:p>
          </p:txBody>
        </p:sp>
        <p:sp>
          <p:nvSpPr>
            <p:cNvPr id="61480" name="Rectangle 50">
              <a:extLst>
                <a:ext uri="{FF2B5EF4-FFF2-40B4-BE49-F238E27FC236}">
                  <a16:creationId xmlns:a16="http://schemas.microsoft.com/office/drawing/2014/main" id="{7B35DEA5-0A89-DCB7-A0FC-18DFE0CF8474}"/>
                </a:ext>
              </a:extLst>
            </p:cNvPr>
            <p:cNvSpPr>
              <a:spLocks noChangeArrowheads="1"/>
            </p:cNvSpPr>
            <p:nvPr/>
          </p:nvSpPr>
          <p:spPr bwMode="auto">
            <a:xfrm>
              <a:off x="2835" y="3398"/>
              <a:ext cx="14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1800" b="1">
                  <a:solidFill>
                    <a:srgbClr val="000000"/>
                  </a:solidFill>
                  <a:latin typeface="宋体" panose="02010600030101010101" pitchFamily="2" charset="-122"/>
                </a:rPr>
                <a:t>10</a:t>
              </a:r>
              <a:endParaRPr lang="zh-CN" altLang="en-US" sz="2400">
                <a:latin typeface="ZapfDingbats"/>
              </a:endParaRPr>
            </a:p>
          </p:txBody>
        </p:sp>
        <p:sp>
          <p:nvSpPr>
            <p:cNvPr id="61481" name="Rectangle 51">
              <a:extLst>
                <a:ext uri="{FF2B5EF4-FFF2-40B4-BE49-F238E27FC236}">
                  <a16:creationId xmlns:a16="http://schemas.microsoft.com/office/drawing/2014/main" id="{9CE3F629-9F73-7119-CDFF-1F1F10B01956}"/>
                </a:ext>
              </a:extLst>
            </p:cNvPr>
            <p:cNvSpPr>
              <a:spLocks noChangeArrowheads="1"/>
            </p:cNvSpPr>
            <p:nvPr/>
          </p:nvSpPr>
          <p:spPr bwMode="auto">
            <a:xfrm>
              <a:off x="3723" y="3398"/>
              <a:ext cx="14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1800" b="1">
                  <a:solidFill>
                    <a:srgbClr val="000000"/>
                  </a:solidFill>
                  <a:latin typeface="宋体" panose="02010600030101010101" pitchFamily="2" charset="-122"/>
                </a:rPr>
                <a:t>15</a:t>
              </a:r>
              <a:endParaRPr lang="zh-CN" altLang="en-US" sz="2400">
                <a:latin typeface="ZapfDingbats"/>
              </a:endParaRPr>
            </a:p>
          </p:txBody>
        </p:sp>
        <p:sp>
          <p:nvSpPr>
            <p:cNvPr id="61482" name="Rectangle 52">
              <a:extLst>
                <a:ext uri="{FF2B5EF4-FFF2-40B4-BE49-F238E27FC236}">
                  <a16:creationId xmlns:a16="http://schemas.microsoft.com/office/drawing/2014/main" id="{9E70AD90-7AEC-4070-B2F8-1F86032FE151}"/>
                </a:ext>
              </a:extLst>
            </p:cNvPr>
            <p:cNvSpPr>
              <a:spLocks noChangeArrowheads="1"/>
            </p:cNvSpPr>
            <p:nvPr/>
          </p:nvSpPr>
          <p:spPr bwMode="auto">
            <a:xfrm>
              <a:off x="2323" y="3546"/>
              <a:ext cx="586"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1800" b="1">
                  <a:solidFill>
                    <a:srgbClr val="000000"/>
                  </a:solidFill>
                  <a:latin typeface="Arial" panose="020B0604020202020204" pitchFamily="34" charset="0"/>
                </a:rPr>
                <a:t>证券数量</a:t>
              </a:r>
              <a:endParaRPr lang="en-US" altLang="zh-CN" sz="2400">
                <a:latin typeface="ZapfDingbats"/>
              </a:endParaRPr>
            </a:p>
          </p:txBody>
        </p:sp>
        <p:sp>
          <p:nvSpPr>
            <p:cNvPr id="61483" name="Rectangle 54">
              <a:extLst>
                <a:ext uri="{FF2B5EF4-FFF2-40B4-BE49-F238E27FC236}">
                  <a16:creationId xmlns:a16="http://schemas.microsoft.com/office/drawing/2014/main" id="{609298F9-FE45-510B-63B8-7E7DF6861CAB}"/>
                </a:ext>
              </a:extLst>
            </p:cNvPr>
            <p:cNvSpPr>
              <a:spLocks noChangeArrowheads="1"/>
            </p:cNvSpPr>
            <p:nvPr/>
          </p:nvSpPr>
          <p:spPr bwMode="auto">
            <a:xfrm>
              <a:off x="2893" y="3009"/>
              <a:ext cx="964"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61484" name="Rectangle 55">
              <a:extLst>
                <a:ext uri="{FF2B5EF4-FFF2-40B4-BE49-F238E27FC236}">
                  <a16:creationId xmlns:a16="http://schemas.microsoft.com/office/drawing/2014/main" id="{A3F891AC-484D-E528-B09C-E79E444B3C50}"/>
                </a:ext>
              </a:extLst>
            </p:cNvPr>
            <p:cNvSpPr>
              <a:spLocks noChangeArrowheads="1"/>
            </p:cNvSpPr>
            <p:nvPr/>
          </p:nvSpPr>
          <p:spPr bwMode="auto">
            <a:xfrm>
              <a:off x="1253" y="2477"/>
              <a:ext cx="964"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grpSp>
      <p:grpSp>
        <p:nvGrpSpPr>
          <p:cNvPr id="61446" name="Group 58">
            <a:extLst>
              <a:ext uri="{FF2B5EF4-FFF2-40B4-BE49-F238E27FC236}">
                <a16:creationId xmlns:a16="http://schemas.microsoft.com/office/drawing/2014/main" id="{67C3F8CF-6370-C9AA-6BDD-DCD669AC455E}"/>
              </a:ext>
            </a:extLst>
          </p:cNvPr>
          <p:cNvGrpSpPr>
            <a:grpSpLocks/>
          </p:cNvGrpSpPr>
          <p:nvPr/>
        </p:nvGrpSpPr>
        <p:grpSpPr bwMode="auto">
          <a:xfrm>
            <a:off x="1908175" y="3652838"/>
            <a:ext cx="6356350" cy="652462"/>
            <a:chOff x="1176" y="2853"/>
            <a:chExt cx="4004" cy="411"/>
          </a:xfrm>
        </p:grpSpPr>
        <p:grpSp>
          <p:nvGrpSpPr>
            <p:cNvPr id="61450" name="Group 59">
              <a:extLst>
                <a:ext uri="{FF2B5EF4-FFF2-40B4-BE49-F238E27FC236}">
                  <a16:creationId xmlns:a16="http://schemas.microsoft.com/office/drawing/2014/main" id="{DC468863-28DF-4459-B2AE-D54BA0B74CB4}"/>
                </a:ext>
              </a:extLst>
            </p:cNvPr>
            <p:cNvGrpSpPr>
              <a:grpSpLocks/>
            </p:cNvGrpSpPr>
            <p:nvPr/>
          </p:nvGrpSpPr>
          <p:grpSpPr bwMode="auto">
            <a:xfrm>
              <a:off x="2842" y="2853"/>
              <a:ext cx="62" cy="411"/>
              <a:chOff x="2997" y="2784"/>
              <a:chExt cx="66" cy="444"/>
            </a:xfrm>
          </p:grpSpPr>
          <p:sp>
            <p:nvSpPr>
              <p:cNvPr id="61454" name="Line 60">
                <a:extLst>
                  <a:ext uri="{FF2B5EF4-FFF2-40B4-BE49-F238E27FC236}">
                    <a16:creationId xmlns:a16="http://schemas.microsoft.com/office/drawing/2014/main" id="{CEBA746B-BECC-0ECD-D623-C2A185E00E3E}"/>
                  </a:ext>
                </a:extLst>
              </p:cNvPr>
              <p:cNvSpPr>
                <a:spLocks noChangeShapeType="1"/>
              </p:cNvSpPr>
              <p:nvPr/>
            </p:nvSpPr>
            <p:spPr bwMode="auto">
              <a:xfrm flipV="1">
                <a:off x="3027" y="2832"/>
                <a:ext cx="1" cy="3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5" name="Freeform 61">
                <a:extLst>
                  <a:ext uri="{FF2B5EF4-FFF2-40B4-BE49-F238E27FC236}">
                    <a16:creationId xmlns:a16="http://schemas.microsoft.com/office/drawing/2014/main" id="{C88C2EAB-010C-A9A4-FC60-B5C2B57DAFF7}"/>
                  </a:ext>
                </a:extLst>
              </p:cNvPr>
              <p:cNvSpPr>
                <a:spLocks/>
              </p:cNvSpPr>
              <p:nvPr/>
            </p:nvSpPr>
            <p:spPr bwMode="auto">
              <a:xfrm>
                <a:off x="2997" y="2784"/>
                <a:ext cx="66" cy="66"/>
              </a:xfrm>
              <a:custGeom>
                <a:avLst/>
                <a:gdLst>
                  <a:gd name="T0" fmla="*/ 66 w 66"/>
                  <a:gd name="T1" fmla="*/ 66 h 66"/>
                  <a:gd name="T2" fmla="*/ 30 w 66"/>
                  <a:gd name="T3" fmla="*/ 0 h 66"/>
                  <a:gd name="T4" fmla="*/ 0 w 66"/>
                  <a:gd name="T5" fmla="*/ 66 h 66"/>
                  <a:gd name="T6" fmla="*/ 66 w 66"/>
                  <a:gd name="T7" fmla="*/ 66 h 66"/>
                  <a:gd name="T8" fmla="*/ 0 60000 65536"/>
                  <a:gd name="T9" fmla="*/ 0 60000 65536"/>
                  <a:gd name="T10" fmla="*/ 0 60000 65536"/>
                  <a:gd name="T11" fmla="*/ 0 60000 65536"/>
                  <a:gd name="T12" fmla="*/ 0 w 66"/>
                  <a:gd name="T13" fmla="*/ 0 h 66"/>
                  <a:gd name="T14" fmla="*/ 66 w 66"/>
                  <a:gd name="T15" fmla="*/ 66 h 66"/>
                </a:gdLst>
                <a:ahLst/>
                <a:cxnLst>
                  <a:cxn ang="T8">
                    <a:pos x="T0" y="T1"/>
                  </a:cxn>
                  <a:cxn ang="T9">
                    <a:pos x="T2" y="T3"/>
                  </a:cxn>
                  <a:cxn ang="T10">
                    <a:pos x="T4" y="T5"/>
                  </a:cxn>
                  <a:cxn ang="T11">
                    <a:pos x="T6" y="T7"/>
                  </a:cxn>
                </a:cxnLst>
                <a:rect l="T12" t="T13" r="T14" b="T15"/>
                <a:pathLst>
                  <a:path w="66" h="66">
                    <a:moveTo>
                      <a:pt x="66" y="66"/>
                    </a:moveTo>
                    <a:lnTo>
                      <a:pt x="30" y="0"/>
                    </a:lnTo>
                    <a:lnTo>
                      <a:pt x="0" y="66"/>
                    </a:lnTo>
                    <a:lnTo>
                      <a:pt x="66"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1451" name="Group 62">
              <a:extLst>
                <a:ext uri="{FF2B5EF4-FFF2-40B4-BE49-F238E27FC236}">
                  <a16:creationId xmlns:a16="http://schemas.microsoft.com/office/drawing/2014/main" id="{269D7426-CA45-7376-7F9F-44E75998C427}"/>
                </a:ext>
              </a:extLst>
            </p:cNvPr>
            <p:cNvGrpSpPr>
              <a:grpSpLocks/>
            </p:cNvGrpSpPr>
            <p:nvPr/>
          </p:nvGrpSpPr>
          <p:grpSpPr bwMode="auto">
            <a:xfrm>
              <a:off x="1176" y="2853"/>
              <a:ext cx="4004" cy="289"/>
              <a:chOff x="1176" y="2853"/>
              <a:chExt cx="4004" cy="289"/>
            </a:xfrm>
          </p:grpSpPr>
          <p:sp>
            <p:nvSpPr>
              <p:cNvPr id="61452" name="Line 63">
                <a:extLst>
                  <a:ext uri="{FF2B5EF4-FFF2-40B4-BE49-F238E27FC236}">
                    <a16:creationId xmlns:a16="http://schemas.microsoft.com/office/drawing/2014/main" id="{1EBF33CF-BB6F-90AB-06AA-A230BA8E1C30}"/>
                  </a:ext>
                </a:extLst>
              </p:cNvPr>
              <p:cNvSpPr>
                <a:spLocks noChangeShapeType="1"/>
              </p:cNvSpPr>
              <p:nvPr/>
            </p:nvSpPr>
            <p:spPr bwMode="auto">
              <a:xfrm>
                <a:off x="1176" y="2853"/>
                <a:ext cx="2656" cy="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3" name="Rectangle 64">
                <a:extLst>
                  <a:ext uri="{FF2B5EF4-FFF2-40B4-BE49-F238E27FC236}">
                    <a16:creationId xmlns:a16="http://schemas.microsoft.com/office/drawing/2014/main" id="{0A2ECD01-FAD1-5BE3-BB66-C42FB1CAE285}"/>
                  </a:ext>
                </a:extLst>
              </p:cNvPr>
              <p:cNvSpPr>
                <a:spLocks noChangeArrowheads="1"/>
              </p:cNvSpPr>
              <p:nvPr/>
            </p:nvSpPr>
            <p:spPr bwMode="auto">
              <a:xfrm>
                <a:off x="2919" y="2987"/>
                <a:ext cx="226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1600" b="1">
                    <a:solidFill>
                      <a:srgbClr val="000000"/>
                    </a:solidFill>
                    <a:latin typeface="Arial" panose="020B0604020202020204" pitchFamily="34" charset="0"/>
                  </a:rPr>
                  <a:t>不可分散（市场）风险</a:t>
                </a:r>
                <a:endParaRPr lang="en-US" altLang="zh-CN" sz="2400">
                  <a:latin typeface="ZapfDingbats"/>
                </a:endParaRPr>
              </a:p>
            </p:txBody>
          </p:sp>
        </p:grpSp>
      </p:grpSp>
      <p:sp>
        <p:nvSpPr>
          <p:cNvPr id="756802" name="Rectangle 66">
            <a:extLst>
              <a:ext uri="{FF2B5EF4-FFF2-40B4-BE49-F238E27FC236}">
                <a16:creationId xmlns:a16="http://schemas.microsoft.com/office/drawing/2014/main" id="{6B2D752C-2532-FB1A-0514-1C500025584A}"/>
              </a:ext>
            </a:extLst>
          </p:cNvPr>
          <p:cNvSpPr>
            <a:spLocks noGrp="1" noChangeArrowheads="1"/>
          </p:cNvSpPr>
          <p:nvPr>
            <p:ph type="title"/>
          </p:nvPr>
        </p:nvSpPr>
        <p:spPr bwMode="auto">
          <a:xfrm>
            <a:off x="725488" y="504825"/>
            <a:ext cx="7772400" cy="609600"/>
          </a:xfrm>
          <a:ln w="12700">
            <a:miter lim="800000"/>
            <a:headEnd/>
            <a:tailEnd/>
          </a:ln>
        </p:spPr>
        <p:txBody>
          <a:bodyPr vert="horz" wrap="square" lIns="90488" tIns="44450" rIns="90488" bIns="44450" numCol="1" anchor="ctr"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可分散风险与不可分散风险</a:t>
            </a:r>
            <a:endParaRPr lang="en-US" altLang="zh-CN" dirty="0">
              <a:effectLst>
                <a:outerShdw blurRad="38100" dist="38100" dir="2700000" algn="tl">
                  <a:srgbClr val="C0C0C0"/>
                </a:outerShdw>
              </a:effectLst>
              <a:ea typeface="宋体" pitchFamily="2" charset="-122"/>
            </a:endParaRPr>
          </a:p>
        </p:txBody>
      </p:sp>
      <p:sp>
        <p:nvSpPr>
          <p:cNvPr id="61448" name="文本框 2">
            <a:extLst>
              <a:ext uri="{FF2B5EF4-FFF2-40B4-BE49-F238E27FC236}">
                <a16:creationId xmlns:a16="http://schemas.microsoft.com/office/drawing/2014/main" id="{08CD861D-D616-FC4C-6F8E-12D0A5A343E1}"/>
              </a:ext>
            </a:extLst>
          </p:cNvPr>
          <p:cNvSpPr txBox="1">
            <a:spLocks noChangeArrowheads="1"/>
          </p:cNvSpPr>
          <p:nvPr/>
        </p:nvSpPr>
        <p:spPr bwMode="auto">
          <a:xfrm>
            <a:off x="1204913" y="2090738"/>
            <a:ext cx="4318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1600" b="1">
                <a:solidFill>
                  <a:srgbClr val="000000"/>
                </a:solidFill>
                <a:latin typeface="Arial" panose="020B0604020202020204" pitchFamily="34" charset="0"/>
              </a:rPr>
              <a:t>投资组合标准差</a:t>
            </a:r>
          </a:p>
        </p:txBody>
      </p:sp>
      <p:sp>
        <p:nvSpPr>
          <p:cNvPr id="61449" name="文本框 67">
            <a:extLst>
              <a:ext uri="{FF2B5EF4-FFF2-40B4-BE49-F238E27FC236}">
                <a16:creationId xmlns:a16="http://schemas.microsoft.com/office/drawing/2014/main" id="{25381C12-F8C3-4372-59D7-0CF32766C9E7}"/>
              </a:ext>
            </a:extLst>
          </p:cNvPr>
          <p:cNvSpPr txBox="1">
            <a:spLocks noChangeArrowheads="1"/>
          </p:cNvSpPr>
          <p:nvPr/>
        </p:nvSpPr>
        <p:spPr bwMode="auto">
          <a:xfrm>
            <a:off x="477838" y="5124450"/>
            <a:ext cx="8128000" cy="159226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just">
              <a:lnSpc>
                <a:spcPct val="125000"/>
              </a:lnSpc>
              <a:spcBef>
                <a:spcPct val="0"/>
              </a:spcBef>
              <a:buClrTx/>
              <a:buSzTx/>
              <a:buFont typeface="Arial" panose="020B0604020202020204" pitchFamily="34" charset="0"/>
              <a:buChar char="•"/>
            </a:pPr>
            <a:r>
              <a:rPr lang="zh-CN" altLang="en-US" sz="2000" b="1">
                <a:latin typeface="Times New Roman" panose="02020603050405020304" pitchFamily="18" charset="0"/>
                <a:cs typeface="Times New Roman" panose="02020603050405020304" pitchFamily="18" charset="0"/>
              </a:rPr>
              <a:t>可以通过增加更多股票来消除投资组合波动性的部分被称为可分散风险。亦称企业特有风险，如诉讼、新产品失败等。</a:t>
            </a:r>
          </a:p>
          <a:p>
            <a:pPr algn="just">
              <a:lnSpc>
                <a:spcPct val="125000"/>
              </a:lnSpc>
              <a:spcBef>
                <a:spcPct val="0"/>
              </a:spcBef>
              <a:buClrTx/>
              <a:buSzTx/>
              <a:buFont typeface="Arial" panose="020B0604020202020204" pitchFamily="34" charset="0"/>
              <a:buChar char="•"/>
            </a:pPr>
            <a:r>
              <a:rPr lang="zh-CN" altLang="en-US" sz="2000" b="1">
                <a:latin typeface="Times New Roman" panose="02020603050405020304" pitchFamily="18" charset="0"/>
                <a:cs typeface="Times New Roman" panose="02020603050405020304" pitchFamily="18" charset="0"/>
              </a:rPr>
              <a:t>无论增加多少种股票，均保持不变的波动性部分就是不可分散的风险。亦称市场风险，指很多企业同时面临的风险。</a:t>
            </a:r>
            <a:endParaRPr lang="en-US" altLang="zh-CN" sz="2000" b="1">
              <a:latin typeface="Times New Roman" panose="02020603050405020304" pitchFamily="18" charset="0"/>
              <a:ea typeface="楷体_GB231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2" name="Rectangle 2">
            <a:extLst>
              <a:ext uri="{FF2B5EF4-FFF2-40B4-BE49-F238E27FC236}">
                <a16:creationId xmlns:a16="http://schemas.microsoft.com/office/drawing/2014/main" id="{1201B3B0-B488-2A47-CDC3-B74B79972E9E}"/>
              </a:ext>
            </a:extLst>
          </p:cNvPr>
          <p:cNvSpPr>
            <a:spLocks noGrp="1" noChangeArrowheads="1"/>
          </p:cNvSpPr>
          <p:nvPr>
            <p:ph type="title"/>
          </p:nvPr>
        </p:nvSpPr>
        <p:spPr bwMode="auto">
          <a:xfrm>
            <a:off x="571500" y="571500"/>
            <a:ext cx="7772400" cy="758825"/>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远期合约常用术语</a:t>
            </a:r>
          </a:p>
        </p:txBody>
      </p:sp>
      <p:sp>
        <p:nvSpPr>
          <p:cNvPr id="13315" name="Rectangle 3">
            <a:extLst>
              <a:ext uri="{FF2B5EF4-FFF2-40B4-BE49-F238E27FC236}">
                <a16:creationId xmlns:a16="http://schemas.microsoft.com/office/drawing/2014/main" id="{74DBDF3D-0E8F-C48E-0647-089779957016}"/>
              </a:ext>
            </a:extLst>
          </p:cNvPr>
          <p:cNvSpPr>
            <a:spLocks noGrp="1" noChangeArrowheads="1"/>
          </p:cNvSpPr>
          <p:nvPr>
            <p:ph type="body" idx="1"/>
          </p:nvPr>
        </p:nvSpPr>
        <p:spPr>
          <a:xfrm>
            <a:off x="1071563" y="1428750"/>
            <a:ext cx="7099300" cy="3887788"/>
          </a:xfrm>
        </p:spPr>
        <p:txBody>
          <a:bodyPr/>
          <a:lstStyle/>
          <a:p>
            <a:pPr marL="442913" indent="-442913">
              <a:lnSpc>
                <a:spcPct val="125000"/>
              </a:lnSpc>
            </a:pPr>
            <a:r>
              <a:rPr lang="zh-CN" altLang="en-US" sz="2400" b="1">
                <a:latin typeface="Times New Roman" panose="02020603050405020304" pitchFamily="18" charset="0"/>
                <a:ea typeface="楷体_GB2312"/>
                <a:cs typeface="Times New Roman" panose="02020603050405020304" pitchFamily="18" charset="0"/>
              </a:rPr>
              <a:t>远期价格（</a:t>
            </a:r>
            <a:r>
              <a:rPr lang="en-US" altLang="zh-CN" sz="2400" b="1">
                <a:latin typeface="Times New Roman" panose="02020603050405020304" pitchFamily="18" charset="0"/>
                <a:ea typeface="楷体_GB2312"/>
                <a:cs typeface="Times New Roman" panose="02020603050405020304" pitchFamily="18" charset="0"/>
              </a:rPr>
              <a:t> Forward price </a:t>
            </a:r>
            <a:r>
              <a:rPr lang="zh-CN" altLang="en-US" sz="2400" b="1">
                <a:latin typeface="Times New Roman" panose="02020603050405020304" pitchFamily="18" charset="0"/>
                <a:ea typeface="楷体_GB2312"/>
                <a:cs typeface="Times New Roman" panose="02020603050405020304" pitchFamily="18" charset="0"/>
              </a:rPr>
              <a:t>）</a:t>
            </a:r>
          </a:p>
          <a:p>
            <a:pPr marL="442913" indent="-442913">
              <a:lnSpc>
                <a:spcPct val="125000"/>
              </a:lnSpc>
            </a:pPr>
            <a:r>
              <a:rPr lang="zh-CN" altLang="en-US" sz="2400" b="1">
                <a:latin typeface="Times New Roman" panose="02020603050405020304" pitchFamily="18" charset="0"/>
                <a:ea typeface="楷体_GB2312"/>
                <a:cs typeface="Times New Roman" panose="02020603050405020304" pitchFamily="18" charset="0"/>
              </a:rPr>
              <a:t>即期</a:t>
            </a:r>
            <a:r>
              <a:rPr lang="en-US" altLang="zh-CN" sz="2400" b="1">
                <a:latin typeface="Times New Roman" panose="02020603050405020304" pitchFamily="18" charset="0"/>
                <a:ea typeface="楷体_GB2312"/>
                <a:cs typeface="Times New Roman" panose="02020603050405020304" pitchFamily="18" charset="0"/>
              </a:rPr>
              <a:t>/</a:t>
            </a:r>
            <a:r>
              <a:rPr lang="zh-CN" altLang="en-US" sz="2400" b="1">
                <a:latin typeface="Times New Roman" panose="02020603050405020304" pitchFamily="18" charset="0"/>
                <a:ea typeface="楷体_GB2312"/>
                <a:cs typeface="Times New Roman" panose="02020603050405020304" pitchFamily="18" charset="0"/>
              </a:rPr>
              <a:t>现货价格（</a:t>
            </a:r>
            <a:r>
              <a:rPr lang="en-US" altLang="zh-CN" sz="2400" b="1">
                <a:latin typeface="Times New Roman" panose="02020603050405020304" pitchFamily="18" charset="0"/>
                <a:ea typeface="楷体_GB2312"/>
                <a:cs typeface="Times New Roman" panose="02020603050405020304" pitchFamily="18" charset="0"/>
              </a:rPr>
              <a:t> Spot price </a:t>
            </a:r>
            <a:r>
              <a:rPr lang="zh-CN" altLang="en-US" sz="2400" b="1">
                <a:latin typeface="Times New Roman" panose="02020603050405020304" pitchFamily="18" charset="0"/>
                <a:ea typeface="楷体_GB2312"/>
                <a:cs typeface="Times New Roman" panose="02020603050405020304" pitchFamily="18" charset="0"/>
              </a:rPr>
              <a:t>）</a:t>
            </a:r>
          </a:p>
          <a:p>
            <a:pPr marL="442913" indent="-442913">
              <a:lnSpc>
                <a:spcPct val="125000"/>
              </a:lnSpc>
            </a:pPr>
            <a:r>
              <a:rPr lang="zh-CN" altLang="en-US" sz="2400" b="1">
                <a:latin typeface="Times New Roman" panose="02020603050405020304" pitchFamily="18" charset="0"/>
                <a:ea typeface="楷体_GB2312"/>
                <a:cs typeface="Times New Roman" panose="02020603050405020304" pitchFamily="18" charset="0"/>
              </a:rPr>
              <a:t>面值（</a:t>
            </a:r>
            <a:r>
              <a:rPr lang="en-US" altLang="zh-CN" sz="2400" b="1">
                <a:latin typeface="Times New Roman" panose="02020603050405020304" pitchFamily="18" charset="0"/>
                <a:ea typeface="楷体_GB2312"/>
                <a:cs typeface="Times New Roman" panose="02020603050405020304" pitchFamily="18" charset="0"/>
              </a:rPr>
              <a:t> Face value </a:t>
            </a:r>
            <a:r>
              <a:rPr lang="zh-CN" altLang="en-US" sz="2400" b="1">
                <a:latin typeface="Times New Roman" panose="02020603050405020304" pitchFamily="18" charset="0"/>
                <a:ea typeface="楷体_GB2312"/>
                <a:cs typeface="Times New Roman" panose="02020603050405020304" pitchFamily="18" charset="0"/>
              </a:rPr>
              <a:t>）</a:t>
            </a:r>
          </a:p>
          <a:p>
            <a:pPr marL="442913" indent="-442913">
              <a:lnSpc>
                <a:spcPct val="125000"/>
              </a:lnSpc>
            </a:pPr>
            <a:r>
              <a:rPr lang="zh-CN" altLang="en-US" sz="2400" b="1">
                <a:latin typeface="Times New Roman" panose="02020603050405020304" pitchFamily="18" charset="0"/>
                <a:ea typeface="楷体_GB2312"/>
                <a:cs typeface="Times New Roman" panose="02020603050405020304" pitchFamily="18" charset="0"/>
              </a:rPr>
              <a:t>交割日（</a:t>
            </a:r>
            <a:r>
              <a:rPr lang="en-US" altLang="zh-CN" sz="2400" b="1">
                <a:latin typeface="Times New Roman" panose="02020603050405020304" pitchFamily="18" charset="0"/>
                <a:ea typeface="楷体_GB2312"/>
                <a:cs typeface="Times New Roman" panose="02020603050405020304" pitchFamily="18" charset="0"/>
              </a:rPr>
              <a:t> Delivery Date </a:t>
            </a:r>
            <a:r>
              <a:rPr lang="zh-CN" altLang="en-US" sz="2400" b="1">
                <a:latin typeface="Times New Roman" panose="02020603050405020304" pitchFamily="18" charset="0"/>
                <a:ea typeface="楷体_GB2312"/>
                <a:cs typeface="Times New Roman" panose="02020603050405020304" pitchFamily="18" charset="0"/>
              </a:rPr>
              <a:t>）</a:t>
            </a:r>
          </a:p>
          <a:p>
            <a:pPr marL="442913" indent="-442913">
              <a:lnSpc>
                <a:spcPct val="125000"/>
              </a:lnSpc>
            </a:pPr>
            <a:r>
              <a:rPr lang="zh-CN" altLang="en-US" sz="2400" b="1">
                <a:latin typeface="Times New Roman" panose="02020603050405020304" pitchFamily="18" charset="0"/>
                <a:ea typeface="楷体_GB2312"/>
                <a:cs typeface="Times New Roman" panose="02020603050405020304" pitchFamily="18" charset="0"/>
              </a:rPr>
              <a:t>多头（</a:t>
            </a:r>
            <a:r>
              <a:rPr lang="en-US" altLang="zh-CN" sz="2400" b="1">
                <a:latin typeface="Times New Roman" panose="02020603050405020304" pitchFamily="18" charset="0"/>
                <a:ea typeface="楷体_GB2312"/>
                <a:cs typeface="Times New Roman" panose="02020603050405020304" pitchFamily="18" charset="0"/>
              </a:rPr>
              <a:t> Long position </a:t>
            </a:r>
            <a:r>
              <a:rPr lang="zh-CN" altLang="en-US" sz="2400" b="1">
                <a:latin typeface="Times New Roman" panose="02020603050405020304" pitchFamily="18" charset="0"/>
                <a:ea typeface="楷体_GB2312"/>
                <a:cs typeface="Times New Roman" panose="02020603050405020304" pitchFamily="18" charset="0"/>
              </a:rPr>
              <a:t>）</a:t>
            </a:r>
          </a:p>
          <a:p>
            <a:pPr marL="442913" indent="-442913">
              <a:lnSpc>
                <a:spcPct val="125000"/>
              </a:lnSpc>
            </a:pPr>
            <a:r>
              <a:rPr lang="zh-CN" altLang="en-US" sz="2400" b="1">
                <a:latin typeface="Times New Roman" panose="02020603050405020304" pitchFamily="18" charset="0"/>
                <a:ea typeface="楷体_GB2312"/>
                <a:cs typeface="Times New Roman" panose="02020603050405020304" pitchFamily="18" charset="0"/>
              </a:rPr>
              <a:t>空头（</a:t>
            </a:r>
            <a:r>
              <a:rPr lang="en-US" altLang="zh-CN" sz="2400" b="1">
                <a:latin typeface="Times New Roman" panose="02020603050405020304" pitchFamily="18" charset="0"/>
                <a:ea typeface="楷体_GB2312"/>
                <a:cs typeface="Times New Roman" panose="02020603050405020304" pitchFamily="18" charset="0"/>
              </a:rPr>
              <a:t> Short position </a:t>
            </a:r>
            <a:r>
              <a:rPr lang="zh-CN" altLang="en-US" sz="2400" b="1">
                <a:latin typeface="Times New Roman" panose="02020603050405020304" pitchFamily="18" charset="0"/>
                <a:ea typeface="楷体_GB2312"/>
                <a:cs typeface="Times New Roman" panose="02020603050405020304" pitchFamily="18" charset="0"/>
              </a:rPr>
              <a:t>）</a:t>
            </a:r>
            <a:endParaRPr lang="en-US" altLang="zh-CN" sz="2400" b="1">
              <a:latin typeface="Times New Roman" panose="02020603050405020304" pitchFamily="18" charset="0"/>
              <a:ea typeface="楷体_GB2312"/>
              <a:cs typeface="Times New Roman" panose="02020603050405020304" pitchFamily="18" charset="0"/>
            </a:endParaRPr>
          </a:p>
          <a:p>
            <a:pPr marL="442913" indent="-442913">
              <a:lnSpc>
                <a:spcPct val="125000"/>
              </a:lnSpc>
            </a:pPr>
            <a:r>
              <a:rPr lang="zh-CN" altLang="en-US" sz="28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现在任何一方现在都不用支付给另一方。</a:t>
            </a:r>
            <a:endParaRPr lang="zh-CN" altLang="en-US" sz="2400" b="1">
              <a:latin typeface="Times New Roman" panose="02020603050405020304" pitchFamily="18" charset="0"/>
              <a:ea typeface="楷体_GB2312"/>
              <a:cs typeface="Times New Roman" panose="02020603050405020304" pitchFamily="18" charset="0"/>
            </a:endParaRPr>
          </a:p>
        </p:txBody>
      </p:sp>
    </p:spTree>
    <p:extLst>
      <p:ext uri="{BB962C8B-B14F-4D97-AF65-F5344CB8AC3E}">
        <p14:creationId xmlns:p14="http://schemas.microsoft.com/office/powerpoint/2010/main" val="909782731"/>
      </p:ext>
    </p:extLst>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a:extLst>
              <a:ext uri="{FF2B5EF4-FFF2-40B4-BE49-F238E27FC236}">
                <a16:creationId xmlns:a16="http://schemas.microsoft.com/office/drawing/2014/main" id="{B6FE5CFA-57ED-8185-9629-8404CDC05676}"/>
              </a:ext>
            </a:extLst>
          </p:cNvPr>
          <p:cNvSpPr>
            <a:spLocks noGrp="1" noChangeArrowheads="1"/>
          </p:cNvSpPr>
          <p:nvPr>
            <p:ph type="title"/>
          </p:nvPr>
        </p:nvSpPr>
        <p:spPr bwMode="auto">
          <a:xfrm>
            <a:off x="395288" y="549275"/>
            <a:ext cx="8229600" cy="792163"/>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本章小结</a:t>
            </a:r>
            <a:endParaRPr lang="en-US" altLang="zh-CN" dirty="0">
              <a:effectLst>
                <a:outerShdw blurRad="38100" dist="38100" dir="2700000" algn="tl">
                  <a:srgbClr val="C0C0C0"/>
                </a:outerShdw>
              </a:effectLst>
              <a:ea typeface="宋体" pitchFamily="2" charset="-122"/>
            </a:endParaRPr>
          </a:p>
        </p:txBody>
      </p:sp>
      <p:sp>
        <p:nvSpPr>
          <p:cNvPr id="702467" name="Rectangle 3">
            <a:extLst>
              <a:ext uri="{FF2B5EF4-FFF2-40B4-BE49-F238E27FC236}">
                <a16:creationId xmlns:a16="http://schemas.microsoft.com/office/drawing/2014/main" id="{6FEB623B-6EFF-4BBB-3223-E21C6F41B5EC}"/>
              </a:ext>
            </a:extLst>
          </p:cNvPr>
          <p:cNvSpPr>
            <a:spLocks noGrp="1" noChangeArrowheads="1"/>
          </p:cNvSpPr>
          <p:nvPr>
            <p:ph type="body" idx="1"/>
          </p:nvPr>
        </p:nvSpPr>
        <p:spPr>
          <a:xfrm>
            <a:off x="684213" y="1557338"/>
            <a:ext cx="7775575" cy="4681537"/>
          </a:xfrm>
        </p:spPr>
        <p:txBody>
          <a:bodyPr/>
          <a:lstStyle/>
          <a:p>
            <a:pPr algn="just">
              <a:lnSpc>
                <a:spcPct val="125000"/>
              </a:lnSpc>
            </a:pPr>
            <a:r>
              <a:rPr lang="zh-CN" altLang="en-US" sz="2000" b="1" dirty="0">
                <a:latin typeface="Times New Roman" panose="02020603050405020304" pitchFamily="18" charset="0"/>
                <a:ea typeface="宋体" panose="02010600030101010101" pitchFamily="2" charset="-122"/>
              </a:rPr>
              <a:t>任何时候，当双方同意在未来以预先约定的价格交换某些物品时，他们就是在签订一项远期合约。期货是标准化的远期合约。套期保值的其他形式还包括互换、资产负债配对。</a:t>
            </a:r>
            <a:endParaRPr lang="en-US" altLang="zh-CN" sz="2000" b="1" dirty="0">
              <a:latin typeface="Times New Roman" panose="02020603050405020304" pitchFamily="18" charset="0"/>
              <a:ea typeface="宋体" panose="02010600030101010101" pitchFamily="2" charset="-122"/>
            </a:endParaRPr>
          </a:p>
          <a:p>
            <a:pPr algn="just">
              <a:lnSpc>
                <a:spcPct val="125000"/>
              </a:lnSpc>
            </a:pPr>
            <a:r>
              <a:rPr lang="zh-CN" altLang="en-US" sz="2000" b="1" dirty="0">
                <a:latin typeface="Times New Roman" panose="02020603050405020304" pitchFamily="18" charset="0"/>
                <a:ea typeface="宋体" panose="02010600030101010101" pitchFamily="2" charset="-122"/>
              </a:rPr>
              <a:t>套期保值在对冲风险同时，也放弃了收益的可能性。不同于套期保值，投保保留了获利的潜在可能性，但其确定是要交保险费。保险其他形式包括信用担保、利率顶和利率底、看跌期权。</a:t>
            </a:r>
            <a:endParaRPr lang="en-US" altLang="zh-CN" sz="2000" b="1" dirty="0">
              <a:latin typeface="Times New Roman" panose="02020603050405020304" pitchFamily="18" charset="0"/>
              <a:ea typeface="宋体" panose="02010600030101010101" pitchFamily="2" charset="-122"/>
            </a:endParaRPr>
          </a:p>
          <a:p>
            <a:pPr algn="just">
              <a:lnSpc>
                <a:spcPct val="125000"/>
              </a:lnSpc>
            </a:pPr>
            <a:r>
              <a:rPr lang="zh-CN" altLang="en-US" sz="2000" b="1" dirty="0">
                <a:latin typeface="Times New Roman" panose="02020603050405020304" pitchFamily="18" charset="0"/>
                <a:ea typeface="宋体" panose="02010600030101010101" pitchFamily="2" charset="-122"/>
              </a:rPr>
              <a:t>投资分散化意味着将一项投资在众多风险资产之间进行分割，而不是将其集中于单个的风险资产。通过在风险资产之间进行分散化，人们有时可以在预期收益率不降低的情况下，实现整体风险暴露程度的降低。</a:t>
            </a:r>
          </a:p>
          <a:p>
            <a:pPr algn="just">
              <a:lnSpc>
                <a:spcPct val="125000"/>
              </a:lnSpc>
            </a:pPr>
            <a:endParaRPr lang="en-US" altLang="zh-CN" sz="2000" b="1" dirty="0">
              <a:latin typeface="Times New Roman" panose="02020603050405020304" pitchFamily="18" charset="0"/>
              <a:ea typeface="宋体" panose="02010600030101010101" pitchFamily="2" charset="-122"/>
            </a:endParaRPr>
          </a:p>
          <a:p>
            <a:pPr algn="just">
              <a:lnSpc>
                <a:spcPct val="125000"/>
              </a:lnSpc>
            </a:pPr>
            <a:endParaRPr lang="zh-CN" altLang="en-US" sz="2000"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2467">
                                            <p:txEl>
                                              <p:pRg st="0" end="0"/>
                                            </p:txEl>
                                          </p:spTgt>
                                        </p:tgtEl>
                                        <p:attrNameLst>
                                          <p:attrName>style.visibility</p:attrName>
                                        </p:attrNameLst>
                                      </p:cBhvr>
                                      <p:to>
                                        <p:strVal val="visible"/>
                                      </p:to>
                                    </p:set>
                                    <p:animEffect transition="in" filter="wipe(left)">
                                      <p:cBhvr>
                                        <p:cTn id="7" dur="500"/>
                                        <p:tgtEl>
                                          <p:spTgt spid="70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2467">
                                            <p:txEl>
                                              <p:pRg st="1" end="1"/>
                                            </p:txEl>
                                          </p:spTgt>
                                        </p:tgtEl>
                                        <p:attrNameLst>
                                          <p:attrName>style.visibility</p:attrName>
                                        </p:attrNameLst>
                                      </p:cBhvr>
                                      <p:to>
                                        <p:strVal val="visible"/>
                                      </p:to>
                                    </p:set>
                                    <p:animEffect transition="in" filter="wipe(left)">
                                      <p:cBhvr>
                                        <p:cTn id="12" dur="500"/>
                                        <p:tgtEl>
                                          <p:spTgt spid="7024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2467">
                                            <p:txEl>
                                              <p:pRg st="2" end="2"/>
                                            </p:txEl>
                                          </p:spTgt>
                                        </p:tgtEl>
                                        <p:attrNameLst>
                                          <p:attrName>style.visibility</p:attrName>
                                        </p:attrNameLst>
                                      </p:cBhvr>
                                      <p:to>
                                        <p:strVal val="visible"/>
                                      </p:to>
                                    </p:set>
                                    <p:animEffect transition="in" filter="wipe(left)">
                                      <p:cBhvr>
                                        <p:cTn id="17" dur="500"/>
                                        <p:tgtEl>
                                          <p:spTgt spid="7024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a:extLst>
              <a:ext uri="{FF2B5EF4-FFF2-40B4-BE49-F238E27FC236}">
                <a16:creationId xmlns:a16="http://schemas.microsoft.com/office/drawing/2014/main" id="{17C332B9-D946-44E3-FC94-EE0DBABBFB23}"/>
              </a:ext>
            </a:extLst>
          </p:cNvPr>
          <p:cNvSpPr>
            <a:spLocks noGrp="1" noChangeArrowheads="1"/>
          </p:cNvSpPr>
          <p:nvPr>
            <p:ph type="title"/>
          </p:nvPr>
        </p:nvSpPr>
        <p:spPr bwMode="auto">
          <a:xfrm>
            <a:off x="468313" y="476250"/>
            <a:ext cx="8510587" cy="798513"/>
          </a:xfrm>
          <a:ln>
            <a:miter lim="800000"/>
            <a:headEnd/>
            <a:tailEnd/>
          </a:ln>
        </p:spPr>
        <p:txBody>
          <a:bodyPr vert="horz" wrap="square" lIns="91440" tIns="45720" rIns="91440" bIns="45720" numCol="1" anchor="t" anchorCtr="0" compatLnSpc="1">
            <a:prstTxWarp prst="textNoShape">
              <a:avLst/>
            </a:prstTxWarp>
          </a:bodyPr>
          <a:lstStyle/>
          <a:p>
            <a:pPr>
              <a:lnSpc>
                <a:spcPct val="125000"/>
              </a:lnSpc>
              <a:defRPr/>
            </a:pPr>
            <a:r>
              <a:rPr lang="zh-CN" altLang="en-US" sz="3200" dirty="0">
                <a:effectLst>
                  <a:outerShdw blurRad="38100" dist="38100" dir="2700000" algn="tl">
                    <a:srgbClr val="C0C0C0"/>
                  </a:outerShdw>
                </a:effectLst>
                <a:ea typeface="宋体" pitchFamily="2" charset="-122"/>
              </a:rPr>
              <a:t>举例：运用远期锁定未来机票价格</a:t>
            </a:r>
            <a:endParaRPr lang="en-US" altLang="zh-CN" sz="3200" dirty="0">
              <a:effectLst>
                <a:outerShdw blurRad="38100" dist="38100" dir="2700000" algn="tl">
                  <a:srgbClr val="C0C0C0"/>
                </a:outerShdw>
              </a:effectLst>
              <a:ea typeface="宋体" pitchFamily="2" charset="-122"/>
            </a:endParaRPr>
          </a:p>
        </p:txBody>
      </p:sp>
      <p:sp>
        <p:nvSpPr>
          <p:cNvPr id="708611" name="Rectangle 3">
            <a:extLst>
              <a:ext uri="{FF2B5EF4-FFF2-40B4-BE49-F238E27FC236}">
                <a16:creationId xmlns:a16="http://schemas.microsoft.com/office/drawing/2014/main" id="{0E89AFF6-CAE3-9982-C267-7CB17C099E40}"/>
              </a:ext>
            </a:extLst>
          </p:cNvPr>
          <p:cNvSpPr>
            <a:spLocks noGrp="1" noChangeArrowheads="1"/>
          </p:cNvSpPr>
          <p:nvPr>
            <p:ph type="body" sz="half" idx="1"/>
          </p:nvPr>
        </p:nvSpPr>
        <p:spPr>
          <a:xfrm>
            <a:off x="395288" y="1347788"/>
            <a:ext cx="3744912" cy="3813175"/>
          </a:xfrm>
        </p:spPr>
        <p:txBody>
          <a:bodyPr/>
          <a:lstStyle/>
          <a:p>
            <a:pPr>
              <a:lnSpc>
                <a:spcPct val="125000"/>
              </a:lnSpc>
            </a:pPr>
            <a:r>
              <a:rPr lang="zh-CN" altLang="en-US" sz="2000" b="1">
                <a:latin typeface="Times New Roman" panose="02020603050405020304" pitchFamily="18" charset="0"/>
                <a:ea typeface="宋体" panose="02010600030101010101" pitchFamily="2" charset="-122"/>
              </a:rPr>
              <a:t>你计划一年后从成都到东京旅行。有两种定票方式：</a:t>
            </a:r>
          </a:p>
          <a:p>
            <a:pPr>
              <a:lnSpc>
                <a:spcPct val="125000"/>
              </a:lnSpc>
            </a:pPr>
            <a:r>
              <a:rPr lang="zh-CN" altLang="en-US" sz="2000" b="1">
                <a:latin typeface="Times New Roman" panose="02020603050405020304" pitchFamily="18" charset="0"/>
                <a:ea typeface="宋体" panose="02010600030101010101" pitchFamily="2" charset="-122"/>
              </a:rPr>
              <a:t>（</a:t>
            </a:r>
            <a:r>
              <a:rPr lang="en-US" altLang="zh-CN" sz="2000" b="1">
                <a:latin typeface="Times New Roman" panose="02020603050405020304" pitchFamily="18" charset="0"/>
                <a:ea typeface="宋体" panose="02010600030101010101" pitchFamily="2" charset="-122"/>
              </a:rPr>
              <a:t>1</a:t>
            </a:r>
            <a:r>
              <a:rPr lang="zh-CN" altLang="en-US" sz="2000" b="1">
                <a:latin typeface="Times New Roman" panose="02020603050405020304" pitchFamily="18" charset="0"/>
                <a:ea typeface="宋体" panose="02010600030101010101" pitchFamily="2" charset="-122"/>
              </a:rPr>
              <a:t>）你现在就可预订航班，商定</a:t>
            </a:r>
            <a:r>
              <a:rPr lang="en-US" altLang="zh-CN" sz="2000" b="1">
                <a:latin typeface="Times New Roman" panose="02020603050405020304" pitchFamily="18" charset="0"/>
                <a:ea typeface="宋体" panose="02010600030101010101" pitchFamily="2" charset="-122"/>
              </a:rPr>
              <a:t>1000</a:t>
            </a:r>
            <a:r>
              <a:rPr lang="zh-CN" altLang="en-US" sz="2000" b="1">
                <a:latin typeface="Times New Roman" panose="02020603050405020304" pitchFamily="18" charset="0"/>
                <a:ea typeface="宋体" panose="02010600030101010101" pitchFamily="2" charset="-122"/>
              </a:rPr>
              <a:t>美元的机票价格；（</a:t>
            </a:r>
            <a:r>
              <a:rPr lang="en-US" altLang="zh-CN" sz="2000" b="1">
                <a:latin typeface="Times New Roman" panose="02020603050405020304" pitchFamily="18" charset="0"/>
                <a:ea typeface="宋体" panose="02010600030101010101" pitchFamily="2" charset="-122"/>
              </a:rPr>
              <a:t>2</a:t>
            </a:r>
            <a:r>
              <a:rPr lang="zh-CN" altLang="en-US" sz="2000" b="1">
                <a:latin typeface="Times New Roman" panose="02020603050405020304" pitchFamily="18" charset="0"/>
                <a:ea typeface="宋体" panose="02010600030101010101" pitchFamily="2" charset="-122"/>
              </a:rPr>
              <a:t>）在旅行当日，根据旅行当日的实时价格购买机票。</a:t>
            </a:r>
            <a:endParaRPr lang="en-US" altLang="zh-CN" sz="2000" b="1">
              <a:latin typeface="Times New Roman" panose="02020603050405020304" pitchFamily="18" charset="0"/>
              <a:ea typeface="宋体" panose="02010600030101010101" pitchFamily="2" charset="-122"/>
            </a:endParaRPr>
          </a:p>
          <a:p>
            <a:pPr>
              <a:lnSpc>
                <a:spcPct val="125000"/>
              </a:lnSpc>
            </a:pPr>
            <a:r>
              <a:rPr lang="zh-CN" altLang="en-US" sz="2000" b="1">
                <a:latin typeface="Times New Roman" panose="02020603050405020304" pitchFamily="18" charset="0"/>
                <a:ea typeface="宋体" panose="02010600030101010101" pitchFamily="2" charset="-122"/>
              </a:rPr>
              <a:t>无论以上哪种情况，付款都是在旅行当天才发生。</a:t>
            </a:r>
          </a:p>
          <a:p>
            <a:pPr>
              <a:lnSpc>
                <a:spcPct val="125000"/>
              </a:lnSpc>
            </a:pPr>
            <a:endParaRPr lang="en-US" altLang="zh-CN" sz="2000" b="1">
              <a:latin typeface="Times New Roman" panose="02020603050405020304" pitchFamily="18" charset="0"/>
              <a:ea typeface="宋体" panose="02010600030101010101" pitchFamily="2" charset="-122"/>
            </a:endParaRPr>
          </a:p>
        </p:txBody>
      </p:sp>
      <p:sp>
        <p:nvSpPr>
          <p:cNvPr id="708612" name="Rectangle 4">
            <a:extLst>
              <a:ext uri="{FF2B5EF4-FFF2-40B4-BE49-F238E27FC236}">
                <a16:creationId xmlns:a16="http://schemas.microsoft.com/office/drawing/2014/main" id="{E05FAC11-09AD-7626-EFD9-AE916CE989EF}"/>
              </a:ext>
            </a:extLst>
          </p:cNvPr>
          <p:cNvSpPr>
            <a:spLocks noGrp="1" noChangeArrowheads="1"/>
          </p:cNvSpPr>
          <p:nvPr>
            <p:ph type="body" sz="half" idx="2"/>
          </p:nvPr>
        </p:nvSpPr>
        <p:spPr>
          <a:xfrm>
            <a:off x="4140200" y="1347788"/>
            <a:ext cx="4254500" cy="4818062"/>
          </a:xfrm>
        </p:spPr>
        <p:txBody>
          <a:bodyPr/>
          <a:lstStyle/>
          <a:p>
            <a:pPr algn="just">
              <a:lnSpc>
                <a:spcPct val="125000"/>
              </a:lnSpc>
            </a:pPr>
            <a:r>
              <a:rPr lang="zh-CN" altLang="en-US" sz="2000" b="1">
                <a:latin typeface="Times New Roman" panose="02020603050405020304" pitchFamily="18" charset="0"/>
                <a:ea typeface="宋体" panose="02010600030101010101" pitchFamily="2" charset="-122"/>
              </a:rPr>
              <a:t>如果你选择订票方式（</a:t>
            </a:r>
            <a:r>
              <a:rPr lang="en-US" altLang="zh-CN" sz="2000" b="1">
                <a:latin typeface="Times New Roman" panose="02020603050405020304" pitchFamily="18" charset="0"/>
                <a:ea typeface="宋体" panose="02010600030101010101" pitchFamily="2" charset="-122"/>
              </a:rPr>
              <a:t>1</a:t>
            </a:r>
            <a:r>
              <a:rPr lang="zh-CN" altLang="en-US" sz="2000" b="1">
                <a:latin typeface="Times New Roman" panose="02020603050405020304" pitchFamily="18" charset="0"/>
                <a:ea typeface="宋体" panose="02010600030101010101" pitchFamily="2" charset="-122"/>
              </a:rPr>
              <a:t>），你实际上就与航空公司签订了一个远期合同。</a:t>
            </a:r>
          </a:p>
          <a:p>
            <a:pPr algn="just">
              <a:lnSpc>
                <a:spcPct val="125000"/>
              </a:lnSpc>
            </a:pPr>
            <a:r>
              <a:rPr lang="zh-CN" altLang="en-US" sz="2000" b="1">
                <a:latin typeface="Times New Roman" panose="02020603050405020304" pitchFamily="18" charset="0"/>
                <a:ea typeface="宋体" panose="02010600030101010101" pitchFamily="2" charset="-122"/>
              </a:rPr>
              <a:t>远期合约的好处是：无论将来机票价格如何变动，大于</a:t>
            </a:r>
            <a:r>
              <a:rPr lang="en-US" altLang="zh-CN" sz="2000" b="1">
                <a:latin typeface="Times New Roman" panose="02020603050405020304" pitchFamily="18" charset="0"/>
                <a:ea typeface="宋体" panose="02010600030101010101" pitchFamily="2" charset="-122"/>
              </a:rPr>
              <a:t>1000</a:t>
            </a:r>
            <a:r>
              <a:rPr lang="zh-CN" altLang="en-US" sz="2000" b="1">
                <a:latin typeface="Times New Roman" panose="02020603050405020304" pitchFamily="18" charset="0"/>
                <a:ea typeface="宋体" panose="02010600030101010101" pitchFamily="2" charset="-122"/>
              </a:rPr>
              <a:t>，抑或小于</a:t>
            </a:r>
            <a:r>
              <a:rPr lang="en-US" altLang="zh-CN" sz="2000" b="1">
                <a:latin typeface="Times New Roman" panose="02020603050405020304" pitchFamily="18" charset="0"/>
                <a:ea typeface="宋体" panose="02010600030101010101" pitchFamily="2" charset="-122"/>
              </a:rPr>
              <a:t>1000</a:t>
            </a:r>
            <a:r>
              <a:rPr lang="zh-CN" altLang="en-US" sz="2000" b="1">
                <a:latin typeface="Times New Roman" panose="02020603050405020304" pitchFamily="18" charset="0"/>
                <a:ea typeface="宋体" panose="02010600030101010101" pitchFamily="2" charset="-122"/>
              </a:rPr>
              <a:t>，你只需支付</a:t>
            </a:r>
            <a:r>
              <a:rPr lang="en-US" altLang="zh-CN" sz="2000" b="1">
                <a:latin typeface="Times New Roman" panose="02020603050405020304" pitchFamily="18" charset="0"/>
                <a:ea typeface="宋体" panose="02010600030101010101" pitchFamily="2" charset="-122"/>
              </a:rPr>
              <a:t>1000</a:t>
            </a:r>
            <a:r>
              <a:rPr lang="zh-CN" altLang="en-US" sz="2000" b="1">
                <a:latin typeface="Times New Roman" panose="02020603050405020304" pitchFamily="18" charset="0"/>
                <a:ea typeface="宋体" panose="02010600030101010101" pitchFamily="2" charset="-122"/>
              </a:rPr>
              <a:t>美元。因此，通过远期购票合约，你消除了未来机票价格超过</a:t>
            </a:r>
            <a:r>
              <a:rPr lang="en-US" altLang="zh-CN" sz="2000" b="1">
                <a:latin typeface="Times New Roman" panose="02020603050405020304" pitchFamily="18" charset="0"/>
                <a:ea typeface="宋体" panose="02010600030101010101" pitchFamily="2" charset="-122"/>
              </a:rPr>
              <a:t>1000</a:t>
            </a:r>
            <a:r>
              <a:rPr lang="zh-CN" altLang="en-US" sz="2000" b="1">
                <a:latin typeface="Times New Roman" panose="02020603050405020304" pitchFamily="18" charset="0"/>
                <a:ea typeface="宋体" panose="02010600030101010101" pitchFamily="2" charset="-122"/>
              </a:rPr>
              <a:t>美元的风险。</a:t>
            </a:r>
            <a:endParaRPr lang="en-US" altLang="zh-CN" sz="2000" b="1">
              <a:latin typeface="Times New Roman" panose="02020603050405020304" pitchFamily="18" charset="0"/>
              <a:ea typeface="宋体" panose="02010600030101010101" pitchFamily="2" charset="-122"/>
            </a:endParaRPr>
          </a:p>
          <a:p>
            <a:pPr algn="just">
              <a:lnSpc>
                <a:spcPct val="125000"/>
              </a:lnSpc>
            </a:pPr>
            <a:r>
              <a:rPr lang="zh-CN" altLang="en-US" sz="2000" b="1">
                <a:latin typeface="Times New Roman" panose="02020603050405020304" pitchFamily="18" charset="0"/>
                <a:ea typeface="宋体" panose="02010600030101010101" pitchFamily="2" charset="-122"/>
              </a:rPr>
              <a:t>不好处是：如果航班当天的价格小于</a:t>
            </a:r>
            <a:r>
              <a:rPr lang="en-US" altLang="zh-CN" sz="2000" b="1">
                <a:latin typeface="Times New Roman" panose="02020603050405020304" pitchFamily="18" charset="0"/>
                <a:ea typeface="宋体" panose="02010600030101010101" pitchFamily="2" charset="-122"/>
              </a:rPr>
              <a:t>1000</a:t>
            </a:r>
            <a:r>
              <a:rPr lang="zh-CN" altLang="en-US" sz="2000" b="1">
                <a:latin typeface="Times New Roman" panose="02020603050405020304" pitchFamily="18" charset="0"/>
                <a:ea typeface="宋体" panose="02010600030101010101" pitchFamily="2" charset="-122"/>
              </a:rPr>
              <a:t>美元，比如</a:t>
            </a:r>
            <a:r>
              <a:rPr lang="en-US" altLang="zh-CN" sz="2000" b="1">
                <a:latin typeface="Times New Roman" panose="02020603050405020304" pitchFamily="18" charset="0"/>
                <a:ea typeface="宋体" panose="02010600030101010101" pitchFamily="2" charset="-122"/>
              </a:rPr>
              <a:t>500</a:t>
            </a:r>
            <a:r>
              <a:rPr lang="zh-CN" altLang="en-US" sz="2000" b="1">
                <a:latin typeface="Times New Roman" panose="02020603050405020304" pitchFamily="18" charset="0"/>
                <a:ea typeface="宋体" panose="02010600030101010101" pitchFamily="2" charset="-122"/>
              </a:rPr>
              <a:t>美元，你仍需按合约支付</a:t>
            </a:r>
            <a:r>
              <a:rPr lang="en-US" altLang="zh-CN" sz="2000" b="1">
                <a:latin typeface="Times New Roman" panose="02020603050405020304" pitchFamily="18" charset="0"/>
                <a:ea typeface="宋体" panose="02010600030101010101" pitchFamily="2" charset="-122"/>
              </a:rPr>
              <a:t>1000</a:t>
            </a:r>
            <a:r>
              <a:rPr lang="zh-CN" altLang="en-US" sz="2000" b="1">
                <a:latin typeface="Times New Roman" panose="02020603050405020304" pitchFamily="18" charset="0"/>
                <a:ea typeface="宋体" panose="02010600030101010101" pitchFamily="2" charset="-122"/>
              </a:rPr>
              <a:t>美元。</a:t>
            </a:r>
            <a:endParaRPr lang="en-US" altLang="zh-CN" sz="2000" b="1">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8611">
                                            <p:txEl>
                                              <p:pRg st="0" end="0"/>
                                            </p:txEl>
                                          </p:spTgt>
                                        </p:tgtEl>
                                        <p:attrNameLst>
                                          <p:attrName>style.visibility</p:attrName>
                                        </p:attrNameLst>
                                      </p:cBhvr>
                                      <p:to>
                                        <p:strVal val="visible"/>
                                      </p:to>
                                    </p:set>
                                    <p:animEffect transition="in" filter="blinds(horizontal)">
                                      <p:cBhvr>
                                        <p:cTn id="7" dur="500"/>
                                        <p:tgtEl>
                                          <p:spTgt spid="7086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8611">
                                            <p:txEl>
                                              <p:pRg st="1" end="1"/>
                                            </p:txEl>
                                          </p:spTgt>
                                        </p:tgtEl>
                                        <p:attrNameLst>
                                          <p:attrName>style.visibility</p:attrName>
                                        </p:attrNameLst>
                                      </p:cBhvr>
                                      <p:to>
                                        <p:strVal val="visible"/>
                                      </p:to>
                                    </p:set>
                                    <p:animEffect transition="in" filter="blinds(horizontal)">
                                      <p:cBhvr>
                                        <p:cTn id="12" dur="500"/>
                                        <p:tgtEl>
                                          <p:spTgt spid="7086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8611">
                                            <p:txEl>
                                              <p:pRg st="2" end="2"/>
                                            </p:txEl>
                                          </p:spTgt>
                                        </p:tgtEl>
                                        <p:attrNameLst>
                                          <p:attrName>style.visibility</p:attrName>
                                        </p:attrNameLst>
                                      </p:cBhvr>
                                      <p:to>
                                        <p:strVal val="visible"/>
                                      </p:to>
                                    </p:set>
                                    <p:animEffect transition="in" filter="blinds(horizontal)">
                                      <p:cBhvr>
                                        <p:cTn id="17" dur="500"/>
                                        <p:tgtEl>
                                          <p:spTgt spid="708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08612">
                                            <p:txEl>
                                              <p:pRg st="0" end="0"/>
                                            </p:txEl>
                                          </p:spTgt>
                                        </p:tgtEl>
                                        <p:attrNameLst>
                                          <p:attrName>style.visibility</p:attrName>
                                        </p:attrNameLst>
                                      </p:cBhvr>
                                      <p:to>
                                        <p:strVal val="visible"/>
                                      </p:to>
                                    </p:set>
                                    <p:animEffect transition="in" filter="blinds(horizontal)">
                                      <p:cBhvr>
                                        <p:cTn id="22" dur="500"/>
                                        <p:tgtEl>
                                          <p:spTgt spid="70861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08612">
                                            <p:txEl>
                                              <p:pRg st="1" end="1"/>
                                            </p:txEl>
                                          </p:spTgt>
                                        </p:tgtEl>
                                        <p:attrNameLst>
                                          <p:attrName>style.visibility</p:attrName>
                                        </p:attrNameLst>
                                      </p:cBhvr>
                                      <p:to>
                                        <p:strVal val="visible"/>
                                      </p:to>
                                    </p:set>
                                    <p:animEffect transition="in" filter="blinds(horizontal)">
                                      <p:cBhvr>
                                        <p:cTn id="27" dur="500"/>
                                        <p:tgtEl>
                                          <p:spTgt spid="708612">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08612">
                                            <p:txEl>
                                              <p:pRg st="2" end="2"/>
                                            </p:txEl>
                                          </p:spTgt>
                                        </p:tgtEl>
                                        <p:attrNameLst>
                                          <p:attrName>style.visibility</p:attrName>
                                        </p:attrNameLst>
                                      </p:cBhvr>
                                      <p:to>
                                        <p:strVal val="visible"/>
                                      </p:to>
                                    </p:set>
                                    <p:animEffect transition="in" filter="blinds(horizontal)">
                                      <p:cBhvr>
                                        <p:cTn id="32" dur="500"/>
                                        <p:tgtEl>
                                          <p:spTgt spid="7086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1" grpId="0" build="p"/>
      <p:bldP spid="70861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C25FE240-E2D1-1F59-6FB4-904B03D73590}"/>
              </a:ext>
            </a:extLst>
          </p:cNvPr>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fld id="{3D763F95-9615-43C5-AB85-890F8D81CD64}" type="slidenum">
              <a:rPr lang="zh-CN" altLang="en-US" sz="2400">
                <a:latin typeface="ZapfDingbats"/>
              </a:rPr>
              <a:pPr algn="ctr">
                <a:spcBef>
                  <a:spcPct val="0"/>
                </a:spcBef>
                <a:buClrTx/>
                <a:buSzTx/>
                <a:buFontTx/>
                <a:buNone/>
              </a:pPr>
              <a:t>7</a:t>
            </a:fld>
            <a:endParaRPr lang="en-US" altLang="zh-CN" sz="2400">
              <a:latin typeface="ZapfDingbats"/>
            </a:endParaRPr>
          </a:p>
        </p:txBody>
      </p:sp>
      <p:sp>
        <p:nvSpPr>
          <p:cNvPr id="93186" name="Rectangle 2">
            <a:extLst>
              <a:ext uri="{FF2B5EF4-FFF2-40B4-BE49-F238E27FC236}">
                <a16:creationId xmlns:a16="http://schemas.microsoft.com/office/drawing/2014/main" id="{443C8F88-5F23-2586-6E9B-1F798C737EF4}"/>
              </a:ext>
            </a:extLst>
          </p:cNvPr>
          <p:cNvSpPr>
            <a:spLocks noGrp="1" noChangeArrowheads="1"/>
          </p:cNvSpPr>
          <p:nvPr>
            <p:ph type="title"/>
          </p:nvPr>
        </p:nvSpPr>
        <p:spPr>
          <a:xfrm>
            <a:off x="457200" y="476672"/>
            <a:ext cx="8229600" cy="940966"/>
          </a:xfrm>
        </p:spPr>
        <p:txBody>
          <a:bodyPr vert="horz" wrap="square" lIns="91440" tIns="45720" rIns="91440" bIns="45720" numCol="1" anchor="t" anchorCtr="0" compatLnSpc="1">
            <a:prstTxWarp prst="textNoShape">
              <a:avLst/>
            </a:prstTxWarp>
          </a:bodyPr>
          <a:lstStyle/>
          <a:p>
            <a:pPr eaLnBrk="1" hangingPunct="1">
              <a:defRPr/>
            </a:pPr>
            <a:r>
              <a:rPr lang="zh-CN" altLang="en-US" sz="3600" dirty="0">
                <a:effectLst>
                  <a:outerShdw blurRad="38100" dist="38100" dir="2700000" algn="tl">
                    <a:srgbClr val="C0C0C0"/>
                  </a:outerShdw>
                </a:effectLst>
                <a:ea typeface="宋体" panose="02010600030101010101" pitchFamily="2" charset="-122"/>
              </a:rPr>
              <a:t>举例：运用外汇远期锁定未来外汇价格</a:t>
            </a:r>
            <a:endParaRPr lang="en-US" altLang="zh-CN" sz="3600" dirty="0">
              <a:effectLst>
                <a:outerShdw blurRad="38100" dist="38100" dir="2700000" algn="tl">
                  <a:srgbClr val="C0C0C0"/>
                </a:outerShdw>
              </a:effectLst>
              <a:ea typeface="宋体" panose="02010600030101010101" pitchFamily="2" charset="-122"/>
            </a:endParaRPr>
          </a:p>
        </p:txBody>
      </p:sp>
      <p:sp>
        <p:nvSpPr>
          <p:cNvPr id="10244" name="Rectangle 3">
            <a:extLst>
              <a:ext uri="{FF2B5EF4-FFF2-40B4-BE49-F238E27FC236}">
                <a16:creationId xmlns:a16="http://schemas.microsoft.com/office/drawing/2014/main" id="{D87656BE-99CD-017C-EFCF-F0CB052A04B3}"/>
              </a:ext>
            </a:extLst>
          </p:cNvPr>
          <p:cNvSpPr>
            <a:spLocks noGrp="1" noChangeArrowheads="1"/>
          </p:cNvSpPr>
          <p:nvPr>
            <p:ph type="body" idx="1"/>
          </p:nvPr>
        </p:nvSpPr>
        <p:spPr>
          <a:xfrm>
            <a:off x="395288" y="1196975"/>
            <a:ext cx="7916862" cy="4114800"/>
          </a:xfrm>
        </p:spPr>
        <p:txBody>
          <a:bodyPr/>
          <a:lstStyle/>
          <a:p>
            <a:pPr algn="just" eaLnBrk="1" hangingPunct="1">
              <a:lnSpc>
                <a:spcPct val="125000"/>
              </a:lnSpc>
            </a:pPr>
            <a:r>
              <a:rPr lang="zh-CN" altLang="en-US" sz="2400" dirty="0">
                <a:ea typeface="宋体" panose="02010600030101010101" pitchFamily="2" charset="-122"/>
              </a:rPr>
              <a:t>假定今日为</a:t>
            </a:r>
            <a:r>
              <a:rPr lang="en-US" altLang="zh-CN" sz="2400" dirty="0">
                <a:ea typeface="宋体" panose="02010600030101010101" pitchFamily="2" charset="-122"/>
              </a:rPr>
              <a:t>20**</a:t>
            </a:r>
            <a:r>
              <a:rPr lang="zh-CN" altLang="en-US" sz="2400" dirty="0">
                <a:ea typeface="宋体" panose="02010600030101010101" pitchFamily="2" charset="-122"/>
              </a:rPr>
              <a:t>年</a:t>
            </a:r>
            <a:r>
              <a:rPr lang="en-US" altLang="zh-CN" sz="2400" dirty="0">
                <a:ea typeface="宋体" panose="02010600030101010101" pitchFamily="2" charset="-122"/>
              </a:rPr>
              <a:t>1</a:t>
            </a:r>
            <a:r>
              <a:rPr lang="zh-CN" altLang="en-US" sz="2400" dirty="0">
                <a:ea typeface="宋体" panose="02010600030101010101" pitchFamily="2" charset="-122"/>
              </a:rPr>
              <a:t>月</a:t>
            </a:r>
            <a:r>
              <a:rPr lang="en-US" altLang="zh-CN" sz="2400" dirty="0">
                <a:ea typeface="宋体" panose="02010600030101010101" pitchFamily="2" charset="-122"/>
              </a:rPr>
              <a:t>1</a:t>
            </a:r>
            <a:r>
              <a:rPr lang="zh-CN" altLang="en-US" sz="2400" dirty="0">
                <a:ea typeface="宋体" panose="02010600030101010101" pitchFamily="2" charset="-122"/>
              </a:rPr>
              <a:t>日，某公司做对外贸易，公司财务员知道公司</a:t>
            </a:r>
            <a:r>
              <a:rPr lang="en-US" altLang="zh-CN" sz="2400" dirty="0">
                <a:ea typeface="宋体" panose="02010600030101010101" pitchFamily="2" charset="-122"/>
              </a:rPr>
              <a:t>3</a:t>
            </a:r>
            <a:r>
              <a:rPr lang="zh-CN" altLang="en-US" sz="2400" dirty="0">
                <a:ea typeface="宋体" panose="02010600030101010101" pitchFamily="2" charset="-122"/>
              </a:rPr>
              <a:t>个月之后（即</a:t>
            </a:r>
            <a:r>
              <a:rPr lang="en-US" altLang="zh-CN" sz="2400" dirty="0">
                <a:ea typeface="宋体" panose="02010600030101010101" pitchFamily="2" charset="-122"/>
              </a:rPr>
              <a:t>4</a:t>
            </a:r>
            <a:r>
              <a:rPr lang="zh-CN" altLang="en-US" sz="2400" dirty="0">
                <a:ea typeface="宋体" panose="02010600030101010101" pitchFamily="2" charset="-122"/>
              </a:rPr>
              <a:t>月</a:t>
            </a:r>
            <a:r>
              <a:rPr lang="en-US" altLang="zh-CN" sz="2400" dirty="0">
                <a:ea typeface="宋体" panose="02010600030101010101" pitchFamily="2" charset="-122"/>
              </a:rPr>
              <a:t>1</a:t>
            </a:r>
            <a:r>
              <a:rPr lang="zh-CN" altLang="en-US" sz="2400" dirty="0">
                <a:ea typeface="宋体" panose="02010600030101010101" pitchFamily="2" charset="-122"/>
              </a:rPr>
              <a:t>日）将收到</a:t>
            </a:r>
            <a:r>
              <a:rPr lang="en-US" altLang="zh-CN" sz="2400" dirty="0">
                <a:ea typeface="宋体" panose="02010600030101010101" pitchFamily="2" charset="-122"/>
              </a:rPr>
              <a:t>100</a:t>
            </a:r>
            <a:r>
              <a:rPr lang="zh-CN" altLang="en-US" sz="2400" dirty="0">
                <a:ea typeface="宋体" panose="02010600030101010101" pitchFamily="2" charset="-122"/>
              </a:rPr>
              <a:t>万美元的货款。但公司面临美元汇率波动带来的风险。</a:t>
            </a:r>
          </a:p>
          <a:p>
            <a:pPr algn="just" eaLnBrk="1" hangingPunct="1">
              <a:lnSpc>
                <a:spcPct val="125000"/>
              </a:lnSpc>
            </a:pPr>
            <a:r>
              <a:rPr lang="zh-CN" altLang="en-US" sz="2400" dirty="0">
                <a:ea typeface="宋体" panose="02010600030101010101" pitchFamily="2" charset="-122"/>
              </a:rPr>
              <a:t>银行报出</a:t>
            </a:r>
            <a:r>
              <a:rPr lang="en-US" altLang="zh-CN" sz="2400" dirty="0">
                <a:ea typeface="宋体" panose="02010600030101010101" pitchFamily="2" charset="-122"/>
              </a:rPr>
              <a:t>3</a:t>
            </a:r>
            <a:r>
              <a:rPr lang="zh-CN" altLang="en-US" sz="2400" dirty="0">
                <a:ea typeface="宋体" panose="02010600030101010101" pitchFamily="2" charset="-122"/>
              </a:rPr>
              <a:t>个月远期外汇汇率为</a:t>
            </a:r>
            <a:r>
              <a:rPr lang="en-US" altLang="zh-CN" sz="2400" dirty="0">
                <a:ea typeface="宋体" panose="02010600030101010101" pitchFamily="2" charset="-122"/>
              </a:rPr>
              <a:t>1</a:t>
            </a:r>
            <a:r>
              <a:rPr lang="zh-CN" altLang="en-US" sz="2400" dirty="0">
                <a:ea typeface="宋体" panose="02010600030101010101" pitchFamily="2" charset="-122"/>
              </a:rPr>
              <a:t>美元</a:t>
            </a:r>
            <a:r>
              <a:rPr lang="en-US" altLang="zh-CN" sz="2400" dirty="0">
                <a:ea typeface="宋体" panose="02010600030101010101" pitchFamily="2" charset="-122"/>
              </a:rPr>
              <a:t>=7.0272</a:t>
            </a:r>
            <a:r>
              <a:rPr lang="zh-CN" altLang="en-US" sz="2400" dirty="0">
                <a:ea typeface="宋体" panose="02010600030101010101" pitchFamily="2" charset="-122"/>
              </a:rPr>
              <a:t>人民币。因此该公司可与银行订立远期合约，约定该公司于</a:t>
            </a:r>
            <a:r>
              <a:rPr lang="en-US" altLang="zh-CN" sz="2400" dirty="0">
                <a:ea typeface="宋体" panose="02010600030101010101" pitchFamily="2" charset="-122"/>
              </a:rPr>
              <a:t>4</a:t>
            </a:r>
            <a:r>
              <a:rPr lang="zh-CN" altLang="en-US" sz="2400" dirty="0">
                <a:ea typeface="宋体" panose="02010600030101010101" pitchFamily="2" charset="-122"/>
              </a:rPr>
              <a:t>月</a:t>
            </a:r>
            <a:r>
              <a:rPr lang="en-US" altLang="zh-CN" sz="2400" dirty="0">
                <a:ea typeface="宋体" panose="02010600030101010101" pitchFamily="2" charset="-122"/>
              </a:rPr>
              <a:t>1</a:t>
            </a:r>
            <a:r>
              <a:rPr lang="zh-CN" altLang="en-US" sz="2400" dirty="0">
                <a:ea typeface="宋体" panose="02010600030101010101" pitchFamily="2" charset="-122"/>
              </a:rPr>
              <a:t>日将</a:t>
            </a:r>
            <a:r>
              <a:rPr lang="en-US" altLang="zh-CN" sz="2400" dirty="0">
                <a:ea typeface="宋体" panose="02010600030101010101" pitchFamily="2" charset="-122"/>
              </a:rPr>
              <a:t>100</a:t>
            </a:r>
            <a:r>
              <a:rPr lang="zh-CN" altLang="en-US" sz="2400" dirty="0">
                <a:ea typeface="宋体" panose="02010600030101010101" pitchFamily="2" charset="-122"/>
              </a:rPr>
              <a:t>万美元以</a:t>
            </a:r>
            <a:r>
              <a:rPr lang="en-US" altLang="zh-CN" sz="2400" dirty="0">
                <a:ea typeface="宋体" panose="02010600030101010101" pitchFamily="2" charset="-122"/>
              </a:rPr>
              <a:t>1</a:t>
            </a:r>
            <a:r>
              <a:rPr lang="zh-CN" altLang="en-US" sz="2400" dirty="0">
                <a:ea typeface="宋体" panose="02010600030101010101" pitchFamily="2" charset="-122"/>
              </a:rPr>
              <a:t>美元对</a:t>
            </a:r>
            <a:r>
              <a:rPr lang="en-US" altLang="zh-CN" sz="2400" dirty="0">
                <a:ea typeface="宋体" panose="02010600030101010101" pitchFamily="2" charset="-122"/>
              </a:rPr>
              <a:t>7.0272</a:t>
            </a:r>
            <a:r>
              <a:rPr lang="zh-CN" altLang="en-US" sz="2400" dirty="0">
                <a:ea typeface="宋体" panose="02010600030101010101" pitchFamily="2" charset="-122"/>
              </a:rPr>
              <a:t>人民币的价格卖给银行。</a:t>
            </a:r>
          </a:p>
          <a:p>
            <a:pPr algn="just" eaLnBrk="1" hangingPunct="1">
              <a:lnSpc>
                <a:spcPct val="125000"/>
              </a:lnSpc>
            </a:pPr>
            <a:r>
              <a:rPr lang="zh-CN" altLang="en-US" sz="2400" dirty="0">
                <a:ea typeface="宋体" panose="02010600030101010101" pitchFamily="2" charset="-122"/>
              </a:rPr>
              <a:t>在此合约中，公司属于空头，银行属于多头。不论汇率此后如何变动，双方都负有在</a:t>
            </a:r>
            <a:r>
              <a:rPr lang="en-US" altLang="zh-CN" sz="2400" dirty="0">
                <a:ea typeface="宋体" panose="02010600030101010101" pitchFamily="2" charset="-122"/>
              </a:rPr>
              <a:t>3</a:t>
            </a:r>
            <a:r>
              <a:rPr lang="zh-CN" altLang="en-US" sz="2400" dirty="0">
                <a:ea typeface="宋体" panose="02010600030101010101" pitchFamily="2" charset="-122"/>
              </a:rPr>
              <a:t>个月后（</a:t>
            </a:r>
            <a:r>
              <a:rPr lang="en-US" altLang="zh-CN" sz="2400" dirty="0">
                <a:ea typeface="宋体" panose="02010600030101010101" pitchFamily="2" charset="-122"/>
              </a:rPr>
              <a:t>4</a:t>
            </a:r>
            <a:r>
              <a:rPr lang="zh-CN" altLang="en-US" sz="2400" dirty="0">
                <a:ea typeface="宋体" panose="02010600030101010101" pitchFamily="2" charset="-122"/>
              </a:rPr>
              <a:t>月</a:t>
            </a:r>
            <a:r>
              <a:rPr lang="en-US" altLang="zh-CN" sz="2400" dirty="0">
                <a:ea typeface="宋体" panose="02010600030101010101" pitchFamily="2" charset="-122"/>
              </a:rPr>
              <a:t>1</a:t>
            </a:r>
            <a:r>
              <a:rPr lang="zh-CN" altLang="en-US" sz="2400" dirty="0">
                <a:ea typeface="宋体" panose="02010600030101010101" pitchFamily="2" charset="-122"/>
              </a:rPr>
              <a:t>日）以</a:t>
            </a:r>
            <a:r>
              <a:rPr lang="en-US" altLang="zh-CN" sz="2400" dirty="0">
                <a:ea typeface="宋体" panose="02010600030101010101" pitchFamily="2" charset="-122"/>
              </a:rPr>
              <a:t>1</a:t>
            </a:r>
            <a:r>
              <a:rPr lang="zh-CN" altLang="en-US" sz="2400" dirty="0">
                <a:ea typeface="宋体" panose="02010600030101010101" pitchFamily="2" charset="-122"/>
              </a:rPr>
              <a:t>美元</a:t>
            </a:r>
            <a:r>
              <a:rPr lang="en-US" altLang="zh-CN" sz="2400" dirty="0">
                <a:ea typeface="宋体" panose="02010600030101010101" pitchFamily="2" charset="-122"/>
              </a:rPr>
              <a:t>=7.0272</a:t>
            </a:r>
            <a:r>
              <a:rPr lang="zh-CN" altLang="en-US" sz="2400" dirty="0">
                <a:ea typeface="宋体" panose="02010600030101010101" pitchFamily="2" charset="-122"/>
              </a:rPr>
              <a:t>人民币的价格买入（银行）和卖出（公司）</a:t>
            </a:r>
            <a:r>
              <a:rPr lang="en-US" altLang="zh-CN" sz="2400" dirty="0">
                <a:ea typeface="宋体" panose="02010600030101010101" pitchFamily="2" charset="-122"/>
              </a:rPr>
              <a:t>100</a:t>
            </a:r>
            <a:r>
              <a:rPr lang="zh-CN" altLang="en-US" sz="2400" dirty="0">
                <a:ea typeface="宋体" panose="02010600030101010101" pitchFamily="2" charset="-122"/>
              </a:rPr>
              <a:t>万美元的义务，从而解除汇率风险。</a:t>
            </a: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E1FEC62-EC89-AF72-A599-8954BC04CF27}"/>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lnSpc>
                <a:spcPct val="125000"/>
              </a:lnSpc>
              <a:spcBef>
                <a:spcPct val="0"/>
              </a:spcBef>
              <a:buClrTx/>
              <a:buSzTx/>
              <a:buFontTx/>
              <a:buNone/>
            </a:pPr>
            <a:endParaRPr lang="zh-CN" altLang="en-US" sz="2400">
              <a:latin typeface="ZapfDingbats"/>
            </a:endParaRPr>
          </a:p>
        </p:txBody>
      </p:sp>
      <p:sp>
        <p:nvSpPr>
          <p:cNvPr id="712707" name="Rectangle 3">
            <a:extLst>
              <a:ext uri="{FF2B5EF4-FFF2-40B4-BE49-F238E27FC236}">
                <a16:creationId xmlns:a16="http://schemas.microsoft.com/office/drawing/2014/main" id="{B725BDB4-D990-0F63-F017-88BFA4D86FBE}"/>
              </a:ext>
            </a:extLst>
          </p:cNvPr>
          <p:cNvSpPr>
            <a:spLocks noGrp="1" noChangeArrowheads="1"/>
          </p:cNvSpPr>
          <p:nvPr>
            <p:ph type="title"/>
          </p:nvPr>
        </p:nvSpPr>
        <p:spPr bwMode="auto">
          <a:xfrm>
            <a:off x="566738" y="333375"/>
            <a:ext cx="8294687" cy="803275"/>
          </a:xfrm>
          <a:ln w="12700">
            <a:miter lim="800000"/>
            <a:headEnd/>
            <a:tailEnd/>
          </a:ln>
        </p:spPr>
        <p:txBody>
          <a:bodyPr vert="horz" wrap="square" lIns="90488" tIns="44450" rIns="90488" bIns="44450" numCol="1" anchor="ctr" anchorCtr="0" compatLnSpc="1">
            <a:prstTxWarp prst="textNoShape">
              <a:avLst/>
            </a:prstTxWarp>
          </a:bodyPr>
          <a:lstStyle/>
          <a:p>
            <a:pPr>
              <a:lnSpc>
                <a:spcPct val="125000"/>
              </a:lnSpc>
              <a:defRPr/>
            </a:pPr>
            <a:r>
              <a:rPr lang="zh-CN" altLang="en-US" dirty="0">
                <a:effectLst>
                  <a:outerShdw blurRad="38100" dist="38100" dir="2700000" algn="tl">
                    <a:srgbClr val="C0C0C0"/>
                  </a:outerShdw>
                </a:effectLst>
                <a:ea typeface="宋体" pitchFamily="2" charset="-122"/>
              </a:rPr>
              <a:t>远期合约发明的初衷和用途</a:t>
            </a:r>
            <a:endParaRPr lang="en-US" altLang="zh-CN" dirty="0">
              <a:effectLst>
                <a:outerShdw blurRad="38100" dist="38100" dir="2700000" algn="tl">
                  <a:srgbClr val="C0C0C0"/>
                </a:outerShdw>
              </a:effectLst>
              <a:ea typeface="宋体" pitchFamily="2" charset="-122"/>
            </a:endParaRPr>
          </a:p>
        </p:txBody>
      </p:sp>
      <p:sp>
        <p:nvSpPr>
          <p:cNvPr id="712708" name="Rectangle 4">
            <a:extLst>
              <a:ext uri="{FF2B5EF4-FFF2-40B4-BE49-F238E27FC236}">
                <a16:creationId xmlns:a16="http://schemas.microsoft.com/office/drawing/2014/main" id="{D73CF12D-11FC-CD4B-8B22-28B13E39799F}"/>
              </a:ext>
            </a:extLst>
          </p:cNvPr>
          <p:cNvSpPr>
            <a:spLocks noGrp="1" noChangeArrowheads="1"/>
          </p:cNvSpPr>
          <p:nvPr>
            <p:ph type="body" idx="1"/>
          </p:nvPr>
        </p:nvSpPr>
        <p:spPr>
          <a:xfrm>
            <a:off x="468313" y="1268413"/>
            <a:ext cx="3962400" cy="4624387"/>
          </a:xfrm>
        </p:spPr>
        <p:txBody>
          <a:bodyPr lIns="90488" rIns="90488"/>
          <a:lstStyle/>
          <a:p>
            <a:pPr>
              <a:lnSpc>
                <a:spcPct val="125000"/>
              </a:lnSpc>
            </a:pPr>
            <a:r>
              <a:rPr lang="zh-CN" altLang="en-US" sz="1800" b="1">
                <a:latin typeface="Times New Roman" panose="02020603050405020304" pitchFamily="18" charset="0"/>
                <a:ea typeface="宋体" panose="02010600030101010101" pitchFamily="2" charset="-122"/>
                <a:cs typeface="Times New Roman" panose="02020603050405020304" pitchFamily="18" charset="0"/>
              </a:rPr>
              <a:t>农民种小麦，现在离收割还有</a:t>
            </a:r>
            <a:r>
              <a:rPr lang="en-US" altLang="zh-CN" sz="1800" b="1">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b="1">
                <a:latin typeface="Times New Roman" panose="02020603050405020304" pitchFamily="18" charset="0"/>
                <a:ea typeface="宋体" panose="02010600030101010101" pitchFamily="2" charset="-122"/>
                <a:cs typeface="Times New Roman" panose="02020603050405020304" pitchFamily="18" charset="0"/>
              </a:rPr>
              <a:t>月。在收成规模可以确定的情况下，其面临的最大风险是未来小麦的价格波动。</a:t>
            </a:r>
          </a:p>
          <a:p>
            <a:pPr>
              <a:lnSpc>
                <a:spcPct val="125000"/>
              </a:lnSpc>
            </a:pPr>
            <a:r>
              <a:rPr lang="zh-CN" altLang="en-US" sz="1800" b="1">
                <a:latin typeface="Times New Roman" panose="02020603050405020304" pitchFamily="18" charset="0"/>
                <a:ea typeface="宋体" panose="02010600030101010101" pitchFamily="2" charset="-122"/>
                <a:cs typeface="Times New Roman" panose="02020603050405020304" pitchFamily="18" charset="0"/>
              </a:rPr>
              <a:t>他想现在就确定未来的小麦销售价格，以消除未来价格不确定性相关的风险。</a:t>
            </a:r>
            <a:endParaRPr lang="en-US" altLang="zh-CN" sz="1800" b="1">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zh-CN" altLang="en-US" sz="1800" b="1">
                <a:latin typeface="Times New Roman" panose="02020603050405020304" pitchFamily="18" charset="0"/>
                <a:ea typeface="宋体" panose="02010600030101010101" pitchFamily="2" charset="-122"/>
                <a:cs typeface="Times New Roman" panose="02020603050405020304" pitchFamily="18" charset="0"/>
              </a:rPr>
              <a:t>相反，面包师需要用小麦做面包，他担心的是未来小麦价格上涨的风险。他希望现在就确定未来小麦的收购价格。</a:t>
            </a:r>
            <a:endParaRPr lang="en-US" altLang="zh-CN" sz="18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2709" name="Rectangle 5">
            <a:extLst>
              <a:ext uri="{FF2B5EF4-FFF2-40B4-BE49-F238E27FC236}">
                <a16:creationId xmlns:a16="http://schemas.microsoft.com/office/drawing/2014/main" id="{1DF1BC0D-7CE1-C562-DE8D-C9EFC691BFB9}"/>
              </a:ext>
            </a:extLst>
          </p:cNvPr>
          <p:cNvSpPr>
            <a:spLocks noChangeArrowheads="1"/>
          </p:cNvSpPr>
          <p:nvPr/>
        </p:nvSpPr>
        <p:spPr bwMode="auto">
          <a:xfrm>
            <a:off x="4713288" y="1268413"/>
            <a:ext cx="403542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nSpc>
                <a:spcPct val="125000"/>
              </a:lnSpc>
            </a:pPr>
            <a:r>
              <a:rPr lang="zh-CN" altLang="en-US" sz="2000" b="1">
                <a:latin typeface="Times New Roman" panose="02020603050405020304" pitchFamily="18" charset="0"/>
                <a:cs typeface="Times New Roman" panose="02020603050405020304" pitchFamily="18" charset="0"/>
              </a:rPr>
              <a:t>面包师和农民是签订远期合约的天然交易对手。</a:t>
            </a:r>
            <a:endParaRPr lang="en-US" altLang="zh-CN" sz="2000" b="1">
              <a:latin typeface="Times New Roman" panose="02020603050405020304" pitchFamily="18" charset="0"/>
              <a:cs typeface="Times New Roman" panose="02020603050405020304" pitchFamily="18" charset="0"/>
            </a:endParaRPr>
          </a:p>
          <a:p>
            <a:pPr>
              <a:lnSpc>
                <a:spcPct val="125000"/>
              </a:lnSpc>
            </a:pPr>
            <a:r>
              <a:rPr lang="zh-CN" altLang="en-US" sz="2000" b="1">
                <a:latin typeface="Times New Roman" panose="02020603050405020304" pitchFamily="18" charset="0"/>
                <a:cs typeface="Times New Roman" panose="02020603050405020304" pitchFamily="18" charset="0"/>
              </a:rPr>
              <a:t>假设农民的小麦作物规模为</a:t>
            </a:r>
            <a:r>
              <a:rPr lang="en-US" altLang="zh-CN" sz="2000" b="1">
                <a:latin typeface="Times New Roman" panose="02020603050405020304" pitchFamily="18" charset="0"/>
                <a:cs typeface="Times New Roman" panose="02020603050405020304" pitchFamily="18" charset="0"/>
              </a:rPr>
              <a:t>100,000</a:t>
            </a:r>
            <a:r>
              <a:rPr lang="zh-CN" altLang="en-US" sz="2000" b="1">
                <a:latin typeface="Times New Roman" panose="02020603050405020304" pitchFamily="18" charset="0"/>
                <a:cs typeface="Times New Roman" panose="02020603050405020304" pitchFamily="18" charset="0"/>
              </a:rPr>
              <a:t>蒲式耳，而远期价格为每蒲式耳</a:t>
            </a:r>
            <a:r>
              <a:rPr lang="en-US" altLang="zh-CN" sz="2000" b="1">
                <a:latin typeface="Times New Roman" panose="02020603050405020304" pitchFamily="18" charset="0"/>
                <a:cs typeface="Times New Roman" panose="02020603050405020304" pitchFamily="18" charset="0"/>
              </a:rPr>
              <a:t>2</a:t>
            </a:r>
            <a:r>
              <a:rPr lang="zh-CN" altLang="en-US" sz="2000" b="1">
                <a:latin typeface="Times New Roman" panose="02020603050405020304" pitchFamily="18" charset="0"/>
                <a:cs typeface="Times New Roman" panose="02020603050405020304" pitchFamily="18" charset="0"/>
              </a:rPr>
              <a:t>美元。</a:t>
            </a:r>
          </a:p>
          <a:p>
            <a:pPr>
              <a:lnSpc>
                <a:spcPct val="125000"/>
              </a:lnSpc>
            </a:pPr>
            <a:r>
              <a:rPr lang="zh-CN" altLang="en-US" sz="2000" b="1">
                <a:latin typeface="Times New Roman" panose="02020603050405020304" pitchFamily="18" charset="0"/>
                <a:cs typeface="Times New Roman" panose="02020603050405020304" pitchFamily="18" charset="0"/>
              </a:rPr>
              <a:t>到月底，农民将向面包师交付</a:t>
            </a:r>
            <a:r>
              <a:rPr lang="en-US" altLang="zh-CN" sz="2000" b="1">
                <a:latin typeface="Times New Roman" panose="02020603050405020304" pitchFamily="18" charset="0"/>
                <a:cs typeface="Times New Roman" panose="02020603050405020304" pitchFamily="18" charset="0"/>
              </a:rPr>
              <a:t>100,000</a:t>
            </a:r>
            <a:r>
              <a:rPr lang="zh-CN" altLang="en-US" sz="2000" b="1">
                <a:latin typeface="Times New Roman" panose="02020603050405020304" pitchFamily="18" charset="0"/>
                <a:cs typeface="Times New Roman" panose="02020603050405020304" pitchFamily="18" charset="0"/>
              </a:rPr>
              <a:t>蒲式耳小麦，并从面包师那里获得</a:t>
            </a:r>
            <a:r>
              <a:rPr lang="en-US" altLang="zh-CN" sz="2000" b="1">
                <a:latin typeface="Times New Roman" panose="02020603050405020304" pitchFamily="18" charset="0"/>
                <a:cs typeface="Times New Roman" panose="02020603050405020304" pitchFamily="18" charset="0"/>
              </a:rPr>
              <a:t>20</a:t>
            </a:r>
            <a:r>
              <a:rPr lang="zh-CN" altLang="en-US" sz="2000" b="1">
                <a:latin typeface="Times New Roman" panose="02020603050405020304" pitchFamily="18" charset="0"/>
                <a:cs typeface="Times New Roman" panose="02020603050405020304" pitchFamily="18" charset="0"/>
              </a:rPr>
              <a:t>万美元的报酬。</a:t>
            </a:r>
          </a:p>
          <a:p>
            <a:pPr>
              <a:lnSpc>
                <a:spcPct val="125000"/>
              </a:lnSpc>
            </a:pPr>
            <a:r>
              <a:rPr lang="zh-CN" altLang="en-US" sz="2000" b="1">
                <a:latin typeface="Times New Roman" panose="02020603050405020304" pitchFamily="18" charset="0"/>
                <a:cs typeface="Times New Roman" panose="02020603050405020304" pitchFamily="18" charset="0"/>
              </a:rPr>
              <a:t>双方都消除了交割日小麦现货价格不确定性带来的风险。</a:t>
            </a:r>
            <a:endParaRPr lang="en-US" altLang="zh-CN" sz="2000" b="1">
              <a:latin typeface="Times New Roman" panose="02020603050405020304" pitchFamily="18" charset="0"/>
              <a:cs typeface="Times New Roman" panose="02020603050405020304" pitchFamily="18" charset="0"/>
            </a:endParaRPr>
          </a:p>
        </p:txBody>
      </p:sp>
      <p:sp>
        <p:nvSpPr>
          <p:cNvPr id="15366" name="Rectangle 3">
            <a:extLst>
              <a:ext uri="{FF2B5EF4-FFF2-40B4-BE49-F238E27FC236}">
                <a16:creationId xmlns:a16="http://schemas.microsoft.com/office/drawing/2014/main" id="{7BBD3CD6-F0A0-696C-FA50-DC10F25C2156}"/>
              </a:ext>
            </a:extLst>
          </p:cNvPr>
          <p:cNvSpPr txBox="1">
            <a:spLocks noChangeArrowheads="1"/>
          </p:cNvSpPr>
          <p:nvPr/>
        </p:nvSpPr>
        <p:spPr bwMode="auto">
          <a:xfrm>
            <a:off x="685800" y="5540375"/>
            <a:ext cx="8207375" cy="919163"/>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nSpc>
                <a:spcPct val="125000"/>
              </a:lnSpc>
              <a:spcBef>
                <a:spcPct val="0"/>
              </a:spcBef>
              <a:buClrTx/>
              <a:buSzTx/>
              <a:buFontTx/>
              <a:buNone/>
            </a:pPr>
            <a:r>
              <a:rPr lang="zh-CN" altLang="en-US" sz="2000" b="1" dirty="0">
                <a:solidFill>
                  <a:srgbClr val="002060"/>
                </a:solidFill>
                <a:latin typeface="Times New Roman" panose="02020603050405020304" pitchFamily="18" charset="0"/>
              </a:rPr>
              <a:t>远期合约发明的初衷是：当事人为了管理未来价格风险的需要。通过远期交易，买卖交易双方都减少了风险。</a:t>
            </a:r>
            <a:endParaRPr lang="en-US" altLang="zh-CN" sz="2000" b="1" dirty="0">
              <a:solidFill>
                <a:srgbClr val="002060"/>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2708">
                                            <p:txEl>
                                              <p:pRg st="0" end="0"/>
                                            </p:txEl>
                                          </p:spTgt>
                                        </p:tgtEl>
                                        <p:attrNameLst>
                                          <p:attrName>style.visibility</p:attrName>
                                        </p:attrNameLst>
                                      </p:cBhvr>
                                      <p:to>
                                        <p:strVal val="visible"/>
                                      </p:to>
                                    </p:set>
                                    <p:animEffect transition="in" filter="blinds(horizontal)">
                                      <p:cBhvr>
                                        <p:cTn id="7" dur="500"/>
                                        <p:tgtEl>
                                          <p:spTgt spid="71270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12708">
                                            <p:txEl>
                                              <p:pRg st="1" end="1"/>
                                            </p:txEl>
                                          </p:spTgt>
                                        </p:tgtEl>
                                        <p:attrNameLst>
                                          <p:attrName>style.visibility</p:attrName>
                                        </p:attrNameLst>
                                      </p:cBhvr>
                                      <p:to>
                                        <p:strVal val="visible"/>
                                      </p:to>
                                    </p:set>
                                    <p:animEffect transition="in" filter="blinds(horizontal)">
                                      <p:cBhvr>
                                        <p:cTn id="12" dur="500"/>
                                        <p:tgtEl>
                                          <p:spTgt spid="71270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12708">
                                            <p:txEl>
                                              <p:pRg st="2" end="2"/>
                                            </p:txEl>
                                          </p:spTgt>
                                        </p:tgtEl>
                                        <p:attrNameLst>
                                          <p:attrName>style.visibility</p:attrName>
                                        </p:attrNameLst>
                                      </p:cBhvr>
                                      <p:to>
                                        <p:strVal val="visible"/>
                                      </p:to>
                                    </p:set>
                                    <p:animEffect transition="in" filter="blinds(horizontal)">
                                      <p:cBhvr>
                                        <p:cTn id="17" dur="500"/>
                                        <p:tgtEl>
                                          <p:spTgt spid="71270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2709">
                                            <p:txEl>
                                              <p:pRg st="0" end="0"/>
                                            </p:txEl>
                                          </p:spTgt>
                                        </p:tgtEl>
                                        <p:attrNameLst>
                                          <p:attrName>style.visibility</p:attrName>
                                        </p:attrNameLst>
                                      </p:cBhvr>
                                      <p:to>
                                        <p:strVal val="visible"/>
                                      </p:to>
                                    </p:set>
                                    <p:animEffect transition="in" filter="blinds(horizontal)">
                                      <p:cBhvr>
                                        <p:cTn id="22" dur="500"/>
                                        <p:tgtEl>
                                          <p:spTgt spid="71270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12709">
                                            <p:txEl>
                                              <p:pRg st="1" end="1"/>
                                            </p:txEl>
                                          </p:spTgt>
                                        </p:tgtEl>
                                        <p:attrNameLst>
                                          <p:attrName>style.visibility</p:attrName>
                                        </p:attrNameLst>
                                      </p:cBhvr>
                                      <p:to>
                                        <p:strVal val="visible"/>
                                      </p:to>
                                    </p:set>
                                    <p:animEffect transition="in" filter="blinds(horizontal)">
                                      <p:cBhvr>
                                        <p:cTn id="27" dur="500"/>
                                        <p:tgtEl>
                                          <p:spTgt spid="712709">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12709">
                                            <p:txEl>
                                              <p:pRg st="2" end="2"/>
                                            </p:txEl>
                                          </p:spTgt>
                                        </p:tgtEl>
                                        <p:attrNameLst>
                                          <p:attrName>style.visibility</p:attrName>
                                        </p:attrNameLst>
                                      </p:cBhvr>
                                      <p:to>
                                        <p:strVal val="visible"/>
                                      </p:to>
                                    </p:set>
                                    <p:animEffect transition="in" filter="blinds(horizontal)">
                                      <p:cBhvr>
                                        <p:cTn id="32" dur="500"/>
                                        <p:tgtEl>
                                          <p:spTgt spid="712709">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12709">
                                            <p:txEl>
                                              <p:pRg st="3" end="3"/>
                                            </p:txEl>
                                          </p:spTgt>
                                        </p:tgtEl>
                                        <p:attrNameLst>
                                          <p:attrName>style.visibility</p:attrName>
                                        </p:attrNameLst>
                                      </p:cBhvr>
                                      <p:to>
                                        <p:strVal val="visible"/>
                                      </p:to>
                                    </p:set>
                                    <p:animEffect transition="in" filter="blinds(horizontal)">
                                      <p:cBhvr>
                                        <p:cTn id="37" dur="500"/>
                                        <p:tgtEl>
                                          <p:spTgt spid="7127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08" grpId="0" build="p"/>
      <p:bldP spid="71270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a:extLst>
              <a:ext uri="{FF2B5EF4-FFF2-40B4-BE49-F238E27FC236}">
                <a16:creationId xmlns:a16="http://schemas.microsoft.com/office/drawing/2014/main" id="{BB759CEC-C27B-0DAC-646A-05C112E8F00B}"/>
              </a:ext>
            </a:extLst>
          </p:cNvPr>
          <p:cNvSpPr>
            <a:spLocks noGrp="1" noChangeArrowheads="1"/>
          </p:cNvSpPr>
          <p:nvPr>
            <p:ph type="title"/>
          </p:nvPr>
        </p:nvSpPr>
        <p:spPr bwMode="auto">
          <a:xfrm>
            <a:off x="755650" y="260350"/>
            <a:ext cx="7772400" cy="1008063"/>
          </a:xfrm>
          <a:ln w="12700">
            <a:miter lim="800000"/>
            <a:headEnd/>
            <a:tailEnd/>
          </a:ln>
        </p:spPr>
        <p:txBody>
          <a:bodyPr vert="horz" wrap="square" lIns="90488" tIns="44450" rIns="90488" bIns="44450" numCol="1" anchor="ctr" anchorCtr="0" compatLnSpc="1">
            <a:prstTxWarp prst="textNoShape">
              <a:avLst/>
            </a:prstTxWarp>
          </a:bodyPr>
          <a:lstStyle/>
          <a:p>
            <a:pPr>
              <a:defRPr/>
            </a:pPr>
            <a:r>
              <a:rPr lang="zh-CN" altLang="en-US" b="1" dirty="0">
                <a:effectLst>
                  <a:outerShdw blurRad="38100" dist="38100" dir="2700000" algn="tl">
                    <a:srgbClr val="C0C0C0"/>
                  </a:outerShdw>
                </a:effectLst>
                <a:ea typeface="楷体_GB2312" pitchFamily="49" charset="-122"/>
              </a:rPr>
              <a:t>期货合约</a:t>
            </a:r>
            <a:endParaRPr lang="zh-CN" altLang="en-US" sz="4000" b="1" dirty="0">
              <a:effectLst>
                <a:outerShdw blurRad="38100" dist="38100" dir="2700000" algn="tl">
                  <a:srgbClr val="C0C0C0"/>
                </a:outerShdw>
              </a:effectLst>
              <a:ea typeface="楷体_GB2312" pitchFamily="49" charset="-122"/>
            </a:endParaRPr>
          </a:p>
        </p:txBody>
      </p:sp>
      <p:sp>
        <p:nvSpPr>
          <p:cNvPr id="716803" name="Rectangle 3">
            <a:extLst>
              <a:ext uri="{FF2B5EF4-FFF2-40B4-BE49-F238E27FC236}">
                <a16:creationId xmlns:a16="http://schemas.microsoft.com/office/drawing/2014/main" id="{49D78A25-3E5B-4991-170A-B6A31070A288}"/>
              </a:ext>
            </a:extLst>
          </p:cNvPr>
          <p:cNvSpPr>
            <a:spLocks noGrp="1" noChangeArrowheads="1"/>
          </p:cNvSpPr>
          <p:nvPr>
            <p:ph type="body" idx="1"/>
          </p:nvPr>
        </p:nvSpPr>
        <p:spPr>
          <a:xfrm>
            <a:off x="773113" y="1173163"/>
            <a:ext cx="7975600" cy="4464050"/>
          </a:xfrm>
        </p:spPr>
        <p:txBody>
          <a:bodyPr lIns="90488" rIns="90488"/>
          <a:lstStyle/>
          <a:p>
            <a:pPr>
              <a:lnSpc>
                <a:spcPct val="125000"/>
              </a:lnSpc>
            </a:pPr>
            <a:r>
              <a:rPr lang="zh-CN" altLang="en-US" sz="2400" b="1">
                <a:latin typeface="Times New Roman" panose="02020603050405020304" pitchFamily="18" charset="0"/>
                <a:ea typeface="宋体" panose="02010600030101010101" pitchFamily="2" charset="-122"/>
              </a:rPr>
              <a:t>远期合约的困难</a:t>
            </a:r>
            <a:r>
              <a:rPr lang="zh-CN" altLang="en-US" sz="2400" b="1">
                <a:latin typeface="Times New Roman" panose="02020603050405020304" pitchFamily="18" charset="0"/>
                <a:ea typeface="宋体" panose="02010600030101010101" pitchFamily="2" charset="-122"/>
                <a:sym typeface="Wingdings" panose="05000000000000000000" pitchFamily="2" charset="2"/>
              </a:rPr>
              <a:t>：（</a:t>
            </a:r>
            <a:r>
              <a:rPr lang="en-US" altLang="zh-CN" sz="2400" b="1">
                <a:latin typeface="Times New Roman" panose="02020603050405020304" pitchFamily="18" charset="0"/>
                <a:ea typeface="宋体" panose="02010600030101010101" pitchFamily="2" charset="-122"/>
                <a:sym typeface="Wingdings" panose="05000000000000000000" pitchFamily="2" charset="2"/>
              </a:rPr>
              <a:t>1</a:t>
            </a:r>
            <a:r>
              <a:rPr lang="zh-CN" altLang="en-US" sz="2400" b="1">
                <a:latin typeface="Times New Roman" panose="02020603050405020304" pitchFamily="18" charset="0"/>
                <a:ea typeface="宋体" panose="02010600030101010101" pitchFamily="2" charset="-122"/>
              </a:rPr>
              <a:t>）难以找到合适的交易对手，包括数量匹配、质量匹配、人员匹配；（</a:t>
            </a:r>
            <a:r>
              <a:rPr lang="en-US" altLang="zh-CN" sz="2400" b="1">
                <a:latin typeface="Times New Roman" panose="02020603050405020304" pitchFamily="18" charset="0"/>
                <a:ea typeface="宋体" panose="02010600030101010101" pitchFamily="2" charset="-122"/>
              </a:rPr>
              <a:t>2</a:t>
            </a:r>
            <a:r>
              <a:rPr lang="zh-CN" altLang="en-US" sz="2400" b="1">
                <a:latin typeface="Times New Roman" panose="02020603050405020304" pitchFamily="18" charset="0"/>
                <a:ea typeface="宋体" panose="02010600030101010101" pitchFamily="2" charset="-122"/>
              </a:rPr>
              <a:t>）交易对手地理位置太远，交割的困难；（</a:t>
            </a:r>
            <a:r>
              <a:rPr lang="en-US" altLang="zh-CN" sz="2400" b="1">
                <a:latin typeface="Times New Roman" panose="02020603050405020304" pitchFamily="18" charset="0"/>
                <a:ea typeface="宋体" panose="02010600030101010101" pitchFamily="2" charset="-122"/>
              </a:rPr>
              <a:t>3</a:t>
            </a:r>
            <a:r>
              <a:rPr lang="zh-CN" altLang="en-US" sz="2400" b="1">
                <a:latin typeface="Times New Roman" panose="02020603050405020304" pitchFamily="18" charset="0"/>
                <a:ea typeface="宋体" panose="02010600030101010101" pitchFamily="2" charset="-122"/>
              </a:rPr>
              <a:t>）到期交割时的履约风险。</a:t>
            </a:r>
            <a:endParaRPr lang="en-US" altLang="zh-CN" sz="2400" b="1">
              <a:latin typeface="Times New Roman" panose="02020603050405020304" pitchFamily="18" charset="0"/>
              <a:ea typeface="宋体" panose="02010600030101010101" pitchFamily="2" charset="-122"/>
            </a:endParaRPr>
          </a:p>
          <a:p>
            <a:pPr>
              <a:lnSpc>
                <a:spcPct val="125000"/>
              </a:lnSpc>
            </a:pPr>
            <a:r>
              <a:rPr lang="zh-CN" altLang="en-US" sz="2400" b="1">
                <a:latin typeface="Times New Roman" panose="02020603050405020304" pitchFamily="18" charset="0"/>
                <a:ea typeface="宋体" panose="02010600030101010101" pitchFamily="2" charset="-122"/>
              </a:rPr>
              <a:t>期货合约（ </a:t>
            </a:r>
            <a:r>
              <a:rPr lang="en-US" altLang="zh-CN" sz="2400" b="1">
                <a:latin typeface="Times New Roman" panose="02020603050405020304" pitchFamily="18" charset="0"/>
                <a:ea typeface="宋体" panose="02010600030101010101" pitchFamily="2" charset="-122"/>
              </a:rPr>
              <a:t>Futures Contracts </a:t>
            </a:r>
            <a:r>
              <a:rPr lang="zh-CN" altLang="en-US" sz="2400" b="1">
                <a:latin typeface="Times New Roman" panose="02020603050405020304" pitchFamily="18" charset="0"/>
                <a:ea typeface="宋体" panose="02010600030101010101" pitchFamily="2" charset="-122"/>
              </a:rPr>
              <a:t>）是在有组织的交易所进行交易的标准化远期合约。</a:t>
            </a:r>
            <a:endParaRPr lang="en-US" altLang="zh-CN" sz="2400" b="1">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标准化的期货合约条款（包括交易标的的数量、质量、交货日期、交割地点等）；</a:t>
            </a:r>
          </a:p>
          <a:p>
            <a:pPr lvl="1">
              <a:lnSpc>
                <a:spcPct val="125000"/>
              </a:lnSpc>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交易所将自身作为中介置于买卖双方之间；</a:t>
            </a:r>
          </a:p>
          <a:p>
            <a:pPr lvl="1">
              <a:lnSpc>
                <a:spcPct val="125000"/>
              </a:lnSpc>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具有保证金要求，并采取逐日盯市制度“</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mark-to-market</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”或每日结算制度。</a:t>
            </a:r>
            <a:endParaRPr lang="en-US" altLang="zh-CN" sz="2000" b="1">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412" name="TextBox 1">
            <a:extLst>
              <a:ext uri="{FF2B5EF4-FFF2-40B4-BE49-F238E27FC236}">
                <a16:creationId xmlns:a16="http://schemas.microsoft.com/office/drawing/2014/main" id="{8B95D4FB-2C62-D5C2-88EC-4984C47C9B75}"/>
              </a:ext>
            </a:extLst>
          </p:cNvPr>
          <p:cNvSpPr txBox="1">
            <a:spLocks noChangeArrowheads="1"/>
          </p:cNvSpPr>
          <p:nvPr/>
        </p:nvSpPr>
        <p:spPr bwMode="auto">
          <a:xfrm>
            <a:off x="6227763" y="6083300"/>
            <a:ext cx="2665412" cy="4619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400">
                <a:latin typeface="ZapfDingbats"/>
              </a:rPr>
              <a:t>芝加哥期货影像</a:t>
            </a:r>
          </a:p>
        </p:txBody>
      </p:sp>
      <p:sp>
        <p:nvSpPr>
          <p:cNvPr id="2" name="文本框 1">
            <a:extLst>
              <a:ext uri="{FF2B5EF4-FFF2-40B4-BE49-F238E27FC236}">
                <a16:creationId xmlns:a16="http://schemas.microsoft.com/office/drawing/2014/main" id="{96A6893A-AA5D-5903-BE00-AB33CCCCC9CC}"/>
              </a:ext>
            </a:extLst>
          </p:cNvPr>
          <p:cNvSpPr txBox="1"/>
          <p:nvPr/>
        </p:nvSpPr>
        <p:spPr>
          <a:xfrm>
            <a:off x="1259632" y="6197540"/>
            <a:ext cx="3672408" cy="400110"/>
          </a:xfrm>
          <a:prstGeom prst="rect">
            <a:avLst/>
          </a:prstGeom>
          <a:noFill/>
        </p:spPr>
        <p:txBody>
          <a:bodyPr wrap="square" rtlCol="0">
            <a:spAutoFit/>
          </a:bodyPr>
          <a:lstStyle/>
          <a:p>
            <a:r>
              <a:rPr lang="zh-CN" altLang="en-US" sz="2000" dirty="0"/>
              <a:t>附录：各种各样的期货</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6803">
                                            <p:txEl>
                                              <p:pRg st="0" end="0"/>
                                            </p:txEl>
                                          </p:spTgt>
                                        </p:tgtEl>
                                        <p:attrNameLst>
                                          <p:attrName>style.visibility</p:attrName>
                                        </p:attrNameLst>
                                      </p:cBhvr>
                                      <p:to>
                                        <p:strVal val="visible"/>
                                      </p:to>
                                    </p:set>
                                    <p:animEffect transition="in" filter="blinds(horizontal)">
                                      <p:cBhvr>
                                        <p:cTn id="7" dur="500"/>
                                        <p:tgtEl>
                                          <p:spTgt spid="716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6803">
                                            <p:txEl>
                                              <p:pRg st="1" end="1"/>
                                            </p:txEl>
                                          </p:spTgt>
                                        </p:tgtEl>
                                        <p:attrNameLst>
                                          <p:attrName>style.visibility</p:attrName>
                                        </p:attrNameLst>
                                      </p:cBhvr>
                                      <p:to>
                                        <p:strVal val="visible"/>
                                      </p:to>
                                    </p:set>
                                    <p:animEffect transition="in" filter="blinds(horizontal)">
                                      <p:cBhvr>
                                        <p:cTn id="12" dur="500"/>
                                        <p:tgtEl>
                                          <p:spTgt spid="716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6803">
                                            <p:txEl>
                                              <p:pRg st="2" end="2"/>
                                            </p:txEl>
                                          </p:spTgt>
                                        </p:tgtEl>
                                        <p:attrNameLst>
                                          <p:attrName>style.visibility</p:attrName>
                                        </p:attrNameLst>
                                      </p:cBhvr>
                                      <p:to>
                                        <p:strVal val="visible"/>
                                      </p:to>
                                    </p:set>
                                    <p:animEffect transition="in" filter="blinds(horizontal)">
                                      <p:cBhvr>
                                        <p:cTn id="17" dur="500"/>
                                        <p:tgtEl>
                                          <p:spTgt spid="716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16803">
                                            <p:txEl>
                                              <p:pRg st="3" end="3"/>
                                            </p:txEl>
                                          </p:spTgt>
                                        </p:tgtEl>
                                        <p:attrNameLst>
                                          <p:attrName>style.visibility</p:attrName>
                                        </p:attrNameLst>
                                      </p:cBhvr>
                                      <p:to>
                                        <p:strVal val="visible"/>
                                      </p:to>
                                    </p:set>
                                    <p:animEffect transition="in" filter="blinds(horizontal)">
                                      <p:cBhvr>
                                        <p:cTn id="22" dur="500"/>
                                        <p:tgtEl>
                                          <p:spTgt spid="7168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16803">
                                            <p:txEl>
                                              <p:pRg st="4" end="4"/>
                                            </p:txEl>
                                          </p:spTgt>
                                        </p:tgtEl>
                                        <p:attrNameLst>
                                          <p:attrName>style.visibility</p:attrName>
                                        </p:attrNameLst>
                                      </p:cBhvr>
                                      <p:to>
                                        <p:strVal val="visible"/>
                                      </p:to>
                                    </p:set>
                                    <p:animEffect transition="in" filter="blinds(horizontal)">
                                      <p:cBhvr>
                                        <p:cTn id="27" dur="500"/>
                                        <p:tgtEl>
                                          <p:spTgt spid="7168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管理学院">
  <a:themeElements>
    <a:clrScheme name="">
      <a:dk1>
        <a:srgbClr val="000000"/>
      </a:dk1>
      <a:lt1>
        <a:srgbClr val="FFFFFF"/>
      </a:lt1>
      <a:dk2>
        <a:srgbClr val="008A84"/>
      </a:dk2>
      <a:lt2>
        <a:srgbClr val="FFFFFF"/>
      </a:lt2>
      <a:accent1>
        <a:srgbClr val="618FFD"/>
      </a:accent1>
      <a:accent2>
        <a:srgbClr val="FAFD00"/>
      </a:accent2>
      <a:accent3>
        <a:srgbClr val="FFFFFF"/>
      </a:accent3>
      <a:accent4>
        <a:srgbClr val="000000"/>
      </a:accent4>
      <a:accent5>
        <a:srgbClr val="B7C6FE"/>
      </a:accent5>
      <a:accent6>
        <a:srgbClr val="E3E500"/>
      </a:accent6>
      <a:hlink>
        <a:srgbClr val="00FFFF"/>
      </a:hlink>
      <a:folHlink>
        <a:srgbClr val="8CF4EA"/>
      </a:folHlink>
    </a:clrScheme>
    <a:fontScheme name="管理学院">
      <a:majorFont>
        <a:latin typeface="Times New Roman"/>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lnDef>
  </a:objectDefaults>
  <a:extraClrSchemeLst>
    <a:extraClrScheme>
      <a:clrScheme name="管理学院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管理学院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管理学院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管理学院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管理学院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管理学院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管理学院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管理学院">
  <a:themeElements>
    <a:clrScheme name="">
      <a:dk1>
        <a:srgbClr val="000000"/>
      </a:dk1>
      <a:lt1>
        <a:srgbClr val="FFFFFF"/>
      </a:lt1>
      <a:dk2>
        <a:srgbClr val="008A84"/>
      </a:dk2>
      <a:lt2>
        <a:srgbClr val="FFFFFF"/>
      </a:lt2>
      <a:accent1>
        <a:srgbClr val="618FFD"/>
      </a:accent1>
      <a:accent2>
        <a:srgbClr val="FAFD00"/>
      </a:accent2>
      <a:accent3>
        <a:srgbClr val="FFFFFF"/>
      </a:accent3>
      <a:accent4>
        <a:srgbClr val="000000"/>
      </a:accent4>
      <a:accent5>
        <a:srgbClr val="B7C6FE"/>
      </a:accent5>
      <a:accent6>
        <a:srgbClr val="E3E500"/>
      </a:accent6>
      <a:hlink>
        <a:srgbClr val="00FFFF"/>
      </a:hlink>
      <a:folHlink>
        <a:srgbClr val="8CF4EA"/>
      </a:folHlink>
    </a:clrScheme>
    <a:fontScheme name="1_管理学院">
      <a:majorFont>
        <a:latin typeface="Times New Roman"/>
        <a:ea typeface="宋体"/>
        <a:cs typeface=""/>
      </a:majorFont>
      <a:minorFont>
        <a:latin typeface="Time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lnDef>
  </a:objectDefaults>
  <a:extraClrSchemeLst>
    <a:extraClrScheme>
      <a:clrScheme name="1_管理学院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管理学院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管理学院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管理学院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管理学院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管理学院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管理学院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Data\Microsoft\Templates\管理学院.pot</Template>
  <TotalTime>21845</TotalTime>
  <Words>5668</Words>
  <Application>Microsoft Office PowerPoint</Application>
  <PresentationFormat>顶置</PresentationFormat>
  <Paragraphs>434</Paragraphs>
  <Slides>50</Slides>
  <Notes>6</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4</vt:i4>
      </vt:variant>
      <vt:variant>
        <vt:lpstr>幻灯片标题</vt:lpstr>
      </vt:variant>
      <vt:variant>
        <vt:i4>50</vt:i4>
      </vt:variant>
    </vt:vector>
  </HeadingPairs>
  <TitlesOfParts>
    <vt:vector size="72" baseType="lpstr">
      <vt:lpstr>N Helvetica Narrow</vt:lpstr>
      <vt:lpstr>ZapfDingbats</vt:lpstr>
      <vt:lpstr>黑体</vt:lpstr>
      <vt:lpstr>华文宋体</vt:lpstr>
      <vt:lpstr>华文中宋</vt:lpstr>
      <vt:lpstr>楷体_GB2312</vt:lpstr>
      <vt:lpstr>宋体</vt:lpstr>
      <vt:lpstr>Arial</vt:lpstr>
      <vt:lpstr>Calibri</vt:lpstr>
      <vt:lpstr>Cambria</vt:lpstr>
      <vt:lpstr>Cambria Math</vt:lpstr>
      <vt:lpstr>Tahoma</vt:lpstr>
      <vt:lpstr>Times</vt:lpstr>
      <vt:lpstr>Times New Roman</vt:lpstr>
      <vt:lpstr>Verdana</vt:lpstr>
      <vt:lpstr>Wingdings</vt:lpstr>
      <vt:lpstr>管理学院</vt:lpstr>
      <vt:lpstr>1_管理学院</vt:lpstr>
      <vt:lpstr>Image</vt:lpstr>
      <vt:lpstr>Worksheet</vt:lpstr>
      <vt:lpstr>图表</vt:lpstr>
      <vt:lpstr>Equation</vt:lpstr>
      <vt:lpstr>第11章 套期保值、保险和分散化</vt:lpstr>
      <vt:lpstr>导入案例I：口罩期权</vt:lpstr>
      <vt:lpstr>导入案例II：天气衍生品</vt:lpstr>
      <vt:lpstr> 使用远期和期货对冲风险 </vt:lpstr>
      <vt:lpstr>远期合约常用术语</vt:lpstr>
      <vt:lpstr>举例：运用远期锁定未来机票价格</vt:lpstr>
      <vt:lpstr>举例：运用外汇远期锁定未来外汇价格</vt:lpstr>
      <vt:lpstr>远期合约发明的初衷和用途</vt:lpstr>
      <vt:lpstr>期货合约</vt:lpstr>
      <vt:lpstr>期货合约示意图</vt:lpstr>
      <vt:lpstr>期货合约在到期时的价值或收益</vt:lpstr>
      <vt:lpstr>期货合约管理风险的原理</vt:lpstr>
      <vt:lpstr>应用期货合约对冲风险举例</vt:lpstr>
      <vt:lpstr>课堂练习题</vt:lpstr>
      <vt:lpstr>课堂练习题</vt:lpstr>
      <vt:lpstr>PowerPoint 演示文稿</vt:lpstr>
      <vt:lpstr>通过保险转移风险</vt:lpstr>
      <vt:lpstr>举例：通过保险条款预订航班</vt:lpstr>
      <vt:lpstr>保险合约管理风险的原理</vt:lpstr>
      <vt:lpstr>保险举例</vt:lpstr>
      <vt:lpstr>保险公司的运行</vt:lpstr>
      <vt:lpstr>农户小麦价格风险管理措施对比</vt:lpstr>
      <vt:lpstr>农户小麦价格风险对冲与保险措施对比</vt:lpstr>
      <vt:lpstr>PowerPoint 演示文稿</vt:lpstr>
      <vt:lpstr>要点</vt:lpstr>
      <vt:lpstr>保险合约的基本特征</vt:lpstr>
      <vt:lpstr>保险合约的基本特征</vt:lpstr>
      <vt:lpstr>其他保险机制：财务担保 Financial Guarantees</vt:lpstr>
      <vt:lpstr>其他保险机制：利率的最高限价与最低限价 Caps and Floors on Interest Rates</vt:lpstr>
      <vt:lpstr>其他保险机制：作为保险的期权 Options as Insurance</vt:lpstr>
      <vt:lpstr>附录：期权起源</vt:lpstr>
      <vt:lpstr>期权合约在到期时的价值或收益</vt:lpstr>
      <vt:lpstr>期权合约在到期时的价值或收益</vt:lpstr>
      <vt:lpstr>课堂练习</vt:lpstr>
      <vt:lpstr>期权合约转移未来价格风险的逻辑</vt:lpstr>
      <vt:lpstr>举例</vt:lpstr>
      <vt:lpstr>通过期权降低农民的价格风险</vt:lpstr>
      <vt:lpstr>农夫： 对冲和看跌期权</vt:lpstr>
      <vt:lpstr>农夫： 对冲和看跌期权</vt:lpstr>
      <vt:lpstr>股票看跌期权</vt:lpstr>
      <vt:lpstr>看跌期权与定期保险合约的相似性</vt:lpstr>
      <vt:lpstr>看跌期权用于股票风险管理</vt:lpstr>
      <vt:lpstr>分散化原理</vt:lpstr>
      <vt:lpstr>不相关风险条件下的分散化</vt:lpstr>
      <vt:lpstr>不相关风险条件下的分散化</vt:lpstr>
      <vt:lpstr>不相关风险条件下的分散化</vt:lpstr>
      <vt:lpstr>不相关风险条件下的分散化</vt:lpstr>
      <vt:lpstr>分散化的效果</vt:lpstr>
      <vt:lpstr>可分散风险与不可分散风险</vt:lpstr>
      <vt:lpstr>本章小结</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Principles of Asset Valuation</dc:title>
  <dc:creator>Yong Zeng &amp; Wengxin Guo</dc:creator>
  <cp:lastModifiedBy>wonder bella</cp:lastModifiedBy>
  <cp:revision>1521</cp:revision>
  <dcterms:created xsi:type="dcterms:W3CDTF">1998-05-22T01:40:49Z</dcterms:created>
  <dcterms:modified xsi:type="dcterms:W3CDTF">2024-12-25T00:21:17Z</dcterms:modified>
</cp:coreProperties>
</file>