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33"/>
  </p:notesMasterIdLst>
  <p:sldIdLst>
    <p:sldId id="973" r:id="rId3"/>
    <p:sldId id="873" r:id="rId4"/>
    <p:sldId id="964" r:id="rId5"/>
    <p:sldId id="874" r:id="rId6"/>
    <p:sldId id="878" r:id="rId7"/>
    <p:sldId id="879" r:id="rId8"/>
    <p:sldId id="970" r:id="rId9"/>
    <p:sldId id="321" r:id="rId10"/>
    <p:sldId id="881" r:id="rId11"/>
    <p:sldId id="1159" r:id="rId12"/>
    <p:sldId id="1161" r:id="rId13"/>
    <p:sldId id="883" r:id="rId14"/>
    <p:sldId id="808" r:id="rId15"/>
    <p:sldId id="884" r:id="rId16"/>
    <p:sldId id="887" r:id="rId17"/>
    <p:sldId id="888" r:id="rId18"/>
    <p:sldId id="889" r:id="rId19"/>
    <p:sldId id="891" r:id="rId20"/>
    <p:sldId id="894" r:id="rId21"/>
    <p:sldId id="966" r:id="rId22"/>
    <p:sldId id="971" r:id="rId23"/>
    <p:sldId id="967" r:id="rId24"/>
    <p:sldId id="968" r:id="rId25"/>
    <p:sldId id="972" r:id="rId26"/>
    <p:sldId id="904" r:id="rId27"/>
    <p:sldId id="910" r:id="rId28"/>
    <p:sldId id="911" r:id="rId29"/>
    <p:sldId id="912" r:id="rId30"/>
    <p:sldId id="950" r:id="rId31"/>
    <p:sldId id="95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2" Type="http://schemas.openxmlformats.org/officeDocument/2006/relationships/oleObject" Target="file:///D:\&#36213;&#27946;&#27743;&#30340;&#25991;&#20214;&#22841;\!!&#30005;&#23376;&#31185;&#22823;&#19978;&#35838;2019&#65288;&#27491;&#29992;&#65289;\!!!&#37329;&#34701;&#23398;&#22522;&#30784;&#65288;MBA19-20-1,2019.11&#27491;&#29992;&#65289;\!Module%20IV%20Risk%20management%20and%20portfolio%20theory\!Ch.12&#34920;12.2&#25237;&#36164;&#32452;&#21512;&#25968;&#23383;&#35797;&#39564;.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036496350364965"/>
          <c:y val="8.8967971530249157E-2"/>
          <c:w val="0.84489051094890522"/>
          <c:h val="0.7615658362989326"/>
        </c:manualLayout>
      </c:layout>
      <c:scatterChart>
        <c:scatterStyle val="lineMarker"/>
        <c:varyColors val="0"/>
        <c:ser>
          <c:idx val="0"/>
          <c:order val="0"/>
          <c:spPr>
            <a:ln w="25400">
              <a:noFill/>
            </a:ln>
          </c:spPr>
          <c:marker>
            <c:symbol val="circle"/>
            <c:size val="5"/>
            <c:spPr>
              <a:solidFill>
                <a:srgbClr val="000080"/>
              </a:solidFill>
              <a:ln>
                <a:solidFill>
                  <a:srgbClr val="000080"/>
                </a:solidFill>
                <a:prstDash val="solid"/>
              </a:ln>
            </c:spPr>
          </c:marker>
          <c:xVal>
            <c:numRef>
              <c:f>数字试验!$D$9:$D$30</c:f>
              <c:numCache>
                <c:formatCode>0.00%</c:formatCode>
                <c:ptCount val="22"/>
                <c:pt idx="0" formatCode="General">
                  <c:v>0.12649110640673519</c:v>
                </c:pt>
                <c:pt idx="1">
                  <c:v>0.15</c:v>
                </c:pt>
                <c:pt idx="2">
                  <c:v>0.14285044627161653</c:v>
                </c:pt>
                <c:pt idx="3">
                  <c:v>0.13647344063956182</c:v>
                </c:pt>
                <c:pt idx="4">
                  <c:v>0.13098186897429734</c:v>
                </c:pt>
                <c:pt idx="5">
                  <c:v>0.12649110640673519</c:v>
                </c:pt>
                <c:pt idx="6">
                  <c:v>0.12311072252245131</c:v>
                </c:pt>
                <c:pt idx="7">
                  <c:v>0.12093386622447824</c:v>
                </c:pt>
                <c:pt idx="8">
                  <c:v>0.12002603884157804</c:v>
                </c:pt>
                <c:pt idx="9">
                  <c:v>0.12041594578792296</c:v>
                </c:pt>
                <c:pt idx="10">
                  <c:v>0.1220911544707478</c:v>
                </c:pt>
                <c:pt idx="11">
                  <c:v>0.125</c:v>
                </c:pt>
                <c:pt idx="12">
                  <c:v>0.12905909499140306</c:v>
                </c:pt>
                <c:pt idx="13">
                  <c:v>0.13416407864998739</c:v>
                </c:pt>
                <c:pt idx="14">
                  <c:v>0.14020074892809953</c:v>
                </c:pt>
                <c:pt idx="15">
                  <c:v>0.14705441169852745</c:v>
                </c:pt>
                <c:pt idx="16">
                  <c:v>0.15461646096066231</c:v>
                </c:pt>
                <c:pt idx="17">
                  <c:v>0.16278820596099711</c:v>
                </c:pt>
                <c:pt idx="18">
                  <c:v>0.17148250639642523</c:v>
                </c:pt>
                <c:pt idx="19">
                  <c:v>0.18062391868188449</c:v>
                </c:pt>
                <c:pt idx="20">
                  <c:v>0.19014796869806427</c:v>
                </c:pt>
                <c:pt idx="21">
                  <c:v>0.20000000000000007</c:v>
                </c:pt>
              </c:numCache>
            </c:numRef>
          </c:xVal>
          <c:yVal>
            <c:numRef>
              <c:f>数字试验!$E$9:$E$30</c:f>
              <c:numCache>
                <c:formatCode>0.00%</c:formatCode>
                <c:ptCount val="22"/>
                <c:pt idx="0" formatCode="General">
                  <c:v>9.1999999999999998E-2</c:v>
                </c:pt>
                <c:pt idx="1">
                  <c:v>0.08</c:v>
                </c:pt>
                <c:pt idx="2">
                  <c:v>8.3000000000000004E-2</c:v>
                </c:pt>
                <c:pt idx="3">
                  <c:v>8.6000000000000007E-2</c:v>
                </c:pt>
                <c:pt idx="4">
                  <c:v>8.900000000000001E-2</c:v>
                </c:pt>
                <c:pt idx="5">
                  <c:v>9.1999999999999998E-2</c:v>
                </c:pt>
                <c:pt idx="6">
                  <c:v>9.5000000000000001E-2</c:v>
                </c:pt>
                <c:pt idx="7">
                  <c:v>9.8000000000000004E-2</c:v>
                </c:pt>
                <c:pt idx="8">
                  <c:v>0.10100000000000001</c:v>
                </c:pt>
                <c:pt idx="9">
                  <c:v>0.10400000000000001</c:v>
                </c:pt>
                <c:pt idx="10">
                  <c:v>0.10700000000000001</c:v>
                </c:pt>
                <c:pt idx="11">
                  <c:v>0.10999999999999999</c:v>
                </c:pt>
                <c:pt idx="12">
                  <c:v>0.113</c:v>
                </c:pt>
                <c:pt idx="13">
                  <c:v>0.11600000000000001</c:v>
                </c:pt>
                <c:pt idx="14">
                  <c:v>0.11900000000000001</c:v>
                </c:pt>
                <c:pt idx="15">
                  <c:v>0.12200000000000001</c:v>
                </c:pt>
                <c:pt idx="16">
                  <c:v>0.125</c:v>
                </c:pt>
                <c:pt idx="17">
                  <c:v>0.128</c:v>
                </c:pt>
                <c:pt idx="18">
                  <c:v>0.13100000000000003</c:v>
                </c:pt>
                <c:pt idx="19">
                  <c:v>0.13400000000000004</c:v>
                </c:pt>
                <c:pt idx="20">
                  <c:v>0.13700000000000004</c:v>
                </c:pt>
                <c:pt idx="21">
                  <c:v>0.14000000000000001</c:v>
                </c:pt>
              </c:numCache>
            </c:numRef>
          </c:yVal>
          <c:smooth val="0"/>
          <c:extLst>
            <c:ext xmlns:c16="http://schemas.microsoft.com/office/drawing/2014/chart" uri="{C3380CC4-5D6E-409C-BE32-E72D297353CC}">
              <c16:uniqueId val="{00000000-6C3A-49EA-9481-D6570EDCA9A5}"/>
            </c:ext>
          </c:extLst>
        </c:ser>
        <c:dLbls>
          <c:showLegendKey val="0"/>
          <c:showVal val="0"/>
          <c:showCatName val="0"/>
          <c:showSerName val="0"/>
          <c:showPercent val="0"/>
          <c:showBubbleSize val="0"/>
        </c:dLbls>
        <c:axId val="614181120"/>
        <c:axId val="614310656"/>
      </c:scatterChart>
      <c:valAx>
        <c:axId val="614181120"/>
        <c:scaling>
          <c:orientation val="minMax"/>
          <c:min val="0"/>
        </c:scaling>
        <c:delete val="0"/>
        <c:axPos val="b"/>
        <c:title>
          <c:tx>
            <c:rich>
              <a:bodyPr/>
              <a:lstStyle/>
              <a:p>
                <a:pPr>
                  <a:defRPr/>
                </a:pPr>
                <a:r>
                  <a:rPr lang="zh-CN"/>
                  <a:t>标准差</a:t>
                </a:r>
              </a:p>
            </c:rich>
          </c:tx>
          <c:overlay val="0"/>
        </c:title>
        <c:numFmt formatCode="General" sourceLinked="1"/>
        <c:majorTickMark val="in"/>
        <c:minorTickMark val="none"/>
        <c:tickLblPos val="nextTo"/>
        <c:spPr>
          <a:ln w="3175">
            <a:solidFill>
              <a:srgbClr val="000000"/>
            </a:solidFill>
            <a:prstDash val="solid"/>
          </a:ln>
        </c:spPr>
        <c:txPr>
          <a:bodyPr rot="0" vert="horz"/>
          <a:lstStyle/>
          <a:p>
            <a:pPr>
              <a:defRPr/>
            </a:pPr>
            <a:endParaRPr lang="zh-CN"/>
          </a:p>
        </c:txPr>
        <c:crossAx val="614310656"/>
        <c:crossesAt val="6.0000000000000005E-2"/>
        <c:crossBetween val="midCat"/>
      </c:valAx>
      <c:valAx>
        <c:axId val="614310656"/>
        <c:scaling>
          <c:orientation val="minMax"/>
          <c:min val="6.0000000000000005E-2"/>
        </c:scaling>
        <c:delete val="0"/>
        <c:axPos val="l"/>
        <c:numFmt formatCode="General" sourceLinked="1"/>
        <c:majorTickMark val="in"/>
        <c:minorTickMark val="none"/>
        <c:tickLblPos val="nextTo"/>
        <c:spPr>
          <a:ln w="3175">
            <a:solidFill>
              <a:srgbClr val="000000"/>
            </a:solidFill>
            <a:prstDash val="solid"/>
          </a:ln>
        </c:spPr>
        <c:txPr>
          <a:bodyPr rot="0" vert="horz"/>
          <a:lstStyle/>
          <a:p>
            <a:pPr>
              <a:defRPr/>
            </a:pPr>
            <a:endParaRPr lang="zh-CN"/>
          </a:p>
        </c:txPr>
        <c:crossAx val="614181120"/>
        <c:crossesAt val="0"/>
        <c:crossBetween val="midCat"/>
      </c:valAx>
      <c:spPr>
        <a:solidFill>
          <a:srgbClr val="FFFFFF"/>
        </a:solid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lgn="l" rtl="0" eaLnBrk="0" fontAlgn="base" hangingPunct="0">
        <a:spcBef>
          <a:spcPct val="0"/>
        </a:spcBef>
        <a:spcAft>
          <a:spcPct val="0"/>
        </a:spcAft>
        <a:defRPr lang="en-US" altLang="zh-CN" sz="1600" b="1" kern="1200">
          <a:solidFill>
            <a:srgbClr val="000000"/>
          </a:solidFill>
          <a:latin typeface="Times New Roman" panose="02020603050405020304" pitchFamily="18" charset="0"/>
          <a:ea typeface="宋体" panose="02010600030101010101" pitchFamily="2" charset="-122"/>
          <a:cs typeface="+mn-cs"/>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DF179-6E64-4360-8D6B-01E6FA099A5E}" type="datetimeFigureOut">
              <a:rPr lang="zh-CN" altLang="en-US" smtClean="0"/>
              <a:t>2024/11/27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FCA14-71B9-441D-B8E0-06C9AE269FA3}" type="slidenum">
              <a:rPr lang="zh-CN" altLang="en-US" smtClean="0"/>
              <a:t>‹#›</a:t>
            </a:fld>
            <a:endParaRPr lang="zh-CN" altLang="en-US"/>
          </a:p>
        </p:txBody>
      </p:sp>
    </p:spTree>
    <p:extLst>
      <p:ext uri="{BB962C8B-B14F-4D97-AF65-F5344CB8AC3E}">
        <p14:creationId xmlns:p14="http://schemas.microsoft.com/office/powerpoint/2010/main" val="329773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5AF6295A-C9C7-41C5-B598-85A6739BA3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6D192A2B-16C1-40A1-B51B-5DFAE8E05127}"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3299" name="Rectangle 2">
            <a:extLst>
              <a:ext uri="{FF2B5EF4-FFF2-40B4-BE49-F238E27FC236}">
                <a16:creationId xmlns:a16="http://schemas.microsoft.com/office/drawing/2014/main" id="{1E4C310C-6A3A-4331-80A5-B451A0F80681}"/>
              </a:ext>
            </a:extLst>
          </p:cNvPr>
          <p:cNvSpPr>
            <a:spLocks noGrp="1" noRot="1" noChangeAspect="1" noChangeArrowheads="1" noTextEdit="1"/>
          </p:cNvSpPr>
          <p:nvPr>
            <p:ph type="sldImg"/>
          </p:nvPr>
        </p:nvSpPr>
        <p:spPr>
          <a:ln cap="flat"/>
        </p:spPr>
      </p:sp>
      <p:sp>
        <p:nvSpPr>
          <p:cNvPr id="183300" name="Rectangle 3">
            <a:extLst>
              <a:ext uri="{FF2B5EF4-FFF2-40B4-BE49-F238E27FC236}">
                <a16:creationId xmlns:a16="http://schemas.microsoft.com/office/drawing/2014/main" id="{38CC8269-6691-4F89-8C7B-1AA5E8F66837}"/>
              </a:ext>
            </a:extLst>
          </p:cNvPr>
          <p:cNvSpPr>
            <a:spLocks noGrp="1" noChangeArrowheads="1"/>
          </p:cNvSpPr>
          <p:nvPr>
            <p:ph type="body" idx="1"/>
          </p:nvPr>
        </p:nvSpPr>
        <p:spPr>
          <a:xfrm>
            <a:off x="1311275" y="3236913"/>
            <a:ext cx="7200900" cy="306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9" tIns="46030" rIns="92059" bIns="46030"/>
          <a:lstStyle/>
          <a:p>
            <a:pPr eaLnBrk="1" hangingPunct="1"/>
            <a:endParaRPr lang="zh-CN" altLang="en-US"/>
          </a:p>
        </p:txBody>
      </p:sp>
    </p:spTree>
    <p:extLst>
      <p:ext uri="{BB962C8B-B14F-4D97-AF65-F5344CB8AC3E}">
        <p14:creationId xmlns:p14="http://schemas.microsoft.com/office/powerpoint/2010/main" val="78602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56B9DE77-8636-4488-AF3D-1AD2EACAAA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229D5BD1-E5C5-41B3-BAA7-17ED3F7D32F0}"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12</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7635" name="Rectangle 2">
            <a:extLst>
              <a:ext uri="{FF2B5EF4-FFF2-40B4-BE49-F238E27FC236}">
                <a16:creationId xmlns:a16="http://schemas.microsoft.com/office/drawing/2014/main" id="{2BC93B39-2444-434D-98E0-92186119709E}"/>
              </a:ext>
            </a:extLst>
          </p:cNvPr>
          <p:cNvSpPr>
            <a:spLocks noGrp="1" noRot="1" noChangeAspect="1" noChangeArrowheads="1" noTextEdit="1"/>
          </p:cNvSpPr>
          <p:nvPr>
            <p:ph type="sldImg"/>
          </p:nvPr>
        </p:nvSpPr>
        <p:spPr>
          <a:ln cap="flat"/>
        </p:spPr>
      </p:sp>
      <p:sp>
        <p:nvSpPr>
          <p:cNvPr id="197636" name="Rectangle 3">
            <a:extLst>
              <a:ext uri="{FF2B5EF4-FFF2-40B4-BE49-F238E27FC236}">
                <a16:creationId xmlns:a16="http://schemas.microsoft.com/office/drawing/2014/main" id="{0C73A161-598F-4784-8C7B-6CE419337D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D27268E-3064-4F7B-9F08-8981938E5E8B}"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85379" name="Rectangle 2"/>
          <p:cNvSpPr>
            <a:spLocks noGrp="1" noRot="1" noChangeAspect="1" noChangeArrowheads="1" noTextEdit="1"/>
          </p:cNvSpPr>
          <p:nvPr>
            <p:ph type="sldImg"/>
          </p:nvPr>
        </p:nvSpPr>
        <p:spPr/>
      </p:sp>
      <p:sp>
        <p:nvSpPr>
          <p:cNvPr id="485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28BFE58A-66A4-4FAB-8218-CE823533F1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44CC4457-992B-4FC7-BE01-42E7C9951C49}"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14</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9683" name="Rectangle 2">
            <a:extLst>
              <a:ext uri="{FF2B5EF4-FFF2-40B4-BE49-F238E27FC236}">
                <a16:creationId xmlns:a16="http://schemas.microsoft.com/office/drawing/2014/main" id="{8826B2F8-802A-4A08-9FF2-6A4542476C59}"/>
              </a:ext>
            </a:extLst>
          </p:cNvPr>
          <p:cNvSpPr>
            <a:spLocks noGrp="1" noRot="1" noChangeAspect="1" noChangeArrowheads="1" noTextEdit="1"/>
          </p:cNvSpPr>
          <p:nvPr>
            <p:ph type="sldImg"/>
          </p:nvPr>
        </p:nvSpPr>
        <p:spPr>
          <a:ln cap="flat"/>
        </p:spPr>
      </p:sp>
      <p:sp>
        <p:nvSpPr>
          <p:cNvPr id="199684" name="Rectangle 3">
            <a:extLst>
              <a:ext uri="{FF2B5EF4-FFF2-40B4-BE49-F238E27FC236}">
                <a16:creationId xmlns:a16="http://schemas.microsoft.com/office/drawing/2014/main" id="{55CFC473-965A-408B-87AF-6B41C2558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D292C5D4-CB9A-4468-8D25-A61FCCAB74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7EB1A29B-3085-4087-B984-E7E3E14C1790}"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23</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6067" name="Rectangle 2">
            <a:extLst>
              <a:ext uri="{FF2B5EF4-FFF2-40B4-BE49-F238E27FC236}">
                <a16:creationId xmlns:a16="http://schemas.microsoft.com/office/drawing/2014/main" id="{9262FE04-EAE2-4851-A8ED-AE5230C69C30}"/>
              </a:ext>
            </a:extLst>
          </p:cNvPr>
          <p:cNvSpPr>
            <a:spLocks noGrp="1" noRot="1" noChangeAspect="1" noChangeArrowheads="1" noTextEdit="1"/>
          </p:cNvSpPr>
          <p:nvPr>
            <p:ph type="sldImg"/>
          </p:nvPr>
        </p:nvSpPr>
        <p:spPr>
          <a:ln cap="flat"/>
        </p:spPr>
      </p:sp>
      <p:sp>
        <p:nvSpPr>
          <p:cNvPr id="216068" name="Rectangle 3">
            <a:extLst>
              <a:ext uri="{FF2B5EF4-FFF2-40B4-BE49-F238E27FC236}">
                <a16:creationId xmlns:a16="http://schemas.microsoft.com/office/drawing/2014/main" id="{695F4DB5-3271-4C1D-9545-0B3F80F48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1486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294893D4-5BF3-43B7-B110-5D3B1A147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EAC6C758-574D-4048-9A50-E19B778831F3}"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25</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8115" name="Rectangle 2">
            <a:extLst>
              <a:ext uri="{FF2B5EF4-FFF2-40B4-BE49-F238E27FC236}">
                <a16:creationId xmlns:a16="http://schemas.microsoft.com/office/drawing/2014/main" id="{EE3AF867-F7EE-4419-98EA-449C49D55C30}"/>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16" name="Rectangle 3">
            <a:extLst>
              <a:ext uri="{FF2B5EF4-FFF2-40B4-BE49-F238E27FC236}">
                <a16:creationId xmlns:a16="http://schemas.microsoft.com/office/drawing/2014/main" id="{1B27BE87-D9C1-477D-843E-C3097E776F1A}"/>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18117" name="Rectangle 4">
            <a:extLst>
              <a:ext uri="{FF2B5EF4-FFF2-40B4-BE49-F238E27FC236}">
                <a16:creationId xmlns:a16="http://schemas.microsoft.com/office/drawing/2014/main" id="{BB7C8048-CA4E-47D1-885C-B8E882A3382D}"/>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18" name="Rectangle 5">
            <a:extLst>
              <a:ext uri="{FF2B5EF4-FFF2-40B4-BE49-F238E27FC236}">
                <a16:creationId xmlns:a16="http://schemas.microsoft.com/office/drawing/2014/main" id="{65D2631C-A4BC-4F88-8540-BEA3B328CCA2}"/>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18119" name="Rectangle 6">
            <a:extLst>
              <a:ext uri="{FF2B5EF4-FFF2-40B4-BE49-F238E27FC236}">
                <a16:creationId xmlns:a16="http://schemas.microsoft.com/office/drawing/2014/main" id="{893C4E51-6C0A-470E-B760-BBEF86281927}"/>
              </a:ext>
            </a:extLst>
          </p:cNvPr>
          <p:cNvSpPr>
            <a:spLocks noGrp="1" noRot="1" noChangeAspect="1" noChangeArrowheads="1" noTextEdit="1"/>
          </p:cNvSpPr>
          <p:nvPr>
            <p:ph type="sldImg"/>
          </p:nvPr>
        </p:nvSpPr>
        <p:spPr>
          <a:xfrm>
            <a:off x="2649538" y="515938"/>
            <a:ext cx="4524375" cy="2546350"/>
          </a:xfrm>
          <a:ln cap="flat">
            <a:solidFill>
              <a:schemeClr val="tx1"/>
            </a:solidFill>
          </a:ln>
        </p:spPr>
      </p:sp>
      <p:sp>
        <p:nvSpPr>
          <p:cNvPr id="218120" name="Rectangle 7">
            <a:extLst>
              <a:ext uri="{FF2B5EF4-FFF2-40B4-BE49-F238E27FC236}">
                <a16:creationId xmlns:a16="http://schemas.microsoft.com/office/drawing/2014/main" id="{524A6184-536B-42DA-A425-6F49D81569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9D3F1497-8450-4B55-9DF0-70C49FB497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B430C1FC-F27E-4FC8-8121-BDEB6F93180B}"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26</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8355" name="Rectangle 2">
            <a:extLst>
              <a:ext uri="{FF2B5EF4-FFF2-40B4-BE49-F238E27FC236}">
                <a16:creationId xmlns:a16="http://schemas.microsoft.com/office/drawing/2014/main" id="{93EC9956-0230-48DD-993C-139746E9C420}"/>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28356" name="Rectangle 3">
            <a:extLst>
              <a:ext uri="{FF2B5EF4-FFF2-40B4-BE49-F238E27FC236}">
                <a16:creationId xmlns:a16="http://schemas.microsoft.com/office/drawing/2014/main" id="{E0849ADA-E3F3-4376-AFE6-A962A258728B}"/>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28357" name="Rectangle 4">
            <a:extLst>
              <a:ext uri="{FF2B5EF4-FFF2-40B4-BE49-F238E27FC236}">
                <a16:creationId xmlns:a16="http://schemas.microsoft.com/office/drawing/2014/main" id="{A727F6F0-5567-45D7-9BA9-2784267A8647}"/>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28358" name="Rectangle 5">
            <a:extLst>
              <a:ext uri="{FF2B5EF4-FFF2-40B4-BE49-F238E27FC236}">
                <a16:creationId xmlns:a16="http://schemas.microsoft.com/office/drawing/2014/main" id="{95A5D5A3-64D8-4EED-AF8B-1E14D8158B09}"/>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28359" name="Rectangle 6">
            <a:extLst>
              <a:ext uri="{FF2B5EF4-FFF2-40B4-BE49-F238E27FC236}">
                <a16:creationId xmlns:a16="http://schemas.microsoft.com/office/drawing/2014/main" id="{FCEF12A6-6289-4D72-A771-41C59D8AEA2E}"/>
              </a:ext>
            </a:extLst>
          </p:cNvPr>
          <p:cNvSpPr>
            <a:spLocks noGrp="1" noRot="1" noChangeAspect="1" noChangeArrowheads="1" noTextEdit="1"/>
          </p:cNvSpPr>
          <p:nvPr>
            <p:ph type="sldImg"/>
          </p:nvPr>
        </p:nvSpPr>
        <p:spPr>
          <a:xfrm>
            <a:off x="3214688" y="515938"/>
            <a:ext cx="3394075" cy="2546350"/>
          </a:xfrm>
          <a:ln cap="flat">
            <a:solidFill>
              <a:schemeClr val="tx1"/>
            </a:solidFill>
          </a:ln>
        </p:spPr>
      </p:sp>
      <p:sp>
        <p:nvSpPr>
          <p:cNvPr id="228360" name="Rectangle 7">
            <a:extLst>
              <a:ext uri="{FF2B5EF4-FFF2-40B4-BE49-F238E27FC236}">
                <a16:creationId xmlns:a16="http://schemas.microsoft.com/office/drawing/2014/main" id="{09002239-8713-4269-A091-F9CEA99E2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4F193961-5E35-4049-B369-3281E2927C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Tx/>
              <a:buSzTx/>
              <a:buFontTx/>
              <a:buChar char="•"/>
              <a:tabLst/>
              <a:defRPr/>
            </a:pPr>
            <a:fld id="{AA3D4837-A7C0-4B06-A9A3-35EAE104CEA1}"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20000"/>
                </a:spcBef>
                <a:spcAft>
                  <a:spcPct val="0"/>
                </a:spcAft>
                <a:buClrTx/>
                <a:buSzTx/>
                <a:buFontTx/>
                <a:buChar char="•"/>
                <a:tabLst/>
                <a:defRPr/>
              </a:pPr>
              <a:t>28</a:t>
            </a:fld>
            <a:endParaRPr kumimoji="0" lang="en-US" altLang="zh-CN" sz="12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31427" name="Rectangle 2">
            <a:extLst>
              <a:ext uri="{FF2B5EF4-FFF2-40B4-BE49-F238E27FC236}">
                <a16:creationId xmlns:a16="http://schemas.microsoft.com/office/drawing/2014/main" id="{E2EEF4A6-F989-4F82-9F86-3BB79DD1ABDF}"/>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31428" name="Rectangle 3">
            <a:extLst>
              <a:ext uri="{FF2B5EF4-FFF2-40B4-BE49-F238E27FC236}">
                <a16:creationId xmlns:a16="http://schemas.microsoft.com/office/drawing/2014/main" id="{27605D63-17FC-4822-A442-67C53499DDC1}"/>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762000" rtl="0" eaLnBrk="0" fontAlgn="base" latinLnBrk="0" hangingPunct="0">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31429" name="Rectangle 4">
            <a:extLst>
              <a:ext uri="{FF2B5EF4-FFF2-40B4-BE49-F238E27FC236}">
                <a16:creationId xmlns:a16="http://schemas.microsoft.com/office/drawing/2014/main" id="{5713D7BA-814C-441F-9A1B-AF173453087C}"/>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31430" name="Rectangle 5">
            <a:extLst>
              <a:ext uri="{FF2B5EF4-FFF2-40B4-BE49-F238E27FC236}">
                <a16:creationId xmlns:a16="http://schemas.microsoft.com/office/drawing/2014/main" id="{C055F732-37FE-4A95-9934-B96691093C1C}"/>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ZapfDingbats"/>
              <a:ea typeface="宋体" panose="02010600030101010101" pitchFamily="2" charset="-122"/>
              <a:cs typeface="+mn-cs"/>
            </a:endParaRPr>
          </a:p>
        </p:txBody>
      </p:sp>
      <p:sp>
        <p:nvSpPr>
          <p:cNvPr id="231431" name="Rectangle 6">
            <a:extLst>
              <a:ext uri="{FF2B5EF4-FFF2-40B4-BE49-F238E27FC236}">
                <a16:creationId xmlns:a16="http://schemas.microsoft.com/office/drawing/2014/main" id="{6968F52E-AB68-494E-AC4D-F58AD4D06E54}"/>
              </a:ext>
            </a:extLst>
          </p:cNvPr>
          <p:cNvSpPr>
            <a:spLocks noGrp="1" noRot="1" noChangeAspect="1" noChangeArrowheads="1" noTextEdit="1"/>
          </p:cNvSpPr>
          <p:nvPr>
            <p:ph type="sldImg"/>
          </p:nvPr>
        </p:nvSpPr>
        <p:spPr>
          <a:xfrm>
            <a:off x="2649538" y="515938"/>
            <a:ext cx="4524375" cy="2546350"/>
          </a:xfrm>
          <a:ln cap="flat">
            <a:solidFill>
              <a:schemeClr val="tx1"/>
            </a:solidFill>
          </a:ln>
        </p:spPr>
      </p:sp>
      <p:sp>
        <p:nvSpPr>
          <p:cNvPr id="231432" name="Rectangle 7">
            <a:extLst>
              <a:ext uri="{FF2B5EF4-FFF2-40B4-BE49-F238E27FC236}">
                <a16:creationId xmlns:a16="http://schemas.microsoft.com/office/drawing/2014/main" id="{168971EF-9F16-4AE3-B2A3-A4D5FACD9B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57569712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887587"/>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264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362837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814205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1148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1697877"/>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8435854"/>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Tree>
    <p:extLst>
      <p:ext uri="{BB962C8B-B14F-4D97-AF65-F5344CB8AC3E}">
        <p14:creationId xmlns:p14="http://schemas.microsoft.com/office/powerpoint/2010/main" val="2437605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圆角矩形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pPr>
              <a:defRPr/>
            </a:pPr>
            <a:endParaRPr lang="en-US" altLang="zh-CN"/>
          </a:p>
        </p:txBody>
      </p:sp>
      <p:sp>
        <p:nvSpPr>
          <p:cNvPr id="17" name="页脚占位符 16"/>
          <p:cNvSpPr>
            <a:spLocks noGrp="1"/>
          </p:cNvSpPr>
          <p:nvPr>
            <p:ph type="ftr" sz="quarter" idx="11"/>
          </p:nvPr>
        </p:nvSpPr>
        <p:spPr/>
        <p:txBody>
          <a:bodyPr/>
          <a:lstStyle/>
          <a:p>
            <a:pPr>
              <a:defRPr/>
            </a:pPr>
            <a:endParaRPr lang="en-US" altLang="zh-CN"/>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FD93D836-E604-4C02-8225-05A20CA22BD9}" type="slidenum">
              <a:rPr lang="en-US" altLang="zh-CN" smtClean="0"/>
              <a:t>‹#›</a:t>
            </a:fld>
            <a:endParaRPr lang="en-US" altLang="zh-CN"/>
          </a:p>
        </p:txBody>
      </p:sp>
      <p:sp>
        <p:nvSpPr>
          <p:cNvPr id="7" name="矩形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extLst>
      <p:ext uri="{BB962C8B-B14F-4D97-AF65-F5344CB8AC3E}">
        <p14:creationId xmlns:p14="http://schemas.microsoft.com/office/powerpoint/2010/main" val="34486898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A08366"/>
              </a:solidFill>
            </a:endParaRPr>
          </a:p>
        </p:txBody>
      </p:sp>
      <p:sp>
        <p:nvSpPr>
          <p:cNvPr id="5" name="页脚占位符 4"/>
          <p:cNvSpPr>
            <a:spLocks noGrp="1"/>
          </p:cNvSpPr>
          <p:nvPr>
            <p:ph type="ftr" sz="quarter" idx="11"/>
          </p:nvPr>
        </p:nvSpPr>
        <p:spPr/>
        <p:txBody>
          <a:bodyPr/>
          <a:lstStyle/>
          <a:p>
            <a:pPr>
              <a:defRPr/>
            </a:pPr>
            <a:endParaRPr lang="en-US" altLang="zh-CN">
              <a:solidFill>
                <a:srgbClr val="A08366"/>
              </a:solidFill>
            </a:endParaRPr>
          </a:p>
        </p:txBody>
      </p:sp>
      <p:sp>
        <p:nvSpPr>
          <p:cNvPr id="6" name="灯片编号占位符 5"/>
          <p:cNvSpPr>
            <a:spLocks noGrp="1"/>
          </p:cNvSpPr>
          <p:nvPr>
            <p:ph type="sldNum" sz="quarter" idx="12"/>
          </p:nvPr>
        </p:nvSpPr>
        <p:spPr/>
        <p:txBody>
          <a:bodyPr/>
          <a:lstStyle/>
          <a:p>
            <a:pPr>
              <a:defRPr/>
            </a:pPr>
            <a:fld id="{E58B57ED-C33A-4F84-BAC2-35EAF9A6BE03}" type="slidenum">
              <a:rPr lang="en-US" altLang="zh-CN" smtClean="0">
                <a:solidFill>
                  <a:srgbClr val="A08366"/>
                </a:solidFill>
              </a:rPr>
              <a:t>‹#›</a:t>
            </a:fld>
            <a:endParaRPr lang="en-US" altLang="zh-CN">
              <a:solidFill>
                <a:srgbClr val="A08366"/>
              </a:solidFill>
            </a:endParaRPr>
          </a:p>
        </p:txBody>
      </p:sp>
      <p:sp>
        <p:nvSpPr>
          <p:cNvPr id="8" name="内容占位符 7"/>
          <p:cNvSpPr>
            <a:spLocks noGrp="1"/>
          </p:cNvSpPr>
          <p:nvPr>
            <p:ph sz="quarter" idx="1"/>
          </p:nvPr>
        </p:nvSpPr>
        <p:spPr>
          <a:xfrm>
            <a:off x="1219200" y="1447800"/>
            <a:ext cx="103632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073111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圆角矩形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srgbClr val="A08366"/>
              </a:solidFill>
            </a:endParaRPr>
          </a:p>
        </p:txBody>
      </p:sp>
      <p:sp>
        <p:nvSpPr>
          <p:cNvPr id="5" name="页脚占位符 4"/>
          <p:cNvSpPr>
            <a:spLocks noGrp="1"/>
          </p:cNvSpPr>
          <p:nvPr>
            <p:ph type="ftr" sz="quarter" idx="11"/>
          </p:nvPr>
        </p:nvSpPr>
        <p:spPr>
          <a:xfrm>
            <a:off x="1066800" y="6172200"/>
            <a:ext cx="5334000" cy="457200"/>
          </a:xfrm>
        </p:spPr>
        <p:txBody>
          <a:bodyPr/>
          <a:lstStyle/>
          <a:p>
            <a:pPr>
              <a:defRPr/>
            </a:pPr>
            <a:endParaRPr lang="en-US" altLang="zh-CN">
              <a:solidFill>
                <a:srgbClr val="A08366"/>
              </a:solidFill>
            </a:endParaRPr>
          </a:p>
        </p:txBody>
      </p:sp>
      <p:sp>
        <p:nvSpPr>
          <p:cNvPr id="7" name="矩形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灯片编号占位符 5"/>
          <p:cNvSpPr>
            <a:spLocks noGrp="1"/>
          </p:cNvSpPr>
          <p:nvPr>
            <p:ph type="sldNum" sz="quarter" idx="12"/>
          </p:nvPr>
        </p:nvSpPr>
        <p:spPr>
          <a:xfrm>
            <a:off x="195072" y="6208776"/>
            <a:ext cx="609600" cy="457200"/>
          </a:xfrm>
        </p:spPr>
        <p:txBody>
          <a:bodyPr/>
          <a:lstStyle/>
          <a:p>
            <a:pPr>
              <a:defRPr/>
            </a:pPr>
            <a:fld id="{F115C583-E2B2-462C-B7B3-48B27EED57A3}" type="slidenum">
              <a:rPr lang="en-US" altLang="zh-CN" smtClean="0">
                <a:solidFill>
                  <a:srgbClr val="A08366"/>
                </a:solidFill>
              </a:rPr>
              <a:t>‹#›</a:t>
            </a:fld>
            <a:endParaRPr lang="en-US" altLang="zh-CN">
              <a:solidFill>
                <a:srgbClr val="A08366"/>
              </a:solidFill>
            </a:endParaRPr>
          </a:p>
        </p:txBody>
      </p:sp>
    </p:spTree>
    <p:extLst>
      <p:ext uri="{BB962C8B-B14F-4D97-AF65-F5344CB8AC3E}">
        <p14:creationId xmlns:p14="http://schemas.microsoft.com/office/powerpoint/2010/main" val="187185597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pPr>
              <a:defRPr/>
            </a:pPr>
            <a:endParaRPr lang="en-US" altLang="zh-CN">
              <a:solidFill>
                <a:srgbClr val="A08366"/>
              </a:solidFill>
            </a:endParaRPr>
          </a:p>
        </p:txBody>
      </p:sp>
      <p:sp>
        <p:nvSpPr>
          <p:cNvPr id="6" name="页脚占位符 5"/>
          <p:cNvSpPr>
            <a:spLocks noGrp="1"/>
          </p:cNvSpPr>
          <p:nvPr>
            <p:ph type="ftr" sz="quarter" idx="11"/>
          </p:nvPr>
        </p:nvSpPr>
        <p:spPr/>
        <p:txBody>
          <a:bodyPr/>
          <a:lstStyle/>
          <a:p>
            <a:pPr>
              <a:defRPr/>
            </a:pPr>
            <a:endParaRPr lang="en-US" altLang="zh-CN">
              <a:solidFill>
                <a:srgbClr val="A08366"/>
              </a:solidFill>
            </a:endParaRPr>
          </a:p>
        </p:txBody>
      </p:sp>
      <p:sp>
        <p:nvSpPr>
          <p:cNvPr id="7" name="灯片编号占位符 6"/>
          <p:cNvSpPr>
            <a:spLocks noGrp="1"/>
          </p:cNvSpPr>
          <p:nvPr>
            <p:ph type="sldNum" sz="quarter" idx="12"/>
          </p:nvPr>
        </p:nvSpPr>
        <p:spPr/>
        <p:txBody>
          <a:bodyPr/>
          <a:lstStyle/>
          <a:p>
            <a:pPr>
              <a:defRPr/>
            </a:pPr>
            <a:fld id="{48E88D33-E946-4D58-8A78-65109070EC81}" type="slidenum">
              <a:rPr lang="en-US" altLang="zh-CN" smtClean="0">
                <a:solidFill>
                  <a:srgbClr val="A08366"/>
                </a:solidFill>
              </a:rPr>
              <a:t>‹#›</a:t>
            </a:fld>
            <a:endParaRPr lang="en-US" altLang="zh-CN">
              <a:solidFill>
                <a:srgbClr val="A08366"/>
              </a:solidFill>
            </a:endParaRPr>
          </a:p>
        </p:txBody>
      </p:sp>
      <p:sp>
        <p:nvSpPr>
          <p:cNvPr id="9" name="内容占位符 8"/>
          <p:cNvSpPr>
            <a:spLocks noGrp="1"/>
          </p:cNvSpPr>
          <p:nvPr>
            <p:ph sz="quarter" idx="1"/>
          </p:nvPr>
        </p:nvSpPr>
        <p:spPr>
          <a:xfrm>
            <a:off x="1219200" y="1447800"/>
            <a:ext cx="499872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578600" y="1447800"/>
            <a:ext cx="499872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38543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589646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pPr>
              <a:defRPr/>
            </a:pPr>
            <a:endParaRPr lang="en-US" altLang="zh-CN">
              <a:solidFill>
                <a:srgbClr val="A08366"/>
              </a:solidFill>
            </a:endParaRPr>
          </a:p>
        </p:txBody>
      </p:sp>
      <p:sp>
        <p:nvSpPr>
          <p:cNvPr id="8" name="页脚占位符 7"/>
          <p:cNvSpPr>
            <a:spLocks noGrp="1"/>
          </p:cNvSpPr>
          <p:nvPr>
            <p:ph type="ftr" sz="quarter" idx="11"/>
          </p:nvPr>
        </p:nvSpPr>
        <p:spPr/>
        <p:txBody>
          <a:bodyPr/>
          <a:lstStyle/>
          <a:p>
            <a:pPr>
              <a:defRPr/>
            </a:pPr>
            <a:endParaRPr lang="en-US" altLang="zh-CN">
              <a:solidFill>
                <a:srgbClr val="A08366"/>
              </a:solidFill>
            </a:endParaRPr>
          </a:p>
        </p:txBody>
      </p:sp>
      <p:sp>
        <p:nvSpPr>
          <p:cNvPr id="9" name="灯片编号占位符 8"/>
          <p:cNvSpPr>
            <a:spLocks noGrp="1"/>
          </p:cNvSpPr>
          <p:nvPr>
            <p:ph type="sldNum" sz="quarter" idx="12"/>
          </p:nvPr>
        </p:nvSpPr>
        <p:spPr/>
        <p:txBody>
          <a:bodyPr/>
          <a:lstStyle/>
          <a:p>
            <a:pPr>
              <a:defRPr/>
            </a:pPr>
            <a:fld id="{42E59BC9-41D3-4CEA-976A-09D64D66D897}" type="slidenum">
              <a:rPr lang="en-US" altLang="zh-CN" smtClean="0">
                <a:solidFill>
                  <a:srgbClr val="A08366"/>
                </a:solidFill>
              </a:rPr>
              <a:t>‹#›</a:t>
            </a:fld>
            <a:endParaRPr lang="en-US" altLang="zh-CN">
              <a:solidFill>
                <a:srgbClr val="A08366"/>
              </a:solidFill>
            </a:endParaRPr>
          </a:p>
        </p:txBody>
      </p:sp>
      <p:sp>
        <p:nvSpPr>
          <p:cNvPr id="11" name="内容占位符 10"/>
          <p:cNvSpPr>
            <a:spLocks noGrp="1"/>
          </p:cNvSpPr>
          <p:nvPr>
            <p:ph sz="half" idx="2"/>
          </p:nvPr>
        </p:nvSpPr>
        <p:spPr>
          <a:xfrm>
            <a:off x="1219200" y="2247900"/>
            <a:ext cx="49784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6604000" y="2247900"/>
            <a:ext cx="49784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709149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solidFill>
                <a:srgbClr val="A08366"/>
              </a:solidFill>
            </a:endParaRPr>
          </a:p>
        </p:txBody>
      </p:sp>
      <p:sp>
        <p:nvSpPr>
          <p:cNvPr id="4" name="页脚占位符 3"/>
          <p:cNvSpPr>
            <a:spLocks noGrp="1"/>
          </p:cNvSpPr>
          <p:nvPr>
            <p:ph type="ftr" sz="quarter" idx="11"/>
          </p:nvPr>
        </p:nvSpPr>
        <p:spPr/>
        <p:txBody>
          <a:bodyPr/>
          <a:lstStyle/>
          <a:p>
            <a:pPr>
              <a:defRPr/>
            </a:pPr>
            <a:endParaRPr lang="en-US" altLang="zh-CN">
              <a:solidFill>
                <a:srgbClr val="A08366"/>
              </a:solidFill>
            </a:endParaRPr>
          </a:p>
        </p:txBody>
      </p:sp>
      <p:sp>
        <p:nvSpPr>
          <p:cNvPr id="5" name="灯片编号占位符 4"/>
          <p:cNvSpPr>
            <a:spLocks noGrp="1"/>
          </p:cNvSpPr>
          <p:nvPr>
            <p:ph type="sldNum" sz="quarter" idx="12"/>
          </p:nvPr>
        </p:nvSpPr>
        <p:spPr/>
        <p:txBody>
          <a:bodyPr/>
          <a:lstStyle/>
          <a:p>
            <a:pPr>
              <a:defRPr/>
            </a:pPr>
            <a:fld id="{5345F3E1-1C53-413E-A0B9-837D2D982201}" type="slidenum">
              <a:rPr lang="en-US" altLang="zh-CN" smtClean="0">
                <a:solidFill>
                  <a:srgbClr val="A08366"/>
                </a:solidFill>
              </a:rPr>
              <a:t>‹#›</a:t>
            </a:fld>
            <a:endParaRPr lang="en-US" altLang="zh-CN">
              <a:solidFill>
                <a:srgbClr val="A08366"/>
              </a:solidFill>
            </a:endParaRPr>
          </a:p>
        </p:txBody>
      </p:sp>
    </p:spTree>
    <p:extLst>
      <p:ext uri="{BB962C8B-B14F-4D97-AF65-F5344CB8AC3E}">
        <p14:creationId xmlns:p14="http://schemas.microsoft.com/office/powerpoint/2010/main" val="790172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srgbClr val="A08366"/>
              </a:solidFill>
            </a:endParaRPr>
          </a:p>
        </p:txBody>
      </p:sp>
      <p:sp>
        <p:nvSpPr>
          <p:cNvPr id="3" name="页脚占位符 2"/>
          <p:cNvSpPr>
            <a:spLocks noGrp="1"/>
          </p:cNvSpPr>
          <p:nvPr>
            <p:ph type="ftr" sz="quarter" idx="11"/>
          </p:nvPr>
        </p:nvSpPr>
        <p:spPr/>
        <p:txBody>
          <a:bodyPr/>
          <a:lstStyle/>
          <a:p>
            <a:pPr>
              <a:defRPr/>
            </a:pPr>
            <a:endParaRPr lang="en-US" altLang="zh-CN">
              <a:solidFill>
                <a:srgbClr val="A08366"/>
              </a:solidFill>
            </a:endParaRPr>
          </a:p>
        </p:txBody>
      </p:sp>
      <p:sp>
        <p:nvSpPr>
          <p:cNvPr id="4" name="灯片编号占位符 3"/>
          <p:cNvSpPr>
            <a:spLocks noGrp="1"/>
          </p:cNvSpPr>
          <p:nvPr>
            <p:ph type="sldNum" sz="quarter" idx="12"/>
          </p:nvPr>
        </p:nvSpPr>
        <p:spPr/>
        <p:txBody>
          <a:bodyPr/>
          <a:lstStyle/>
          <a:p>
            <a:pPr>
              <a:defRPr/>
            </a:pPr>
            <a:fld id="{16B9F784-2802-411C-B993-17B061E12331}" type="slidenum">
              <a:rPr lang="en-US" altLang="zh-CN" smtClean="0">
                <a:solidFill>
                  <a:srgbClr val="A08366"/>
                </a:solidFill>
              </a:rPr>
              <a:t>‹#›</a:t>
            </a:fld>
            <a:endParaRPr lang="en-US" altLang="zh-CN">
              <a:solidFill>
                <a:srgbClr val="A08366"/>
              </a:solidFill>
            </a:endParaRPr>
          </a:p>
        </p:txBody>
      </p:sp>
    </p:spTree>
    <p:extLst>
      <p:ext uri="{BB962C8B-B14F-4D97-AF65-F5344CB8AC3E}">
        <p14:creationId xmlns:p14="http://schemas.microsoft.com/office/powerpoint/2010/main" val="2990969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圆角矩形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1219200" y="273050"/>
            <a:ext cx="103632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srgbClr val="A08366"/>
              </a:solidFill>
            </a:endParaRPr>
          </a:p>
        </p:txBody>
      </p:sp>
      <p:sp>
        <p:nvSpPr>
          <p:cNvPr id="6" name="页脚占位符 5"/>
          <p:cNvSpPr>
            <a:spLocks noGrp="1"/>
          </p:cNvSpPr>
          <p:nvPr>
            <p:ph type="ftr" sz="quarter" idx="11"/>
          </p:nvPr>
        </p:nvSpPr>
        <p:spPr/>
        <p:txBody>
          <a:bodyPr/>
          <a:lstStyle/>
          <a:p>
            <a:pPr>
              <a:defRPr/>
            </a:pPr>
            <a:endParaRPr lang="en-US" altLang="zh-CN">
              <a:solidFill>
                <a:srgbClr val="A08366"/>
              </a:solidFill>
            </a:endParaRPr>
          </a:p>
        </p:txBody>
      </p:sp>
      <p:sp>
        <p:nvSpPr>
          <p:cNvPr id="7" name="灯片编号占位符 6"/>
          <p:cNvSpPr>
            <a:spLocks noGrp="1"/>
          </p:cNvSpPr>
          <p:nvPr>
            <p:ph type="sldNum" sz="quarter" idx="12"/>
          </p:nvPr>
        </p:nvSpPr>
        <p:spPr/>
        <p:txBody>
          <a:bodyPr/>
          <a:lstStyle/>
          <a:p>
            <a:pPr>
              <a:defRPr/>
            </a:pPr>
            <a:fld id="{365D0C59-0D91-46D0-A451-7DBBCD009F65}" type="slidenum">
              <a:rPr lang="en-US" altLang="zh-CN" smtClean="0">
                <a:solidFill>
                  <a:srgbClr val="A08366"/>
                </a:solidFill>
              </a:rPr>
              <a:t>‹#›</a:t>
            </a:fld>
            <a:endParaRPr lang="en-US" altLang="zh-CN">
              <a:solidFill>
                <a:srgbClr val="A08366"/>
              </a:solidFill>
            </a:endParaRPr>
          </a:p>
        </p:txBody>
      </p:sp>
      <p:sp>
        <p:nvSpPr>
          <p:cNvPr id="11" name="内容占位符 10"/>
          <p:cNvSpPr>
            <a:spLocks noGrp="1"/>
          </p:cNvSpPr>
          <p:nvPr>
            <p:ph sz="quarter" idx="1"/>
          </p:nvPr>
        </p:nvSpPr>
        <p:spPr>
          <a:xfrm>
            <a:off x="3962400" y="1600200"/>
            <a:ext cx="7620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305066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srgbClr val="A08366"/>
              </a:solidFill>
            </a:endParaRPr>
          </a:p>
        </p:txBody>
      </p:sp>
      <p:sp>
        <p:nvSpPr>
          <p:cNvPr id="6" name="页脚占位符 5"/>
          <p:cNvSpPr>
            <a:spLocks noGrp="1"/>
          </p:cNvSpPr>
          <p:nvPr>
            <p:ph type="ftr" sz="quarter" idx="11"/>
          </p:nvPr>
        </p:nvSpPr>
        <p:spPr>
          <a:xfrm>
            <a:off x="1219200" y="6172200"/>
            <a:ext cx="5181600" cy="457200"/>
          </a:xfrm>
        </p:spPr>
        <p:txBody>
          <a:bodyPr/>
          <a:lstStyle/>
          <a:p>
            <a:pPr>
              <a:defRPr/>
            </a:pPr>
            <a:endParaRPr lang="en-US" altLang="zh-CN">
              <a:solidFill>
                <a:srgbClr val="A08366"/>
              </a:solidFill>
            </a:endParaRPr>
          </a:p>
        </p:txBody>
      </p:sp>
      <p:sp>
        <p:nvSpPr>
          <p:cNvPr id="7" name="灯片编号占位符 6"/>
          <p:cNvSpPr>
            <a:spLocks noGrp="1"/>
          </p:cNvSpPr>
          <p:nvPr>
            <p:ph type="sldNum" sz="quarter" idx="12"/>
          </p:nvPr>
        </p:nvSpPr>
        <p:spPr>
          <a:xfrm>
            <a:off x="195072" y="6208776"/>
            <a:ext cx="609600" cy="457200"/>
          </a:xfrm>
        </p:spPr>
        <p:txBody>
          <a:bodyPr/>
          <a:lstStyle/>
          <a:p>
            <a:pPr>
              <a:defRPr/>
            </a:pPr>
            <a:fld id="{A518928C-5038-49B0-8FAC-645033F0EF6C}" type="slidenum">
              <a:rPr lang="en-US" altLang="zh-CN" smtClean="0">
                <a:solidFill>
                  <a:srgbClr val="A08366"/>
                </a:solidFill>
              </a:rPr>
              <a:t>‹#›</a:t>
            </a:fld>
            <a:endParaRPr lang="en-US" altLang="zh-CN">
              <a:solidFill>
                <a:srgbClr val="A08366"/>
              </a:solidFill>
            </a:endParaRPr>
          </a:p>
        </p:txBody>
      </p:sp>
      <p:sp>
        <p:nvSpPr>
          <p:cNvPr id="11" name="矩形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矩形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矩形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extLst>
      <p:ext uri="{BB962C8B-B14F-4D97-AF65-F5344CB8AC3E}">
        <p14:creationId xmlns:p14="http://schemas.microsoft.com/office/powerpoint/2010/main" val="6819552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A08366"/>
              </a:solidFill>
            </a:endParaRPr>
          </a:p>
        </p:txBody>
      </p:sp>
      <p:sp>
        <p:nvSpPr>
          <p:cNvPr id="5" name="页脚占位符 4"/>
          <p:cNvSpPr>
            <a:spLocks noGrp="1"/>
          </p:cNvSpPr>
          <p:nvPr>
            <p:ph type="ftr" sz="quarter" idx="11"/>
          </p:nvPr>
        </p:nvSpPr>
        <p:spPr/>
        <p:txBody>
          <a:bodyPr/>
          <a:lstStyle/>
          <a:p>
            <a:pPr>
              <a:defRPr/>
            </a:pPr>
            <a:endParaRPr lang="en-US" altLang="zh-CN">
              <a:solidFill>
                <a:srgbClr val="A08366"/>
              </a:solidFill>
            </a:endParaRPr>
          </a:p>
        </p:txBody>
      </p:sp>
      <p:sp>
        <p:nvSpPr>
          <p:cNvPr id="6" name="灯片编号占位符 5"/>
          <p:cNvSpPr>
            <a:spLocks noGrp="1"/>
          </p:cNvSpPr>
          <p:nvPr>
            <p:ph type="sldNum" sz="quarter" idx="12"/>
          </p:nvPr>
        </p:nvSpPr>
        <p:spPr/>
        <p:txBody>
          <a:bodyPr/>
          <a:lstStyle/>
          <a:p>
            <a:pPr>
              <a:defRPr/>
            </a:pPr>
            <a:fld id="{1A69DFFB-E70D-46B4-83BA-B98611653A8C}" type="slidenum">
              <a:rPr lang="en-US" altLang="zh-CN" smtClean="0">
                <a:solidFill>
                  <a:srgbClr val="A08366"/>
                </a:solidFill>
              </a:rPr>
              <a:t>‹#›</a:t>
            </a:fld>
            <a:endParaRPr lang="en-US" altLang="zh-CN">
              <a:solidFill>
                <a:srgbClr val="A08366"/>
              </a:solidFill>
            </a:endParaRPr>
          </a:p>
        </p:txBody>
      </p:sp>
    </p:spTree>
    <p:extLst>
      <p:ext uri="{BB962C8B-B14F-4D97-AF65-F5344CB8AC3E}">
        <p14:creationId xmlns:p14="http://schemas.microsoft.com/office/powerpoint/2010/main" val="1297685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solidFill>
                <a:srgbClr val="A08366"/>
              </a:solidFill>
            </a:endParaRPr>
          </a:p>
        </p:txBody>
      </p:sp>
      <p:sp>
        <p:nvSpPr>
          <p:cNvPr id="5" name="页脚占位符 4"/>
          <p:cNvSpPr>
            <a:spLocks noGrp="1"/>
          </p:cNvSpPr>
          <p:nvPr>
            <p:ph type="ftr" sz="quarter" idx="11"/>
          </p:nvPr>
        </p:nvSpPr>
        <p:spPr/>
        <p:txBody>
          <a:bodyPr/>
          <a:lstStyle/>
          <a:p>
            <a:pPr>
              <a:defRPr/>
            </a:pPr>
            <a:endParaRPr lang="en-US" altLang="zh-CN">
              <a:solidFill>
                <a:srgbClr val="A08366"/>
              </a:solidFill>
            </a:endParaRPr>
          </a:p>
        </p:txBody>
      </p:sp>
      <p:sp>
        <p:nvSpPr>
          <p:cNvPr id="6" name="灯片编号占位符 5"/>
          <p:cNvSpPr>
            <a:spLocks noGrp="1"/>
          </p:cNvSpPr>
          <p:nvPr>
            <p:ph type="sldNum" sz="quarter" idx="12"/>
          </p:nvPr>
        </p:nvSpPr>
        <p:spPr/>
        <p:txBody>
          <a:bodyPr/>
          <a:lstStyle/>
          <a:p>
            <a:pPr>
              <a:defRPr/>
            </a:pPr>
            <a:fld id="{C02E9990-4D5C-47BF-AB2D-001FDF6E9133}" type="slidenum">
              <a:rPr lang="en-US" altLang="zh-CN" smtClean="0">
                <a:solidFill>
                  <a:srgbClr val="A08366"/>
                </a:solidFill>
              </a:rPr>
              <a:t>‹#›</a:t>
            </a:fld>
            <a:endParaRPr lang="en-US" altLang="zh-CN">
              <a:solidFill>
                <a:srgbClr val="A08366"/>
              </a:solidFill>
            </a:endParaRPr>
          </a:p>
        </p:txBody>
      </p:sp>
    </p:spTree>
    <p:extLst>
      <p:ext uri="{BB962C8B-B14F-4D97-AF65-F5344CB8AC3E}">
        <p14:creationId xmlns:p14="http://schemas.microsoft.com/office/powerpoint/2010/main" val="114881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768927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761746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735446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7531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6102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3630382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6680708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C60EABA-3FFE-452D-9571-56C7833DF7A8}"/>
              </a:ext>
            </a:extLst>
          </p:cNvPr>
          <p:cNvGrpSpPr>
            <a:grpSpLocks/>
          </p:cNvGrpSpPr>
          <p:nvPr/>
        </p:nvGrpSpPr>
        <p:grpSpPr bwMode="auto">
          <a:xfrm>
            <a:off x="194734" y="976313"/>
            <a:ext cx="11781367" cy="5256212"/>
            <a:chOff x="92" y="615"/>
            <a:chExt cx="5566" cy="3311"/>
          </a:xfrm>
        </p:grpSpPr>
        <p:grpSp>
          <p:nvGrpSpPr>
            <p:cNvPr id="1033" name="Group 3">
              <a:extLst>
                <a:ext uri="{FF2B5EF4-FFF2-40B4-BE49-F238E27FC236}">
                  <a16:creationId xmlns:a16="http://schemas.microsoft.com/office/drawing/2014/main" id="{AD1B3DE3-1F86-45CE-92D9-D4E3E0081D27}"/>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068B41C7-EF68-43FF-95E4-FE906D645D8F}"/>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7E8A3D2B-C170-4644-B89F-2D0360ABFA75}"/>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F9FE0ECE-B7C8-468C-A255-172516F91EC3}"/>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8" name="Freeform 7">
                    <a:extLst>
                      <a:ext uri="{FF2B5EF4-FFF2-40B4-BE49-F238E27FC236}">
                        <a16:creationId xmlns:a16="http://schemas.microsoft.com/office/drawing/2014/main" id="{21A56240-96E5-4346-845B-EDDB482D9FB2}"/>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9" name="Freeform 8">
                    <a:extLst>
                      <a:ext uri="{FF2B5EF4-FFF2-40B4-BE49-F238E27FC236}">
                        <a16:creationId xmlns:a16="http://schemas.microsoft.com/office/drawing/2014/main" id="{70318D97-8039-45D2-98DF-85472CD276F4}"/>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1066" name="Freeform 9">
                  <a:extLst>
                    <a:ext uri="{FF2B5EF4-FFF2-40B4-BE49-F238E27FC236}">
                      <a16:creationId xmlns:a16="http://schemas.microsoft.com/office/drawing/2014/main" id="{45E2BF11-EBCC-4A30-95B1-BC655D4A3291}"/>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nvGrpSpPr>
              <p:cNvPr id="1042" name="Group 10">
                <a:extLst>
                  <a:ext uri="{FF2B5EF4-FFF2-40B4-BE49-F238E27FC236}">
                    <a16:creationId xmlns:a16="http://schemas.microsoft.com/office/drawing/2014/main" id="{5D0B74D2-1CAC-4D8F-BCF6-775D6370166C}"/>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7C36FA55-0981-4264-B302-C880ED045818}"/>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BD542EF2-1ED2-42BF-B236-F9C7247349B2}"/>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3" name="Freeform 13">
                    <a:extLst>
                      <a:ext uri="{FF2B5EF4-FFF2-40B4-BE49-F238E27FC236}">
                        <a16:creationId xmlns:a16="http://schemas.microsoft.com/office/drawing/2014/main" id="{DD475CA5-5A66-4AD2-83AB-9CD6210F8832}"/>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4" name="Freeform 14">
                    <a:extLst>
                      <a:ext uri="{FF2B5EF4-FFF2-40B4-BE49-F238E27FC236}">
                        <a16:creationId xmlns:a16="http://schemas.microsoft.com/office/drawing/2014/main" id="{CA06D499-A70F-4819-8A45-F6F576AA6B09}"/>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1053" name="Freeform 15">
                  <a:extLst>
                    <a:ext uri="{FF2B5EF4-FFF2-40B4-BE49-F238E27FC236}">
                      <a16:creationId xmlns:a16="http://schemas.microsoft.com/office/drawing/2014/main" id="{D4029C20-29FA-459E-A332-D538B4B7BADF}"/>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4" name="Freeform 16">
                  <a:extLst>
                    <a:ext uri="{FF2B5EF4-FFF2-40B4-BE49-F238E27FC236}">
                      <a16:creationId xmlns:a16="http://schemas.microsoft.com/office/drawing/2014/main" id="{B953524C-3575-4653-BB0C-03B99140411E}"/>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5" name="Freeform 17">
                  <a:extLst>
                    <a:ext uri="{FF2B5EF4-FFF2-40B4-BE49-F238E27FC236}">
                      <a16:creationId xmlns:a16="http://schemas.microsoft.com/office/drawing/2014/main" id="{ABA76372-D6FF-4CDF-B20A-8F25712E7EBC}"/>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6" name="Freeform 18">
                  <a:extLst>
                    <a:ext uri="{FF2B5EF4-FFF2-40B4-BE49-F238E27FC236}">
                      <a16:creationId xmlns:a16="http://schemas.microsoft.com/office/drawing/2014/main" id="{E0D637CF-9041-4E1F-920E-95F6EBA45AFE}"/>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7" name="Freeform 19">
                  <a:extLst>
                    <a:ext uri="{FF2B5EF4-FFF2-40B4-BE49-F238E27FC236}">
                      <a16:creationId xmlns:a16="http://schemas.microsoft.com/office/drawing/2014/main" id="{63FC8778-235B-4EAE-9645-575EC08665E8}"/>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8" name="Freeform 20">
                  <a:extLst>
                    <a:ext uri="{FF2B5EF4-FFF2-40B4-BE49-F238E27FC236}">
                      <a16:creationId xmlns:a16="http://schemas.microsoft.com/office/drawing/2014/main" id="{125656ED-8766-4951-9EA2-EF21CD20324D}"/>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9" name="Freeform 21">
                  <a:extLst>
                    <a:ext uri="{FF2B5EF4-FFF2-40B4-BE49-F238E27FC236}">
                      <a16:creationId xmlns:a16="http://schemas.microsoft.com/office/drawing/2014/main" id="{0412B73B-9C8E-4B25-B949-A5491022EB67}"/>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0" name="Freeform 22">
                  <a:extLst>
                    <a:ext uri="{FF2B5EF4-FFF2-40B4-BE49-F238E27FC236}">
                      <a16:creationId xmlns:a16="http://schemas.microsoft.com/office/drawing/2014/main" id="{D6BBB888-3BCD-4999-8242-4B9D82640A71}"/>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61" name="Freeform 23">
                  <a:extLst>
                    <a:ext uri="{FF2B5EF4-FFF2-40B4-BE49-F238E27FC236}">
                      <a16:creationId xmlns:a16="http://schemas.microsoft.com/office/drawing/2014/main" id="{6F7CDA94-75CA-4C09-B414-A89D34994920}"/>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nvGrpSpPr>
              <p:cNvPr id="1043" name="Group 24">
                <a:extLst>
                  <a:ext uri="{FF2B5EF4-FFF2-40B4-BE49-F238E27FC236}">
                    <a16:creationId xmlns:a16="http://schemas.microsoft.com/office/drawing/2014/main" id="{29A16576-1E4C-47DD-BB6A-2A76B654F256}"/>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882D60E1-2F78-4497-9A1A-D768CC598732}"/>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nvGrpSpPr>
                <p:cNvPr id="1045" name="Group 26">
                  <a:extLst>
                    <a:ext uri="{FF2B5EF4-FFF2-40B4-BE49-F238E27FC236}">
                      <a16:creationId xmlns:a16="http://schemas.microsoft.com/office/drawing/2014/main" id="{A97B26AA-6362-4160-85B8-95FD8D9A9262}"/>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54E8BACD-94EC-4777-9C35-4FC6A3CAA0EF}"/>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7D955A99-B830-4E94-895C-C3A995131E64}"/>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51" name="Freeform 29">
                      <a:extLst>
                        <a:ext uri="{FF2B5EF4-FFF2-40B4-BE49-F238E27FC236}">
                          <a16:creationId xmlns:a16="http://schemas.microsoft.com/office/drawing/2014/main" id="{8317F997-45E0-46D0-B337-64880D3E0ACB}"/>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1049" name="Freeform 30">
                    <a:extLst>
                      <a:ext uri="{FF2B5EF4-FFF2-40B4-BE49-F238E27FC236}">
                        <a16:creationId xmlns:a16="http://schemas.microsoft.com/office/drawing/2014/main" id="{FF222888-80A1-4716-9977-491B97CF1BC3}"/>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sp>
              <p:nvSpPr>
                <p:cNvPr id="1046" name="Freeform 31">
                  <a:extLst>
                    <a:ext uri="{FF2B5EF4-FFF2-40B4-BE49-F238E27FC236}">
                      <a16:creationId xmlns:a16="http://schemas.microsoft.com/office/drawing/2014/main" id="{F454335E-A6D4-4DA1-B3CE-6BCA0790F69E}"/>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47" name="Freeform 32">
                  <a:extLst>
                    <a:ext uri="{FF2B5EF4-FFF2-40B4-BE49-F238E27FC236}">
                      <a16:creationId xmlns:a16="http://schemas.microsoft.com/office/drawing/2014/main" id="{AB70475D-D9E1-4FEB-BD0A-86B428FB3D19}"/>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grpSp>
          <p:nvGrpSpPr>
            <p:cNvPr id="1034" name="Group 33">
              <a:extLst>
                <a:ext uri="{FF2B5EF4-FFF2-40B4-BE49-F238E27FC236}">
                  <a16:creationId xmlns:a16="http://schemas.microsoft.com/office/drawing/2014/main" id="{751265DC-2165-4BF4-A060-922F1C530557}"/>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26C8912F-3D52-4FAC-A9E5-99007C6417C9}"/>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36" name="Freeform 35">
                <a:extLst>
                  <a:ext uri="{FF2B5EF4-FFF2-40B4-BE49-F238E27FC236}">
                    <a16:creationId xmlns:a16="http://schemas.microsoft.com/office/drawing/2014/main" id="{F7F806B4-A848-4455-9F0F-A86163CE45CB}"/>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37" name="Freeform 36">
                <a:extLst>
                  <a:ext uri="{FF2B5EF4-FFF2-40B4-BE49-F238E27FC236}">
                    <a16:creationId xmlns:a16="http://schemas.microsoft.com/office/drawing/2014/main" id="{88F83C2A-D3D5-4686-9FF9-E83FEA12325A}"/>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38" name="Freeform 37">
                <a:extLst>
                  <a:ext uri="{FF2B5EF4-FFF2-40B4-BE49-F238E27FC236}">
                    <a16:creationId xmlns:a16="http://schemas.microsoft.com/office/drawing/2014/main" id="{091F7413-3899-40B6-BCB2-BB37E36014CC}"/>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39" name="Freeform 38">
                <a:extLst>
                  <a:ext uri="{FF2B5EF4-FFF2-40B4-BE49-F238E27FC236}">
                    <a16:creationId xmlns:a16="http://schemas.microsoft.com/office/drawing/2014/main" id="{784DD3C7-825A-40DE-A7AB-0F9886B41B47}"/>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sp>
            <p:nvSpPr>
              <p:cNvPr id="1040" name="Freeform 39">
                <a:extLst>
                  <a:ext uri="{FF2B5EF4-FFF2-40B4-BE49-F238E27FC236}">
                    <a16:creationId xmlns:a16="http://schemas.microsoft.com/office/drawing/2014/main" id="{4D338BAB-C9B3-4400-A4D2-A106D07E02A6}"/>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sz="1800"/>
              </a:p>
            </p:txBody>
          </p:sp>
        </p:grpSp>
      </p:grpSp>
      <p:sp>
        <p:nvSpPr>
          <p:cNvPr id="1027" name="Rectangle 40">
            <a:extLst>
              <a:ext uri="{FF2B5EF4-FFF2-40B4-BE49-F238E27FC236}">
                <a16:creationId xmlns:a16="http://schemas.microsoft.com/office/drawing/2014/main" id="{C76599A7-BF72-4047-B0BA-7D5041152C22}"/>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833206EA-4F60-46FB-94E4-ADCB7088803A}"/>
              </a:ext>
            </a:extLst>
          </p:cNvPr>
          <p:cNvSpPr>
            <a:spLocks noChangeArrowheads="1"/>
          </p:cNvSpPr>
          <p:nvPr/>
        </p:nvSpPr>
        <p:spPr bwMode="auto">
          <a:xfrm>
            <a:off x="9042400" y="6324600"/>
            <a:ext cx="397544" cy="305212"/>
          </a:xfrm>
          <a:prstGeom prst="rect">
            <a:avLst/>
          </a:prstGeom>
          <a:noFill/>
          <a:ln>
            <a:noFill/>
          </a:ln>
        </p:spPr>
        <p:txBody>
          <a:bodyPr wrap="none" lIns="90487" tIns="44450" rIns="90487" bIns="44450">
            <a:spAutoFit/>
          </a:bodyPr>
          <a:lstStyle>
            <a:lvl1pPr eaLnBrk="0" hangingPunct="0">
              <a:defRPr sz="2400">
                <a:solidFill>
                  <a:schemeClr val="tx1"/>
                </a:solidFill>
                <a:latin typeface="ZapfDingbats"/>
                <a:ea typeface="宋体" panose="02010600030101010101" pitchFamily="2" charset="-122"/>
              </a:defRPr>
            </a:lvl1pPr>
            <a:lvl2pPr marL="742950" indent="-285750" eaLnBrk="0" hangingPunct="0">
              <a:defRPr sz="2400">
                <a:solidFill>
                  <a:schemeClr val="tx1"/>
                </a:solidFill>
                <a:latin typeface="ZapfDingbats"/>
                <a:ea typeface="宋体" panose="02010600030101010101" pitchFamily="2" charset="-122"/>
              </a:defRPr>
            </a:lvl2pPr>
            <a:lvl3pPr marL="1143000" indent="-228600" eaLnBrk="0" hangingPunct="0">
              <a:defRPr sz="2400">
                <a:solidFill>
                  <a:schemeClr val="tx1"/>
                </a:solidFill>
                <a:latin typeface="ZapfDingbats"/>
                <a:ea typeface="宋体" panose="02010600030101010101" pitchFamily="2" charset="-122"/>
              </a:defRPr>
            </a:lvl3pPr>
            <a:lvl4pPr marL="1600200" indent="-228600" eaLnBrk="0" hangingPunct="0">
              <a:defRPr sz="2400">
                <a:solidFill>
                  <a:schemeClr val="tx1"/>
                </a:solidFill>
                <a:latin typeface="ZapfDingbats"/>
                <a:ea typeface="宋体" panose="02010600030101010101" pitchFamily="2" charset="-122"/>
              </a:defRPr>
            </a:lvl4pPr>
            <a:lvl5pPr marL="2057400" indent="-228600" eaLnBrk="0" hangingPunct="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pPr>
              <a:defRPr/>
            </a:pPr>
            <a:fld id="{B99CC092-A23D-471C-8D5D-EE0DD60F0BC8}" type="slidenum">
              <a:rPr lang="fr-FR" altLang="zh-CN" sz="1400" b="1" smtClean="0">
                <a:latin typeface="N Helvetica Narrow"/>
              </a:rPr>
              <a:pPr>
                <a:defRPr/>
              </a:pPr>
              <a:t>‹#›</a:t>
            </a:fld>
            <a:endParaRPr lang="fr-FR" altLang="zh-CN" sz="1400" b="1">
              <a:latin typeface="N Helvetica Narrow"/>
            </a:endParaRPr>
          </a:p>
        </p:txBody>
      </p:sp>
      <p:sp>
        <p:nvSpPr>
          <p:cNvPr id="1029" name="Rectangle 42">
            <a:extLst>
              <a:ext uri="{FF2B5EF4-FFF2-40B4-BE49-F238E27FC236}">
                <a16:creationId xmlns:a16="http://schemas.microsoft.com/office/drawing/2014/main" id="{D27A2F7F-D7D1-4BDA-B474-381BA2C7C145}"/>
              </a:ext>
            </a:extLst>
          </p:cNvPr>
          <p:cNvSpPr>
            <a:spLocks noChangeArrowheads="1"/>
          </p:cNvSpPr>
          <p:nvPr/>
        </p:nvSpPr>
        <p:spPr bwMode="auto">
          <a:xfrm>
            <a:off x="372533" y="0"/>
            <a:ext cx="2457451"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rPr>
              <a:t>Finance</a:t>
            </a:r>
            <a:endParaRPr lang="fr-FR" altLang="zh-CN" sz="1800">
              <a:latin typeface="Arial" pitchFamily="34" charset="0"/>
            </a:endParaRPr>
          </a:p>
        </p:txBody>
      </p:sp>
      <p:sp>
        <p:nvSpPr>
          <p:cNvPr id="1030" name="Rectangle 43">
            <a:extLst>
              <a:ext uri="{FF2B5EF4-FFF2-40B4-BE49-F238E27FC236}">
                <a16:creationId xmlns:a16="http://schemas.microsoft.com/office/drawing/2014/main" id="{752D3C53-197C-49BA-9524-C9CAC78383BC}"/>
              </a:ext>
            </a:extLst>
          </p:cNvPr>
          <p:cNvSpPr>
            <a:spLocks noChangeArrowheads="1"/>
          </p:cNvSpPr>
          <p:nvPr/>
        </p:nvSpPr>
        <p:spPr bwMode="auto">
          <a:xfrm>
            <a:off x="624418" y="6310313"/>
            <a:ext cx="182806" cy="305212"/>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ndParaRPr>
          </a:p>
        </p:txBody>
      </p:sp>
      <p:sp>
        <p:nvSpPr>
          <p:cNvPr id="1031" name="Rectangle 44">
            <a:extLst>
              <a:ext uri="{FF2B5EF4-FFF2-40B4-BE49-F238E27FC236}">
                <a16:creationId xmlns:a16="http://schemas.microsoft.com/office/drawing/2014/main" id="{B580BF40-DCA7-4424-9F39-BE0FA97810E5}"/>
              </a:ext>
            </a:extLst>
          </p:cNvPr>
          <p:cNvSpPr>
            <a:spLocks noChangeArrowheads="1"/>
          </p:cNvSpPr>
          <p:nvPr/>
        </p:nvSpPr>
        <p:spPr bwMode="auto">
          <a:xfrm>
            <a:off x="6769101" y="0"/>
            <a:ext cx="5422900"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rPr>
              <a:t>    </a:t>
            </a:r>
            <a:r>
              <a:rPr lang="en-US" altLang="zh-CN" sz="1600">
                <a:latin typeface="Arial" pitchFamily="34" charset="0"/>
              </a:rPr>
              <a:t>School of Management and Economics</a:t>
            </a:r>
            <a:endParaRPr lang="zh-CN" altLang="en-US" sz="1600">
              <a:latin typeface="Arial" pitchFamily="34" charset="0"/>
            </a:endParaRPr>
          </a:p>
        </p:txBody>
      </p:sp>
      <p:graphicFrame>
        <p:nvGraphicFramePr>
          <p:cNvPr id="1032" name="Object 45">
            <a:extLst>
              <a:ext uri="{FF2B5EF4-FFF2-40B4-BE49-F238E27FC236}">
                <a16:creationId xmlns:a16="http://schemas.microsoft.com/office/drawing/2014/main" id="{6976F786-2E7A-424D-B8B3-DE9126435D5B}"/>
              </a:ext>
            </a:extLst>
          </p:cNvPr>
          <p:cNvGraphicFramePr>
            <a:graphicFrameLocks noChangeAspect="1"/>
          </p:cNvGraphicFramePr>
          <p:nvPr/>
        </p:nvGraphicFramePr>
        <p:xfrm>
          <a:off x="10566400" y="5715000"/>
          <a:ext cx="1286933" cy="927100"/>
        </p:xfrm>
        <a:graphic>
          <a:graphicData uri="http://schemas.openxmlformats.org/presentationml/2006/ole">
            <mc:AlternateContent xmlns:mc="http://schemas.openxmlformats.org/markup-compatibility/2006">
              <mc:Choice xmlns:v="urn:schemas-microsoft-com:vml" Requires="v">
                <p:oleObj name="Image" r:id="rId17" imgW="964739" imgH="926657" progId="Photoshop.Image.7">
                  <p:embed/>
                </p:oleObj>
              </mc:Choice>
              <mc:Fallback>
                <p:oleObj name="Image" r:id="rId17" imgW="964739" imgH="926657" progId="Photoshop.Image.7">
                  <p:embed/>
                  <p:pic>
                    <p:nvPicPr>
                      <p:cNvPr id="1032" name="Object 45">
                        <a:extLst>
                          <a:ext uri="{FF2B5EF4-FFF2-40B4-BE49-F238E27FC236}">
                            <a16:creationId xmlns:a16="http://schemas.microsoft.com/office/drawing/2014/main" id="{6976F786-2E7A-424D-B8B3-DE9126435D5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566400" y="5715000"/>
                        <a:ext cx="1286933"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78263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圆角矩形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标题占位符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fontAlgn="base">
              <a:spcAft>
                <a:spcPct val="0"/>
              </a:spcAft>
              <a:defRPr/>
            </a:pPr>
            <a:endParaRPr kumimoji="1" lang="en-US" altLang="zh-CN">
              <a:solidFill>
                <a:srgbClr val="A08366"/>
              </a:solidFill>
            </a:endParaRPr>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fontAlgn="base">
              <a:spcAft>
                <a:spcPct val="0"/>
              </a:spcAft>
              <a:defRPr/>
            </a:pPr>
            <a:endParaRPr kumimoji="1" lang="en-US" altLang="zh-CN">
              <a:solidFill>
                <a:srgbClr val="A08366"/>
              </a:solidFill>
            </a:endParaRPr>
          </a:p>
        </p:txBody>
      </p:sp>
      <p:sp>
        <p:nvSpPr>
          <p:cNvPr id="23" name="灯片编号占位符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fontAlgn="base">
              <a:spcAft>
                <a:spcPct val="0"/>
              </a:spcAft>
              <a:defRPr/>
            </a:pPr>
            <a:fld id="{B264C57C-D459-465C-86A3-0BD622EB2EA0}" type="slidenum">
              <a:rPr kumimoji="1" lang="en-US" altLang="zh-CN" smtClean="0">
                <a:solidFill>
                  <a:srgbClr val="A08366"/>
                </a:solidFill>
              </a:rPr>
              <a:t>‹#›</a:t>
            </a:fld>
            <a:endParaRPr kumimoji="1" lang="en-US" altLang="zh-CN">
              <a:solidFill>
                <a:srgbClr val="A08366"/>
              </a:solidFill>
            </a:endParaRPr>
          </a:p>
        </p:txBody>
      </p:sp>
    </p:spTree>
    <p:extLst>
      <p:ext uri="{BB962C8B-B14F-4D97-AF65-F5344CB8AC3E}">
        <p14:creationId xmlns:p14="http://schemas.microsoft.com/office/powerpoint/2010/main" val="190488136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8.bin"/><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FD0BAFA9-11D5-45B6-8A4E-8992C95850EE}"/>
              </a:ext>
            </a:extLst>
          </p:cNvPr>
          <p:cNvSpPr>
            <a:spLocks noGrp="1" noChangeArrowheads="1"/>
          </p:cNvSpPr>
          <p:nvPr>
            <p:ph type="ctrTitle"/>
          </p:nvPr>
        </p:nvSpPr>
        <p:spPr bwMode="auto">
          <a:xfrm>
            <a:off x="1485900" y="424120"/>
            <a:ext cx="9448800" cy="1535114"/>
          </a:xfrm>
          <a:ln>
            <a:miter lim="800000"/>
            <a:headEnd/>
            <a:tailEnd/>
          </a:ln>
        </p:spPr>
        <p:txBody>
          <a:bodyPr vert="horz" wrap="square" lIns="92075" tIns="46038" rIns="92075" bIns="46038" numCol="1" anchor="ctr" anchorCtr="0" compatLnSpc="1">
            <a:prstTxWarp prst="textNoShape">
              <a:avLst/>
            </a:prstTxWarp>
          </a:bodyPr>
          <a:lstStyle/>
          <a:p>
            <a:pPr>
              <a:lnSpc>
                <a:spcPct val="125000"/>
              </a:lnSpc>
              <a:defRPr/>
            </a:pPr>
            <a:r>
              <a:rPr lang="zh-CN" altLang="en-US" b="1" dirty="0">
                <a:solidFill>
                  <a:schemeClr val="tx1"/>
                </a:solidFill>
                <a:latin typeface="Cambria" pitchFamily="18" charset="0"/>
                <a:ea typeface="宋体" pitchFamily="2" charset="-122"/>
              </a:rPr>
              <a:t>第</a:t>
            </a:r>
            <a:r>
              <a:rPr lang="en-US" altLang="zh-CN" b="1" dirty="0">
                <a:solidFill>
                  <a:schemeClr val="tx1"/>
                </a:solidFill>
                <a:latin typeface="Cambria" pitchFamily="18" charset="0"/>
                <a:ea typeface="宋体" pitchFamily="2" charset="-122"/>
              </a:rPr>
              <a:t>12</a:t>
            </a:r>
            <a:r>
              <a:rPr lang="zh-CN" altLang="en-US" b="1" dirty="0">
                <a:solidFill>
                  <a:schemeClr val="tx1"/>
                </a:solidFill>
                <a:latin typeface="Cambria" pitchFamily="18" charset="0"/>
                <a:ea typeface="宋体" pitchFamily="2" charset="-122"/>
              </a:rPr>
              <a:t>章 投资</a:t>
            </a:r>
            <a:r>
              <a:rPr lang="zh-CN" altLang="en-US" b="1" dirty="0">
                <a:solidFill>
                  <a:schemeClr val="tx1"/>
                </a:solidFill>
                <a:effectLst>
                  <a:outerShdw blurRad="38100" dist="38100" dir="2700000" algn="tl">
                    <a:srgbClr val="C0C0C0"/>
                  </a:outerShdw>
                </a:effectLst>
                <a:latin typeface="Cambria" pitchFamily="18" charset="0"/>
                <a:ea typeface="宋体" pitchFamily="2" charset="-122"/>
              </a:rPr>
              <a:t>组合选择理论</a:t>
            </a:r>
            <a:r>
              <a:rPr lang="en-US" altLang="zh-CN" b="1" dirty="0">
                <a:solidFill>
                  <a:schemeClr val="tx1"/>
                </a:solidFill>
                <a:effectLst>
                  <a:outerShdw blurRad="38100" dist="38100" dir="2700000" algn="tl">
                    <a:srgbClr val="C0C0C0"/>
                  </a:outerShdw>
                </a:effectLst>
                <a:latin typeface="Cambria" pitchFamily="18" charset="0"/>
                <a:ea typeface="宋体" pitchFamily="2" charset="-122"/>
              </a:rPr>
              <a:t>                   </a:t>
            </a:r>
            <a:r>
              <a:rPr lang="en-US" altLang="zh-CN" sz="2800" b="1" dirty="0">
                <a:solidFill>
                  <a:schemeClr val="tx1"/>
                </a:solidFill>
                <a:effectLst>
                  <a:outerShdw blurRad="38100" dist="38100" dir="2700000" algn="tl">
                    <a:srgbClr val="C0C0C0"/>
                  </a:outerShdw>
                </a:effectLst>
                <a:latin typeface="Cambria" pitchFamily="18" charset="0"/>
                <a:ea typeface="宋体" pitchFamily="2" charset="-122"/>
              </a:rPr>
              <a:t>Portfolio Opportunities &amp; Selection </a:t>
            </a:r>
            <a:endParaRPr lang="zh-CN" altLang="en-US" sz="3600" b="1" dirty="0">
              <a:solidFill>
                <a:schemeClr val="tx1"/>
              </a:solidFill>
              <a:effectLst>
                <a:outerShdw blurRad="38100" dist="38100" dir="2700000" algn="tl">
                  <a:srgbClr val="C0C0C0"/>
                </a:outerShdw>
              </a:effectLst>
              <a:latin typeface="Cambria" pitchFamily="18" charset="0"/>
              <a:ea typeface="宋体" pitchFamily="2" charset="-122"/>
            </a:endParaRPr>
          </a:p>
        </p:txBody>
      </p:sp>
      <p:sp>
        <p:nvSpPr>
          <p:cNvPr id="2" name="文本框 1">
            <a:extLst>
              <a:ext uri="{FF2B5EF4-FFF2-40B4-BE49-F238E27FC236}">
                <a16:creationId xmlns:a16="http://schemas.microsoft.com/office/drawing/2014/main" id="{3EC9C92C-6276-41B2-AA59-576D9B8B48FD}"/>
              </a:ext>
            </a:extLst>
          </p:cNvPr>
          <p:cNvSpPr txBox="1"/>
          <p:nvPr/>
        </p:nvSpPr>
        <p:spPr>
          <a:xfrm>
            <a:off x="3875881" y="2466975"/>
            <a:ext cx="5319713" cy="138499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个人资产组合选择过程</a:t>
            </a:r>
            <a:endParaRPr lang="en-US" altLang="zh-CN" sz="2800" dirty="0"/>
          </a:p>
          <a:p>
            <a:pPr marL="457200" indent="-457200">
              <a:buFont typeface="Arial" panose="020B0604020202020204" pitchFamily="34" charset="0"/>
              <a:buChar char="•"/>
            </a:pPr>
            <a:r>
              <a:rPr lang="zh-CN" altLang="en-US" sz="2800" dirty="0"/>
              <a:t>收益与风险的权衡</a:t>
            </a:r>
            <a:endParaRPr lang="en-US" altLang="zh-CN" sz="2800" dirty="0"/>
          </a:p>
          <a:p>
            <a:pPr marL="457200" indent="-457200">
              <a:buFont typeface="Arial" panose="020B0604020202020204" pitchFamily="34" charset="0"/>
              <a:buChar char="•"/>
            </a:pPr>
            <a:r>
              <a:rPr lang="zh-CN" altLang="en-US" sz="2800" dirty="0"/>
              <a:t>多个风险资产下的有效边界</a:t>
            </a:r>
          </a:p>
        </p:txBody>
      </p:sp>
    </p:spTree>
    <p:extLst>
      <p:ext uri="{BB962C8B-B14F-4D97-AF65-F5344CB8AC3E}">
        <p14:creationId xmlns:p14="http://schemas.microsoft.com/office/powerpoint/2010/main" val="399642081"/>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6E4A8-2FF2-499B-B530-70792257D34B}"/>
              </a:ext>
            </a:extLst>
          </p:cNvPr>
          <p:cNvSpPr>
            <a:spLocks noGrp="1"/>
          </p:cNvSpPr>
          <p:nvPr>
            <p:ph type="title"/>
          </p:nvPr>
        </p:nvSpPr>
        <p:spPr/>
        <p:txBody>
          <a:bodyPr>
            <a:noAutofit/>
          </a:bodyPr>
          <a:lstStyle/>
          <a:p>
            <a:r>
              <a:rPr lang="zh-CN" altLang="en-US" sz="3600" dirty="0"/>
              <a:t>投资组合收益与个别证券收益的关系</a:t>
            </a:r>
            <a:br>
              <a:rPr lang="en-US" altLang="zh-CN" sz="3600" dirty="0"/>
            </a:br>
            <a:r>
              <a:rPr lang="zh-CN" altLang="en-US" sz="3600" dirty="0"/>
              <a:t>课堂练习</a:t>
            </a:r>
          </a:p>
        </p:txBody>
      </p:sp>
      <p:sp>
        <p:nvSpPr>
          <p:cNvPr id="3" name="灯片编号占位符 2">
            <a:extLst>
              <a:ext uri="{FF2B5EF4-FFF2-40B4-BE49-F238E27FC236}">
                <a16:creationId xmlns:a16="http://schemas.microsoft.com/office/drawing/2014/main" id="{3B655F39-D0CE-4CEC-B014-6FB1DB007FF9}"/>
              </a:ext>
            </a:extLst>
          </p:cNvPr>
          <p:cNvSpPr>
            <a:spLocks noGrp="1"/>
          </p:cNvSpPr>
          <p:nvPr>
            <p:ph type="sldNum" sz="quarter" idx="12"/>
          </p:nvPr>
        </p:nvSpPr>
        <p:spPr>
          <a:xfrm>
            <a:off x="146304" y="6210300"/>
            <a:ext cx="457200" cy="457200"/>
          </a:xfrm>
          <a:prstGeom prst="ellipse">
            <a:avLst/>
          </a:prstGeom>
          <a:solidFill>
            <a:schemeClr val="accent1"/>
          </a:solidFill>
        </p:spPr>
        <p:txBody>
          <a:bodyPr wrap="none" lIns="0" tIns="0" rIns="0" bIns="0" anchor="ctr" anchorCtr="1">
            <a:noAutofit/>
          </a:bodyPr>
          <a:lstStyle>
            <a:defPPr>
              <a:defRPr lang="zh-CN"/>
            </a:defPPr>
            <a:lvl1pPr marL="0" algn="ctr" defTabSz="914400" rtl="0" eaLnBrk="1" latinLnBrk="0" hangingPunct="1">
              <a:defRPr kumimoji="0" sz="1400"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58B57ED-C33A-4F84-BAC2-35EAF9A6BE03}" type="slidenum">
              <a:rPr lang="en-US" altLang="zh-CN" smtClean="0">
                <a:solidFill>
                  <a:srgbClr val="A08366"/>
                </a:solidFill>
              </a:rPr>
              <a:pPr>
                <a:defRPr/>
              </a:pPr>
              <a:t>10</a:t>
            </a:fld>
            <a:endParaRPr lang="en-US" altLang="zh-CN">
              <a:solidFill>
                <a:srgbClr val="A08366"/>
              </a:solidFill>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8DF84090-EE44-426B-B539-D7507B27770A}"/>
                  </a:ext>
                </a:extLst>
              </p:cNvPr>
              <p:cNvSpPr>
                <a:spLocks noGrp="1"/>
              </p:cNvSpPr>
              <p:nvPr>
                <p:ph sz="quarter" idx="1"/>
              </p:nvPr>
            </p:nvSpPr>
            <p:spPr>
              <a:xfrm>
                <a:off x="698754" y="1598613"/>
                <a:ext cx="10883646" cy="5219700"/>
              </a:xfrm>
            </p:spPr>
            <p:txBody>
              <a:bodyPr>
                <a:normAutofit/>
              </a:bodyPr>
              <a:lstStyle/>
              <a:p>
                <a:r>
                  <a:rPr lang="zh-CN" altLang="en-US" sz="1800" dirty="0"/>
                  <a:t>假设投资者在期初对证券</a:t>
                </a:r>
                <a:r>
                  <a:rPr lang="en-US" altLang="zh-CN" sz="1800" dirty="0"/>
                  <a:t>A</a:t>
                </a:r>
                <a:r>
                  <a:rPr lang="zh-CN" altLang="en-US" sz="1800" dirty="0"/>
                  <a:t>和</a:t>
                </a:r>
                <a:r>
                  <a:rPr lang="en-US" altLang="zh-CN" sz="1800" dirty="0"/>
                  <a:t>B</a:t>
                </a:r>
                <a:r>
                  <a:rPr lang="zh-CN" altLang="en-US" sz="1800" dirty="0"/>
                  <a:t>进行投资，两种证券投资数量、期初价格、期末价格见下表。问题：（</a:t>
                </a:r>
                <a:r>
                  <a:rPr lang="en-US" altLang="zh-CN" sz="1800" dirty="0"/>
                  <a:t>1</a:t>
                </a:r>
                <a:r>
                  <a:rPr lang="zh-CN" altLang="en-US" sz="1800" dirty="0"/>
                  <a:t>）期初投入金额是多少？（</a:t>
                </a:r>
                <a:r>
                  <a:rPr lang="en-US" altLang="zh-CN" sz="1800" dirty="0"/>
                  <a:t>2</a:t>
                </a:r>
                <a:r>
                  <a:rPr lang="zh-CN" altLang="en-US" sz="1800" dirty="0"/>
                  <a:t>）期末资产组合价值是多少？（</a:t>
                </a:r>
                <a:r>
                  <a:rPr lang="en-US" altLang="zh-CN" sz="1800" dirty="0"/>
                  <a:t>3</a:t>
                </a:r>
                <a:r>
                  <a:rPr lang="zh-CN" altLang="en-US" sz="1800" dirty="0"/>
                  <a:t>）每种证券的收益率分别为多少？组合收益率是多少？它与单个证券收益率存在什么关系？</a:t>
                </a:r>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解：（</a:t>
                </a:r>
                <a:r>
                  <a:rPr lang="en-US" altLang="zh-CN" sz="1800" dirty="0"/>
                  <a:t>1</a:t>
                </a:r>
                <a:r>
                  <a:rPr lang="zh-CN" altLang="en-US" sz="1800" dirty="0"/>
                  <a:t>）期初投入金额</a:t>
                </a:r>
                <a:r>
                  <a:rPr lang="en-US" altLang="zh-CN" sz="1800" dirty="0"/>
                  <a:t>=1000</a:t>
                </a:r>
                <a:r>
                  <a:rPr lang="zh-CN" altLang="en-US" sz="1800" dirty="0"/>
                  <a:t>*</a:t>
                </a:r>
                <a:r>
                  <a:rPr lang="en-US" altLang="zh-CN" sz="1800" dirty="0"/>
                  <a:t>10+2000</a:t>
                </a:r>
                <a:r>
                  <a:rPr lang="zh-CN" altLang="en-US" sz="1800" dirty="0"/>
                  <a:t>*</a:t>
                </a:r>
                <a:r>
                  <a:rPr lang="en-US" altLang="zh-CN" sz="1800" dirty="0"/>
                  <a:t>20=50000</a:t>
                </a:r>
                <a:r>
                  <a:rPr lang="zh-CN" altLang="en-US" sz="1800" dirty="0"/>
                  <a:t>元</a:t>
                </a:r>
                <a:endParaRPr lang="en-US" altLang="zh-CN" sz="1800" dirty="0"/>
              </a:p>
              <a:p>
                <a:r>
                  <a:rPr lang="zh-CN" altLang="en-US" sz="1800" dirty="0"/>
                  <a:t>（</a:t>
                </a:r>
                <a:r>
                  <a:rPr lang="en-US" altLang="zh-CN" sz="1800" dirty="0"/>
                  <a:t>2</a:t>
                </a:r>
                <a:r>
                  <a:rPr lang="zh-CN" altLang="en-US" sz="1800" dirty="0"/>
                  <a:t>）期末资产组合价值</a:t>
                </a:r>
                <a:r>
                  <a:rPr lang="en-US" altLang="zh-CN" sz="1800" dirty="0"/>
                  <a:t>= 1000</a:t>
                </a:r>
                <a:r>
                  <a:rPr lang="zh-CN" altLang="en-US" sz="1800" dirty="0"/>
                  <a:t>*</a:t>
                </a:r>
                <a:r>
                  <a:rPr lang="en-US" altLang="zh-CN" sz="1800" dirty="0"/>
                  <a:t>15+2000</a:t>
                </a:r>
                <a:r>
                  <a:rPr lang="zh-CN" altLang="en-US" sz="1800" dirty="0"/>
                  <a:t>*</a:t>
                </a:r>
                <a:r>
                  <a:rPr lang="en-US" altLang="zh-CN" sz="1800" dirty="0"/>
                  <a:t>18=51000</a:t>
                </a:r>
                <a:r>
                  <a:rPr lang="zh-CN" altLang="en-US" sz="1800" dirty="0"/>
                  <a:t>元</a:t>
                </a:r>
                <a:endParaRPr lang="en-US" altLang="zh-CN" sz="1800" dirty="0"/>
              </a:p>
              <a:p>
                <a:r>
                  <a:rPr lang="zh-CN" altLang="en-US" sz="1800" dirty="0"/>
                  <a:t>（</a:t>
                </a:r>
                <a:r>
                  <a:rPr lang="en-US" altLang="zh-CN" sz="1800" dirty="0"/>
                  <a:t>3</a:t>
                </a:r>
                <a:r>
                  <a:rPr lang="zh-CN" altLang="en-US" sz="1800" dirty="0"/>
                  <a:t>）证券</a:t>
                </a:r>
                <a:r>
                  <a:rPr lang="en-US" altLang="zh-CN" sz="1800" dirty="0"/>
                  <a:t>A</a:t>
                </a:r>
                <a:r>
                  <a:rPr lang="zh-CN" altLang="en-US" sz="1800" dirty="0"/>
                  <a:t>收益率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𝐴</m:t>
                        </m:r>
                      </m:sub>
                    </m:sSub>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15</m:t>
                        </m:r>
                      </m:num>
                      <m:den>
                        <m:r>
                          <a:rPr lang="en-US" altLang="zh-CN" sz="1800" i="1">
                            <a:latin typeface="Cambria Math" panose="02040503050406030204" pitchFamily="18" charset="0"/>
                          </a:rPr>
                          <m:t>10</m:t>
                        </m:r>
                      </m:den>
                    </m:f>
                    <m:r>
                      <a:rPr lang="en-US" altLang="zh-CN" sz="1800" i="1">
                        <a:latin typeface="Cambria Math" panose="02040503050406030204" pitchFamily="18" charset="0"/>
                      </a:rPr>
                      <m:t>−1=50%</m:t>
                    </m:r>
                  </m:oMath>
                </a14:m>
                <a:r>
                  <a:rPr lang="zh-CN" altLang="en-US" sz="1800" dirty="0"/>
                  <a:t>，证券</a:t>
                </a:r>
                <a:r>
                  <a:rPr lang="en-US" altLang="zh-CN" sz="1800" dirty="0"/>
                  <a:t>B</a:t>
                </a:r>
                <a:r>
                  <a:rPr lang="zh-CN" altLang="en-US" sz="1800" dirty="0"/>
                  <a:t>收益率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𝐵</m:t>
                        </m:r>
                      </m:sub>
                    </m:sSub>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18</m:t>
                        </m:r>
                      </m:num>
                      <m:den>
                        <m:r>
                          <a:rPr lang="en-US" altLang="zh-CN" sz="1800" i="1">
                            <a:latin typeface="Cambria Math" panose="02040503050406030204" pitchFamily="18" charset="0"/>
                          </a:rPr>
                          <m:t>20</m:t>
                        </m:r>
                      </m:den>
                    </m:f>
                    <m:r>
                      <a:rPr lang="en-US" altLang="zh-CN" sz="1800" i="1">
                        <a:latin typeface="Cambria Math" panose="02040503050406030204" pitchFamily="18" charset="0"/>
                      </a:rPr>
                      <m:t>−1=−10%</m:t>
                    </m:r>
                  </m:oMath>
                </a14:m>
                <a:r>
                  <a:rPr lang="zh-CN" altLang="en-US" sz="1800" dirty="0"/>
                  <a:t>，组合收益率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𝑟</m:t>
                        </m:r>
                      </m:e>
                      <m:sub>
                        <m:r>
                          <a:rPr lang="en-US" altLang="zh-CN" sz="1800" i="1">
                            <a:latin typeface="Cambria Math" panose="02040503050406030204" pitchFamily="18" charset="0"/>
                          </a:rPr>
                          <m:t>𝑝</m:t>
                        </m:r>
                      </m:sub>
                    </m:sSub>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51000</m:t>
                        </m:r>
                      </m:num>
                      <m:den>
                        <m:r>
                          <a:rPr lang="en-US" altLang="zh-CN" sz="1800" i="1">
                            <a:latin typeface="Cambria Math" panose="02040503050406030204" pitchFamily="18" charset="0"/>
                          </a:rPr>
                          <m:t>50000</m:t>
                        </m:r>
                      </m:den>
                    </m:f>
                    <m:r>
                      <a:rPr lang="en-US" altLang="zh-CN" sz="1800" i="1">
                        <a:latin typeface="Cambria Math" panose="02040503050406030204" pitchFamily="18" charset="0"/>
                      </a:rPr>
                      <m:t>−1=2%</m:t>
                    </m:r>
                  </m:oMath>
                </a14:m>
                <a:r>
                  <a:rPr lang="zh-CN" altLang="en-US" sz="1800" dirty="0"/>
                  <a:t>。</a:t>
                </a:r>
                <a:endParaRPr lang="en-US" altLang="zh-CN" sz="1800" dirty="0"/>
              </a:p>
              <a:p>
                <a:r>
                  <a:rPr lang="en-US" altLang="zh-CN" sz="1800" dirty="0"/>
                  <a:t> </a:t>
                </a:r>
                <a14:m>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panose="02040503050406030204" pitchFamily="18" charset="0"/>
                          </a:rPr>
                          <m:t>51000</m:t>
                        </m:r>
                      </m:num>
                      <m:den>
                        <m:r>
                          <a:rPr lang="en-US" altLang="zh-CN" sz="1800" i="1">
                            <a:latin typeface="Cambria Math" panose="02040503050406030204" pitchFamily="18" charset="0"/>
                          </a:rPr>
                          <m:t>50000</m:t>
                        </m:r>
                      </m:den>
                    </m:f>
                    <m:r>
                      <a:rPr lang="en-US" altLang="zh-CN" sz="1800" i="1">
                        <a:latin typeface="Cambria Math" panose="02040503050406030204" pitchFamily="18" charset="0"/>
                      </a:rPr>
                      <m:t>−1=</m:t>
                    </m:r>
                    <m:f>
                      <m:fPr>
                        <m:ctrlPr>
                          <a:rPr lang="en-US" altLang="zh-CN" sz="1800" i="1">
                            <a:latin typeface="Cambria Math" panose="02040503050406030204" pitchFamily="18" charset="0"/>
                          </a:rPr>
                        </m:ctrlPr>
                      </m:fPr>
                      <m:num>
                        <m:r>
                          <m:rPr>
                            <m:nor/>
                          </m:rPr>
                          <a:rPr lang="en-US" altLang="zh-CN" sz="1800" dirty="0"/>
                          <m:t>1000</m:t>
                        </m:r>
                        <m:r>
                          <m:rPr>
                            <m:nor/>
                          </m:rPr>
                          <a:rPr lang="zh-CN" altLang="en-US" sz="1800" dirty="0"/>
                          <m:t>∗</m:t>
                        </m:r>
                        <m:r>
                          <m:rPr>
                            <m:nor/>
                          </m:rPr>
                          <a:rPr lang="en-US" altLang="zh-CN" sz="1800" dirty="0"/>
                          <m:t>(15−10)+2000</m:t>
                        </m:r>
                        <m:r>
                          <m:rPr>
                            <m:nor/>
                          </m:rPr>
                          <a:rPr lang="zh-CN" altLang="en-US" sz="1800" dirty="0"/>
                          <m:t>∗</m:t>
                        </m:r>
                        <m:r>
                          <m:rPr>
                            <m:nor/>
                          </m:rPr>
                          <a:rPr lang="en-US" altLang="zh-CN" sz="1800" dirty="0"/>
                          <m:t>(18−20)</m:t>
                        </m:r>
                      </m:num>
                      <m:den>
                        <m:r>
                          <a:rPr lang="en-US" altLang="zh-CN" sz="1800" i="1">
                            <a:latin typeface="Cambria Math" panose="02040503050406030204" pitchFamily="18" charset="0"/>
                          </a:rPr>
                          <m:t>50000</m:t>
                        </m:r>
                      </m:den>
                    </m:f>
                    <m:r>
                      <a:rPr lang="en-US" altLang="zh-CN" sz="1800" i="1">
                        <a:latin typeface="Cambria Math" panose="02040503050406030204" pitchFamily="18" charset="0"/>
                      </a:rPr>
                      <m:t>=</m:t>
                    </m:r>
                  </m:oMath>
                </a14:m>
                <a:r>
                  <a:rPr lang="en-US" altLang="zh-CN" sz="1800" dirty="0"/>
                  <a:t> </a:t>
                </a:r>
                <a14:m>
                  <m:oMath xmlns:m="http://schemas.openxmlformats.org/officeDocument/2006/math">
                    <m:f>
                      <m:fPr>
                        <m:ctrlPr>
                          <a:rPr lang="en-US" altLang="zh-CN" sz="1800" i="1">
                            <a:latin typeface="Cambria Math" panose="02040503050406030204" pitchFamily="18" charset="0"/>
                          </a:rPr>
                        </m:ctrlPr>
                      </m:fPr>
                      <m:num>
                        <m:r>
                          <m:rPr>
                            <m:nor/>
                          </m:rPr>
                          <a:rPr lang="en-US" altLang="zh-CN" sz="1800" dirty="0"/>
                          <m:t>1000</m:t>
                        </m:r>
                        <m:r>
                          <m:rPr>
                            <m:nor/>
                          </m:rPr>
                          <a:rPr lang="zh-CN" altLang="en-US" sz="1800" dirty="0"/>
                          <m:t>∗</m:t>
                        </m:r>
                        <m:r>
                          <m:rPr>
                            <m:nor/>
                          </m:rPr>
                          <a:rPr lang="en-US" altLang="zh-CN" sz="1800" dirty="0"/>
                          <m:t>10∗(15−10)/10+2000</m:t>
                        </m:r>
                        <m:r>
                          <m:rPr>
                            <m:nor/>
                          </m:rPr>
                          <a:rPr lang="zh-CN" altLang="en-US" sz="1800" dirty="0"/>
                          <m:t>∗</m:t>
                        </m:r>
                        <m:r>
                          <m:rPr>
                            <m:nor/>
                          </m:rPr>
                          <a:rPr lang="en-US" altLang="zh-CN" sz="1800" dirty="0"/>
                          <m:t>20∗(18−20)/20</m:t>
                        </m:r>
                      </m:num>
                      <m:den>
                        <m:r>
                          <a:rPr lang="en-US" altLang="zh-CN" sz="1800" i="1">
                            <a:latin typeface="Cambria Math" panose="02040503050406030204" pitchFamily="18" charset="0"/>
                          </a:rPr>
                          <m:t>50000</m:t>
                        </m:r>
                      </m:den>
                    </m:f>
                  </m:oMath>
                </a14:m>
                <a:r>
                  <a:rPr lang="zh-CN" altLang="en-US" sz="1800" dirty="0"/>
                  <a:t>，组合收益率与个别证券的关系：</a:t>
                </a:r>
                <a:r>
                  <a:rPr lang="en-US" altLang="zh-CN" sz="1800" dirty="0"/>
                  <a:t>2%=1/5*50%+4/5*(-10%)</a:t>
                </a:r>
                <a:endParaRPr lang="zh-CN" altLang="en-US" sz="1800" dirty="0"/>
              </a:p>
            </p:txBody>
          </p:sp>
        </mc:Choice>
        <mc:Fallback xmlns="">
          <p:sp>
            <p:nvSpPr>
              <p:cNvPr id="4" name="内容占位符 3">
                <a:extLst>
                  <a:ext uri="{FF2B5EF4-FFF2-40B4-BE49-F238E27FC236}">
                    <a16:creationId xmlns:a16="http://schemas.microsoft.com/office/drawing/2014/main" id="{8DF84090-EE44-426B-B539-D7507B27770A}"/>
                  </a:ext>
                </a:extLst>
              </p:cNvPr>
              <p:cNvSpPr>
                <a:spLocks noGrp="1" noRot="1" noChangeAspect="1" noMove="1" noResize="1" noEditPoints="1" noAdjustHandles="1" noChangeArrowheads="1" noChangeShapeType="1" noTextEdit="1"/>
              </p:cNvSpPr>
              <p:nvPr>
                <p:ph sz="quarter" idx="1"/>
              </p:nvPr>
            </p:nvSpPr>
            <p:spPr>
              <a:xfrm>
                <a:off x="698754" y="1598613"/>
                <a:ext cx="10883646" cy="5219700"/>
              </a:xfrm>
              <a:blipFill>
                <a:blip r:embed="rId2"/>
                <a:stretch>
                  <a:fillRect l="-168" t="-818" r="-392"/>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AE61C367-3211-4755-9104-4ED04A4A7FB0}"/>
              </a:ext>
            </a:extLst>
          </p:cNvPr>
          <p:cNvGraphicFramePr>
            <a:graphicFrameLocks noGrp="1"/>
          </p:cNvGraphicFramePr>
          <p:nvPr>
            <p:extLst>
              <p:ext uri="{D42A27DB-BD31-4B8C-83A1-F6EECF244321}">
                <p14:modId xmlns:p14="http://schemas.microsoft.com/office/powerpoint/2010/main" val="3528018679"/>
              </p:ext>
            </p:extLst>
          </p:nvPr>
        </p:nvGraphicFramePr>
        <p:xfrm>
          <a:off x="1924049" y="2586990"/>
          <a:ext cx="7610475" cy="842010"/>
        </p:xfrm>
        <a:graphic>
          <a:graphicData uri="http://schemas.openxmlformats.org/drawingml/2006/table">
            <a:tbl>
              <a:tblPr>
                <a:tableStyleId>{5C22544A-7EE6-4342-B048-85BDC9FD1C3A}</a:tableStyleId>
              </a:tblPr>
              <a:tblGrid>
                <a:gridCol w="1314767">
                  <a:extLst>
                    <a:ext uri="{9D8B030D-6E8A-4147-A177-3AD203B41FA5}">
                      <a16:colId xmlns:a16="http://schemas.microsoft.com/office/drawing/2014/main" val="1858942189"/>
                    </a:ext>
                  </a:extLst>
                </a:gridCol>
                <a:gridCol w="2022717">
                  <a:extLst>
                    <a:ext uri="{9D8B030D-6E8A-4147-A177-3AD203B41FA5}">
                      <a16:colId xmlns:a16="http://schemas.microsoft.com/office/drawing/2014/main" val="3780546575"/>
                    </a:ext>
                  </a:extLst>
                </a:gridCol>
                <a:gridCol w="2224990">
                  <a:extLst>
                    <a:ext uri="{9D8B030D-6E8A-4147-A177-3AD203B41FA5}">
                      <a16:colId xmlns:a16="http://schemas.microsoft.com/office/drawing/2014/main" val="544917776"/>
                    </a:ext>
                  </a:extLst>
                </a:gridCol>
                <a:gridCol w="2048001">
                  <a:extLst>
                    <a:ext uri="{9D8B030D-6E8A-4147-A177-3AD203B41FA5}">
                      <a16:colId xmlns:a16="http://schemas.microsoft.com/office/drawing/2014/main" val="3075094669"/>
                    </a:ext>
                  </a:extLst>
                </a:gridCol>
              </a:tblGrid>
              <a:tr h="130820">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投资数量（股）</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dirty="0">
                          <a:effectLst/>
                        </a:rPr>
                        <a:t>期初价格（元）</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期末价格（元）</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74169296"/>
                  </a:ext>
                </a:extLst>
              </a:tr>
              <a:tr h="177800">
                <a:tc>
                  <a:txBody>
                    <a:bodyPr/>
                    <a:lstStyle/>
                    <a:p>
                      <a:pPr algn="ctr" fontAlgn="ctr"/>
                      <a:r>
                        <a:rPr lang="zh-CN" altLang="en-US" sz="1800" u="none" strike="noStrike" dirty="0">
                          <a:effectLst/>
                        </a:rPr>
                        <a:t>证券</a:t>
                      </a:r>
                      <a:r>
                        <a:rPr lang="en-US" sz="1800" u="none" strike="noStrike" dirty="0">
                          <a:effectLst/>
                        </a:rPr>
                        <a:t>A</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1000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49538004"/>
                  </a:ext>
                </a:extLst>
              </a:tr>
              <a:tr h="177800">
                <a:tc>
                  <a:txBody>
                    <a:bodyPr/>
                    <a:lstStyle/>
                    <a:p>
                      <a:pPr algn="ctr" fontAlgn="ctr"/>
                      <a:r>
                        <a:rPr lang="zh-CN" altLang="en-US" sz="1800" u="none" strike="noStrike">
                          <a:effectLst/>
                        </a:rPr>
                        <a:t>证券</a:t>
                      </a:r>
                      <a:r>
                        <a:rPr lang="en-US" sz="1800" u="none" strike="noStrike">
                          <a:effectLst/>
                        </a:rPr>
                        <a:t>B</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677914986"/>
                  </a:ext>
                </a:extLst>
              </a:tr>
            </a:tbl>
          </a:graphicData>
        </a:graphic>
      </p:graphicFrame>
    </p:spTree>
    <p:extLst>
      <p:ext uri="{BB962C8B-B14F-4D97-AF65-F5344CB8AC3E}">
        <p14:creationId xmlns:p14="http://schemas.microsoft.com/office/powerpoint/2010/main" val="35120672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投资组合收益与单个证券收益的关系</a:t>
            </a:r>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a:xfrm>
                <a:off x="609600" y="1417638"/>
                <a:ext cx="10677525" cy="4838278"/>
              </a:xfrm>
            </p:spPr>
            <p:txBody>
              <a:bodyPr>
                <a:noAutofit/>
              </a:bodyPr>
              <a:lstStyle/>
              <a:p>
                <a:pPr algn="just"/>
                <a:r>
                  <a:rPr lang="zh-CN" altLang="en-US" sz="2400" dirty="0"/>
                  <a:t>推广到一般，假设一个投资组合由</a:t>
                </a:r>
                <a:r>
                  <a:rPr lang="en-US" altLang="zh-CN" sz="2400" dirty="0"/>
                  <a:t>n</a:t>
                </a:r>
                <a:r>
                  <a:rPr lang="zh-CN" altLang="en-US" sz="2400" dirty="0"/>
                  <a:t>个证券组成，每个证券的收益率为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oMath>
                </a14:m>
                <a:r>
                  <a:rPr lang="zh-CN" altLang="en-US" sz="2400" dirty="0"/>
                  <a:t>，期望收益率为</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zh-CN" altLang="en-US" sz="2400" dirty="0"/>
                  <a:t>（或写作</a:t>
                </a:r>
                <a14:m>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sub>
                        </m:sSub>
                      </m:e>
                    </m:acc>
                  </m:oMath>
                </a14:m>
                <a:r>
                  <a:rPr lang="zh-CN" altLang="en-US" sz="2400" dirty="0"/>
                  <a:t>），每个证券的标准差为</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𝜎</m:t>
                        </m:r>
                      </m:e>
                      <m:sub>
                        <m:r>
                          <a:rPr lang="en-US" altLang="zh-CN" sz="2400" i="1">
                            <a:latin typeface="Cambria Math" panose="02040503050406030204" pitchFamily="18" charset="0"/>
                          </a:rPr>
                          <m:t>𝑖</m:t>
                        </m:r>
                      </m:sub>
                    </m:sSub>
                  </m:oMath>
                </a14:m>
                <a:r>
                  <a:rPr lang="zh-CN" altLang="en-US" sz="2400" dirty="0"/>
                  <a:t>，两两证券之间的相关系数为</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𝜌</m:t>
                        </m:r>
                      </m:e>
                      <m:sub>
                        <m:r>
                          <a:rPr lang="en-US" altLang="zh-CN" sz="2400" i="1">
                            <a:latin typeface="Cambria Math" panose="02040503050406030204" pitchFamily="18" charset="0"/>
                          </a:rPr>
                          <m:t>𝑖𝑗</m:t>
                        </m:r>
                      </m:sub>
                    </m:sSub>
                    <m:r>
                      <a:rPr lang="en-US" altLang="zh-CN" sz="2400" i="1">
                        <a:latin typeface="Cambria Math" panose="02040503050406030204" pitchFamily="18" charset="0"/>
                      </a:rPr>
                      <m:t> </m:t>
                    </m:r>
                  </m:oMath>
                </a14:m>
                <a:r>
                  <a:rPr lang="zh-CN" altLang="en-US" sz="2400" dirty="0"/>
                  <a:t>，每个证券的权重为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 </m:t>
                    </m:r>
                  </m:oMath>
                </a14:m>
                <a:r>
                  <a:rPr lang="zh-CN" altLang="en-US" sz="2400" dirty="0"/>
                  <a:t>。投资组合收益率</a:t>
                </a:r>
                <a14:m>
                  <m:oMath xmlns:m="http://schemas.openxmlformats.org/officeDocument/2006/math">
                    <m:r>
                      <a:rPr lang="zh-CN" altLang="en-US" sz="2400" i="1" dirty="0">
                        <a:latin typeface="Cambria Math" panose="02040503050406030204" pitchFamily="18" charset="0"/>
                      </a:rPr>
                      <m:t>为</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𝑝</m:t>
                        </m:r>
                      </m:sub>
                    </m:sSub>
                  </m:oMath>
                </a14:m>
                <a:r>
                  <a:rPr lang="zh-CN" altLang="en-US" sz="2400" dirty="0"/>
                  <a:t>，期望收益率为</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𝑝</m:t>
                        </m:r>
                      </m:sub>
                    </m:sSub>
                    <m:r>
                      <a:rPr lang="en-US" altLang="zh-CN" sz="2400" i="1">
                        <a:latin typeface="Cambria Math" panose="02040503050406030204" pitchFamily="18" charset="0"/>
                      </a:rPr>
                      <m:t>)</m:t>
                    </m:r>
                    <m:r>
                      <m:rPr>
                        <m:nor/>
                      </m:rPr>
                      <a:rPr lang="zh-CN" altLang="en-US" sz="2400" dirty="0"/>
                      <m:t>（或写作</m:t>
                    </m:r>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b="0" i="1" smtClean="0">
                                <a:latin typeface="Cambria Math" panose="02040503050406030204" pitchFamily="18" charset="0"/>
                              </a:rPr>
                              <m:t>𝑝</m:t>
                            </m:r>
                          </m:sub>
                        </m:sSub>
                      </m:e>
                    </m:acc>
                    <m:r>
                      <m:rPr>
                        <m:nor/>
                      </m:rPr>
                      <a:rPr lang="zh-CN" altLang="en-US" sz="2400" dirty="0"/>
                      <m:t>）</m:t>
                    </m:r>
                  </m:oMath>
                </a14:m>
                <a:r>
                  <a:rPr lang="zh-CN" altLang="en-US" sz="2400" dirty="0"/>
                  <a:t>，标准差为</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𝜎</m:t>
                        </m:r>
                      </m:e>
                      <m:sub>
                        <m:r>
                          <a:rPr lang="en-US" altLang="zh-CN" sz="2400" i="1">
                            <a:latin typeface="Cambria Math" panose="02040503050406030204" pitchFamily="18" charset="0"/>
                          </a:rPr>
                          <m:t>𝑝</m:t>
                        </m:r>
                      </m:sub>
                    </m:sSub>
                  </m:oMath>
                </a14:m>
                <a:r>
                  <a:rPr lang="zh-CN" altLang="en-US" sz="2400" dirty="0"/>
                  <a:t>。则投资组合收益率</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𝑝</m:t>
                        </m:r>
                      </m:sub>
                    </m:sSub>
                  </m:oMath>
                </a14:m>
                <a:r>
                  <a:rPr lang="zh-CN" altLang="en-US" sz="2400" dirty="0"/>
                  <a:t>与单个证券收益率</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 </m:t>
                    </m:r>
                  </m:oMath>
                </a14:m>
                <a:r>
                  <a:rPr lang="zh-CN" altLang="en-US" sz="2400" dirty="0"/>
                  <a:t>的关系为：</a:t>
                </a:r>
                <a:endParaRPr lang="en-US" altLang="zh-CN" sz="2400" dirty="0"/>
              </a:p>
              <a:p>
                <a:pPr lvl="1" algn="just"/>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nary>
                      <m:naryPr>
                        <m:chr m:val="∑"/>
                        <m:limLoc m:val="subSup"/>
                        <m:ctrlPr>
                          <a:rPr lang="en-US" altLang="zh-CN" sz="2000" i="1" dirty="0">
                            <a:latin typeface="Cambria Math" panose="02040503050406030204" pitchFamily="18" charset="0"/>
                          </a:rPr>
                        </m:ctrlPr>
                      </m:naryPr>
                      <m:sub>
                        <m:r>
                          <m:rPr>
                            <m:brk m:alnAt="25"/>
                          </m:rP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up>
                        <m:r>
                          <a:rPr lang="en-US" altLang="zh-CN" sz="2000" i="1" dirty="0">
                            <a:latin typeface="Cambria Math" panose="02040503050406030204" pitchFamily="18" charset="0"/>
                          </a:rPr>
                          <m:t>𝑛</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e>
                    </m:nary>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oMath>
                </a14:m>
                <a:endParaRPr lang="en-US" altLang="zh-CN" sz="2000" dirty="0"/>
              </a:p>
              <a:p>
                <a:pPr algn="just"/>
                <a:r>
                  <a:rPr lang="zh-CN" altLang="en-US" sz="2400" dirty="0"/>
                  <a:t>则投资组合期望收益</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𝑝</m:t>
                        </m:r>
                      </m:sub>
                    </m:sSub>
                    <m:r>
                      <a:rPr lang="en-US" altLang="zh-CN" sz="2400" i="1">
                        <a:latin typeface="Cambria Math" panose="02040503050406030204" pitchFamily="18" charset="0"/>
                      </a:rPr>
                      <m:t>)</m:t>
                    </m:r>
                  </m:oMath>
                </a14:m>
                <a:r>
                  <a:rPr lang="zh-CN" altLang="en-US" sz="2400" dirty="0"/>
                  <a:t>与单个证券期望收益率</a:t>
                </a:r>
                <a14:m>
                  <m:oMath xmlns:m="http://schemas.openxmlformats.org/officeDocument/2006/math">
                    <m:r>
                      <a:rPr lang="en-US" altLang="zh-CN" sz="2400" i="1">
                        <a:latin typeface="Cambria Math" panose="02040503050406030204" pitchFamily="18" charset="0"/>
                      </a:rPr>
                      <m:t>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zh-CN" altLang="en-US" sz="2400" dirty="0"/>
                  <a:t>的关系为：</a:t>
                </a:r>
                <a:endParaRPr lang="en-US" altLang="zh-CN" sz="2400" dirty="0"/>
              </a:p>
              <a:p>
                <a:pPr lvl="1" algn="just"/>
                <a14:m>
                  <m:oMath xmlns:m="http://schemas.openxmlformats.org/officeDocument/2006/math">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nary>
                      <m:naryPr>
                        <m:chr m:val="∑"/>
                        <m:limLoc m:val="subSup"/>
                        <m:ctrlPr>
                          <a:rPr lang="en-US" altLang="zh-CN" sz="2000" i="1" dirty="0">
                            <a:latin typeface="Cambria Math" panose="02040503050406030204" pitchFamily="18" charset="0"/>
                          </a:rPr>
                        </m:ctrlPr>
                      </m:naryPr>
                      <m:sub>
                        <m:r>
                          <m:rPr>
                            <m:brk m:alnAt="25"/>
                          </m:rPr>
                          <a:rPr lang="en-US" altLang="zh-CN" sz="2000" i="1" dirty="0">
                            <a:latin typeface="Cambria Math" panose="02040503050406030204" pitchFamily="18" charset="0"/>
                          </a:rPr>
                          <m:t>𝑖</m:t>
                        </m:r>
                        <m:r>
                          <a:rPr lang="en-US" altLang="zh-CN" sz="2000" i="1" dirty="0">
                            <a:latin typeface="Cambria Math" panose="02040503050406030204" pitchFamily="18" charset="0"/>
                          </a:rPr>
                          <m:t>=1</m:t>
                        </m:r>
                      </m:sub>
                      <m:sup>
                        <m:r>
                          <a:rPr lang="en-US" altLang="zh-CN" sz="2000" i="1" dirty="0">
                            <a:latin typeface="Cambria Math" panose="02040503050406030204" pitchFamily="18" charset="0"/>
                          </a:rPr>
                          <m:t>𝑛</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oMath>
                </a14:m>
                <a:endParaRPr lang="en-US" altLang="zh-CN" sz="2000" dirty="0"/>
              </a:p>
              <a:p>
                <a:pPr algn="just"/>
                <a:r>
                  <a:rPr lang="zh-CN" altLang="en-US" sz="2400" dirty="0"/>
                  <a:t>投资组合方差与个别证券协方差关系为：</a:t>
                </a:r>
                <a:endParaRPr lang="en-US" altLang="zh-CN" sz="2400" dirty="0"/>
              </a:p>
              <a:p>
                <a:pPr lvl="1" algn="just"/>
                <a14:m>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𝑝</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r>
                      <a:rPr lang="en-US" altLang="zh-CN" sz="2000" i="1">
                        <a:latin typeface="Cambria Math" panose="02040503050406030204" pitchFamily="18" charset="0"/>
                      </a:rPr>
                      <m:t>𝐸</m:t>
                    </m:r>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e>
                            </m:d>
                          </m:e>
                          <m:sup>
                            <m:r>
                              <a:rPr lang="en-US" altLang="zh-CN" sz="2000" i="1">
                                <a:latin typeface="Cambria Math" panose="02040503050406030204" pitchFamily="18" charset="0"/>
                              </a:rPr>
                              <m:t>2</m:t>
                            </m:r>
                          </m:sup>
                        </m:sSup>
                      </m:e>
                    </m:d>
                    <m:r>
                      <a:rPr lang="en-US" altLang="zh-CN" sz="1600" i="1">
                        <a:latin typeface="Cambria Math" panose="02040503050406030204" pitchFamily="18" charset="0"/>
                      </a:rPr>
                      <m:t> </m:t>
                    </m:r>
                    <m:r>
                      <a:rPr lang="en-US" altLang="zh-CN" sz="2000" i="1">
                        <a:latin typeface="Cambria Math" panose="02040503050406030204" pitchFamily="18" charset="0"/>
                      </a:rPr>
                      <m:t>=</m:t>
                    </m:r>
                    <m:r>
                      <a:rPr lang="en-US" altLang="zh-CN" sz="2000" i="1">
                        <a:latin typeface="Cambria Math" panose="02040503050406030204" pitchFamily="18" charset="0"/>
                      </a:rPr>
                      <m:t>𝐸</m:t>
                    </m:r>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e>
                            </m:d>
                          </m:e>
                          <m:sup>
                            <m:r>
                              <a:rPr lang="en-US" altLang="zh-CN" sz="2000" i="1">
                                <a:latin typeface="Cambria Math" panose="02040503050406030204" pitchFamily="18" charset="0"/>
                              </a:rPr>
                              <m:t>2</m:t>
                            </m:r>
                          </m:sup>
                        </m:sSup>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𝑗</m:t>
                                </m:r>
                              </m:sub>
                            </m:s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𝑖𝑗</m:t>
                                </m:r>
                              </m:sub>
                            </m:sSub>
                          </m:e>
                        </m:nary>
                      </m:e>
                    </m:nary>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m:t>
                        </m:r>
                        <m:r>
                          <m:rPr>
                            <m:brk m:alnAt="23"/>
                          </m:rP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m:t>
                            </m:r>
                            <m:r>
                              <m:rPr>
                                <m:brk m:alnAt="23"/>
                              </m:rP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𝜔</m:t>
                                </m:r>
                              </m:e>
                              <m:sub>
                                <m:r>
                                  <a:rPr lang="en-US" altLang="zh-CN" sz="2000" i="1">
                                    <a:latin typeface="Cambria Math" panose="02040503050406030204" pitchFamily="18" charset="0"/>
                                  </a:rPr>
                                  <m:t>𝑗</m:t>
                                </m:r>
                              </m:sub>
                            </m:sSub>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𝜎</m:t>
                                </m:r>
                              </m:e>
                              <m:sub>
                                <m:r>
                                  <a:rPr lang="en-US" altLang="zh-CN" sz="2000" i="1">
                                    <a:latin typeface="Cambria Math" panose="02040503050406030204" pitchFamily="18" charset="0"/>
                                  </a:rPr>
                                  <m:t>𝑖𝑗</m:t>
                                </m:r>
                              </m:sub>
                            </m:sSub>
                            <m:r>
                              <m:rPr>
                                <m:nor/>
                              </m:rPr>
                              <a:rPr lang="en-US" altLang="zh-CN" sz="2000" dirty="0"/>
                              <m:t> </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𝑖</m:t>
                                </m:r>
                              </m:sub>
                            </m:sSub>
                            <m:r>
                              <m:rPr>
                                <m:nor/>
                              </m:rPr>
                              <a:rPr lang="en-US" altLang="zh-CN" sz="2000" dirty="0"/>
                              <m:t> </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𝜎</m:t>
                                </m:r>
                              </m:e>
                              <m:sub>
                                <m:r>
                                  <a:rPr lang="en-US" altLang="zh-CN" sz="2000" i="1">
                                    <a:latin typeface="Cambria Math" panose="02040503050406030204" pitchFamily="18" charset="0"/>
                                  </a:rPr>
                                  <m:t>𝑗</m:t>
                                </m:r>
                              </m:sub>
                            </m:sSub>
                          </m:e>
                        </m:nary>
                      </m:e>
                    </m:nary>
                  </m:oMath>
                </a14:m>
                <a:endParaRPr lang="en-US" altLang="zh-CN" sz="2000" i="1" dirty="0">
                  <a:latin typeface="Cambria Math" panose="02040503050406030204" pitchFamily="18" charset="0"/>
                </a:endParaRPr>
              </a:p>
              <a:p>
                <a:pPr algn="just"/>
                <a:endParaRPr lang="zh-CN" altLang="en-US" sz="2400"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xfrm>
                <a:off x="609600" y="1417638"/>
                <a:ext cx="10677525" cy="4838278"/>
              </a:xfrm>
              <a:blipFill>
                <a:blip r:embed="rId2"/>
                <a:stretch>
                  <a:fillRect l="-457" t="-1513" r="-856"/>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1A15753-3AC7-4137-92DE-9CDA43CEFB70}"/>
              </a:ext>
            </a:extLst>
          </p:cNvPr>
          <p:cNvGrpSpPr>
            <a:grpSpLocks/>
          </p:cNvGrpSpPr>
          <p:nvPr/>
        </p:nvGrpSpPr>
        <p:grpSpPr bwMode="auto">
          <a:xfrm>
            <a:off x="2135188" y="1430337"/>
            <a:ext cx="7772400" cy="1584325"/>
            <a:chOff x="385" y="709"/>
            <a:chExt cx="4896" cy="998"/>
          </a:xfrm>
        </p:grpSpPr>
        <p:sp>
          <p:nvSpPr>
            <p:cNvPr id="196614" name="Rectangle 3">
              <a:extLst>
                <a:ext uri="{FF2B5EF4-FFF2-40B4-BE49-F238E27FC236}">
                  <a16:creationId xmlns:a16="http://schemas.microsoft.com/office/drawing/2014/main" id="{6FC47886-0204-413B-A500-D687AF45F2FE}"/>
                </a:ext>
              </a:extLst>
            </p:cNvPr>
            <p:cNvSpPr>
              <a:spLocks noChangeArrowheads="1"/>
            </p:cNvSpPr>
            <p:nvPr/>
          </p:nvSpPr>
          <p:spPr bwMode="auto">
            <a:xfrm>
              <a:off x="385" y="709"/>
              <a:ext cx="489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 </a:t>
              </a:r>
              <a:r>
                <a:rPr lang="en-US" altLang="zh-CN" sz="2800" b="1">
                  <a:solidFill>
                    <a:srgbClr val="000000"/>
                  </a:solidFill>
                  <a:latin typeface="Times New Roman" panose="02020603050405020304" pitchFamily="18" charset="0"/>
                  <a:ea typeface="宋体" panose="02010600030101010101" pitchFamily="2" charset="-122"/>
                </a:rPr>
                <a:t>2</a:t>
              </a:r>
              <a:r>
                <a:rPr lang="zh-CN" altLang="en-US" sz="2800" b="1">
                  <a:solidFill>
                    <a:srgbClr val="000000"/>
                  </a:solidFill>
                  <a:latin typeface="Times New Roman" panose="02020603050405020304" pitchFamily="18" charset="0"/>
                  <a:ea typeface="宋体" panose="02010600030101010101" pitchFamily="2" charset="-122"/>
                </a:rPr>
                <a:t>种证券的方差</a:t>
              </a:r>
              <a:endParaRPr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196615" name="Object 4">
              <a:extLst>
                <a:ext uri="{FF2B5EF4-FFF2-40B4-BE49-F238E27FC236}">
                  <a16:creationId xmlns:a16="http://schemas.microsoft.com/office/drawing/2014/main" id="{A2D0411C-7B95-4997-BE9D-DBF54D016C0C}"/>
                </a:ext>
              </a:extLst>
            </p:cNvPr>
            <p:cNvGraphicFramePr>
              <a:graphicFrameLocks/>
            </p:cNvGraphicFramePr>
            <p:nvPr/>
          </p:nvGraphicFramePr>
          <p:xfrm>
            <a:off x="1383" y="1344"/>
            <a:ext cx="2846" cy="363"/>
          </p:xfrm>
          <a:graphic>
            <a:graphicData uri="http://schemas.openxmlformats.org/presentationml/2006/ole">
              <mc:AlternateContent xmlns:mc="http://schemas.openxmlformats.org/markup-compatibility/2006">
                <mc:Choice xmlns:v="urn:schemas-microsoft-com:vml" Requires="v">
                  <p:oleObj name="Equation" r:id="rId3" imgW="7251700" imgH="920750" progId="Equation.DSMT4">
                    <p:embed/>
                  </p:oleObj>
                </mc:Choice>
                <mc:Fallback>
                  <p:oleObj name="Equation" r:id="rId3" imgW="7251700" imgH="920750" progId="Equation.DSMT4">
                    <p:embed/>
                    <p:pic>
                      <p:nvPicPr>
                        <p:cNvPr id="196615" name="Object 4">
                          <a:extLst>
                            <a:ext uri="{FF2B5EF4-FFF2-40B4-BE49-F238E27FC236}">
                              <a16:creationId xmlns:a16="http://schemas.microsoft.com/office/drawing/2014/main" id="{A2D0411C-7B95-4997-BE9D-DBF54D016C0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1344"/>
                          <a:ext cx="284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5">
            <a:extLst>
              <a:ext uri="{FF2B5EF4-FFF2-40B4-BE49-F238E27FC236}">
                <a16:creationId xmlns:a16="http://schemas.microsoft.com/office/drawing/2014/main" id="{F8F620B0-782E-46F5-B0DC-3C55AB57DDA0}"/>
              </a:ext>
            </a:extLst>
          </p:cNvPr>
          <p:cNvGrpSpPr>
            <a:grpSpLocks/>
          </p:cNvGrpSpPr>
          <p:nvPr/>
        </p:nvGrpSpPr>
        <p:grpSpPr bwMode="auto">
          <a:xfrm>
            <a:off x="2208213" y="3279775"/>
            <a:ext cx="6553200" cy="1949450"/>
            <a:chOff x="431" y="2066"/>
            <a:chExt cx="4128" cy="1228"/>
          </a:xfrm>
        </p:grpSpPr>
        <p:sp>
          <p:nvSpPr>
            <p:cNvPr id="196612" name="Rectangle 6">
              <a:extLst>
                <a:ext uri="{FF2B5EF4-FFF2-40B4-BE49-F238E27FC236}">
                  <a16:creationId xmlns:a16="http://schemas.microsoft.com/office/drawing/2014/main" id="{3D571E07-E414-4DBE-BD8C-8F465FA97C88}"/>
                </a:ext>
              </a:extLst>
            </p:cNvPr>
            <p:cNvSpPr>
              <a:spLocks noChangeArrowheads="1"/>
            </p:cNvSpPr>
            <p:nvPr/>
          </p:nvSpPr>
          <p:spPr bwMode="auto">
            <a:xfrm>
              <a:off x="431" y="2066"/>
              <a:ext cx="361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 </a:t>
              </a:r>
              <a:r>
                <a:rPr lang="en-US" altLang="zh-CN" sz="2800" b="1">
                  <a:solidFill>
                    <a:srgbClr val="000000"/>
                  </a:solidFill>
                  <a:latin typeface="Times New Roman" panose="02020603050405020304" pitchFamily="18" charset="0"/>
                  <a:ea typeface="宋体" panose="02010600030101010101" pitchFamily="2" charset="-122"/>
                </a:rPr>
                <a:t>3</a:t>
              </a:r>
              <a:r>
                <a:rPr lang="zh-CN" altLang="en-US" sz="2800" b="1">
                  <a:solidFill>
                    <a:srgbClr val="000000"/>
                  </a:solidFill>
                  <a:latin typeface="Times New Roman" panose="02020603050405020304" pitchFamily="18" charset="0"/>
                  <a:ea typeface="宋体" panose="02010600030101010101" pitchFamily="2" charset="-122"/>
                </a:rPr>
                <a:t>种证券的方差</a:t>
              </a:r>
              <a:endParaRPr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196613" name="Object 7">
              <a:extLst>
                <a:ext uri="{FF2B5EF4-FFF2-40B4-BE49-F238E27FC236}">
                  <a16:creationId xmlns:a16="http://schemas.microsoft.com/office/drawing/2014/main" id="{631BA29F-1715-47F7-8388-C230E6755FF5}"/>
                </a:ext>
              </a:extLst>
            </p:cNvPr>
            <p:cNvGraphicFramePr>
              <a:graphicFrameLocks/>
            </p:cNvGraphicFramePr>
            <p:nvPr/>
          </p:nvGraphicFramePr>
          <p:xfrm>
            <a:off x="1202" y="2599"/>
            <a:ext cx="3357" cy="695"/>
          </p:xfrm>
          <a:graphic>
            <a:graphicData uri="http://schemas.openxmlformats.org/presentationml/2006/ole">
              <mc:AlternateContent xmlns:mc="http://schemas.openxmlformats.org/markup-compatibility/2006">
                <mc:Choice xmlns:v="urn:schemas-microsoft-com:vml" Requires="v">
                  <p:oleObj name="Equation" r:id="rId5" imgW="2730500" imgH="508000" progId="Equation.DSMT4">
                    <p:embed/>
                  </p:oleObj>
                </mc:Choice>
                <mc:Fallback>
                  <p:oleObj name="Equation" r:id="rId5" imgW="2730500" imgH="508000" progId="Equation.DSMT4">
                    <p:embed/>
                    <p:pic>
                      <p:nvPicPr>
                        <p:cNvPr id="196613" name="Object 7">
                          <a:extLst>
                            <a:ext uri="{FF2B5EF4-FFF2-40B4-BE49-F238E27FC236}">
                              <a16:creationId xmlns:a16="http://schemas.microsoft.com/office/drawing/2014/main" id="{631BA29F-1715-47F7-8388-C230E6755FF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599"/>
                          <a:ext cx="3357" cy="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Rectangle 4">
            <a:extLst>
              <a:ext uri="{FF2B5EF4-FFF2-40B4-BE49-F238E27FC236}">
                <a16:creationId xmlns:a16="http://schemas.microsoft.com/office/drawing/2014/main" id="{6DC732F8-5223-444E-8D54-E83BD4315A5C}"/>
              </a:ext>
            </a:extLst>
          </p:cNvPr>
          <p:cNvSpPr>
            <a:spLocks noGrp="1" noChangeArrowheads="1"/>
          </p:cNvSpPr>
          <p:nvPr>
            <p:ph type="title"/>
          </p:nvPr>
        </p:nvSpPr>
        <p:spPr bwMode="auto">
          <a:xfrm>
            <a:off x="1906588" y="441326"/>
            <a:ext cx="8229600" cy="838200"/>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资产组合收益率的均值和方差</a:t>
            </a:r>
            <a:endParaRPr lang="en-US" altLang="zh-CN" sz="4000" dirty="0">
              <a:effectLst>
                <a:outerShdw blurRad="38100" dist="38100" dir="2700000" algn="tl">
                  <a:srgbClr val="C0C0C0"/>
                </a:outerShdw>
              </a:effectLst>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848596-B8D3-4232-9AEF-37B146A81789}" type="slidenum">
              <a:rPr lang="en-US" altLang="zh-CN" sz="1400">
                <a:solidFill>
                  <a:srgbClr val="A08366"/>
                </a:solidFill>
              </a:rPr>
              <a:pPr eaLnBrk="1" hangingPunct="1"/>
              <a:t>13</a:t>
            </a:fld>
            <a:endParaRPr lang="en-US" altLang="zh-CN" sz="1400">
              <a:solidFill>
                <a:srgbClr val="A08366"/>
              </a:solidFill>
            </a:endParaRPr>
          </a:p>
        </p:txBody>
      </p:sp>
      <p:sp>
        <p:nvSpPr>
          <p:cNvPr id="177155" name="Rectangle 2"/>
          <p:cNvSpPr>
            <a:spLocks noGrp="1" noChangeArrowheads="1"/>
          </p:cNvSpPr>
          <p:nvPr>
            <p:ph type="title"/>
          </p:nvPr>
        </p:nvSpPr>
        <p:spPr>
          <a:xfrm>
            <a:off x="1991544" y="274638"/>
            <a:ext cx="8219256" cy="1143000"/>
          </a:xfrm>
        </p:spPr>
        <p:txBody>
          <a:bodyPr>
            <a:normAutofit fontScale="90000"/>
          </a:bodyPr>
          <a:lstStyle/>
          <a:p>
            <a:pPr eaLnBrk="1" hangingPunct="1"/>
            <a:r>
              <a:rPr lang="zh-CN" altLang="en-US" dirty="0"/>
              <a:t>课堂练习：</a:t>
            </a:r>
            <a:r>
              <a:rPr lang="en-US" altLang="zh-CN" dirty="0"/>
              <a:t>2</a:t>
            </a:r>
            <a:r>
              <a:rPr lang="zh-CN" altLang="en-US" dirty="0"/>
              <a:t>种风险证券投资组合的期望收益与标准差</a:t>
            </a:r>
            <a:endParaRPr lang="zh-CN" altLang="zh-CN" dirty="0"/>
          </a:p>
        </p:txBody>
      </p:sp>
      <p:sp>
        <p:nvSpPr>
          <p:cNvPr id="177156" name="Rectangle 3"/>
          <p:cNvSpPr>
            <a:spLocks noGrp="1" noChangeArrowheads="1"/>
          </p:cNvSpPr>
          <p:nvPr>
            <p:ph type="body" idx="1"/>
          </p:nvPr>
        </p:nvSpPr>
        <p:spPr>
          <a:xfrm>
            <a:off x="1581150" y="1438630"/>
            <a:ext cx="8318754" cy="766234"/>
          </a:xfrm>
        </p:spPr>
        <p:txBody>
          <a:bodyPr>
            <a:noAutofit/>
          </a:bodyPr>
          <a:lstStyle/>
          <a:p>
            <a:r>
              <a:rPr lang="zh-CN" altLang="en-US" sz="2000" dirty="0"/>
              <a:t>假设一个组合由证券</a:t>
            </a:r>
            <a:r>
              <a:rPr lang="en-US" altLang="zh-CN" sz="2000" dirty="0"/>
              <a:t>1</a:t>
            </a:r>
            <a:r>
              <a:rPr lang="zh-CN" altLang="en-US" sz="2000" dirty="0"/>
              <a:t>和证券</a:t>
            </a:r>
            <a:r>
              <a:rPr lang="en-US" altLang="zh-CN" sz="2000" dirty="0"/>
              <a:t>2</a:t>
            </a:r>
            <a:r>
              <a:rPr lang="zh-CN" altLang="en-US" sz="2000" dirty="0"/>
              <a:t>组成。证券</a:t>
            </a:r>
            <a:r>
              <a:rPr lang="en-US" altLang="zh-CN" sz="2000" dirty="0"/>
              <a:t>1</a:t>
            </a:r>
            <a:r>
              <a:rPr lang="zh-CN" altLang="en-US" sz="2000" dirty="0"/>
              <a:t>和证券</a:t>
            </a:r>
            <a:r>
              <a:rPr lang="en-US" altLang="zh-CN" sz="2000" dirty="0"/>
              <a:t>2</a:t>
            </a:r>
            <a:r>
              <a:rPr lang="zh-CN" altLang="en-US" sz="2000" dirty="0"/>
              <a:t>投资权重、期望收益、标准差及协方差见下表。计算：组合收益和标准差？</a:t>
            </a: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7443E37E-5C1B-45E7-8794-F9FF17EF3FE5}"/>
                  </a:ext>
                </a:extLst>
              </p:cNvPr>
              <p:cNvGraphicFramePr>
                <a:graphicFrameLocks noGrp="1"/>
              </p:cNvGraphicFramePr>
              <p:nvPr/>
            </p:nvGraphicFramePr>
            <p:xfrm>
              <a:off x="2397663" y="2204864"/>
              <a:ext cx="7200801" cy="1425448"/>
            </p:xfrm>
            <a:graphic>
              <a:graphicData uri="http://schemas.openxmlformats.org/drawingml/2006/table">
                <a:tbl>
                  <a:tblPr>
                    <a:tableStyleId>{5C22544A-7EE6-4342-B048-85BDC9FD1C3A}</a:tableStyleId>
                  </a:tblPr>
                  <a:tblGrid>
                    <a:gridCol w="2400267">
                      <a:extLst>
                        <a:ext uri="{9D8B030D-6E8A-4147-A177-3AD203B41FA5}">
                          <a16:colId xmlns:a16="http://schemas.microsoft.com/office/drawing/2014/main" val="2673125798"/>
                        </a:ext>
                      </a:extLst>
                    </a:gridCol>
                    <a:gridCol w="2400267">
                      <a:extLst>
                        <a:ext uri="{9D8B030D-6E8A-4147-A177-3AD203B41FA5}">
                          <a16:colId xmlns:a16="http://schemas.microsoft.com/office/drawing/2014/main" val="79895614"/>
                        </a:ext>
                      </a:extLst>
                    </a:gridCol>
                    <a:gridCol w="2400267">
                      <a:extLst>
                        <a:ext uri="{9D8B030D-6E8A-4147-A177-3AD203B41FA5}">
                          <a16:colId xmlns:a16="http://schemas.microsoft.com/office/drawing/2014/main" val="3495658092"/>
                        </a:ext>
                      </a:extLst>
                    </a:gridCol>
                  </a:tblGrid>
                  <a:tr h="279082">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dirty="0">
                              <a:effectLst/>
                            </a:rPr>
                            <a:t>证券</a:t>
                          </a:r>
                          <a:r>
                            <a:rPr lang="en-US" altLang="zh-CN" sz="1800" u="none" strike="noStrike" dirty="0">
                              <a:effectLst/>
                            </a:rPr>
                            <a:t>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证券</a:t>
                          </a:r>
                          <a:r>
                            <a:rPr lang="en-US" altLang="zh-CN" sz="1800" u="none" strike="noStrike">
                              <a:effectLst/>
                            </a:rPr>
                            <a:t>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50190254"/>
                      </a:ext>
                    </a:extLst>
                  </a:tr>
                  <a:tr h="279082">
                    <a:tc>
                      <a:txBody>
                        <a:bodyPr/>
                        <a:lstStyle/>
                        <a:p>
                          <a:pPr algn="ctr" fontAlgn="ctr"/>
                          <a:r>
                            <a:rPr lang="zh-CN" altLang="en-US" sz="1800" u="none" strike="noStrike" dirty="0">
                              <a:effectLst/>
                            </a:rPr>
                            <a:t>投资权重</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𝜔</m:t>
                                  </m:r>
                                </m:e>
                                <m:sub>
                                  <m:r>
                                    <a:rPr lang="en-US" altLang="zh-CN" sz="1800" b="0" i="1" smtClean="0">
                                      <a:latin typeface="Cambria Math" panose="02040503050406030204" pitchFamily="18" charset="0"/>
                                    </a:rPr>
                                    <m:t>𝑖</m:t>
                                  </m:r>
                                </m:sub>
                              </m:sSub>
                            </m:oMath>
                          </a14:m>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0.25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0.75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52279689"/>
                      </a:ext>
                    </a:extLst>
                  </a:tr>
                  <a:tr h="279082">
                    <a:tc>
                      <a:txBody>
                        <a:bodyPr/>
                        <a:lstStyle/>
                        <a:p>
                          <a:pPr algn="ctr" fontAlgn="ctr"/>
                          <a:r>
                            <a:rPr lang="zh-CN" altLang="en-US" sz="1800" u="none" strike="noStrike" dirty="0">
                              <a:effectLst/>
                            </a:rPr>
                            <a:t>期望收益</a:t>
                          </a:r>
                          <a14:m>
                            <m:oMath xmlns:m="http://schemas.openxmlformats.org/officeDocument/2006/math">
                              <m:sSub>
                                <m:sSubPr>
                                  <m:ctrlPr>
                                    <a:rPr lang="en-US" altLang="zh-CN" sz="1800" i="1" smtClean="0">
                                      <a:latin typeface="Cambria Math" panose="02040503050406030204" pitchFamily="18" charset="0"/>
                                    </a:rPr>
                                  </m:ctrlPr>
                                </m:sSubPr>
                                <m:e>
                                  <m:acc>
                                    <m:accPr>
                                      <m:chr m:val="̅"/>
                                      <m:ctrlPr>
                                        <a:rPr lang="en-US" altLang="zh-CN" sz="1800" i="1">
                                          <a:latin typeface="Cambria Math" panose="02040503050406030204" pitchFamily="18" charset="0"/>
                                        </a:rPr>
                                      </m:ctrlPr>
                                    </m:accPr>
                                    <m:e>
                                      <m:r>
                                        <a:rPr lang="en-US" altLang="zh-CN" sz="1800" i="1">
                                          <a:latin typeface="Cambria Math" panose="02040503050406030204" pitchFamily="18" charset="0"/>
                                        </a:rPr>
                                        <m:t>𝑅</m:t>
                                      </m:r>
                                    </m:e>
                                  </m:acc>
                                </m:e>
                                <m:sub>
                                  <m:r>
                                    <a:rPr lang="en-US" altLang="zh-CN" sz="1800" b="0" i="1" smtClean="0">
                                      <a:latin typeface="Cambria Math" panose="02040503050406030204" pitchFamily="18" charset="0"/>
                                    </a:rPr>
                                    <m:t>𝑖</m:t>
                                  </m:r>
                                </m:sub>
                              </m:sSub>
                            </m:oMath>
                          </a14:m>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0.12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0.15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69134606"/>
                      </a:ext>
                    </a:extLst>
                  </a:tr>
                  <a:tr h="279082">
                    <a:tc>
                      <a:txBody>
                        <a:bodyPr/>
                        <a:lstStyle/>
                        <a:p>
                          <a:pPr algn="ctr" fontAlgn="ctr"/>
                          <a:r>
                            <a:rPr lang="zh-CN" altLang="en-US" sz="1800" u="none" strike="noStrike" dirty="0">
                              <a:effectLst/>
                            </a:rPr>
                            <a:t>标准差</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𝑖</m:t>
                                  </m:r>
                                </m:sub>
                              </m:sSub>
                            </m:oMath>
                          </a14:m>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0.18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83608262"/>
                      </a:ext>
                    </a:extLst>
                  </a:tr>
                  <a:tr h="279082">
                    <a:tc>
                      <a:txBody>
                        <a:bodyPr/>
                        <a:lstStyle/>
                        <a:p>
                          <a:pPr algn="ctr" fontAlgn="ctr"/>
                          <a:r>
                            <a:rPr lang="zh-CN" altLang="en-US" sz="1800" u="none" strike="noStrike" dirty="0">
                              <a:effectLst/>
                            </a:rPr>
                            <a:t>协方差</a:t>
                          </a: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𝜎</m:t>
                                  </m:r>
                                </m:e>
                                <m:sub>
                                  <m:r>
                                    <a:rPr lang="en-US" altLang="zh-CN" sz="1800" i="1">
                                      <a:latin typeface="Cambria Math" panose="02040503050406030204" pitchFamily="18" charset="0"/>
                                    </a:rPr>
                                    <m:t>𝑖𝑗</m:t>
                                  </m:r>
                                </m:sub>
                              </m:sSub>
                            </m:oMath>
                          </a14:m>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0.01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22884246"/>
                      </a:ext>
                    </a:extLst>
                  </a:tr>
                </a:tbl>
              </a:graphicData>
            </a:graphic>
          </p:graphicFrame>
        </mc:Choice>
        <mc:Fallback xmlns="">
          <p:graphicFrame>
            <p:nvGraphicFramePr>
              <p:cNvPr id="3" name="表格 2">
                <a:extLst>
                  <a:ext uri="{FF2B5EF4-FFF2-40B4-BE49-F238E27FC236}">
                    <a16:creationId xmlns:a16="http://schemas.microsoft.com/office/drawing/2014/main" id="{7443E37E-5C1B-45E7-8794-F9FF17EF3FE5}"/>
                  </a:ext>
                </a:extLst>
              </p:cNvPr>
              <p:cNvGraphicFramePr>
                <a:graphicFrameLocks noGrp="1"/>
              </p:cNvGraphicFramePr>
              <p:nvPr/>
            </p:nvGraphicFramePr>
            <p:xfrm>
              <a:off x="2397663" y="2204864"/>
              <a:ext cx="7200801" cy="1425448"/>
            </p:xfrm>
            <a:graphic>
              <a:graphicData uri="http://schemas.openxmlformats.org/drawingml/2006/table">
                <a:tbl>
                  <a:tblPr>
                    <a:tableStyleId>{5C22544A-7EE6-4342-B048-85BDC9FD1C3A}</a:tableStyleId>
                  </a:tblPr>
                  <a:tblGrid>
                    <a:gridCol w="2400267">
                      <a:extLst>
                        <a:ext uri="{9D8B030D-6E8A-4147-A177-3AD203B41FA5}">
                          <a16:colId xmlns:a16="http://schemas.microsoft.com/office/drawing/2014/main" val="2673125798"/>
                        </a:ext>
                      </a:extLst>
                    </a:gridCol>
                    <a:gridCol w="2400267">
                      <a:extLst>
                        <a:ext uri="{9D8B030D-6E8A-4147-A177-3AD203B41FA5}">
                          <a16:colId xmlns:a16="http://schemas.microsoft.com/office/drawing/2014/main" val="79895614"/>
                        </a:ext>
                      </a:extLst>
                    </a:gridCol>
                    <a:gridCol w="2400267">
                      <a:extLst>
                        <a:ext uri="{9D8B030D-6E8A-4147-A177-3AD203B41FA5}">
                          <a16:colId xmlns:a16="http://schemas.microsoft.com/office/drawing/2014/main" val="3495658092"/>
                        </a:ext>
                      </a:extLst>
                    </a:gridCol>
                  </a:tblGrid>
                  <a:tr h="280670">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dirty="0">
                              <a:effectLst/>
                            </a:rPr>
                            <a:t>证券</a:t>
                          </a:r>
                          <a:r>
                            <a:rPr lang="en-US" altLang="zh-CN" sz="1800" u="none" strike="noStrike" dirty="0">
                              <a:effectLst/>
                            </a:rPr>
                            <a:t>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证券</a:t>
                          </a:r>
                          <a:r>
                            <a:rPr lang="en-US" altLang="zh-CN" sz="1800" u="none" strike="noStrike">
                              <a:effectLst/>
                            </a:rPr>
                            <a:t>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50190254"/>
                      </a:ext>
                    </a:extLst>
                  </a:tr>
                  <a:tr h="280670">
                    <a:tc>
                      <a:txBody>
                        <a:bodyPr/>
                        <a:lstStyle/>
                        <a:p>
                          <a:endParaRPr lang="zh-CN"/>
                        </a:p>
                      </a:txBody>
                      <a:tcPr marL="6350" marR="6350" marT="6350" marB="0" anchor="ctr">
                        <a:blipFill>
                          <a:blip r:embed="rId3"/>
                          <a:stretch>
                            <a:fillRect l="-254" t="-121277" r="-200508" b="-346809"/>
                          </a:stretch>
                        </a:blipFill>
                      </a:tcPr>
                    </a:tc>
                    <a:tc>
                      <a:txBody>
                        <a:bodyPr/>
                        <a:lstStyle/>
                        <a:p>
                          <a:pPr algn="ctr" fontAlgn="ctr"/>
                          <a:r>
                            <a:rPr lang="en-US" altLang="zh-CN" sz="1800" u="none" strike="noStrike" dirty="0">
                              <a:effectLst/>
                            </a:rPr>
                            <a:t>0.25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0.75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52279689"/>
                      </a:ext>
                    </a:extLst>
                  </a:tr>
                  <a:tr h="280670">
                    <a:tc>
                      <a:txBody>
                        <a:bodyPr/>
                        <a:lstStyle/>
                        <a:p>
                          <a:endParaRPr lang="zh-CN"/>
                        </a:p>
                      </a:txBody>
                      <a:tcPr marL="6350" marR="6350" marT="6350" marB="0" anchor="ctr">
                        <a:blipFill>
                          <a:blip r:embed="rId3"/>
                          <a:stretch>
                            <a:fillRect l="-254" t="-226087" r="-200508" b="-254348"/>
                          </a:stretch>
                        </a:blipFill>
                      </a:tcPr>
                    </a:tc>
                    <a:tc>
                      <a:txBody>
                        <a:bodyPr/>
                        <a:lstStyle/>
                        <a:p>
                          <a:pPr algn="ctr" fontAlgn="ctr"/>
                          <a:r>
                            <a:rPr lang="en-US" altLang="zh-CN" sz="1800" u="none" strike="noStrike" dirty="0">
                              <a:effectLst/>
                            </a:rPr>
                            <a:t>0.12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0.15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69134606"/>
                      </a:ext>
                    </a:extLst>
                  </a:tr>
                  <a:tr h="280670">
                    <a:tc>
                      <a:txBody>
                        <a:bodyPr/>
                        <a:lstStyle/>
                        <a:p>
                          <a:endParaRPr lang="zh-CN"/>
                        </a:p>
                      </a:txBody>
                      <a:tcPr marL="6350" marR="6350" marT="6350" marB="0" anchor="ctr">
                        <a:blipFill>
                          <a:blip r:embed="rId3"/>
                          <a:stretch>
                            <a:fillRect l="-254" t="-326087" r="-200508" b="-154348"/>
                          </a:stretch>
                        </a:blipFill>
                      </a:tcPr>
                    </a:tc>
                    <a:tc>
                      <a:txBody>
                        <a:bodyPr/>
                        <a:lstStyle/>
                        <a:p>
                          <a:pPr algn="ctr" fontAlgn="ctr"/>
                          <a:r>
                            <a:rPr lang="en-US" altLang="zh-CN" sz="1800" u="none" strike="noStrike" dirty="0">
                              <a:effectLst/>
                            </a:rPr>
                            <a:t>0.2</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0.18</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83608262"/>
                      </a:ext>
                    </a:extLst>
                  </a:tr>
                  <a:tr h="302768">
                    <a:tc>
                      <a:txBody>
                        <a:bodyPr/>
                        <a:lstStyle/>
                        <a:p>
                          <a:endParaRPr lang="zh-CN"/>
                        </a:p>
                      </a:txBody>
                      <a:tcPr marL="6350" marR="6350" marT="6350" marB="0" anchor="ctr">
                        <a:blipFill>
                          <a:blip r:embed="rId3"/>
                          <a:stretch>
                            <a:fillRect l="-254" t="-392000" r="-200508" b="-42000"/>
                          </a:stretch>
                        </a:blipFill>
                      </a:tcPr>
                    </a:tc>
                    <a:tc>
                      <a:txBody>
                        <a:bodyPr/>
                        <a:lstStyle/>
                        <a:p>
                          <a:pPr algn="ctr" fontAlgn="ctr"/>
                          <a:r>
                            <a:rPr lang="en-US" altLang="zh-CN" sz="1800" u="none" strike="noStrike" dirty="0">
                              <a:effectLst/>
                            </a:rPr>
                            <a:t>0.01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22884246"/>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992E58A-231C-48FA-B936-72D509EC9DB4}"/>
                  </a:ext>
                </a:extLst>
              </p:cNvPr>
              <p:cNvSpPr txBox="1"/>
              <p:nvPr/>
            </p:nvSpPr>
            <p:spPr>
              <a:xfrm>
                <a:off x="1647826" y="3895179"/>
                <a:ext cx="9591674" cy="2315121"/>
              </a:xfrm>
              <a:prstGeom prst="rect">
                <a:avLst/>
              </a:prstGeom>
              <a:noFill/>
            </p:spPr>
            <p:txBody>
              <a:bodyPr wrap="square" rtlCol="0">
                <a:spAutoFit/>
              </a:bodyPr>
              <a:lstStyle/>
              <a:p>
                <a:r>
                  <a:rPr lang="zh-CN" altLang="en-US" sz="1600" dirty="0">
                    <a:solidFill>
                      <a:prstClr val="black"/>
                    </a:solidFill>
                    <a:latin typeface="Perpetua"/>
                    <a:ea typeface="宋体" panose="02010600030101010101" pitchFamily="2" charset="-122"/>
                  </a:rPr>
                  <a:t>解：</a:t>
                </a:r>
                <a:endParaRPr lang="en-US" altLang="zh-CN" sz="1600" dirty="0">
                  <a:solidFill>
                    <a:prstClr val="black"/>
                  </a:solidFill>
                  <a:latin typeface="Perpetua"/>
                  <a:ea typeface="宋体" panose="02010600030101010101" pitchFamily="2" charset="-122"/>
                </a:endParaRPr>
              </a:p>
              <a:p>
                <a14:m>
                  <m:oMath xmlns:m="http://schemas.openxmlformats.org/officeDocument/2006/math">
                    <m:sSub>
                      <m:sSubPr>
                        <m:ctrlPr>
                          <a:rPr lang="en-US" altLang="zh-CN" sz="1600" i="1">
                            <a:solidFill>
                              <a:prstClr val="black"/>
                            </a:solidFill>
                            <a:latin typeface="Cambria Math" panose="02040503050406030204" pitchFamily="18" charset="0"/>
                          </a:rPr>
                        </m:ctrlPr>
                      </m:sSubPr>
                      <m:e>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e>
                      <m:sub>
                        <m:r>
                          <a:rPr lang="en-US" altLang="zh-CN" sz="1600" i="1">
                            <a:solidFill>
                              <a:prstClr val="black"/>
                            </a:solidFill>
                            <a:latin typeface="Cambria Math" panose="02040503050406030204" pitchFamily="18" charset="0"/>
                          </a:rPr>
                          <m:t>𝑝</m:t>
                        </m:r>
                      </m:sub>
                    </m:sSub>
                    <m:r>
                      <a:rPr lang="en-US" altLang="zh-CN" sz="1600" i="1">
                        <a:solidFill>
                          <a:prstClr val="black"/>
                        </a:solidFill>
                        <a:latin typeface="Cambria Math" panose="02040503050406030204" pitchFamily="18" charset="0"/>
                      </a:rPr>
                      <m:t>=</m:t>
                    </m:r>
                    <m:r>
                      <a:rPr lang="zh-CN" altLang="en-US" sz="1600" i="1">
                        <a:solidFill>
                          <a:prstClr val="black"/>
                        </a:solidFill>
                        <a:latin typeface="Cambria Math" panose="02040503050406030204" pitchFamily="18" charset="0"/>
                      </a:rPr>
                      <m:t>𝜔</m:t>
                    </m:r>
                    <m:r>
                      <a:rPr lang="en-US" altLang="zh-CN" sz="1600" i="1">
                        <a:solidFill>
                          <a:prstClr val="black"/>
                        </a:solidFill>
                        <a:latin typeface="Cambria Math" panose="02040503050406030204" pitchFamily="18" charset="0"/>
                      </a:rPr>
                      <m:t>′</m:t>
                    </m:r>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oMath>
                </a14:m>
                <a:r>
                  <a:rPr lang="en-US" altLang="zh-CN" sz="1600" dirty="0">
                    <a:solidFill>
                      <a:prstClr val="black"/>
                    </a:solidFill>
                    <a:latin typeface="Perpetua"/>
                    <a:ea typeface="宋体" panose="02010600030101010101" pitchFamily="2" charset="-122"/>
                  </a:rPr>
                  <a:t>=</a:t>
                </a:r>
                <a14:m>
                  <m:oMath xmlns:m="http://schemas.openxmlformats.org/officeDocument/2006/math">
                    <m:nary>
                      <m:naryPr>
                        <m:chr m:val="∑"/>
                        <m:limLoc m:val="subSup"/>
                        <m:ctrlPr>
                          <a:rPr lang="en-US" altLang="zh-CN" sz="1600" i="1" dirty="0">
                            <a:solidFill>
                              <a:prstClr val="black"/>
                            </a:solidFill>
                            <a:latin typeface="Cambria Math" panose="02040503050406030204" pitchFamily="18" charset="0"/>
                          </a:rPr>
                        </m:ctrlPr>
                      </m:naryPr>
                      <m:sub>
                        <m:r>
                          <m:rPr>
                            <m:brk m:alnAt="25"/>
                          </m:rPr>
                          <a:rPr lang="en-US" altLang="zh-CN" sz="1600" i="1" dirty="0">
                            <a:solidFill>
                              <a:prstClr val="black"/>
                            </a:solidFill>
                            <a:latin typeface="Cambria Math" panose="02040503050406030204" pitchFamily="18" charset="0"/>
                          </a:rPr>
                          <m:t>𝑖</m:t>
                        </m:r>
                        <m:r>
                          <a:rPr lang="en-US" altLang="zh-CN" sz="1600" i="1" dirty="0">
                            <a:solidFill>
                              <a:prstClr val="black"/>
                            </a:solidFill>
                            <a:latin typeface="Cambria Math" panose="02040503050406030204" pitchFamily="18" charset="0"/>
                          </a:rPr>
                          <m:t>=1</m:t>
                        </m:r>
                      </m:sub>
                      <m:sup>
                        <m:r>
                          <a:rPr lang="en-US" altLang="zh-CN" sz="1600" i="1" dirty="0">
                            <a:solidFill>
                              <a:prstClr val="black"/>
                            </a:solidFill>
                            <a:latin typeface="Cambria Math" panose="02040503050406030204" pitchFamily="18" charset="0"/>
                          </a:rPr>
                          <m:t>𝑛</m:t>
                        </m:r>
                      </m:sup>
                      <m:e>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𝑖</m:t>
                            </m:r>
                          </m:sub>
                        </m:sSub>
                        <m:sSub>
                          <m:sSubPr>
                            <m:ctrlPr>
                              <a:rPr lang="en-US" altLang="zh-CN" sz="1600" i="1">
                                <a:solidFill>
                                  <a:prstClr val="black"/>
                                </a:solidFill>
                                <a:latin typeface="Cambria Math" panose="02040503050406030204" pitchFamily="18" charset="0"/>
                              </a:rPr>
                            </m:ctrlPr>
                          </m:sSubPr>
                          <m:e>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e>
                          <m:sub>
                            <m:r>
                              <a:rPr lang="en-US" altLang="zh-CN" sz="1600" i="1">
                                <a:solidFill>
                                  <a:prstClr val="black"/>
                                </a:solidFill>
                                <a:latin typeface="Cambria Math" panose="02040503050406030204" pitchFamily="18" charset="0"/>
                              </a:rPr>
                              <m:t>𝑖</m:t>
                            </m:r>
                          </m:sub>
                        </m:sSub>
                      </m:e>
                    </m:nary>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1</m:t>
                        </m:r>
                      </m:sub>
                    </m:sSub>
                    <m:sSub>
                      <m:sSubPr>
                        <m:ctrlPr>
                          <a:rPr lang="en-US" altLang="zh-CN" sz="1600" i="1">
                            <a:solidFill>
                              <a:prstClr val="black"/>
                            </a:solidFill>
                            <a:latin typeface="Cambria Math" panose="02040503050406030204" pitchFamily="18" charset="0"/>
                          </a:rPr>
                        </m:ctrlPr>
                      </m:sSubPr>
                      <m:e>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e>
                      <m:sub>
                        <m:r>
                          <a:rPr lang="en-US" altLang="zh-CN" sz="1600" i="1">
                            <a:solidFill>
                              <a:prstClr val="black"/>
                            </a:solidFill>
                            <a:latin typeface="Cambria Math" panose="02040503050406030204" pitchFamily="18" charset="0"/>
                          </a:rPr>
                          <m:t>1</m:t>
                        </m:r>
                      </m:sub>
                    </m:sSub>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2</m:t>
                        </m:r>
                      </m:sub>
                    </m:sSub>
                    <m:sSub>
                      <m:sSubPr>
                        <m:ctrlPr>
                          <a:rPr lang="en-US" altLang="zh-CN" sz="1600" i="1">
                            <a:solidFill>
                              <a:prstClr val="black"/>
                            </a:solidFill>
                            <a:latin typeface="Cambria Math" panose="02040503050406030204" pitchFamily="18" charset="0"/>
                          </a:rPr>
                        </m:ctrlPr>
                      </m:sSubPr>
                      <m:e>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e>
                      <m:sub>
                        <m:r>
                          <a:rPr lang="en-US" altLang="zh-CN" sz="1600" i="1">
                            <a:solidFill>
                              <a:prstClr val="black"/>
                            </a:solidFill>
                            <a:latin typeface="Cambria Math" panose="02040503050406030204" pitchFamily="18" charset="0"/>
                          </a:rPr>
                          <m:t>2</m:t>
                        </m:r>
                      </m:sub>
                    </m:sSub>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0.25</a:t>
                </a:r>
                <a:r>
                  <a:rPr lang="zh-CN" altLang="en-US" sz="1600" dirty="0">
                    <a:solidFill>
                      <a:prstClr val="black"/>
                    </a:solidFill>
                    <a:latin typeface="Perpetua"/>
                    <a:ea typeface="宋体" panose="02010600030101010101" pitchFamily="2" charset="-122"/>
                  </a:rPr>
                  <a:t>*</a:t>
                </a:r>
                <a:r>
                  <a:rPr lang="en-US" altLang="zh-CN" sz="1600" dirty="0">
                    <a:solidFill>
                      <a:prstClr val="black"/>
                    </a:solidFill>
                    <a:latin typeface="Perpetua"/>
                    <a:ea typeface="宋体" panose="02010600030101010101" pitchFamily="2" charset="-122"/>
                  </a:rPr>
                  <a:t>0.12+0.75</a:t>
                </a:r>
                <a:r>
                  <a:rPr lang="zh-CN" altLang="en-US" sz="1600" dirty="0">
                    <a:solidFill>
                      <a:prstClr val="black"/>
                    </a:solidFill>
                    <a:latin typeface="Perpetua"/>
                    <a:ea typeface="宋体" panose="02010600030101010101" pitchFamily="2" charset="-122"/>
                  </a:rPr>
                  <a:t>*</a:t>
                </a:r>
                <a:r>
                  <a:rPr lang="en-US" altLang="zh-CN" sz="1600" dirty="0">
                    <a:solidFill>
                      <a:prstClr val="black"/>
                    </a:solidFill>
                    <a:latin typeface="Perpetua"/>
                    <a:ea typeface="宋体" panose="02010600030101010101" pitchFamily="2" charset="-122"/>
                  </a:rPr>
                  <a:t>0.15=0.1425</a:t>
                </a:r>
              </a:p>
              <a:p>
                <a:r>
                  <a:rPr lang="zh-CN" altLang="en-US" sz="1600" dirty="0">
                    <a:solidFill>
                      <a:prstClr val="black"/>
                    </a:solidFill>
                    <a:latin typeface="Perpetua"/>
                    <a:ea typeface="宋体" panose="02010600030101010101" pitchFamily="2" charset="-122"/>
                  </a:rPr>
                  <a:t>或写作：</a:t>
                </a:r>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e>
                      <m:sub>
                        <m:r>
                          <a:rPr lang="en-US" altLang="zh-CN" sz="1600" i="1">
                            <a:solidFill>
                              <a:prstClr val="black"/>
                            </a:solidFill>
                            <a:latin typeface="Cambria Math" panose="02040503050406030204" pitchFamily="18" charset="0"/>
                          </a:rPr>
                          <m:t>𝑝</m:t>
                        </m:r>
                      </m:sub>
                    </m:sSub>
                    <m:r>
                      <a:rPr lang="en-US" altLang="zh-CN" sz="1600" i="1">
                        <a:solidFill>
                          <a:prstClr val="black"/>
                        </a:solidFill>
                        <a:latin typeface="Cambria Math" panose="02040503050406030204" pitchFamily="18" charset="0"/>
                      </a:rPr>
                      <m:t>=</m:t>
                    </m:r>
                    <m:sSup>
                      <m:sSupPr>
                        <m:ctrlPr>
                          <a:rPr lang="en-US" altLang="zh-CN" sz="1600" i="1">
                            <a:solidFill>
                              <a:prstClr val="black"/>
                            </a:solidFill>
                            <a:latin typeface="Cambria Math" panose="02040503050406030204" pitchFamily="18" charset="0"/>
                          </a:rPr>
                        </m:ctrlPr>
                      </m:sSupPr>
                      <m:e>
                        <m:r>
                          <a:rPr lang="zh-CN" altLang="en-US" sz="1600" i="1">
                            <a:solidFill>
                              <a:prstClr val="black"/>
                            </a:solidFill>
                            <a:latin typeface="Cambria Math" panose="02040503050406030204" pitchFamily="18" charset="0"/>
                          </a:rPr>
                          <m:t>𝜔</m:t>
                        </m:r>
                      </m:e>
                      <m:sup>
                        <m:r>
                          <a:rPr lang="en-US" altLang="zh-CN" sz="1600" i="1">
                            <a:solidFill>
                              <a:prstClr val="black"/>
                            </a:solidFill>
                            <a:latin typeface="Cambria Math" panose="02040503050406030204" pitchFamily="18" charset="0"/>
                          </a:rPr>
                          <m:t>′</m:t>
                        </m:r>
                      </m:sup>
                    </m:sSup>
                    <m:acc>
                      <m:accPr>
                        <m:chr m:val="̅"/>
                        <m:ctrlPr>
                          <a:rPr lang="en-US" altLang="zh-CN" sz="1600" i="1">
                            <a:solidFill>
                              <a:prstClr val="black"/>
                            </a:solidFill>
                            <a:latin typeface="Cambria Math" panose="02040503050406030204" pitchFamily="18" charset="0"/>
                          </a:rPr>
                        </m:ctrlPr>
                      </m:accPr>
                      <m:e>
                        <m:r>
                          <a:rPr lang="en-US" altLang="zh-CN" sz="1600" i="1">
                            <a:solidFill>
                              <a:prstClr val="black"/>
                            </a:solidFill>
                            <a:latin typeface="Cambria Math" panose="02040503050406030204" pitchFamily="18" charset="0"/>
                          </a:rPr>
                          <m:t>𝑅</m:t>
                        </m:r>
                      </m:e>
                    </m:acc>
                    <m:r>
                      <a:rPr lang="en-US" altLang="zh-CN" sz="1600" i="1">
                        <a:solidFill>
                          <a:prstClr val="black"/>
                        </a:solidFill>
                        <a:latin typeface="Cambria Math" panose="02040503050406030204" pitchFamily="18" charset="0"/>
                      </a:rPr>
                      <m:t>=</m:t>
                    </m:r>
                    <m:d>
                      <m:dPr>
                        <m:begChr m:val="["/>
                        <m:endChr m:val="]"/>
                        <m:ctrlPr>
                          <a:rPr lang="en-US" altLang="zh-CN" sz="1600" i="1">
                            <a:solidFill>
                              <a:prstClr val="black"/>
                            </a:solidFill>
                            <a:latin typeface="Cambria Math" panose="02040503050406030204" pitchFamily="18" charset="0"/>
                          </a:rPr>
                        </m:ctrlPr>
                      </m:dPr>
                      <m:e>
                        <m:m>
                          <m:mPr>
                            <m:mcs>
                              <m:mc>
                                <m:mcPr>
                                  <m:count m:val="2"/>
                                  <m:mcJc m:val="center"/>
                                </m:mcPr>
                              </m:mc>
                            </m:mcs>
                            <m:ctrlPr>
                              <a:rPr lang="en-US" altLang="zh-CN" sz="1600" i="1">
                                <a:solidFill>
                                  <a:prstClr val="black"/>
                                </a:solidFill>
                                <a:latin typeface="Cambria Math" panose="02040503050406030204" pitchFamily="18" charset="0"/>
                              </a:rPr>
                            </m:ctrlPr>
                          </m:mPr>
                          <m:mr>
                            <m:e>
                              <m:r>
                                <m:rPr>
                                  <m:brk m:alnAt="7"/>
                                </m:rPr>
                                <a:rPr lang="en-US" altLang="zh-CN" sz="1600" i="1">
                                  <a:solidFill>
                                    <a:prstClr val="black"/>
                                  </a:solidFill>
                                  <a:latin typeface="Cambria Math" panose="02040503050406030204" pitchFamily="18" charset="0"/>
                                </a:rPr>
                                <m:t>0</m:t>
                              </m:r>
                              <m:r>
                                <a:rPr lang="en-US" altLang="zh-CN" sz="1600" i="1">
                                  <a:solidFill>
                                    <a:prstClr val="black"/>
                                  </a:solidFill>
                                  <a:latin typeface="Cambria Math" panose="02040503050406030204" pitchFamily="18" charset="0"/>
                                </a:rPr>
                                <m:t>.25</m:t>
                              </m:r>
                            </m:e>
                            <m:e>
                              <m:r>
                                <a:rPr lang="en-US" altLang="zh-CN" sz="1600" i="1">
                                  <a:solidFill>
                                    <a:prstClr val="black"/>
                                  </a:solidFill>
                                  <a:latin typeface="Cambria Math" panose="02040503050406030204" pitchFamily="18" charset="0"/>
                                </a:rPr>
                                <m:t>0.75</m:t>
                              </m:r>
                            </m:e>
                          </m:mr>
                        </m:m>
                      </m:e>
                    </m:d>
                    <m:d>
                      <m:dPr>
                        <m:begChr m:val="["/>
                        <m:endChr m:val="]"/>
                        <m:ctrlPr>
                          <a:rPr lang="en-US" altLang="zh-CN" sz="1600" i="1">
                            <a:solidFill>
                              <a:prstClr val="black"/>
                            </a:solidFill>
                            <a:latin typeface="Cambria Math" panose="02040503050406030204" pitchFamily="18" charset="0"/>
                          </a:rPr>
                        </m:ctrlPr>
                      </m:dPr>
                      <m:e>
                        <m:m>
                          <m:mPr>
                            <m:mcs>
                              <m:mc>
                                <m:mcPr>
                                  <m:count m:val="1"/>
                                  <m:mcJc m:val="center"/>
                                </m:mcPr>
                              </m:mc>
                            </m:mcs>
                            <m:ctrlPr>
                              <a:rPr lang="en-US" altLang="zh-CN" sz="1600" i="1">
                                <a:solidFill>
                                  <a:prstClr val="black"/>
                                </a:solidFill>
                                <a:latin typeface="Cambria Math" panose="02040503050406030204" pitchFamily="18" charset="0"/>
                              </a:rPr>
                            </m:ctrlPr>
                          </m:mPr>
                          <m:mr>
                            <m:e>
                              <m:r>
                                <m:rPr>
                                  <m:brk m:alnAt="7"/>
                                </m:rPr>
                                <a:rPr lang="en-US" altLang="zh-CN" sz="1600" i="1">
                                  <a:solidFill>
                                    <a:prstClr val="black"/>
                                  </a:solidFill>
                                  <a:latin typeface="Cambria Math" panose="02040503050406030204" pitchFamily="18" charset="0"/>
                                </a:rPr>
                                <m:t>0</m:t>
                              </m:r>
                              <m:r>
                                <a:rPr lang="en-US" altLang="zh-CN" sz="1600" i="1">
                                  <a:solidFill>
                                    <a:prstClr val="black"/>
                                  </a:solidFill>
                                  <a:latin typeface="Cambria Math" panose="02040503050406030204" pitchFamily="18" charset="0"/>
                                </a:rPr>
                                <m:t>.12</m:t>
                              </m:r>
                            </m:e>
                          </m:mr>
                          <m:mr>
                            <m:e>
                              <m:r>
                                <a:rPr lang="en-US" altLang="zh-CN" sz="1600" i="1">
                                  <a:solidFill>
                                    <a:prstClr val="black"/>
                                  </a:solidFill>
                                  <a:latin typeface="Cambria Math" panose="02040503050406030204" pitchFamily="18" charset="0"/>
                                </a:rPr>
                                <m:t>0.15</m:t>
                              </m:r>
                            </m:e>
                          </m:mr>
                        </m:m>
                      </m:e>
                    </m:d>
                    <m:r>
                      <a:rPr lang="en-US" altLang="zh-CN" sz="1600" i="1">
                        <a:solidFill>
                          <a:prstClr val="black"/>
                        </a:solidFill>
                        <a:latin typeface="Cambria Math" panose="02040503050406030204" pitchFamily="18" charset="0"/>
                      </a:rPr>
                      <m:t>=0.1425</m:t>
                    </m:r>
                  </m:oMath>
                </a14:m>
                <a:endParaRPr lang="en-US" altLang="zh-CN" sz="1600" dirty="0">
                  <a:solidFill>
                    <a:prstClr val="black"/>
                  </a:solidFill>
                  <a:latin typeface="Perpetua"/>
                  <a:ea typeface="宋体" panose="02010600030101010101" pitchFamily="2" charset="-122"/>
                </a:endParaRPr>
              </a:p>
              <a:p>
                <a14:m>
                  <m:oMath xmlns:m="http://schemas.openxmlformats.org/officeDocument/2006/math">
                    <m:sSubSup>
                      <m:sSubSupPr>
                        <m:ctrlPr>
                          <a:rPr lang="en-US" altLang="zh-CN" sz="1600" i="1">
                            <a:solidFill>
                              <a:prstClr val="black"/>
                            </a:solidFill>
                            <a:latin typeface="Cambria Math" panose="02040503050406030204" pitchFamily="18" charset="0"/>
                          </a:rPr>
                        </m:ctrlPr>
                      </m:sSubSup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𝑝</m:t>
                        </m:r>
                      </m:sub>
                      <m:sup>
                        <m:r>
                          <a:rPr lang="en-US" altLang="zh-CN" sz="1600" i="1">
                            <a:solidFill>
                              <a:prstClr val="black"/>
                            </a:solidFill>
                            <a:latin typeface="Cambria Math" panose="02040503050406030204" pitchFamily="18" charset="0"/>
                          </a:rPr>
                          <m:t>2</m:t>
                        </m:r>
                      </m:sup>
                    </m:sSubSup>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nary>
                          <m:naryPr>
                            <m:chr m:val="∑"/>
                            <m:limLoc m:val="subSup"/>
                            <m:ctrlPr>
                              <a:rPr lang="en-US" altLang="zh-CN" sz="1600" i="1">
                                <a:solidFill>
                                  <a:prstClr val="black"/>
                                </a:solidFill>
                                <a:latin typeface="Cambria Math" panose="02040503050406030204" pitchFamily="18" charset="0"/>
                              </a:rPr>
                            </m:ctrlPr>
                          </m:naryPr>
                          <m:sub>
                            <m:r>
                              <m:rPr>
                                <m:brk m:alnAt="1"/>
                              </m:rPr>
                              <a:rPr lang="en-US" altLang="zh-CN" sz="1600" i="1">
                                <a:solidFill>
                                  <a:prstClr val="black"/>
                                </a:solidFill>
                                <a:latin typeface="Cambria Math" panose="02040503050406030204" pitchFamily="18" charset="0"/>
                              </a:rPr>
                              <m:t>𝑖</m:t>
                            </m:r>
                            <m:r>
                              <a:rPr lang="en-US" altLang="zh-CN" sz="1600" i="1">
                                <a:solidFill>
                                  <a:prstClr val="black"/>
                                </a:solidFill>
                                <a:latin typeface="Cambria Math" panose="02040503050406030204" pitchFamily="18" charset="0"/>
                              </a:rPr>
                              <m:t>,</m:t>
                            </m:r>
                            <m:r>
                              <m:rPr>
                                <m:brk m:alnAt="25"/>
                              </m:rPr>
                              <a:rPr lang="en-US" altLang="zh-CN" sz="1600" i="1">
                                <a:solidFill>
                                  <a:prstClr val="black"/>
                                </a:solidFill>
                                <a:latin typeface="Cambria Math" panose="02040503050406030204" pitchFamily="18" charset="0"/>
                              </a:rPr>
                              <m:t>𝑗</m:t>
                            </m:r>
                            <m:r>
                              <a:rPr lang="en-US" altLang="zh-CN" sz="1600" i="1">
                                <a:solidFill>
                                  <a:prstClr val="black"/>
                                </a:solidFill>
                                <a:latin typeface="Cambria Math" panose="02040503050406030204" pitchFamily="18" charset="0"/>
                              </a:rPr>
                              <m:t>=1</m:t>
                            </m:r>
                          </m:sub>
                          <m:sup>
                            <m:r>
                              <a:rPr lang="en-US" altLang="zh-CN" sz="1600" i="1">
                                <a:solidFill>
                                  <a:prstClr val="black"/>
                                </a:solidFill>
                                <a:latin typeface="Cambria Math" panose="02040503050406030204" pitchFamily="18" charset="0"/>
                              </a:rPr>
                              <m:t>𝑛</m:t>
                            </m:r>
                          </m:sup>
                          <m:e>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𝑖</m:t>
                                </m:r>
                              </m:sub>
                            </m:sSub>
                          </m:e>
                        </m:nary>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𝑗</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𝑖𝑗</m:t>
                        </m:r>
                      </m:sub>
                    </m:sSub>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1</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1</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11</m:t>
                        </m:r>
                      </m:sub>
                    </m:sSub>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1</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2</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12</m:t>
                        </m:r>
                      </m:sub>
                    </m:sSub>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2</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1</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21</m:t>
                        </m:r>
                      </m:sub>
                    </m:sSub>
                    <m:r>
                      <a:rPr lang="en-US" altLang="zh-CN" sz="1600" i="1">
                        <a:solidFill>
                          <a:prstClr val="black"/>
                        </a:solidFill>
                        <a:latin typeface="Cambria Math" panose="02040503050406030204" pitchFamily="18" charset="0"/>
                      </a:rPr>
                      <m:t>+</m:t>
                    </m:r>
                  </m:oMath>
                </a14:m>
                <a:r>
                  <a:rPr lang="en-US" altLang="zh-CN" sz="1600" dirty="0">
                    <a:solidFill>
                      <a:prstClr val="black"/>
                    </a:solidFill>
                    <a:latin typeface="Perpetua"/>
                    <a:ea typeface="宋体" panose="02010600030101010101" pitchFamily="2" charset="-122"/>
                  </a:rPr>
                  <a:t> </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2</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𝜔</m:t>
                        </m:r>
                      </m:e>
                      <m:sub>
                        <m:r>
                          <a:rPr lang="en-US" altLang="zh-CN" sz="1600" i="1">
                            <a:solidFill>
                              <a:prstClr val="black"/>
                            </a:solidFill>
                            <a:latin typeface="Cambria Math" panose="02040503050406030204" pitchFamily="18" charset="0"/>
                          </a:rPr>
                          <m:t>2</m:t>
                        </m:r>
                      </m:sub>
                    </m:sSub>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22</m:t>
                        </m:r>
                      </m:sub>
                    </m:sSub>
                  </m:oMath>
                </a14:m>
                <a:r>
                  <a:rPr lang="en-US" altLang="zh-CN" sz="1600" dirty="0">
                    <a:solidFill>
                      <a:prstClr val="black"/>
                    </a:solidFill>
                    <a:latin typeface="Perpetua"/>
                    <a:ea typeface="宋体" panose="02010600030101010101" pitchFamily="2" charset="-122"/>
                  </a:rPr>
                  <a:t>=0.25</a:t>
                </a:r>
                <a:r>
                  <a:rPr lang="zh-CN" altLang="en-US" sz="1600" dirty="0">
                    <a:solidFill>
                      <a:prstClr val="black"/>
                    </a:solidFill>
                    <a:latin typeface="Perpetua"/>
                    <a:ea typeface="宋体" panose="02010600030101010101" pitchFamily="2" charset="-122"/>
                  </a:rPr>
                  <a:t>*</a:t>
                </a:r>
                <a:r>
                  <a:rPr lang="en-US" altLang="zh-CN" sz="1600" dirty="0">
                    <a:solidFill>
                      <a:prstClr val="black"/>
                    </a:solidFill>
                    <a:latin typeface="Perpetua"/>
                    <a:ea typeface="宋体" panose="02010600030101010101" pitchFamily="2" charset="-122"/>
                  </a:rPr>
                  <a:t>0.25</a:t>
                </a:r>
                <a:r>
                  <a:rPr lang="zh-CN" altLang="en-US" sz="1600" dirty="0">
                    <a:solidFill>
                      <a:prstClr val="black"/>
                    </a:solidFill>
                    <a:latin typeface="Perpetua"/>
                    <a:ea typeface="宋体" panose="02010600030101010101" pitchFamily="2" charset="-122"/>
                  </a:rPr>
                  <a:t>*</a:t>
                </a:r>
                <a:r>
                  <a:rPr lang="en-US" altLang="zh-CN" sz="1600" dirty="0">
                    <a:solidFill>
                      <a:prstClr val="black"/>
                    </a:solidFill>
                    <a:latin typeface="Perpetua"/>
                    <a:ea typeface="宋体" panose="02010600030101010101" pitchFamily="2" charset="-122"/>
                  </a:rPr>
                  <a:t>0.2^2+0.25*0.75*0.01+0.75*0.25*0.01+0.75*0.75*0.18^2=0.024</a:t>
                </a:r>
              </a:p>
              <a:p>
                <a:r>
                  <a:rPr lang="zh-CN" altLang="en-US" sz="1600" dirty="0">
                    <a:solidFill>
                      <a:prstClr val="black"/>
                    </a:solidFill>
                    <a:latin typeface="Perpetua"/>
                    <a:ea typeface="宋体" panose="02010600030101010101" pitchFamily="2" charset="-122"/>
                  </a:rPr>
                  <a:t>或写作：</a:t>
                </a:r>
                <a:r>
                  <a:rPr lang="en-US" altLang="zh-CN" sz="1600" dirty="0">
                    <a:solidFill>
                      <a:prstClr val="black"/>
                    </a:solidFill>
                    <a:latin typeface="Perpetua"/>
                    <a:ea typeface="宋体" panose="02010600030101010101" pitchFamily="2" charset="-122"/>
                  </a:rPr>
                  <a:t> </a:t>
                </a:r>
                <a14:m>
                  <m:oMath xmlns:m="http://schemas.openxmlformats.org/officeDocument/2006/math">
                    <m:sSubSup>
                      <m:sSubSupPr>
                        <m:ctrlPr>
                          <a:rPr lang="en-US" altLang="zh-CN" sz="1600" i="1">
                            <a:solidFill>
                              <a:prstClr val="black"/>
                            </a:solidFill>
                            <a:latin typeface="Cambria Math" panose="02040503050406030204" pitchFamily="18" charset="0"/>
                          </a:rPr>
                        </m:ctrlPr>
                      </m:sSubSup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𝑝</m:t>
                        </m:r>
                      </m:sub>
                      <m:sup>
                        <m:r>
                          <a:rPr lang="en-US" altLang="zh-CN" sz="1600" i="1">
                            <a:solidFill>
                              <a:prstClr val="black"/>
                            </a:solidFill>
                            <a:latin typeface="Cambria Math" panose="02040503050406030204" pitchFamily="18" charset="0"/>
                          </a:rPr>
                          <m:t>2</m:t>
                        </m:r>
                      </m:sup>
                    </m:sSubSup>
                  </m:oMath>
                </a14:m>
                <a:r>
                  <a:rPr lang="en-US" altLang="zh-CN" sz="1600" dirty="0">
                    <a:solidFill>
                      <a:prstClr val="black"/>
                    </a:solidFill>
                    <a:latin typeface="Perpetua"/>
                    <a:ea typeface="宋体" panose="02010600030101010101" pitchFamily="2" charset="-122"/>
                  </a:rPr>
                  <a:t>= </a:t>
                </a:r>
                <a14:m>
                  <m:oMath xmlns:m="http://schemas.openxmlformats.org/officeDocument/2006/math">
                    <m:d>
                      <m:dPr>
                        <m:begChr m:val="["/>
                        <m:endChr m:val="]"/>
                        <m:ctrlPr>
                          <a:rPr lang="en-US" altLang="zh-CN" sz="1600" i="1">
                            <a:solidFill>
                              <a:prstClr val="black"/>
                            </a:solidFill>
                            <a:latin typeface="Cambria Math" panose="02040503050406030204" pitchFamily="18" charset="0"/>
                          </a:rPr>
                        </m:ctrlPr>
                      </m:dPr>
                      <m:e>
                        <m:m>
                          <m:mPr>
                            <m:mcs>
                              <m:mc>
                                <m:mcPr>
                                  <m:count m:val="2"/>
                                  <m:mcJc m:val="center"/>
                                </m:mcPr>
                              </m:mc>
                            </m:mcs>
                            <m:ctrlPr>
                              <a:rPr lang="en-US" altLang="zh-CN" sz="1600" i="1">
                                <a:solidFill>
                                  <a:prstClr val="black"/>
                                </a:solidFill>
                                <a:latin typeface="Cambria Math" panose="02040503050406030204" pitchFamily="18" charset="0"/>
                              </a:rPr>
                            </m:ctrlPr>
                          </m:mPr>
                          <m:mr>
                            <m:e>
                              <m:r>
                                <m:rPr>
                                  <m:brk m:alnAt="7"/>
                                </m:rPr>
                                <a:rPr lang="en-US" altLang="zh-CN" sz="1600" i="1">
                                  <a:solidFill>
                                    <a:prstClr val="black"/>
                                  </a:solidFill>
                                  <a:latin typeface="Cambria Math" panose="02040503050406030204" pitchFamily="18" charset="0"/>
                                </a:rPr>
                                <m:t>0</m:t>
                              </m:r>
                              <m:r>
                                <a:rPr lang="en-US" altLang="zh-CN" sz="1600" i="1">
                                  <a:solidFill>
                                    <a:prstClr val="black"/>
                                  </a:solidFill>
                                  <a:latin typeface="Cambria Math" panose="02040503050406030204" pitchFamily="18" charset="0"/>
                                </a:rPr>
                                <m:t>.25</m:t>
                              </m:r>
                            </m:e>
                            <m:e>
                              <m:r>
                                <a:rPr lang="en-US" altLang="zh-CN" sz="1600" i="1">
                                  <a:solidFill>
                                    <a:prstClr val="black"/>
                                  </a:solidFill>
                                  <a:latin typeface="Cambria Math" panose="02040503050406030204" pitchFamily="18" charset="0"/>
                                </a:rPr>
                                <m:t>0.75</m:t>
                              </m:r>
                            </m:e>
                          </m:mr>
                        </m:m>
                      </m:e>
                    </m:d>
                    <m:d>
                      <m:dPr>
                        <m:begChr m:val="["/>
                        <m:endChr m:val="]"/>
                        <m:ctrlPr>
                          <a:rPr lang="en-US" altLang="zh-CN" sz="1600" i="1">
                            <a:solidFill>
                              <a:prstClr val="black"/>
                            </a:solidFill>
                            <a:latin typeface="Cambria Math" panose="02040503050406030204" pitchFamily="18" charset="0"/>
                          </a:rPr>
                        </m:ctrlPr>
                      </m:dPr>
                      <m:e>
                        <m:m>
                          <m:mPr>
                            <m:mcs>
                              <m:mc>
                                <m:mcPr>
                                  <m:count m:val="2"/>
                                  <m:mcJc m:val="center"/>
                                </m:mcPr>
                              </m:mc>
                            </m:mcs>
                            <m:ctrlPr>
                              <a:rPr lang="en-US" altLang="zh-CN" sz="1600" i="1">
                                <a:solidFill>
                                  <a:prstClr val="black"/>
                                </a:solidFill>
                                <a:latin typeface="Cambria Math" panose="02040503050406030204" pitchFamily="18" charset="0"/>
                              </a:rPr>
                            </m:ctrlPr>
                          </m:mPr>
                          <m:mr>
                            <m:e>
                              <m:r>
                                <m:rPr>
                                  <m:brk m:alnAt="7"/>
                                </m:rPr>
                                <a:rPr lang="en-US" altLang="zh-CN" sz="1600" i="1">
                                  <a:solidFill>
                                    <a:prstClr val="black"/>
                                  </a:solidFill>
                                  <a:latin typeface="Cambria Math" panose="02040503050406030204" pitchFamily="18" charset="0"/>
                                </a:rPr>
                                <m:t>0</m:t>
                              </m:r>
                              <m:r>
                                <a:rPr lang="en-US" altLang="zh-CN" sz="1600" i="1">
                                  <a:solidFill>
                                    <a:prstClr val="black"/>
                                  </a:solidFill>
                                  <a:latin typeface="Cambria Math" panose="02040503050406030204" pitchFamily="18" charset="0"/>
                                </a:rPr>
                                <m:t>.04</m:t>
                              </m:r>
                            </m:e>
                            <m:e>
                              <m:r>
                                <a:rPr lang="en-US" altLang="zh-CN" sz="1600" i="1">
                                  <a:solidFill>
                                    <a:prstClr val="black"/>
                                  </a:solidFill>
                                  <a:latin typeface="Cambria Math" panose="02040503050406030204" pitchFamily="18" charset="0"/>
                                </a:rPr>
                                <m:t>0.01</m:t>
                              </m:r>
                            </m:e>
                          </m:mr>
                          <m:mr>
                            <m:e>
                              <m:r>
                                <a:rPr lang="en-US" altLang="zh-CN" sz="1600" i="1">
                                  <a:solidFill>
                                    <a:prstClr val="black"/>
                                  </a:solidFill>
                                  <a:latin typeface="Cambria Math" panose="02040503050406030204" pitchFamily="18" charset="0"/>
                                </a:rPr>
                                <m:t>0.01</m:t>
                              </m:r>
                            </m:e>
                            <m:e>
                              <m:r>
                                <a:rPr lang="en-US" altLang="zh-CN" sz="1600" i="1">
                                  <a:solidFill>
                                    <a:prstClr val="black"/>
                                  </a:solidFill>
                                  <a:latin typeface="Cambria Math" panose="02040503050406030204" pitchFamily="18" charset="0"/>
                                </a:rPr>
                                <m:t>0.0324</m:t>
                              </m:r>
                            </m:e>
                          </m:mr>
                        </m:m>
                      </m:e>
                    </m:d>
                    <m:d>
                      <m:dPr>
                        <m:begChr m:val="["/>
                        <m:endChr m:val="]"/>
                        <m:ctrlPr>
                          <a:rPr lang="en-US" altLang="zh-CN" sz="1600" i="1">
                            <a:solidFill>
                              <a:prstClr val="black"/>
                            </a:solidFill>
                            <a:latin typeface="Cambria Math" panose="02040503050406030204" pitchFamily="18" charset="0"/>
                          </a:rPr>
                        </m:ctrlPr>
                      </m:dPr>
                      <m:e>
                        <m:m>
                          <m:mPr>
                            <m:mcs>
                              <m:mc>
                                <m:mcPr>
                                  <m:count m:val="1"/>
                                  <m:mcJc m:val="center"/>
                                </m:mcPr>
                              </m:mc>
                            </m:mcs>
                            <m:ctrlPr>
                              <a:rPr lang="en-US" altLang="zh-CN" sz="1600" i="1">
                                <a:solidFill>
                                  <a:prstClr val="black"/>
                                </a:solidFill>
                                <a:latin typeface="Cambria Math" panose="02040503050406030204" pitchFamily="18" charset="0"/>
                              </a:rPr>
                            </m:ctrlPr>
                          </m:mPr>
                          <m:mr>
                            <m:e>
                              <m:r>
                                <m:rPr>
                                  <m:brk m:alnAt="7"/>
                                </m:rPr>
                                <a:rPr lang="en-US" altLang="zh-CN" sz="1600" i="1">
                                  <a:solidFill>
                                    <a:prstClr val="black"/>
                                  </a:solidFill>
                                  <a:latin typeface="Cambria Math" panose="02040503050406030204" pitchFamily="18" charset="0"/>
                                </a:rPr>
                                <m:t>0</m:t>
                              </m:r>
                              <m:r>
                                <a:rPr lang="en-US" altLang="zh-CN" sz="1600" i="1">
                                  <a:solidFill>
                                    <a:prstClr val="black"/>
                                  </a:solidFill>
                                  <a:latin typeface="Cambria Math" panose="02040503050406030204" pitchFamily="18" charset="0"/>
                                </a:rPr>
                                <m:t>.25</m:t>
                              </m:r>
                            </m:e>
                          </m:mr>
                          <m:mr>
                            <m:e>
                              <m:r>
                                <a:rPr lang="en-US" altLang="zh-CN" sz="1600" i="1">
                                  <a:solidFill>
                                    <a:prstClr val="black"/>
                                  </a:solidFill>
                                  <a:latin typeface="Cambria Math" panose="02040503050406030204" pitchFamily="18" charset="0"/>
                                </a:rPr>
                                <m:t>0.75</m:t>
                              </m:r>
                            </m:e>
                          </m:mr>
                        </m:m>
                      </m:e>
                    </m:d>
                  </m:oMath>
                </a14:m>
                <a:r>
                  <a:rPr lang="en-US" altLang="zh-CN" sz="1600" dirty="0">
                    <a:solidFill>
                      <a:prstClr val="black"/>
                    </a:solidFill>
                    <a:latin typeface="Perpetua"/>
                    <a:ea typeface="宋体" panose="02010600030101010101" pitchFamily="2" charset="-122"/>
                  </a:rPr>
                  <a:t>=0.024475</a:t>
                </a:r>
                <a:r>
                  <a:rPr lang="zh-CN" altLang="en-US" sz="1600" dirty="0">
                    <a:solidFill>
                      <a:prstClr val="black"/>
                    </a:solidFill>
                    <a:latin typeface="Perpetua"/>
                    <a:ea typeface="宋体" panose="02010600030101010101" pitchFamily="2" charset="-122"/>
                  </a:rPr>
                  <a:t>，</a:t>
                </a:r>
                <a14:m>
                  <m:oMath xmlns:m="http://schemas.openxmlformats.org/officeDocument/2006/math">
                    <m:sSub>
                      <m:sSubPr>
                        <m:ctrlPr>
                          <a:rPr lang="en-US" altLang="zh-CN" sz="1600" i="1">
                            <a:solidFill>
                              <a:prstClr val="black"/>
                            </a:solidFill>
                            <a:latin typeface="Cambria Math" panose="02040503050406030204" pitchFamily="18" charset="0"/>
                          </a:rPr>
                        </m:ctrlPr>
                      </m:sSub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𝑝</m:t>
                        </m:r>
                      </m:sub>
                    </m:sSub>
                    <m:r>
                      <a:rPr lang="en-US" altLang="zh-CN" sz="1600" i="1">
                        <a:solidFill>
                          <a:prstClr val="black"/>
                        </a:solidFill>
                        <a:latin typeface="Cambria Math" panose="02040503050406030204" pitchFamily="18" charset="0"/>
                      </a:rPr>
                      <m:t>=</m:t>
                    </m:r>
                    <m:rad>
                      <m:radPr>
                        <m:degHide m:val="on"/>
                        <m:ctrlPr>
                          <a:rPr lang="en-US" altLang="zh-CN" sz="1600" i="1">
                            <a:solidFill>
                              <a:prstClr val="black"/>
                            </a:solidFill>
                            <a:latin typeface="Cambria Math" panose="02040503050406030204" pitchFamily="18" charset="0"/>
                          </a:rPr>
                        </m:ctrlPr>
                      </m:radPr>
                      <m:deg/>
                      <m:e>
                        <m:sSubSup>
                          <m:sSubSupPr>
                            <m:ctrlPr>
                              <a:rPr lang="en-US" altLang="zh-CN" sz="1600" i="1">
                                <a:solidFill>
                                  <a:prstClr val="black"/>
                                </a:solidFill>
                                <a:latin typeface="Cambria Math" panose="02040503050406030204" pitchFamily="18" charset="0"/>
                              </a:rPr>
                            </m:ctrlPr>
                          </m:sSubSupPr>
                          <m:e>
                            <m:r>
                              <a:rPr lang="zh-CN" altLang="en-US" sz="1600" i="1">
                                <a:solidFill>
                                  <a:prstClr val="black"/>
                                </a:solidFill>
                                <a:latin typeface="Cambria Math" panose="02040503050406030204" pitchFamily="18" charset="0"/>
                              </a:rPr>
                              <m:t>𝜎</m:t>
                            </m:r>
                          </m:e>
                          <m:sub>
                            <m:r>
                              <a:rPr lang="en-US" altLang="zh-CN" sz="1600" i="1">
                                <a:solidFill>
                                  <a:prstClr val="black"/>
                                </a:solidFill>
                                <a:latin typeface="Cambria Math" panose="02040503050406030204" pitchFamily="18" charset="0"/>
                              </a:rPr>
                              <m:t>𝑝</m:t>
                            </m:r>
                          </m:sub>
                          <m:sup>
                            <m:r>
                              <a:rPr lang="en-US" altLang="zh-CN" sz="1600" i="1">
                                <a:solidFill>
                                  <a:prstClr val="black"/>
                                </a:solidFill>
                                <a:latin typeface="Cambria Math" panose="02040503050406030204" pitchFamily="18" charset="0"/>
                              </a:rPr>
                              <m:t>2</m:t>
                            </m:r>
                          </m:sup>
                        </m:sSubSup>
                      </m:e>
                    </m:rad>
                  </m:oMath>
                </a14:m>
                <a:r>
                  <a:rPr lang="en-US" altLang="zh-CN" sz="1600" dirty="0">
                    <a:solidFill>
                      <a:prstClr val="black"/>
                    </a:solidFill>
                    <a:latin typeface="Perpetua"/>
                    <a:ea typeface="宋体" panose="02010600030101010101" pitchFamily="2" charset="-122"/>
                  </a:rPr>
                  <a:t>=0.1564</a:t>
                </a:r>
              </a:p>
              <a:p>
                <a:r>
                  <a:rPr lang="zh-CN" altLang="en-US" sz="1600" dirty="0">
                    <a:solidFill>
                      <a:prstClr val="black"/>
                    </a:solidFill>
                    <a:latin typeface="Perpetua"/>
                    <a:ea typeface="宋体" panose="02010600030101010101" pitchFamily="2" charset="-122"/>
                  </a:rPr>
                  <a:t>提示：矩阵运算时用</a:t>
                </a:r>
                <a:r>
                  <a:rPr lang="en-US" altLang="zh-CN" sz="1600" dirty="0">
                    <a:solidFill>
                      <a:prstClr val="black"/>
                    </a:solidFill>
                    <a:latin typeface="Perpetua"/>
                    <a:ea typeface="宋体" panose="02010600030101010101" pitchFamily="2" charset="-122"/>
                  </a:rPr>
                  <a:t>MMULT</a:t>
                </a:r>
                <a:r>
                  <a:rPr lang="zh-CN" altLang="en-US" sz="1600" dirty="0">
                    <a:solidFill>
                      <a:prstClr val="black"/>
                    </a:solidFill>
                    <a:latin typeface="Perpetua"/>
                    <a:ea typeface="宋体" panose="02010600030101010101" pitchFamily="2" charset="-122"/>
                  </a:rPr>
                  <a:t>函数。见</a:t>
                </a:r>
                <a:r>
                  <a:rPr lang="en-US" altLang="zh-CN" sz="1600" dirty="0">
                    <a:solidFill>
                      <a:prstClr val="black"/>
                    </a:solidFill>
                    <a:latin typeface="Perpetua"/>
                    <a:ea typeface="宋体" panose="02010600030101010101" pitchFamily="2" charset="-122"/>
                  </a:rPr>
                  <a:t>Excel</a:t>
                </a:r>
                <a:r>
                  <a:rPr lang="zh-CN" altLang="en-US" sz="1600" dirty="0">
                    <a:solidFill>
                      <a:prstClr val="black"/>
                    </a:solidFill>
                    <a:latin typeface="Perpetua"/>
                    <a:ea typeface="宋体" panose="02010600030101010101" pitchFamily="2" charset="-122"/>
                  </a:rPr>
                  <a:t>表。 （</a:t>
                </a:r>
                <a:r>
                  <a:rPr lang="en-US" altLang="zh-CN" sz="1600" dirty="0">
                    <a:solidFill>
                      <a:prstClr val="black"/>
                    </a:solidFill>
                    <a:latin typeface="Perpetua"/>
                    <a:ea typeface="宋体" panose="02010600030101010101" pitchFamily="2" charset="-122"/>
                  </a:rPr>
                  <a:t>1</a:t>
                </a:r>
                <a:r>
                  <a:rPr lang="zh-CN" altLang="en-US" sz="1600" dirty="0">
                    <a:solidFill>
                      <a:prstClr val="black"/>
                    </a:solidFill>
                    <a:latin typeface="Perpetua"/>
                    <a:ea typeface="宋体" panose="02010600030101010101" pitchFamily="2" charset="-122"/>
                  </a:rPr>
                  <a:t>）划定区域；（</a:t>
                </a:r>
                <a:r>
                  <a:rPr lang="en-US" altLang="zh-CN" sz="1600" dirty="0">
                    <a:solidFill>
                      <a:prstClr val="black"/>
                    </a:solidFill>
                    <a:latin typeface="Perpetua"/>
                    <a:ea typeface="宋体" panose="02010600030101010101" pitchFamily="2" charset="-122"/>
                  </a:rPr>
                  <a:t>2</a:t>
                </a:r>
                <a:r>
                  <a:rPr lang="zh-CN" altLang="en-US" sz="1600" dirty="0">
                    <a:solidFill>
                      <a:prstClr val="black"/>
                    </a:solidFill>
                    <a:latin typeface="Perpetua"/>
                    <a:ea typeface="宋体" panose="02010600030101010101" pitchFamily="2" charset="-122"/>
                  </a:rPr>
                  <a:t>）按</a:t>
                </a:r>
                <a:r>
                  <a:rPr lang="en-US" altLang="zh-CN" sz="1600" dirty="0" err="1">
                    <a:solidFill>
                      <a:prstClr val="black"/>
                    </a:solidFill>
                    <a:latin typeface="Perpetua"/>
                    <a:ea typeface="宋体" panose="02010600030101010101" pitchFamily="2" charset="-122"/>
                  </a:rPr>
                  <a:t>ctrl+shift+enter</a:t>
                </a:r>
                <a:endParaRPr lang="zh-CN" altLang="en-US" sz="1600" dirty="0">
                  <a:solidFill>
                    <a:prstClr val="black"/>
                  </a:solidFill>
                  <a:latin typeface="Perpetua"/>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4992E58A-231C-48FA-B936-72D509EC9DB4}"/>
                  </a:ext>
                </a:extLst>
              </p:cNvPr>
              <p:cNvSpPr txBox="1">
                <a:spLocks noRot="1" noChangeAspect="1" noMove="1" noResize="1" noEditPoints="1" noAdjustHandles="1" noChangeArrowheads="1" noChangeShapeType="1" noTextEdit="1"/>
              </p:cNvSpPr>
              <p:nvPr/>
            </p:nvSpPr>
            <p:spPr>
              <a:xfrm>
                <a:off x="1647826" y="3895179"/>
                <a:ext cx="9591674" cy="2315121"/>
              </a:xfrm>
              <a:prstGeom prst="rect">
                <a:avLst/>
              </a:prstGeom>
              <a:blipFill>
                <a:blip r:embed="rId4"/>
                <a:stretch>
                  <a:fillRect l="-318" t="-5263" b="-289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156">
                                            <p:txEl>
                                              <p:pRg st="0" end="0"/>
                                            </p:txEl>
                                          </p:spTgt>
                                        </p:tgtEl>
                                        <p:attrNameLst>
                                          <p:attrName>style.visibility</p:attrName>
                                        </p:attrNameLst>
                                      </p:cBhvr>
                                      <p:to>
                                        <p:strVal val="visible"/>
                                      </p:to>
                                    </p:set>
                                    <p:anim calcmode="lin" valueType="num">
                                      <p:cBhvr additive="base">
                                        <p:cTn id="7" dur="500" fill="hold"/>
                                        <p:tgtEl>
                                          <p:spTgt spid="177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B4B31BCD-C292-4C72-9D56-485A528777AA}"/>
              </a:ext>
            </a:extLst>
          </p:cNvPr>
          <p:cNvSpPr>
            <a:spLocks noGrp="1" noChangeArrowheads="1"/>
          </p:cNvSpPr>
          <p:nvPr>
            <p:ph type="title"/>
          </p:nvPr>
        </p:nvSpPr>
        <p:spPr bwMode="auto">
          <a:xfrm>
            <a:off x="1985963" y="588964"/>
            <a:ext cx="8362950" cy="1425575"/>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将无风险资产与单个风险资产进行组合</a:t>
            </a:r>
            <a:endParaRPr lang="en-US" altLang="zh-CN" sz="3600" dirty="0">
              <a:effectLst>
                <a:outerShdw blurRad="38100" dist="38100" dir="2700000" algn="tl">
                  <a:srgbClr val="C0C0C0"/>
                </a:outerShdw>
              </a:effectLst>
              <a:ea typeface="宋体" pitchFamily="2" charset="-122"/>
            </a:endParaRPr>
          </a:p>
        </p:txBody>
      </p:sp>
      <p:sp>
        <p:nvSpPr>
          <p:cNvPr id="198659" name="Rectangle 3">
            <a:extLst>
              <a:ext uri="{FF2B5EF4-FFF2-40B4-BE49-F238E27FC236}">
                <a16:creationId xmlns:a16="http://schemas.microsoft.com/office/drawing/2014/main" id="{B46BD681-A8B6-45C9-84C5-1A7FF1FCF507}"/>
              </a:ext>
            </a:extLst>
          </p:cNvPr>
          <p:cNvSpPr>
            <a:spLocks noGrp="1" noChangeArrowheads="1"/>
          </p:cNvSpPr>
          <p:nvPr>
            <p:ph type="body" sz="half" idx="1"/>
          </p:nvPr>
        </p:nvSpPr>
        <p:spPr>
          <a:xfrm>
            <a:off x="2430463" y="2071689"/>
            <a:ext cx="7918450" cy="4114800"/>
          </a:xfrm>
        </p:spPr>
        <p:txBody>
          <a:bodyPr vert="horz" wrap="square" lIns="92075" tIns="46038" rIns="92075" bIns="46038" numCol="1" anchor="t" anchorCtr="0" compatLnSpc="1">
            <a:prstTxWarp prst="textNoShape">
              <a:avLst/>
            </a:prstTxWarp>
          </a:bodyPr>
          <a:lstStyle/>
          <a:p>
            <a:r>
              <a:rPr lang="zh-CN" altLang="en-US" sz="2400" b="1" dirty="0">
                <a:ea typeface="宋体" panose="02010600030101010101" pitchFamily="2" charset="-122"/>
              </a:rPr>
              <a:t>无风险资产是无风险的，因此</a:t>
            </a:r>
            <a:r>
              <a:rPr lang="el-GR" altLang="zh-CN" sz="2400" b="1" i="1" dirty="0">
                <a:solidFill>
                  <a:srgbClr val="FF00FF"/>
                </a:solidFill>
                <a:ea typeface="宋体" panose="02010600030101010101" pitchFamily="2" charset="-122"/>
                <a:cs typeface="Times New Roman" panose="02020603050405020304" pitchFamily="18" charset="0"/>
              </a:rPr>
              <a:t>σ</a:t>
            </a:r>
            <a:r>
              <a:rPr lang="en-US" altLang="zh-CN" sz="2400" b="1" i="1" baseline="-25000" dirty="0">
                <a:solidFill>
                  <a:srgbClr val="FF00FF"/>
                </a:solidFill>
                <a:ea typeface="宋体" panose="02010600030101010101" pitchFamily="2" charset="-122"/>
              </a:rPr>
              <a:t>f </a:t>
            </a:r>
            <a:r>
              <a:rPr lang="en-US" altLang="zh-CN" sz="2400" b="1" dirty="0">
                <a:solidFill>
                  <a:srgbClr val="FF00FF"/>
                </a:solidFill>
                <a:ea typeface="宋体" panose="02010600030101010101" pitchFamily="2" charset="-122"/>
              </a:rPr>
              <a:t>= 0 </a:t>
            </a:r>
            <a:r>
              <a:rPr lang="zh-CN" altLang="en-US" sz="2400" b="1" dirty="0">
                <a:ea typeface="宋体" panose="02010600030101010101" pitchFamily="2" charset="-122"/>
              </a:rPr>
              <a:t>，我们得到：</a:t>
            </a:r>
            <a:endParaRPr lang="en-US" altLang="zh-CN" sz="2400" b="1" dirty="0">
              <a:ea typeface="宋体" panose="02010600030101010101" pitchFamily="2" charset="-122"/>
            </a:endParaRPr>
          </a:p>
        </p:txBody>
      </p:sp>
      <p:graphicFrame>
        <p:nvGraphicFramePr>
          <p:cNvPr id="198663" name="Object 10">
            <a:extLst>
              <a:ext uri="{FF2B5EF4-FFF2-40B4-BE49-F238E27FC236}">
                <a16:creationId xmlns:a16="http://schemas.microsoft.com/office/drawing/2014/main" id="{C9F313D0-EC82-462E-AF7C-1EFB1AAA835D}"/>
              </a:ext>
            </a:extLst>
          </p:cNvPr>
          <p:cNvGraphicFramePr>
            <a:graphicFrameLocks noChangeAspect="1"/>
          </p:cNvGraphicFramePr>
          <p:nvPr>
            <p:extLst>
              <p:ext uri="{D42A27DB-BD31-4B8C-83A1-F6EECF244321}">
                <p14:modId xmlns:p14="http://schemas.microsoft.com/office/powerpoint/2010/main" val="245843309"/>
              </p:ext>
            </p:extLst>
          </p:nvPr>
        </p:nvGraphicFramePr>
        <p:xfrm>
          <a:off x="3792539" y="3584116"/>
          <a:ext cx="5224462" cy="462882"/>
        </p:xfrm>
        <a:graphic>
          <a:graphicData uri="http://schemas.openxmlformats.org/presentationml/2006/ole">
            <mc:AlternateContent xmlns:mc="http://schemas.openxmlformats.org/markup-compatibility/2006">
              <mc:Choice xmlns:v="urn:schemas-microsoft-com:vml" Requires="v">
                <p:oleObj name="Equation" r:id="rId3" imgW="2933640" imgH="215640" progId="Equation.DSMT4">
                  <p:embed/>
                </p:oleObj>
              </mc:Choice>
              <mc:Fallback>
                <p:oleObj name="Equation" r:id="rId3" imgW="2933640" imgH="215640" progId="Equation.DSMT4">
                  <p:embed/>
                  <p:pic>
                    <p:nvPicPr>
                      <p:cNvPr id="198663" name="Object 10">
                        <a:extLst>
                          <a:ext uri="{FF2B5EF4-FFF2-40B4-BE49-F238E27FC236}">
                            <a16:creationId xmlns:a16="http://schemas.microsoft.com/office/drawing/2014/main" id="{C9F313D0-EC82-462E-AF7C-1EFB1AAA835D}"/>
                          </a:ext>
                        </a:extLst>
                      </p:cNvPr>
                      <p:cNvPicPr>
                        <a:picLocks noChangeAspect="1" noChangeArrowheads="1"/>
                      </p:cNvPicPr>
                      <p:nvPr/>
                    </p:nvPicPr>
                    <p:blipFill>
                      <a:blip r:embed="rId4"/>
                      <a:srcRect/>
                      <a:stretch>
                        <a:fillRect/>
                      </a:stretch>
                    </p:blipFill>
                    <p:spPr bwMode="auto">
                      <a:xfrm>
                        <a:off x="3792539" y="3584116"/>
                        <a:ext cx="5224462" cy="462882"/>
                      </a:xfrm>
                      <a:prstGeom prst="rect">
                        <a:avLst/>
                      </a:prstGeom>
                      <a:noFill/>
                      <a:ln>
                        <a:noFill/>
                      </a:ln>
                    </p:spPr>
                  </p:pic>
                </p:oleObj>
              </mc:Fallback>
            </mc:AlternateContent>
          </a:graphicData>
        </a:graphic>
      </p:graphicFrame>
      <p:graphicFrame>
        <p:nvGraphicFramePr>
          <p:cNvPr id="198664" name="Object 12">
            <a:extLst>
              <a:ext uri="{FF2B5EF4-FFF2-40B4-BE49-F238E27FC236}">
                <a16:creationId xmlns:a16="http://schemas.microsoft.com/office/drawing/2014/main" id="{F96E255D-7BFF-4B12-BF25-9383A47CAFCD}"/>
              </a:ext>
            </a:extLst>
          </p:cNvPr>
          <p:cNvGraphicFramePr>
            <a:graphicFrameLocks noChangeAspect="1"/>
          </p:cNvGraphicFramePr>
          <p:nvPr>
            <p:extLst>
              <p:ext uri="{D42A27DB-BD31-4B8C-83A1-F6EECF244321}">
                <p14:modId xmlns:p14="http://schemas.microsoft.com/office/powerpoint/2010/main" val="3752088148"/>
              </p:ext>
            </p:extLst>
          </p:nvPr>
        </p:nvGraphicFramePr>
        <p:xfrm>
          <a:off x="3836990" y="2871329"/>
          <a:ext cx="3000375" cy="462882"/>
        </p:xfrm>
        <a:graphic>
          <a:graphicData uri="http://schemas.openxmlformats.org/presentationml/2006/ole">
            <mc:AlternateContent xmlns:mc="http://schemas.openxmlformats.org/markup-compatibility/2006">
              <mc:Choice xmlns:v="urn:schemas-microsoft-com:vml" Requires="v">
                <p:oleObj name="Equation" r:id="rId5" imgW="1396800" imgH="228600" progId="Equation.DSMT4">
                  <p:embed/>
                </p:oleObj>
              </mc:Choice>
              <mc:Fallback>
                <p:oleObj name="Equation" r:id="rId5" imgW="1396800" imgH="228600" progId="Equation.DSMT4">
                  <p:embed/>
                  <p:pic>
                    <p:nvPicPr>
                      <p:cNvPr id="198664" name="Object 12">
                        <a:extLst>
                          <a:ext uri="{FF2B5EF4-FFF2-40B4-BE49-F238E27FC236}">
                            <a16:creationId xmlns:a16="http://schemas.microsoft.com/office/drawing/2014/main" id="{F96E255D-7BFF-4B12-BF25-9383A47CAFCD}"/>
                          </a:ext>
                        </a:extLst>
                      </p:cNvPr>
                      <p:cNvPicPr>
                        <a:picLocks noChangeAspect="1" noChangeArrowheads="1"/>
                      </p:cNvPicPr>
                      <p:nvPr/>
                    </p:nvPicPr>
                    <p:blipFill>
                      <a:blip r:embed="rId6"/>
                      <a:srcRect/>
                      <a:stretch>
                        <a:fillRect/>
                      </a:stretch>
                    </p:blipFill>
                    <p:spPr bwMode="auto">
                      <a:xfrm>
                        <a:off x="3836990" y="2871329"/>
                        <a:ext cx="3000375" cy="462882"/>
                      </a:xfrm>
                      <a:prstGeom prst="rect">
                        <a:avLst/>
                      </a:prstGeom>
                      <a:noFill/>
                      <a:ln>
                        <a:noFill/>
                      </a:ln>
                    </p:spPr>
                  </p:pic>
                </p:oleObj>
              </mc:Fallback>
            </mc:AlternateContent>
          </a:graphicData>
        </a:graphic>
      </p:graphicFrame>
      <p:sp>
        <p:nvSpPr>
          <p:cNvPr id="198665" name="Text Box 16">
            <a:extLst>
              <a:ext uri="{FF2B5EF4-FFF2-40B4-BE49-F238E27FC236}">
                <a16:creationId xmlns:a16="http://schemas.microsoft.com/office/drawing/2014/main" id="{A0FA919B-5F7C-45E8-8414-97E1D13C727D}"/>
              </a:ext>
            </a:extLst>
          </p:cNvPr>
          <p:cNvSpPr txBox="1">
            <a:spLocks noChangeArrowheads="1"/>
          </p:cNvSpPr>
          <p:nvPr/>
        </p:nvSpPr>
        <p:spPr bwMode="auto">
          <a:xfrm>
            <a:off x="2611439" y="2902745"/>
            <a:ext cx="1044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000" b="1" dirty="0">
                <a:solidFill>
                  <a:srgbClr val="0000FF"/>
                </a:solidFill>
                <a:latin typeface="Times New Roman" panose="02020603050405020304" pitchFamily="18" charset="0"/>
                <a:ea typeface="宋体" panose="02010600030101010101" pitchFamily="2" charset="-122"/>
              </a:rPr>
              <a:t>收益率</a:t>
            </a:r>
            <a:r>
              <a:rPr lang="en-US" altLang="zh-CN" sz="2000" b="1" dirty="0">
                <a:solidFill>
                  <a:srgbClr val="0000FF"/>
                </a:solidFill>
                <a:latin typeface="Times New Roman" panose="02020603050405020304" pitchFamily="18" charset="0"/>
                <a:ea typeface="宋体" panose="02010600030101010101" pitchFamily="2" charset="-122"/>
              </a:rPr>
              <a:t>:</a:t>
            </a:r>
          </a:p>
        </p:txBody>
      </p:sp>
      <p:sp>
        <p:nvSpPr>
          <p:cNvPr id="198666" name="Text Box 17">
            <a:extLst>
              <a:ext uri="{FF2B5EF4-FFF2-40B4-BE49-F238E27FC236}">
                <a16:creationId xmlns:a16="http://schemas.microsoft.com/office/drawing/2014/main" id="{1768CEE1-6F8A-445A-9E98-D2660CB53C93}"/>
              </a:ext>
            </a:extLst>
          </p:cNvPr>
          <p:cNvSpPr txBox="1">
            <a:spLocks noChangeArrowheads="1"/>
          </p:cNvSpPr>
          <p:nvPr/>
        </p:nvSpPr>
        <p:spPr bwMode="auto">
          <a:xfrm>
            <a:off x="2598738" y="3640138"/>
            <a:ext cx="785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000" b="1">
                <a:solidFill>
                  <a:srgbClr val="0000FF"/>
                </a:solidFill>
                <a:latin typeface="Times New Roman" panose="02020603050405020304" pitchFamily="18" charset="0"/>
                <a:ea typeface="宋体" panose="02010600030101010101" pitchFamily="2" charset="-122"/>
              </a:rPr>
              <a:t>风险</a:t>
            </a:r>
            <a:r>
              <a:rPr lang="en-US" altLang="zh-CN" sz="2000" b="1">
                <a:solidFill>
                  <a:srgbClr val="0000FF"/>
                </a:solidFill>
                <a:latin typeface="Times New Roman" panose="02020603050405020304" pitchFamily="18" charset="0"/>
                <a:ea typeface="宋体" panose="02010600030101010101" pitchFamily="2" charset="-122"/>
              </a:rPr>
              <a:t>:</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73036314-DF9B-4B98-9B4E-09E5593222B4}"/>
              </a:ext>
            </a:extLst>
          </p:cNvPr>
          <p:cNvSpPr>
            <a:spLocks noGrp="1" noChangeArrowheads="1"/>
          </p:cNvSpPr>
          <p:nvPr>
            <p:ph type="title"/>
          </p:nvPr>
        </p:nvSpPr>
        <p:spPr bwMode="auto">
          <a:xfrm>
            <a:off x="1285875" y="628649"/>
            <a:ext cx="9456738" cy="792163"/>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举例：无风险资产与单个风险资产的组合</a:t>
            </a:r>
            <a:endParaRPr lang="en-US" altLang="zh-CN" sz="4000" dirty="0">
              <a:effectLst>
                <a:outerShdw blurRad="38100" dist="38100" dir="2700000" algn="tl">
                  <a:srgbClr val="C0C0C0"/>
                </a:outerShdw>
              </a:effectLst>
              <a:ea typeface="宋体" pitchFamily="2" charset="-122"/>
            </a:endParaRPr>
          </a:p>
        </p:txBody>
      </p:sp>
      <p:sp>
        <p:nvSpPr>
          <p:cNvPr id="781315" name="Rectangle 3">
            <a:extLst>
              <a:ext uri="{FF2B5EF4-FFF2-40B4-BE49-F238E27FC236}">
                <a16:creationId xmlns:a16="http://schemas.microsoft.com/office/drawing/2014/main" id="{88F6EA93-8B2D-4FC0-B6D3-FD58F34B7492}"/>
              </a:ext>
            </a:extLst>
          </p:cNvPr>
          <p:cNvSpPr>
            <a:spLocks noGrp="1" noChangeArrowheads="1"/>
          </p:cNvSpPr>
          <p:nvPr>
            <p:ph type="body" idx="1"/>
          </p:nvPr>
        </p:nvSpPr>
        <p:spPr>
          <a:xfrm>
            <a:off x="1074739" y="1377155"/>
            <a:ext cx="9456738" cy="2736850"/>
          </a:xfrm>
        </p:spPr>
        <p:txBody>
          <a:bodyPr/>
          <a:lstStyle/>
          <a:p>
            <a:pPr>
              <a:lnSpc>
                <a:spcPct val="125000"/>
              </a:lnSpc>
              <a:spcBef>
                <a:spcPct val="30000"/>
              </a:spcBef>
            </a:pPr>
            <a:r>
              <a:rPr lang="zh-CN" altLang="en-US" sz="2400" b="1" dirty="0">
                <a:ea typeface="宋体" panose="02010600030101010101" pitchFamily="2" charset="-122"/>
              </a:rPr>
              <a:t>假设你有</a:t>
            </a:r>
            <a:r>
              <a:rPr lang="en-US" altLang="zh-CN" sz="2400" b="1" dirty="0">
                <a:ea typeface="宋体" panose="02010600030101010101" pitchFamily="2" charset="-122"/>
              </a:rPr>
              <a:t>10</a:t>
            </a:r>
            <a:r>
              <a:rPr lang="zh-CN" altLang="en-US" sz="2400" b="1" dirty="0">
                <a:ea typeface="宋体" panose="02010600030101010101" pitchFamily="2" charset="-122"/>
              </a:rPr>
              <a:t>万美元资产进行组合投资。无风险资产年利率为</a:t>
            </a:r>
            <a:r>
              <a:rPr lang="en-US" altLang="zh-CN" sz="2400" b="1" dirty="0">
                <a:ea typeface="宋体" panose="02010600030101010101" pitchFamily="2" charset="-122"/>
              </a:rPr>
              <a:t>6%</a:t>
            </a:r>
            <a:r>
              <a:rPr lang="zh-CN" altLang="en-US" sz="2400" b="1" dirty="0">
                <a:ea typeface="宋体" panose="02010600030101010101" pitchFamily="2" charset="-122"/>
              </a:rPr>
              <a:t>，风险资产年预期收益率为</a:t>
            </a:r>
            <a:r>
              <a:rPr lang="en-US" altLang="zh-CN" sz="2400" b="1" dirty="0">
                <a:ea typeface="宋体" panose="02010600030101010101" pitchFamily="2" charset="-122"/>
              </a:rPr>
              <a:t>14%</a:t>
            </a:r>
            <a:r>
              <a:rPr lang="zh-CN" altLang="en-US" sz="2400" b="1" dirty="0">
                <a:ea typeface="宋体" panose="02010600030101010101" pitchFamily="2" charset="-122"/>
              </a:rPr>
              <a:t>、标准差为</a:t>
            </a:r>
            <a:r>
              <a:rPr lang="en-US" altLang="zh-CN" sz="2400" b="1" dirty="0">
                <a:ea typeface="宋体" panose="02010600030101010101" pitchFamily="2" charset="-122"/>
              </a:rPr>
              <a:t>20%</a:t>
            </a:r>
            <a:r>
              <a:rPr lang="zh-CN" altLang="en-US" sz="2400" b="1" dirty="0">
                <a:ea typeface="宋体" panose="02010600030101010101" pitchFamily="2" charset="-122"/>
              </a:rPr>
              <a:t>（见下表）。问题：</a:t>
            </a:r>
            <a:endParaRPr lang="en-US" altLang="zh-CN" sz="2400" b="1" dirty="0">
              <a:ea typeface="宋体" panose="02010600030101010101" pitchFamily="2" charset="-122"/>
            </a:endParaRPr>
          </a:p>
          <a:p>
            <a:pPr lvl="1">
              <a:lnSpc>
                <a:spcPct val="125000"/>
              </a:lnSpc>
              <a:spcBef>
                <a:spcPct val="30000"/>
              </a:spcBef>
            </a:pPr>
            <a:r>
              <a:rPr lang="zh-CN" altLang="en-US" sz="2000" b="1" dirty="0">
                <a:ea typeface="宋体" panose="02010600030101010101" pitchFamily="2" charset="-122"/>
                <a:sym typeface="Wingdings" panose="05000000000000000000" pitchFamily="2" charset="2"/>
              </a:rPr>
              <a:t>（</a:t>
            </a:r>
            <a:r>
              <a:rPr lang="en-US" altLang="zh-CN" sz="2000" b="1" dirty="0">
                <a:ea typeface="宋体" panose="02010600030101010101" pitchFamily="2" charset="-122"/>
                <a:sym typeface="Wingdings" panose="05000000000000000000" pitchFamily="2" charset="2"/>
              </a:rPr>
              <a:t>1</a:t>
            </a:r>
            <a:r>
              <a:rPr lang="zh-CN" altLang="en-US" sz="2000" b="1" dirty="0">
                <a:ea typeface="宋体" panose="02010600030101010101" pitchFamily="2" charset="-122"/>
              </a:rPr>
              <a:t>）风险投资投资权重为</a:t>
            </a:r>
            <a:r>
              <a:rPr lang="en-US" altLang="zh-CN" sz="2000" b="1" dirty="0">
                <a:ea typeface="宋体" panose="02010600030101010101" pitchFamily="2" charset="-122"/>
              </a:rPr>
              <a:t>25%</a:t>
            </a:r>
            <a:r>
              <a:rPr lang="zh-CN" altLang="en-US" sz="2000" b="1" dirty="0">
                <a:ea typeface="宋体" panose="02010600030101010101" pitchFamily="2" charset="-122"/>
              </a:rPr>
              <a:t>，无风险资产权重为</a:t>
            </a:r>
            <a:r>
              <a:rPr lang="en-US" altLang="zh-CN" sz="2000" b="1" dirty="0">
                <a:ea typeface="宋体" panose="02010600030101010101" pitchFamily="2" charset="-122"/>
              </a:rPr>
              <a:t>75%</a:t>
            </a:r>
            <a:r>
              <a:rPr lang="zh-CN" altLang="en-US" sz="2000" b="1" dirty="0">
                <a:ea typeface="宋体" panose="02010600030101010101" pitchFamily="2" charset="-122"/>
              </a:rPr>
              <a:t>时，投资组合的预期收益率和标准差是多少？</a:t>
            </a:r>
            <a:endParaRPr lang="en-US" altLang="zh-CN" sz="2000" b="1" dirty="0">
              <a:ea typeface="宋体" panose="02010600030101010101" pitchFamily="2" charset="-122"/>
            </a:endParaRPr>
          </a:p>
          <a:p>
            <a:pPr lvl="1">
              <a:lnSpc>
                <a:spcPct val="125000"/>
              </a:lnSpc>
              <a:spcBef>
                <a:spcPct val="30000"/>
              </a:spcBef>
            </a:pPr>
            <a:r>
              <a:rPr lang="zh-CN" altLang="en-US" sz="2000" b="1" dirty="0">
                <a:ea typeface="宋体" panose="02010600030101010101" pitchFamily="2" charset="-122"/>
              </a:rPr>
              <a:t>（</a:t>
            </a:r>
            <a:r>
              <a:rPr lang="en-US" altLang="zh-CN" sz="2000" b="1" dirty="0">
                <a:ea typeface="宋体" panose="02010600030101010101" pitchFamily="2" charset="-122"/>
              </a:rPr>
              <a:t>2</a:t>
            </a:r>
            <a:r>
              <a:rPr lang="zh-CN" altLang="en-US" sz="2000" b="1" dirty="0">
                <a:ea typeface="宋体" panose="02010600030101010101" pitchFamily="2" charset="-122"/>
              </a:rPr>
              <a:t>）风险投资投资权重分别为</a:t>
            </a:r>
            <a:r>
              <a:rPr lang="en-US" altLang="zh-CN" sz="2000" b="1" dirty="0">
                <a:ea typeface="宋体" panose="02010600030101010101" pitchFamily="2" charset="-122"/>
              </a:rPr>
              <a:t>50%</a:t>
            </a:r>
            <a:r>
              <a:rPr lang="zh-CN" altLang="en-US" sz="2000" b="1" dirty="0">
                <a:ea typeface="宋体" panose="02010600030101010101" pitchFamily="2" charset="-122"/>
              </a:rPr>
              <a:t>，</a:t>
            </a:r>
            <a:r>
              <a:rPr lang="en-US" altLang="zh-CN" sz="2000" b="1" dirty="0">
                <a:ea typeface="宋体" panose="02010600030101010101" pitchFamily="2" charset="-122"/>
              </a:rPr>
              <a:t>75%</a:t>
            </a:r>
            <a:r>
              <a:rPr lang="zh-CN" altLang="en-US" sz="2000" b="1" dirty="0">
                <a:ea typeface="宋体" panose="02010600030101010101" pitchFamily="2" charset="-122"/>
              </a:rPr>
              <a:t>，</a:t>
            </a:r>
            <a:r>
              <a:rPr lang="en-US" altLang="zh-CN" sz="2000" b="1" dirty="0">
                <a:ea typeface="宋体" panose="02010600030101010101" pitchFamily="2" charset="-122"/>
              </a:rPr>
              <a:t>100%</a:t>
            </a:r>
            <a:r>
              <a:rPr lang="zh-CN" altLang="en-US" sz="2000" b="1" dirty="0">
                <a:ea typeface="宋体" panose="02010600030101010101" pitchFamily="2" charset="-122"/>
              </a:rPr>
              <a:t>时 ，投资组合的预期收益率和标准差分别是多少？ 标准差与风险资产投资权重存在什么关系？</a:t>
            </a:r>
            <a:endParaRPr lang="en-US" altLang="zh-CN" sz="2000" b="1" dirty="0">
              <a:ea typeface="宋体" panose="02010600030101010101" pitchFamily="2" charset="-122"/>
            </a:endParaRPr>
          </a:p>
          <a:p>
            <a:pPr lvl="1">
              <a:lnSpc>
                <a:spcPct val="125000"/>
              </a:lnSpc>
              <a:spcBef>
                <a:spcPct val="30000"/>
              </a:spcBef>
            </a:pPr>
            <a:r>
              <a:rPr lang="zh-CN" altLang="en-US" sz="2000" b="1" dirty="0">
                <a:ea typeface="宋体" panose="02010600030101010101" pitchFamily="2" charset="-122"/>
              </a:rPr>
              <a:t>（</a:t>
            </a:r>
            <a:r>
              <a:rPr lang="en-US" altLang="zh-CN" sz="2000" b="1" dirty="0">
                <a:ea typeface="宋体" panose="02010600030101010101" pitchFamily="2" charset="-122"/>
              </a:rPr>
              <a:t>3</a:t>
            </a:r>
            <a:r>
              <a:rPr lang="zh-CN" altLang="en-US" sz="2000" b="1" dirty="0">
                <a:ea typeface="宋体" panose="02010600030101010101" pitchFamily="2" charset="-122"/>
              </a:rPr>
              <a:t>）如果希望组合的预期收益率为</a:t>
            </a:r>
            <a:r>
              <a:rPr lang="en-US" altLang="zh-CN" sz="2000" b="1" dirty="0">
                <a:ea typeface="宋体" panose="02010600030101010101" pitchFamily="2" charset="-122"/>
              </a:rPr>
              <a:t>9%</a:t>
            </a:r>
            <a:r>
              <a:rPr lang="zh-CN" altLang="en-US" sz="2000" b="1" dirty="0">
                <a:ea typeface="宋体" panose="02010600030101010101" pitchFamily="2" charset="-122"/>
              </a:rPr>
              <a:t>，应该怎样确定无风险资产与风险资产的投入比例？</a:t>
            </a:r>
            <a:endParaRPr lang="en-US" altLang="zh-CN" sz="2000" b="1" dirty="0">
              <a:solidFill>
                <a:srgbClr val="FF00FF"/>
              </a:solidFill>
              <a:ea typeface="宋体" panose="02010600030101010101" pitchFamily="2" charset="-122"/>
            </a:endParaRPr>
          </a:p>
        </p:txBody>
      </p:sp>
      <p:graphicFrame>
        <p:nvGraphicFramePr>
          <p:cNvPr id="2" name="表格 1">
            <a:extLst>
              <a:ext uri="{FF2B5EF4-FFF2-40B4-BE49-F238E27FC236}">
                <a16:creationId xmlns:a16="http://schemas.microsoft.com/office/drawing/2014/main" id="{851270B6-73EA-4CDD-A21A-F8EF2EE8B3D6}"/>
              </a:ext>
            </a:extLst>
          </p:cNvPr>
          <p:cNvGraphicFramePr>
            <a:graphicFrameLocks noGrp="1"/>
          </p:cNvGraphicFramePr>
          <p:nvPr>
            <p:extLst>
              <p:ext uri="{D42A27DB-BD31-4B8C-83A1-F6EECF244321}">
                <p14:modId xmlns:p14="http://schemas.microsoft.com/office/powerpoint/2010/main" val="4273311040"/>
              </p:ext>
            </p:extLst>
          </p:nvPr>
        </p:nvGraphicFramePr>
        <p:xfrm>
          <a:off x="1981200" y="5035551"/>
          <a:ext cx="8239125" cy="1368425"/>
        </p:xfrm>
        <a:graphic>
          <a:graphicData uri="http://schemas.openxmlformats.org/drawingml/2006/table">
            <a:tbl>
              <a:tblPr>
                <a:tableStyleId>{5C22544A-7EE6-4342-B048-85BDC9FD1C3A}</a:tableStyleId>
              </a:tblPr>
              <a:tblGrid>
                <a:gridCol w="2213496">
                  <a:extLst>
                    <a:ext uri="{9D8B030D-6E8A-4147-A177-3AD203B41FA5}">
                      <a16:colId xmlns:a16="http://schemas.microsoft.com/office/drawing/2014/main" val="20000"/>
                    </a:ext>
                  </a:extLst>
                </a:gridCol>
                <a:gridCol w="2643899">
                  <a:extLst>
                    <a:ext uri="{9D8B030D-6E8A-4147-A177-3AD203B41FA5}">
                      <a16:colId xmlns:a16="http://schemas.microsoft.com/office/drawing/2014/main" val="20001"/>
                    </a:ext>
                  </a:extLst>
                </a:gridCol>
                <a:gridCol w="3381730">
                  <a:extLst>
                    <a:ext uri="{9D8B030D-6E8A-4147-A177-3AD203B41FA5}">
                      <a16:colId xmlns:a16="http://schemas.microsoft.com/office/drawing/2014/main" val="20002"/>
                    </a:ext>
                  </a:extLst>
                </a:gridCol>
              </a:tblGrid>
              <a:tr h="519340">
                <a:tc>
                  <a:txBody>
                    <a:bodyPr/>
                    <a:lstStyle/>
                    <a:p>
                      <a:pPr algn="l" fontAlgn="ctr"/>
                      <a:endParaRPr lang="zh-CN" altLang="en-US" sz="1800" b="0" i="0" u="none" strike="noStrike" dirty="0">
                        <a:effectLst/>
                        <a:latin typeface="华文中宋" pitchFamily="2" charset="-122"/>
                        <a:ea typeface="华文中宋" pitchFamily="2" charset="-122"/>
                      </a:endParaRPr>
                    </a:p>
                  </a:txBody>
                  <a:tcPr marL="0" marR="0" marT="0" marB="0" anchor="ctr"/>
                </a:tc>
                <a:tc>
                  <a:txBody>
                    <a:bodyPr/>
                    <a:lstStyle/>
                    <a:p>
                      <a:pPr algn="ctr" fontAlgn="ctr"/>
                      <a:r>
                        <a:rPr lang="zh-CN" altLang="en-US" sz="1800" u="none" strike="noStrike">
                          <a:effectLst/>
                          <a:latin typeface="华文中宋" pitchFamily="2" charset="-122"/>
                          <a:ea typeface="华文中宋" pitchFamily="2" charset="-122"/>
                        </a:rPr>
                        <a:t>无风险资产</a:t>
                      </a:r>
                      <a:endParaRPr lang="zh-CN" altLang="en-US" sz="1800" b="0" i="0" u="none" strike="noStrike">
                        <a:solidFill>
                          <a:srgbClr val="0000FF"/>
                        </a:solidFill>
                        <a:effectLst/>
                        <a:latin typeface="华文中宋" pitchFamily="2" charset="-122"/>
                        <a:ea typeface="华文中宋" pitchFamily="2" charset="-122"/>
                      </a:endParaRPr>
                    </a:p>
                  </a:txBody>
                  <a:tcPr marL="0" marR="0" marT="0" marB="0" anchor="ctr"/>
                </a:tc>
                <a:tc>
                  <a:txBody>
                    <a:bodyPr/>
                    <a:lstStyle/>
                    <a:p>
                      <a:pPr algn="ctr" fontAlgn="ctr"/>
                      <a:r>
                        <a:rPr lang="zh-CN" altLang="en-US" sz="1800" u="none" strike="noStrike" dirty="0">
                          <a:effectLst/>
                          <a:latin typeface="华文中宋" pitchFamily="2" charset="-122"/>
                          <a:ea typeface="华文中宋" pitchFamily="2" charset="-122"/>
                        </a:rPr>
                        <a:t>风险资产</a:t>
                      </a:r>
                      <a:endParaRPr lang="zh-CN" altLang="en-US" sz="1800" b="0" i="0" u="none" strike="noStrike" dirty="0">
                        <a:solidFill>
                          <a:srgbClr val="0000FF"/>
                        </a:solidFill>
                        <a:effectLst/>
                        <a:latin typeface="华文中宋" pitchFamily="2" charset="-122"/>
                        <a:ea typeface="华文中宋" pitchFamily="2" charset="-122"/>
                      </a:endParaRPr>
                    </a:p>
                  </a:txBody>
                  <a:tcPr marL="0" marR="0" marT="0" marB="0" anchor="ctr"/>
                </a:tc>
                <a:extLst>
                  <a:ext uri="{0D108BD9-81ED-4DB2-BD59-A6C34878D82A}">
                    <a16:rowId xmlns:a16="http://schemas.microsoft.com/office/drawing/2014/main" val="10000"/>
                  </a:ext>
                </a:extLst>
              </a:tr>
              <a:tr h="519340">
                <a:tc>
                  <a:txBody>
                    <a:bodyPr/>
                    <a:lstStyle/>
                    <a:p>
                      <a:pPr algn="ctr" fontAlgn="ctr"/>
                      <a:r>
                        <a:rPr lang="zh-CN" altLang="en-US" sz="1800" u="none" strike="noStrike">
                          <a:effectLst/>
                          <a:latin typeface="华文中宋" pitchFamily="2" charset="-122"/>
                          <a:ea typeface="华文中宋" pitchFamily="2" charset="-122"/>
                        </a:rPr>
                        <a:t>均值</a:t>
                      </a:r>
                      <a:r>
                        <a:rPr lang="en-US" sz="1800" u="none" strike="noStrike">
                          <a:effectLst/>
                          <a:latin typeface="华文中宋" pitchFamily="2" charset="-122"/>
                          <a:ea typeface="华文中宋" pitchFamily="2" charset="-122"/>
                        </a:rPr>
                        <a:t>E(r)</a:t>
                      </a:r>
                      <a:endParaRPr lang="en-US" sz="1800" b="0" i="0" u="none" strike="noStrike">
                        <a:solidFill>
                          <a:srgbClr val="0000FF"/>
                        </a:solidFill>
                        <a:effectLst/>
                        <a:latin typeface="华文中宋" pitchFamily="2" charset="-122"/>
                        <a:ea typeface="华文中宋" pitchFamily="2" charset="-122"/>
                      </a:endParaRPr>
                    </a:p>
                  </a:txBody>
                  <a:tcPr marL="0" marR="0" marT="0" marB="0" anchor="ctr"/>
                </a:tc>
                <a:tc>
                  <a:txBody>
                    <a:bodyPr/>
                    <a:lstStyle/>
                    <a:p>
                      <a:pPr algn="ctr" fontAlgn="ctr"/>
                      <a:r>
                        <a:rPr lang="en-US" altLang="zh-CN" sz="1800" u="none" strike="noStrike">
                          <a:effectLst/>
                          <a:latin typeface="华文中宋" pitchFamily="2" charset="-122"/>
                          <a:ea typeface="华文中宋" pitchFamily="2" charset="-122"/>
                        </a:rPr>
                        <a:t>6%</a:t>
                      </a:r>
                      <a:endParaRPr lang="en-US" altLang="zh-CN" sz="1800" b="0" i="0" u="none" strike="noStrike">
                        <a:effectLst/>
                        <a:latin typeface="华文中宋" pitchFamily="2" charset="-122"/>
                        <a:ea typeface="华文中宋" pitchFamily="2" charset="-122"/>
                      </a:endParaRPr>
                    </a:p>
                  </a:txBody>
                  <a:tcPr marL="0" marR="0" marT="0" marB="0" anchor="ctr"/>
                </a:tc>
                <a:tc>
                  <a:txBody>
                    <a:bodyPr/>
                    <a:lstStyle/>
                    <a:p>
                      <a:pPr algn="ctr" fontAlgn="ctr"/>
                      <a:r>
                        <a:rPr lang="en-US" altLang="zh-CN" sz="1800" u="none" strike="noStrike">
                          <a:effectLst/>
                          <a:latin typeface="华文中宋" pitchFamily="2" charset="-122"/>
                          <a:ea typeface="华文中宋" pitchFamily="2" charset="-122"/>
                        </a:rPr>
                        <a:t>14%</a:t>
                      </a:r>
                      <a:endParaRPr lang="en-US" altLang="zh-CN" sz="1800" b="0" i="0" u="none" strike="noStrike">
                        <a:solidFill>
                          <a:srgbClr val="0000FF"/>
                        </a:solidFill>
                        <a:effectLst/>
                        <a:latin typeface="华文中宋" pitchFamily="2" charset="-122"/>
                        <a:ea typeface="华文中宋" pitchFamily="2" charset="-122"/>
                      </a:endParaRPr>
                    </a:p>
                  </a:txBody>
                  <a:tcPr marL="0" marR="0" marT="0" marB="0" anchor="ctr"/>
                </a:tc>
                <a:extLst>
                  <a:ext uri="{0D108BD9-81ED-4DB2-BD59-A6C34878D82A}">
                    <a16:rowId xmlns:a16="http://schemas.microsoft.com/office/drawing/2014/main" val="10001"/>
                  </a:ext>
                </a:extLst>
              </a:tr>
              <a:tr h="329745">
                <a:tc>
                  <a:txBody>
                    <a:bodyPr/>
                    <a:lstStyle/>
                    <a:p>
                      <a:pPr algn="ctr" fontAlgn="ctr"/>
                      <a:r>
                        <a:rPr lang="zh-CN" altLang="en-US" sz="1800" u="none" strike="noStrike" dirty="0">
                          <a:effectLst/>
                          <a:latin typeface="华文中宋" pitchFamily="2" charset="-122"/>
                          <a:ea typeface="华文中宋" pitchFamily="2" charset="-122"/>
                        </a:rPr>
                        <a:t>标准差</a:t>
                      </a:r>
                      <a:r>
                        <a:rPr lang="el-GR" sz="1800" u="none" strike="noStrike" dirty="0">
                          <a:effectLst/>
                          <a:latin typeface="华文中宋" pitchFamily="2" charset="-122"/>
                          <a:ea typeface="华文中宋" pitchFamily="2" charset="-122"/>
                        </a:rPr>
                        <a:t>σ</a:t>
                      </a:r>
                      <a:endParaRPr lang="el-GR" sz="1800" b="0" i="0" u="none" strike="noStrike" dirty="0">
                        <a:solidFill>
                          <a:srgbClr val="0000FF"/>
                        </a:solidFill>
                        <a:effectLst/>
                        <a:latin typeface="华文中宋" pitchFamily="2" charset="-122"/>
                        <a:ea typeface="华文中宋" pitchFamily="2" charset="-122"/>
                      </a:endParaRPr>
                    </a:p>
                  </a:txBody>
                  <a:tcPr marL="0" marR="0" marT="0" marB="0" anchor="ctr"/>
                </a:tc>
                <a:tc>
                  <a:txBody>
                    <a:bodyPr/>
                    <a:lstStyle/>
                    <a:p>
                      <a:pPr algn="ctr" fontAlgn="ctr"/>
                      <a:r>
                        <a:rPr lang="en-US" altLang="zh-CN" sz="1800" u="none" strike="noStrike">
                          <a:effectLst/>
                          <a:latin typeface="华文中宋" pitchFamily="2" charset="-122"/>
                          <a:ea typeface="华文中宋" pitchFamily="2" charset="-122"/>
                        </a:rPr>
                        <a:t>0</a:t>
                      </a:r>
                      <a:endParaRPr lang="en-US" altLang="zh-CN" sz="1800" b="0" i="0" u="none" strike="noStrike">
                        <a:effectLst/>
                        <a:latin typeface="华文中宋" pitchFamily="2" charset="-122"/>
                        <a:ea typeface="华文中宋" pitchFamily="2" charset="-122"/>
                      </a:endParaRPr>
                    </a:p>
                  </a:txBody>
                  <a:tcPr marL="0" marR="0" marT="0" marB="0" anchor="ctr"/>
                </a:tc>
                <a:tc>
                  <a:txBody>
                    <a:bodyPr/>
                    <a:lstStyle/>
                    <a:p>
                      <a:pPr algn="ctr" fontAlgn="ctr"/>
                      <a:r>
                        <a:rPr lang="en-US" altLang="zh-CN" sz="1800" u="none" strike="noStrike" dirty="0">
                          <a:effectLst/>
                          <a:latin typeface="华文中宋" pitchFamily="2" charset="-122"/>
                          <a:ea typeface="华文中宋" pitchFamily="2" charset="-122"/>
                        </a:rPr>
                        <a:t>20%</a:t>
                      </a:r>
                      <a:endParaRPr lang="en-US" altLang="zh-CN" sz="1800" b="0" i="0" u="none" strike="noStrike" dirty="0">
                        <a:solidFill>
                          <a:srgbClr val="0000FF"/>
                        </a:solidFill>
                        <a:effectLst/>
                        <a:latin typeface="华文中宋" pitchFamily="2" charset="-122"/>
                        <a:ea typeface="华文中宋" pitchFamily="2" charset="-122"/>
                      </a:endParaRPr>
                    </a:p>
                  </a:txBody>
                  <a:tcPr marL="0" marR="0" marT="0" marB="0" anchor="ctr"/>
                </a:tc>
                <a:extLst>
                  <a:ext uri="{0D108BD9-81ED-4DB2-BD59-A6C34878D82A}">
                    <a16:rowId xmlns:a16="http://schemas.microsoft.com/office/drawing/2014/main" val="10002"/>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up)">
                                      <p:cBhvr>
                                        <p:cTn id="7" dur="500"/>
                                        <p:tgtEl>
                                          <p:spTgt spid="78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97DE6C1B-D18E-4521-980B-238B989E2862}"/>
              </a:ext>
            </a:extLst>
          </p:cNvPr>
          <p:cNvSpPr>
            <a:spLocks noGrp="1" noChangeArrowheads="1"/>
          </p:cNvSpPr>
          <p:nvPr>
            <p:ph type="title"/>
          </p:nvPr>
        </p:nvSpPr>
        <p:spPr bwMode="auto">
          <a:xfrm>
            <a:off x="1000125" y="692150"/>
            <a:ext cx="10210800" cy="92233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组合均值</a:t>
            </a:r>
            <a:r>
              <a:rPr lang="en-US" altLang="zh-CN" sz="4000" dirty="0">
                <a:effectLst>
                  <a:outerShdw blurRad="38100" dist="38100" dir="2700000" algn="tl">
                    <a:srgbClr val="C0C0C0"/>
                  </a:outerShdw>
                </a:effectLst>
                <a:ea typeface="宋体" pitchFamily="2" charset="-122"/>
              </a:rPr>
              <a:t>/</a:t>
            </a:r>
            <a:r>
              <a:rPr lang="zh-CN" altLang="en-US" sz="4000" dirty="0">
                <a:effectLst>
                  <a:outerShdw blurRad="38100" dist="38100" dir="2700000" algn="tl">
                    <a:srgbClr val="C0C0C0"/>
                  </a:outerShdw>
                </a:effectLst>
                <a:ea typeface="宋体" pitchFamily="2" charset="-122"/>
              </a:rPr>
              <a:t>标准差与风险资产投资权重的关系</a:t>
            </a:r>
            <a:endParaRPr lang="en-US" altLang="zh-CN" sz="4000" dirty="0">
              <a:effectLst>
                <a:outerShdw blurRad="38100" dist="38100" dir="2700000" algn="tl">
                  <a:srgbClr val="C0C0C0"/>
                </a:outerShdw>
              </a:effectLst>
              <a:ea typeface="宋体" pitchFamily="2" charset="-122"/>
            </a:endParaRPr>
          </a:p>
        </p:txBody>
      </p:sp>
      <p:graphicFrame>
        <p:nvGraphicFramePr>
          <p:cNvPr id="204803" name="Object 3">
            <a:extLst>
              <a:ext uri="{FF2B5EF4-FFF2-40B4-BE49-F238E27FC236}">
                <a16:creationId xmlns:a16="http://schemas.microsoft.com/office/drawing/2014/main" id="{E1654508-D9E2-4317-959F-7D547892A1AD}"/>
              </a:ext>
            </a:extLst>
          </p:cNvPr>
          <p:cNvGraphicFramePr>
            <a:graphicFrameLocks noGrp="1" noChangeAspect="1"/>
          </p:cNvGraphicFramePr>
          <p:nvPr>
            <p:ph sz="half" idx="1"/>
            <p:extLst>
              <p:ext uri="{D42A27DB-BD31-4B8C-83A1-F6EECF244321}">
                <p14:modId xmlns:p14="http://schemas.microsoft.com/office/powerpoint/2010/main" val="700657285"/>
              </p:ext>
            </p:extLst>
          </p:nvPr>
        </p:nvGraphicFramePr>
        <p:xfrm>
          <a:off x="4733925" y="1974681"/>
          <a:ext cx="7225072" cy="2691144"/>
        </p:xfrm>
        <a:graphic>
          <a:graphicData uri="http://schemas.openxmlformats.org/presentationml/2006/ole">
            <mc:AlternateContent xmlns:mc="http://schemas.openxmlformats.org/markup-compatibility/2006">
              <mc:Choice xmlns:v="urn:schemas-microsoft-com:vml" Requires="v">
                <p:oleObj name="Worksheet" r:id="rId2" imgW="6426391" imgH="2394065" progId="Excel.Sheet.8">
                  <p:embed/>
                </p:oleObj>
              </mc:Choice>
              <mc:Fallback>
                <p:oleObj name="Worksheet" r:id="rId2" imgW="6426391" imgH="2394065" progId="Excel.Sheet.8">
                  <p:embed/>
                  <p:pic>
                    <p:nvPicPr>
                      <p:cNvPr id="204803" name="Object 3">
                        <a:extLst>
                          <a:ext uri="{FF2B5EF4-FFF2-40B4-BE49-F238E27FC236}">
                            <a16:creationId xmlns:a16="http://schemas.microsoft.com/office/drawing/2014/main" id="{E1654508-D9E2-4317-959F-7D547892A1AD}"/>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925" y="1974681"/>
                        <a:ext cx="7225072" cy="2691144"/>
                      </a:xfrm>
                      <a:prstGeom prst="rect">
                        <a:avLst/>
                      </a:prstGeom>
                      <a:noFill/>
                      <a:ln>
                        <a:noFill/>
                      </a:ln>
                      <a:effectLst/>
                    </p:spPr>
                  </p:pic>
                </p:oleObj>
              </mc:Fallback>
            </mc:AlternateContent>
          </a:graphicData>
        </a:graphic>
      </p:graphicFrame>
      <p:grpSp>
        <p:nvGrpSpPr>
          <p:cNvPr id="204804" name="Group 4">
            <a:extLst>
              <a:ext uri="{FF2B5EF4-FFF2-40B4-BE49-F238E27FC236}">
                <a16:creationId xmlns:a16="http://schemas.microsoft.com/office/drawing/2014/main" id="{DCE3898F-DE7E-488C-A468-CA6A057BF756}"/>
              </a:ext>
            </a:extLst>
          </p:cNvPr>
          <p:cNvGrpSpPr>
            <a:grpSpLocks/>
          </p:cNvGrpSpPr>
          <p:nvPr/>
        </p:nvGrpSpPr>
        <p:grpSpPr bwMode="auto">
          <a:xfrm>
            <a:off x="4638676" y="4816481"/>
            <a:ext cx="7234238" cy="423863"/>
            <a:chOff x="1962" y="3034"/>
            <a:chExt cx="4557" cy="267"/>
          </a:xfrm>
        </p:grpSpPr>
        <p:graphicFrame>
          <p:nvGraphicFramePr>
            <p:cNvPr id="204805" name="Object 5">
              <a:extLst>
                <a:ext uri="{FF2B5EF4-FFF2-40B4-BE49-F238E27FC236}">
                  <a16:creationId xmlns:a16="http://schemas.microsoft.com/office/drawing/2014/main" id="{880A82E6-7C55-4E0E-877E-31752A838CCE}"/>
                </a:ext>
              </a:extLst>
            </p:cNvPr>
            <p:cNvGraphicFramePr>
              <a:graphicFrameLocks noChangeAspect="1"/>
            </p:cNvGraphicFramePr>
            <p:nvPr>
              <p:extLst>
                <p:ext uri="{D42A27DB-BD31-4B8C-83A1-F6EECF244321}">
                  <p14:modId xmlns:p14="http://schemas.microsoft.com/office/powerpoint/2010/main" val="3466919525"/>
                </p:ext>
              </p:extLst>
            </p:nvPr>
          </p:nvGraphicFramePr>
          <p:xfrm>
            <a:off x="1962" y="3034"/>
            <a:ext cx="918" cy="267"/>
          </p:xfrm>
          <a:graphic>
            <a:graphicData uri="http://schemas.openxmlformats.org/presentationml/2006/ole">
              <mc:AlternateContent xmlns:mc="http://schemas.openxmlformats.org/markup-compatibility/2006">
                <mc:Choice xmlns:v="urn:schemas-microsoft-com:vml" Requires="v">
                  <p:oleObj name="Equation" r:id="rId4" imgW="628539" imgH="133196" progId="Equation.DSMT4">
                    <p:embed/>
                  </p:oleObj>
                </mc:Choice>
                <mc:Fallback>
                  <p:oleObj name="Equation" r:id="rId4" imgW="628539" imgH="133196" progId="Equation.DSMT4">
                    <p:embed/>
                    <p:pic>
                      <p:nvPicPr>
                        <p:cNvPr id="204805" name="Object 5">
                          <a:extLst>
                            <a:ext uri="{FF2B5EF4-FFF2-40B4-BE49-F238E27FC236}">
                              <a16:creationId xmlns:a16="http://schemas.microsoft.com/office/drawing/2014/main" id="{880A82E6-7C55-4E0E-877E-31752A838C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 y="3034"/>
                          <a:ext cx="918" cy="267"/>
                        </a:xfrm>
                        <a:prstGeom prst="rect">
                          <a:avLst/>
                        </a:prstGeom>
                        <a:gradFill rotWithShape="1">
                          <a:gsLst>
                            <a:gs pos="0">
                              <a:srgbClr val="00FFCC"/>
                            </a:gs>
                            <a:gs pos="50000">
                              <a:schemeClr val="accent2"/>
                            </a:gs>
                            <a:gs pos="100000">
                              <a:srgbClr val="00FFCC"/>
                            </a:gs>
                          </a:gsLst>
                          <a:lin ang="5400000" scaled="1"/>
                        </a:gradFill>
                        <a:ln>
                          <a:noFill/>
                        </a:ln>
                        <a:effectLst/>
                      </p:spPr>
                    </p:pic>
                  </p:oleObj>
                </mc:Fallback>
              </mc:AlternateContent>
            </a:graphicData>
          </a:graphic>
        </p:graphicFrame>
        <p:sp>
          <p:nvSpPr>
            <p:cNvPr id="782342" name="Text Box 6">
              <a:extLst>
                <a:ext uri="{FF2B5EF4-FFF2-40B4-BE49-F238E27FC236}">
                  <a16:creationId xmlns:a16="http://schemas.microsoft.com/office/drawing/2014/main" id="{BBC74E16-558C-4B96-A3CD-3A780AAF3C86}"/>
                </a:ext>
              </a:extLst>
            </p:cNvPr>
            <p:cNvSpPr txBox="1">
              <a:spLocks noChangeArrowheads="1"/>
            </p:cNvSpPr>
            <p:nvPr/>
          </p:nvSpPr>
          <p:spPr bwMode="auto">
            <a:xfrm>
              <a:off x="2970" y="3034"/>
              <a:ext cx="3549" cy="252"/>
            </a:xfrm>
            <a:prstGeom prst="rect">
              <a:avLst/>
            </a:prstGeom>
            <a:gradFill rotWithShape="1">
              <a:gsLst>
                <a:gs pos="0">
                  <a:schemeClr val="accent1"/>
                </a:gs>
                <a:gs pos="50000">
                  <a:schemeClr val="accent2"/>
                </a:gs>
                <a:gs pos="100000">
                  <a:schemeClr val="accent1"/>
                </a:gs>
              </a:gsLst>
              <a:lin ang="5400000" scaled="1"/>
            </a:gradFill>
            <a:ln w="12700">
              <a:noFill/>
              <a:miter lim="800000"/>
              <a:headEnd type="none" w="sm" len="sm"/>
              <a:tailEnd type="none" w="sm" len="sm"/>
            </a:ln>
            <a:effectLst/>
          </p:spPr>
          <p:txBody>
            <a:bodyPr wrap="square">
              <a:spAutoFit/>
            </a:bodyPr>
            <a:lstStyle/>
            <a:p>
              <a:pPr eaLnBrk="0" fontAlgn="base" hangingPunct="0">
                <a:spcBef>
                  <a:spcPct val="50000"/>
                </a:spcBef>
                <a:spcAft>
                  <a:spcPct val="50000"/>
                </a:spcAft>
                <a:defRPr/>
              </a:pPr>
              <a:r>
                <a:rPr lang="zh-CN" altLang="en-US" sz="2000" b="1" dirty="0">
                  <a:solidFill>
                    <a:srgbClr val="000000"/>
                  </a:solidFill>
                  <a:effectLst>
                    <a:outerShdw blurRad="38100" dist="38100" dir="2700000" algn="tl">
                      <a:srgbClr val="FFFFFF"/>
                    </a:outerShdw>
                  </a:effectLst>
                  <a:latin typeface="Times New Roman" pitchFamily="18" charset="0"/>
                  <a:ea typeface="楷体_GB2312" pitchFamily="49" charset="-122"/>
                </a:rPr>
                <a:t>无风险资产和风险资产收益的相关系数为</a:t>
              </a:r>
              <a:r>
                <a:rPr lang="en-US" altLang="zh-CN" sz="2000" b="1" dirty="0">
                  <a:solidFill>
                    <a:srgbClr val="000000"/>
                  </a:solidFill>
                  <a:effectLst>
                    <a:outerShdw blurRad="38100" dist="38100" dir="2700000" algn="tl">
                      <a:srgbClr val="FFFFFF"/>
                    </a:outerShdw>
                  </a:effectLst>
                  <a:latin typeface="Times New Roman" pitchFamily="18" charset="0"/>
                  <a:ea typeface="楷体_GB2312" pitchFamily="49" charset="-122"/>
                </a:rPr>
                <a:t>0</a:t>
              </a:r>
            </a:p>
          </p:txBody>
        </p:sp>
      </p:grpSp>
      <p:sp>
        <p:nvSpPr>
          <p:cNvPr id="2" name="文本框 1">
            <a:extLst>
              <a:ext uri="{FF2B5EF4-FFF2-40B4-BE49-F238E27FC236}">
                <a16:creationId xmlns:a16="http://schemas.microsoft.com/office/drawing/2014/main" id="{30CD7B1D-6CF5-4485-9314-1DCC11203FB3}"/>
              </a:ext>
            </a:extLst>
          </p:cNvPr>
          <p:cNvSpPr txBox="1"/>
          <p:nvPr/>
        </p:nvSpPr>
        <p:spPr>
          <a:xfrm>
            <a:off x="175854" y="1614488"/>
            <a:ext cx="4462822" cy="3693319"/>
          </a:xfrm>
          <a:prstGeom prst="rect">
            <a:avLst/>
          </a:prstGeom>
          <a:noFill/>
        </p:spPr>
        <p:txBody>
          <a:bodyPr wrap="square" rtlCol="0">
            <a:spAutoFit/>
          </a:bodyPr>
          <a:lstStyle/>
          <a:p>
            <a:r>
              <a:rPr lang="zh-CN" altLang="en-US" dirty="0">
                <a:latin typeface="华文宋体" panose="02010600040101010101" pitchFamily="2" charset="-122"/>
                <a:ea typeface="华文宋体" panose="02010600040101010101" pitchFamily="2" charset="-122"/>
              </a:rPr>
              <a:t>答：</a:t>
            </a:r>
            <a:endParaRPr lang="en-US" altLang="zh-CN"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a:t>
            </a:r>
            <a:r>
              <a:rPr lang="zh-CN" altLang="en-US" dirty="0">
                <a:latin typeface="华文宋体" panose="02010600040101010101" pitchFamily="2" charset="-122"/>
                <a:ea typeface="华文宋体" panose="02010600040101010101" pitchFamily="2" charset="-122"/>
              </a:rPr>
              <a:t>）风险投资投资权重为</a:t>
            </a:r>
            <a:r>
              <a:rPr lang="en-US" altLang="zh-CN" dirty="0">
                <a:latin typeface="华文宋体" panose="02010600040101010101" pitchFamily="2" charset="-122"/>
                <a:ea typeface="华文宋体" panose="02010600040101010101" pitchFamily="2" charset="-122"/>
              </a:rPr>
              <a:t>25%</a:t>
            </a:r>
            <a:r>
              <a:rPr lang="zh-CN" altLang="en-US" dirty="0">
                <a:latin typeface="华文宋体" panose="02010600040101010101" pitchFamily="2" charset="-122"/>
                <a:ea typeface="华文宋体" panose="02010600040101010101" pitchFamily="2" charset="-122"/>
              </a:rPr>
              <a:t>，无风险资产权重为</a:t>
            </a:r>
            <a:r>
              <a:rPr lang="en-US" altLang="zh-CN" dirty="0">
                <a:latin typeface="华文宋体" panose="02010600040101010101" pitchFamily="2" charset="-122"/>
                <a:ea typeface="华文宋体" panose="02010600040101010101" pitchFamily="2" charset="-122"/>
              </a:rPr>
              <a:t>75%</a:t>
            </a:r>
            <a:r>
              <a:rPr lang="zh-CN" altLang="en-US" dirty="0">
                <a:latin typeface="华文宋体" panose="02010600040101010101" pitchFamily="2" charset="-122"/>
                <a:ea typeface="华文宋体" panose="02010600040101010101" pitchFamily="2" charset="-122"/>
              </a:rPr>
              <a:t>时，投资组合预期收益率</a:t>
            </a:r>
            <a:r>
              <a:rPr lang="en-US" altLang="zh-CN" dirty="0">
                <a:latin typeface="华文宋体" panose="02010600040101010101" pitchFamily="2" charset="-122"/>
                <a:ea typeface="华文宋体" panose="02010600040101010101" pitchFamily="2" charset="-122"/>
              </a:rPr>
              <a:t>=0.25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14%+0.75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6%=8%</a:t>
            </a:r>
            <a:r>
              <a:rPr lang="zh-CN" altLang="en-US" dirty="0">
                <a:latin typeface="华文宋体" panose="02010600040101010101" pitchFamily="2" charset="-122"/>
                <a:ea typeface="华文宋体" panose="02010600040101010101" pitchFamily="2" charset="-122"/>
              </a:rPr>
              <a:t>，标准差</a:t>
            </a:r>
            <a:r>
              <a:rPr lang="en-US" altLang="zh-CN" dirty="0">
                <a:latin typeface="华文宋体" panose="02010600040101010101" pitchFamily="2" charset="-122"/>
                <a:ea typeface="华文宋体" panose="02010600040101010101" pitchFamily="2" charset="-122"/>
              </a:rPr>
              <a:t>=0.25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20%=5%</a:t>
            </a:r>
            <a:endParaRPr lang="zh-CN" altLang="en-US"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）风险投资投资权重分别为</a:t>
            </a:r>
            <a:r>
              <a:rPr lang="en-US" altLang="zh-CN" dirty="0">
                <a:latin typeface="华文宋体" panose="02010600040101010101" pitchFamily="2" charset="-122"/>
                <a:ea typeface="华文宋体" panose="02010600040101010101" pitchFamily="2" charset="-122"/>
              </a:rPr>
              <a:t>50%</a:t>
            </a:r>
            <a:r>
              <a:rPr lang="zh-CN" altLang="en-US" dirty="0">
                <a:latin typeface="华文宋体" panose="02010600040101010101" pitchFamily="2" charset="-122"/>
                <a:ea typeface="华文宋体" panose="02010600040101010101" pitchFamily="2" charset="-122"/>
              </a:rPr>
              <a:t>时，投资组合预期收益率</a:t>
            </a:r>
            <a:r>
              <a:rPr lang="en-US" altLang="zh-CN" dirty="0">
                <a:latin typeface="华文宋体" panose="02010600040101010101" pitchFamily="2" charset="-122"/>
                <a:ea typeface="华文宋体" panose="02010600040101010101" pitchFamily="2" charset="-122"/>
              </a:rPr>
              <a:t>=0.50</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14%+0.50</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6%=10%</a:t>
            </a:r>
            <a:r>
              <a:rPr lang="zh-CN" altLang="en-US" dirty="0">
                <a:latin typeface="华文宋体" panose="02010600040101010101" pitchFamily="2" charset="-122"/>
                <a:ea typeface="华文宋体" panose="02010600040101010101" pitchFamily="2" charset="-122"/>
              </a:rPr>
              <a:t>，标准差</a:t>
            </a:r>
            <a:r>
              <a:rPr lang="en-US" altLang="zh-CN" dirty="0">
                <a:latin typeface="华文宋体" panose="02010600040101010101" pitchFamily="2" charset="-122"/>
                <a:ea typeface="华文宋体" panose="02010600040101010101" pitchFamily="2" charset="-122"/>
              </a:rPr>
              <a:t>=0.50</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20%=10%</a:t>
            </a:r>
            <a:r>
              <a:rPr lang="zh-CN" altLang="en-US" dirty="0">
                <a:latin typeface="华文宋体" panose="02010600040101010101" pitchFamily="2" charset="-122"/>
                <a:ea typeface="华文宋体" panose="02010600040101010101" pitchFamily="2" charset="-122"/>
              </a:rPr>
              <a:t>。风险投资投资权重为</a:t>
            </a:r>
            <a:r>
              <a:rPr lang="en-US" altLang="zh-CN" dirty="0">
                <a:latin typeface="华文宋体" panose="02010600040101010101" pitchFamily="2" charset="-122"/>
                <a:ea typeface="华文宋体" panose="02010600040101010101" pitchFamily="2" charset="-122"/>
              </a:rPr>
              <a:t>75%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100%</a:t>
            </a:r>
            <a:r>
              <a:rPr lang="zh-CN" altLang="en-US" dirty="0">
                <a:latin typeface="华文宋体" panose="02010600040101010101" pitchFamily="2" charset="-122"/>
                <a:ea typeface="华文宋体" panose="02010600040101010101" pitchFamily="2" charset="-122"/>
              </a:rPr>
              <a:t>时，见右表。</a:t>
            </a:r>
            <a:endParaRPr lang="en-US" altLang="zh-CN"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3</a:t>
            </a:r>
            <a:r>
              <a:rPr lang="zh-CN" altLang="en-US" dirty="0">
                <a:latin typeface="华文宋体" panose="02010600040101010101" pitchFamily="2" charset="-122"/>
                <a:ea typeface="华文宋体" panose="02010600040101010101" pitchFamily="2" charset="-122"/>
              </a:rPr>
              <a:t>）令无风险资产权重为</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，其满足</a:t>
            </a:r>
            <a:r>
              <a:rPr lang="en-US" altLang="zh-CN" dirty="0">
                <a:latin typeface="华文宋体" panose="02010600040101010101" pitchFamily="2" charset="-122"/>
                <a:ea typeface="华文宋体" panose="02010600040101010101" pitchFamily="2" charset="-122"/>
              </a:rPr>
              <a:t>x</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14%+(1-x) </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6%=9%</a:t>
            </a:r>
            <a:r>
              <a:rPr lang="zh-CN" altLang="en-US" dirty="0">
                <a:latin typeface="华文宋体" panose="02010600040101010101" pitchFamily="2" charset="-122"/>
                <a:ea typeface="华文宋体" panose="02010600040101010101" pitchFamily="2" charset="-122"/>
              </a:rPr>
              <a:t>，解得</a:t>
            </a:r>
            <a:r>
              <a:rPr lang="en-US" altLang="zh-CN" dirty="0">
                <a:latin typeface="华文宋体" panose="02010600040101010101" pitchFamily="2" charset="-122"/>
                <a:ea typeface="华文宋体" panose="02010600040101010101" pitchFamily="2" charset="-122"/>
              </a:rPr>
              <a:t>x=37.5%</a:t>
            </a:r>
            <a:r>
              <a:rPr lang="zh-CN" altLang="en-US" dirty="0">
                <a:latin typeface="华文宋体" panose="02010600040101010101" pitchFamily="2" charset="-122"/>
                <a:ea typeface="华文宋体" panose="02010600040101010101" pitchFamily="2" charset="-122"/>
              </a:rPr>
              <a:t>。此时该组合的标准差</a:t>
            </a:r>
            <a:r>
              <a:rPr lang="en-US" altLang="zh-CN" dirty="0">
                <a:latin typeface="华文宋体" panose="02010600040101010101" pitchFamily="2" charset="-122"/>
                <a:ea typeface="华文宋体" panose="02010600040101010101" pitchFamily="2" charset="-122"/>
              </a:rPr>
              <a:t>=0.375</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20%=7.5%</a:t>
            </a:r>
            <a:endParaRPr lang="zh-CN" altLang="en-US" dirty="0">
              <a:latin typeface="华文宋体" panose="02010600040101010101" pitchFamily="2" charset="-122"/>
              <a:ea typeface="华文宋体" panose="02010600040101010101" pitchFamily="2" charset="-122"/>
            </a:endParaRPr>
          </a:p>
        </p:txBody>
      </p:sp>
      <p:sp>
        <p:nvSpPr>
          <p:cNvPr id="3" name="文本框 2">
            <a:extLst>
              <a:ext uri="{FF2B5EF4-FFF2-40B4-BE49-F238E27FC236}">
                <a16:creationId xmlns:a16="http://schemas.microsoft.com/office/drawing/2014/main" id="{6C1F02C7-A6F9-4C38-805D-11068BF32F71}"/>
              </a:ext>
            </a:extLst>
          </p:cNvPr>
          <p:cNvSpPr txBox="1"/>
          <p:nvPr/>
        </p:nvSpPr>
        <p:spPr>
          <a:xfrm>
            <a:off x="5005137" y="6063916"/>
            <a:ext cx="1233739" cy="369332"/>
          </a:xfrm>
          <a:prstGeom prst="rect">
            <a:avLst/>
          </a:prstGeom>
          <a:solidFill>
            <a:schemeClr val="accent2"/>
          </a:solidFill>
        </p:spPr>
        <p:txBody>
          <a:bodyPr wrap="square" rtlCol="0">
            <a:spAutoFit/>
          </a:bodyPr>
          <a:lstStyle/>
          <a:p>
            <a:pPr algn="ctr"/>
            <a:r>
              <a:rPr lang="zh-CN" altLang="en-US" dirty="0"/>
              <a:t>数字实验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3"/>
                                        </p:tgtEl>
                                        <p:attrNameLst>
                                          <p:attrName>style.visibility</p:attrName>
                                        </p:attrNameLst>
                                      </p:cBhvr>
                                      <p:to>
                                        <p:strVal val="visible"/>
                                      </p:to>
                                    </p:set>
                                    <p:anim calcmode="lin" valueType="num">
                                      <p:cBhvr additive="base">
                                        <p:cTn id="13" dur="500" fill="hold"/>
                                        <p:tgtEl>
                                          <p:spTgt spid="204803"/>
                                        </p:tgtEl>
                                        <p:attrNameLst>
                                          <p:attrName>ppt_x</p:attrName>
                                        </p:attrNameLst>
                                      </p:cBhvr>
                                      <p:tavLst>
                                        <p:tav tm="0">
                                          <p:val>
                                            <p:strVal val="#ppt_x"/>
                                          </p:val>
                                        </p:tav>
                                        <p:tav tm="100000">
                                          <p:val>
                                            <p:strVal val="#ppt_x"/>
                                          </p:val>
                                        </p:tav>
                                      </p:tavLst>
                                    </p:anim>
                                    <p:anim calcmode="lin" valueType="num">
                                      <p:cBhvr additive="base">
                                        <p:cTn id="14" dur="500" fill="hold"/>
                                        <p:tgtEl>
                                          <p:spTgt spid="20480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04"/>
                                        </p:tgtEl>
                                        <p:attrNameLst>
                                          <p:attrName>style.visibility</p:attrName>
                                        </p:attrNameLst>
                                      </p:cBhvr>
                                      <p:to>
                                        <p:strVal val="visible"/>
                                      </p:to>
                                    </p:set>
                                    <p:anim calcmode="lin" valueType="num">
                                      <p:cBhvr additive="base">
                                        <p:cTn id="17" dur="500" fill="hold"/>
                                        <p:tgtEl>
                                          <p:spTgt spid="204804"/>
                                        </p:tgtEl>
                                        <p:attrNameLst>
                                          <p:attrName>ppt_x</p:attrName>
                                        </p:attrNameLst>
                                      </p:cBhvr>
                                      <p:tavLst>
                                        <p:tav tm="0">
                                          <p:val>
                                            <p:strVal val="#ppt_x"/>
                                          </p:val>
                                        </p:tav>
                                        <p:tav tm="100000">
                                          <p:val>
                                            <p:strVal val="#ppt_x"/>
                                          </p:val>
                                        </p:tav>
                                      </p:tavLst>
                                    </p:anim>
                                    <p:anim calcmode="lin" valueType="num">
                                      <p:cBhvr additive="base">
                                        <p:cTn id="18" dur="500" fill="hold"/>
                                        <p:tgtEl>
                                          <p:spTgt spid="204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493C5C62-6290-46A0-8C09-C76A96AE7731}"/>
              </a:ext>
            </a:extLst>
          </p:cNvPr>
          <p:cNvSpPr>
            <a:spLocks noGrp="1" noChangeArrowheads="1"/>
          </p:cNvSpPr>
          <p:nvPr>
            <p:ph type="title"/>
          </p:nvPr>
        </p:nvSpPr>
        <p:spPr bwMode="auto">
          <a:xfrm>
            <a:off x="308906" y="492920"/>
            <a:ext cx="9988414" cy="77787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均值</a:t>
            </a:r>
            <a:r>
              <a:rPr lang="en-US" altLang="zh-CN" sz="4000" dirty="0">
                <a:effectLst>
                  <a:outerShdw blurRad="38100" dist="38100" dir="2700000" algn="tl">
                    <a:srgbClr val="C0C0C0"/>
                  </a:outerShdw>
                </a:effectLst>
                <a:ea typeface="宋体" pitchFamily="2" charset="-122"/>
              </a:rPr>
              <a:t>-</a:t>
            </a:r>
            <a:r>
              <a:rPr lang="zh-CN" altLang="en-US" sz="4000" dirty="0">
                <a:effectLst>
                  <a:outerShdw blurRad="38100" dist="38100" dir="2700000" algn="tl">
                    <a:srgbClr val="C0C0C0"/>
                  </a:outerShdw>
                </a:effectLst>
                <a:ea typeface="宋体" pitchFamily="2" charset="-122"/>
              </a:rPr>
              <a:t>方差体系：风险</a:t>
            </a:r>
            <a:r>
              <a:rPr lang="en-US" altLang="zh-CN" sz="4000" dirty="0">
                <a:effectLst>
                  <a:outerShdw blurRad="38100" dist="38100" dir="2700000" algn="tl">
                    <a:srgbClr val="C0C0C0"/>
                  </a:outerShdw>
                </a:effectLst>
                <a:ea typeface="宋体" pitchFamily="2" charset="-122"/>
              </a:rPr>
              <a:t>-</a:t>
            </a:r>
            <a:r>
              <a:rPr lang="zh-CN" altLang="en-US" sz="4000" dirty="0">
                <a:effectLst>
                  <a:outerShdw blurRad="38100" dist="38100" dir="2700000" algn="tl">
                    <a:srgbClr val="C0C0C0"/>
                  </a:outerShdw>
                </a:effectLst>
                <a:ea typeface="宋体" pitchFamily="2" charset="-122"/>
              </a:rPr>
              <a:t>收益的权衡取舍线</a:t>
            </a:r>
            <a:endParaRPr lang="en-US" altLang="zh-CN" sz="4000" dirty="0">
              <a:effectLst>
                <a:outerShdw blurRad="38100" dist="38100" dir="2700000" algn="tl">
                  <a:srgbClr val="C0C0C0"/>
                </a:outerShdw>
              </a:effectLst>
              <a:ea typeface="宋体" pitchFamily="2" charset="-122"/>
            </a:endParaRPr>
          </a:p>
        </p:txBody>
      </p:sp>
      <p:grpSp>
        <p:nvGrpSpPr>
          <p:cNvPr id="205827" name="Group 3">
            <a:extLst>
              <a:ext uri="{FF2B5EF4-FFF2-40B4-BE49-F238E27FC236}">
                <a16:creationId xmlns:a16="http://schemas.microsoft.com/office/drawing/2014/main" id="{7669F8E2-F2A7-4877-AB4E-A5535850FA15}"/>
              </a:ext>
            </a:extLst>
          </p:cNvPr>
          <p:cNvGrpSpPr>
            <a:grpSpLocks/>
          </p:cNvGrpSpPr>
          <p:nvPr/>
        </p:nvGrpSpPr>
        <p:grpSpPr bwMode="auto">
          <a:xfrm>
            <a:off x="868363" y="1603376"/>
            <a:ext cx="7639050" cy="4848225"/>
            <a:chOff x="541" y="906"/>
            <a:chExt cx="4812" cy="3054"/>
          </a:xfrm>
        </p:grpSpPr>
        <p:sp>
          <p:nvSpPr>
            <p:cNvPr id="205832" name="Rectangle 4">
              <a:extLst>
                <a:ext uri="{FF2B5EF4-FFF2-40B4-BE49-F238E27FC236}">
                  <a16:creationId xmlns:a16="http://schemas.microsoft.com/office/drawing/2014/main" id="{C2975BE8-595D-4211-B697-1C0D010680B4}"/>
                </a:ext>
              </a:extLst>
            </p:cNvPr>
            <p:cNvSpPr>
              <a:spLocks noChangeArrowheads="1"/>
            </p:cNvSpPr>
            <p:nvPr/>
          </p:nvSpPr>
          <p:spPr bwMode="auto">
            <a:xfrm>
              <a:off x="834" y="979"/>
              <a:ext cx="4465" cy="24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05833" name="Line 5">
              <a:extLst>
                <a:ext uri="{FF2B5EF4-FFF2-40B4-BE49-F238E27FC236}">
                  <a16:creationId xmlns:a16="http://schemas.microsoft.com/office/drawing/2014/main" id="{03AEDFA7-836A-4C61-9D0A-326676602F86}"/>
                </a:ext>
              </a:extLst>
            </p:cNvPr>
            <p:cNvSpPr>
              <a:spLocks noChangeShapeType="1"/>
            </p:cNvSpPr>
            <p:nvPr/>
          </p:nvSpPr>
          <p:spPr bwMode="auto">
            <a:xfrm>
              <a:off x="834" y="3148"/>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4" name="Line 6">
              <a:extLst>
                <a:ext uri="{FF2B5EF4-FFF2-40B4-BE49-F238E27FC236}">
                  <a16:creationId xmlns:a16="http://schemas.microsoft.com/office/drawing/2014/main" id="{56C40454-4EC0-437F-BCE6-3B73235CD14C}"/>
                </a:ext>
              </a:extLst>
            </p:cNvPr>
            <p:cNvSpPr>
              <a:spLocks noChangeShapeType="1"/>
            </p:cNvSpPr>
            <p:nvPr/>
          </p:nvSpPr>
          <p:spPr bwMode="auto">
            <a:xfrm>
              <a:off x="834" y="2837"/>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5" name="Line 7">
              <a:extLst>
                <a:ext uri="{FF2B5EF4-FFF2-40B4-BE49-F238E27FC236}">
                  <a16:creationId xmlns:a16="http://schemas.microsoft.com/office/drawing/2014/main" id="{16475794-DCE5-4CCF-939B-B6C990FAFB17}"/>
                </a:ext>
              </a:extLst>
            </p:cNvPr>
            <p:cNvSpPr>
              <a:spLocks noChangeShapeType="1"/>
            </p:cNvSpPr>
            <p:nvPr/>
          </p:nvSpPr>
          <p:spPr bwMode="auto">
            <a:xfrm>
              <a:off x="834" y="2528"/>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6" name="Line 8">
              <a:extLst>
                <a:ext uri="{FF2B5EF4-FFF2-40B4-BE49-F238E27FC236}">
                  <a16:creationId xmlns:a16="http://schemas.microsoft.com/office/drawing/2014/main" id="{23502F2F-D4CD-4F97-BF25-803CC087D4A6}"/>
                </a:ext>
              </a:extLst>
            </p:cNvPr>
            <p:cNvSpPr>
              <a:spLocks noChangeShapeType="1"/>
            </p:cNvSpPr>
            <p:nvPr/>
          </p:nvSpPr>
          <p:spPr bwMode="auto">
            <a:xfrm>
              <a:off x="834" y="2219"/>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7" name="Line 9">
              <a:extLst>
                <a:ext uri="{FF2B5EF4-FFF2-40B4-BE49-F238E27FC236}">
                  <a16:creationId xmlns:a16="http://schemas.microsoft.com/office/drawing/2014/main" id="{9DF35612-FDAB-4522-BD05-FDC97BE3D7DB}"/>
                </a:ext>
              </a:extLst>
            </p:cNvPr>
            <p:cNvSpPr>
              <a:spLocks noChangeShapeType="1"/>
            </p:cNvSpPr>
            <p:nvPr/>
          </p:nvSpPr>
          <p:spPr bwMode="auto">
            <a:xfrm>
              <a:off x="834" y="1908"/>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8" name="Line 10">
              <a:extLst>
                <a:ext uri="{FF2B5EF4-FFF2-40B4-BE49-F238E27FC236}">
                  <a16:creationId xmlns:a16="http://schemas.microsoft.com/office/drawing/2014/main" id="{9D463764-6AD8-406F-BF71-79B9B4211684}"/>
                </a:ext>
              </a:extLst>
            </p:cNvPr>
            <p:cNvSpPr>
              <a:spLocks noChangeShapeType="1"/>
            </p:cNvSpPr>
            <p:nvPr/>
          </p:nvSpPr>
          <p:spPr bwMode="auto">
            <a:xfrm>
              <a:off x="834" y="1599"/>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39" name="Line 11">
              <a:extLst>
                <a:ext uri="{FF2B5EF4-FFF2-40B4-BE49-F238E27FC236}">
                  <a16:creationId xmlns:a16="http://schemas.microsoft.com/office/drawing/2014/main" id="{3BAC095F-61D8-410B-92D0-2AB837F7AD33}"/>
                </a:ext>
              </a:extLst>
            </p:cNvPr>
            <p:cNvSpPr>
              <a:spLocks noChangeShapeType="1"/>
            </p:cNvSpPr>
            <p:nvPr/>
          </p:nvSpPr>
          <p:spPr bwMode="auto">
            <a:xfrm>
              <a:off x="834" y="1288"/>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0" name="Line 12">
              <a:extLst>
                <a:ext uri="{FF2B5EF4-FFF2-40B4-BE49-F238E27FC236}">
                  <a16:creationId xmlns:a16="http://schemas.microsoft.com/office/drawing/2014/main" id="{464D46BB-2807-41A2-BEDC-EDAB28FE18D3}"/>
                </a:ext>
              </a:extLst>
            </p:cNvPr>
            <p:cNvSpPr>
              <a:spLocks noChangeShapeType="1"/>
            </p:cNvSpPr>
            <p:nvPr/>
          </p:nvSpPr>
          <p:spPr bwMode="auto">
            <a:xfrm>
              <a:off x="834" y="979"/>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1" name="Line 13">
              <a:extLst>
                <a:ext uri="{FF2B5EF4-FFF2-40B4-BE49-F238E27FC236}">
                  <a16:creationId xmlns:a16="http://schemas.microsoft.com/office/drawing/2014/main" id="{5FB2A409-B1C9-4830-BDA9-D35E3359A292}"/>
                </a:ext>
              </a:extLst>
            </p:cNvPr>
            <p:cNvSpPr>
              <a:spLocks noChangeShapeType="1"/>
            </p:cNvSpPr>
            <p:nvPr/>
          </p:nvSpPr>
          <p:spPr bwMode="auto">
            <a:xfrm>
              <a:off x="1579"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2" name="Line 14">
              <a:extLst>
                <a:ext uri="{FF2B5EF4-FFF2-40B4-BE49-F238E27FC236}">
                  <a16:creationId xmlns:a16="http://schemas.microsoft.com/office/drawing/2014/main" id="{4CDFA609-F086-4E22-BE94-E7A1F1688764}"/>
                </a:ext>
              </a:extLst>
            </p:cNvPr>
            <p:cNvSpPr>
              <a:spLocks noChangeShapeType="1"/>
            </p:cNvSpPr>
            <p:nvPr/>
          </p:nvSpPr>
          <p:spPr bwMode="auto">
            <a:xfrm>
              <a:off x="2322"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3" name="Line 15">
              <a:extLst>
                <a:ext uri="{FF2B5EF4-FFF2-40B4-BE49-F238E27FC236}">
                  <a16:creationId xmlns:a16="http://schemas.microsoft.com/office/drawing/2014/main" id="{F887662B-77EB-4E87-BFBB-992F40AF847E}"/>
                </a:ext>
              </a:extLst>
            </p:cNvPr>
            <p:cNvSpPr>
              <a:spLocks noChangeShapeType="1"/>
            </p:cNvSpPr>
            <p:nvPr/>
          </p:nvSpPr>
          <p:spPr bwMode="auto">
            <a:xfrm>
              <a:off x="3067"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4" name="Line 16">
              <a:extLst>
                <a:ext uri="{FF2B5EF4-FFF2-40B4-BE49-F238E27FC236}">
                  <a16:creationId xmlns:a16="http://schemas.microsoft.com/office/drawing/2014/main" id="{D4EE0C47-C89E-4854-AFE4-19A2B98A21AD}"/>
                </a:ext>
              </a:extLst>
            </p:cNvPr>
            <p:cNvSpPr>
              <a:spLocks noChangeShapeType="1"/>
            </p:cNvSpPr>
            <p:nvPr/>
          </p:nvSpPr>
          <p:spPr bwMode="auto">
            <a:xfrm>
              <a:off x="3811"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5" name="Line 17">
              <a:extLst>
                <a:ext uri="{FF2B5EF4-FFF2-40B4-BE49-F238E27FC236}">
                  <a16:creationId xmlns:a16="http://schemas.microsoft.com/office/drawing/2014/main" id="{DEDE7E61-E22C-458E-96F3-14C034125978}"/>
                </a:ext>
              </a:extLst>
            </p:cNvPr>
            <p:cNvSpPr>
              <a:spLocks noChangeShapeType="1"/>
            </p:cNvSpPr>
            <p:nvPr/>
          </p:nvSpPr>
          <p:spPr bwMode="auto">
            <a:xfrm>
              <a:off x="4555"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6" name="Line 18">
              <a:extLst>
                <a:ext uri="{FF2B5EF4-FFF2-40B4-BE49-F238E27FC236}">
                  <a16:creationId xmlns:a16="http://schemas.microsoft.com/office/drawing/2014/main" id="{87249889-1BCB-403F-BC58-262E0530034C}"/>
                </a:ext>
              </a:extLst>
            </p:cNvPr>
            <p:cNvSpPr>
              <a:spLocks noChangeShapeType="1"/>
            </p:cNvSpPr>
            <p:nvPr/>
          </p:nvSpPr>
          <p:spPr bwMode="auto">
            <a:xfrm>
              <a:off x="5299"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7" name="Rectangle 19">
              <a:extLst>
                <a:ext uri="{FF2B5EF4-FFF2-40B4-BE49-F238E27FC236}">
                  <a16:creationId xmlns:a16="http://schemas.microsoft.com/office/drawing/2014/main" id="{F1013977-732C-4FCD-A694-71CC534FAE32}"/>
                </a:ext>
              </a:extLst>
            </p:cNvPr>
            <p:cNvSpPr>
              <a:spLocks noChangeArrowheads="1"/>
            </p:cNvSpPr>
            <p:nvPr/>
          </p:nvSpPr>
          <p:spPr bwMode="auto">
            <a:xfrm>
              <a:off x="834" y="979"/>
              <a:ext cx="4465" cy="2478"/>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05848" name="Line 20">
              <a:extLst>
                <a:ext uri="{FF2B5EF4-FFF2-40B4-BE49-F238E27FC236}">
                  <a16:creationId xmlns:a16="http://schemas.microsoft.com/office/drawing/2014/main" id="{95004E7F-5449-48CF-89B5-1D68EFF71310}"/>
                </a:ext>
              </a:extLst>
            </p:cNvPr>
            <p:cNvSpPr>
              <a:spLocks noChangeShapeType="1"/>
            </p:cNvSpPr>
            <p:nvPr/>
          </p:nvSpPr>
          <p:spPr bwMode="auto">
            <a:xfrm>
              <a:off x="834" y="979"/>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49" name="Line 21">
              <a:extLst>
                <a:ext uri="{FF2B5EF4-FFF2-40B4-BE49-F238E27FC236}">
                  <a16:creationId xmlns:a16="http://schemas.microsoft.com/office/drawing/2014/main" id="{CA3AD465-6670-4565-A396-7B5326C86937}"/>
                </a:ext>
              </a:extLst>
            </p:cNvPr>
            <p:cNvSpPr>
              <a:spLocks noChangeShapeType="1"/>
            </p:cNvSpPr>
            <p:nvPr/>
          </p:nvSpPr>
          <p:spPr bwMode="auto">
            <a:xfrm>
              <a:off x="797" y="3457"/>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0" name="Line 22">
              <a:extLst>
                <a:ext uri="{FF2B5EF4-FFF2-40B4-BE49-F238E27FC236}">
                  <a16:creationId xmlns:a16="http://schemas.microsoft.com/office/drawing/2014/main" id="{D1C8D31D-4AEA-46E0-A3C1-8771986B4A93}"/>
                </a:ext>
              </a:extLst>
            </p:cNvPr>
            <p:cNvSpPr>
              <a:spLocks noChangeShapeType="1"/>
            </p:cNvSpPr>
            <p:nvPr/>
          </p:nvSpPr>
          <p:spPr bwMode="auto">
            <a:xfrm>
              <a:off x="797" y="3148"/>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1" name="Line 23">
              <a:extLst>
                <a:ext uri="{FF2B5EF4-FFF2-40B4-BE49-F238E27FC236}">
                  <a16:creationId xmlns:a16="http://schemas.microsoft.com/office/drawing/2014/main" id="{2091DF5C-0B4F-45B1-9876-18FBD66E8979}"/>
                </a:ext>
              </a:extLst>
            </p:cNvPr>
            <p:cNvSpPr>
              <a:spLocks noChangeShapeType="1"/>
            </p:cNvSpPr>
            <p:nvPr/>
          </p:nvSpPr>
          <p:spPr bwMode="auto">
            <a:xfrm>
              <a:off x="797" y="2837"/>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2" name="Line 24">
              <a:extLst>
                <a:ext uri="{FF2B5EF4-FFF2-40B4-BE49-F238E27FC236}">
                  <a16:creationId xmlns:a16="http://schemas.microsoft.com/office/drawing/2014/main" id="{82BE5CFA-0FD0-4008-861E-74BCC5AEC80B}"/>
                </a:ext>
              </a:extLst>
            </p:cNvPr>
            <p:cNvSpPr>
              <a:spLocks noChangeShapeType="1"/>
            </p:cNvSpPr>
            <p:nvPr/>
          </p:nvSpPr>
          <p:spPr bwMode="auto">
            <a:xfrm>
              <a:off x="797" y="2528"/>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3" name="Line 25">
              <a:extLst>
                <a:ext uri="{FF2B5EF4-FFF2-40B4-BE49-F238E27FC236}">
                  <a16:creationId xmlns:a16="http://schemas.microsoft.com/office/drawing/2014/main" id="{2790E2F4-3AF3-438A-9E5C-72B528D15AB3}"/>
                </a:ext>
              </a:extLst>
            </p:cNvPr>
            <p:cNvSpPr>
              <a:spLocks noChangeShapeType="1"/>
            </p:cNvSpPr>
            <p:nvPr/>
          </p:nvSpPr>
          <p:spPr bwMode="auto">
            <a:xfrm>
              <a:off x="797" y="2219"/>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4" name="Line 26">
              <a:extLst>
                <a:ext uri="{FF2B5EF4-FFF2-40B4-BE49-F238E27FC236}">
                  <a16:creationId xmlns:a16="http://schemas.microsoft.com/office/drawing/2014/main" id="{32EC2BA0-BC0A-4408-A9C2-1BD1703AAB58}"/>
                </a:ext>
              </a:extLst>
            </p:cNvPr>
            <p:cNvSpPr>
              <a:spLocks noChangeShapeType="1"/>
            </p:cNvSpPr>
            <p:nvPr/>
          </p:nvSpPr>
          <p:spPr bwMode="auto">
            <a:xfrm>
              <a:off x="797" y="1908"/>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5" name="Line 27">
              <a:extLst>
                <a:ext uri="{FF2B5EF4-FFF2-40B4-BE49-F238E27FC236}">
                  <a16:creationId xmlns:a16="http://schemas.microsoft.com/office/drawing/2014/main" id="{13B56FF7-120B-461D-88C4-7466DE19B065}"/>
                </a:ext>
              </a:extLst>
            </p:cNvPr>
            <p:cNvSpPr>
              <a:spLocks noChangeShapeType="1"/>
            </p:cNvSpPr>
            <p:nvPr/>
          </p:nvSpPr>
          <p:spPr bwMode="auto">
            <a:xfrm>
              <a:off x="797" y="1599"/>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6" name="Line 28">
              <a:extLst>
                <a:ext uri="{FF2B5EF4-FFF2-40B4-BE49-F238E27FC236}">
                  <a16:creationId xmlns:a16="http://schemas.microsoft.com/office/drawing/2014/main" id="{E9CDF2CC-9607-4D4D-BF1B-B2F4586C7476}"/>
                </a:ext>
              </a:extLst>
            </p:cNvPr>
            <p:cNvSpPr>
              <a:spLocks noChangeShapeType="1"/>
            </p:cNvSpPr>
            <p:nvPr/>
          </p:nvSpPr>
          <p:spPr bwMode="auto">
            <a:xfrm>
              <a:off x="797" y="1288"/>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7" name="Line 29">
              <a:extLst>
                <a:ext uri="{FF2B5EF4-FFF2-40B4-BE49-F238E27FC236}">
                  <a16:creationId xmlns:a16="http://schemas.microsoft.com/office/drawing/2014/main" id="{D1BFB4CB-6D52-4934-A7EB-0F5BF7180590}"/>
                </a:ext>
              </a:extLst>
            </p:cNvPr>
            <p:cNvSpPr>
              <a:spLocks noChangeShapeType="1"/>
            </p:cNvSpPr>
            <p:nvPr/>
          </p:nvSpPr>
          <p:spPr bwMode="auto">
            <a:xfrm>
              <a:off x="797" y="979"/>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8" name="Line 30">
              <a:extLst>
                <a:ext uri="{FF2B5EF4-FFF2-40B4-BE49-F238E27FC236}">
                  <a16:creationId xmlns:a16="http://schemas.microsoft.com/office/drawing/2014/main" id="{46D0F90C-9333-45EB-898F-8B95C870142E}"/>
                </a:ext>
              </a:extLst>
            </p:cNvPr>
            <p:cNvSpPr>
              <a:spLocks noChangeShapeType="1"/>
            </p:cNvSpPr>
            <p:nvPr/>
          </p:nvSpPr>
          <p:spPr bwMode="auto">
            <a:xfrm>
              <a:off x="834" y="3457"/>
              <a:ext cx="446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59" name="Line 31">
              <a:extLst>
                <a:ext uri="{FF2B5EF4-FFF2-40B4-BE49-F238E27FC236}">
                  <a16:creationId xmlns:a16="http://schemas.microsoft.com/office/drawing/2014/main" id="{7A61FBB6-1DD9-469A-BFFD-05C329831075}"/>
                </a:ext>
              </a:extLst>
            </p:cNvPr>
            <p:cNvSpPr>
              <a:spLocks noChangeShapeType="1"/>
            </p:cNvSpPr>
            <p:nvPr/>
          </p:nvSpPr>
          <p:spPr bwMode="auto">
            <a:xfrm flipV="1">
              <a:off x="834"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0" name="Line 32">
              <a:extLst>
                <a:ext uri="{FF2B5EF4-FFF2-40B4-BE49-F238E27FC236}">
                  <a16:creationId xmlns:a16="http://schemas.microsoft.com/office/drawing/2014/main" id="{98788993-03D4-4B86-ACD9-1E1B1EA4BEEB}"/>
                </a:ext>
              </a:extLst>
            </p:cNvPr>
            <p:cNvSpPr>
              <a:spLocks noChangeShapeType="1"/>
            </p:cNvSpPr>
            <p:nvPr/>
          </p:nvSpPr>
          <p:spPr bwMode="auto">
            <a:xfrm flipV="1">
              <a:off x="1579"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1" name="Line 33">
              <a:extLst>
                <a:ext uri="{FF2B5EF4-FFF2-40B4-BE49-F238E27FC236}">
                  <a16:creationId xmlns:a16="http://schemas.microsoft.com/office/drawing/2014/main" id="{FD543215-5F30-43EB-B3F6-AEA0660FF06F}"/>
                </a:ext>
              </a:extLst>
            </p:cNvPr>
            <p:cNvSpPr>
              <a:spLocks noChangeShapeType="1"/>
            </p:cNvSpPr>
            <p:nvPr/>
          </p:nvSpPr>
          <p:spPr bwMode="auto">
            <a:xfrm flipV="1">
              <a:off x="2322"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2" name="Line 34">
              <a:extLst>
                <a:ext uri="{FF2B5EF4-FFF2-40B4-BE49-F238E27FC236}">
                  <a16:creationId xmlns:a16="http://schemas.microsoft.com/office/drawing/2014/main" id="{0F057B2E-C93A-4AD4-B28C-B8304ABEABEE}"/>
                </a:ext>
              </a:extLst>
            </p:cNvPr>
            <p:cNvSpPr>
              <a:spLocks noChangeShapeType="1"/>
            </p:cNvSpPr>
            <p:nvPr/>
          </p:nvSpPr>
          <p:spPr bwMode="auto">
            <a:xfrm flipV="1">
              <a:off x="3067"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3" name="Line 35">
              <a:extLst>
                <a:ext uri="{FF2B5EF4-FFF2-40B4-BE49-F238E27FC236}">
                  <a16:creationId xmlns:a16="http://schemas.microsoft.com/office/drawing/2014/main" id="{0BC9517B-EF47-40A0-8848-C07C0D690714}"/>
                </a:ext>
              </a:extLst>
            </p:cNvPr>
            <p:cNvSpPr>
              <a:spLocks noChangeShapeType="1"/>
            </p:cNvSpPr>
            <p:nvPr/>
          </p:nvSpPr>
          <p:spPr bwMode="auto">
            <a:xfrm flipV="1">
              <a:off x="3811"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4" name="Line 36">
              <a:extLst>
                <a:ext uri="{FF2B5EF4-FFF2-40B4-BE49-F238E27FC236}">
                  <a16:creationId xmlns:a16="http://schemas.microsoft.com/office/drawing/2014/main" id="{4E74052C-FBC2-4364-8E06-C5C5CEDA9650}"/>
                </a:ext>
              </a:extLst>
            </p:cNvPr>
            <p:cNvSpPr>
              <a:spLocks noChangeShapeType="1"/>
            </p:cNvSpPr>
            <p:nvPr/>
          </p:nvSpPr>
          <p:spPr bwMode="auto">
            <a:xfrm flipV="1">
              <a:off x="4555"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5" name="Line 37">
              <a:extLst>
                <a:ext uri="{FF2B5EF4-FFF2-40B4-BE49-F238E27FC236}">
                  <a16:creationId xmlns:a16="http://schemas.microsoft.com/office/drawing/2014/main" id="{9E073B4F-9C6D-409F-B661-73B2EA6820E5}"/>
                </a:ext>
              </a:extLst>
            </p:cNvPr>
            <p:cNvSpPr>
              <a:spLocks noChangeShapeType="1"/>
            </p:cNvSpPr>
            <p:nvPr/>
          </p:nvSpPr>
          <p:spPr bwMode="auto">
            <a:xfrm flipV="1">
              <a:off x="5299" y="3457"/>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6" name="Freeform 38">
              <a:extLst>
                <a:ext uri="{FF2B5EF4-FFF2-40B4-BE49-F238E27FC236}">
                  <a16:creationId xmlns:a16="http://schemas.microsoft.com/office/drawing/2014/main" id="{3490A5C9-B5F9-453C-8501-726B72974A5F}"/>
                </a:ext>
              </a:extLst>
            </p:cNvPr>
            <p:cNvSpPr>
              <a:spLocks/>
            </p:cNvSpPr>
            <p:nvPr/>
          </p:nvSpPr>
          <p:spPr bwMode="auto">
            <a:xfrm>
              <a:off x="3763" y="1240"/>
              <a:ext cx="95" cy="96"/>
            </a:xfrm>
            <a:custGeom>
              <a:avLst/>
              <a:gdLst>
                <a:gd name="T0" fmla="*/ 48 w 96"/>
                <a:gd name="T1" fmla="*/ 0 h 96"/>
                <a:gd name="T2" fmla="*/ 70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FF0000"/>
            </a:solidFill>
            <a:ln w="12700">
              <a:solidFill>
                <a:srgbClr val="FF0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67" name="Rectangle 39">
              <a:extLst>
                <a:ext uri="{FF2B5EF4-FFF2-40B4-BE49-F238E27FC236}">
                  <a16:creationId xmlns:a16="http://schemas.microsoft.com/office/drawing/2014/main" id="{A8682E6C-405E-47B6-A9ED-AC2152DDE6EE}"/>
                </a:ext>
              </a:extLst>
            </p:cNvPr>
            <p:cNvSpPr>
              <a:spLocks noChangeArrowheads="1"/>
            </p:cNvSpPr>
            <p:nvPr/>
          </p:nvSpPr>
          <p:spPr bwMode="auto">
            <a:xfrm>
              <a:off x="706" y="338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68" name="Rectangle 40">
              <a:extLst>
                <a:ext uri="{FF2B5EF4-FFF2-40B4-BE49-F238E27FC236}">
                  <a16:creationId xmlns:a16="http://schemas.microsoft.com/office/drawing/2014/main" id="{2992A6A3-FA78-4D1E-8EB6-A952C5AD5E43}"/>
                </a:ext>
              </a:extLst>
            </p:cNvPr>
            <p:cNvSpPr>
              <a:spLocks noChangeArrowheads="1"/>
            </p:cNvSpPr>
            <p:nvPr/>
          </p:nvSpPr>
          <p:spPr bwMode="auto">
            <a:xfrm>
              <a:off x="541" y="3075"/>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0.02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69" name="Rectangle 41">
              <a:extLst>
                <a:ext uri="{FF2B5EF4-FFF2-40B4-BE49-F238E27FC236}">
                  <a16:creationId xmlns:a16="http://schemas.microsoft.com/office/drawing/2014/main" id="{F19557E7-A6B2-4AF7-80E8-9CA59E6BE93A}"/>
                </a:ext>
              </a:extLst>
            </p:cNvPr>
            <p:cNvSpPr>
              <a:spLocks noChangeArrowheads="1"/>
            </p:cNvSpPr>
            <p:nvPr/>
          </p:nvSpPr>
          <p:spPr bwMode="auto">
            <a:xfrm>
              <a:off x="541" y="2764"/>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0.04</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0" name="Rectangle 42">
              <a:extLst>
                <a:ext uri="{FF2B5EF4-FFF2-40B4-BE49-F238E27FC236}">
                  <a16:creationId xmlns:a16="http://schemas.microsoft.com/office/drawing/2014/main" id="{4A3A313D-2C1D-473D-8858-93988B58111C}"/>
                </a:ext>
              </a:extLst>
            </p:cNvPr>
            <p:cNvSpPr>
              <a:spLocks noChangeArrowheads="1"/>
            </p:cNvSpPr>
            <p:nvPr/>
          </p:nvSpPr>
          <p:spPr bwMode="auto">
            <a:xfrm>
              <a:off x="541" y="2455"/>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0.06</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1" name="Rectangle 43">
              <a:extLst>
                <a:ext uri="{FF2B5EF4-FFF2-40B4-BE49-F238E27FC236}">
                  <a16:creationId xmlns:a16="http://schemas.microsoft.com/office/drawing/2014/main" id="{9024F6C0-C41C-416D-8245-8E77C993FF3B}"/>
                </a:ext>
              </a:extLst>
            </p:cNvPr>
            <p:cNvSpPr>
              <a:spLocks noChangeArrowheads="1"/>
            </p:cNvSpPr>
            <p:nvPr/>
          </p:nvSpPr>
          <p:spPr bwMode="auto">
            <a:xfrm>
              <a:off x="541" y="214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0.08</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2" name="Rectangle 44">
              <a:extLst>
                <a:ext uri="{FF2B5EF4-FFF2-40B4-BE49-F238E27FC236}">
                  <a16:creationId xmlns:a16="http://schemas.microsoft.com/office/drawing/2014/main" id="{9DE786DE-3A5E-4990-8A78-092BDAEF6E59}"/>
                </a:ext>
              </a:extLst>
            </p:cNvPr>
            <p:cNvSpPr>
              <a:spLocks noChangeArrowheads="1"/>
            </p:cNvSpPr>
            <p:nvPr/>
          </p:nvSpPr>
          <p:spPr bwMode="auto">
            <a:xfrm>
              <a:off x="607" y="183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3" name="Rectangle 45">
              <a:extLst>
                <a:ext uri="{FF2B5EF4-FFF2-40B4-BE49-F238E27FC236}">
                  <a16:creationId xmlns:a16="http://schemas.microsoft.com/office/drawing/2014/main" id="{3EC77077-1353-4D6B-98EF-1E586FE46E46}"/>
                </a:ext>
              </a:extLst>
            </p:cNvPr>
            <p:cNvSpPr>
              <a:spLocks noChangeArrowheads="1"/>
            </p:cNvSpPr>
            <p:nvPr/>
          </p:nvSpPr>
          <p:spPr bwMode="auto">
            <a:xfrm>
              <a:off x="541" y="152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4" name="Rectangle 46">
              <a:extLst>
                <a:ext uri="{FF2B5EF4-FFF2-40B4-BE49-F238E27FC236}">
                  <a16:creationId xmlns:a16="http://schemas.microsoft.com/office/drawing/2014/main" id="{D916EC23-9297-44BF-B5E4-8A9D6A57620C}"/>
                </a:ext>
              </a:extLst>
            </p:cNvPr>
            <p:cNvSpPr>
              <a:spLocks noChangeArrowheads="1"/>
            </p:cNvSpPr>
            <p:nvPr/>
          </p:nvSpPr>
          <p:spPr bwMode="auto">
            <a:xfrm>
              <a:off x="541" y="1215"/>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0.14</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5" name="Rectangle 47">
              <a:extLst>
                <a:ext uri="{FF2B5EF4-FFF2-40B4-BE49-F238E27FC236}">
                  <a16:creationId xmlns:a16="http://schemas.microsoft.com/office/drawing/2014/main" id="{BF584A4A-16B6-4BB3-ADD4-612468DA3A4C}"/>
                </a:ext>
              </a:extLst>
            </p:cNvPr>
            <p:cNvSpPr>
              <a:spLocks noChangeArrowheads="1"/>
            </p:cNvSpPr>
            <p:nvPr/>
          </p:nvSpPr>
          <p:spPr bwMode="auto">
            <a:xfrm>
              <a:off x="541" y="90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0.16</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6" name="Rectangle 48">
              <a:extLst>
                <a:ext uri="{FF2B5EF4-FFF2-40B4-BE49-F238E27FC236}">
                  <a16:creationId xmlns:a16="http://schemas.microsoft.com/office/drawing/2014/main" id="{5F42BF08-6CD4-4E7E-B7E3-3157B4502F72}"/>
                </a:ext>
              </a:extLst>
            </p:cNvPr>
            <p:cNvSpPr>
              <a:spLocks noChangeArrowheads="1"/>
            </p:cNvSpPr>
            <p:nvPr/>
          </p:nvSpPr>
          <p:spPr bwMode="auto">
            <a:xfrm>
              <a:off x="793" y="356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7" name="Rectangle 49">
              <a:extLst>
                <a:ext uri="{FF2B5EF4-FFF2-40B4-BE49-F238E27FC236}">
                  <a16:creationId xmlns:a16="http://schemas.microsoft.com/office/drawing/2014/main" id="{BD37043E-6C97-4A11-933D-9199D781FC04}"/>
                </a:ext>
              </a:extLst>
            </p:cNvPr>
            <p:cNvSpPr>
              <a:spLocks noChangeArrowheads="1"/>
            </p:cNvSpPr>
            <p:nvPr/>
          </p:nvSpPr>
          <p:spPr bwMode="auto">
            <a:xfrm>
              <a:off x="1474" y="356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0.05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8" name="Rectangle 50">
              <a:extLst>
                <a:ext uri="{FF2B5EF4-FFF2-40B4-BE49-F238E27FC236}">
                  <a16:creationId xmlns:a16="http://schemas.microsoft.com/office/drawing/2014/main" id="{7610AF40-BF1E-418A-96A6-6A9A199630F6}"/>
                </a:ext>
              </a:extLst>
            </p:cNvPr>
            <p:cNvSpPr>
              <a:spLocks noChangeArrowheads="1"/>
            </p:cNvSpPr>
            <p:nvPr/>
          </p:nvSpPr>
          <p:spPr bwMode="auto">
            <a:xfrm>
              <a:off x="2200" y="356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79" name="Rectangle 51">
              <a:extLst>
                <a:ext uri="{FF2B5EF4-FFF2-40B4-BE49-F238E27FC236}">
                  <a16:creationId xmlns:a16="http://schemas.microsoft.com/office/drawing/2014/main" id="{D2BD6BB7-2B86-4894-A422-2054BCC5CA20}"/>
                </a:ext>
              </a:extLst>
            </p:cNvPr>
            <p:cNvSpPr>
              <a:spLocks noChangeArrowheads="1"/>
            </p:cNvSpPr>
            <p:nvPr/>
          </p:nvSpPr>
          <p:spPr bwMode="auto">
            <a:xfrm>
              <a:off x="2925" y="356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0.15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80" name="Rectangle 52">
              <a:extLst>
                <a:ext uri="{FF2B5EF4-FFF2-40B4-BE49-F238E27FC236}">
                  <a16:creationId xmlns:a16="http://schemas.microsoft.com/office/drawing/2014/main" id="{A4DDCDA5-02DD-4011-9F7D-F892A6174711}"/>
                </a:ext>
              </a:extLst>
            </p:cNvPr>
            <p:cNvSpPr>
              <a:spLocks noChangeArrowheads="1"/>
            </p:cNvSpPr>
            <p:nvPr/>
          </p:nvSpPr>
          <p:spPr bwMode="auto">
            <a:xfrm>
              <a:off x="3696" y="356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81" name="Rectangle 53">
              <a:extLst>
                <a:ext uri="{FF2B5EF4-FFF2-40B4-BE49-F238E27FC236}">
                  <a16:creationId xmlns:a16="http://schemas.microsoft.com/office/drawing/2014/main" id="{39649C53-6AC8-4FA1-B555-28AD361BBE1B}"/>
                </a:ext>
              </a:extLst>
            </p:cNvPr>
            <p:cNvSpPr>
              <a:spLocks noChangeArrowheads="1"/>
            </p:cNvSpPr>
            <p:nvPr/>
          </p:nvSpPr>
          <p:spPr bwMode="auto">
            <a:xfrm>
              <a:off x="4422" y="3566"/>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0.25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82" name="Rectangle 54">
              <a:extLst>
                <a:ext uri="{FF2B5EF4-FFF2-40B4-BE49-F238E27FC236}">
                  <a16:creationId xmlns:a16="http://schemas.microsoft.com/office/drawing/2014/main" id="{08110136-5E31-4103-BB3E-CFB5D8061CB8}"/>
                </a:ext>
              </a:extLst>
            </p:cNvPr>
            <p:cNvSpPr>
              <a:spLocks noChangeArrowheads="1"/>
            </p:cNvSpPr>
            <p:nvPr/>
          </p:nvSpPr>
          <p:spPr bwMode="auto">
            <a:xfrm>
              <a:off x="5193" y="356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Times New Roman" panose="02020603050405020304" pitchFamily="18" charset="0"/>
                  <a:ea typeface="宋体" panose="02010600030101010101" pitchFamily="2" charset="-122"/>
                </a:rPr>
                <a:t>0.3</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5883" name="Rectangle 55">
              <a:extLst>
                <a:ext uri="{FF2B5EF4-FFF2-40B4-BE49-F238E27FC236}">
                  <a16:creationId xmlns:a16="http://schemas.microsoft.com/office/drawing/2014/main" id="{51507419-2409-43AF-852C-2E3D212F2CC9}"/>
                </a:ext>
              </a:extLst>
            </p:cNvPr>
            <p:cNvSpPr>
              <a:spLocks noChangeArrowheads="1"/>
            </p:cNvSpPr>
            <p:nvPr/>
          </p:nvSpPr>
          <p:spPr bwMode="auto">
            <a:xfrm>
              <a:off x="2875" y="3805"/>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标准差</a:t>
              </a:r>
              <a:endParaRPr lang="en-US" altLang="zh-CN" sz="2400">
                <a:solidFill>
                  <a:srgbClr val="000000"/>
                </a:solidFill>
                <a:latin typeface="Times New Roman" panose="02020603050405020304" pitchFamily="18" charset="0"/>
                <a:ea typeface="宋体" panose="02010600030101010101" pitchFamily="2" charset="-122"/>
              </a:endParaRPr>
            </a:p>
          </p:txBody>
        </p:sp>
        <p:sp>
          <p:nvSpPr>
            <p:cNvPr id="205884" name="Line 57">
              <a:extLst>
                <a:ext uri="{FF2B5EF4-FFF2-40B4-BE49-F238E27FC236}">
                  <a16:creationId xmlns:a16="http://schemas.microsoft.com/office/drawing/2014/main" id="{CEC5C10E-264A-4E92-8C24-672D6ABF6A90}"/>
                </a:ext>
              </a:extLst>
            </p:cNvPr>
            <p:cNvSpPr>
              <a:spLocks noChangeShapeType="1"/>
            </p:cNvSpPr>
            <p:nvPr/>
          </p:nvSpPr>
          <p:spPr bwMode="auto">
            <a:xfrm flipV="1">
              <a:off x="858" y="1296"/>
              <a:ext cx="2933" cy="1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85" name="Freeform 58">
              <a:extLst>
                <a:ext uri="{FF2B5EF4-FFF2-40B4-BE49-F238E27FC236}">
                  <a16:creationId xmlns:a16="http://schemas.microsoft.com/office/drawing/2014/main" id="{5642DA2A-C278-4076-9CFC-AF979D72FFB8}"/>
                </a:ext>
              </a:extLst>
            </p:cNvPr>
            <p:cNvSpPr>
              <a:spLocks/>
            </p:cNvSpPr>
            <p:nvPr/>
          </p:nvSpPr>
          <p:spPr bwMode="auto">
            <a:xfrm>
              <a:off x="792" y="2488"/>
              <a:ext cx="94" cy="96"/>
            </a:xfrm>
            <a:custGeom>
              <a:avLst/>
              <a:gdLst>
                <a:gd name="T0" fmla="*/ 24 w 96"/>
                <a:gd name="T1" fmla="*/ 0 h 96"/>
                <a:gd name="T2" fmla="*/ 58 w 96"/>
                <a:gd name="T3" fmla="*/ 48 h 96"/>
                <a:gd name="T4" fmla="*/ 24 w 96"/>
                <a:gd name="T5" fmla="*/ 96 h 96"/>
                <a:gd name="T6" fmla="*/ 0 w 96"/>
                <a:gd name="T7" fmla="*/ 48 h 96"/>
                <a:gd name="T8" fmla="*/ 24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FF0000"/>
            </a:solidFill>
            <a:ln w="12700">
              <a:solidFill>
                <a:srgbClr val="FF0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86" name="Freeform 59">
              <a:extLst>
                <a:ext uri="{FF2B5EF4-FFF2-40B4-BE49-F238E27FC236}">
                  <a16:creationId xmlns:a16="http://schemas.microsoft.com/office/drawing/2014/main" id="{50CA7C69-3A01-4226-A815-3B3095AE4C9E}"/>
                </a:ext>
              </a:extLst>
            </p:cNvPr>
            <p:cNvSpPr>
              <a:spLocks/>
            </p:cNvSpPr>
            <p:nvPr/>
          </p:nvSpPr>
          <p:spPr bwMode="auto">
            <a:xfrm>
              <a:off x="1540" y="2178"/>
              <a:ext cx="95" cy="96"/>
            </a:xfrm>
            <a:custGeom>
              <a:avLst/>
              <a:gdLst>
                <a:gd name="T0" fmla="*/ 48 w 96"/>
                <a:gd name="T1" fmla="*/ 0 h 96"/>
                <a:gd name="T2" fmla="*/ 70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87" name="Freeform 60">
              <a:extLst>
                <a:ext uri="{FF2B5EF4-FFF2-40B4-BE49-F238E27FC236}">
                  <a16:creationId xmlns:a16="http://schemas.microsoft.com/office/drawing/2014/main" id="{140FD34F-EBEC-43C5-ACA6-4A9A1E1FCA3C}"/>
                </a:ext>
              </a:extLst>
            </p:cNvPr>
            <p:cNvSpPr>
              <a:spLocks/>
            </p:cNvSpPr>
            <p:nvPr/>
          </p:nvSpPr>
          <p:spPr bwMode="auto">
            <a:xfrm>
              <a:off x="2281" y="1864"/>
              <a:ext cx="94" cy="96"/>
            </a:xfrm>
            <a:custGeom>
              <a:avLst/>
              <a:gdLst>
                <a:gd name="T0" fmla="*/ 24 w 96"/>
                <a:gd name="T1" fmla="*/ 0 h 96"/>
                <a:gd name="T2" fmla="*/ 58 w 96"/>
                <a:gd name="T3" fmla="*/ 48 h 96"/>
                <a:gd name="T4" fmla="*/ 24 w 96"/>
                <a:gd name="T5" fmla="*/ 96 h 96"/>
                <a:gd name="T6" fmla="*/ 0 w 96"/>
                <a:gd name="T7" fmla="*/ 48 h 96"/>
                <a:gd name="T8" fmla="*/ 24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5888" name="Text Box 61">
              <a:extLst>
                <a:ext uri="{FF2B5EF4-FFF2-40B4-BE49-F238E27FC236}">
                  <a16:creationId xmlns:a16="http://schemas.microsoft.com/office/drawing/2014/main" id="{02BA0663-094F-4F1E-8960-24528C01F124}"/>
                </a:ext>
              </a:extLst>
            </p:cNvPr>
            <p:cNvSpPr txBox="1">
              <a:spLocks noChangeArrowheads="1"/>
            </p:cNvSpPr>
            <p:nvPr/>
          </p:nvSpPr>
          <p:spPr bwMode="auto">
            <a:xfrm>
              <a:off x="3787" y="1298"/>
              <a:ext cx="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S</a:t>
              </a:r>
            </a:p>
          </p:txBody>
        </p:sp>
        <p:sp>
          <p:nvSpPr>
            <p:cNvPr id="205889" name="Text Box 62">
              <a:extLst>
                <a:ext uri="{FF2B5EF4-FFF2-40B4-BE49-F238E27FC236}">
                  <a16:creationId xmlns:a16="http://schemas.microsoft.com/office/drawing/2014/main" id="{9E9E645C-5D0F-4C23-AA76-32B76892B3C8}"/>
                </a:ext>
              </a:extLst>
            </p:cNvPr>
            <p:cNvSpPr txBox="1">
              <a:spLocks noChangeArrowheads="1"/>
            </p:cNvSpPr>
            <p:nvPr/>
          </p:nvSpPr>
          <p:spPr bwMode="auto">
            <a:xfrm>
              <a:off x="3027" y="1618"/>
              <a:ext cx="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J</a:t>
              </a:r>
            </a:p>
          </p:txBody>
        </p:sp>
        <p:sp>
          <p:nvSpPr>
            <p:cNvPr id="205890" name="Text Box 63">
              <a:extLst>
                <a:ext uri="{FF2B5EF4-FFF2-40B4-BE49-F238E27FC236}">
                  <a16:creationId xmlns:a16="http://schemas.microsoft.com/office/drawing/2014/main" id="{131C1742-321A-4505-9517-3847057A0A94}"/>
                </a:ext>
              </a:extLst>
            </p:cNvPr>
            <p:cNvSpPr txBox="1">
              <a:spLocks noChangeArrowheads="1"/>
            </p:cNvSpPr>
            <p:nvPr/>
          </p:nvSpPr>
          <p:spPr bwMode="auto">
            <a:xfrm>
              <a:off x="2281" y="1864"/>
              <a:ext cx="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H</a:t>
              </a:r>
            </a:p>
          </p:txBody>
        </p:sp>
        <p:sp>
          <p:nvSpPr>
            <p:cNvPr id="205891" name="Text Box 64">
              <a:extLst>
                <a:ext uri="{FF2B5EF4-FFF2-40B4-BE49-F238E27FC236}">
                  <a16:creationId xmlns:a16="http://schemas.microsoft.com/office/drawing/2014/main" id="{F5204582-84C6-4A79-BAC2-64D035E7A500}"/>
                </a:ext>
              </a:extLst>
            </p:cNvPr>
            <p:cNvSpPr txBox="1">
              <a:spLocks noChangeArrowheads="1"/>
            </p:cNvSpPr>
            <p:nvPr/>
          </p:nvSpPr>
          <p:spPr bwMode="auto">
            <a:xfrm>
              <a:off x="817" y="2536"/>
              <a:ext cx="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F</a:t>
              </a:r>
            </a:p>
          </p:txBody>
        </p:sp>
        <p:sp>
          <p:nvSpPr>
            <p:cNvPr id="205892" name="Text Box 65">
              <a:extLst>
                <a:ext uri="{FF2B5EF4-FFF2-40B4-BE49-F238E27FC236}">
                  <a16:creationId xmlns:a16="http://schemas.microsoft.com/office/drawing/2014/main" id="{48D3A4BC-EE79-412D-AE95-0EDB7007661B}"/>
                </a:ext>
              </a:extLst>
            </p:cNvPr>
            <p:cNvSpPr txBox="1">
              <a:spLocks noChangeArrowheads="1"/>
            </p:cNvSpPr>
            <p:nvPr/>
          </p:nvSpPr>
          <p:spPr bwMode="auto">
            <a:xfrm>
              <a:off x="1478" y="2200"/>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G</a:t>
              </a:r>
            </a:p>
          </p:txBody>
        </p:sp>
        <p:sp>
          <p:nvSpPr>
            <p:cNvPr id="205893" name="Freeform 66">
              <a:extLst>
                <a:ext uri="{FF2B5EF4-FFF2-40B4-BE49-F238E27FC236}">
                  <a16:creationId xmlns:a16="http://schemas.microsoft.com/office/drawing/2014/main" id="{986CBDE2-4C01-407C-84E4-B8908F0E3C36}"/>
                </a:ext>
              </a:extLst>
            </p:cNvPr>
            <p:cNvSpPr>
              <a:spLocks/>
            </p:cNvSpPr>
            <p:nvPr/>
          </p:nvSpPr>
          <p:spPr bwMode="auto">
            <a:xfrm>
              <a:off x="3024" y="1554"/>
              <a:ext cx="94" cy="96"/>
            </a:xfrm>
            <a:custGeom>
              <a:avLst/>
              <a:gdLst>
                <a:gd name="T0" fmla="*/ 24 w 96"/>
                <a:gd name="T1" fmla="*/ 0 h 96"/>
                <a:gd name="T2" fmla="*/ 58 w 96"/>
                <a:gd name="T3" fmla="*/ 48 h 96"/>
                <a:gd name="T4" fmla="*/ 24 w 96"/>
                <a:gd name="T5" fmla="*/ 96 h 96"/>
                <a:gd name="T6" fmla="*/ 0 w 96"/>
                <a:gd name="T7" fmla="*/ 48 h 96"/>
                <a:gd name="T8" fmla="*/ 24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graphicFrame>
        <p:nvGraphicFramePr>
          <p:cNvPr id="205828" name="Object 73">
            <a:extLst>
              <a:ext uri="{FF2B5EF4-FFF2-40B4-BE49-F238E27FC236}">
                <a16:creationId xmlns:a16="http://schemas.microsoft.com/office/drawing/2014/main" id="{AE30C347-8480-4D3E-A504-346FD7874308}"/>
              </a:ext>
            </a:extLst>
          </p:cNvPr>
          <p:cNvGraphicFramePr>
            <a:graphicFrameLocks noGrp="1" noChangeAspect="1"/>
          </p:cNvGraphicFramePr>
          <p:nvPr>
            <p:ph idx="1"/>
            <p:extLst>
              <p:ext uri="{D42A27DB-BD31-4B8C-83A1-F6EECF244321}">
                <p14:modId xmlns:p14="http://schemas.microsoft.com/office/powerpoint/2010/main" val="4126580186"/>
              </p:ext>
            </p:extLst>
          </p:nvPr>
        </p:nvGraphicFramePr>
        <p:xfrm>
          <a:off x="2976721" y="3937001"/>
          <a:ext cx="5390198" cy="1655762"/>
        </p:xfrm>
        <a:graphic>
          <a:graphicData uri="http://schemas.openxmlformats.org/presentationml/2006/ole">
            <mc:AlternateContent xmlns:mc="http://schemas.openxmlformats.org/markup-compatibility/2006">
              <mc:Choice xmlns:v="urn:schemas-microsoft-com:vml" Requires="v">
                <p:oleObj name="Equation" r:id="rId2" imgW="4051080" imgH="1244520" progId="Equation.DSMT4">
                  <p:embed/>
                </p:oleObj>
              </mc:Choice>
              <mc:Fallback>
                <p:oleObj name="Equation" r:id="rId2" imgW="4051080" imgH="1244520" progId="Equation.DSMT4">
                  <p:embed/>
                  <p:pic>
                    <p:nvPicPr>
                      <p:cNvPr id="205828" name="Object 73">
                        <a:extLst>
                          <a:ext uri="{FF2B5EF4-FFF2-40B4-BE49-F238E27FC236}">
                            <a16:creationId xmlns:a16="http://schemas.microsoft.com/office/drawing/2014/main" id="{AE30C347-8480-4D3E-A504-346FD7874308}"/>
                          </a:ext>
                        </a:extLst>
                      </p:cNvPr>
                      <p:cNvPicPr>
                        <a:picLocks noGrp="1" noChangeAspect="1" noChangeArrowheads="1"/>
                      </p:cNvPicPr>
                      <p:nvPr/>
                    </p:nvPicPr>
                    <p:blipFill>
                      <a:blip r:embed="rId3"/>
                      <a:srcRect/>
                      <a:stretch>
                        <a:fillRect/>
                      </a:stretch>
                    </p:blipFill>
                    <p:spPr bwMode="auto">
                      <a:xfrm>
                        <a:off x="2976721" y="3937001"/>
                        <a:ext cx="5390198" cy="1655762"/>
                      </a:xfrm>
                      <a:prstGeom prst="rect">
                        <a:avLst/>
                      </a:prstGeom>
                      <a:solidFill>
                        <a:srgbClr val="FFFF00"/>
                      </a:solidFill>
                      <a:ln>
                        <a:noFill/>
                      </a:ln>
                    </p:spPr>
                  </p:pic>
                </p:oleObj>
              </mc:Fallback>
            </mc:AlternateContent>
          </a:graphicData>
        </a:graphic>
      </p:graphicFrame>
      <p:sp>
        <p:nvSpPr>
          <p:cNvPr id="205829" name="线形标注 1 5">
            <a:extLst>
              <a:ext uri="{FF2B5EF4-FFF2-40B4-BE49-F238E27FC236}">
                <a16:creationId xmlns:a16="http://schemas.microsoft.com/office/drawing/2014/main" id="{278EE866-09DA-4142-8F69-45F5597DBFB7}"/>
              </a:ext>
            </a:extLst>
          </p:cNvPr>
          <p:cNvSpPr>
            <a:spLocks/>
          </p:cNvSpPr>
          <p:nvPr/>
        </p:nvSpPr>
        <p:spPr bwMode="auto">
          <a:xfrm>
            <a:off x="1524001" y="2555876"/>
            <a:ext cx="1223963" cy="720725"/>
          </a:xfrm>
          <a:prstGeom prst="borderCallout1">
            <a:avLst>
              <a:gd name="adj1" fmla="val 96032"/>
              <a:gd name="adj2" fmla="val 49532"/>
              <a:gd name="adj3" fmla="val 212560"/>
              <a:gd name="adj4" fmla="val -12366"/>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dirty="0">
                <a:solidFill>
                  <a:srgbClr val="000000"/>
                </a:solidFill>
                <a:latin typeface="Cambria" panose="02040503050406030204" pitchFamily="18" charset="0"/>
                <a:ea typeface="宋体" panose="02010600030101010101" pitchFamily="2" charset="-122"/>
              </a:rPr>
              <a:t>无风险资产</a:t>
            </a:r>
            <a:endParaRPr lang="en-US" altLang="zh-CN" sz="2000" dirty="0">
              <a:solidFill>
                <a:srgbClr val="000000"/>
              </a:solidFill>
              <a:latin typeface="Cambria" panose="02040503050406030204" pitchFamily="18" charset="0"/>
              <a:ea typeface="宋体" panose="02010600030101010101" pitchFamily="2" charset="-122"/>
            </a:endParaRPr>
          </a:p>
          <a:p>
            <a:pPr algn="ctr" fontAlgn="base">
              <a:spcBef>
                <a:spcPct val="0"/>
              </a:spcBef>
              <a:spcAft>
                <a:spcPct val="0"/>
              </a:spcAft>
              <a:buClrTx/>
              <a:buSzTx/>
              <a:buNone/>
            </a:pPr>
            <a:r>
              <a:rPr lang="en-US" altLang="zh-CN" sz="2000" dirty="0">
                <a:solidFill>
                  <a:srgbClr val="000000"/>
                </a:solidFill>
                <a:latin typeface="Cambria" panose="02040503050406030204" pitchFamily="18" charset="0"/>
                <a:ea typeface="宋体" panose="02010600030101010101" pitchFamily="2" charset="-122"/>
              </a:rPr>
              <a:t>(0,0.06)</a:t>
            </a:r>
            <a:endParaRPr lang="zh-CN" altLang="en-US" sz="2000" dirty="0">
              <a:solidFill>
                <a:srgbClr val="000000"/>
              </a:solidFill>
              <a:latin typeface="Cambria" panose="02040503050406030204" pitchFamily="18" charset="0"/>
              <a:ea typeface="宋体" panose="02010600030101010101" pitchFamily="2" charset="-122"/>
            </a:endParaRPr>
          </a:p>
        </p:txBody>
      </p:sp>
      <p:sp>
        <p:nvSpPr>
          <p:cNvPr id="205830" name="线形标注 1 6">
            <a:extLst>
              <a:ext uri="{FF2B5EF4-FFF2-40B4-BE49-F238E27FC236}">
                <a16:creationId xmlns:a16="http://schemas.microsoft.com/office/drawing/2014/main" id="{AA8D5FE8-725D-449F-830E-8AA2C77590E8}"/>
              </a:ext>
            </a:extLst>
          </p:cNvPr>
          <p:cNvSpPr>
            <a:spLocks/>
          </p:cNvSpPr>
          <p:nvPr/>
        </p:nvSpPr>
        <p:spPr bwMode="auto">
          <a:xfrm>
            <a:off x="7029451" y="1327151"/>
            <a:ext cx="1477963" cy="720725"/>
          </a:xfrm>
          <a:prstGeom prst="borderCallout1">
            <a:avLst>
              <a:gd name="adj1" fmla="val 59782"/>
              <a:gd name="adj2" fmla="val -7389"/>
              <a:gd name="adj3" fmla="val 114426"/>
              <a:gd name="adj4" fmla="val -57657"/>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Cambria" panose="02040503050406030204" pitchFamily="18" charset="0"/>
                <a:ea typeface="宋体" panose="02010600030101010101" pitchFamily="2" charset="-122"/>
              </a:rPr>
              <a:t>有风险资产</a:t>
            </a:r>
            <a:endParaRPr lang="en-US" altLang="zh-CN" sz="2000">
              <a:solidFill>
                <a:srgbClr val="000000"/>
              </a:solidFill>
              <a:latin typeface="Cambria" panose="02040503050406030204" pitchFamily="18" charset="0"/>
              <a:ea typeface="宋体" panose="02010600030101010101" pitchFamily="2" charset="-122"/>
            </a:endParaRPr>
          </a:p>
          <a:p>
            <a:pPr algn="ctr" fontAlgn="base">
              <a:spcBef>
                <a:spcPct val="0"/>
              </a:spcBef>
              <a:spcAft>
                <a:spcPct val="0"/>
              </a:spcAft>
              <a:buClrTx/>
              <a:buSzTx/>
              <a:buNone/>
            </a:pPr>
            <a:r>
              <a:rPr lang="en-US" altLang="zh-CN" sz="2000">
                <a:solidFill>
                  <a:srgbClr val="000000"/>
                </a:solidFill>
                <a:latin typeface="Cambria" panose="02040503050406030204" pitchFamily="18" charset="0"/>
                <a:ea typeface="宋体" panose="02010600030101010101" pitchFamily="2" charset="-122"/>
              </a:rPr>
              <a:t>(0.20,0.14)</a:t>
            </a:r>
            <a:endParaRPr lang="zh-CN" altLang="en-US" sz="2000">
              <a:solidFill>
                <a:srgbClr val="000000"/>
              </a:solidFill>
              <a:latin typeface="Cambria" panose="02040503050406030204" pitchFamily="18" charset="0"/>
              <a:ea typeface="宋体" panose="02010600030101010101" pitchFamily="2" charset="-122"/>
            </a:endParaRPr>
          </a:p>
        </p:txBody>
      </p:sp>
      <p:sp>
        <p:nvSpPr>
          <p:cNvPr id="205831" name="文本框 1">
            <a:extLst>
              <a:ext uri="{FF2B5EF4-FFF2-40B4-BE49-F238E27FC236}">
                <a16:creationId xmlns:a16="http://schemas.microsoft.com/office/drawing/2014/main" id="{A3AF1FE4-AD16-47D0-96B3-BE1901B16175}"/>
              </a:ext>
            </a:extLst>
          </p:cNvPr>
          <p:cNvSpPr txBox="1">
            <a:spLocks noChangeArrowheads="1"/>
          </p:cNvSpPr>
          <p:nvPr/>
        </p:nvSpPr>
        <p:spPr bwMode="auto">
          <a:xfrm>
            <a:off x="234277" y="3276600"/>
            <a:ext cx="430887"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预期收益率</a:t>
            </a:r>
          </a:p>
        </p:txBody>
      </p:sp>
      <p:sp>
        <p:nvSpPr>
          <p:cNvPr id="2" name="文本框 1">
            <a:extLst>
              <a:ext uri="{FF2B5EF4-FFF2-40B4-BE49-F238E27FC236}">
                <a16:creationId xmlns:a16="http://schemas.microsoft.com/office/drawing/2014/main" id="{B46872CB-6F74-4926-AB3F-A2700762416C}"/>
              </a:ext>
            </a:extLst>
          </p:cNvPr>
          <p:cNvSpPr txBox="1"/>
          <p:nvPr/>
        </p:nvSpPr>
        <p:spPr>
          <a:xfrm>
            <a:off x="8802690" y="1420585"/>
            <a:ext cx="3063874" cy="4708981"/>
          </a:xfrm>
          <a:prstGeom prst="rect">
            <a:avLst/>
          </a:prstGeom>
          <a:solidFill>
            <a:srgbClr val="92D050"/>
          </a:solidFill>
        </p:spPr>
        <p:txBody>
          <a:bodyPr wrap="square" rtlCol="0">
            <a:spAutoFit/>
          </a:bodyPr>
          <a:lstStyle/>
          <a:p>
            <a:pPr algn="just"/>
            <a:r>
              <a:rPr lang="zh-CN" altLang="en-US" sz="2000" dirty="0">
                <a:latin typeface="华文宋体" panose="02010600040101010101" pitchFamily="2" charset="-122"/>
                <a:ea typeface="华文宋体" panose="02010600040101010101" pitchFamily="2" charset="-122"/>
              </a:rPr>
              <a:t>启示：</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无风险资产与风险资产形成的投资组合的期望收益与风险呈线性关系。</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投资者欲追求更大的收益，需投入更多资金于风险资产（股票、基金等）。甚至借钱投资，此时风险资产权重大于</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投资者如果担心风险，可以将投资于风险资产的比重降低，甚至为</a:t>
            </a:r>
            <a:r>
              <a:rPr lang="en-US" altLang="zh-CN" sz="2000" dirty="0">
                <a:latin typeface="华文宋体" panose="02010600040101010101" pitchFamily="2" charset="-122"/>
                <a:ea typeface="华文宋体" panose="02010600040101010101" pitchFamily="2" charset="-122"/>
              </a:rPr>
              <a:t>0</a:t>
            </a:r>
            <a:r>
              <a:rPr lang="zh-CN" altLang="en-US" sz="2000" dirty="0">
                <a:latin typeface="华文宋体" panose="02010600040101010101" pitchFamily="2" charset="-122"/>
                <a:ea typeface="华文宋体" panose="0201060004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 calcmode="lin" valueType="num">
                                      <p:cBhvr additive="base">
                                        <p:cTn id="7" dur="500" fill="hold"/>
                                        <p:tgtEl>
                                          <p:spTgt spid="205828"/>
                                        </p:tgtEl>
                                        <p:attrNameLst>
                                          <p:attrName>ppt_x</p:attrName>
                                        </p:attrNameLst>
                                      </p:cBhvr>
                                      <p:tavLst>
                                        <p:tav tm="0">
                                          <p:val>
                                            <p:strVal val="#ppt_x"/>
                                          </p:val>
                                        </p:tav>
                                        <p:tav tm="100000">
                                          <p:val>
                                            <p:strVal val="#ppt_x"/>
                                          </p:val>
                                        </p:tav>
                                      </p:tavLst>
                                    </p:anim>
                                    <p:anim calcmode="lin" valueType="num">
                                      <p:cBhvr additive="base">
                                        <p:cTn id="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9E5B217-7739-49BE-A954-6CC52422E20A}"/>
              </a:ext>
            </a:extLst>
          </p:cNvPr>
          <p:cNvSpPr>
            <a:spLocks noGrp="1" noChangeArrowheads="1"/>
          </p:cNvSpPr>
          <p:nvPr>
            <p:ph type="title"/>
          </p:nvPr>
        </p:nvSpPr>
        <p:spPr bwMode="auto">
          <a:xfrm>
            <a:off x="2131569" y="362231"/>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b="1" dirty="0">
                <a:ea typeface="宋体" panose="02010600030101010101" pitchFamily="2" charset="-122"/>
              </a:rPr>
              <a:t>什么是有效资产组合？</a:t>
            </a:r>
            <a:endParaRPr lang="en-US" altLang="zh-CN" sz="3600" b="1" dirty="0">
              <a:ea typeface="宋体" panose="02010600030101010101" pitchFamily="2" charset="-122"/>
            </a:endParaRPr>
          </a:p>
        </p:txBody>
      </p:sp>
      <p:grpSp>
        <p:nvGrpSpPr>
          <p:cNvPr id="208899" name="Group 3">
            <a:extLst>
              <a:ext uri="{FF2B5EF4-FFF2-40B4-BE49-F238E27FC236}">
                <a16:creationId xmlns:a16="http://schemas.microsoft.com/office/drawing/2014/main" id="{3BB8DDD8-9B7B-4C1E-ACCF-7A7F33D4C6CF}"/>
              </a:ext>
            </a:extLst>
          </p:cNvPr>
          <p:cNvGrpSpPr>
            <a:grpSpLocks/>
          </p:cNvGrpSpPr>
          <p:nvPr/>
        </p:nvGrpSpPr>
        <p:grpSpPr bwMode="auto">
          <a:xfrm>
            <a:off x="2409825" y="2238375"/>
            <a:ext cx="7772400" cy="4143376"/>
            <a:chOff x="525" y="914"/>
            <a:chExt cx="4972" cy="3021"/>
          </a:xfrm>
        </p:grpSpPr>
        <p:sp>
          <p:nvSpPr>
            <p:cNvPr id="208904" name="Rectangle 4">
              <a:extLst>
                <a:ext uri="{FF2B5EF4-FFF2-40B4-BE49-F238E27FC236}">
                  <a16:creationId xmlns:a16="http://schemas.microsoft.com/office/drawing/2014/main" id="{F0ADC453-7EEB-4CCB-894E-DABBF875D903}"/>
                </a:ext>
              </a:extLst>
            </p:cNvPr>
            <p:cNvSpPr>
              <a:spLocks noChangeArrowheads="1"/>
            </p:cNvSpPr>
            <p:nvPr/>
          </p:nvSpPr>
          <p:spPr bwMode="auto">
            <a:xfrm>
              <a:off x="833" y="987"/>
              <a:ext cx="4539" cy="24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08905" name="Line 5">
              <a:extLst>
                <a:ext uri="{FF2B5EF4-FFF2-40B4-BE49-F238E27FC236}">
                  <a16:creationId xmlns:a16="http://schemas.microsoft.com/office/drawing/2014/main" id="{E73207DD-5EE3-4457-BAFB-F19E978E2C78}"/>
                </a:ext>
              </a:extLst>
            </p:cNvPr>
            <p:cNvSpPr>
              <a:spLocks noChangeShapeType="1"/>
            </p:cNvSpPr>
            <p:nvPr/>
          </p:nvSpPr>
          <p:spPr bwMode="auto">
            <a:xfrm>
              <a:off x="833" y="3156"/>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6" name="Line 6">
              <a:extLst>
                <a:ext uri="{FF2B5EF4-FFF2-40B4-BE49-F238E27FC236}">
                  <a16:creationId xmlns:a16="http://schemas.microsoft.com/office/drawing/2014/main" id="{4140C44C-ED6F-4730-BDF4-0C0580E0696C}"/>
                </a:ext>
              </a:extLst>
            </p:cNvPr>
            <p:cNvSpPr>
              <a:spLocks noChangeShapeType="1"/>
            </p:cNvSpPr>
            <p:nvPr/>
          </p:nvSpPr>
          <p:spPr bwMode="auto">
            <a:xfrm>
              <a:off x="833" y="2845"/>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7" name="Line 7">
              <a:extLst>
                <a:ext uri="{FF2B5EF4-FFF2-40B4-BE49-F238E27FC236}">
                  <a16:creationId xmlns:a16="http://schemas.microsoft.com/office/drawing/2014/main" id="{B7DA93A4-6257-4807-9F34-8CDD12227116}"/>
                </a:ext>
              </a:extLst>
            </p:cNvPr>
            <p:cNvSpPr>
              <a:spLocks noChangeShapeType="1"/>
            </p:cNvSpPr>
            <p:nvPr/>
          </p:nvSpPr>
          <p:spPr bwMode="auto">
            <a:xfrm>
              <a:off x="833" y="2536"/>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8" name="Line 8">
              <a:extLst>
                <a:ext uri="{FF2B5EF4-FFF2-40B4-BE49-F238E27FC236}">
                  <a16:creationId xmlns:a16="http://schemas.microsoft.com/office/drawing/2014/main" id="{94FF2E7E-E8E8-4DE7-BBEE-1E8B42621D83}"/>
                </a:ext>
              </a:extLst>
            </p:cNvPr>
            <p:cNvSpPr>
              <a:spLocks noChangeShapeType="1"/>
            </p:cNvSpPr>
            <p:nvPr/>
          </p:nvSpPr>
          <p:spPr bwMode="auto">
            <a:xfrm>
              <a:off x="833" y="2227"/>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9" name="Line 9">
              <a:extLst>
                <a:ext uri="{FF2B5EF4-FFF2-40B4-BE49-F238E27FC236}">
                  <a16:creationId xmlns:a16="http://schemas.microsoft.com/office/drawing/2014/main" id="{143121B0-34D6-41BE-8A3A-DCA4A3E4A840}"/>
                </a:ext>
              </a:extLst>
            </p:cNvPr>
            <p:cNvSpPr>
              <a:spLocks noChangeShapeType="1"/>
            </p:cNvSpPr>
            <p:nvPr/>
          </p:nvSpPr>
          <p:spPr bwMode="auto">
            <a:xfrm>
              <a:off x="833" y="1916"/>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0" name="Line 10">
              <a:extLst>
                <a:ext uri="{FF2B5EF4-FFF2-40B4-BE49-F238E27FC236}">
                  <a16:creationId xmlns:a16="http://schemas.microsoft.com/office/drawing/2014/main" id="{3C652A1D-DD5B-4C84-B6B2-58AD2CE5F429}"/>
                </a:ext>
              </a:extLst>
            </p:cNvPr>
            <p:cNvSpPr>
              <a:spLocks noChangeShapeType="1"/>
            </p:cNvSpPr>
            <p:nvPr/>
          </p:nvSpPr>
          <p:spPr bwMode="auto">
            <a:xfrm>
              <a:off x="833" y="1607"/>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1" name="Line 11">
              <a:extLst>
                <a:ext uri="{FF2B5EF4-FFF2-40B4-BE49-F238E27FC236}">
                  <a16:creationId xmlns:a16="http://schemas.microsoft.com/office/drawing/2014/main" id="{D3D35AC8-4BC2-49BD-B9BE-B683C9A28BB6}"/>
                </a:ext>
              </a:extLst>
            </p:cNvPr>
            <p:cNvSpPr>
              <a:spLocks noChangeShapeType="1"/>
            </p:cNvSpPr>
            <p:nvPr/>
          </p:nvSpPr>
          <p:spPr bwMode="auto">
            <a:xfrm>
              <a:off x="833" y="1296"/>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2" name="Line 12">
              <a:extLst>
                <a:ext uri="{FF2B5EF4-FFF2-40B4-BE49-F238E27FC236}">
                  <a16:creationId xmlns:a16="http://schemas.microsoft.com/office/drawing/2014/main" id="{7F1E9E4D-228E-4BEA-A3BB-0CB732C306CB}"/>
                </a:ext>
              </a:extLst>
            </p:cNvPr>
            <p:cNvSpPr>
              <a:spLocks noChangeShapeType="1"/>
            </p:cNvSpPr>
            <p:nvPr/>
          </p:nvSpPr>
          <p:spPr bwMode="auto">
            <a:xfrm>
              <a:off x="833" y="987"/>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3" name="Line 13">
              <a:extLst>
                <a:ext uri="{FF2B5EF4-FFF2-40B4-BE49-F238E27FC236}">
                  <a16:creationId xmlns:a16="http://schemas.microsoft.com/office/drawing/2014/main" id="{8A4577D5-D8C9-4FCF-8473-A20959B82F8B}"/>
                </a:ext>
              </a:extLst>
            </p:cNvPr>
            <p:cNvSpPr>
              <a:spLocks noChangeShapeType="1"/>
            </p:cNvSpPr>
            <p:nvPr/>
          </p:nvSpPr>
          <p:spPr bwMode="auto">
            <a:xfrm>
              <a:off x="1590"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4" name="Line 14">
              <a:extLst>
                <a:ext uri="{FF2B5EF4-FFF2-40B4-BE49-F238E27FC236}">
                  <a16:creationId xmlns:a16="http://schemas.microsoft.com/office/drawing/2014/main" id="{247CC008-B02F-4F3A-977B-500AD1E175BA}"/>
                </a:ext>
              </a:extLst>
            </p:cNvPr>
            <p:cNvSpPr>
              <a:spLocks noChangeShapeType="1"/>
            </p:cNvSpPr>
            <p:nvPr/>
          </p:nvSpPr>
          <p:spPr bwMode="auto">
            <a:xfrm>
              <a:off x="2346"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5" name="Line 15">
              <a:extLst>
                <a:ext uri="{FF2B5EF4-FFF2-40B4-BE49-F238E27FC236}">
                  <a16:creationId xmlns:a16="http://schemas.microsoft.com/office/drawing/2014/main" id="{02A66AAF-83A3-4E5A-B943-1961860F12CE}"/>
                </a:ext>
              </a:extLst>
            </p:cNvPr>
            <p:cNvSpPr>
              <a:spLocks noChangeShapeType="1"/>
            </p:cNvSpPr>
            <p:nvPr/>
          </p:nvSpPr>
          <p:spPr bwMode="auto">
            <a:xfrm>
              <a:off x="3103"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6" name="Line 16">
              <a:extLst>
                <a:ext uri="{FF2B5EF4-FFF2-40B4-BE49-F238E27FC236}">
                  <a16:creationId xmlns:a16="http://schemas.microsoft.com/office/drawing/2014/main" id="{B097CB14-1A69-48FC-B8CB-E9579B1697F9}"/>
                </a:ext>
              </a:extLst>
            </p:cNvPr>
            <p:cNvSpPr>
              <a:spLocks noChangeShapeType="1"/>
            </p:cNvSpPr>
            <p:nvPr/>
          </p:nvSpPr>
          <p:spPr bwMode="auto">
            <a:xfrm>
              <a:off x="3859"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7" name="Line 17">
              <a:extLst>
                <a:ext uri="{FF2B5EF4-FFF2-40B4-BE49-F238E27FC236}">
                  <a16:creationId xmlns:a16="http://schemas.microsoft.com/office/drawing/2014/main" id="{3D7659C0-451E-4726-AEBE-D9F822FA591E}"/>
                </a:ext>
              </a:extLst>
            </p:cNvPr>
            <p:cNvSpPr>
              <a:spLocks noChangeShapeType="1"/>
            </p:cNvSpPr>
            <p:nvPr/>
          </p:nvSpPr>
          <p:spPr bwMode="auto">
            <a:xfrm>
              <a:off x="4616"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8" name="Line 18">
              <a:extLst>
                <a:ext uri="{FF2B5EF4-FFF2-40B4-BE49-F238E27FC236}">
                  <a16:creationId xmlns:a16="http://schemas.microsoft.com/office/drawing/2014/main" id="{97A4E010-4F9F-4DB0-A85A-514A5BD8C6C3}"/>
                </a:ext>
              </a:extLst>
            </p:cNvPr>
            <p:cNvSpPr>
              <a:spLocks noChangeShapeType="1"/>
            </p:cNvSpPr>
            <p:nvPr/>
          </p:nvSpPr>
          <p:spPr bwMode="auto">
            <a:xfrm>
              <a:off x="5372"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19" name="Rectangle 19">
              <a:extLst>
                <a:ext uri="{FF2B5EF4-FFF2-40B4-BE49-F238E27FC236}">
                  <a16:creationId xmlns:a16="http://schemas.microsoft.com/office/drawing/2014/main" id="{91439113-4F0A-477A-A686-5A27DBC3F0F3}"/>
                </a:ext>
              </a:extLst>
            </p:cNvPr>
            <p:cNvSpPr>
              <a:spLocks noChangeArrowheads="1"/>
            </p:cNvSpPr>
            <p:nvPr/>
          </p:nvSpPr>
          <p:spPr bwMode="auto">
            <a:xfrm>
              <a:off x="833" y="987"/>
              <a:ext cx="4539" cy="2478"/>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08920" name="Line 20">
              <a:extLst>
                <a:ext uri="{FF2B5EF4-FFF2-40B4-BE49-F238E27FC236}">
                  <a16:creationId xmlns:a16="http://schemas.microsoft.com/office/drawing/2014/main" id="{7FB55298-B72A-4BB9-97D5-3014FC7509A9}"/>
                </a:ext>
              </a:extLst>
            </p:cNvPr>
            <p:cNvSpPr>
              <a:spLocks noChangeShapeType="1"/>
            </p:cNvSpPr>
            <p:nvPr/>
          </p:nvSpPr>
          <p:spPr bwMode="auto">
            <a:xfrm>
              <a:off x="833" y="987"/>
              <a:ext cx="1" cy="247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1" name="Line 21">
              <a:extLst>
                <a:ext uri="{FF2B5EF4-FFF2-40B4-BE49-F238E27FC236}">
                  <a16:creationId xmlns:a16="http://schemas.microsoft.com/office/drawing/2014/main" id="{A06F7123-EF51-4007-8268-218EC3CC8361}"/>
                </a:ext>
              </a:extLst>
            </p:cNvPr>
            <p:cNvSpPr>
              <a:spLocks noChangeShapeType="1"/>
            </p:cNvSpPr>
            <p:nvPr/>
          </p:nvSpPr>
          <p:spPr bwMode="auto">
            <a:xfrm>
              <a:off x="795" y="3465"/>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2" name="Line 22">
              <a:extLst>
                <a:ext uri="{FF2B5EF4-FFF2-40B4-BE49-F238E27FC236}">
                  <a16:creationId xmlns:a16="http://schemas.microsoft.com/office/drawing/2014/main" id="{7C0EFDDC-4C9B-43A3-A33B-716559B03DFC}"/>
                </a:ext>
              </a:extLst>
            </p:cNvPr>
            <p:cNvSpPr>
              <a:spLocks noChangeShapeType="1"/>
            </p:cNvSpPr>
            <p:nvPr/>
          </p:nvSpPr>
          <p:spPr bwMode="auto">
            <a:xfrm>
              <a:off x="795" y="315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3" name="Line 23">
              <a:extLst>
                <a:ext uri="{FF2B5EF4-FFF2-40B4-BE49-F238E27FC236}">
                  <a16:creationId xmlns:a16="http://schemas.microsoft.com/office/drawing/2014/main" id="{E33ADF99-9D9E-41AC-AE12-30E320A99B77}"/>
                </a:ext>
              </a:extLst>
            </p:cNvPr>
            <p:cNvSpPr>
              <a:spLocks noChangeShapeType="1"/>
            </p:cNvSpPr>
            <p:nvPr/>
          </p:nvSpPr>
          <p:spPr bwMode="auto">
            <a:xfrm>
              <a:off x="795" y="2845"/>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4" name="Line 24">
              <a:extLst>
                <a:ext uri="{FF2B5EF4-FFF2-40B4-BE49-F238E27FC236}">
                  <a16:creationId xmlns:a16="http://schemas.microsoft.com/office/drawing/2014/main" id="{9E98B0BA-AF88-4F3B-AC48-82B24010B30D}"/>
                </a:ext>
              </a:extLst>
            </p:cNvPr>
            <p:cNvSpPr>
              <a:spLocks noChangeShapeType="1"/>
            </p:cNvSpPr>
            <p:nvPr/>
          </p:nvSpPr>
          <p:spPr bwMode="auto">
            <a:xfrm>
              <a:off x="795" y="253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5" name="Line 25">
              <a:extLst>
                <a:ext uri="{FF2B5EF4-FFF2-40B4-BE49-F238E27FC236}">
                  <a16:creationId xmlns:a16="http://schemas.microsoft.com/office/drawing/2014/main" id="{B79A1B21-F2EE-4002-888A-DAC91A4124C9}"/>
                </a:ext>
              </a:extLst>
            </p:cNvPr>
            <p:cNvSpPr>
              <a:spLocks noChangeShapeType="1"/>
            </p:cNvSpPr>
            <p:nvPr/>
          </p:nvSpPr>
          <p:spPr bwMode="auto">
            <a:xfrm>
              <a:off x="795" y="2227"/>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6" name="Line 26">
              <a:extLst>
                <a:ext uri="{FF2B5EF4-FFF2-40B4-BE49-F238E27FC236}">
                  <a16:creationId xmlns:a16="http://schemas.microsoft.com/office/drawing/2014/main" id="{682D55D6-ED4C-4694-8A3C-CEF1C1183278}"/>
                </a:ext>
              </a:extLst>
            </p:cNvPr>
            <p:cNvSpPr>
              <a:spLocks noChangeShapeType="1"/>
            </p:cNvSpPr>
            <p:nvPr/>
          </p:nvSpPr>
          <p:spPr bwMode="auto">
            <a:xfrm>
              <a:off x="795" y="191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7" name="Line 27">
              <a:extLst>
                <a:ext uri="{FF2B5EF4-FFF2-40B4-BE49-F238E27FC236}">
                  <a16:creationId xmlns:a16="http://schemas.microsoft.com/office/drawing/2014/main" id="{3EC50A48-6E6C-4733-88A8-AD84A0D87E99}"/>
                </a:ext>
              </a:extLst>
            </p:cNvPr>
            <p:cNvSpPr>
              <a:spLocks noChangeShapeType="1"/>
            </p:cNvSpPr>
            <p:nvPr/>
          </p:nvSpPr>
          <p:spPr bwMode="auto">
            <a:xfrm>
              <a:off x="795" y="1607"/>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8" name="Line 28">
              <a:extLst>
                <a:ext uri="{FF2B5EF4-FFF2-40B4-BE49-F238E27FC236}">
                  <a16:creationId xmlns:a16="http://schemas.microsoft.com/office/drawing/2014/main" id="{2FDCD709-C3A6-43B1-8E46-73C7D46C345C}"/>
                </a:ext>
              </a:extLst>
            </p:cNvPr>
            <p:cNvSpPr>
              <a:spLocks noChangeShapeType="1"/>
            </p:cNvSpPr>
            <p:nvPr/>
          </p:nvSpPr>
          <p:spPr bwMode="auto">
            <a:xfrm>
              <a:off x="795" y="129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29" name="Line 29">
              <a:extLst>
                <a:ext uri="{FF2B5EF4-FFF2-40B4-BE49-F238E27FC236}">
                  <a16:creationId xmlns:a16="http://schemas.microsoft.com/office/drawing/2014/main" id="{4D2D280C-4A86-4F97-8986-CCDFC002B6A5}"/>
                </a:ext>
              </a:extLst>
            </p:cNvPr>
            <p:cNvSpPr>
              <a:spLocks noChangeShapeType="1"/>
            </p:cNvSpPr>
            <p:nvPr/>
          </p:nvSpPr>
          <p:spPr bwMode="auto">
            <a:xfrm>
              <a:off x="795" y="987"/>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0" name="Line 30">
              <a:extLst>
                <a:ext uri="{FF2B5EF4-FFF2-40B4-BE49-F238E27FC236}">
                  <a16:creationId xmlns:a16="http://schemas.microsoft.com/office/drawing/2014/main" id="{6CD5D653-80B9-420E-AD78-573B262D1CFE}"/>
                </a:ext>
              </a:extLst>
            </p:cNvPr>
            <p:cNvSpPr>
              <a:spLocks noChangeShapeType="1"/>
            </p:cNvSpPr>
            <p:nvPr/>
          </p:nvSpPr>
          <p:spPr bwMode="auto">
            <a:xfrm>
              <a:off x="833" y="3465"/>
              <a:ext cx="45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1" name="Line 31">
              <a:extLst>
                <a:ext uri="{FF2B5EF4-FFF2-40B4-BE49-F238E27FC236}">
                  <a16:creationId xmlns:a16="http://schemas.microsoft.com/office/drawing/2014/main" id="{A74AF437-2955-40AB-8CFF-E28BD773BCD8}"/>
                </a:ext>
              </a:extLst>
            </p:cNvPr>
            <p:cNvSpPr>
              <a:spLocks noChangeShapeType="1"/>
            </p:cNvSpPr>
            <p:nvPr/>
          </p:nvSpPr>
          <p:spPr bwMode="auto">
            <a:xfrm flipV="1">
              <a:off x="833"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2" name="Line 32">
              <a:extLst>
                <a:ext uri="{FF2B5EF4-FFF2-40B4-BE49-F238E27FC236}">
                  <a16:creationId xmlns:a16="http://schemas.microsoft.com/office/drawing/2014/main" id="{EC5747FD-316B-446E-A54F-1174C7D10886}"/>
                </a:ext>
              </a:extLst>
            </p:cNvPr>
            <p:cNvSpPr>
              <a:spLocks noChangeShapeType="1"/>
            </p:cNvSpPr>
            <p:nvPr/>
          </p:nvSpPr>
          <p:spPr bwMode="auto">
            <a:xfrm flipV="1">
              <a:off x="1590"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3" name="Line 33">
              <a:extLst>
                <a:ext uri="{FF2B5EF4-FFF2-40B4-BE49-F238E27FC236}">
                  <a16:creationId xmlns:a16="http://schemas.microsoft.com/office/drawing/2014/main" id="{08A66E22-90FA-44E9-B7EA-1FC86803EF0F}"/>
                </a:ext>
              </a:extLst>
            </p:cNvPr>
            <p:cNvSpPr>
              <a:spLocks noChangeShapeType="1"/>
            </p:cNvSpPr>
            <p:nvPr/>
          </p:nvSpPr>
          <p:spPr bwMode="auto">
            <a:xfrm flipV="1">
              <a:off x="2346"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4" name="Line 34">
              <a:extLst>
                <a:ext uri="{FF2B5EF4-FFF2-40B4-BE49-F238E27FC236}">
                  <a16:creationId xmlns:a16="http://schemas.microsoft.com/office/drawing/2014/main" id="{06C36E2D-28B1-4921-8160-C3AC8F10F06E}"/>
                </a:ext>
              </a:extLst>
            </p:cNvPr>
            <p:cNvSpPr>
              <a:spLocks noChangeShapeType="1"/>
            </p:cNvSpPr>
            <p:nvPr/>
          </p:nvSpPr>
          <p:spPr bwMode="auto">
            <a:xfrm flipV="1">
              <a:off x="3103"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5" name="Line 35">
              <a:extLst>
                <a:ext uri="{FF2B5EF4-FFF2-40B4-BE49-F238E27FC236}">
                  <a16:creationId xmlns:a16="http://schemas.microsoft.com/office/drawing/2014/main" id="{91A4DA56-11DC-407F-BACD-8D4F66646070}"/>
                </a:ext>
              </a:extLst>
            </p:cNvPr>
            <p:cNvSpPr>
              <a:spLocks noChangeShapeType="1"/>
            </p:cNvSpPr>
            <p:nvPr/>
          </p:nvSpPr>
          <p:spPr bwMode="auto">
            <a:xfrm flipV="1">
              <a:off x="3859"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6" name="Line 36">
              <a:extLst>
                <a:ext uri="{FF2B5EF4-FFF2-40B4-BE49-F238E27FC236}">
                  <a16:creationId xmlns:a16="http://schemas.microsoft.com/office/drawing/2014/main" id="{BE066153-B134-413A-88A8-A7649B7F7DBE}"/>
                </a:ext>
              </a:extLst>
            </p:cNvPr>
            <p:cNvSpPr>
              <a:spLocks noChangeShapeType="1"/>
            </p:cNvSpPr>
            <p:nvPr/>
          </p:nvSpPr>
          <p:spPr bwMode="auto">
            <a:xfrm flipV="1">
              <a:off x="4616"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7" name="Line 37">
              <a:extLst>
                <a:ext uri="{FF2B5EF4-FFF2-40B4-BE49-F238E27FC236}">
                  <a16:creationId xmlns:a16="http://schemas.microsoft.com/office/drawing/2014/main" id="{AA039909-8C49-4448-AB85-4AFF02DE42F8}"/>
                </a:ext>
              </a:extLst>
            </p:cNvPr>
            <p:cNvSpPr>
              <a:spLocks noChangeShapeType="1"/>
            </p:cNvSpPr>
            <p:nvPr/>
          </p:nvSpPr>
          <p:spPr bwMode="auto">
            <a:xfrm flipV="1">
              <a:off x="5372" y="3465"/>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8" name="Freeform 38">
              <a:extLst>
                <a:ext uri="{FF2B5EF4-FFF2-40B4-BE49-F238E27FC236}">
                  <a16:creationId xmlns:a16="http://schemas.microsoft.com/office/drawing/2014/main" id="{870DD66E-BBFF-4AA4-A904-4215BC2650F0}"/>
                </a:ext>
              </a:extLst>
            </p:cNvPr>
            <p:cNvSpPr>
              <a:spLocks/>
            </p:cNvSpPr>
            <p:nvPr/>
          </p:nvSpPr>
          <p:spPr bwMode="auto">
            <a:xfrm>
              <a:off x="3811" y="1248"/>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FF0000"/>
            </a:solidFill>
            <a:ln w="12700">
              <a:solidFill>
                <a:srgbClr val="FF0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39" name="Freeform 39">
              <a:extLst>
                <a:ext uri="{FF2B5EF4-FFF2-40B4-BE49-F238E27FC236}">
                  <a16:creationId xmlns:a16="http://schemas.microsoft.com/office/drawing/2014/main" id="{6012ACCC-5F42-4E8B-8F78-329C107C21D0}"/>
                </a:ext>
              </a:extLst>
            </p:cNvPr>
            <p:cNvSpPr>
              <a:spLocks/>
            </p:cNvSpPr>
            <p:nvPr/>
          </p:nvSpPr>
          <p:spPr bwMode="auto">
            <a:xfrm>
              <a:off x="3046" y="1558"/>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40" name="Rectangle 40">
              <a:extLst>
                <a:ext uri="{FF2B5EF4-FFF2-40B4-BE49-F238E27FC236}">
                  <a16:creationId xmlns:a16="http://schemas.microsoft.com/office/drawing/2014/main" id="{CA1CBF99-4AE7-4297-ABC7-A6E697742703}"/>
                </a:ext>
              </a:extLst>
            </p:cNvPr>
            <p:cNvSpPr>
              <a:spLocks noChangeArrowheads="1"/>
            </p:cNvSpPr>
            <p:nvPr/>
          </p:nvSpPr>
          <p:spPr bwMode="auto">
            <a:xfrm>
              <a:off x="697" y="339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1" name="Rectangle 41">
              <a:extLst>
                <a:ext uri="{FF2B5EF4-FFF2-40B4-BE49-F238E27FC236}">
                  <a16:creationId xmlns:a16="http://schemas.microsoft.com/office/drawing/2014/main" id="{69CA06BA-2F37-422B-AA2E-0A76D3E08C4B}"/>
                </a:ext>
              </a:extLst>
            </p:cNvPr>
            <p:cNvSpPr>
              <a:spLocks noChangeArrowheads="1"/>
            </p:cNvSpPr>
            <p:nvPr/>
          </p:nvSpPr>
          <p:spPr bwMode="auto">
            <a:xfrm>
              <a:off x="525" y="3083"/>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0.02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2" name="Rectangle 42">
              <a:extLst>
                <a:ext uri="{FF2B5EF4-FFF2-40B4-BE49-F238E27FC236}">
                  <a16:creationId xmlns:a16="http://schemas.microsoft.com/office/drawing/2014/main" id="{2BCF97C3-9625-4E17-ACE5-831B7EE05126}"/>
                </a:ext>
              </a:extLst>
            </p:cNvPr>
            <p:cNvSpPr>
              <a:spLocks noChangeArrowheads="1"/>
            </p:cNvSpPr>
            <p:nvPr/>
          </p:nvSpPr>
          <p:spPr bwMode="auto">
            <a:xfrm>
              <a:off x="525" y="2772"/>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0.04</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3" name="Rectangle 43">
              <a:extLst>
                <a:ext uri="{FF2B5EF4-FFF2-40B4-BE49-F238E27FC236}">
                  <a16:creationId xmlns:a16="http://schemas.microsoft.com/office/drawing/2014/main" id="{57655D04-0B09-418C-A502-FABB32D8B2B9}"/>
                </a:ext>
              </a:extLst>
            </p:cNvPr>
            <p:cNvSpPr>
              <a:spLocks noChangeArrowheads="1"/>
            </p:cNvSpPr>
            <p:nvPr/>
          </p:nvSpPr>
          <p:spPr bwMode="auto">
            <a:xfrm>
              <a:off x="525" y="2463"/>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0.06</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4" name="Rectangle 44">
              <a:extLst>
                <a:ext uri="{FF2B5EF4-FFF2-40B4-BE49-F238E27FC236}">
                  <a16:creationId xmlns:a16="http://schemas.microsoft.com/office/drawing/2014/main" id="{AE690EFD-C35E-4CC4-9FFE-C5F94960E1DF}"/>
                </a:ext>
              </a:extLst>
            </p:cNvPr>
            <p:cNvSpPr>
              <a:spLocks noChangeArrowheads="1"/>
            </p:cNvSpPr>
            <p:nvPr/>
          </p:nvSpPr>
          <p:spPr bwMode="auto">
            <a:xfrm>
              <a:off x="525" y="2154"/>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0.08</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5" name="Rectangle 45">
              <a:extLst>
                <a:ext uri="{FF2B5EF4-FFF2-40B4-BE49-F238E27FC236}">
                  <a16:creationId xmlns:a16="http://schemas.microsoft.com/office/drawing/2014/main" id="{10D9B271-CDB9-4604-A6E2-F766B5D55DB5}"/>
                </a:ext>
              </a:extLst>
            </p:cNvPr>
            <p:cNvSpPr>
              <a:spLocks noChangeArrowheads="1"/>
            </p:cNvSpPr>
            <p:nvPr/>
          </p:nvSpPr>
          <p:spPr bwMode="auto">
            <a:xfrm>
              <a:off x="594" y="1843"/>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6" name="Rectangle 46">
              <a:extLst>
                <a:ext uri="{FF2B5EF4-FFF2-40B4-BE49-F238E27FC236}">
                  <a16:creationId xmlns:a16="http://schemas.microsoft.com/office/drawing/2014/main" id="{6A119C83-BE1A-46E1-B6E3-70023CFE8FAF}"/>
                </a:ext>
              </a:extLst>
            </p:cNvPr>
            <p:cNvSpPr>
              <a:spLocks noChangeArrowheads="1"/>
            </p:cNvSpPr>
            <p:nvPr/>
          </p:nvSpPr>
          <p:spPr bwMode="auto">
            <a:xfrm>
              <a:off x="525" y="1534"/>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7" name="Rectangle 47">
              <a:extLst>
                <a:ext uri="{FF2B5EF4-FFF2-40B4-BE49-F238E27FC236}">
                  <a16:creationId xmlns:a16="http://schemas.microsoft.com/office/drawing/2014/main" id="{3E9935F4-9263-4836-9EAF-7B2467C692FC}"/>
                </a:ext>
              </a:extLst>
            </p:cNvPr>
            <p:cNvSpPr>
              <a:spLocks noChangeArrowheads="1"/>
            </p:cNvSpPr>
            <p:nvPr/>
          </p:nvSpPr>
          <p:spPr bwMode="auto">
            <a:xfrm>
              <a:off x="525" y="1223"/>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0.14</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8" name="Rectangle 48">
              <a:extLst>
                <a:ext uri="{FF2B5EF4-FFF2-40B4-BE49-F238E27FC236}">
                  <a16:creationId xmlns:a16="http://schemas.microsoft.com/office/drawing/2014/main" id="{20BA7305-E188-4AE0-8165-B15540C4D5D2}"/>
                </a:ext>
              </a:extLst>
            </p:cNvPr>
            <p:cNvSpPr>
              <a:spLocks noChangeArrowheads="1"/>
            </p:cNvSpPr>
            <p:nvPr/>
          </p:nvSpPr>
          <p:spPr bwMode="auto">
            <a:xfrm>
              <a:off x="525" y="914"/>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0.16</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49" name="Rectangle 49">
              <a:extLst>
                <a:ext uri="{FF2B5EF4-FFF2-40B4-BE49-F238E27FC236}">
                  <a16:creationId xmlns:a16="http://schemas.microsoft.com/office/drawing/2014/main" id="{D87FE4BB-3399-47B7-ABEB-B90D91467F0E}"/>
                </a:ext>
              </a:extLst>
            </p:cNvPr>
            <p:cNvSpPr>
              <a:spLocks noChangeArrowheads="1"/>
            </p:cNvSpPr>
            <p:nvPr/>
          </p:nvSpPr>
          <p:spPr bwMode="auto">
            <a:xfrm>
              <a:off x="830" y="357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0" name="Rectangle 50">
              <a:extLst>
                <a:ext uri="{FF2B5EF4-FFF2-40B4-BE49-F238E27FC236}">
                  <a16:creationId xmlns:a16="http://schemas.microsoft.com/office/drawing/2014/main" id="{A4C8A3FE-51E2-4FE9-BDB6-FC4CB96A6670}"/>
                </a:ext>
              </a:extLst>
            </p:cNvPr>
            <p:cNvSpPr>
              <a:spLocks noChangeArrowheads="1"/>
            </p:cNvSpPr>
            <p:nvPr/>
          </p:nvSpPr>
          <p:spPr bwMode="auto">
            <a:xfrm>
              <a:off x="1502" y="3575"/>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0.05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1" name="Rectangle 51">
              <a:extLst>
                <a:ext uri="{FF2B5EF4-FFF2-40B4-BE49-F238E27FC236}">
                  <a16:creationId xmlns:a16="http://schemas.microsoft.com/office/drawing/2014/main" id="{4229DB64-1A98-4D2D-BC3A-4149B2D51B48}"/>
                </a:ext>
              </a:extLst>
            </p:cNvPr>
            <p:cNvSpPr>
              <a:spLocks noChangeArrowheads="1"/>
            </p:cNvSpPr>
            <p:nvPr/>
          </p:nvSpPr>
          <p:spPr bwMode="auto">
            <a:xfrm>
              <a:off x="2293" y="3575"/>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2" name="Rectangle 52">
              <a:extLst>
                <a:ext uri="{FF2B5EF4-FFF2-40B4-BE49-F238E27FC236}">
                  <a16:creationId xmlns:a16="http://schemas.microsoft.com/office/drawing/2014/main" id="{98853B88-073C-4433-9ECD-63042E92F44E}"/>
                </a:ext>
              </a:extLst>
            </p:cNvPr>
            <p:cNvSpPr>
              <a:spLocks noChangeArrowheads="1"/>
            </p:cNvSpPr>
            <p:nvPr/>
          </p:nvSpPr>
          <p:spPr bwMode="auto">
            <a:xfrm>
              <a:off x="3015" y="3575"/>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0.15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3" name="Rectangle 53">
              <a:extLst>
                <a:ext uri="{FF2B5EF4-FFF2-40B4-BE49-F238E27FC236}">
                  <a16:creationId xmlns:a16="http://schemas.microsoft.com/office/drawing/2014/main" id="{75C58761-B5AC-4E55-A9BB-3CA6336DE070}"/>
                </a:ext>
              </a:extLst>
            </p:cNvPr>
            <p:cNvSpPr>
              <a:spLocks noChangeArrowheads="1"/>
            </p:cNvSpPr>
            <p:nvPr/>
          </p:nvSpPr>
          <p:spPr bwMode="auto">
            <a:xfrm>
              <a:off x="3806" y="3575"/>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0.2</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4" name="Rectangle 54">
              <a:extLst>
                <a:ext uri="{FF2B5EF4-FFF2-40B4-BE49-F238E27FC236}">
                  <a16:creationId xmlns:a16="http://schemas.microsoft.com/office/drawing/2014/main" id="{FF8C3E0B-7E56-4FEA-9D37-12CFF19F13D1}"/>
                </a:ext>
              </a:extLst>
            </p:cNvPr>
            <p:cNvSpPr>
              <a:spLocks noChangeArrowheads="1"/>
            </p:cNvSpPr>
            <p:nvPr/>
          </p:nvSpPr>
          <p:spPr bwMode="auto">
            <a:xfrm>
              <a:off x="4528" y="3575"/>
              <a:ext cx="24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0.25</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5" name="Rectangle 55">
              <a:extLst>
                <a:ext uri="{FF2B5EF4-FFF2-40B4-BE49-F238E27FC236}">
                  <a16:creationId xmlns:a16="http://schemas.microsoft.com/office/drawing/2014/main" id="{27C6A028-938E-4F42-8B43-282A30B31E91}"/>
                </a:ext>
              </a:extLst>
            </p:cNvPr>
            <p:cNvSpPr>
              <a:spLocks noChangeArrowheads="1"/>
            </p:cNvSpPr>
            <p:nvPr/>
          </p:nvSpPr>
          <p:spPr bwMode="auto">
            <a:xfrm>
              <a:off x="5319" y="3575"/>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a:solidFill>
                    <a:srgbClr val="000000"/>
                  </a:solidFill>
                  <a:latin typeface="Arial" panose="020B0604020202020204" pitchFamily="34" charset="0"/>
                  <a:ea typeface="宋体" panose="02010600030101010101" pitchFamily="2" charset="-122"/>
                </a:rPr>
                <a:t>0.3</a:t>
              </a: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8956" name="Rectangle 56">
              <a:extLst>
                <a:ext uri="{FF2B5EF4-FFF2-40B4-BE49-F238E27FC236}">
                  <a16:creationId xmlns:a16="http://schemas.microsoft.com/office/drawing/2014/main" id="{0579B42A-A22D-4557-BD27-1359CF7B8372}"/>
                </a:ext>
              </a:extLst>
            </p:cNvPr>
            <p:cNvSpPr>
              <a:spLocks noChangeArrowheads="1"/>
            </p:cNvSpPr>
            <p:nvPr/>
          </p:nvSpPr>
          <p:spPr bwMode="auto">
            <a:xfrm>
              <a:off x="2876" y="3780"/>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b="1">
                  <a:solidFill>
                    <a:srgbClr val="000000"/>
                  </a:solidFill>
                  <a:latin typeface="Arial" panose="020B0604020202020204" pitchFamily="34" charset="0"/>
                  <a:ea typeface="宋体" panose="02010600030101010101" pitchFamily="2" charset="-122"/>
                </a:rPr>
                <a:t>标准差</a:t>
              </a:r>
              <a:endParaRPr lang="en-US" altLang="zh-CN" sz="2400">
                <a:solidFill>
                  <a:srgbClr val="000000"/>
                </a:solidFill>
                <a:latin typeface="Times New Roman" panose="02020603050405020304" pitchFamily="18" charset="0"/>
                <a:ea typeface="宋体" panose="02010600030101010101" pitchFamily="2" charset="-122"/>
              </a:endParaRPr>
            </a:p>
          </p:txBody>
        </p:sp>
        <p:sp>
          <p:nvSpPr>
            <p:cNvPr id="208957" name="Freeform 58">
              <a:extLst>
                <a:ext uri="{FF2B5EF4-FFF2-40B4-BE49-F238E27FC236}">
                  <a16:creationId xmlns:a16="http://schemas.microsoft.com/office/drawing/2014/main" id="{F0CC35DD-644C-4309-BC46-316FDC0BADD0}"/>
                </a:ext>
              </a:extLst>
            </p:cNvPr>
            <p:cNvSpPr>
              <a:spLocks/>
            </p:cNvSpPr>
            <p:nvPr/>
          </p:nvSpPr>
          <p:spPr bwMode="auto">
            <a:xfrm>
              <a:off x="790" y="2496"/>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FF0000"/>
            </a:solidFill>
            <a:ln w="12700">
              <a:solidFill>
                <a:srgbClr val="FF0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58" name="Line 59">
              <a:extLst>
                <a:ext uri="{FF2B5EF4-FFF2-40B4-BE49-F238E27FC236}">
                  <a16:creationId xmlns:a16="http://schemas.microsoft.com/office/drawing/2014/main" id="{8EB20E7B-BA84-4357-83B1-CCA51782E6E1}"/>
                </a:ext>
              </a:extLst>
            </p:cNvPr>
            <p:cNvSpPr>
              <a:spLocks noChangeShapeType="1"/>
            </p:cNvSpPr>
            <p:nvPr/>
          </p:nvSpPr>
          <p:spPr bwMode="auto">
            <a:xfrm flipV="1">
              <a:off x="816" y="1296"/>
              <a:ext cx="3072"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59" name="Freeform 60">
              <a:extLst>
                <a:ext uri="{FF2B5EF4-FFF2-40B4-BE49-F238E27FC236}">
                  <a16:creationId xmlns:a16="http://schemas.microsoft.com/office/drawing/2014/main" id="{A2CA76A6-447B-46CB-87A3-8D051BF31E33}"/>
                </a:ext>
              </a:extLst>
            </p:cNvPr>
            <p:cNvSpPr>
              <a:spLocks/>
            </p:cNvSpPr>
            <p:nvPr/>
          </p:nvSpPr>
          <p:spPr bwMode="auto">
            <a:xfrm>
              <a:off x="1551" y="2186"/>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60" name="Freeform 61">
              <a:extLst>
                <a:ext uri="{FF2B5EF4-FFF2-40B4-BE49-F238E27FC236}">
                  <a16:creationId xmlns:a16="http://schemas.microsoft.com/office/drawing/2014/main" id="{042FE906-C2C0-4CA7-8BBC-54268525DBC9}"/>
                </a:ext>
              </a:extLst>
            </p:cNvPr>
            <p:cNvSpPr>
              <a:spLocks/>
            </p:cNvSpPr>
            <p:nvPr/>
          </p:nvSpPr>
          <p:spPr bwMode="auto">
            <a:xfrm>
              <a:off x="2304" y="1872"/>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8000"/>
            </a:solidFill>
            <a:ln w="12700">
              <a:solidFill>
                <a:srgbClr val="008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61" name="Text Box 62">
              <a:extLst>
                <a:ext uri="{FF2B5EF4-FFF2-40B4-BE49-F238E27FC236}">
                  <a16:creationId xmlns:a16="http://schemas.microsoft.com/office/drawing/2014/main" id="{88D81D9C-CAF4-4798-8D9F-4EA547F1146B}"/>
                </a:ext>
              </a:extLst>
            </p:cNvPr>
            <p:cNvSpPr txBox="1">
              <a:spLocks noChangeArrowheads="1"/>
            </p:cNvSpPr>
            <p:nvPr/>
          </p:nvSpPr>
          <p:spPr bwMode="auto">
            <a:xfrm>
              <a:off x="3840" y="12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S</a:t>
              </a:r>
            </a:p>
          </p:txBody>
        </p:sp>
        <p:sp>
          <p:nvSpPr>
            <p:cNvPr id="208962" name="Text Box 63">
              <a:extLst>
                <a:ext uri="{FF2B5EF4-FFF2-40B4-BE49-F238E27FC236}">
                  <a16:creationId xmlns:a16="http://schemas.microsoft.com/office/drawing/2014/main" id="{3E9E3548-6591-4CCD-A231-3AD1B645D125}"/>
                </a:ext>
              </a:extLst>
            </p:cNvPr>
            <p:cNvSpPr txBox="1">
              <a:spLocks noChangeArrowheads="1"/>
            </p:cNvSpPr>
            <p:nvPr/>
          </p:nvSpPr>
          <p:spPr bwMode="auto">
            <a:xfrm>
              <a:off x="3024" y="15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J</a:t>
              </a:r>
            </a:p>
          </p:txBody>
        </p:sp>
        <p:sp>
          <p:nvSpPr>
            <p:cNvPr id="208963" name="Text Box 64">
              <a:extLst>
                <a:ext uri="{FF2B5EF4-FFF2-40B4-BE49-F238E27FC236}">
                  <a16:creationId xmlns:a16="http://schemas.microsoft.com/office/drawing/2014/main" id="{E1A79490-8014-49C5-808C-552410B13083}"/>
                </a:ext>
              </a:extLst>
            </p:cNvPr>
            <p:cNvSpPr txBox="1">
              <a:spLocks noChangeArrowheads="1"/>
            </p:cNvSpPr>
            <p:nvPr/>
          </p:nvSpPr>
          <p:spPr bwMode="auto">
            <a:xfrm>
              <a:off x="2304" y="18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H</a:t>
              </a:r>
            </a:p>
          </p:txBody>
        </p:sp>
        <p:sp>
          <p:nvSpPr>
            <p:cNvPr id="208964" name="Text Box 65">
              <a:extLst>
                <a:ext uri="{FF2B5EF4-FFF2-40B4-BE49-F238E27FC236}">
                  <a16:creationId xmlns:a16="http://schemas.microsoft.com/office/drawing/2014/main" id="{30EFAF20-4B84-4A72-B913-A8BA728F7EBF}"/>
                </a:ext>
              </a:extLst>
            </p:cNvPr>
            <p:cNvSpPr txBox="1">
              <a:spLocks noChangeArrowheads="1"/>
            </p:cNvSpPr>
            <p:nvPr/>
          </p:nvSpPr>
          <p:spPr bwMode="auto">
            <a:xfrm>
              <a:off x="816" y="254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F</a:t>
              </a:r>
            </a:p>
          </p:txBody>
        </p:sp>
        <p:sp>
          <p:nvSpPr>
            <p:cNvPr id="208965" name="Text Box 66">
              <a:extLst>
                <a:ext uri="{FF2B5EF4-FFF2-40B4-BE49-F238E27FC236}">
                  <a16:creationId xmlns:a16="http://schemas.microsoft.com/office/drawing/2014/main" id="{9A680067-9828-416E-9910-E85A0BBB6D43}"/>
                </a:ext>
              </a:extLst>
            </p:cNvPr>
            <p:cNvSpPr txBox="1">
              <a:spLocks noChangeArrowheads="1"/>
            </p:cNvSpPr>
            <p:nvPr/>
          </p:nvSpPr>
          <p:spPr bwMode="auto">
            <a:xfrm>
              <a:off x="1488" y="220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G</a:t>
              </a:r>
            </a:p>
          </p:txBody>
        </p:sp>
        <p:sp>
          <p:nvSpPr>
            <p:cNvPr id="208966" name="Text Box 67">
              <a:extLst>
                <a:ext uri="{FF2B5EF4-FFF2-40B4-BE49-F238E27FC236}">
                  <a16:creationId xmlns:a16="http://schemas.microsoft.com/office/drawing/2014/main" id="{D7BFCD37-0C55-4782-8707-E5CFE989E1B3}"/>
                </a:ext>
              </a:extLst>
            </p:cNvPr>
            <p:cNvSpPr txBox="1">
              <a:spLocks noChangeArrowheads="1"/>
            </p:cNvSpPr>
            <p:nvPr/>
          </p:nvSpPr>
          <p:spPr bwMode="auto">
            <a:xfrm>
              <a:off x="3072" y="22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a:solidFill>
                    <a:srgbClr val="000000"/>
                  </a:solidFill>
                  <a:latin typeface="Times New Roman" panose="02020603050405020304" pitchFamily="18" charset="0"/>
                  <a:ea typeface="宋体" panose="02010600030101010101" pitchFamily="2" charset="-122"/>
                </a:rPr>
                <a:t>R</a:t>
              </a:r>
            </a:p>
          </p:txBody>
        </p:sp>
        <p:sp>
          <p:nvSpPr>
            <p:cNvPr id="208967" name="Freeform 68">
              <a:extLst>
                <a:ext uri="{FF2B5EF4-FFF2-40B4-BE49-F238E27FC236}">
                  <a16:creationId xmlns:a16="http://schemas.microsoft.com/office/drawing/2014/main" id="{21DEA063-BA46-4AEA-A3A7-CCD660EA1E9C}"/>
                </a:ext>
              </a:extLst>
            </p:cNvPr>
            <p:cNvSpPr>
              <a:spLocks/>
            </p:cNvSpPr>
            <p:nvPr/>
          </p:nvSpPr>
          <p:spPr bwMode="auto">
            <a:xfrm>
              <a:off x="3072" y="2171"/>
              <a:ext cx="96" cy="96"/>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FF0000"/>
            </a:solidFill>
            <a:ln w="12700">
              <a:solidFill>
                <a:srgbClr val="FF0000"/>
              </a:solidFill>
              <a:round/>
              <a:headEnd/>
              <a:tailEnd/>
            </a:ln>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sp>
        <p:nvSpPr>
          <p:cNvPr id="208900" name="Text Box 69">
            <a:extLst>
              <a:ext uri="{FF2B5EF4-FFF2-40B4-BE49-F238E27FC236}">
                <a16:creationId xmlns:a16="http://schemas.microsoft.com/office/drawing/2014/main" id="{1DB178AB-F63A-4C08-B8C3-626A50BB8029}"/>
              </a:ext>
            </a:extLst>
          </p:cNvPr>
          <p:cNvSpPr txBox="1">
            <a:spLocks noChangeArrowheads="1"/>
          </p:cNvSpPr>
          <p:nvPr/>
        </p:nvSpPr>
        <p:spPr bwMode="auto">
          <a:xfrm>
            <a:off x="7881938" y="3954463"/>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en-US" altLang="zh-CN" sz="2400" i="1">
                <a:solidFill>
                  <a:srgbClr val="000000"/>
                </a:solidFill>
                <a:latin typeface="Times New Roman" panose="02020603050405020304" pitchFamily="18" charset="0"/>
                <a:ea typeface="宋体" panose="02010600030101010101" pitchFamily="2" charset="-122"/>
              </a:rPr>
              <a:t>inefficient</a:t>
            </a:r>
          </a:p>
        </p:txBody>
      </p:sp>
      <p:sp>
        <p:nvSpPr>
          <p:cNvPr id="208901" name="Line 70">
            <a:extLst>
              <a:ext uri="{FF2B5EF4-FFF2-40B4-BE49-F238E27FC236}">
                <a16:creationId xmlns:a16="http://schemas.microsoft.com/office/drawing/2014/main" id="{25AFC0D4-6F57-465D-B4A3-74E196DAEB6A}"/>
              </a:ext>
            </a:extLst>
          </p:cNvPr>
          <p:cNvSpPr>
            <a:spLocks noChangeShapeType="1"/>
          </p:cNvSpPr>
          <p:nvPr/>
        </p:nvSpPr>
        <p:spPr bwMode="auto">
          <a:xfrm>
            <a:off x="6600855" y="4026844"/>
            <a:ext cx="1247745" cy="224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2" name="Line 71">
            <a:extLst>
              <a:ext uri="{FF2B5EF4-FFF2-40B4-BE49-F238E27FC236}">
                <a16:creationId xmlns:a16="http://schemas.microsoft.com/office/drawing/2014/main" id="{394A0701-F3B9-4803-8DFA-068D48603F78}"/>
              </a:ext>
            </a:extLst>
          </p:cNvPr>
          <p:cNvSpPr>
            <a:spLocks noChangeShapeType="1"/>
          </p:cNvSpPr>
          <p:nvPr/>
        </p:nvSpPr>
        <p:spPr bwMode="auto">
          <a:xfrm>
            <a:off x="78486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08903" name="文本框 1">
            <a:extLst>
              <a:ext uri="{FF2B5EF4-FFF2-40B4-BE49-F238E27FC236}">
                <a16:creationId xmlns:a16="http://schemas.microsoft.com/office/drawing/2014/main" id="{E83D9EE2-636E-4A30-84C6-A558FD409122}"/>
              </a:ext>
            </a:extLst>
          </p:cNvPr>
          <p:cNvSpPr txBox="1">
            <a:spLocks noChangeArrowheads="1"/>
          </p:cNvSpPr>
          <p:nvPr/>
        </p:nvSpPr>
        <p:spPr bwMode="auto">
          <a:xfrm>
            <a:off x="1871856" y="3512521"/>
            <a:ext cx="430887"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b="1" dirty="0">
                <a:solidFill>
                  <a:srgbClr val="000000"/>
                </a:solidFill>
                <a:latin typeface="Times New Roman" panose="02020603050405020304" pitchFamily="18" charset="0"/>
                <a:ea typeface="宋体" panose="02010600030101010101" pitchFamily="2" charset="-122"/>
              </a:rPr>
              <a:t>预期收益率</a:t>
            </a:r>
          </a:p>
        </p:txBody>
      </p:sp>
      <p:sp>
        <p:nvSpPr>
          <p:cNvPr id="72" name="Rectangle 3">
            <a:extLst>
              <a:ext uri="{FF2B5EF4-FFF2-40B4-BE49-F238E27FC236}">
                <a16:creationId xmlns:a16="http://schemas.microsoft.com/office/drawing/2014/main" id="{84064C0D-8148-4031-9054-8632C5F3A632}"/>
              </a:ext>
            </a:extLst>
          </p:cNvPr>
          <p:cNvSpPr txBox="1">
            <a:spLocks noChangeArrowheads="1"/>
          </p:cNvSpPr>
          <p:nvPr/>
        </p:nvSpPr>
        <p:spPr>
          <a:xfrm>
            <a:off x="1717290" y="1102892"/>
            <a:ext cx="9198113" cy="1055708"/>
          </a:xfrm>
          <a:prstGeom prst="rect">
            <a:avLst/>
          </a:prstGeom>
        </p:spPr>
        <p:txBody>
          <a:bodyPr/>
          <a:lst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a:lstStyle>
          <a:p>
            <a:pPr algn="just">
              <a:lnSpc>
                <a:spcPct val="125000"/>
              </a:lnSpc>
            </a:pPr>
            <a:r>
              <a:rPr lang="zh-CN" altLang="en-US" sz="2400" b="1" kern="0" dirty="0">
                <a:latin typeface="Cambria" panose="02040503050406030204" pitchFamily="18" charset="0"/>
                <a:ea typeface="宋体" panose="02010600030101010101" pitchFamily="2" charset="-122"/>
              </a:rPr>
              <a:t>一个有效的资产组合是指：在特定风险水平下向投资者提供最高可能的预期收益率的资产组合。</a:t>
            </a:r>
          </a:p>
        </p:txBody>
      </p:sp>
    </p:spTree>
  </p:cSld>
  <p:clrMapOvr>
    <a:masterClrMapping/>
  </p:clrMapOvr>
  <p:transition>
    <p:spli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8" name="Rectangle 4">
            <a:extLst>
              <a:ext uri="{FF2B5EF4-FFF2-40B4-BE49-F238E27FC236}">
                <a16:creationId xmlns:a16="http://schemas.microsoft.com/office/drawing/2014/main" id="{BB9AE519-144F-49FC-B074-A6209170041E}"/>
              </a:ext>
            </a:extLst>
          </p:cNvPr>
          <p:cNvSpPr>
            <a:spLocks noGrp="1" noChangeArrowheads="1"/>
          </p:cNvSpPr>
          <p:nvPr>
            <p:ph type="title"/>
          </p:nvPr>
        </p:nvSpPr>
        <p:spPr bwMode="auto">
          <a:xfrm>
            <a:off x="1919288" y="620713"/>
            <a:ext cx="8229600" cy="8636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两种风险资产的可行集合</a:t>
            </a:r>
            <a:endParaRPr lang="en-US" altLang="zh-CN" dirty="0">
              <a:effectLst>
                <a:outerShdw blurRad="38100" dist="38100" dir="2700000" algn="tl">
                  <a:srgbClr val="C0C0C0"/>
                </a:outerShdw>
              </a:effectLst>
              <a:ea typeface="宋体" pitchFamily="2" charset="-122"/>
            </a:endParaRPr>
          </a:p>
        </p:txBody>
      </p:sp>
      <p:graphicFrame>
        <p:nvGraphicFramePr>
          <p:cNvPr id="211971" name="Object 5">
            <a:extLst>
              <a:ext uri="{FF2B5EF4-FFF2-40B4-BE49-F238E27FC236}">
                <a16:creationId xmlns:a16="http://schemas.microsoft.com/office/drawing/2014/main" id="{0EEB5C9F-D77E-4382-9974-4F2E0E36F99E}"/>
              </a:ext>
            </a:extLst>
          </p:cNvPr>
          <p:cNvGraphicFramePr>
            <a:graphicFrameLocks noChangeAspect="1"/>
          </p:cNvGraphicFramePr>
          <p:nvPr/>
        </p:nvGraphicFramePr>
        <p:xfrm>
          <a:off x="4054476" y="3201989"/>
          <a:ext cx="5370513" cy="587375"/>
        </p:xfrm>
        <a:graphic>
          <a:graphicData uri="http://schemas.openxmlformats.org/presentationml/2006/ole">
            <mc:AlternateContent xmlns:mc="http://schemas.openxmlformats.org/markup-compatibility/2006">
              <mc:Choice xmlns:v="urn:schemas-microsoft-com:vml" Requires="v">
                <p:oleObj name="Equation" r:id="rId2" imgW="2203635" imgH="145881" progId="Equation.DSMT4">
                  <p:embed/>
                </p:oleObj>
              </mc:Choice>
              <mc:Fallback>
                <p:oleObj name="Equation" r:id="rId2" imgW="2203635" imgH="145881" progId="Equation.DSMT4">
                  <p:embed/>
                  <p:pic>
                    <p:nvPicPr>
                      <p:cNvPr id="211971" name="Object 5">
                        <a:extLst>
                          <a:ext uri="{FF2B5EF4-FFF2-40B4-BE49-F238E27FC236}">
                            <a16:creationId xmlns:a16="http://schemas.microsoft.com/office/drawing/2014/main" id="{0EEB5C9F-D77E-4382-9974-4F2E0E36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6" y="3201989"/>
                        <a:ext cx="537051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1972" name="Object 6">
            <a:extLst>
              <a:ext uri="{FF2B5EF4-FFF2-40B4-BE49-F238E27FC236}">
                <a16:creationId xmlns:a16="http://schemas.microsoft.com/office/drawing/2014/main" id="{FEA2BE82-A01F-4F3A-8CBE-AA9137D37491}"/>
              </a:ext>
            </a:extLst>
          </p:cNvPr>
          <p:cNvGraphicFramePr>
            <a:graphicFrameLocks noChangeAspect="1"/>
          </p:cNvGraphicFramePr>
          <p:nvPr>
            <p:extLst>
              <p:ext uri="{D42A27DB-BD31-4B8C-83A1-F6EECF244321}">
                <p14:modId xmlns:p14="http://schemas.microsoft.com/office/powerpoint/2010/main" val="3206239996"/>
              </p:ext>
            </p:extLst>
          </p:nvPr>
        </p:nvGraphicFramePr>
        <p:xfrm>
          <a:off x="4260056" y="2535537"/>
          <a:ext cx="3671887" cy="523875"/>
        </p:xfrm>
        <a:graphic>
          <a:graphicData uri="http://schemas.openxmlformats.org/presentationml/2006/ole">
            <mc:AlternateContent xmlns:mc="http://schemas.openxmlformats.org/markup-compatibility/2006">
              <mc:Choice xmlns:v="urn:schemas-microsoft-com:vml" Requires="v">
                <p:oleObj name="Equation" r:id="rId4" imgW="1453965" imgH="133196" progId="Equation.DSMT4">
                  <p:embed/>
                </p:oleObj>
              </mc:Choice>
              <mc:Fallback>
                <p:oleObj name="Equation" r:id="rId4" imgW="1453965" imgH="133196" progId="Equation.DSMT4">
                  <p:embed/>
                  <p:pic>
                    <p:nvPicPr>
                      <p:cNvPr id="211972" name="Object 6">
                        <a:extLst>
                          <a:ext uri="{FF2B5EF4-FFF2-40B4-BE49-F238E27FC236}">
                            <a16:creationId xmlns:a16="http://schemas.microsoft.com/office/drawing/2014/main" id="{FEA2BE82-A01F-4F3A-8CBE-AA9137D37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056" y="2535537"/>
                        <a:ext cx="3671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1973" name="Text Box 8">
            <a:extLst>
              <a:ext uri="{FF2B5EF4-FFF2-40B4-BE49-F238E27FC236}">
                <a16:creationId xmlns:a16="http://schemas.microsoft.com/office/drawing/2014/main" id="{ECF3665C-83C7-4937-8EDE-D4E022D5ECA8}"/>
              </a:ext>
            </a:extLst>
          </p:cNvPr>
          <p:cNvSpPr txBox="1">
            <a:spLocks noChangeArrowheads="1"/>
          </p:cNvSpPr>
          <p:nvPr/>
        </p:nvSpPr>
        <p:spPr bwMode="auto">
          <a:xfrm>
            <a:off x="3227389" y="2566643"/>
            <a:ext cx="9060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400" b="1" dirty="0">
                <a:solidFill>
                  <a:srgbClr val="0000FF"/>
                </a:solidFill>
                <a:latin typeface="Times New Roman" panose="02020603050405020304" pitchFamily="18" charset="0"/>
                <a:ea typeface="宋体" panose="02010600030101010101" pitchFamily="2" charset="-122"/>
              </a:rPr>
              <a:t>收益</a:t>
            </a:r>
            <a:r>
              <a:rPr lang="en-US" altLang="zh-CN" sz="2400" b="1" dirty="0">
                <a:solidFill>
                  <a:srgbClr val="0000FF"/>
                </a:solidFill>
                <a:latin typeface="Times New Roman" panose="02020603050405020304" pitchFamily="18" charset="0"/>
                <a:ea typeface="宋体" panose="02010600030101010101" pitchFamily="2" charset="-122"/>
              </a:rPr>
              <a:t>:</a:t>
            </a:r>
          </a:p>
        </p:txBody>
      </p:sp>
      <p:sp>
        <p:nvSpPr>
          <p:cNvPr id="211974" name="Text Box 9">
            <a:extLst>
              <a:ext uri="{FF2B5EF4-FFF2-40B4-BE49-F238E27FC236}">
                <a16:creationId xmlns:a16="http://schemas.microsoft.com/office/drawing/2014/main" id="{3719D005-D17B-46B3-B810-99BFEE070279}"/>
              </a:ext>
            </a:extLst>
          </p:cNvPr>
          <p:cNvSpPr txBox="1">
            <a:spLocks noChangeArrowheads="1"/>
          </p:cNvSpPr>
          <p:nvPr/>
        </p:nvSpPr>
        <p:spPr bwMode="auto">
          <a:xfrm>
            <a:off x="3227389" y="3275013"/>
            <a:ext cx="9060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400" b="1" dirty="0">
                <a:solidFill>
                  <a:srgbClr val="0000FF"/>
                </a:solidFill>
                <a:latin typeface="Times New Roman" panose="02020603050405020304" pitchFamily="18" charset="0"/>
                <a:ea typeface="宋体" panose="02010600030101010101" pitchFamily="2" charset="-122"/>
              </a:rPr>
              <a:t>风险</a:t>
            </a:r>
            <a:r>
              <a:rPr lang="en-US" altLang="zh-CN" sz="2400" b="1" dirty="0">
                <a:solidFill>
                  <a:srgbClr val="0000FF"/>
                </a:solidFill>
                <a:latin typeface="Times New Roman" panose="02020603050405020304" pitchFamily="18" charset="0"/>
                <a:ea typeface="宋体" panose="02010600030101010101" pitchFamily="2" charset="-122"/>
              </a:rPr>
              <a:t>:</a:t>
            </a:r>
          </a:p>
        </p:txBody>
      </p:sp>
      <p:sp>
        <p:nvSpPr>
          <p:cNvPr id="211975" name="Rectangle 10">
            <a:extLst>
              <a:ext uri="{FF2B5EF4-FFF2-40B4-BE49-F238E27FC236}">
                <a16:creationId xmlns:a16="http://schemas.microsoft.com/office/drawing/2014/main" id="{088FA9FF-6C4D-43FA-B2D3-5D96872B5E9E}"/>
              </a:ext>
            </a:extLst>
          </p:cNvPr>
          <p:cNvSpPr>
            <a:spLocks noGrp="1" noChangeArrowheads="1"/>
          </p:cNvSpPr>
          <p:nvPr>
            <p:ph type="body" sz="half" idx="1"/>
          </p:nvPr>
        </p:nvSpPr>
        <p:spPr>
          <a:xfrm>
            <a:off x="2230438" y="1676401"/>
            <a:ext cx="7918450" cy="3971925"/>
          </a:xfrm>
        </p:spPr>
        <p:txBody>
          <a:bodyPr vert="horz" wrap="square" lIns="92075" tIns="46038" rIns="92075" bIns="46038" numCol="1" anchor="t" anchorCtr="0" compatLnSpc="1">
            <a:prstTxWarp prst="textNoShape">
              <a:avLst/>
            </a:prstTxWarp>
          </a:bodyPr>
          <a:lstStyle/>
          <a:p>
            <a:r>
              <a:rPr lang="zh-CN" altLang="en-US" sz="2800" b="1" dirty="0">
                <a:ea typeface="宋体" panose="02010600030101010101" pitchFamily="2" charset="-122"/>
              </a:rPr>
              <a:t>已知</a:t>
            </a:r>
            <a:r>
              <a:rPr lang="en-US" altLang="zh-CN" sz="2800" b="1" dirty="0">
                <a:ea typeface="宋体" panose="02010600030101010101" pitchFamily="2" charset="-122"/>
              </a:rPr>
              <a:t>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7D422DC3-3362-4AEA-9539-C2BCB8AF8833}"/>
              </a:ext>
            </a:extLst>
          </p:cNvPr>
          <p:cNvSpPr>
            <a:spLocks noGrp="1" noChangeArrowheads="1"/>
          </p:cNvSpPr>
          <p:nvPr>
            <p:ph type="title"/>
          </p:nvPr>
        </p:nvSpPr>
        <p:spPr bwMode="auto">
          <a:xfrm>
            <a:off x="2209800" y="425450"/>
            <a:ext cx="7772400" cy="151288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b="1" dirty="0">
                <a:effectLst>
                  <a:outerShdw blurRad="38100" dist="38100" dir="2700000" algn="tl">
                    <a:srgbClr val="C0C0C0"/>
                  </a:outerShdw>
                </a:effectLst>
                <a:ea typeface="楷体_GB2312" pitchFamily="49" charset="-122"/>
              </a:rPr>
              <a:t>资产组合基本概念</a:t>
            </a:r>
            <a:br>
              <a:rPr lang="en-US" altLang="zh-CN" sz="4000" b="1" dirty="0">
                <a:effectLst>
                  <a:outerShdw blurRad="38100" dist="38100" dir="2700000" algn="tl">
                    <a:srgbClr val="C0C0C0"/>
                  </a:outerShdw>
                </a:effectLst>
                <a:ea typeface="楷体_GB2312" pitchFamily="49" charset="-122"/>
              </a:rPr>
            </a:br>
            <a:r>
              <a:rPr lang="en-US" altLang="zh-CN" sz="2800" dirty="0">
                <a:effectLst>
                  <a:outerShdw blurRad="38100" dist="38100" dir="2700000" algn="tl">
                    <a:srgbClr val="C0C0C0"/>
                  </a:outerShdw>
                </a:effectLst>
                <a:ea typeface="宋体" pitchFamily="2" charset="-122"/>
              </a:rPr>
              <a:t>Portfolio Opportunities &amp; Selection </a:t>
            </a:r>
            <a:br>
              <a:rPr lang="en-US" altLang="zh-CN" sz="4000" dirty="0">
                <a:effectLst>
                  <a:outerShdw blurRad="38100" dist="38100" dir="2700000" algn="tl">
                    <a:srgbClr val="C0C0C0"/>
                  </a:outerShdw>
                </a:effectLst>
                <a:ea typeface="宋体" pitchFamily="2" charset="-122"/>
              </a:rPr>
            </a:br>
            <a:endParaRPr lang="en-US" altLang="zh-CN" sz="3600" b="1" dirty="0">
              <a:effectLst>
                <a:outerShdw blurRad="38100" dist="38100" dir="2700000" algn="tl">
                  <a:srgbClr val="C0C0C0"/>
                </a:outerShdw>
              </a:effectLst>
              <a:ea typeface="楷体_GB2312" pitchFamily="49" charset="-122"/>
            </a:endParaRPr>
          </a:p>
        </p:txBody>
      </p:sp>
      <p:sp>
        <p:nvSpPr>
          <p:cNvPr id="707587" name="Rectangle 3">
            <a:extLst>
              <a:ext uri="{FF2B5EF4-FFF2-40B4-BE49-F238E27FC236}">
                <a16:creationId xmlns:a16="http://schemas.microsoft.com/office/drawing/2014/main" id="{33DB1308-4592-4F7B-90BE-05635B7CD4D8}"/>
              </a:ext>
            </a:extLst>
          </p:cNvPr>
          <p:cNvSpPr>
            <a:spLocks noGrp="1" noChangeArrowheads="1"/>
          </p:cNvSpPr>
          <p:nvPr>
            <p:ph type="body" idx="1"/>
          </p:nvPr>
        </p:nvSpPr>
        <p:spPr>
          <a:xfrm>
            <a:off x="1171575" y="1621632"/>
            <a:ext cx="9039225" cy="3569494"/>
          </a:xfrm>
        </p:spPr>
        <p:txBody>
          <a:bodyPr/>
          <a:lstStyle/>
          <a:p>
            <a:pPr algn="just">
              <a:lnSpc>
                <a:spcPct val="125000"/>
              </a:lnSpc>
            </a:pPr>
            <a:r>
              <a:rPr lang="zh-CN" altLang="en-US" sz="2400" b="1" dirty="0">
                <a:ea typeface="宋体" panose="02010600030101010101" pitchFamily="2" charset="-122"/>
              </a:rPr>
              <a:t>组合，顾名思义不同的东西混合在一起。本文的组合（</a:t>
            </a:r>
            <a:r>
              <a:rPr lang="en-US" altLang="zh-CN" sz="2400" b="1" dirty="0">
                <a:ea typeface="宋体" panose="02010600030101010101" pitchFamily="2" charset="-122"/>
              </a:rPr>
              <a:t>Portfolio</a:t>
            </a:r>
            <a:r>
              <a:rPr lang="zh-CN" altLang="en-US" sz="2400" b="1" dirty="0">
                <a:ea typeface="宋体" panose="02010600030101010101" pitchFamily="2" charset="-122"/>
              </a:rPr>
              <a:t>）部分基于拉丁语的</a:t>
            </a:r>
            <a:r>
              <a:rPr lang="en-US" altLang="zh-CN" sz="2400" b="1" dirty="0">
                <a:ea typeface="宋体" panose="02010600030101010101" pitchFamily="2" charset="-122"/>
              </a:rPr>
              <a:t>folium</a:t>
            </a:r>
            <a:r>
              <a:rPr lang="zh-CN" altLang="en-US" sz="2400" b="1" dirty="0">
                <a:ea typeface="宋体" panose="02010600030101010101" pitchFamily="2" charset="-122"/>
              </a:rPr>
              <a:t>，意思是“叶子，纸张”。一本艺术家的作品集通常展示了该艺术家的才能。一个人的财富组合（</a:t>
            </a:r>
            <a:r>
              <a:rPr lang="en-US" altLang="zh-CN" sz="2400" b="1" dirty="0">
                <a:ea typeface="宋体" panose="02010600030101010101" pitchFamily="2" charset="-122"/>
              </a:rPr>
              <a:t>wealth portfolio</a:t>
            </a:r>
            <a:r>
              <a:rPr lang="zh-CN" altLang="en-US" sz="2400" b="1" dirty="0">
                <a:ea typeface="宋体" panose="02010600030101010101" pitchFamily="2" charset="-122"/>
              </a:rPr>
              <a:t>）包括其所有资产和负债：</a:t>
            </a:r>
            <a:endParaRPr lang="en-US" altLang="zh-CN" sz="2400" b="1" dirty="0">
              <a:ea typeface="宋体" panose="02010600030101010101" pitchFamily="2" charset="-122"/>
            </a:endParaRPr>
          </a:p>
          <a:p>
            <a:pPr lvl="1" algn="just">
              <a:lnSpc>
                <a:spcPct val="125000"/>
              </a:lnSpc>
              <a:buClr>
                <a:srgbClr val="FF00FF"/>
              </a:buClr>
              <a:buSzPct val="85000"/>
              <a:buFont typeface="Times New Roman" panose="02020603050405020304" pitchFamily="18" charset="0"/>
              <a:buChar char="–"/>
            </a:pPr>
            <a:r>
              <a:rPr lang="zh-CN" altLang="en-US" sz="2400" b="1" dirty="0">
                <a:ea typeface="宋体" panose="02010600030101010101" pitchFamily="2" charset="-122"/>
              </a:rPr>
              <a:t>资产：股票、债券、非公司企业的份额、别墅或公寓、养老金福利、保险单等；</a:t>
            </a:r>
          </a:p>
          <a:p>
            <a:pPr lvl="1" algn="just">
              <a:lnSpc>
                <a:spcPct val="125000"/>
              </a:lnSpc>
              <a:buClr>
                <a:srgbClr val="FF00FF"/>
              </a:buClr>
              <a:buSzPct val="85000"/>
              <a:buFont typeface="Times New Roman" panose="02020603050405020304" pitchFamily="18" charset="0"/>
              <a:buChar char="–"/>
            </a:pPr>
            <a:r>
              <a:rPr lang="zh-CN" altLang="en-US" sz="2400" b="1" dirty="0">
                <a:ea typeface="宋体" panose="02010600030101010101" pitchFamily="2" charset="-122"/>
              </a:rPr>
              <a:t>负债：学生贷款、汽车贷款、住房抵押贷款等。</a:t>
            </a:r>
            <a:endParaRPr lang="en-US" altLang="zh-CN" sz="2400" dirty="0">
              <a:ea typeface="宋体" panose="02010600030101010101" pitchFamily="2" charset="-122"/>
            </a:endParaRPr>
          </a:p>
        </p:txBody>
      </p:sp>
      <p:sp>
        <p:nvSpPr>
          <p:cNvPr id="2" name="文本框 1">
            <a:extLst>
              <a:ext uri="{FF2B5EF4-FFF2-40B4-BE49-F238E27FC236}">
                <a16:creationId xmlns:a16="http://schemas.microsoft.com/office/drawing/2014/main" id="{A7B7068E-A82E-4716-BF4F-599803A3FFDB}"/>
              </a:ext>
            </a:extLst>
          </p:cNvPr>
          <p:cNvSpPr txBox="1"/>
          <p:nvPr/>
        </p:nvSpPr>
        <p:spPr>
          <a:xfrm>
            <a:off x="1466850" y="5191126"/>
            <a:ext cx="8743950" cy="830997"/>
          </a:xfrm>
          <a:prstGeom prst="rect">
            <a:avLst/>
          </a:prstGeom>
          <a:solidFill>
            <a:schemeClr val="accent2"/>
          </a:solidFill>
        </p:spPr>
        <p:txBody>
          <a:bodyPr wrap="square" rtlCol="0">
            <a:spAutoFit/>
          </a:bodyPr>
          <a:lstStyle/>
          <a:p>
            <a:r>
              <a:rPr lang="zh-CN" altLang="en-US" sz="2400" dirty="0"/>
              <a:t>小案例：某家庭股票基金</a:t>
            </a:r>
            <a:r>
              <a:rPr lang="en-US" altLang="zh-CN" sz="2400" dirty="0"/>
              <a:t>300</a:t>
            </a:r>
            <a:r>
              <a:rPr lang="zh-CN" altLang="en-US" sz="2400" dirty="0"/>
              <a:t>万元，货币基金</a:t>
            </a:r>
            <a:r>
              <a:rPr lang="en-US" altLang="zh-CN" sz="2400" dirty="0"/>
              <a:t>20</a:t>
            </a:r>
            <a:r>
              <a:rPr lang="zh-CN" altLang="en-US" sz="2400" dirty="0"/>
              <a:t>万元，房屋</a:t>
            </a:r>
            <a:r>
              <a:rPr lang="en-US" altLang="zh-CN" sz="2400" dirty="0"/>
              <a:t>3</a:t>
            </a:r>
            <a:r>
              <a:rPr lang="zh-CN" altLang="en-US" sz="2400" dirty="0"/>
              <a:t>套价值</a:t>
            </a:r>
            <a:r>
              <a:rPr lang="en-US" altLang="zh-CN" sz="2400" dirty="0"/>
              <a:t>200</a:t>
            </a:r>
            <a:r>
              <a:rPr lang="zh-CN" altLang="en-US" sz="2400" dirty="0"/>
              <a:t>万元，保险</a:t>
            </a:r>
            <a:r>
              <a:rPr lang="en-US" altLang="zh-CN" sz="2400" dirty="0"/>
              <a:t>10</a:t>
            </a:r>
            <a:r>
              <a:rPr lang="zh-CN" altLang="en-US" sz="2400" dirty="0"/>
              <a:t>万元，住房按揭贷款</a:t>
            </a:r>
            <a:r>
              <a:rPr lang="en-US" altLang="zh-CN" sz="2400" dirty="0"/>
              <a:t>50</a:t>
            </a:r>
            <a:r>
              <a:rPr lang="zh-CN" altLang="en-US" sz="2400" dirty="0"/>
              <a:t>万元。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07587">
                                            <p:txEl>
                                              <p:pRg st="0" end="0"/>
                                            </p:txEl>
                                          </p:spTgt>
                                        </p:tgtEl>
                                        <p:attrNameLst>
                                          <p:attrName>style.visibility</p:attrName>
                                        </p:attrNameLst>
                                      </p:cBhvr>
                                      <p:to>
                                        <p:strVal val="visible"/>
                                      </p:to>
                                    </p:set>
                                    <p:animEffect transition="in" filter="wipe(up)">
                                      <p:cBhvr>
                                        <p:cTn id="7" dur="500"/>
                                        <p:tgtEl>
                                          <p:spTgt spid="70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7587">
                                            <p:txEl>
                                              <p:pRg st="1" end="1"/>
                                            </p:txEl>
                                          </p:spTgt>
                                        </p:tgtEl>
                                        <p:attrNameLst>
                                          <p:attrName>style.visibility</p:attrName>
                                        </p:attrNameLst>
                                      </p:cBhvr>
                                      <p:to>
                                        <p:strVal val="visible"/>
                                      </p:to>
                                    </p:set>
                                    <p:animEffect transition="in" filter="wipe(up)">
                                      <p:cBhvr>
                                        <p:cTn id="12" dur="500"/>
                                        <p:tgtEl>
                                          <p:spTgt spid="707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07587">
                                            <p:txEl>
                                              <p:pRg st="2" end="2"/>
                                            </p:txEl>
                                          </p:spTgt>
                                        </p:tgtEl>
                                        <p:attrNameLst>
                                          <p:attrName>style.visibility</p:attrName>
                                        </p:attrNameLst>
                                      </p:cBhvr>
                                      <p:to>
                                        <p:strVal val="visible"/>
                                      </p:to>
                                    </p:set>
                                    <p:animEffect transition="in" filter="wipe(up)">
                                      <p:cBhvr>
                                        <p:cTn id="17" dur="500"/>
                                        <p:tgtEl>
                                          <p:spTgt spid="7075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039FB2EC-541F-4483-BBFC-9CA505BC038E}"/>
              </a:ext>
            </a:extLst>
          </p:cNvPr>
          <p:cNvSpPr>
            <a:spLocks noChangeArrowheads="1"/>
          </p:cNvSpPr>
          <p:nvPr/>
        </p:nvSpPr>
        <p:spPr bwMode="auto">
          <a:xfrm>
            <a:off x="2208213" y="1557338"/>
            <a:ext cx="7632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lnSpc>
                <a:spcPct val="105000"/>
              </a:lnSpc>
              <a:spcAft>
                <a:spcPct val="0"/>
              </a:spcAft>
            </a:pPr>
            <a:r>
              <a:rPr lang="zh-CN" altLang="en-US" sz="2400" b="1" dirty="0">
                <a:solidFill>
                  <a:srgbClr val="000000"/>
                </a:solidFill>
                <a:latin typeface="Times New Roman" panose="02020603050405020304" pitchFamily="18" charset="0"/>
                <a:ea typeface="宋体" panose="02010600030101010101" pitchFamily="2" charset="-122"/>
              </a:rPr>
              <a:t>假设存在风险资产</a:t>
            </a:r>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和资产</a:t>
            </a:r>
            <a:r>
              <a:rPr lang="en-US" altLang="zh-CN" sz="2400" b="1" dirty="0">
                <a:solidFill>
                  <a:srgbClr val="000000"/>
                </a:solidFill>
                <a:latin typeface="Times New Roman" panose="02020603050405020304" pitchFamily="18" charset="0"/>
                <a:ea typeface="宋体" panose="02010600030101010101" pitchFamily="2" charset="-122"/>
              </a:rPr>
              <a:t>2.</a:t>
            </a:r>
          </a:p>
        </p:txBody>
      </p:sp>
      <p:sp>
        <p:nvSpPr>
          <p:cNvPr id="722948" name="Rectangle 4">
            <a:extLst>
              <a:ext uri="{FF2B5EF4-FFF2-40B4-BE49-F238E27FC236}">
                <a16:creationId xmlns:a16="http://schemas.microsoft.com/office/drawing/2014/main" id="{825BF527-6D8C-4EC5-9F21-BD123B8FA66C}"/>
              </a:ext>
            </a:extLst>
          </p:cNvPr>
          <p:cNvSpPr>
            <a:spLocks noGrp="1" noChangeArrowheads="1"/>
          </p:cNvSpPr>
          <p:nvPr>
            <p:ph type="title"/>
          </p:nvPr>
        </p:nvSpPr>
        <p:spPr bwMode="auto">
          <a:xfrm>
            <a:off x="1668463" y="620713"/>
            <a:ext cx="8820150" cy="8255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举例：风险资产</a:t>
            </a:r>
            <a:r>
              <a:rPr lang="en-US" altLang="zh-CN" sz="3600" dirty="0">
                <a:effectLst>
                  <a:outerShdw blurRad="38100" dist="38100" dir="2700000" algn="tl">
                    <a:srgbClr val="C0C0C0"/>
                  </a:outerShdw>
                </a:effectLst>
                <a:ea typeface="宋体" pitchFamily="2" charset="-122"/>
              </a:rPr>
              <a:t>1</a:t>
            </a:r>
            <a:r>
              <a:rPr lang="zh-CN" altLang="en-US" sz="3600" dirty="0">
                <a:effectLst>
                  <a:outerShdw blurRad="38100" dist="38100" dir="2700000" algn="tl">
                    <a:srgbClr val="C0C0C0"/>
                  </a:outerShdw>
                </a:effectLst>
                <a:ea typeface="宋体" pitchFamily="2" charset="-122"/>
              </a:rPr>
              <a:t>和风险资产</a:t>
            </a:r>
            <a:r>
              <a:rPr lang="en-US" altLang="zh-CN" sz="3600" dirty="0">
                <a:effectLst>
                  <a:outerShdw blurRad="38100" dist="38100" dir="2700000" algn="tl">
                    <a:srgbClr val="C0C0C0"/>
                  </a:outerShdw>
                </a:effectLst>
                <a:ea typeface="宋体" pitchFamily="2" charset="-122"/>
              </a:rPr>
              <a:t>2</a:t>
            </a:r>
            <a:r>
              <a:rPr lang="zh-CN" altLang="en-US" sz="3600" dirty="0">
                <a:effectLst>
                  <a:outerShdw blurRad="38100" dist="38100" dir="2700000" algn="tl">
                    <a:srgbClr val="C0C0C0"/>
                  </a:outerShdw>
                </a:effectLst>
                <a:ea typeface="宋体" pitchFamily="2" charset="-122"/>
              </a:rPr>
              <a:t>的可行集</a:t>
            </a:r>
            <a:endParaRPr lang="en-US" altLang="zh-CN" sz="3600" dirty="0">
              <a:effectLst>
                <a:outerShdw blurRad="38100" dist="38100" dir="2700000" algn="tl">
                  <a:srgbClr val="C0C0C0"/>
                </a:outerShdw>
              </a:effectLst>
              <a:ea typeface="宋体" pitchFamily="2" charset="-122"/>
            </a:endParaRPr>
          </a:p>
        </p:txBody>
      </p:sp>
      <p:graphicFrame>
        <p:nvGraphicFramePr>
          <p:cNvPr id="6" name="表格 5">
            <a:extLst>
              <a:ext uri="{FF2B5EF4-FFF2-40B4-BE49-F238E27FC236}">
                <a16:creationId xmlns:a16="http://schemas.microsoft.com/office/drawing/2014/main" id="{6BBB60B9-C05C-41FB-A56E-3947B19BF94C}"/>
              </a:ext>
            </a:extLst>
          </p:cNvPr>
          <p:cNvGraphicFramePr>
            <a:graphicFrameLocks noGrp="1"/>
          </p:cNvGraphicFramePr>
          <p:nvPr>
            <p:extLst>
              <p:ext uri="{D42A27DB-BD31-4B8C-83A1-F6EECF244321}">
                <p14:modId xmlns:p14="http://schemas.microsoft.com/office/powerpoint/2010/main" val="745096090"/>
              </p:ext>
            </p:extLst>
          </p:nvPr>
        </p:nvGraphicFramePr>
        <p:xfrm>
          <a:off x="2782888" y="2276475"/>
          <a:ext cx="6265862" cy="1296988"/>
        </p:xfrm>
        <a:graphic>
          <a:graphicData uri="http://schemas.openxmlformats.org/drawingml/2006/table">
            <a:tbl>
              <a:tblPr>
                <a:tableStyleId>{5C22544A-7EE6-4342-B048-85BDC9FD1C3A}</a:tableStyleId>
              </a:tblPr>
              <a:tblGrid>
                <a:gridCol w="1683365">
                  <a:extLst>
                    <a:ext uri="{9D8B030D-6E8A-4147-A177-3AD203B41FA5}">
                      <a16:colId xmlns:a16="http://schemas.microsoft.com/office/drawing/2014/main" val="20000"/>
                    </a:ext>
                  </a:extLst>
                </a:gridCol>
                <a:gridCol w="2010688">
                  <a:extLst>
                    <a:ext uri="{9D8B030D-6E8A-4147-A177-3AD203B41FA5}">
                      <a16:colId xmlns:a16="http://schemas.microsoft.com/office/drawing/2014/main" val="20001"/>
                    </a:ext>
                  </a:extLst>
                </a:gridCol>
                <a:gridCol w="2571809">
                  <a:extLst>
                    <a:ext uri="{9D8B030D-6E8A-4147-A177-3AD203B41FA5}">
                      <a16:colId xmlns:a16="http://schemas.microsoft.com/office/drawing/2014/main" val="20002"/>
                    </a:ext>
                  </a:extLst>
                </a:gridCol>
              </a:tblGrid>
              <a:tr h="423422">
                <a:tc>
                  <a:txBody>
                    <a:bodyPr/>
                    <a:lstStyle/>
                    <a:p>
                      <a:pPr algn="l" fontAlgn="ctr"/>
                      <a:endParaRPr lang="zh-CN" altLang="en-US" sz="2000" b="0" i="0" u="none" strike="noStrike" dirty="0">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2000" u="none" strike="noStrike" dirty="0">
                          <a:effectLst/>
                          <a:latin typeface="华文中宋" pitchFamily="2" charset="-122"/>
                          <a:ea typeface="华文中宋" pitchFamily="2" charset="-122"/>
                        </a:rPr>
                        <a:t>风险资产</a:t>
                      </a:r>
                      <a:r>
                        <a:rPr lang="en-US" altLang="zh-CN" sz="2000" u="none" strike="noStrike" dirty="0">
                          <a:effectLst/>
                          <a:latin typeface="华文中宋" pitchFamily="2" charset="-122"/>
                          <a:ea typeface="华文中宋" pitchFamily="2" charset="-122"/>
                        </a:rPr>
                        <a:t>1</a:t>
                      </a:r>
                      <a:endParaRPr lang="en-US" altLang="zh-CN" sz="2000" b="0" i="0" u="none" strike="noStrike" dirty="0">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zh-CN" altLang="en-US" sz="2000" u="none" strike="noStrike">
                          <a:effectLst/>
                          <a:latin typeface="华文中宋" pitchFamily="2" charset="-122"/>
                          <a:ea typeface="华文中宋" pitchFamily="2" charset="-122"/>
                        </a:rPr>
                        <a:t>风险资产</a:t>
                      </a:r>
                      <a:r>
                        <a:rPr lang="en-US" altLang="zh-CN" sz="2000" u="none" strike="noStrike">
                          <a:effectLst/>
                          <a:latin typeface="华文中宋" pitchFamily="2" charset="-122"/>
                          <a:ea typeface="华文中宋" pitchFamily="2" charset="-122"/>
                        </a:rPr>
                        <a:t>2</a:t>
                      </a:r>
                      <a:endParaRPr lang="en-US" altLang="zh-CN"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0144">
                <a:tc>
                  <a:txBody>
                    <a:bodyPr/>
                    <a:lstStyle/>
                    <a:p>
                      <a:pPr algn="ctr" fontAlgn="ctr"/>
                      <a:r>
                        <a:rPr lang="zh-CN" altLang="en-US" sz="2000" u="none" strike="noStrike">
                          <a:effectLst/>
                          <a:latin typeface="华文中宋" pitchFamily="2" charset="-122"/>
                          <a:ea typeface="华文中宋" pitchFamily="2" charset="-122"/>
                        </a:rPr>
                        <a:t>均值</a:t>
                      </a:r>
                      <a:r>
                        <a:rPr lang="en-US" sz="2000" u="none" strike="noStrike">
                          <a:effectLst/>
                          <a:latin typeface="华文中宋" pitchFamily="2" charset="-122"/>
                          <a:ea typeface="华文中宋" pitchFamily="2" charset="-122"/>
                        </a:rPr>
                        <a:t>E(r)</a:t>
                      </a:r>
                      <a:endParaRPr lang="en-US"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u="none" strike="noStrike">
                          <a:effectLst/>
                          <a:latin typeface="华文中宋" pitchFamily="2" charset="-122"/>
                          <a:ea typeface="华文中宋" pitchFamily="2" charset="-122"/>
                        </a:rPr>
                        <a:t>14%</a:t>
                      </a:r>
                      <a:endParaRPr lang="en-US" altLang="zh-CN"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u="none" strike="noStrike">
                          <a:effectLst/>
                          <a:latin typeface="华文中宋" pitchFamily="2" charset="-122"/>
                          <a:ea typeface="华文中宋" pitchFamily="2" charset="-122"/>
                        </a:rPr>
                        <a:t>8%</a:t>
                      </a:r>
                      <a:endParaRPr lang="en-US" altLang="zh-CN"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23422">
                <a:tc>
                  <a:txBody>
                    <a:bodyPr/>
                    <a:lstStyle/>
                    <a:p>
                      <a:pPr algn="ctr" fontAlgn="ctr"/>
                      <a:r>
                        <a:rPr lang="zh-CN" altLang="en-US" sz="2000" u="none" strike="noStrike">
                          <a:effectLst/>
                          <a:latin typeface="华文中宋" pitchFamily="2" charset="-122"/>
                          <a:ea typeface="华文中宋" pitchFamily="2" charset="-122"/>
                        </a:rPr>
                        <a:t>标准差</a:t>
                      </a:r>
                      <a:r>
                        <a:rPr lang="el-GR" sz="2000" u="none" strike="noStrike">
                          <a:effectLst/>
                          <a:latin typeface="华文中宋" pitchFamily="2" charset="-122"/>
                          <a:ea typeface="华文中宋" pitchFamily="2" charset="-122"/>
                        </a:rPr>
                        <a:t>σ</a:t>
                      </a:r>
                      <a:endParaRPr lang="el-GR"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u="none" strike="noStrike">
                          <a:effectLst/>
                          <a:latin typeface="华文中宋" pitchFamily="2" charset="-122"/>
                          <a:ea typeface="华文中宋" pitchFamily="2" charset="-122"/>
                        </a:rPr>
                        <a:t>20%</a:t>
                      </a:r>
                      <a:endParaRPr lang="en-US" altLang="zh-CN" sz="2000" b="0" i="0" u="none" strike="noStrike">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u="none" strike="noStrike" dirty="0">
                          <a:effectLst/>
                          <a:latin typeface="华文中宋" pitchFamily="2" charset="-122"/>
                          <a:ea typeface="华文中宋" pitchFamily="2" charset="-122"/>
                        </a:rPr>
                        <a:t>15%</a:t>
                      </a:r>
                      <a:endParaRPr lang="en-US" altLang="zh-CN" sz="2000" b="0" i="0" u="none" strike="noStrike" dirty="0">
                        <a:solidFill>
                          <a:srgbClr val="0000FF"/>
                        </a:solidFill>
                        <a:effectLst/>
                        <a:latin typeface="华文中宋" pitchFamily="2" charset="-122"/>
                        <a:ea typeface="华文中宋" pitchFamily="2"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227354" name="TextBox 6">
            <a:extLst>
              <a:ext uri="{FF2B5EF4-FFF2-40B4-BE49-F238E27FC236}">
                <a16:creationId xmlns:a16="http://schemas.microsoft.com/office/drawing/2014/main" id="{0F0FB705-DED9-4C40-80FE-6039D8E051C5}"/>
              </a:ext>
            </a:extLst>
          </p:cNvPr>
          <p:cNvSpPr txBox="1">
            <a:spLocks noChangeArrowheads="1"/>
          </p:cNvSpPr>
          <p:nvPr/>
        </p:nvSpPr>
        <p:spPr bwMode="auto">
          <a:xfrm>
            <a:off x="2640014" y="3789363"/>
            <a:ext cx="702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fontAlgn="base">
              <a:spcBef>
                <a:spcPct val="0"/>
              </a:spcBef>
              <a:spcAft>
                <a:spcPct val="0"/>
              </a:spcAft>
              <a:buClrTx/>
              <a:buSzTx/>
              <a:buNone/>
            </a:pPr>
            <a:r>
              <a:rPr lang="zh-CN" altLang="en-US" sz="2400" dirty="0">
                <a:solidFill>
                  <a:srgbClr val="000000"/>
                </a:solidFill>
                <a:latin typeface="华文中宋" panose="02010600040101010101" pitchFamily="2" charset="-122"/>
                <a:ea typeface="华文中宋" panose="02010600040101010101" pitchFamily="2" charset="-122"/>
              </a:rPr>
              <a:t>运用以下公式计算相关系数</a:t>
            </a:r>
            <a:r>
              <a:rPr lang="el-GR" altLang="zh-CN" sz="2400" dirty="0">
                <a:solidFill>
                  <a:srgbClr val="000000"/>
                </a:solidFill>
                <a:latin typeface="华文中宋" panose="02010600040101010101" pitchFamily="2" charset="-122"/>
                <a:ea typeface="华文中宋" panose="02010600040101010101" pitchFamily="2" charset="-122"/>
              </a:rPr>
              <a:t>ρ</a:t>
            </a:r>
            <a:r>
              <a:rPr lang="en-US" altLang="zh-CN" sz="2400" dirty="0">
                <a:solidFill>
                  <a:srgbClr val="000000"/>
                </a:solidFill>
                <a:latin typeface="华文中宋" panose="02010600040101010101" pitchFamily="2" charset="-122"/>
                <a:ea typeface="华文中宋" panose="02010600040101010101" pitchFamily="2" charset="-122"/>
              </a:rPr>
              <a:t>=0</a:t>
            </a:r>
            <a:r>
              <a:rPr lang="zh-CN" altLang="en-US" sz="2400" dirty="0">
                <a:solidFill>
                  <a:srgbClr val="000000"/>
                </a:solidFill>
                <a:latin typeface="华文中宋" panose="02010600040101010101" pitchFamily="2" charset="-122"/>
                <a:ea typeface="华文中宋" panose="02010600040101010101" pitchFamily="2" charset="-122"/>
              </a:rPr>
              <a:t>时的可行集。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46"/>
                                        </p:tgtEl>
                                        <p:attrNameLst>
                                          <p:attrName>style.visibility</p:attrName>
                                        </p:attrNameLst>
                                      </p:cBhvr>
                                      <p:to>
                                        <p:strVal val="visible"/>
                                      </p:to>
                                    </p:set>
                                    <p:animEffect transition="in" filter="blinds(horizontal)">
                                      <p:cBhvr>
                                        <p:cTn id="7" dur="500"/>
                                        <p:tgtEl>
                                          <p:spTgt spid="722946"/>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7354"/>
                                        </p:tgtEl>
                                        <p:attrNameLst>
                                          <p:attrName>style.visibility</p:attrName>
                                        </p:attrNameLst>
                                      </p:cBhvr>
                                      <p:to>
                                        <p:strVal val="visible"/>
                                      </p:to>
                                    </p:set>
                                    <p:animEffect transition="in" filter="blinds(horizontal)">
                                      <p:cBhvr>
                                        <p:cTn id="15" dur="500"/>
                                        <p:tgtEl>
                                          <p:spTgt spid="22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6" grpId="0"/>
      <p:bldP spid="2273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9EE3E-4624-4C93-B7D0-6FD940BA922E}"/>
              </a:ext>
            </a:extLst>
          </p:cNvPr>
          <p:cNvSpPr>
            <a:spLocks noGrp="1"/>
          </p:cNvSpPr>
          <p:nvPr>
            <p:ph type="title"/>
          </p:nvPr>
        </p:nvSpPr>
        <p:spPr>
          <a:xfrm>
            <a:off x="419099" y="274638"/>
            <a:ext cx="11163301" cy="1143000"/>
          </a:xfrm>
        </p:spPr>
        <p:txBody>
          <a:bodyPr/>
          <a:lstStyle/>
          <a:p>
            <a:pPr algn="l"/>
            <a:r>
              <a:rPr lang="zh-CN" altLang="en-US" sz="3600" dirty="0"/>
              <a:t>风险资产</a:t>
            </a:r>
            <a:r>
              <a:rPr lang="en-US" altLang="zh-CN" sz="3600" dirty="0"/>
              <a:t>1</a:t>
            </a:r>
            <a:r>
              <a:rPr lang="zh-CN" altLang="en-US" sz="3600" dirty="0"/>
              <a:t>和资产</a:t>
            </a:r>
            <a:r>
              <a:rPr lang="en-US" altLang="zh-CN" sz="3600" dirty="0"/>
              <a:t>2</a:t>
            </a:r>
            <a:r>
              <a:rPr lang="zh-CN" altLang="en-US" sz="3600" dirty="0"/>
              <a:t>构成的可行集，相关系数</a:t>
            </a:r>
            <a:r>
              <a:rPr lang="el-GR" altLang="zh-CN" sz="3600" dirty="0"/>
              <a:t>ρ</a:t>
            </a:r>
            <a:r>
              <a:rPr lang="en-US" altLang="zh-CN" sz="3600" dirty="0"/>
              <a:t>=0</a:t>
            </a:r>
            <a:endParaRPr lang="zh-CN" altLang="en-US" sz="3600" dirty="0"/>
          </a:p>
        </p:txBody>
      </p:sp>
      <p:sp>
        <p:nvSpPr>
          <p:cNvPr id="4" name="文本框 3">
            <a:extLst>
              <a:ext uri="{FF2B5EF4-FFF2-40B4-BE49-F238E27FC236}">
                <a16:creationId xmlns:a16="http://schemas.microsoft.com/office/drawing/2014/main" id="{5E4D526D-947C-48DF-A3E9-E2F88EA71704}"/>
              </a:ext>
            </a:extLst>
          </p:cNvPr>
          <p:cNvSpPr txBox="1"/>
          <p:nvPr/>
        </p:nvSpPr>
        <p:spPr>
          <a:xfrm>
            <a:off x="419099" y="1417638"/>
            <a:ext cx="6645844" cy="286232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当风险资产</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权重</a:t>
            </a:r>
            <a:r>
              <a:rPr lang="en-US" altLang="zh-CN" sz="2000" dirty="0">
                <a:latin typeface="华文宋体" panose="02010600040101010101" pitchFamily="2" charset="-122"/>
                <a:ea typeface="华文宋体" panose="02010600040101010101" pitchFamily="2" charset="-122"/>
              </a:rPr>
              <a:t>=0</a:t>
            </a:r>
            <a:r>
              <a:rPr lang="zh-CN" altLang="en-US" sz="2000" dirty="0">
                <a:latin typeface="华文宋体" panose="02010600040101010101" pitchFamily="2" charset="-122"/>
                <a:ea typeface="华文宋体" panose="02010600040101010101" pitchFamily="2" charset="-122"/>
              </a:rPr>
              <a:t>时，投资组合预期收益率</a:t>
            </a:r>
            <a:r>
              <a:rPr lang="en-US" altLang="zh-CN" sz="2000" dirty="0">
                <a:latin typeface="华文宋体" panose="02010600040101010101" pitchFamily="2" charset="-122"/>
                <a:ea typeface="华文宋体" panose="02010600040101010101" pitchFamily="2" charset="-122"/>
              </a:rPr>
              <a:t>=0</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14%+1</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8%=8%</a:t>
            </a:r>
            <a:r>
              <a:rPr lang="zh-CN" altLang="en-US" sz="2000" dirty="0">
                <a:latin typeface="华文宋体" panose="02010600040101010101" pitchFamily="2" charset="-122"/>
                <a:ea typeface="华文宋体" panose="02010600040101010101" pitchFamily="2" charset="-122"/>
              </a:rPr>
              <a:t>，标准差</a:t>
            </a:r>
            <a:r>
              <a:rPr lang="en-US" altLang="zh-CN" sz="2000" dirty="0">
                <a:latin typeface="华文宋体" panose="02010600040101010101" pitchFamily="2" charset="-122"/>
                <a:ea typeface="华文宋体" panose="02010600040101010101" pitchFamily="2" charset="-122"/>
              </a:rPr>
              <a:t>=(0^2*20%^2+1^2*15%^2+2</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0</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20%</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15%</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0)</a:t>
            </a:r>
            <a:r>
              <a:rPr lang="en-US" altLang="zh-CN" sz="2000" baseline="30000" dirty="0">
                <a:latin typeface="华文宋体" panose="02010600040101010101" pitchFamily="2" charset="-122"/>
                <a:ea typeface="华文宋体" panose="02010600040101010101" pitchFamily="2" charset="-122"/>
              </a:rPr>
              <a:t>1/2</a:t>
            </a:r>
            <a:r>
              <a:rPr lang="en-US" altLang="zh-CN" sz="2000" dirty="0">
                <a:latin typeface="华文宋体" panose="02010600040101010101" pitchFamily="2" charset="-122"/>
                <a:ea typeface="华文宋体" panose="02010600040101010101" pitchFamily="2" charset="-122"/>
              </a:rPr>
              <a:t>=15.00%</a:t>
            </a:r>
          </a:p>
          <a:p>
            <a:pPr marL="342900" indent="-34290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当风险资产</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权重</a:t>
            </a:r>
            <a:r>
              <a:rPr lang="en-US" altLang="zh-CN" sz="2000" dirty="0">
                <a:latin typeface="华文宋体" panose="02010600040101010101" pitchFamily="2" charset="-122"/>
                <a:ea typeface="华文宋体" panose="02010600040101010101" pitchFamily="2" charset="-122"/>
              </a:rPr>
              <a:t>=0.1</a:t>
            </a:r>
            <a:r>
              <a:rPr lang="zh-CN" altLang="en-US" sz="2000" dirty="0">
                <a:latin typeface="华文宋体" panose="02010600040101010101" pitchFamily="2" charset="-122"/>
                <a:ea typeface="华文宋体" panose="02010600040101010101" pitchFamily="2" charset="-122"/>
              </a:rPr>
              <a:t>时，投资组合预期收益率</a:t>
            </a:r>
            <a:r>
              <a:rPr lang="en-US" altLang="zh-CN" sz="2000" dirty="0">
                <a:latin typeface="华文宋体" panose="02010600040101010101" pitchFamily="2" charset="-122"/>
                <a:ea typeface="华文宋体" panose="02010600040101010101" pitchFamily="2" charset="-122"/>
              </a:rPr>
              <a:t>=</a:t>
            </a:r>
            <a:r>
              <a:rPr lang="en-US" altLang="zh-CN" sz="2000" dirty="0">
                <a:solidFill>
                  <a:srgbClr val="FF0000"/>
                </a:solidFill>
                <a:latin typeface="华文宋体" panose="02010600040101010101" pitchFamily="2" charset="-122"/>
                <a:ea typeface="华文宋体" panose="02010600040101010101" pitchFamily="2" charset="-122"/>
              </a:rPr>
              <a:t>0.1</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14%+</a:t>
            </a:r>
            <a:r>
              <a:rPr lang="en-US" altLang="zh-CN" sz="2000" dirty="0">
                <a:solidFill>
                  <a:srgbClr val="FF0000"/>
                </a:solidFill>
                <a:latin typeface="华文宋体" panose="02010600040101010101" pitchFamily="2" charset="-122"/>
                <a:ea typeface="华文宋体" panose="02010600040101010101" pitchFamily="2" charset="-122"/>
              </a:rPr>
              <a:t>0.9</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8%=8.60%</a:t>
            </a:r>
            <a:r>
              <a:rPr lang="zh-CN" altLang="en-US" sz="2000" dirty="0">
                <a:latin typeface="华文宋体" panose="02010600040101010101" pitchFamily="2" charset="-122"/>
                <a:ea typeface="华文宋体" panose="02010600040101010101" pitchFamily="2" charset="-122"/>
              </a:rPr>
              <a:t>，标准差</a:t>
            </a:r>
            <a:r>
              <a:rPr lang="en-US" altLang="zh-CN" sz="2000" dirty="0">
                <a:latin typeface="华文宋体" panose="02010600040101010101" pitchFamily="2" charset="-122"/>
                <a:ea typeface="华文宋体" panose="02010600040101010101" pitchFamily="2" charset="-122"/>
              </a:rPr>
              <a:t>=(0.1^2*20%^2+0.9^2*15%^2+2</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0.1</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0.9</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20%</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15%</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0)</a:t>
            </a:r>
            <a:r>
              <a:rPr lang="en-US" altLang="zh-CN" sz="2000" baseline="30000" dirty="0">
                <a:latin typeface="华文宋体" panose="02010600040101010101" pitchFamily="2" charset="-122"/>
                <a:ea typeface="华文宋体" panose="02010600040101010101" pitchFamily="2" charset="-122"/>
              </a:rPr>
              <a:t>1/2</a:t>
            </a:r>
            <a:r>
              <a:rPr lang="en-US" altLang="zh-CN" sz="2000" dirty="0">
                <a:latin typeface="华文宋体" panose="02010600040101010101" pitchFamily="2" charset="-122"/>
                <a:ea typeface="华文宋体" panose="02010600040101010101" pitchFamily="2" charset="-122"/>
              </a:rPr>
              <a:t>=13.65%</a:t>
            </a:r>
          </a:p>
          <a:p>
            <a:pPr marL="342900" indent="-342900">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做同样计算。见右表。</a:t>
            </a:r>
            <a:endParaRPr lang="en-US" altLang="zh-CN" sz="2000"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endParaRPr lang="en-US" altLang="zh-CN" sz="2000" dirty="0">
              <a:latin typeface="华文宋体" panose="02010600040101010101" pitchFamily="2" charset="-122"/>
              <a:ea typeface="华文宋体" panose="02010600040101010101" pitchFamily="2" charset="-122"/>
            </a:endParaRPr>
          </a:p>
        </p:txBody>
      </p:sp>
      <p:graphicFrame>
        <p:nvGraphicFramePr>
          <p:cNvPr id="3" name="表格 2">
            <a:extLst>
              <a:ext uri="{FF2B5EF4-FFF2-40B4-BE49-F238E27FC236}">
                <a16:creationId xmlns:a16="http://schemas.microsoft.com/office/drawing/2014/main" id="{11FC11D8-D581-4B27-AEB0-B0AC7B82B542}"/>
              </a:ext>
            </a:extLst>
          </p:cNvPr>
          <p:cNvGraphicFramePr>
            <a:graphicFrameLocks noGrp="1"/>
          </p:cNvGraphicFramePr>
          <p:nvPr>
            <p:extLst>
              <p:ext uri="{D42A27DB-BD31-4B8C-83A1-F6EECF244321}">
                <p14:modId xmlns:p14="http://schemas.microsoft.com/office/powerpoint/2010/main" val="3990558440"/>
              </p:ext>
            </p:extLst>
          </p:nvPr>
        </p:nvGraphicFramePr>
        <p:xfrm>
          <a:off x="7307378" y="1102093"/>
          <a:ext cx="3851510" cy="5364480"/>
        </p:xfrm>
        <a:graphic>
          <a:graphicData uri="http://schemas.openxmlformats.org/drawingml/2006/table">
            <a:tbl>
              <a:tblPr>
                <a:tableStyleId>{5C22544A-7EE6-4342-B048-85BDC9FD1C3A}</a:tableStyleId>
              </a:tblPr>
              <a:tblGrid>
                <a:gridCol w="1122637">
                  <a:extLst>
                    <a:ext uri="{9D8B030D-6E8A-4147-A177-3AD203B41FA5}">
                      <a16:colId xmlns:a16="http://schemas.microsoft.com/office/drawing/2014/main" val="2816868358"/>
                    </a:ext>
                  </a:extLst>
                </a:gridCol>
                <a:gridCol w="1243537">
                  <a:extLst>
                    <a:ext uri="{9D8B030D-6E8A-4147-A177-3AD203B41FA5}">
                      <a16:colId xmlns:a16="http://schemas.microsoft.com/office/drawing/2014/main" val="2995627186"/>
                    </a:ext>
                  </a:extLst>
                </a:gridCol>
                <a:gridCol w="1485336">
                  <a:extLst>
                    <a:ext uri="{9D8B030D-6E8A-4147-A177-3AD203B41FA5}">
                      <a16:colId xmlns:a16="http://schemas.microsoft.com/office/drawing/2014/main" val="2927585014"/>
                    </a:ext>
                  </a:extLst>
                </a:gridCol>
              </a:tblGrid>
              <a:tr h="187036">
                <a:tc>
                  <a:txBody>
                    <a:bodyPr/>
                    <a:lstStyle/>
                    <a:p>
                      <a:pPr algn="ctr" fontAlgn="ctr"/>
                      <a:r>
                        <a:rPr lang="zh-CN" altLang="en-US" sz="1600" u="none" strike="noStrike">
                          <a:effectLst/>
                        </a:rPr>
                        <a:t>资产</a:t>
                      </a:r>
                      <a:r>
                        <a:rPr lang="en-US" altLang="zh-CN" sz="1600" u="none" strike="noStrike">
                          <a:effectLst/>
                        </a:rPr>
                        <a:t>1</a:t>
                      </a:r>
                      <a:r>
                        <a:rPr lang="zh-CN" altLang="en-US" sz="1600" u="none" strike="noStrike">
                          <a:effectLst/>
                        </a:rPr>
                        <a:t>权重</a:t>
                      </a:r>
                      <a:endParaRPr lang="zh-CN" altLang="en-US"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600" u="none" strike="noStrike">
                          <a:effectLst/>
                        </a:rPr>
                        <a:t>组合标准差</a:t>
                      </a:r>
                      <a:endParaRPr lang="zh-CN" altLang="en-US"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zh-CN" altLang="en-US" sz="1600" u="none" strike="noStrike">
                          <a:effectLst/>
                        </a:rPr>
                        <a:t>组合期望值</a:t>
                      </a:r>
                      <a:endParaRPr lang="zh-CN" altLang="en-US"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74395178"/>
                  </a:ext>
                </a:extLst>
              </a:tr>
              <a:tr h="187036">
                <a:tc>
                  <a:txBody>
                    <a:bodyPr/>
                    <a:lstStyle/>
                    <a:p>
                      <a:pPr algn="ctr" fontAlgn="ctr"/>
                      <a:r>
                        <a:rPr lang="en-US" altLang="zh-CN" sz="1600" u="none" strike="noStrike">
                          <a:effectLst/>
                        </a:rPr>
                        <a:t>0.00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15.00%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8.00%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839596927"/>
                  </a:ext>
                </a:extLst>
              </a:tr>
              <a:tr h="187036">
                <a:tc>
                  <a:txBody>
                    <a:bodyPr/>
                    <a:lstStyle/>
                    <a:p>
                      <a:pPr algn="ctr" fontAlgn="ctr"/>
                      <a:r>
                        <a:rPr lang="en-US" altLang="zh-CN" sz="1600" u="none" strike="noStrike">
                          <a:effectLst/>
                        </a:rPr>
                        <a:t>0.05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14.29%</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8.30%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824663217"/>
                  </a:ext>
                </a:extLst>
              </a:tr>
              <a:tr h="187036">
                <a:tc>
                  <a:txBody>
                    <a:bodyPr/>
                    <a:lstStyle/>
                    <a:p>
                      <a:pPr algn="ctr" fontAlgn="ctr"/>
                      <a:r>
                        <a:rPr lang="en-US" altLang="zh-CN" sz="1600" u="none" strike="noStrike">
                          <a:effectLst/>
                        </a:rPr>
                        <a:t>0.10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13.65%</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8.60%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214897930"/>
                  </a:ext>
                </a:extLst>
              </a:tr>
              <a:tr h="187036">
                <a:tc>
                  <a:txBody>
                    <a:bodyPr/>
                    <a:lstStyle/>
                    <a:p>
                      <a:pPr algn="ctr" fontAlgn="ctr"/>
                      <a:r>
                        <a:rPr lang="en-US" altLang="zh-CN" sz="1600" u="none" strike="noStrike">
                          <a:effectLst/>
                        </a:rPr>
                        <a:t>0.15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13.10%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8.90%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90266869"/>
                  </a:ext>
                </a:extLst>
              </a:tr>
              <a:tr h="187036">
                <a:tc>
                  <a:txBody>
                    <a:bodyPr/>
                    <a:lstStyle/>
                    <a:p>
                      <a:pPr algn="ctr" fontAlgn="ctr"/>
                      <a:r>
                        <a:rPr lang="en-US" altLang="zh-CN" sz="1600" u="none" strike="noStrike">
                          <a:effectLst/>
                        </a:rPr>
                        <a:t>0.20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12.65%</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9.20%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99376932"/>
                  </a:ext>
                </a:extLst>
              </a:tr>
              <a:tr h="187036">
                <a:tc>
                  <a:txBody>
                    <a:bodyPr/>
                    <a:lstStyle/>
                    <a:p>
                      <a:pPr algn="ctr" fontAlgn="ctr"/>
                      <a:r>
                        <a:rPr lang="en-US" altLang="zh-CN" sz="1600" u="none" strike="noStrike">
                          <a:effectLst/>
                        </a:rPr>
                        <a:t>0.25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12.31%</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9.50%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971008840"/>
                  </a:ext>
                </a:extLst>
              </a:tr>
              <a:tr h="187036">
                <a:tc>
                  <a:txBody>
                    <a:bodyPr/>
                    <a:lstStyle/>
                    <a:p>
                      <a:pPr algn="ctr" fontAlgn="ctr"/>
                      <a:r>
                        <a:rPr lang="en-US" altLang="zh-CN" sz="1600" u="none" strike="noStrike">
                          <a:effectLst/>
                        </a:rPr>
                        <a:t>0.30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12.09%</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9.80%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701007841"/>
                  </a:ext>
                </a:extLst>
              </a:tr>
              <a:tr h="187036">
                <a:tc>
                  <a:txBody>
                    <a:bodyPr/>
                    <a:lstStyle/>
                    <a:p>
                      <a:pPr algn="ctr" fontAlgn="ctr"/>
                      <a:r>
                        <a:rPr lang="en-US" altLang="zh-CN" sz="1600" u="none" strike="noStrike">
                          <a:effectLst/>
                        </a:rPr>
                        <a:t>0.35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dirty="0">
                          <a:effectLst/>
                        </a:rPr>
                        <a:t>12.00%</a:t>
                      </a:r>
                      <a:endParaRPr lang="en-US" altLang="zh-CN" sz="1600" b="0" i="0" u="none" strike="noStrike" dirty="0">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10.10%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284506565"/>
                  </a:ext>
                </a:extLst>
              </a:tr>
              <a:tr h="187036">
                <a:tc>
                  <a:txBody>
                    <a:bodyPr/>
                    <a:lstStyle/>
                    <a:p>
                      <a:pPr algn="ctr" fontAlgn="ctr"/>
                      <a:r>
                        <a:rPr lang="en-US" altLang="zh-CN" sz="1600" u="none" strike="noStrike">
                          <a:effectLst/>
                        </a:rPr>
                        <a:t>0.40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12.04%</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10.40%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837110162"/>
                  </a:ext>
                </a:extLst>
              </a:tr>
              <a:tr h="187036">
                <a:tc>
                  <a:txBody>
                    <a:bodyPr/>
                    <a:lstStyle/>
                    <a:p>
                      <a:pPr algn="ctr" fontAlgn="ctr"/>
                      <a:r>
                        <a:rPr lang="en-US" altLang="zh-CN" sz="1600" u="none" strike="noStrike">
                          <a:effectLst/>
                        </a:rPr>
                        <a:t>0.45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12.21%</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10.70%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553284934"/>
                  </a:ext>
                </a:extLst>
              </a:tr>
              <a:tr h="187036">
                <a:tc>
                  <a:txBody>
                    <a:bodyPr/>
                    <a:lstStyle/>
                    <a:p>
                      <a:pPr algn="ctr" fontAlgn="ctr"/>
                      <a:r>
                        <a:rPr lang="en-US" altLang="zh-CN" sz="1600" u="none" strike="noStrike">
                          <a:effectLst/>
                        </a:rPr>
                        <a:t>0.50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12.50%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11.00%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30575945"/>
                  </a:ext>
                </a:extLst>
              </a:tr>
              <a:tr h="187036">
                <a:tc>
                  <a:txBody>
                    <a:bodyPr/>
                    <a:lstStyle/>
                    <a:p>
                      <a:pPr algn="ctr" fontAlgn="ctr"/>
                      <a:r>
                        <a:rPr lang="en-US" altLang="zh-CN" sz="1600" u="none" strike="noStrike">
                          <a:effectLst/>
                        </a:rPr>
                        <a:t>0.55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12.91%</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11.30%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257807888"/>
                  </a:ext>
                </a:extLst>
              </a:tr>
              <a:tr h="187036">
                <a:tc>
                  <a:txBody>
                    <a:bodyPr/>
                    <a:lstStyle/>
                    <a:p>
                      <a:pPr algn="ctr" fontAlgn="ctr"/>
                      <a:r>
                        <a:rPr lang="en-US" altLang="zh-CN" sz="1600" u="none" strike="noStrike">
                          <a:effectLst/>
                        </a:rPr>
                        <a:t>0.60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13.42%</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11.60%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507262155"/>
                  </a:ext>
                </a:extLst>
              </a:tr>
              <a:tr h="187036">
                <a:tc>
                  <a:txBody>
                    <a:bodyPr/>
                    <a:lstStyle/>
                    <a:p>
                      <a:pPr algn="ctr" fontAlgn="ctr"/>
                      <a:r>
                        <a:rPr lang="en-US" altLang="zh-CN" sz="1600" u="none" strike="noStrike">
                          <a:effectLst/>
                        </a:rPr>
                        <a:t>0.65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14.02%</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11.90%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3472912568"/>
                  </a:ext>
                </a:extLst>
              </a:tr>
              <a:tr h="187036">
                <a:tc>
                  <a:txBody>
                    <a:bodyPr/>
                    <a:lstStyle/>
                    <a:p>
                      <a:pPr algn="ctr" fontAlgn="ctr"/>
                      <a:r>
                        <a:rPr lang="en-US" altLang="zh-CN" sz="1600" u="none" strike="noStrike">
                          <a:effectLst/>
                        </a:rPr>
                        <a:t>0.70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14.71%</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12.20%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2601327357"/>
                  </a:ext>
                </a:extLst>
              </a:tr>
              <a:tr h="187036">
                <a:tc>
                  <a:txBody>
                    <a:bodyPr/>
                    <a:lstStyle/>
                    <a:p>
                      <a:pPr algn="ctr" fontAlgn="ctr"/>
                      <a:r>
                        <a:rPr lang="en-US" altLang="zh-CN" sz="1600" u="none" strike="noStrike">
                          <a:effectLst/>
                        </a:rPr>
                        <a:t>0.75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15.46%</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12.50%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277758541"/>
                  </a:ext>
                </a:extLst>
              </a:tr>
              <a:tr h="187036">
                <a:tc>
                  <a:txBody>
                    <a:bodyPr/>
                    <a:lstStyle/>
                    <a:p>
                      <a:pPr algn="ctr" fontAlgn="ctr"/>
                      <a:r>
                        <a:rPr lang="en-US" altLang="zh-CN" sz="1600" u="none" strike="noStrike">
                          <a:effectLst/>
                        </a:rPr>
                        <a:t>0.80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16.28%</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12.80%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24582740"/>
                  </a:ext>
                </a:extLst>
              </a:tr>
              <a:tr h="187036">
                <a:tc>
                  <a:txBody>
                    <a:bodyPr/>
                    <a:lstStyle/>
                    <a:p>
                      <a:pPr algn="ctr" fontAlgn="ctr"/>
                      <a:r>
                        <a:rPr lang="en-US" altLang="zh-CN" sz="1600" u="none" strike="noStrike">
                          <a:effectLst/>
                        </a:rPr>
                        <a:t>0.85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17.15%</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13.10%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718584711"/>
                  </a:ext>
                </a:extLst>
              </a:tr>
              <a:tr h="187036">
                <a:tc>
                  <a:txBody>
                    <a:bodyPr/>
                    <a:lstStyle/>
                    <a:p>
                      <a:pPr algn="ctr" fontAlgn="ctr"/>
                      <a:r>
                        <a:rPr lang="en-US" altLang="zh-CN" sz="1600" u="none" strike="noStrike">
                          <a:effectLst/>
                        </a:rPr>
                        <a:t>0.90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18.06%</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13.40%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112912747"/>
                  </a:ext>
                </a:extLst>
              </a:tr>
              <a:tr h="187036">
                <a:tc>
                  <a:txBody>
                    <a:bodyPr/>
                    <a:lstStyle/>
                    <a:p>
                      <a:pPr algn="ctr" fontAlgn="ctr"/>
                      <a:r>
                        <a:rPr lang="en-US" altLang="zh-CN" sz="1600" u="none" strike="noStrike">
                          <a:effectLst/>
                        </a:rPr>
                        <a:t>0.95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19.01%</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13.70%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486012729"/>
                  </a:ext>
                </a:extLst>
              </a:tr>
              <a:tr h="187036">
                <a:tc>
                  <a:txBody>
                    <a:bodyPr/>
                    <a:lstStyle/>
                    <a:p>
                      <a:pPr algn="ctr" fontAlgn="ctr"/>
                      <a:r>
                        <a:rPr lang="en-US" altLang="zh-CN" sz="1600" u="none" strike="noStrike">
                          <a:effectLst/>
                        </a:rPr>
                        <a:t>1.00 </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a:effectLst/>
                        </a:rPr>
                        <a:t>20.00%</a:t>
                      </a:r>
                      <a:endParaRPr lang="en-US" altLang="zh-CN" sz="1600" b="0" i="0" u="none" strike="noStrike">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r>
                        <a:rPr lang="en-US" altLang="zh-CN" sz="1600" u="none" strike="noStrike" dirty="0">
                          <a:effectLst/>
                        </a:rPr>
                        <a:t>14.00%</a:t>
                      </a:r>
                      <a:endParaRPr lang="en-US" altLang="zh-CN" sz="1600" b="0" i="0" u="none" strike="noStrike" dirty="0">
                        <a:effectLst/>
                        <a:latin typeface="宋体" panose="02010600030101010101" pitchFamily="2" charset="-122"/>
                        <a:ea typeface="宋体" panose="02010600030101010101" pitchFamily="2" charset="-122"/>
                      </a:endParaRPr>
                    </a:p>
                  </a:txBody>
                  <a:tcPr marL="0" marR="0" marT="0" marB="0" anchor="ctr"/>
                </a:tc>
                <a:extLst>
                  <a:ext uri="{0D108BD9-81ED-4DB2-BD59-A6C34878D82A}">
                    <a16:rowId xmlns:a16="http://schemas.microsoft.com/office/drawing/2014/main" val="1555555804"/>
                  </a:ext>
                </a:extLst>
              </a:tr>
            </a:tbl>
          </a:graphicData>
        </a:graphic>
      </p:graphicFrame>
      <p:sp>
        <p:nvSpPr>
          <p:cNvPr id="6" name="文本框 5">
            <a:extLst>
              <a:ext uri="{FF2B5EF4-FFF2-40B4-BE49-F238E27FC236}">
                <a16:creationId xmlns:a16="http://schemas.microsoft.com/office/drawing/2014/main" id="{7ACC0BB7-5FAD-4072-8C64-DFD09AC5C517}"/>
              </a:ext>
            </a:extLst>
          </p:cNvPr>
          <p:cNvSpPr txBox="1"/>
          <p:nvPr/>
        </p:nvSpPr>
        <p:spPr>
          <a:xfrm>
            <a:off x="5582653" y="6097241"/>
            <a:ext cx="1233739" cy="369332"/>
          </a:xfrm>
          <a:prstGeom prst="rect">
            <a:avLst/>
          </a:prstGeom>
          <a:solidFill>
            <a:schemeClr val="accent2"/>
          </a:solidFill>
        </p:spPr>
        <p:txBody>
          <a:bodyPr wrap="square" rtlCol="0">
            <a:spAutoFit/>
          </a:bodyPr>
          <a:lstStyle/>
          <a:p>
            <a:pPr algn="ctr"/>
            <a:r>
              <a:rPr lang="zh-CN" altLang="en-US" dirty="0"/>
              <a:t>数字实验</a:t>
            </a:r>
          </a:p>
        </p:txBody>
      </p:sp>
    </p:spTree>
    <p:extLst>
      <p:ext uri="{BB962C8B-B14F-4D97-AF65-F5344CB8AC3E}">
        <p14:creationId xmlns:p14="http://schemas.microsoft.com/office/powerpoint/2010/main" val="1441317356"/>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3">
            <a:extLst>
              <a:ext uri="{FF2B5EF4-FFF2-40B4-BE49-F238E27FC236}">
                <a16:creationId xmlns:a16="http://schemas.microsoft.com/office/drawing/2014/main" id="{A85AD8DC-84E6-453B-964E-39C48014B61F}"/>
              </a:ext>
            </a:extLst>
          </p:cNvPr>
          <p:cNvGraphicFramePr>
            <a:graphicFrameLocks/>
          </p:cNvGraphicFramePr>
          <p:nvPr>
            <p:extLst>
              <p:ext uri="{D42A27DB-BD31-4B8C-83A1-F6EECF244321}">
                <p14:modId xmlns:p14="http://schemas.microsoft.com/office/powerpoint/2010/main" val="395848641"/>
              </p:ext>
            </p:extLst>
          </p:nvPr>
        </p:nvGraphicFramePr>
        <p:xfrm>
          <a:off x="499542" y="1821108"/>
          <a:ext cx="7456338" cy="4124725"/>
        </p:xfrm>
        <a:graphic>
          <a:graphicData uri="http://schemas.openxmlformats.org/drawingml/2006/chart">
            <c:chart xmlns:c="http://schemas.openxmlformats.org/drawingml/2006/chart" xmlns:r="http://schemas.openxmlformats.org/officeDocument/2006/relationships" r:id="rId2"/>
          </a:graphicData>
        </a:graphic>
      </p:graphicFrame>
      <p:sp>
        <p:nvSpPr>
          <p:cNvPr id="214019" name="标题 1">
            <a:extLst>
              <a:ext uri="{FF2B5EF4-FFF2-40B4-BE49-F238E27FC236}">
                <a16:creationId xmlns:a16="http://schemas.microsoft.com/office/drawing/2014/main" id="{7E731DED-1874-413F-B37B-D0BC7DEAA966}"/>
              </a:ext>
            </a:extLst>
          </p:cNvPr>
          <p:cNvSpPr>
            <a:spLocks noGrp="1"/>
          </p:cNvSpPr>
          <p:nvPr>
            <p:ph type="title"/>
          </p:nvPr>
        </p:nvSpPr>
        <p:spPr bwMode="auto">
          <a:xfrm>
            <a:off x="665360" y="493067"/>
            <a:ext cx="10555089"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rPr>
              <a:t>风险资产</a:t>
            </a:r>
            <a:r>
              <a:rPr lang="en-US" altLang="zh-CN" sz="4000" dirty="0">
                <a:ea typeface="宋体" panose="02010600030101010101" pitchFamily="2" charset="-122"/>
              </a:rPr>
              <a:t>1</a:t>
            </a:r>
            <a:r>
              <a:rPr lang="zh-CN" altLang="en-US" sz="4000" dirty="0">
                <a:ea typeface="宋体" panose="02010600030101010101" pitchFamily="2" charset="-122"/>
              </a:rPr>
              <a:t>和资产</a:t>
            </a:r>
            <a:r>
              <a:rPr lang="en-US" altLang="zh-CN" sz="4000" dirty="0">
                <a:ea typeface="宋体" panose="02010600030101010101" pitchFamily="2" charset="-122"/>
              </a:rPr>
              <a:t>2</a:t>
            </a:r>
            <a:r>
              <a:rPr lang="zh-CN" altLang="en-US" sz="4000" dirty="0">
                <a:ea typeface="宋体" panose="02010600030101010101" pitchFamily="2" charset="-122"/>
              </a:rPr>
              <a:t>构成的可行集，相关系数</a:t>
            </a:r>
            <a:r>
              <a:rPr lang="en-US" altLang="zh-CN" sz="4000" dirty="0">
                <a:ea typeface="宋体" panose="02010600030101010101" pitchFamily="2" charset="-122"/>
              </a:rPr>
              <a:t>=0</a:t>
            </a:r>
            <a:endParaRPr lang="zh-CN" altLang="en-US" sz="4000" dirty="0">
              <a:ea typeface="宋体" panose="02010600030101010101" pitchFamily="2" charset="-122"/>
            </a:endParaRPr>
          </a:p>
        </p:txBody>
      </p:sp>
      <p:sp>
        <p:nvSpPr>
          <p:cNvPr id="214020" name="线形标注 1 5">
            <a:extLst>
              <a:ext uri="{FF2B5EF4-FFF2-40B4-BE49-F238E27FC236}">
                <a16:creationId xmlns:a16="http://schemas.microsoft.com/office/drawing/2014/main" id="{04B895B9-449D-484E-8653-903D585CFD46}"/>
              </a:ext>
            </a:extLst>
          </p:cNvPr>
          <p:cNvSpPr>
            <a:spLocks/>
          </p:cNvSpPr>
          <p:nvPr/>
        </p:nvSpPr>
        <p:spPr bwMode="auto">
          <a:xfrm>
            <a:off x="6073776" y="3868739"/>
            <a:ext cx="1223963" cy="720725"/>
          </a:xfrm>
          <a:prstGeom prst="borderCallout1">
            <a:avLst>
              <a:gd name="adj1" fmla="val 59782"/>
              <a:gd name="adj2" fmla="val -7389"/>
              <a:gd name="adj3" fmla="val 103810"/>
              <a:gd name="adj4" fmla="val -81741"/>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Cambria" panose="02040503050406030204" pitchFamily="18" charset="0"/>
                <a:ea typeface="宋体" panose="02010600030101010101" pitchFamily="2" charset="-122"/>
              </a:rPr>
              <a:t>资产</a:t>
            </a:r>
            <a:r>
              <a:rPr lang="en-US" altLang="zh-CN" sz="2000">
                <a:solidFill>
                  <a:srgbClr val="000000"/>
                </a:solidFill>
                <a:latin typeface="Cambria" panose="02040503050406030204" pitchFamily="18" charset="0"/>
                <a:ea typeface="宋体" panose="02010600030101010101" pitchFamily="2" charset="-122"/>
              </a:rPr>
              <a:t>2</a:t>
            </a:r>
          </a:p>
          <a:p>
            <a:pPr algn="ctr" fontAlgn="base">
              <a:spcBef>
                <a:spcPct val="0"/>
              </a:spcBef>
              <a:spcAft>
                <a:spcPct val="0"/>
              </a:spcAft>
              <a:buClrTx/>
              <a:buSzTx/>
              <a:buNone/>
            </a:pPr>
            <a:r>
              <a:rPr lang="en-US" altLang="zh-CN" sz="2000">
                <a:solidFill>
                  <a:srgbClr val="000000"/>
                </a:solidFill>
                <a:latin typeface="Cambria" panose="02040503050406030204" pitchFamily="18" charset="0"/>
                <a:ea typeface="宋体" panose="02010600030101010101" pitchFamily="2" charset="-122"/>
              </a:rPr>
              <a:t>(0.15,0.08)</a:t>
            </a:r>
            <a:endParaRPr lang="zh-CN" altLang="en-US" sz="2000">
              <a:solidFill>
                <a:srgbClr val="000000"/>
              </a:solidFill>
              <a:latin typeface="Cambria" panose="02040503050406030204" pitchFamily="18" charset="0"/>
              <a:ea typeface="宋体" panose="02010600030101010101" pitchFamily="2" charset="-122"/>
            </a:endParaRPr>
          </a:p>
        </p:txBody>
      </p:sp>
      <p:sp>
        <p:nvSpPr>
          <p:cNvPr id="214021" name="线形标注 1 6">
            <a:extLst>
              <a:ext uri="{FF2B5EF4-FFF2-40B4-BE49-F238E27FC236}">
                <a16:creationId xmlns:a16="http://schemas.microsoft.com/office/drawing/2014/main" id="{7DC763E8-FB34-41C0-A919-E62BCA24D538}"/>
              </a:ext>
            </a:extLst>
          </p:cNvPr>
          <p:cNvSpPr>
            <a:spLocks/>
          </p:cNvSpPr>
          <p:nvPr/>
        </p:nvSpPr>
        <p:spPr bwMode="auto">
          <a:xfrm>
            <a:off x="7127876" y="1812926"/>
            <a:ext cx="1223963" cy="720725"/>
          </a:xfrm>
          <a:prstGeom prst="borderCallout1">
            <a:avLst>
              <a:gd name="adj1" fmla="val 59782"/>
              <a:gd name="adj2" fmla="val -7389"/>
              <a:gd name="adj3" fmla="val 91769"/>
              <a:gd name="adj4" fmla="val -62176"/>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Cambria" panose="02040503050406030204" pitchFamily="18" charset="0"/>
                <a:ea typeface="宋体" panose="02010600030101010101" pitchFamily="2" charset="-122"/>
              </a:rPr>
              <a:t>资产</a:t>
            </a:r>
            <a:r>
              <a:rPr lang="en-US" altLang="zh-CN" sz="2000">
                <a:solidFill>
                  <a:srgbClr val="000000"/>
                </a:solidFill>
                <a:latin typeface="Cambria" panose="02040503050406030204" pitchFamily="18" charset="0"/>
                <a:ea typeface="宋体" panose="02010600030101010101" pitchFamily="2" charset="-122"/>
              </a:rPr>
              <a:t>1</a:t>
            </a:r>
          </a:p>
          <a:p>
            <a:pPr algn="ctr" fontAlgn="base">
              <a:spcBef>
                <a:spcPct val="0"/>
              </a:spcBef>
              <a:spcAft>
                <a:spcPct val="0"/>
              </a:spcAft>
              <a:buClrTx/>
              <a:buSzTx/>
              <a:buNone/>
            </a:pPr>
            <a:r>
              <a:rPr lang="en-US" altLang="zh-CN" sz="2000">
                <a:solidFill>
                  <a:srgbClr val="000000"/>
                </a:solidFill>
                <a:latin typeface="Cambria" panose="02040503050406030204" pitchFamily="18" charset="0"/>
                <a:ea typeface="宋体" panose="02010600030101010101" pitchFamily="2" charset="-122"/>
              </a:rPr>
              <a:t>(0.20,0.14)</a:t>
            </a:r>
            <a:endParaRPr lang="zh-CN" altLang="en-US" sz="2000">
              <a:solidFill>
                <a:srgbClr val="000000"/>
              </a:solidFill>
              <a:latin typeface="Cambria" panose="02040503050406030204" pitchFamily="18" charset="0"/>
              <a:ea typeface="宋体" panose="02010600030101010101" pitchFamily="2" charset="-122"/>
            </a:endParaRPr>
          </a:p>
        </p:txBody>
      </p:sp>
      <p:sp>
        <p:nvSpPr>
          <p:cNvPr id="214022" name="线形标注 1 7">
            <a:extLst>
              <a:ext uri="{FF2B5EF4-FFF2-40B4-BE49-F238E27FC236}">
                <a16:creationId xmlns:a16="http://schemas.microsoft.com/office/drawing/2014/main" id="{037898FC-04DD-43CC-A6AC-DB9BE90CAF29}"/>
              </a:ext>
            </a:extLst>
          </p:cNvPr>
          <p:cNvSpPr>
            <a:spLocks/>
          </p:cNvSpPr>
          <p:nvPr/>
        </p:nvSpPr>
        <p:spPr bwMode="auto">
          <a:xfrm>
            <a:off x="1790700" y="2717800"/>
            <a:ext cx="1733551" cy="719138"/>
          </a:xfrm>
          <a:prstGeom prst="borderCallout1">
            <a:avLst>
              <a:gd name="adj1" fmla="val 76412"/>
              <a:gd name="adj2" fmla="val 100213"/>
              <a:gd name="adj3" fmla="val 158287"/>
              <a:gd name="adj4" fmla="val 142361"/>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dirty="0">
                <a:solidFill>
                  <a:srgbClr val="000000"/>
                </a:solidFill>
                <a:latin typeface="Cambria" panose="02040503050406030204" pitchFamily="18" charset="0"/>
                <a:ea typeface="宋体" panose="02010600030101010101" pitchFamily="2" charset="-122"/>
              </a:rPr>
              <a:t>最小方差组合</a:t>
            </a:r>
            <a:endParaRPr lang="en-US" altLang="zh-CN" sz="2000" dirty="0">
              <a:solidFill>
                <a:srgbClr val="000000"/>
              </a:solidFill>
              <a:latin typeface="Cambria" panose="02040503050406030204" pitchFamily="18" charset="0"/>
              <a:ea typeface="宋体" panose="02010600030101010101" pitchFamily="2" charset="-122"/>
            </a:endParaRPr>
          </a:p>
          <a:p>
            <a:pPr algn="ctr" fontAlgn="base">
              <a:spcBef>
                <a:spcPct val="0"/>
              </a:spcBef>
              <a:spcAft>
                <a:spcPct val="0"/>
              </a:spcAft>
              <a:buClrTx/>
              <a:buSzTx/>
              <a:buNone/>
            </a:pPr>
            <a:r>
              <a:rPr lang="en-US" altLang="zh-CN" sz="1800" dirty="0">
                <a:solidFill>
                  <a:srgbClr val="000000"/>
                </a:solidFill>
                <a:latin typeface="Cambria" panose="02040503050406030204" pitchFamily="18" charset="0"/>
                <a:ea typeface="宋体" panose="02010600030101010101" pitchFamily="2" charset="-122"/>
              </a:rPr>
              <a:t>(12%,10.16%)</a:t>
            </a:r>
            <a:endParaRPr lang="zh-CN" altLang="en-US" sz="1800" dirty="0">
              <a:solidFill>
                <a:srgbClr val="000000"/>
              </a:solidFill>
              <a:latin typeface="Cambria" panose="02040503050406030204" pitchFamily="18" charset="0"/>
              <a:ea typeface="宋体" panose="02010600030101010101" pitchFamily="2" charset="-122"/>
            </a:endParaRPr>
          </a:p>
        </p:txBody>
      </p:sp>
      <p:sp>
        <p:nvSpPr>
          <p:cNvPr id="214023" name="TextBox 1">
            <a:extLst>
              <a:ext uri="{FF2B5EF4-FFF2-40B4-BE49-F238E27FC236}">
                <a16:creationId xmlns:a16="http://schemas.microsoft.com/office/drawing/2014/main" id="{FD01EA2A-A2B4-4A7A-8241-DD65105051CF}"/>
              </a:ext>
            </a:extLst>
          </p:cNvPr>
          <p:cNvSpPr txBox="1">
            <a:spLocks noChangeArrowheads="1"/>
          </p:cNvSpPr>
          <p:nvPr/>
        </p:nvSpPr>
        <p:spPr bwMode="auto">
          <a:xfrm>
            <a:off x="4171951" y="2428876"/>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fontAlgn="base">
              <a:spcBef>
                <a:spcPct val="0"/>
              </a:spcBef>
              <a:spcAft>
                <a:spcPct val="0"/>
              </a:spcAft>
              <a:buClrTx/>
              <a:buSzTx/>
              <a:buNone/>
            </a:pPr>
            <a:r>
              <a:rPr lang="zh-CN" altLang="en-US" sz="2400">
                <a:solidFill>
                  <a:srgbClr val="000000"/>
                </a:solidFill>
                <a:latin typeface="ZapfDingbats"/>
                <a:ea typeface="宋体" panose="02010600030101010101" pitchFamily="2" charset="-122"/>
              </a:rPr>
              <a:t>有效边界</a:t>
            </a:r>
          </a:p>
        </p:txBody>
      </p:sp>
      <p:sp>
        <p:nvSpPr>
          <p:cNvPr id="214024" name="线形标注 1 5">
            <a:extLst>
              <a:ext uri="{FF2B5EF4-FFF2-40B4-BE49-F238E27FC236}">
                <a16:creationId xmlns:a16="http://schemas.microsoft.com/office/drawing/2014/main" id="{BE841308-6183-4811-8423-05B5E632D4D5}"/>
              </a:ext>
            </a:extLst>
          </p:cNvPr>
          <p:cNvSpPr>
            <a:spLocks/>
          </p:cNvSpPr>
          <p:nvPr/>
        </p:nvSpPr>
        <p:spPr bwMode="auto">
          <a:xfrm>
            <a:off x="6073776" y="3868739"/>
            <a:ext cx="1223963" cy="720725"/>
          </a:xfrm>
          <a:prstGeom prst="borderCallout1">
            <a:avLst>
              <a:gd name="adj1" fmla="val 59782"/>
              <a:gd name="adj2" fmla="val -7389"/>
              <a:gd name="adj3" fmla="val 103810"/>
              <a:gd name="adj4" fmla="val -81741"/>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dirty="0">
                <a:solidFill>
                  <a:srgbClr val="000000"/>
                </a:solidFill>
                <a:latin typeface="Cambria" panose="02040503050406030204" pitchFamily="18" charset="0"/>
                <a:ea typeface="宋体" panose="02010600030101010101" pitchFamily="2" charset="-122"/>
              </a:rPr>
              <a:t>资产</a:t>
            </a:r>
            <a:r>
              <a:rPr lang="en-US" altLang="zh-CN" sz="2000" dirty="0">
                <a:solidFill>
                  <a:srgbClr val="000000"/>
                </a:solidFill>
                <a:latin typeface="Cambria" panose="02040503050406030204" pitchFamily="18" charset="0"/>
                <a:ea typeface="宋体" panose="02010600030101010101" pitchFamily="2" charset="-122"/>
              </a:rPr>
              <a:t>2</a:t>
            </a:r>
          </a:p>
          <a:p>
            <a:pPr algn="ctr" fontAlgn="base">
              <a:spcBef>
                <a:spcPct val="0"/>
              </a:spcBef>
              <a:spcAft>
                <a:spcPct val="0"/>
              </a:spcAft>
              <a:buClrTx/>
              <a:buSzTx/>
              <a:buNone/>
            </a:pPr>
            <a:r>
              <a:rPr lang="en-US" altLang="zh-CN" sz="1800" dirty="0">
                <a:solidFill>
                  <a:srgbClr val="000000"/>
                </a:solidFill>
                <a:latin typeface="Cambria" panose="02040503050406030204" pitchFamily="18" charset="0"/>
                <a:ea typeface="宋体" panose="02010600030101010101" pitchFamily="2" charset="-122"/>
              </a:rPr>
              <a:t>(15%,8%)</a:t>
            </a:r>
            <a:endParaRPr lang="zh-CN" altLang="en-US" sz="1800" dirty="0">
              <a:solidFill>
                <a:srgbClr val="000000"/>
              </a:solidFill>
              <a:latin typeface="Cambria" panose="02040503050406030204" pitchFamily="18" charset="0"/>
              <a:ea typeface="宋体" panose="02010600030101010101" pitchFamily="2" charset="-122"/>
            </a:endParaRPr>
          </a:p>
        </p:txBody>
      </p:sp>
      <p:sp>
        <p:nvSpPr>
          <p:cNvPr id="214025" name="线形标注 1 6">
            <a:extLst>
              <a:ext uri="{FF2B5EF4-FFF2-40B4-BE49-F238E27FC236}">
                <a16:creationId xmlns:a16="http://schemas.microsoft.com/office/drawing/2014/main" id="{7F0F57E2-4C97-4654-9CCB-9D84001824B6}"/>
              </a:ext>
            </a:extLst>
          </p:cNvPr>
          <p:cNvSpPr>
            <a:spLocks/>
          </p:cNvSpPr>
          <p:nvPr/>
        </p:nvSpPr>
        <p:spPr bwMode="auto">
          <a:xfrm>
            <a:off x="7127876" y="1812926"/>
            <a:ext cx="1223963" cy="720725"/>
          </a:xfrm>
          <a:prstGeom prst="borderCallout1">
            <a:avLst>
              <a:gd name="adj1" fmla="val 59782"/>
              <a:gd name="adj2" fmla="val -7389"/>
              <a:gd name="adj3" fmla="val 91769"/>
              <a:gd name="adj4" fmla="val -62176"/>
            </a:avLst>
          </a:prstGeom>
          <a:solidFill>
            <a:schemeClr val="accent1"/>
          </a:solidFill>
          <a:ln w="12700" algn="ctr">
            <a:solidFill>
              <a:srgbClr val="FF0000"/>
            </a:solidFill>
            <a:round/>
            <a:headEnd/>
            <a:tailEnd type="triangle"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dirty="0">
                <a:solidFill>
                  <a:srgbClr val="000000"/>
                </a:solidFill>
                <a:latin typeface="Cambria" panose="02040503050406030204" pitchFamily="18" charset="0"/>
                <a:ea typeface="宋体" panose="02010600030101010101" pitchFamily="2" charset="-122"/>
              </a:rPr>
              <a:t>资产</a:t>
            </a:r>
            <a:r>
              <a:rPr lang="en-US" altLang="zh-CN" sz="2000" dirty="0">
                <a:solidFill>
                  <a:srgbClr val="000000"/>
                </a:solidFill>
                <a:latin typeface="Cambria" panose="02040503050406030204" pitchFamily="18" charset="0"/>
                <a:ea typeface="宋体" panose="02010600030101010101" pitchFamily="2" charset="-122"/>
              </a:rPr>
              <a:t>1</a:t>
            </a:r>
          </a:p>
          <a:p>
            <a:pPr algn="ctr" fontAlgn="base">
              <a:spcBef>
                <a:spcPct val="0"/>
              </a:spcBef>
              <a:spcAft>
                <a:spcPct val="0"/>
              </a:spcAft>
              <a:buClrTx/>
              <a:buSzTx/>
              <a:buNone/>
            </a:pPr>
            <a:r>
              <a:rPr lang="en-US" altLang="zh-CN" sz="1800" dirty="0">
                <a:solidFill>
                  <a:srgbClr val="000000"/>
                </a:solidFill>
                <a:latin typeface="Cambria" panose="02040503050406030204" pitchFamily="18" charset="0"/>
                <a:ea typeface="宋体" panose="02010600030101010101" pitchFamily="2" charset="-122"/>
              </a:rPr>
              <a:t>(20%,14%)</a:t>
            </a:r>
            <a:endParaRPr lang="zh-CN" altLang="en-US" sz="1800" dirty="0">
              <a:solidFill>
                <a:srgbClr val="000000"/>
              </a:solidFill>
              <a:latin typeface="Cambria" panose="02040503050406030204" pitchFamily="18" charset="0"/>
              <a:ea typeface="宋体" panose="02010600030101010101" pitchFamily="2" charset="-122"/>
            </a:endParaRPr>
          </a:p>
        </p:txBody>
      </p:sp>
      <p:sp>
        <p:nvSpPr>
          <p:cNvPr id="214026" name="文本框 1">
            <a:extLst>
              <a:ext uri="{FF2B5EF4-FFF2-40B4-BE49-F238E27FC236}">
                <a16:creationId xmlns:a16="http://schemas.microsoft.com/office/drawing/2014/main" id="{EB77D8E8-7FB3-48E7-9329-CBA448C14F8B}"/>
              </a:ext>
            </a:extLst>
          </p:cNvPr>
          <p:cNvSpPr txBox="1">
            <a:spLocks noChangeArrowheads="1"/>
          </p:cNvSpPr>
          <p:nvPr/>
        </p:nvSpPr>
        <p:spPr bwMode="auto">
          <a:xfrm>
            <a:off x="283489" y="2890838"/>
            <a:ext cx="430887"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预期收益率</a:t>
            </a:r>
          </a:p>
        </p:txBody>
      </p:sp>
      <p:sp>
        <p:nvSpPr>
          <p:cNvPr id="11" name="文本框 10">
            <a:extLst>
              <a:ext uri="{FF2B5EF4-FFF2-40B4-BE49-F238E27FC236}">
                <a16:creationId xmlns:a16="http://schemas.microsoft.com/office/drawing/2014/main" id="{07914041-AEEC-4A09-8A10-36A9ABE797D1}"/>
              </a:ext>
            </a:extLst>
          </p:cNvPr>
          <p:cNvSpPr txBox="1"/>
          <p:nvPr/>
        </p:nvSpPr>
        <p:spPr>
          <a:xfrm>
            <a:off x="8401767" y="2051846"/>
            <a:ext cx="3177658" cy="4093428"/>
          </a:xfrm>
          <a:prstGeom prst="rect">
            <a:avLst/>
          </a:prstGeom>
          <a:solidFill>
            <a:srgbClr val="92D050"/>
          </a:solidFill>
        </p:spPr>
        <p:txBody>
          <a:bodyPr wrap="square" rtlCol="0">
            <a:spAutoFit/>
          </a:bodyPr>
          <a:lstStyle/>
          <a:p>
            <a:pPr algn="just"/>
            <a:r>
              <a:rPr lang="zh-CN" altLang="en-US" sz="2000" dirty="0">
                <a:latin typeface="华文宋体" panose="02010600040101010101" pitchFamily="2" charset="-122"/>
                <a:ea typeface="华文宋体" panose="02010600040101010101" pitchFamily="2" charset="-122"/>
              </a:rPr>
              <a:t>启示：</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两个风险资产形成的投资组合的期望收益与风险呈曲线关系。</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投资者可以选定任意风险的组合。</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投资者可以找到一个组合，使得组合风险小于目前资产，甚至实现最小方差。</a:t>
            </a:r>
            <a:endParaRPr lang="en-US" altLang="zh-CN" sz="2000" dirty="0">
              <a:latin typeface="华文宋体" panose="02010600040101010101" pitchFamily="2" charset="-122"/>
              <a:ea typeface="华文宋体" panose="02010600040101010101" pitchFamily="2" charset="-122"/>
            </a:endParaRPr>
          </a:p>
          <a:p>
            <a:pPr marL="342900" indent="-342900" algn="just">
              <a:buFont typeface="Arial" panose="020B0604020202020204" pitchFamily="34" charset="0"/>
              <a:buChar char="•"/>
            </a:pPr>
            <a:r>
              <a:rPr lang="zh-CN" altLang="en-US" sz="2000" dirty="0">
                <a:latin typeface="华文宋体" panose="02010600040101010101" pitchFamily="2" charset="-122"/>
                <a:ea typeface="华文宋体" panose="02010600040101010101" pitchFamily="2" charset="-122"/>
              </a:rPr>
              <a:t>投资组合存在优劣之分，在最小方差组合之上的组合为有效组合。</a:t>
            </a:r>
          </a:p>
        </p:txBody>
      </p:sp>
      <p:sp>
        <p:nvSpPr>
          <p:cNvPr id="12" name="文本框 11">
            <a:extLst>
              <a:ext uri="{FF2B5EF4-FFF2-40B4-BE49-F238E27FC236}">
                <a16:creationId xmlns:a16="http://schemas.microsoft.com/office/drawing/2014/main" id="{E32F55CD-CC66-4F93-BE96-6BAC21FCB487}"/>
              </a:ext>
            </a:extLst>
          </p:cNvPr>
          <p:cNvSpPr txBox="1"/>
          <p:nvPr/>
        </p:nvSpPr>
        <p:spPr>
          <a:xfrm>
            <a:off x="3888606" y="6364933"/>
            <a:ext cx="1233739" cy="369332"/>
          </a:xfrm>
          <a:prstGeom prst="rect">
            <a:avLst/>
          </a:prstGeom>
          <a:solidFill>
            <a:schemeClr val="accent2"/>
          </a:solidFill>
        </p:spPr>
        <p:txBody>
          <a:bodyPr wrap="square" rtlCol="0">
            <a:spAutoFit/>
          </a:bodyPr>
          <a:lstStyle/>
          <a:p>
            <a:pPr algn="ctr"/>
            <a:r>
              <a:rPr lang="zh-CN" altLang="en-US" dirty="0"/>
              <a:t>数字实验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81" name="Group 3">
            <a:extLst>
              <a:ext uri="{FF2B5EF4-FFF2-40B4-BE49-F238E27FC236}">
                <a16:creationId xmlns:a16="http://schemas.microsoft.com/office/drawing/2014/main" id="{B00BC2E7-8562-48E7-8B9B-87C984FF2B50}"/>
              </a:ext>
            </a:extLst>
          </p:cNvPr>
          <p:cNvGrpSpPr>
            <a:grpSpLocks/>
          </p:cNvGrpSpPr>
          <p:nvPr/>
        </p:nvGrpSpPr>
        <p:grpSpPr bwMode="auto">
          <a:xfrm>
            <a:off x="1847851" y="1012825"/>
            <a:ext cx="9504363" cy="3036888"/>
            <a:chOff x="691" y="1186"/>
            <a:chExt cx="5987" cy="920"/>
          </a:xfrm>
        </p:grpSpPr>
        <p:sp>
          <p:nvSpPr>
            <p:cNvPr id="229383" name="Rectangle 4">
              <a:extLst>
                <a:ext uri="{FF2B5EF4-FFF2-40B4-BE49-F238E27FC236}">
                  <a16:creationId xmlns:a16="http://schemas.microsoft.com/office/drawing/2014/main" id="{DBB5ED7B-C5AB-4719-BCBA-34F8672AF068}"/>
                </a:ext>
              </a:extLst>
            </p:cNvPr>
            <p:cNvSpPr>
              <a:spLocks noChangeArrowheads="1"/>
            </p:cNvSpPr>
            <p:nvPr/>
          </p:nvSpPr>
          <p:spPr bwMode="auto">
            <a:xfrm>
              <a:off x="691" y="1186"/>
              <a:ext cx="5987" cy="367"/>
            </a:xfrm>
            <a:prstGeom prst="rect">
              <a:avLst/>
            </a:prstGeom>
            <a:noFill/>
            <a:ln>
              <a:noFill/>
            </a:ln>
          </p:spPr>
          <p:txBody>
            <a:bodyPr lIns="92075" tIns="46038" rIns="92075" bIns="46038"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defRPr/>
              </a:pPr>
              <a:r>
                <a:rPr lang="zh-CN" altLang="en-US" sz="26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rPr>
                <a:t>最小方差资产组合的计算公式</a:t>
              </a:r>
              <a:r>
                <a:rPr lang="zh-CN" altLang="en-US" sz="2200" b="1" dirty="0">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2200" b="1" dirty="0">
                  <a:solidFill>
                    <a:srgbClr val="000000"/>
                  </a:solidFill>
                  <a:latin typeface="Times New Roman" panose="02020603050405020304" pitchFamily="18" charset="0"/>
                  <a:ea typeface="宋体" panose="02010600030101010101" pitchFamily="2" charset="-122"/>
                </a:rPr>
                <a:t> Minimum Variance Portfolio </a:t>
              </a:r>
              <a:r>
                <a:rPr lang="zh-CN" altLang="en-US" sz="2200" b="1" dirty="0">
                  <a:solidFill>
                    <a:srgbClr val="000000"/>
                  </a:solidFill>
                  <a:effectLst>
                    <a:outerShdw blurRad="38100" dist="38100" dir="2700000" algn="tl">
                      <a:srgbClr val="C0C0C0"/>
                    </a:outerShdw>
                  </a:effectLst>
                  <a:latin typeface="楷体_GB2312" pitchFamily="49" charset="-122"/>
                  <a:ea typeface="楷体_GB2312" pitchFamily="49" charset="-122"/>
                </a:rPr>
                <a:t>）</a:t>
              </a:r>
              <a:endParaRPr lang="en-US" altLang="zh-CN" sz="2200" b="1" dirty="0">
                <a:solidFill>
                  <a:srgbClr val="000000"/>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defRPr/>
              </a:pPr>
              <a:r>
                <a:rPr lang="zh-CN" altLang="en-US" sz="2600" b="1" dirty="0">
                  <a:solidFill>
                    <a:srgbClr val="000000"/>
                  </a:solidFill>
                  <a:latin typeface="Times New Roman" panose="02020603050405020304" pitchFamily="18" charset="0"/>
                  <a:ea typeface="宋体" panose="02010600030101010101" pitchFamily="2" charset="-122"/>
                </a:rPr>
                <a:t>当</a:t>
              </a:r>
              <a:r>
                <a:rPr lang="el-GR" altLang="zh-CN" sz="2600" b="1" dirty="0">
                  <a:solidFill>
                    <a:srgbClr val="000000"/>
                  </a:solidFill>
                  <a:latin typeface="Calibri" panose="020F0502020204030204" pitchFamily="34" charset="0"/>
                  <a:ea typeface="宋体" panose="02010600030101010101" pitchFamily="2" charset="-122"/>
                  <a:cs typeface="Calibri" panose="020F0502020204030204" pitchFamily="34" charset="0"/>
                </a:rPr>
                <a:t>ρ</a:t>
              </a:r>
              <a:r>
                <a:rPr lang="en-US" altLang="zh-CN" sz="2600" b="1" dirty="0">
                  <a:solidFill>
                    <a:srgbClr val="000000"/>
                  </a:solidFill>
                  <a:latin typeface="Calibri" panose="020F0502020204030204" pitchFamily="34" charset="0"/>
                  <a:ea typeface="宋体" panose="02010600030101010101" pitchFamily="2" charset="-122"/>
                  <a:cs typeface="Calibri" panose="020F0502020204030204" pitchFamily="34" charset="0"/>
                </a:rPr>
                <a:t>=0</a:t>
              </a:r>
              <a:r>
                <a:rPr lang="zh-CN" altLang="en-US" sz="2600" b="1" dirty="0">
                  <a:solidFill>
                    <a:srgbClr val="000000"/>
                  </a:solidFill>
                  <a:latin typeface="Calibri" panose="020F0502020204030204" pitchFamily="34" charset="0"/>
                  <a:ea typeface="宋体" panose="02010600030101010101" pitchFamily="2" charset="-122"/>
                  <a:cs typeface="Calibri" panose="020F0502020204030204" pitchFamily="34" charset="0"/>
                </a:rPr>
                <a:t>时，计算如下：</a:t>
              </a:r>
              <a:endParaRPr lang="en-US" altLang="zh-CN" sz="2600" b="1" dirty="0">
                <a:solidFill>
                  <a:srgbClr val="000000"/>
                </a:solidFill>
                <a:latin typeface="Times New Roman" panose="02020603050405020304" pitchFamily="18" charset="0"/>
                <a:ea typeface="宋体" panose="02010600030101010101" pitchFamily="2" charset="-122"/>
              </a:endParaRPr>
            </a:p>
          </p:txBody>
        </p:sp>
        <p:graphicFrame>
          <p:nvGraphicFramePr>
            <p:cNvPr id="215046" name="Object 5">
              <a:extLst>
                <a:ext uri="{FF2B5EF4-FFF2-40B4-BE49-F238E27FC236}">
                  <a16:creationId xmlns:a16="http://schemas.microsoft.com/office/drawing/2014/main" id="{1BE2A684-CE96-4604-8FA9-14BA92A68AA2}"/>
                </a:ext>
              </a:extLst>
            </p:cNvPr>
            <p:cNvGraphicFramePr>
              <a:graphicFrameLocks/>
            </p:cNvGraphicFramePr>
            <p:nvPr/>
          </p:nvGraphicFramePr>
          <p:xfrm>
            <a:off x="1333" y="1546"/>
            <a:ext cx="3785" cy="560"/>
          </p:xfrm>
          <a:graphic>
            <a:graphicData uri="http://schemas.openxmlformats.org/presentationml/2006/ole">
              <mc:AlternateContent xmlns:mc="http://schemas.openxmlformats.org/markup-compatibility/2006">
                <mc:Choice xmlns:v="urn:schemas-microsoft-com:vml" Requires="v">
                  <p:oleObj name="Equation" r:id="rId3" imgW="2832100" imgH="990600" progId="Equation.DSMT4">
                    <p:embed/>
                  </p:oleObj>
                </mc:Choice>
                <mc:Fallback>
                  <p:oleObj name="Equation" r:id="rId3" imgW="2832100" imgH="990600" progId="Equation.DSMT4">
                    <p:embed/>
                    <p:pic>
                      <p:nvPicPr>
                        <p:cNvPr id="215046" name="Object 5">
                          <a:extLst>
                            <a:ext uri="{FF2B5EF4-FFF2-40B4-BE49-F238E27FC236}">
                              <a16:creationId xmlns:a16="http://schemas.microsoft.com/office/drawing/2014/main" id="{1BE2A684-CE96-4604-8FA9-14BA92A68AA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 y="1546"/>
                          <a:ext cx="378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9379" name="TextBox 1">
            <a:extLst>
              <a:ext uri="{FF2B5EF4-FFF2-40B4-BE49-F238E27FC236}">
                <a16:creationId xmlns:a16="http://schemas.microsoft.com/office/drawing/2014/main" id="{BC5EB892-FD05-49DC-AEAC-44D0F2036282}"/>
              </a:ext>
            </a:extLst>
          </p:cNvPr>
          <p:cNvSpPr txBox="1">
            <a:spLocks noChangeArrowheads="1"/>
          </p:cNvSpPr>
          <p:nvPr/>
        </p:nvSpPr>
        <p:spPr bwMode="auto">
          <a:xfrm>
            <a:off x="2266950" y="4175126"/>
            <a:ext cx="619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fontAlgn="base">
              <a:spcBef>
                <a:spcPct val="0"/>
              </a:spcBef>
              <a:spcAft>
                <a:spcPct val="0"/>
              </a:spcAft>
              <a:buClrTx/>
              <a:buSzTx/>
              <a:buNone/>
            </a:pPr>
            <a:r>
              <a:rPr lang="zh-CN" altLang="en-US" sz="2400" b="1">
                <a:solidFill>
                  <a:srgbClr val="000000"/>
                </a:solidFill>
                <a:latin typeface="ZapfDingbats"/>
                <a:ea typeface="宋体" panose="02010600030101010101" pitchFamily="2" charset="-122"/>
              </a:rPr>
              <a:t>最小方差组合的均值和方差分别为：</a:t>
            </a:r>
          </a:p>
        </p:txBody>
      </p:sp>
      <p:graphicFrame>
        <p:nvGraphicFramePr>
          <p:cNvPr id="229380" name="Object 5">
            <a:extLst>
              <a:ext uri="{FF2B5EF4-FFF2-40B4-BE49-F238E27FC236}">
                <a16:creationId xmlns:a16="http://schemas.microsoft.com/office/drawing/2014/main" id="{94DC8107-0F40-4190-9394-75722733D40B}"/>
              </a:ext>
            </a:extLst>
          </p:cNvPr>
          <p:cNvGraphicFramePr>
            <a:graphicFrameLocks/>
          </p:cNvGraphicFramePr>
          <p:nvPr>
            <p:extLst>
              <p:ext uri="{D42A27DB-BD31-4B8C-83A1-F6EECF244321}">
                <p14:modId xmlns:p14="http://schemas.microsoft.com/office/powerpoint/2010/main" val="552946807"/>
              </p:ext>
            </p:extLst>
          </p:nvPr>
        </p:nvGraphicFramePr>
        <p:xfrm>
          <a:off x="2814638" y="4849813"/>
          <a:ext cx="5443537" cy="995362"/>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229380" name="Object 5">
                        <a:extLst>
                          <a:ext uri="{FF2B5EF4-FFF2-40B4-BE49-F238E27FC236}">
                            <a16:creationId xmlns:a16="http://schemas.microsoft.com/office/drawing/2014/main" id="{94DC8107-0F40-4190-9394-75722733D40B}"/>
                          </a:ext>
                        </a:extLst>
                      </p:cNvPr>
                      <p:cNvPicPr>
                        <a:picLocks noChangeArrowheads="1"/>
                      </p:cNvPicPr>
                      <p:nvPr/>
                    </p:nvPicPr>
                    <p:blipFill>
                      <a:blip r:embed="rId6"/>
                      <a:srcRect/>
                      <a:stretch>
                        <a:fillRect/>
                      </a:stretch>
                    </p:blipFill>
                    <p:spPr bwMode="auto">
                      <a:xfrm>
                        <a:off x="2814638" y="4849813"/>
                        <a:ext cx="5443537"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D3CEDEBF-135D-4B33-B8EA-5934617B1EA7}"/>
              </a:ext>
            </a:extLst>
          </p:cNvPr>
          <p:cNvSpPr txBox="1"/>
          <p:nvPr/>
        </p:nvSpPr>
        <p:spPr>
          <a:xfrm>
            <a:off x="1847851" y="323275"/>
            <a:ext cx="7839073" cy="646331"/>
          </a:xfrm>
          <a:prstGeom prst="rect">
            <a:avLst/>
          </a:prstGeom>
          <a:noFill/>
        </p:spPr>
        <p:txBody>
          <a:bodyPr wrap="square">
            <a:spAutoFit/>
          </a:bodyPr>
          <a:lstStyle/>
          <a:p>
            <a:r>
              <a:rPr lang="zh-CN" altLang="en-US" sz="3600" dirty="0"/>
              <a:t>两种风险资产下的最小方差组合</a:t>
            </a:r>
          </a:p>
        </p:txBody>
      </p:sp>
    </p:spTree>
    <p:extLst>
      <p:ext uri="{BB962C8B-B14F-4D97-AF65-F5344CB8AC3E}">
        <p14:creationId xmlns:p14="http://schemas.microsoft.com/office/powerpoint/2010/main" val="20509304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blinds(horizontal)">
                                      <p:cBhvr>
                                        <p:cTn id="7" dur="500"/>
                                        <p:tgtEl>
                                          <p:spTgt spid="22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blinds(horizontal)">
                                      <p:cBhvr>
                                        <p:cTn id="12" dur="500"/>
                                        <p:tgtEl>
                                          <p:spTgt spid="229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380"/>
                                        </p:tgtEl>
                                        <p:attrNameLst>
                                          <p:attrName>style.visibility</p:attrName>
                                        </p:attrNameLst>
                                      </p:cBhvr>
                                      <p:to>
                                        <p:strVal val="visible"/>
                                      </p:to>
                                    </p:set>
                                    <p:animEffect transition="in" filter="blinds(horizontal)">
                                      <p:cBhvr>
                                        <p:cTn id="17"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B082C-ECB0-4D29-9681-FCCA2F78F911}"/>
              </a:ext>
            </a:extLst>
          </p:cNvPr>
          <p:cNvSpPr>
            <a:spLocks noGrp="1"/>
          </p:cNvSpPr>
          <p:nvPr>
            <p:ph type="title"/>
          </p:nvPr>
        </p:nvSpPr>
        <p:spPr>
          <a:xfrm>
            <a:off x="533400" y="542924"/>
            <a:ext cx="10972800" cy="950913"/>
          </a:xfrm>
        </p:spPr>
        <p:txBody>
          <a:bodyPr/>
          <a:lstStyle/>
          <a:p>
            <a:r>
              <a:rPr lang="zh-CN" altLang="en-US" dirty="0"/>
              <a:t>相关系数不同时，两个风险证券的可行集</a:t>
            </a:r>
          </a:p>
        </p:txBody>
      </p:sp>
      <p:sp>
        <p:nvSpPr>
          <p:cNvPr id="5" name="文本框 4">
            <a:extLst>
              <a:ext uri="{FF2B5EF4-FFF2-40B4-BE49-F238E27FC236}">
                <a16:creationId xmlns:a16="http://schemas.microsoft.com/office/drawing/2014/main" id="{2DF25A6D-705D-4245-8B51-49029BFBA53E}"/>
              </a:ext>
            </a:extLst>
          </p:cNvPr>
          <p:cNvSpPr txBox="1"/>
          <p:nvPr/>
        </p:nvSpPr>
        <p:spPr>
          <a:xfrm>
            <a:off x="8201025" y="1649479"/>
            <a:ext cx="2457450" cy="4154984"/>
          </a:xfrm>
          <a:prstGeom prst="rect">
            <a:avLst/>
          </a:prstGeom>
          <a:solidFill>
            <a:schemeClr val="accent2"/>
          </a:solidFill>
        </p:spPr>
        <p:txBody>
          <a:bodyPr wrap="square" rtlCol="0">
            <a:spAutoFit/>
          </a:bodyPr>
          <a:lstStyle/>
          <a:p>
            <a:pPr algn="just"/>
            <a:r>
              <a:rPr lang="zh-CN" altLang="en-US" sz="2400" dirty="0"/>
              <a:t>相关系数越小，在同样收益状况下，可实现的标准差越小。在完全负相关</a:t>
            </a:r>
            <a:r>
              <a:rPr lang="el-GR" altLang="zh-CN" sz="2400" dirty="0"/>
              <a:t>ρ</a:t>
            </a:r>
            <a:r>
              <a:rPr lang="en-US" altLang="zh-CN" sz="2400" dirty="0"/>
              <a:t>=-1</a:t>
            </a:r>
            <a:r>
              <a:rPr lang="zh-CN" altLang="en-US" sz="2400" dirty="0"/>
              <a:t>时，甚至可以实现标准差为</a:t>
            </a:r>
            <a:r>
              <a:rPr lang="en-US" altLang="zh-CN" sz="2400" dirty="0"/>
              <a:t>0</a:t>
            </a:r>
          </a:p>
          <a:p>
            <a:pPr algn="just"/>
            <a:r>
              <a:rPr lang="zh-CN" altLang="en-US" sz="2400" b="1" dirty="0"/>
              <a:t>启示：为了降低组合的风险，应尽量选择负相关的资产。</a:t>
            </a:r>
          </a:p>
        </p:txBody>
      </p:sp>
      <p:pic>
        <p:nvPicPr>
          <p:cNvPr id="8" name="图片 7">
            <a:extLst>
              <a:ext uri="{FF2B5EF4-FFF2-40B4-BE49-F238E27FC236}">
                <a16:creationId xmlns:a16="http://schemas.microsoft.com/office/drawing/2014/main" id="{5CE64C9E-7C56-4ABA-88D4-05112A6EB7B5}"/>
              </a:ext>
            </a:extLst>
          </p:cNvPr>
          <p:cNvPicPr>
            <a:picLocks noChangeAspect="1"/>
          </p:cNvPicPr>
          <p:nvPr/>
        </p:nvPicPr>
        <p:blipFill>
          <a:blip r:embed="rId2"/>
          <a:stretch>
            <a:fillRect/>
          </a:stretch>
        </p:blipFill>
        <p:spPr>
          <a:xfrm>
            <a:off x="533400" y="1649479"/>
            <a:ext cx="3681540" cy="2212841"/>
          </a:xfrm>
          <a:prstGeom prst="rect">
            <a:avLst/>
          </a:prstGeom>
        </p:spPr>
      </p:pic>
      <p:pic>
        <p:nvPicPr>
          <p:cNvPr id="10" name="图片 9">
            <a:extLst>
              <a:ext uri="{FF2B5EF4-FFF2-40B4-BE49-F238E27FC236}">
                <a16:creationId xmlns:a16="http://schemas.microsoft.com/office/drawing/2014/main" id="{AE3FF875-A25D-4A90-93D1-D9B0294874BE}"/>
              </a:ext>
            </a:extLst>
          </p:cNvPr>
          <p:cNvPicPr>
            <a:picLocks noChangeAspect="1"/>
          </p:cNvPicPr>
          <p:nvPr/>
        </p:nvPicPr>
        <p:blipFill>
          <a:blip r:embed="rId3"/>
          <a:stretch>
            <a:fillRect/>
          </a:stretch>
        </p:blipFill>
        <p:spPr>
          <a:xfrm>
            <a:off x="4319086" y="1649479"/>
            <a:ext cx="3777793" cy="2270695"/>
          </a:xfrm>
          <a:prstGeom prst="rect">
            <a:avLst/>
          </a:prstGeom>
        </p:spPr>
      </p:pic>
      <p:pic>
        <p:nvPicPr>
          <p:cNvPr id="12" name="图片 11">
            <a:extLst>
              <a:ext uri="{FF2B5EF4-FFF2-40B4-BE49-F238E27FC236}">
                <a16:creationId xmlns:a16="http://schemas.microsoft.com/office/drawing/2014/main" id="{C6966313-E7C6-4D5F-99E1-8D9F327D0521}"/>
              </a:ext>
            </a:extLst>
          </p:cNvPr>
          <p:cNvPicPr>
            <a:picLocks noChangeAspect="1"/>
          </p:cNvPicPr>
          <p:nvPr/>
        </p:nvPicPr>
        <p:blipFill>
          <a:blip r:embed="rId4"/>
          <a:stretch>
            <a:fillRect/>
          </a:stretch>
        </p:blipFill>
        <p:spPr>
          <a:xfrm>
            <a:off x="2305074" y="4134821"/>
            <a:ext cx="3777793" cy="2270695"/>
          </a:xfrm>
          <a:prstGeom prst="rect">
            <a:avLst/>
          </a:prstGeom>
        </p:spPr>
      </p:pic>
    </p:spTree>
    <p:extLst>
      <p:ext uri="{BB962C8B-B14F-4D97-AF65-F5344CB8AC3E}">
        <p14:creationId xmlns:p14="http://schemas.microsoft.com/office/powerpoint/2010/main" val="4072509706"/>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8306" name="Rectangle 2">
            <a:extLst>
              <a:ext uri="{FF2B5EF4-FFF2-40B4-BE49-F238E27FC236}">
                <a16:creationId xmlns:a16="http://schemas.microsoft.com/office/drawing/2014/main" id="{0B75D73F-3521-4690-B0B8-1AC8295EB032}"/>
              </a:ext>
            </a:extLst>
          </p:cNvPr>
          <p:cNvSpPr>
            <a:spLocks noGrp="1" noChangeArrowheads="1"/>
          </p:cNvSpPr>
          <p:nvPr>
            <p:ph type="body" idx="1"/>
          </p:nvPr>
        </p:nvSpPr>
        <p:spPr>
          <a:xfrm>
            <a:off x="2362201" y="811214"/>
            <a:ext cx="7620000" cy="503238"/>
          </a:xfrm>
        </p:spPr>
        <p:txBody>
          <a:bodyPr vert="horz" wrap="square" lIns="90488" tIns="44450" rIns="90488" bIns="44450" numCol="1" anchor="t" anchorCtr="0" compatLnSpc="1">
            <a:prstTxWarp prst="textNoShape">
              <a:avLst/>
            </a:prstTxWarp>
          </a:bodyPr>
          <a:lstStyle/>
          <a:p>
            <a:pPr>
              <a:lnSpc>
                <a:spcPct val="90000"/>
              </a:lnSpc>
            </a:pPr>
            <a:r>
              <a:rPr lang="zh-CN" altLang="en-US" sz="2800" b="1" dirty="0">
                <a:ea typeface="宋体" panose="02010600030101010101" pitchFamily="2" charset="-122"/>
              </a:rPr>
              <a:t>多种风险资产构成的资产组合</a:t>
            </a:r>
            <a:endParaRPr lang="en-US" altLang="zh-CN" sz="2800" dirty="0">
              <a:ea typeface="宋体" panose="02010600030101010101" pitchFamily="2" charset="-122"/>
            </a:endParaRPr>
          </a:p>
        </p:txBody>
      </p:sp>
      <p:grpSp>
        <p:nvGrpSpPr>
          <p:cNvPr id="2" name="Group 3">
            <a:extLst>
              <a:ext uri="{FF2B5EF4-FFF2-40B4-BE49-F238E27FC236}">
                <a16:creationId xmlns:a16="http://schemas.microsoft.com/office/drawing/2014/main" id="{8FD54795-7C15-4AF7-BEA6-601A7A9D1F7D}"/>
              </a:ext>
            </a:extLst>
          </p:cNvPr>
          <p:cNvGrpSpPr>
            <a:grpSpLocks/>
          </p:cNvGrpSpPr>
          <p:nvPr/>
        </p:nvGrpSpPr>
        <p:grpSpPr bwMode="auto">
          <a:xfrm>
            <a:off x="2514601" y="2514600"/>
            <a:ext cx="6729413" cy="3657600"/>
            <a:chOff x="432" y="1584"/>
            <a:chExt cx="4239" cy="2304"/>
          </a:xfrm>
        </p:grpSpPr>
        <p:sp>
          <p:nvSpPr>
            <p:cNvPr id="217110" name="Line 4">
              <a:extLst>
                <a:ext uri="{FF2B5EF4-FFF2-40B4-BE49-F238E27FC236}">
                  <a16:creationId xmlns:a16="http://schemas.microsoft.com/office/drawing/2014/main" id="{6C942F8A-009A-495E-B3CB-B021DAF00EAF}"/>
                </a:ext>
              </a:extLst>
            </p:cNvPr>
            <p:cNvSpPr>
              <a:spLocks noChangeShapeType="1"/>
            </p:cNvSpPr>
            <p:nvPr/>
          </p:nvSpPr>
          <p:spPr bwMode="auto">
            <a:xfrm>
              <a:off x="1136" y="1858"/>
              <a:ext cx="1" cy="2029"/>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17111" name="Line 5">
              <a:extLst>
                <a:ext uri="{FF2B5EF4-FFF2-40B4-BE49-F238E27FC236}">
                  <a16:creationId xmlns:a16="http://schemas.microsoft.com/office/drawing/2014/main" id="{68AD0AF8-5E26-46FB-BA6F-8DD53F89AD5A}"/>
                </a:ext>
              </a:extLst>
            </p:cNvPr>
            <p:cNvSpPr>
              <a:spLocks noChangeShapeType="1"/>
            </p:cNvSpPr>
            <p:nvPr/>
          </p:nvSpPr>
          <p:spPr bwMode="auto">
            <a:xfrm>
              <a:off x="1136" y="3887"/>
              <a:ext cx="2964"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17112" name="Text Box 6">
              <a:extLst>
                <a:ext uri="{FF2B5EF4-FFF2-40B4-BE49-F238E27FC236}">
                  <a16:creationId xmlns:a16="http://schemas.microsoft.com/office/drawing/2014/main" id="{EBC04AE0-7902-4B23-AD0E-A6A56B639A0B}"/>
                </a:ext>
              </a:extLst>
            </p:cNvPr>
            <p:cNvSpPr txBox="1">
              <a:spLocks noChangeArrowheads="1"/>
            </p:cNvSpPr>
            <p:nvPr/>
          </p:nvSpPr>
          <p:spPr bwMode="auto">
            <a:xfrm>
              <a:off x="3120" y="3552"/>
              <a:ext cx="1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标准差 </a:t>
              </a:r>
              <a:r>
                <a:rPr lang="en-US" altLang="zh-CN" sz="1600" b="1">
                  <a:solidFill>
                    <a:srgbClr val="000000"/>
                  </a:solidFill>
                  <a:latin typeface="Times New Roman" panose="02020603050405020304" pitchFamily="18" charset="0"/>
                  <a:ea typeface="宋体" panose="02010600030101010101" pitchFamily="2" charset="-122"/>
                </a:rPr>
                <a:t>(%)</a:t>
              </a:r>
            </a:p>
          </p:txBody>
        </p:sp>
        <p:sp>
          <p:nvSpPr>
            <p:cNvPr id="217113" name="Text Box 7">
              <a:extLst>
                <a:ext uri="{FF2B5EF4-FFF2-40B4-BE49-F238E27FC236}">
                  <a16:creationId xmlns:a16="http://schemas.microsoft.com/office/drawing/2014/main" id="{634306CC-E056-401F-ACBB-3F13F8B552EA}"/>
                </a:ext>
              </a:extLst>
            </p:cNvPr>
            <p:cNvSpPr txBox="1">
              <a:spLocks noChangeArrowheads="1"/>
            </p:cNvSpPr>
            <p:nvPr/>
          </p:nvSpPr>
          <p:spPr bwMode="auto">
            <a:xfrm>
              <a:off x="432" y="1584"/>
              <a:ext cx="15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800" b="1">
                  <a:solidFill>
                    <a:srgbClr val="000000"/>
                  </a:solidFill>
                  <a:latin typeface="Times New Roman" panose="02020603050405020304" pitchFamily="18" charset="0"/>
                  <a:ea typeface="宋体" panose="02010600030101010101" pitchFamily="2" charset="-122"/>
                </a:rPr>
                <a:t>预期收益率</a:t>
              </a:r>
              <a:r>
                <a:rPr lang="en-US" altLang="zh-CN" sz="1800" b="1">
                  <a:solidFill>
                    <a:srgbClr val="000000"/>
                  </a:solidFill>
                  <a:latin typeface="Times New Roman" panose="02020603050405020304" pitchFamily="18" charset="0"/>
                  <a:ea typeface="宋体" panose="02010600030101010101" pitchFamily="2" charset="-122"/>
                </a:rPr>
                <a:t> (%)</a:t>
              </a:r>
            </a:p>
          </p:txBody>
        </p:sp>
      </p:grpSp>
      <p:sp>
        <p:nvSpPr>
          <p:cNvPr id="738312" name="Freeform 8">
            <a:extLst>
              <a:ext uri="{FF2B5EF4-FFF2-40B4-BE49-F238E27FC236}">
                <a16:creationId xmlns:a16="http://schemas.microsoft.com/office/drawing/2014/main" id="{5C38559A-0DB7-4F89-8AEB-D07A08752428}"/>
              </a:ext>
            </a:extLst>
          </p:cNvPr>
          <p:cNvSpPr>
            <a:spLocks/>
          </p:cNvSpPr>
          <p:nvPr/>
        </p:nvSpPr>
        <p:spPr bwMode="auto">
          <a:xfrm>
            <a:off x="4876800" y="3124200"/>
            <a:ext cx="2209800" cy="2438400"/>
          </a:xfrm>
          <a:custGeom>
            <a:avLst/>
            <a:gdLst>
              <a:gd name="T0" fmla="*/ 2147483646 w 1512"/>
              <a:gd name="T1" fmla="*/ 2147483646 h 1440"/>
              <a:gd name="T2" fmla="*/ 2147483646 w 1512"/>
              <a:gd name="T3" fmla="*/ 2147483646 h 1440"/>
              <a:gd name="T4" fmla="*/ 2147483646 w 1512"/>
              <a:gd name="T5" fmla="*/ 2147483646 h 1440"/>
              <a:gd name="T6" fmla="*/ 2147483646 w 1512"/>
              <a:gd name="T7" fmla="*/ 0 h 1440"/>
              <a:gd name="T8" fmla="*/ 0 60000 65536"/>
              <a:gd name="T9" fmla="*/ 0 60000 65536"/>
              <a:gd name="T10" fmla="*/ 0 60000 65536"/>
              <a:gd name="T11" fmla="*/ 0 60000 65536"/>
              <a:gd name="T12" fmla="*/ 0 w 1512"/>
              <a:gd name="T13" fmla="*/ 0 h 1440"/>
              <a:gd name="T14" fmla="*/ 1512 w 1512"/>
              <a:gd name="T15" fmla="*/ 1440 h 1440"/>
            </a:gdLst>
            <a:ahLst/>
            <a:cxnLst>
              <a:cxn ang="T8">
                <a:pos x="T0" y="T1"/>
              </a:cxn>
              <a:cxn ang="T9">
                <a:pos x="T2" y="T3"/>
              </a:cxn>
              <a:cxn ang="T10">
                <a:pos x="T4" y="T5"/>
              </a:cxn>
              <a:cxn ang="T11">
                <a:pos x="T6" y="T7"/>
              </a:cxn>
            </a:cxnLst>
            <a:rect l="T12" t="T13" r="T14" b="T15"/>
            <a:pathLst>
              <a:path w="1512" h="1440">
                <a:moveTo>
                  <a:pt x="984" y="1440"/>
                </a:moveTo>
                <a:cubicBezTo>
                  <a:pt x="612" y="1244"/>
                  <a:pt x="240" y="1048"/>
                  <a:pt x="120" y="864"/>
                </a:cubicBezTo>
                <a:cubicBezTo>
                  <a:pt x="0" y="680"/>
                  <a:pt x="32" y="480"/>
                  <a:pt x="264" y="336"/>
                </a:cubicBezTo>
                <a:cubicBezTo>
                  <a:pt x="496" y="192"/>
                  <a:pt x="1004" y="96"/>
                  <a:pt x="1512" y="0"/>
                </a:cubicBezTo>
              </a:path>
            </a:pathLst>
          </a:custGeom>
          <a:noFill/>
          <a:ln w="3810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38313" name="Freeform 9">
            <a:extLst>
              <a:ext uri="{FF2B5EF4-FFF2-40B4-BE49-F238E27FC236}">
                <a16:creationId xmlns:a16="http://schemas.microsoft.com/office/drawing/2014/main" id="{8A5F8EB9-AF1C-4857-9398-125ADF524EDC}"/>
              </a:ext>
            </a:extLst>
          </p:cNvPr>
          <p:cNvSpPr>
            <a:spLocks/>
          </p:cNvSpPr>
          <p:nvPr/>
        </p:nvSpPr>
        <p:spPr bwMode="auto">
          <a:xfrm>
            <a:off x="4943475" y="3124200"/>
            <a:ext cx="2185988" cy="1009650"/>
          </a:xfrm>
          <a:custGeom>
            <a:avLst/>
            <a:gdLst>
              <a:gd name="T0" fmla="*/ 2147483646 w 1377"/>
              <a:gd name="T1" fmla="*/ 2147483646 h 636"/>
              <a:gd name="T2" fmla="*/ 2147483646 w 1377"/>
              <a:gd name="T3" fmla="*/ 2147483646 h 636"/>
              <a:gd name="T4" fmla="*/ 2147483646 w 1377"/>
              <a:gd name="T5" fmla="*/ 2147483646 h 636"/>
              <a:gd name="T6" fmla="*/ 2147483646 w 1377"/>
              <a:gd name="T7" fmla="*/ 2147483646 h 636"/>
              <a:gd name="T8" fmla="*/ 2147483646 w 1377"/>
              <a:gd name="T9" fmla="*/ 2147483646 h 636"/>
              <a:gd name="T10" fmla="*/ 2147483646 w 1377"/>
              <a:gd name="T11" fmla="*/ 2147483646 h 636"/>
              <a:gd name="T12" fmla="*/ 2147483646 w 1377"/>
              <a:gd name="T13" fmla="*/ 2147483646 h 636"/>
              <a:gd name="T14" fmla="*/ 2147483646 w 1377"/>
              <a:gd name="T15" fmla="*/ 0 h 636"/>
              <a:gd name="T16" fmla="*/ 0 60000 65536"/>
              <a:gd name="T17" fmla="*/ 0 60000 65536"/>
              <a:gd name="T18" fmla="*/ 0 60000 65536"/>
              <a:gd name="T19" fmla="*/ 0 60000 65536"/>
              <a:gd name="T20" fmla="*/ 0 60000 65536"/>
              <a:gd name="T21" fmla="*/ 0 60000 65536"/>
              <a:gd name="T22" fmla="*/ 0 60000 65536"/>
              <a:gd name="T23" fmla="*/ 0 60000 65536"/>
              <a:gd name="T24" fmla="*/ 0 w 1377"/>
              <a:gd name="T25" fmla="*/ 0 h 636"/>
              <a:gd name="T26" fmla="*/ 1377 w 1377"/>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7" h="636">
                <a:moveTo>
                  <a:pt x="24" y="615"/>
                </a:moveTo>
                <a:cubicBezTo>
                  <a:pt x="21" y="618"/>
                  <a:pt x="8" y="636"/>
                  <a:pt x="6" y="633"/>
                </a:cubicBezTo>
                <a:cubicBezTo>
                  <a:pt x="4" y="630"/>
                  <a:pt x="0" y="626"/>
                  <a:pt x="15" y="597"/>
                </a:cubicBezTo>
                <a:cubicBezTo>
                  <a:pt x="30" y="568"/>
                  <a:pt x="62" y="504"/>
                  <a:pt x="96" y="462"/>
                </a:cubicBezTo>
                <a:cubicBezTo>
                  <a:pt x="130" y="420"/>
                  <a:pt x="171" y="379"/>
                  <a:pt x="222" y="345"/>
                </a:cubicBezTo>
                <a:cubicBezTo>
                  <a:pt x="273" y="311"/>
                  <a:pt x="332" y="286"/>
                  <a:pt x="402" y="255"/>
                </a:cubicBezTo>
                <a:cubicBezTo>
                  <a:pt x="472" y="224"/>
                  <a:pt x="483" y="198"/>
                  <a:pt x="645" y="156"/>
                </a:cubicBezTo>
                <a:cubicBezTo>
                  <a:pt x="807" y="114"/>
                  <a:pt x="1225" y="32"/>
                  <a:pt x="1377" y="0"/>
                </a:cubicBezTo>
              </a:path>
            </a:pathLst>
          </a:custGeom>
          <a:noFill/>
          <a:ln w="5715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nvGrpSpPr>
          <p:cNvPr id="3" name="Group 10">
            <a:extLst>
              <a:ext uri="{FF2B5EF4-FFF2-40B4-BE49-F238E27FC236}">
                <a16:creationId xmlns:a16="http://schemas.microsoft.com/office/drawing/2014/main" id="{E28E90BB-55FF-4873-A36C-7A2F4B085A47}"/>
              </a:ext>
            </a:extLst>
          </p:cNvPr>
          <p:cNvGrpSpPr>
            <a:grpSpLocks/>
          </p:cNvGrpSpPr>
          <p:nvPr/>
        </p:nvGrpSpPr>
        <p:grpSpPr bwMode="auto">
          <a:xfrm>
            <a:off x="5448300" y="3644900"/>
            <a:ext cx="1143000" cy="1066800"/>
            <a:chOff x="4377" y="1570"/>
            <a:chExt cx="720" cy="672"/>
          </a:xfrm>
        </p:grpSpPr>
        <p:sp>
          <p:nvSpPr>
            <p:cNvPr id="217102" name="AutoShape 11">
              <a:extLst>
                <a:ext uri="{FF2B5EF4-FFF2-40B4-BE49-F238E27FC236}">
                  <a16:creationId xmlns:a16="http://schemas.microsoft.com/office/drawing/2014/main" id="{FD2E1EA9-82C7-4C43-97AB-672BD43C72E3}"/>
                </a:ext>
              </a:extLst>
            </p:cNvPr>
            <p:cNvSpPr>
              <a:spLocks noChangeArrowheads="1"/>
            </p:cNvSpPr>
            <p:nvPr/>
          </p:nvSpPr>
          <p:spPr bwMode="auto">
            <a:xfrm>
              <a:off x="4617" y="1714"/>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3" name="AutoShape 12">
              <a:extLst>
                <a:ext uri="{FF2B5EF4-FFF2-40B4-BE49-F238E27FC236}">
                  <a16:creationId xmlns:a16="http://schemas.microsoft.com/office/drawing/2014/main" id="{8FA0D987-FB0F-4255-8DA1-B44CB4542B0F}"/>
                </a:ext>
              </a:extLst>
            </p:cNvPr>
            <p:cNvSpPr>
              <a:spLocks noChangeArrowheads="1"/>
            </p:cNvSpPr>
            <p:nvPr/>
          </p:nvSpPr>
          <p:spPr bwMode="auto">
            <a:xfrm>
              <a:off x="4761" y="1858"/>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4" name="AutoShape 13">
              <a:extLst>
                <a:ext uri="{FF2B5EF4-FFF2-40B4-BE49-F238E27FC236}">
                  <a16:creationId xmlns:a16="http://schemas.microsoft.com/office/drawing/2014/main" id="{4E8D3E40-62A4-4348-8D12-41880CC015E1}"/>
                </a:ext>
              </a:extLst>
            </p:cNvPr>
            <p:cNvSpPr>
              <a:spLocks noChangeArrowheads="1"/>
            </p:cNvSpPr>
            <p:nvPr/>
          </p:nvSpPr>
          <p:spPr bwMode="auto">
            <a:xfrm>
              <a:off x="4761" y="1570"/>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5" name="AutoShape 14">
              <a:extLst>
                <a:ext uri="{FF2B5EF4-FFF2-40B4-BE49-F238E27FC236}">
                  <a16:creationId xmlns:a16="http://schemas.microsoft.com/office/drawing/2014/main" id="{C7527059-3172-41B2-BF85-892EB2E7E34E}"/>
                </a:ext>
              </a:extLst>
            </p:cNvPr>
            <p:cNvSpPr>
              <a:spLocks noChangeArrowheads="1"/>
            </p:cNvSpPr>
            <p:nvPr/>
          </p:nvSpPr>
          <p:spPr bwMode="auto">
            <a:xfrm>
              <a:off x="4521" y="1954"/>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6" name="AutoShape 15">
              <a:extLst>
                <a:ext uri="{FF2B5EF4-FFF2-40B4-BE49-F238E27FC236}">
                  <a16:creationId xmlns:a16="http://schemas.microsoft.com/office/drawing/2014/main" id="{42F5A915-6D67-4AFC-9FBA-648F4ED5364D}"/>
                </a:ext>
              </a:extLst>
            </p:cNvPr>
            <p:cNvSpPr>
              <a:spLocks noChangeArrowheads="1"/>
            </p:cNvSpPr>
            <p:nvPr/>
          </p:nvSpPr>
          <p:spPr bwMode="auto">
            <a:xfrm>
              <a:off x="5001" y="1714"/>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7" name="AutoShape 16">
              <a:extLst>
                <a:ext uri="{FF2B5EF4-FFF2-40B4-BE49-F238E27FC236}">
                  <a16:creationId xmlns:a16="http://schemas.microsoft.com/office/drawing/2014/main" id="{1B56ACC0-DFE6-4561-909D-E52391EE8818}"/>
                </a:ext>
              </a:extLst>
            </p:cNvPr>
            <p:cNvSpPr>
              <a:spLocks noChangeArrowheads="1"/>
            </p:cNvSpPr>
            <p:nvPr/>
          </p:nvSpPr>
          <p:spPr bwMode="auto">
            <a:xfrm>
              <a:off x="4857" y="2098"/>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8" name="AutoShape 17">
              <a:extLst>
                <a:ext uri="{FF2B5EF4-FFF2-40B4-BE49-F238E27FC236}">
                  <a16:creationId xmlns:a16="http://schemas.microsoft.com/office/drawing/2014/main" id="{DC8C7A53-C8F5-4E32-AF73-BC9BADDAAB70}"/>
                </a:ext>
              </a:extLst>
            </p:cNvPr>
            <p:cNvSpPr>
              <a:spLocks noChangeArrowheads="1"/>
            </p:cNvSpPr>
            <p:nvPr/>
          </p:nvSpPr>
          <p:spPr bwMode="auto">
            <a:xfrm>
              <a:off x="4665" y="2146"/>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17109" name="AutoShape 18">
              <a:extLst>
                <a:ext uri="{FF2B5EF4-FFF2-40B4-BE49-F238E27FC236}">
                  <a16:creationId xmlns:a16="http://schemas.microsoft.com/office/drawing/2014/main" id="{C7E4E515-3253-4E81-BF6D-013886930EAA}"/>
                </a:ext>
              </a:extLst>
            </p:cNvPr>
            <p:cNvSpPr>
              <a:spLocks noChangeArrowheads="1"/>
            </p:cNvSpPr>
            <p:nvPr/>
          </p:nvSpPr>
          <p:spPr bwMode="auto">
            <a:xfrm>
              <a:off x="4377" y="1714"/>
              <a:ext cx="96" cy="96"/>
            </a:xfrm>
            <a:prstGeom prst="flowChartConnector">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sp>
        <p:nvSpPr>
          <p:cNvPr id="738323" name="AutoShape 19">
            <a:extLst>
              <a:ext uri="{FF2B5EF4-FFF2-40B4-BE49-F238E27FC236}">
                <a16:creationId xmlns:a16="http://schemas.microsoft.com/office/drawing/2014/main" id="{A8AC76C2-993F-4114-A3EB-8E03586B259F}"/>
              </a:ext>
            </a:extLst>
          </p:cNvPr>
          <p:cNvSpPr>
            <a:spLocks noChangeArrowheads="1"/>
          </p:cNvSpPr>
          <p:nvPr/>
        </p:nvSpPr>
        <p:spPr bwMode="auto">
          <a:xfrm>
            <a:off x="6172201" y="4495800"/>
            <a:ext cx="3668713" cy="877888"/>
          </a:xfrm>
          <a:prstGeom prst="wedgeEllipseCallout">
            <a:avLst>
              <a:gd name="adj1" fmla="val -55750"/>
              <a:gd name="adj2" fmla="val -178389"/>
            </a:avLst>
          </a:prstGeom>
          <a:gradFill rotWithShape="1">
            <a:gsLst>
              <a:gs pos="0">
                <a:srgbClr val="FFFFFF"/>
              </a:gs>
              <a:gs pos="100000">
                <a:srgbClr val="FF00FF"/>
              </a:gs>
            </a:gsLst>
            <a:path path="rect">
              <a:fillToRect l="50000" t="50000" r="50000" b="50000"/>
            </a:path>
          </a:gradFill>
          <a:ln w="12700">
            <a:noFill/>
            <a:miter lim="800000"/>
            <a:headEnd type="none" w="sm" len="sm"/>
            <a:tailEnd type="none" w="sm" len="sm"/>
          </a:ln>
          <a:effectLst/>
        </p:spPr>
        <p:txBody>
          <a:bodyPr/>
          <a:lstStyle/>
          <a:p>
            <a:pPr eaLnBrk="0" fontAlgn="base" hangingPunct="0">
              <a:spcBef>
                <a:spcPct val="0"/>
              </a:spcBef>
              <a:spcAft>
                <a:spcPct val="0"/>
              </a:spcAft>
              <a:defRPr/>
            </a:pPr>
            <a:r>
              <a:rPr lang="zh-CN" altLang="en-US" sz="2000" b="1" dirty="0">
                <a:solidFill>
                  <a:srgbClr val="000099"/>
                </a:solidFill>
                <a:effectLst>
                  <a:outerShdw blurRad="38100" dist="38100" dir="2700000" algn="tl">
                    <a:srgbClr val="000000"/>
                  </a:outerShdw>
                </a:effectLst>
                <a:latin typeface="Times New Roman" pitchFamily="18" charset="0"/>
                <a:ea typeface="楷体_GB2312" pitchFamily="49" charset="-122"/>
              </a:rPr>
              <a:t>有效前沿（边界）</a:t>
            </a:r>
          </a:p>
          <a:p>
            <a:pPr eaLnBrk="0" fontAlgn="base" hangingPunct="0">
              <a:spcBef>
                <a:spcPct val="0"/>
              </a:spcBef>
              <a:spcAft>
                <a:spcPct val="0"/>
              </a:spcAft>
              <a:defRPr/>
            </a:pPr>
            <a:r>
              <a:rPr lang="en-US" altLang="zh-CN" sz="2000" b="1" dirty="0">
                <a:solidFill>
                  <a:srgbClr val="000099"/>
                </a:solidFill>
                <a:latin typeface="Times New Roman" pitchFamily="18" charset="0"/>
                <a:ea typeface="宋体" panose="02010600030101010101" pitchFamily="2" charset="-122"/>
              </a:rPr>
              <a:t>Efficient Frontier</a:t>
            </a:r>
          </a:p>
        </p:txBody>
      </p:sp>
      <p:sp>
        <p:nvSpPr>
          <p:cNvPr id="738324" name="Text Box 20" descr="羊皮纸">
            <a:extLst>
              <a:ext uri="{FF2B5EF4-FFF2-40B4-BE49-F238E27FC236}">
                <a16:creationId xmlns:a16="http://schemas.microsoft.com/office/drawing/2014/main" id="{A228C69D-B4D9-4955-920D-C8982D8597BB}"/>
              </a:ext>
            </a:extLst>
          </p:cNvPr>
          <p:cNvSpPr txBox="1">
            <a:spLocks noChangeArrowheads="1"/>
          </p:cNvSpPr>
          <p:nvPr/>
        </p:nvSpPr>
        <p:spPr bwMode="auto">
          <a:xfrm>
            <a:off x="2782889" y="1557339"/>
            <a:ext cx="6624637" cy="822325"/>
          </a:xfrm>
          <a:prstGeom prst="rect">
            <a:avLst/>
          </a:prstGeom>
          <a:blipFill dpi="0" rotWithShape="0">
            <a:blip r:embed="rId4"/>
            <a:srcRect/>
            <a:tile tx="0" ty="0" sx="100000" sy="100000" flip="none" algn="tl"/>
          </a:blipFill>
          <a:ln w="38100">
            <a:solidFill>
              <a:srgbClr val="FF0000"/>
            </a:solidFill>
            <a:miter lim="800000"/>
            <a:headEnd type="none" w="sm" len="sm"/>
            <a:tailEnd type="none" w="sm" len="sm"/>
          </a:ln>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lnSpc>
                <a:spcPct val="125000"/>
              </a:lnSpc>
              <a:spcBef>
                <a:spcPct val="0"/>
              </a:spcBef>
              <a:spcAft>
                <a:spcPct val="0"/>
              </a:spcAft>
              <a:buClrTx/>
              <a:buSzTx/>
              <a:buNone/>
            </a:pPr>
            <a:r>
              <a:rPr lang="zh-CN" altLang="en-US" sz="2000" b="1">
                <a:solidFill>
                  <a:srgbClr val="FF3300"/>
                </a:solidFill>
                <a:latin typeface="Times New Roman" panose="02020603050405020304" pitchFamily="18" charset="0"/>
                <a:ea typeface="宋体" panose="02010600030101010101" pitchFamily="2" charset="-122"/>
              </a:rPr>
              <a:t>有效边界：</a:t>
            </a:r>
            <a:r>
              <a:rPr lang="zh-CN" altLang="en-US" sz="2000" b="1">
                <a:solidFill>
                  <a:srgbClr val="000000"/>
                </a:solidFill>
                <a:latin typeface="Times New Roman" panose="02020603050405020304" pitchFamily="18" charset="0"/>
                <a:ea typeface="宋体" panose="02010600030101010101" pitchFamily="2" charset="-122"/>
              </a:rPr>
              <a:t>对于任何给定的标准差，提供最高预期收益率的资产组合的集合。</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738325" name="AutoShape 21">
            <a:extLst>
              <a:ext uri="{FF2B5EF4-FFF2-40B4-BE49-F238E27FC236}">
                <a16:creationId xmlns:a16="http://schemas.microsoft.com/office/drawing/2014/main" id="{92900F71-A230-45B6-96BC-87341C6F92F4}"/>
              </a:ext>
            </a:extLst>
          </p:cNvPr>
          <p:cNvSpPr>
            <a:spLocks noChangeArrowheads="1"/>
          </p:cNvSpPr>
          <p:nvPr/>
        </p:nvSpPr>
        <p:spPr bwMode="auto">
          <a:xfrm>
            <a:off x="2362201" y="5029200"/>
            <a:ext cx="2581275" cy="503238"/>
          </a:xfrm>
          <a:prstGeom prst="wedgeRoundRectCallout">
            <a:avLst>
              <a:gd name="adj1" fmla="val 51046"/>
              <a:gd name="adj2" fmla="val -163495"/>
              <a:gd name="adj3" fmla="val 16667"/>
            </a:avLst>
          </a:prstGeom>
          <a:gradFill rotWithShape="1">
            <a:gsLst>
              <a:gs pos="0">
                <a:srgbClr val="FFFFFF"/>
              </a:gs>
              <a:gs pos="100000">
                <a:srgbClr val="99CC00"/>
              </a:gs>
            </a:gsLst>
            <a:path path="rect">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000" b="1">
                <a:solidFill>
                  <a:srgbClr val="000000"/>
                </a:solidFill>
                <a:latin typeface="Times New Roman" panose="02020603050405020304" pitchFamily="18" charset="0"/>
                <a:ea typeface="宋体" panose="02010600030101010101" pitchFamily="2" charset="-122"/>
              </a:rPr>
              <a:t>最小方差资产组合</a:t>
            </a:r>
            <a:endParaRPr lang="en-US" altLang="zh-CN" sz="2000" b="1">
              <a:solidFill>
                <a:srgbClr val="000000"/>
              </a:solidFill>
              <a:latin typeface="Times New Roman" panose="02020603050405020304" pitchFamily="18" charset="0"/>
              <a:ea typeface="宋体" panose="02010600030101010101" pitchFamily="2" charset="-122"/>
            </a:endParaRPr>
          </a:p>
        </p:txBody>
      </p:sp>
      <p:sp>
        <p:nvSpPr>
          <p:cNvPr id="738326" name="Arc 22">
            <a:extLst>
              <a:ext uri="{FF2B5EF4-FFF2-40B4-BE49-F238E27FC236}">
                <a16:creationId xmlns:a16="http://schemas.microsoft.com/office/drawing/2014/main" id="{4FD670A4-C6F9-4DC0-B846-F592FE34867C}"/>
              </a:ext>
            </a:extLst>
          </p:cNvPr>
          <p:cNvSpPr>
            <a:spLocks/>
          </p:cNvSpPr>
          <p:nvPr/>
        </p:nvSpPr>
        <p:spPr bwMode="auto">
          <a:xfrm rot="10863380" flipV="1">
            <a:off x="5086350" y="3500439"/>
            <a:ext cx="1295400" cy="782637"/>
          </a:xfrm>
          <a:custGeom>
            <a:avLst/>
            <a:gdLst>
              <a:gd name="T0" fmla="*/ 0 w 21600"/>
              <a:gd name="T1" fmla="*/ 0 h 33452"/>
              <a:gd name="T2" fmla="*/ 2147483646 w 21600"/>
              <a:gd name="T3" fmla="*/ 2147483646 h 33452"/>
              <a:gd name="T4" fmla="*/ 0 w 21600"/>
              <a:gd name="T5" fmla="*/ 2147483646 h 33452"/>
              <a:gd name="T6" fmla="*/ 0 60000 65536"/>
              <a:gd name="T7" fmla="*/ 0 60000 65536"/>
              <a:gd name="T8" fmla="*/ 0 60000 65536"/>
              <a:gd name="T9" fmla="*/ 0 w 21600"/>
              <a:gd name="T10" fmla="*/ 0 h 33452"/>
              <a:gd name="T11" fmla="*/ 21600 w 21600"/>
              <a:gd name="T12" fmla="*/ 33452 h 33452"/>
            </a:gdLst>
            <a:ahLst/>
            <a:cxnLst>
              <a:cxn ang="T6">
                <a:pos x="T0" y="T1"/>
              </a:cxn>
              <a:cxn ang="T7">
                <a:pos x="T2" y="T3"/>
              </a:cxn>
              <a:cxn ang="T8">
                <a:pos x="T4" y="T5"/>
              </a:cxn>
            </a:cxnLst>
            <a:rect l="T9" t="T10" r="T11" b="T12"/>
            <a:pathLst>
              <a:path w="21600" h="33452" fill="none" extrusionOk="0">
                <a:moveTo>
                  <a:pt x="-1" y="0"/>
                </a:moveTo>
                <a:cubicBezTo>
                  <a:pt x="11929" y="0"/>
                  <a:pt x="21600" y="9670"/>
                  <a:pt x="21600" y="21600"/>
                </a:cubicBezTo>
                <a:cubicBezTo>
                  <a:pt x="21600" y="25811"/>
                  <a:pt x="20368" y="29931"/>
                  <a:pt x="18057" y="33451"/>
                </a:cubicBezTo>
              </a:path>
              <a:path w="21600" h="33452" stroke="0" extrusionOk="0">
                <a:moveTo>
                  <a:pt x="-1" y="0"/>
                </a:moveTo>
                <a:cubicBezTo>
                  <a:pt x="11929" y="0"/>
                  <a:pt x="21600" y="9670"/>
                  <a:pt x="21600" y="21600"/>
                </a:cubicBezTo>
                <a:cubicBezTo>
                  <a:pt x="21600" y="25811"/>
                  <a:pt x="20368" y="29931"/>
                  <a:pt x="18057" y="33451"/>
                </a:cubicBezTo>
                <a:lnTo>
                  <a:pt x="0" y="21600"/>
                </a:lnTo>
                <a:lnTo>
                  <a:pt x="-1" y="0"/>
                </a:lnTo>
                <a:close/>
              </a:path>
            </a:pathLst>
          </a:custGeom>
          <a:noFill/>
          <a:ln w="28575">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38327" name="Arc 23">
            <a:extLst>
              <a:ext uri="{FF2B5EF4-FFF2-40B4-BE49-F238E27FC236}">
                <a16:creationId xmlns:a16="http://schemas.microsoft.com/office/drawing/2014/main" id="{B283BB9C-4D8F-4B67-BF91-7689FA2DF8FB}"/>
              </a:ext>
            </a:extLst>
          </p:cNvPr>
          <p:cNvSpPr>
            <a:spLocks/>
          </p:cNvSpPr>
          <p:nvPr/>
        </p:nvSpPr>
        <p:spPr bwMode="auto">
          <a:xfrm rot="13368181" flipV="1">
            <a:off x="5795963" y="3389313"/>
            <a:ext cx="1295400" cy="1065212"/>
          </a:xfrm>
          <a:custGeom>
            <a:avLst/>
            <a:gdLst>
              <a:gd name="T0" fmla="*/ 2147483646 w 21600"/>
              <a:gd name="T1" fmla="*/ 0 h 30892"/>
              <a:gd name="T2" fmla="*/ 2147483646 w 21600"/>
              <a:gd name="T3" fmla="*/ 2147483646 h 30892"/>
              <a:gd name="T4" fmla="*/ 0 w 21600"/>
              <a:gd name="T5" fmla="*/ 2147483646 h 30892"/>
              <a:gd name="T6" fmla="*/ 0 60000 65536"/>
              <a:gd name="T7" fmla="*/ 0 60000 65536"/>
              <a:gd name="T8" fmla="*/ 0 60000 65536"/>
              <a:gd name="T9" fmla="*/ 0 w 21600"/>
              <a:gd name="T10" fmla="*/ 0 h 30892"/>
              <a:gd name="T11" fmla="*/ 21600 w 21600"/>
              <a:gd name="T12" fmla="*/ 30892 h 30892"/>
            </a:gdLst>
            <a:ahLst/>
            <a:cxnLst>
              <a:cxn ang="T6">
                <a:pos x="T0" y="T1"/>
              </a:cxn>
              <a:cxn ang="T7">
                <a:pos x="T2" y="T3"/>
              </a:cxn>
              <a:cxn ang="T8">
                <a:pos x="T4" y="T5"/>
              </a:cxn>
            </a:cxnLst>
            <a:rect l="T9" t="T10" r="T11" b="T12"/>
            <a:pathLst>
              <a:path w="21600" h="30892" fill="none" extrusionOk="0">
                <a:moveTo>
                  <a:pt x="14726" y="-1"/>
                </a:moveTo>
                <a:cubicBezTo>
                  <a:pt x="19110" y="4085"/>
                  <a:pt x="21600" y="9809"/>
                  <a:pt x="21600" y="15802"/>
                </a:cubicBezTo>
                <a:cubicBezTo>
                  <a:pt x="21600" y="21441"/>
                  <a:pt x="19394" y="26857"/>
                  <a:pt x="15454" y="30892"/>
                </a:cubicBezTo>
              </a:path>
              <a:path w="21600" h="30892" stroke="0" extrusionOk="0">
                <a:moveTo>
                  <a:pt x="14726" y="-1"/>
                </a:moveTo>
                <a:cubicBezTo>
                  <a:pt x="19110" y="4085"/>
                  <a:pt x="21600" y="9809"/>
                  <a:pt x="21600" y="15802"/>
                </a:cubicBezTo>
                <a:cubicBezTo>
                  <a:pt x="21600" y="21441"/>
                  <a:pt x="19394" y="26857"/>
                  <a:pt x="15454" y="30892"/>
                </a:cubicBezTo>
                <a:lnTo>
                  <a:pt x="0" y="15802"/>
                </a:lnTo>
                <a:lnTo>
                  <a:pt x="14726" y="-1"/>
                </a:lnTo>
                <a:close/>
              </a:path>
            </a:pathLst>
          </a:custGeom>
          <a:noFill/>
          <a:ln w="28575">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38328" name="Arc 24">
            <a:extLst>
              <a:ext uri="{FF2B5EF4-FFF2-40B4-BE49-F238E27FC236}">
                <a16:creationId xmlns:a16="http://schemas.microsoft.com/office/drawing/2014/main" id="{67DB70CB-9EA0-4DCD-A985-E31CC395729F}"/>
              </a:ext>
            </a:extLst>
          </p:cNvPr>
          <p:cNvSpPr>
            <a:spLocks/>
          </p:cNvSpPr>
          <p:nvPr/>
        </p:nvSpPr>
        <p:spPr bwMode="auto">
          <a:xfrm rot="8526584" flipV="1">
            <a:off x="5205413" y="4133851"/>
            <a:ext cx="1295400" cy="695325"/>
          </a:xfrm>
          <a:custGeom>
            <a:avLst/>
            <a:gdLst>
              <a:gd name="T0" fmla="*/ 2147483646 w 21600"/>
              <a:gd name="T1" fmla="*/ 0 h 28049"/>
              <a:gd name="T2" fmla="*/ 2147483646 w 21600"/>
              <a:gd name="T3" fmla="*/ 2147483646 h 28049"/>
              <a:gd name="T4" fmla="*/ 0 w 21600"/>
              <a:gd name="T5" fmla="*/ 2147483646 h 28049"/>
              <a:gd name="T6" fmla="*/ 0 60000 65536"/>
              <a:gd name="T7" fmla="*/ 0 60000 65536"/>
              <a:gd name="T8" fmla="*/ 0 60000 65536"/>
              <a:gd name="T9" fmla="*/ 0 w 21600"/>
              <a:gd name="T10" fmla="*/ 0 h 28049"/>
              <a:gd name="T11" fmla="*/ 21600 w 21600"/>
              <a:gd name="T12" fmla="*/ 28049 h 28049"/>
            </a:gdLst>
            <a:ahLst/>
            <a:cxnLst>
              <a:cxn ang="T6">
                <a:pos x="T0" y="T1"/>
              </a:cxn>
              <a:cxn ang="T7">
                <a:pos x="T2" y="T3"/>
              </a:cxn>
              <a:cxn ang="T8">
                <a:pos x="T4" y="T5"/>
              </a:cxn>
            </a:cxnLst>
            <a:rect l="T9" t="T10" r="T11" b="T12"/>
            <a:pathLst>
              <a:path w="21600" h="28049" fill="none" extrusionOk="0">
                <a:moveTo>
                  <a:pt x="13530" y="-1"/>
                </a:moveTo>
                <a:cubicBezTo>
                  <a:pt x="18632" y="4099"/>
                  <a:pt x="21600" y="10291"/>
                  <a:pt x="21600" y="16837"/>
                </a:cubicBezTo>
                <a:cubicBezTo>
                  <a:pt x="21600" y="20791"/>
                  <a:pt x="20514" y="24669"/>
                  <a:pt x="18462" y="28049"/>
                </a:cubicBezTo>
              </a:path>
              <a:path w="21600" h="28049" stroke="0" extrusionOk="0">
                <a:moveTo>
                  <a:pt x="13530" y="-1"/>
                </a:moveTo>
                <a:cubicBezTo>
                  <a:pt x="18632" y="4099"/>
                  <a:pt x="21600" y="10291"/>
                  <a:pt x="21600" y="16837"/>
                </a:cubicBezTo>
                <a:cubicBezTo>
                  <a:pt x="21600" y="20791"/>
                  <a:pt x="20514" y="24669"/>
                  <a:pt x="18462" y="28049"/>
                </a:cubicBezTo>
                <a:lnTo>
                  <a:pt x="0" y="16837"/>
                </a:lnTo>
                <a:lnTo>
                  <a:pt x="13530" y="-1"/>
                </a:lnTo>
                <a:close/>
              </a:path>
            </a:pathLst>
          </a:custGeom>
          <a:noFill/>
          <a:ln w="28575">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38329" name="Arc 25">
            <a:extLst>
              <a:ext uri="{FF2B5EF4-FFF2-40B4-BE49-F238E27FC236}">
                <a16:creationId xmlns:a16="http://schemas.microsoft.com/office/drawing/2014/main" id="{DC7B6AEC-B2B9-4565-8F75-02975905E2B6}"/>
              </a:ext>
            </a:extLst>
          </p:cNvPr>
          <p:cNvSpPr>
            <a:spLocks/>
          </p:cNvSpPr>
          <p:nvPr/>
        </p:nvSpPr>
        <p:spPr bwMode="auto">
          <a:xfrm rot="8698860" flipV="1">
            <a:off x="5021263" y="3798889"/>
            <a:ext cx="1295400" cy="973137"/>
          </a:xfrm>
          <a:custGeom>
            <a:avLst/>
            <a:gdLst>
              <a:gd name="T0" fmla="*/ 2147483646 w 21600"/>
              <a:gd name="T1" fmla="*/ 0 h 28215"/>
              <a:gd name="T2" fmla="*/ 2147483646 w 21600"/>
              <a:gd name="T3" fmla="*/ 2147483646 h 28215"/>
              <a:gd name="T4" fmla="*/ 0 w 21600"/>
              <a:gd name="T5" fmla="*/ 2147483646 h 28215"/>
              <a:gd name="T6" fmla="*/ 0 60000 65536"/>
              <a:gd name="T7" fmla="*/ 0 60000 65536"/>
              <a:gd name="T8" fmla="*/ 0 60000 65536"/>
              <a:gd name="T9" fmla="*/ 0 w 21600"/>
              <a:gd name="T10" fmla="*/ 0 h 28215"/>
              <a:gd name="T11" fmla="*/ 21600 w 21600"/>
              <a:gd name="T12" fmla="*/ 28215 h 28215"/>
            </a:gdLst>
            <a:ahLst/>
            <a:cxnLst>
              <a:cxn ang="T6">
                <a:pos x="T0" y="T1"/>
              </a:cxn>
              <a:cxn ang="T7">
                <a:pos x="T2" y="T3"/>
              </a:cxn>
              <a:cxn ang="T8">
                <a:pos x="T4" y="T5"/>
              </a:cxn>
            </a:cxnLst>
            <a:rect l="T9" t="T10" r="T11" b="T12"/>
            <a:pathLst>
              <a:path w="21600" h="28215" fill="none" extrusionOk="0">
                <a:moveTo>
                  <a:pt x="14726" y="-1"/>
                </a:moveTo>
                <a:cubicBezTo>
                  <a:pt x="19110" y="4085"/>
                  <a:pt x="21600" y="9809"/>
                  <a:pt x="21600" y="15802"/>
                </a:cubicBezTo>
                <a:cubicBezTo>
                  <a:pt x="21600" y="20244"/>
                  <a:pt x="20230" y="24579"/>
                  <a:pt x="17677" y="28215"/>
                </a:cubicBezTo>
              </a:path>
              <a:path w="21600" h="28215" stroke="0" extrusionOk="0">
                <a:moveTo>
                  <a:pt x="14726" y="-1"/>
                </a:moveTo>
                <a:cubicBezTo>
                  <a:pt x="19110" y="4085"/>
                  <a:pt x="21600" y="9809"/>
                  <a:pt x="21600" y="15802"/>
                </a:cubicBezTo>
                <a:cubicBezTo>
                  <a:pt x="21600" y="20244"/>
                  <a:pt x="20230" y="24579"/>
                  <a:pt x="17677" y="28215"/>
                </a:cubicBezTo>
                <a:lnTo>
                  <a:pt x="0" y="15802"/>
                </a:lnTo>
                <a:lnTo>
                  <a:pt x="14726" y="-1"/>
                </a:lnTo>
                <a:close/>
              </a:path>
            </a:pathLst>
          </a:custGeom>
          <a:noFill/>
          <a:ln w="28575">
            <a:solidFill>
              <a:schemeClr val="tx1"/>
            </a:solidFill>
            <a:round/>
            <a:headEnd type="oval" w="lg" len="lg"/>
            <a:tailEnd type="oval" w="lg"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8306">
                                            <p:txEl>
                                              <p:pRg st="0" end="0"/>
                                            </p:txEl>
                                          </p:spTgt>
                                        </p:tgtEl>
                                        <p:attrNameLst>
                                          <p:attrName>style.visibility</p:attrName>
                                        </p:attrNameLst>
                                      </p:cBhvr>
                                      <p:to>
                                        <p:strVal val="visible"/>
                                      </p:to>
                                    </p:set>
                                    <p:animEffect transition="in" filter="wipe(up)">
                                      <p:cBhvr>
                                        <p:cTn id="7" dur="500"/>
                                        <p:tgtEl>
                                          <p:spTgt spid="7383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38326"/>
                                        </p:tgtEl>
                                        <p:attrNameLst>
                                          <p:attrName>style.visibility</p:attrName>
                                        </p:attrNameLst>
                                      </p:cBhvr>
                                      <p:to>
                                        <p:strVal val="visible"/>
                                      </p:to>
                                    </p:set>
                                    <p:animEffect transition="in" filter="wipe(down)">
                                      <p:cBhvr>
                                        <p:cTn id="16" dur="1000"/>
                                        <p:tgtEl>
                                          <p:spTgt spid="7383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738327"/>
                                        </p:tgtEl>
                                        <p:attrNameLst>
                                          <p:attrName>style.visibility</p:attrName>
                                        </p:attrNameLst>
                                      </p:cBhvr>
                                      <p:to>
                                        <p:strVal val="visible"/>
                                      </p:to>
                                    </p:set>
                                    <p:animEffect transition="in" filter="wipe(down)">
                                      <p:cBhvr>
                                        <p:cTn id="21" dur="1000"/>
                                        <p:tgtEl>
                                          <p:spTgt spid="7383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738328"/>
                                        </p:tgtEl>
                                        <p:attrNameLst>
                                          <p:attrName>style.visibility</p:attrName>
                                        </p:attrNameLst>
                                      </p:cBhvr>
                                      <p:to>
                                        <p:strVal val="visible"/>
                                      </p:to>
                                    </p:set>
                                    <p:animEffect transition="in" filter="wipe(down)">
                                      <p:cBhvr>
                                        <p:cTn id="26" dur="1000"/>
                                        <p:tgtEl>
                                          <p:spTgt spid="738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738329"/>
                                        </p:tgtEl>
                                        <p:attrNameLst>
                                          <p:attrName>style.visibility</p:attrName>
                                        </p:attrNameLst>
                                      </p:cBhvr>
                                      <p:to>
                                        <p:strVal val="visible"/>
                                      </p:to>
                                    </p:set>
                                    <p:animEffect transition="in" filter="wipe(down)">
                                      <p:cBhvr>
                                        <p:cTn id="31" dur="1000"/>
                                        <p:tgtEl>
                                          <p:spTgt spid="7383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10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0" presetClass="entr" presetSubtype="0" fill="hold" nodeType="clickEffect">
                                  <p:stCondLst>
                                    <p:cond delay="0"/>
                                  </p:stCondLst>
                                  <p:childTnLst>
                                    <p:set>
                                      <p:cBhvr>
                                        <p:cTn id="40" dur="1" fill="hold">
                                          <p:stCondLst>
                                            <p:cond delay="0"/>
                                          </p:stCondLst>
                                        </p:cTn>
                                        <p:tgtEl>
                                          <p:spTgt spid="738312"/>
                                        </p:tgtEl>
                                        <p:attrNameLst>
                                          <p:attrName>style.visibility</p:attrName>
                                        </p:attrNameLst>
                                      </p:cBhvr>
                                      <p:to>
                                        <p:strVal val="visible"/>
                                      </p:to>
                                    </p:set>
                                    <p:animEffect transition="in" filter="wedge">
                                      <p:cBhvr>
                                        <p:cTn id="41" dur="2000"/>
                                        <p:tgtEl>
                                          <p:spTgt spid="7383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738313"/>
                                        </p:tgtEl>
                                        <p:attrNameLst>
                                          <p:attrName>style.visibility</p:attrName>
                                        </p:attrNameLst>
                                      </p:cBhvr>
                                      <p:to>
                                        <p:strVal val="visible"/>
                                      </p:to>
                                    </p:set>
                                    <p:animEffect transition="in" filter="box(out)">
                                      <p:cBhvr>
                                        <p:cTn id="46" dur="500"/>
                                        <p:tgtEl>
                                          <p:spTgt spid="7383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3832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3" presetClass="entr" presetSubtype="16" fill="hold" grpId="0" nodeType="clickEffect">
                                  <p:stCondLst>
                                    <p:cond delay="0"/>
                                  </p:stCondLst>
                                  <p:childTnLst>
                                    <p:set>
                                      <p:cBhvr>
                                        <p:cTn id="54" dur="1" fill="hold">
                                          <p:stCondLst>
                                            <p:cond delay="0"/>
                                          </p:stCondLst>
                                        </p:cTn>
                                        <p:tgtEl>
                                          <p:spTgt spid="738324"/>
                                        </p:tgtEl>
                                        <p:attrNameLst>
                                          <p:attrName>style.visibility</p:attrName>
                                        </p:attrNameLst>
                                      </p:cBhvr>
                                      <p:to>
                                        <p:strVal val="visible"/>
                                      </p:to>
                                    </p:set>
                                    <p:animEffect transition="in" filter="plus(in)">
                                      <p:cBhvr>
                                        <p:cTn id="55" dur="500"/>
                                        <p:tgtEl>
                                          <p:spTgt spid="7383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38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6" grpId="0" build="p" bldLvl="2" autoUpdateAnimBg="0"/>
      <p:bldP spid="738323" grpId="0" animBg="1" autoUpdateAnimBg="0"/>
      <p:bldP spid="738324" grpId="0" animBg="1" autoUpdateAnimBg="0"/>
      <p:bldP spid="738325"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0834" name="Rectangle 2">
            <a:extLst>
              <a:ext uri="{FF2B5EF4-FFF2-40B4-BE49-F238E27FC236}">
                <a16:creationId xmlns:a16="http://schemas.microsoft.com/office/drawing/2014/main" id="{DDD9C65E-1B41-47BA-AB59-588539E21DA2}"/>
              </a:ext>
            </a:extLst>
          </p:cNvPr>
          <p:cNvSpPr>
            <a:spLocks noGrp="1" noChangeArrowheads="1"/>
          </p:cNvSpPr>
          <p:nvPr>
            <p:ph type="body" idx="1"/>
          </p:nvPr>
        </p:nvSpPr>
        <p:spPr>
          <a:xfrm>
            <a:off x="1919288" y="908051"/>
            <a:ext cx="8496300" cy="576263"/>
          </a:xfrm>
        </p:spPr>
        <p:txBody>
          <a:bodyPr vert="horz" wrap="square" lIns="90488" tIns="44450" rIns="90488" bIns="44450" numCol="1" anchor="t" anchorCtr="0" compatLnSpc="1">
            <a:prstTxWarp prst="textNoShape">
              <a:avLst/>
            </a:prstTxWarp>
          </a:bodyPr>
          <a:lstStyle/>
          <a:p>
            <a:pPr>
              <a:lnSpc>
                <a:spcPct val="90000"/>
              </a:lnSpc>
            </a:pPr>
            <a:r>
              <a:rPr lang="zh-CN" altLang="en-US" sz="2800" b="1">
                <a:ea typeface="宋体" panose="02010600030101010101" pitchFamily="2" charset="-122"/>
              </a:rPr>
              <a:t>多种风险资产与无风险资产的组合</a:t>
            </a:r>
            <a:endParaRPr lang="en-US" altLang="zh-CN" sz="2800" b="1">
              <a:ea typeface="宋体" panose="02010600030101010101" pitchFamily="2" charset="-122"/>
            </a:endParaRPr>
          </a:p>
        </p:txBody>
      </p:sp>
      <p:grpSp>
        <p:nvGrpSpPr>
          <p:cNvPr id="2" name="Group 3">
            <a:extLst>
              <a:ext uri="{FF2B5EF4-FFF2-40B4-BE49-F238E27FC236}">
                <a16:creationId xmlns:a16="http://schemas.microsoft.com/office/drawing/2014/main" id="{86BCDB92-1982-482C-A870-6A16758B723E}"/>
              </a:ext>
            </a:extLst>
          </p:cNvPr>
          <p:cNvGrpSpPr>
            <a:grpSpLocks/>
          </p:cNvGrpSpPr>
          <p:nvPr/>
        </p:nvGrpSpPr>
        <p:grpSpPr bwMode="auto">
          <a:xfrm>
            <a:off x="2279650" y="2076450"/>
            <a:ext cx="6364288" cy="3657600"/>
            <a:chOff x="624" y="1584"/>
            <a:chExt cx="4009" cy="2304"/>
          </a:xfrm>
        </p:grpSpPr>
        <p:grpSp>
          <p:nvGrpSpPr>
            <p:cNvPr id="227345" name="Group 4">
              <a:extLst>
                <a:ext uri="{FF2B5EF4-FFF2-40B4-BE49-F238E27FC236}">
                  <a16:creationId xmlns:a16="http://schemas.microsoft.com/office/drawing/2014/main" id="{4E67818C-D9DE-45FC-BCDB-4CA9439C167B}"/>
                </a:ext>
              </a:extLst>
            </p:cNvPr>
            <p:cNvGrpSpPr>
              <a:grpSpLocks/>
            </p:cNvGrpSpPr>
            <p:nvPr/>
          </p:nvGrpSpPr>
          <p:grpSpPr bwMode="auto">
            <a:xfrm>
              <a:off x="624" y="1584"/>
              <a:ext cx="4009" cy="2304"/>
              <a:chOff x="432" y="1584"/>
              <a:chExt cx="4009" cy="2304"/>
            </a:xfrm>
          </p:grpSpPr>
          <p:sp>
            <p:nvSpPr>
              <p:cNvPr id="227357" name="Line 5">
                <a:extLst>
                  <a:ext uri="{FF2B5EF4-FFF2-40B4-BE49-F238E27FC236}">
                    <a16:creationId xmlns:a16="http://schemas.microsoft.com/office/drawing/2014/main" id="{C4512EE1-DF0B-4CB2-815D-416E1FEBAE47}"/>
                  </a:ext>
                </a:extLst>
              </p:cNvPr>
              <p:cNvSpPr>
                <a:spLocks noChangeShapeType="1"/>
              </p:cNvSpPr>
              <p:nvPr/>
            </p:nvSpPr>
            <p:spPr bwMode="auto">
              <a:xfrm>
                <a:off x="1136" y="1858"/>
                <a:ext cx="1" cy="2029"/>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27358" name="Line 6">
                <a:extLst>
                  <a:ext uri="{FF2B5EF4-FFF2-40B4-BE49-F238E27FC236}">
                    <a16:creationId xmlns:a16="http://schemas.microsoft.com/office/drawing/2014/main" id="{7ACA3BC3-983D-4CD3-8D7D-551112194568}"/>
                  </a:ext>
                </a:extLst>
              </p:cNvPr>
              <p:cNvSpPr>
                <a:spLocks noChangeShapeType="1"/>
              </p:cNvSpPr>
              <p:nvPr/>
            </p:nvSpPr>
            <p:spPr bwMode="auto">
              <a:xfrm>
                <a:off x="1136" y="3887"/>
                <a:ext cx="2964"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27359" name="Text Box 7">
                <a:extLst>
                  <a:ext uri="{FF2B5EF4-FFF2-40B4-BE49-F238E27FC236}">
                    <a16:creationId xmlns:a16="http://schemas.microsoft.com/office/drawing/2014/main" id="{74EF9D09-DCFF-4D44-B13C-F92D0EB549B7}"/>
                  </a:ext>
                </a:extLst>
              </p:cNvPr>
              <p:cNvSpPr txBox="1">
                <a:spLocks noChangeArrowheads="1"/>
              </p:cNvSpPr>
              <p:nvPr/>
            </p:nvSpPr>
            <p:spPr bwMode="auto">
              <a:xfrm>
                <a:off x="2890" y="3675"/>
                <a:ext cx="1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标准差 </a:t>
                </a:r>
                <a:r>
                  <a:rPr lang="en-US" altLang="zh-CN" sz="1600" b="1">
                    <a:solidFill>
                      <a:srgbClr val="000000"/>
                    </a:solidFill>
                    <a:latin typeface="Times New Roman" panose="02020603050405020304" pitchFamily="18" charset="0"/>
                    <a:ea typeface="宋体" panose="02010600030101010101" pitchFamily="2" charset="-122"/>
                  </a:rPr>
                  <a:t>(%)</a:t>
                </a:r>
              </a:p>
            </p:txBody>
          </p:sp>
          <p:sp>
            <p:nvSpPr>
              <p:cNvPr id="227360" name="Text Box 8">
                <a:extLst>
                  <a:ext uri="{FF2B5EF4-FFF2-40B4-BE49-F238E27FC236}">
                    <a16:creationId xmlns:a16="http://schemas.microsoft.com/office/drawing/2014/main" id="{FC4071AF-C81F-40C6-90D6-EEEACD3610C9}"/>
                  </a:ext>
                </a:extLst>
              </p:cNvPr>
              <p:cNvSpPr txBox="1">
                <a:spLocks noChangeArrowheads="1"/>
              </p:cNvSpPr>
              <p:nvPr/>
            </p:nvSpPr>
            <p:spPr bwMode="auto">
              <a:xfrm>
                <a:off x="432" y="1584"/>
                <a:ext cx="15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800" b="1">
                    <a:solidFill>
                      <a:srgbClr val="000000"/>
                    </a:solidFill>
                    <a:latin typeface="Times New Roman" panose="02020603050405020304" pitchFamily="18" charset="0"/>
                    <a:ea typeface="宋体" panose="02010600030101010101" pitchFamily="2" charset="-122"/>
                  </a:rPr>
                  <a:t>预期收益率 </a:t>
                </a:r>
                <a:r>
                  <a:rPr lang="en-US" altLang="zh-CN" sz="1800" b="1">
                    <a:solidFill>
                      <a:srgbClr val="000000"/>
                    </a:solidFill>
                    <a:latin typeface="Times New Roman" panose="02020603050405020304" pitchFamily="18" charset="0"/>
                    <a:ea typeface="宋体" panose="02010600030101010101" pitchFamily="2" charset="-122"/>
                  </a:rPr>
                  <a:t>(%)</a:t>
                </a:r>
              </a:p>
            </p:txBody>
          </p:sp>
        </p:grpSp>
        <p:sp>
          <p:nvSpPr>
            <p:cNvPr id="227346" name="Freeform 9">
              <a:extLst>
                <a:ext uri="{FF2B5EF4-FFF2-40B4-BE49-F238E27FC236}">
                  <a16:creationId xmlns:a16="http://schemas.microsoft.com/office/drawing/2014/main" id="{D5AD2B30-4951-47A2-B3E4-66241E278F0C}"/>
                </a:ext>
              </a:extLst>
            </p:cNvPr>
            <p:cNvSpPr>
              <a:spLocks/>
            </p:cNvSpPr>
            <p:nvPr/>
          </p:nvSpPr>
          <p:spPr bwMode="auto">
            <a:xfrm>
              <a:off x="2112" y="1968"/>
              <a:ext cx="1392" cy="1536"/>
            </a:xfrm>
            <a:custGeom>
              <a:avLst/>
              <a:gdLst>
                <a:gd name="T0" fmla="*/ 112 w 1512"/>
                <a:gd name="T1" fmla="*/ 7703 h 1440"/>
                <a:gd name="T2" fmla="*/ 14 w 1512"/>
                <a:gd name="T3" fmla="*/ 4635 h 1440"/>
                <a:gd name="T4" fmla="*/ 30 w 1512"/>
                <a:gd name="T5" fmla="*/ 1794 h 1440"/>
                <a:gd name="T6" fmla="*/ 176 w 1512"/>
                <a:gd name="T7" fmla="*/ 0 h 1440"/>
                <a:gd name="T8" fmla="*/ 0 60000 65536"/>
                <a:gd name="T9" fmla="*/ 0 60000 65536"/>
                <a:gd name="T10" fmla="*/ 0 60000 65536"/>
                <a:gd name="T11" fmla="*/ 0 60000 65536"/>
                <a:gd name="T12" fmla="*/ 0 w 1512"/>
                <a:gd name="T13" fmla="*/ 0 h 1440"/>
                <a:gd name="T14" fmla="*/ 1512 w 1512"/>
                <a:gd name="T15" fmla="*/ 1440 h 1440"/>
              </a:gdLst>
              <a:ahLst/>
              <a:cxnLst>
                <a:cxn ang="T8">
                  <a:pos x="T0" y="T1"/>
                </a:cxn>
                <a:cxn ang="T9">
                  <a:pos x="T2" y="T3"/>
                </a:cxn>
                <a:cxn ang="T10">
                  <a:pos x="T4" y="T5"/>
                </a:cxn>
                <a:cxn ang="T11">
                  <a:pos x="T6" y="T7"/>
                </a:cxn>
              </a:cxnLst>
              <a:rect l="T12" t="T13" r="T14" b="T15"/>
              <a:pathLst>
                <a:path w="1512" h="1440">
                  <a:moveTo>
                    <a:pt x="984" y="1440"/>
                  </a:moveTo>
                  <a:cubicBezTo>
                    <a:pt x="612" y="1244"/>
                    <a:pt x="240" y="1048"/>
                    <a:pt x="120" y="864"/>
                  </a:cubicBezTo>
                  <a:cubicBezTo>
                    <a:pt x="0" y="680"/>
                    <a:pt x="32" y="480"/>
                    <a:pt x="264" y="336"/>
                  </a:cubicBezTo>
                  <a:cubicBezTo>
                    <a:pt x="496" y="192"/>
                    <a:pt x="1004" y="96"/>
                    <a:pt x="1512" y="0"/>
                  </a:cubicBezTo>
                </a:path>
              </a:pathLst>
            </a:custGeom>
            <a:noFill/>
            <a:ln w="38100">
              <a:solidFill>
                <a:srgbClr val="80808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27347" name="Freeform 10">
              <a:extLst>
                <a:ext uri="{FF2B5EF4-FFF2-40B4-BE49-F238E27FC236}">
                  <a16:creationId xmlns:a16="http://schemas.microsoft.com/office/drawing/2014/main" id="{C8A1313D-548C-4133-94F3-424F20B8538D}"/>
                </a:ext>
              </a:extLst>
            </p:cNvPr>
            <p:cNvSpPr>
              <a:spLocks/>
            </p:cNvSpPr>
            <p:nvPr/>
          </p:nvSpPr>
          <p:spPr bwMode="auto">
            <a:xfrm>
              <a:off x="2154" y="1968"/>
              <a:ext cx="1377" cy="636"/>
            </a:xfrm>
            <a:custGeom>
              <a:avLst/>
              <a:gdLst>
                <a:gd name="T0" fmla="*/ 24 w 1377"/>
                <a:gd name="T1" fmla="*/ 615 h 636"/>
                <a:gd name="T2" fmla="*/ 6 w 1377"/>
                <a:gd name="T3" fmla="*/ 633 h 636"/>
                <a:gd name="T4" fmla="*/ 15 w 1377"/>
                <a:gd name="T5" fmla="*/ 597 h 636"/>
                <a:gd name="T6" fmla="*/ 96 w 1377"/>
                <a:gd name="T7" fmla="*/ 462 h 636"/>
                <a:gd name="T8" fmla="*/ 222 w 1377"/>
                <a:gd name="T9" fmla="*/ 345 h 636"/>
                <a:gd name="T10" fmla="*/ 402 w 1377"/>
                <a:gd name="T11" fmla="*/ 255 h 636"/>
                <a:gd name="T12" fmla="*/ 645 w 1377"/>
                <a:gd name="T13" fmla="*/ 156 h 636"/>
                <a:gd name="T14" fmla="*/ 1377 w 1377"/>
                <a:gd name="T15" fmla="*/ 0 h 636"/>
                <a:gd name="T16" fmla="*/ 0 60000 65536"/>
                <a:gd name="T17" fmla="*/ 0 60000 65536"/>
                <a:gd name="T18" fmla="*/ 0 60000 65536"/>
                <a:gd name="T19" fmla="*/ 0 60000 65536"/>
                <a:gd name="T20" fmla="*/ 0 60000 65536"/>
                <a:gd name="T21" fmla="*/ 0 60000 65536"/>
                <a:gd name="T22" fmla="*/ 0 60000 65536"/>
                <a:gd name="T23" fmla="*/ 0 60000 65536"/>
                <a:gd name="T24" fmla="*/ 0 w 1377"/>
                <a:gd name="T25" fmla="*/ 0 h 636"/>
                <a:gd name="T26" fmla="*/ 1377 w 1377"/>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7" h="636">
                  <a:moveTo>
                    <a:pt x="24" y="615"/>
                  </a:moveTo>
                  <a:cubicBezTo>
                    <a:pt x="21" y="618"/>
                    <a:pt x="8" y="636"/>
                    <a:pt x="6" y="633"/>
                  </a:cubicBezTo>
                  <a:cubicBezTo>
                    <a:pt x="4" y="630"/>
                    <a:pt x="0" y="626"/>
                    <a:pt x="15" y="597"/>
                  </a:cubicBezTo>
                  <a:cubicBezTo>
                    <a:pt x="30" y="568"/>
                    <a:pt x="62" y="504"/>
                    <a:pt x="96" y="462"/>
                  </a:cubicBezTo>
                  <a:cubicBezTo>
                    <a:pt x="130" y="420"/>
                    <a:pt x="171" y="379"/>
                    <a:pt x="222" y="345"/>
                  </a:cubicBezTo>
                  <a:cubicBezTo>
                    <a:pt x="273" y="311"/>
                    <a:pt x="332" y="286"/>
                    <a:pt x="402" y="255"/>
                  </a:cubicBezTo>
                  <a:cubicBezTo>
                    <a:pt x="472" y="224"/>
                    <a:pt x="483" y="198"/>
                    <a:pt x="645" y="156"/>
                  </a:cubicBezTo>
                  <a:cubicBezTo>
                    <a:pt x="807" y="114"/>
                    <a:pt x="1225" y="32"/>
                    <a:pt x="1377" y="0"/>
                  </a:cubicBezTo>
                </a:path>
              </a:pathLst>
            </a:cu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nvGrpSpPr>
            <p:cNvPr id="227348" name="Group 11">
              <a:extLst>
                <a:ext uri="{FF2B5EF4-FFF2-40B4-BE49-F238E27FC236}">
                  <a16:creationId xmlns:a16="http://schemas.microsoft.com/office/drawing/2014/main" id="{A44A32C7-F61A-4F9F-A52E-9CF9717C644D}"/>
                </a:ext>
              </a:extLst>
            </p:cNvPr>
            <p:cNvGrpSpPr>
              <a:grpSpLocks/>
            </p:cNvGrpSpPr>
            <p:nvPr/>
          </p:nvGrpSpPr>
          <p:grpSpPr bwMode="auto">
            <a:xfrm>
              <a:off x="2352" y="2352"/>
              <a:ext cx="720" cy="672"/>
              <a:chOff x="2352" y="2352"/>
              <a:chExt cx="720" cy="672"/>
            </a:xfrm>
          </p:grpSpPr>
          <p:sp>
            <p:nvSpPr>
              <p:cNvPr id="227349" name="AutoShape 12">
                <a:extLst>
                  <a:ext uri="{FF2B5EF4-FFF2-40B4-BE49-F238E27FC236}">
                    <a16:creationId xmlns:a16="http://schemas.microsoft.com/office/drawing/2014/main" id="{A7E5A772-96DB-4DE7-8267-4E2D3099751C}"/>
                  </a:ext>
                </a:extLst>
              </p:cNvPr>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0" name="AutoShape 13">
                <a:extLst>
                  <a:ext uri="{FF2B5EF4-FFF2-40B4-BE49-F238E27FC236}">
                    <a16:creationId xmlns:a16="http://schemas.microsoft.com/office/drawing/2014/main" id="{B5673EE9-A2C1-401D-9DA9-16FC73EBB9D4}"/>
                  </a:ext>
                </a:extLst>
              </p:cNvPr>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1" name="AutoShape 14">
                <a:extLst>
                  <a:ext uri="{FF2B5EF4-FFF2-40B4-BE49-F238E27FC236}">
                    <a16:creationId xmlns:a16="http://schemas.microsoft.com/office/drawing/2014/main" id="{C2A9A91E-5236-483E-A2FF-A702C500B707}"/>
                  </a:ext>
                </a:extLst>
              </p:cNvPr>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2" name="AutoShape 15">
                <a:extLst>
                  <a:ext uri="{FF2B5EF4-FFF2-40B4-BE49-F238E27FC236}">
                    <a16:creationId xmlns:a16="http://schemas.microsoft.com/office/drawing/2014/main" id="{22FE3B6B-DE33-4EF0-BB0E-9562E84F1A90}"/>
                  </a:ext>
                </a:extLst>
              </p:cNvPr>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3" name="AutoShape 16">
                <a:extLst>
                  <a:ext uri="{FF2B5EF4-FFF2-40B4-BE49-F238E27FC236}">
                    <a16:creationId xmlns:a16="http://schemas.microsoft.com/office/drawing/2014/main" id="{45B4EA83-2634-4A72-852B-C52700738733}"/>
                  </a:ext>
                </a:extLst>
              </p:cNvPr>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4" name="AutoShape 17">
                <a:extLst>
                  <a:ext uri="{FF2B5EF4-FFF2-40B4-BE49-F238E27FC236}">
                    <a16:creationId xmlns:a16="http://schemas.microsoft.com/office/drawing/2014/main" id="{E2E75845-F502-4BE5-A73C-C63BCA10AE87}"/>
                  </a:ext>
                </a:extLst>
              </p:cNvPr>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5" name="AutoShape 18">
                <a:extLst>
                  <a:ext uri="{FF2B5EF4-FFF2-40B4-BE49-F238E27FC236}">
                    <a16:creationId xmlns:a16="http://schemas.microsoft.com/office/drawing/2014/main" id="{8EFE3E56-3733-4118-8BA9-0C50EAC16C9D}"/>
                  </a:ext>
                </a:extLst>
              </p:cNvPr>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27356" name="AutoShape 19">
                <a:extLst>
                  <a:ext uri="{FF2B5EF4-FFF2-40B4-BE49-F238E27FC236}">
                    <a16:creationId xmlns:a16="http://schemas.microsoft.com/office/drawing/2014/main" id="{B9145B42-F3E2-4B8C-BA35-02FA4ACF0F06}"/>
                  </a:ext>
                </a:extLst>
              </p:cNvPr>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grpSp>
      <p:grpSp>
        <p:nvGrpSpPr>
          <p:cNvPr id="5" name="Group 20">
            <a:extLst>
              <a:ext uri="{FF2B5EF4-FFF2-40B4-BE49-F238E27FC236}">
                <a16:creationId xmlns:a16="http://schemas.microsoft.com/office/drawing/2014/main" id="{0CFF211E-B3CF-4B31-8395-30A738D2D671}"/>
              </a:ext>
            </a:extLst>
          </p:cNvPr>
          <p:cNvGrpSpPr>
            <a:grpSpLocks/>
          </p:cNvGrpSpPr>
          <p:nvPr/>
        </p:nvGrpSpPr>
        <p:grpSpPr bwMode="auto">
          <a:xfrm>
            <a:off x="2913063" y="2327276"/>
            <a:ext cx="3276600" cy="2424113"/>
            <a:chOff x="1056" y="1728"/>
            <a:chExt cx="2064" cy="1527"/>
          </a:xfrm>
        </p:grpSpPr>
        <p:sp>
          <p:nvSpPr>
            <p:cNvPr id="227343" name="Line 21">
              <a:extLst>
                <a:ext uri="{FF2B5EF4-FFF2-40B4-BE49-F238E27FC236}">
                  <a16:creationId xmlns:a16="http://schemas.microsoft.com/office/drawing/2014/main" id="{81CFA364-0119-47E9-A10D-6CC730E80AC8}"/>
                </a:ext>
              </a:extLst>
            </p:cNvPr>
            <p:cNvSpPr>
              <a:spLocks noChangeShapeType="1"/>
            </p:cNvSpPr>
            <p:nvPr/>
          </p:nvSpPr>
          <p:spPr bwMode="auto">
            <a:xfrm flipV="1">
              <a:off x="1344" y="1728"/>
              <a:ext cx="1776" cy="1392"/>
            </a:xfrm>
            <a:prstGeom prst="line">
              <a:avLst/>
            </a:prstGeom>
            <a:noFill/>
            <a:ln w="381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27344" name="Text Box 22">
              <a:extLst>
                <a:ext uri="{FF2B5EF4-FFF2-40B4-BE49-F238E27FC236}">
                  <a16:creationId xmlns:a16="http://schemas.microsoft.com/office/drawing/2014/main" id="{008C4193-56C2-49DE-BAC8-AF96CE83E27E}"/>
                </a:ext>
              </a:extLst>
            </p:cNvPr>
            <p:cNvSpPr txBox="1">
              <a:spLocks noChangeArrowheads="1"/>
            </p:cNvSpPr>
            <p:nvPr/>
          </p:nvSpPr>
          <p:spPr bwMode="auto">
            <a:xfrm>
              <a:off x="1056" y="29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en-US" altLang="zh-CN" sz="2800" i="1">
                  <a:solidFill>
                    <a:srgbClr val="000000"/>
                  </a:solidFill>
                  <a:latin typeface="Times New Roman" panose="02020603050405020304" pitchFamily="18" charset="0"/>
                  <a:ea typeface="宋体" panose="02010600030101010101" pitchFamily="2" charset="-122"/>
                </a:rPr>
                <a:t>r</a:t>
              </a:r>
              <a:r>
                <a:rPr lang="en-US" altLang="zh-CN" sz="2800" i="1" baseline="-25000">
                  <a:solidFill>
                    <a:srgbClr val="000000"/>
                  </a:solidFill>
                  <a:latin typeface="Times New Roman" panose="02020603050405020304" pitchFamily="18" charset="0"/>
                  <a:ea typeface="宋体" panose="02010600030101010101" pitchFamily="2" charset="-122"/>
                </a:rPr>
                <a:t>f</a:t>
              </a:r>
            </a:p>
          </p:txBody>
        </p:sp>
      </p:grpSp>
      <p:sp>
        <p:nvSpPr>
          <p:cNvPr id="760855" name="AutoShape 23">
            <a:extLst>
              <a:ext uri="{FF2B5EF4-FFF2-40B4-BE49-F238E27FC236}">
                <a16:creationId xmlns:a16="http://schemas.microsoft.com/office/drawing/2014/main" id="{219FE1CF-C8D5-413B-AF62-CAA3E09231BF}"/>
              </a:ext>
            </a:extLst>
          </p:cNvPr>
          <p:cNvSpPr>
            <a:spLocks noChangeArrowheads="1"/>
          </p:cNvSpPr>
          <p:nvPr/>
        </p:nvSpPr>
        <p:spPr bwMode="auto">
          <a:xfrm>
            <a:off x="4894263" y="3165475"/>
            <a:ext cx="228600" cy="228600"/>
          </a:xfrm>
          <a:prstGeom prst="flowChartConnector">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760856" name="AutoShape 24">
            <a:extLst>
              <a:ext uri="{FF2B5EF4-FFF2-40B4-BE49-F238E27FC236}">
                <a16:creationId xmlns:a16="http://schemas.microsoft.com/office/drawing/2014/main" id="{F055A34B-F158-4092-8917-089A76BDC528}"/>
              </a:ext>
            </a:extLst>
          </p:cNvPr>
          <p:cNvSpPr>
            <a:spLocks noChangeArrowheads="1"/>
          </p:cNvSpPr>
          <p:nvPr/>
        </p:nvSpPr>
        <p:spPr bwMode="auto">
          <a:xfrm>
            <a:off x="6165851" y="3654425"/>
            <a:ext cx="4322763" cy="685800"/>
          </a:xfrm>
          <a:prstGeom prst="wedgeEllipseCallout">
            <a:avLst>
              <a:gd name="adj1" fmla="val -75764"/>
              <a:gd name="adj2" fmla="val -104861"/>
            </a:avLst>
          </a:prstGeom>
          <a:gradFill rotWithShape="1">
            <a:gsLst>
              <a:gs pos="0">
                <a:srgbClr val="FFFFFF"/>
              </a:gs>
              <a:gs pos="100000">
                <a:srgbClr val="FF00FF"/>
              </a:gs>
            </a:gsLst>
            <a:path path="rect">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400" b="1">
                <a:solidFill>
                  <a:srgbClr val="000099"/>
                </a:solidFill>
                <a:latin typeface="Times New Roman" panose="02020603050405020304" pitchFamily="18" charset="0"/>
                <a:ea typeface="宋体" panose="02010600030101010101" pitchFamily="2" charset="-122"/>
              </a:rPr>
              <a:t>切点组合</a:t>
            </a:r>
            <a:endParaRPr lang="en-US" altLang="zh-CN" sz="2400" b="1">
              <a:solidFill>
                <a:srgbClr val="000099"/>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buClrTx/>
              <a:buSzTx/>
              <a:buNone/>
            </a:pPr>
            <a:r>
              <a:rPr lang="en-US" altLang="zh-CN" sz="1800" b="1">
                <a:solidFill>
                  <a:srgbClr val="000099"/>
                </a:solidFill>
                <a:latin typeface="Times New Roman" panose="02020603050405020304" pitchFamily="18" charset="0"/>
                <a:ea typeface="宋体" panose="02010600030101010101" pitchFamily="2" charset="-122"/>
              </a:rPr>
              <a:t>(Tangent Portfolio)</a:t>
            </a:r>
            <a:endParaRPr lang="en-US" altLang="zh-CN" sz="2400" b="1">
              <a:solidFill>
                <a:srgbClr val="000099"/>
              </a:solidFill>
              <a:latin typeface="Times New Roman" panose="02020603050405020304" pitchFamily="18" charset="0"/>
              <a:ea typeface="宋体" panose="02010600030101010101" pitchFamily="2" charset="-122"/>
            </a:endParaRPr>
          </a:p>
        </p:txBody>
      </p:sp>
      <p:sp>
        <p:nvSpPr>
          <p:cNvPr id="760857" name="Line 25">
            <a:extLst>
              <a:ext uri="{FF2B5EF4-FFF2-40B4-BE49-F238E27FC236}">
                <a16:creationId xmlns:a16="http://schemas.microsoft.com/office/drawing/2014/main" id="{5170FB98-4EE4-43F7-A284-B56578ACFB56}"/>
              </a:ext>
            </a:extLst>
          </p:cNvPr>
          <p:cNvSpPr>
            <a:spLocks noChangeShapeType="1"/>
          </p:cNvSpPr>
          <p:nvPr/>
        </p:nvSpPr>
        <p:spPr bwMode="auto">
          <a:xfrm flipV="1">
            <a:off x="3370263" y="2479675"/>
            <a:ext cx="3581400" cy="2057400"/>
          </a:xfrm>
          <a:prstGeom prst="line">
            <a:avLst/>
          </a:prstGeom>
          <a:noFill/>
          <a:ln w="38100" cap="rnd">
            <a:solidFill>
              <a:srgbClr val="00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60858" name="Line 26">
            <a:extLst>
              <a:ext uri="{FF2B5EF4-FFF2-40B4-BE49-F238E27FC236}">
                <a16:creationId xmlns:a16="http://schemas.microsoft.com/office/drawing/2014/main" id="{FC69C0E0-FA7A-4ADE-82EF-916DAA14B322}"/>
              </a:ext>
            </a:extLst>
          </p:cNvPr>
          <p:cNvSpPr>
            <a:spLocks noChangeShapeType="1"/>
          </p:cNvSpPr>
          <p:nvPr/>
        </p:nvSpPr>
        <p:spPr bwMode="auto">
          <a:xfrm flipV="1">
            <a:off x="3370263" y="2251075"/>
            <a:ext cx="2133600" cy="2286000"/>
          </a:xfrm>
          <a:prstGeom prst="line">
            <a:avLst/>
          </a:prstGeom>
          <a:noFill/>
          <a:ln w="38100" cap="rnd">
            <a:solidFill>
              <a:srgbClr val="0000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60859" name="AutoShape 27">
            <a:extLst>
              <a:ext uri="{FF2B5EF4-FFF2-40B4-BE49-F238E27FC236}">
                <a16:creationId xmlns:a16="http://schemas.microsoft.com/office/drawing/2014/main" id="{C2528ABC-C3F8-47A7-825A-10AEE8E55E7C}"/>
              </a:ext>
            </a:extLst>
          </p:cNvPr>
          <p:cNvSpPr>
            <a:spLocks noChangeArrowheads="1"/>
          </p:cNvSpPr>
          <p:nvPr/>
        </p:nvSpPr>
        <p:spPr bwMode="auto">
          <a:xfrm>
            <a:off x="6700838" y="2708276"/>
            <a:ext cx="3427412" cy="720725"/>
          </a:xfrm>
          <a:prstGeom prst="wedgeEllipseCallout">
            <a:avLst>
              <a:gd name="adj1" fmla="val -77745"/>
              <a:gd name="adj2" fmla="val -61014"/>
            </a:avLst>
          </a:prstGeom>
          <a:gradFill rotWithShape="1">
            <a:gsLst>
              <a:gs pos="0">
                <a:srgbClr val="FFFFFF"/>
              </a:gs>
              <a:gs pos="100000">
                <a:srgbClr val="00CCFF"/>
              </a:gs>
            </a:gsLst>
            <a:path path="rect">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eaLnBrk="0" fontAlgn="base" hangingPunct="0">
              <a:spcBef>
                <a:spcPct val="0"/>
              </a:spcBef>
              <a:spcAft>
                <a:spcPct val="0"/>
              </a:spcAft>
              <a:buClrTx/>
              <a:buSzTx/>
              <a:buNone/>
            </a:pPr>
            <a:r>
              <a:rPr lang="zh-CN" altLang="en-US" sz="2400" b="1">
                <a:solidFill>
                  <a:srgbClr val="FF00FF"/>
                </a:solidFill>
                <a:latin typeface="Times New Roman" panose="02020603050405020304" pitchFamily="18" charset="0"/>
                <a:ea typeface="宋体" panose="02010600030101010101" pitchFamily="2" charset="-122"/>
              </a:rPr>
              <a:t>有效前沿</a:t>
            </a:r>
            <a:endParaRPr lang="en-US" altLang="zh-CN" sz="2400" b="1">
              <a:solidFill>
                <a:srgbClr val="FF00FF"/>
              </a:solidFill>
              <a:latin typeface="Times New Roman" panose="02020603050405020304" pitchFamily="18" charset="0"/>
              <a:ea typeface="宋体" panose="02010600030101010101" pitchFamily="2" charset="-122"/>
            </a:endParaRPr>
          </a:p>
          <a:p>
            <a:pPr algn="ctr" eaLnBrk="0" fontAlgn="base" hangingPunct="0">
              <a:spcBef>
                <a:spcPct val="0"/>
              </a:spcBef>
              <a:spcAft>
                <a:spcPct val="0"/>
              </a:spcAft>
              <a:buClrTx/>
              <a:buSzTx/>
              <a:buNone/>
            </a:pPr>
            <a:r>
              <a:rPr lang="en-US" altLang="zh-CN" sz="2000" b="1">
                <a:solidFill>
                  <a:srgbClr val="FF00FF"/>
                </a:solidFill>
                <a:latin typeface="Times New Roman" panose="02020603050405020304" pitchFamily="18" charset="0"/>
                <a:ea typeface="宋体" panose="02010600030101010101" pitchFamily="2" charset="-122"/>
              </a:rPr>
              <a:t>( Efficient Frontier )</a:t>
            </a:r>
            <a:endParaRPr lang="en-US" altLang="zh-CN" sz="2400" b="1">
              <a:solidFill>
                <a:srgbClr val="FF00FF"/>
              </a:solidFill>
              <a:latin typeface="Times New Roman" panose="02020603050405020304" pitchFamily="18" charset="0"/>
              <a:ea typeface="宋体" panose="02010600030101010101" pitchFamily="2" charset="-122"/>
            </a:endParaRPr>
          </a:p>
        </p:txBody>
      </p:sp>
      <p:sp>
        <p:nvSpPr>
          <p:cNvPr id="760860" name="Line 28">
            <a:extLst>
              <a:ext uri="{FF2B5EF4-FFF2-40B4-BE49-F238E27FC236}">
                <a16:creationId xmlns:a16="http://schemas.microsoft.com/office/drawing/2014/main" id="{DA0D7FB0-6D33-4D2B-9C59-50676496C5E7}"/>
              </a:ext>
            </a:extLst>
          </p:cNvPr>
          <p:cNvSpPr>
            <a:spLocks noChangeShapeType="1"/>
          </p:cNvSpPr>
          <p:nvPr/>
        </p:nvSpPr>
        <p:spPr bwMode="auto">
          <a:xfrm flipV="1">
            <a:off x="3370263" y="3317875"/>
            <a:ext cx="1600200" cy="12192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60861" name="Line 29">
            <a:extLst>
              <a:ext uri="{FF2B5EF4-FFF2-40B4-BE49-F238E27FC236}">
                <a16:creationId xmlns:a16="http://schemas.microsoft.com/office/drawing/2014/main" id="{BA108851-A9A7-43F9-B64A-AFE1CE220952}"/>
              </a:ext>
            </a:extLst>
          </p:cNvPr>
          <p:cNvSpPr>
            <a:spLocks noChangeShapeType="1"/>
          </p:cNvSpPr>
          <p:nvPr/>
        </p:nvSpPr>
        <p:spPr bwMode="auto">
          <a:xfrm flipV="1">
            <a:off x="5016500" y="2292350"/>
            <a:ext cx="1143000" cy="914400"/>
          </a:xfrm>
          <a:prstGeom prst="line">
            <a:avLst/>
          </a:prstGeom>
          <a:noFill/>
          <a:ln w="57150">
            <a:solidFill>
              <a:srgbClr val="00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60862" name="AutoShape 30">
            <a:extLst>
              <a:ext uri="{FF2B5EF4-FFF2-40B4-BE49-F238E27FC236}">
                <a16:creationId xmlns:a16="http://schemas.microsoft.com/office/drawing/2014/main" id="{22F2D579-A1C8-4D0D-B5AD-C8CC401B6BFC}"/>
              </a:ext>
            </a:extLst>
          </p:cNvPr>
          <p:cNvSpPr>
            <a:spLocks noChangeArrowheads="1"/>
          </p:cNvSpPr>
          <p:nvPr/>
        </p:nvSpPr>
        <p:spPr bwMode="auto">
          <a:xfrm>
            <a:off x="3294063" y="4384675"/>
            <a:ext cx="228600" cy="228600"/>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760863" name="AutoShape 31">
            <a:extLst>
              <a:ext uri="{FF2B5EF4-FFF2-40B4-BE49-F238E27FC236}">
                <a16:creationId xmlns:a16="http://schemas.microsoft.com/office/drawing/2014/main" id="{A76A7273-27A4-4FE8-B46D-CDDE0E4B7BF5}"/>
              </a:ext>
            </a:extLst>
          </p:cNvPr>
          <p:cNvSpPr>
            <a:spLocks noChangeArrowheads="1"/>
          </p:cNvSpPr>
          <p:nvPr/>
        </p:nvSpPr>
        <p:spPr bwMode="auto">
          <a:xfrm>
            <a:off x="6864350" y="1773238"/>
            <a:ext cx="3581400" cy="685800"/>
          </a:xfrm>
          <a:prstGeom prst="cloudCallout">
            <a:avLst>
              <a:gd name="adj1" fmla="val -80366"/>
              <a:gd name="adj2" fmla="val 43750"/>
            </a:avLst>
          </a:prstGeom>
          <a:gradFill rotWithShape="1">
            <a:gsLst>
              <a:gs pos="0">
                <a:srgbClr val="FFFFFF"/>
              </a:gs>
              <a:gs pos="100000">
                <a:schemeClr val="accent1"/>
              </a:gs>
            </a:gsLst>
            <a:path path="rect">
              <a:fillToRect l="50000" t="50000" r="50000" b="50000"/>
            </a:path>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400" b="1">
                <a:solidFill>
                  <a:srgbClr val="000099"/>
                </a:solidFill>
                <a:latin typeface="Times New Roman" panose="02020603050405020304" pitchFamily="18" charset="0"/>
                <a:ea typeface="宋体" panose="02010600030101010101" pitchFamily="2" charset="-122"/>
              </a:rPr>
              <a:t>卖空</a:t>
            </a:r>
            <a:r>
              <a:rPr lang="en-US" altLang="zh-CN" sz="2400" b="1">
                <a:solidFill>
                  <a:srgbClr val="000099"/>
                </a:solidFill>
                <a:latin typeface="Times New Roman" panose="02020603050405020304" pitchFamily="18" charset="0"/>
                <a:ea typeface="宋体" panose="02010600030101010101" pitchFamily="2" charset="-122"/>
              </a:rPr>
              <a:t>(Short Sell)</a:t>
            </a:r>
          </a:p>
        </p:txBody>
      </p:sp>
      <p:sp>
        <p:nvSpPr>
          <p:cNvPr id="760864" name="AutoShape 32">
            <a:extLst>
              <a:ext uri="{FF2B5EF4-FFF2-40B4-BE49-F238E27FC236}">
                <a16:creationId xmlns:a16="http://schemas.microsoft.com/office/drawing/2014/main" id="{09F1A7AC-9776-47B4-B3CB-5A26384F632A}"/>
              </a:ext>
            </a:extLst>
          </p:cNvPr>
          <p:cNvSpPr>
            <a:spLocks/>
          </p:cNvSpPr>
          <p:nvPr/>
        </p:nvSpPr>
        <p:spPr bwMode="auto">
          <a:xfrm>
            <a:off x="7373938" y="4697413"/>
            <a:ext cx="3097212" cy="838200"/>
          </a:xfrm>
          <a:prstGeom prst="borderCallout1">
            <a:avLst>
              <a:gd name="adj1" fmla="val 15894"/>
              <a:gd name="adj2" fmla="val -2458"/>
              <a:gd name="adj3" fmla="val -197130"/>
              <a:gd name="adj4" fmla="val -62171"/>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zh-CN" altLang="en-US" sz="2000" b="1">
                <a:solidFill>
                  <a:srgbClr val="FF00FF"/>
                </a:solidFill>
                <a:latin typeface="Times New Roman" panose="02020603050405020304" pitchFamily="18" charset="0"/>
                <a:ea typeface="宋体" panose="02010600030101010101" pitchFamily="2" charset="-122"/>
              </a:rPr>
              <a:t>风险资产组合的有效边界</a:t>
            </a:r>
            <a:endParaRPr lang="en-US" altLang="zh-CN" sz="2000" b="1">
              <a:solidFill>
                <a:srgbClr val="FF00FF"/>
              </a:solidFill>
              <a:latin typeface="Times New Roman" panose="02020603050405020304" pitchFamily="18" charset="0"/>
              <a:ea typeface="宋体" panose="02010600030101010101" pitchFamily="2" charset="-122"/>
            </a:endParaRPr>
          </a:p>
          <a:p>
            <a:pPr eaLnBrk="0" fontAlgn="base" hangingPunct="0">
              <a:spcBef>
                <a:spcPct val="0"/>
              </a:spcBef>
              <a:spcAft>
                <a:spcPct val="0"/>
              </a:spcAft>
              <a:buClrTx/>
              <a:buSzTx/>
              <a:buNone/>
            </a:pPr>
            <a:r>
              <a:rPr lang="en-US" altLang="zh-CN" sz="1800" b="1">
                <a:solidFill>
                  <a:srgbClr val="FF00FF"/>
                </a:solidFill>
                <a:latin typeface="Times New Roman" panose="02020603050405020304" pitchFamily="18" charset="0"/>
                <a:ea typeface="宋体" panose="02010600030101010101" pitchFamily="2" charset="-122"/>
              </a:rPr>
              <a:t>(efficient frontier</a:t>
            </a:r>
            <a:r>
              <a:rPr lang="en-US" altLang="zh-CN" sz="1800" b="1">
                <a:solidFill>
                  <a:srgbClr val="000000"/>
                </a:solidFill>
                <a:latin typeface="Times New Roman" panose="02020603050405020304" pitchFamily="18" charset="0"/>
                <a:ea typeface="宋体" panose="02010600030101010101" pitchFamily="2" charset="-122"/>
              </a:rPr>
              <a:t> of portfolios of risky assets)</a:t>
            </a:r>
            <a:endParaRPr lang="zh-CN" altLang="en-US" sz="1800" b="1">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0834">
                                            <p:txEl>
                                              <p:pRg st="0" end="0"/>
                                            </p:txEl>
                                          </p:spTgt>
                                        </p:tgtEl>
                                        <p:attrNameLst>
                                          <p:attrName>style.visibility</p:attrName>
                                        </p:attrNameLst>
                                      </p:cBhvr>
                                      <p:to>
                                        <p:strVal val="visible"/>
                                      </p:to>
                                    </p:set>
                                    <p:animEffect transition="in" filter="wipe(up)">
                                      <p:cBhvr>
                                        <p:cTn id="7" dur="500"/>
                                        <p:tgtEl>
                                          <p:spTgt spid="76083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60864"/>
                                        </p:tgtEl>
                                        <p:attrNameLst>
                                          <p:attrName>style.visibility</p:attrName>
                                        </p:attrNameLst>
                                      </p:cBhvr>
                                      <p:to>
                                        <p:strVal val="visible"/>
                                      </p:to>
                                    </p:set>
                                    <p:animEffect transition="in" filter="wipe(left)">
                                      <p:cBhvr>
                                        <p:cTn id="16" dur="500"/>
                                        <p:tgtEl>
                                          <p:spTgt spid="760864"/>
                                        </p:tgtEl>
                                      </p:cBhvr>
                                    </p:animEffect>
                                  </p:childTnLst>
                                  <p:subTnLst>
                                    <p:set>
                                      <p:cBhvr override="childStyle">
                                        <p:cTn dur="1" fill="hold" display="0" masterRel="nextClick" afterEffect="1"/>
                                        <p:tgtEl>
                                          <p:spTgt spid="76086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ou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6085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60856"/>
                                        </p:tgtEl>
                                        <p:attrNameLst>
                                          <p:attrName>style.visibility</p:attrName>
                                        </p:attrNameLst>
                                      </p:cBhvr>
                                      <p:to>
                                        <p:strVal val="visible"/>
                                      </p:to>
                                    </p:set>
                                  </p:childTnLst>
                                  <p:subTnLst>
                                    <p:set>
                                      <p:cBhvr override="childStyle">
                                        <p:cTn dur="1" fill="hold" display="0" masterRel="nextClick" afterEffect="1"/>
                                        <p:tgtEl>
                                          <p:spTgt spid="760856"/>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6085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760857"/>
                                        </p:tgtEl>
                                        <p:attrNameLst>
                                          <p:attrName>style.visibility</p:attrName>
                                        </p:attrNameLst>
                                      </p:cBhvr>
                                      <p:to>
                                        <p:strVal val="visible"/>
                                      </p:to>
                                    </p:set>
                                  </p:childTnLst>
                                  <p:subTnLst>
                                    <p:set>
                                      <p:cBhvr override="childStyle">
                                        <p:cTn dur="1" fill="hold" display="0" masterRel="nextClick" afterEffect="1"/>
                                        <p:tgtEl>
                                          <p:spTgt spid="76085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760858"/>
                                        </p:tgtEl>
                                        <p:attrNameLst>
                                          <p:attrName>style.visibility</p:attrName>
                                        </p:attrNameLst>
                                      </p:cBhvr>
                                      <p:to>
                                        <p:strVal val="visible"/>
                                      </p:to>
                                    </p:set>
                                  </p:childTnLst>
                                  <p:subTnLst>
                                    <p:set>
                                      <p:cBhvr override="childStyle">
                                        <p:cTn dur="1" fill="hold" display="0" masterRel="nextClick" afterEffect="1"/>
                                        <p:tgtEl>
                                          <p:spTgt spid="760858"/>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6086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60860"/>
                                        </p:tgtEl>
                                        <p:attrNameLst>
                                          <p:attrName>style.visibility</p:attrName>
                                        </p:attrNameLst>
                                      </p:cBhvr>
                                      <p:to>
                                        <p:strVal val="visible"/>
                                      </p:to>
                                    </p:set>
                                    <p:animEffect transition="in" filter="box(in)">
                                      <p:cBhvr>
                                        <p:cTn id="50" dur="500"/>
                                        <p:tgtEl>
                                          <p:spTgt spid="7608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nodeType="clickEffect">
                                  <p:stCondLst>
                                    <p:cond delay="0"/>
                                  </p:stCondLst>
                                  <p:childTnLst>
                                    <p:set>
                                      <p:cBhvr>
                                        <p:cTn id="54" dur="1" fill="hold">
                                          <p:stCondLst>
                                            <p:cond delay="0"/>
                                          </p:stCondLst>
                                        </p:cTn>
                                        <p:tgtEl>
                                          <p:spTgt spid="760861"/>
                                        </p:tgtEl>
                                        <p:attrNameLst>
                                          <p:attrName>style.visibility</p:attrName>
                                        </p:attrNameLst>
                                      </p:cBhvr>
                                      <p:to>
                                        <p:strVal val="visible"/>
                                      </p:to>
                                    </p:set>
                                    <p:animEffect transition="in" filter="box(out)">
                                      <p:cBhvr>
                                        <p:cTn id="55" dur="500"/>
                                        <p:tgtEl>
                                          <p:spTgt spid="7608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608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4" grpId="0" build="p" bldLvl="2" autoUpdateAnimBg="0"/>
      <p:bldP spid="760855" grpId="0" animBg="1"/>
      <p:bldP spid="760856" grpId="0" animBg="1" autoUpdateAnimBg="0"/>
      <p:bldP spid="760859" grpId="0" animBg="1" autoUpdateAnimBg="0"/>
      <p:bldP spid="760862" grpId="0" animBg="1"/>
      <p:bldP spid="760863" grpId="0" animBg="1" autoUpdateAnimBg="0"/>
      <p:bldP spid="76086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8786" name="Rectangle 2">
            <a:extLst>
              <a:ext uri="{FF2B5EF4-FFF2-40B4-BE49-F238E27FC236}">
                <a16:creationId xmlns:a16="http://schemas.microsoft.com/office/drawing/2014/main" id="{1EA9C891-D27E-4E18-B96D-B7187FF2EAE7}"/>
              </a:ext>
            </a:extLst>
          </p:cNvPr>
          <p:cNvSpPr>
            <a:spLocks noGrp="1" noChangeArrowheads="1"/>
          </p:cNvSpPr>
          <p:nvPr>
            <p:ph type="title"/>
          </p:nvPr>
        </p:nvSpPr>
        <p:spPr bwMode="auto">
          <a:xfrm>
            <a:off x="2208213" y="765175"/>
            <a:ext cx="7772400" cy="7620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a typeface="宋体" panose="02010600030101010101" pitchFamily="2" charset="-122"/>
              </a:rPr>
              <a:t>挑选更受偏好的资产组合</a:t>
            </a:r>
            <a:endParaRPr lang="zh-CN" altLang="en-US" dirty="0">
              <a:effectLst>
                <a:outerShdw blurRad="38100" dist="38100" dir="2700000" algn="tl">
                  <a:srgbClr val="C0C0C0"/>
                </a:outerShdw>
              </a:effectLst>
              <a:ea typeface="宋体" pitchFamily="2" charset="-122"/>
            </a:endParaRPr>
          </a:p>
        </p:txBody>
      </p:sp>
      <p:sp>
        <p:nvSpPr>
          <p:cNvPr id="758787" name="Rectangle 3">
            <a:extLst>
              <a:ext uri="{FF2B5EF4-FFF2-40B4-BE49-F238E27FC236}">
                <a16:creationId xmlns:a16="http://schemas.microsoft.com/office/drawing/2014/main" id="{E2C7532C-E5EF-462C-85DF-0296BD4EFC70}"/>
              </a:ext>
            </a:extLst>
          </p:cNvPr>
          <p:cNvSpPr>
            <a:spLocks noGrp="1" noChangeArrowheads="1"/>
          </p:cNvSpPr>
          <p:nvPr>
            <p:ph type="body" idx="1"/>
          </p:nvPr>
        </p:nvSpPr>
        <p:spPr>
          <a:xfrm>
            <a:off x="2208213" y="1916114"/>
            <a:ext cx="7772400" cy="3673475"/>
          </a:xfrm>
          <a:gradFill rotWithShape="1">
            <a:gsLst>
              <a:gs pos="0">
                <a:srgbClr val="CCCCFF"/>
              </a:gs>
              <a:gs pos="100000">
                <a:srgbClr val="CCECFF"/>
              </a:gs>
            </a:gsLst>
            <a:lin ang="5400000" scaled="1"/>
          </a:gradFill>
          <a:scene3d>
            <a:camera prst="legacyPerspectiveBottom"/>
            <a:lightRig rig="legacyFlat3" dir="t"/>
          </a:scene3d>
          <a:sp3d extrusionH="430200" prstMaterial="legacyMatte">
            <a:bevelT w="13500" h="13500" prst="angle"/>
            <a:bevelB w="13500" h="13500" prst="angle"/>
            <a:extrusionClr>
              <a:srgbClr val="66FF33"/>
            </a:extrusionClr>
            <a:contourClr>
              <a:srgbClr val="CCCCFF"/>
            </a:contourClr>
          </a:sp3d>
        </p:spPr>
        <p:txBody>
          <a:bodyPr>
            <a:flatTx/>
          </a:bodyPr>
          <a:lstStyle/>
          <a:p>
            <a:pPr>
              <a:lnSpc>
                <a:spcPct val="125000"/>
              </a:lnSpc>
              <a:buClr>
                <a:srgbClr val="0000CC"/>
              </a:buClr>
            </a:pPr>
            <a:r>
              <a:rPr lang="zh-CN" altLang="en-US" sz="2600" b="1">
                <a:ea typeface="宋体" panose="02010600030101010101" pitchFamily="2" charset="-122"/>
              </a:rPr>
              <a:t>值得注意的是，在寻找风险资产的最优组合时，我们</a:t>
            </a:r>
            <a:r>
              <a:rPr lang="zh-CN" altLang="en-US" sz="2600" b="1">
                <a:solidFill>
                  <a:srgbClr val="FF00FF"/>
                </a:solidFill>
                <a:ea typeface="宋体" panose="02010600030101010101" pitchFamily="2" charset="-122"/>
              </a:rPr>
              <a:t>不需要知道任何关于投资者财富和偏好的信息</a:t>
            </a:r>
            <a:r>
              <a:rPr lang="zh-CN" altLang="en-US" sz="2600" b="1">
                <a:ea typeface="宋体" panose="02010600030101010101" pitchFamily="2" charset="-122"/>
              </a:rPr>
              <a:t>。</a:t>
            </a:r>
            <a:endParaRPr lang="en-US" altLang="zh-CN" sz="2600" b="1">
              <a:solidFill>
                <a:srgbClr val="FF00FF"/>
              </a:solidFill>
              <a:ea typeface="宋体" panose="02010600030101010101" pitchFamily="2" charset="-122"/>
            </a:endParaRPr>
          </a:p>
          <a:p>
            <a:pPr>
              <a:lnSpc>
                <a:spcPct val="125000"/>
              </a:lnSpc>
              <a:spcBef>
                <a:spcPct val="50000"/>
              </a:spcBef>
              <a:buClr>
                <a:srgbClr val="0000CC"/>
              </a:buClr>
            </a:pPr>
            <a:r>
              <a:rPr lang="zh-CN" altLang="en-US" sz="2600" b="1">
                <a:ea typeface="宋体" panose="02010600030101010101" pitchFamily="2" charset="-122"/>
              </a:rPr>
              <a:t>总是存在</a:t>
            </a:r>
            <a:r>
              <a:rPr lang="zh-CN" altLang="en-US" sz="2600" b="1">
                <a:solidFill>
                  <a:srgbClr val="FF00FF"/>
                </a:solidFill>
                <a:ea typeface="宋体" panose="02010600030101010101" pitchFamily="2" charset="-122"/>
              </a:rPr>
              <a:t>一个特定的风险资产的最优投资组合</a:t>
            </a:r>
            <a:r>
              <a:rPr lang="zh-CN" altLang="en-US" sz="2600" b="1">
                <a:ea typeface="宋体" panose="02010600030101010101" pitchFamily="2" charset="-122"/>
              </a:rPr>
              <a:t>，所有分享相同收益率预测结果的风险厌恶型投资者都会与无风险资产进行组合，进而得到他们最喜欢的资产组合。</a:t>
            </a:r>
            <a:endParaRPr lang="en-US" altLang="zh-CN" sz="2600" b="1">
              <a:ea typeface="宋体" panose="02010600030101010101" pitchFamily="2" charset="-122"/>
            </a:endParaRPr>
          </a:p>
        </p:txBody>
      </p:sp>
      <p:sp>
        <p:nvSpPr>
          <p:cNvPr id="243720" name="Line 5">
            <a:extLst>
              <a:ext uri="{FF2B5EF4-FFF2-40B4-BE49-F238E27FC236}">
                <a16:creationId xmlns:a16="http://schemas.microsoft.com/office/drawing/2014/main" id="{B92642FE-6BD7-4B51-B7FA-A2AA5E709B65}"/>
              </a:ext>
            </a:extLst>
          </p:cNvPr>
          <p:cNvSpPr>
            <a:spLocks noChangeShapeType="1"/>
          </p:cNvSpPr>
          <p:nvPr/>
        </p:nvSpPr>
        <p:spPr bwMode="auto">
          <a:xfrm>
            <a:off x="4032250" y="4149725"/>
            <a:ext cx="5087938"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spAutoFit/>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nvGrpSpPr>
          <p:cNvPr id="3" name="Group 7">
            <a:extLst>
              <a:ext uri="{FF2B5EF4-FFF2-40B4-BE49-F238E27FC236}">
                <a16:creationId xmlns:a16="http://schemas.microsoft.com/office/drawing/2014/main" id="{C294E9D6-443E-437D-B522-5E7385822688}"/>
              </a:ext>
            </a:extLst>
          </p:cNvPr>
          <p:cNvGrpSpPr>
            <a:grpSpLocks/>
          </p:cNvGrpSpPr>
          <p:nvPr/>
        </p:nvGrpSpPr>
        <p:grpSpPr bwMode="auto">
          <a:xfrm>
            <a:off x="4800601" y="4292601"/>
            <a:ext cx="2663825" cy="2265363"/>
            <a:chOff x="2064" y="2750"/>
            <a:chExt cx="1678" cy="1427"/>
          </a:xfrm>
        </p:grpSpPr>
        <p:sp>
          <p:nvSpPr>
            <p:cNvPr id="229382" name="Line 8">
              <a:extLst>
                <a:ext uri="{FF2B5EF4-FFF2-40B4-BE49-F238E27FC236}">
                  <a16:creationId xmlns:a16="http://schemas.microsoft.com/office/drawing/2014/main" id="{593ECF7D-AA0A-4DB3-8A85-3C757D667A0E}"/>
                </a:ext>
              </a:extLst>
            </p:cNvPr>
            <p:cNvSpPr>
              <a:spLocks noChangeShapeType="1"/>
            </p:cNvSpPr>
            <p:nvPr/>
          </p:nvSpPr>
          <p:spPr bwMode="auto">
            <a:xfrm flipH="1">
              <a:off x="2835" y="2750"/>
              <a:ext cx="272" cy="1088"/>
            </a:xfrm>
            <a:prstGeom prst="line">
              <a:avLst/>
            </a:prstGeom>
            <a:noFill/>
            <a:ln w="38100">
              <a:solidFill>
                <a:srgbClr val="008080"/>
              </a:solidFill>
              <a:prstDash val="dash"/>
              <a:round/>
              <a:headEnd/>
              <a:tailEnd type="triangle" w="lg" len="med"/>
            </a:ln>
            <a:extLst>
              <a:ext uri="{909E8E84-426E-40DD-AFC4-6F175D3DCCD1}">
                <a14:hiddenFill xmlns:a14="http://schemas.microsoft.com/office/drawing/2010/main">
                  <a:noFill/>
                </a14:hiddenFill>
              </a:ext>
            </a:extLst>
          </p:spPr>
          <p:txBody>
            <a:bodyPr lIns="0" tIns="0" rIns="0" bIns="0">
              <a:spAutoFit/>
            </a:bodyP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758793" name="Text Box 9">
              <a:extLst>
                <a:ext uri="{FF2B5EF4-FFF2-40B4-BE49-F238E27FC236}">
                  <a16:creationId xmlns:a16="http://schemas.microsoft.com/office/drawing/2014/main" id="{E7FEA7AF-CEE6-4528-8701-2345BE4A8343}"/>
                </a:ext>
              </a:extLst>
            </p:cNvPr>
            <p:cNvSpPr txBox="1">
              <a:spLocks noChangeArrowheads="1"/>
            </p:cNvSpPr>
            <p:nvPr/>
          </p:nvSpPr>
          <p:spPr bwMode="auto">
            <a:xfrm>
              <a:off x="2064" y="3793"/>
              <a:ext cx="1678" cy="384"/>
            </a:xfrm>
            <a:prstGeom prst="rect">
              <a:avLst/>
            </a:prstGeom>
            <a:noFill/>
            <a:ln w="9525" algn="ctr">
              <a:noFill/>
              <a:miter lim="800000"/>
              <a:headEnd/>
              <a:tailEnd/>
            </a:ln>
            <a:effectLst/>
          </p:spPr>
          <p:txBody>
            <a:bodyPr lIns="0" tIns="0" rIns="0" bIns="0">
              <a:spAutoFit/>
            </a:bodyPr>
            <a:lstStyle/>
            <a:p>
              <a:pPr eaLnBrk="0" fontAlgn="base" hangingPunct="0">
                <a:spcBef>
                  <a:spcPct val="0"/>
                </a:spcBef>
                <a:spcAft>
                  <a:spcPct val="0"/>
                </a:spcAft>
                <a:defRPr/>
              </a:pPr>
              <a:r>
                <a:rPr lang="en-US" altLang="zh-CN" sz="2000" b="1" dirty="0">
                  <a:solidFill>
                    <a:srgbClr val="0000FF"/>
                  </a:solidFill>
                  <a:latin typeface="Times New Roman" pitchFamily="18" charset="0"/>
                  <a:ea typeface="楷体_GB2312" pitchFamily="49" charset="-122"/>
                </a:rPr>
                <a:t>The Tangent Portfolio</a:t>
              </a:r>
            </a:p>
            <a:p>
              <a:pPr eaLnBrk="0" fontAlgn="base" hangingPunct="0">
                <a:spcBef>
                  <a:spcPct val="0"/>
                </a:spcBef>
                <a:spcAft>
                  <a:spcPct val="0"/>
                </a:spcAft>
                <a:defRPr/>
              </a:pPr>
              <a:r>
                <a:rPr lang="zh-CN" altLang="en-US" sz="2000" b="1" dirty="0">
                  <a:solidFill>
                    <a:srgbClr val="0000FF"/>
                  </a:solidFill>
                  <a:effectLst>
                    <a:outerShdw blurRad="38100" dist="38100" dir="2700000" algn="tl">
                      <a:srgbClr val="C0C0C0"/>
                    </a:outerShdw>
                  </a:effectLst>
                  <a:latin typeface="Times New Roman" pitchFamily="18" charset="0"/>
                  <a:ea typeface="楷体_GB2312" pitchFamily="49" charset="-122"/>
                </a:rPr>
                <a:t>（切点组合）</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787">
                                            <p:txEl>
                                              <p:pRg st="0" end="0"/>
                                            </p:txEl>
                                          </p:spTgt>
                                        </p:tgtEl>
                                        <p:attrNameLst>
                                          <p:attrName>style.visibility</p:attrName>
                                        </p:attrNameLst>
                                      </p:cBhvr>
                                      <p:to>
                                        <p:strVal val="visible"/>
                                      </p:to>
                                    </p:set>
                                    <p:animEffect transition="in" filter="wipe(up)">
                                      <p:cBhvr>
                                        <p:cTn id="7" dur="500"/>
                                        <p:tgtEl>
                                          <p:spTgt spid="75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8787">
                                            <p:txEl>
                                              <p:pRg st="1" end="1"/>
                                            </p:txEl>
                                          </p:spTgt>
                                        </p:tgtEl>
                                        <p:attrNameLst>
                                          <p:attrName>style.visibility</p:attrName>
                                        </p:attrNameLst>
                                      </p:cBhvr>
                                      <p:to>
                                        <p:strVal val="visible"/>
                                      </p:to>
                                    </p:set>
                                    <p:animEffect transition="in" filter="wipe(up)">
                                      <p:cBhvr>
                                        <p:cTn id="12" dur="500"/>
                                        <p:tgtEl>
                                          <p:spTgt spid="75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3720"/>
                                        </p:tgtEl>
                                        <p:attrNameLst>
                                          <p:attrName>style.visibility</p:attrName>
                                        </p:attrNameLst>
                                      </p:cBhvr>
                                      <p:to>
                                        <p:strVal val="visible"/>
                                      </p:to>
                                    </p:set>
                                    <p:animEffect transition="in" filter="blinds(horizontal)">
                                      <p:cBhvr>
                                        <p:cTn id="17" dur="500"/>
                                        <p:tgtEl>
                                          <p:spTgt spid="243720"/>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D1E0C05-27BE-4E96-9019-0A3E734E268E}"/>
              </a:ext>
            </a:extLst>
          </p:cNvPr>
          <p:cNvGrpSpPr>
            <a:grpSpLocks/>
          </p:cNvGrpSpPr>
          <p:nvPr/>
        </p:nvGrpSpPr>
        <p:grpSpPr bwMode="auto">
          <a:xfrm>
            <a:off x="2449513" y="3068638"/>
            <a:ext cx="6729412" cy="3657600"/>
            <a:chOff x="624" y="1584"/>
            <a:chExt cx="4239" cy="2304"/>
          </a:xfrm>
        </p:grpSpPr>
        <p:grpSp>
          <p:nvGrpSpPr>
            <p:cNvPr id="230426" name="Group 3">
              <a:extLst>
                <a:ext uri="{FF2B5EF4-FFF2-40B4-BE49-F238E27FC236}">
                  <a16:creationId xmlns:a16="http://schemas.microsoft.com/office/drawing/2014/main" id="{7513DFEF-12B6-470F-8209-95DDC8FA68E1}"/>
                </a:ext>
              </a:extLst>
            </p:cNvPr>
            <p:cNvGrpSpPr>
              <a:grpSpLocks/>
            </p:cNvGrpSpPr>
            <p:nvPr/>
          </p:nvGrpSpPr>
          <p:grpSpPr bwMode="auto">
            <a:xfrm>
              <a:off x="624" y="1584"/>
              <a:ext cx="4239" cy="2304"/>
              <a:chOff x="432" y="1584"/>
              <a:chExt cx="4239" cy="2304"/>
            </a:xfrm>
          </p:grpSpPr>
          <p:sp>
            <p:nvSpPr>
              <p:cNvPr id="230438" name="Line 4">
                <a:extLst>
                  <a:ext uri="{FF2B5EF4-FFF2-40B4-BE49-F238E27FC236}">
                    <a16:creationId xmlns:a16="http://schemas.microsoft.com/office/drawing/2014/main" id="{BC98EFCA-07FB-4BB5-BF0C-1B828EB3FB36}"/>
                  </a:ext>
                </a:extLst>
              </p:cNvPr>
              <p:cNvSpPr>
                <a:spLocks noChangeShapeType="1"/>
              </p:cNvSpPr>
              <p:nvPr/>
            </p:nvSpPr>
            <p:spPr bwMode="auto">
              <a:xfrm>
                <a:off x="1136" y="1858"/>
                <a:ext cx="1" cy="2029"/>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39" name="Line 5">
                <a:extLst>
                  <a:ext uri="{FF2B5EF4-FFF2-40B4-BE49-F238E27FC236}">
                    <a16:creationId xmlns:a16="http://schemas.microsoft.com/office/drawing/2014/main" id="{07B6C5D9-F433-4002-9D35-7AA4F59ABFF9}"/>
                  </a:ext>
                </a:extLst>
              </p:cNvPr>
              <p:cNvSpPr>
                <a:spLocks noChangeShapeType="1"/>
              </p:cNvSpPr>
              <p:nvPr/>
            </p:nvSpPr>
            <p:spPr bwMode="auto">
              <a:xfrm>
                <a:off x="1136" y="3887"/>
                <a:ext cx="2964"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40" name="Text Box 6">
                <a:extLst>
                  <a:ext uri="{FF2B5EF4-FFF2-40B4-BE49-F238E27FC236}">
                    <a16:creationId xmlns:a16="http://schemas.microsoft.com/office/drawing/2014/main" id="{A001A0F7-B350-4204-A5DB-9A915E3C212D}"/>
                  </a:ext>
                </a:extLst>
              </p:cNvPr>
              <p:cNvSpPr txBox="1">
                <a:spLocks noChangeArrowheads="1"/>
              </p:cNvSpPr>
              <p:nvPr/>
            </p:nvSpPr>
            <p:spPr bwMode="auto">
              <a:xfrm>
                <a:off x="3120" y="3552"/>
                <a:ext cx="1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标准差 </a:t>
                </a:r>
                <a:r>
                  <a:rPr lang="en-US" altLang="zh-CN" sz="1600" b="1">
                    <a:solidFill>
                      <a:srgbClr val="000000"/>
                    </a:solidFill>
                    <a:latin typeface="Times New Roman" panose="02020603050405020304" pitchFamily="18" charset="0"/>
                    <a:ea typeface="宋体" panose="02010600030101010101" pitchFamily="2" charset="-122"/>
                  </a:rPr>
                  <a:t>(%)</a:t>
                </a:r>
              </a:p>
            </p:txBody>
          </p:sp>
          <p:sp>
            <p:nvSpPr>
              <p:cNvPr id="230441" name="Text Box 7">
                <a:extLst>
                  <a:ext uri="{FF2B5EF4-FFF2-40B4-BE49-F238E27FC236}">
                    <a16:creationId xmlns:a16="http://schemas.microsoft.com/office/drawing/2014/main" id="{64B9E77E-1CF2-4674-956F-D9FCAD144881}"/>
                  </a:ext>
                </a:extLst>
              </p:cNvPr>
              <p:cNvSpPr txBox="1">
                <a:spLocks noChangeArrowheads="1"/>
              </p:cNvSpPr>
              <p:nvPr/>
            </p:nvSpPr>
            <p:spPr bwMode="auto">
              <a:xfrm>
                <a:off x="432" y="1584"/>
                <a:ext cx="15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50000"/>
                  </a:spcBef>
                  <a:spcAft>
                    <a:spcPct val="0"/>
                  </a:spcAft>
                  <a:buClrTx/>
                  <a:buSzTx/>
                  <a:buNone/>
                </a:pPr>
                <a:r>
                  <a:rPr lang="zh-CN" altLang="en-US" sz="1600" b="1">
                    <a:solidFill>
                      <a:srgbClr val="000000"/>
                    </a:solidFill>
                    <a:latin typeface="Times New Roman" panose="02020603050405020304" pitchFamily="18" charset="0"/>
                    <a:ea typeface="宋体" panose="02010600030101010101" pitchFamily="2" charset="-122"/>
                  </a:rPr>
                  <a:t>预期收益率 </a:t>
                </a:r>
                <a:r>
                  <a:rPr lang="en-US" altLang="zh-CN" sz="1600" b="1">
                    <a:solidFill>
                      <a:srgbClr val="000000"/>
                    </a:solidFill>
                    <a:latin typeface="Times New Roman" panose="02020603050405020304" pitchFamily="18" charset="0"/>
                    <a:ea typeface="宋体" panose="02010600030101010101" pitchFamily="2" charset="-122"/>
                  </a:rPr>
                  <a:t>(%)</a:t>
                </a:r>
              </a:p>
            </p:txBody>
          </p:sp>
        </p:grpSp>
        <p:sp>
          <p:nvSpPr>
            <p:cNvPr id="230427" name="Freeform 8">
              <a:extLst>
                <a:ext uri="{FF2B5EF4-FFF2-40B4-BE49-F238E27FC236}">
                  <a16:creationId xmlns:a16="http://schemas.microsoft.com/office/drawing/2014/main" id="{305121E9-4CB0-4787-A6A6-0F3ECFCCC384}"/>
                </a:ext>
              </a:extLst>
            </p:cNvPr>
            <p:cNvSpPr>
              <a:spLocks/>
            </p:cNvSpPr>
            <p:nvPr/>
          </p:nvSpPr>
          <p:spPr bwMode="auto">
            <a:xfrm>
              <a:off x="2112" y="1968"/>
              <a:ext cx="1392" cy="1536"/>
            </a:xfrm>
            <a:custGeom>
              <a:avLst/>
              <a:gdLst>
                <a:gd name="T0" fmla="*/ 112 w 1512"/>
                <a:gd name="T1" fmla="*/ 7703 h 1440"/>
                <a:gd name="T2" fmla="*/ 14 w 1512"/>
                <a:gd name="T3" fmla="*/ 4635 h 1440"/>
                <a:gd name="T4" fmla="*/ 30 w 1512"/>
                <a:gd name="T5" fmla="*/ 1794 h 1440"/>
                <a:gd name="T6" fmla="*/ 176 w 1512"/>
                <a:gd name="T7" fmla="*/ 0 h 1440"/>
                <a:gd name="T8" fmla="*/ 0 60000 65536"/>
                <a:gd name="T9" fmla="*/ 0 60000 65536"/>
                <a:gd name="T10" fmla="*/ 0 60000 65536"/>
                <a:gd name="T11" fmla="*/ 0 60000 65536"/>
                <a:gd name="T12" fmla="*/ 0 w 1512"/>
                <a:gd name="T13" fmla="*/ 0 h 1440"/>
                <a:gd name="T14" fmla="*/ 1512 w 1512"/>
                <a:gd name="T15" fmla="*/ 1440 h 1440"/>
              </a:gdLst>
              <a:ahLst/>
              <a:cxnLst>
                <a:cxn ang="T8">
                  <a:pos x="T0" y="T1"/>
                </a:cxn>
                <a:cxn ang="T9">
                  <a:pos x="T2" y="T3"/>
                </a:cxn>
                <a:cxn ang="T10">
                  <a:pos x="T4" y="T5"/>
                </a:cxn>
                <a:cxn ang="T11">
                  <a:pos x="T6" y="T7"/>
                </a:cxn>
              </a:cxnLst>
              <a:rect l="T12" t="T13" r="T14" b="T15"/>
              <a:pathLst>
                <a:path w="1512" h="1440">
                  <a:moveTo>
                    <a:pt x="984" y="1440"/>
                  </a:moveTo>
                  <a:cubicBezTo>
                    <a:pt x="612" y="1244"/>
                    <a:pt x="240" y="1048"/>
                    <a:pt x="120" y="864"/>
                  </a:cubicBezTo>
                  <a:cubicBezTo>
                    <a:pt x="0" y="680"/>
                    <a:pt x="32" y="480"/>
                    <a:pt x="264" y="336"/>
                  </a:cubicBezTo>
                  <a:cubicBezTo>
                    <a:pt x="496" y="192"/>
                    <a:pt x="1004" y="96"/>
                    <a:pt x="1512" y="0"/>
                  </a:cubicBezTo>
                </a:path>
              </a:pathLst>
            </a:custGeom>
            <a:noFill/>
            <a:ln w="38100">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28" name="Freeform 9">
              <a:extLst>
                <a:ext uri="{FF2B5EF4-FFF2-40B4-BE49-F238E27FC236}">
                  <a16:creationId xmlns:a16="http://schemas.microsoft.com/office/drawing/2014/main" id="{96D2D927-393E-40AC-A72F-A5A5AECC848A}"/>
                </a:ext>
              </a:extLst>
            </p:cNvPr>
            <p:cNvSpPr>
              <a:spLocks/>
            </p:cNvSpPr>
            <p:nvPr/>
          </p:nvSpPr>
          <p:spPr bwMode="auto">
            <a:xfrm>
              <a:off x="2154" y="1968"/>
              <a:ext cx="1377" cy="636"/>
            </a:xfrm>
            <a:custGeom>
              <a:avLst/>
              <a:gdLst>
                <a:gd name="T0" fmla="*/ 24 w 1377"/>
                <a:gd name="T1" fmla="*/ 615 h 636"/>
                <a:gd name="T2" fmla="*/ 6 w 1377"/>
                <a:gd name="T3" fmla="*/ 633 h 636"/>
                <a:gd name="T4" fmla="*/ 15 w 1377"/>
                <a:gd name="T5" fmla="*/ 597 h 636"/>
                <a:gd name="T6" fmla="*/ 96 w 1377"/>
                <a:gd name="T7" fmla="*/ 462 h 636"/>
                <a:gd name="T8" fmla="*/ 222 w 1377"/>
                <a:gd name="T9" fmla="*/ 345 h 636"/>
                <a:gd name="T10" fmla="*/ 402 w 1377"/>
                <a:gd name="T11" fmla="*/ 255 h 636"/>
                <a:gd name="T12" fmla="*/ 645 w 1377"/>
                <a:gd name="T13" fmla="*/ 156 h 636"/>
                <a:gd name="T14" fmla="*/ 1377 w 1377"/>
                <a:gd name="T15" fmla="*/ 0 h 636"/>
                <a:gd name="T16" fmla="*/ 0 60000 65536"/>
                <a:gd name="T17" fmla="*/ 0 60000 65536"/>
                <a:gd name="T18" fmla="*/ 0 60000 65536"/>
                <a:gd name="T19" fmla="*/ 0 60000 65536"/>
                <a:gd name="T20" fmla="*/ 0 60000 65536"/>
                <a:gd name="T21" fmla="*/ 0 60000 65536"/>
                <a:gd name="T22" fmla="*/ 0 60000 65536"/>
                <a:gd name="T23" fmla="*/ 0 60000 65536"/>
                <a:gd name="T24" fmla="*/ 0 w 1377"/>
                <a:gd name="T25" fmla="*/ 0 h 636"/>
                <a:gd name="T26" fmla="*/ 1377 w 1377"/>
                <a:gd name="T27" fmla="*/ 636 h 6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7" h="636">
                  <a:moveTo>
                    <a:pt x="24" y="615"/>
                  </a:moveTo>
                  <a:cubicBezTo>
                    <a:pt x="21" y="618"/>
                    <a:pt x="8" y="636"/>
                    <a:pt x="6" y="633"/>
                  </a:cubicBezTo>
                  <a:cubicBezTo>
                    <a:pt x="4" y="630"/>
                    <a:pt x="0" y="626"/>
                    <a:pt x="15" y="597"/>
                  </a:cubicBezTo>
                  <a:cubicBezTo>
                    <a:pt x="30" y="568"/>
                    <a:pt x="62" y="504"/>
                    <a:pt x="96" y="462"/>
                  </a:cubicBezTo>
                  <a:cubicBezTo>
                    <a:pt x="130" y="420"/>
                    <a:pt x="171" y="379"/>
                    <a:pt x="222" y="345"/>
                  </a:cubicBezTo>
                  <a:cubicBezTo>
                    <a:pt x="273" y="311"/>
                    <a:pt x="332" y="286"/>
                    <a:pt x="402" y="255"/>
                  </a:cubicBezTo>
                  <a:cubicBezTo>
                    <a:pt x="472" y="224"/>
                    <a:pt x="483" y="198"/>
                    <a:pt x="645" y="156"/>
                  </a:cubicBezTo>
                  <a:cubicBezTo>
                    <a:pt x="807" y="114"/>
                    <a:pt x="1225" y="32"/>
                    <a:pt x="1377" y="0"/>
                  </a:cubicBezTo>
                </a:path>
              </a:pathLst>
            </a:cu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nvGrpSpPr>
            <p:cNvPr id="230429" name="Group 10">
              <a:extLst>
                <a:ext uri="{FF2B5EF4-FFF2-40B4-BE49-F238E27FC236}">
                  <a16:creationId xmlns:a16="http://schemas.microsoft.com/office/drawing/2014/main" id="{FD24E7C3-B26E-436D-AF41-9DC901D4F5C8}"/>
                </a:ext>
              </a:extLst>
            </p:cNvPr>
            <p:cNvGrpSpPr>
              <a:grpSpLocks/>
            </p:cNvGrpSpPr>
            <p:nvPr/>
          </p:nvGrpSpPr>
          <p:grpSpPr bwMode="auto">
            <a:xfrm>
              <a:off x="2352" y="2352"/>
              <a:ext cx="720" cy="672"/>
              <a:chOff x="2352" y="2352"/>
              <a:chExt cx="720" cy="672"/>
            </a:xfrm>
          </p:grpSpPr>
          <p:sp>
            <p:nvSpPr>
              <p:cNvPr id="230430" name="AutoShape 11">
                <a:extLst>
                  <a:ext uri="{FF2B5EF4-FFF2-40B4-BE49-F238E27FC236}">
                    <a16:creationId xmlns:a16="http://schemas.microsoft.com/office/drawing/2014/main" id="{A7EAB255-5621-40CA-8034-D54356812815}"/>
                  </a:ext>
                </a:extLst>
              </p:cNvPr>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1" name="AutoShape 12">
                <a:extLst>
                  <a:ext uri="{FF2B5EF4-FFF2-40B4-BE49-F238E27FC236}">
                    <a16:creationId xmlns:a16="http://schemas.microsoft.com/office/drawing/2014/main" id="{D8BD9A87-2536-4217-95EE-3AEAC2490AD7}"/>
                  </a:ext>
                </a:extLst>
              </p:cNvPr>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2" name="AutoShape 13">
                <a:extLst>
                  <a:ext uri="{FF2B5EF4-FFF2-40B4-BE49-F238E27FC236}">
                    <a16:creationId xmlns:a16="http://schemas.microsoft.com/office/drawing/2014/main" id="{F485FA63-DE58-4A50-A814-A3B700F38E7A}"/>
                  </a:ext>
                </a:extLst>
              </p:cNvPr>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3" name="AutoShape 14">
                <a:extLst>
                  <a:ext uri="{FF2B5EF4-FFF2-40B4-BE49-F238E27FC236}">
                    <a16:creationId xmlns:a16="http://schemas.microsoft.com/office/drawing/2014/main" id="{69A6DF9F-CD92-4C00-9112-D5BF51BEF8F0}"/>
                  </a:ext>
                </a:extLst>
              </p:cNvPr>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4" name="AutoShape 15">
                <a:extLst>
                  <a:ext uri="{FF2B5EF4-FFF2-40B4-BE49-F238E27FC236}">
                    <a16:creationId xmlns:a16="http://schemas.microsoft.com/office/drawing/2014/main" id="{D98E7898-B538-4349-A175-FB2B6A44A206}"/>
                  </a:ext>
                </a:extLst>
              </p:cNvPr>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5" name="AutoShape 16">
                <a:extLst>
                  <a:ext uri="{FF2B5EF4-FFF2-40B4-BE49-F238E27FC236}">
                    <a16:creationId xmlns:a16="http://schemas.microsoft.com/office/drawing/2014/main" id="{7C58851D-29D3-479C-B8AE-28827AAA3C2C}"/>
                  </a:ext>
                </a:extLst>
              </p:cNvPr>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6" name="AutoShape 17">
                <a:extLst>
                  <a:ext uri="{FF2B5EF4-FFF2-40B4-BE49-F238E27FC236}">
                    <a16:creationId xmlns:a16="http://schemas.microsoft.com/office/drawing/2014/main" id="{0C38286E-8522-4E30-B341-243E5E299B86}"/>
                  </a:ext>
                </a:extLst>
              </p:cNvPr>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0437" name="AutoShape 18">
                <a:extLst>
                  <a:ext uri="{FF2B5EF4-FFF2-40B4-BE49-F238E27FC236}">
                    <a16:creationId xmlns:a16="http://schemas.microsoft.com/office/drawing/2014/main" id="{64E07A3A-C4F4-4875-A5B5-D6E7F7CDEDA5}"/>
                  </a:ext>
                </a:extLst>
              </p:cNvPr>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grpSp>
      <p:grpSp>
        <p:nvGrpSpPr>
          <p:cNvPr id="5" name="Group 19">
            <a:extLst>
              <a:ext uri="{FF2B5EF4-FFF2-40B4-BE49-F238E27FC236}">
                <a16:creationId xmlns:a16="http://schemas.microsoft.com/office/drawing/2014/main" id="{9EBFD4E3-B3B2-4CD3-BF37-477B677726FD}"/>
              </a:ext>
            </a:extLst>
          </p:cNvPr>
          <p:cNvGrpSpPr>
            <a:grpSpLocks/>
          </p:cNvGrpSpPr>
          <p:nvPr/>
        </p:nvGrpSpPr>
        <p:grpSpPr bwMode="auto">
          <a:xfrm>
            <a:off x="3135313" y="3284538"/>
            <a:ext cx="3276600" cy="2424112"/>
            <a:chOff x="1056" y="1728"/>
            <a:chExt cx="2064" cy="1527"/>
          </a:xfrm>
        </p:grpSpPr>
        <p:sp>
          <p:nvSpPr>
            <p:cNvPr id="230424" name="Line 20">
              <a:extLst>
                <a:ext uri="{FF2B5EF4-FFF2-40B4-BE49-F238E27FC236}">
                  <a16:creationId xmlns:a16="http://schemas.microsoft.com/office/drawing/2014/main" id="{4B7CD81B-76FF-496A-816F-D357C8D8500E}"/>
                </a:ext>
              </a:extLst>
            </p:cNvPr>
            <p:cNvSpPr>
              <a:spLocks noChangeShapeType="1"/>
            </p:cNvSpPr>
            <p:nvPr/>
          </p:nvSpPr>
          <p:spPr bwMode="auto">
            <a:xfrm flipV="1">
              <a:off x="1344" y="1728"/>
              <a:ext cx="1776" cy="1392"/>
            </a:xfrm>
            <a:prstGeom prst="line">
              <a:avLst/>
            </a:prstGeom>
            <a:noFill/>
            <a:ln w="381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25" name="Text Box 21">
              <a:extLst>
                <a:ext uri="{FF2B5EF4-FFF2-40B4-BE49-F238E27FC236}">
                  <a16:creationId xmlns:a16="http://schemas.microsoft.com/office/drawing/2014/main" id="{1FD3A7E7-20B3-4718-BBF7-6010787CFFF1}"/>
                </a:ext>
              </a:extLst>
            </p:cNvPr>
            <p:cNvSpPr txBox="1">
              <a:spLocks noChangeArrowheads="1"/>
            </p:cNvSpPr>
            <p:nvPr/>
          </p:nvSpPr>
          <p:spPr bwMode="auto">
            <a:xfrm>
              <a:off x="1056" y="29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r>
                <a:rPr lang="en-US" altLang="zh-CN" sz="2800" i="1">
                  <a:solidFill>
                    <a:srgbClr val="000000"/>
                  </a:solidFill>
                  <a:latin typeface="Times New Roman" panose="02020603050405020304" pitchFamily="18" charset="0"/>
                  <a:ea typeface="宋体" panose="02010600030101010101" pitchFamily="2" charset="-122"/>
                </a:rPr>
                <a:t>r</a:t>
              </a:r>
              <a:r>
                <a:rPr lang="en-US" altLang="zh-CN" sz="2800" i="1" baseline="-25000">
                  <a:solidFill>
                    <a:srgbClr val="000000"/>
                  </a:solidFill>
                  <a:latin typeface="Times New Roman" panose="02020603050405020304" pitchFamily="18" charset="0"/>
                  <a:ea typeface="宋体" panose="02010600030101010101" pitchFamily="2" charset="-122"/>
                </a:rPr>
                <a:t>f</a:t>
              </a:r>
            </a:p>
          </p:txBody>
        </p:sp>
      </p:grpSp>
      <p:sp>
        <p:nvSpPr>
          <p:cNvPr id="763939" name="Text Box 35">
            <a:extLst>
              <a:ext uri="{FF2B5EF4-FFF2-40B4-BE49-F238E27FC236}">
                <a16:creationId xmlns:a16="http://schemas.microsoft.com/office/drawing/2014/main" id="{7B15B131-33C0-4BE7-B6EE-0A0CC16A7724}"/>
              </a:ext>
            </a:extLst>
          </p:cNvPr>
          <p:cNvSpPr txBox="1">
            <a:spLocks noChangeArrowheads="1"/>
          </p:cNvSpPr>
          <p:nvPr/>
        </p:nvSpPr>
        <p:spPr bwMode="auto">
          <a:xfrm>
            <a:off x="2034381" y="371567"/>
            <a:ext cx="7993063" cy="2095317"/>
          </a:xfrm>
          <a:prstGeom prst="rect">
            <a:avLst/>
          </a:prstGeom>
          <a:solidFill>
            <a:srgbClr val="C0C0C0">
              <a:alpha val="8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63538" indent="-363538">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lnSpc>
                <a:spcPct val="110000"/>
              </a:lnSpc>
              <a:spcBef>
                <a:spcPct val="0"/>
              </a:spcBef>
              <a:spcAft>
                <a:spcPct val="0"/>
              </a:spcAft>
              <a:buClr>
                <a:srgbClr val="000099"/>
              </a:buClr>
              <a:buSzPct val="75000"/>
              <a:buFont typeface="Wingdings" panose="05000000000000000000" pitchFamily="2" charset="2"/>
              <a:buChar char="r"/>
            </a:pPr>
            <a:r>
              <a:rPr lang="zh-CN" altLang="en-US" sz="2400" dirty="0">
                <a:solidFill>
                  <a:schemeClr val="accent5">
                    <a:lumMod val="50000"/>
                  </a:schemeClr>
                </a:solidFill>
                <a:latin typeface="Times New Roman" panose="02020603050405020304" pitchFamily="18" charset="0"/>
                <a:ea typeface="黑体" panose="02010609060101010101" pitchFamily="49" charset="-122"/>
              </a:rPr>
              <a:t>两基金分离定理</a:t>
            </a:r>
            <a:r>
              <a:rPr lang="zh-CN" altLang="en-US" sz="2400" dirty="0">
                <a:solidFill>
                  <a:schemeClr val="accent5">
                    <a:lumMod val="50000"/>
                  </a:schemeClr>
                </a:solidFill>
                <a:latin typeface="Times New Roman" panose="02020603050405020304" pitchFamily="18" charset="0"/>
                <a:ea typeface="楷体_GB2312"/>
                <a:cs typeface="楷体_GB2312"/>
              </a:rPr>
              <a:t>：最优风险资产组合（切点组合）中各资产的比例与投资者风险态度无关。最优</a:t>
            </a:r>
            <a:r>
              <a:rPr lang="zh-CN" altLang="en-US" sz="2400" dirty="0">
                <a:solidFill>
                  <a:schemeClr val="accent5">
                    <a:lumMod val="50000"/>
                  </a:schemeClr>
                </a:solidFill>
                <a:latin typeface="楷体_GB2312"/>
                <a:ea typeface="楷体_GB2312"/>
                <a:cs typeface="楷体_GB2312"/>
              </a:rPr>
              <a:t>风险资产组合占全部投资的比例与投资者的风险态度有关。</a:t>
            </a:r>
            <a:endParaRPr lang="en-US" altLang="zh-CN" sz="2400" dirty="0">
              <a:solidFill>
                <a:schemeClr val="accent5">
                  <a:lumMod val="50000"/>
                </a:schemeClr>
              </a:solidFill>
              <a:latin typeface="楷体_GB2312"/>
              <a:ea typeface="楷体_GB2312"/>
              <a:cs typeface="楷体_GB2312"/>
            </a:endParaRPr>
          </a:p>
          <a:p>
            <a:pPr eaLnBrk="0" fontAlgn="base" hangingPunct="0">
              <a:lnSpc>
                <a:spcPct val="110000"/>
              </a:lnSpc>
              <a:spcBef>
                <a:spcPct val="0"/>
              </a:spcBef>
              <a:spcAft>
                <a:spcPct val="0"/>
              </a:spcAft>
              <a:buClr>
                <a:srgbClr val="000099"/>
              </a:buClr>
              <a:buSzPct val="75000"/>
              <a:buFont typeface="Wingdings" panose="05000000000000000000" pitchFamily="2" charset="2"/>
              <a:buChar char="r"/>
            </a:pPr>
            <a:r>
              <a:rPr lang="zh-CN" altLang="en-US" sz="2400" dirty="0">
                <a:solidFill>
                  <a:schemeClr val="accent5">
                    <a:lumMod val="50000"/>
                  </a:schemeClr>
                </a:solidFill>
                <a:latin typeface="楷体_GB2312"/>
                <a:ea typeface="楷体_GB2312"/>
                <a:cs typeface="楷体_GB2312"/>
              </a:rPr>
              <a:t>有效前沿上的任意一个组合都由无风险资产和最优风险组合线性组合构成。 </a:t>
            </a:r>
            <a:endParaRPr lang="en-US" altLang="zh-CN" sz="2400" dirty="0">
              <a:solidFill>
                <a:schemeClr val="accent5">
                  <a:lumMod val="50000"/>
                </a:schemeClr>
              </a:solidFill>
              <a:latin typeface="楷体_GB2312"/>
              <a:ea typeface="楷体_GB2312"/>
              <a:cs typeface="楷体_GB2312"/>
            </a:endParaRPr>
          </a:p>
        </p:txBody>
      </p:sp>
      <p:grpSp>
        <p:nvGrpSpPr>
          <p:cNvPr id="6" name="Group 47">
            <a:extLst>
              <a:ext uri="{FF2B5EF4-FFF2-40B4-BE49-F238E27FC236}">
                <a16:creationId xmlns:a16="http://schemas.microsoft.com/office/drawing/2014/main" id="{56F81BA9-0B3F-4692-A9B8-8E084C71F5E5}"/>
              </a:ext>
            </a:extLst>
          </p:cNvPr>
          <p:cNvGrpSpPr>
            <a:grpSpLocks/>
          </p:cNvGrpSpPr>
          <p:nvPr/>
        </p:nvGrpSpPr>
        <p:grpSpPr bwMode="auto">
          <a:xfrm>
            <a:off x="5303839" y="2535239"/>
            <a:ext cx="892175" cy="1165225"/>
            <a:chOff x="2381" y="1389"/>
            <a:chExt cx="562" cy="734"/>
          </a:xfrm>
        </p:grpSpPr>
        <p:grpSp>
          <p:nvGrpSpPr>
            <p:cNvPr id="230419" name="Group 22">
              <a:extLst>
                <a:ext uri="{FF2B5EF4-FFF2-40B4-BE49-F238E27FC236}">
                  <a16:creationId xmlns:a16="http://schemas.microsoft.com/office/drawing/2014/main" id="{EAE1EC77-48FE-47BE-8A29-80921EBE0258}"/>
                </a:ext>
              </a:extLst>
            </p:cNvPr>
            <p:cNvGrpSpPr>
              <a:grpSpLocks/>
            </p:cNvGrpSpPr>
            <p:nvPr/>
          </p:nvGrpSpPr>
          <p:grpSpPr bwMode="auto">
            <a:xfrm>
              <a:off x="2551" y="1499"/>
              <a:ext cx="392" cy="624"/>
              <a:chOff x="2592" y="1392"/>
              <a:chExt cx="392" cy="624"/>
            </a:xfrm>
          </p:grpSpPr>
          <p:sp>
            <p:nvSpPr>
              <p:cNvPr id="230422" name="Freeform 23">
                <a:extLst>
                  <a:ext uri="{FF2B5EF4-FFF2-40B4-BE49-F238E27FC236}">
                    <a16:creationId xmlns:a16="http://schemas.microsoft.com/office/drawing/2014/main" id="{6E2E0A0C-E6FF-477F-A03F-5CCEEE84B441}"/>
                  </a:ext>
                </a:extLst>
              </p:cNvPr>
              <p:cNvSpPr>
                <a:spLocks/>
              </p:cNvSpPr>
              <p:nvPr/>
            </p:nvSpPr>
            <p:spPr bwMode="auto">
              <a:xfrm>
                <a:off x="2592" y="1392"/>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23" name="AutoShape 24">
                <a:extLst>
                  <a:ext uri="{FF2B5EF4-FFF2-40B4-BE49-F238E27FC236}">
                    <a16:creationId xmlns:a16="http://schemas.microsoft.com/office/drawing/2014/main" id="{B0DDB536-1A3A-4247-A3BC-B319A447D955}"/>
                  </a:ext>
                </a:extLst>
              </p:cNvPr>
              <p:cNvSpPr>
                <a:spLocks noChangeArrowheads="1"/>
              </p:cNvSpPr>
              <p:nvPr/>
            </p:nvSpPr>
            <p:spPr bwMode="auto">
              <a:xfrm>
                <a:off x="2832" y="1776"/>
                <a:ext cx="144" cy="144"/>
              </a:xfrm>
              <a:prstGeom prst="flowChartConnector">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sp>
          <p:nvSpPr>
            <p:cNvPr id="230420" name="Freeform 38">
              <a:extLst>
                <a:ext uri="{FF2B5EF4-FFF2-40B4-BE49-F238E27FC236}">
                  <a16:creationId xmlns:a16="http://schemas.microsoft.com/office/drawing/2014/main" id="{1F86A0DA-19B7-437C-813A-2C2A0AA64872}"/>
                </a:ext>
              </a:extLst>
            </p:cNvPr>
            <p:cNvSpPr>
              <a:spLocks/>
            </p:cNvSpPr>
            <p:nvPr/>
          </p:nvSpPr>
          <p:spPr bwMode="auto">
            <a:xfrm>
              <a:off x="2462" y="1461"/>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21" name="Freeform 40">
              <a:extLst>
                <a:ext uri="{FF2B5EF4-FFF2-40B4-BE49-F238E27FC236}">
                  <a16:creationId xmlns:a16="http://schemas.microsoft.com/office/drawing/2014/main" id="{1BFAD2AD-89CD-4B04-8327-DEA7649AF972}"/>
                </a:ext>
              </a:extLst>
            </p:cNvPr>
            <p:cNvSpPr>
              <a:spLocks/>
            </p:cNvSpPr>
            <p:nvPr/>
          </p:nvSpPr>
          <p:spPr bwMode="auto">
            <a:xfrm>
              <a:off x="2381" y="1389"/>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grpSp>
        <p:nvGrpSpPr>
          <p:cNvPr id="8" name="Group 46">
            <a:extLst>
              <a:ext uri="{FF2B5EF4-FFF2-40B4-BE49-F238E27FC236}">
                <a16:creationId xmlns:a16="http://schemas.microsoft.com/office/drawing/2014/main" id="{3AB4CEC0-B721-4E28-B847-82EEF4FFD218}"/>
              </a:ext>
            </a:extLst>
          </p:cNvPr>
          <p:cNvGrpSpPr>
            <a:grpSpLocks/>
          </p:cNvGrpSpPr>
          <p:nvPr/>
        </p:nvGrpSpPr>
        <p:grpSpPr bwMode="auto">
          <a:xfrm>
            <a:off x="4295775" y="3254375"/>
            <a:ext cx="909638" cy="1208088"/>
            <a:chOff x="1746" y="1842"/>
            <a:chExt cx="573" cy="761"/>
          </a:xfrm>
        </p:grpSpPr>
        <p:grpSp>
          <p:nvGrpSpPr>
            <p:cNvPr id="230414" name="Group 28">
              <a:extLst>
                <a:ext uri="{FF2B5EF4-FFF2-40B4-BE49-F238E27FC236}">
                  <a16:creationId xmlns:a16="http://schemas.microsoft.com/office/drawing/2014/main" id="{4412745D-E913-44C6-AE6F-1A2A66F3F7AC}"/>
                </a:ext>
              </a:extLst>
            </p:cNvPr>
            <p:cNvGrpSpPr>
              <a:grpSpLocks/>
            </p:cNvGrpSpPr>
            <p:nvPr/>
          </p:nvGrpSpPr>
          <p:grpSpPr bwMode="auto">
            <a:xfrm>
              <a:off x="1927" y="1979"/>
              <a:ext cx="392" cy="624"/>
              <a:chOff x="1968" y="1872"/>
              <a:chExt cx="392" cy="624"/>
            </a:xfrm>
          </p:grpSpPr>
          <p:sp>
            <p:nvSpPr>
              <p:cNvPr id="230417" name="Freeform 29">
                <a:extLst>
                  <a:ext uri="{FF2B5EF4-FFF2-40B4-BE49-F238E27FC236}">
                    <a16:creationId xmlns:a16="http://schemas.microsoft.com/office/drawing/2014/main" id="{80136884-81A7-4199-A784-62F1A2EAFC71}"/>
                  </a:ext>
                </a:extLst>
              </p:cNvPr>
              <p:cNvSpPr>
                <a:spLocks/>
              </p:cNvSpPr>
              <p:nvPr/>
            </p:nvSpPr>
            <p:spPr bwMode="auto">
              <a:xfrm>
                <a:off x="1968" y="1872"/>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18" name="AutoShape 30">
                <a:extLst>
                  <a:ext uri="{FF2B5EF4-FFF2-40B4-BE49-F238E27FC236}">
                    <a16:creationId xmlns:a16="http://schemas.microsoft.com/office/drawing/2014/main" id="{A6B0AB55-4C7E-44B4-8781-C673F116A6E9}"/>
                  </a:ext>
                </a:extLst>
              </p:cNvPr>
              <p:cNvSpPr>
                <a:spLocks noChangeArrowheads="1"/>
              </p:cNvSpPr>
              <p:nvPr/>
            </p:nvSpPr>
            <p:spPr bwMode="auto">
              <a:xfrm>
                <a:off x="2208" y="2304"/>
                <a:ext cx="144" cy="144"/>
              </a:xfrm>
              <a:prstGeom prst="flowChartConnector">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sp>
          <p:nvSpPr>
            <p:cNvPr id="230415" name="Freeform 41">
              <a:extLst>
                <a:ext uri="{FF2B5EF4-FFF2-40B4-BE49-F238E27FC236}">
                  <a16:creationId xmlns:a16="http://schemas.microsoft.com/office/drawing/2014/main" id="{086535D8-48E5-44B3-9BC4-D5E1188CC3BC}"/>
                </a:ext>
              </a:extLst>
            </p:cNvPr>
            <p:cNvSpPr>
              <a:spLocks/>
            </p:cNvSpPr>
            <p:nvPr/>
          </p:nvSpPr>
          <p:spPr bwMode="auto">
            <a:xfrm>
              <a:off x="1837" y="1933"/>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16" name="Freeform 42">
              <a:extLst>
                <a:ext uri="{FF2B5EF4-FFF2-40B4-BE49-F238E27FC236}">
                  <a16:creationId xmlns:a16="http://schemas.microsoft.com/office/drawing/2014/main" id="{E6FE3F62-653F-44C5-BBA6-C4A9C1186E71}"/>
                </a:ext>
              </a:extLst>
            </p:cNvPr>
            <p:cNvSpPr>
              <a:spLocks/>
            </p:cNvSpPr>
            <p:nvPr/>
          </p:nvSpPr>
          <p:spPr bwMode="auto">
            <a:xfrm>
              <a:off x="1746" y="1842"/>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grpSp>
        <p:nvGrpSpPr>
          <p:cNvPr id="10" name="Group 45">
            <a:extLst>
              <a:ext uri="{FF2B5EF4-FFF2-40B4-BE49-F238E27FC236}">
                <a16:creationId xmlns:a16="http://schemas.microsoft.com/office/drawing/2014/main" id="{0EB5A89F-A1A3-4A1B-8869-871A596CB2C2}"/>
              </a:ext>
            </a:extLst>
          </p:cNvPr>
          <p:cNvGrpSpPr>
            <a:grpSpLocks/>
          </p:cNvGrpSpPr>
          <p:nvPr/>
        </p:nvGrpSpPr>
        <p:grpSpPr bwMode="auto">
          <a:xfrm>
            <a:off x="3287713" y="4191001"/>
            <a:ext cx="850900" cy="1109663"/>
            <a:chOff x="1111" y="2432"/>
            <a:chExt cx="536" cy="699"/>
          </a:xfrm>
        </p:grpSpPr>
        <p:grpSp>
          <p:nvGrpSpPr>
            <p:cNvPr id="230409" name="Group 25">
              <a:extLst>
                <a:ext uri="{FF2B5EF4-FFF2-40B4-BE49-F238E27FC236}">
                  <a16:creationId xmlns:a16="http://schemas.microsoft.com/office/drawing/2014/main" id="{EC34F97A-17E5-46B3-8B67-2F9090CCA780}"/>
                </a:ext>
              </a:extLst>
            </p:cNvPr>
            <p:cNvGrpSpPr>
              <a:grpSpLocks/>
            </p:cNvGrpSpPr>
            <p:nvPr/>
          </p:nvGrpSpPr>
          <p:grpSpPr bwMode="auto">
            <a:xfrm>
              <a:off x="1255" y="2507"/>
              <a:ext cx="392" cy="624"/>
              <a:chOff x="1296" y="2400"/>
              <a:chExt cx="392" cy="624"/>
            </a:xfrm>
          </p:grpSpPr>
          <p:sp>
            <p:nvSpPr>
              <p:cNvPr id="230412" name="Freeform 26">
                <a:extLst>
                  <a:ext uri="{FF2B5EF4-FFF2-40B4-BE49-F238E27FC236}">
                    <a16:creationId xmlns:a16="http://schemas.microsoft.com/office/drawing/2014/main" id="{8492F2FE-F290-4201-AFEE-D9873279867E}"/>
                  </a:ext>
                </a:extLst>
              </p:cNvPr>
              <p:cNvSpPr>
                <a:spLocks/>
              </p:cNvSpPr>
              <p:nvPr/>
            </p:nvSpPr>
            <p:spPr bwMode="auto">
              <a:xfrm>
                <a:off x="1296" y="2400"/>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13" name="AutoShape 27">
                <a:extLst>
                  <a:ext uri="{FF2B5EF4-FFF2-40B4-BE49-F238E27FC236}">
                    <a16:creationId xmlns:a16="http://schemas.microsoft.com/office/drawing/2014/main" id="{A3F5EA26-242C-40E4-B5A4-D2C0AE0FDECB}"/>
                  </a:ext>
                </a:extLst>
              </p:cNvPr>
              <p:cNvSpPr>
                <a:spLocks noChangeArrowheads="1"/>
              </p:cNvSpPr>
              <p:nvPr/>
            </p:nvSpPr>
            <p:spPr bwMode="auto">
              <a:xfrm>
                <a:off x="1536" y="2832"/>
                <a:ext cx="144" cy="144"/>
              </a:xfrm>
              <a:prstGeom prst="flowChartConnector">
                <a:avLst/>
              </a:prstGeom>
              <a:solidFill>
                <a:srgbClr val="FF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grpSp>
        <p:sp>
          <p:nvSpPr>
            <p:cNvPr id="230410" name="Freeform 43">
              <a:extLst>
                <a:ext uri="{FF2B5EF4-FFF2-40B4-BE49-F238E27FC236}">
                  <a16:creationId xmlns:a16="http://schemas.microsoft.com/office/drawing/2014/main" id="{CEEB96DA-D26A-485B-968E-28B3395ACCF1}"/>
                </a:ext>
              </a:extLst>
            </p:cNvPr>
            <p:cNvSpPr>
              <a:spLocks/>
            </p:cNvSpPr>
            <p:nvPr/>
          </p:nvSpPr>
          <p:spPr bwMode="auto">
            <a:xfrm>
              <a:off x="1193" y="2459"/>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230411" name="Freeform 44">
              <a:extLst>
                <a:ext uri="{FF2B5EF4-FFF2-40B4-BE49-F238E27FC236}">
                  <a16:creationId xmlns:a16="http://schemas.microsoft.com/office/drawing/2014/main" id="{183B5E74-69D5-4EF7-BF7C-63D141377E7A}"/>
                </a:ext>
              </a:extLst>
            </p:cNvPr>
            <p:cNvSpPr>
              <a:spLocks/>
            </p:cNvSpPr>
            <p:nvPr/>
          </p:nvSpPr>
          <p:spPr bwMode="auto">
            <a:xfrm>
              <a:off x="1111" y="2432"/>
              <a:ext cx="392" cy="624"/>
            </a:xfrm>
            <a:custGeom>
              <a:avLst/>
              <a:gdLst>
                <a:gd name="T0" fmla="*/ 336 w 392"/>
                <a:gd name="T1" fmla="*/ 0 h 624"/>
                <a:gd name="T2" fmla="*/ 336 w 392"/>
                <a:gd name="T3" fmla="*/ 432 h 624"/>
                <a:gd name="T4" fmla="*/ 0 w 392"/>
                <a:gd name="T5" fmla="*/ 624 h 624"/>
                <a:gd name="T6" fmla="*/ 0 60000 65536"/>
                <a:gd name="T7" fmla="*/ 0 60000 65536"/>
                <a:gd name="T8" fmla="*/ 0 60000 65536"/>
                <a:gd name="T9" fmla="*/ 0 w 392"/>
                <a:gd name="T10" fmla="*/ 0 h 624"/>
                <a:gd name="T11" fmla="*/ 392 w 392"/>
                <a:gd name="T12" fmla="*/ 624 h 624"/>
              </a:gdLst>
              <a:ahLst/>
              <a:cxnLst>
                <a:cxn ang="T6">
                  <a:pos x="T0" y="T1"/>
                </a:cxn>
                <a:cxn ang="T7">
                  <a:pos x="T2" y="T3"/>
                </a:cxn>
                <a:cxn ang="T8">
                  <a:pos x="T4" y="T5"/>
                </a:cxn>
              </a:cxnLst>
              <a:rect l="T9" t="T10" r="T11" b="T12"/>
              <a:pathLst>
                <a:path w="392" h="624">
                  <a:moveTo>
                    <a:pt x="336" y="0"/>
                  </a:moveTo>
                  <a:cubicBezTo>
                    <a:pt x="364" y="164"/>
                    <a:pt x="392" y="328"/>
                    <a:pt x="336" y="432"/>
                  </a:cubicBezTo>
                  <a:cubicBezTo>
                    <a:pt x="280" y="536"/>
                    <a:pt x="140" y="580"/>
                    <a:pt x="0" y="624"/>
                  </a:cubicBezTo>
                </a:path>
              </a:pathLst>
            </a:cu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sp>
        <p:nvSpPr>
          <p:cNvPr id="42" name="文本框 41">
            <a:extLst>
              <a:ext uri="{FF2B5EF4-FFF2-40B4-BE49-F238E27FC236}">
                <a16:creationId xmlns:a16="http://schemas.microsoft.com/office/drawing/2014/main" id="{D91DD7A2-102E-41FC-BD43-C0192000C5D3}"/>
              </a:ext>
            </a:extLst>
          </p:cNvPr>
          <p:cNvSpPr txBox="1"/>
          <p:nvPr/>
        </p:nvSpPr>
        <p:spPr>
          <a:xfrm>
            <a:off x="8054975" y="3857506"/>
            <a:ext cx="3420265" cy="2585323"/>
          </a:xfrm>
          <a:prstGeom prst="rect">
            <a:avLst/>
          </a:prstGeom>
          <a:solidFill>
            <a:schemeClr val="accent2"/>
          </a:solidFill>
        </p:spPr>
        <p:txBody>
          <a:bodyPr wrap="square" rtlCol="0">
            <a:spAutoFit/>
          </a:bodyPr>
          <a:lstStyle/>
          <a:p>
            <a:pPr algn="just"/>
            <a:r>
              <a:rPr lang="zh-CN" altLang="en-US" dirty="0"/>
              <a:t>启示：</a:t>
            </a:r>
            <a:endParaRPr lang="en-US" altLang="zh-CN" dirty="0"/>
          </a:p>
          <a:p>
            <a:pPr marL="285750" indent="-285750" algn="just">
              <a:buFont typeface="Arial" panose="020B0604020202020204" pitchFamily="34" charset="0"/>
              <a:buChar char="•"/>
            </a:pPr>
            <a:r>
              <a:rPr lang="zh-CN" altLang="en-US" dirty="0"/>
              <a:t>组合的选择，即资产的最优配置比例不是随意确定的，可以分两步走：</a:t>
            </a:r>
            <a:endParaRPr lang="en-US" altLang="zh-CN" dirty="0"/>
          </a:p>
          <a:p>
            <a:pPr marL="285750" indent="-285750" algn="just">
              <a:buFont typeface="Arial" panose="020B0604020202020204" pitchFamily="34" charset="0"/>
              <a:buChar char="•"/>
            </a:pPr>
            <a:r>
              <a:rPr lang="zh-CN" altLang="en-US" dirty="0"/>
              <a:t>（</a:t>
            </a:r>
            <a:r>
              <a:rPr lang="en-US" altLang="zh-CN" dirty="0"/>
              <a:t>1</a:t>
            </a:r>
            <a:r>
              <a:rPr lang="zh-CN" altLang="en-US" dirty="0"/>
              <a:t>）确定最优组合内个资产的比例；</a:t>
            </a:r>
            <a:endParaRPr lang="en-US" altLang="zh-CN" dirty="0"/>
          </a:p>
          <a:p>
            <a:pPr marL="285750" indent="-285750" algn="just">
              <a:buFont typeface="Arial" panose="020B0604020202020204" pitchFamily="34" charset="0"/>
              <a:buChar char="•"/>
            </a:pPr>
            <a:r>
              <a:rPr lang="zh-CN" altLang="en-US" dirty="0"/>
              <a:t>（</a:t>
            </a:r>
            <a:r>
              <a:rPr lang="en-US" altLang="zh-CN" dirty="0"/>
              <a:t>2</a:t>
            </a:r>
            <a:r>
              <a:rPr lang="zh-CN" altLang="en-US" dirty="0"/>
              <a:t>）确定无风险资产与最优组合的比例，进而求得各资产的最终比例。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6393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3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32F60CE5-5005-46F0-8FA7-63219B69B41D}"/>
              </a:ext>
            </a:extLst>
          </p:cNvPr>
          <p:cNvSpPr>
            <a:spLocks noGrp="1" noChangeArrowheads="1"/>
          </p:cNvSpPr>
          <p:nvPr>
            <p:ph type="title"/>
          </p:nvPr>
        </p:nvSpPr>
        <p:spPr bwMode="auto">
          <a:xfrm>
            <a:off x="1919288" y="549276"/>
            <a:ext cx="8229600" cy="792163"/>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本部分主要知识点</a:t>
            </a:r>
            <a:endParaRPr lang="en-US" altLang="zh-CN" dirty="0">
              <a:effectLst>
                <a:outerShdw blurRad="38100" dist="38100" dir="2700000" algn="tl">
                  <a:srgbClr val="C0C0C0"/>
                </a:outerShdw>
              </a:effectLst>
              <a:ea typeface="宋体" pitchFamily="2" charset="-122"/>
            </a:endParaRPr>
          </a:p>
        </p:txBody>
      </p:sp>
      <p:sp>
        <p:nvSpPr>
          <p:cNvPr id="702467" name="Rectangle 3">
            <a:extLst>
              <a:ext uri="{FF2B5EF4-FFF2-40B4-BE49-F238E27FC236}">
                <a16:creationId xmlns:a16="http://schemas.microsoft.com/office/drawing/2014/main" id="{1A9D359C-AB28-40C1-804E-A6CACD448CAC}"/>
              </a:ext>
            </a:extLst>
          </p:cNvPr>
          <p:cNvSpPr>
            <a:spLocks noGrp="1" noChangeArrowheads="1"/>
          </p:cNvSpPr>
          <p:nvPr>
            <p:ph type="body" idx="1"/>
          </p:nvPr>
        </p:nvSpPr>
        <p:spPr>
          <a:xfrm>
            <a:off x="2135188" y="1412875"/>
            <a:ext cx="8208962" cy="4681538"/>
          </a:xfrm>
        </p:spPr>
        <p:txBody>
          <a:bodyPr/>
          <a:lstStyle/>
          <a:p>
            <a:pPr>
              <a:lnSpc>
                <a:spcPct val="114000"/>
              </a:lnSpc>
            </a:pPr>
            <a:r>
              <a:rPr lang="zh-CN" altLang="en-US" sz="2000" b="1" dirty="0">
                <a:latin typeface="Times New Roman" panose="02020603050405020304" pitchFamily="18" charset="0"/>
                <a:ea typeface="宋体" panose="02010600030101010101" pitchFamily="2" charset="-122"/>
              </a:rPr>
              <a:t>本部分内容较多，主要讲了风险、风险管理的概念，风险管理的过程，以及具体的风险转移的方法，比如对冲、保险和分散化等。</a:t>
            </a:r>
            <a:endParaRPr lang="en-US" altLang="zh-CN" sz="2000" b="1" dirty="0">
              <a:latin typeface="Times New Roman" panose="02020603050405020304" pitchFamily="18" charset="0"/>
              <a:ea typeface="宋体" panose="02010600030101010101" pitchFamily="2" charset="-122"/>
            </a:endParaRPr>
          </a:p>
          <a:p>
            <a:pPr>
              <a:lnSpc>
                <a:spcPct val="114000"/>
              </a:lnSpc>
            </a:pPr>
            <a:r>
              <a:rPr lang="zh-CN" altLang="en-US" sz="2000" b="1" dirty="0">
                <a:latin typeface="Times New Roman" panose="02020603050405020304" pitchFamily="18" charset="0"/>
                <a:ea typeface="宋体" panose="02010600030101010101" pitchFamily="2" charset="-122"/>
              </a:rPr>
              <a:t>风险是指由于未来不确定性可能造成的福利损失。由于人们是风险厌恶的，因此要进行风险管理。</a:t>
            </a:r>
          </a:p>
          <a:p>
            <a:pPr>
              <a:lnSpc>
                <a:spcPct val="114000"/>
              </a:lnSpc>
            </a:pPr>
            <a:r>
              <a:rPr lang="zh-CN" altLang="en-US" sz="2000" b="1" dirty="0">
                <a:latin typeface="Times New Roman" panose="02020603050405020304" pitchFamily="18" charset="0"/>
                <a:ea typeface="宋体" panose="02010600030101010101" pitchFamily="2" charset="-122"/>
              </a:rPr>
              <a:t>风险管理过程包括风险识别、风险评估、风险控制技术的选择、风险手段的实施。</a:t>
            </a:r>
            <a:endParaRPr lang="en-US" altLang="zh-CN" sz="2000" b="1" dirty="0">
              <a:latin typeface="Times New Roman" panose="02020603050405020304" pitchFamily="18" charset="0"/>
              <a:ea typeface="宋体" panose="02010600030101010101" pitchFamily="2" charset="-122"/>
            </a:endParaRPr>
          </a:p>
          <a:p>
            <a:pPr>
              <a:lnSpc>
                <a:spcPct val="114000"/>
              </a:lnSpc>
            </a:pPr>
            <a:r>
              <a:rPr lang="zh-CN" altLang="en-US" sz="2000" b="1" dirty="0">
                <a:latin typeface="Times New Roman" panose="02020603050405020304" pitchFamily="18" charset="0"/>
                <a:ea typeface="宋体" panose="02010600030101010101" pitchFamily="2" charset="-122"/>
              </a:rPr>
              <a:t>风险转移的手段包括对冲、保险和分散化等。对冲是引入一种收益相反的资产，在规避风险同时也规避了获利机会。保险是人们用目前确定的损失去交换在不保险时未来可能面临的一个更大损失的可能性。分散化通过资产收益的非完全相关性降低风险。</a:t>
            </a:r>
            <a:endParaRPr lang="en-US" altLang="zh-CN" sz="2000" b="1" dirty="0">
              <a:latin typeface="Times New Roman" panose="02020603050405020304" pitchFamily="18" charset="0"/>
              <a:ea typeface="宋体" panose="02010600030101010101" pitchFamily="2" charset="-122"/>
            </a:endParaRPr>
          </a:p>
          <a:p>
            <a:pPr>
              <a:lnSpc>
                <a:spcPct val="114000"/>
              </a:lnSpc>
            </a:pPr>
            <a:r>
              <a:rPr lang="zh-CN" altLang="en-US" sz="2000" b="1" dirty="0">
                <a:latin typeface="Times New Roman" panose="02020603050405020304" pitchFamily="18" charset="0"/>
                <a:ea typeface="宋体" panose="02010600030101010101" pitchFamily="2" charset="-122"/>
              </a:rPr>
              <a:t>金融体系提供了风险转移的渠道，从而提高了经济效率。</a:t>
            </a:r>
            <a:endParaRPr lang="en-US" altLang="zh-CN" sz="2000" b="1" dirty="0">
              <a:latin typeface="Times New Roman" panose="02020603050405020304" pitchFamily="18" charset="0"/>
              <a:ea typeface="宋体" panose="02010600030101010101" pitchFamily="2" charset="-122"/>
            </a:endParaRPr>
          </a:p>
          <a:p>
            <a:pPr>
              <a:lnSpc>
                <a:spcPct val="114000"/>
              </a:lnSpc>
            </a:pPr>
            <a:r>
              <a:rPr lang="zh-CN" altLang="en-US" sz="2000" b="1" dirty="0">
                <a:latin typeface="Times New Roman" panose="02020603050405020304" pitchFamily="18" charset="0"/>
                <a:ea typeface="宋体" panose="02010600030101010101" pitchFamily="2" charset="-122"/>
              </a:rPr>
              <a:t>资产组合理论提供了资产组合与风险与单个资产与风险之间的深入探讨。主要包括可行集、有效集、最优投资组合、市场组合等概念。</a:t>
            </a:r>
            <a:endParaRPr lang="en-US" altLang="zh-CN" sz="20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wipe(left)">
                                      <p:cBhvr>
                                        <p:cTn id="7" dur="500"/>
                                        <p:tgtEl>
                                          <p:spTgt spid="70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wipe(left)">
                                      <p:cBhvr>
                                        <p:cTn id="12" dur="500"/>
                                        <p:tgtEl>
                                          <p:spTgt spid="70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wipe(left)">
                                      <p:cBhvr>
                                        <p:cTn id="17" dur="500"/>
                                        <p:tgtEl>
                                          <p:spTgt spid="70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2467">
                                            <p:txEl>
                                              <p:pRg st="3" end="3"/>
                                            </p:txEl>
                                          </p:spTgt>
                                        </p:tgtEl>
                                        <p:attrNameLst>
                                          <p:attrName>style.visibility</p:attrName>
                                        </p:attrNameLst>
                                      </p:cBhvr>
                                      <p:to>
                                        <p:strVal val="visible"/>
                                      </p:to>
                                    </p:set>
                                    <p:animEffect transition="in" filter="wipe(left)">
                                      <p:cBhvr>
                                        <p:cTn id="22" dur="500"/>
                                        <p:tgtEl>
                                          <p:spTgt spid="70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2467">
                                            <p:txEl>
                                              <p:pRg st="4" end="4"/>
                                            </p:txEl>
                                          </p:spTgt>
                                        </p:tgtEl>
                                        <p:attrNameLst>
                                          <p:attrName>style.visibility</p:attrName>
                                        </p:attrNameLst>
                                      </p:cBhvr>
                                      <p:to>
                                        <p:strVal val="visible"/>
                                      </p:to>
                                    </p:set>
                                    <p:animEffect transition="in" filter="wipe(left)">
                                      <p:cBhvr>
                                        <p:cTn id="27" dur="500"/>
                                        <p:tgtEl>
                                          <p:spTgt spid="70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2467">
                                            <p:txEl>
                                              <p:pRg st="5" end="5"/>
                                            </p:txEl>
                                          </p:spTgt>
                                        </p:tgtEl>
                                        <p:attrNameLst>
                                          <p:attrName>style.visibility</p:attrName>
                                        </p:attrNameLst>
                                      </p:cBhvr>
                                      <p:to>
                                        <p:strVal val="visible"/>
                                      </p:to>
                                    </p:set>
                                    <p:animEffect transition="in" filter="wipe(left)">
                                      <p:cBhvr>
                                        <p:cTn id="32" dur="500"/>
                                        <p:tgtEl>
                                          <p:spTgt spid="70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
            <a:extLst>
              <a:ext uri="{FF2B5EF4-FFF2-40B4-BE49-F238E27FC236}">
                <a16:creationId xmlns:a16="http://schemas.microsoft.com/office/drawing/2014/main" id="{FA989757-C0AE-4E25-9FA9-9E080616AE5E}"/>
              </a:ext>
            </a:extLst>
          </p:cNvPr>
          <p:cNvSpPr>
            <a:spLocks noGrp="1"/>
          </p:cNvSpPr>
          <p:nvPr>
            <p:ph type="title"/>
          </p:nvPr>
        </p:nvSpPr>
        <p:spPr bwMode="auto">
          <a:xfrm>
            <a:off x="904876" y="301624"/>
            <a:ext cx="4829174"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dirty="0">
                <a:ea typeface="宋体" panose="02010600030101010101" pitchFamily="2" charset="-122"/>
              </a:rPr>
              <a:t>什么是投资基金？</a:t>
            </a:r>
          </a:p>
        </p:txBody>
      </p:sp>
      <p:pic>
        <p:nvPicPr>
          <p:cNvPr id="3" name="图片 2">
            <a:extLst>
              <a:ext uri="{FF2B5EF4-FFF2-40B4-BE49-F238E27FC236}">
                <a16:creationId xmlns:a16="http://schemas.microsoft.com/office/drawing/2014/main" id="{B0677537-F2BF-49D7-9503-1DECC78F6055}"/>
              </a:ext>
            </a:extLst>
          </p:cNvPr>
          <p:cNvPicPr>
            <a:picLocks noChangeAspect="1"/>
          </p:cNvPicPr>
          <p:nvPr/>
        </p:nvPicPr>
        <p:blipFill>
          <a:blip r:embed="rId2"/>
          <a:stretch>
            <a:fillRect/>
          </a:stretch>
        </p:blipFill>
        <p:spPr>
          <a:xfrm>
            <a:off x="5114925" y="1009721"/>
            <a:ext cx="6800849" cy="2108128"/>
          </a:xfrm>
          <a:prstGeom prst="rect">
            <a:avLst/>
          </a:prstGeom>
        </p:spPr>
      </p:pic>
      <p:pic>
        <p:nvPicPr>
          <p:cNvPr id="5" name="图片 4">
            <a:extLst>
              <a:ext uri="{FF2B5EF4-FFF2-40B4-BE49-F238E27FC236}">
                <a16:creationId xmlns:a16="http://schemas.microsoft.com/office/drawing/2014/main" id="{272F26C0-3C11-4E1A-9FE7-A42BF935E069}"/>
              </a:ext>
            </a:extLst>
          </p:cNvPr>
          <p:cNvPicPr>
            <a:picLocks noChangeAspect="1"/>
          </p:cNvPicPr>
          <p:nvPr/>
        </p:nvPicPr>
        <p:blipFill>
          <a:blip r:embed="rId3"/>
          <a:stretch>
            <a:fillRect/>
          </a:stretch>
        </p:blipFill>
        <p:spPr>
          <a:xfrm>
            <a:off x="5114925" y="3117851"/>
            <a:ext cx="4088675" cy="3333750"/>
          </a:xfrm>
          <a:prstGeom prst="rect">
            <a:avLst/>
          </a:prstGeom>
        </p:spPr>
      </p:pic>
      <p:pic>
        <p:nvPicPr>
          <p:cNvPr id="7" name="图片 6">
            <a:extLst>
              <a:ext uri="{FF2B5EF4-FFF2-40B4-BE49-F238E27FC236}">
                <a16:creationId xmlns:a16="http://schemas.microsoft.com/office/drawing/2014/main" id="{71AB79A6-9150-49BA-8560-C888478FDBCD}"/>
              </a:ext>
            </a:extLst>
          </p:cNvPr>
          <p:cNvPicPr>
            <a:picLocks noChangeAspect="1"/>
          </p:cNvPicPr>
          <p:nvPr/>
        </p:nvPicPr>
        <p:blipFill>
          <a:blip r:embed="rId4"/>
          <a:stretch>
            <a:fillRect/>
          </a:stretch>
        </p:blipFill>
        <p:spPr>
          <a:xfrm>
            <a:off x="9203600" y="3117850"/>
            <a:ext cx="2712174" cy="3278717"/>
          </a:xfrm>
          <a:prstGeom prst="rect">
            <a:avLst/>
          </a:prstGeom>
        </p:spPr>
      </p:pic>
      <p:sp>
        <p:nvSpPr>
          <p:cNvPr id="14" name="文本框 10">
            <a:extLst>
              <a:ext uri="{FF2B5EF4-FFF2-40B4-BE49-F238E27FC236}">
                <a16:creationId xmlns:a16="http://schemas.microsoft.com/office/drawing/2014/main" id="{E9B965D7-9354-433C-B089-0463E1873228}"/>
              </a:ext>
            </a:extLst>
          </p:cNvPr>
          <p:cNvSpPr txBox="1"/>
          <p:nvPr/>
        </p:nvSpPr>
        <p:spPr>
          <a:xfrm>
            <a:off x="523876" y="1218247"/>
            <a:ext cx="4381499" cy="48320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800" b="0" i="0" dirty="0">
                <a:solidFill>
                  <a:srgbClr val="333333"/>
                </a:solidFill>
                <a:effectLst/>
                <a:latin typeface="华文宋体" panose="02010600040101010101" pitchFamily="2" charset="-122"/>
                <a:ea typeface="华文宋体" panose="02010600040101010101" pitchFamily="2" charset="-122"/>
              </a:rPr>
              <a:t>投资基金又称作互助基金或共同基金。</a:t>
            </a:r>
            <a:endParaRPr lang="en-US" altLang="zh-CN" sz="2800" b="0" i="0" dirty="0">
              <a:solidFill>
                <a:srgbClr val="333333"/>
              </a:solidFill>
              <a:effectLst/>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800" b="0" i="0" dirty="0">
                <a:solidFill>
                  <a:srgbClr val="333333"/>
                </a:solidFill>
                <a:effectLst/>
                <a:latin typeface="华文宋体" panose="02010600040101010101" pitchFamily="2" charset="-122"/>
                <a:ea typeface="华文宋体" panose="02010600040101010101" pitchFamily="2" charset="-122"/>
              </a:rPr>
              <a:t>投资基金由基金管理人管理，基金托管人托管，以资产组合方式进行证券投资活动，为基金份额持有人的利益服务。</a:t>
            </a:r>
            <a:endParaRPr lang="en-US" altLang="zh-CN" sz="2800" b="0" i="0" dirty="0">
              <a:solidFill>
                <a:srgbClr val="333333"/>
              </a:solidFill>
              <a:effectLst/>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pPr>
            <a:r>
              <a:rPr lang="zh-CN" altLang="en-US" sz="2800" b="0" i="0" dirty="0">
                <a:solidFill>
                  <a:srgbClr val="333333"/>
                </a:solidFill>
                <a:effectLst/>
                <a:latin typeface="华文宋体" panose="02010600040101010101" pitchFamily="2" charset="-122"/>
                <a:ea typeface="华文宋体" panose="02010600040101010101" pitchFamily="2" charset="-122"/>
              </a:rPr>
              <a:t>根据基金份额是否变动，投资基金分为封闭式基金和开放式基金。目前一般是开放式基金。</a:t>
            </a:r>
            <a:endParaRPr lang="zh-CN" altLang="en-US" sz="28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830220885"/>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1">
            <a:extLst>
              <a:ext uri="{FF2B5EF4-FFF2-40B4-BE49-F238E27FC236}">
                <a16:creationId xmlns:a16="http://schemas.microsoft.com/office/drawing/2014/main" id="{EA597365-A90B-4FCB-B33B-ECE1AED14140}"/>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本部分知识逻辑体系</a:t>
            </a:r>
            <a:br>
              <a:rPr lang="en-US" altLang="zh-CN">
                <a:ea typeface="宋体" panose="02010600030101010101" pitchFamily="2" charset="-122"/>
              </a:rPr>
            </a:br>
            <a:endParaRPr lang="zh-CN" altLang="en-US">
              <a:ea typeface="宋体" panose="02010600030101010101" pitchFamily="2" charset="-122"/>
            </a:endParaRPr>
          </a:p>
        </p:txBody>
      </p:sp>
      <p:sp>
        <p:nvSpPr>
          <p:cNvPr id="234499" name="圆角矩形 3">
            <a:extLst>
              <a:ext uri="{FF2B5EF4-FFF2-40B4-BE49-F238E27FC236}">
                <a16:creationId xmlns:a16="http://schemas.microsoft.com/office/drawing/2014/main" id="{C9C9B1FF-417A-46B6-8397-F35DCD686340}"/>
              </a:ext>
            </a:extLst>
          </p:cNvPr>
          <p:cNvSpPr>
            <a:spLocks noChangeArrowheads="1"/>
          </p:cNvSpPr>
          <p:nvPr/>
        </p:nvSpPr>
        <p:spPr bwMode="auto">
          <a:xfrm>
            <a:off x="1738313" y="2928939"/>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什么是风险</a:t>
            </a:r>
          </a:p>
        </p:txBody>
      </p:sp>
      <p:sp>
        <p:nvSpPr>
          <p:cNvPr id="234500" name="圆角矩形 4">
            <a:extLst>
              <a:ext uri="{FF2B5EF4-FFF2-40B4-BE49-F238E27FC236}">
                <a16:creationId xmlns:a16="http://schemas.microsoft.com/office/drawing/2014/main" id="{C34E1528-B273-419A-B3A1-32BF5DB983E1}"/>
              </a:ext>
            </a:extLst>
          </p:cNvPr>
          <p:cNvSpPr>
            <a:spLocks noChangeArrowheads="1"/>
          </p:cNvSpPr>
          <p:nvPr/>
        </p:nvSpPr>
        <p:spPr bwMode="auto">
          <a:xfrm>
            <a:off x="3454400" y="1714500"/>
            <a:ext cx="1428750" cy="642938"/>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风险厌恶</a:t>
            </a:r>
          </a:p>
        </p:txBody>
      </p:sp>
      <p:sp>
        <p:nvSpPr>
          <p:cNvPr id="234501" name="圆角矩形 5">
            <a:extLst>
              <a:ext uri="{FF2B5EF4-FFF2-40B4-BE49-F238E27FC236}">
                <a16:creationId xmlns:a16="http://schemas.microsoft.com/office/drawing/2014/main" id="{F7CED84C-6525-4B5C-B23F-B318655F7CE2}"/>
              </a:ext>
            </a:extLst>
          </p:cNvPr>
          <p:cNvSpPr>
            <a:spLocks noChangeArrowheads="1"/>
          </p:cNvSpPr>
          <p:nvPr/>
        </p:nvSpPr>
        <p:spPr bwMode="auto">
          <a:xfrm>
            <a:off x="3452813" y="2928939"/>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为什么要</a:t>
            </a:r>
            <a:endParaRPr lang="en-US" altLang="zh-CN" sz="2000">
              <a:solidFill>
                <a:srgbClr val="000000"/>
              </a:solidFill>
              <a:latin typeface="ZapfDingbats"/>
              <a:ea typeface="宋体" panose="02010600030101010101" pitchFamily="2" charset="-122"/>
            </a:endParaRPr>
          </a:p>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管理风险</a:t>
            </a:r>
          </a:p>
        </p:txBody>
      </p:sp>
      <p:sp>
        <p:nvSpPr>
          <p:cNvPr id="234502" name="圆角矩形 6">
            <a:extLst>
              <a:ext uri="{FF2B5EF4-FFF2-40B4-BE49-F238E27FC236}">
                <a16:creationId xmlns:a16="http://schemas.microsoft.com/office/drawing/2014/main" id="{315B9483-F114-4C09-BA90-8E646DF2F4D4}"/>
              </a:ext>
            </a:extLst>
          </p:cNvPr>
          <p:cNvSpPr>
            <a:spLocks noChangeArrowheads="1"/>
          </p:cNvSpPr>
          <p:nvPr/>
        </p:nvSpPr>
        <p:spPr bwMode="auto">
          <a:xfrm>
            <a:off x="5095875" y="2900364"/>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怎样</a:t>
            </a:r>
            <a:endParaRPr lang="en-US" altLang="zh-CN" sz="2000">
              <a:solidFill>
                <a:srgbClr val="000000"/>
              </a:solidFill>
              <a:latin typeface="ZapfDingbats"/>
              <a:ea typeface="宋体" panose="02010600030101010101" pitchFamily="2" charset="-122"/>
            </a:endParaRPr>
          </a:p>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管理风险</a:t>
            </a:r>
          </a:p>
        </p:txBody>
      </p:sp>
      <p:sp>
        <p:nvSpPr>
          <p:cNvPr id="234503" name="圆角矩形 7">
            <a:extLst>
              <a:ext uri="{FF2B5EF4-FFF2-40B4-BE49-F238E27FC236}">
                <a16:creationId xmlns:a16="http://schemas.microsoft.com/office/drawing/2014/main" id="{00E710B3-E0CD-47F0-8842-CE6E2B4B7D30}"/>
              </a:ext>
            </a:extLst>
          </p:cNvPr>
          <p:cNvSpPr>
            <a:spLocks noChangeArrowheads="1"/>
          </p:cNvSpPr>
          <p:nvPr/>
        </p:nvSpPr>
        <p:spPr bwMode="auto">
          <a:xfrm>
            <a:off x="6667500" y="2214564"/>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管理过程</a:t>
            </a:r>
          </a:p>
        </p:txBody>
      </p:sp>
      <p:sp>
        <p:nvSpPr>
          <p:cNvPr id="234504" name="圆角矩形 8">
            <a:extLst>
              <a:ext uri="{FF2B5EF4-FFF2-40B4-BE49-F238E27FC236}">
                <a16:creationId xmlns:a16="http://schemas.microsoft.com/office/drawing/2014/main" id="{AE6DCF6E-86B8-4B7F-8CA3-6BA69BA95E5A}"/>
              </a:ext>
            </a:extLst>
          </p:cNvPr>
          <p:cNvSpPr>
            <a:spLocks noChangeArrowheads="1"/>
          </p:cNvSpPr>
          <p:nvPr/>
        </p:nvSpPr>
        <p:spPr bwMode="auto">
          <a:xfrm>
            <a:off x="6738938" y="3214689"/>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管理手段</a:t>
            </a:r>
          </a:p>
        </p:txBody>
      </p:sp>
      <p:sp>
        <p:nvSpPr>
          <p:cNvPr id="234505" name="圆角矩形 9">
            <a:extLst>
              <a:ext uri="{FF2B5EF4-FFF2-40B4-BE49-F238E27FC236}">
                <a16:creationId xmlns:a16="http://schemas.microsoft.com/office/drawing/2014/main" id="{2669BB13-68C6-4126-871F-A1D51C4735F0}"/>
              </a:ext>
            </a:extLst>
          </p:cNvPr>
          <p:cNvSpPr>
            <a:spLocks noChangeArrowheads="1"/>
          </p:cNvSpPr>
          <p:nvPr/>
        </p:nvSpPr>
        <p:spPr bwMode="auto">
          <a:xfrm>
            <a:off x="8424863" y="2193925"/>
            <a:ext cx="1428750" cy="642938"/>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风险规避</a:t>
            </a:r>
          </a:p>
        </p:txBody>
      </p:sp>
      <p:sp>
        <p:nvSpPr>
          <p:cNvPr id="234506" name="圆角矩形 10">
            <a:extLst>
              <a:ext uri="{FF2B5EF4-FFF2-40B4-BE49-F238E27FC236}">
                <a16:creationId xmlns:a16="http://schemas.microsoft.com/office/drawing/2014/main" id="{B7A86EDE-F4C3-4383-AA18-911919BD1566}"/>
              </a:ext>
            </a:extLst>
          </p:cNvPr>
          <p:cNvSpPr>
            <a:spLocks noChangeArrowheads="1"/>
          </p:cNvSpPr>
          <p:nvPr/>
        </p:nvSpPr>
        <p:spPr bwMode="auto">
          <a:xfrm>
            <a:off x="8439150" y="2836864"/>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损失阻止</a:t>
            </a:r>
          </a:p>
        </p:txBody>
      </p:sp>
      <p:sp>
        <p:nvSpPr>
          <p:cNvPr id="234507" name="圆角矩形 11">
            <a:extLst>
              <a:ext uri="{FF2B5EF4-FFF2-40B4-BE49-F238E27FC236}">
                <a16:creationId xmlns:a16="http://schemas.microsoft.com/office/drawing/2014/main" id="{2DA0F51F-48B4-456E-90FF-4411985F1AD1}"/>
              </a:ext>
            </a:extLst>
          </p:cNvPr>
          <p:cNvSpPr>
            <a:spLocks noChangeArrowheads="1"/>
          </p:cNvSpPr>
          <p:nvPr/>
        </p:nvSpPr>
        <p:spPr bwMode="auto">
          <a:xfrm>
            <a:off x="8453438" y="3479800"/>
            <a:ext cx="1428750" cy="642938"/>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风险保留</a:t>
            </a:r>
          </a:p>
        </p:txBody>
      </p:sp>
      <p:sp>
        <p:nvSpPr>
          <p:cNvPr id="234508" name="圆角矩形 12">
            <a:extLst>
              <a:ext uri="{FF2B5EF4-FFF2-40B4-BE49-F238E27FC236}">
                <a16:creationId xmlns:a16="http://schemas.microsoft.com/office/drawing/2014/main" id="{31800ECB-4A49-4853-B47C-84052A982864}"/>
              </a:ext>
            </a:extLst>
          </p:cNvPr>
          <p:cNvSpPr>
            <a:spLocks noChangeArrowheads="1"/>
          </p:cNvSpPr>
          <p:nvPr/>
        </p:nvSpPr>
        <p:spPr bwMode="auto">
          <a:xfrm>
            <a:off x="8453438" y="4122739"/>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风险转移</a:t>
            </a:r>
          </a:p>
        </p:txBody>
      </p:sp>
      <p:sp>
        <p:nvSpPr>
          <p:cNvPr id="234509" name="圆角矩形 13">
            <a:extLst>
              <a:ext uri="{FF2B5EF4-FFF2-40B4-BE49-F238E27FC236}">
                <a16:creationId xmlns:a16="http://schemas.microsoft.com/office/drawing/2014/main" id="{44029C55-2A16-4701-9382-4B2B296AC428}"/>
              </a:ext>
            </a:extLst>
          </p:cNvPr>
          <p:cNvSpPr>
            <a:spLocks noChangeArrowheads="1"/>
          </p:cNvSpPr>
          <p:nvPr/>
        </p:nvSpPr>
        <p:spPr bwMode="auto">
          <a:xfrm>
            <a:off x="6381750" y="4325939"/>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套期保值</a:t>
            </a:r>
          </a:p>
        </p:txBody>
      </p:sp>
      <p:sp>
        <p:nvSpPr>
          <p:cNvPr id="234510" name="圆角矩形 14">
            <a:extLst>
              <a:ext uri="{FF2B5EF4-FFF2-40B4-BE49-F238E27FC236}">
                <a16:creationId xmlns:a16="http://schemas.microsoft.com/office/drawing/2014/main" id="{A81B9520-A24B-48C7-A68B-3F9A49E2B06A}"/>
              </a:ext>
            </a:extLst>
          </p:cNvPr>
          <p:cNvSpPr>
            <a:spLocks noChangeArrowheads="1"/>
          </p:cNvSpPr>
          <p:nvPr/>
        </p:nvSpPr>
        <p:spPr bwMode="auto">
          <a:xfrm>
            <a:off x="6381750" y="4968875"/>
            <a:ext cx="1428750" cy="642938"/>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保险，担保</a:t>
            </a:r>
            <a:endParaRPr lang="en-US" altLang="zh-CN" sz="2000">
              <a:solidFill>
                <a:srgbClr val="000000"/>
              </a:solidFill>
              <a:latin typeface="ZapfDingbats"/>
              <a:ea typeface="宋体" panose="02010600030101010101" pitchFamily="2" charset="-122"/>
            </a:endParaRPr>
          </a:p>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看跌期权</a:t>
            </a:r>
          </a:p>
        </p:txBody>
      </p:sp>
      <p:sp>
        <p:nvSpPr>
          <p:cNvPr id="234511" name="圆角矩形 15">
            <a:extLst>
              <a:ext uri="{FF2B5EF4-FFF2-40B4-BE49-F238E27FC236}">
                <a16:creationId xmlns:a16="http://schemas.microsoft.com/office/drawing/2014/main" id="{FAB5171E-7350-4E67-9516-C7740E60BFBB}"/>
              </a:ext>
            </a:extLst>
          </p:cNvPr>
          <p:cNvSpPr>
            <a:spLocks noChangeArrowheads="1"/>
          </p:cNvSpPr>
          <p:nvPr/>
        </p:nvSpPr>
        <p:spPr bwMode="auto">
          <a:xfrm>
            <a:off x="6381750" y="5611814"/>
            <a:ext cx="1428750" cy="642937"/>
          </a:xfrm>
          <a:prstGeom prst="roundRect">
            <a:avLst>
              <a:gd name="adj" fmla="val 16667"/>
            </a:avLst>
          </a:prstGeom>
          <a:solidFill>
            <a:schemeClr val="accent1"/>
          </a:solidFill>
          <a:ln w="12700" algn="ctr">
            <a:solidFill>
              <a:srgbClr val="FF0000"/>
            </a:solidFill>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分散化</a:t>
            </a:r>
          </a:p>
        </p:txBody>
      </p:sp>
      <p:sp>
        <p:nvSpPr>
          <p:cNvPr id="234512" name="圆角矩形 16">
            <a:extLst>
              <a:ext uri="{FF2B5EF4-FFF2-40B4-BE49-F238E27FC236}">
                <a16:creationId xmlns:a16="http://schemas.microsoft.com/office/drawing/2014/main" id="{EAA51A96-675B-4A1E-8577-A98DF369AABB}"/>
              </a:ext>
            </a:extLst>
          </p:cNvPr>
          <p:cNvSpPr>
            <a:spLocks noChangeArrowheads="1"/>
          </p:cNvSpPr>
          <p:nvPr/>
        </p:nvSpPr>
        <p:spPr bwMode="auto">
          <a:xfrm>
            <a:off x="4256088" y="5607050"/>
            <a:ext cx="1714500" cy="642938"/>
          </a:xfrm>
          <a:prstGeom prst="roundRect">
            <a:avLst>
              <a:gd name="adj" fmla="val 16667"/>
            </a:avLst>
          </a:prstGeom>
          <a:solidFill>
            <a:schemeClr val="accent1"/>
          </a:solidFill>
          <a:ln w="12700" algn="ctr">
            <a:solidFill>
              <a:srgbClr val="FF0000"/>
            </a:solidFill>
            <a:prstDash val="dash"/>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zh-CN" altLang="en-US" sz="2000">
                <a:solidFill>
                  <a:srgbClr val="000000"/>
                </a:solidFill>
                <a:latin typeface="ZapfDingbats"/>
                <a:ea typeface="宋体" panose="02010600030101010101" pitchFamily="2" charset="-122"/>
              </a:rPr>
              <a:t>资产组合理论</a:t>
            </a:r>
          </a:p>
        </p:txBody>
      </p:sp>
      <p:sp>
        <p:nvSpPr>
          <p:cNvPr id="234513" name="圆角矩形 17">
            <a:extLst>
              <a:ext uri="{FF2B5EF4-FFF2-40B4-BE49-F238E27FC236}">
                <a16:creationId xmlns:a16="http://schemas.microsoft.com/office/drawing/2014/main" id="{278557C5-C1A9-4186-A2F8-CEAB3FB3CF85}"/>
              </a:ext>
            </a:extLst>
          </p:cNvPr>
          <p:cNvSpPr>
            <a:spLocks noChangeArrowheads="1"/>
          </p:cNvSpPr>
          <p:nvPr/>
        </p:nvSpPr>
        <p:spPr bwMode="auto">
          <a:xfrm>
            <a:off x="2470150" y="5605464"/>
            <a:ext cx="1428750" cy="642937"/>
          </a:xfrm>
          <a:prstGeom prst="roundRect">
            <a:avLst>
              <a:gd name="adj" fmla="val 16667"/>
            </a:avLst>
          </a:prstGeom>
          <a:solidFill>
            <a:schemeClr val="accent1"/>
          </a:solidFill>
          <a:ln w="12700" algn="ctr">
            <a:solidFill>
              <a:srgbClr val="FF0000"/>
            </a:solidFill>
            <a:prstDash val="dash"/>
            <a:round/>
            <a:headEnd type="stealth" w="med" len="med"/>
            <a:tailEnd type="stealth" w="med" len="me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r>
              <a:rPr lang="en-US" altLang="zh-CN" sz="2000">
                <a:solidFill>
                  <a:srgbClr val="000000"/>
                </a:solidFill>
                <a:latin typeface="ZapfDingbats"/>
                <a:ea typeface="宋体" panose="02010600030101010101" pitchFamily="2" charset="-122"/>
              </a:rPr>
              <a:t>CAPM</a:t>
            </a:r>
            <a:r>
              <a:rPr lang="zh-CN" altLang="en-US" sz="2000">
                <a:solidFill>
                  <a:srgbClr val="000000"/>
                </a:solidFill>
                <a:latin typeface="ZapfDingbats"/>
                <a:ea typeface="宋体" panose="02010600030101010101" pitchFamily="2" charset="-122"/>
              </a:rPr>
              <a:t>模型</a:t>
            </a:r>
          </a:p>
        </p:txBody>
      </p:sp>
      <p:cxnSp>
        <p:nvCxnSpPr>
          <p:cNvPr id="234514" name="直接箭头连接符 19">
            <a:extLst>
              <a:ext uri="{FF2B5EF4-FFF2-40B4-BE49-F238E27FC236}">
                <a16:creationId xmlns:a16="http://schemas.microsoft.com/office/drawing/2014/main" id="{C732F163-E832-42A6-B6D6-93E413E26512}"/>
              </a:ext>
            </a:extLst>
          </p:cNvPr>
          <p:cNvCxnSpPr>
            <a:cxnSpLocks noChangeShapeType="1"/>
            <a:stCxn id="234499" idx="3"/>
            <a:endCxn id="234501" idx="1"/>
          </p:cNvCxnSpPr>
          <p:nvPr/>
        </p:nvCxnSpPr>
        <p:spPr bwMode="auto">
          <a:xfrm>
            <a:off x="3167063" y="3249614"/>
            <a:ext cx="285750" cy="1587"/>
          </a:xfrm>
          <a:prstGeom prst="straightConnector1">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234515" name="直接箭头连接符 20">
            <a:extLst>
              <a:ext uri="{FF2B5EF4-FFF2-40B4-BE49-F238E27FC236}">
                <a16:creationId xmlns:a16="http://schemas.microsoft.com/office/drawing/2014/main" id="{50E52381-38ED-4DDE-9F4D-42B94465D0D4}"/>
              </a:ext>
            </a:extLst>
          </p:cNvPr>
          <p:cNvCxnSpPr>
            <a:cxnSpLocks noChangeShapeType="1"/>
          </p:cNvCxnSpPr>
          <p:nvPr/>
        </p:nvCxnSpPr>
        <p:spPr bwMode="auto">
          <a:xfrm flipV="1">
            <a:off x="4881563" y="3265489"/>
            <a:ext cx="214312" cy="34925"/>
          </a:xfrm>
          <a:prstGeom prst="straightConnector1">
            <a:avLst/>
          </a:prstGeom>
          <a:noFill/>
          <a:ln w="127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4516" name="左大括号 21">
            <a:extLst>
              <a:ext uri="{FF2B5EF4-FFF2-40B4-BE49-F238E27FC236}">
                <a16:creationId xmlns:a16="http://schemas.microsoft.com/office/drawing/2014/main" id="{D4770CED-A321-493B-990F-685BB328E1B8}"/>
              </a:ext>
            </a:extLst>
          </p:cNvPr>
          <p:cNvSpPr>
            <a:spLocks/>
          </p:cNvSpPr>
          <p:nvPr/>
        </p:nvSpPr>
        <p:spPr bwMode="auto">
          <a:xfrm>
            <a:off x="6524626" y="2571750"/>
            <a:ext cx="142875" cy="1143000"/>
          </a:xfrm>
          <a:prstGeom prst="leftBrace">
            <a:avLst>
              <a:gd name="adj1" fmla="val 8333"/>
              <a:gd name="adj2" fmla="val 50000"/>
            </a:avLst>
          </a:prstGeom>
          <a:noFill/>
          <a:ln w="12700" algn="ctr">
            <a:solidFill>
              <a:srgbClr val="FF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4517" name="左大括号 22">
            <a:extLst>
              <a:ext uri="{FF2B5EF4-FFF2-40B4-BE49-F238E27FC236}">
                <a16:creationId xmlns:a16="http://schemas.microsoft.com/office/drawing/2014/main" id="{AB0F666B-B0DC-49C3-A728-5DD92A1D4965}"/>
              </a:ext>
            </a:extLst>
          </p:cNvPr>
          <p:cNvSpPr>
            <a:spLocks/>
          </p:cNvSpPr>
          <p:nvPr/>
        </p:nvSpPr>
        <p:spPr bwMode="auto">
          <a:xfrm>
            <a:off x="8167688" y="2571750"/>
            <a:ext cx="214312" cy="2000250"/>
          </a:xfrm>
          <a:prstGeom prst="leftBrace">
            <a:avLst>
              <a:gd name="adj1" fmla="val 8340"/>
              <a:gd name="adj2" fmla="val 50000"/>
            </a:avLst>
          </a:prstGeom>
          <a:noFill/>
          <a:ln w="12700" algn="ctr">
            <a:solidFill>
              <a:srgbClr val="FF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sp>
        <p:nvSpPr>
          <p:cNvPr id="234518" name="右大括号 23">
            <a:extLst>
              <a:ext uri="{FF2B5EF4-FFF2-40B4-BE49-F238E27FC236}">
                <a16:creationId xmlns:a16="http://schemas.microsoft.com/office/drawing/2014/main" id="{8D2AF7E0-3690-47D4-83C1-0858C2791D11}"/>
              </a:ext>
            </a:extLst>
          </p:cNvPr>
          <p:cNvSpPr>
            <a:spLocks/>
          </p:cNvSpPr>
          <p:nvPr/>
        </p:nvSpPr>
        <p:spPr bwMode="auto">
          <a:xfrm>
            <a:off x="7881939" y="4572001"/>
            <a:ext cx="357187" cy="1571625"/>
          </a:xfrm>
          <a:prstGeom prst="rightBrace">
            <a:avLst>
              <a:gd name="adj1" fmla="val 8331"/>
              <a:gd name="adj2" fmla="val 50000"/>
            </a:avLst>
          </a:prstGeom>
          <a:noFill/>
          <a:ln w="12700" algn="ctr">
            <a:solidFill>
              <a:srgbClr val="FF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fontAlgn="base">
              <a:spcBef>
                <a:spcPct val="0"/>
              </a:spcBef>
              <a:spcAft>
                <a:spcPct val="0"/>
              </a:spcAft>
              <a:buClrTx/>
              <a:buSzTx/>
              <a:buNone/>
            </a:pPr>
            <a:endParaRPr lang="zh-CN" altLang="en-US" sz="2400">
              <a:solidFill>
                <a:srgbClr val="000000"/>
              </a:solidFill>
              <a:latin typeface="ZapfDingbats"/>
              <a:ea typeface="宋体" panose="02010600030101010101" pitchFamily="2" charset="-122"/>
            </a:endParaRPr>
          </a:p>
        </p:txBody>
      </p:sp>
      <p:cxnSp>
        <p:nvCxnSpPr>
          <p:cNvPr id="234519" name="形状 29">
            <a:extLst>
              <a:ext uri="{FF2B5EF4-FFF2-40B4-BE49-F238E27FC236}">
                <a16:creationId xmlns:a16="http://schemas.microsoft.com/office/drawing/2014/main" id="{E9644348-5DF3-4D0E-B8EC-0A5740C3AF9A}"/>
              </a:ext>
            </a:extLst>
          </p:cNvPr>
          <p:cNvCxnSpPr>
            <a:cxnSpLocks noChangeShapeType="1"/>
            <a:stCxn id="234508" idx="2"/>
          </p:cNvCxnSpPr>
          <p:nvPr/>
        </p:nvCxnSpPr>
        <p:spPr bwMode="auto">
          <a:xfrm rot="5400000">
            <a:off x="8407400" y="4597400"/>
            <a:ext cx="592138" cy="928688"/>
          </a:xfrm>
          <a:prstGeom prst="bentConnector2">
            <a:avLst/>
          </a:prstGeom>
          <a:noFill/>
          <a:ln w="12700" algn="ctr">
            <a:solidFill>
              <a:srgbClr val="FF0000"/>
            </a:solidFill>
            <a:round/>
            <a:headEnd/>
            <a:tailEnd/>
          </a:ln>
          <a:extLst>
            <a:ext uri="{909E8E84-426E-40DD-AFC4-6F175D3DCCD1}">
              <a14:hiddenFill xmlns:a14="http://schemas.microsoft.com/office/drawing/2010/main">
                <a:noFill/>
              </a14:hiddenFill>
            </a:ext>
          </a:extLst>
        </p:spPr>
      </p:cxnSp>
      <p:cxnSp>
        <p:nvCxnSpPr>
          <p:cNvPr id="234520" name="直接箭头连接符 40">
            <a:extLst>
              <a:ext uri="{FF2B5EF4-FFF2-40B4-BE49-F238E27FC236}">
                <a16:creationId xmlns:a16="http://schemas.microsoft.com/office/drawing/2014/main" id="{F68C5B04-A47B-40B0-8FF6-EAA4D1E02CF3}"/>
              </a:ext>
            </a:extLst>
          </p:cNvPr>
          <p:cNvCxnSpPr>
            <a:cxnSpLocks noChangeShapeType="1"/>
            <a:stCxn id="234511" idx="1"/>
            <a:endCxn id="234512" idx="3"/>
          </p:cNvCxnSpPr>
          <p:nvPr/>
        </p:nvCxnSpPr>
        <p:spPr bwMode="auto">
          <a:xfrm rot="10800000">
            <a:off x="5970588" y="5927726"/>
            <a:ext cx="411162" cy="4763"/>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34521" name="直接箭头连接符 42">
            <a:extLst>
              <a:ext uri="{FF2B5EF4-FFF2-40B4-BE49-F238E27FC236}">
                <a16:creationId xmlns:a16="http://schemas.microsoft.com/office/drawing/2014/main" id="{DBB202D8-07E8-44BC-93E3-5330C8CC701F}"/>
              </a:ext>
            </a:extLst>
          </p:cNvPr>
          <p:cNvCxnSpPr>
            <a:cxnSpLocks noChangeShapeType="1"/>
            <a:stCxn id="234512" idx="1"/>
            <a:endCxn id="234513" idx="3"/>
          </p:cNvCxnSpPr>
          <p:nvPr/>
        </p:nvCxnSpPr>
        <p:spPr bwMode="auto">
          <a:xfrm rot="10800000">
            <a:off x="3898900" y="5927725"/>
            <a:ext cx="357188" cy="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34522" name="直接箭头连接符 44">
            <a:extLst>
              <a:ext uri="{FF2B5EF4-FFF2-40B4-BE49-F238E27FC236}">
                <a16:creationId xmlns:a16="http://schemas.microsoft.com/office/drawing/2014/main" id="{68D1EB65-BA10-44C2-AB16-24878C4058A8}"/>
              </a:ext>
            </a:extLst>
          </p:cNvPr>
          <p:cNvCxnSpPr>
            <a:cxnSpLocks noChangeShapeType="1"/>
            <a:stCxn id="234500" idx="2"/>
            <a:endCxn id="234501" idx="0"/>
          </p:cNvCxnSpPr>
          <p:nvPr/>
        </p:nvCxnSpPr>
        <p:spPr bwMode="auto">
          <a:xfrm rot="5400000">
            <a:off x="3882232" y="2642395"/>
            <a:ext cx="571500" cy="1587"/>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a:extLst>
              <a:ext uri="{FF2B5EF4-FFF2-40B4-BE49-F238E27FC236}">
                <a16:creationId xmlns:a16="http://schemas.microsoft.com/office/drawing/2014/main" id="{E9D1D596-BB73-4E6E-AC39-5DE9EC53B15D}"/>
              </a:ext>
            </a:extLst>
          </p:cNvPr>
          <p:cNvSpPr>
            <a:spLocks noGrp="1" noChangeArrowheads="1"/>
          </p:cNvSpPr>
          <p:nvPr>
            <p:ph type="body" idx="1"/>
          </p:nvPr>
        </p:nvSpPr>
        <p:spPr>
          <a:xfrm>
            <a:off x="1066800" y="1657349"/>
            <a:ext cx="10010775" cy="4651375"/>
          </a:xfrm>
        </p:spPr>
        <p:txBody>
          <a:bodyPr/>
          <a:lstStyle/>
          <a:p>
            <a:pPr>
              <a:lnSpc>
                <a:spcPct val="125000"/>
              </a:lnSpc>
            </a:pPr>
            <a:r>
              <a:rPr lang="zh-CN" altLang="en-US" sz="2400" b="1" dirty="0">
                <a:ea typeface="宋体" panose="02010600030101010101" pitchFamily="2" charset="-122"/>
              </a:rPr>
              <a:t>资产组合选择理论（</a:t>
            </a:r>
            <a:r>
              <a:rPr lang="en-US" altLang="zh-CN" sz="2400" b="1" dirty="0">
                <a:ea typeface="宋体" panose="02010600030101010101" pitchFamily="2" charset="-122"/>
              </a:rPr>
              <a:t>portfolio selection</a:t>
            </a:r>
            <a:r>
              <a:rPr lang="zh-CN" altLang="en-US" sz="2400" b="1" dirty="0">
                <a:ea typeface="宋体" panose="02010600030101010101" pitchFamily="2" charset="-122"/>
              </a:rPr>
              <a:t>）是研究人们如何投资他们财富的理论。资产组合选择是平衡收益与风险，找到最佳的资产和负债组合的过程。</a:t>
            </a:r>
          </a:p>
          <a:p>
            <a:pPr>
              <a:lnSpc>
                <a:spcPct val="125000"/>
              </a:lnSpc>
            </a:pPr>
            <a:r>
              <a:rPr lang="zh-CN" altLang="en-US" sz="2400" dirty="0">
                <a:ea typeface="宋体" panose="02010600030101010101" pitchFamily="2" charset="-122"/>
              </a:rPr>
              <a:t>狭义的资产组合选择指在股票、债券和其他证券投资数量的决策问题。广义的资产组合选择包括是否买房还是租房，购买保险的种类和数量，如何管理自己的债务，投资多少于人力资本等。</a:t>
            </a:r>
            <a:endParaRPr lang="en-US" altLang="zh-CN" sz="2400" dirty="0">
              <a:ea typeface="宋体" panose="02010600030101010101" pitchFamily="2" charset="-122"/>
            </a:endParaRPr>
          </a:p>
          <a:p>
            <a:pPr>
              <a:lnSpc>
                <a:spcPct val="125000"/>
              </a:lnSpc>
            </a:pPr>
            <a:r>
              <a:rPr lang="zh-CN" altLang="en-US" sz="2400" dirty="0">
                <a:ea typeface="宋体" panose="02010600030101010101" pitchFamily="2" charset="-122"/>
              </a:rPr>
              <a:t>不存在对所有人都是最佳的单一组合选择策略。</a:t>
            </a:r>
            <a:endParaRPr lang="en-US" altLang="zh-CN" sz="2400" dirty="0">
              <a:ea typeface="宋体" panose="02010600030101010101" pitchFamily="2" charset="-122"/>
            </a:endParaRPr>
          </a:p>
        </p:txBody>
      </p:sp>
      <p:sp>
        <p:nvSpPr>
          <p:cNvPr id="3" name="Rectangle 2">
            <a:extLst>
              <a:ext uri="{FF2B5EF4-FFF2-40B4-BE49-F238E27FC236}">
                <a16:creationId xmlns:a16="http://schemas.microsoft.com/office/drawing/2014/main" id="{F7249105-9AAB-43E1-9865-A5CF0B24EA0F}"/>
              </a:ext>
            </a:extLst>
          </p:cNvPr>
          <p:cNvSpPr>
            <a:spLocks noGrp="1" noChangeArrowheads="1"/>
          </p:cNvSpPr>
          <p:nvPr>
            <p:ph type="title"/>
          </p:nvPr>
        </p:nvSpPr>
        <p:spPr bwMode="auto">
          <a:xfrm>
            <a:off x="2038350" y="333375"/>
            <a:ext cx="7772400" cy="151288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b="1" dirty="0">
                <a:effectLst>
                  <a:outerShdw blurRad="38100" dist="38100" dir="2700000" algn="tl">
                    <a:srgbClr val="C0C0C0"/>
                  </a:outerShdw>
                </a:effectLst>
                <a:ea typeface="楷体_GB2312" pitchFamily="49" charset="-122"/>
              </a:rPr>
              <a:t>资产组合选择概念</a:t>
            </a:r>
            <a:br>
              <a:rPr lang="en-US" altLang="zh-CN" sz="4000" b="1" dirty="0">
                <a:effectLst>
                  <a:outerShdw blurRad="38100" dist="38100" dir="2700000" algn="tl">
                    <a:srgbClr val="C0C0C0"/>
                  </a:outerShdw>
                </a:effectLst>
                <a:ea typeface="楷体_GB2312" pitchFamily="49" charset="-122"/>
              </a:rPr>
            </a:br>
            <a:r>
              <a:rPr lang="en-US" altLang="zh-CN" sz="3200" dirty="0">
                <a:effectLst>
                  <a:outerShdw blurRad="38100" dist="38100" dir="2700000" algn="tl">
                    <a:srgbClr val="C0C0C0"/>
                  </a:outerShdw>
                </a:effectLst>
                <a:ea typeface="宋体" pitchFamily="2" charset="-122"/>
              </a:rPr>
              <a:t>Portfolio Selection </a:t>
            </a:r>
            <a:br>
              <a:rPr lang="en-US" altLang="zh-CN" sz="4000" dirty="0">
                <a:effectLst>
                  <a:outerShdw blurRad="38100" dist="38100" dir="2700000" algn="tl">
                    <a:srgbClr val="C0C0C0"/>
                  </a:outerShdw>
                </a:effectLst>
                <a:ea typeface="宋体" pitchFamily="2" charset="-122"/>
              </a:rPr>
            </a:br>
            <a:endParaRPr lang="en-US" altLang="zh-CN" sz="3600" b="1" dirty="0">
              <a:effectLst>
                <a:outerShdw blurRad="38100" dist="38100" dir="2700000" algn="tl">
                  <a:srgbClr val="C0C0C0"/>
                </a:outerShdw>
              </a:effectLst>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wipe(up)">
                                      <p:cBhvr>
                                        <p:cTn id="7" dur="500"/>
                                        <p:tgtEl>
                                          <p:spTgt spid="70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Effect transition="in" filter="wipe(up)">
                                      <p:cBhvr>
                                        <p:cTn id="12" dur="500"/>
                                        <p:tgtEl>
                                          <p:spTgt spid="70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8611">
                                            <p:txEl>
                                              <p:pRg st="2" end="2"/>
                                            </p:txEl>
                                          </p:spTgt>
                                        </p:tgtEl>
                                        <p:attrNameLst>
                                          <p:attrName>style.visibility</p:attrName>
                                        </p:attrNameLst>
                                      </p:cBhvr>
                                      <p:to>
                                        <p:strVal val="visible"/>
                                      </p:to>
                                    </p:set>
                                    <p:animEffect transition="in" filter="wipe(up)">
                                      <p:cBhvr>
                                        <p:cTn id="17" dur="500"/>
                                        <p:tgtEl>
                                          <p:spTgt spid="708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AB8D4A6D-3542-4E8A-85DF-541B2C0289A9}"/>
              </a:ext>
            </a:extLst>
          </p:cNvPr>
          <p:cNvSpPr>
            <a:spLocks noGrp="1" noChangeArrowheads="1"/>
          </p:cNvSpPr>
          <p:nvPr>
            <p:ph type="title"/>
          </p:nvPr>
        </p:nvSpPr>
        <p:spPr bwMode="auto">
          <a:xfrm>
            <a:off x="2027239" y="873125"/>
            <a:ext cx="8137525" cy="13589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预期收益率和风险之间的权衡</a:t>
            </a:r>
            <a:endParaRPr lang="en-US" altLang="zh-CN" sz="4000" dirty="0">
              <a:effectLst>
                <a:outerShdw blurRad="38100" dist="38100" dir="2700000" algn="tl">
                  <a:srgbClr val="C0C0C0"/>
                </a:outerShdw>
              </a:effectLst>
              <a:ea typeface="宋体" pitchFamily="2" charset="-122"/>
            </a:endParaRPr>
          </a:p>
        </p:txBody>
      </p:sp>
      <p:sp>
        <p:nvSpPr>
          <p:cNvPr id="714755" name="Rectangle 3" descr="花束">
            <a:extLst>
              <a:ext uri="{FF2B5EF4-FFF2-40B4-BE49-F238E27FC236}">
                <a16:creationId xmlns:a16="http://schemas.microsoft.com/office/drawing/2014/main" id="{832308DB-B4AA-458A-BBE5-1CA809FDEB2E}"/>
              </a:ext>
            </a:extLst>
          </p:cNvPr>
          <p:cNvSpPr>
            <a:spLocks noGrp="1" noChangeArrowheads="1"/>
          </p:cNvSpPr>
          <p:nvPr>
            <p:ph type="body" idx="1"/>
          </p:nvPr>
        </p:nvSpPr>
        <p:spPr>
          <a:xfrm>
            <a:off x="2351089" y="2060576"/>
            <a:ext cx="7704137" cy="2303463"/>
          </a:xfrm>
          <a:blipFill dpi="0" rotWithShape="1">
            <a:blip r:embed="rId2"/>
            <a:srcRect/>
            <a:tile tx="0" ty="0" sx="100000" sy="100000" flip="none" algn="tl"/>
          </a:blipFill>
          <a:ln w="57150">
            <a:solidFill>
              <a:srgbClr val="99CC00"/>
            </a:solidFill>
            <a:miter lim="800000"/>
            <a:headEnd/>
            <a:tailEnd/>
          </a:ln>
          <a:effectLst>
            <a:outerShdw dist="130755" dir="7143276" algn="ctr" rotWithShape="0">
              <a:srgbClr val="00CCFF"/>
            </a:outerShdw>
          </a:effectLst>
        </p:spPr>
        <p:txBody>
          <a:bodyPr/>
          <a:lstStyle/>
          <a:p>
            <a:pPr algn="ctr">
              <a:lnSpc>
                <a:spcPct val="110000"/>
              </a:lnSpc>
              <a:buClr>
                <a:srgbClr val="FFFF00"/>
              </a:buClr>
              <a:buFont typeface="Wingdings" panose="05000000000000000000" pitchFamily="2" charset="2"/>
              <a:buNone/>
            </a:pPr>
            <a:r>
              <a:rPr lang="zh-CN" altLang="en-US" b="1" dirty="0">
                <a:solidFill>
                  <a:srgbClr val="0000FF"/>
                </a:solidFill>
                <a:ea typeface="宋体" panose="02010600030101010101" pitchFamily="2" charset="-122"/>
              </a:rPr>
              <a:t>目的</a:t>
            </a:r>
            <a:endParaRPr lang="en-US" altLang="zh-CN" b="1" dirty="0">
              <a:solidFill>
                <a:srgbClr val="0000FF"/>
              </a:solidFill>
              <a:ea typeface="宋体" panose="02010600030101010101" pitchFamily="2" charset="-122"/>
            </a:endParaRPr>
          </a:p>
          <a:p>
            <a:pPr>
              <a:lnSpc>
                <a:spcPct val="110000"/>
              </a:lnSpc>
              <a:buClr>
                <a:srgbClr val="FFFF00"/>
              </a:buClr>
              <a:buNone/>
            </a:pPr>
            <a:r>
              <a:rPr lang="zh-CN" altLang="en-US" b="1" dirty="0">
                <a:solidFill>
                  <a:srgbClr val="0000FF"/>
                </a:solidFill>
                <a:ea typeface="宋体" panose="02010600030101010101" pitchFamily="2" charset="-122"/>
              </a:rPr>
              <a:t>是找到这样一个投资组合，该组合在投资者愿意承受的任何风险程度下，向其提供最高预期收益率。</a:t>
            </a:r>
          </a:p>
          <a:p>
            <a:pPr>
              <a:lnSpc>
                <a:spcPct val="110000"/>
              </a:lnSpc>
              <a:buClr>
                <a:srgbClr val="FFFF00"/>
              </a:buClr>
              <a:buFont typeface="Wingdings" panose="05000000000000000000" pitchFamily="2" charset="2"/>
              <a:buNone/>
            </a:pPr>
            <a:endParaRPr lang="en-US" altLang="zh-CN" b="1" dirty="0">
              <a:solidFill>
                <a:srgbClr val="0000FF"/>
              </a:solidFill>
              <a:ea typeface="宋体" panose="02010600030101010101" pitchFamily="2" charset="-122"/>
            </a:endParaRPr>
          </a:p>
        </p:txBody>
      </p:sp>
      <p:sp>
        <p:nvSpPr>
          <p:cNvPr id="714756" name="Rectangle 4">
            <a:extLst>
              <a:ext uri="{FF2B5EF4-FFF2-40B4-BE49-F238E27FC236}">
                <a16:creationId xmlns:a16="http://schemas.microsoft.com/office/drawing/2014/main" id="{2724F492-03A5-49AE-8DFB-12E5C108A2F9}"/>
              </a:ext>
            </a:extLst>
          </p:cNvPr>
          <p:cNvSpPr>
            <a:spLocks noChangeArrowheads="1"/>
          </p:cNvSpPr>
          <p:nvPr/>
        </p:nvSpPr>
        <p:spPr bwMode="auto">
          <a:xfrm>
            <a:off x="3143250" y="4652964"/>
            <a:ext cx="6553200" cy="458787"/>
          </a:xfrm>
          <a:prstGeom prst="rect">
            <a:avLst/>
          </a:prstGeom>
          <a:solidFill>
            <a:srgbClr val="FFFF99"/>
          </a:solidFill>
          <a:ln w="9525">
            <a:miter lim="800000"/>
            <a:headEnd/>
            <a:tailEnd/>
          </a:ln>
          <a:scene3d>
            <a:camera prst="legacyPerspectiveBottom"/>
            <a:lightRig rig="legacyFlat3" dir="t"/>
          </a:scene3d>
          <a:sp3d extrusionH="328600" prstMaterial="legacyMatte">
            <a:bevelT w="13500" h="13500" prst="angle"/>
            <a:bevelB w="13500" h="13500" prst="angle"/>
            <a:extrusionClr>
              <a:srgbClr val="FFFF99"/>
            </a:extrusionClr>
            <a:contourClr>
              <a:srgbClr val="FFFF99"/>
            </a:contourClr>
          </a:sp3d>
        </p:spPr>
        <p:txBody>
          <a:bodyPr lIns="90487" tIns="44450" rIns="90487" bIns="44450">
            <a:flatTx/>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Aft>
                <a:spcPct val="0"/>
              </a:spcAft>
              <a:buSzPct val="85000"/>
              <a:buNone/>
            </a:pPr>
            <a:r>
              <a:rPr lang="zh-CN" altLang="en-US" sz="2200" b="1">
                <a:solidFill>
                  <a:srgbClr val="0000FF"/>
                </a:solidFill>
                <a:latin typeface="Times New Roman" panose="02020603050405020304" pitchFamily="18" charset="0"/>
                <a:ea typeface="宋体" panose="02010600030101010101" pitchFamily="2" charset="-122"/>
              </a:rPr>
              <a:t>第一步：找出风险资产的最优组合；</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714757" name="Rectangle 5">
            <a:extLst>
              <a:ext uri="{FF2B5EF4-FFF2-40B4-BE49-F238E27FC236}">
                <a16:creationId xmlns:a16="http://schemas.microsoft.com/office/drawing/2014/main" id="{BB29AFBA-FD8F-4AB8-9971-CBFC366FAA13}"/>
              </a:ext>
            </a:extLst>
          </p:cNvPr>
          <p:cNvSpPr>
            <a:spLocks noChangeArrowheads="1"/>
          </p:cNvSpPr>
          <p:nvPr/>
        </p:nvSpPr>
        <p:spPr bwMode="auto">
          <a:xfrm>
            <a:off x="3143251" y="5300664"/>
            <a:ext cx="7129463" cy="458787"/>
          </a:xfrm>
          <a:prstGeom prst="rect">
            <a:avLst/>
          </a:prstGeom>
          <a:solidFill>
            <a:srgbClr val="FFFF99"/>
          </a:solidFill>
          <a:ln w="9525">
            <a:miter lim="800000"/>
            <a:headEnd/>
            <a:tailEnd/>
          </a:ln>
          <a:scene3d>
            <a:camera prst="legacyPerspectiveBottom"/>
            <a:lightRig rig="legacyFlat3" dir="t"/>
          </a:scene3d>
          <a:sp3d extrusionH="328600" prstMaterial="legacyMatte">
            <a:bevelT w="13500" h="13500" prst="angle"/>
            <a:bevelB w="13500" h="13500" prst="angle"/>
            <a:extrusionClr>
              <a:srgbClr val="FFFF99"/>
            </a:extrusionClr>
            <a:contourClr>
              <a:srgbClr val="FFFF99"/>
            </a:contourClr>
          </a:sp3d>
        </p:spPr>
        <p:txBody>
          <a:bodyPr lIns="90487" tIns="44450" rIns="90487" bIns="44450">
            <a:flatTx/>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Aft>
                <a:spcPct val="0"/>
              </a:spcAft>
              <a:buSzPct val="85000"/>
              <a:buNone/>
            </a:pPr>
            <a:r>
              <a:rPr lang="zh-CN" altLang="en-US" sz="2200" b="1" dirty="0">
                <a:solidFill>
                  <a:srgbClr val="0000FF"/>
                </a:solidFill>
                <a:latin typeface="Times New Roman" panose="02020603050405020304" pitchFamily="18" charset="0"/>
                <a:ea typeface="宋体" panose="02010600030101010101" pitchFamily="2" charset="-122"/>
              </a:rPr>
              <a:t>第二步：将最优风险资产组合与无风险资产进行混合。</a:t>
            </a:r>
            <a:endParaRPr lang="en-US" altLang="zh-CN" sz="2200" b="1" dirty="0">
              <a:solidFill>
                <a:srgbClr val="0000FF"/>
              </a:solidFill>
              <a:latin typeface="Times New Roman" panose="02020603050405020304" pitchFamily="18" charset="0"/>
              <a:ea typeface="宋体" panose="02010600030101010101" pitchFamily="2" charset="-122"/>
            </a:endParaRPr>
          </a:p>
        </p:txBody>
      </p:sp>
      <p:grpSp>
        <p:nvGrpSpPr>
          <p:cNvPr id="2" name="Group 6">
            <a:extLst>
              <a:ext uri="{FF2B5EF4-FFF2-40B4-BE49-F238E27FC236}">
                <a16:creationId xmlns:a16="http://schemas.microsoft.com/office/drawing/2014/main" id="{2D6E8928-4D2D-4DAC-9F7C-E8AB48828FA8}"/>
              </a:ext>
            </a:extLst>
          </p:cNvPr>
          <p:cNvGrpSpPr>
            <a:grpSpLocks/>
          </p:cNvGrpSpPr>
          <p:nvPr/>
        </p:nvGrpSpPr>
        <p:grpSpPr bwMode="auto">
          <a:xfrm>
            <a:off x="2782888" y="4522789"/>
            <a:ext cx="334962" cy="1081087"/>
            <a:chOff x="520" y="3067"/>
            <a:chExt cx="211" cy="681"/>
          </a:xfrm>
        </p:grpSpPr>
        <p:sp>
          <p:nvSpPr>
            <p:cNvPr id="190471" name="Line 7">
              <a:extLst>
                <a:ext uri="{FF2B5EF4-FFF2-40B4-BE49-F238E27FC236}">
                  <a16:creationId xmlns:a16="http://schemas.microsoft.com/office/drawing/2014/main" id="{9DFFB422-9DC3-4E98-9316-5DA91DE58D35}"/>
                </a:ext>
              </a:extLst>
            </p:cNvPr>
            <p:cNvSpPr>
              <a:spLocks noChangeShapeType="1"/>
            </p:cNvSpPr>
            <p:nvPr/>
          </p:nvSpPr>
          <p:spPr bwMode="auto">
            <a:xfrm>
              <a:off x="521" y="3067"/>
              <a:ext cx="0" cy="681"/>
            </a:xfrm>
            <a:prstGeom prst="line">
              <a:avLst/>
            </a:prstGeom>
            <a:noFill/>
            <a:ln w="571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190472" name="Line 8">
              <a:extLst>
                <a:ext uri="{FF2B5EF4-FFF2-40B4-BE49-F238E27FC236}">
                  <a16:creationId xmlns:a16="http://schemas.microsoft.com/office/drawing/2014/main" id="{F3AD5D8D-A741-41FC-ADE9-1592211D8183}"/>
                </a:ext>
              </a:extLst>
            </p:cNvPr>
            <p:cNvSpPr>
              <a:spLocks noChangeShapeType="1"/>
            </p:cNvSpPr>
            <p:nvPr/>
          </p:nvSpPr>
          <p:spPr bwMode="auto">
            <a:xfrm flipV="1">
              <a:off x="521" y="3337"/>
              <a:ext cx="210" cy="2"/>
            </a:xfrm>
            <a:prstGeom prst="line">
              <a:avLst/>
            </a:prstGeom>
            <a:noFill/>
            <a:ln w="5715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sp>
          <p:nvSpPr>
            <p:cNvPr id="190473" name="Line 9">
              <a:extLst>
                <a:ext uri="{FF2B5EF4-FFF2-40B4-BE49-F238E27FC236}">
                  <a16:creationId xmlns:a16="http://schemas.microsoft.com/office/drawing/2014/main" id="{508441F9-DBAC-4620-A62C-352F86C3CE4A}"/>
                </a:ext>
              </a:extLst>
            </p:cNvPr>
            <p:cNvSpPr>
              <a:spLocks noChangeShapeType="1"/>
            </p:cNvSpPr>
            <p:nvPr/>
          </p:nvSpPr>
          <p:spPr bwMode="auto">
            <a:xfrm flipV="1">
              <a:off x="520" y="3738"/>
              <a:ext cx="210" cy="2"/>
            </a:xfrm>
            <a:prstGeom prst="line">
              <a:avLst/>
            </a:prstGeom>
            <a:noFill/>
            <a:ln w="5715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ZapfDingbats"/>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4755">
                                            <p:bg/>
                                          </p:spTgt>
                                        </p:tgtEl>
                                        <p:attrNameLst>
                                          <p:attrName>style.visibility</p:attrName>
                                        </p:attrNameLst>
                                      </p:cBhvr>
                                      <p:to>
                                        <p:strVal val="visible"/>
                                      </p:to>
                                    </p:set>
                                    <p:anim calcmode="lin" valueType="num">
                                      <p:cBhvr>
                                        <p:cTn id="7" dur="500" fill="hold"/>
                                        <p:tgtEl>
                                          <p:spTgt spid="714755">
                                            <p:bg/>
                                          </p:spTgt>
                                        </p:tgtEl>
                                        <p:attrNameLst>
                                          <p:attrName>ppt_w</p:attrName>
                                        </p:attrNameLst>
                                      </p:cBhvr>
                                      <p:tavLst>
                                        <p:tav tm="0">
                                          <p:val>
                                            <p:fltVal val="0"/>
                                          </p:val>
                                        </p:tav>
                                        <p:tav tm="100000">
                                          <p:val>
                                            <p:strVal val="#ppt_w"/>
                                          </p:val>
                                        </p:tav>
                                      </p:tavLst>
                                    </p:anim>
                                    <p:anim calcmode="lin" valueType="num">
                                      <p:cBhvr>
                                        <p:cTn id="8" dur="500" fill="hold"/>
                                        <p:tgtEl>
                                          <p:spTgt spid="714755">
                                            <p:bg/>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14755">
                                            <p:txEl>
                                              <p:pRg st="0" end="0"/>
                                            </p:txEl>
                                          </p:spTgt>
                                        </p:tgtEl>
                                        <p:attrNameLst>
                                          <p:attrName>style.visibility</p:attrName>
                                        </p:attrNameLst>
                                      </p:cBhvr>
                                      <p:to>
                                        <p:strVal val="visible"/>
                                      </p:to>
                                    </p:set>
                                    <p:anim calcmode="lin" valueType="num">
                                      <p:cBhvr>
                                        <p:cTn id="13" dur="500" fill="hold"/>
                                        <p:tgtEl>
                                          <p:spTgt spid="71475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71475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14755">
                                            <p:txEl>
                                              <p:pRg st="1" end="1"/>
                                            </p:txEl>
                                          </p:spTgt>
                                        </p:tgtEl>
                                        <p:attrNameLst>
                                          <p:attrName>style.visibility</p:attrName>
                                        </p:attrNameLst>
                                      </p:cBhvr>
                                      <p:to>
                                        <p:strVal val="visible"/>
                                      </p:to>
                                    </p:set>
                                    <p:anim calcmode="lin" valueType="num">
                                      <p:cBhvr>
                                        <p:cTn id="19" dur="500" fill="hold"/>
                                        <p:tgtEl>
                                          <p:spTgt spid="71475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71475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714756"/>
                                        </p:tgtEl>
                                        <p:attrNameLst>
                                          <p:attrName>style.visibility</p:attrName>
                                        </p:attrNameLst>
                                      </p:cBhvr>
                                      <p:to>
                                        <p:strVal val="visible"/>
                                      </p:to>
                                    </p:set>
                                    <p:animEffect transition="in" filter="box(in)">
                                      <p:cBhvr>
                                        <p:cTn id="30" dur="500"/>
                                        <p:tgtEl>
                                          <p:spTgt spid="7147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14757"/>
                                        </p:tgtEl>
                                        <p:attrNameLst>
                                          <p:attrName>style.visibility</p:attrName>
                                        </p:attrNameLst>
                                      </p:cBhvr>
                                      <p:to>
                                        <p:strVal val="visible"/>
                                      </p:to>
                                    </p:set>
                                    <p:animEffect transition="in" filter="box(in)">
                                      <p:cBhvr>
                                        <p:cTn id="35" dur="500"/>
                                        <p:tgtEl>
                                          <p:spTgt spid="71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build="p" animBg="1"/>
      <p:bldP spid="714756" grpId="0" animBg="1"/>
      <p:bldP spid="7147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a:extLst>
              <a:ext uri="{FF2B5EF4-FFF2-40B4-BE49-F238E27FC236}">
                <a16:creationId xmlns:a16="http://schemas.microsoft.com/office/drawing/2014/main" id="{2038BECB-AA58-49C1-9EEF-20FC9A4A14D6}"/>
              </a:ext>
            </a:extLst>
          </p:cNvPr>
          <p:cNvSpPr>
            <a:spLocks noGrp="1" noChangeArrowheads="1"/>
          </p:cNvSpPr>
          <p:nvPr>
            <p:ph type="title"/>
          </p:nvPr>
        </p:nvSpPr>
        <p:spPr bwMode="auto">
          <a:xfrm>
            <a:off x="2208213" y="620714"/>
            <a:ext cx="7772400" cy="136842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b="1" dirty="0">
                <a:effectLst>
                  <a:outerShdw blurRad="38100" dist="38100" dir="2700000" algn="tl">
                    <a:srgbClr val="C0C0C0"/>
                  </a:outerShdw>
                </a:effectLst>
                <a:ea typeface="楷体_GB2312" pitchFamily="49" charset="-122"/>
              </a:rPr>
              <a:t>无风险资产和风险资产概念</a:t>
            </a:r>
            <a:br>
              <a:rPr lang="en-US" altLang="zh-CN" b="1" dirty="0">
                <a:effectLst>
                  <a:outerShdw blurRad="38100" dist="38100" dir="2700000" algn="tl">
                    <a:srgbClr val="C0C0C0"/>
                  </a:outerShdw>
                </a:effectLst>
                <a:ea typeface="楷体_GB2312" pitchFamily="49" charset="-122"/>
              </a:rPr>
            </a:br>
            <a:r>
              <a:rPr lang="en-US" altLang="zh-CN" sz="3600" dirty="0">
                <a:effectLst>
                  <a:outerShdw blurRad="38100" dist="38100" dir="2700000" algn="tl">
                    <a:srgbClr val="C0C0C0"/>
                  </a:outerShdw>
                </a:effectLst>
                <a:ea typeface="宋体" pitchFamily="2" charset="-122"/>
              </a:rPr>
              <a:t>The Riskless Asset and Risky Asset</a:t>
            </a:r>
            <a:br>
              <a:rPr lang="en-US" altLang="zh-CN" dirty="0">
                <a:effectLst>
                  <a:outerShdw blurRad="38100" dist="38100" dir="2700000" algn="tl">
                    <a:srgbClr val="C0C0C0"/>
                  </a:outerShdw>
                </a:effectLst>
                <a:ea typeface="宋体" pitchFamily="2" charset="-122"/>
              </a:rPr>
            </a:br>
            <a:endParaRPr lang="zh-CN" altLang="en-US" sz="4000" dirty="0">
              <a:effectLst>
                <a:outerShdw blurRad="38100" dist="38100" dir="2700000" algn="tl">
                  <a:srgbClr val="C0C0C0"/>
                </a:outerShdw>
              </a:effectLst>
              <a:ea typeface="宋体" pitchFamily="2" charset="-122"/>
            </a:endParaRPr>
          </a:p>
        </p:txBody>
      </p:sp>
      <p:sp>
        <p:nvSpPr>
          <p:cNvPr id="715779" name="Rectangle 3">
            <a:extLst>
              <a:ext uri="{FF2B5EF4-FFF2-40B4-BE49-F238E27FC236}">
                <a16:creationId xmlns:a16="http://schemas.microsoft.com/office/drawing/2014/main" id="{0BA13267-E141-4D95-AB28-98E7BC30FEFD}"/>
              </a:ext>
            </a:extLst>
          </p:cNvPr>
          <p:cNvSpPr>
            <a:spLocks noGrp="1" noChangeArrowheads="1"/>
          </p:cNvSpPr>
          <p:nvPr>
            <p:ph type="body" idx="1"/>
          </p:nvPr>
        </p:nvSpPr>
        <p:spPr>
          <a:xfrm>
            <a:off x="733425" y="1989139"/>
            <a:ext cx="10572750" cy="3960812"/>
          </a:xfrm>
        </p:spPr>
        <p:txBody>
          <a:bodyPr/>
          <a:lstStyle/>
          <a:p>
            <a:pPr>
              <a:lnSpc>
                <a:spcPct val="125000"/>
              </a:lnSpc>
            </a:pPr>
            <a:r>
              <a:rPr lang="zh-CN" altLang="en-US" sz="2800" b="1" dirty="0">
                <a:solidFill>
                  <a:srgbClr val="FF0000"/>
                </a:solidFill>
                <a:ea typeface="宋体" panose="02010600030101010101" pitchFamily="2" charset="-122"/>
              </a:rPr>
              <a:t>无风险资产</a:t>
            </a:r>
            <a:r>
              <a:rPr lang="zh-CN" altLang="en-US" sz="2800" b="1" dirty="0">
                <a:ea typeface="宋体" panose="02010600030101010101" pitchFamily="2" charset="-122"/>
              </a:rPr>
              <a:t>被定义为一种证券，该证券在投资者分析和决策期界（</a:t>
            </a:r>
            <a:r>
              <a:rPr lang="en-US" altLang="zh-CN" sz="2800" b="1" dirty="0">
                <a:ea typeface="宋体" panose="02010600030101010101" pitchFamily="2" charset="-122"/>
              </a:rPr>
              <a:t>decision horizon</a:t>
            </a:r>
            <a:r>
              <a:rPr lang="zh-CN" altLang="en-US" sz="2800" b="1" dirty="0">
                <a:ea typeface="宋体" panose="02010600030101010101" pitchFamily="2" charset="-122"/>
              </a:rPr>
              <a:t>）内，对某一货币计价单位而言提供完全可以预测的收益率。比如国库券。</a:t>
            </a:r>
            <a:endParaRPr lang="en-US" altLang="zh-CN" sz="2800" b="1" dirty="0">
              <a:solidFill>
                <a:srgbClr val="FF3300"/>
              </a:solidFill>
              <a:ea typeface="宋体" panose="02010600030101010101" pitchFamily="2" charset="-122"/>
            </a:endParaRPr>
          </a:p>
          <a:p>
            <a:pPr lvl="1">
              <a:lnSpc>
                <a:spcPct val="125000"/>
              </a:lnSpc>
              <a:buSzPct val="85000"/>
              <a:buFont typeface="Times New Roman" panose="02020603050405020304" pitchFamily="18" charset="0"/>
              <a:buChar char="–"/>
            </a:pPr>
            <a:r>
              <a:rPr lang="zh-CN" altLang="en-US" sz="2400" b="1" dirty="0">
                <a:ea typeface="宋体" panose="02010600030101010101" pitchFamily="2" charset="-122"/>
              </a:rPr>
              <a:t>当投资者未确定时，无风险资产指交易期界（</a:t>
            </a:r>
            <a:r>
              <a:rPr lang="en-US" altLang="zh-CN" sz="2400" b="1" dirty="0">
                <a:ea typeface="宋体" panose="02010600030101010101" pitchFamily="2" charset="-122"/>
              </a:rPr>
              <a:t>trading horizon</a:t>
            </a:r>
            <a:r>
              <a:rPr lang="zh-CN" altLang="en-US" sz="2400" b="1" dirty="0">
                <a:ea typeface="宋体" panose="02010600030101010101" pitchFamily="2" charset="-122"/>
              </a:rPr>
              <a:t>）内可预测收益率的资产。如果以美元为记账单位，交易期界是</a:t>
            </a:r>
            <a:r>
              <a:rPr lang="en-US" altLang="zh-CN" sz="2400" b="1" dirty="0">
                <a:ea typeface="宋体" panose="02010600030101010101" pitchFamily="2" charset="-122"/>
              </a:rPr>
              <a:t>1</a:t>
            </a:r>
            <a:r>
              <a:rPr lang="zh-CN" altLang="en-US" sz="2400" b="1" dirty="0">
                <a:ea typeface="宋体" panose="02010600030101010101" pitchFamily="2" charset="-122"/>
              </a:rPr>
              <a:t>天，无风险收益率是第</a:t>
            </a:r>
            <a:r>
              <a:rPr lang="en-US" altLang="zh-CN" sz="2400" b="1" dirty="0">
                <a:ea typeface="宋体" panose="02010600030101010101" pitchFamily="2" charset="-122"/>
              </a:rPr>
              <a:t>2</a:t>
            </a:r>
            <a:r>
              <a:rPr lang="zh-CN" altLang="en-US" sz="2400" b="1" dirty="0">
                <a:ea typeface="宋体" panose="02010600030101010101" pitchFamily="2" charset="-122"/>
              </a:rPr>
              <a:t>天到期的国库券的收益率。</a:t>
            </a:r>
            <a:endParaRPr lang="en-US" altLang="zh-CN" sz="2400" b="1" dirty="0">
              <a:ea typeface="宋体" panose="02010600030101010101" pitchFamily="2" charset="-122"/>
            </a:endParaRPr>
          </a:p>
          <a:p>
            <a:pPr>
              <a:lnSpc>
                <a:spcPct val="125000"/>
              </a:lnSpc>
              <a:buSzPct val="85000"/>
              <a:buFont typeface="Times New Roman" panose="02020603050405020304" pitchFamily="18" charset="0"/>
              <a:buChar char="–"/>
            </a:pPr>
            <a:r>
              <a:rPr lang="zh-CN" altLang="en-US" sz="2800" b="1" dirty="0">
                <a:solidFill>
                  <a:srgbClr val="FF3300"/>
                </a:solidFill>
                <a:ea typeface="宋体" panose="02010600030101010101" pitchFamily="2" charset="-122"/>
              </a:rPr>
              <a:t>风险资产</a:t>
            </a:r>
            <a:r>
              <a:rPr lang="zh-CN" altLang="en-US" sz="2800" b="1" dirty="0">
                <a:ea typeface="宋体" panose="02010600030101010101" pitchFamily="2" charset="-122"/>
              </a:rPr>
              <a:t>是指在投资者分析和决策期界（</a:t>
            </a:r>
            <a:r>
              <a:rPr lang="en-US" altLang="zh-CN" sz="2800" b="1" dirty="0">
                <a:ea typeface="宋体" panose="02010600030101010101" pitchFamily="2" charset="-122"/>
              </a:rPr>
              <a:t>decision horizon</a:t>
            </a:r>
            <a:r>
              <a:rPr lang="zh-CN" altLang="en-US" sz="2800" b="1" dirty="0">
                <a:ea typeface="宋体" panose="02010600030101010101" pitchFamily="2" charset="-122"/>
              </a:rPr>
              <a:t>）内，收益率不能事前被确定或完全可预测的资产。比如股票。</a:t>
            </a:r>
            <a:endParaRPr lang="en-US" altLang="zh-CN" sz="2800" b="1" dirty="0">
              <a:solidFill>
                <a:srgbClr val="FF3300"/>
              </a:solidFill>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wipe(up)">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blinds(horizontal)">
                                      <p:cBhvr>
                                        <p:cTn id="12" dur="500"/>
                                        <p:tgtEl>
                                          <p:spTgt spid="71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209800" y="335707"/>
            <a:ext cx="7772400" cy="1143000"/>
          </a:xfrm>
        </p:spPr>
        <p:txBody>
          <a:bodyPr/>
          <a:lstStyle/>
          <a:p>
            <a:r>
              <a:rPr lang="zh-CN" altLang="en-US" b="1" dirty="0"/>
              <a:t>投资组合收益的概念</a:t>
            </a:r>
            <a:endParaRPr lang="zh-CN" altLang="zh-CN" b="1" dirty="0"/>
          </a:p>
        </p:txBody>
      </p:sp>
      <p:sp>
        <p:nvSpPr>
          <p:cNvPr id="16387" name="Rectangle 3"/>
          <p:cNvSpPr>
            <a:spLocks noGrp="1" noRot="1" noChangeArrowheads="1"/>
          </p:cNvSpPr>
          <p:nvPr>
            <p:ph idx="1"/>
          </p:nvPr>
        </p:nvSpPr>
        <p:spPr>
          <a:xfrm>
            <a:off x="962025" y="1207418"/>
            <a:ext cx="10382250" cy="2736304"/>
          </a:xfrm>
        </p:spPr>
        <p:txBody>
          <a:bodyPr/>
          <a:lstStyle/>
          <a:p>
            <a:pPr algn="just"/>
            <a:r>
              <a:rPr lang="zh-CN" altLang="en-US" sz="2800" dirty="0">
                <a:latin typeface="Cambria Math" pitchFamily="18" charset="0"/>
                <a:ea typeface="华文宋体" pitchFamily="2" charset="-122"/>
              </a:rPr>
              <a:t>投资组合（</a:t>
            </a:r>
            <a:r>
              <a:rPr lang="en-US" altLang="zh-CN" sz="2800" dirty="0">
                <a:latin typeface="Cambria Math" pitchFamily="18" charset="0"/>
                <a:ea typeface="华文宋体" pitchFamily="2" charset="-122"/>
              </a:rPr>
              <a:t>Portfolio</a:t>
            </a:r>
            <a:r>
              <a:rPr lang="zh-CN" altLang="en-US" sz="2800" dirty="0">
                <a:latin typeface="Cambria Math" pitchFamily="18" charset="0"/>
                <a:ea typeface="华文宋体" pitchFamily="2" charset="-122"/>
              </a:rPr>
              <a:t>）是指投资者将投资资金配置在不同的资产上所形成的资产组合。投资组合的收益等于各资产收益的加总。</a:t>
            </a:r>
            <a:endParaRPr lang="en-US" altLang="zh-CN" sz="2800" dirty="0">
              <a:latin typeface="Cambria Math" pitchFamily="18" charset="0"/>
              <a:ea typeface="华文宋体" pitchFamily="2" charset="-122"/>
            </a:endParaRPr>
          </a:p>
          <a:p>
            <a:pPr algn="just"/>
            <a:r>
              <a:rPr lang="zh-CN" altLang="en-US" sz="2800" dirty="0">
                <a:latin typeface="Cambria Math" pitchFamily="18" charset="0"/>
                <a:ea typeface="Cambria Math" pitchFamily="18" charset="0"/>
              </a:rPr>
              <a:t>举例：某投资者将</a:t>
            </a:r>
            <a:r>
              <a:rPr lang="en-US" altLang="zh-CN" sz="2800" dirty="0">
                <a:latin typeface="Cambria Math" pitchFamily="18" charset="0"/>
                <a:ea typeface="Cambria Math" pitchFamily="18" charset="0"/>
              </a:rPr>
              <a:t>100</a:t>
            </a:r>
            <a:r>
              <a:rPr lang="zh-CN" altLang="en-US" sz="2800" dirty="0">
                <a:latin typeface="Cambria Math" pitchFamily="18" charset="0"/>
                <a:ea typeface="Cambria Math" pitchFamily="18" charset="0"/>
              </a:rPr>
              <a:t>万资金中的</a:t>
            </a:r>
            <a:r>
              <a:rPr lang="en-US" altLang="zh-CN" sz="2800" dirty="0">
                <a:latin typeface="Cambria Math" pitchFamily="18" charset="0"/>
                <a:ea typeface="Cambria Math" pitchFamily="18" charset="0"/>
              </a:rPr>
              <a:t>40%</a:t>
            </a:r>
            <a:r>
              <a:rPr lang="zh-CN" altLang="en-US" sz="2800" dirty="0">
                <a:latin typeface="Cambria Math" pitchFamily="18" charset="0"/>
                <a:ea typeface="Cambria Math" pitchFamily="18" charset="0"/>
              </a:rPr>
              <a:t>投资于债券，</a:t>
            </a:r>
            <a:r>
              <a:rPr lang="en-US" altLang="zh-CN" sz="2800" dirty="0">
                <a:latin typeface="Cambria Math" pitchFamily="18" charset="0"/>
                <a:ea typeface="Cambria Math" pitchFamily="18" charset="0"/>
              </a:rPr>
              <a:t>60%</a:t>
            </a:r>
            <a:r>
              <a:rPr lang="zh-CN" altLang="en-US" sz="2800" dirty="0">
                <a:latin typeface="Cambria Math" pitchFamily="18" charset="0"/>
                <a:ea typeface="Cambria Math" pitchFamily="18" charset="0"/>
              </a:rPr>
              <a:t>投资于股票。如果债券利率为</a:t>
            </a:r>
            <a:r>
              <a:rPr lang="en-US" altLang="zh-CN" sz="2800" dirty="0">
                <a:latin typeface="Cambria Math" pitchFamily="18" charset="0"/>
                <a:ea typeface="Cambria Math" pitchFamily="18" charset="0"/>
              </a:rPr>
              <a:t>6%</a:t>
            </a:r>
            <a:r>
              <a:rPr lang="zh-CN" altLang="en-US" sz="2800" dirty="0">
                <a:latin typeface="Cambria Math" pitchFamily="18" charset="0"/>
                <a:ea typeface="Cambria Math" pitchFamily="18" charset="0"/>
              </a:rPr>
              <a:t>，股票收益为</a:t>
            </a:r>
            <a:r>
              <a:rPr lang="en-US" altLang="zh-CN" sz="2800" dirty="0">
                <a:latin typeface="Cambria Math" pitchFamily="18" charset="0"/>
                <a:ea typeface="Cambria Math" pitchFamily="18" charset="0"/>
              </a:rPr>
              <a:t>10%</a:t>
            </a:r>
            <a:r>
              <a:rPr lang="zh-CN" altLang="en-US" sz="2800" dirty="0">
                <a:latin typeface="Cambria Math" pitchFamily="18" charset="0"/>
                <a:ea typeface="Cambria Math" pitchFamily="18" charset="0"/>
              </a:rPr>
              <a:t>，则投资组合收益及收益率是多少？</a:t>
            </a:r>
            <a:endParaRPr lang="en-US" altLang="zh-CN" sz="2800" dirty="0">
              <a:latin typeface="Cambria Math" pitchFamily="18" charset="0"/>
              <a:ea typeface="Cambria Math" pitchFamily="18" charset="0"/>
            </a:endParaRPr>
          </a:p>
          <a:p>
            <a:pPr algn="just"/>
            <a:r>
              <a:rPr lang="zh-CN" altLang="en-US" sz="2800" dirty="0">
                <a:latin typeface="Cambria Math" pitchFamily="18" charset="0"/>
                <a:ea typeface="Cambria Math" pitchFamily="18" charset="0"/>
              </a:rPr>
              <a:t>答：投资组合收益</a:t>
            </a:r>
            <a:r>
              <a:rPr lang="en-US" altLang="zh-CN" sz="2800" dirty="0">
                <a:latin typeface="Cambria Math" pitchFamily="18" charset="0"/>
                <a:ea typeface="Cambria Math" pitchFamily="18" charset="0"/>
              </a:rPr>
              <a:t>=100</a:t>
            </a:r>
            <a:r>
              <a:rPr lang="zh-CN" altLang="en-US" sz="2800" dirty="0">
                <a:latin typeface="Cambria Math" pitchFamily="18" charset="0"/>
                <a:ea typeface="Cambria Math" pitchFamily="18" charset="0"/>
              </a:rPr>
              <a:t>*</a:t>
            </a:r>
            <a:r>
              <a:rPr lang="en-US" altLang="zh-CN" sz="2800" dirty="0">
                <a:latin typeface="Cambria Math" pitchFamily="18" charset="0"/>
                <a:ea typeface="Cambria Math" pitchFamily="18" charset="0"/>
              </a:rPr>
              <a:t>40%</a:t>
            </a:r>
            <a:r>
              <a:rPr lang="zh-CN" altLang="en-US" sz="2800" dirty="0">
                <a:latin typeface="Cambria Math" pitchFamily="18" charset="0"/>
                <a:ea typeface="Cambria Math" pitchFamily="18" charset="0"/>
              </a:rPr>
              <a:t>*</a:t>
            </a:r>
            <a:r>
              <a:rPr lang="en-US" altLang="zh-CN" sz="2800" dirty="0">
                <a:latin typeface="Cambria Math" pitchFamily="18" charset="0"/>
                <a:ea typeface="Cambria Math" pitchFamily="18" charset="0"/>
              </a:rPr>
              <a:t>6%+100</a:t>
            </a:r>
            <a:r>
              <a:rPr lang="zh-CN" altLang="en-US" sz="2800" dirty="0">
                <a:latin typeface="Cambria Math" pitchFamily="18" charset="0"/>
                <a:ea typeface="Cambria Math" pitchFamily="18" charset="0"/>
              </a:rPr>
              <a:t>*</a:t>
            </a:r>
            <a:r>
              <a:rPr lang="en-US" altLang="zh-CN" sz="2800" dirty="0">
                <a:latin typeface="Cambria Math" pitchFamily="18" charset="0"/>
                <a:ea typeface="Cambria Math" pitchFamily="18" charset="0"/>
              </a:rPr>
              <a:t>60%</a:t>
            </a:r>
            <a:r>
              <a:rPr lang="zh-CN" altLang="en-US" sz="2800" dirty="0">
                <a:latin typeface="Cambria Math" pitchFamily="18" charset="0"/>
                <a:ea typeface="Cambria Math" pitchFamily="18" charset="0"/>
              </a:rPr>
              <a:t>*</a:t>
            </a:r>
            <a:r>
              <a:rPr lang="en-US" altLang="zh-CN" sz="2800" dirty="0">
                <a:latin typeface="Cambria Math" pitchFamily="18" charset="0"/>
                <a:ea typeface="Cambria Math" pitchFamily="18" charset="0"/>
              </a:rPr>
              <a:t>10%=8.4</a:t>
            </a:r>
            <a:r>
              <a:rPr lang="zh-CN" altLang="en-US" sz="2800" dirty="0">
                <a:latin typeface="Cambria Math" pitchFamily="18" charset="0"/>
                <a:ea typeface="Cambria Math" pitchFamily="18" charset="0"/>
              </a:rPr>
              <a:t>万</a:t>
            </a:r>
            <a:endParaRPr lang="en-US" altLang="zh-CN" sz="2800" dirty="0">
              <a:latin typeface="Cambria Math" pitchFamily="18" charset="0"/>
              <a:ea typeface="Cambria Math" pitchFamily="18" charset="0"/>
            </a:endParaRPr>
          </a:p>
          <a:p>
            <a:pPr marL="0" indent="0" algn="just">
              <a:buNone/>
            </a:pPr>
            <a:r>
              <a:rPr lang="zh-CN" altLang="en-US" sz="2800" dirty="0">
                <a:latin typeface="Cambria Math" pitchFamily="18" charset="0"/>
                <a:ea typeface="Cambria Math" pitchFamily="18" charset="0"/>
              </a:rPr>
              <a:t>             投资组合收益率</a:t>
            </a:r>
            <a:r>
              <a:rPr lang="en-US" altLang="zh-CN" sz="2800" dirty="0" err="1">
                <a:latin typeface="Cambria Math" pitchFamily="18" charset="0"/>
                <a:ea typeface="Cambria Math" pitchFamily="18" charset="0"/>
              </a:rPr>
              <a:t>r</a:t>
            </a:r>
            <a:r>
              <a:rPr lang="en-US" altLang="zh-CN" sz="2800" baseline="-25000" dirty="0" err="1">
                <a:latin typeface="Cambria Math" pitchFamily="18" charset="0"/>
                <a:ea typeface="Cambria Math" pitchFamily="18" charset="0"/>
              </a:rPr>
              <a:t>p</a:t>
            </a:r>
            <a:r>
              <a:rPr lang="en-US" altLang="zh-CN" sz="2800" dirty="0">
                <a:latin typeface="Cambria Math" pitchFamily="18" charset="0"/>
                <a:ea typeface="Cambria Math" pitchFamily="18" charset="0"/>
              </a:rPr>
              <a:t>=8.4/100=8.4%=40%*6%+60%*10%</a:t>
            </a:r>
          </a:p>
          <a:p>
            <a:pPr algn="just"/>
            <a:endParaRPr lang="en-US" altLang="zh-CN" sz="2800" dirty="0">
              <a:latin typeface="Cambria Math" pitchFamily="18" charset="0"/>
              <a:ea typeface="Cambria Math" pitchFamily="18" charset="0"/>
            </a:endParaRPr>
          </a:p>
        </p:txBody>
      </p:sp>
      <p:graphicFrame>
        <p:nvGraphicFramePr>
          <p:cNvPr id="3" name="表格 2">
            <a:extLst>
              <a:ext uri="{FF2B5EF4-FFF2-40B4-BE49-F238E27FC236}">
                <a16:creationId xmlns:a16="http://schemas.microsoft.com/office/drawing/2014/main" id="{03328103-D6D6-4261-8E60-2552897E0856}"/>
              </a:ext>
            </a:extLst>
          </p:cNvPr>
          <p:cNvGraphicFramePr>
            <a:graphicFrameLocks noGrp="1"/>
          </p:cNvGraphicFramePr>
          <p:nvPr>
            <p:extLst>
              <p:ext uri="{D42A27DB-BD31-4B8C-83A1-F6EECF244321}">
                <p14:modId xmlns:p14="http://schemas.microsoft.com/office/powerpoint/2010/main" val="3713177641"/>
              </p:ext>
            </p:extLst>
          </p:nvPr>
        </p:nvGraphicFramePr>
        <p:xfrm>
          <a:off x="2124075" y="5150202"/>
          <a:ext cx="7658100" cy="1244600"/>
        </p:xfrm>
        <a:graphic>
          <a:graphicData uri="http://schemas.openxmlformats.org/drawingml/2006/table">
            <a:tbl>
              <a:tblPr>
                <a:tableStyleId>{5C22544A-7EE6-4342-B048-85BDC9FD1C3A}</a:tableStyleId>
              </a:tblPr>
              <a:tblGrid>
                <a:gridCol w="1432451">
                  <a:extLst>
                    <a:ext uri="{9D8B030D-6E8A-4147-A177-3AD203B41FA5}">
                      <a16:colId xmlns:a16="http://schemas.microsoft.com/office/drawing/2014/main" val="1396150769"/>
                    </a:ext>
                  </a:extLst>
                </a:gridCol>
                <a:gridCol w="2479240">
                  <a:extLst>
                    <a:ext uri="{9D8B030D-6E8A-4147-A177-3AD203B41FA5}">
                      <a16:colId xmlns:a16="http://schemas.microsoft.com/office/drawing/2014/main" val="3361496152"/>
                    </a:ext>
                  </a:extLst>
                </a:gridCol>
                <a:gridCol w="2313958">
                  <a:extLst>
                    <a:ext uri="{9D8B030D-6E8A-4147-A177-3AD203B41FA5}">
                      <a16:colId xmlns:a16="http://schemas.microsoft.com/office/drawing/2014/main" val="2626220859"/>
                    </a:ext>
                  </a:extLst>
                </a:gridCol>
                <a:gridCol w="1432451">
                  <a:extLst>
                    <a:ext uri="{9D8B030D-6E8A-4147-A177-3AD203B41FA5}">
                      <a16:colId xmlns:a16="http://schemas.microsoft.com/office/drawing/2014/main" val="3825023666"/>
                    </a:ext>
                  </a:extLst>
                </a:gridCol>
              </a:tblGrid>
              <a:tr h="177800">
                <a:tc>
                  <a:txBody>
                    <a:bodyPr/>
                    <a:lstStyle/>
                    <a:p>
                      <a:pPr algn="ctr" fontAlgn="ct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zh-CN" altLang="en-US" sz="2000" u="none" strike="noStrike">
                          <a:effectLst/>
                        </a:rPr>
                        <a:t>期初投资额（万）</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zh-CN" altLang="en-US" sz="2000" u="none" strike="noStrike">
                          <a:effectLst/>
                        </a:rPr>
                        <a:t>期末价值（万）</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zh-CN" altLang="en-US" sz="2000" u="none" strike="noStrike">
                          <a:effectLst/>
                        </a:rPr>
                        <a:t>收益率</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extLst>
                  <a:ext uri="{0D108BD9-81ED-4DB2-BD59-A6C34878D82A}">
                    <a16:rowId xmlns:a16="http://schemas.microsoft.com/office/drawing/2014/main" val="1404966977"/>
                  </a:ext>
                </a:extLst>
              </a:tr>
              <a:tr h="177800">
                <a:tc>
                  <a:txBody>
                    <a:bodyPr/>
                    <a:lstStyle/>
                    <a:p>
                      <a:pPr algn="ctr" fontAlgn="ctr"/>
                      <a:r>
                        <a:rPr lang="zh-CN" altLang="en-US" sz="2000" u="none" strike="noStrike">
                          <a:effectLst/>
                        </a:rPr>
                        <a:t>债券</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40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42.4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extLst>
                  <a:ext uri="{0D108BD9-81ED-4DB2-BD59-A6C34878D82A}">
                    <a16:rowId xmlns:a16="http://schemas.microsoft.com/office/drawing/2014/main" val="1109982477"/>
                  </a:ext>
                </a:extLst>
              </a:tr>
              <a:tr h="177800">
                <a:tc>
                  <a:txBody>
                    <a:bodyPr/>
                    <a:lstStyle/>
                    <a:p>
                      <a:pPr algn="ctr" fontAlgn="ctr"/>
                      <a:r>
                        <a:rPr lang="zh-CN" altLang="en-US" sz="2000" u="none" strike="noStrike">
                          <a:effectLst/>
                        </a:rPr>
                        <a:t>股票</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60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dirty="0">
                          <a:effectLst/>
                        </a:rPr>
                        <a:t>66.0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10%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extLst>
                  <a:ext uri="{0D108BD9-81ED-4DB2-BD59-A6C34878D82A}">
                    <a16:rowId xmlns:a16="http://schemas.microsoft.com/office/drawing/2014/main" val="1811179490"/>
                  </a:ext>
                </a:extLst>
              </a:tr>
              <a:tr h="177800">
                <a:tc>
                  <a:txBody>
                    <a:bodyPr/>
                    <a:lstStyle/>
                    <a:p>
                      <a:pPr algn="ctr" fontAlgn="ctr"/>
                      <a:r>
                        <a:rPr lang="zh-CN" altLang="en-US" sz="2000" u="none" strike="noStrike" dirty="0">
                          <a:effectLst/>
                        </a:rPr>
                        <a:t>投资组合</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100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a:effectLst/>
                        </a:rPr>
                        <a:t>108.4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tc>
                  <a:txBody>
                    <a:bodyPr/>
                    <a:lstStyle/>
                    <a:p>
                      <a:pPr algn="ctr" fontAlgn="ctr"/>
                      <a:r>
                        <a:rPr lang="en-US" altLang="zh-CN" sz="2000" u="none" strike="noStrike" dirty="0">
                          <a:effectLst/>
                        </a:rPr>
                        <a:t>8.40%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chemeClr val="accent2"/>
                    </a:solidFill>
                  </a:tcPr>
                </a:tc>
                <a:extLst>
                  <a:ext uri="{0D108BD9-81ED-4DB2-BD59-A6C34878D82A}">
                    <a16:rowId xmlns:a16="http://schemas.microsoft.com/office/drawing/2014/main" val="2383332758"/>
                  </a:ext>
                </a:extLst>
              </a:tr>
            </a:tbl>
          </a:graphicData>
        </a:graphic>
      </p:graphicFrame>
    </p:spTree>
    <p:extLst>
      <p:ext uri="{BB962C8B-B14F-4D97-AF65-F5344CB8AC3E}">
        <p14:creationId xmlns:p14="http://schemas.microsoft.com/office/powerpoint/2010/main" val="138588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down)">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down)">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106216" y="184609"/>
            <a:ext cx="7772400" cy="1143000"/>
          </a:xfrm>
        </p:spPr>
        <p:txBody>
          <a:bodyPr/>
          <a:lstStyle/>
          <a:p>
            <a:r>
              <a:rPr lang="zh-CN" altLang="en-US" b="1" dirty="0"/>
              <a:t>投资组合风险的概念</a:t>
            </a:r>
            <a:endParaRPr lang="zh-CN" altLang="zh-CN" b="1" dirty="0"/>
          </a:p>
        </p:txBody>
      </p:sp>
      <p:sp>
        <p:nvSpPr>
          <p:cNvPr id="16387" name="Rectangle 3"/>
          <p:cNvSpPr>
            <a:spLocks noGrp="1" noRot="1" noChangeArrowheads="1"/>
          </p:cNvSpPr>
          <p:nvPr>
            <p:ph idx="1"/>
          </p:nvPr>
        </p:nvSpPr>
        <p:spPr>
          <a:xfrm>
            <a:off x="323850" y="902618"/>
            <a:ext cx="11492706" cy="1383382"/>
          </a:xfrm>
        </p:spPr>
        <p:txBody>
          <a:bodyPr/>
          <a:lstStyle/>
          <a:p>
            <a:pPr algn="just"/>
            <a:r>
              <a:rPr lang="zh-CN" altLang="en-US" sz="2000" dirty="0">
                <a:latin typeface="Cambria Math" pitchFamily="18" charset="0"/>
                <a:ea typeface="Cambria Math" pitchFamily="18" charset="0"/>
              </a:rPr>
              <a:t>投资组合风险指投资组合收益损失的可能性，通常用收益率的标准差进行衡量。标准差越大风险越大。</a:t>
            </a:r>
            <a:endParaRPr lang="en-US" altLang="zh-CN" sz="2000" dirty="0">
              <a:latin typeface="Cambria Math" pitchFamily="18" charset="0"/>
              <a:ea typeface="Cambria Math" pitchFamily="18" charset="0"/>
            </a:endParaRPr>
          </a:p>
          <a:p>
            <a:pPr algn="just"/>
            <a:r>
              <a:rPr lang="zh-CN" altLang="en-US" sz="2000" dirty="0">
                <a:latin typeface="Cambria Math" pitchFamily="18" charset="0"/>
                <a:ea typeface="Cambria Math" pitchFamily="18" charset="0"/>
              </a:rPr>
              <a:t>举例：某投资者将</a:t>
            </a:r>
            <a:r>
              <a:rPr lang="en-US" altLang="zh-CN" sz="2000" dirty="0">
                <a:latin typeface="Cambria Math" pitchFamily="18" charset="0"/>
                <a:ea typeface="Cambria Math" pitchFamily="18" charset="0"/>
              </a:rPr>
              <a:t>100</a:t>
            </a:r>
            <a:r>
              <a:rPr lang="zh-CN" altLang="en-US" sz="2000" dirty="0">
                <a:latin typeface="Cambria Math" pitchFamily="18" charset="0"/>
                <a:ea typeface="Cambria Math" pitchFamily="18" charset="0"/>
              </a:rPr>
              <a:t>万资金中的</a:t>
            </a:r>
            <a:r>
              <a:rPr lang="en-US" altLang="zh-CN" sz="2000" dirty="0">
                <a:latin typeface="Cambria Math" pitchFamily="18" charset="0"/>
                <a:ea typeface="Cambria Math" pitchFamily="18" charset="0"/>
              </a:rPr>
              <a:t>40%</a:t>
            </a:r>
            <a:r>
              <a:rPr lang="zh-CN" altLang="en-US" sz="2000" dirty="0">
                <a:latin typeface="Cambria Math" pitchFamily="18" charset="0"/>
                <a:ea typeface="Cambria Math" pitchFamily="18" charset="0"/>
              </a:rPr>
              <a:t>投资于债券，</a:t>
            </a:r>
            <a:r>
              <a:rPr lang="en-US" altLang="zh-CN" sz="2000" dirty="0">
                <a:latin typeface="Cambria Math" pitchFamily="18" charset="0"/>
                <a:ea typeface="Cambria Math" pitchFamily="18" charset="0"/>
              </a:rPr>
              <a:t>60%</a:t>
            </a:r>
            <a:r>
              <a:rPr lang="zh-CN" altLang="en-US" sz="2000" dirty="0">
                <a:latin typeface="Cambria Math" pitchFamily="18" charset="0"/>
                <a:ea typeface="Cambria Math" pitchFamily="18" charset="0"/>
              </a:rPr>
              <a:t>投资于股票。如果债券利率为</a:t>
            </a:r>
            <a:r>
              <a:rPr lang="en-US" altLang="zh-CN" sz="2000" dirty="0">
                <a:latin typeface="Cambria Math" pitchFamily="18" charset="0"/>
                <a:ea typeface="Cambria Math" pitchFamily="18" charset="0"/>
              </a:rPr>
              <a:t>6%</a:t>
            </a:r>
            <a:r>
              <a:rPr lang="zh-CN" altLang="en-US" sz="2000" dirty="0">
                <a:latin typeface="Cambria Math" pitchFamily="18" charset="0"/>
                <a:ea typeface="Cambria Math" pitchFamily="18" charset="0"/>
              </a:rPr>
              <a:t>，股票收益乐观情形为</a:t>
            </a:r>
            <a:r>
              <a:rPr lang="en-US" altLang="zh-CN" sz="2000" dirty="0">
                <a:latin typeface="Cambria Math" pitchFamily="18" charset="0"/>
                <a:ea typeface="Cambria Math" pitchFamily="18" charset="0"/>
              </a:rPr>
              <a:t>30%</a:t>
            </a:r>
            <a:r>
              <a:rPr lang="zh-CN" altLang="en-US" sz="2000" dirty="0">
                <a:latin typeface="Cambria Math" pitchFamily="18" charset="0"/>
                <a:ea typeface="Cambria Math" pitchFamily="18" charset="0"/>
              </a:rPr>
              <a:t>，概率</a:t>
            </a:r>
            <a:r>
              <a:rPr lang="en-US" altLang="zh-CN" sz="2000" dirty="0">
                <a:latin typeface="Cambria Math" pitchFamily="18" charset="0"/>
                <a:ea typeface="Cambria Math" pitchFamily="18" charset="0"/>
              </a:rPr>
              <a:t>50%</a:t>
            </a:r>
            <a:r>
              <a:rPr lang="zh-CN" altLang="en-US" sz="2000" dirty="0">
                <a:latin typeface="Cambria Math" pitchFamily="18" charset="0"/>
                <a:ea typeface="Cambria Math" pitchFamily="18" charset="0"/>
              </a:rPr>
              <a:t>；悲观情形为</a:t>
            </a:r>
            <a:r>
              <a:rPr lang="en-US" altLang="zh-CN" sz="2000" dirty="0">
                <a:latin typeface="Cambria Math" pitchFamily="18" charset="0"/>
                <a:ea typeface="Cambria Math" pitchFamily="18" charset="0"/>
              </a:rPr>
              <a:t>-10%</a:t>
            </a:r>
            <a:r>
              <a:rPr lang="zh-CN" altLang="en-US" sz="2000" dirty="0">
                <a:latin typeface="Cambria Math" pitchFamily="18" charset="0"/>
                <a:ea typeface="Cambria Math" pitchFamily="18" charset="0"/>
              </a:rPr>
              <a:t>，概率</a:t>
            </a:r>
            <a:r>
              <a:rPr lang="en-US" altLang="zh-CN" sz="2000" dirty="0">
                <a:latin typeface="Cambria Math" pitchFamily="18" charset="0"/>
                <a:ea typeface="Cambria Math" pitchFamily="18" charset="0"/>
              </a:rPr>
              <a:t>50%</a:t>
            </a:r>
            <a:r>
              <a:rPr lang="zh-CN" altLang="en-US" sz="2000" dirty="0">
                <a:latin typeface="Cambria Math" pitchFamily="18" charset="0"/>
                <a:ea typeface="Cambria Math" pitchFamily="18" charset="0"/>
              </a:rPr>
              <a:t>。则投资组合预期收益、预期收益率、标准差各是多少？</a:t>
            </a:r>
            <a:endParaRPr lang="en-US" altLang="zh-CN" sz="2000" dirty="0">
              <a:latin typeface="Cambria Math" pitchFamily="18" charset="0"/>
              <a:ea typeface="Cambria Math" pitchFamily="18" charset="0"/>
            </a:endParaRPr>
          </a:p>
        </p:txBody>
      </p:sp>
      <p:sp>
        <p:nvSpPr>
          <p:cNvPr id="9" name="文本框 8">
            <a:extLst>
              <a:ext uri="{FF2B5EF4-FFF2-40B4-BE49-F238E27FC236}">
                <a16:creationId xmlns:a16="http://schemas.microsoft.com/office/drawing/2014/main" id="{9360CF4A-FA34-4ADD-91A0-B7B648C780DC}"/>
              </a:ext>
            </a:extLst>
          </p:cNvPr>
          <p:cNvSpPr txBox="1"/>
          <p:nvPr/>
        </p:nvSpPr>
        <p:spPr>
          <a:xfrm>
            <a:off x="104775" y="2590800"/>
            <a:ext cx="5626100" cy="923330"/>
          </a:xfrm>
          <a:prstGeom prst="rect">
            <a:avLst/>
          </a:prstGeom>
          <a:solidFill>
            <a:srgbClr val="92D050"/>
          </a:solidFill>
        </p:spPr>
        <p:txBody>
          <a:bodyPr wrap="square">
            <a:spAutoFit/>
          </a:bodyPr>
          <a:lstStyle/>
          <a:p>
            <a:pPr algn="just"/>
            <a:r>
              <a:rPr lang="zh-CN" altLang="en-US" sz="1800" dirty="0">
                <a:latin typeface="Cambria Math" pitchFamily="18" charset="0"/>
                <a:ea typeface="Cambria Math" pitchFamily="18" charset="0"/>
              </a:rPr>
              <a:t>乐观情形：</a:t>
            </a:r>
            <a:endParaRPr lang="en-US" altLang="zh-CN" sz="1800" dirty="0">
              <a:latin typeface="Cambria Math" pitchFamily="18" charset="0"/>
              <a:ea typeface="Cambria Math" pitchFamily="18" charset="0"/>
            </a:endParaRPr>
          </a:p>
          <a:p>
            <a:pPr algn="just"/>
            <a:r>
              <a:rPr lang="zh-CN" altLang="en-US" sz="1800" dirty="0">
                <a:latin typeface="Cambria Math" pitchFamily="18" charset="0"/>
                <a:ea typeface="Cambria Math" pitchFamily="18" charset="0"/>
              </a:rPr>
              <a:t>投资组合收益</a:t>
            </a:r>
            <a:r>
              <a:rPr lang="en-US" altLang="zh-CN" sz="1800" dirty="0">
                <a:latin typeface="Cambria Math" pitchFamily="18" charset="0"/>
                <a:ea typeface="Cambria Math" pitchFamily="18" charset="0"/>
              </a:rPr>
              <a:t>=100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40%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6%+100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60%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30%=20.4</a:t>
            </a:r>
            <a:r>
              <a:rPr lang="zh-CN" altLang="en-US" sz="1800" dirty="0">
                <a:latin typeface="Cambria Math" pitchFamily="18" charset="0"/>
                <a:ea typeface="Cambria Math" pitchFamily="18" charset="0"/>
              </a:rPr>
              <a:t>万</a:t>
            </a:r>
            <a:endParaRPr lang="en-US" altLang="zh-CN" sz="1800" dirty="0">
              <a:latin typeface="Cambria Math" pitchFamily="18" charset="0"/>
              <a:ea typeface="Cambria Math" pitchFamily="18" charset="0"/>
            </a:endParaRPr>
          </a:p>
          <a:p>
            <a:pPr algn="just"/>
            <a:r>
              <a:rPr lang="zh-CN" altLang="en-US" sz="1800" dirty="0">
                <a:latin typeface="Cambria Math" pitchFamily="18" charset="0"/>
                <a:ea typeface="Cambria Math" pitchFamily="18" charset="0"/>
              </a:rPr>
              <a:t>投资组合收益率</a:t>
            </a:r>
            <a:r>
              <a:rPr lang="en-US" altLang="zh-CN" sz="1800" dirty="0">
                <a:latin typeface="Cambria Math" pitchFamily="18" charset="0"/>
                <a:ea typeface="Cambria Math" pitchFamily="18" charset="0"/>
              </a:rPr>
              <a:t>=20.4/100=20.4%</a:t>
            </a:r>
          </a:p>
        </p:txBody>
      </p:sp>
      <p:sp>
        <p:nvSpPr>
          <p:cNvPr id="10" name="文本框 9">
            <a:extLst>
              <a:ext uri="{FF2B5EF4-FFF2-40B4-BE49-F238E27FC236}">
                <a16:creationId xmlns:a16="http://schemas.microsoft.com/office/drawing/2014/main" id="{50E95AA2-EE93-4CB8-BEA4-310E0EA853D9}"/>
              </a:ext>
            </a:extLst>
          </p:cNvPr>
          <p:cNvSpPr txBox="1"/>
          <p:nvPr/>
        </p:nvSpPr>
        <p:spPr>
          <a:xfrm>
            <a:off x="5805487" y="2590800"/>
            <a:ext cx="6111875" cy="923330"/>
          </a:xfrm>
          <a:prstGeom prst="rect">
            <a:avLst/>
          </a:prstGeom>
          <a:solidFill>
            <a:srgbClr val="92D050"/>
          </a:solidFill>
        </p:spPr>
        <p:txBody>
          <a:bodyPr wrap="square">
            <a:spAutoFit/>
          </a:bodyPr>
          <a:lstStyle/>
          <a:p>
            <a:pPr algn="just"/>
            <a:r>
              <a:rPr lang="zh-CN" altLang="en-US" sz="1800" dirty="0">
                <a:latin typeface="Cambria Math" pitchFamily="18" charset="0"/>
                <a:ea typeface="Cambria Math" pitchFamily="18" charset="0"/>
              </a:rPr>
              <a:t>悲观情形：</a:t>
            </a:r>
            <a:endParaRPr lang="en-US" altLang="zh-CN" sz="1800" dirty="0">
              <a:latin typeface="Cambria Math" pitchFamily="18" charset="0"/>
              <a:ea typeface="Cambria Math" pitchFamily="18" charset="0"/>
            </a:endParaRPr>
          </a:p>
          <a:p>
            <a:pPr algn="just"/>
            <a:r>
              <a:rPr lang="zh-CN" altLang="en-US" sz="1800" dirty="0">
                <a:latin typeface="Cambria Math" pitchFamily="18" charset="0"/>
                <a:ea typeface="Cambria Math" pitchFamily="18" charset="0"/>
              </a:rPr>
              <a:t>投资组合收益</a:t>
            </a:r>
            <a:r>
              <a:rPr lang="en-US" altLang="zh-CN" sz="1800" dirty="0">
                <a:latin typeface="Cambria Math" pitchFamily="18" charset="0"/>
                <a:ea typeface="Cambria Math" pitchFamily="18" charset="0"/>
              </a:rPr>
              <a:t>=100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40%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6%+100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60%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-10%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=-3.6</a:t>
            </a:r>
            <a:r>
              <a:rPr lang="zh-CN" altLang="en-US" sz="1800" dirty="0">
                <a:latin typeface="Cambria Math" pitchFamily="18" charset="0"/>
                <a:ea typeface="Cambria Math" pitchFamily="18" charset="0"/>
              </a:rPr>
              <a:t>万</a:t>
            </a:r>
            <a:endParaRPr lang="en-US" altLang="zh-CN" sz="1800" dirty="0">
              <a:latin typeface="Cambria Math" pitchFamily="18" charset="0"/>
              <a:ea typeface="Cambria Math" pitchFamily="18" charset="0"/>
            </a:endParaRPr>
          </a:p>
          <a:p>
            <a:pPr algn="just"/>
            <a:r>
              <a:rPr lang="zh-CN" altLang="en-US" sz="1800" dirty="0">
                <a:latin typeface="Cambria Math" pitchFamily="18" charset="0"/>
                <a:ea typeface="Cambria Math" pitchFamily="18" charset="0"/>
              </a:rPr>
              <a:t>投资组合收益率</a:t>
            </a:r>
            <a:r>
              <a:rPr lang="en-US" altLang="zh-CN" sz="1800" dirty="0">
                <a:latin typeface="Cambria Math" pitchFamily="18" charset="0"/>
                <a:ea typeface="Cambria Math" pitchFamily="18" charset="0"/>
              </a:rPr>
              <a:t>=-3.6/100=-3.6%</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D35B904-E1D7-4956-A271-7D7E84AA989A}"/>
                  </a:ext>
                </a:extLst>
              </p:cNvPr>
              <p:cNvSpPr txBox="1"/>
              <p:nvPr/>
            </p:nvSpPr>
            <p:spPr>
              <a:xfrm>
                <a:off x="136526" y="5123064"/>
                <a:ext cx="11780836" cy="1258743"/>
              </a:xfrm>
              <a:prstGeom prst="rect">
                <a:avLst/>
              </a:prstGeom>
              <a:solidFill>
                <a:srgbClr val="FFC000"/>
              </a:solidFill>
            </p:spPr>
            <p:txBody>
              <a:bodyPr wrap="square">
                <a:spAutoFit/>
              </a:bodyPr>
              <a:lstStyle/>
              <a:p>
                <a:pPr algn="just"/>
                <a:r>
                  <a:rPr lang="zh-CN" altLang="en-US" sz="1800" dirty="0">
                    <a:latin typeface="Cambria Math" pitchFamily="18" charset="0"/>
                    <a:ea typeface="Cambria Math" pitchFamily="18" charset="0"/>
                  </a:rPr>
                  <a:t>预期投资组合期末价值</a:t>
                </a:r>
                <a:r>
                  <a:rPr lang="en-US" altLang="zh-CN" sz="1800" dirty="0">
                    <a:latin typeface="Cambria Math" pitchFamily="18" charset="0"/>
                    <a:ea typeface="Cambria Math" pitchFamily="18" charset="0"/>
                  </a:rPr>
                  <a:t>= 120.4</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50%+96.4</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50%=108.4</a:t>
                </a:r>
                <a:r>
                  <a:rPr lang="zh-CN" altLang="en-US" sz="1800" dirty="0">
                    <a:latin typeface="Cambria Math" pitchFamily="18" charset="0"/>
                    <a:ea typeface="Cambria Math" pitchFamily="18" charset="0"/>
                  </a:rPr>
                  <a:t>万</a:t>
                </a:r>
                <a:endParaRPr lang="en-US" altLang="zh-CN" sz="1800" dirty="0">
                  <a:latin typeface="Cambria Math" pitchFamily="18" charset="0"/>
                  <a:ea typeface="Cambria Math" pitchFamily="18" charset="0"/>
                </a:endParaRPr>
              </a:p>
              <a:p>
                <a:pPr algn="just"/>
                <a:r>
                  <a:rPr lang="zh-CN" altLang="en-US" sz="1800" dirty="0">
                    <a:latin typeface="Cambria Math" pitchFamily="18" charset="0"/>
                    <a:ea typeface="Cambria Math" pitchFamily="18" charset="0"/>
                  </a:rPr>
                  <a:t>预期投资组合收益</a:t>
                </a:r>
                <a:r>
                  <a:rPr lang="en-US" altLang="zh-CN" sz="1800" dirty="0">
                    <a:latin typeface="Cambria Math" pitchFamily="18" charset="0"/>
                    <a:ea typeface="Cambria Math" pitchFamily="18" charset="0"/>
                  </a:rPr>
                  <a:t>=108.4-100=8.4</a:t>
                </a:r>
                <a:r>
                  <a:rPr lang="zh-CN" altLang="en-US" sz="1800" dirty="0">
                    <a:latin typeface="Cambria Math" pitchFamily="18" charset="0"/>
                    <a:ea typeface="Cambria Math" pitchFamily="18" charset="0"/>
                  </a:rPr>
                  <a:t>万</a:t>
                </a:r>
                <a:r>
                  <a:rPr lang="en-US" altLang="zh-CN" sz="1800" dirty="0">
                    <a:latin typeface="Cambria Math" pitchFamily="18" charset="0"/>
                    <a:ea typeface="Cambria Math" pitchFamily="18" charset="0"/>
                  </a:rPr>
                  <a:t>=20.4</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50%+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-3.6</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50%</a:t>
                </a:r>
              </a:p>
              <a:p>
                <a:pPr algn="just"/>
                <a:r>
                  <a:rPr lang="zh-CN" altLang="en-US" dirty="0">
                    <a:latin typeface="Cambria Math" pitchFamily="18" charset="0"/>
                    <a:ea typeface="Cambria Math" pitchFamily="18" charset="0"/>
                  </a:rPr>
                  <a:t>预期</a:t>
                </a:r>
                <a:r>
                  <a:rPr lang="zh-CN" altLang="en-US" sz="1800" dirty="0">
                    <a:latin typeface="Cambria Math" pitchFamily="18" charset="0"/>
                    <a:ea typeface="Cambria Math" pitchFamily="18" charset="0"/>
                  </a:rPr>
                  <a:t>投资组合收益率</a:t>
                </a:r>
                <a:r>
                  <a:rPr lang="en-US" altLang="zh-CN" sz="1800" dirty="0">
                    <a:latin typeface="Cambria Math" pitchFamily="18" charset="0"/>
                    <a:ea typeface="Cambria Math" pitchFamily="18" charset="0"/>
                  </a:rPr>
                  <a:t>E(</a:t>
                </a:r>
                <a:r>
                  <a:rPr lang="en-US" altLang="zh-CN" sz="1800" dirty="0" err="1">
                    <a:latin typeface="Cambria Math" pitchFamily="18" charset="0"/>
                    <a:ea typeface="Cambria Math" pitchFamily="18" charset="0"/>
                  </a:rPr>
                  <a:t>r</a:t>
                </a:r>
                <a:r>
                  <a:rPr lang="en-US" altLang="zh-CN" sz="1800" baseline="-25000" dirty="0" err="1">
                    <a:latin typeface="Cambria Math" pitchFamily="18" charset="0"/>
                    <a:ea typeface="Cambria Math" pitchFamily="18" charset="0"/>
                  </a:rPr>
                  <a:t>p</a:t>
                </a:r>
                <a:r>
                  <a:rPr lang="en-US" altLang="zh-CN" sz="1800" dirty="0">
                    <a:latin typeface="Cambria Math" pitchFamily="18" charset="0"/>
                    <a:ea typeface="Cambria Math" pitchFamily="18" charset="0"/>
                  </a:rPr>
                  <a:t>)=8.4/100=8.4%=40%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6%+60%</a:t>
                </a:r>
                <a:r>
                  <a:rPr lang="zh-CN" altLang="en-US" sz="1800" dirty="0">
                    <a:latin typeface="Cambria Math" pitchFamily="18" charset="0"/>
                    <a:ea typeface="Cambria Math" pitchFamily="18" charset="0"/>
                  </a:rPr>
                  <a:t>*</a:t>
                </a:r>
                <a:r>
                  <a:rPr lang="en-US" altLang="zh-CN" sz="1800" dirty="0">
                    <a:latin typeface="Cambria Math" pitchFamily="18" charset="0"/>
                    <a:ea typeface="Cambria Math" pitchFamily="18" charset="0"/>
                  </a:rPr>
                  <a:t>10%</a:t>
                </a:r>
              </a:p>
              <a:p>
                <a:pPr algn="just"/>
                <a:r>
                  <a:rPr lang="zh-CN" altLang="en-US" dirty="0">
                    <a:latin typeface="Cambria Math" pitchFamily="18" charset="0"/>
                    <a:ea typeface="Cambria Math" pitchFamily="18" charset="0"/>
                  </a:rPr>
                  <a:t>组合收益率的标准差</a:t>
                </a:r>
                <a:r>
                  <a:rPr lang="el-GR" altLang="zh-CN" dirty="0">
                    <a:latin typeface="Cambria Math" pitchFamily="18" charset="0"/>
                    <a:ea typeface="Cambria Math" pitchFamily="18" charset="0"/>
                  </a:rPr>
                  <a:t>σ</a:t>
                </a:r>
                <a:r>
                  <a:rPr lang="en-US" altLang="zh-CN" baseline="-25000" dirty="0">
                    <a:latin typeface="Cambria Math" pitchFamily="18" charset="0"/>
                    <a:ea typeface="Cambria Math" pitchFamily="18" charset="0"/>
                  </a:rPr>
                  <a:t>p</a:t>
                </a:r>
                <a:r>
                  <a:rPr lang="en-US" altLang="zh-CN" dirty="0">
                    <a:latin typeface="Cambria Math" pitchFamily="18" charset="0"/>
                    <a:ea typeface="Cambria Math" pitchFamily="18" charset="0"/>
                  </a:rPr>
                  <a:t>=</a:t>
                </a:r>
                <a14:m>
                  <m:oMath xmlns:m="http://schemas.openxmlformats.org/officeDocument/2006/math">
                    <m:rad>
                      <m:radPr>
                        <m:degHide m:val="on"/>
                        <m:ctrlPr>
                          <a:rPr lang="en-US" altLang="zh-CN" i="1" smtClean="0">
                            <a:latin typeface="Cambria Math" panose="02040503050406030204" pitchFamily="18" charset="0"/>
                            <a:ea typeface="Cambria Math" pitchFamily="18" charset="0"/>
                          </a:rPr>
                        </m:ctrlPr>
                      </m:radPr>
                      <m:deg/>
                      <m:e>
                        <m:sSup>
                          <m:sSupPr>
                            <m:ctrlPr>
                              <a:rPr lang="en-US" altLang="zh-CN" i="1" smtClean="0">
                                <a:latin typeface="Cambria Math" panose="02040503050406030204" pitchFamily="18" charset="0"/>
                                <a:ea typeface="Cambria Math" pitchFamily="18" charset="0"/>
                              </a:rPr>
                            </m:ctrlPr>
                          </m:sSupPr>
                          <m:e>
                            <m:r>
                              <a:rPr lang="en-US" altLang="zh-CN" b="0" i="1" smtClean="0">
                                <a:latin typeface="Cambria Math" panose="02040503050406030204" pitchFamily="18" charset="0"/>
                                <a:ea typeface="Cambria Math" pitchFamily="18" charset="0"/>
                              </a:rPr>
                              <m:t>(20.4%−8.4%)</m:t>
                            </m:r>
                          </m:e>
                          <m:sup>
                            <m:r>
                              <a:rPr lang="en-US" altLang="zh-CN" b="0" i="1" smtClean="0">
                                <a:latin typeface="Cambria Math" panose="02040503050406030204" pitchFamily="18" charset="0"/>
                                <a:ea typeface="Cambria Math" pitchFamily="18" charset="0"/>
                              </a:rPr>
                              <m:t>2</m:t>
                            </m:r>
                          </m:sup>
                        </m:sSup>
                        <m:r>
                          <a:rPr lang="en-US" altLang="zh-CN" b="0" i="1" smtClean="0">
                            <a:latin typeface="Cambria Math" panose="02040503050406030204" pitchFamily="18" charset="0"/>
                            <a:ea typeface="Cambria Math" pitchFamily="18" charset="0"/>
                          </a:rPr>
                          <m:t>∗50%+</m:t>
                        </m:r>
                        <m:sSup>
                          <m:sSupPr>
                            <m:ctrlPr>
                              <a:rPr lang="en-US" altLang="zh-CN" b="0" i="1" smtClean="0">
                                <a:latin typeface="Cambria Math" panose="02040503050406030204" pitchFamily="18" charset="0"/>
                                <a:ea typeface="Cambria Math" pitchFamily="18" charset="0"/>
                              </a:rPr>
                            </m:ctrlPr>
                          </m:sSupPr>
                          <m:e>
                            <m:d>
                              <m:dPr>
                                <m:ctrlPr>
                                  <a:rPr lang="en-US" altLang="zh-CN" b="0" i="1" smtClean="0">
                                    <a:latin typeface="Cambria Math" panose="02040503050406030204" pitchFamily="18" charset="0"/>
                                    <a:ea typeface="Cambria Math" pitchFamily="18" charset="0"/>
                                  </a:rPr>
                                </m:ctrlPr>
                              </m:dPr>
                              <m:e>
                                <m:r>
                                  <a:rPr lang="en-US" altLang="zh-CN" b="0" i="1" smtClean="0">
                                    <a:latin typeface="Cambria Math" panose="02040503050406030204" pitchFamily="18" charset="0"/>
                                    <a:ea typeface="Cambria Math" pitchFamily="18" charset="0"/>
                                  </a:rPr>
                                  <m:t>−3.6%−8.4%</m:t>
                                </m:r>
                              </m:e>
                            </m:d>
                          </m:e>
                          <m:sup>
                            <m:r>
                              <a:rPr lang="en-US" altLang="zh-CN" b="0" i="1" smtClean="0">
                                <a:latin typeface="Cambria Math" panose="02040503050406030204" pitchFamily="18" charset="0"/>
                                <a:ea typeface="Cambria Math" pitchFamily="18" charset="0"/>
                              </a:rPr>
                              <m:t>2</m:t>
                            </m:r>
                          </m:sup>
                        </m:sSup>
                        <m:r>
                          <a:rPr lang="en-US" altLang="zh-CN" b="0" i="1" smtClean="0">
                            <a:latin typeface="Cambria Math" panose="02040503050406030204" pitchFamily="18" charset="0"/>
                            <a:ea typeface="Cambria Math" pitchFamily="18" charset="0"/>
                          </a:rPr>
                          <m:t>∗50%</m:t>
                        </m:r>
                      </m:e>
                    </m:rad>
                    <m:r>
                      <a:rPr lang="en-US" altLang="zh-CN" b="0" i="1" smtClean="0">
                        <a:latin typeface="Cambria Math" panose="02040503050406030204" pitchFamily="18" charset="0"/>
                        <a:ea typeface="Cambria Math" pitchFamily="18" charset="0"/>
                      </a:rPr>
                      <m:t>=0.12</m:t>
                    </m:r>
                  </m:oMath>
                </a14:m>
                <a:endParaRPr lang="en-US" altLang="zh-CN" sz="1800" dirty="0">
                  <a:latin typeface="Cambria Math" pitchFamily="18" charset="0"/>
                  <a:ea typeface="Cambria Math" pitchFamily="18" charset="0"/>
                </a:endParaRPr>
              </a:p>
            </p:txBody>
          </p:sp>
        </mc:Choice>
        <mc:Fallback xmlns="">
          <p:sp>
            <p:nvSpPr>
              <p:cNvPr id="11" name="文本框 10">
                <a:extLst>
                  <a:ext uri="{FF2B5EF4-FFF2-40B4-BE49-F238E27FC236}">
                    <a16:creationId xmlns:a16="http://schemas.microsoft.com/office/drawing/2014/main" id="{DD35B904-E1D7-4956-A271-7D7E84AA989A}"/>
                  </a:ext>
                </a:extLst>
              </p:cNvPr>
              <p:cNvSpPr txBox="1">
                <a:spLocks noRot="1" noChangeAspect="1" noMove="1" noResize="1" noEditPoints="1" noAdjustHandles="1" noChangeArrowheads="1" noChangeShapeType="1" noTextEdit="1"/>
              </p:cNvSpPr>
              <p:nvPr/>
            </p:nvSpPr>
            <p:spPr>
              <a:xfrm>
                <a:off x="136526" y="5123064"/>
                <a:ext cx="11780836" cy="1258743"/>
              </a:xfrm>
              <a:prstGeom prst="rect">
                <a:avLst/>
              </a:prstGeom>
              <a:blipFill>
                <a:blip r:embed="rId2"/>
                <a:stretch>
                  <a:fillRect l="-414" t="-3382" b="-5314"/>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id="{C3AAA1A4-D904-438B-A5A6-576A94A97FFD}"/>
              </a:ext>
            </a:extLst>
          </p:cNvPr>
          <p:cNvGraphicFramePr>
            <a:graphicFrameLocks noGrp="1"/>
          </p:cNvGraphicFramePr>
          <p:nvPr>
            <p:extLst>
              <p:ext uri="{D42A27DB-BD31-4B8C-83A1-F6EECF244321}">
                <p14:modId xmlns:p14="http://schemas.microsoft.com/office/powerpoint/2010/main" val="388209208"/>
              </p:ext>
            </p:extLst>
          </p:nvPr>
        </p:nvGraphicFramePr>
        <p:xfrm>
          <a:off x="104775" y="3616922"/>
          <a:ext cx="11711781" cy="1403350"/>
        </p:xfrm>
        <a:graphic>
          <a:graphicData uri="http://schemas.openxmlformats.org/drawingml/2006/table">
            <a:tbl>
              <a:tblPr>
                <a:tableStyleId>{5C22544A-7EE6-4342-B048-85BDC9FD1C3A}</a:tableStyleId>
              </a:tblPr>
              <a:tblGrid>
                <a:gridCol w="1053655">
                  <a:extLst>
                    <a:ext uri="{9D8B030D-6E8A-4147-A177-3AD203B41FA5}">
                      <a16:colId xmlns:a16="http://schemas.microsoft.com/office/drawing/2014/main" val="2535164644"/>
                    </a:ext>
                  </a:extLst>
                </a:gridCol>
                <a:gridCol w="1823634">
                  <a:extLst>
                    <a:ext uri="{9D8B030D-6E8A-4147-A177-3AD203B41FA5}">
                      <a16:colId xmlns:a16="http://schemas.microsoft.com/office/drawing/2014/main" val="4191466015"/>
                    </a:ext>
                  </a:extLst>
                </a:gridCol>
                <a:gridCol w="1681795">
                  <a:extLst>
                    <a:ext uri="{9D8B030D-6E8A-4147-A177-3AD203B41FA5}">
                      <a16:colId xmlns:a16="http://schemas.microsoft.com/office/drawing/2014/main" val="1338783720"/>
                    </a:ext>
                  </a:extLst>
                </a:gridCol>
                <a:gridCol w="1053655">
                  <a:extLst>
                    <a:ext uri="{9D8B030D-6E8A-4147-A177-3AD203B41FA5}">
                      <a16:colId xmlns:a16="http://schemas.microsoft.com/office/drawing/2014/main" val="1910311971"/>
                    </a:ext>
                  </a:extLst>
                </a:gridCol>
                <a:gridCol w="1641270">
                  <a:extLst>
                    <a:ext uri="{9D8B030D-6E8A-4147-A177-3AD203B41FA5}">
                      <a16:colId xmlns:a16="http://schemas.microsoft.com/office/drawing/2014/main" val="2982632040"/>
                    </a:ext>
                  </a:extLst>
                </a:gridCol>
                <a:gridCol w="1070841">
                  <a:extLst>
                    <a:ext uri="{9D8B030D-6E8A-4147-A177-3AD203B41FA5}">
                      <a16:colId xmlns:a16="http://schemas.microsoft.com/office/drawing/2014/main" val="459333063"/>
                    </a:ext>
                  </a:extLst>
                </a:gridCol>
                <a:gridCol w="2069862">
                  <a:extLst>
                    <a:ext uri="{9D8B030D-6E8A-4147-A177-3AD203B41FA5}">
                      <a16:colId xmlns:a16="http://schemas.microsoft.com/office/drawing/2014/main" val="3331394389"/>
                    </a:ext>
                  </a:extLst>
                </a:gridCol>
                <a:gridCol w="1317069">
                  <a:extLst>
                    <a:ext uri="{9D8B030D-6E8A-4147-A177-3AD203B41FA5}">
                      <a16:colId xmlns:a16="http://schemas.microsoft.com/office/drawing/2014/main" val="2949822327"/>
                    </a:ext>
                  </a:extLst>
                </a:gridCol>
              </a:tblGrid>
              <a:tr h="177800">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dirty="0">
                          <a:effectLst/>
                        </a:rPr>
                        <a:t>股票乐观情形</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股票悲观情形</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预期期末价值（万）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预期收益率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301934301"/>
                  </a:ext>
                </a:extLst>
              </a:tr>
              <a:tr h="177800">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期初投资额（万）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期末价值（万）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收益率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期末价值（万）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收益率</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82095044"/>
                  </a:ext>
                </a:extLst>
              </a:tr>
              <a:tr h="177800">
                <a:tc>
                  <a:txBody>
                    <a:bodyPr/>
                    <a:lstStyle/>
                    <a:p>
                      <a:pPr algn="ctr" fontAlgn="ctr"/>
                      <a:r>
                        <a:rPr lang="zh-CN" altLang="en-US" sz="1800" u="none" strike="noStrike">
                          <a:effectLst/>
                        </a:rPr>
                        <a:t>债券</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42.4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42.4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42.4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148231507"/>
                  </a:ext>
                </a:extLst>
              </a:tr>
              <a:tr h="177800">
                <a:tc>
                  <a:txBody>
                    <a:bodyPr/>
                    <a:lstStyle/>
                    <a:p>
                      <a:pPr algn="ctr" fontAlgn="ctr"/>
                      <a:r>
                        <a:rPr lang="zh-CN" altLang="en-US" sz="1800" u="none" strike="noStrike">
                          <a:effectLst/>
                        </a:rPr>
                        <a:t>股票</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78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54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83550363"/>
                  </a:ext>
                </a:extLst>
              </a:tr>
              <a:tr h="177800">
                <a:tc>
                  <a:txBody>
                    <a:bodyPr/>
                    <a:lstStyle/>
                    <a:p>
                      <a:pPr algn="ctr" fontAlgn="ctr"/>
                      <a:r>
                        <a:rPr lang="zh-CN" altLang="en-US" sz="1800" u="none" strike="noStrike">
                          <a:effectLst/>
                        </a:rPr>
                        <a:t>投资组合</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120.4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20.40%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96.4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-3.60%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8.40%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9584534"/>
                  </a:ext>
                </a:extLst>
              </a:tr>
            </a:tbl>
          </a:graphicData>
        </a:graphic>
      </p:graphicFrame>
    </p:spTree>
    <p:extLst>
      <p:ext uri="{BB962C8B-B14F-4D97-AF65-F5344CB8AC3E}">
        <p14:creationId xmlns:p14="http://schemas.microsoft.com/office/powerpoint/2010/main" val="257679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a:extLst>
              <a:ext uri="{FF2B5EF4-FFF2-40B4-BE49-F238E27FC236}">
                <a16:creationId xmlns:a16="http://schemas.microsoft.com/office/drawing/2014/main" id="{AFFA20EF-1B90-4BA5-A2BA-51A18A3A365E}"/>
              </a:ext>
            </a:extLst>
          </p:cNvPr>
          <p:cNvSpPr>
            <a:spLocks noGrp="1" noChangeArrowheads="1"/>
          </p:cNvSpPr>
          <p:nvPr>
            <p:ph type="title"/>
          </p:nvPr>
        </p:nvSpPr>
        <p:spPr bwMode="auto">
          <a:xfrm>
            <a:off x="1981200" y="400051"/>
            <a:ext cx="8229600" cy="1152525"/>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投资组合收益率与</a:t>
            </a:r>
            <a:br>
              <a:rPr lang="en-US" altLang="zh-CN" dirty="0">
                <a:effectLst>
                  <a:outerShdw blurRad="38100" dist="38100" dir="2700000" algn="tl">
                    <a:srgbClr val="C0C0C0"/>
                  </a:outerShdw>
                </a:effectLst>
                <a:ea typeface="宋体" pitchFamily="2" charset="-122"/>
              </a:rPr>
            </a:br>
            <a:r>
              <a:rPr lang="zh-CN" altLang="en-US" dirty="0">
                <a:effectLst>
                  <a:outerShdw blurRad="38100" dist="38100" dir="2700000" algn="tl">
                    <a:srgbClr val="C0C0C0"/>
                  </a:outerShdw>
                </a:effectLst>
                <a:ea typeface="宋体" pitchFamily="2" charset="-122"/>
              </a:rPr>
              <a:t>单个资产收益率关系</a:t>
            </a:r>
            <a:endParaRPr lang="en-US" altLang="zh-CN" dirty="0">
              <a:effectLst>
                <a:outerShdw blurRad="38100" dist="38100" dir="2700000" algn="tl">
                  <a:srgbClr val="C0C0C0"/>
                </a:outerShdw>
              </a:effectLst>
              <a:ea typeface="宋体" pitchFamily="2" charset="-122"/>
            </a:endParaRPr>
          </a:p>
        </p:txBody>
      </p:sp>
      <p:sp>
        <p:nvSpPr>
          <p:cNvPr id="717827" name="Rectangle 3">
            <a:extLst>
              <a:ext uri="{FF2B5EF4-FFF2-40B4-BE49-F238E27FC236}">
                <a16:creationId xmlns:a16="http://schemas.microsoft.com/office/drawing/2014/main" id="{03292719-725C-47FC-BA0D-A9015B39CD05}"/>
              </a:ext>
            </a:extLst>
          </p:cNvPr>
          <p:cNvSpPr>
            <a:spLocks noRot="1" noChangeAspect="1" noMove="1" noResize="1" noEditPoints="1" noAdjustHandles="1" noChangeArrowheads="1" noChangeShapeType="1" noTextEdit="1"/>
          </p:cNvSpPr>
          <p:nvPr/>
        </p:nvSpPr>
        <p:spPr bwMode="auto">
          <a:xfrm>
            <a:off x="1919288" y="4293097"/>
            <a:ext cx="8353425" cy="2227077"/>
          </a:xfrm>
          <a:prstGeom prst="rect">
            <a:avLst/>
          </a:prstGeom>
          <a:blipFill>
            <a:blip r:embed="rId2"/>
            <a:stretch>
              <a:fillRect t="-1093"/>
            </a:stretch>
          </a:blipFill>
          <a:ln w="12700">
            <a:noFill/>
            <a:miter lim="800000"/>
            <a:headEnd/>
            <a:tailEnd/>
          </a:ln>
        </p:spPr>
        <p:txBody>
          <a:bodyPr/>
          <a:lstStyle/>
          <a:p>
            <a:pPr eaLnBrk="0" fontAlgn="base" hangingPunct="0">
              <a:spcBef>
                <a:spcPct val="0"/>
              </a:spcBef>
              <a:spcAft>
                <a:spcPct val="0"/>
              </a:spcAft>
              <a:defRPr/>
            </a:pPr>
            <a:r>
              <a:rPr lang="zh-CN" altLang="en-US" sz="2400">
                <a:noFill/>
                <a:latin typeface="ZapfDingbats"/>
                <a:ea typeface="宋体" panose="02010600030101010101" pitchFamily="2" charset="-122"/>
              </a:rPr>
              <a:t> </a:t>
            </a:r>
          </a:p>
        </p:txBody>
      </p:sp>
      <p:grpSp>
        <p:nvGrpSpPr>
          <p:cNvPr id="2" name="Group 4">
            <a:extLst>
              <a:ext uri="{FF2B5EF4-FFF2-40B4-BE49-F238E27FC236}">
                <a16:creationId xmlns:a16="http://schemas.microsoft.com/office/drawing/2014/main" id="{07916B53-AF32-4E8D-86FD-34008213D018}"/>
              </a:ext>
            </a:extLst>
          </p:cNvPr>
          <p:cNvGrpSpPr>
            <a:grpSpLocks/>
          </p:cNvGrpSpPr>
          <p:nvPr/>
        </p:nvGrpSpPr>
        <p:grpSpPr bwMode="auto">
          <a:xfrm>
            <a:off x="2339975" y="1695451"/>
            <a:ext cx="7632700" cy="2663825"/>
            <a:chOff x="521" y="1162"/>
            <a:chExt cx="4800" cy="1543"/>
          </a:xfrm>
        </p:grpSpPr>
        <p:sp>
          <p:nvSpPr>
            <p:cNvPr id="194565" name="Rectangle 5">
              <a:extLst>
                <a:ext uri="{FF2B5EF4-FFF2-40B4-BE49-F238E27FC236}">
                  <a16:creationId xmlns:a16="http://schemas.microsoft.com/office/drawing/2014/main" id="{A417ADDA-CE2D-4008-B3E1-61F28FE9D388}"/>
                </a:ext>
              </a:extLst>
            </p:cNvPr>
            <p:cNvSpPr>
              <a:spLocks noChangeArrowheads="1"/>
            </p:cNvSpPr>
            <p:nvPr/>
          </p:nvSpPr>
          <p:spPr bwMode="auto">
            <a:xfrm>
              <a:off x="521" y="1162"/>
              <a:ext cx="480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0" fontAlgn="base" hangingPunct="0">
                <a:spcAft>
                  <a:spcPct val="0"/>
                </a:spcAft>
              </a:pPr>
              <a:r>
                <a:rPr lang="en-US" altLang="zh-CN" sz="3000" b="1" i="1" dirty="0">
                  <a:solidFill>
                    <a:srgbClr val="0000FF"/>
                  </a:solidFill>
                  <a:latin typeface="Times New Roman" panose="02020603050405020304" pitchFamily="18" charset="0"/>
                  <a:ea typeface="宋体" panose="02010600030101010101" pitchFamily="2" charset="-122"/>
                </a:rPr>
                <a:t>n</a:t>
              </a:r>
              <a:r>
                <a:rPr lang="zh-CN" altLang="en-US" sz="3000" b="1" dirty="0">
                  <a:solidFill>
                    <a:srgbClr val="0000FF"/>
                  </a:solidFill>
                  <a:latin typeface="Times New Roman" panose="02020603050405020304" pitchFamily="18" charset="0"/>
                  <a:ea typeface="宋体" panose="02010600030101010101" pitchFamily="2" charset="-122"/>
                </a:rPr>
                <a:t>种</a:t>
              </a:r>
              <a:r>
                <a:rPr lang="zh-CN" altLang="en-US" sz="3000" b="1" dirty="0">
                  <a:solidFill>
                    <a:srgbClr val="000000"/>
                  </a:solidFill>
                  <a:latin typeface="Times New Roman" panose="02020603050405020304" pitchFamily="18" charset="0"/>
                  <a:ea typeface="宋体" panose="02010600030101010101" pitchFamily="2" charset="-122"/>
                </a:rPr>
                <a:t>风险资产的组合</a:t>
              </a:r>
              <a:endParaRPr lang="en-US" altLang="zh-CN" dirty="0">
                <a:solidFill>
                  <a:srgbClr val="000000"/>
                </a:solidFill>
                <a:latin typeface="Arial" panose="020B0604020202020204" pitchFamily="34" charset="0"/>
                <a:ea typeface="宋体" panose="02010600030101010101" pitchFamily="2" charset="-122"/>
              </a:endParaRPr>
            </a:p>
          </p:txBody>
        </p:sp>
        <p:grpSp>
          <p:nvGrpSpPr>
            <p:cNvPr id="194566" name="Group 6">
              <a:extLst>
                <a:ext uri="{FF2B5EF4-FFF2-40B4-BE49-F238E27FC236}">
                  <a16:creationId xmlns:a16="http://schemas.microsoft.com/office/drawing/2014/main" id="{414539ED-DB3A-46F9-B56D-63AF5E5220E2}"/>
                </a:ext>
              </a:extLst>
            </p:cNvPr>
            <p:cNvGrpSpPr>
              <a:grpSpLocks/>
            </p:cNvGrpSpPr>
            <p:nvPr/>
          </p:nvGrpSpPr>
          <p:grpSpPr bwMode="auto">
            <a:xfrm>
              <a:off x="1830" y="1640"/>
              <a:ext cx="1949" cy="1065"/>
              <a:chOff x="1830" y="1459"/>
              <a:chExt cx="1949" cy="1065"/>
            </a:xfrm>
          </p:grpSpPr>
          <p:graphicFrame>
            <p:nvGraphicFramePr>
              <p:cNvPr id="194567" name="Object 7">
                <a:extLst>
                  <a:ext uri="{FF2B5EF4-FFF2-40B4-BE49-F238E27FC236}">
                    <a16:creationId xmlns:a16="http://schemas.microsoft.com/office/drawing/2014/main" id="{483A3B31-D127-4F82-B482-37833EED9FEB}"/>
                  </a:ext>
                </a:extLst>
              </p:cNvPr>
              <p:cNvGraphicFramePr>
                <a:graphicFrameLocks noChangeAspect="1"/>
              </p:cNvGraphicFramePr>
              <p:nvPr/>
            </p:nvGraphicFramePr>
            <p:xfrm>
              <a:off x="1830" y="1459"/>
              <a:ext cx="1949" cy="529"/>
            </p:xfrm>
            <a:graphic>
              <a:graphicData uri="http://schemas.openxmlformats.org/presentationml/2006/ole">
                <mc:AlternateContent xmlns:mc="http://schemas.openxmlformats.org/markup-compatibility/2006">
                  <mc:Choice xmlns:v="urn:schemas-microsoft-com:vml" Requires="v">
                    <p:oleObj name="Equation" r:id="rId3" imgW="1752600" imgH="431800" progId="Equation.DSMT4">
                      <p:embed/>
                    </p:oleObj>
                  </mc:Choice>
                  <mc:Fallback>
                    <p:oleObj name="Equation" r:id="rId3" imgW="1752600" imgH="431800" progId="Equation.DSMT4">
                      <p:embed/>
                      <p:pic>
                        <p:nvPicPr>
                          <p:cNvPr id="194567" name="Object 7">
                            <a:extLst>
                              <a:ext uri="{FF2B5EF4-FFF2-40B4-BE49-F238E27FC236}">
                                <a16:creationId xmlns:a16="http://schemas.microsoft.com/office/drawing/2014/main" id="{483A3B31-D127-4F82-B482-37833EED9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 y="1459"/>
                            <a:ext cx="1949" cy="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68" name="Object 8">
                <a:extLst>
                  <a:ext uri="{FF2B5EF4-FFF2-40B4-BE49-F238E27FC236}">
                    <a16:creationId xmlns:a16="http://schemas.microsoft.com/office/drawing/2014/main" id="{8C291D4C-048A-44F9-BC22-36466201784F}"/>
                  </a:ext>
                </a:extLst>
              </p:cNvPr>
              <p:cNvGraphicFramePr>
                <a:graphicFrameLocks noChangeAspect="1"/>
              </p:cNvGraphicFramePr>
              <p:nvPr/>
            </p:nvGraphicFramePr>
            <p:xfrm>
              <a:off x="2290" y="2115"/>
              <a:ext cx="817" cy="409"/>
            </p:xfrm>
            <a:graphic>
              <a:graphicData uri="http://schemas.openxmlformats.org/presentationml/2006/ole">
                <mc:AlternateContent xmlns:mc="http://schemas.openxmlformats.org/markup-compatibility/2006">
                  <mc:Choice xmlns:v="urn:schemas-microsoft-com:vml" Requires="v">
                    <p:oleObj r:id="rId5" imgW="482391" imgH="279279" progId="Equation.3">
                      <p:embed/>
                    </p:oleObj>
                  </mc:Choice>
                  <mc:Fallback>
                    <p:oleObj r:id="rId5" imgW="482391" imgH="279279" progId="Equation.3">
                      <p:embed/>
                      <p:pic>
                        <p:nvPicPr>
                          <p:cNvPr id="194568" name="Object 8">
                            <a:extLst>
                              <a:ext uri="{FF2B5EF4-FFF2-40B4-BE49-F238E27FC236}">
                                <a16:creationId xmlns:a16="http://schemas.microsoft.com/office/drawing/2014/main" id="{8C291D4C-048A-44F9-BC22-3646620178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2115"/>
                            <a:ext cx="81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27"/>
                                        </p:tgtEl>
                                        <p:attrNameLst>
                                          <p:attrName>style.visibility</p:attrName>
                                        </p:attrNameLst>
                                      </p:cBhvr>
                                      <p:to>
                                        <p:strVal val="visible"/>
                                      </p:to>
                                    </p:set>
                                    <p:animEffect transition="in" filter="wipe(up)">
                                      <p:cBhvr>
                                        <p:cTn id="12" dur="500"/>
                                        <p:tgtEl>
                                          <p:spTgt spid="71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1573</TotalTime>
  <Words>3225</Words>
  <Application>Microsoft Office PowerPoint</Application>
  <PresentationFormat>宽屏</PresentationFormat>
  <Paragraphs>416</Paragraphs>
  <Slides>30</Slides>
  <Notes>8</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30</vt:i4>
      </vt:variant>
    </vt:vector>
  </HeadingPairs>
  <TitlesOfParts>
    <vt:vector size="54" baseType="lpstr">
      <vt:lpstr>N Helvetica Narrow</vt:lpstr>
      <vt:lpstr>ZapfDingbats</vt:lpstr>
      <vt:lpstr>等线</vt:lpstr>
      <vt:lpstr>华文宋体</vt:lpstr>
      <vt:lpstr>华文中宋</vt:lpstr>
      <vt:lpstr>楷体_GB2312</vt:lpstr>
      <vt:lpstr>宋体</vt:lpstr>
      <vt:lpstr>Arial</vt:lpstr>
      <vt:lpstr>Calibri</vt:lpstr>
      <vt:lpstr>Cambria</vt:lpstr>
      <vt:lpstr>Cambria Math</vt:lpstr>
      <vt:lpstr>Franklin Gothic Book</vt:lpstr>
      <vt:lpstr>Perpetua</vt:lpstr>
      <vt:lpstr>Tahoma</vt:lpstr>
      <vt:lpstr>Times</vt:lpstr>
      <vt:lpstr>Times New Roman</vt:lpstr>
      <vt:lpstr>Wingdings</vt:lpstr>
      <vt:lpstr>Wingdings 2</vt:lpstr>
      <vt:lpstr>管理学院</vt:lpstr>
      <vt:lpstr>平衡</vt:lpstr>
      <vt:lpstr>Image</vt:lpstr>
      <vt:lpstr>Equation</vt:lpstr>
      <vt:lpstr>Equation.3</vt:lpstr>
      <vt:lpstr>Worksheet</vt:lpstr>
      <vt:lpstr>第12章 投资组合选择理论                   Portfolio Opportunities &amp; Selection </vt:lpstr>
      <vt:lpstr>资产组合基本概念 Portfolio Opportunities &amp; Selection  </vt:lpstr>
      <vt:lpstr>什么是投资基金？</vt:lpstr>
      <vt:lpstr>资产组合选择概念 Portfolio Selection  </vt:lpstr>
      <vt:lpstr>预期收益率和风险之间的权衡</vt:lpstr>
      <vt:lpstr>无风险资产和风险资产概念 The Riskless Asset and Risky Asset </vt:lpstr>
      <vt:lpstr>投资组合收益的概念</vt:lpstr>
      <vt:lpstr>投资组合风险的概念</vt:lpstr>
      <vt:lpstr>投资组合收益率与 单个资产收益率关系</vt:lpstr>
      <vt:lpstr>投资组合收益与个别证券收益的关系 课堂练习</vt:lpstr>
      <vt:lpstr>投资组合收益与单个证券收益的关系</vt:lpstr>
      <vt:lpstr>资产组合收益率的均值和方差</vt:lpstr>
      <vt:lpstr>课堂练习：2种风险证券投资组合的期望收益与标准差</vt:lpstr>
      <vt:lpstr>将无风险资产与单个风险资产进行组合</vt:lpstr>
      <vt:lpstr>举例：无风险资产与单个风险资产的组合</vt:lpstr>
      <vt:lpstr>组合均值/标准差与风险资产投资权重的关系</vt:lpstr>
      <vt:lpstr>均值-方差体系：风险-收益的权衡取舍线</vt:lpstr>
      <vt:lpstr>什么是有效资产组合？</vt:lpstr>
      <vt:lpstr>两种风险资产的可行集合</vt:lpstr>
      <vt:lpstr>举例：风险资产1和风险资产2的可行集</vt:lpstr>
      <vt:lpstr>风险资产1和资产2构成的可行集，相关系数ρ=0</vt:lpstr>
      <vt:lpstr>风险资产1和资产2构成的可行集，相关系数=0</vt:lpstr>
      <vt:lpstr>PowerPoint 演示文稿</vt:lpstr>
      <vt:lpstr>相关系数不同时，两个风险证券的可行集</vt:lpstr>
      <vt:lpstr>PowerPoint 演示文稿</vt:lpstr>
      <vt:lpstr>PowerPoint 演示文稿</vt:lpstr>
      <vt:lpstr>挑选更受偏好的资产组合</vt:lpstr>
      <vt:lpstr>PowerPoint 演示文稿</vt:lpstr>
      <vt:lpstr>本部分主要知识点</vt:lpstr>
      <vt:lpstr>本部分知识逻辑体系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投资组合选择理论 Portfolio Opportunities and Choice</dc:title>
  <dc:creator>Lenovo</dc:creator>
  <cp:lastModifiedBy>Lenovo</cp:lastModifiedBy>
  <cp:revision>81</cp:revision>
  <dcterms:created xsi:type="dcterms:W3CDTF">2020-11-14T09:10:19Z</dcterms:created>
  <dcterms:modified xsi:type="dcterms:W3CDTF">2024-11-27T15:27:29Z</dcterms:modified>
</cp:coreProperties>
</file>