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Lst>
  <p:notesMasterIdLst>
    <p:notesMasterId r:id="rId36"/>
  </p:notesMasterIdLst>
  <p:sldIdLst>
    <p:sldId id="767" r:id="rId3"/>
    <p:sldId id="2168" r:id="rId4"/>
    <p:sldId id="2309" r:id="rId5"/>
    <p:sldId id="2328" r:id="rId6"/>
    <p:sldId id="2205" r:id="rId7"/>
    <p:sldId id="2291" r:id="rId8"/>
    <p:sldId id="2174" r:id="rId9"/>
    <p:sldId id="2175" r:id="rId10"/>
    <p:sldId id="2177" r:id="rId11"/>
    <p:sldId id="2320" r:id="rId12"/>
    <p:sldId id="2312" r:id="rId13"/>
    <p:sldId id="2331" r:id="rId14"/>
    <p:sldId id="2332" r:id="rId15"/>
    <p:sldId id="795" r:id="rId16"/>
    <p:sldId id="796" r:id="rId17"/>
    <p:sldId id="797" r:id="rId18"/>
    <p:sldId id="798" r:id="rId19"/>
    <p:sldId id="799" r:id="rId20"/>
    <p:sldId id="837" r:id="rId21"/>
    <p:sldId id="800" r:id="rId22"/>
    <p:sldId id="801" r:id="rId23"/>
    <p:sldId id="802" r:id="rId24"/>
    <p:sldId id="803" r:id="rId25"/>
    <p:sldId id="809" r:id="rId26"/>
    <p:sldId id="810" r:id="rId27"/>
    <p:sldId id="811" r:id="rId28"/>
    <p:sldId id="812" r:id="rId29"/>
    <p:sldId id="813" r:id="rId30"/>
    <p:sldId id="434" r:id="rId31"/>
    <p:sldId id="814" r:id="rId32"/>
    <p:sldId id="817" r:id="rId33"/>
    <p:sldId id="1779" r:id="rId34"/>
    <p:sldId id="85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1DA4-32F3-4EDB-BA3B-2917C0E0DC4E}" type="datetimeFigureOut">
              <a:rPr lang="zh-CN" altLang="en-US" smtClean="0"/>
              <a:t>2024/11/27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14FF8-930E-4DFB-BEEC-92328A3388F0}" type="slidenum">
              <a:rPr lang="zh-CN" altLang="en-US" smtClean="0"/>
              <a:t>‹#›</a:t>
            </a:fld>
            <a:endParaRPr lang="zh-CN" altLang="en-US"/>
          </a:p>
        </p:txBody>
      </p:sp>
    </p:spTree>
    <p:extLst>
      <p:ext uri="{BB962C8B-B14F-4D97-AF65-F5344CB8AC3E}">
        <p14:creationId xmlns:p14="http://schemas.microsoft.com/office/powerpoint/2010/main" val="22272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C6CF214B-9D07-46A6-9280-2CFDD72342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A0335D48-EBB1-4A6E-A5B7-2D26D0A68DB1}"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49507" name="Rectangle 2">
            <a:extLst>
              <a:ext uri="{FF2B5EF4-FFF2-40B4-BE49-F238E27FC236}">
                <a16:creationId xmlns:a16="http://schemas.microsoft.com/office/drawing/2014/main" id="{33A21DD9-BEC2-40D2-9EC9-8F1342C6B7AA}"/>
              </a:ext>
            </a:extLst>
          </p:cNvPr>
          <p:cNvSpPr>
            <a:spLocks noGrp="1" noRot="1" noChangeAspect="1" noChangeArrowheads="1" noTextEdit="1"/>
          </p:cNvSpPr>
          <p:nvPr>
            <p:ph type="sldImg"/>
          </p:nvPr>
        </p:nvSpPr>
        <p:spPr>
          <a:ln cap="flat"/>
        </p:spPr>
      </p:sp>
      <p:sp>
        <p:nvSpPr>
          <p:cNvPr id="149508" name="Rectangle 3">
            <a:extLst>
              <a:ext uri="{FF2B5EF4-FFF2-40B4-BE49-F238E27FC236}">
                <a16:creationId xmlns:a16="http://schemas.microsoft.com/office/drawing/2014/main" id="{29B0E018-D841-4EE5-9B50-9B5C7C585568}"/>
              </a:ext>
            </a:extLst>
          </p:cNvPr>
          <p:cNvSpPr>
            <a:spLocks noGrp="1" noChangeArrowheads="1"/>
          </p:cNvSpPr>
          <p:nvPr>
            <p:ph type="body" idx="1"/>
          </p:nvPr>
        </p:nvSpPr>
        <p:spPr>
          <a:xfrm>
            <a:off x="909638" y="4665663"/>
            <a:ext cx="4995862" cy="4421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9" tIns="46030" rIns="92059" bIns="46030"/>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DE6BC734-F7EC-4F79-84DB-F1F14326B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C522E36B-FA8C-45AA-A7D9-07C03E329247}"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22</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2755" name="Rectangle 2">
            <a:extLst>
              <a:ext uri="{FF2B5EF4-FFF2-40B4-BE49-F238E27FC236}">
                <a16:creationId xmlns:a16="http://schemas.microsoft.com/office/drawing/2014/main" id="{F1C759D0-35CB-4EDE-91B6-87C2630B4B3A}"/>
              </a:ext>
            </a:extLst>
          </p:cNvPr>
          <p:cNvSpPr>
            <a:spLocks noGrp="1" noRot="1" noChangeAspect="1" noChangeArrowheads="1" noTextEdit="1"/>
          </p:cNvSpPr>
          <p:nvPr>
            <p:ph type="sldImg"/>
          </p:nvPr>
        </p:nvSpPr>
        <p:spPr>
          <a:ln cap="flat"/>
        </p:spPr>
      </p:sp>
      <p:sp>
        <p:nvSpPr>
          <p:cNvPr id="202756" name="Rectangle 3">
            <a:extLst>
              <a:ext uri="{FF2B5EF4-FFF2-40B4-BE49-F238E27FC236}">
                <a16:creationId xmlns:a16="http://schemas.microsoft.com/office/drawing/2014/main" id="{6ADBF235-148C-4FF0-8BE9-B8111F437D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88DBE130-A34F-4AA4-8890-D6E3F7059D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334C8EFD-DBBD-4C74-A188-C954D477AE1D}"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23</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4803" name="Rectangle 2">
            <a:extLst>
              <a:ext uri="{FF2B5EF4-FFF2-40B4-BE49-F238E27FC236}">
                <a16:creationId xmlns:a16="http://schemas.microsoft.com/office/drawing/2014/main" id="{C4E14D37-FF81-4F61-BD20-291742528FF8}"/>
              </a:ext>
            </a:extLst>
          </p:cNvPr>
          <p:cNvSpPr>
            <a:spLocks noGrp="1" noRot="1" noChangeAspect="1" noChangeArrowheads="1" noTextEdit="1"/>
          </p:cNvSpPr>
          <p:nvPr>
            <p:ph type="sldImg"/>
          </p:nvPr>
        </p:nvSpPr>
        <p:spPr>
          <a:ln cap="flat"/>
        </p:spPr>
      </p:sp>
      <p:sp>
        <p:nvSpPr>
          <p:cNvPr id="204804" name="Rectangle 3">
            <a:extLst>
              <a:ext uri="{FF2B5EF4-FFF2-40B4-BE49-F238E27FC236}">
                <a16:creationId xmlns:a16="http://schemas.microsoft.com/office/drawing/2014/main" id="{8859B3D4-7CA0-481D-9B5C-FB4660BC8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E027022F-E191-42A8-B0A4-1BB167808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F06D2084-2774-4368-A4E0-E7164FDB11BE}"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24</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7091" name="Rectangle 2">
            <a:extLst>
              <a:ext uri="{FF2B5EF4-FFF2-40B4-BE49-F238E27FC236}">
                <a16:creationId xmlns:a16="http://schemas.microsoft.com/office/drawing/2014/main" id="{C59DB651-618B-43F2-A994-619F21FE5A76}"/>
              </a:ext>
            </a:extLst>
          </p:cNvPr>
          <p:cNvSpPr>
            <a:spLocks noGrp="1" noRot="1" noChangeAspect="1" noChangeArrowheads="1" noTextEdit="1"/>
          </p:cNvSpPr>
          <p:nvPr>
            <p:ph type="sldImg"/>
          </p:nvPr>
        </p:nvSpPr>
        <p:spPr>
          <a:ln cap="flat"/>
        </p:spPr>
      </p:sp>
      <p:sp>
        <p:nvSpPr>
          <p:cNvPr id="217092" name="Rectangle 3">
            <a:extLst>
              <a:ext uri="{FF2B5EF4-FFF2-40B4-BE49-F238E27FC236}">
                <a16:creationId xmlns:a16="http://schemas.microsoft.com/office/drawing/2014/main" id="{F01E3173-793A-459D-B50B-89E10BB1F2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30C436D3-15B3-4C1D-A5EC-DBBBC0C2C0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88D84110-7BA2-48AD-A8D4-C0BEADFCCF84}"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25</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9139" name="Rectangle 2">
            <a:extLst>
              <a:ext uri="{FF2B5EF4-FFF2-40B4-BE49-F238E27FC236}">
                <a16:creationId xmlns:a16="http://schemas.microsoft.com/office/drawing/2014/main" id="{7CB0E5D1-FC78-498F-BB0C-3497B8861263}"/>
              </a:ext>
            </a:extLst>
          </p:cNvPr>
          <p:cNvSpPr>
            <a:spLocks noGrp="1" noRot="1" noChangeAspect="1" noChangeArrowheads="1" noTextEdit="1"/>
          </p:cNvSpPr>
          <p:nvPr>
            <p:ph type="sldImg"/>
          </p:nvPr>
        </p:nvSpPr>
        <p:spPr>
          <a:ln cap="flat"/>
        </p:spPr>
      </p:sp>
      <p:sp>
        <p:nvSpPr>
          <p:cNvPr id="219140" name="Rectangle 3">
            <a:extLst>
              <a:ext uri="{FF2B5EF4-FFF2-40B4-BE49-F238E27FC236}">
                <a16:creationId xmlns:a16="http://schemas.microsoft.com/office/drawing/2014/main" id="{DE204233-86CC-4D94-A4F3-A63651A6D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5386C346-F3FF-42BB-92D9-B1C4B1C3C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D3B910A7-DE39-487A-88C9-D379EA668D91}"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26</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1187" name="Rectangle 2">
            <a:extLst>
              <a:ext uri="{FF2B5EF4-FFF2-40B4-BE49-F238E27FC236}">
                <a16:creationId xmlns:a16="http://schemas.microsoft.com/office/drawing/2014/main" id="{8F5FC408-5DCB-45E0-8107-8376EE8834AD}"/>
              </a:ext>
            </a:extLst>
          </p:cNvPr>
          <p:cNvSpPr>
            <a:spLocks noGrp="1" noRot="1" noChangeAspect="1" noChangeArrowheads="1" noTextEdit="1"/>
          </p:cNvSpPr>
          <p:nvPr>
            <p:ph type="sldImg"/>
          </p:nvPr>
        </p:nvSpPr>
        <p:spPr>
          <a:ln cap="flat"/>
        </p:spPr>
      </p:sp>
      <p:sp>
        <p:nvSpPr>
          <p:cNvPr id="221188" name="Rectangle 3">
            <a:extLst>
              <a:ext uri="{FF2B5EF4-FFF2-40B4-BE49-F238E27FC236}">
                <a16:creationId xmlns:a16="http://schemas.microsoft.com/office/drawing/2014/main" id="{8215411A-9414-4647-9827-381C216AA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2F0F7CD1-C36E-4F03-98B0-242944CD30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AC159C5B-AA1A-4356-AF2B-A07C31265F1B}"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27</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3235" name="Rectangle 2">
            <a:extLst>
              <a:ext uri="{FF2B5EF4-FFF2-40B4-BE49-F238E27FC236}">
                <a16:creationId xmlns:a16="http://schemas.microsoft.com/office/drawing/2014/main" id="{261A1707-9531-4D73-BEF7-BABBA74F6C43}"/>
              </a:ext>
            </a:extLst>
          </p:cNvPr>
          <p:cNvSpPr>
            <a:spLocks noGrp="1" noRot="1" noChangeAspect="1" noChangeArrowheads="1" noTextEdit="1"/>
          </p:cNvSpPr>
          <p:nvPr>
            <p:ph type="sldImg"/>
          </p:nvPr>
        </p:nvSpPr>
        <p:spPr>
          <a:ln cap="flat"/>
        </p:spPr>
      </p:sp>
      <p:sp>
        <p:nvSpPr>
          <p:cNvPr id="223236" name="Rectangle 3">
            <a:extLst>
              <a:ext uri="{FF2B5EF4-FFF2-40B4-BE49-F238E27FC236}">
                <a16:creationId xmlns:a16="http://schemas.microsoft.com/office/drawing/2014/main" id="{07CD5649-B609-45A3-B630-FDDD911737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E65D5EDE-7B7F-4F20-91CA-9C5025FCCE9F}"/>
              </a:ext>
            </a:extLst>
          </p:cNvPr>
          <p:cNvSpPr>
            <a:spLocks noGrp="1" noChangeArrowheads="1"/>
          </p:cNvSpPr>
          <p:nvPr>
            <p:ph type="sldNum" sz="quarter" idx="5"/>
          </p:nvPr>
        </p:nvSpPr>
        <p:spPr>
          <a:noFill/>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0396A6AF-BEA6-428B-A84D-FE3D8EEF31A2}" type="slidenum">
              <a:rPr lang="zh-CN" altLang="en-US" sz="1200">
                <a:latin typeface="Tahoma" panose="020B0604030504040204" pitchFamily="34" charset="0"/>
              </a:rPr>
              <a:pPr/>
              <a:t>29</a:t>
            </a:fld>
            <a:endParaRPr lang="en-US" altLang="zh-CN" sz="1200">
              <a:latin typeface="Tahoma" panose="020B0604030504040204" pitchFamily="34" charset="0"/>
            </a:endParaRPr>
          </a:p>
        </p:txBody>
      </p:sp>
      <p:sp>
        <p:nvSpPr>
          <p:cNvPr id="169987" name="Rectangle 2">
            <a:extLst>
              <a:ext uri="{FF2B5EF4-FFF2-40B4-BE49-F238E27FC236}">
                <a16:creationId xmlns:a16="http://schemas.microsoft.com/office/drawing/2014/main" id="{1B4AA590-BF56-4AB5-8BDC-CA982FBB921F}"/>
              </a:ext>
            </a:extLst>
          </p:cNvPr>
          <p:cNvSpPr>
            <a:spLocks noGrp="1" noRot="1" noChangeAspect="1" noChangeArrowheads="1" noTextEdit="1"/>
          </p:cNvSpPr>
          <p:nvPr>
            <p:ph type="sldImg"/>
          </p:nvPr>
        </p:nvSpPr>
        <p:spPr>
          <a:ln cap="flat"/>
        </p:spPr>
      </p:sp>
      <p:sp>
        <p:nvSpPr>
          <p:cNvPr id="169988" name="Rectangle 3">
            <a:extLst>
              <a:ext uri="{FF2B5EF4-FFF2-40B4-BE49-F238E27FC236}">
                <a16:creationId xmlns:a16="http://schemas.microsoft.com/office/drawing/2014/main" id="{6368F060-8859-4F48-97BD-D9A4B152774D}"/>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328FB0CE-9838-4F79-8B55-AFAB15D112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D74E5456-960F-41A0-8245-DD47D1A9CDA0}"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30</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6307" name="Rectangle 2">
            <a:extLst>
              <a:ext uri="{FF2B5EF4-FFF2-40B4-BE49-F238E27FC236}">
                <a16:creationId xmlns:a16="http://schemas.microsoft.com/office/drawing/2014/main" id="{581458DB-ED41-4F4B-B14C-C4730795B92E}"/>
              </a:ext>
            </a:extLst>
          </p:cNvPr>
          <p:cNvSpPr>
            <a:spLocks noGrp="1" noRot="1" noChangeAspect="1" noChangeArrowheads="1" noTextEdit="1"/>
          </p:cNvSpPr>
          <p:nvPr>
            <p:ph type="sldImg"/>
          </p:nvPr>
        </p:nvSpPr>
        <p:spPr>
          <a:ln cap="flat"/>
        </p:spPr>
      </p:sp>
      <p:sp>
        <p:nvSpPr>
          <p:cNvPr id="226308" name="Rectangle 3">
            <a:extLst>
              <a:ext uri="{FF2B5EF4-FFF2-40B4-BE49-F238E27FC236}">
                <a16:creationId xmlns:a16="http://schemas.microsoft.com/office/drawing/2014/main" id="{46434E81-E2C6-4D01-A590-AC0860D142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60800" y="9444038"/>
            <a:ext cx="2952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419FC3E0-79BA-403D-918F-C772A22CDE7F}" type="slidenum">
              <a:rPr lang="zh-CN" altLang="en-US">
                <a:solidFill>
                  <a:srgbClr val="000000"/>
                </a:solidFill>
              </a:rPr>
              <a:pPr algn="r" eaLnBrk="1" hangingPunct="1">
                <a:spcBef>
                  <a:spcPct val="0"/>
                </a:spcBef>
              </a:pPr>
              <a:t>32</a:t>
            </a:fld>
            <a:endParaRPr lang="en-US" altLang="zh-CN">
              <a:solidFill>
                <a:srgbClr val="000000"/>
              </a:solidFill>
            </a:endParaRPr>
          </a:p>
        </p:txBody>
      </p:sp>
      <p:sp>
        <p:nvSpPr>
          <p:cNvPr id="37891" name="Rectangle 2"/>
          <p:cNvSpPr>
            <a:spLocks noGrp="1" noRot="1" noChangeAspect="1" noChangeArrowheads="1" noTextEdit="1"/>
          </p:cNvSpPr>
          <p:nvPr>
            <p:ph type="sldImg" idx="4294967295"/>
          </p:nvPr>
        </p:nvSpPr>
        <p:spPr>
          <a:ln/>
        </p:spPr>
      </p:sp>
      <p:sp>
        <p:nvSpPr>
          <p:cNvPr id="37892"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AF347B83-29A8-4E8B-8DAB-909A1A4D79DC}"/>
              </a:ext>
            </a:extLst>
          </p:cNvPr>
          <p:cNvSpPr txBox="1">
            <a:spLocks noGrp="1" noChangeArrowheads="1"/>
          </p:cNvSpPr>
          <p:nvPr/>
        </p:nvSpPr>
        <p:spPr bwMode="auto">
          <a:xfrm>
            <a:off x="3860800" y="9444038"/>
            <a:ext cx="2952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40239F-51CB-4ABF-B308-BF5469C2780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3059" name="Rectangle 2">
            <a:extLst>
              <a:ext uri="{FF2B5EF4-FFF2-40B4-BE49-F238E27FC236}">
                <a16:creationId xmlns:a16="http://schemas.microsoft.com/office/drawing/2014/main" id="{9AB6ECAF-CD22-46EE-BE3F-BD891EB82E85}"/>
              </a:ext>
            </a:extLst>
          </p:cNvPr>
          <p:cNvSpPr>
            <a:spLocks noGrp="1" noRot="1" noChangeAspect="1" noChangeArrowheads="1" noTextEdit="1"/>
          </p:cNvSpPr>
          <p:nvPr>
            <p:ph type="sldImg"/>
          </p:nvPr>
        </p:nvSpPr>
        <p:spPr>
          <a:xfrm>
            <a:off x="106363" y="752475"/>
            <a:ext cx="6602412" cy="3714750"/>
          </a:xfrm>
          <a:ln cap="flat">
            <a:solidFill>
              <a:schemeClr val="tx1"/>
            </a:solidFill>
          </a:ln>
        </p:spPr>
      </p:sp>
      <p:sp>
        <p:nvSpPr>
          <p:cNvPr id="173060" name="Rectangle 3">
            <a:extLst>
              <a:ext uri="{FF2B5EF4-FFF2-40B4-BE49-F238E27FC236}">
                <a16:creationId xmlns:a16="http://schemas.microsoft.com/office/drawing/2014/main" id="{ADFD06B0-9FC6-43C4-BC52-2B836131A8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prstTxWarp prst="textNoShape">
              <a:avLst/>
            </a:prstTxWarp>
          </a:bodyPr>
          <a:lstStyle/>
          <a:p>
            <a:endParaRPr lang="zh-CN" altLang="en-US"/>
          </a:p>
        </p:txBody>
      </p:sp>
    </p:spTree>
    <p:extLst>
      <p:ext uri="{BB962C8B-B14F-4D97-AF65-F5344CB8AC3E}">
        <p14:creationId xmlns:p14="http://schemas.microsoft.com/office/powerpoint/2010/main" val="415618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FF1583D0-B0C3-4A27-A1C8-5FA321F2CA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E456734E-4657-46E7-963B-7674598A1C23}"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13</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8419" name="Rectangle 2">
            <a:extLst>
              <a:ext uri="{FF2B5EF4-FFF2-40B4-BE49-F238E27FC236}">
                <a16:creationId xmlns:a16="http://schemas.microsoft.com/office/drawing/2014/main" id="{13DE1148-B243-4F64-9500-02794D552DD6}"/>
              </a:ext>
            </a:extLst>
          </p:cNvPr>
          <p:cNvSpPr>
            <a:spLocks noGrp="1" noRot="1" noChangeAspect="1" noChangeArrowheads="1" noTextEdit="1"/>
          </p:cNvSpPr>
          <p:nvPr>
            <p:ph type="sldImg"/>
          </p:nvPr>
        </p:nvSpPr>
        <p:spPr>
          <a:ln cap="flat"/>
        </p:spPr>
      </p:sp>
      <p:sp>
        <p:nvSpPr>
          <p:cNvPr id="188420" name="Rectangle 3">
            <a:extLst>
              <a:ext uri="{FF2B5EF4-FFF2-40B4-BE49-F238E27FC236}">
                <a16:creationId xmlns:a16="http://schemas.microsoft.com/office/drawing/2014/main" id="{9DD22504-7499-4B9A-8920-4F864E7D2F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56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FF1583D0-B0C3-4A27-A1C8-5FA321F2CA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E456734E-4657-46E7-963B-7674598A1C23}"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14</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8419" name="Rectangle 2">
            <a:extLst>
              <a:ext uri="{FF2B5EF4-FFF2-40B4-BE49-F238E27FC236}">
                <a16:creationId xmlns:a16="http://schemas.microsoft.com/office/drawing/2014/main" id="{13DE1148-B243-4F64-9500-02794D552DD6}"/>
              </a:ext>
            </a:extLst>
          </p:cNvPr>
          <p:cNvSpPr>
            <a:spLocks noGrp="1" noRot="1" noChangeAspect="1" noChangeArrowheads="1" noTextEdit="1"/>
          </p:cNvSpPr>
          <p:nvPr>
            <p:ph type="sldImg"/>
          </p:nvPr>
        </p:nvSpPr>
        <p:spPr>
          <a:ln cap="flat"/>
        </p:spPr>
      </p:sp>
      <p:sp>
        <p:nvSpPr>
          <p:cNvPr id="188420" name="Rectangle 3">
            <a:extLst>
              <a:ext uri="{FF2B5EF4-FFF2-40B4-BE49-F238E27FC236}">
                <a16:creationId xmlns:a16="http://schemas.microsoft.com/office/drawing/2014/main" id="{9DD22504-7499-4B9A-8920-4F864E7D2F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3F092737-FDBF-4BEC-95BA-829F2AF285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CD6CFF01-96EF-44B4-B2DA-CAE72B329A91}"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15</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0467" name="Rectangle 2">
            <a:extLst>
              <a:ext uri="{FF2B5EF4-FFF2-40B4-BE49-F238E27FC236}">
                <a16:creationId xmlns:a16="http://schemas.microsoft.com/office/drawing/2014/main" id="{8313D8C7-4062-406A-B8FA-92743937BFA0}"/>
              </a:ext>
            </a:extLst>
          </p:cNvPr>
          <p:cNvSpPr>
            <a:spLocks noGrp="1" noRot="1" noChangeAspect="1" noChangeArrowheads="1" noTextEdit="1"/>
          </p:cNvSpPr>
          <p:nvPr>
            <p:ph type="sldImg"/>
          </p:nvPr>
        </p:nvSpPr>
        <p:spPr>
          <a:ln cap="flat"/>
        </p:spPr>
      </p:sp>
      <p:sp>
        <p:nvSpPr>
          <p:cNvPr id="190468" name="Rectangle 3">
            <a:extLst>
              <a:ext uri="{FF2B5EF4-FFF2-40B4-BE49-F238E27FC236}">
                <a16:creationId xmlns:a16="http://schemas.microsoft.com/office/drawing/2014/main" id="{C9A93CBF-8AEE-416C-B45C-EB334C9293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61599134-7917-42C4-BB20-A3E30185D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EF87F401-4A6D-491F-9AF5-040993864186}"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16</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2515" name="Rectangle 2">
            <a:extLst>
              <a:ext uri="{FF2B5EF4-FFF2-40B4-BE49-F238E27FC236}">
                <a16:creationId xmlns:a16="http://schemas.microsoft.com/office/drawing/2014/main" id="{36FDCDFF-3AEE-4DF8-9879-EEFA80921CF6}"/>
              </a:ext>
            </a:extLst>
          </p:cNvPr>
          <p:cNvSpPr>
            <a:spLocks noGrp="1" noRot="1" noChangeAspect="1" noChangeArrowheads="1" noTextEdit="1"/>
          </p:cNvSpPr>
          <p:nvPr>
            <p:ph type="sldImg"/>
          </p:nvPr>
        </p:nvSpPr>
        <p:spPr>
          <a:ln cap="flat"/>
        </p:spPr>
      </p:sp>
      <p:sp>
        <p:nvSpPr>
          <p:cNvPr id="192516" name="Rectangle 3">
            <a:extLst>
              <a:ext uri="{FF2B5EF4-FFF2-40B4-BE49-F238E27FC236}">
                <a16:creationId xmlns:a16="http://schemas.microsoft.com/office/drawing/2014/main" id="{C6AED7FF-7160-4CA7-A7B7-FC35AB47EE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116654EA-012B-4118-A6AC-BB504245E3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70F43372-8065-4F30-B905-341B68A6413B}"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17</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4563" name="Rectangle 2">
            <a:extLst>
              <a:ext uri="{FF2B5EF4-FFF2-40B4-BE49-F238E27FC236}">
                <a16:creationId xmlns:a16="http://schemas.microsoft.com/office/drawing/2014/main" id="{CC6D0D16-9BDA-49C5-B9A8-5E84502C85E4}"/>
              </a:ext>
            </a:extLst>
          </p:cNvPr>
          <p:cNvSpPr>
            <a:spLocks noGrp="1" noRot="1" noChangeAspect="1" noChangeArrowheads="1" noTextEdit="1"/>
          </p:cNvSpPr>
          <p:nvPr>
            <p:ph type="sldImg"/>
          </p:nvPr>
        </p:nvSpPr>
        <p:spPr>
          <a:ln cap="flat"/>
        </p:spPr>
      </p:sp>
      <p:sp>
        <p:nvSpPr>
          <p:cNvPr id="194564" name="Rectangle 3">
            <a:extLst>
              <a:ext uri="{FF2B5EF4-FFF2-40B4-BE49-F238E27FC236}">
                <a16:creationId xmlns:a16="http://schemas.microsoft.com/office/drawing/2014/main" id="{B4F0C469-68B5-40FE-8C8C-5136CC7312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8FBABCBC-24C1-4D65-9263-95AD8AC9D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7E81AE0B-2C99-4ADE-9377-D285E606C0E5}"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20</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8659" name="Rectangle 2">
            <a:extLst>
              <a:ext uri="{FF2B5EF4-FFF2-40B4-BE49-F238E27FC236}">
                <a16:creationId xmlns:a16="http://schemas.microsoft.com/office/drawing/2014/main" id="{5D8733CE-3E8A-4ACF-A3EE-AB21509D47D5}"/>
              </a:ext>
            </a:extLst>
          </p:cNvPr>
          <p:cNvSpPr>
            <a:spLocks noGrp="1" noRot="1" noChangeAspect="1" noChangeArrowheads="1" noTextEdit="1"/>
          </p:cNvSpPr>
          <p:nvPr>
            <p:ph type="sldImg"/>
          </p:nvPr>
        </p:nvSpPr>
        <p:spPr>
          <a:ln cap="flat"/>
        </p:spPr>
      </p:sp>
      <p:sp>
        <p:nvSpPr>
          <p:cNvPr id="198660" name="Rectangle 3">
            <a:extLst>
              <a:ext uri="{FF2B5EF4-FFF2-40B4-BE49-F238E27FC236}">
                <a16:creationId xmlns:a16="http://schemas.microsoft.com/office/drawing/2014/main" id="{BE0B30D4-8D59-40B2-8C7E-6E9E75B9F1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687771C5-593B-4AA0-BE47-897972D171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6EF93130-F179-49A3-9D89-2139EF571EDC}"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21</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0707" name="Rectangle 2">
            <a:extLst>
              <a:ext uri="{FF2B5EF4-FFF2-40B4-BE49-F238E27FC236}">
                <a16:creationId xmlns:a16="http://schemas.microsoft.com/office/drawing/2014/main" id="{BCC97D5C-DD9D-4B0F-BB52-B1EE02D7B44B}"/>
              </a:ext>
            </a:extLst>
          </p:cNvPr>
          <p:cNvSpPr>
            <a:spLocks noGrp="1" noRot="1" noChangeAspect="1" noChangeArrowheads="1" noTextEdit="1"/>
          </p:cNvSpPr>
          <p:nvPr>
            <p:ph type="sldImg"/>
          </p:nvPr>
        </p:nvSpPr>
        <p:spPr>
          <a:ln cap="flat"/>
        </p:spPr>
      </p:sp>
      <p:sp>
        <p:nvSpPr>
          <p:cNvPr id="200708" name="Rectangle 3">
            <a:extLst>
              <a:ext uri="{FF2B5EF4-FFF2-40B4-BE49-F238E27FC236}">
                <a16:creationId xmlns:a16="http://schemas.microsoft.com/office/drawing/2014/main" id="{4123A108-C240-475E-B5BF-9CBF86D98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7260132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718308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264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763196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Tree>
    <p:extLst>
      <p:ext uri="{BB962C8B-B14F-4D97-AF65-F5344CB8AC3E}">
        <p14:creationId xmlns:p14="http://schemas.microsoft.com/office/powerpoint/2010/main" val="4175991098"/>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095306"/>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1148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9026056"/>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056" descr="镂空">
            <a:extLst>
              <a:ext uri="{FF2B5EF4-FFF2-40B4-BE49-F238E27FC236}">
                <a16:creationId xmlns:a16="http://schemas.microsoft.com/office/drawing/2014/main" id="{D388F29F-93BA-4A0E-A55E-559F2D94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326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914400" y="2130426"/>
            <a:ext cx="10363200" cy="1470025"/>
          </a:xfrm>
        </p:spPr>
        <p:txBody>
          <a:bodyPr/>
          <a:lstStyle>
            <a:lvl1pPr>
              <a:defRPr/>
            </a:lvl1pPr>
          </a:lstStyle>
          <a:p>
            <a:r>
              <a:rPr lang="zh-CN" altLang="en-US" noProof="1"/>
              <a:t>单击此处编辑母版标题样式</a:t>
            </a:r>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Tree>
    <p:extLst>
      <p:ext uri="{BB962C8B-B14F-4D97-AF65-F5344CB8AC3E}">
        <p14:creationId xmlns:p14="http://schemas.microsoft.com/office/powerpoint/2010/main" val="146310926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19219" y="342900"/>
            <a:ext cx="8953563" cy="1143000"/>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lvl2pPr>
              <a:buSzPct val="90000"/>
              <a:defRPr/>
            </a:lvl2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043832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16635195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9958554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8156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487330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8261150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07190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7340987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33078600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0386414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8917" y="342900"/>
            <a:ext cx="2590800" cy="57531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914400" y="342900"/>
            <a:ext cx="7571317" cy="57531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6134684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930400" y="342900"/>
            <a:ext cx="9349317" cy="1143000"/>
          </a:xfrm>
        </p:spPr>
        <p:txBody>
          <a:bodyPr/>
          <a:lstStyle/>
          <a:p>
            <a:r>
              <a:rPr lang="zh-CN" altLang="en-US" noProof="1"/>
              <a:t>单击此处编辑母版标题样式</a:t>
            </a:r>
          </a:p>
        </p:txBody>
      </p:sp>
      <p:sp>
        <p:nvSpPr>
          <p:cNvPr id="3" name="内容占位符 2"/>
          <p:cNvSpPr>
            <a:spLocks noGrp="1"/>
          </p:cNvSpPr>
          <p:nvPr>
            <p:ph sz="quarter" idx="1"/>
          </p:nvPr>
        </p:nvSpPr>
        <p:spPr>
          <a:xfrm>
            <a:off x="914400" y="1981200"/>
            <a:ext cx="508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197600" y="1981200"/>
            <a:ext cx="508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914400" y="4114800"/>
            <a:ext cx="508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6197600" y="4114800"/>
            <a:ext cx="5080000" cy="1981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6847648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30400" y="342900"/>
            <a:ext cx="9349317"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Tree>
    <p:extLst>
      <p:ext uri="{BB962C8B-B14F-4D97-AF65-F5344CB8AC3E}">
        <p14:creationId xmlns:p14="http://schemas.microsoft.com/office/powerpoint/2010/main" val="306475661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30400" y="342900"/>
            <a:ext cx="934931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1148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77899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6153894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450107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50254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523346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24026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8540223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495383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031548F6-3FD0-4DCD-A962-C8EF1A291B2C}"/>
              </a:ext>
            </a:extLst>
          </p:cNvPr>
          <p:cNvGrpSpPr>
            <a:grpSpLocks/>
          </p:cNvGrpSpPr>
          <p:nvPr/>
        </p:nvGrpSpPr>
        <p:grpSpPr bwMode="auto">
          <a:xfrm>
            <a:off x="194734" y="976313"/>
            <a:ext cx="11781367" cy="5256212"/>
            <a:chOff x="92" y="615"/>
            <a:chExt cx="5566" cy="3311"/>
          </a:xfrm>
        </p:grpSpPr>
        <p:grpSp>
          <p:nvGrpSpPr>
            <p:cNvPr id="3081" name="Group 3">
              <a:extLst>
                <a:ext uri="{FF2B5EF4-FFF2-40B4-BE49-F238E27FC236}">
                  <a16:creationId xmlns:a16="http://schemas.microsoft.com/office/drawing/2014/main" id="{3F752D18-BDFD-460F-96E4-990991A5F8FC}"/>
                </a:ext>
              </a:extLst>
            </p:cNvPr>
            <p:cNvGrpSpPr>
              <a:grpSpLocks/>
            </p:cNvGrpSpPr>
            <p:nvPr/>
          </p:nvGrpSpPr>
          <p:grpSpPr bwMode="auto">
            <a:xfrm>
              <a:off x="2314" y="617"/>
              <a:ext cx="3344" cy="3080"/>
              <a:chOff x="2314" y="617"/>
              <a:chExt cx="3344" cy="3080"/>
            </a:xfrm>
          </p:grpSpPr>
          <p:grpSp>
            <p:nvGrpSpPr>
              <p:cNvPr id="3089" name="Group 4">
                <a:extLst>
                  <a:ext uri="{FF2B5EF4-FFF2-40B4-BE49-F238E27FC236}">
                    <a16:creationId xmlns:a16="http://schemas.microsoft.com/office/drawing/2014/main" id="{549279FA-4009-4EDC-9972-729115E3A30B}"/>
                  </a:ext>
                </a:extLst>
              </p:cNvPr>
              <p:cNvGrpSpPr>
                <a:grpSpLocks/>
              </p:cNvGrpSpPr>
              <p:nvPr/>
            </p:nvGrpSpPr>
            <p:grpSpPr bwMode="auto">
              <a:xfrm>
                <a:off x="5166" y="2575"/>
                <a:ext cx="492" cy="1122"/>
                <a:chOff x="5166" y="2575"/>
                <a:chExt cx="492" cy="1122"/>
              </a:xfrm>
            </p:grpSpPr>
            <p:grpSp>
              <p:nvGrpSpPr>
                <p:cNvPr id="3113" name="Group 5">
                  <a:extLst>
                    <a:ext uri="{FF2B5EF4-FFF2-40B4-BE49-F238E27FC236}">
                      <a16:creationId xmlns:a16="http://schemas.microsoft.com/office/drawing/2014/main" id="{A3D6D19F-C863-40B4-BF19-9A4BA1568A4D}"/>
                    </a:ext>
                  </a:extLst>
                </p:cNvPr>
                <p:cNvGrpSpPr>
                  <a:grpSpLocks/>
                </p:cNvGrpSpPr>
                <p:nvPr/>
              </p:nvGrpSpPr>
              <p:grpSpPr bwMode="auto">
                <a:xfrm>
                  <a:off x="5166" y="3367"/>
                  <a:ext cx="492" cy="330"/>
                  <a:chOff x="5166" y="3367"/>
                  <a:chExt cx="492" cy="330"/>
                </a:xfrm>
              </p:grpSpPr>
              <p:sp>
                <p:nvSpPr>
                  <p:cNvPr id="3115" name="Freeform 6">
                    <a:extLst>
                      <a:ext uri="{FF2B5EF4-FFF2-40B4-BE49-F238E27FC236}">
                        <a16:creationId xmlns:a16="http://schemas.microsoft.com/office/drawing/2014/main" id="{53F945AB-FE12-4823-8388-0A4DED736AA9}"/>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16" name="Freeform 7">
                    <a:extLst>
                      <a:ext uri="{FF2B5EF4-FFF2-40B4-BE49-F238E27FC236}">
                        <a16:creationId xmlns:a16="http://schemas.microsoft.com/office/drawing/2014/main" id="{64113065-7428-448F-8B97-DA99F94B611D}"/>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17" name="Freeform 8">
                    <a:extLst>
                      <a:ext uri="{FF2B5EF4-FFF2-40B4-BE49-F238E27FC236}">
                        <a16:creationId xmlns:a16="http://schemas.microsoft.com/office/drawing/2014/main" id="{C7A3F57D-0D30-4B63-A0FD-E2B46A0909A1}"/>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3114" name="Freeform 9">
                  <a:extLst>
                    <a:ext uri="{FF2B5EF4-FFF2-40B4-BE49-F238E27FC236}">
                      <a16:creationId xmlns:a16="http://schemas.microsoft.com/office/drawing/2014/main" id="{59CEE6C0-1C5B-4533-AF26-431ED94C724F}"/>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nvGrpSpPr>
              <p:cNvPr id="3090" name="Group 10">
                <a:extLst>
                  <a:ext uri="{FF2B5EF4-FFF2-40B4-BE49-F238E27FC236}">
                    <a16:creationId xmlns:a16="http://schemas.microsoft.com/office/drawing/2014/main" id="{63C65F2B-20F8-480F-973E-7110A98BC61F}"/>
                  </a:ext>
                </a:extLst>
              </p:cNvPr>
              <p:cNvGrpSpPr>
                <a:grpSpLocks/>
              </p:cNvGrpSpPr>
              <p:nvPr/>
            </p:nvGrpSpPr>
            <p:grpSpPr bwMode="auto">
              <a:xfrm>
                <a:off x="4293" y="1104"/>
                <a:ext cx="1037" cy="2393"/>
                <a:chOff x="4293" y="1104"/>
                <a:chExt cx="1037" cy="2393"/>
              </a:xfrm>
            </p:grpSpPr>
            <p:grpSp>
              <p:nvGrpSpPr>
                <p:cNvPr id="3100" name="Group 11">
                  <a:extLst>
                    <a:ext uri="{FF2B5EF4-FFF2-40B4-BE49-F238E27FC236}">
                      <a16:creationId xmlns:a16="http://schemas.microsoft.com/office/drawing/2014/main" id="{268D76F4-8F4B-485B-ADCC-94E8A1BD0615}"/>
                    </a:ext>
                  </a:extLst>
                </p:cNvPr>
                <p:cNvGrpSpPr>
                  <a:grpSpLocks/>
                </p:cNvGrpSpPr>
                <p:nvPr/>
              </p:nvGrpSpPr>
              <p:grpSpPr bwMode="auto">
                <a:xfrm>
                  <a:off x="4460" y="1348"/>
                  <a:ext cx="232" cy="719"/>
                  <a:chOff x="4460" y="1348"/>
                  <a:chExt cx="232" cy="719"/>
                </a:xfrm>
              </p:grpSpPr>
              <p:sp>
                <p:nvSpPr>
                  <p:cNvPr id="3110" name="Freeform 12">
                    <a:extLst>
                      <a:ext uri="{FF2B5EF4-FFF2-40B4-BE49-F238E27FC236}">
                        <a16:creationId xmlns:a16="http://schemas.microsoft.com/office/drawing/2014/main" id="{3BD89892-2B6A-4B4A-AC71-CBEBA58BD9DB}"/>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11" name="Freeform 13">
                    <a:extLst>
                      <a:ext uri="{FF2B5EF4-FFF2-40B4-BE49-F238E27FC236}">
                        <a16:creationId xmlns:a16="http://schemas.microsoft.com/office/drawing/2014/main" id="{A2B51F7B-E6D4-4B6D-A288-9B4781E6F98B}"/>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12" name="Freeform 14">
                    <a:extLst>
                      <a:ext uri="{FF2B5EF4-FFF2-40B4-BE49-F238E27FC236}">
                        <a16:creationId xmlns:a16="http://schemas.microsoft.com/office/drawing/2014/main" id="{6E886CA0-1BD8-4EA2-B4E9-141856116BC6}"/>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3101" name="Freeform 15">
                  <a:extLst>
                    <a:ext uri="{FF2B5EF4-FFF2-40B4-BE49-F238E27FC236}">
                      <a16:creationId xmlns:a16="http://schemas.microsoft.com/office/drawing/2014/main" id="{9B863E7C-4989-4EF0-AF13-6EDBDCE14A73}"/>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2" name="Freeform 16">
                  <a:extLst>
                    <a:ext uri="{FF2B5EF4-FFF2-40B4-BE49-F238E27FC236}">
                      <a16:creationId xmlns:a16="http://schemas.microsoft.com/office/drawing/2014/main" id="{F6203E44-F26A-46B7-8E72-6B27D2309026}"/>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3" name="Freeform 17">
                  <a:extLst>
                    <a:ext uri="{FF2B5EF4-FFF2-40B4-BE49-F238E27FC236}">
                      <a16:creationId xmlns:a16="http://schemas.microsoft.com/office/drawing/2014/main" id="{F261F50A-94EE-4CED-9091-497BF3E7A4A1}"/>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4" name="Freeform 18">
                  <a:extLst>
                    <a:ext uri="{FF2B5EF4-FFF2-40B4-BE49-F238E27FC236}">
                      <a16:creationId xmlns:a16="http://schemas.microsoft.com/office/drawing/2014/main" id="{5872C623-6C52-4137-8165-E7C7D36A6698}"/>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5" name="Freeform 19">
                  <a:extLst>
                    <a:ext uri="{FF2B5EF4-FFF2-40B4-BE49-F238E27FC236}">
                      <a16:creationId xmlns:a16="http://schemas.microsoft.com/office/drawing/2014/main" id="{F174F99F-A374-4B5B-A1D7-ADE74175D1DE}"/>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6" name="Freeform 20">
                  <a:extLst>
                    <a:ext uri="{FF2B5EF4-FFF2-40B4-BE49-F238E27FC236}">
                      <a16:creationId xmlns:a16="http://schemas.microsoft.com/office/drawing/2014/main" id="{E63DA372-6C5E-463B-8F11-5C46B3D47CFC}"/>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7" name="Freeform 21">
                  <a:extLst>
                    <a:ext uri="{FF2B5EF4-FFF2-40B4-BE49-F238E27FC236}">
                      <a16:creationId xmlns:a16="http://schemas.microsoft.com/office/drawing/2014/main" id="{D42AAC3F-146E-4216-9162-5EB585B7919F}"/>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8" name="Freeform 22">
                  <a:extLst>
                    <a:ext uri="{FF2B5EF4-FFF2-40B4-BE49-F238E27FC236}">
                      <a16:creationId xmlns:a16="http://schemas.microsoft.com/office/drawing/2014/main" id="{BED8B60D-6D56-4733-8D36-C058B9D3A413}"/>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109" name="Freeform 23">
                  <a:extLst>
                    <a:ext uri="{FF2B5EF4-FFF2-40B4-BE49-F238E27FC236}">
                      <a16:creationId xmlns:a16="http://schemas.microsoft.com/office/drawing/2014/main" id="{E499697C-B1C3-475E-BBF4-1DB410E2C481}"/>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nvGrpSpPr>
              <p:cNvPr id="3091" name="Group 24">
                <a:extLst>
                  <a:ext uri="{FF2B5EF4-FFF2-40B4-BE49-F238E27FC236}">
                    <a16:creationId xmlns:a16="http://schemas.microsoft.com/office/drawing/2014/main" id="{8D0BC859-C7A3-4FDC-BB9F-1561A3FFF1D3}"/>
                  </a:ext>
                </a:extLst>
              </p:cNvPr>
              <p:cNvGrpSpPr>
                <a:grpSpLocks/>
              </p:cNvGrpSpPr>
              <p:nvPr/>
            </p:nvGrpSpPr>
            <p:grpSpPr bwMode="auto">
              <a:xfrm>
                <a:off x="2314" y="617"/>
                <a:ext cx="2387" cy="2766"/>
                <a:chOff x="2314" y="617"/>
                <a:chExt cx="2387" cy="2766"/>
              </a:xfrm>
            </p:grpSpPr>
            <p:sp>
              <p:nvSpPr>
                <p:cNvPr id="3092" name="Freeform 25">
                  <a:extLst>
                    <a:ext uri="{FF2B5EF4-FFF2-40B4-BE49-F238E27FC236}">
                      <a16:creationId xmlns:a16="http://schemas.microsoft.com/office/drawing/2014/main" id="{5E20810B-7CE2-45C5-ABD8-17D3C7289E6D}"/>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nvGrpSpPr>
                <p:cNvPr id="3093" name="Group 26">
                  <a:extLst>
                    <a:ext uri="{FF2B5EF4-FFF2-40B4-BE49-F238E27FC236}">
                      <a16:creationId xmlns:a16="http://schemas.microsoft.com/office/drawing/2014/main" id="{52444514-65E4-4C71-BF69-FB1A308B3157}"/>
                    </a:ext>
                  </a:extLst>
                </p:cNvPr>
                <p:cNvGrpSpPr>
                  <a:grpSpLocks/>
                </p:cNvGrpSpPr>
                <p:nvPr/>
              </p:nvGrpSpPr>
              <p:grpSpPr bwMode="auto">
                <a:xfrm>
                  <a:off x="2395" y="617"/>
                  <a:ext cx="526" cy="620"/>
                  <a:chOff x="2395" y="617"/>
                  <a:chExt cx="526" cy="620"/>
                </a:xfrm>
              </p:grpSpPr>
              <p:grpSp>
                <p:nvGrpSpPr>
                  <p:cNvPr id="3096" name="Group 27">
                    <a:extLst>
                      <a:ext uri="{FF2B5EF4-FFF2-40B4-BE49-F238E27FC236}">
                        <a16:creationId xmlns:a16="http://schemas.microsoft.com/office/drawing/2014/main" id="{A233468F-BC99-46FB-B3F5-5A05ADDA960B}"/>
                      </a:ext>
                    </a:extLst>
                  </p:cNvPr>
                  <p:cNvGrpSpPr>
                    <a:grpSpLocks/>
                  </p:cNvGrpSpPr>
                  <p:nvPr/>
                </p:nvGrpSpPr>
                <p:grpSpPr bwMode="auto">
                  <a:xfrm>
                    <a:off x="2603" y="1004"/>
                    <a:ext cx="165" cy="233"/>
                    <a:chOff x="2603" y="1004"/>
                    <a:chExt cx="165" cy="233"/>
                  </a:xfrm>
                </p:grpSpPr>
                <p:sp>
                  <p:nvSpPr>
                    <p:cNvPr id="3098" name="Freeform 28">
                      <a:extLst>
                        <a:ext uri="{FF2B5EF4-FFF2-40B4-BE49-F238E27FC236}">
                          <a16:creationId xmlns:a16="http://schemas.microsoft.com/office/drawing/2014/main" id="{9634F283-A881-4BD1-BD3B-DA5465946354}"/>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99" name="Freeform 29">
                      <a:extLst>
                        <a:ext uri="{FF2B5EF4-FFF2-40B4-BE49-F238E27FC236}">
                          <a16:creationId xmlns:a16="http://schemas.microsoft.com/office/drawing/2014/main" id="{1023FCB2-99D8-4E83-82C8-88C07E6B9D06}"/>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3097" name="Freeform 30">
                    <a:extLst>
                      <a:ext uri="{FF2B5EF4-FFF2-40B4-BE49-F238E27FC236}">
                        <a16:creationId xmlns:a16="http://schemas.microsoft.com/office/drawing/2014/main" id="{B9F74435-BC55-44F6-8ED7-46A547A61EEA}"/>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3094" name="Freeform 31">
                  <a:extLst>
                    <a:ext uri="{FF2B5EF4-FFF2-40B4-BE49-F238E27FC236}">
                      <a16:creationId xmlns:a16="http://schemas.microsoft.com/office/drawing/2014/main" id="{E51DCC45-BDFA-4950-9CBF-20BA36B03B5F}"/>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95" name="Freeform 32">
                  <a:extLst>
                    <a:ext uri="{FF2B5EF4-FFF2-40B4-BE49-F238E27FC236}">
                      <a16:creationId xmlns:a16="http://schemas.microsoft.com/office/drawing/2014/main" id="{FC072B5E-B7D3-429A-A397-85A5902912AA}"/>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grpSp>
          <p:nvGrpSpPr>
            <p:cNvPr id="3082" name="Group 33">
              <a:extLst>
                <a:ext uri="{FF2B5EF4-FFF2-40B4-BE49-F238E27FC236}">
                  <a16:creationId xmlns:a16="http://schemas.microsoft.com/office/drawing/2014/main" id="{01C89472-21D4-47A0-9E31-8C27871B78D6}"/>
                </a:ext>
              </a:extLst>
            </p:cNvPr>
            <p:cNvGrpSpPr>
              <a:grpSpLocks/>
            </p:cNvGrpSpPr>
            <p:nvPr/>
          </p:nvGrpSpPr>
          <p:grpSpPr bwMode="auto">
            <a:xfrm>
              <a:off x="92" y="615"/>
              <a:ext cx="1865" cy="3311"/>
              <a:chOff x="92" y="615"/>
              <a:chExt cx="1865" cy="3311"/>
            </a:xfrm>
          </p:grpSpPr>
          <p:sp>
            <p:nvSpPr>
              <p:cNvPr id="3083" name="Freeform 34">
                <a:extLst>
                  <a:ext uri="{FF2B5EF4-FFF2-40B4-BE49-F238E27FC236}">
                    <a16:creationId xmlns:a16="http://schemas.microsoft.com/office/drawing/2014/main" id="{7D8F55BC-66A3-474F-BFAE-C0C7B12DBA67}"/>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84" name="Freeform 35">
                <a:extLst>
                  <a:ext uri="{FF2B5EF4-FFF2-40B4-BE49-F238E27FC236}">
                    <a16:creationId xmlns:a16="http://schemas.microsoft.com/office/drawing/2014/main" id="{48762EB9-2506-47CB-B822-B90CD2170BF9}"/>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85" name="Freeform 36">
                <a:extLst>
                  <a:ext uri="{FF2B5EF4-FFF2-40B4-BE49-F238E27FC236}">
                    <a16:creationId xmlns:a16="http://schemas.microsoft.com/office/drawing/2014/main" id="{EF9F3225-C51E-484E-8F93-959399EAD4E1}"/>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86" name="Freeform 37">
                <a:extLst>
                  <a:ext uri="{FF2B5EF4-FFF2-40B4-BE49-F238E27FC236}">
                    <a16:creationId xmlns:a16="http://schemas.microsoft.com/office/drawing/2014/main" id="{26E9C929-E69D-46B5-8CC4-FDFA3017B94E}"/>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87" name="Freeform 38">
                <a:extLst>
                  <a:ext uri="{FF2B5EF4-FFF2-40B4-BE49-F238E27FC236}">
                    <a16:creationId xmlns:a16="http://schemas.microsoft.com/office/drawing/2014/main" id="{7C67AFFA-69C2-4715-8AE0-AC77E1BA84F2}"/>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3088" name="Freeform 39">
                <a:extLst>
                  <a:ext uri="{FF2B5EF4-FFF2-40B4-BE49-F238E27FC236}">
                    <a16:creationId xmlns:a16="http://schemas.microsoft.com/office/drawing/2014/main" id="{ED105CAC-EF29-437F-867E-AEDBE26E1648}"/>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sp>
        <p:nvSpPr>
          <p:cNvPr id="3075" name="Rectangle 40">
            <a:extLst>
              <a:ext uri="{FF2B5EF4-FFF2-40B4-BE49-F238E27FC236}">
                <a16:creationId xmlns:a16="http://schemas.microsoft.com/office/drawing/2014/main" id="{C359D8D2-464D-4190-9C81-37308A93DE7B}"/>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3076" name="Rectangle 41">
            <a:extLst>
              <a:ext uri="{FF2B5EF4-FFF2-40B4-BE49-F238E27FC236}">
                <a16:creationId xmlns:a16="http://schemas.microsoft.com/office/drawing/2014/main" id="{1F145394-BC5F-4CD8-BB8D-646DC2D9BAA1}"/>
              </a:ext>
            </a:extLst>
          </p:cNvPr>
          <p:cNvSpPr>
            <a:spLocks noChangeArrowheads="1"/>
          </p:cNvSpPr>
          <p:nvPr/>
        </p:nvSpPr>
        <p:spPr bwMode="auto">
          <a:xfrm>
            <a:off x="9042400" y="6324600"/>
            <a:ext cx="397544" cy="305212"/>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fld id="{C49067E7-150F-4F06-B10A-1E468FF931E2}" type="slidenum">
              <a:rPr lang="fr-FR" altLang="zh-CN" sz="1400" b="1" smtClean="0">
                <a:solidFill>
                  <a:srgbClr val="000000"/>
                </a:solidFill>
                <a:latin typeface="N Helvetica Narrow"/>
                <a:ea typeface="宋体" panose="02010600030101010101" pitchFamily="2" charset="-122"/>
              </a:rPr>
              <a:pPr>
                <a:defRPr/>
              </a:pPr>
              <a:t>‹#›</a:t>
            </a:fld>
            <a:endParaRPr lang="fr-FR" altLang="zh-CN" sz="1400" b="1">
              <a:solidFill>
                <a:srgbClr val="000000"/>
              </a:solidFill>
              <a:latin typeface="N Helvetica Narrow"/>
              <a:ea typeface="宋体" panose="02010600030101010101" pitchFamily="2" charset="-122"/>
            </a:endParaRPr>
          </a:p>
        </p:txBody>
      </p:sp>
      <p:sp>
        <p:nvSpPr>
          <p:cNvPr id="3077" name="Rectangle 42">
            <a:extLst>
              <a:ext uri="{FF2B5EF4-FFF2-40B4-BE49-F238E27FC236}">
                <a16:creationId xmlns:a16="http://schemas.microsoft.com/office/drawing/2014/main" id="{98AF5E43-E9AC-40E9-AFFE-B8748183E8F4}"/>
              </a:ext>
            </a:extLst>
          </p:cNvPr>
          <p:cNvSpPr>
            <a:spLocks noChangeArrowheads="1"/>
          </p:cNvSpPr>
          <p:nvPr/>
        </p:nvSpPr>
        <p:spPr bwMode="auto">
          <a:xfrm>
            <a:off x="372533" y="0"/>
            <a:ext cx="2457451"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solidFill>
                  <a:srgbClr val="000000"/>
                </a:solidFill>
                <a:latin typeface="Arial" panose="020B0604020202020204" pitchFamily="34" charset="0"/>
                <a:ea typeface="宋体" panose="02010600030101010101" pitchFamily="2" charset="-122"/>
              </a:rPr>
              <a:t>Finance</a:t>
            </a:r>
            <a:endParaRPr lang="fr-FR" altLang="zh-CN" sz="1800" dirty="0">
              <a:solidFill>
                <a:srgbClr val="000000"/>
              </a:solidFill>
              <a:latin typeface="Arial" panose="020B0604020202020204" pitchFamily="34" charset="0"/>
              <a:ea typeface="宋体" panose="02010600030101010101" pitchFamily="2" charset="-122"/>
            </a:endParaRPr>
          </a:p>
        </p:txBody>
      </p:sp>
      <p:sp>
        <p:nvSpPr>
          <p:cNvPr id="3078" name="Rectangle 43">
            <a:extLst>
              <a:ext uri="{FF2B5EF4-FFF2-40B4-BE49-F238E27FC236}">
                <a16:creationId xmlns:a16="http://schemas.microsoft.com/office/drawing/2014/main" id="{E65A94A9-7A52-429F-B212-897895B3B47C}"/>
              </a:ext>
            </a:extLst>
          </p:cNvPr>
          <p:cNvSpPr>
            <a:spLocks noChangeArrowheads="1"/>
          </p:cNvSpPr>
          <p:nvPr/>
        </p:nvSpPr>
        <p:spPr bwMode="auto">
          <a:xfrm>
            <a:off x="624418" y="6310313"/>
            <a:ext cx="182806" cy="305212"/>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solidFill>
                <a:srgbClr val="000000"/>
              </a:solidFill>
              <a:latin typeface="N Helvetica Narrow"/>
              <a:ea typeface="宋体" panose="02010600030101010101" pitchFamily="2" charset="-122"/>
            </a:endParaRPr>
          </a:p>
        </p:txBody>
      </p:sp>
      <p:sp>
        <p:nvSpPr>
          <p:cNvPr id="3079" name="Rectangle 44">
            <a:extLst>
              <a:ext uri="{FF2B5EF4-FFF2-40B4-BE49-F238E27FC236}">
                <a16:creationId xmlns:a16="http://schemas.microsoft.com/office/drawing/2014/main" id="{C5A122B9-D7E8-4554-BAB2-BA0920710424}"/>
              </a:ext>
            </a:extLst>
          </p:cNvPr>
          <p:cNvSpPr>
            <a:spLocks noChangeArrowheads="1"/>
          </p:cNvSpPr>
          <p:nvPr/>
        </p:nvSpPr>
        <p:spPr bwMode="auto">
          <a:xfrm>
            <a:off x="6769101" y="0"/>
            <a:ext cx="5422900"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dirty="0">
                <a:solidFill>
                  <a:srgbClr val="000000"/>
                </a:solidFill>
                <a:latin typeface="Arial" panose="020B0604020202020204" pitchFamily="34" charset="0"/>
                <a:ea typeface="宋体" panose="02010600030101010101" pitchFamily="2" charset="-122"/>
              </a:rPr>
              <a:t>    </a:t>
            </a:r>
            <a:r>
              <a:rPr lang="en-US" altLang="zh-CN" sz="1600" dirty="0">
                <a:solidFill>
                  <a:srgbClr val="000000"/>
                </a:solidFill>
                <a:latin typeface="Arial" panose="020B0604020202020204" pitchFamily="34" charset="0"/>
                <a:ea typeface="宋体" panose="02010600030101010101" pitchFamily="2" charset="-122"/>
              </a:rPr>
              <a:t>School </a:t>
            </a:r>
            <a:r>
              <a:rPr lang="en-US" altLang="zh-CN" sz="1600">
                <a:solidFill>
                  <a:srgbClr val="000000"/>
                </a:solidFill>
                <a:latin typeface="Arial" panose="020B0604020202020204" pitchFamily="34" charset="0"/>
                <a:ea typeface="宋体" panose="02010600030101010101" pitchFamily="2" charset="-122"/>
              </a:rPr>
              <a:t>of Management and </a:t>
            </a:r>
            <a:r>
              <a:rPr lang="en-US" altLang="zh-CN" sz="1600" dirty="0">
                <a:solidFill>
                  <a:srgbClr val="000000"/>
                </a:solidFill>
                <a:latin typeface="Arial" panose="020B0604020202020204" pitchFamily="34" charset="0"/>
                <a:ea typeface="宋体" panose="02010600030101010101" pitchFamily="2" charset="-122"/>
              </a:rPr>
              <a:t>Economics</a:t>
            </a:r>
            <a:endParaRPr lang="zh-CN" altLang="en-US" sz="1600" dirty="0">
              <a:solidFill>
                <a:srgbClr val="000000"/>
              </a:solidFill>
              <a:latin typeface="Arial" panose="020B0604020202020204" pitchFamily="34" charset="0"/>
              <a:ea typeface="宋体" panose="02010600030101010101" pitchFamily="2" charset="-122"/>
            </a:endParaRPr>
          </a:p>
        </p:txBody>
      </p:sp>
      <p:graphicFrame>
        <p:nvGraphicFramePr>
          <p:cNvPr id="3080" name="Object 45">
            <a:extLst>
              <a:ext uri="{FF2B5EF4-FFF2-40B4-BE49-F238E27FC236}">
                <a16:creationId xmlns:a16="http://schemas.microsoft.com/office/drawing/2014/main" id="{529CBA76-E341-4D2D-836C-92F767230603}"/>
              </a:ext>
            </a:extLst>
          </p:cNvPr>
          <p:cNvGraphicFramePr>
            <a:graphicFrameLocks noChangeAspect="1"/>
          </p:cNvGraphicFramePr>
          <p:nvPr/>
        </p:nvGraphicFramePr>
        <p:xfrm>
          <a:off x="10566400" y="5715000"/>
          <a:ext cx="1286933"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3080" name="Object 45">
                        <a:extLst>
                          <a:ext uri="{FF2B5EF4-FFF2-40B4-BE49-F238E27FC236}">
                            <a16:creationId xmlns:a16="http://schemas.microsoft.com/office/drawing/2014/main" id="{529CBA76-E341-4D2D-836C-92F76723060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6400" y="5715000"/>
                        <a:ext cx="1286933"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045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2AD17F2-B65D-452E-AC3B-29C49934A6BF}"/>
              </a:ext>
            </a:extLst>
          </p:cNvPr>
          <p:cNvSpPr>
            <a:spLocks noGrp="1" noChangeArrowheads="1"/>
          </p:cNvSpPr>
          <p:nvPr>
            <p:ph type="title"/>
          </p:nvPr>
        </p:nvSpPr>
        <p:spPr bwMode="auto">
          <a:xfrm>
            <a:off x="1930400" y="342900"/>
            <a:ext cx="9349317" cy="1143000"/>
          </a:xfrm>
          <a:prstGeom prst="rect">
            <a:avLst/>
          </a:prstGeom>
          <a:noFill/>
          <a:ln w="12700">
            <a:noFill/>
            <a:miter lim="800000"/>
          </a:ln>
          <a:effectLst/>
        </p:spPr>
        <p:txBody>
          <a:bodyPr vert="horz" wrap="square" lIns="90488" tIns="44450" rIns="90488" bIns="44450" numCol="1" anchor="ctr" anchorCtr="0" compatLnSpc="1"/>
          <a:lstStyle/>
          <a:p>
            <a:pPr lvl="0"/>
            <a:r>
              <a:rPr lang="en-US" altLang="zh-CN" noProof="1"/>
              <a:t>Cliquez pour modifier dfgdfg du masque</a:t>
            </a:r>
          </a:p>
        </p:txBody>
      </p:sp>
      <p:sp>
        <p:nvSpPr>
          <p:cNvPr id="4099" name="Rectangle 3">
            <a:extLst>
              <a:ext uri="{FF2B5EF4-FFF2-40B4-BE49-F238E27FC236}">
                <a16:creationId xmlns:a16="http://schemas.microsoft.com/office/drawing/2014/main" id="{6355428F-B930-424C-AD46-DFF21DA86330}"/>
              </a:ext>
            </a:extLst>
          </p:cNvPr>
          <p:cNvSpPr>
            <a:spLocks noGrp="1" noChangeArrowheads="1"/>
          </p:cNvSpPr>
          <p:nvPr>
            <p:ph type="body" idx="1"/>
          </p:nvPr>
        </p:nvSpPr>
        <p:spPr bwMode="auto">
          <a:xfrm>
            <a:off x="914400" y="1981200"/>
            <a:ext cx="10363200" cy="4114800"/>
          </a:xfrm>
          <a:prstGeom prst="rect">
            <a:avLst/>
          </a:prstGeom>
          <a:noFill/>
          <a:ln w="12700">
            <a:noFill/>
            <a:miter lim="800000"/>
          </a:ln>
          <a:effectLst/>
        </p:spPr>
        <p:txBody>
          <a:bodyPr vert="horz" wrap="square" lIns="90488" tIns="44450" rIns="90488" bIns="44450" numCol="1" anchor="t" anchorCtr="0" compatLnSpc="1"/>
          <a:lstStyle/>
          <a:p>
            <a:pPr lvl="0"/>
            <a:r>
              <a:rPr lang="en-US" altLang="zh-CN" noProof="1"/>
              <a:t>Cliquez pour modifier le style de texte du masque</a:t>
            </a:r>
          </a:p>
          <a:p>
            <a:pPr lvl="1"/>
            <a:r>
              <a:rPr lang="en-US" altLang="zh-CN" noProof="1"/>
              <a:t>Second niveau</a:t>
            </a:r>
          </a:p>
          <a:p>
            <a:pPr lvl="2"/>
            <a:r>
              <a:rPr lang="en-US" altLang="zh-CN" noProof="1"/>
              <a:t>Troisi</a:t>
            </a:r>
            <a:r>
              <a:rPr lang="zh-CN" altLang="en-US" noProof="1"/>
              <a:t>鑝</a:t>
            </a:r>
            <a:r>
              <a:rPr lang="en-US" altLang="zh-CN" noProof="1"/>
              <a:t>e niveau</a:t>
            </a:r>
          </a:p>
          <a:p>
            <a:pPr lvl="3"/>
            <a:r>
              <a:rPr lang="zh-CN" altLang="en-US" noProof="1"/>
              <a:t>符号花粉管和</a:t>
            </a:r>
            <a:r>
              <a:rPr lang="en-US" altLang="zh-CN" noProof="1"/>
              <a:t>Quatri</a:t>
            </a:r>
            <a:r>
              <a:rPr lang="zh-CN" altLang="en-US" noProof="1"/>
              <a:t>鑝</a:t>
            </a:r>
            <a:r>
              <a:rPr lang="en-US" altLang="zh-CN" noProof="1"/>
              <a:t>e niveau</a:t>
            </a:r>
          </a:p>
          <a:p>
            <a:pPr lvl="4"/>
            <a:r>
              <a:rPr lang="en-US" altLang="zh-CN" noProof="1"/>
              <a:t>Cinqui</a:t>
            </a:r>
            <a:r>
              <a:rPr lang="zh-CN" altLang="en-US" noProof="1"/>
              <a:t>鑝</a:t>
            </a:r>
            <a:r>
              <a:rPr lang="en-US" altLang="zh-CN" noProof="1"/>
              <a:t>e niveau</a:t>
            </a:r>
          </a:p>
        </p:txBody>
      </p:sp>
      <p:sp>
        <p:nvSpPr>
          <p:cNvPr id="1028" name="Rectangle 4">
            <a:extLst>
              <a:ext uri="{FF2B5EF4-FFF2-40B4-BE49-F238E27FC236}">
                <a16:creationId xmlns:a16="http://schemas.microsoft.com/office/drawing/2014/main" id="{5A193DB5-3AA9-4EDA-B34D-A3DA1BE84E3E}"/>
              </a:ext>
            </a:extLst>
          </p:cNvPr>
          <p:cNvSpPr>
            <a:spLocks noChangeArrowheads="1"/>
          </p:cNvSpPr>
          <p:nvPr/>
        </p:nvSpPr>
        <p:spPr bwMode="auto">
          <a:xfrm>
            <a:off x="0" y="1524000"/>
            <a:ext cx="12175067" cy="114300"/>
          </a:xfrm>
          <a:prstGeom prst="rect">
            <a:avLst/>
          </a:prstGeom>
          <a:gradFill rotWithShape="0">
            <a:gsLst>
              <a:gs pos="0">
                <a:srgbClr val="002929"/>
              </a:gs>
              <a:gs pos="50000">
                <a:srgbClr val="00CECE"/>
              </a:gs>
              <a:gs pos="100000">
                <a:srgbClr val="002929"/>
              </a:gs>
            </a:gsLst>
            <a:lin ang="0" scaled="1"/>
          </a:gradFill>
          <a:ln>
            <a:noFill/>
          </a:ln>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zh-CN" altLang="en-US" sz="1800"/>
          </a:p>
        </p:txBody>
      </p:sp>
      <p:sp>
        <p:nvSpPr>
          <p:cNvPr id="1029" name="Rectangle 5">
            <a:extLst>
              <a:ext uri="{FF2B5EF4-FFF2-40B4-BE49-F238E27FC236}">
                <a16:creationId xmlns:a16="http://schemas.microsoft.com/office/drawing/2014/main" id="{75CFEECB-7954-4327-92B8-16F40A41D93C}"/>
              </a:ext>
            </a:extLst>
          </p:cNvPr>
          <p:cNvSpPr>
            <a:spLocks noChangeArrowheads="1"/>
          </p:cNvSpPr>
          <p:nvPr/>
        </p:nvSpPr>
        <p:spPr bwMode="auto">
          <a:xfrm>
            <a:off x="0" y="1733550"/>
            <a:ext cx="12175067" cy="38100"/>
          </a:xfrm>
          <a:prstGeom prst="rect">
            <a:avLst/>
          </a:prstGeom>
          <a:gradFill rotWithShape="0">
            <a:gsLst>
              <a:gs pos="0">
                <a:srgbClr val="000020"/>
              </a:gs>
              <a:gs pos="50000">
                <a:srgbClr val="E5E5E8"/>
              </a:gs>
              <a:gs pos="100000">
                <a:srgbClr val="000020"/>
              </a:gs>
            </a:gsLst>
            <a:lin ang="0" scaled="1"/>
          </a:gradFill>
          <a:ln>
            <a:noFill/>
          </a:ln>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zh-CN" altLang="en-US" sz="1800"/>
          </a:p>
        </p:txBody>
      </p:sp>
      <p:pic>
        <p:nvPicPr>
          <p:cNvPr id="1030" name="Picture 2056" descr="镂空">
            <a:extLst>
              <a:ext uri="{FF2B5EF4-FFF2-40B4-BE49-F238E27FC236}">
                <a16:creationId xmlns:a16="http://schemas.microsoft.com/office/drawing/2014/main" id="{5E0E0B2E-EE77-4457-949F-CC3B6F3824C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326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7266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ransition/>
  <p:txStyles>
    <p:titleStyle>
      <a:lvl1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p:titleStyle>
    <p:bodyStyle>
      <a:lvl1pPr marL="387350" indent="-387350" algn="l" rtl="0" eaLnBrk="0" fontAlgn="base" hangingPunct="0">
        <a:spcBef>
          <a:spcPct val="20000"/>
        </a:spcBef>
        <a:spcAft>
          <a:spcPct val="0"/>
        </a:spcAft>
        <a:buClr>
          <a:schemeClr val="hlink"/>
        </a:buClr>
        <a:buSzPct val="75000"/>
        <a:buFont typeface="Wingdings" panose="05000000000000000000" pitchFamily="2" charset="2"/>
        <a:buChar char="Ø"/>
        <a:defRPr sz="3200">
          <a:solidFill>
            <a:srgbClr val="FFFF00"/>
          </a:solidFill>
          <a:effectLst>
            <a:outerShdw blurRad="38100" dist="38100" dir="2700000" algn="tl">
              <a:srgbClr val="000000"/>
            </a:outerShdw>
          </a:effectLst>
          <a:latin typeface="+mn-lt"/>
          <a:ea typeface="+mn-ea"/>
          <a:cs typeface="+mn-cs"/>
        </a:defRPr>
      </a:lvl1pPr>
      <a:lvl2pPr marL="863600" indent="-285750" algn="l" rtl="0" eaLnBrk="0" fontAlgn="base" hangingPunct="0">
        <a:spcBef>
          <a:spcPct val="20000"/>
        </a:spcBef>
        <a:spcAft>
          <a:spcPct val="0"/>
        </a:spcAft>
        <a:buClr>
          <a:schemeClr val="tx1"/>
        </a:buClr>
        <a:buSzPct val="75000"/>
        <a:buFont typeface="Wingdings" panose="05000000000000000000" pitchFamily="2" charset="2"/>
        <a:buChar char="ü"/>
        <a:defRPr sz="2800">
          <a:solidFill>
            <a:srgbClr val="FFFFFF"/>
          </a:solidFill>
          <a:effectLst>
            <a:outerShdw blurRad="38100" dist="38100" dir="2700000" algn="tl">
              <a:srgbClr val="000000"/>
            </a:outerShdw>
          </a:effectLst>
          <a:latin typeface="+mn-lt"/>
          <a:ea typeface="+mn-ea"/>
        </a:defRPr>
      </a:lvl2pPr>
      <a:lvl3pPr marL="1282700" indent="-228600" algn="l" rtl="0" eaLnBrk="0" fontAlgn="base" hangingPunct="0">
        <a:spcBef>
          <a:spcPct val="20000"/>
        </a:spcBef>
        <a:spcAft>
          <a:spcPct val="0"/>
        </a:spcAft>
        <a:buClr>
          <a:schemeClr val="hlink"/>
        </a:buClr>
        <a:buSzPct val="65000"/>
        <a:buFont typeface="Monotype Sorts"/>
        <a:buChar char="ä"/>
        <a:defRPr sz="2400">
          <a:solidFill>
            <a:srgbClr val="FFFFFF"/>
          </a:solidFill>
          <a:effectLst>
            <a:outerShdw blurRad="38100" dist="38100" dir="2700000" algn="tl">
              <a:srgbClr val="000000"/>
            </a:outerShdw>
          </a:effectLst>
          <a:latin typeface="+mn-lt"/>
          <a:ea typeface="+mn-ea"/>
        </a:defRPr>
      </a:lvl3pPr>
      <a:lvl4pPr marL="1701800" indent="-228600" algn="l" rtl="0" eaLnBrk="0" fontAlgn="base" hangingPunct="0">
        <a:spcBef>
          <a:spcPct val="20000"/>
        </a:spcBef>
        <a:spcAft>
          <a:spcPct val="0"/>
        </a:spcAft>
        <a:buClr>
          <a:schemeClr val="hlink"/>
        </a:buClr>
        <a:buSzPct val="65000"/>
        <a:buFont typeface="Monotype Sorts"/>
        <a:buChar char="ä"/>
        <a:defRPr sz="2000">
          <a:solidFill>
            <a:srgbClr val="FFFFFF"/>
          </a:solidFill>
          <a:effectLst>
            <a:outerShdw blurRad="38100" dist="38100" dir="2700000" algn="tl">
              <a:srgbClr val="000000"/>
            </a:outerShdw>
          </a:effectLst>
          <a:latin typeface="+mn-lt"/>
          <a:ea typeface="+mn-ea"/>
        </a:defRPr>
      </a:lvl4pPr>
      <a:lvl5pPr marL="2120900" indent="-228600" algn="l" rtl="0" eaLnBrk="0" fontAlgn="base" hangingPunct="0">
        <a:spcBef>
          <a:spcPct val="20000"/>
        </a:spcBef>
        <a:spcAft>
          <a:spcPct val="0"/>
        </a:spcAft>
        <a:buClr>
          <a:schemeClr val="hlink"/>
        </a:buClr>
        <a:buSzPct val="65000"/>
        <a:buFont typeface="Monotype Sorts"/>
        <a:buChar char="ä"/>
        <a:defRPr sz="2000">
          <a:solidFill>
            <a:srgbClr val="FFFFFF"/>
          </a:solidFill>
          <a:effectLst>
            <a:outerShdw blurRad="38100" dist="38100" dir="2700000" algn="tl">
              <a:srgbClr val="000000"/>
            </a:outerShdw>
          </a:effectLst>
          <a:latin typeface="+mn-lt"/>
          <a:ea typeface="+mn-ea"/>
        </a:defRPr>
      </a:lvl5pPr>
      <a:lvl6pPr marL="2578100" indent="-228600" algn="l" rtl="0" fontAlgn="base">
        <a:spcBef>
          <a:spcPct val="20000"/>
        </a:spcBef>
        <a:spcAft>
          <a:spcPct val="0"/>
        </a:spcAft>
        <a:buClr>
          <a:schemeClr val="hlink"/>
        </a:buClr>
        <a:buSzPct val="65000"/>
        <a:buFont typeface="Monotype Sorts" pitchFamily="2" charset="2"/>
        <a:buChar char="ä"/>
        <a:defRPr sz="2000">
          <a:solidFill>
            <a:srgbClr val="FFFFFF"/>
          </a:solidFill>
          <a:effectLst>
            <a:outerShdw blurRad="38100" dist="38100" dir="2700000" algn="tl">
              <a:srgbClr val="000000"/>
            </a:outerShdw>
          </a:effectLst>
          <a:latin typeface="+mn-lt"/>
          <a:ea typeface="+mn-ea"/>
        </a:defRPr>
      </a:lvl6pPr>
      <a:lvl7pPr marL="3035300" indent="-228600" algn="l" rtl="0" fontAlgn="base">
        <a:spcBef>
          <a:spcPct val="20000"/>
        </a:spcBef>
        <a:spcAft>
          <a:spcPct val="0"/>
        </a:spcAft>
        <a:buClr>
          <a:schemeClr val="hlink"/>
        </a:buClr>
        <a:buSzPct val="65000"/>
        <a:buFont typeface="Monotype Sorts" pitchFamily="2" charset="2"/>
        <a:buChar char="ä"/>
        <a:defRPr sz="2000">
          <a:solidFill>
            <a:srgbClr val="FFFFFF"/>
          </a:solidFill>
          <a:effectLst>
            <a:outerShdw blurRad="38100" dist="38100" dir="2700000" algn="tl">
              <a:srgbClr val="000000"/>
            </a:outerShdw>
          </a:effectLst>
          <a:latin typeface="+mn-lt"/>
          <a:ea typeface="+mn-ea"/>
        </a:defRPr>
      </a:lvl7pPr>
      <a:lvl8pPr marL="3492500" indent="-228600" algn="l" rtl="0" fontAlgn="base">
        <a:spcBef>
          <a:spcPct val="20000"/>
        </a:spcBef>
        <a:spcAft>
          <a:spcPct val="0"/>
        </a:spcAft>
        <a:buClr>
          <a:schemeClr val="hlink"/>
        </a:buClr>
        <a:buSzPct val="65000"/>
        <a:buFont typeface="Monotype Sorts" pitchFamily="2" charset="2"/>
        <a:buChar char="ä"/>
        <a:defRPr sz="2000">
          <a:solidFill>
            <a:srgbClr val="FFFFFF"/>
          </a:solidFill>
          <a:effectLst>
            <a:outerShdw blurRad="38100" dist="38100" dir="2700000" algn="tl">
              <a:srgbClr val="000000"/>
            </a:outerShdw>
          </a:effectLst>
          <a:latin typeface="+mn-lt"/>
          <a:ea typeface="+mn-ea"/>
        </a:defRPr>
      </a:lvl8pPr>
      <a:lvl9pPr marL="3949700" indent="-228600" algn="l" rtl="0" fontAlgn="base">
        <a:spcBef>
          <a:spcPct val="20000"/>
        </a:spcBef>
        <a:spcAft>
          <a:spcPct val="0"/>
        </a:spcAft>
        <a:buClr>
          <a:schemeClr val="hlink"/>
        </a:buClr>
        <a:buSzPct val="65000"/>
        <a:buFont typeface="Monotype Sorts" pitchFamily="2" charset="2"/>
        <a:buChar char="ä"/>
        <a:defRPr sz="2000">
          <a:solidFill>
            <a:srgbClr val="FFFFFF"/>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2329ADB6-9785-499C-85F4-D80DA8E3C669}"/>
              </a:ext>
            </a:extLst>
          </p:cNvPr>
          <p:cNvSpPr>
            <a:spLocks noGrp="1" noChangeArrowheads="1"/>
          </p:cNvSpPr>
          <p:nvPr>
            <p:ph type="ctrTitle"/>
          </p:nvPr>
        </p:nvSpPr>
        <p:spPr bwMode="auto">
          <a:xfrm>
            <a:off x="1699022" y="268179"/>
            <a:ext cx="8834437" cy="1168399"/>
          </a:xfrm>
          <a:ln>
            <a:miter lim="800000"/>
            <a:headEnd/>
            <a:tailEnd/>
          </a:ln>
        </p:spPr>
        <p:txBody>
          <a:bodyPr vert="horz" wrap="square" lIns="92075" tIns="46038" rIns="92075" bIns="46038" numCol="1" anchor="ctr" anchorCtr="0" compatLnSpc="1">
            <a:prstTxWarp prst="textNoShape">
              <a:avLst/>
            </a:prstTxWarp>
          </a:bodyPr>
          <a:lstStyle/>
          <a:p>
            <a:pPr>
              <a:lnSpc>
                <a:spcPct val="125000"/>
              </a:lnSpc>
              <a:defRPr/>
            </a:pPr>
            <a:r>
              <a:rPr lang="zh-CN" altLang="en-US" dirty="0">
                <a:solidFill>
                  <a:schemeClr val="tx1"/>
                </a:solidFill>
                <a:latin typeface="黑体" panose="02010609060101010101" pitchFamily="49" charset="-122"/>
                <a:ea typeface="黑体" panose="02010609060101010101" pitchFamily="49" charset="-122"/>
              </a:rPr>
              <a:t>第</a:t>
            </a:r>
            <a:r>
              <a:rPr lang="en-US" altLang="zh-CN" dirty="0">
                <a:solidFill>
                  <a:schemeClr val="tx1"/>
                </a:solidFill>
                <a:latin typeface="黑体" panose="02010609060101010101" pitchFamily="49" charset="-122"/>
                <a:ea typeface="黑体" panose="02010609060101010101" pitchFamily="49" charset="-122"/>
              </a:rPr>
              <a:t>15</a:t>
            </a:r>
            <a:r>
              <a:rPr lang="zh-CN" altLang="en-US" dirty="0">
                <a:solidFill>
                  <a:schemeClr val="tx1"/>
                </a:solidFill>
                <a:latin typeface="黑体" panose="02010609060101010101" pitchFamily="49" charset="-122"/>
                <a:ea typeface="黑体" panose="02010609060101010101" pitchFamily="49" charset="-122"/>
              </a:rPr>
              <a:t>章 </a:t>
            </a:r>
            <a:r>
              <a:rPr lang="zh-CN" altLang="en-US"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期权和或有要求权市场</a:t>
            </a:r>
            <a:endParaRPr lang="en-US" altLang="zh-CN" sz="4800" i="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F77EA908-699C-4F9C-8C3F-12BA9BD444D8}"/>
              </a:ext>
            </a:extLst>
          </p:cNvPr>
          <p:cNvSpPr txBox="1"/>
          <p:nvPr/>
        </p:nvSpPr>
        <p:spPr>
          <a:xfrm>
            <a:off x="4105274" y="2065228"/>
            <a:ext cx="4591050" cy="255454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latin typeface="华文宋体" panose="02010600040101010101" pitchFamily="2" charset="-122"/>
                <a:ea typeface="华文宋体" panose="02010600040101010101" pitchFamily="2" charset="-122"/>
              </a:rPr>
              <a:t>什么是期权？</a:t>
            </a:r>
            <a:endParaRPr lang="en-US" altLang="zh-CN" sz="32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sz="3200" dirty="0">
                <a:latin typeface="华文宋体" panose="02010600040101010101" pitchFamily="2" charset="-122"/>
                <a:ea typeface="华文宋体" panose="02010600040101010101" pitchFamily="2" charset="-122"/>
              </a:rPr>
              <a:t>期权有什么用？</a:t>
            </a:r>
            <a:endParaRPr lang="en-US" altLang="zh-CN" sz="32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sz="3200" dirty="0">
                <a:latin typeface="华文宋体" panose="02010600040101010101" pitchFamily="2" charset="-122"/>
                <a:ea typeface="华文宋体" panose="02010600040101010101" pitchFamily="2" charset="-122"/>
              </a:rPr>
              <a:t>期权如何定价？</a:t>
            </a:r>
            <a:endParaRPr lang="en-US" altLang="zh-CN" sz="32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sz="3200" dirty="0">
                <a:latin typeface="华文宋体" panose="02010600040101010101" pitchFamily="2" charset="-122"/>
                <a:ea typeface="华文宋体" panose="02010600040101010101" pitchFamily="2" charset="-122"/>
              </a:rPr>
              <a:t>什么是隐含波动率？</a:t>
            </a:r>
            <a:endParaRPr lang="en-US" altLang="zh-CN" sz="32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sz="3200" dirty="0">
                <a:latin typeface="华文宋体" panose="02010600040101010101" pitchFamily="2" charset="-122"/>
                <a:ea typeface="华文宋体" panose="02010600040101010101" pitchFamily="2" charset="-122"/>
              </a:rPr>
              <a:t>什么是或有权利分析？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B78E1-100A-4B41-9B8A-1529BC9A0F23}"/>
              </a:ext>
            </a:extLst>
          </p:cNvPr>
          <p:cNvSpPr>
            <a:spLocks noGrp="1"/>
          </p:cNvSpPr>
          <p:nvPr>
            <p:ph type="title"/>
          </p:nvPr>
        </p:nvSpPr>
        <p:spPr>
          <a:xfrm>
            <a:off x="609600" y="485774"/>
            <a:ext cx="10972800" cy="931863"/>
          </a:xfrm>
        </p:spPr>
        <p:txBody>
          <a:bodyPr/>
          <a:lstStyle/>
          <a:p>
            <a:r>
              <a:rPr lang="zh-CN" altLang="en-US" dirty="0"/>
              <a:t>期权交易机制</a:t>
            </a:r>
          </a:p>
        </p:txBody>
      </p:sp>
      <p:sp>
        <p:nvSpPr>
          <p:cNvPr id="3" name="内容占位符 2">
            <a:extLst>
              <a:ext uri="{FF2B5EF4-FFF2-40B4-BE49-F238E27FC236}">
                <a16:creationId xmlns:a16="http://schemas.microsoft.com/office/drawing/2014/main" id="{3E948C9E-2348-444F-8304-E45BC936DCB2}"/>
              </a:ext>
            </a:extLst>
          </p:cNvPr>
          <p:cNvSpPr>
            <a:spLocks noGrp="1"/>
          </p:cNvSpPr>
          <p:nvPr>
            <p:ph idx="1"/>
          </p:nvPr>
        </p:nvSpPr>
        <p:spPr>
          <a:xfrm>
            <a:off x="828675" y="1371600"/>
            <a:ext cx="10363200" cy="4114800"/>
          </a:xfrm>
        </p:spPr>
        <p:txBody>
          <a:bodyPr/>
          <a:lstStyle/>
          <a:p>
            <a:r>
              <a:rPr lang="zh-CN" altLang="en-US" sz="2400" dirty="0"/>
              <a:t>有些期权在场外市场交易，其优势在于期权合约条款（如行权价格、到期时间和标的股数量）可根据需求量身定制。</a:t>
            </a:r>
            <a:endParaRPr lang="en-US" altLang="zh-CN" sz="2400" dirty="0"/>
          </a:p>
          <a:p>
            <a:r>
              <a:rPr lang="zh-CN" altLang="en-US" sz="2400" dirty="0"/>
              <a:t>场内期权期权合约是标准化的，即行权价格、到期时间等是标准化的。在场内交易，期权清算所担当了买卖双方的中间人，买卖双方分别与其交易。由清算公司保证合约的履行。</a:t>
            </a:r>
            <a:endParaRPr lang="en-US" altLang="zh-CN" sz="2400" dirty="0"/>
          </a:p>
          <a:p>
            <a:r>
              <a:rPr lang="zh-CN" altLang="en-US" sz="2400" dirty="0"/>
              <a:t>大多数场内期权有效期很短，最多几个月。对于一些大公司和股票指数，有效可长达几年。这些期权被称作</a:t>
            </a:r>
            <a:r>
              <a:rPr lang="en-US" altLang="zh-CN" sz="2400" dirty="0"/>
              <a:t>LEAPS</a:t>
            </a:r>
            <a:r>
              <a:rPr lang="zh-CN" altLang="en-US" sz="2400" dirty="0"/>
              <a:t>。</a:t>
            </a:r>
            <a:endParaRPr lang="en-US" altLang="zh-CN" sz="2400" dirty="0"/>
          </a:p>
          <a:p>
            <a:r>
              <a:rPr lang="zh-CN" altLang="en-US" sz="2400" dirty="0"/>
              <a:t>期权交易的卖方需要交纳保证金</a:t>
            </a:r>
            <a:r>
              <a:rPr lang="en-US" altLang="zh-CN" sz="2400" dirty="0"/>
              <a:t>,</a:t>
            </a:r>
            <a:r>
              <a:rPr lang="zh-CN" altLang="en-US" sz="2400" dirty="0"/>
              <a:t>买方不需要缴纳保证金。期权保证金计算比较复杂，一般遵循保证金要覆盖次日最大亏损可能的原则。一般由期权实值金额决定。</a:t>
            </a:r>
            <a:endParaRPr lang="en-US" altLang="zh-CN" sz="2400" dirty="0"/>
          </a:p>
          <a:p>
            <a:r>
              <a:rPr lang="zh-CN" altLang="en-US" sz="2400" dirty="0"/>
              <a:t>场内期权交易一般采取</a:t>
            </a:r>
            <a:r>
              <a:rPr lang="en-US" altLang="zh-CN" sz="2400" dirty="0"/>
              <a:t>T</a:t>
            </a:r>
            <a:r>
              <a:rPr lang="zh-CN" altLang="en-US" sz="2400" dirty="0"/>
              <a:t>型报价</a:t>
            </a:r>
          </a:p>
        </p:txBody>
      </p:sp>
      <p:sp>
        <p:nvSpPr>
          <p:cNvPr id="4" name="文本框 3">
            <a:extLst>
              <a:ext uri="{FF2B5EF4-FFF2-40B4-BE49-F238E27FC236}">
                <a16:creationId xmlns:a16="http://schemas.microsoft.com/office/drawing/2014/main" id="{A63EC993-22B0-4FAC-8C04-C32A568FBDB1}"/>
              </a:ext>
            </a:extLst>
          </p:cNvPr>
          <p:cNvSpPr txBox="1"/>
          <p:nvPr/>
        </p:nvSpPr>
        <p:spPr>
          <a:xfrm>
            <a:off x="1543050" y="5991225"/>
            <a:ext cx="2686050" cy="369332"/>
          </a:xfrm>
          <a:prstGeom prst="rect">
            <a:avLst/>
          </a:prstGeom>
          <a:noFill/>
        </p:spPr>
        <p:txBody>
          <a:bodyPr wrap="square" rtlCol="0">
            <a:spAutoFit/>
          </a:bodyPr>
          <a:lstStyle/>
          <a:p>
            <a:r>
              <a:rPr lang="zh-CN" altLang="en-US" dirty="0"/>
              <a:t>来源：博迪</a:t>
            </a:r>
            <a:r>
              <a:rPr lang="en-US" altLang="zh-CN" dirty="0"/>
              <a:t>《</a:t>
            </a:r>
            <a:r>
              <a:rPr lang="zh-CN" altLang="en-US" dirty="0"/>
              <a:t>投资学</a:t>
            </a:r>
            <a:r>
              <a:rPr lang="en-US" altLang="zh-CN" dirty="0"/>
              <a:t>》</a:t>
            </a:r>
            <a:endParaRPr lang="zh-CN" altLang="en-US" dirty="0"/>
          </a:p>
        </p:txBody>
      </p:sp>
    </p:spTree>
    <p:extLst>
      <p:ext uri="{BB962C8B-B14F-4D97-AF65-F5344CB8AC3E}">
        <p14:creationId xmlns:p14="http://schemas.microsoft.com/office/powerpoint/2010/main" val="15463497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4A73E-1710-4F99-AA43-23290DCAEAFE}"/>
              </a:ext>
            </a:extLst>
          </p:cNvPr>
          <p:cNvSpPr>
            <a:spLocks noGrp="1"/>
          </p:cNvSpPr>
          <p:nvPr>
            <p:ph type="title"/>
          </p:nvPr>
        </p:nvSpPr>
        <p:spPr>
          <a:xfrm>
            <a:off x="2018904" y="307976"/>
            <a:ext cx="8154191" cy="1143000"/>
          </a:xfrm>
        </p:spPr>
        <p:txBody>
          <a:bodyPr/>
          <a:lstStyle/>
          <a:p>
            <a:pPr>
              <a:defRPr/>
            </a:pPr>
            <a:r>
              <a:rPr lang="en-US" altLang="zh-CN" dirty="0"/>
              <a:t>300ETF</a:t>
            </a:r>
            <a:r>
              <a:rPr lang="zh-CN" altLang="en-US" dirty="0"/>
              <a:t>认购</a:t>
            </a:r>
            <a:r>
              <a:rPr lang="en-US" altLang="zh-CN" dirty="0"/>
              <a:t>/</a:t>
            </a:r>
            <a:r>
              <a:rPr lang="zh-CN" altLang="en-US" dirty="0"/>
              <a:t>认沽期权</a:t>
            </a:r>
            <a:r>
              <a:rPr lang="en-US" altLang="zh-CN" dirty="0"/>
              <a:t>(T</a:t>
            </a:r>
            <a:r>
              <a:rPr lang="zh-CN" altLang="en-US" dirty="0"/>
              <a:t>型报价</a:t>
            </a:r>
            <a:r>
              <a:rPr lang="en-US" altLang="zh-CN" dirty="0"/>
              <a:t>)</a:t>
            </a:r>
            <a:endParaRPr lang="zh-CN" altLang="en-US" dirty="0"/>
          </a:p>
        </p:txBody>
      </p:sp>
      <p:sp>
        <p:nvSpPr>
          <p:cNvPr id="3" name="内容占位符 2">
            <a:extLst>
              <a:ext uri="{FF2B5EF4-FFF2-40B4-BE49-F238E27FC236}">
                <a16:creationId xmlns:a16="http://schemas.microsoft.com/office/drawing/2014/main" id="{112EFF8C-4B21-4B8C-BEF1-E73A4B12D125}"/>
              </a:ext>
            </a:extLst>
          </p:cNvPr>
          <p:cNvSpPr>
            <a:spLocks noGrp="1"/>
          </p:cNvSpPr>
          <p:nvPr>
            <p:ph idx="1"/>
          </p:nvPr>
        </p:nvSpPr>
        <p:spPr/>
        <p:txBody>
          <a:bodyPr/>
          <a:lstStyle/>
          <a:p>
            <a:pPr>
              <a:defRPr/>
            </a:pPr>
            <a:endParaRPr lang="zh-CN" altLang="en-US"/>
          </a:p>
        </p:txBody>
      </p:sp>
      <p:pic>
        <p:nvPicPr>
          <p:cNvPr id="284674" name="Picture 2">
            <a:extLst>
              <a:ext uri="{FF2B5EF4-FFF2-40B4-BE49-F238E27FC236}">
                <a16:creationId xmlns:a16="http://schemas.microsoft.com/office/drawing/2014/main" id="{783AD3B5-1B82-44D9-AB2A-5589E01B1F0D}"/>
              </a:ext>
            </a:extLst>
          </p:cNvPr>
          <p:cNvPicPr>
            <a:picLocks noChangeAspect="1" noChangeArrowheads="1"/>
          </p:cNvPicPr>
          <p:nvPr/>
        </p:nvPicPr>
        <p:blipFill>
          <a:blip r:embed="rId2"/>
          <a:srcRect/>
          <a:stretch>
            <a:fillRect/>
          </a:stretch>
        </p:blipFill>
        <p:spPr bwMode="auto">
          <a:xfrm>
            <a:off x="1299370" y="1192213"/>
            <a:ext cx="8964612" cy="4019550"/>
          </a:xfrm>
          <a:prstGeom prst="rect">
            <a:avLst/>
          </a:prstGeom>
          <a:noFill/>
          <a:ln>
            <a:noFill/>
          </a:ln>
          <a:effectLst>
            <a:prstShdw prst="shdw17" dist="17961" dir="2700000">
              <a:schemeClr val="accent1">
                <a:gamma/>
                <a:shade val="60000"/>
                <a:invGamma/>
                <a:alpha val="50000"/>
              </a:schemeClr>
            </a:prstShdw>
          </a:effectLst>
        </p:spPr>
      </p:pic>
      <p:pic>
        <p:nvPicPr>
          <p:cNvPr id="284675" name="Picture 3">
            <a:extLst>
              <a:ext uri="{FF2B5EF4-FFF2-40B4-BE49-F238E27FC236}">
                <a16:creationId xmlns:a16="http://schemas.microsoft.com/office/drawing/2014/main" id="{6F4BC452-9411-4297-B192-AD96AB388906}"/>
              </a:ext>
            </a:extLst>
          </p:cNvPr>
          <p:cNvPicPr>
            <a:picLocks noChangeAspect="1" noChangeArrowheads="1"/>
          </p:cNvPicPr>
          <p:nvPr/>
        </p:nvPicPr>
        <p:blipFill>
          <a:blip r:embed="rId3"/>
          <a:srcRect/>
          <a:stretch>
            <a:fillRect/>
          </a:stretch>
        </p:blipFill>
        <p:spPr bwMode="auto">
          <a:xfrm>
            <a:off x="1891813" y="5286639"/>
            <a:ext cx="2342051" cy="1432989"/>
          </a:xfrm>
          <a:prstGeom prst="rect">
            <a:avLst/>
          </a:prstGeom>
          <a:noFill/>
          <a:ln>
            <a:noFill/>
          </a:ln>
          <a:effectLst>
            <a:prstShdw prst="shdw17" dist="17961" dir="2700000">
              <a:schemeClr val="accent1">
                <a:gamma/>
                <a:shade val="60000"/>
                <a:invGamma/>
                <a:alpha val="50000"/>
              </a:schemeClr>
            </a:prstShdw>
          </a:effectLst>
        </p:spPr>
      </p:pic>
      <p:pic>
        <p:nvPicPr>
          <p:cNvPr id="284676" name="Picture 4">
            <a:extLst>
              <a:ext uri="{FF2B5EF4-FFF2-40B4-BE49-F238E27FC236}">
                <a16:creationId xmlns:a16="http://schemas.microsoft.com/office/drawing/2014/main" id="{E6A6E6D3-333C-43CF-A3EB-E7270CB7FF98}"/>
              </a:ext>
            </a:extLst>
          </p:cNvPr>
          <p:cNvPicPr>
            <a:picLocks noChangeAspect="1" noChangeArrowheads="1"/>
          </p:cNvPicPr>
          <p:nvPr/>
        </p:nvPicPr>
        <p:blipFill>
          <a:blip r:embed="rId4"/>
          <a:srcRect/>
          <a:stretch>
            <a:fillRect/>
          </a:stretch>
        </p:blipFill>
        <p:spPr bwMode="auto">
          <a:xfrm>
            <a:off x="6486525" y="5286639"/>
            <a:ext cx="2303464" cy="1428221"/>
          </a:xfrm>
          <a:prstGeom prst="rect">
            <a:avLst/>
          </a:prstGeom>
          <a:noFill/>
          <a:ln>
            <a:noFill/>
          </a:ln>
          <a:effectLst>
            <a:prstShdw prst="shdw17" dist="17961" dir="2700000">
              <a:schemeClr val="accent1">
                <a:gamma/>
                <a:shade val="60000"/>
                <a:invGamma/>
                <a:alpha val="50000"/>
              </a:schemeClr>
            </a:prstShdw>
          </a:effec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44863-F174-442F-8D6F-2B2630370219}"/>
              </a:ext>
            </a:extLst>
          </p:cNvPr>
          <p:cNvSpPr>
            <a:spLocks noGrp="1"/>
          </p:cNvSpPr>
          <p:nvPr>
            <p:ph type="title"/>
          </p:nvPr>
        </p:nvSpPr>
        <p:spPr>
          <a:xfrm>
            <a:off x="609600" y="514350"/>
            <a:ext cx="10972800" cy="903288"/>
          </a:xfrm>
        </p:spPr>
        <p:txBody>
          <a:bodyPr/>
          <a:lstStyle/>
          <a:p>
            <a:r>
              <a:rPr lang="zh-CN" altLang="en-US" dirty="0"/>
              <a:t>波动性与期权价格</a:t>
            </a:r>
          </a:p>
        </p:txBody>
      </p:sp>
      <p:sp>
        <p:nvSpPr>
          <p:cNvPr id="4" name="Line 4">
            <a:extLst>
              <a:ext uri="{FF2B5EF4-FFF2-40B4-BE49-F238E27FC236}">
                <a16:creationId xmlns:a16="http://schemas.microsoft.com/office/drawing/2014/main" id="{42C7DC03-97B9-46B1-9289-59EF7841C08D}"/>
              </a:ext>
            </a:extLst>
          </p:cNvPr>
          <p:cNvSpPr>
            <a:spLocks noChangeShapeType="1"/>
          </p:cNvSpPr>
          <p:nvPr/>
        </p:nvSpPr>
        <p:spPr bwMode="auto">
          <a:xfrm>
            <a:off x="2897188" y="2906714"/>
            <a:ext cx="0" cy="10810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5" name="Line 5">
            <a:extLst>
              <a:ext uri="{FF2B5EF4-FFF2-40B4-BE49-F238E27FC236}">
                <a16:creationId xmlns:a16="http://schemas.microsoft.com/office/drawing/2014/main" id="{9A560899-4F36-4492-947D-306644E72297}"/>
              </a:ext>
            </a:extLst>
          </p:cNvPr>
          <p:cNvSpPr>
            <a:spLocks noChangeShapeType="1"/>
          </p:cNvSpPr>
          <p:nvPr/>
        </p:nvSpPr>
        <p:spPr bwMode="auto">
          <a:xfrm>
            <a:off x="2897188" y="2906713"/>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6" name="Line 6">
            <a:extLst>
              <a:ext uri="{FF2B5EF4-FFF2-40B4-BE49-F238E27FC236}">
                <a16:creationId xmlns:a16="http://schemas.microsoft.com/office/drawing/2014/main" id="{57FC8A21-6F84-4F69-8515-2826B291B605}"/>
              </a:ext>
            </a:extLst>
          </p:cNvPr>
          <p:cNvSpPr>
            <a:spLocks noChangeShapeType="1"/>
          </p:cNvSpPr>
          <p:nvPr/>
        </p:nvSpPr>
        <p:spPr bwMode="auto">
          <a:xfrm>
            <a:off x="2897188" y="3987800"/>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7" name="Line 7">
            <a:extLst>
              <a:ext uri="{FF2B5EF4-FFF2-40B4-BE49-F238E27FC236}">
                <a16:creationId xmlns:a16="http://schemas.microsoft.com/office/drawing/2014/main" id="{7339F870-B519-4CF3-9A7F-000B89B271FB}"/>
              </a:ext>
            </a:extLst>
          </p:cNvPr>
          <p:cNvSpPr>
            <a:spLocks noChangeShapeType="1"/>
          </p:cNvSpPr>
          <p:nvPr/>
        </p:nvSpPr>
        <p:spPr bwMode="auto">
          <a:xfrm>
            <a:off x="1681163" y="3436938"/>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8" name="Text Box 8">
            <a:extLst>
              <a:ext uri="{FF2B5EF4-FFF2-40B4-BE49-F238E27FC236}">
                <a16:creationId xmlns:a16="http://schemas.microsoft.com/office/drawing/2014/main" id="{6122865E-EFC3-4A32-9A37-5CE95B49D58C}"/>
              </a:ext>
            </a:extLst>
          </p:cNvPr>
          <p:cNvSpPr txBox="1">
            <a:spLocks noChangeArrowheads="1"/>
          </p:cNvSpPr>
          <p:nvPr/>
        </p:nvSpPr>
        <p:spPr bwMode="auto">
          <a:xfrm>
            <a:off x="4192588" y="2690814"/>
            <a:ext cx="79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id="{0D8CEAE9-9B4C-4B49-BCE8-DAB0B2BA86C0}"/>
              </a:ext>
            </a:extLst>
          </p:cNvPr>
          <p:cNvSpPr txBox="1"/>
          <p:nvPr/>
        </p:nvSpPr>
        <p:spPr>
          <a:xfrm>
            <a:off x="4192588" y="2690814"/>
            <a:ext cx="1370008"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120         20</a:t>
            </a:r>
            <a:endParaRPr lang="zh-CN" altLang="en-US" b="1" dirty="0">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id="{EBF8B9FB-BDDA-4BF9-8416-B576975C2AA1}"/>
              </a:ext>
            </a:extLst>
          </p:cNvPr>
          <p:cNvSpPr txBox="1"/>
          <p:nvPr/>
        </p:nvSpPr>
        <p:spPr>
          <a:xfrm>
            <a:off x="4192588" y="3755214"/>
            <a:ext cx="1370008"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80           0</a:t>
            </a:r>
            <a:endParaRPr lang="zh-CN" altLang="en-US" b="1" dirty="0">
              <a:latin typeface="华文宋体" panose="02010600040101010101" pitchFamily="2" charset="-122"/>
              <a:ea typeface="华文宋体" panose="02010600040101010101" pitchFamily="2" charset="-122"/>
            </a:endParaRPr>
          </a:p>
        </p:txBody>
      </p:sp>
      <p:sp>
        <p:nvSpPr>
          <p:cNvPr id="18" name="文本框 17">
            <a:extLst>
              <a:ext uri="{FF2B5EF4-FFF2-40B4-BE49-F238E27FC236}">
                <a16:creationId xmlns:a16="http://schemas.microsoft.com/office/drawing/2014/main" id="{B72006FF-5D9C-4669-BB73-1279678D0543}"/>
              </a:ext>
            </a:extLst>
          </p:cNvPr>
          <p:cNvSpPr txBox="1"/>
          <p:nvPr/>
        </p:nvSpPr>
        <p:spPr>
          <a:xfrm>
            <a:off x="3812380" y="1976219"/>
            <a:ext cx="1065212" cy="646331"/>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年后股票价格</a:t>
            </a:r>
          </a:p>
        </p:txBody>
      </p:sp>
      <p:sp>
        <p:nvSpPr>
          <p:cNvPr id="19" name="文本框 18">
            <a:extLst>
              <a:ext uri="{FF2B5EF4-FFF2-40B4-BE49-F238E27FC236}">
                <a16:creationId xmlns:a16="http://schemas.microsoft.com/office/drawing/2014/main" id="{18102BA6-071A-4A92-AE53-2D2840072F73}"/>
              </a:ext>
            </a:extLst>
          </p:cNvPr>
          <p:cNvSpPr txBox="1"/>
          <p:nvPr/>
        </p:nvSpPr>
        <p:spPr>
          <a:xfrm>
            <a:off x="4940300" y="1959314"/>
            <a:ext cx="1065212" cy="646331"/>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年后期权收益</a:t>
            </a:r>
          </a:p>
        </p:txBody>
      </p:sp>
      <p:sp>
        <p:nvSpPr>
          <p:cNvPr id="20" name="文本框 19">
            <a:extLst>
              <a:ext uri="{FF2B5EF4-FFF2-40B4-BE49-F238E27FC236}">
                <a16:creationId xmlns:a16="http://schemas.microsoft.com/office/drawing/2014/main" id="{BADD3D90-4399-40C0-99AC-F9B4A14425A3}"/>
              </a:ext>
            </a:extLst>
          </p:cNvPr>
          <p:cNvSpPr txBox="1"/>
          <p:nvPr/>
        </p:nvSpPr>
        <p:spPr>
          <a:xfrm>
            <a:off x="1058866" y="1996739"/>
            <a:ext cx="1065212" cy="646331"/>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现在股票价格</a:t>
            </a:r>
          </a:p>
        </p:txBody>
      </p:sp>
      <p:sp>
        <p:nvSpPr>
          <p:cNvPr id="21" name="文本框 20">
            <a:extLst>
              <a:ext uri="{FF2B5EF4-FFF2-40B4-BE49-F238E27FC236}">
                <a16:creationId xmlns:a16="http://schemas.microsoft.com/office/drawing/2014/main" id="{052470C2-4840-4B70-8505-F8C8FE20290C}"/>
              </a:ext>
            </a:extLst>
          </p:cNvPr>
          <p:cNvSpPr txBox="1"/>
          <p:nvPr/>
        </p:nvSpPr>
        <p:spPr>
          <a:xfrm>
            <a:off x="1156901" y="3252272"/>
            <a:ext cx="754850"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100</a:t>
            </a:r>
            <a:endParaRPr lang="zh-CN" altLang="en-US" b="1" dirty="0">
              <a:latin typeface="华文宋体" panose="02010600040101010101" pitchFamily="2" charset="-122"/>
              <a:ea typeface="华文宋体" panose="02010600040101010101" pitchFamily="2" charset="-122"/>
            </a:endParaRPr>
          </a:p>
        </p:txBody>
      </p:sp>
      <p:sp>
        <p:nvSpPr>
          <p:cNvPr id="22" name="文本框 21">
            <a:extLst>
              <a:ext uri="{FF2B5EF4-FFF2-40B4-BE49-F238E27FC236}">
                <a16:creationId xmlns:a16="http://schemas.microsoft.com/office/drawing/2014/main" id="{4DE573A1-2EC2-4BB4-9767-78F12DDFDA90}"/>
              </a:ext>
            </a:extLst>
          </p:cNvPr>
          <p:cNvSpPr txBox="1"/>
          <p:nvPr/>
        </p:nvSpPr>
        <p:spPr>
          <a:xfrm>
            <a:off x="1069182" y="4254567"/>
            <a:ext cx="4493399" cy="400110"/>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期望值                                           </a:t>
            </a:r>
            <a:r>
              <a:rPr lang="en-US" altLang="zh-CN" b="1" dirty="0">
                <a:latin typeface="华文宋体" panose="02010600040101010101" pitchFamily="2" charset="-122"/>
                <a:ea typeface="华文宋体" panose="02010600040101010101" pitchFamily="2" charset="-122"/>
              </a:rPr>
              <a:t>100         </a:t>
            </a:r>
            <a:r>
              <a:rPr lang="en-US" altLang="zh-CN" sz="2000" b="1" dirty="0">
                <a:solidFill>
                  <a:srgbClr val="FF0000"/>
                </a:solidFill>
                <a:latin typeface="华文宋体" panose="02010600040101010101" pitchFamily="2" charset="-122"/>
                <a:ea typeface="华文宋体" panose="02010600040101010101" pitchFamily="2" charset="-122"/>
              </a:rPr>
              <a:t>10</a:t>
            </a:r>
            <a:endParaRPr lang="zh-CN" altLang="en-US" b="1" dirty="0">
              <a:solidFill>
                <a:srgbClr val="FF0000"/>
              </a:solidFill>
              <a:latin typeface="华文宋体" panose="02010600040101010101" pitchFamily="2" charset="-122"/>
              <a:ea typeface="华文宋体" panose="02010600040101010101" pitchFamily="2" charset="-122"/>
            </a:endParaRPr>
          </a:p>
        </p:txBody>
      </p:sp>
      <p:sp>
        <p:nvSpPr>
          <p:cNvPr id="23" name="文本框 22">
            <a:extLst>
              <a:ext uri="{FF2B5EF4-FFF2-40B4-BE49-F238E27FC236}">
                <a16:creationId xmlns:a16="http://schemas.microsoft.com/office/drawing/2014/main" id="{5185D82A-606B-49AE-97A7-BB3318594AA9}"/>
              </a:ext>
            </a:extLst>
          </p:cNvPr>
          <p:cNvSpPr txBox="1"/>
          <p:nvPr/>
        </p:nvSpPr>
        <p:spPr>
          <a:xfrm>
            <a:off x="3097419" y="2928924"/>
            <a:ext cx="894939" cy="307777"/>
          </a:xfrm>
          <a:prstGeom prst="rect">
            <a:avLst/>
          </a:prstGeom>
          <a:noFill/>
        </p:spPr>
        <p:txBody>
          <a:bodyPr wrap="square" rtlCol="0">
            <a:spAutoFit/>
          </a:bodyPr>
          <a:lstStyle/>
          <a:p>
            <a:r>
              <a:rPr lang="zh-CN" altLang="en-US" sz="1400" b="1" dirty="0">
                <a:latin typeface="华文宋体" panose="02010600040101010101" pitchFamily="2" charset="-122"/>
                <a:ea typeface="华文宋体" panose="02010600040101010101" pitchFamily="2" charset="-122"/>
              </a:rPr>
              <a:t>概率</a:t>
            </a:r>
            <a:r>
              <a:rPr lang="en-US" altLang="zh-CN" sz="1400" b="1" dirty="0">
                <a:latin typeface="华文宋体" panose="02010600040101010101" pitchFamily="2" charset="-122"/>
                <a:ea typeface="华文宋体" panose="02010600040101010101" pitchFamily="2" charset="-122"/>
              </a:rPr>
              <a:t>50%</a:t>
            </a:r>
            <a:endParaRPr lang="zh-CN" altLang="en-US" sz="1400" b="1" dirty="0">
              <a:latin typeface="华文宋体" panose="02010600040101010101" pitchFamily="2" charset="-122"/>
              <a:ea typeface="华文宋体" panose="02010600040101010101" pitchFamily="2" charset="-122"/>
            </a:endParaRPr>
          </a:p>
        </p:txBody>
      </p:sp>
      <p:sp>
        <p:nvSpPr>
          <p:cNvPr id="24" name="文本框 23">
            <a:extLst>
              <a:ext uri="{FF2B5EF4-FFF2-40B4-BE49-F238E27FC236}">
                <a16:creationId xmlns:a16="http://schemas.microsoft.com/office/drawing/2014/main" id="{D4CA23CF-E26F-4308-9EF7-4763557A53C5}"/>
              </a:ext>
            </a:extLst>
          </p:cNvPr>
          <p:cNvSpPr txBox="1"/>
          <p:nvPr/>
        </p:nvSpPr>
        <p:spPr>
          <a:xfrm>
            <a:off x="3108532" y="3987800"/>
            <a:ext cx="894939" cy="307777"/>
          </a:xfrm>
          <a:prstGeom prst="rect">
            <a:avLst/>
          </a:prstGeom>
          <a:noFill/>
        </p:spPr>
        <p:txBody>
          <a:bodyPr wrap="square" rtlCol="0">
            <a:spAutoFit/>
          </a:bodyPr>
          <a:lstStyle/>
          <a:p>
            <a:r>
              <a:rPr lang="zh-CN" altLang="en-US" sz="1400" b="1" dirty="0">
                <a:latin typeface="华文宋体" panose="02010600040101010101" pitchFamily="2" charset="-122"/>
                <a:ea typeface="华文宋体" panose="02010600040101010101" pitchFamily="2" charset="-122"/>
              </a:rPr>
              <a:t>概率</a:t>
            </a:r>
            <a:r>
              <a:rPr lang="en-US" altLang="zh-CN" sz="1400" b="1" dirty="0">
                <a:latin typeface="华文宋体" panose="02010600040101010101" pitchFamily="2" charset="-122"/>
                <a:ea typeface="华文宋体" panose="02010600040101010101" pitchFamily="2" charset="-122"/>
              </a:rPr>
              <a:t>50%</a:t>
            </a:r>
            <a:endParaRPr lang="zh-CN" altLang="en-US" sz="1400" b="1" dirty="0">
              <a:latin typeface="华文宋体" panose="02010600040101010101" pitchFamily="2" charset="-122"/>
              <a:ea typeface="华文宋体" panose="02010600040101010101" pitchFamily="2" charset="-122"/>
            </a:endParaRPr>
          </a:p>
        </p:txBody>
      </p:sp>
      <p:sp>
        <p:nvSpPr>
          <p:cNvPr id="25" name="Line 4">
            <a:extLst>
              <a:ext uri="{FF2B5EF4-FFF2-40B4-BE49-F238E27FC236}">
                <a16:creationId xmlns:a16="http://schemas.microsoft.com/office/drawing/2014/main" id="{2AC7C919-4702-486F-AF9D-922F2E25B517}"/>
              </a:ext>
            </a:extLst>
          </p:cNvPr>
          <p:cNvSpPr>
            <a:spLocks noChangeShapeType="1"/>
          </p:cNvSpPr>
          <p:nvPr/>
        </p:nvSpPr>
        <p:spPr bwMode="auto">
          <a:xfrm>
            <a:off x="9002713" y="2822492"/>
            <a:ext cx="0" cy="10810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26" name="Line 5">
            <a:extLst>
              <a:ext uri="{FF2B5EF4-FFF2-40B4-BE49-F238E27FC236}">
                <a16:creationId xmlns:a16="http://schemas.microsoft.com/office/drawing/2014/main" id="{3C689F8B-2191-46FA-8295-77BC4111FF52}"/>
              </a:ext>
            </a:extLst>
          </p:cNvPr>
          <p:cNvSpPr>
            <a:spLocks noChangeShapeType="1"/>
          </p:cNvSpPr>
          <p:nvPr/>
        </p:nvSpPr>
        <p:spPr bwMode="auto">
          <a:xfrm>
            <a:off x="9002713" y="2822491"/>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27" name="Line 6">
            <a:extLst>
              <a:ext uri="{FF2B5EF4-FFF2-40B4-BE49-F238E27FC236}">
                <a16:creationId xmlns:a16="http://schemas.microsoft.com/office/drawing/2014/main" id="{C33955E0-3D40-4033-A25D-D0124F7B3969}"/>
              </a:ext>
            </a:extLst>
          </p:cNvPr>
          <p:cNvSpPr>
            <a:spLocks noChangeShapeType="1"/>
          </p:cNvSpPr>
          <p:nvPr/>
        </p:nvSpPr>
        <p:spPr bwMode="auto">
          <a:xfrm>
            <a:off x="9002713" y="3903578"/>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28" name="Line 7">
            <a:extLst>
              <a:ext uri="{FF2B5EF4-FFF2-40B4-BE49-F238E27FC236}">
                <a16:creationId xmlns:a16="http://schemas.microsoft.com/office/drawing/2014/main" id="{7C721950-2FE1-4E71-80BA-AB8ED63E4775}"/>
              </a:ext>
            </a:extLst>
          </p:cNvPr>
          <p:cNvSpPr>
            <a:spLocks noChangeShapeType="1"/>
          </p:cNvSpPr>
          <p:nvPr/>
        </p:nvSpPr>
        <p:spPr bwMode="auto">
          <a:xfrm>
            <a:off x="7786688" y="3352716"/>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29" name="Text Box 8">
            <a:extLst>
              <a:ext uri="{FF2B5EF4-FFF2-40B4-BE49-F238E27FC236}">
                <a16:creationId xmlns:a16="http://schemas.microsoft.com/office/drawing/2014/main" id="{442C4CE0-80A0-47A0-A11C-D678FD00994E}"/>
              </a:ext>
            </a:extLst>
          </p:cNvPr>
          <p:cNvSpPr txBox="1">
            <a:spLocks noChangeArrowheads="1"/>
          </p:cNvSpPr>
          <p:nvPr/>
        </p:nvSpPr>
        <p:spPr bwMode="auto">
          <a:xfrm>
            <a:off x="10298113" y="2606592"/>
            <a:ext cx="79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endParaRPr kumimoji="0" lang="zh-CN" altLang="en-US" sz="2400" b="1" i="0" u="none" strike="noStrike" kern="1200" cap="none" spc="0" normalizeH="0" baseline="0" noProof="0">
              <a:ln>
                <a:noFill/>
              </a:ln>
              <a:solidFill>
                <a:srgbClr val="000000"/>
              </a:solidFill>
              <a:effectLst/>
              <a:uLnTx/>
              <a:uFillTx/>
              <a:latin typeface="华文宋体" panose="02010600040101010101" pitchFamily="2" charset="-122"/>
              <a:ea typeface="华文宋体" panose="02010600040101010101" pitchFamily="2" charset="-122"/>
            </a:endParaRPr>
          </a:p>
        </p:txBody>
      </p:sp>
      <p:sp>
        <p:nvSpPr>
          <p:cNvPr id="30" name="文本框 29">
            <a:extLst>
              <a:ext uri="{FF2B5EF4-FFF2-40B4-BE49-F238E27FC236}">
                <a16:creationId xmlns:a16="http://schemas.microsoft.com/office/drawing/2014/main" id="{EBC33A55-650F-46A8-BB30-548BFB31AADB}"/>
              </a:ext>
            </a:extLst>
          </p:cNvPr>
          <p:cNvSpPr txBox="1"/>
          <p:nvPr/>
        </p:nvSpPr>
        <p:spPr>
          <a:xfrm>
            <a:off x="10298112" y="2606592"/>
            <a:ext cx="1503361"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200         100</a:t>
            </a:r>
            <a:endParaRPr lang="zh-CN" altLang="en-US" b="1" dirty="0">
              <a:latin typeface="华文宋体" panose="02010600040101010101" pitchFamily="2" charset="-122"/>
              <a:ea typeface="华文宋体" panose="02010600040101010101" pitchFamily="2" charset="-122"/>
            </a:endParaRPr>
          </a:p>
        </p:txBody>
      </p:sp>
      <p:sp>
        <p:nvSpPr>
          <p:cNvPr id="31" name="文本框 30">
            <a:extLst>
              <a:ext uri="{FF2B5EF4-FFF2-40B4-BE49-F238E27FC236}">
                <a16:creationId xmlns:a16="http://schemas.microsoft.com/office/drawing/2014/main" id="{DD5475BE-E44F-4F80-9E95-16A185C5FF59}"/>
              </a:ext>
            </a:extLst>
          </p:cNvPr>
          <p:cNvSpPr txBox="1"/>
          <p:nvPr/>
        </p:nvSpPr>
        <p:spPr>
          <a:xfrm>
            <a:off x="10298113" y="3670992"/>
            <a:ext cx="1370008"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  0             0</a:t>
            </a:r>
            <a:endParaRPr lang="zh-CN" altLang="en-US" b="1" dirty="0">
              <a:latin typeface="华文宋体" panose="02010600040101010101" pitchFamily="2" charset="-122"/>
              <a:ea typeface="华文宋体" panose="02010600040101010101" pitchFamily="2" charset="-122"/>
            </a:endParaRPr>
          </a:p>
        </p:txBody>
      </p:sp>
      <p:sp>
        <p:nvSpPr>
          <p:cNvPr id="32" name="文本框 31">
            <a:extLst>
              <a:ext uri="{FF2B5EF4-FFF2-40B4-BE49-F238E27FC236}">
                <a16:creationId xmlns:a16="http://schemas.microsoft.com/office/drawing/2014/main" id="{C4A3A557-CB22-4F8F-8EE6-D8BFDB250A87}"/>
              </a:ext>
            </a:extLst>
          </p:cNvPr>
          <p:cNvSpPr txBox="1"/>
          <p:nvPr/>
        </p:nvSpPr>
        <p:spPr>
          <a:xfrm>
            <a:off x="9917905" y="1891997"/>
            <a:ext cx="1065212" cy="646331"/>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年后股票价格</a:t>
            </a:r>
          </a:p>
        </p:txBody>
      </p:sp>
      <p:sp>
        <p:nvSpPr>
          <p:cNvPr id="33" name="文本框 32">
            <a:extLst>
              <a:ext uri="{FF2B5EF4-FFF2-40B4-BE49-F238E27FC236}">
                <a16:creationId xmlns:a16="http://schemas.microsoft.com/office/drawing/2014/main" id="{66A5DB69-5A9C-4B63-AA8C-1DCA39FDC7E0}"/>
              </a:ext>
            </a:extLst>
          </p:cNvPr>
          <p:cNvSpPr txBox="1"/>
          <p:nvPr/>
        </p:nvSpPr>
        <p:spPr>
          <a:xfrm>
            <a:off x="11045825" y="1875092"/>
            <a:ext cx="1065212" cy="646331"/>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年后期权收益</a:t>
            </a:r>
          </a:p>
        </p:txBody>
      </p:sp>
      <p:sp>
        <p:nvSpPr>
          <p:cNvPr id="34" name="文本框 33">
            <a:extLst>
              <a:ext uri="{FF2B5EF4-FFF2-40B4-BE49-F238E27FC236}">
                <a16:creationId xmlns:a16="http://schemas.microsoft.com/office/drawing/2014/main" id="{A31EF731-AF3B-4C9C-B150-19900D9DA29D}"/>
              </a:ext>
            </a:extLst>
          </p:cNvPr>
          <p:cNvSpPr txBox="1"/>
          <p:nvPr/>
        </p:nvSpPr>
        <p:spPr>
          <a:xfrm>
            <a:off x="7174707" y="1912100"/>
            <a:ext cx="1065212" cy="646331"/>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现在股票价格</a:t>
            </a:r>
          </a:p>
        </p:txBody>
      </p:sp>
      <p:sp>
        <p:nvSpPr>
          <p:cNvPr id="35" name="文本框 34">
            <a:extLst>
              <a:ext uri="{FF2B5EF4-FFF2-40B4-BE49-F238E27FC236}">
                <a16:creationId xmlns:a16="http://schemas.microsoft.com/office/drawing/2014/main" id="{4905F7D2-24E2-4039-AAAD-74408590D943}"/>
              </a:ext>
            </a:extLst>
          </p:cNvPr>
          <p:cNvSpPr txBox="1"/>
          <p:nvPr/>
        </p:nvSpPr>
        <p:spPr>
          <a:xfrm>
            <a:off x="7262426" y="3168050"/>
            <a:ext cx="754850" cy="369332"/>
          </a:xfrm>
          <a:prstGeom prst="rect">
            <a:avLst/>
          </a:prstGeom>
          <a:noFill/>
        </p:spPr>
        <p:txBody>
          <a:bodyPr wrap="square" rtlCol="0">
            <a:spAutoFit/>
          </a:bodyPr>
          <a:lstStyle/>
          <a:p>
            <a:r>
              <a:rPr lang="en-US" altLang="zh-CN" b="1" dirty="0">
                <a:latin typeface="华文宋体" panose="02010600040101010101" pitchFamily="2" charset="-122"/>
                <a:ea typeface="华文宋体" panose="02010600040101010101" pitchFamily="2" charset="-122"/>
              </a:rPr>
              <a:t>100</a:t>
            </a:r>
            <a:endParaRPr lang="zh-CN" altLang="en-US" b="1" dirty="0">
              <a:latin typeface="华文宋体" panose="02010600040101010101" pitchFamily="2" charset="-122"/>
              <a:ea typeface="华文宋体" panose="02010600040101010101" pitchFamily="2" charset="-122"/>
            </a:endParaRPr>
          </a:p>
        </p:txBody>
      </p:sp>
      <p:sp>
        <p:nvSpPr>
          <p:cNvPr id="36" name="文本框 35">
            <a:extLst>
              <a:ext uri="{FF2B5EF4-FFF2-40B4-BE49-F238E27FC236}">
                <a16:creationId xmlns:a16="http://schemas.microsoft.com/office/drawing/2014/main" id="{68EA2F9D-D4B6-4DA9-AFDF-8231618A315E}"/>
              </a:ext>
            </a:extLst>
          </p:cNvPr>
          <p:cNvSpPr txBox="1"/>
          <p:nvPr/>
        </p:nvSpPr>
        <p:spPr>
          <a:xfrm>
            <a:off x="7174707" y="4170345"/>
            <a:ext cx="4493399" cy="400110"/>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期望值                                           </a:t>
            </a:r>
            <a:r>
              <a:rPr lang="en-US" altLang="zh-CN" b="1" dirty="0">
                <a:latin typeface="华文宋体" panose="02010600040101010101" pitchFamily="2" charset="-122"/>
                <a:ea typeface="华文宋体" panose="02010600040101010101" pitchFamily="2" charset="-122"/>
              </a:rPr>
              <a:t>100         </a:t>
            </a:r>
            <a:r>
              <a:rPr lang="en-US" altLang="zh-CN" sz="2000" b="1" dirty="0">
                <a:solidFill>
                  <a:srgbClr val="FF0000"/>
                </a:solidFill>
                <a:latin typeface="华文宋体" panose="02010600040101010101" pitchFamily="2" charset="-122"/>
                <a:ea typeface="华文宋体" panose="02010600040101010101" pitchFamily="2" charset="-122"/>
              </a:rPr>
              <a:t>50</a:t>
            </a:r>
            <a:endParaRPr lang="zh-CN" altLang="en-US" b="1" dirty="0">
              <a:solidFill>
                <a:srgbClr val="FF0000"/>
              </a:solidFill>
              <a:latin typeface="华文宋体" panose="02010600040101010101" pitchFamily="2" charset="-122"/>
              <a:ea typeface="华文宋体" panose="02010600040101010101" pitchFamily="2" charset="-122"/>
            </a:endParaRPr>
          </a:p>
        </p:txBody>
      </p:sp>
      <p:sp>
        <p:nvSpPr>
          <p:cNvPr id="37" name="文本框 36">
            <a:extLst>
              <a:ext uri="{FF2B5EF4-FFF2-40B4-BE49-F238E27FC236}">
                <a16:creationId xmlns:a16="http://schemas.microsoft.com/office/drawing/2014/main" id="{6BAACF04-AD7A-4129-A551-B52B4041B293}"/>
              </a:ext>
            </a:extLst>
          </p:cNvPr>
          <p:cNvSpPr txBox="1"/>
          <p:nvPr/>
        </p:nvSpPr>
        <p:spPr>
          <a:xfrm>
            <a:off x="9202944" y="2844702"/>
            <a:ext cx="894939" cy="307777"/>
          </a:xfrm>
          <a:prstGeom prst="rect">
            <a:avLst/>
          </a:prstGeom>
          <a:noFill/>
        </p:spPr>
        <p:txBody>
          <a:bodyPr wrap="square" rtlCol="0">
            <a:spAutoFit/>
          </a:bodyPr>
          <a:lstStyle/>
          <a:p>
            <a:r>
              <a:rPr lang="zh-CN" altLang="en-US" sz="1400" b="1" dirty="0">
                <a:latin typeface="华文宋体" panose="02010600040101010101" pitchFamily="2" charset="-122"/>
                <a:ea typeface="华文宋体" panose="02010600040101010101" pitchFamily="2" charset="-122"/>
              </a:rPr>
              <a:t>概率</a:t>
            </a:r>
            <a:r>
              <a:rPr lang="en-US" altLang="zh-CN" sz="1400" b="1" dirty="0">
                <a:latin typeface="华文宋体" panose="02010600040101010101" pitchFamily="2" charset="-122"/>
                <a:ea typeface="华文宋体" panose="02010600040101010101" pitchFamily="2" charset="-122"/>
              </a:rPr>
              <a:t>50%</a:t>
            </a:r>
            <a:endParaRPr lang="zh-CN" altLang="en-US" sz="1400" b="1" dirty="0">
              <a:latin typeface="华文宋体" panose="02010600040101010101" pitchFamily="2" charset="-122"/>
              <a:ea typeface="华文宋体" panose="02010600040101010101" pitchFamily="2" charset="-122"/>
            </a:endParaRPr>
          </a:p>
        </p:txBody>
      </p:sp>
      <p:sp>
        <p:nvSpPr>
          <p:cNvPr id="38" name="文本框 37">
            <a:extLst>
              <a:ext uri="{FF2B5EF4-FFF2-40B4-BE49-F238E27FC236}">
                <a16:creationId xmlns:a16="http://schemas.microsoft.com/office/drawing/2014/main" id="{A006274D-4A44-4C78-9E6C-5DB9271CA532}"/>
              </a:ext>
            </a:extLst>
          </p:cNvPr>
          <p:cNvSpPr txBox="1"/>
          <p:nvPr/>
        </p:nvSpPr>
        <p:spPr>
          <a:xfrm>
            <a:off x="9214057" y="3903578"/>
            <a:ext cx="894939" cy="307777"/>
          </a:xfrm>
          <a:prstGeom prst="rect">
            <a:avLst/>
          </a:prstGeom>
          <a:noFill/>
        </p:spPr>
        <p:txBody>
          <a:bodyPr wrap="square" rtlCol="0">
            <a:spAutoFit/>
          </a:bodyPr>
          <a:lstStyle/>
          <a:p>
            <a:r>
              <a:rPr lang="zh-CN" altLang="en-US" sz="1400" b="1" dirty="0">
                <a:latin typeface="华文宋体" panose="02010600040101010101" pitchFamily="2" charset="-122"/>
                <a:ea typeface="华文宋体" panose="02010600040101010101" pitchFamily="2" charset="-122"/>
              </a:rPr>
              <a:t>概率</a:t>
            </a:r>
            <a:r>
              <a:rPr lang="en-US" altLang="zh-CN" sz="1400" b="1" dirty="0">
                <a:latin typeface="华文宋体" panose="02010600040101010101" pitchFamily="2" charset="-122"/>
                <a:ea typeface="华文宋体" panose="02010600040101010101" pitchFamily="2" charset="-122"/>
              </a:rPr>
              <a:t>50%</a:t>
            </a:r>
            <a:endParaRPr lang="zh-CN" altLang="en-US" sz="1400" b="1" dirty="0">
              <a:latin typeface="华文宋体" panose="02010600040101010101" pitchFamily="2" charset="-122"/>
              <a:ea typeface="华文宋体" panose="02010600040101010101" pitchFamily="2" charset="-122"/>
            </a:endParaRPr>
          </a:p>
        </p:txBody>
      </p:sp>
      <p:sp>
        <p:nvSpPr>
          <p:cNvPr id="39" name="文本框 38">
            <a:extLst>
              <a:ext uri="{FF2B5EF4-FFF2-40B4-BE49-F238E27FC236}">
                <a16:creationId xmlns:a16="http://schemas.microsoft.com/office/drawing/2014/main" id="{44D95C72-0657-4D5B-8138-D7BF235C00B8}"/>
              </a:ext>
            </a:extLst>
          </p:cNvPr>
          <p:cNvSpPr txBox="1"/>
          <p:nvPr/>
        </p:nvSpPr>
        <p:spPr>
          <a:xfrm>
            <a:off x="1534325" y="5095875"/>
            <a:ext cx="9314649" cy="830997"/>
          </a:xfrm>
          <a:prstGeom prst="rect">
            <a:avLst/>
          </a:prstGeom>
          <a:solidFill>
            <a:srgbClr val="FFFF00"/>
          </a:solidFill>
        </p:spPr>
        <p:txBody>
          <a:bodyPr wrap="square" rtlCol="0">
            <a:spAutoFit/>
          </a:bodyPr>
          <a:lstStyle/>
          <a:p>
            <a:r>
              <a:rPr lang="zh-CN" altLang="en-US" sz="2400" dirty="0"/>
              <a:t>启示：股票的波动性越大，在其他条件不变条件下，相对应的期权的价值越大。</a:t>
            </a:r>
          </a:p>
        </p:txBody>
      </p:sp>
    </p:spTree>
    <p:extLst>
      <p:ext uri="{BB962C8B-B14F-4D97-AF65-F5344CB8AC3E}">
        <p14:creationId xmlns:p14="http://schemas.microsoft.com/office/powerpoint/2010/main" val="41073009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nodePh="1">
                                  <p:stCondLst>
                                    <p:cond delay="0"/>
                                  </p:stCondLst>
                                  <p:endCondLst>
                                    <p:cond evt="begin" delay="0">
                                      <p:tn val="25"/>
                                    </p:cond>
                                  </p:end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ppt_x"/>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additive="base">
                                        <p:cTn id="99" dur="500" fill="hold"/>
                                        <p:tgtEl>
                                          <p:spTgt spid="30"/>
                                        </p:tgtEl>
                                        <p:attrNameLst>
                                          <p:attrName>ppt_x</p:attrName>
                                        </p:attrNameLst>
                                      </p:cBhvr>
                                      <p:tavLst>
                                        <p:tav tm="0">
                                          <p:val>
                                            <p:strVal val="#ppt_x"/>
                                          </p:val>
                                        </p:tav>
                                        <p:tav tm="100000">
                                          <p:val>
                                            <p:strVal val="#ppt_x"/>
                                          </p:val>
                                        </p:tav>
                                      </p:tavLst>
                                    </p:anim>
                                    <p:anim calcmode="lin" valueType="num">
                                      <p:cBhvr additive="base">
                                        <p:cTn id="100" dur="500" fill="hold"/>
                                        <p:tgtEl>
                                          <p:spTgt spid="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fill="hold"/>
                                        <p:tgtEl>
                                          <p:spTgt spid="32"/>
                                        </p:tgtEl>
                                        <p:attrNameLst>
                                          <p:attrName>ppt_x</p:attrName>
                                        </p:attrNameLst>
                                      </p:cBhvr>
                                      <p:tavLst>
                                        <p:tav tm="0">
                                          <p:val>
                                            <p:strVal val="#ppt_x"/>
                                          </p:val>
                                        </p:tav>
                                        <p:tav tm="100000">
                                          <p:val>
                                            <p:strVal val="#ppt_x"/>
                                          </p:val>
                                        </p:tav>
                                      </p:tavLst>
                                    </p:anim>
                                    <p:anim calcmode="lin" valueType="num">
                                      <p:cBhvr additive="base">
                                        <p:cTn id="108" dur="50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500" fill="hold"/>
                                        <p:tgtEl>
                                          <p:spTgt spid="33"/>
                                        </p:tgtEl>
                                        <p:attrNameLst>
                                          <p:attrName>ppt_x</p:attrName>
                                        </p:attrNameLst>
                                      </p:cBhvr>
                                      <p:tavLst>
                                        <p:tav tm="0">
                                          <p:val>
                                            <p:strVal val="#ppt_x"/>
                                          </p:val>
                                        </p:tav>
                                        <p:tav tm="100000">
                                          <p:val>
                                            <p:strVal val="#ppt_x"/>
                                          </p:val>
                                        </p:tav>
                                      </p:tavLst>
                                    </p:anim>
                                    <p:anim calcmode="lin" valueType="num">
                                      <p:cBhvr additive="base">
                                        <p:cTn id="112" dur="50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500" fill="hold"/>
                                        <p:tgtEl>
                                          <p:spTgt spid="38"/>
                                        </p:tgtEl>
                                        <p:attrNameLst>
                                          <p:attrName>ppt_x</p:attrName>
                                        </p:attrNameLst>
                                      </p:cBhvr>
                                      <p:tavLst>
                                        <p:tav tm="0">
                                          <p:val>
                                            <p:strVal val="#ppt_x"/>
                                          </p:val>
                                        </p:tav>
                                        <p:tav tm="100000">
                                          <p:val>
                                            <p:strVal val="#ppt_x"/>
                                          </p:val>
                                        </p:tav>
                                      </p:tavLst>
                                    </p:anim>
                                    <p:anim calcmode="lin" valueType="num">
                                      <p:cBhvr additive="base">
                                        <p:cTn id="13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barn(inVertical)">
                                      <p:cBhvr>
                                        <p:cTn id="1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6" grpId="0"/>
      <p:bldP spid="17" grpId="0"/>
      <p:bldP spid="18" grpId="0"/>
      <p:bldP spid="19" grpId="0"/>
      <p:bldP spid="20" grpId="0"/>
      <p:bldP spid="21" grpId="0"/>
      <p:bldP spid="22" grpId="0"/>
      <p:bldP spid="23" grpId="0"/>
      <p:bldP spid="24" grpId="0"/>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7765E9A4-0EA5-4994-B280-D1BE4E225C07}"/>
              </a:ext>
            </a:extLst>
          </p:cNvPr>
          <p:cNvSpPr>
            <a:spLocks noGrp="1" noChangeArrowheads="1"/>
          </p:cNvSpPr>
          <p:nvPr>
            <p:ph type="title"/>
          </p:nvPr>
        </p:nvSpPr>
        <p:spPr bwMode="auto">
          <a:xfrm>
            <a:off x="2010569" y="536006"/>
            <a:ext cx="8516937" cy="9144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基于二叉树的期权定价</a:t>
            </a:r>
            <a:endParaRPr lang="en-US" altLang="zh-CN" dirty="0">
              <a:effectLst>
                <a:outerShdw blurRad="38100" dist="38100" dir="2700000" algn="tl">
                  <a:srgbClr val="C0C0C0"/>
                </a:outerShdw>
              </a:effectLst>
              <a:ea typeface="宋体" pitchFamily="2" charset="-122"/>
            </a:endParaRPr>
          </a:p>
        </p:txBody>
      </p:sp>
      <p:sp>
        <p:nvSpPr>
          <p:cNvPr id="2" name="内容占位符 1">
            <a:extLst>
              <a:ext uri="{FF2B5EF4-FFF2-40B4-BE49-F238E27FC236}">
                <a16:creationId xmlns:a16="http://schemas.microsoft.com/office/drawing/2014/main" id="{427C2FBC-5EB9-4520-90F7-97CF0B424F39}"/>
              </a:ext>
            </a:extLst>
          </p:cNvPr>
          <p:cNvSpPr>
            <a:spLocks noGrp="1"/>
          </p:cNvSpPr>
          <p:nvPr>
            <p:ph idx="1"/>
          </p:nvPr>
        </p:nvSpPr>
        <p:spPr>
          <a:xfrm>
            <a:off x="733424" y="1478253"/>
            <a:ext cx="10259217" cy="4114800"/>
          </a:xfrm>
        </p:spPr>
        <p:txBody>
          <a:bodyPr/>
          <a:lstStyle/>
          <a:p>
            <a:pPr marL="0" marR="0" lvl="0" indent="0" algn="just" defTabSz="914400" rtl="0" eaLnBrk="0" fontAlgn="base" latinLnBrk="0" hangingPunct="0">
              <a:lnSpc>
                <a:spcPct val="100000"/>
              </a:lnSpc>
              <a:spcBef>
                <a:spcPts val="0"/>
              </a:spcBef>
              <a:spcAft>
                <a:spcPct val="0"/>
              </a:spcAft>
              <a:buClr>
                <a:srgbClr val="FAFD00"/>
              </a:buClr>
              <a:buSzTx/>
              <a:buFontTx/>
              <a:buNone/>
              <a:tabLst/>
              <a:defRPr/>
            </a:pP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假设某股票期初价格</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S</a:t>
            </a:r>
            <a:r>
              <a:rPr kumimoji="0" lang="en-US" altLang="zh-CN" sz="2800" u="none" strike="noStrike" kern="1200" cap="none" spc="0" normalizeH="0" baseline="-25000" noProof="0" dirty="0">
                <a:ln>
                  <a:noFill/>
                </a:ln>
                <a:solidFill>
                  <a:srgbClr val="000000"/>
                </a:solidFill>
                <a:effectLst/>
                <a:uLnTx/>
                <a:uFillTx/>
                <a:latin typeface="Times New Roman"/>
                <a:ea typeface="宋体" panose="02010600030101010101" pitchFamily="2" charset="-122"/>
              </a:rPr>
              <a:t>0</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 = $100</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，期末可能上涨</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20%</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，也可能跌</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20%</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。其看涨期权执行价格</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E = $100, </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期权期限</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T = 1 </a:t>
            </a:r>
            <a:r>
              <a:rPr lang="zh-CN" altLang="en-US" sz="2800" kern="1200" dirty="0">
                <a:solidFill>
                  <a:srgbClr val="000000"/>
                </a:solidFill>
                <a:latin typeface="Times New Roman"/>
                <a:ea typeface="宋体" panose="02010600030101010101" pitchFamily="2" charset="-122"/>
              </a:rPr>
              <a:t>年</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 </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无风险利率</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r</a:t>
            </a:r>
            <a:r>
              <a:rPr kumimoji="0" lang="en-US" altLang="zh-CN" sz="2800" u="none" strike="noStrike" kern="1200" cap="none" spc="0" normalizeH="0" baseline="-25000" noProof="0" dirty="0">
                <a:ln>
                  <a:noFill/>
                </a:ln>
                <a:solidFill>
                  <a:srgbClr val="000000"/>
                </a:solidFill>
                <a:effectLst/>
                <a:uLnTx/>
                <a:uFillTx/>
                <a:latin typeface="Times New Roman"/>
                <a:ea typeface="宋体" panose="02010600030101010101" pitchFamily="2" charset="-122"/>
              </a:rPr>
              <a:t>f</a:t>
            </a:r>
            <a:r>
              <a:rPr kumimoji="0" lang="en-US" altLang="zh-CN"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=5%</a:t>
            </a:r>
            <a:r>
              <a:rPr kumimoji="0" lang="zh-CN" altLang="en-US" sz="2800" u="none" strike="noStrike" kern="1200" cap="none" spc="0" normalizeH="0" baseline="0" noProof="0" dirty="0">
                <a:ln>
                  <a:noFill/>
                </a:ln>
                <a:solidFill>
                  <a:srgbClr val="000000"/>
                </a:solidFill>
                <a:effectLst/>
                <a:uLnTx/>
                <a:uFillTx/>
                <a:latin typeface="Times New Roman"/>
                <a:ea typeface="宋体" panose="02010600030101010101" pitchFamily="2" charset="-122"/>
              </a:rPr>
              <a:t>。问题：该看涨期权价值是多少？</a:t>
            </a:r>
            <a:endParaRPr lang="zh-CN" altLang="en-US" sz="4000" dirty="0"/>
          </a:p>
        </p:txBody>
      </p:sp>
      <p:sp>
        <p:nvSpPr>
          <p:cNvPr id="6" name="Line 4">
            <a:extLst>
              <a:ext uri="{FF2B5EF4-FFF2-40B4-BE49-F238E27FC236}">
                <a16:creationId xmlns:a16="http://schemas.microsoft.com/office/drawing/2014/main" id="{B809986A-4210-47DC-BA73-E4F60E426E99}"/>
              </a:ext>
            </a:extLst>
          </p:cNvPr>
          <p:cNvSpPr>
            <a:spLocks noChangeShapeType="1"/>
          </p:cNvSpPr>
          <p:nvPr/>
        </p:nvSpPr>
        <p:spPr bwMode="auto">
          <a:xfrm>
            <a:off x="3830638" y="4359495"/>
            <a:ext cx="0" cy="10810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7" name="Line 5">
            <a:extLst>
              <a:ext uri="{FF2B5EF4-FFF2-40B4-BE49-F238E27FC236}">
                <a16:creationId xmlns:a16="http://schemas.microsoft.com/office/drawing/2014/main" id="{A746D5AE-9B8A-48B2-97CA-43BE9FF9CC4E}"/>
              </a:ext>
            </a:extLst>
          </p:cNvPr>
          <p:cNvSpPr>
            <a:spLocks noChangeShapeType="1"/>
          </p:cNvSpPr>
          <p:nvPr/>
        </p:nvSpPr>
        <p:spPr bwMode="auto">
          <a:xfrm>
            <a:off x="3830638" y="4359494"/>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8" name="Line 6">
            <a:extLst>
              <a:ext uri="{FF2B5EF4-FFF2-40B4-BE49-F238E27FC236}">
                <a16:creationId xmlns:a16="http://schemas.microsoft.com/office/drawing/2014/main" id="{BF77D087-ABAC-4B04-A1CF-98676671988A}"/>
              </a:ext>
            </a:extLst>
          </p:cNvPr>
          <p:cNvSpPr>
            <a:spLocks noChangeShapeType="1"/>
          </p:cNvSpPr>
          <p:nvPr/>
        </p:nvSpPr>
        <p:spPr bwMode="auto">
          <a:xfrm>
            <a:off x="3830638" y="5440581"/>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9" name="Line 7">
            <a:extLst>
              <a:ext uri="{FF2B5EF4-FFF2-40B4-BE49-F238E27FC236}">
                <a16:creationId xmlns:a16="http://schemas.microsoft.com/office/drawing/2014/main" id="{5553412D-05AC-480B-BAE2-4A03C036B97E}"/>
              </a:ext>
            </a:extLst>
          </p:cNvPr>
          <p:cNvSpPr>
            <a:spLocks noChangeShapeType="1"/>
          </p:cNvSpPr>
          <p:nvPr/>
        </p:nvSpPr>
        <p:spPr bwMode="auto">
          <a:xfrm>
            <a:off x="2614613" y="4889719"/>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0" name="Text Box 8">
            <a:extLst>
              <a:ext uri="{FF2B5EF4-FFF2-40B4-BE49-F238E27FC236}">
                <a16:creationId xmlns:a16="http://schemas.microsoft.com/office/drawing/2014/main" id="{86D6B5BB-155C-4ADE-8EB3-1FEE329960AC}"/>
              </a:ext>
            </a:extLst>
          </p:cNvPr>
          <p:cNvSpPr txBox="1">
            <a:spLocks noChangeArrowheads="1"/>
          </p:cNvSpPr>
          <p:nvPr/>
        </p:nvSpPr>
        <p:spPr bwMode="auto">
          <a:xfrm>
            <a:off x="5126038" y="4143595"/>
            <a:ext cx="79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11" name="文本框 10">
            <a:extLst>
              <a:ext uri="{FF2B5EF4-FFF2-40B4-BE49-F238E27FC236}">
                <a16:creationId xmlns:a16="http://schemas.microsoft.com/office/drawing/2014/main" id="{438525C3-4BB9-478A-B245-D9ADE48B6032}"/>
              </a:ext>
            </a:extLst>
          </p:cNvPr>
          <p:cNvSpPr txBox="1"/>
          <p:nvPr/>
        </p:nvSpPr>
        <p:spPr>
          <a:xfrm>
            <a:off x="5126037" y="4143595"/>
            <a:ext cx="2087559" cy="369332"/>
          </a:xfrm>
          <a:prstGeom prst="rect">
            <a:avLst/>
          </a:prstGeom>
          <a:noFill/>
        </p:spPr>
        <p:txBody>
          <a:bodyPr wrap="square" rtlCol="0">
            <a:spAutoFit/>
          </a:bodyPr>
          <a:lstStyle/>
          <a:p>
            <a:r>
              <a:rPr lang="en-US" altLang="zh-CN" dirty="0" err="1"/>
              <a:t>Su</a:t>
            </a:r>
            <a:r>
              <a:rPr lang="en-US" altLang="zh-CN" dirty="0"/>
              <a:t>=120         Cu=20</a:t>
            </a:r>
            <a:endParaRPr lang="zh-CN" altLang="en-US" dirty="0"/>
          </a:p>
        </p:txBody>
      </p:sp>
      <p:sp>
        <p:nvSpPr>
          <p:cNvPr id="12" name="文本框 11">
            <a:extLst>
              <a:ext uri="{FF2B5EF4-FFF2-40B4-BE49-F238E27FC236}">
                <a16:creationId xmlns:a16="http://schemas.microsoft.com/office/drawing/2014/main" id="{B4C06ED3-3D1B-4184-9264-35053A758C3C}"/>
              </a:ext>
            </a:extLst>
          </p:cNvPr>
          <p:cNvSpPr txBox="1"/>
          <p:nvPr/>
        </p:nvSpPr>
        <p:spPr>
          <a:xfrm>
            <a:off x="5233195" y="5223721"/>
            <a:ext cx="2291551" cy="369332"/>
          </a:xfrm>
          <a:prstGeom prst="rect">
            <a:avLst/>
          </a:prstGeom>
          <a:noFill/>
        </p:spPr>
        <p:txBody>
          <a:bodyPr wrap="square" rtlCol="0">
            <a:spAutoFit/>
          </a:bodyPr>
          <a:lstStyle/>
          <a:p>
            <a:r>
              <a:rPr lang="en-US" altLang="zh-CN" dirty="0"/>
              <a:t>Sd=80          Cd=0</a:t>
            </a:r>
            <a:endParaRPr lang="zh-CN" altLang="en-US" dirty="0"/>
          </a:p>
        </p:txBody>
      </p:sp>
      <p:sp>
        <p:nvSpPr>
          <p:cNvPr id="13" name="文本框 12">
            <a:extLst>
              <a:ext uri="{FF2B5EF4-FFF2-40B4-BE49-F238E27FC236}">
                <a16:creationId xmlns:a16="http://schemas.microsoft.com/office/drawing/2014/main" id="{FABF9114-44CF-41B5-BF4C-78969C08170B}"/>
              </a:ext>
            </a:extLst>
          </p:cNvPr>
          <p:cNvSpPr txBox="1"/>
          <p:nvPr/>
        </p:nvSpPr>
        <p:spPr>
          <a:xfrm>
            <a:off x="4745830" y="3429000"/>
            <a:ext cx="1065212" cy="646331"/>
          </a:xfrm>
          <a:prstGeom prst="rect">
            <a:avLst/>
          </a:prstGeom>
          <a:noFill/>
        </p:spPr>
        <p:txBody>
          <a:bodyPr wrap="square" rtlCol="0">
            <a:spAutoFit/>
          </a:bodyPr>
          <a:lstStyle/>
          <a:p>
            <a:r>
              <a:rPr lang="en-US" altLang="zh-CN" dirty="0"/>
              <a:t>1</a:t>
            </a:r>
            <a:r>
              <a:rPr lang="zh-CN" altLang="en-US" dirty="0"/>
              <a:t>年后股票价格</a:t>
            </a:r>
          </a:p>
        </p:txBody>
      </p:sp>
      <p:sp>
        <p:nvSpPr>
          <p:cNvPr id="14" name="文本框 13">
            <a:extLst>
              <a:ext uri="{FF2B5EF4-FFF2-40B4-BE49-F238E27FC236}">
                <a16:creationId xmlns:a16="http://schemas.microsoft.com/office/drawing/2014/main" id="{8ACD578C-343C-48EB-98F6-A63004A056A3}"/>
              </a:ext>
            </a:extLst>
          </p:cNvPr>
          <p:cNvSpPr txBox="1"/>
          <p:nvPr/>
        </p:nvSpPr>
        <p:spPr>
          <a:xfrm>
            <a:off x="6132509" y="3410017"/>
            <a:ext cx="1065212" cy="646331"/>
          </a:xfrm>
          <a:prstGeom prst="rect">
            <a:avLst/>
          </a:prstGeom>
          <a:noFill/>
        </p:spPr>
        <p:txBody>
          <a:bodyPr wrap="square" rtlCol="0">
            <a:spAutoFit/>
          </a:bodyPr>
          <a:lstStyle/>
          <a:p>
            <a:r>
              <a:rPr lang="en-US" altLang="zh-CN" dirty="0"/>
              <a:t>1</a:t>
            </a:r>
            <a:r>
              <a:rPr lang="zh-CN" altLang="en-US" dirty="0"/>
              <a:t>年后期权收益</a:t>
            </a:r>
          </a:p>
        </p:txBody>
      </p:sp>
      <p:sp>
        <p:nvSpPr>
          <p:cNvPr id="15" name="文本框 14">
            <a:extLst>
              <a:ext uri="{FF2B5EF4-FFF2-40B4-BE49-F238E27FC236}">
                <a16:creationId xmlns:a16="http://schemas.microsoft.com/office/drawing/2014/main" id="{3AF129C1-0516-48DD-BAF2-88AE3EDBFEBC}"/>
              </a:ext>
            </a:extLst>
          </p:cNvPr>
          <p:cNvSpPr txBox="1"/>
          <p:nvPr/>
        </p:nvSpPr>
        <p:spPr>
          <a:xfrm>
            <a:off x="2002633" y="3409883"/>
            <a:ext cx="1065212" cy="646331"/>
          </a:xfrm>
          <a:prstGeom prst="rect">
            <a:avLst/>
          </a:prstGeom>
          <a:noFill/>
        </p:spPr>
        <p:txBody>
          <a:bodyPr wrap="square" rtlCol="0">
            <a:spAutoFit/>
          </a:bodyPr>
          <a:lstStyle/>
          <a:p>
            <a:r>
              <a:rPr lang="zh-CN" altLang="en-US" dirty="0"/>
              <a:t>现在股票价格</a:t>
            </a:r>
          </a:p>
        </p:txBody>
      </p:sp>
      <p:sp>
        <p:nvSpPr>
          <p:cNvPr id="16" name="文本框 15">
            <a:extLst>
              <a:ext uri="{FF2B5EF4-FFF2-40B4-BE49-F238E27FC236}">
                <a16:creationId xmlns:a16="http://schemas.microsoft.com/office/drawing/2014/main" id="{16A30B94-C75C-43C8-BA04-4B977CB5600C}"/>
              </a:ext>
            </a:extLst>
          </p:cNvPr>
          <p:cNvSpPr txBox="1"/>
          <p:nvPr/>
        </p:nvSpPr>
        <p:spPr>
          <a:xfrm>
            <a:off x="1779989" y="4705053"/>
            <a:ext cx="1065212" cy="369332"/>
          </a:xfrm>
          <a:prstGeom prst="rect">
            <a:avLst/>
          </a:prstGeom>
          <a:noFill/>
        </p:spPr>
        <p:txBody>
          <a:bodyPr wrap="square" rtlCol="0">
            <a:spAutoFit/>
          </a:bodyPr>
          <a:lstStyle/>
          <a:p>
            <a:r>
              <a:rPr lang="en-US" altLang="zh-CN" dirty="0"/>
              <a:t>S</a:t>
            </a:r>
            <a:r>
              <a:rPr lang="en-US" altLang="zh-CN" baseline="-25000" dirty="0"/>
              <a:t>0</a:t>
            </a:r>
            <a:r>
              <a:rPr lang="en-US" altLang="zh-CN" dirty="0"/>
              <a:t>=100</a:t>
            </a:r>
            <a:endParaRPr lang="zh-CN" altLang="en-US" dirty="0"/>
          </a:p>
        </p:txBody>
      </p:sp>
      <p:sp>
        <p:nvSpPr>
          <p:cNvPr id="17" name="文本框 16">
            <a:extLst>
              <a:ext uri="{FF2B5EF4-FFF2-40B4-BE49-F238E27FC236}">
                <a16:creationId xmlns:a16="http://schemas.microsoft.com/office/drawing/2014/main" id="{0E95D5AC-3D29-4CB7-A4C2-DC2BCFC7A676}"/>
              </a:ext>
            </a:extLst>
          </p:cNvPr>
          <p:cNvSpPr txBox="1"/>
          <p:nvPr/>
        </p:nvSpPr>
        <p:spPr>
          <a:xfrm>
            <a:off x="1816899" y="5071249"/>
            <a:ext cx="731043" cy="369332"/>
          </a:xfrm>
          <a:prstGeom prst="rect">
            <a:avLst/>
          </a:prstGeom>
          <a:noFill/>
        </p:spPr>
        <p:txBody>
          <a:bodyPr wrap="square" rtlCol="0">
            <a:spAutoFit/>
          </a:bodyPr>
          <a:lstStyle/>
          <a:p>
            <a:r>
              <a:rPr lang="en-US" altLang="zh-CN" dirty="0"/>
              <a:t>C</a:t>
            </a:r>
            <a:r>
              <a:rPr lang="en-US" altLang="zh-CN" baseline="-25000" dirty="0"/>
              <a:t>0</a:t>
            </a:r>
            <a:r>
              <a:rPr lang="en-US" altLang="zh-CN" dirty="0"/>
              <a:t>=?</a:t>
            </a:r>
            <a:endParaRPr lang="zh-CN" altLang="en-US" b="1" dirty="0">
              <a:solidFill>
                <a:srgbClr val="FF0000"/>
              </a:solidFill>
            </a:endParaRPr>
          </a:p>
        </p:txBody>
      </p:sp>
      <p:sp>
        <p:nvSpPr>
          <p:cNvPr id="3" name="文本框 2">
            <a:extLst>
              <a:ext uri="{FF2B5EF4-FFF2-40B4-BE49-F238E27FC236}">
                <a16:creationId xmlns:a16="http://schemas.microsoft.com/office/drawing/2014/main" id="{C8338DEE-D241-4182-B657-F62299052370}"/>
              </a:ext>
            </a:extLst>
          </p:cNvPr>
          <p:cNvSpPr txBox="1"/>
          <p:nvPr/>
        </p:nvSpPr>
        <p:spPr>
          <a:xfrm>
            <a:off x="7832716" y="3469395"/>
            <a:ext cx="2961486" cy="1938992"/>
          </a:xfrm>
          <a:prstGeom prst="rect">
            <a:avLst/>
          </a:prstGeom>
          <a:solidFill>
            <a:srgbClr val="FFFF00"/>
          </a:solidFill>
        </p:spPr>
        <p:txBody>
          <a:bodyPr wrap="square" rtlCol="0">
            <a:spAutoFit/>
          </a:bodyPr>
          <a:lstStyle/>
          <a:p>
            <a:pPr algn="just"/>
            <a:r>
              <a:rPr lang="zh-CN" altLang="en-US" sz="2000" dirty="0"/>
              <a:t>解决思路：</a:t>
            </a:r>
            <a:endParaRPr lang="en-US" altLang="zh-CN" sz="2000" dirty="0"/>
          </a:p>
          <a:p>
            <a:pPr marL="342900" indent="-342900" algn="just">
              <a:buFont typeface="Arial" panose="020B0604020202020204" pitchFamily="34" charset="0"/>
              <a:buChar char="•"/>
            </a:pPr>
            <a:r>
              <a:rPr lang="zh-CN" altLang="en-US" sz="2000" dirty="0"/>
              <a:t>用股票和债券合成</a:t>
            </a:r>
            <a:r>
              <a:rPr lang="en-US" altLang="zh-CN" sz="2000" dirty="0"/>
              <a:t>1</a:t>
            </a:r>
            <a:r>
              <a:rPr lang="zh-CN" altLang="en-US" sz="2000" dirty="0"/>
              <a:t>年后期权的收益。根据无套利原理，股票和债券的购买成本就是期权的价值。</a:t>
            </a:r>
          </a:p>
        </p:txBody>
      </p:sp>
    </p:spTree>
    <p:extLst>
      <p:ext uri="{BB962C8B-B14F-4D97-AF65-F5344CB8AC3E}">
        <p14:creationId xmlns:p14="http://schemas.microsoft.com/office/powerpoint/2010/main" val="12089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nodePh="1">
                                  <p:stCondLst>
                                    <p:cond delay="0"/>
                                  </p:stCondLst>
                                  <p:endCondLst>
                                    <p:cond evt="begin" delay="0">
                                      <p:tn val="27"/>
                                    </p:cond>
                                  </p:end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arn(inVertical)">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7" grpId="0" animBg="1"/>
      <p:bldP spid="8" grpId="0" animBg="1"/>
      <p:bldP spid="9" grpId="0" animBg="1"/>
      <p:bldP spid="10" grpId="0"/>
      <p:bldP spid="11" grpId="0"/>
      <p:bldP spid="12" grpId="0"/>
      <p:bldP spid="13" grpId="0"/>
      <p:bldP spid="14" grpId="0"/>
      <p:bldP spid="15" grpId="0"/>
      <p:bldP spid="16" grpId="0"/>
      <p:bldP spid="17"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7765E9A4-0EA5-4994-B280-D1BE4E225C07}"/>
              </a:ext>
            </a:extLst>
          </p:cNvPr>
          <p:cNvSpPr>
            <a:spLocks noGrp="1" noChangeArrowheads="1"/>
          </p:cNvSpPr>
          <p:nvPr>
            <p:ph type="title"/>
          </p:nvPr>
        </p:nvSpPr>
        <p:spPr bwMode="auto">
          <a:xfrm>
            <a:off x="2208213" y="765175"/>
            <a:ext cx="7772400" cy="9144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二叉树期权定价：看涨期权</a:t>
            </a:r>
            <a:endParaRPr lang="en-US" altLang="zh-CN" dirty="0">
              <a:effectLst>
                <a:outerShdw blurRad="38100" dist="38100" dir="2700000" algn="tl">
                  <a:srgbClr val="C0C0C0"/>
                </a:outerShdw>
              </a:effectLst>
              <a:ea typeface="宋体" pitchFamily="2" charset="-122"/>
            </a:endParaRPr>
          </a:p>
        </p:txBody>
      </p:sp>
      <p:sp>
        <p:nvSpPr>
          <p:cNvPr id="477187" name="Rectangle 3">
            <a:extLst>
              <a:ext uri="{FF2B5EF4-FFF2-40B4-BE49-F238E27FC236}">
                <a16:creationId xmlns:a16="http://schemas.microsoft.com/office/drawing/2014/main" id="{64B0129D-4E14-4AD7-AF1F-4609F3BD133F}"/>
              </a:ext>
            </a:extLst>
          </p:cNvPr>
          <p:cNvSpPr>
            <a:spLocks noGrp="1" noChangeArrowheads="1"/>
          </p:cNvSpPr>
          <p:nvPr>
            <p:ph type="body" idx="1"/>
          </p:nvPr>
        </p:nvSpPr>
        <p:spPr>
          <a:xfrm>
            <a:off x="2208213" y="1989139"/>
            <a:ext cx="7772400" cy="3095625"/>
          </a:xfrm>
          <a:noFill/>
        </p:spPr>
        <p:txBody>
          <a:bodyPr vert="horz" wrap="square" lIns="92075" tIns="46038" rIns="92075" bIns="46038" numCol="1" anchor="t" anchorCtr="0" compatLnSpc="1">
            <a:prstTxWarp prst="textNoShape">
              <a:avLst/>
            </a:prstTxWarp>
          </a:bodyPr>
          <a:lstStyle/>
          <a:p>
            <a:pPr>
              <a:lnSpc>
                <a:spcPct val="125000"/>
              </a:lnSpc>
            </a:pPr>
            <a:r>
              <a:rPr lang="en-US" altLang="zh-CN" sz="2800" b="1" dirty="0">
                <a:ea typeface="宋体" panose="02010600030101010101" pitchFamily="2" charset="-122"/>
              </a:rPr>
              <a:t> </a:t>
            </a:r>
            <a:r>
              <a:rPr lang="zh-CN" altLang="en-US" sz="2800" b="1" dirty="0">
                <a:solidFill>
                  <a:srgbClr val="0000FF"/>
                </a:solidFill>
                <a:ea typeface="宋体" panose="02010600030101010101" pitchFamily="2" charset="-122"/>
              </a:rPr>
              <a:t>合成型看涨期权</a:t>
            </a:r>
            <a:r>
              <a:rPr lang="en-US" altLang="zh-CN" sz="2800" b="1" dirty="0">
                <a:ea typeface="宋体" panose="02010600030101010101" pitchFamily="2" charset="-122"/>
              </a:rPr>
              <a:t> </a:t>
            </a:r>
            <a:r>
              <a:rPr lang="en-US" altLang="zh-CN" sz="2800" b="1" i="1" dirty="0">
                <a:ea typeface="宋体" panose="02010600030101010101" pitchFamily="2" charset="-122"/>
              </a:rPr>
              <a:t>C</a:t>
            </a:r>
            <a:r>
              <a:rPr lang="en-US" altLang="zh-CN" sz="2800" b="1" dirty="0">
                <a:ea typeface="宋体" panose="02010600030101010101" pitchFamily="2" charset="-122"/>
              </a:rPr>
              <a:t>,  </a:t>
            </a:r>
            <a:r>
              <a:rPr lang="zh-CN" altLang="en-US" sz="2800" b="1" dirty="0">
                <a:ea typeface="宋体" panose="02010600030101010101" pitchFamily="2" charset="-122"/>
              </a:rPr>
              <a:t>构成部分：</a:t>
            </a:r>
            <a:endParaRPr lang="en-US" altLang="zh-CN" sz="2800" b="1" dirty="0">
              <a:ea typeface="宋体" panose="02010600030101010101" pitchFamily="2" charset="-122"/>
            </a:endParaRPr>
          </a:p>
          <a:p>
            <a:pPr lvl="1">
              <a:lnSpc>
                <a:spcPct val="125000"/>
              </a:lnSpc>
              <a:buClr>
                <a:srgbClr val="0000FF"/>
              </a:buClr>
            </a:pPr>
            <a:r>
              <a:rPr lang="zh-CN" altLang="en-US" b="1" dirty="0">
                <a:ea typeface="宋体" panose="02010600030101010101" pitchFamily="2" charset="-122"/>
              </a:rPr>
              <a:t>购买</a:t>
            </a:r>
            <a:r>
              <a:rPr lang="en-US" altLang="zh-CN" b="1" i="1" dirty="0">
                <a:ea typeface="宋体" panose="02010600030101010101" pitchFamily="2" charset="-122"/>
              </a:rPr>
              <a:t>x</a:t>
            </a:r>
            <a:r>
              <a:rPr lang="zh-CN" altLang="en-US" b="1" dirty="0">
                <a:ea typeface="宋体" panose="02010600030101010101" pitchFamily="2" charset="-122"/>
              </a:rPr>
              <a:t>份股票</a:t>
            </a:r>
            <a:r>
              <a:rPr lang="en-US" altLang="zh-CN" b="1" dirty="0">
                <a:ea typeface="宋体" panose="02010600030101010101" pitchFamily="2" charset="-122"/>
              </a:rPr>
              <a:t> </a:t>
            </a:r>
            <a:r>
              <a:rPr lang="en-US" altLang="zh-CN" b="1" dirty="0">
                <a:solidFill>
                  <a:srgbClr val="FF00FF"/>
                </a:solidFill>
                <a:ea typeface="宋体" panose="02010600030101010101" pitchFamily="2" charset="-122"/>
              </a:rPr>
              <a:t>(</a:t>
            </a:r>
            <a:r>
              <a:rPr lang="zh-CN" altLang="en-US" b="1" dirty="0">
                <a:solidFill>
                  <a:srgbClr val="FF00FF"/>
                </a:solidFill>
                <a:ea typeface="宋体" panose="02010600030101010101" pitchFamily="2" charset="-122"/>
              </a:rPr>
              <a:t>称为对冲比率</a:t>
            </a:r>
            <a:r>
              <a:rPr lang="en-US" altLang="zh-CN" b="1" dirty="0">
                <a:solidFill>
                  <a:srgbClr val="FF00FF"/>
                </a:solidFill>
                <a:ea typeface="宋体" panose="02010600030101010101" pitchFamily="2" charset="-122"/>
              </a:rPr>
              <a:t>)</a:t>
            </a:r>
            <a:r>
              <a:rPr lang="en-US" altLang="zh-CN" b="1" dirty="0">
                <a:ea typeface="宋体" panose="02010600030101010101" pitchFamily="2" charset="-122"/>
              </a:rPr>
              <a:t> </a:t>
            </a:r>
            <a:r>
              <a:rPr lang="zh-CN" altLang="en-US" b="1" dirty="0">
                <a:ea typeface="宋体" panose="02010600030101010101" pitchFamily="2" charset="-122"/>
              </a:rPr>
              <a:t>，</a:t>
            </a:r>
            <a:r>
              <a:rPr lang="en-US" altLang="zh-CN" b="1" i="1" dirty="0" err="1">
                <a:ea typeface="宋体" panose="02010600030101010101" pitchFamily="2" charset="-122"/>
              </a:rPr>
              <a:t>xS</a:t>
            </a:r>
            <a:endParaRPr lang="en-US" altLang="zh-CN" b="1" dirty="0">
              <a:ea typeface="宋体" panose="02010600030101010101" pitchFamily="2" charset="-122"/>
            </a:endParaRPr>
          </a:p>
          <a:p>
            <a:pPr lvl="1">
              <a:lnSpc>
                <a:spcPct val="125000"/>
              </a:lnSpc>
              <a:buClr>
                <a:srgbClr val="0000FF"/>
              </a:buClr>
            </a:pPr>
            <a:r>
              <a:rPr lang="zh-CN" altLang="en-US" b="1" dirty="0">
                <a:ea typeface="宋体" panose="02010600030101010101" pitchFamily="2" charset="-122"/>
              </a:rPr>
              <a:t>以市场价值出售短期无风险债券</a:t>
            </a:r>
            <a:r>
              <a:rPr lang="en-US" altLang="zh-CN" b="1" dirty="0">
                <a:ea typeface="宋体" panose="02010600030101010101" pitchFamily="2" charset="-122"/>
              </a:rPr>
              <a:t>(</a:t>
            </a:r>
            <a:r>
              <a:rPr lang="zh-CN" altLang="en-US" b="1" dirty="0">
                <a:ea typeface="宋体" panose="02010600030101010101" pitchFamily="2" charset="-122"/>
              </a:rPr>
              <a:t>或从银行借款</a:t>
            </a:r>
            <a:r>
              <a:rPr lang="en-US" altLang="zh-CN" b="1" dirty="0">
                <a:ea typeface="宋体" panose="02010600030101010101" pitchFamily="2" charset="-122"/>
              </a:rPr>
              <a:t>) </a:t>
            </a:r>
            <a:r>
              <a:rPr lang="zh-CN" altLang="en-US" b="1" dirty="0">
                <a:ea typeface="宋体" panose="02010600030101010101" pitchFamily="2" charset="-122"/>
              </a:rPr>
              <a:t>，金额为</a:t>
            </a:r>
            <a:r>
              <a:rPr lang="en-US" altLang="zh-CN" b="1" i="1" dirty="0">
                <a:ea typeface="宋体" panose="02010600030101010101" pitchFamily="2" charset="-122"/>
              </a:rPr>
              <a:t>y</a:t>
            </a:r>
            <a:r>
              <a:rPr lang="en-US" altLang="zh-CN" b="1" dirty="0">
                <a:ea typeface="宋体" panose="02010600030101010101" pitchFamily="2" charset="-122"/>
              </a:rPr>
              <a:t>/(1+</a:t>
            </a:r>
            <a:r>
              <a:rPr lang="en-US" altLang="zh-CN" b="1" i="1" dirty="0">
                <a:ea typeface="宋体" panose="02010600030101010101" pitchFamily="2" charset="-122"/>
              </a:rPr>
              <a:t>r</a:t>
            </a:r>
            <a:r>
              <a:rPr lang="en-US" altLang="zh-CN" b="1" i="1" baseline="-25000" dirty="0">
                <a:ea typeface="宋体" panose="02010600030101010101" pitchFamily="2" charset="-122"/>
              </a:rPr>
              <a:t>f</a:t>
            </a:r>
            <a:r>
              <a:rPr lang="en-US" altLang="zh-CN" b="1" dirty="0">
                <a:ea typeface="宋体" panose="02010600030101010101" pitchFamily="2" charset="-122"/>
              </a:rPr>
              <a:t>)</a:t>
            </a:r>
            <a:r>
              <a:rPr lang="zh-CN" altLang="en-US" b="1" dirty="0">
                <a:ea typeface="宋体" panose="02010600030101010101" pitchFamily="2" charset="-122"/>
              </a:rPr>
              <a:t>，则：</a:t>
            </a:r>
            <a:endParaRPr lang="en-US" altLang="zh-CN" b="1" i="1" dirty="0">
              <a:ea typeface="宋体" panose="02010600030101010101" pitchFamily="2" charset="-122"/>
            </a:endParaRPr>
          </a:p>
        </p:txBody>
      </p:sp>
      <p:graphicFrame>
        <p:nvGraphicFramePr>
          <p:cNvPr id="477188" name="Object 4">
            <a:extLst>
              <a:ext uri="{FF2B5EF4-FFF2-40B4-BE49-F238E27FC236}">
                <a16:creationId xmlns:a16="http://schemas.microsoft.com/office/drawing/2014/main" id="{AE80AD4F-D18A-4196-8499-40F33B6C68A5}"/>
              </a:ext>
            </a:extLst>
          </p:cNvPr>
          <p:cNvGraphicFramePr>
            <a:graphicFrameLocks/>
          </p:cNvGraphicFramePr>
          <p:nvPr/>
        </p:nvGraphicFramePr>
        <p:xfrm>
          <a:off x="4906963" y="4397375"/>
          <a:ext cx="2374900" cy="1081088"/>
        </p:xfrm>
        <a:graphic>
          <a:graphicData uri="http://schemas.openxmlformats.org/presentationml/2006/ole">
            <mc:AlternateContent xmlns:mc="http://schemas.openxmlformats.org/markup-compatibility/2006">
              <mc:Choice xmlns:v="urn:schemas-microsoft-com:vml" Requires="v">
                <p:oleObj name="公式" r:id="rId3" imgW="850531" imgH="406224" progId="Equation.3">
                  <p:embed/>
                </p:oleObj>
              </mc:Choice>
              <mc:Fallback>
                <p:oleObj name="公式" r:id="rId3" imgW="850531" imgH="406224" progId="Equation.3">
                  <p:embed/>
                  <p:pic>
                    <p:nvPicPr>
                      <p:cNvPr id="477188" name="Object 4">
                        <a:extLst>
                          <a:ext uri="{FF2B5EF4-FFF2-40B4-BE49-F238E27FC236}">
                            <a16:creationId xmlns:a16="http://schemas.microsoft.com/office/drawing/2014/main" id="{AE80AD4F-D18A-4196-8499-40F33B6C68A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963" y="4397375"/>
                        <a:ext cx="23749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wipe(up)">
                                      <p:cBhvr>
                                        <p:cTn id="7" dur="500"/>
                                        <p:tgtEl>
                                          <p:spTgt spid="477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7187">
                                            <p:txEl>
                                              <p:pRg st="1" end="1"/>
                                            </p:txEl>
                                          </p:spTgt>
                                        </p:tgtEl>
                                        <p:attrNameLst>
                                          <p:attrName>style.visibility</p:attrName>
                                        </p:attrNameLst>
                                      </p:cBhvr>
                                      <p:to>
                                        <p:strVal val="visible"/>
                                      </p:to>
                                    </p:set>
                                    <p:animEffect transition="in" filter="wipe(up)">
                                      <p:cBhvr>
                                        <p:cTn id="12" dur="500"/>
                                        <p:tgtEl>
                                          <p:spTgt spid="477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7187">
                                            <p:txEl>
                                              <p:pRg st="2" end="2"/>
                                            </p:txEl>
                                          </p:spTgt>
                                        </p:tgtEl>
                                        <p:attrNameLst>
                                          <p:attrName>style.visibility</p:attrName>
                                        </p:attrNameLst>
                                      </p:cBhvr>
                                      <p:to>
                                        <p:strVal val="visible"/>
                                      </p:to>
                                    </p:set>
                                    <p:animEffect transition="in" filter="wipe(up)">
                                      <p:cBhvr>
                                        <p:cTn id="17" dur="500"/>
                                        <p:tgtEl>
                                          <p:spTgt spid="477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77188"/>
                                        </p:tgtEl>
                                        <p:attrNameLst>
                                          <p:attrName>style.visibility</p:attrName>
                                        </p:attrNameLst>
                                      </p:cBhvr>
                                      <p:to>
                                        <p:strVal val="visible"/>
                                      </p:to>
                                    </p:set>
                                    <p:animEffect transition="in" filter="box(in)">
                                      <p:cBhvr>
                                        <p:cTn id="22" dur="5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AutoShape 2">
            <a:extLst>
              <a:ext uri="{FF2B5EF4-FFF2-40B4-BE49-F238E27FC236}">
                <a16:creationId xmlns:a16="http://schemas.microsoft.com/office/drawing/2014/main" id="{5C864926-973E-4C9C-BBC9-1A8AE9A1AFBE}"/>
              </a:ext>
            </a:extLst>
          </p:cNvPr>
          <p:cNvSpPr>
            <a:spLocks noChangeArrowheads="1"/>
          </p:cNvSpPr>
          <p:nvPr/>
        </p:nvSpPr>
        <p:spPr bwMode="auto">
          <a:xfrm>
            <a:off x="5880101" y="3810001"/>
            <a:ext cx="358775" cy="1152525"/>
          </a:xfrm>
          <a:prstGeom prst="upDownArrow">
            <a:avLst>
              <a:gd name="adj1" fmla="val 50000"/>
              <a:gd name="adj2" fmla="val 64248"/>
            </a:avLst>
          </a:prstGeom>
          <a:gradFill rotWithShape="1">
            <a:gsLst>
              <a:gs pos="0">
                <a:srgbClr val="FF00FF">
                  <a:alpha val="46001"/>
                </a:srgbClr>
              </a:gs>
              <a:gs pos="50000">
                <a:schemeClr val="accent2"/>
              </a:gs>
              <a:gs pos="100000">
                <a:srgbClr val="FF00FF">
                  <a:alpha val="46001"/>
                </a:srgbClr>
              </a:gs>
            </a:gsLst>
            <a:lin ang="0" scaled="1"/>
          </a:gradFill>
          <a:ln w="38100">
            <a:solidFill>
              <a:srgbClr val="FF00FF"/>
            </a:solidFill>
            <a:miter lim="800000"/>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itchFamily="2" charset="-122"/>
              <a:cs typeface="+mn-cs"/>
            </a:endParaRPr>
          </a:p>
        </p:txBody>
      </p:sp>
      <p:sp>
        <p:nvSpPr>
          <p:cNvPr id="479235" name="Rectangle 3">
            <a:extLst>
              <a:ext uri="{FF2B5EF4-FFF2-40B4-BE49-F238E27FC236}">
                <a16:creationId xmlns:a16="http://schemas.microsoft.com/office/drawing/2014/main" id="{03448844-93FD-4FB4-AF21-FBE5AEC94831}"/>
              </a:ext>
            </a:extLst>
          </p:cNvPr>
          <p:cNvSpPr>
            <a:spLocks noGrp="1" noChangeArrowheads="1"/>
          </p:cNvSpPr>
          <p:nvPr>
            <p:ph type="title"/>
          </p:nvPr>
        </p:nvSpPr>
        <p:spPr bwMode="auto">
          <a:xfrm>
            <a:off x="1377950" y="174650"/>
            <a:ext cx="9363075" cy="14986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二叉树期权定价：</a:t>
            </a:r>
            <a:br>
              <a:rPr lang="en-US" altLang="zh-CN" sz="4000" dirty="0">
                <a:effectLst>
                  <a:outerShdw blurRad="38100" dist="38100" dir="2700000" algn="tl">
                    <a:srgbClr val="C0C0C0"/>
                  </a:outerShdw>
                </a:effectLst>
                <a:ea typeface="宋体" pitchFamily="2" charset="-122"/>
              </a:rPr>
            </a:br>
            <a:r>
              <a:rPr lang="zh-CN" altLang="en-US" sz="4000" dirty="0">
                <a:effectLst>
                  <a:outerShdw blurRad="38100" dist="38100" dir="2700000" algn="tl">
                    <a:srgbClr val="C0C0C0"/>
                  </a:outerShdw>
                </a:effectLst>
                <a:ea typeface="宋体" pitchFamily="2" charset="-122"/>
              </a:rPr>
              <a:t>合成构造看涨期权</a:t>
            </a:r>
            <a:endParaRPr lang="en-US" altLang="zh-CN" sz="4000" dirty="0">
              <a:effectLst>
                <a:outerShdw blurRad="38100" dist="38100" dir="2700000" algn="tl">
                  <a:srgbClr val="C0C0C0"/>
                </a:outerShdw>
              </a:effectLst>
              <a:ea typeface="宋体" pitchFamily="2" charset="-122"/>
            </a:endParaRPr>
          </a:p>
        </p:txBody>
      </p:sp>
      <p:sp>
        <p:nvSpPr>
          <p:cNvPr id="189446" name="Rectangle 4">
            <a:extLst>
              <a:ext uri="{FF2B5EF4-FFF2-40B4-BE49-F238E27FC236}">
                <a16:creationId xmlns:a16="http://schemas.microsoft.com/office/drawing/2014/main" id="{B1CC9931-B29E-4658-986A-ECE696EA5AB1}"/>
              </a:ext>
            </a:extLst>
          </p:cNvPr>
          <p:cNvSpPr>
            <a:spLocks noChangeArrowheads="1"/>
          </p:cNvSpPr>
          <p:nvPr/>
        </p:nvSpPr>
        <p:spPr bwMode="auto">
          <a:xfrm>
            <a:off x="1377950" y="1808671"/>
            <a:ext cx="88391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algn="ctr" eaLnBrk="0" fontAlgn="base" hangingPunct="0">
              <a:spcAft>
                <a:spcPct val="0"/>
              </a:spcAft>
              <a:buClr>
                <a:srgbClr val="FAFD00"/>
              </a:buClr>
              <a:buSzTx/>
              <a:buNone/>
              <a:defRPr/>
            </a:pPr>
            <a:r>
              <a:rPr kumimoji="0" lang="zh-CN" altLang="en-US" sz="2000" b="1" u="none" strike="noStrike" kern="1200" cap="none" spc="0" normalizeH="0" baseline="0" noProof="0" dirty="0">
                <a:ln>
                  <a:noFill/>
                </a:ln>
                <a:solidFill>
                  <a:srgbClr val="000000"/>
                </a:solidFill>
                <a:effectLst/>
                <a:uLnTx/>
                <a:uFillTx/>
                <a:ea typeface="宋体" panose="02010600030101010101" pitchFamily="2" charset="-122"/>
              </a:rPr>
              <a:t>举例</a:t>
            </a:r>
            <a:r>
              <a:rPr kumimoji="0" lang="zh-CN" altLang="en-US" sz="2000" b="1" i="1" u="none" strike="noStrike" kern="1200" cap="none" spc="0" normalizeH="0" baseline="0" noProof="0" dirty="0">
                <a:ln>
                  <a:noFill/>
                </a:ln>
                <a:solidFill>
                  <a:srgbClr val="000000"/>
                </a:solidFill>
                <a:effectLst/>
                <a:uLnTx/>
                <a:uFillTx/>
                <a:ea typeface="宋体" panose="02010600030101010101" pitchFamily="2" charset="-122"/>
              </a:rPr>
              <a:t>：</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S</a:t>
            </a:r>
            <a:r>
              <a:rPr lang="en-US" altLang="zh-CN" sz="2000" b="1" baseline="-25000" dirty="0">
                <a:solidFill>
                  <a:srgbClr val="000000"/>
                </a:solidFill>
                <a:ea typeface="宋体" panose="02010600030101010101" pitchFamily="2" charset="-122"/>
              </a:rPr>
              <a:t>0</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$100</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，期末可能上涨</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20%</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，也可能跌</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20%</a:t>
            </a:r>
          </a:p>
          <a:p>
            <a:pPr marL="0" marR="0" lvl="0" indent="0" algn="ctr" defTabSz="914400" rtl="0" eaLnBrk="0" fontAlgn="base" latinLnBrk="0" hangingPunct="0">
              <a:lnSpc>
                <a:spcPct val="100000"/>
              </a:lnSpc>
              <a:spcBef>
                <a:spcPct val="20000"/>
              </a:spcBef>
              <a:spcAft>
                <a:spcPct val="0"/>
              </a:spcAft>
              <a:buClr>
                <a:srgbClr val="FAFD00"/>
              </a:buClr>
              <a:buSzTx/>
              <a:buFont typeface="Wingdings" panose="05000000000000000000" pitchFamily="2" charset="2"/>
              <a:buNone/>
              <a:tabLst/>
              <a:defRPr/>
            </a:pP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E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$100,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T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1 year,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d</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 0,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r</a:t>
            </a:r>
            <a:r>
              <a:rPr kumimoji="0" lang="en-US" altLang="zh-CN" sz="2000" b="1" i="1" u="none" strike="noStrike" kern="1200" cap="none" spc="0" normalizeH="0" baseline="-25000" noProof="0" dirty="0">
                <a:ln>
                  <a:noFill/>
                </a:ln>
                <a:solidFill>
                  <a:srgbClr val="000000"/>
                </a:solidFill>
                <a:effectLst/>
                <a:uLnTx/>
                <a:uFillTx/>
                <a:ea typeface="宋体" panose="02010600030101010101" pitchFamily="2" charset="-122"/>
              </a:rPr>
              <a:t>f</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5%</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a:t>
            </a:r>
            <a:endPar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endParaRPr>
          </a:p>
        </p:txBody>
      </p:sp>
      <p:grpSp>
        <p:nvGrpSpPr>
          <p:cNvPr id="2" name="Group 5">
            <a:extLst>
              <a:ext uri="{FF2B5EF4-FFF2-40B4-BE49-F238E27FC236}">
                <a16:creationId xmlns:a16="http://schemas.microsoft.com/office/drawing/2014/main" id="{6522F035-E48E-4726-9FB9-D3FFF8EEC433}"/>
              </a:ext>
            </a:extLst>
          </p:cNvPr>
          <p:cNvGrpSpPr>
            <a:grpSpLocks/>
          </p:cNvGrpSpPr>
          <p:nvPr/>
        </p:nvGrpSpPr>
        <p:grpSpPr bwMode="auto">
          <a:xfrm>
            <a:off x="7953376" y="3744914"/>
            <a:ext cx="1412875" cy="1311275"/>
            <a:chOff x="4050" y="2359"/>
            <a:chExt cx="890" cy="826"/>
          </a:xfrm>
        </p:grpSpPr>
        <p:sp>
          <p:nvSpPr>
            <p:cNvPr id="189474" name="Line 6">
              <a:extLst>
                <a:ext uri="{FF2B5EF4-FFF2-40B4-BE49-F238E27FC236}">
                  <a16:creationId xmlns:a16="http://schemas.microsoft.com/office/drawing/2014/main" id="{C3568133-BF50-4F23-BAAA-16B8694A4D67}"/>
                </a:ext>
              </a:extLst>
            </p:cNvPr>
            <p:cNvSpPr>
              <a:spLocks noChangeShapeType="1"/>
            </p:cNvSpPr>
            <p:nvPr/>
          </p:nvSpPr>
          <p:spPr bwMode="auto">
            <a:xfrm>
              <a:off x="4940" y="2369"/>
              <a:ext cx="0" cy="816"/>
            </a:xfrm>
            <a:prstGeom prst="line">
              <a:avLst/>
            </a:prstGeom>
            <a:noFill/>
            <a:ln w="57150">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89475" name="Line 7">
              <a:extLst>
                <a:ext uri="{FF2B5EF4-FFF2-40B4-BE49-F238E27FC236}">
                  <a16:creationId xmlns:a16="http://schemas.microsoft.com/office/drawing/2014/main" id="{8674CDEB-52F5-4270-A7D0-7EDDBB31F175}"/>
                </a:ext>
              </a:extLst>
            </p:cNvPr>
            <p:cNvSpPr>
              <a:spLocks noChangeShapeType="1"/>
            </p:cNvSpPr>
            <p:nvPr/>
          </p:nvSpPr>
          <p:spPr bwMode="auto">
            <a:xfrm>
              <a:off x="4050" y="2359"/>
              <a:ext cx="0" cy="817"/>
            </a:xfrm>
            <a:prstGeom prst="line">
              <a:avLst/>
            </a:prstGeom>
            <a:noFill/>
            <a:ln w="57150">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grpSp>
      <p:sp>
        <p:nvSpPr>
          <p:cNvPr id="479240" name="Oval 8">
            <a:extLst>
              <a:ext uri="{FF2B5EF4-FFF2-40B4-BE49-F238E27FC236}">
                <a16:creationId xmlns:a16="http://schemas.microsoft.com/office/drawing/2014/main" id="{EC9B4F51-5ED6-4DEE-8D13-A77B11C77413}"/>
              </a:ext>
            </a:extLst>
          </p:cNvPr>
          <p:cNvSpPr>
            <a:spLocks noChangeArrowheads="1"/>
          </p:cNvSpPr>
          <p:nvPr/>
        </p:nvSpPr>
        <p:spPr bwMode="auto">
          <a:xfrm>
            <a:off x="4224339" y="5589589"/>
            <a:ext cx="3743325" cy="719137"/>
          </a:xfrm>
          <a:prstGeom prst="ellipse">
            <a:avLst/>
          </a:prstGeom>
          <a:gradFill rotWithShape="1">
            <a:gsLst>
              <a:gs pos="0">
                <a:schemeClr val="accent2"/>
              </a:gs>
              <a:gs pos="100000">
                <a:srgbClr val="FF00FF"/>
              </a:gs>
            </a:gsLst>
            <a:path path="shape">
              <a:fillToRect l="50000" t="50000" r="50000" b="50000"/>
            </a:path>
          </a:gradFill>
          <a:ln>
            <a:noFill/>
          </a:ln>
          <a:effectLst>
            <a:prstShdw prst="shdw17" dist="89803" dir="5887806">
              <a:srgbClr val="339933"/>
            </a:prstShdw>
          </a:effectLst>
          <a:extLst>
            <a:ext uri="{91240B29-F687-4F45-9708-019B960494DF}">
              <a14:hiddenLine xmlns:a14="http://schemas.microsoft.com/office/drawing/2010/main" w="5715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一价定律</a:t>
            </a:r>
            <a:endPar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aphicFrame>
        <p:nvGraphicFramePr>
          <p:cNvPr id="479271" name="Group 39">
            <a:extLst>
              <a:ext uri="{FF2B5EF4-FFF2-40B4-BE49-F238E27FC236}">
                <a16:creationId xmlns:a16="http://schemas.microsoft.com/office/drawing/2014/main" id="{119AB543-818E-4FDD-A14C-6B7D0AD2F8F2}"/>
              </a:ext>
            </a:extLst>
          </p:cNvPr>
          <p:cNvGraphicFramePr>
            <a:graphicFrameLocks noGrp="1"/>
          </p:cNvGraphicFramePr>
          <p:nvPr>
            <p:ph idx="1"/>
          </p:nvPr>
        </p:nvGraphicFramePr>
        <p:xfrm>
          <a:off x="1992313" y="2708276"/>
          <a:ext cx="8134350" cy="2620986"/>
        </p:xfrm>
        <a:graphic>
          <a:graphicData uri="http://schemas.openxmlformats.org/drawingml/2006/table">
            <a:tbl>
              <a:tblPr/>
              <a:tblGrid>
                <a:gridCol w="2881312">
                  <a:extLst>
                    <a:ext uri="{9D8B030D-6E8A-4147-A177-3AD203B41FA5}">
                      <a16:colId xmlns:a16="http://schemas.microsoft.com/office/drawing/2014/main" val="20000"/>
                    </a:ext>
                  </a:extLst>
                </a:gridCol>
                <a:gridCol w="2414588">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gridCol w="1495425">
                  <a:extLst>
                    <a:ext uri="{9D8B030D-6E8A-4147-A177-3AD203B41FA5}">
                      <a16:colId xmlns:a16="http://schemas.microsoft.com/office/drawing/2014/main" val="20003"/>
                    </a:ext>
                  </a:extLst>
                </a:gridCol>
              </a:tblGrid>
              <a:tr h="365715">
                <a:tc rowSpan="2">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头寸</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99" marB="45699" anchor="ctr" horzOverflow="overflow">
                    <a:lnL>
                      <a:noFill/>
                    </a:lnL>
                    <a:lnR>
                      <a:noFill/>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9933"/>
                    </a:solidFill>
                  </a:tcPr>
                </a:tc>
                <a:tc rowSpan="2">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即期现金流</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99" marB="45699" anchor="ctr" horzOverflow="overflow">
                    <a:lnL>
                      <a:noFill/>
                    </a:lnL>
                    <a:lnR>
                      <a:noFill/>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9933"/>
                    </a:solidFill>
                  </a:tcPr>
                </a:tc>
                <a:tc gridSpan="2">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到期日的现金流</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99" marB="45699" horzOverflow="overflow">
                    <a:lnL>
                      <a:noFill/>
                    </a:lnL>
                    <a:lnR>
                      <a:noFill/>
                    </a:lnR>
                    <a:lnT w="25400" cap="flat" cmpd="sng" algn="ctr">
                      <a:solidFill>
                        <a:srgbClr val="000000"/>
                      </a:solidFill>
                      <a:prstDash val="solid"/>
                      <a:round/>
                      <a:headEnd type="none" w="sm" len="sm"/>
                      <a:tailEnd type="none" w="sm" len="sm"/>
                    </a:lnT>
                    <a:lnB>
                      <a:noFill/>
                    </a:lnB>
                    <a:lnTlToBr>
                      <a:noFill/>
                    </a:lnTlToBr>
                    <a:lnBlToTr>
                      <a:noFill/>
                    </a:lnBlToTr>
                    <a:solidFill>
                      <a:srgbClr val="FF9933"/>
                    </a:solidFill>
                  </a:tcPr>
                </a:tc>
                <a:tc hMerge="1">
                  <a:txBody>
                    <a:bodyPr/>
                    <a:lstStyle/>
                    <a:p>
                      <a:endParaRPr lang="zh-CN" altLang="en-US"/>
                    </a:p>
                  </a:txBody>
                  <a:tcPr/>
                </a:tc>
                <a:extLst>
                  <a:ext uri="{0D108BD9-81ED-4DB2-BD59-A6C34878D82A}">
                    <a16:rowId xmlns:a16="http://schemas.microsoft.com/office/drawing/2014/main" val="10000"/>
                  </a:ext>
                </a:extLst>
              </a:tr>
              <a:tr h="365715">
                <a:tc vMerge="1">
                  <a:txBody>
                    <a:bodyPr/>
                    <a:lstStyle/>
                    <a:p>
                      <a:endParaRPr lang="zh-CN" altLang="en-US"/>
                    </a:p>
                  </a:txBody>
                  <a:tcPr/>
                </a:tc>
                <a:tc vMerge="1">
                  <a:txBody>
                    <a:bodyPr/>
                    <a:lstStyle/>
                    <a:p>
                      <a:endParaRPr lang="zh-CN" altLang="en-US"/>
                    </a:p>
                  </a:txBody>
                  <a:tcPr/>
                </a:tc>
                <a:tc gridSpan="2">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If S</a:t>
                      </a:r>
                      <a:r>
                        <a:rPr kumimoji="0" lang="en-US" altLang="zh-CN" sz="18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$120    If S</a:t>
                      </a:r>
                      <a:r>
                        <a:rPr kumimoji="0" lang="en-US" altLang="zh-CN" sz="18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$80</a:t>
                      </a:r>
                    </a:p>
                  </a:txBody>
                  <a:tcPr marT="45699" marB="45699"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FF9933"/>
                    </a:solidFill>
                  </a:tcPr>
                </a:tc>
                <a:tc hMerge="1">
                  <a:txBody>
                    <a:bodyPr/>
                    <a:lstStyle/>
                    <a:p>
                      <a:endParaRPr lang="zh-CN" altLang="en-US"/>
                    </a:p>
                  </a:txBody>
                  <a:tcPr/>
                </a:tc>
                <a:extLst>
                  <a:ext uri="{0D108BD9-81ED-4DB2-BD59-A6C34878D82A}">
                    <a16:rowId xmlns:a16="http://schemas.microsoft.com/office/drawing/2014/main" val="10001"/>
                  </a:ext>
                </a:extLst>
              </a:tr>
              <a:tr h="396195">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看涨期权</a:t>
                      </a:r>
                      <a:endParaRPr kumimoji="0" lang="en-US" altLang="zh-CN"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endParaRPr>
                    </a:p>
                  </a:txBody>
                  <a:tcPr marT="45699" marB="45699"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-$C</a:t>
                      </a:r>
                    </a:p>
                  </a:txBody>
                  <a:tcPr marT="45699" marB="45699"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$20 </a:t>
                      </a:r>
                    </a:p>
                  </a:txBody>
                  <a:tcPr marT="45699" marB="45699"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Times New Roman" pitchFamily="18" charset="0"/>
                          <a:ea typeface="宋体" pitchFamily="2" charset="-122"/>
                          <a:cs typeface="Times New Roman" pitchFamily="18" charset="0"/>
                        </a:rPr>
                        <a:t>0</a:t>
                      </a:r>
                    </a:p>
                  </a:txBody>
                  <a:tcPr marT="45699" marB="45699"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2"/>
                  </a:ext>
                </a:extLst>
              </a:tr>
              <a:tr h="396195">
                <a:tc gridSpan="4">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合成型看涨期权</a:t>
                      </a:r>
                      <a:endParaRPr kumimoji="0" lang="en-US" altLang="zh-CN" sz="20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endParaRPr>
                    </a:p>
                  </a:txBody>
                  <a:tcPr marT="45699" marB="45699"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65715">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购买</a:t>
                      </a:r>
                      <a:r>
                        <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x</a:t>
                      </a:r>
                      <a:r>
                        <a:rPr kumimoji="0" lang="zh-CN" altLang="en-US"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股股票</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 $100x</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$120x</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$80x</a:t>
                      </a:r>
                    </a:p>
                  </a:txBody>
                  <a:tcPr marT="45699" marB="4569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15">
                <a:tc>
                  <a:txBody>
                    <a:bodyPr/>
                    <a:lstStyle/>
                    <a:p>
                      <a:pPr marL="342900" marR="0" lvl="0" indent="-342900" algn="just"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借入资金 </a:t>
                      </a:r>
                      <a:r>
                        <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y/(1+r</a:t>
                      </a:r>
                      <a:r>
                        <a:rPr kumimoji="0" lang="en-US" altLang="zh-CN" sz="1800" b="1" i="0" u="none" strike="noStrike" cap="none" normalizeH="0" baseline="-25000" dirty="0">
                          <a:ln>
                            <a:noFill/>
                          </a:ln>
                          <a:solidFill>
                            <a:srgbClr val="FF00FF"/>
                          </a:solidFill>
                          <a:effectLst/>
                          <a:latin typeface="Times New Roman" pitchFamily="18" charset="0"/>
                          <a:ea typeface="宋体" pitchFamily="2" charset="-122"/>
                          <a:cs typeface="Times New Roman" pitchFamily="18" charset="0"/>
                        </a:rPr>
                        <a:t>f</a:t>
                      </a:r>
                      <a:r>
                        <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y/(1+r</a:t>
                      </a:r>
                      <a:r>
                        <a:rPr kumimoji="0" lang="en-US" altLang="zh-CN" sz="1800" b="1" i="0" u="none" strike="noStrike" cap="none" normalizeH="0" baseline="-25000">
                          <a:ln>
                            <a:noFill/>
                          </a:ln>
                          <a:solidFill>
                            <a:srgbClr val="FF00FF"/>
                          </a:solidFill>
                          <a:effectLst/>
                          <a:latin typeface="Times New Roman" pitchFamily="18" charset="0"/>
                          <a:ea typeface="宋体" pitchFamily="2" charset="-122"/>
                          <a:cs typeface="Times New Roman" pitchFamily="18" charset="0"/>
                        </a:rPr>
                        <a:t>f</a:t>
                      </a: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 y</a:t>
                      </a:r>
                    </a:p>
                  </a:txBody>
                  <a:tcPr marT="45699" marB="45699"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 y</a:t>
                      </a:r>
                    </a:p>
                  </a:txBody>
                  <a:tcPr marT="45699" marB="4569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15">
                <a:tc>
                  <a:txBody>
                    <a:body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总资产组合</a:t>
                      </a:r>
                      <a:endPar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endParaRPr>
                    </a:p>
                  </a:txBody>
                  <a:tcPr marT="45699" marB="45699" horzOverflow="overflow">
                    <a:lnL>
                      <a:noFill/>
                    </a:lnL>
                    <a:lnR>
                      <a:noFill/>
                    </a:lnR>
                    <a:lnT>
                      <a:noFill/>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-$100x+y/(1+r</a:t>
                      </a:r>
                      <a:r>
                        <a:rPr kumimoji="0" lang="en-US" altLang="zh-CN" sz="1800" b="1" i="0" u="none" strike="noStrike" cap="none" normalizeH="0" baseline="-25000">
                          <a:ln>
                            <a:noFill/>
                          </a:ln>
                          <a:solidFill>
                            <a:srgbClr val="FF00FF"/>
                          </a:solidFill>
                          <a:effectLst/>
                          <a:latin typeface="Times New Roman" pitchFamily="18" charset="0"/>
                          <a:ea typeface="宋体" pitchFamily="2" charset="-122"/>
                          <a:cs typeface="Times New Roman" pitchFamily="18" charset="0"/>
                        </a:rPr>
                        <a:t>f</a:t>
                      </a:r>
                      <a:r>
                        <a:rPr kumimoji="0" lang="en-US" altLang="zh-CN" sz="1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a:t>
                      </a:r>
                    </a:p>
                  </a:txBody>
                  <a:tcPr marT="45699" marB="45699" horzOverflow="overflow">
                    <a:lnL>
                      <a:noFill/>
                    </a:lnL>
                    <a:lnR>
                      <a:noFill/>
                    </a:lnR>
                    <a:lnT>
                      <a:noFill/>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$120x−y</a:t>
                      </a:r>
                    </a:p>
                  </a:txBody>
                  <a:tcPr marT="45699" marB="45699" horzOverflow="overflow">
                    <a:lnL>
                      <a:noFill/>
                    </a:lnL>
                    <a:lnR>
                      <a:noFill/>
                    </a:lnR>
                    <a:lnT>
                      <a:noFill/>
                    </a:lnT>
                    <a:lnB w="254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$80x−y</a:t>
                      </a:r>
                    </a:p>
                  </a:txBody>
                  <a:tcPr marT="45699" marB="45699" horzOverflow="overflow">
                    <a:lnL>
                      <a:noFill/>
                    </a:lnL>
                    <a:lnR>
                      <a:noFill/>
                    </a:lnR>
                    <a:lnT>
                      <a:noFill/>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3" presetClass="entr" presetSubtype="16" fill="hold" nodeType="clickEffect">
                                  <p:stCondLst>
                                    <p:cond delay="0"/>
                                  </p:stCondLst>
                                  <p:childTnLst>
                                    <p:set>
                                      <p:cBhvr>
                                        <p:cTn id="13" dur="1" fill="hold">
                                          <p:stCondLst>
                                            <p:cond delay="0"/>
                                          </p:stCondLst>
                                        </p:cTn>
                                        <p:tgtEl>
                                          <p:spTgt spid="479234"/>
                                        </p:tgtEl>
                                        <p:attrNameLst>
                                          <p:attrName>style.visibility</p:attrName>
                                        </p:attrNameLst>
                                      </p:cBhvr>
                                      <p:to>
                                        <p:strVal val="visible"/>
                                      </p:to>
                                    </p:set>
                                    <p:animEffect transition="in" filter="plus(in)">
                                      <p:cBhvr>
                                        <p:cTn id="14" dur="1000"/>
                                        <p:tgtEl>
                                          <p:spTgt spid="47923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479240"/>
                                        </p:tgtEl>
                                        <p:attrNameLst>
                                          <p:attrName>style.visibility</p:attrName>
                                        </p:attrNameLst>
                                      </p:cBhvr>
                                      <p:to>
                                        <p:strVal val="visible"/>
                                      </p:to>
                                    </p:set>
                                    <p:animEffect transition="in" filter="box(in)">
                                      <p:cBhvr>
                                        <p:cTn id="17" dur="500"/>
                                        <p:tgtEl>
                                          <p:spTgt spid="47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53483E24-01AB-40B6-8C25-133E96C342D9}"/>
              </a:ext>
            </a:extLst>
          </p:cNvPr>
          <p:cNvSpPr>
            <a:spLocks noGrp="1" noChangeArrowheads="1"/>
          </p:cNvSpPr>
          <p:nvPr>
            <p:ph type="title"/>
          </p:nvPr>
        </p:nvSpPr>
        <p:spPr bwMode="auto">
          <a:xfrm>
            <a:off x="2208213" y="692150"/>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二叉树期权定价：看涨期权</a:t>
            </a:r>
            <a:endParaRPr lang="en-US" altLang="zh-CN" dirty="0">
              <a:effectLst>
                <a:outerShdw blurRad="38100" dist="38100" dir="2700000" algn="tl">
                  <a:srgbClr val="C0C0C0"/>
                </a:outerShdw>
              </a:effectLst>
              <a:ea typeface="宋体" pitchFamily="2" charset="-122"/>
            </a:endParaRPr>
          </a:p>
        </p:txBody>
      </p:sp>
      <p:sp>
        <p:nvSpPr>
          <p:cNvPr id="481283" name="Rectangle 3">
            <a:extLst>
              <a:ext uri="{FF2B5EF4-FFF2-40B4-BE49-F238E27FC236}">
                <a16:creationId xmlns:a16="http://schemas.microsoft.com/office/drawing/2014/main" id="{5C671948-2FBD-4BCE-892C-9A44E3945426}"/>
              </a:ext>
            </a:extLst>
          </p:cNvPr>
          <p:cNvSpPr>
            <a:spLocks noGrp="1" noChangeArrowheads="1"/>
          </p:cNvSpPr>
          <p:nvPr>
            <p:ph type="body" idx="1"/>
          </p:nvPr>
        </p:nvSpPr>
        <p:spPr>
          <a:xfrm>
            <a:off x="2208213" y="1571625"/>
            <a:ext cx="7772400" cy="3968750"/>
          </a:xfrm>
          <a:noFill/>
        </p:spPr>
        <p:txBody>
          <a:bodyPr vert="horz" wrap="square" lIns="92075" tIns="46038" rIns="92075" bIns="46038" numCol="1" anchor="t" anchorCtr="0" compatLnSpc="1">
            <a:prstTxWarp prst="textNoShape">
              <a:avLst/>
            </a:prstTxWarp>
          </a:bodyPr>
          <a:lstStyle/>
          <a:p>
            <a:pPr>
              <a:lnSpc>
                <a:spcPct val="125000"/>
              </a:lnSpc>
              <a:spcAft>
                <a:spcPct val="20000"/>
              </a:spcAft>
            </a:pPr>
            <a:r>
              <a:rPr lang="zh-CN" altLang="en-US" sz="2800" b="1" dirty="0">
                <a:ea typeface="宋体" panose="02010600030101010101" pitchFamily="2" charset="-122"/>
              </a:rPr>
              <a:t>方法</a:t>
            </a:r>
            <a:r>
              <a:rPr lang="en-US" altLang="zh-CN" sz="2800" b="1" dirty="0">
                <a:ea typeface="宋体" panose="02010600030101010101" pitchFamily="2" charset="-122"/>
              </a:rPr>
              <a:t>:</a:t>
            </a:r>
          </a:p>
          <a:p>
            <a:pPr lvl="1">
              <a:lnSpc>
                <a:spcPct val="125000"/>
              </a:lnSpc>
              <a:spcBef>
                <a:spcPct val="10000"/>
              </a:spcBef>
              <a:spcAft>
                <a:spcPct val="20000"/>
              </a:spcAft>
            </a:pPr>
            <a:r>
              <a:rPr lang="zh-CN" altLang="en-US" b="1" dirty="0">
                <a:ea typeface="宋体" panose="02010600030101010101" pitchFamily="2" charset="-122"/>
              </a:rPr>
              <a:t>我们得到了到期日时两种股价情况下的现金流方程，并已知了最终股价，我们就得到了</a:t>
            </a:r>
            <a:r>
              <a:rPr lang="zh-CN" altLang="en-US" b="1" dirty="0">
                <a:solidFill>
                  <a:srgbClr val="FF00FF"/>
                </a:solidFill>
                <a:ea typeface="宋体" panose="02010600030101010101" pitchFamily="2" charset="-122"/>
              </a:rPr>
              <a:t>看涨期权的最终价值</a:t>
            </a:r>
            <a:r>
              <a:rPr lang="en-US" altLang="zh-CN" b="1" dirty="0">
                <a:ea typeface="宋体" panose="02010600030101010101" pitchFamily="2" charset="-122"/>
              </a:rPr>
              <a:t>:</a:t>
            </a:r>
          </a:p>
          <a:p>
            <a:pPr lvl="1">
              <a:lnSpc>
                <a:spcPct val="125000"/>
              </a:lnSpc>
            </a:pPr>
            <a:endParaRPr lang="en-US" altLang="zh-CN" b="1" dirty="0">
              <a:ea typeface="宋体" panose="02010600030101010101" pitchFamily="2" charset="-122"/>
            </a:endParaRPr>
          </a:p>
          <a:p>
            <a:pPr lvl="1">
              <a:lnSpc>
                <a:spcPct val="125000"/>
              </a:lnSpc>
            </a:pPr>
            <a:endParaRPr lang="en-US" altLang="zh-CN" b="1" dirty="0">
              <a:ea typeface="宋体" panose="02010600030101010101" pitchFamily="2" charset="-122"/>
            </a:endParaRPr>
          </a:p>
          <a:p>
            <a:pPr lvl="1">
              <a:lnSpc>
                <a:spcPct val="125000"/>
              </a:lnSpc>
            </a:pPr>
            <a:r>
              <a:rPr lang="zh-CN" altLang="en-US" b="1" dirty="0">
                <a:ea typeface="宋体" panose="02010600030101010101" pitchFamily="2" charset="-122"/>
              </a:rPr>
              <a:t>通过计算得：</a:t>
            </a:r>
            <a:r>
              <a:rPr lang="en-US" altLang="zh-CN" b="1" i="1" dirty="0">
                <a:ea typeface="宋体" panose="02010600030101010101" pitchFamily="2" charset="-122"/>
              </a:rPr>
              <a:t>x</a:t>
            </a:r>
            <a:r>
              <a:rPr lang="en-US" altLang="zh-CN" b="1" dirty="0">
                <a:ea typeface="宋体" panose="02010600030101010101" pitchFamily="2" charset="-122"/>
              </a:rPr>
              <a:t>=1/2, </a:t>
            </a:r>
            <a:r>
              <a:rPr lang="en-US" altLang="zh-CN" b="1" i="1" dirty="0">
                <a:ea typeface="宋体" panose="02010600030101010101" pitchFamily="2" charset="-122"/>
              </a:rPr>
              <a:t>y</a:t>
            </a:r>
            <a:r>
              <a:rPr lang="en-US" altLang="zh-CN" b="1" dirty="0">
                <a:ea typeface="宋体" panose="02010600030101010101" pitchFamily="2" charset="-122"/>
              </a:rPr>
              <a:t> = 40</a:t>
            </a:r>
          </a:p>
        </p:txBody>
      </p:sp>
      <p:graphicFrame>
        <p:nvGraphicFramePr>
          <p:cNvPr id="481284" name="Object 4">
            <a:extLst>
              <a:ext uri="{FF2B5EF4-FFF2-40B4-BE49-F238E27FC236}">
                <a16:creationId xmlns:a16="http://schemas.microsoft.com/office/drawing/2014/main" id="{79FF39D5-7318-48E1-9122-98743526737B}"/>
              </a:ext>
            </a:extLst>
          </p:cNvPr>
          <p:cNvGraphicFramePr>
            <a:graphicFrameLocks/>
          </p:cNvGraphicFramePr>
          <p:nvPr>
            <p:extLst>
              <p:ext uri="{D42A27DB-BD31-4B8C-83A1-F6EECF244321}">
                <p14:modId xmlns:p14="http://schemas.microsoft.com/office/powerpoint/2010/main" val="4056524846"/>
              </p:ext>
            </p:extLst>
          </p:nvPr>
        </p:nvGraphicFramePr>
        <p:xfrm>
          <a:off x="4905375" y="4086226"/>
          <a:ext cx="2095500" cy="936625"/>
        </p:xfrm>
        <a:graphic>
          <a:graphicData uri="http://schemas.openxmlformats.org/presentationml/2006/ole">
            <mc:AlternateContent xmlns:mc="http://schemas.openxmlformats.org/markup-compatibility/2006">
              <mc:Choice xmlns:v="urn:schemas-microsoft-com:vml" Requires="v">
                <p:oleObj name="Equation" r:id="rId3" imgW="2222500" imgH="1117600" progId="Equation.3">
                  <p:embed/>
                </p:oleObj>
              </mc:Choice>
              <mc:Fallback>
                <p:oleObj name="Equation" r:id="rId3" imgW="2222500" imgH="1117600" progId="Equation.3">
                  <p:embed/>
                  <p:pic>
                    <p:nvPicPr>
                      <p:cNvPr id="481284" name="Object 4">
                        <a:extLst>
                          <a:ext uri="{FF2B5EF4-FFF2-40B4-BE49-F238E27FC236}">
                            <a16:creationId xmlns:a16="http://schemas.microsoft.com/office/drawing/2014/main" id="{79FF39D5-7318-48E1-9122-98743526737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4086226"/>
                        <a:ext cx="2095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5A8917-1B73-45E6-9789-3641083B39EB}"/>
                  </a:ext>
                </a:extLst>
              </p:cNvPr>
              <p:cNvSpPr txBox="1"/>
              <p:nvPr/>
            </p:nvSpPr>
            <p:spPr>
              <a:xfrm>
                <a:off x="7848598" y="3815213"/>
                <a:ext cx="3562352" cy="1207638"/>
              </a:xfrm>
              <a:prstGeom prst="rect">
                <a:avLst/>
              </a:prstGeom>
              <a:solidFill>
                <a:srgbClr val="FFFF00"/>
              </a:solidFill>
            </p:spPr>
            <p:txBody>
              <a:bodyPr wrap="square">
                <a:spAutoFit/>
              </a:bodyPr>
              <a:lstStyle/>
              <a:p>
                <a:r>
                  <a:rPr lang="zh-CN" altLang="en-US" sz="2000" dirty="0"/>
                  <a:t>对冲比率</a:t>
                </a:r>
                <a:r>
                  <a:rPr lang="en-US" altLang="zh-CN" sz="2000" dirty="0"/>
                  <a:t>x=</a:t>
                </a:r>
                <a14:m>
                  <m:oMath xmlns:m="http://schemas.openxmlformats.org/officeDocument/2006/math">
                    <m:f>
                      <m:fPr>
                        <m:ctrlPr>
                          <a:rPr lang="en-US" altLang="zh-CN" sz="2000" i="1" smtClean="0">
                            <a:latin typeface="Cambria Math" panose="02040503050406030204" pitchFamily="18" charset="0"/>
                          </a:rPr>
                        </m:ctrlPr>
                      </m:fPr>
                      <m:num>
                        <m:r>
                          <a:rPr lang="zh-CN" altLang="en-US" sz="2000" i="1">
                            <a:latin typeface="Cambria Math" panose="02040503050406030204" pitchFamily="18" charset="0"/>
                          </a:rPr>
                          <m:t>期权</m:t>
                        </m:r>
                        <m:r>
                          <a:rPr lang="zh-CN" altLang="en-US" sz="2000" i="1" smtClean="0">
                            <a:latin typeface="Cambria Math" panose="02040503050406030204" pitchFamily="18" charset="0"/>
                          </a:rPr>
                          <m:t>价值</m:t>
                        </m:r>
                        <m:r>
                          <a:rPr lang="zh-CN" altLang="en-US" sz="2000" i="1">
                            <a:latin typeface="Cambria Math" panose="02040503050406030204" pitchFamily="18" charset="0"/>
                          </a:rPr>
                          <m:t>变化</m:t>
                        </m:r>
                        <m:r>
                          <a:rPr lang="zh-CN" altLang="en-US" sz="2000" i="1" smtClean="0">
                            <a:latin typeface="Cambria Math" panose="02040503050406030204" pitchFamily="18" charset="0"/>
                          </a:rPr>
                          <m:t>区间</m:t>
                        </m:r>
                      </m:num>
                      <m:den>
                        <m:r>
                          <a:rPr lang="zh-CN" altLang="en-US" sz="2000" i="1">
                            <a:latin typeface="Cambria Math" panose="02040503050406030204" pitchFamily="18" charset="0"/>
                          </a:rPr>
                          <m:t>股票</m:t>
                        </m:r>
                        <m:r>
                          <a:rPr lang="zh-CN" altLang="en-US" sz="2000" i="1" smtClean="0">
                            <a:latin typeface="Cambria Math" panose="02040503050406030204" pitchFamily="18" charset="0"/>
                          </a:rPr>
                          <m:t>价值</m:t>
                        </m:r>
                        <m:r>
                          <a:rPr lang="zh-CN" altLang="en-US" sz="2000" i="1">
                            <a:latin typeface="Cambria Math" panose="02040503050406030204" pitchFamily="18" charset="0"/>
                          </a:rPr>
                          <m:t>变化</m:t>
                        </m:r>
                        <m:r>
                          <a:rPr lang="zh-CN" altLang="en-US" sz="2000" i="1" smtClean="0">
                            <a:latin typeface="Cambria Math" panose="02040503050406030204" pitchFamily="18" charset="0"/>
                          </a:rPr>
                          <m:t>区间</m:t>
                        </m:r>
                      </m:den>
                    </m:f>
                  </m:oMath>
                </a14:m>
                <a:endParaRPr lang="en-US" altLang="zh-CN" sz="2000" dirty="0"/>
              </a:p>
              <a:p>
                <a:r>
                  <a:rPr lang="en-US" altLang="zh-CN" sz="20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20</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num>
                      <m:den>
                        <m:r>
                          <a:rPr lang="en-US" altLang="zh-CN" sz="2400" b="0" i="1" smtClean="0">
                            <a:latin typeface="Cambria Math" panose="02040503050406030204" pitchFamily="18" charset="0"/>
                          </a:rPr>
                          <m:t>120</m:t>
                        </m:r>
                        <m:r>
                          <a:rPr lang="en-US" altLang="zh-CN" sz="2400" i="1">
                            <a:latin typeface="Cambria Math" panose="02040503050406030204" pitchFamily="18" charset="0"/>
                          </a:rPr>
                          <m:t>−</m:t>
                        </m:r>
                        <m:r>
                          <a:rPr lang="en-US" altLang="zh-CN" sz="2400" b="0" i="1" smtClean="0">
                            <a:latin typeface="Cambria Math" panose="02040503050406030204" pitchFamily="18" charset="0"/>
                          </a:rPr>
                          <m:t>80</m:t>
                        </m:r>
                      </m:den>
                    </m:f>
                    <m:r>
                      <a:rPr lang="en-US" altLang="zh-CN" sz="2400" i="1">
                        <a:latin typeface="Cambria Math" panose="02040503050406030204" pitchFamily="18" charset="0"/>
                      </a:rPr>
                      <m:t>=</m:t>
                    </m:r>
                  </m:oMath>
                </a14:m>
                <a:r>
                  <a:rPr lang="en-US" altLang="zh-CN" sz="2000" dirty="0"/>
                  <a:t>0.5</a:t>
                </a:r>
                <a:endParaRPr lang="zh-CN" altLang="en-US" sz="2000" dirty="0"/>
              </a:p>
            </p:txBody>
          </p:sp>
        </mc:Choice>
        <mc:Fallback xmlns="">
          <p:sp>
            <p:nvSpPr>
              <p:cNvPr id="8" name="文本框 7">
                <a:extLst>
                  <a:ext uri="{FF2B5EF4-FFF2-40B4-BE49-F238E27FC236}">
                    <a16:creationId xmlns:a16="http://schemas.microsoft.com/office/drawing/2014/main" id="{095A8917-1B73-45E6-9789-3641083B39EB}"/>
                  </a:ext>
                </a:extLst>
              </p:cNvPr>
              <p:cNvSpPr txBox="1">
                <a:spLocks noRot="1" noChangeAspect="1" noMove="1" noResize="1" noEditPoints="1" noAdjustHandles="1" noChangeArrowheads="1" noChangeShapeType="1" noTextEdit="1"/>
              </p:cNvSpPr>
              <p:nvPr/>
            </p:nvSpPr>
            <p:spPr>
              <a:xfrm>
                <a:off x="7848598" y="3815213"/>
                <a:ext cx="3562352" cy="1207638"/>
              </a:xfrm>
              <a:prstGeom prst="rect">
                <a:avLst/>
              </a:prstGeom>
              <a:blipFill>
                <a:blip r:embed="rId6"/>
                <a:stretch>
                  <a:fillRect l="-1709" b="-50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wipe(up)">
                                      <p:cBhvr>
                                        <p:cTn id="7" dur="500"/>
                                        <p:tgtEl>
                                          <p:spTgt spid="481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1283">
                                            <p:txEl>
                                              <p:pRg st="1" end="1"/>
                                            </p:txEl>
                                          </p:spTgt>
                                        </p:tgtEl>
                                        <p:attrNameLst>
                                          <p:attrName>style.visibility</p:attrName>
                                        </p:attrNameLst>
                                      </p:cBhvr>
                                      <p:to>
                                        <p:strVal val="visible"/>
                                      </p:to>
                                    </p:set>
                                    <p:animEffect transition="in" filter="wipe(up)">
                                      <p:cBhvr>
                                        <p:cTn id="12" dur="500"/>
                                        <p:tgtEl>
                                          <p:spTgt spid="481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1284"/>
                                        </p:tgtEl>
                                        <p:attrNameLst>
                                          <p:attrName>style.visibility</p:attrName>
                                        </p:attrNameLst>
                                      </p:cBhvr>
                                      <p:to>
                                        <p:strVal val="visible"/>
                                      </p:to>
                                    </p:set>
                                    <p:animEffect transition="in" filter="box(in)">
                                      <p:cBhvr>
                                        <p:cTn id="17" dur="500"/>
                                        <p:tgtEl>
                                          <p:spTgt spid="481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81283">
                                            <p:txEl>
                                              <p:pRg st="4" end="4"/>
                                            </p:txEl>
                                          </p:spTgt>
                                        </p:tgtEl>
                                        <p:attrNameLst>
                                          <p:attrName>style.visibility</p:attrName>
                                        </p:attrNameLst>
                                      </p:cBhvr>
                                      <p:to>
                                        <p:strVal val="visible"/>
                                      </p:to>
                                    </p:set>
                                    <p:animEffect transition="in" filter="wipe(up)">
                                      <p:cBhvr>
                                        <p:cTn id="22" dur="500"/>
                                        <p:tgtEl>
                                          <p:spTgt spid="481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35A6C689-15CA-4840-9008-74F4DD38C019}"/>
              </a:ext>
            </a:extLst>
          </p:cNvPr>
          <p:cNvSpPr>
            <a:spLocks noGrp="1" noChangeArrowheads="1"/>
          </p:cNvSpPr>
          <p:nvPr>
            <p:ph type="title"/>
          </p:nvPr>
        </p:nvSpPr>
        <p:spPr bwMode="auto">
          <a:xfrm>
            <a:off x="2208213" y="765175"/>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二叉树期权定价：看涨期权</a:t>
            </a:r>
            <a:endParaRPr lang="en-US" altLang="zh-CN" dirty="0">
              <a:effectLst>
                <a:outerShdw blurRad="38100" dist="38100" dir="2700000" algn="tl">
                  <a:srgbClr val="C0C0C0"/>
                </a:outerShdw>
              </a:effectLst>
              <a:ea typeface="宋体" pitchFamily="2" charset="-122"/>
            </a:endParaRPr>
          </a:p>
        </p:txBody>
      </p:sp>
      <p:sp>
        <p:nvSpPr>
          <p:cNvPr id="483331" name="Rectangle 3">
            <a:extLst>
              <a:ext uri="{FF2B5EF4-FFF2-40B4-BE49-F238E27FC236}">
                <a16:creationId xmlns:a16="http://schemas.microsoft.com/office/drawing/2014/main" id="{80F5FC15-4F1D-404B-9DD3-4BC802FD60CA}"/>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r>
              <a:rPr lang="zh-CN" altLang="en-US" sz="2800" b="1">
                <a:ea typeface="宋体" panose="02010600030101010101" pitchFamily="2" charset="-122"/>
              </a:rPr>
              <a:t>结论</a:t>
            </a:r>
            <a:r>
              <a:rPr lang="en-US" altLang="zh-CN" sz="2800" b="1">
                <a:ea typeface="宋体" panose="02010600030101010101" pitchFamily="2" charset="-122"/>
              </a:rPr>
              <a:t>:</a:t>
            </a:r>
          </a:p>
          <a:p>
            <a:pPr lvl="1">
              <a:lnSpc>
                <a:spcPct val="90000"/>
              </a:lnSpc>
              <a:spcBef>
                <a:spcPct val="35000"/>
              </a:spcBef>
              <a:spcAft>
                <a:spcPct val="20000"/>
              </a:spcAft>
            </a:pPr>
            <a:r>
              <a:rPr lang="zh-CN" altLang="en-US" b="1">
                <a:ea typeface="宋体" panose="02010600030101010101" pitchFamily="2" charset="-122"/>
              </a:rPr>
              <a:t>现在我们将参数</a:t>
            </a:r>
            <a:r>
              <a:rPr lang="en-US" altLang="zh-CN" b="1">
                <a:ea typeface="宋体" panose="02010600030101010101" pitchFamily="2" charset="-122"/>
              </a:rPr>
              <a:t>x=1/2</a:t>
            </a:r>
            <a:r>
              <a:rPr lang="zh-CN" altLang="en-US" b="1">
                <a:ea typeface="宋体" panose="02010600030101010101" pitchFamily="2" charset="-122"/>
              </a:rPr>
              <a:t>，</a:t>
            </a:r>
            <a:r>
              <a:rPr lang="en-US" altLang="zh-CN" b="1">
                <a:ea typeface="宋体" panose="02010600030101010101" pitchFamily="2" charset="-122"/>
              </a:rPr>
              <a:t>y=40</a:t>
            </a:r>
            <a:r>
              <a:rPr lang="zh-CN" altLang="en-US" b="1">
                <a:ea typeface="宋体" panose="02010600030101010101" pitchFamily="2" charset="-122"/>
              </a:rPr>
              <a:t>代入下列方程</a:t>
            </a:r>
            <a:endParaRPr lang="en-US" altLang="zh-CN" b="1">
              <a:ea typeface="宋体" panose="02010600030101010101" pitchFamily="2" charset="-122"/>
            </a:endParaRPr>
          </a:p>
          <a:p>
            <a:pPr lvl="1"/>
            <a:endParaRPr lang="en-US" altLang="zh-CN" sz="2400" b="1">
              <a:ea typeface="宋体" panose="02010600030101010101" pitchFamily="2" charset="-122"/>
            </a:endParaRPr>
          </a:p>
          <a:p>
            <a:pPr lvl="1"/>
            <a:endParaRPr lang="en-US" altLang="zh-CN" b="1">
              <a:ea typeface="宋体" panose="02010600030101010101" pitchFamily="2" charset="-122"/>
            </a:endParaRPr>
          </a:p>
          <a:p>
            <a:pPr lvl="1"/>
            <a:r>
              <a:rPr lang="zh-CN" altLang="en-US" b="1">
                <a:ea typeface="宋体" panose="02010600030101010101" pitchFamily="2" charset="-122"/>
              </a:rPr>
              <a:t>得到：</a:t>
            </a:r>
            <a:endParaRPr lang="en-US" altLang="zh-CN" b="1">
              <a:ea typeface="宋体" panose="02010600030101010101" pitchFamily="2" charset="-122"/>
            </a:endParaRPr>
          </a:p>
        </p:txBody>
      </p:sp>
      <p:graphicFrame>
        <p:nvGraphicFramePr>
          <p:cNvPr id="483332" name="Object 4">
            <a:extLst>
              <a:ext uri="{FF2B5EF4-FFF2-40B4-BE49-F238E27FC236}">
                <a16:creationId xmlns:a16="http://schemas.microsoft.com/office/drawing/2014/main" id="{B23F93E6-BE0B-4322-AAE6-2EAAF14ABD70}"/>
              </a:ext>
            </a:extLst>
          </p:cNvPr>
          <p:cNvGraphicFramePr>
            <a:graphicFrameLocks/>
          </p:cNvGraphicFramePr>
          <p:nvPr/>
        </p:nvGraphicFramePr>
        <p:xfrm>
          <a:off x="4727576" y="3141663"/>
          <a:ext cx="2447925" cy="1079500"/>
        </p:xfrm>
        <a:graphic>
          <a:graphicData uri="http://schemas.openxmlformats.org/presentationml/2006/ole">
            <mc:AlternateContent xmlns:mc="http://schemas.openxmlformats.org/markup-compatibility/2006">
              <mc:Choice xmlns:v="urn:schemas-microsoft-com:vml" Requires="v">
                <p:oleObj name="公式" r:id="rId3" imgW="850531" imgH="406224" progId="Equation.3">
                  <p:embed/>
                </p:oleObj>
              </mc:Choice>
              <mc:Fallback>
                <p:oleObj name="公式" r:id="rId3" imgW="850531" imgH="406224" progId="Equation.3">
                  <p:embed/>
                  <p:pic>
                    <p:nvPicPr>
                      <p:cNvPr id="483332" name="Object 4">
                        <a:extLst>
                          <a:ext uri="{FF2B5EF4-FFF2-40B4-BE49-F238E27FC236}">
                            <a16:creationId xmlns:a16="http://schemas.microsoft.com/office/drawing/2014/main" id="{B23F93E6-BE0B-4322-AAE6-2EAAF14ABD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6" y="3141663"/>
                        <a:ext cx="24479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3333" name="Object 5">
            <a:extLst>
              <a:ext uri="{FF2B5EF4-FFF2-40B4-BE49-F238E27FC236}">
                <a16:creationId xmlns:a16="http://schemas.microsoft.com/office/drawing/2014/main" id="{53143BF1-3CEB-4ADC-B8D9-5C186D5E56FD}"/>
              </a:ext>
            </a:extLst>
          </p:cNvPr>
          <p:cNvGraphicFramePr>
            <a:graphicFrameLocks/>
          </p:cNvGraphicFramePr>
          <p:nvPr/>
        </p:nvGraphicFramePr>
        <p:xfrm>
          <a:off x="4186238" y="4514850"/>
          <a:ext cx="3816350" cy="865188"/>
        </p:xfrm>
        <a:graphic>
          <a:graphicData uri="http://schemas.openxmlformats.org/presentationml/2006/ole">
            <mc:AlternateContent xmlns:mc="http://schemas.openxmlformats.org/markup-compatibility/2006">
              <mc:Choice xmlns:v="urn:schemas-microsoft-com:vml" Requires="v">
                <p:oleObj name="公式" r:id="rId5" imgW="1624895" imgH="355446" progId="Equation.3">
                  <p:embed/>
                </p:oleObj>
              </mc:Choice>
              <mc:Fallback>
                <p:oleObj name="公式" r:id="rId5" imgW="1624895" imgH="355446" progId="Equation.3">
                  <p:embed/>
                  <p:pic>
                    <p:nvPicPr>
                      <p:cNvPr id="483333" name="Object 5">
                        <a:extLst>
                          <a:ext uri="{FF2B5EF4-FFF2-40B4-BE49-F238E27FC236}">
                            <a16:creationId xmlns:a16="http://schemas.microsoft.com/office/drawing/2014/main" id="{53143BF1-3CEB-4ADC-B8D9-5C186D5E56F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6238" y="4514850"/>
                        <a:ext cx="38163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wipe(up)">
                                      <p:cBhvr>
                                        <p:cTn id="7" dur="500"/>
                                        <p:tgtEl>
                                          <p:spTgt spid="48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wipe(up)">
                                      <p:cBhvr>
                                        <p:cTn id="12" dur="500"/>
                                        <p:tgtEl>
                                          <p:spTgt spid="48333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3332"/>
                                        </p:tgtEl>
                                        <p:attrNameLst>
                                          <p:attrName>style.visibility</p:attrName>
                                        </p:attrNameLst>
                                      </p:cBhvr>
                                      <p:to>
                                        <p:strVal val="visible"/>
                                      </p:to>
                                    </p:set>
                                    <p:animEffect transition="in" filter="box(in)">
                                      <p:cBhvr>
                                        <p:cTn id="15" dur="500"/>
                                        <p:tgtEl>
                                          <p:spTgt spid="4833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83331">
                                            <p:txEl>
                                              <p:pRg st="4" end="4"/>
                                            </p:txEl>
                                          </p:spTgt>
                                        </p:tgtEl>
                                        <p:attrNameLst>
                                          <p:attrName>style.visibility</p:attrName>
                                        </p:attrNameLst>
                                      </p:cBhvr>
                                      <p:to>
                                        <p:strVal val="visible"/>
                                      </p:to>
                                    </p:set>
                                    <p:animEffect transition="in" filter="wipe(up)">
                                      <p:cBhvr>
                                        <p:cTn id="20" dur="500"/>
                                        <p:tgtEl>
                                          <p:spTgt spid="483331">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3333"/>
                                        </p:tgtEl>
                                        <p:attrNameLst>
                                          <p:attrName>style.visibility</p:attrName>
                                        </p:attrNameLst>
                                      </p:cBhvr>
                                      <p:to>
                                        <p:strVal val="visible"/>
                                      </p:to>
                                    </p:set>
                                    <p:animEffect transition="in" filter="box(in)">
                                      <p:cBhvr>
                                        <p:cTn id="23" dur="500"/>
                                        <p:tgtEl>
                                          <p:spTgt spid="48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8F79B46-0399-4540-8885-F900212E6950}"/>
              </a:ext>
            </a:extLst>
          </p:cNvPr>
          <p:cNvSpPr>
            <a:spLocks noGrp="1" noChangeArrowheads="1"/>
          </p:cNvSpPr>
          <p:nvPr>
            <p:ph type="title"/>
          </p:nvPr>
        </p:nvSpPr>
        <p:spPr bwMode="auto">
          <a:xfrm>
            <a:off x="1981200" y="571500"/>
            <a:ext cx="8229600" cy="846138"/>
          </a:xfrm>
        </p:spPr>
        <p:txBody>
          <a:bodyPr vert="horz" wrap="square" lIns="91440" tIns="45720" rIns="91440" bIns="45720" numCol="1" anchor="t" anchorCtr="0" compatLnSpc="1">
            <a:prstTxWarp prst="textNoShape">
              <a:avLst/>
            </a:prstTxWarp>
          </a:bodyPr>
          <a:lstStyle/>
          <a:p>
            <a:pPr>
              <a:lnSpc>
                <a:spcPct val="95000"/>
              </a:lnSpc>
              <a:spcBef>
                <a:spcPct val="35000"/>
              </a:spcBef>
              <a:defRPr/>
            </a:pPr>
            <a:r>
              <a:rPr lang="zh-CN" altLang="en-US" sz="3600" dirty="0">
                <a:effectLst>
                  <a:outerShdw blurRad="38100" dist="38100" dir="2700000" algn="tl">
                    <a:srgbClr val="C0C0C0"/>
                  </a:outerShdw>
                </a:effectLst>
                <a:ea typeface="宋体" pitchFamily="2" charset="-122"/>
              </a:rPr>
              <a:t>二叉树期权定价：合成型看涨期权</a:t>
            </a:r>
            <a:endParaRPr lang="zh-CN" altLang="en-US" sz="3600" dirty="0">
              <a:ea typeface="宋体" panose="02010600030101010101" pitchFamily="2" charset="-122"/>
            </a:endParaRPr>
          </a:p>
        </p:txBody>
      </p:sp>
      <p:sp>
        <p:nvSpPr>
          <p:cNvPr id="195587" name="Line 4">
            <a:extLst>
              <a:ext uri="{FF2B5EF4-FFF2-40B4-BE49-F238E27FC236}">
                <a16:creationId xmlns:a16="http://schemas.microsoft.com/office/drawing/2014/main" id="{40E71F8F-4AB0-4466-A35C-38B228C13F86}"/>
              </a:ext>
            </a:extLst>
          </p:cNvPr>
          <p:cNvSpPr>
            <a:spLocks noChangeShapeType="1"/>
          </p:cNvSpPr>
          <p:nvPr/>
        </p:nvSpPr>
        <p:spPr bwMode="auto">
          <a:xfrm>
            <a:off x="4935538" y="1782764"/>
            <a:ext cx="0" cy="10810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95588" name="Line 5">
            <a:extLst>
              <a:ext uri="{FF2B5EF4-FFF2-40B4-BE49-F238E27FC236}">
                <a16:creationId xmlns:a16="http://schemas.microsoft.com/office/drawing/2014/main" id="{0847BFEB-75CD-4B91-BA26-7C033594E083}"/>
              </a:ext>
            </a:extLst>
          </p:cNvPr>
          <p:cNvSpPr>
            <a:spLocks noChangeShapeType="1"/>
          </p:cNvSpPr>
          <p:nvPr/>
        </p:nvSpPr>
        <p:spPr bwMode="auto">
          <a:xfrm>
            <a:off x="4935538" y="1782763"/>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95589" name="Line 6">
            <a:extLst>
              <a:ext uri="{FF2B5EF4-FFF2-40B4-BE49-F238E27FC236}">
                <a16:creationId xmlns:a16="http://schemas.microsoft.com/office/drawing/2014/main" id="{CBD9C0A3-D476-4F14-B401-615C4B844994}"/>
              </a:ext>
            </a:extLst>
          </p:cNvPr>
          <p:cNvSpPr>
            <a:spLocks noChangeShapeType="1"/>
          </p:cNvSpPr>
          <p:nvPr/>
        </p:nvSpPr>
        <p:spPr bwMode="auto">
          <a:xfrm>
            <a:off x="4935538" y="2863850"/>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95590" name="Line 7">
            <a:extLst>
              <a:ext uri="{FF2B5EF4-FFF2-40B4-BE49-F238E27FC236}">
                <a16:creationId xmlns:a16="http://schemas.microsoft.com/office/drawing/2014/main" id="{5D80AAA9-19A9-4A81-A5E0-280EB4B51C39}"/>
              </a:ext>
            </a:extLst>
          </p:cNvPr>
          <p:cNvSpPr>
            <a:spLocks noChangeShapeType="1"/>
          </p:cNvSpPr>
          <p:nvPr/>
        </p:nvSpPr>
        <p:spPr bwMode="auto">
          <a:xfrm>
            <a:off x="3719513" y="2312988"/>
            <a:ext cx="12239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95591" name="Text Box 8">
            <a:extLst>
              <a:ext uri="{FF2B5EF4-FFF2-40B4-BE49-F238E27FC236}">
                <a16:creationId xmlns:a16="http://schemas.microsoft.com/office/drawing/2014/main" id="{1E7329E2-E674-404A-9FD3-606A4BE41776}"/>
              </a:ext>
            </a:extLst>
          </p:cNvPr>
          <p:cNvSpPr txBox="1">
            <a:spLocks noChangeArrowheads="1"/>
          </p:cNvSpPr>
          <p:nvPr/>
        </p:nvSpPr>
        <p:spPr bwMode="auto">
          <a:xfrm>
            <a:off x="6230938" y="1566864"/>
            <a:ext cx="792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195592" name="Text Box 9">
            <a:extLst>
              <a:ext uri="{FF2B5EF4-FFF2-40B4-BE49-F238E27FC236}">
                <a16:creationId xmlns:a16="http://schemas.microsoft.com/office/drawing/2014/main" id="{53EA05D5-F3FE-4797-8B64-0183A913DD34}"/>
              </a:ext>
            </a:extLst>
          </p:cNvPr>
          <p:cNvSpPr txBox="1">
            <a:spLocks noChangeArrowheads="1"/>
          </p:cNvSpPr>
          <p:nvPr/>
        </p:nvSpPr>
        <p:spPr bwMode="auto">
          <a:xfrm>
            <a:off x="5937251" y="1541464"/>
            <a:ext cx="1382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uS</a:t>
            </a:r>
          </a:p>
        </p:txBody>
      </p:sp>
      <p:sp>
        <p:nvSpPr>
          <p:cNvPr id="195593" name="Text Box 10">
            <a:extLst>
              <a:ext uri="{FF2B5EF4-FFF2-40B4-BE49-F238E27FC236}">
                <a16:creationId xmlns:a16="http://schemas.microsoft.com/office/drawing/2014/main" id="{DBA652BB-D16D-4A92-95C7-5E370F929F1F}"/>
              </a:ext>
            </a:extLst>
          </p:cNvPr>
          <p:cNvSpPr txBox="1">
            <a:spLocks noChangeArrowheads="1"/>
          </p:cNvSpPr>
          <p:nvPr/>
        </p:nvSpPr>
        <p:spPr bwMode="auto">
          <a:xfrm>
            <a:off x="6303964" y="2647951"/>
            <a:ext cx="649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dS</a:t>
            </a:r>
          </a:p>
        </p:txBody>
      </p:sp>
      <p:sp>
        <p:nvSpPr>
          <p:cNvPr id="195594" name="Text Box 11">
            <a:extLst>
              <a:ext uri="{FF2B5EF4-FFF2-40B4-BE49-F238E27FC236}">
                <a16:creationId xmlns:a16="http://schemas.microsoft.com/office/drawing/2014/main" id="{00DFB652-0916-453D-97B7-060592E5876C}"/>
              </a:ext>
            </a:extLst>
          </p:cNvPr>
          <p:cNvSpPr txBox="1">
            <a:spLocks noChangeArrowheads="1"/>
          </p:cNvSpPr>
          <p:nvPr/>
        </p:nvSpPr>
        <p:spPr bwMode="auto">
          <a:xfrm>
            <a:off x="6627813" y="1573214"/>
            <a:ext cx="1073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C</a:t>
            </a:r>
            <a:r>
              <a:rPr kumimoji="0" lang="en-US" altLang="zh-CN" sz="2400" b="0" i="0" u="none" strike="noStrike" kern="1200" cap="none" spc="0" normalizeH="0" baseline="-25000" noProof="0">
                <a:ln>
                  <a:noFill/>
                </a:ln>
                <a:solidFill>
                  <a:srgbClr val="000000"/>
                </a:solidFill>
                <a:effectLst/>
                <a:uLnTx/>
                <a:uFillTx/>
                <a:latin typeface="ZapfDingbats"/>
                <a:ea typeface="宋体" panose="02010600030101010101" pitchFamily="2" charset="-122"/>
                <a:cs typeface="+mn-cs"/>
              </a:rPr>
              <a:t>u</a:t>
            </a:r>
          </a:p>
        </p:txBody>
      </p:sp>
      <p:sp>
        <p:nvSpPr>
          <p:cNvPr id="195595" name="Text Box 12">
            <a:extLst>
              <a:ext uri="{FF2B5EF4-FFF2-40B4-BE49-F238E27FC236}">
                <a16:creationId xmlns:a16="http://schemas.microsoft.com/office/drawing/2014/main" id="{43E5425B-1ECB-4F06-A3E9-298B8671F46D}"/>
              </a:ext>
            </a:extLst>
          </p:cNvPr>
          <p:cNvSpPr txBox="1">
            <a:spLocks noChangeArrowheads="1"/>
          </p:cNvSpPr>
          <p:nvPr/>
        </p:nvSpPr>
        <p:spPr bwMode="auto">
          <a:xfrm>
            <a:off x="6951663" y="2647951"/>
            <a:ext cx="576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C</a:t>
            </a:r>
            <a:r>
              <a:rPr kumimoji="0" lang="en-US" altLang="zh-CN" sz="2400" b="0" i="0" u="none" strike="noStrike" kern="1200" cap="none" spc="0" normalizeH="0" baseline="-25000" noProof="0">
                <a:ln>
                  <a:noFill/>
                </a:ln>
                <a:solidFill>
                  <a:srgbClr val="000000"/>
                </a:solidFill>
                <a:effectLst/>
                <a:uLnTx/>
                <a:uFillTx/>
                <a:latin typeface="ZapfDingbats"/>
                <a:ea typeface="宋体" panose="02010600030101010101" pitchFamily="2" charset="-122"/>
                <a:cs typeface="+mn-cs"/>
              </a:rPr>
              <a:t>d</a:t>
            </a:r>
          </a:p>
        </p:txBody>
      </p:sp>
      <p:sp>
        <p:nvSpPr>
          <p:cNvPr id="195596" name="Text Box 13">
            <a:extLst>
              <a:ext uri="{FF2B5EF4-FFF2-40B4-BE49-F238E27FC236}">
                <a16:creationId xmlns:a16="http://schemas.microsoft.com/office/drawing/2014/main" id="{B0AF1320-A32A-41D0-8442-DF00884A3338}"/>
              </a:ext>
            </a:extLst>
          </p:cNvPr>
          <p:cNvSpPr txBox="1">
            <a:spLocks noChangeArrowheads="1"/>
          </p:cNvSpPr>
          <p:nvPr/>
        </p:nvSpPr>
        <p:spPr bwMode="auto">
          <a:xfrm>
            <a:off x="3279775" y="2432051"/>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S</a:t>
            </a:r>
            <a:endParaRPr kumimoji="0" lang="en-US" altLang="zh-CN" sz="2400" b="0" i="0" u="none" strike="noStrike" kern="1200" cap="none" spc="0" normalizeH="0" baseline="-25000" noProof="0">
              <a:ln>
                <a:noFill/>
              </a:ln>
              <a:solidFill>
                <a:srgbClr val="000000"/>
              </a:solidFill>
              <a:effectLst/>
              <a:uLnTx/>
              <a:uFillTx/>
              <a:latin typeface="ZapfDingbats"/>
              <a:ea typeface="宋体" panose="02010600030101010101" pitchFamily="2" charset="-122"/>
              <a:cs typeface="+mn-cs"/>
            </a:endParaRPr>
          </a:p>
        </p:txBody>
      </p:sp>
      <p:sp>
        <p:nvSpPr>
          <p:cNvPr id="195597" name="Text Box 14">
            <a:extLst>
              <a:ext uri="{FF2B5EF4-FFF2-40B4-BE49-F238E27FC236}">
                <a16:creationId xmlns:a16="http://schemas.microsoft.com/office/drawing/2014/main" id="{EEA8CBF9-469E-4CF8-A278-9A9658BEBC3B}"/>
              </a:ext>
            </a:extLst>
          </p:cNvPr>
          <p:cNvSpPr txBox="1">
            <a:spLocks noChangeArrowheads="1"/>
          </p:cNvSpPr>
          <p:nvPr/>
        </p:nvSpPr>
        <p:spPr bwMode="auto">
          <a:xfrm>
            <a:off x="3927476" y="2432051"/>
            <a:ext cx="576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rPr>
              <a:t>C?</a:t>
            </a:r>
            <a:endParaRPr kumimoji="0" lang="en-US" altLang="zh-CN" sz="2400" b="0" i="0" u="none" strike="noStrike" kern="1200" cap="none" spc="0" normalizeH="0" baseline="-25000" noProof="0">
              <a:ln>
                <a:noFill/>
              </a:ln>
              <a:solidFill>
                <a:srgbClr val="000000"/>
              </a:solidFill>
              <a:effectLst/>
              <a:uLnTx/>
              <a:uFillTx/>
              <a:latin typeface="ZapfDingbats"/>
              <a:ea typeface="宋体" panose="02010600030101010101" pitchFamily="2" charset="-122"/>
              <a:cs typeface="+mn-cs"/>
            </a:endParaRPr>
          </a:p>
        </p:txBody>
      </p:sp>
      <p:graphicFrame>
        <p:nvGraphicFramePr>
          <p:cNvPr id="195598" name="Object 2">
            <a:extLst>
              <a:ext uri="{FF2B5EF4-FFF2-40B4-BE49-F238E27FC236}">
                <a16:creationId xmlns:a16="http://schemas.microsoft.com/office/drawing/2014/main" id="{9A5F2B86-2E1A-45AE-85F6-CD99B39861D1}"/>
              </a:ext>
            </a:extLst>
          </p:cNvPr>
          <p:cNvGraphicFramePr>
            <a:graphicFrameLocks noChangeAspect="1"/>
          </p:cNvGraphicFramePr>
          <p:nvPr/>
        </p:nvGraphicFramePr>
        <p:xfrm>
          <a:off x="4391026" y="3321050"/>
          <a:ext cx="1825625" cy="477838"/>
        </p:xfrm>
        <a:graphic>
          <a:graphicData uri="http://schemas.openxmlformats.org/presentationml/2006/ole">
            <mc:AlternateContent xmlns:mc="http://schemas.openxmlformats.org/markup-compatibility/2006">
              <mc:Choice xmlns:v="urn:schemas-microsoft-com:vml" Requires="v">
                <p:oleObj name="Equation" r:id="rId2" imgW="876300" imgH="228600" progId="Equation.DSMT4">
                  <p:embed/>
                </p:oleObj>
              </mc:Choice>
              <mc:Fallback>
                <p:oleObj name="Equation" r:id="rId2" imgW="876300" imgH="228600" progId="Equation.DSMT4">
                  <p:embed/>
                  <p:pic>
                    <p:nvPicPr>
                      <p:cNvPr id="195598" name="Object 2">
                        <a:extLst>
                          <a:ext uri="{FF2B5EF4-FFF2-40B4-BE49-F238E27FC236}">
                            <a16:creationId xmlns:a16="http://schemas.microsoft.com/office/drawing/2014/main" id="{9A5F2B86-2E1A-45AE-85F6-CD99B3986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6" y="3321050"/>
                        <a:ext cx="182562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9" name="Object 3">
            <a:extLst>
              <a:ext uri="{FF2B5EF4-FFF2-40B4-BE49-F238E27FC236}">
                <a16:creationId xmlns:a16="http://schemas.microsoft.com/office/drawing/2014/main" id="{11007308-28A0-4766-9AE4-043990BFD15B}"/>
              </a:ext>
            </a:extLst>
          </p:cNvPr>
          <p:cNvGraphicFramePr>
            <a:graphicFrameLocks noChangeAspect="1"/>
          </p:cNvGraphicFramePr>
          <p:nvPr/>
        </p:nvGraphicFramePr>
        <p:xfrm>
          <a:off x="4387851" y="3897314"/>
          <a:ext cx="1831975" cy="498475"/>
        </p:xfrm>
        <a:graphic>
          <a:graphicData uri="http://schemas.openxmlformats.org/presentationml/2006/ole">
            <mc:AlternateContent xmlns:mc="http://schemas.openxmlformats.org/markup-compatibility/2006">
              <mc:Choice xmlns:v="urn:schemas-microsoft-com:vml" Requires="v">
                <p:oleObj name="Equation" r:id="rId4" imgW="889000" imgH="228600" progId="Equation.DSMT4">
                  <p:embed/>
                </p:oleObj>
              </mc:Choice>
              <mc:Fallback>
                <p:oleObj name="Equation" r:id="rId4" imgW="889000" imgH="228600" progId="Equation.DSMT4">
                  <p:embed/>
                  <p:pic>
                    <p:nvPicPr>
                      <p:cNvPr id="195599" name="Object 3">
                        <a:extLst>
                          <a:ext uri="{FF2B5EF4-FFF2-40B4-BE49-F238E27FC236}">
                            <a16:creationId xmlns:a16="http://schemas.microsoft.com/office/drawing/2014/main" id="{11007308-28A0-4766-9AE4-043990BFD1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7851" y="3897314"/>
                        <a:ext cx="18319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00" name="AutoShape 17">
            <a:extLst>
              <a:ext uri="{FF2B5EF4-FFF2-40B4-BE49-F238E27FC236}">
                <a16:creationId xmlns:a16="http://schemas.microsoft.com/office/drawing/2014/main" id="{DAF1946B-27E1-4CF3-85BE-0889954E660C}"/>
              </a:ext>
            </a:extLst>
          </p:cNvPr>
          <p:cNvSpPr>
            <a:spLocks/>
          </p:cNvSpPr>
          <p:nvPr/>
        </p:nvSpPr>
        <p:spPr bwMode="auto">
          <a:xfrm>
            <a:off x="3792538" y="3609976"/>
            <a:ext cx="144462" cy="576263"/>
          </a:xfrm>
          <a:prstGeom prst="leftBrace">
            <a:avLst>
              <a:gd name="adj1" fmla="val 33242"/>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graphicFrame>
        <p:nvGraphicFramePr>
          <p:cNvPr id="195601" name="Object 4">
            <a:extLst>
              <a:ext uri="{FF2B5EF4-FFF2-40B4-BE49-F238E27FC236}">
                <a16:creationId xmlns:a16="http://schemas.microsoft.com/office/drawing/2014/main" id="{DE53DC02-A611-4405-87DD-5A7024A6ADFA}"/>
              </a:ext>
            </a:extLst>
          </p:cNvPr>
          <p:cNvGraphicFramePr>
            <a:graphicFrameLocks noChangeAspect="1"/>
          </p:cNvGraphicFramePr>
          <p:nvPr/>
        </p:nvGraphicFramePr>
        <p:xfrm>
          <a:off x="2667000" y="5214939"/>
          <a:ext cx="5759450" cy="776287"/>
        </p:xfrm>
        <a:graphic>
          <a:graphicData uri="http://schemas.openxmlformats.org/presentationml/2006/ole">
            <mc:AlternateContent xmlns:mc="http://schemas.openxmlformats.org/markup-compatibility/2006">
              <mc:Choice xmlns:v="urn:schemas-microsoft-com:vml" Requires="v">
                <p:oleObj name="Equation" r:id="rId6" imgW="3200400" imgH="431800" progId="Equation.DSMT4">
                  <p:embed/>
                </p:oleObj>
              </mc:Choice>
              <mc:Fallback>
                <p:oleObj name="Equation" r:id="rId6" imgW="3200400" imgH="431800" progId="Equation.DSMT4">
                  <p:embed/>
                  <p:pic>
                    <p:nvPicPr>
                      <p:cNvPr id="195601" name="Object 4">
                        <a:extLst>
                          <a:ext uri="{FF2B5EF4-FFF2-40B4-BE49-F238E27FC236}">
                            <a16:creationId xmlns:a16="http://schemas.microsoft.com/office/drawing/2014/main" id="{DE53DC02-A611-4405-87DD-5A7024A6AD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214939"/>
                        <a:ext cx="5759450"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2" name="Object 5">
            <a:extLst>
              <a:ext uri="{FF2B5EF4-FFF2-40B4-BE49-F238E27FC236}">
                <a16:creationId xmlns:a16="http://schemas.microsoft.com/office/drawing/2014/main" id="{1CAB3DC0-F373-4709-B570-74D589BF452B}"/>
              </a:ext>
            </a:extLst>
          </p:cNvPr>
          <p:cNvGraphicFramePr>
            <a:graphicFrameLocks noChangeAspect="1"/>
          </p:cNvGraphicFramePr>
          <p:nvPr/>
        </p:nvGraphicFramePr>
        <p:xfrm>
          <a:off x="2627314" y="4473575"/>
          <a:ext cx="3627437" cy="725488"/>
        </p:xfrm>
        <a:graphic>
          <a:graphicData uri="http://schemas.openxmlformats.org/presentationml/2006/ole">
            <mc:AlternateContent xmlns:mc="http://schemas.openxmlformats.org/markup-compatibility/2006">
              <mc:Choice xmlns:v="urn:schemas-microsoft-com:vml" Requires="v">
                <p:oleObj name="Equation" r:id="rId8" imgW="1968500" imgH="393700" progId="Equation.DSMT4">
                  <p:embed/>
                </p:oleObj>
              </mc:Choice>
              <mc:Fallback>
                <p:oleObj name="Equation" r:id="rId8" imgW="1968500" imgH="393700" progId="Equation.DSMT4">
                  <p:embed/>
                  <p:pic>
                    <p:nvPicPr>
                      <p:cNvPr id="195602" name="Object 5">
                        <a:extLst>
                          <a:ext uri="{FF2B5EF4-FFF2-40B4-BE49-F238E27FC236}">
                            <a16:creationId xmlns:a16="http://schemas.microsoft.com/office/drawing/2014/main" id="{1CAB3DC0-F373-4709-B570-74D589BF45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4" y="4473575"/>
                        <a:ext cx="3627437"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
            <a:extLst>
              <a:ext uri="{FF2B5EF4-FFF2-40B4-BE49-F238E27FC236}">
                <a16:creationId xmlns:a16="http://schemas.microsoft.com/office/drawing/2014/main" id="{68A7CF43-FF55-4E5F-8A48-F68460764C1A}"/>
              </a:ext>
            </a:extLst>
          </p:cNvPr>
          <p:cNvSpPr>
            <a:spLocks noGrp="1"/>
          </p:cNvSpPr>
          <p:nvPr>
            <p:ph type="title"/>
          </p:nvPr>
        </p:nvSpPr>
        <p:spPr bwMode="auto">
          <a:xfrm>
            <a:off x="2063750" y="6207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中性定价方法</a:t>
            </a:r>
          </a:p>
        </p:txBody>
      </p:sp>
      <p:sp>
        <p:nvSpPr>
          <p:cNvPr id="196611" name="内容占位符 2">
            <a:extLst>
              <a:ext uri="{FF2B5EF4-FFF2-40B4-BE49-F238E27FC236}">
                <a16:creationId xmlns:a16="http://schemas.microsoft.com/office/drawing/2014/main" id="{8189FD3F-14AD-406F-B9D8-3D78CF35B4B7}"/>
              </a:ext>
            </a:extLst>
          </p:cNvPr>
          <p:cNvSpPr>
            <a:spLocks noGrp="1" noChangeArrowheads="1"/>
          </p:cNvSpPr>
          <p:nvPr>
            <p:ph idx="1"/>
          </p:nvPr>
        </p:nvSpPr>
        <p:spPr>
          <a:xfrm>
            <a:off x="2135188" y="1412875"/>
            <a:ext cx="7772400" cy="4114800"/>
          </a:xfrm>
        </p:spPr>
        <p:txBody>
          <a:bodyPr/>
          <a:lstStyle/>
          <a:p>
            <a:pPr>
              <a:lnSpc>
                <a:spcPct val="125000"/>
              </a:lnSpc>
            </a:pPr>
            <a:r>
              <a:rPr lang="zh-CN" altLang="en-US" sz="2800" dirty="0">
                <a:latin typeface="华文宋体" panose="02010600040101010101" pitchFamily="2" charset="-122"/>
                <a:ea typeface="华文宋体" panose="02010600040101010101" pitchFamily="2" charset="-122"/>
              </a:rPr>
              <a:t>假设上涨中性概率为</a:t>
            </a:r>
            <a:r>
              <a:rPr lang="en-US" altLang="zh-CN" sz="2800" dirty="0">
                <a:latin typeface="华文宋体" panose="02010600040101010101" pitchFamily="2" charset="-122"/>
                <a:ea typeface="华文宋体" panose="02010600040101010101" pitchFamily="2" charset="-122"/>
              </a:rPr>
              <a:t>p,</a:t>
            </a:r>
            <a:r>
              <a:rPr lang="zh-CN" altLang="en-US" sz="2800" dirty="0">
                <a:latin typeface="华文宋体" panose="02010600040101010101" pitchFamily="2" charset="-122"/>
                <a:ea typeface="华文宋体" panose="02010600040101010101" pitchFamily="2" charset="-122"/>
              </a:rPr>
              <a:t>其满足：</a:t>
            </a:r>
            <a:endParaRPr lang="en-US" altLang="zh-CN" sz="2800" dirty="0">
              <a:latin typeface="华文宋体" panose="02010600040101010101" pitchFamily="2" charset="-122"/>
              <a:ea typeface="华文宋体" panose="02010600040101010101" pitchFamily="2" charset="-122"/>
            </a:endParaRPr>
          </a:p>
          <a:p>
            <a:pPr>
              <a:lnSpc>
                <a:spcPct val="125000"/>
              </a:lnSpc>
            </a:pPr>
            <a:r>
              <a:rPr lang="en-US" altLang="zh-CN" sz="2800" dirty="0">
                <a:latin typeface="华文宋体" panose="02010600040101010101" pitchFamily="2" charset="-122"/>
                <a:ea typeface="华文宋体" panose="02010600040101010101" pitchFamily="2" charset="-122"/>
              </a:rPr>
              <a:t>100*(1+5%)=p*100</a:t>
            </a:r>
            <a:r>
              <a:rPr lang="zh-CN" altLang="en-US" sz="2800" dirty="0">
                <a:latin typeface="华文宋体" panose="02010600040101010101" pitchFamily="2" charset="-122"/>
                <a:ea typeface="华文宋体" panose="02010600040101010101" pitchFamily="2" charset="-122"/>
              </a:rPr>
              <a:t>*（</a:t>
            </a:r>
            <a:r>
              <a:rPr lang="en-US" altLang="zh-CN" sz="2800" dirty="0">
                <a:latin typeface="华文宋体" panose="02010600040101010101" pitchFamily="2" charset="-122"/>
                <a:ea typeface="华文宋体" panose="02010600040101010101" pitchFamily="2" charset="-122"/>
              </a:rPr>
              <a:t>1+20%</a:t>
            </a:r>
            <a:r>
              <a:rPr lang="zh-CN" altLang="en-US" sz="2800" dirty="0">
                <a:latin typeface="华文宋体" panose="02010600040101010101" pitchFamily="2" charset="-122"/>
                <a:ea typeface="华文宋体" panose="02010600040101010101" pitchFamily="2" charset="-122"/>
              </a:rPr>
              <a:t>）</a:t>
            </a:r>
            <a:r>
              <a:rPr lang="en-US" altLang="zh-CN" sz="2800" dirty="0">
                <a:latin typeface="华文宋体" panose="02010600040101010101" pitchFamily="2" charset="-122"/>
                <a:ea typeface="华文宋体" panose="02010600040101010101" pitchFamily="2" charset="-122"/>
              </a:rPr>
              <a:t>+(1-p)*100</a:t>
            </a:r>
            <a:r>
              <a:rPr lang="zh-CN" altLang="en-US" sz="2800" dirty="0">
                <a:latin typeface="华文宋体" panose="02010600040101010101" pitchFamily="2" charset="-122"/>
                <a:ea typeface="华文宋体" panose="02010600040101010101" pitchFamily="2" charset="-122"/>
              </a:rPr>
              <a:t>*（</a:t>
            </a:r>
            <a:r>
              <a:rPr lang="en-US" altLang="zh-CN" sz="2800" dirty="0">
                <a:latin typeface="华文宋体" panose="02010600040101010101" pitchFamily="2" charset="-122"/>
                <a:ea typeface="华文宋体" panose="02010600040101010101" pitchFamily="2" charset="-122"/>
              </a:rPr>
              <a:t>1-20%</a:t>
            </a:r>
            <a:r>
              <a:rPr lang="zh-CN" altLang="en-US" sz="2800" dirty="0">
                <a:latin typeface="华文宋体" panose="02010600040101010101" pitchFamily="2" charset="-122"/>
                <a:ea typeface="华文宋体" panose="02010600040101010101" pitchFamily="2" charset="-122"/>
              </a:rPr>
              <a:t>）</a:t>
            </a:r>
            <a:endParaRPr lang="en-US" altLang="zh-CN" sz="2800" dirty="0">
              <a:latin typeface="华文宋体" panose="02010600040101010101" pitchFamily="2" charset="-122"/>
              <a:ea typeface="华文宋体" panose="02010600040101010101" pitchFamily="2" charset="-122"/>
            </a:endParaRPr>
          </a:p>
          <a:p>
            <a:pPr>
              <a:lnSpc>
                <a:spcPct val="125000"/>
              </a:lnSpc>
            </a:pPr>
            <a:r>
              <a:rPr lang="zh-CN" altLang="en-US" sz="2800" dirty="0">
                <a:latin typeface="华文宋体" panose="02010600040101010101" pitchFamily="2" charset="-122"/>
                <a:ea typeface="华文宋体" panose="02010600040101010101" pitchFamily="2" charset="-122"/>
              </a:rPr>
              <a:t>解得，</a:t>
            </a:r>
            <a:r>
              <a:rPr lang="en-US" altLang="zh-CN" sz="2800" dirty="0">
                <a:latin typeface="华文宋体" panose="02010600040101010101" pitchFamily="2" charset="-122"/>
                <a:ea typeface="华文宋体" panose="02010600040101010101" pitchFamily="2" charset="-122"/>
              </a:rPr>
              <a:t>p=0.625</a:t>
            </a:r>
          </a:p>
          <a:p>
            <a:pPr>
              <a:lnSpc>
                <a:spcPct val="125000"/>
              </a:lnSpc>
            </a:pPr>
            <a:r>
              <a:rPr lang="zh-CN" altLang="en-US" sz="2800" dirty="0">
                <a:latin typeface="华文宋体" panose="02010600040101010101" pitchFamily="2" charset="-122"/>
                <a:ea typeface="华文宋体" panose="02010600040101010101" pitchFamily="2" charset="-122"/>
              </a:rPr>
              <a:t>期末股价上涨时，</a:t>
            </a:r>
            <a:r>
              <a:rPr lang="en-US" altLang="zh-CN" sz="2800" dirty="0">
                <a:latin typeface="华文宋体" panose="02010600040101010101" pitchFamily="2" charset="-122"/>
                <a:ea typeface="华文宋体" panose="02010600040101010101" pitchFamily="2" charset="-122"/>
              </a:rPr>
              <a:t>c</a:t>
            </a:r>
            <a:r>
              <a:rPr lang="en-US" altLang="zh-CN" sz="2800" baseline="-25000" dirty="0">
                <a:latin typeface="华文宋体" panose="02010600040101010101" pitchFamily="2" charset="-122"/>
                <a:ea typeface="华文宋体" panose="02010600040101010101" pitchFamily="2" charset="-122"/>
              </a:rPr>
              <a:t>u</a:t>
            </a:r>
            <a:r>
              <a:rPr lang="en-US" altLang="zh-CN" sz="2800">
                <a:latin typeface="华文宋体" panose="02010600040101010101" pitchFamily="2" charset="-122"/>
                <a:ea typeface="华文宋体" panose="02010600040101010101" pitchFamily="2" charset="-122"/>
              </a:rPr>
              <a:t>=max</a:t>
            </a:r>
            <a:r>
              <a:rPr lang="en-US" altLang="zh-CN" sz="2800" dirty="0">
                <a:latin typeface="华文宋体" panose="02010600040101010101" pitchFamily="2" charset="-122"/>
                <a:ea typeface="华文宋体" panose="02010600040101010101" pitchFamily="2" charset="-122"/>
              </a:rPr>
              <a:t>(120-100,0)=20</a:t>
            </a:r>
            <a:r>
              <a:rPr lang="zh-CN" altLang="en-US" sz="2800" dirty="0">
                <a:latin typeface="华文宋体" panose="02010600040101010101" pitchFamily="2" charset="-122"/>
                <a:ea typeface="华文宋体" panose="02010600040101010101" pitchFamily="2" charset="-122"/>
              </a:rPr>
              <a:t>；其期末股价下跌时，</a:t>
            </a:r>
            <a:r>
              <a:rPr lang="en-US" altLang="zh-CN" sz="2800" dirty="0">
                <a:latin typeface="华文宋体" panose="02010600040101010101" pitchFamily="2" charset="-122"/>
                <a:ea typeface="华文宋体" panose="02010600040101010101" pitchFamily="2" charset="-122"/>
              </a:rPr>
              <a:t> c</a:t>
            </a:r>
            <a:r>
              <a:rPr lang="en-US" altLang="zh-CN" sz="2800" baseline="-25000" dirty="0">
                <a:latin typeface="华文宋体" panose="02010600040101010101" pitchFamily="2" charset="-122"/>
                <a:ea typeface="华文宋体" panose="02010600040101010101" pitchFamily="2" charset="-122"/>
              </a:rPr>
              <a:t>d</a:t>
            </a:r>
            <a:r>
              <a:rPr lang="en-US" altLang="zh-CN" sz="2800">
                <a:latin typeface="华文宋体" panose="02010600040101010101" pitchFamily="2" charset="-122"/>
                <a:ea typeface="华文宋体" panose="02010600040101010101" pitchFamily="2" charset="-122"/>
              </a:rPr>
              <a:t>=max</a:t>
            </a:r>
            <a:r>
              <a:rPr lang="en-US" altLang="zh-CN" sz="2800" dirty="0">
                <a:latin typeface="华文宋体" panose="02010600040101010101" pitchFamily="2" charset="-122"/>
                <a:ea typeface="华文宋体" panose="02010600040101010101" pitchFamily="2" charset="-122"/>
              </a:rPr>
              <a:t>(80-100,0)=0</a:t>
            </a:r>
          </a:p>
          <a:p>
            <a:pPr>
              <a:lnSpc>
                <a:spcPct val="125000"/>
              </a:lnSpc>
            </a:pPr>
            <a:r>
              <a:rPr lang="zh-CN" altLang="en-US" sz="2800" dirty="0">
                <a:latin typeface="华文宋体" panose="02010600040101010101" pitchFamily="2" charset="-122"/>
                <a:ea typeface="华文宋体" panose="02010600040101010101" pitchFamily="2" charset="-122"/>
              </a:rPr>
              <a:t>期权价值</a:t>
            </a:r>
            <a:r>
              <a:rPr lang="en-US" altLang="zh-CN" sz="2800" dirty="0">
                <a:latin typeface="华文宋体" panose="02010600040101010101" pitchFamily="2" charset="-122"/>
                <a:ea typeface="华文宋体" panose="02010600040101010101" pitchFamily="2" charset="-122"/>
              </a:rPr>
              <a:t>c=(0.625*20+0.375*0)/(1+5%)=11.905</a:t>
            </a:r>
            <a:endParaRPr lang="zh-CN" altLang="en-US" sz="2800" dirty="0">
              <a:latin typeface="华文宋体" panose="02010600040101010101" pitchFamily="2" charset="-122"/>
              <a:ea typeface="华文宋体" panose="02010600040101010101" pitchFamily="2" charset="-122"/>
            </a:endParaRPr>
          </a:p>
          <a:p>
            <a:pPr>
              <a:lnSpc>
                <a:spcPct val="125000"/>
              </a:lnSpc>
            </a:pPr>
            <a:endParaRPr lang="zh-CN" altLang="en-US" sz="2800" dirty="0">
              <a:latin typeface="华文宋体" panose="02010600040101010101" pitchFamily="2" charset="-122"/>
              <a:ea typeface="华文宋体" panose="02010600040101010101" pitchFamily="2"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F822-A31D-48BC-9755-2BAFA9F0FD00}"/>
              </a:ext>
            </a:extLst>
          </p:cNvPr>
          <p:cNvSpPr>
            <a:spLocks noGrp="1"/>
          </p:cNvSpPr>
          <p:nvPr>
            <p:ph type="title"/>
          </p:nvPr>
        </p:nvSpPr>
        <p:spPr>
          <a:xfrm>
            <a:off x="2400300" y="230779"/>
            <a:ext cx="6715125" cy="714375"/>
          </a:xfrm>
        </p:spPr>
        <p:txBody>
          <a:bodyPr/>
          <a:lstStyle/>
          <a:p>
            <a:pPr>
              <a:defRPr/>
            </a:pPr>
            <a:r>
              <a:rPr lang="zh-CN" altLang="en-US" dirty="0"/>
              <a:t>期权概念</a:t>
            </a:r>
          </a:p>
        </p:txBody>
      </p:sp>
      <p:sp>
        <p:nvSpPr>
          <p:cNvPr id="114691" name="内容占位符 2">
            <a:extLst>
              <a:ext uri="{FF2B5EF4-FFF2-40B4-BE49-F238E27FC236}">
                <a16:creationId xmlns:a16="http://schemas.microsoft.com/office/drawing/2014/main" id="{6B2C9E81-C893-4BEE-909E-7C879779E29B}"/>
              </a:ext>
            </a:extLst>
          </p:cNvPr>
          <p:cNvSpPr>
            <a:spLocks noGrp="1" noChangeArrowheads="1"/>
          </p:cNvSpPr>
          <p:nvPr>
            <p:ph idx="1"/>
          </p:nvPr>
        </p:nvSpPr>
        <p:spPr>
          <a:xfrm>
            <a:off x="676275" y="1057275"/>
            <a:ext cx="10182225" cy="4751387"/>
          </a:xfrm>
        </p:spPr>
        <p:txBody>
          <a:bodyPr>
            <a:prstTxWarp prst="textNoShape">
              <a:avLst/>
            </a:prstTxWarp>
          </a:bodyPr>
          <a:lstStyle/>
          <a:p>
            <a:pPr algn="just"/>
            <a:r>
              <a:rPr lang="zh-CN" altLang="en-US" sz="2000" dirty="0">
                <a:latin typeface="华文宋体" panose="02010600040101010101" pitchFamily="2" charset="-122"/>
                <a:ea typeface="华文宋体" panose="02010600040101010101" pitchFamily="2" charset="-122"/>
              </a:rPr>
              <a:t>期权（</a:t>
            </a:r>
            <a:r>
              <a:rPr lang="en-US" altLang="zh-CN" sz="2000" dirty="0">
                <a:latin typeface="华文宋体" panose="02010600040101010101" pitchFamily="2" charset="-122"/>
                <a:ea typeface="华文宋体" panose="02010600040101010101" pitchFamily="2" charset="-122"/>
              </a:rPr>
              <a:t>Option</a:t>
            </a:r>
            <a:r>
              <a:rPr lang="zh-CN" altLang="en-US" sz="2000" dirty="0">
                <a:latin typeface="华文宋体" panose="02010600040101010101" pitchFamily="2" charset="-122"/>
                <a:ea typeface="华文宋体" panose="02010600040101010101" pitchFamily="2" charset="-122"/>
              </a:rPr>
              <a:t>），又称选择权，是一种合约。该合约赋予持有人在未来某一特定日期或之前的任何时间，以事前约定的价格买入或卖出某种资产的权利而非义务。</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期权定义的要点如下：</a:t>
            </a:r>
          </a:p>
          <a:p>
            <a:pPr lvl="1" algn="just"/>
            <a:r>
              <a:rPr lang="zh-CN" altLang="en-US" sz="2000" dirty="0">
                <a:latin typeface="华文宋体" panose="02010600040101010101" pitchFamily="2" charset="-122"/>
                <a:ea typeface="华文宋体" panose="02010600040101010101" pitchFamily="2" charset="-122"/>
              </a:rPr>
              <a:t>是一种或有要求权（</a:t>
            </a:r>
            <a:r>
              <a:rPr lang="en-US" altLang="zh-CN" sz="2000" dirty="0">
                <a:latin typeface="华文宋体" panose="02010600040101010101" pitchFamily="2" charset="-122"/>
                <a:ea typeface="华文宋体" panose="02010600040101010101" pitchFamily="2" charset="-122"/>
              </a:rPr>
              <a:t>contingent claims</a:t>
            </a:r>
            <a:r>
              <a:rPr lang="zh-CN" altLang="en-US" sz="2000" dirty="0">
                <a:latin typeface="华文宋体" panose="02010600040101010101" pitchFamily="2" charset="-122"/>
                <a:ea typeface="华文宋体" panose="02010600040101010101" pitchFamily="2" charset="-122"/>
              </a:rPr>
              <a:t>）。所谓或有要求权，是指一种资产，其未来收益（</a:t>
            </a:r>
            <a:r>
              <a:rPr lang="en-US" altLang="zh-CN" sz="2000" dirty="0">
                <a:latin typeface="华文宋体" panose="02010600040101010101" pitchFamily="2" charset="-122"/>
                <a:ea typeface="华文宋体" panose="02010600040101010101" pitchFamily="2" charset="-122"/>
              </a:rPr>
              <a:t>payoff</a:t>
            </a:r>
            <a:r>
              <a:rPr lang="zh-CN" altLang="en-US" sz="2000" dirty="0">
                <a:latin typeface="华文宋体" panose="02010600040101010101" pitchFamily="2" charset="-122"/>
                <a:ea typeface="华文宋体" panose="02010600040101010101" pitchFamily="2" charset="-122"/>
              </a:rPr>
              <a:t>）依附于一些不确定事件的结果。比如债券在企业破产时将不能收回全部本息。</a:t>
            </a:r>
            <a:endParaRPr lang="en-US" altLang="zh-CN" sz="2000" dirty="0">
              <a:latin typeface="华文宋体" panose="02010600040101010101" pitchFamily="2" charset="-122"/>
              <a:ea typeface="华文宋体" panose="02010600040101010101" pitchFamily="2" charset="-122"/>
            </a:endParaRPr>
          </a:p>
          <a:p>
            <a:pPr lvl="1" algn="just"/>
            <a:r>
              <a:rPr lang="zh-CN" altLang="en-US" sz="2000" dirty="0">
                <a:latin typeface="华文宋体" panose="02010600040101010101" pitchFamily="2" charset="-122"/>
                <a:ea typeface="华文宋体" panose="02010600040101010101" pitchFamily="2" charset="-122"/>
              </a:rPr>
              <a:t>期权执行主动权在期权持有人，既然是权利而非义务，理性的持有人将只在对自己有利时才行使该权利。</a:t>
            </a:r>
          </a:p>
          <a:p>
            <a:pPr lvl="1" algn="just"/>
            <a:r>
              <a:rPr lang="zh-CN" altLang="en-US" sz="2000" dirty="0">
                <a:latin typeface="华文宋体" panose="02010600040101010101" pitchFamily="2" charset="-122"/>
                <a:ea typeface="华文宋体" panose="02010600040101010101" pitchFamily="2" charset="-122"/>
              </a:rPr>
              <a:t>由于只有好处没有坏处，为获得该权利，持有人将需要向对方支付费用，称为期权费。</a:t>
            </a:r>
            <a:endParaRPr lang="en-US" altLang="zh-CN" sz="2000" dirty="0">
              <a:latin typeface="华文宋体" panose="02010600040101010101" pitchFamily="2" charset="-122"/>
              <a:ea typeface="华文宋体" panose="02010600040101010101" pitchFamily="2" charset="-122"/>
            </a:endParaRPr>
          </a:p>
          <a:p>
            <a:pPr lvl="1" algn="just"/>
            <a:r>
              <a:rPr lang="zh-CN" altLang="en-US" sz="2000" dirty="0">
                <a:latin typeface="华文宋体" panose="02010600040101010101" pitchFamily="2" charset="-122"/>
                <a:ea typeface="华文宋体" panose="02010600040101010101" pitchFamily="2" charset="-122"/>
              </a:rPr>
              <a:t>对持有人来说，可以规避未来不好的情形，但同时可以享受未来好的情形，因此是不同于期货的风险管理工具。</a:t>
            </a:r>
            <a:endParaRPr lang="en-US" altLang="zh-CN" sz="2000" dirty="0">
              <a:latin typeface="华文宋体" panose="02010600040101010101" pitchFamily="2" charset="-122"/>
              <a:ea typeface="华文宋体" panose="02010600040101010101" pitchFamily="2" charset="-122"/>
            </a:endParaRPr>
          </a:p>
        </p:txBody>
      </p:sp>
      <p:sp>
        <p:nvSpPr>
          <p:cNvPr id="3" name="TextBox 2">
            <a:extLst>
              <a:ext uri="{FF2B5EF4-FFF2-40B4-BE49-F238E27FC236}">
                <a16:creationId xmlns:a16="http://schemas.microsoft.com/office/drawing/2014/main" id="{B0C2D9DD-D071-4E07-883B-52C1A7B2E390}"/>
              </a:ext>
            </a:extLst>
          </p:cNvPr>
          <p:cNvSpPr txBox="1">
            <a:spLocks noChangeArrowheads="1"/>
          </p:cNvSpPr>
          <p:nvPr/>
        </p:nvSpPr>
        <p:spPr bwMode="auto">
          <a:xfrm>
            <a:off x="1277142" y="5339060"/>
            <a:ext cx="9657558" cy="923330"/>
          </a:xfrm>
          <a:prstGeom prst="rect">
            <a:avLst/>
          </a:prstGeom>
          <a:solidFill>
            <a:schemeClr val="tx2"/>
          </a:solidFill>
          <a:ln>
            <a:noFill/>
          </a:ln>
        </p:spPr>
        <p:txBody>
          <a:bodyPr wrap="squar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algn="just">
              <a:spcBef>
                <a:spcPct val="0"/>
              </a:spcBef>
              <a:buClrTx/>
              <a:buSzTx/>
              <a:buNone/>
            </a:pPr>
            <a:r>
              <a:rPr lang="zh-CN" altLang="en-US" sz="1800" dirty="0">
                <a:solidFill>
                  <a:schemeClr val="bg1"/>
                </a:solidFill>
                <a:latin typeface="华文细黑" panose="02010600040101010101" pitchFamily="2" charset="-122"/>
                <a:ea typeface="华文细黑" panose="02010600040101010101" pitchFamily="2" charset="-122"/>
              </a:rPr>
              <a:t>举例：目前玫瑰市场价格为</a:t>
            </a:r>
            <a:r>
              <a:rPr lang="en-US" altLang="zh-CN" sz="1800" dirty="0">
                <a:solidFill>
                  <a:schemeClr val="bg1"/>
                </a:solidFill>
                <a:latin typeface="华文细黑" panose="02010600040101010101" pitchFamily="2" charset="-122"/>
                <a:ea typeface="华文细黑" panose="02010600040101010101" pitchFamily="2" charset="-122"/>
              </a:rPr>
              <a:t>6</a:t>
            </a:r>
            <a:r>
              <a:rPr lang="zh-CN" altLang="en-US" sz="1800" dirty="0">
                <a:solidFill>
                  <a:schemeClr val="bg1"/>
                </a:solidFill>
                <a:latin typeface="华文细黑" panose="02010600040101010101" pitchFamily="2" charset="-122"/>
                <a:ea typeface="华文细黑" panose="02010600040101010101" pitchFamily="2" charset="-122"/>
              </a:rPr>
              <a:t>元，张三赋予李四在一月后按</a:t>
            </a:r>
            <a:r>
              <a:rPr lang="en-US" altLang="zh-CN" sz="1800" dirty="0">
                <a:solidFill>
                  <a:schemeClr val="bg1"/>
                </a:solidFill>
                <a:latin typeface="华文细黑" panose="02010600040101010101" pitchFamily="2" charset="-122"/>
                <a:ea typeface="华文细黑" panose="02010600040101010101" pitchFamily="2" charset="-122"/>
              </a:rPr>
              <a:t>10</a:t>
            </a:r>
            <a:r>
              <a:rPr lang="zh-CN" altLang="en-US" sz="1800" dirty="0">
                <a:solidFill>
                  <a:schemeClr val="bg1"/>
                </a:solidFill>
                <a:latin typeface="华文细黑" panose="02010600040101010101" pitchFamily="2" charset="-122"/>
                <a:ea typeface="华文细黑" panose="02010600040101010101" pitchFamily="2" charset="-122"/>
              </a:rPr>
              <a:t>元</a:t>
            </a:r>
            <a:r>
              <a:rPr lang="en-US" altLang="zh-CN" sz="1800" dirty="0">
                <a:solidFill>
                  <a:schemeClr val="bg1"/>
                </a:solidFill>
                <a:latin typeface="华文细黑" panose="02010600040101010101" pitchFamily="2" charset="-122"/>
                <a:ea typeface="华文细黑" panose="02010600040101010101" pitchFamily="2" charset="-122"/>
              </a:rPr>
              <a:t>/</a:t>
            </a:r>
            <a:r>
              <a:rPr lang="zh-CN" altLang="en-US" sz="1800" dirty="0">
                <a:solidFill>
                  <a:schemeClr val="bg1"/>
                </a:solidFill>
                <a:latin typeface="华文细黑" panose="02010600040101010101" pitchFamily="2" charset="-122"/>
                <a:ea typeface="华文细黑" panose="02010600040101010101" pitchFamily="2" charset="-122"/>
              </a:rPr>
              <a:t>枝的价格向其购买玫瑰的权利而非义务，李四为该权利付费</a:t>
            </a:r>
            <a:r>
              <a:rPr lang="en-US" altLang="zh-CN" sz="1800" dirty="0">
                <a:solidFill>
                  <a:schemeClr val="bg1"/>
                </a:solidFill>
                <a:latin typeface="华文细黑" panose="02010600040101010101" pitchFamily="2" charset="-122"/>
                <a:ea typeface="华文细黑" panose="02010600040101010101" pitchFamily="2" charset="-122"/>
              </a:rPr>
              <a:t>5</a:t>
            </a:r>
            <a:r>
              <a:rPr lang="zh-CN" altLang="en-US" sz="1800" dirty="0">
                <a:solidFill>
                  <a:schemeClr val="bg1"/>
                </a:solidFill>
                <a:latin typeface="华文细黑" panose="02010600040101010101" pitchFamily="2" charset="-122"/>
                <a:ea typeface="华文细黑" panose="02010600040101010101" pitchFamily="2" charset="-122"/>
              </a:rPr>
              <a:t>元。一月后，如果玫瑰价为</a:t>
            </a:r>
            <a:r>
              <a:rPr lang="en-US" altLang="zh-CN" sz="1800" dirty="0">
                <a:solidFill>
                  <a:schemeClr val="bg1"/>
                </a:solidFill>
                <a:latin typeface="华文细黑" panose="02010600040101010101" pitchFamily="2" charset="-122"/>
                <a:ea typeface="华文细黑" panose="02010600040101010101" pitchFamily="2" charset="-122"/>
              </a:rPr>
              <a:t>20</a:t>
            </a:r>
            <a:r>
              <a:rPr lang="zh-CN" altLang="en-US" sz="1800" dirty="0">
                <a:solidFill>
                  <a:schemeClr val="bg1"/>
                </a:solidFill>
                <a:latin typeface="华文细黑" panose="02010600040101010101" pitchFamily="2" charset="-122"/>
                <a:ea typeface="华文细黑" panose="02010600040101010101" pitchFamily="2" charset="-122"/>
              </a:rPr>
              <a:t>元（</a:t>
            </a:r>
            <a:r>
              <a:rPr lang="en-US" altLang="zh-CN" sz="1800" dirty="0">
                <a:solidFill>
                  <a:schemeClr val="bg1"/>
                </a:solidFill>
                <a:latin typeface="华文细黑" panose="02010600040101010101" pitchFamily="2" charset="-122"/>
                <a:ea typeface="华文细黑" panose="02010600040101010101" pitchFamily="2" charset="-122"/>
              </a:rPr>
              <a:t>&gt;10</a:t>
            </a:r>
            <a:r>
              <a:rPr lang="zh-CN" altLang="en-US" sz="1800" dirty="0">
                <a:solidFill>
                  <a:schemeClr val="bg1"/>
                </a:solidFill>
                <a:latin typeface="华文细黑" panose="02010600040101010101" pitchFamily="2" charset="-122"/>
                <a:ea typeface="华文细黑" panose="02010600040101010101" pitchFamily="2" charset="-122"/>
              </a:rPr>
              <a:t>元），李四将要求张三履约；一月后，如果玫瑰价为</a:t>
            </a:r>
            <a:r>
              <a:rPr lang="en-US" altLang="zh-CN" sz="1800" dirty="0">
                <a:solidFill>
                  <a:schemeClr val="bg1"/>
                </a:solidFill>
                <a:latin typeface="华文细黑" panose="02010600040101010101" pitchFamily="2" charset="-122"/>
                <a:ea typeface="华文细黑" panose="02010600040101010101" pitchFamily="2" charset="-122"/>
              </a:rPr>
              <a:t>5</a:t>
            </a:r>
            <a:r>
              <a:rPr lang="zh-CN" altLang="en-US" sz="1800" dirty="0">
                <a:solidFill>
                  <a:schemeClr val="bg1"/>
                </a:solidFill>
                <a:latin typeface="华文细黑" panose="02010600040101010101" pitchFamily="2" charset="-122"/>
                <a:ea typeface="华文细黑" panose="02010600040101010101" pitchFamily="2" charset="-122"/>
              </a:rPr>
              <a:t>元（</a:t>
            </a:r>
            <a:r>
              <a:rPr lang="en-US" altLang="zh-CN" sz="1800" dirty="0">
                <a:solidFill>
                  <a:schemeClr val="bg1"/>
                </a:solidFill>
                <a:latin typeface="华文细黑" panose="02010600040101010101" pitchFamily="2" charset="-122"/>
                <a:ea typeface="华文细黑" panose="02010600040101010101" pitchFamily="2" charset="-122"/>
              </a:rPr>
              <a:t>&lt;10</a:t>
            </a:r>
            <a:r>
              <a:rPr lang="zh-CN" altLang="en-US" sz="1800" dirty="0">
                <a:solidFill>
                  <a:schemeClr val="bg1"/>
                </a:solidFill>
                <a:latin typeface="华文细黑" panose="02010600040101010101" pitchFamily="2" charset="-122"/>
                <a:ea typeface="华文细黑" panose="02010600040101010101" pitchFamily="2" charset="-122"/>
              </a:rPr>
              <a:t>元），李四将放弃协定。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calcmode="lin" valueType="num">
                                      <p:cBhvr additive="base">
                                        <p:cTn id="1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46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4691">
                                            <p:txEl>
                                              <p:pRg st="3" end="3"/>
                                            </p:txEl>
                                          </p:spTgt>
                                        </p:tgtEl>
                                        <p:attrNameLst>
                                          <p:attrName>style.visibility</p:attrName>
                                        </p:attrNameLst>
                                      </p:cBhvr>
                                      <p:to>
                                        <p:strVal val="visible"/>
                                      </p:to>
                                    </p:set>
                                    <p:anim calcmode="lin" valueType="num">
                                      <p:cBhvr additive="base">
                                        <p:cTn id="21"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469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 calcmode="lin" valueType="num">
                                      <p:cBhvr additive="base">
                                        <p:cTn id="25"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4691">
                                            <p:txEl>
                                              <p:pRg st="5" end="5"/>
                                            </p:txEl>
                                          </p:spTgt>
                                        </p:tgtEl>
                                        <p:attrNameLst>
                                          <p:attrName>style.visibility</p:attrName>
                                        </p:attrNameLst>
                                      </p:cBhvr>
                                      <p:to>
                                        <p:strVal val="visible"/>
                                      </p:to>
                                    </p:set>
                                    <p:anim calcmode="lin" valueType="num">
                                      <p:cBhvr additive="base">
                                        <p:cTn id="29"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714CC14C-0BFB-4B85-A5B5-32C73127F95E}"/>
              </a:ext>
            </a:extLst>
          </p:cNvPr>
          <p:cNvSpPr>
            <a:spLocks noGrp="1" noChangeArrowheads="1"/>
          </p:cNvSpPr>
          <p:nvPr>
            <p:ph type="title"/>
          </p:nvPr>
        </p:nvSpPr>
        <p:spPr bwMode="auto">
          <a:xfrm>
            <a:off x="2208213" y="765175"/>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二叉树期权定价：看跌期权</a:t>
            </a:r>
            <a:endParaRPr lang="en-US" altLang="zh-CN" dirty="0">
              <a:effectLst>
                <a:outerShdw blurRad="38100" dist="38100" dir="2700000" algn="tl">
                  <a:srgbClr val="C0C0C0"/>
                </a:outerShdw>
              </a:effectLst>
              <a:ea typeface="宋体" pitchFamily="2" charset="-122"/>
            </a:endParaRPr>
          </a:p>
        </p:txBody>
      </p:sp>
      <p:sp>
        <p:nvSpPr>
          <p:cNvPr id="485379" name="Rectangle 3">
            <a:extLst>
              <a:ext uri="{FF2B5EF4-FFF2-40B4-BE49-F238E27FC236}">
                <a16:creationId xmlns:a16="http://schemas.microsoft.com/office/drawing/2014/main" id="{A0ADA229-33DA-4B74-B41F-4A88520DC40B}"/>
              </a:ext>
            </a:extLst>
          </p:cNvPr>
          <p:cNvSpPr>
            <a:spLocks noGrp="1" noChangeArrowheads="1"/>
          </p:cNvSpPr>
          <p:nvPr>
            <p:ph type="body" idx="1"/>
          </p:nvPr>
        </p:nvSpPr>
        <p:spPr>
          <a:xfrm>
            <a:off x="2279651" y="2205038"/>
            <a:ext cx="7559675" cy="3168650"/>
          </a:xfrm>
          <a:noFill/>
        </p:spPr>
        <p:txBody>
          <a:bodyPr vert="horz" wrap="square" lIns="92075" tIns="46038" rIns="92075" bIns="46038" numCol="1" anchor="t" anchorCtr="0" compatLnSpc="1">
            <a:prstTxWarp prst="textNoShape">
              <a:avLst/>
            </a:prstTxWarp>
          </a:bodyPr>
          <a:lstStyle/>
          <a:p>
            <a:r>
              <a:rPr lang="zh-CN" altLang="en-US" sz="2800" b="1">
                <a:solidFill>
                  <a:srgbClr val="0000FF"/>
                </a:solidFill>
                <a:ea typeface="宋体" panose="02010600030101010101" pitchFamily="2" charset="-122"/>
              </a:rPr>
              <a:t>合成型看跌期权</a:t>
            </a:r>
            <a:r>
              <a:rPr lang="en-US" altLang="zh-CN" sz="2800" b="1">
                <a:solidFill>
                  <a:srgbClr val="0000FF"/>
                </a:solidFill>
                <a:ea typeface="宋体" panose="02010600030101010101" pitchFamily="2" charset="-122"/>
              </a:rPr>
              <a:t>, </a:t>
            </a:r>
            <a:r>
              <a:rPr lang="en-US" altLang="zh-CN" sz="2800" b="1" i="1">
                <a:ea typeface="宋体" panose="02010600030101010101" pitchFamily="2" charset="-122"/>
              </a:rPr>
              <a:t>P</a:t>
            </a:r>
            <a:r>
              <a:rPr lang="en-US" altLang="zh-CN" sz="2800" b="1">
                <a:ea typeface="宋体" panose="02010600030101010101" pitchFamily="2" charset="-122"/>
              </a:rPr>
              <a:t>, </a:t>
            </a:r>
            <a:r>
              <a:rPr lang="zh-CN" altLang="en-US" sz="2800" b="1">
                <a:ea typeface="宋体" panose="02010600030101010101" pitchFamily="2" charset="-122"/>
              </a:rPr>
              <a:t>构成：</a:t>
            </a:r>
            <a:endParaRPr lang="en-US" altLang="zh-CN" sz="2800" b="1">
              <a:ea typeface="宋体" panose="02010600030101010101" pitchFamily="2" charset="-122"/>
            </a:endParaRPr>
          </a:p>
          <a:p>
            <a:pPr lvl="1">
              <a:lnSpc>
                <a:spcPct val="125000"/>
              </a:lnSpc>
              <a:buClr>
                <a:srgbClr val="0000FF"/>
              </a:buClr>
            </a:pPr>
            <a:r>
              <a:rPr lang="zh-CN" altLang="en-US" b="1">
                <a:ea typeface="宋体" panose="02010600030101010101" pitchFamily="2" charset="-122"/>
              </a:rPr>
              <a:t>出售</a:t>
            </a:r>
            <a:r>
              <a:rPr lang="en-US" altLang="zh-CN" b="1" i="1">
                <a:ea typeface="宋体" panose="02010600030101010101" pitchFamily="2" charset="-122"/>
              </a:rPr>
              <a:t>x</a:t>
            </a:r>
            <a:r>
              <a:rPr lang="zh-CN" altLang="en-US" b="1">
                <a:ea typeface="宋体" panose="02010600030101010101" pitchFamily="2" charset="-122"/>
              </a:rPr>
              <a:t>份股票</a:t>
            </a:r>
            <a:r>
              <a:rPr lang="en-US" altLang="zh-CN" b="1">
                <a:ea typeface="宋体" panose="02010600030101010101" pitchFamily="2" charset="-122"/>
              </a:rPr>
              <a:t> </a:t>
            </a:r>
            <a:r>
              <a:rPr lang="zh-CN" altLang="en-US" b="1">
                <a:ea typeface="宋体" panose="02010600030101010101" pitchFamily="2" charset="-122"/>
              </a:rPr>
              <a:t>，</a:t>
            </a:r>
            <a:r>
              <a:rPr lang="en-US" altLang="zh-CN" b="1" i="1">
                <a:ea typeface="宋体" panose="02010600030101010101" pitchFamily="2" charset="-122"/>
              </a:rPr>
              <a:t>xS</a:t>
            </a:r>
            <a:endParaRPr lang="en-US" altLang="zh-CN" b="1">
              <a:ea typeface="宋体" panose="02010600030101010101" pitchFamily="2" charset="-122"/>
            </a:endParaRPr>
          </a:p>
          <a:p>
            <a:pPr lvl="1">
              <a:lnSpc>
                <a:spcPct val="125000"/>
              </a:lnSpc>
              <a:buClr>
                <a:srgbClr val="0000FF"/>
              </a:buClr>
            </a:pPr>
            <a:r>
              <a:rPr lang="zh-CN" altLang="en-US" b="1">
                <a:ea typeface="宋体" panose="02010600030101010101" pitchFamily="2" charset="-122"/>
              </a:rPr>
              <a:t>以市场价值购买短期无风险债券，</a:t>
            </a:r>
            <a:r>
              <a:rPr lang="en-US" altLang="zh-CN" b="1" i="1">
                <a:ea typeface="宋体" panose="02010600030101010101" pitchFamily="2" charset="-122"/>
              </a:rPr>
              <a:t>y</a:t>
            </a:r>
            <a:r>
              <a:rPr lang="en-US" altLang="zh-CN" b="1">
                <a:ea typeface="宋体" panose="02010600030101010101" pitchFamily="2" charset="-122"/>
              </a:rPr>
              <a:t>/(1+</a:t>
            </a:r>
            <a:r>
              <a:rPr lang="en-US" altLang="zh-CN" b="1" i="1">
                <a:ea typeface="宋体" panose="02010600030101010101" pitchFamily="2" charset="-122"/>
              </a:rPr>
              <a:t>r</a:t>
            </a:r>
            <a:r>
              <a:rPr lang="en-US" altLang="zh-CN" b="1" i="1" baseline="-25000">
                <a:ea typeface="宋体" panose="02010600030101010101" pitchFamily="2" charset="-122"/>
              </a:rPr>
              <a:t>f</a:t>
            </a:r>
            <a:r>
              <a:rPr lang="en-US" altLang="zh-CN" b="1">
                <a:ea typeface="宋体" panose="02010600030101010101" pitchFamily="2" charset="-122"/>
              </a:rPr>
              <a:t>)</a:t>
            </a:r>
            <a:endParaRPr lang="en-US" altLang="zh-CN" b="1" i="1">
              <a:ea typeface="宋体" panose="02010600030101010101" pitchFamily="2" charset="-122"/>
            </a:endParaRPr>
          </a:p>
        </p:txBody>
      </p:sp>
      <p:graphicFrame>
        <p:nvGraphicFramePr>
          <p:cNvPr id="485380" name="Object 4">
            <a:extLst>
              <a:ext uri="{FF2B5EF4-FFF2-40B4-BE49-F238E27FC236}">
                <a16:creationId xmlns:a16="http://schemas.microsoft.com/office/drawing/2014/main" id="{D47EF8B7-DC7D-468E-AF2A-D8A56D446BA9}"/>
              </a:ext>
            </a:extLst>
          </p:cNvPr>
          <p:cNvGraphicFramePr>
            <a:graphicFrameLocks/>
          </p:cNvGraphicFramePr>
          <p:nvPr/>
        </p:nvGraphicFramePr>
        <p:xfrm>
          <a:off x="4872038" y="4221164"/>
          <a:ext cx="2303462" cy="936625"/>
        </p:xfrm>
        <a:graphic>
          <a:graphicData uri="http://schemas.openxmlformats.org/presentationml/2006/ole">
            <mc:AlternateContent xmlns:mc="http://schemas.openxmlformats.org/markup-compatibility/2006">
              <mc:Choice xmlns:v="urn:schemas-microsoft-com:vml" Requires="v">
                <p:oleObj name="Equation" r:id="rId3" imgW="863225" imgH="355446" progId="Equation.DSMT4">
                  <p:embed/>
                </p:oleObj>
              </mc:Choice>
              <mc:Fallback>
                <p:oleObj name="Equation" r:id="rId3" imgW="863225" imgH="355446" progId="Equation.DSMT4">
                  <p:embed/>
                  <p:pic>
                    <p:nvPicPr>
                      <p:cNvPr id="485380" name="Object 4">
                        <a:extLst>
                          <a:ext uri="{FF2B5EF4-FFF2-40B4-BE49-F238E27FC236}">
                            <a16:creationId xmlns:a16="http://schemas.microsoft.com/office/drawing/2014/main" id="{D47EF8B7-DC7D-468E-AF2A-D8A56D446BA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4221164"/>
                        <a:ext cx="23034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wipe(up)">
                                      <p:cBhvr>
                                        <p:cTn id="7" dur="500"/>
                                        <p:tgtEl>
                                          <p:spTgt spid="485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wipe(up)">
                                      <p:cBhvr>
                                        <p:cTn id="12" dur="500"/>
                                        <p:tgtEl>
                                          <p:spTgt spid="485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wipe(up)">
                                      <p:cBhvr>
                                        <p:cTn id="17" dur="500"/>
                                        <p:tgtEl>
                                          <p:spTgt spid="485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85380"/>
                                        </p:tgtEl>
                                        <p:attrNameLst>
                                          <p:attrName>style.visibility</p:attrName>
                                        </p:attrNameLst>
                                      </p:cBhvr>
                                      <p:to>
                                        <p:strVal val="visible"/>
                                      </p:to>
                                    </p:set>
                                    <p:animEffect transition="in" filter="box(in)">
                                      <p:cBhvr>
                                        <p:cTn id="22" dur="500"/>
                                        <p:tgtEl>
                                          <p:spTgt spid="48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AutoShape 2">
            <a:extLst>
              <a:ext uri="{FF2B5EF4-FFF2-40B4-BE49-F238E27FC236}">
                <a16:creationId xmlns:a16="http://schemas.microsoft.com/office/drawing/2014/main" id="{845EEB7D-7C86-43A6-855A-DE28248AB705}"/>
              </a:ext>
            </a:extLst>
          </p:cNvPr>
          <p:cNvSpPr>
            <a:spLocks noChangeArrowheads="1"/>
          </p:cNvSpPr>
          <p:nvPr/>
        </p:nvSpPr>
        <p:spPr bwMode="auto">
          <a:xfrm>
            <a:off x="5878514" y="3835401"/>
            <a:ext cx="358775" cy="1152525"/>
          </a:xfrm>
          <a:prstGeom prst="upDownArrow">
            <a:avLst>
              <a:gd name="adj1" fmla="val 50000"/>
              <a:gd name="adj2" fmla="val 64248"/>
            </a:avLst>
          </a:prstGeom>
          <a:gradFill rotWithShape="1">
            <a:gsLst>
              <a:gs pos="0">
                <a:srgbClr val="FF00FF"/>
              </a:gs>
              <a:gs pos="50000">
                <a:schemeClr val="accent2"/>
              </a:gs>
              <a:gs pos="100000">
                <a:srgbClr val="FF00FF"/>
              </a:gs>
            </a:gsLst>
            <a:lin ang="0" scaled="1"/>
          </a:gradFill>
          <a:ln w="38100">
            <a:solidFill>
              <a:srgbClr val="FF00FF"/>
            </a:solidFill>
            <a:miter lim="800000"/>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itchFamily="2" charset="-122"/>
              <a:cs typeface="+mn-cs"/>
            </a:endParaRPr>
          </a:p>
        </p:txBody>
      </p:sp>
      <p:sp>
        <p:nvSpPr>
          <p:cNvPr id="487427" name="Rectangle 3">
            <a:extLst>
              <a:ext uri="{FF2B5EF4-FFF2-40B4-BE49-F238E27FC236}">
                <a16:creationId xmlns:a16="http://schemas.microsoft.com/office/drawing/2014/main" id="{D49F2BA9-C63B-4382-A59C-158A6934D782}"/>
              </a:ext>
            </a:extLst>
          </p:cNvPr>
          <p:cNvSpPr>
            <a:spLocks noGrp="1" noChangeArrowheads="1"/>
          </p:cNvSpPr>
          <p:nvPr>
            <p:ph type="title"/>
          </p:nvPr>
        </p:nvSpPr>
        <p:spPr bwMode="auto">
          <a:xfrm>
            <a:off x="2961483" y="431799"/>
            <a:ext cx="6551612"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a:t>
            </a:r>
            <a:br>
              <a:rPr lang="en-US" altLang="zh-CN" dirty="0">
                <a:effectLst>
                  <a:outerShdw blurRad="38100" dist="38100" dir="2700000" algn="tl">
                    <a:srgbClr val="C0C0C0"/>
                  </a:outerShdw>
                </a:effectLst>
                <a:ea typeface="宋体" pitchFamily="2" charset="-122"/>
              </a:rPr>
            </a:br>
            <a:r>
              <a:rPr lang="zh-CN" altLang="en-US" dirty="0">
                <a:effectLst>
                  <a:outerShdw blurRad="38100" dist="38100" dir="2700000" algn="tl">
                    <a:srgbClr val="C0C0C0"/>
                  </a:outerShdw>
                </a:effectLst>
                <a:ea typeface="宋体" pitchFamily="2" charset="-122"/>
              </a:rPr>
              <a:t>合成型看跌期权</a:t>
            </a:r>
            <a:endParaRPr lang="en-US" altLang="zh-CN" dirty="0">
              <a:effectLst>
                <a:outerShdw blurRad="38100" dist="38100" dir="2700000" algn="tl">
                  <a:srgbClr val="C0C0C0"/>
                </a:outerShdw>
              </a:effectLst>
              <a:ea typeface="宋体" pitchFamily="2" charset="-122"/>
            </a:endParaRPr>
          </a:p>
        </p:txBody>
      </p:sp>
      <p:graphicFrame>
        <p:nvGraphicFramePr>
          <p:cNvPr id="199684" name="Object 4">
            <a:extLst>
              <a:ext uri="{FF2B5EF4-FFF2-40B4-BE49-F238E27FC236}">
                <a16:creationId xmlns:a16="http://schemas.microsoft.com/office/drawing/2014/main" id="{0851CDCB-4D9B-47C4-9686-E708D1D5325B}"/>
              </a:ext>
            </a:extLst>
          </p:cNvPr>
          <p:cNvGraphicFramePr>
            <a:graphicFrameLocks noChangeAspect="1"/>
          </p:cNvGraphicFramePr>
          <p:nvPr>
            <p:extLst>
              <p:ext uri="{D42A27DB-BD31-4B8C-83A1-F6EECF244321}">
                <p14:modId xmlns:p14="http://schemas.microsoft.com/office/powerpoint/2010/main" val="1782889901"/>
              </p:ext>
            </p:extLst>
          </p:nvPr>
        </p:nvGraphicFramePr>
        <p:xfrm>
          <a:off x="2192338" y="2833689"/>
          <a:ext cx="8054975" cy="2630488"/>
        </p:xfrm>
        <a:graphic>
          <a:graphicData uri="http://schemas.openxmlformats.org/presentationml/2006/ole">
            <mc:AlternateContent xmlns:mc="http://schemas.openxmlformats.org/markup-compatibility/2006">
              <mc:Choice xmlns:v="urn:schemas-microsoft-com:vml" Requires="v">
                <p:oleObj name="Worksheet" r:id="rId3" imgW="4394113" imgH="1384485" progId="Excel.Sheet.8">
                  <p:embed/>
                </p:oleObj>
              </mc:Choice>
              <mc:Fallback>
                <p:oleObj name="Worksheet" r:id="rId3" imgW="4394113" imgH="1384485" progId="Excel.Sheet.8">
                  <p:embed/>
                  <p:pic>
                    <p:nvPicPr>
                      <p:cNvPr id="199684" name="Object 4">
                        <a:extLst>
                          <a:ext uri="{FF2B5EF4-FFF2-40B4-BE49-F238E27FC236}">
                            <a16:creationId xmlns:a16="http://schemas.microsoft.com/office/drawing/2014/main" id="{0851CDCB-4D9B-47C4-9686-E708D1D53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2833689"/>
                        <a:ext cx="8054975" cy="26304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5" name="Rectangle 5">
            <a:extLst>
              <a:ext uri="{FF2B5EF4-FFF2-40B4-BE49-F238E27FC236}">
                <a16:creationId xmlns:a16="http://schemas.microsoft.com/office/drawing/2014/main" id="{B3A04D24-3505-4A0E-B745-AC12DB2530B4}"/>
              </a:ext>
            </a:extLst>
          </p:cNvPr>
          <p:cNvSpPr>
            <a:spLocks noChangeArrowheads="1"/>
          </p:cNvSpPr>
          <p:nvPr/>
        </p:nvSpPr>
        <p:spPr bwMode="auto">
          <a:xfrm>
            <a:off x="2590008" y="2051050"/>
            <a:ext cx="754062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algn="ctr" eaLnBrk="0" fontAlgn="base" hangingPunct="0">
              <a:spcAft>
                <a:spcPct val="0"/>
              </a:spcAft>
              <a:buClr>
                <a:srgbClr val="FAFD00"/>
              </a:buClr>
              <a:buSzTx/>
              <a:buNone/>
              <a:defRPr/>
            </a:pPr>
            <a:r>
              <a:rPr kumimoji="0" lang="zh-CN" altLang="en-US" sz="2000" b="1" u="none" strike="noStrike" kern="1200" cap="none" spc="0" normalizeH="0" baseline="0" noProof="0" dirty="0">
                <a:ln>
                  <a:noFill/>
                </a:ln>
                <a:solidFill>
                  <a:srgbClr val="000000"/>
                </a:solidFill>
                <a:effectLst/>
                <a:uLnTx/>
                <a:uFillTx/>
                <a:ea typeface="宋体" panose="02010600030101010101" pitchFamily="2" charset="-122"/>
              </a:rPr>
              <a:t>举例：</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S</a:t>
            </a:r>
            <a:r>
              <a:rPr lang="en-US" altLang="zh-CN" sz="2000" b="1" baseline="-25000" dirty="0">
                <a:solidFill>
                  <a:srgbClr val="000000"/>
                </a:solidFill>
                <a:ea typeface="宋体" panose="02010600030101010101" pitchFamily="2" charset="-122"/>
              </a:rPr>
              <a:t>0</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$100</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，期末可能上涨</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20%</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，也可能跌</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20%</a:t>
            </a:r>
          </a:p>
          <a:p>
            <a:pPr marL="0" marR="0" lvl="0" indent="0" algn="ctr" defTabSz="914400" rtl="0" eaLnBrk="0" fontAlgn="base" latinLnBrk="0" hangingPunct="0">
              <a:lnSpc>
                <a:spcPct val="100000"/>
              </a:lnSpc>
              <a:spcBef>
                <a:spcPct val="20000"/>
              </a:spcBef>
              <a:spcAft>
                <a:spcPct val="0"/>
              </a:spcAft>
              <a:buClr>
                <a:srgbClr val="FAFD00"/>
              </a:buClr>
              <a:buSzTx/>
              <a:buFont typeface="Wingdings" panose="05000000000000000000" pitchFamily="2" charset="2"/>
              <a:buNone/>
              <a:tabLst/>
              <a:defRPr/>
            </a:pP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E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$100,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T </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a:t>
            </a:r>
            <a:r>
              <a:rPr kumimoji="0" lang="en-US" altLang="zh-CN" sz="2000" b="1" i="0" u="none" strike="noStrike" kern="1200" cap="none" spc="0" normalizeH="0" baseline="0" noProof="0">
                <a:ln>
                  <a:noFill/>
                </a:ln>
                <a:solidFill>
                  <a:srgbClr val="000000"/>
                </a:solidFill>
                <a:effectLst/>
                <a:uLnTx/>
                <a:uFillTx/>
                <a:ea typeface="宋体" panose="02010600030101010101" pitchFamily="2" charset="-122"/>
              </a:rPr>
              <a:t>1 year</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d</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 = 0,  </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r</a:t>
            </a:r>
            <a:r>
              <a:rPr kumimoji="0" lang="en-US" altLang="zh-CN" sz="2000" b="1" i="1" u="none" strike="noStrike" kern="1200" cap="none" spc="0" normalizeH="0" baseline="-25000" noProof="0" dirty="0">
                <a:ln>
                  <a:noFill/>
                </a:ln>
                <a:solidFill>
                  <a:srgbClr val="000000"/>
                </a:solidFill>
                <a:effectLst/>
                <a:uLnTx/>
                <a:uFillTx/>
                <a:ea typeface="宋体" panose="02010600030101010101" pitchFamily="2" charset="-122"/>
              </a:rPr>
              <a:t>f</a:t>
            </a:r>
            <a:r>
              <a:rPr kumimoji="0" lang="en-US" altLang="zh-CN" sz="2000" b="1" i="1" u="none" strike="noStrike" kern="1200" cap="none" spc="0" normalizeH="0" baseline="0" noProof="0" dirty="0">
                <a:ln>
                  <a:noFill/>
                </a:ln>
                <a:solidFill>
                  <a:srgbClr val="000000"/>
                </a:solidFill>
                <a:effectLst/>
                <a:uLnTx/>
                <a:uFillTx/>
                <a:ea typeface="宋体" panose="02010600030101010101" pitchFamily="2" charset="-122"/>
              </a:rPr>
              <a:t>=</a:t>
            </a:r>
            <a:r>
              <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rPr>
              <a:t>5%</a:t>
            </a:r>
            <a:r>
              <a:rPr kumimoji="0" lang="zh-CN" altLang="en-US" sz="2000" b="1" i="0" u="none" strike="noStrike" kern="1200" cap="none" spc="0" normalizeH="0" baseline="0" noProof="0" dirty="0">
                <a:ln>
                  <a:noFill/>
                </a:ln>
                <a:solidFill>
                  <a:srgbClr val="000000"/>
                </a:solidFill>
                <a:effectLst/>
                <a:uLnTx/>
                <a:uFillTx/>
                <a:ea typeface="宋体" panose="02010600030101010101" pitchFamily="2" charset="-122"/>
              </a:rPr>
              <a:t>，</a:t>
            </a:r>
            <a:endPar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FAFD00"/>
              </a:buClr>
              <a:buSzTx/>
              <a:buFont typeface="Wingdings" panose="05000000000000000000" pitchFamily="2" charset="2"/>
              <a:buNone/>
              <a:tabLst/>
              <a:defRPr/>
            </a:pPr>
            <a:endParaRPr kumimoji="0" lang="en-US" altLang="zh-CN" sz="2000" b="1" i="0" u="none" strike="noStrike" kern="1200" cap="none" spc="0" normalizeH="0" baseline="0" noProof="0" dirty="0">
              <a:ln>
                <a:noFill/>
              </a:ln>
              <a:solidFill>
                <a:srgbClr val="000000"/>
              </a:solidFill>
              <a:effectLst/>
              <a:uLnTx/>
              <a:uFillTx/>
              <a:ea typeface="宋体" panose="02010600030101010101" pitchFamily="2" charset="-122"/>
            </a:endParaRPr>
          </a:p>
        </p:txBody>
      </p:sp>
      <p:grpSp>
        <p:nvGrpSpPr>
          <p:cNvPr id="2" name="Group 6">
            <a:extLst>
              <a:ext uri="{FF2B5EF4-FFF2-40B4-BE49-F238E27FC236}">
                <a16:creationId xmlns:a16="http://schemas.microsoft.com/office/drawing/2014/main" id="{639DDE9F-1986-4701-B25B-01FB15FF5522}"/>
              </a:ext>
            </a:extLst>
          </p:cNvPr>
          <p:cNvGrpSpPr>
            <a:grpSpLocks/>
          </p:cNvGrpSpPr>
          <p:nvPr/>
        </p:nvGrpSpPr>
        <p:grpSpPr bwMode="auto">
          <a:xfrm>
            <a:off x="7821612" y="3835401"/>
            <a:ext cx="1654175" cy="1152525"/>
            <a:chOff x="3833" y="2205"/>
            <a:chExt cx="1043" cy="726"/>
          </a:xfrm>
        </p:grpSpPr>
        <p:sp>
          <p:nvSpPr>
            <p:cNvPr id="199688" name="Line 7">
              <a:extLst>
                <a:ext uri="{FF2B5EF4-FFF2-40B4-BE49-F238E27FC236}">
                  <a16:creationId xmlns:a16="http://schemas.microsoft.com/office/drawing/2014/main" id="{E139CEA9-F7B9-47A3-8488-4C16511E1618}"/>
                </a:ext>
              </a:extLst>
            </p:cNvPr>
            <p:cNvSpPr>
              <a:spLocks noChangeShapeType="1"/>
            </p:cNvSpPr>
            <p:nvPr/>
          </p:nvSpPr>
          <p:spPr bwMode="auto">
            <a:xfrm>
              <a:off x="4876" y="2205"/>
              <a:ext cx="0" cy="726"/>
            </a:xfrm>
            <a:prstGeom prst="line">
              <a:avLst/>
            </a:prstGeom>
            <a:noFill/>
            <a:ln w="57150">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199689" name="Line 8">
              <a:extLst>
                <a:ext uri="{FF2B5EF4-FFF2-40B4-BE49-F238E27FC236}">
                  <a16:creationId xmlns:a16="http://schemas.microsoft.com/office/drawing/2014/main" id="{E9A8B13E-4A10-4289-9B9C-417C4266BE7E}"/>
                </a:ext>
              </a:extLst>
            </p:cNvPr>
            <p:cNvSpPr>
              <a:spLocks noChangeShapeType="1"/>
            </p:cNvSpPr>
            <p:nvPr/>
          </p:nvSpPr>
          <p:spPr bwMode="auto">
            <a:xfrm>
              <a:off x="3833" y="2205"/>
              <a:ext cx="0" cy="726"/>
            </a:xfrm>
            <a:prstGeom prst="line">
              <a:avLst/>
            </a:prstGeom>
            <a:noFill/>
            <a:ln w="57150">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grpSp>
      <p:sp>
        <p:nvSpPr>
          <p:cNvPr id="487433" name="Oval 9">
            <a:extLst>
              <a:ext uri="{FF2B5EF4-FFF2-40B4-BE49-F238E27FC236}">
                <a16:creationId xmlns:a16="http://schemas.microsoft.com/office/drawing/2014/main" id="{0E43E548-236B-468D-91F9-7A1CB7F22148}"/>
              </a:ext>
            </a:extLst>
          </p:cNvPr>
          <p:cNvSpPr>
            <a:spLocks noChangeArrowheads="1"/>
          </p:cNvSpPr>
          <p:nvPr/>
        </p:nvSpPr>
        <p:spPr bwMode="auto">
          <a:xfrm>
            <a:off x="4348164" y="5948364"/>
            <a:ext cx="3743325" cy="719137"/>
          </a:xfrm>
          <a:prstGeom prst="ellipse">
            <a:avLst/>
          </a:prstGeom>
          <a:gradFill rotWithShape="1">
            <a:gsLst>
              <a:gs pos="0">
                <a:schemeClr val="accent2"/>
              </a:gs>
              <a:gs pos="100000">
                <a:srgbClr val="FF00FF"/>
              </a:gs>
            </a:gsLst>
            <a:path path="shape">
              <a:fillToRect l="50000" t="50000" r="50000" b="50000"/>
            </a:path>
          </a:gradFill>
          <a:ln>
            <a:noFill/>
          </a:ln>
          <a:effectLst>
            <a:prstShdw prst="shdw17" dist="89803" dir="5887806">
              <a:srgbClr val="339933"/>
            </a:prstShdw>
          </a:effectLst>
          <a:extLst>
            <a:ext uri="{91240B29-F687-4F45-9708-019B960494DF}">
              <a14:hiddenLine xmlns:a14="http://schemas.microsoft.com/office/drawing/2010/main" w="5715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一价定律</a:t>
            </a:r>
            <a:endPar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87426"/>
                                        </p:tgtEl>
                                        <p:attrNameLst>
                                          <p:attrName>style.visibility</p:attrName>
                                        </p:attrNameLst>
                                      </p:cBhvr>
                                      <p:to>
                                        <p:strVal val="visible"/>
                                      </p:to>
                                    </p:set>
                                    <p:animEffect transition="in" filter="plus(in)">
                                      <p:cBhvr>
                                        <p:cTn id="12" dur="1000"/>
                                        <p:tgtEl>
                                          <p:spTgt spid="487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7433"/>
                                        </p:tgtEl>
                                        <p:attrNameLst>
                                          <p:attrName>style.visibility</p:attrName>
                                        </p:attrNameLst>
                                      </p:cBhvr>
                                      <p:to>
                                        <p:strVal val="visible"/>
                                      </p:to>
                                    </p:set>
                                    <p:animEffect transition="in" filter="box(in)">
                                      <p:cBhvr>
                                        <p:cTn id="17" dur="500"/>
                                        <p:tgtEl>
                                          <p:spTgt spid="487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animBg="1"/>
      <p:bldP spid="4874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9F251167-2DFB-42BE-88F3-EAAB85A02EC9}"/>
              </a:ext>
            </a:extLst>
          </p:cNvPr>
          <p:cNvSpPr>
            <a:spLocks noGrp="1" noChangeArrowheads="1"/>
          </p:cNvSpPr>
          <p:nvPr>
            <p:ph type="title"/>
          </p:nvPr>
        </p:nvSpPr>
        <p:spPr bwMode="auto">
          <a:xfrm>
            <a:off x="2208213" y="620713"/>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二叉树期权定价：看跌期权</a:t>
            </a:r>
            <a:endParaRPr lang="en-US" altLang="zh-CN" dirty="0">
              <a:effectLst>
                <a:outerShdw blurRad="38100" dist="38100" dir="2700000" algn="tl">
                  <a:srgbClr val="C0C0C0"/>
                </a:outerShdw>
              </a:effectLst>
              <a:ea typeface="宋体" pitchFamily="2" charset="-122"/>
            </a:endParaRPr>
          </a:p>
        </p:txBody>
      </p:sp>
      <p:sp>
        <p:nvSpPr>
          <p:cNvPr id="489475" name="Rectangle 3">
            <a:extLst>
              <a:ext uri="{FF2B5EF4-FFF2-40B4-BE49-F238E27FC236}">
                <a16:creationId xmlns:a16="http://schemas.microsoft.com/office/drawing/2014/main" id="{8145DAEF-4717-4F28-80CD-2E7414718CEC}"/>
              </a:ext>
            </a:extLst>
          </p:cNvPr>
          <p:cNvSpPr>
            <a:spLocks noGrp="1" noChangeArrowheads="1"/>
          </p:cNvSpPr>
          <p:nvPr>
            <p:ph type="body" idx="1"/>
          </p:nvPr>
        </p:nvSpPr>
        <p:spPr>
          <a:xfrm>
            <a:off x="2279650" y="1844675"/>
            <a:ext cx="7543800" cy="3657600"/>
          </a:xfrm>
          <a:noFill/>
        </p:spPr>
        <p:txBody>
          <a:bodyPr vert="horz" wrap="square" lIns="92075" tIns="46038" rIns="92075" bIns="46038" numCol="1" anchor="t" anchorCtr="0" compatLnSpc="1">
            <a:prstTxWarp prst="textNoShape">
              <a:avLst/>
            </a:prstTxWarp>
          </a:bodyPr>
          <a:lstStyle/>
          <a:p>
            <a:pPr>
              <a:lnSpc>
                <a:spcPct val="125000"/>
              </a:lnSpc>
            </a:pPr>
            <a:r>
              <a:rPr lang="zh-CN" altLang="en-US" sz="2800" b="1">
                <a:ea typeface="宋体" panose="02010600030101010101" pitchFamily="2" charset="-122"/>
              </a:rPr>
              <a:t>方法</a:t>
            </a:r>
            <a:r>
              <a:rPr lang="en-US" altLang="zh-CN" sz="2800" b="1">
                <a:ea typeface="宋体" panose="02010600030101010101" pitchFamily="2" charset="-122"/>
              </a:rPr>
              <a:t>:</a:t>
            </a:r>
          </a:p>
          <a:p>
            <a:pPr lvl="1">
              <a:lnSpc>
                <a:spcPct val="125000"/>
              </a:lnSpc>
              <a:spcBef>
                <a:spcPct val="10000"/>
              </a:spcBef>
              <a:spcAft>
                <a:spcPct val="20000"/>
              </a:spcAft>
            </a:pPr>
            <a:r>
              <a:rPr lang="zh-CN" altLang="en-US" b="1">
                <a:ea typeface="宋体" panose="02010600030101010101" pitchFamily="2" charset="-122"/>
              </a:rPr>
              <a:t>我们得到了到期日时两种股价情况下的现金流方程，并已知了最终股价，我们就得到了</a:t>
            </a:r>
            <a:r>
              <a:rPr lang="zh-CN" altLang="en-US" b="1">
                <a:solidFill>
                  <a:srgbClr val="FF00FF"/>
                </a:solidFill>
                <a:ea typeface="宋体" panose="02010600030101010101" pitchFamily="2" charset="-122"/>
              </a:rPr>
              <a:t>看跌期权的最终价值</a:t>
            </a:r>
            <a:r>
              <a:rPr lang="en-US" altLang="zh-CN">
                <a:ea typeface="宋体" panose="02010600030101010101" pitchFamily="2" charset="-122"/>
              </a:rPr>
              <a:t>:</a:t>
            </a:r>
          </a:p>
          <a:p>
            <a:pPr lvl="1">
              <a:lnSpc>
                <a:spcPct val="125000"/>
              </a:lnSpc>
            </a:pPr>
            <a:endParaRPr lang="en-US" altLang="zh-CN">
              <a:ea typeface="宋体" panose="02010600030101010101" pitchFamily="2" charset="-122"/>
            </a:endParaRPr>
          </a:p>
          <a:p>
            <a:pPr lvl="1">
              <a:lnSpc>
                <a:spcPct val="125000"/>
              </a:lnSpc>
            </a:pPr>
            <a:endParaRPr lang="en-US" altLang="zh-CN">
              <a:ea typeface="宋体" panose="02010600030101010101" pitchFamily="2" charset="-122"/>
            </a:endParaRPr>
          </a:p>
          <a:p>
            <a:pPr lvl="1">
              <a:lnSpc>
                <a:spcPct val="125000"/>
              </a:lnSpc>
              <a:spcBef>
                <a:spcPct val="40000"/>
              </a:spcBef>
            </a:pPr>
            <a:r>
              <a:rPr lang="zh-CN" altLang="en-US" b="1">
                <a:ea typeface="宋体" panose="02010600030101010101" pitchFamily="2" charset="-122"/>
              </a:rPr>
              <a:t>通过计算得：</a:t>
            </a:r>
            <a:r>
              <a:rPr lang="en-US" altLang="zh-CN">
                <a:ea typeface="宋体" panose="02010600030101010101" pitchFamily="2" charset="-122"/>
              </a:rPr>
              <a:t> </a:t>
            </a:r>
            <a:r>
              <a:rPr lang="en-US" altLang="zh-CN" i="1">
                <a:ea typeface="宋体" panose="02010600030101010101" pitchFamily="2" charset="-122"/>
              </a:rPr>
              <a:t>x </a:t>
            </a:r>
            <a:r>
              <a:rPr lang="en-US" altLang="zh-CN">
                <a:ea typeface="宋体" panose="02010600030101010101" pitchFamily="2" charset="-122"/>
              </a:rPr>
              <a:t>= 1/2, </a:t>
            </a:r>
            <a:r>
              <a:rPr lang="en-US" altLang="zh-CN" i="1">
                <a:ea typeface="宋体" panose="02010600030101010101" pitchFamily="2" charset="-122"/>
              </a:rPr>
              <a:t>y</a:t>
            </a:r>
            <a:r>
              <a:rPr lang="en-US" altLang="zh-CN">
                <a:ea typeface="宋体" panose="02010600030101010101" pitchFamily="2" charset="-122"/>
              </a:rPr>
              <a:t> = 60</a:t>
            </a:r>
          </a:p>
        </p:txBody>
      </p:sp>
      <p:graphicFrame>
        <p:nvGraphicFramePr>
          <p:cNvPr id="489476" name="Object 4">
            <a:extLst>
              <a:ext uri="{FF2B5EF4-FFF2-40B4-BE49-F238E27FC236}">
                <a16:creationId xmlns:a16="http://schemas.microsoft.com/office/drawing/2014/main" id="{41A62D78-80EB-4438-AD26-0770D175AC34}"/>
              </a:ext>
            </a:extLst>
          </p:cNvPr>
          <p:cNvGraphicFramePr>
            <a:graphicFrameLocks/>
          </p:cNvGraphicFramePr>
          <p:nvPr/>
        </p:nvGraphicFramePr>
        <p:xfrm>
          <a:off x="4656139" y="4292601"/>
          <a:ext cx="2554287" cy="1008063"/>
        </p:xfrm>
        <a:graphic>
          <a:graphicData uri="http://schemas.openxmlformats.org/presentationml/2006/ole">
            <mc:AlternateContent xmlns:mc="http://schemas.openxmlformats.org/markup-compatibility/2006">
              <mc:Choice xmlns:v="urn:schemas-microsoft-com:vml" Requires="v">
                <p:oleObj name="公式" r:id="rId3" imgW="888614" imgH="431613" progId="Equation.3">
                  <p:embed/>
                </p:oleObj>
              </mc:Choice>
              <mc:Fallback>
                <p:oleObj name="公式" r:id="rId3" imgW="888614" imgH="431613" progId="Equation.3">
                  <p:embed/>
                  <p:pic>
                    <p:nvPicPr>
                      <p:cNvPr id="489476" name="Object 4">
                        <a:extLst>
                          <a:ext uri="{FF2B5EF4-FFF2-40B4-BE49-F238E27FC236}">
                            <a16:creationId xmlns:a16="http://schemas.microsoft.com/office/drawing/2014/main" id="{41A62D78-80EB-4438-AD26-0770D175AC3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9" y="4292601"/>
                        <a:ext cx="25542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Effect transition="in" filter="wipe(up)">
                                      <p:cBhvr>
                                        <p:cTn id="7" dur="500"/>
                                        <p:tgtEl>
                                          <p:spTgt spid="48947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89475">
                                            <p:txEl>
                                              <p:pRg st="1" end="1"/>
                                            </p:txEl>
                                          </p:spTgt>
                                        </p:tgtEl>
                                        <p:attrNameLst>
                                          <p:attrName>style.visibility</p:attrName>
                                        </p:attrNameLst>
                                      </p:cBhvr>
                                      <p:to>
                                        <p:strVal val="visible"/>
                                      </p:to>
                                    </p:set>
                                    <p:animEffect transition="in" filter="wipe(up)">
                                      <p:cBhvr>
                                        <p:cTn id="10" dur="500"/>
                                        <p:tgtEl>
                                          <p:spTgt spid="48947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89476"/>
                                        </p:tgtEl>
                                        <p:attrNameLst>
                                          <p:attrName>style.visibility</p:attrName>
                                        </p:attrNameLst>
                                      </p:cBhvr>
                                      <p:to>
                                        <p:strVal val="visible"/>
                                      </p:to>
                                    </p:set>
                                    <p:animEffect transition="in" filter="box(in)">
                                      <p:cBhvr>
                                        <p:cTn id="13" dur="500"/>
                                        <p:tgtEl>
                                          <p:spTgt spid="4894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89475">
                                            <p:txEl>
                                              <p:pRg st="4" end="4"/>
                                            </p:txEl>
                                          </p:spTgt>
                                        </p:tgtEl>
                                        <p:attrNameLst>
                                          <p:attrName>style.visibility</p:attrName>
                                        </p:attrNameLst>
                                      </p:cBhvr>
                                      <p:to>
                                        <p:strVal val="visible"/>
                                      </p:to>
                                    </p:set>
                                    <p:animEffect transition="in" filter="wipe(up)">
                                      <p:cBhvr>
                                        <p:cTn id="18" dur="500"/>
                                        <p:tgtEl>
                                          <p:spTgt spid="489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49E8E66F-2765-49B6-9CC2-1FBD686FD006}"/>
              </a:ext>
            </a:extLst>
          </p:cNvPr>
          <p:cNvSpPr>
            <a:spLocks noGrp="1" noChangeArrowheads="1"/>
          </p:cNvSpPr>
          <p:nvPr>
            <p:ph type="title"/>
          </p:nvPr>
        </p:nvSpPr>
        <p:spPr bwMode="auto">
          <a:xfrm>
            <a:off x="2208213" y="692150"/>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二叉树期权定价：看跌期权</a:t>
            </a:r>
            <a:endParaRPr lang="en-US" altLang="zh-CN" dirty="0">
              <a:effectLst>
                <a:outerShdw blurRad="38100" dist="38100" dir="2700000" algn="tl">
                  <a:srgbClr val="C0C0C0"/>
                </a:outerShdw>
              </a:effectLst>
              <a:ea typeface="宋体" pitchFamily="2" charset="-122"/>
            </a:endParaRPr>
          </a:p>
        </p:txBody>
      </p:sp>
      <p:sp>
        <p:nvSpPr>
          <p:cNvPr id="491523" name="Rectangle 3">
            <a:extLst>
              <a:ext uri="{FF2B5EF4-FFF2-40B4-BE49-F238E27FC236}">
                <a16:creationId xmlns:a16="http://schemas.microsoft.com/office/drawing/2014/main" id="{A67DD287-2577-421E-B99C-6AD34D1C03DE}"/>
              </a:ext>
            </a:extLst>
          </p:cNvPr>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r>
              <a:rPr lang="zh-CN" altLang="en-US" sz="2800" b="1">
                <a:ea typeface="宋体" panose="02010600030101010101" pitchFamily="2" charset="-122"/>
              </a:rPr>
              <a:t>结论</a:t>
            </a:r>
            <a:r>
              <a:rPr lang="en-US" altLang="zh-CN" sz="2800" b="1">
                <a:ea typeface="宋体" panose="02010600030101010101" pitchFamily="2" charset="-122"/>
              </a:rPr>
              <a:t>:</a:t>
            </a:r>
          </a:p>
          <a:p>
            <a:pPr lvl="1">
              <a:spcAft>
                <a:spcPct val="20000"/>
              </a:spcAft>
            </a:pPr>
            <a:r>
              <a:rPr lang="zh-CN" altLang="en-US">
                <a:ea typeface="宋体" panose="02010600030101010101" pitchFamily="2" charset="-122"/>
              </a:rPr>
              <a:t>现在我们将参数</a:t>
            </a:r>
            <a:r>
              <a:rPr lang="en-US" altLang="zh-CN">
                <a:ea typeface="宋体" panose="02010600030101010101" pitchFamily="2" charset="-122"/>
              </a:rPr>
              <a:t>x=1/2</a:t>
            </a:r>
            <a:r>
              <a:rPr lang="zh-CN" altLang="en-US">
                <a:ea typeface="宋体" panose="02010600030101010101" pitchFamily="2" charset="-122"/>
              </a:rPr>
              <a:t>，</a:t>
            </a:r>
            <a:r>
              <a:rPr lang="en-US" altLang="zh-CN">
                <a:ea typeface="宋体" panose="02010600030101010101" pitchFamily="2" charset="-122"/>
              </a:rPr>
              <a:t>y=60</a:t>
            </a:r>
            <a:r>
              <a:rPr lang="zh-CN" altLang="en-US">
                <a:ea typeface="宋体" panose="02010600030101010101" pitchFamily="2" charset="-122"/>
              </a:rPr>
              <a:t>代入方程中</a:t>
            </a:r>
            <a:endParaRPr lang="en-US" altLang="zh-CN">
              <a:ea typeface="宋体" panose="02010600030101010101" pitchFamily="2" charset="-122"/>
            </a:endParaRPr>
          </a:p>
          <a:p>
            <a:pPr lvl="1"/>
            <a:endParaRPr lang="en-US" altLang="zh-CN">
              <a:ea typeface="宋体" panose="02010600030101010101" pitchFamily="2" charset="-122"/>
            </a:endParaRPr>
          </a:p>
          <a:p>
            <a:pPr lvl="1">
              <a:spcBef>
                <a:spcPct val="40000"/>
              </a:spcBef>
            </a:pPr>
            <a:endParaRPr lang="en-US" altLang="zh-CN">
              <a:ea typeface="宋体" panose="02010600030101010101" pitchFamily="2" charset="-122"/>
            </a:endParaRPr>
          </a:p>
          <a:p>
            <a:pPr lvl="1">
              <a:spcBef>
                <a:spcPct val="40000"/>
              </a:spcBef>
            </a:pPr>
            <a:r>
              <a:rPr lang="zh-CN" altLang="en-US">
                <a:ea typeface="宋体" panose="02010600030101010101" pitchFamily="2" charset="-122"/>
              </a:rPr>
              <a:t>得到</a:t>
            </a:r>
            <a:r>
              <a:rPr lang="en-US" altLang="zh-CN">
                <a:ea typeface="宋体" panose="02010600030101010101" pitchFamily="2" charset="-122"/>
              </a:rPr>
              <a:t>:</a:t>
            </a:r>
          </a:p>
        </p:txBody>
      </p:sp>
      <p:graphicFrame>
        <p:nvGraphicFramePr>
          <p:cNvPr id="491524" name="Object 4">
            <a:extLst>
              <a:ext uri="{FF2B5EF4-FFF2-40B4-BE49-F238E27FC236}">
                <a16:creationId xmlns:a16="http://schemas.microsoft.com/office/drawing/2014/main" id="{CC1CEEF2-0032-4EAB-B19B-35EFDF43BA88}"/>
              </a:ext>
            </a:extLst>
          </p:cNvPr>
          <p:cNvGraphicFramePr>
            <a:graphicFrameLocks/>
          </p:cNvGraphicFramePr>
          <p:nvPr/>
        </p:nvGraphicFramePr>
        <p:xfrm>
          <a:off x="4727575" y="3355975"/>
          <a:ext cx="2305050" cy="1081088"/>
        </p:xfrm>
        <a:graphic>
          <a:graphicData uri="http://schemas.openxmlformats.org/presentationml/2006/ole">
            <mc:AlternateContent xmlns:mc="http://schemas.openxmlformats.org/markup-compatibility/2006">
              <mc:Choice xmlns:v="urn:schemas-microsoft-com:vml" Requires="v">
                <p:oleObj name="Equation" r:id="rId3" imgW="914003" imgH="406224" progId="Equation.DSMT4">
                  <p:embed/>
                </p:oleObj>
              </mc:Choice>
              <mc:Fallback>
                <p:oleObj name="Equation" r:id="rId3" imgW="914003" imgH="406224" progId="Equation.DSMT4">
                  <p:embed/>
                  <p:pic>
                    <p:nvPicPr>
                      <p:cNvPr id="491524" name="Object 4">
                        <a:extLst>
                          <a:ext uri="{FF2B5EF4-FFF2-40B4-BE49-F238E27FC236}">
                            <a16:creationId xmlns:a16="http://schemas.microsoft.com/office/drawing/2014/main" id="{CC1CEEF2-0032-4EAB-B19B-35EFDF43BA8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3355975"/>
                        <a:ext cx="230505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25" name="Object 5">
            <a:extLst>
              <a:ext uri="{FF2B5EF4-FFF2-40B4-BE49-F238E27FC236}">
                <a16:creationId xmlns:a16="http://schemas.microsoft.com/office/drawing/2014/main" id="{F16E3DE2-606B-42EE-8AED-8B11FD4977A7}"/>
              </a:ext>
            </a:extLst>
          </p:cNvPr>
          <p:cNvGraphicFramePr>
            <a:graphicFrameLocks/>
          </p:cNvGraphicFramePr>
          <p:nvPr/>
        </p:nvGraphicFramePr>
        <p:xfrm>
          <a:off x="4079876" y="4868864"/>
          <a:ext cx="3744913" cy="923925"/>
        </p:xfrm>
        <a:graphic>
          <a:graphicData uri="http://schemas.openxmlformats.org/presentationml/2006/ole">
            <mc:AlternateContent xmlns:mc="http://schemas.openxmlformats.org/markup-compatibility/2006">
              <mc:Choice xmlns:v="urn:schemas-microsoft-com:vml" Requires="v">
                <p:oleObj name="Equation" r:id="rId5" imgW="1574117" imgH="355446" progId="Equation.DSMT4">
                  <p:embed/>
                </p:oleObj>
              </mc:Choice>
              <mc:Fallback>
                <p:oleObj name="Equation" r:id="rId5" imgW="1574117" imgH="355446" progId="Equation.DSMT4">
                  <p:embed/>
                  <p:pic>
                    <p:nvPicPr>
                      <p:cNvPr id="491525" name="Object 5">
                        <a:extLst>
                          <a:ext uri="{FF2B5EF4-FFF2-40B4-BE49-F238E27FC236}">
                            <a16:creationId xmlns:a16="http://schemas.microsoft.com/office/drawing/2014/main" id="{F16E3DE2-606B-42EE-8AED-8B11FD4977A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6" y="4868864"/>
                        <a:ext cx="37449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animEffect transition="in" filter="wipe(up)">
                                      <p:cBhvr>
                                        <p:cTn id="7" dur="500"/>
                                        <p:tgtEl>
                                          <p:spTgt spid="491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1523">
                                            <p:txEl>
                                              <p:pRg st="1" end="1"/>
                                            </p:txEl>
                                          </p:spTgt>
                                        </p:tgtEl>
                                        <p:attrNameLst>
                                          <p:attrName>style.visibility</p:attrName>
                                        </p:attrNameLst>
                                      </p:cBhvr>
                                      <p:to>
                                        <p:strVal val="visible"/>
                                      </p:to>
                                    </p:set>
                                    <p:animEffect transition="in" filter="wipe(up)">
                                      <p:cBhvr>
                                        <p:cTn id="12" dur="500"/>
                                        <p:tgtEl>
                                          <p:spTgt spid="4915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91524"/>
                                        </p:tgtEl>
                                        <p:attrNameLst>
                                          <p:attrName>style.visibility</p:attrName>
                                        </p:attrNameLst>
                                      </p:cBhvr>
                                      <p:to>
                                        <p:strVal val="visible"/>
                                      </p:to>
                                    </p:set>
                                    <p:animEffect transition="in" filter="box(in)">
                                      <p:cBhvr>
                                        <p:cTn id="15" dur="500"/>
                                        <p:tgtEl>
                                          <p:spTgt spid="4915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91523">
                                            <p:txEl>
                                              <p:pRg st="4" end="4"/>
                                            </p:txEl>
                                          </p:spTgt>
                                        </p:tgtEl>
                                        <p:attrNameLst>
                                          <p:attrName>style.visibility</p:attrName>
                                        </p:attrNameLst>
                                      </p:cBhvr>
                                      <p:to>
                                        <p:strVal val="visible"/>
                                      </p:to>
                                    </p:set>
                                    <p:animEffect transition="in" filter="wipe(up)">
                                      <p:cBhvr>
                                        <p:cTn id="20" dur="500"/>
                                        <p:tgtEl>
                                          <p:spTgt spid="49152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91525"/>
                                        </p:tgtEl>
                                        <p:attrNameLst>
                                          <p:attrName>style.visibility</p:attrName>
                                        </p:attrNameLst>
                                      </p:cBhvr>
                                      <p:to>
                                        <p:strVal val="visible"/>
                                      </p:to>
                                    </p:set>
                                    <p:animEffect transition="in" filter="blinds(horizontal)">
                                      <p:cBhvr>
                                        <p:cTn id="23" dur="500"/>
                                        <p:tgtEl>
                                          <p:spTgt spid="49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5ACE45C4-9DB4-49A4-BCF2-4D9F1089C2FB}"/>
              </a:ext>
            </a:extLst>
          </p:cNvPr>
          <p:cNvSpPr>
            <a:spLocks noGrp="1" noChangeArrowheads="1"/>
          </p:cNvSpPr>
          <p:nvPr>
            <p:ph type="title"/>
          </p:nvPr>
        </p:nvSpPr>
        <p:spPr bwMode="auto">
          <a:xfrm>
            <a:off x="1919289" y="908050"/>
            <a:ext cx="8353425"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布莱克</a:t>
            </a:r>
            <a:r>
              <a:rPr lang="en-US" altLang="zh-CN" sz="3600" dirty="0">
                <a:effectLst>
                  <a:outerShdw blurRad="38100" dist="38100" dir="2700000" algn="tl">
                    <a:srgbClr val="C0C0C0"/>
                  </a:outerShdw>
                </a:effectLst>
                <a:ea typeface="宋体" pitchFamily="2" charset="-122"/>
              </a:rPr>
              <a:t>-</a:t>
            </a:r>
            <a:r>
              <a:rPr lang="zh-CN" altLang="en-US" sz="3600" dirty="0">
                <a:effectLst>
                  <a:outerShdw blurRad="38100" dist="38100" dir="2700000" algn="tl">
                    <a:srgbClr val="C0C0C0"/>
                  </a:outerShdw>
                </a:effectLst>
                <a:ea typeface="宋体" pitchFamily="2" charset="-122"/>
              </a:rPr>
              <a:t>斯科尔模型（</a:t>
            </a:r>
            <a:r>
              <a:rPr lang="en-US" altLang="zh-CN" sz="3600" dirty="0">
                <a:effectLst>
                  <a:outerShdw blurRad="38100" dist="38100" dir="2700000" algn="tl">
                    <a:srgbClr val="C0C0C0"/>
                  </a:outerShdw>
                </a:effectLst>
                <a:ea typeface="宋体" pitchFamily="2" charset="-122"/>
              </a:rPr>
              <a:t> Black-Scholes </a:t>
            </a:r>
            <a:r>
              <a:rPr lang="zh-CN" altLang="en-US" sz="3600" dirty="0">
                <a:effectLst>
                  <a:outerShdw blurRad="38100" dist="38100" dir="2700000" algn="tl">
                    <a:srgbClr val="C0C0C0"/>
                  </a:outerShdw>
                </a:effectLst>
                <a:ea typeface="宋体" pitchFamily="2" charset="-122"/>
              </a:rPr>
              <a:t>）</a:t>
            </a:r>
            <a:br>
              <a:rPr lang="en-US" altLang="zh-CN" sz="3600" dirty="0">
                <a:effectLst>
                  <a:outerShdw blurRad="38100" dist="38100" dir="2700000" algn="tl">
                    <a:srgbClr val="C0C0C0"/>
                  </a:outerShdw>
                </a:effectLst>
                <a:ea typeface="宋体" pitchFamily="2" charset="-122"/>
              </a:rPr>
            </a:br>
            <a:r>
              <a:rPr lang="zh-CN" altLang="en-US" sz="3600" dirty="0">
                <a:effectLst>
                  <a:outerShdw blurRad="38100" dist="38100" dir="2700000" algn="tl">
                    <a:srgbClr val="C0C0C0"/>
                  </a:outerShdw>
                </a:effectLst>
                <a:ea typeface="宋体" pitchFamily="2" charset="-122"/>
              </a:rPr>
              <a:t>二叉树模型的极限情形</a:t>
            </a:r>
            <a:endParaRPr lang="en-US" altLang="zh-CN" sz="3600" dirty="0">
              <a:effectLst>
                <a:outerShdw blurRad="38100" dist="38100" dir="2700000" algn="tl">
                  <a:srgbClr val="C0C0C0"/>
                </a:outerShdw>
              </a:effectLst>
              <a:ea typeface="宋体" pitchFamily="2" charset="-122"/>
            </a:endParaRPr>
          </a:p>
        </p:txBody>
      </p:sp>
      <p:sp>
        <p:nvSpPr>
          <p:cNvPr id="503811" name="Rectangle 3">
            <a:extLst>
              <a:ext uri="{FF2B5EF4-FFF2-40B4-BE49-F238E27FC236}">
                <a16:creationId xmlns:a16="http://schemas.microsoft.com/office/drawing/2014/main" id="{69D1274D-45C4-4172-B67D-552E35E90613}"/>
              </a:ext>
            </a:extLst>
          </p:cNvPr>
          <p:cNvSpPr>
            <a:spLocks noGrp="1" noChangeArrowheads="1"/>
          </p:cNvSpPr>
          <p:nvPr>
            <p:ph type="body" sz="half" idx="1"/>
          </p:nvPr>
        </p:nvSpPr>
        <p:spPr>
          <a:xfrm>
            <a:off x="2019300" y="2271712"/>
            <a:ext cx="7924800" cy="3087688"/>
          </a:xfrm>
          <a:noFill/>
        </p:spPr>
        <p:txBody>
          <a:bodyPr vert="horz" wrap="square" lIns="92075" tIns="46038" rIns="92075" bIns="46038" numCol="1" anchor="t" anchorCtr="0" compatLnSpc="1">
            <a:prstTxWarp prst="textNoShape">
              <a:avLst/>
            </a:prstTxWarp>
          </a:bodyPr>
          <a:lstStyle/>
          <a:p>
            <a:pPr marL="441325" indent="-441325">
              <a:lnSpc>
                <a:spcPct val="125000"/>
              </a:lnSpc>
            </a:pPr>
            <a:r>
              <a:rPr lang="zh-CN" altLang="en-US" sz="2600" b="1" dirty="0">
                <a:ea typeface="宋体" panose="02010600030101010101" pitchFamily="2" charset="-122"/>
              </a:rPr>
              <a:t>人们可以连续地、无代价地调整复制资产组合。</a:t>
            </a:r>
            <a:endParaRPr lang="en-US" altLang="zh-CN" sz="2600" b="1" dirty="0">
              <a:ea typeface="宋体" panose="02010600030101010101" pitchFamily="2" charset="-122"/>
            </a:endParaRPr>
          </a:p>
          <a:p>
            <a:pPr marL="441325" indent="-441325">
              <a:lnSpc>
                <a:spcPct val="125000"/>
              </a:lnSpc>
            </a:pPr>
            <a:r>
              <a:rPr lang="zh-CN" altLang="en-US" sz="2600" b="1" dirty="0">
                <a:ea typeface="宋体" panose="02010600030101010101" pitchFamily="2" charset="-122"/>
              </a:rPr>
              <a:t>当二叉树模型中的决策区间逐渐变短时，由二叉树模型得到的期权价格接近</a:t>
            </a:r>
            <a:r>
              <a:rPr lang="en-US" altLang="zh-CN" sz="2600" b="1" dirty="0">
                <a:ea typeface="宋体" panose="02010600030101010101" pitchFamily="2" charset="-122"/>
              </a:rPr>
              <a:t>Black-Scholes</a:t>
            </a:r>
            <a:r>
              <a:rPr lang="zh-CN" altLang="en-US" sz="2600" b="1" dirty="0">
                <a:ea typeface="宋体" panose="02010600030101010101" pitchFamily="2" charset="-122"/>
              </a:rPr>
              <a:t>模型所得到的期权价格。</a:t>
            </a:r>
            <a:endParaRPr lang="en-US" altLang="zh-CN" sz="2600" b="1" dirty="0">
              <a:ea typeface="宋体" panose="02010600030101010101" pitchFamily="2" charset="-122"/>
            </a:endParaRPr>
          </a:p>
        </p:txBody>
      </p:sp>
      <p:sp>
        <p:nvSpPr>
          <p:cNvPr id="2" name="文本框 1">
            <a:extLst>
              <a:ext uri="{FF2B5EF4-FFF2-40B4-BE49-F238E27FC236}">
                <a16:creationId xmlns:a16="http://schemas.microsoft.com/office/drawing/2014/main" id="{BBDB2B50-9852-42EC-AA45-11D4AF1B5DD0}"/>
              </a:ext>
            </a:extLst>
          </p:cNvPr>
          <p:cNvSpPr txBox="1"/>
          <p:nvPr/>
        </p:nvSpPr>
        <p:spPr>
          <a:xfrm>
            <a:off x="2533650" y="4857750"/>
            <a:ext cx="7277100" cy="1200329"/>
          </a:xfrm>
          <a:prstGeom prst="rect">
            <a:avLst/>
          </a:prstGeom>
          <a:noFill/>
        </p:spPr>
        <p:txBody>
          <a:bodyPr wrap="square" rtlCol="0">
            <a:spAutoFit/>
          </a:bodyPr>
          <a:lstStyle/>
          <a:p>
            <a:pPr algn="just"/>
            <a:r>
              <a:rPr lang="zh-CN" altLang="en-US" dirty="0"/>
              <a:t>小资料：</a:t>
            </a:r>
            <a:r>
              <a:rPr lang="en-US" altLang="zh-CN" dirty="0"/>
              <a:t>Black-Scholes</a:t>
            </a:r>
            <a:r>
              <a:rPr lang="zh-CN" altLang="en-US" dirty="0"/>
              <a:t>的论文被几本杂志拒绝后，终于在</a:t>
            </a:r>
            <a:r>
              <a:rPr lang="en-US" altLang="zh-CN" dirty="0"/>
              <a:t>1973</a:t>
            </a:r>
            <a:r>
              <a:rPr lang="zh-CN" altLang="en-US" dirty="0"/>
              <a:t>年发表了。</a:t>
            </a:r>
            <a:r>
              <a:rPr lang="en-US" altLang="zh-CN" dirty="0"/>
              <a:t>Merton</a:t>
            </a:r>
            <a:r>
              <a:rPr lang="zh-CN" altLang="en-US" dirty="0"/>
              <a:t>（</a:t>
            </a:r>
            <a:r>
              <a:rPr lang="en-US" altLang="zh-CN" dirty="0"/>
              <a:t>1973</a:t>
            </a:r>
            <a:r>
              <a:rPr lang="zh-CN" altLang="en-US" dirty="0"/>
              <a:t>）对他们的模型作出了拓展，提供了更深刻的见解。</a:t>
            </a:r>
            <a:r>
              <a:rPr lang="en-US" altLang="zh-CN" dirty="0"/>
              <a:t>Scholes</a:t>
            </a:r>
            <a:r>
              <a:rPr lang="zh-CN" altLang="en-US" dirty="0"/>
              <a:t>和</a:t>
            </a:r>
            <a:r>
              <a:rPr lang="en-US" altLang="zh-CN" dirty="0"/>
              <a:t>Merton</a:t>
            </a:r>
            <a:r>
              <a:rPr lang="zh-CN" altLang="en-US" dirty="0"/>
              <a:t>获得</a:t>
            </a:r>
            <a:r>
              <a:rPr lang="en-US" altLang="zh-CN" dirty="0"/>
              <a:t>1997</a:t>
            </a:r>
            <a:r>
              <a:rPr lang="zh-CN" altLang="en-US" dirty="0"/>
              <a:t>年诺贝尔经济学奖，而</a:t>
            </a:r>
            <a:r>
              <a:rPr lang="en-US" altLang="zh-CN" dirty="0"/>
              <a:t>Black</a:t>
            </a:r>
            <a:r>
              <a:rPr lang="zh-CN" altLang="en-US" dirty="0"/>
              <a:t>因为已于</a:t>
            </a:r>
            <a:r>
              <a:rPr lang="en-US" altLang="zh-CN" dirty="0"/>
              <a:t>1995</a:t>
            </a:r>
            <a:r>
              <a:rPr lang="zh-CN" altLang="en-US" dirty="0"/>
              <a:t>年去世，未能获奖。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wipe(up)">
                                      <p:cBhvr>
                                        <p:cTn id="7" dur="500"/>
                                        <p:tgtEl>
                                          <p:spTgt spid="503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3811">
                                            <p:txEl>
                                              <p:pRg st="1" end="1"/>
                                            </p:txEl>
                                          </p:spTgt>
                                        </p:tgtEl>
                                        <p:attrNameLst>
                                          <p:attrName>style.visibility</p:attrName>
                                        </p:attrNameLst>
                                      </p:cBhvr>
                                      <p:to>
                                        <p:strVal val="visible"/>
                                      </p:to>
                                    </p:set>
                                    <p:animEffect transition="in" filter="wipe(up)">
                                      <p:cBhvr>
                                        <p:cTn id="12" dur="500"/>
                                        <p:tgtEl>
                                          <p:spTgt spid="503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autoUpdateAnimBg="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AD4A2C2F-BBAE-4F74-ACB2-2ED1B5FA44AA}"/>
              </a:ext>
            </a:extLst>
          </p:cNvPr>
          <p:cNvSpPr>
            <a:spLocks noGrp="1" noChangeArrowheads="1"/>
          </p:cNvSpPr>
          <p:nvPr>
            <p:ph type="title"/>
          </p:nvPr>
        </p:nvSpPr>
        <p:spPr bwMode="auto">
          <a:xfrm>
            <a:off x="2081213" y="647700"/>
            <a:ext cx="80772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不支付股利的布莱克</a:t>
            </a:r>
            <a:r>
              <a:rPr lang="en-US" altLang="zh-CN" sz="4000" dirty="0">
                <a:effectLst>
                  <a:outerShdw blurRad="38100" dist="38100" dir="2700000" algn="tl">
                    <a:srgbClr val="C0C0C0"/>
                  </a:outerShdw>
                </a:effectLst>
                <a:ea typeface="宋体" pitchFamily="2" charset="-122"/>
              </a:rPr>
              <a:t>-</a:t>
            </a:r>
            <a:r>
              <a:rPr lang="zh-CN" altLang="en-US" sz="4000" dirty="0">
                <a:effectLst>
                  <a:outerShdw blurRad="38100" dist="38100" dir="2700000" algn="tl">
                    <a:srgbClr val="C0C0C0"/>
                  </a:outerShdw>
                </a:effectLst>
                <a:ea typeface="宋体" pitchFamily="2" charset="-122"/>
              </a:rPr>
              <a:t>斯科尔斯模型</a:t>
            </a:r>
            <a:endParaRPr lang="en-US" altLang="zh-CN" sz="3200" b="1" i="1" dirty="0">
              <a:effectLst>
                <a:outerShdw blurRad="38100" dist="38100" dir="2700000" algn="tl">
                  <a:srgbClr val="C0C0C0"/>
                </a:outerShdw>
              </a:effectLst>
              <a:latin typeface="楷体_GB2312" pitchFamily="49" charset="-122"/>
              <a:ea typeface="楷体_GB2312" pitchFamily="49" charset="-122"/>
            </a:endParaRPr>
          </a:p>
        </p:txBody>
      </p:sp>
      <p:grpSp>
        <p:nvGrpSpPr>
          <p:cNvPr id="2" name="Group 3">
            <a:extLst>
              <a:ext uri="{FF2B5EF4-FFF2-40B4-BE49-F238E27FC236}">
                <a16:creationId xmlns:a16="http://schemas.microsoft.com/office/drawing/2014/main" id="{241BAC4C-D42A-42C7-AF0E-E5D2513411A1}"/>
              </a:ext>
            </a:extLst>
          </p:cNvPr>
          <p:cNvGrpSpPr>
            <a:grpSpLocks/>
          </p:cNvGrpSpPr>
          <p:nvPr/>
        </p:nvGrpSpPr>
        <p:grpSpPr bwMode="auto">
          <a:xfrm>
            <a:off x="2640013" y="1987550"/>
            <a:ext cx="3136900" cy="1106488"/>
            <a:chOff x="476" y="2778"/>
            <a:chExt cx="1976" cy="697"/>
          </a:xfrm>
        </p:grpSpPr>
        <p:sp>
          <p:nvSpPr>
            <p:cNvPr id="218233" name="Rectangle 4">
              <a:extLst>
                <a:ext uri="{FF2B5EF4-FFF2-40B4-BE49-F238E27FC236}">
                  <a16:creationId xmlns:a16="http://schemas.microsoft.com/office/drawing/2014/main" id="{4EDABDE6-859C-4D3E-8F15-999D149EE404}"/>
                </a:ext>
              </a:extLst>
            </p:cNvPr>
            <p:cNvSpPr>
              <a:spLocks noChangeArrowheads="1"/>
            </p:cNvSpPr>
            <p:nvPr/>
          </p:nvSpPr>
          <p:spPr bwMode="auto">
            <a:xfrm>
              <a:off x="1993" y="3118"/>
              <a:ext cx="459" cy="357"/>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34" name="AutoShape 5">
              <a:extLst>
                <a:ext uri="{FF2B5EF4-FFF2-40B4-BE49-F238E27FC236}">
                  <a16:creationId xmlns:a16="http://schemas.microsoft.com/office/drawing/2014/main" id="{9475CE1C-464C-41A9-BE72-56A964EDFBCD}"/>
                </a:ext>
              </a:extLst>
            </p:cNvPr>
            <p:cNvSpPr>
              <a:spLocks/>
            </p:cNvSpPr>
            <p:nvPr/>
          </p:nvSpPr>
          <p:spPr bwMode="auto">
            <a:xfrm>
              <a:off x="476" y="2778"/>
              <a:ext cx="726" cy="448"/>
            </a:xfrm>
            <a:prstGeom prst="borderCallout2">
              <a:avLst>
                <a:gd name="adj1" fmla="val 16069"/>
                <a:gd name="adj2" fmla="val 106611"/>
                <a:gd name="adj3" fmla="val 16069"/>
                <a:gd name="adj4" fmla="val 155236"/>
                <a:gd name="adj5" fmla="val 77903"/>
                <a:gd name="adj6" fmla="val 208264"/>
              </a:avLst>
            </a:prstGeom>
            <a:noFill/>
            <a:ln w="508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Shares </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of Stock</a:t>
              </a:r>
            </a:p>
          </p:txBody>
        </p:sp>
      </p:grpSp>
      <p:grpSp>
        <p:nvGrpSpPr>
          <p:cNvPr id="3" name="Group 6">
            <a:extLst>
              <a:ext uri="{FF2B5EF4-FFF2-40B4-BE49-F238E27FC236}">
                <a16:creationId xmlns:a16="http://schemas.microsoft.com/office/drawing/2014/main" id="{4549B693-9822-434D-B9DF-177AE944C804}"/>
              </a:ext>
            </a:extLst>
          </p:cNvPr>
          <p:cNvGrpSpPr>
            <a:grpSpLocks/>
          </p:cNvGrpSpPr>
          <p:nvPr/>
        </p:nvGrpSpPr>
        <p:grpSpPr bwMode="auto">
          <a:xfrm>
            <a:off x="6743700" y="1916113"/>
            <a:ext cx="3384550" cy="1223962"/>
            <a:chOff x="3243" y="981"/>
            <a:chExt cx="2041" cy="741"/>
          </a:xfrm>
        </p:grpSpPr>
        <p:sp>
          <p:nvSpPr>
            <p:cNvPr id="218231" name="AutoShape 7">
              <a:extLst>
                <a:ext uri="{FF2B5EF4-FFF2-40B4-BE49-F238E27FC236}">
                  <a16:creationId xmlns:a16="http://schemas.microsoft.com/office/drawing/2014/main" id="{0ABA6397-C6F5-4DB0-B857-8048173264A0}"/>
                </a:ext>
              </a:extLst>
            </p:cNvPr>
            <p:cNvSpPr>
              <a:spLocks/>
            </p:cNvSpPr>
            <p:nvPr/>
          </p:nvSpPr>
          <p:spPr bwMode="auto">
            <a:xfrm>
              <a:off x="4616" y="981"/>
              <a:ext cx="668" cy="453"/>
            </a:xfrm>
            <a:prstGeom prst="borderCallout2">
              <a:avLst>
                <a:gd name="adj1" fmla="val 15894"/>
                <a:gd name="adj2" fmla="val -7185"/>
                <a:gd name="adj3" fmla="val 15894"/>
                <a:gd name="adj4" fmla="val -75750"/>
                <a:gd name="adj5" fmla="val 77264"/>
                <a:gd name="adj6" fmla="val -135329"/>
              </a:avLst>
            </a:prstGeom>
            <a:noFill/>
            <a:ln w="50800">
              <a:solidFill>
                <a:srgbClr val="FF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Shares </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of Bond</a:t>
              </a:r>
            </a:p>
          </p:txBody>
        </p:sp>
        <p:sp>
          <p:nvSpPr>
            <p:cNvPr id="218232" name="Rectangle 8">
              <a:extLst>
                <a:ext uri="{FF2B5EF4-FFF2-40B4-BE49-F238E27FC236}">
                  <a16:creationId xmlns:a16="http://schemas.microsoft.com/office/drawing/2014/main" id="{56DB44A1-2FEE-4CF6-AEE1-792C05E72061}"/>
                </a:ext>
              </a:extLst>
            </p:cNvPr>
            <p:cNvSpPr>
              <a:spLocks noChangeArrowheads="1"/>
            </p:cNvSpPr>
            <p:nvPr/>
          </p:nvSpPr>
          <p:spPr bwMode="auto">
            <a:xfrm>
              <a:off x="3243" y="1365"/>
              <a:ext cx="459" cy="357"/>
            </a:xfrm>
            <a:prstGeom prst="rect">
              <a:avLst/>
            </a:prstGeom>
            <a:noFill/>
            <a:ln w="38100">
              <a:solidFill>
                <a:srgbClr val="FF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grpSp>
      <p:grpSp>
        <p:nvGrpSpPr>
          <p:cNvPr id="218117" name="Group 9">
            <a:extLst>
              <a:ext uri="{FF2B5EF4-FFF2-40B4-BE49-F238E27FC236}">
                <a16:creationId xmlns:a16="http://schemas.microsoft.com/office/drawing/2014/main" id="{0A9C015C-CB93-46AE-9831-692A11657625}"/>
              </a:ext>
            </a:extLst>
          </p:cNvPr>
          <p:cNvGrpSpPr>
            <a:grpSpLocks/>
          </p:cNvGrpSpPr>
          <p:nvPr/>
        </p:nvGrpSpPr>
        <p:grpSpPr bwMode="auto">
          <a:xfrm>
            <a:off x="4151314" y="2492374"/>
            <a:ext cx="4029075" cy="1192462"/>
            <a:chOff x="1645" y="1344"/>
            <a:chExt cx="2475" cy="649"/>
          </a:xfrm>
        </p:grpSpPr>
        <p:sp>
          <p:nvSpPr>
            <p:cNvPr id="218194" name="Rectangle 10">
              <a:extLst>
                <a:ext uri="{FF2B5EF4-FFF2-40B4-BE49-F238E27FC236}">
                  <a16:creationId xmlns:a16="http://schemas.microsoft.com/office/drawing/2014/main" id="{C76CB41C-7F91-42DB-9E7C-35484100399E}"/>
                </a:ext>
              </a:extLst>
            </p:cNvPr>
            <p:cNvSpPr>
              <a:spLocks noChangeArrowheads="1"/>
            </p:cNvSpPr>
            <p:nvPr/>
          </p:nvSpPr>
          <p:spPr bwMode="auto">
            <a:xfrm>
              <a:off x="2335" y="1344"/>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5" name="Rectangle 11">
              <a:extLst>
                <a:ext uri="{FF2B5EF4-FFF2-40B4-BE49-F238E27FC236}">
                  <a16:creationId xmlns:a16="http://schemas.microsoft.com/office/drawing/2014/main" id="{87359E7B-670D-44A3-974E-11E84EE88971}"/>
                </a:ext>
              </a:extLst>
            </p:cNvPr>
            <p:cNvSpPr>
              <a:spLocks noChangeArrowheads="1"/>
            </p:cNvSpPr>
            <p:nvPr/>
          </p:nvSpPr>
          <p:spPr bwMode="auto">
            <a:xfrm>
              <a:off x="2571" y="1344"/>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6" name="Rectangle 12">
              <a:extLst>
                <a:ext uri="{FF2B5EF4-FFF2-40B4-BE49-F238E27FC236}">
                  <a16:creationId xmlns:a16="http://schemas.microsoft.com/office/drawing/2014/main" id="{31528B39-3E38-4698-A4DA-86DA8C2279AE}"/>
                </a:ext>
              </a:extLst>
            </p:cNvPr>
            <p:cNvSpPr>
              <a:spLocks noChangeArrowheads="1"/>
            </p:cNvSpPr>
            <p:nvPr/>
          </p:nvSpPr>
          <p:spPr bwMode="auto">
            <a:xfrm>
              <a:off x="3383" y="1344"/>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7" name="Rectangle 13">
              <a:extLst>
                <a:ext uri="{FF2B5EF4-FFF2-40B4-BE49-F238E27FC236}">
                  <a16:creationId xmlns:a16="http://schemas.microsoft.com/office/drawing/2014/main" id="{CACABB7F-2083-4747-A257-7DF474C4EB0B}"/>
                </a:ext>
              </a:extLst>
            </p:cNvPr>
            <p:cNvSpPr>
              <a:spLocks noChangeArrowheads="1"/>
            </p:cNvSpPr>
            <p:nvPr/>
          </p:nvSpPr>
          <p:spPr bwMode="auto">
            <a:xfrm>
              <a:off x="3640" y="1344"/>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8" name="Rectangle 14">
              <a:extLst>
                <a:ext uri="{FF2B5EF4-FFF2-40B4-BE49-F238E27FC236}">
                  <a16:creationId xmlns:a16="http://schemas.microsoft.com/office/drawing/2014/main" id="{916B93ED-C103-42FC-9352-EC0648436B17}"/>
                </a:ext>
              </a:extLst>
            </p:cNvPr>
            <p:cNvSpPr>
              <a:spLocks noChangeArrowheads="1"/>
            </p:cNvSpPr>
            <p:nvPr/>
          </p:nvSpPr>
          <p:spPr bwMode="auto">
            <a:xfrm>
              <a:off x="2442" y="1668"/>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9" name="Rectangle 15">
              <a:extLst>
                <a:ext uri="{FF2B5EF4-FFF2-40B4-BE49-F238E27FC236}">
                  <a16:creationId xmlns:a16="http://schemas.microsoft.com/office/drawing/2014/main" id="{5DB9E3BD-FA4B-4015-BC1D-67AE5BCE2573}"/>
                </a:ext>
              </a:extLst>
            </p:cNvPr>
            <p:cNvSpPr>
              <a:spLocks noChangeArrowheads="1"/>
            </p:cNvSpPr>
            <p:nvPr/>
          </p:nvSpPr>
          <p:spPr bwMode="auto">
            <a:xfrm>
              <a:off x="2820" y="1668"/>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0" name="Rectangle 16">
              <a:extLst>
                <a:ext uri="{FF2B5EF4-FFF2-40B4-BE49-F238E27FC236}">
                  <a16:creationId xmlns:a16="http://schemas.microsoft.com/office/drawing/2014/main" id="{5BF64672-982A-4B8E-9D0C-DB5F83FE1A05}"/>
                </a:ext>
              </a:extLst>
            </p:cNvPr>
            <p:cNvSpPr>
              <a:spLocks noChangeArrowheads="1"/>
            </p:cNvSpPr>
            <p:nvPr/>
          </p:nvSpPr>
          <p:spPr bwMode="auto">
            <a:xfrm>
              <a:off x="3635" y="1668"/>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1" name="Rectangle 17">
              <a:extLst>
                <a:ext uri="{FF2B5EF4-FFF2-40B4-BE49-F238E27FC236}">
                  <a16:creationId xmlns:a16="http://schemas.microsoft.com/office/drawing/2014/main" id="{D183DCA9-3134-4295-AAEC-1F31F677B8CE}"/>
                </a:ext>
              </a:extLst>
            </p:cNvPr>
            <p:cNvSpPr>
              <a:spLocks noChangeArrowheads="1"/>
            </p:cNvSpPr>
            <p:nvPr/>
          </p:nvSpPr>
          <p:spPr bwMode="auto">
            <a:xfrm>
              <a:off x="4034" y="1668"/>
              <a:ext cx="8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33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2" name="Rectangle 18">
              <a:extLst>
                <a:ext uri="{FF2B5EF4-FFF2-40B4-BE49-F238E27FC236}">
                  <a16:creationId xmlns:a16="http://schemas.microsoft.com/office/drawing/2014/main" id="{4523519D-923D-4518-9719-777AD5F702CE}"/>
                </a:ext>
              </a:extLst>
            </p:cNvPr>
            <p:cNvSpPr>
              <a:spLocks noChangeArrowheads="1"/>
            </p:cNvSpPr>
            <p:nvPr/>
          </p:nvSpPr>
          <p:spPr bwMode="auto">
            <a:xfrm>
              <a:off x="3948" y="1876"/>
              <a:ext cx="5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3" name="Rectangle 19">
              <a:extLst>
                <a:ext uri="{FF2B5EF4-FFF2-40B4-BE49-F238E27FC236}">
                  <a16:creationId xmlns:a16="http://schemas.microsoft.com/office/drawing/2014/main" id="{1078FD0F-D404-43B6-A2AE-0FFC1C8483B0}"/>
                </a:ext>
              </a:extLst>
            </p:cNvPr>
            <p:cNvSpPr>
              <a:spLocks noChangeArrowheads="1"/>
            </p:cNvSpPr>
            <p:nvPr/>
          </p:nvSpPr>
          <p:spPr bwMode="auto">
            <a:xfrm>
              <a:off x="2743" y="1876"/>
              <a:ext cx="5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4" name="Rectangle 20">
              <a:extLst>
                <a:ext uri="{FF2B5EF4-FFF2-40B4-BE49-F238E27FC236}">
                  <a16:creationId xmlns:a16="http://schemas.microsoft.com/office/drawing/2014/main" id="{2957D8A7-0288-4188-AB9B-9D489F3F5647}"/>
                </a:ext>
              </a:extLst>
            </p:cNvPr>
            <p:cNvSpPr>
              <a:spLocks noChangeArrowheads="1"/>
            </p:cNvSpPr>
            <p:nvPr/>
          </p:nvSpPr>
          <p:spPr bwMode="auto">
            <a:xfrm>
              <a:off x="3554" y="1553"/>
              <a:ext cx="5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5" name="Rectangle 21">
              <a:extLst>
                <a:ext uri="{FF2B5EF4-FFF2-40B4-BE49-F238E27FC236}">
                  <a16:creationId xmlns:a16="http://schemas.microsoft.com/office/drawing/2014/main" id="{D591FB6E-342A-457F-B141-2270E455E0F1}"/>
                </a:ext>
              </a:extLst>
            </p:cNvPr>
            <p:cNvSpPr>
              <a:spLocks noChangeArrowheads="1"/>
            </p:cNvSpPr>
            <p:nvPr/>
          </p:nvSpPr>
          <p:spPr bwMode="auto">
            <a:xfrm>
              <a:off x="2494" y="1553"/>
              <a:ext cx="5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6" name="Rectangle 22">
              <a:extLst>
                <a:ext uri="{FF2B5EF4-FFF2-40B4-BE49-F238E27FC236}">
                  <a16:creationId xmlns:a16="http://schemas.microsoft.com/office/drawing/2014/main" id="{FBF15F0E-7DC0-4C00-B42F-DBAA8A68A011}"/>
                </a:ext>
              </a:extLst>
            </p:cNvPr>
            <p:cNvSpPr>
              <a:spLocks noChangeArrowheads="1"/>
            </p:cNvSpPr>
            <p:nvPr/>
          </p:nvSpPr>
          <p:spPr bwMode="auto">
            <a:xfrm>
              <a:off x="3838" y="1755"/>
              <a:ext cx="9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7" name="Rectangle 23">
              <a:extLst>
                <a:ext uri="{FF2B5EF4-FFF2-40B4-BE49-F238E27FC236}">
                  <a16:creationId xmlns:a16="http://schemas.microsoft.com/office/drawing/2014/main" id="{9A5D10F6-AE15-41C4-A56A-440CD049F084}"/>
                </a:ext>
              </a:extLst>
            </p:cNvPr>
            <p:cNvSpPr>
              <a:spLocks noChangeArrowheads="1"/>
            </p:cNvSpPr>
            <p:nvPr/>
          </p:nvSpPr>
          <p:spPr bwMode="auto">
            <a:xfrm>
              <a:off x="3482" y="1755"/>
              <a:ext cx="14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8" name="Rectangle 24">
              <a:extLst>
                <a:ext uri="{FF2B5EF4-FFF2-40B4-BE49-F238E27FC236}">
                  <a16:creationId xmlns:a16="http://schemas.microsoft.com/office/drawing/2014/main" id="{A6C8597A-488D-4C32-A7E0-572448217686}"/>
                </a:ext>
              </a:extLst>
            </p:cNvPr>
            <p:cNvSpPr>
              <a:spLocks noChangeArrowheads="1"/>
            </p:cNvSpPr>
            <p:nvPr/>
          </p:nvSpPr>
          <p:spPr bwMode="auto">
            <a:xfrm>
              <a:off x="3051" y="1755"/>
              <a:ext cx="2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Ee</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09" name="Rectangle 25">
              <a:extLst>
                <a:ext uri="{FF2B5EF4-FFF2-40B4-BE49-F238E27FC236}">
                  <a16:creationId xmlns:a16="http://schemas.microsoft.com/office/drawing/2014/main" id="{166B3C14-949B-4400-A18F-6A93CBFB2FDD}"/>
                </a:ext>
              </a:extLst>
            </p:cNvPr>
            <p:cNvSpPr>
              <a:spLocks noChangeArrowheads="1"/>
            </p:cNvSpPr>
            <p:nvPr/>
          </p:nvSpPr>
          <p:spPr bwMode="auto">
            <a:xfrm>
              <a:off x="2644" y="1755"/>
              <a:ext cx="9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0" name="Rectangle 26">
              <a:extLst>
                <a:ext uri="{FF2B5EF4-FFF2-40B4-BE49-F238E27FC236}">
                  <a16:creationId xmlns:a16="http://schemas.microsoft.com/office/drawing/2014/main" id="{FFD661B8-4C68-42F3-B1A8-E43E60A30221}"/>
                </a:ext>
              </a:extLst>
            </p:cNvPr>
            <p:cNvSpPr>
              <a:spLocks noChangeArrowheads="1"/>
            </p:cNvSpPr>
            <p:nvPr/>
          </p:nvSpPr>
          <p:spPr bwMode="auto">
            <a:xfrm>
              <a:off x="2288" y="1755"/>
              <a:ext cx="14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1" name="Rectangle 27">
              <a:extLst>
                <a:ext uri="{FF2B5EF4-FFF2-40B4-BE49-F238E27FC236}">
                  <a16:creationId xmlns:a16="http://schemas.microsoft.com/office/drawing/2014/main" id="{78AEF0F4-9586-49CC-A0D2-775BA8380B87}"/>
                </a:ext>
              </a:extLst>
            </p:cNvPr>
            <p:cNvSpPr>
              <a:spLocks noChangeArrowheads="1"/>
            </p:cNvSpPr>
            <p:nvPr/>
          </p:nvSpPr>
          <p:spPr bwMode="auto">
            <a:xfrm>
              <a:off x="2151" y="1755"/>
              <a:ext cx="10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2" name="Rectangle 28">
              <a:extLst>
                <a:ext uri="{FF2B5EF4-FFF2-40B4-BE49-F238E27FC236}">
                  <a16:creationId xmlns:a16="http://schemas.microsoft.com/office/drawing/2014/main" id="{077D9394-804F-497C-B239-5B1F24364133}"/>
                </a:ext>
              </a:extLst>
            </p:cNvPr>
            <p:cNvSpPr>
              <a:spLocks noChangeArrowheads="1"/>
            </p:cNvSpPr>
            <p:nvPr/>
          </p:nvSpPr>
          <p:spPr bwMode="auto">
            <a:xfrm>
              <a:off x="1658" y="1755"/>
              <a:ext cx="12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3" name="Rectangle 29">
              <a:extLst>
                <a:ext uri="{FF2B5EF4-FFF2-40B4-BE49-F238E27FC236}">
                  <a16:creationId xmlns:a16="http://schemas.microsoft.com/office/drawing/2014/main" id="{4F070273-E678-4E76-B2ED-3FFC2AE5D1BE}"/>
                </a:ext>
              </a:extLst>
            </p:cNvPr>
            <p:cNvSpPr>
              <a:spLocks noChangeArrowheads="1"/>
            </p:cNvSpPr>
            <p:nvPr/>
          </p:nvSpPr>
          <p:spPr bwMode="auto">
            <a:xfrm>
              <a:off x="3444" y="1432"/>
              <a:ext cx="9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4" name="Rectangle 30">
              <a:extLst>
                <a:ext uri="{FF2B5EF4-FFF2-40B4-BE49-F238E27FC236}">
                  <a16:creationId xmlns:a16="http://schemas.microsoft.com/office/drawing/2014/main" id="{7631A8D2-22AE-444C-876B-0D5BDDD49F44}"/>
                </a:ext>
              </a:extLst>
            </p:cNvPr>
            <p:cNvSpPr>
              <a:spLocks noChangeArrowheads="1"/>
            </p:cNvSpPr>
            <p:nvPr/>
          </p:nvSpPr>
          <p:spPr bwMode="auto">
            <a:xfrm>
              <a:off x="3228" y="1432"/>
              <a:ext cx="14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5" name="Rectangle 31">
              <a:extLst>
                <a:ext uri="{FF2B5EF4-FFF2-40B4-BE49-F238E27FC236}">
                  <a16:creationId xmlns:a16="http://schemas.microsoft.com/office/drawing/2014/main" id="{10BFA2C6-D156-411B-B8AB-1B9C97857800}"/>
                </a:ext>
              </a:extLst>
            </p:cNvPr>
            <p:cNvSpPr>
              <a:spLocks noChangeArrowheads="1"/>
            </p:cNvSpPr>
            <p:nvPr/>
          </p:nvSpPr>
          <p:spPr bwMode="auto">
            <a:xfrm>
              <a:off x="2799" y="1432"/>
              <a:ext cx="2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Ee</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6" name="Rectangle 32">
              <a:extLst>
                <a:ext uri="{FF2B5EF4-FFF2-40B4-BE49-F238E27FC236}">
                  <a16:creationId xmlns:a16="http://schemas.microsoft.com/office/drawing/2014/main" id="{CA0DBD25-3257-4C4F-8F66-96170D6C43F9}"/>
                </a:ext>
              </a:extLst>
            </p:cNvPr>
            <p:cNvSpPr>
              <a:spLocks noChangeArrowheads="1"/>
            </p:cNvSpPr>
            <p:nvPr/>
          </p:nvSpPr>
          <p:spPr bwMode="auto">
            <a:xfrm>
              <a:off x="2395" y="1432"/>
              <a:ext cx="9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7" name="Rectangle 33">
              <a:extLst>
                <a:ext uri="{FF2B5EF4-FFF2-40B4-BE49-F238E27FC236}">
                  <a16:creationId xmlns:a16="http://schemas.microsoft.com/office/drawing/2014/main" id="{A0CB2E1F-694B-4103-94F0-4B0289A3D720}"/>
                </a:ext>
              </a:extLst>
            </p:cNvPr>
            <p:cNvSpPr>
              <a:spLocks noChangeArrowheads="1"/>
            </p:cNvSpPr>
            <p:nvPr/>
          </p:nvSpPr>
          <p:spPr bwMode="auto">
            <a:xfrm>
              <a:off x="2181" y="1432"/>
              <a:ext cx="14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8" name="Rectangle 34">
              <a:extLst>
                <a:ext uri="{FF2B5EF4-FFF2-40B4-BE49-F238E27FC236}">
                  <a16:creationId xmlns:a16="http://schemas.microsoft.com/office/drawing/2014/main" id="{F97060B7-681C-4DFD-A66A-F23557941D33}"/>
                </a:ext>
              </a:extLst>
            </p:cNvPr>
            <p:cNvSpPr>
              <a:spLocks noChangeArrowheads="1"/>
            </p:cNvSpPr>
            <p:nvPr/>
          </p:nvSpPr>
          <p:spPr bwMode="auto">
            <a:xfrm>
              <a:off x="2016" y="1450"/>
              <a:ext cx="10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19" name="Rectangle 35">
              <a:extLst>
                <a:ext uri="{FF2B5EF4-FFF2-40B4-BE49-F238E27FC236}">
                  <a16:creationId xmlns:a16="http://schemas.microsoft.com/office/drawing/2014/main" id="{F1A6B193-8AE5-4320-8E59-C94A1CD322C0}"/>
                </a:ext>
              </a:extLst>
            </p:cNvPr>
            <p:cNvSpPr>
              <a:spLocks noChangeArrowheads="1"/>
            </p:cNvSpPr>
            <p:nvPr/>
          </p:nvSpPr>
          <p:spPr bwMode="auto">
            <a:xfrm>
              <a:off x="1645" y="1432"/>
              <a:ext cx="13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0" name="Rectangle 36">
              <a:extLst>
                <a:ext uri="{FF2B5EF4-FFF2-40B4-BE49-F238E27FC236}">
                  <a16:creationId xmlns:a16="http://schemas.microsoft.com/office/drawing/2014/main" id="{C7EE7E89-ED85-4C3D-B4B9-950ACC906DF0}"/>
                </a:ext>
              </a:extLst>
            </p:cNvPr>
            <p:cNvSpPr>
              <a:spLocks noChangeArrowheads="1"/>
            </p:cNvSpPr>
            <p:nvPr/>
          </p:nvSpPr>
          <p:spPr bwMode="auto">
            <a:xfrm>
              <a:off x="3338" y="1740"/>
              <a:ext cx="11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1" name="Rectangle 37">
              <a:extLst>
                <a:ext uri="{FF2B5EF4-FFF2-40B4-BE49-F238E27FC236}">
                  <a16:creationId xmlns:a16="http://schemas.microsoft.com/office/drawing/2014/main" id="{5C93104A-3543-4662-9CFA-1BAF58E9B7E7}"/>
                </a:ext>
              </a:extLst>
            </p:cNvPr>
            <p:cNvSpPr>
              <a:spLocks noChangeArrowheads="1"/>
            </p:cNvSpPr>
            <p:nvPr/>
          </p:nvSpPr>
          <p:spPr bwMode="auto">
            <a:xfrm>
              <a:off x="3087" y="1416"/>
              <a:ext cx="11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2" name="Rectangle 38">
              <a:extLst>
                <a:ext uri="{FF2B5EF4-FFF2-40B4-BE49-F238E27FC236}">
                  <a16:creationId xmlns:a16="http://schemas.microsoft.com/office/drawing/2014/main" id="{F6B61969-2BD5-4D59-B609-6FA157D6B101}"/>
                </a:ext>
              </a:extLst>
            </p:cNvPr>
            <p:cNvSpPr>
              <a:spLocks noChangeArrowheads="1"/>
            </p:cNvSpPr>
            <p:nvPr/>
          </p:nvSpPr>
          <p:spPr bwMode="auto">
            <a:xfrm>
              <a:off x="3695" y="1732"/>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3" name="Rectangle 39">
              <a:extLst>
                <a:ext uri="{FF2B5EF4-FFF2-40B4-BE49-F238E27FC236}">
                  <a16:creationId xmlns:a16="http://schemas.microsoft.com/office/drawing/2014/main" id="{034B8030-777B-47E9-BDF9-27E5C16C81F9}"/>
                </a:ext>
              </a:extLst>
            </p:cNvPr>
            <p:cNvSpPr>
              <a:spLocks noChangeArrowheads="1"/>
            </p:cNvSpPr>
            <p:nvPr/>
          </p:nvSpPr>
          <p:spPr bwMode="auto">
            <a:xfrm>
              <a:off x="2901" y="1732"/>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4" name="Rectangle 40">
              <a:extLst>
                <a:ext uri="{FF2B5EF4-FFF2-40B4-BE49-F238E27FC236}">
                  <a16:creationId xmlns:a16="http://schemas.microsoft.com/office/drawing/2014/main" id="{99FA1294-CAD5-4688-A09A-16E2C52EAC98}"/>
                </a:ext>
              </a:extLst>
            </p:cNvPr>
            <p:cNvSpPr>
              <a:spLocks noChangeArrowheads="1"/>
            </p:cNvSpPr>
            <p:nvPr/>
          </p:nvSpPr>
          <p:spPr bwMode="auto">
            <a:xfrm>
              <a:off x="2503" y="1732"/>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5" name="Rectangle 41">
              <a:extLst>
                <a:ext uri="{FF2B5EF4-FFF2-40B4-BE49-F238E27FC236}">
                  <a16:creationId xmlns:a16="http://schemas.microsoft.com/office/drawing/2014/main" id="{D0123A61-CEC6-4001-9027-09EFB7710EA1}"/>
                </a:ext>
              </a:extLst>
            </p:cNvPr>
            <p:cNvSpPr>
              <a:spLocks noChangeArrowheads="1"/>
            </p:cNvSpPr>
            <p:nvPr/>
          </p:nvSpPr>
          <p:spPr bwMode="auto">
            <a:xfrm>
              <a:off x="1989" y="1732"/>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6" name="Rectangle 42">
              <a:extLst>
                <a:ext uri="{FF2B5EF4-FFF2-40B4-BE49-F238E27FC236}">
                  <a16:creationId xmlns:a16="http://schemas.microsoft.com/office/drawing/2014/main" id="{B277BD25-B605-4B09-A4C1-69675C56F394}"/>
                </a:ext>
              </a:extLst>
            </p:cNvPr>
            <p:cNvSpPr>
              <a:spLocks noChangeArrowheads="1"/>
            </p:cNvSpPr>
            <p:nvPr/>
          </p:nvSpPr>
          <p:spPr bwMode="auto">
            <a:xfrm>
              <a:off x="1853" y="1732"/>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7" name="Rectangle 43">
              <a:extLst>
                <a:ext uri="{FF2B5EF4-FFF2-40B4-BE49-F238E27FC236}">
                  <a16:creationId xmlns:a16="http://schemas.microsoft.com/office/drawing/2014/main" id="{1881637B-CE33-4627-A3D5-E1F5AD8EF3FC}"/>
                </a:ext>
              </a:extLst>
            </p:cNvPr>
            <p:cNvSpPr>
              <a:spLocks noChangeArrowheads="1"/>
            </p:cNvSpPr>
            <p:nvPr/>
          </p:nvSpPr>
          <p:spPr bwMode="auto">
            <a:xfrm>
              <a:off x="2653" y="1409"/>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8" name="Rectangle 44">
              <a:extLst>
                <a:ext uri="{FF2B5EF4-FFF2-40B4-BE49-F238E27FC236}">
                  <a16:creationId xmlns:a16="http://schemas.microsoft.com/office/drawing/2014/main" id="{B3309C29-333B-40B8-ABB4-D00322F3C6DE}"/>
                </a:ext>
              </a:extLst>
            </p:cNvPr>
            <p:cNvSpPr>
              <a:spLocks noChangeArrowheads="1"/>
            </p:cNvSpPr>
            <p:nvPr/>
          </p:nvSpPr>
          <p:spPr bwMode="auto">
            <a:xfrm>
              <a:off x="1840" y="1409"/>
              <a:ext cx="1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29" name="Rectangle 45">
              <a:extLst>
                <a:ext uri="{FF2B5EF4-FFF2-40B4-BE49-F238E27FC236}">
                  <a16:creationId xmlns:a16="http://schemas.microsoft.com/office/drawing/2014/main" id="{1F1F3DEB-08D3-4054-AEFE-9B1887B582E9}"/>
                </a:ext>
              </a:extLst>
            </p:cNvPr>
            <p:cNvSpPr>
              <a:spLocks noChangeArrowheads="1"/>
            </p:cNvSpPr>
            <p:nvPr/>
          </p:nvSpPr>
          <p:spPr bwMode="auto">
            <a:xfrm>
              <a:off x="3268" y="1727"/>
              <a:ext cx="6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230" name="Rectangle 46">
              <a:extLst>
                <a:ext uri="{FF2B5EF4-FFF2-40B4-BE49-F238E27FC236}">
                  <a16:creationId xmlns:a16="http://schemas.microsoft.com/office/drawing/2014/main" id="{8E521CA2-E97D-440E-866C-38DA35B7B916}"/>
                </a:ext>
              </a:extLst>
            </p:cNvPr>
            <p:cNvSpPr>
              <a:spLocks noChangeArrowheads="1"/>
            </p:cNvSpPr>
            <p:nvPr/>
          </p:nvSpPr>
          <p:spPr bwMode="auto">
            <a:xfrm>
              <a:off x="3017" y="1403"/>
              <a:ext cx="6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grpSp>
      <p:grpSp>
        <p:nvGrpSpPr>
          <p:cNvPr id="218118" name="Group 47">
            <a:extLst>
              <a:ext uri="{FF2B5EF4-FFF2-40B4-BE49-F238E27FC236}">
                <a16:creationId xmlns:a16="http://schemas.microsoft.com/office/drawing/2014/main" id="{E5226551-9941-47CB-B6C5-34FF7E708F43}"/>
              </a:ext>
            </a:extLst>
          </p:cNvPr>
          <p:cNvGrpSpPr>
            <a:grpSpLocks/>
          </p:cNvGrpSpPr>
          <p:nvPr/>
        </p:nvGrpSpPr>
        <p:grpSpPr bwMode="auto">
          <a:xfrm>
            <a:off x="3863975" y="3848100"/>
            <a:ext cx="5226050" cy="2603500"/>
            <a:chOff x="1474" y="2424"/>
            <a:chExt cx="3292" cy="1640"/>
          </a:xfrm>
        </p:grpSpPr>
        <p:sp>
          <p:nvSpPr>
            <p:cNvPr id="218119" name="Line 48">
              <a:extLst>
                <a:ext uri="{FF2B5EF4-FFF2-40B4-BE49-F238E27FC236}">
                  <a16:creationId xmlns:a16="http://schemas.microsoft.com/office/drawing/2014/main" id="{30520252-C5C8-418B-8834-3F264B0E1072}"/>
                </a:ext>
              </a:extLst>
            </p:cNvPr>
            <p:cNvSpPr>
              <a:spLocks noChangeShapeType="1"/>
            </p:cNvSpPr>
            <p:nvPr/>
          </p:nvSpPr>
          <p:spPr bwMode="auto">
            <a:xfrm>
              <a:off x="2133" y="2687"/>
              <a:ext cx="15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0" name="Line 49">
              <a:extLst>
                <a:ext uri="{FF2B5EF4-FFF2-40B4-BE49-F238E27FC236}">
                  <a16:creationId xmlns:a16="http://schemas.microsoft.com/office/drawing/2014/main" id="{20B5F100-AD96-4305-8BE0-A8DDF0461073}"/>
                </a:ext>
              </a:extLst>
            </p:cNvPr>
            <p:cNvSpPr>
              <a:spLocks noChangeShapeType="1"/>
            </p:cNvSpPr>
            <p:nvPr/>
          </p:nvSpPr>
          <p:spPr bwMode="auto">
            <a:xfrm>
              <a:off x="3060" y="2671"/>
              <a:ext cx="11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1" name="Line 50">
              <a:extLst>
                <a:ext uri="{FF2B5EF4-FFF2-40B4-BE49-F238E27FC236}">
                  <a16:creationId xmlns:a16="http://schemas.microsoft.com/office/drawing/2014/main" id="{D14D19D3-5B2C-4FE8-BC3D-D87D92DABB7A}"/>
                </a:ext>
              </a:extLst>
            </p:cNvPr>
            <p:cNvSpPr>
              <a:spLocks noChangeShapeType="1"/>
            </p:cNvSpPr>
            <p:nvPr/>
          </p:nvSpPr>
          <p:spPr bwMode="auto">
            <a:xfrm flipV="1">
              <a:off x="2764" y="3105"/>
              <a:ext cx="25" cy="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2" name="Line 51">
              <a:extLst>
                <a:ext uri="{FF2B5EF4-FFF2-40B4-BE49-F238E27FC236}">
                  <a16:creationId xmlns:a16="http://schemas.microsoft.com/office/drawing/2014/main" id="{28D5EC33-81BD-4893-AF26-B14B13B6E6C2}"/>
                </a:ext>
              </a:extLst>
            </p:cNvPr>
            <p:cNvSpPr>
              <a:spLocks noChangeShapeType="1"/>
            </p:cNvSpPr>
            <p:nvPr/>
          </p:nvSpPr>
          <p:spPr bwMode="auto">
            <a:xfrm>
              <a:off x="2789" y="3109"/>
              <a:ext cx="36"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3" name="Line 52">
              <a:extLst>
                <a:ext uri="{FF2B5EF4-FFF2-40B4-BE49-F238E27FC236}">
                  <a16:creationId xmlns:a16="http://schemas.microsoft.com/office/drawing/2014/main" id="{FD16D208-8716-4C03-B2A8-E7065B742B23}"/>
                </a:ext>
              </a:extLst>
            </p:cNvPr>
            <p:cNvSpPr>
              <a:spLocks noChangeShapeType="1"/>
            </p:cNvSpPr>
            <p:nvPr/>
          </p:nvSpPr>
          <p:spPr bwMode="auto">
            <a:xfrm flipV="1">
              <a:off x="2829" y="2979"/>
              <a:ext cx="48" cy="1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4" name="Line 53">
              <a:extLst>
                <a:ext uri="{FF2B5EF4-FFF2-40B4-BE49-F238E27FC236}">
                  <a16:creationId xmlns:a16="http://schemas.microsoft.com/office/drawing/2014/main" id="{1400BF23-A961-4203-8FD4-40669E1118A4}"/>
                </a:ext>
              </a:extLst>
            </p:cNvPr>
            <p:cNvSpPr>
              <a:spLocks noChangeShapeType="1"/>
            </p:cNvSpPr>
            <p:nvPr/>
          </p:nvSpPr>
          <p:spPr bwMode="auto">
            <a:xfrm>
              <a:off x="2877" y="2979"/>
              <a:ext cx="14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5" name="Line 54">
              <a:extLst>
                <a:ext uri="{FF2B5EF4-FFF2-40B4-BE49-F238E27FC236}">
                  <a16:creationId xmlns:a16="http://schemas.microsoft.com/office/drawing/2014/main" id="{66DFBA8D-8092-462F-8940-7719D7760967}"/>
                </a:ext>
              </a:extLst>
            </p:cNvPr>
            <p:cNvSpPr>
              <a:spLocks noChangeShapeType="1"/>
            </p:cNvSpPr>
            <p:nvPr/>
          </p:nvSpPr>
          <p:spPr bwMode="auto">
            <a:xfrm>
              <a:off x="1842" y="2950"/>
              <a:ext cx="19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6" name="Line 55">
              <a:extLst>
                <a:ext uri="{FF2B5EF4-FFF2-40B4-BE49-F238E27FC236}">
                  <a16:creationId xmlns:a16="http://schemas.microsoft.com/office/drawing/2014/main" id="{C5A43C9E-BC3C-4A1D-9640-597A56472622}"/>
                </a:ext>
              </a:extLst>
            </p:cNvPr>
            <p:cNvSpPr>
              <a:spLocks noChangeShapeType="1"/>
            </p:cNvSpPr>
            <p:nvPr/>
          </p:nvSpPr>
          <p:spPr bwMode="auto">
            <a:xfrm>
              <a:off x="2269" y="3533"/>
              <a:ext cx="18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7" name="Line 56">
              <a:extLst>
                <a:ext uri="{FF2B5EF4-FFF2-40B4-BE49-F238E27FC236}">
                  <a16:creationId xmlns:a16="http://schemas.microsoft.com/office/drawing/2014/main" id="{E733838E-348C-4527-AC59-9EB64CEC4676}"/>
                </a:ext>
              </a:extLst>
            </p:cNvPr>
            <p:cNvSpPr>
              <a:spLocks noChangeShapeType="1"/>
            </p:cNvSpPr>
            <p:nvPr/>
          </p:nvSpPr>
          <p:spPr bwMode="auto">
            <a:xfrm>
              <a:off x="3070" y="3533"/>
              <a:ext cx="14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8" name="Line 57">
              <a:extLst>
                <a:ext uri="{FF2B5EF4-FFF2-40B4-BE49-F238E27FC236}">
                  <a16:creationId xmlns:a16="http://schemas.microsoft.com/office/drawing/2014/main" id="{5E88C283-B975-4701-9512-E42F51F2A813}"/>
                </a:ext>
              </a:extLst>
            </p:cNvPr>
            <p:cNvSpPr>
              <a:spLocks noChangeShapeType="1"/>
            </p:cNvSpPr>
            <p:nvPr/>
          </p:nvSpPr>
          <p:spPr bwMode="auto">
            <a:xfrm flipV="1">
              <a:off x="2784" y="3938"/>
              <a:ext cx="25" cy="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29" name="Line 58">
              <a:extLst>
                <a:ext uri="{FF2B5EF4-FFF2-40B4-BE49-F238E27FC236}">
                  <a16:creationId xmlns:a16="http://schemas.microsoft.com/office/drawing/2014/main" id="{7E9B904F-B1B7-4E61-BC87-67E1019C6ACC}"/>
                </a:ext>
              </a:extLst>
            </p:cNvPr>
            <p:cNvSpPr>
              <a:spLocks noChangeShapeType="1"/>
            </p:cNvSpPr>
            <p:nvPr/>
          </p:nvSpPr>
          <p:spPr bwMode="auto">
            <a:xfrm>
              <a:off x="2809" y="3942"/>
              <a:ext cx="36"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0" name="Line 59">
              <a:extLst>
                <a:ext uri="{FF2B5EF4-FFF2-40B4-BE49-F238E27FC236}">
                  <a16:creationId xmlns:a16="http://schemas.microsoft.com/office/drawing/2014/main" id="{D7D8E927-4BC8-403A-B61C-0E83618602E5}"/>
                </a:ext>
              </a:extLst>
            </p:cNvPr>
            <p:cNvSpPr>
              <a:spLocks noChangeShapeType="1"/>
            </p:cNvSpPr>
            <p:nvPr/>
          </p:nvSpPr>
          <p:spPr bwMode="auto">
            <a:xfrm flipV="1">
              <a:off x="2849" y="3812"/>
              <a:ext cx="48" cy="1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1" name="Line 60">
              <a:extLst>
                <a:ext uri="{FF2B5EF4-FFF2-40B4-BE49-F238E27FC236}">
                  <a16:creationId xmlns:a16="http://schemas.microsoft.com/office/drawing/2014/main" id="{B57036DA-81B0-4028-9C61-2816849806ED}"/>
                </a:ext>
              </a:extLst>
            </p:cNvPr>
            <p:cNvSpPr>
              <a:spLocks noChangeShapeType="1"/>
            </p:cNvSpPr>
            <p:nvPr/>
          </p:nvSpPr>
          <p:spPr bwMode="auto">
            <a:xfrm>
              <a:off x="2897" y="3815"/>
              <a:ext cx="14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2" name="Line 61">
              <a:extLst>
                <a:ext uri="{FF2B5EF4-FFF2-40B4-BE49-F238E27FC236}">
                  <a16:creationId xmlns:a16="http://schemas.microsoft.com/office/drawing/2014/main" id="{F763414E-D3AC-4755-8DFE-96C72E6F567C}"/>
                </a:ext>
              </a:extLst>
            </p:cNvPr>
            <p:cNvSpPr>
              <a:spLocks noChangeShapeType="1"/>
            </p:cNvSpPr>
            <p:nvPr/>
          </p:nvSpPr>
          <p:spPr bwMode="auto">
            <a:xfrm>
              <a:off x="1863" y="3783"/>
              <a:ext cx="19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3" name="Line 62">
              <a:extLst>
                <a:ext uri="{FF2B5EF4-FFF2-40B4-BE49-F238E27FC236}">
                  <a16:creationId xmlns:a16="http://schemas.microsoft.com/office/drawing/2014/main" id="{E052CBA8-2C3D-43F6-A87C-F7F57F09DDEF}"/>
                </a:ext>
              </a:extLst>
            </p:cNvPr>
            <p:cNvSpPr>
              <a:spLocks noChangeShapeType="1"/>
            </p:cNvSpPr>
            <p:nvPr/>
          </p:nvSpPr>
          <p:spPr bwMode="auto">
            <a:xfrm flipV="1">
              <a:off x="4510" y="3771"/>
              <a:ext cx="25" cy="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4" name="Line 63">
              <a:extLst>
                <a:ext uri="{FF2B5EF4-FFF2-40B4-BE49-F238E27FC236}">
                  <a16:creationId xmlns:a16="http://schemas.microsoft.com/office/drawing/2014/main" id="{BFD7A9DC-943A-467B-879F-358D68640D56}"/>
                </a:ext>
              </a:extLst>
            </p:cNvPr>
            <p:cNvSpPr>
              <a:spLocks noChangeShapeType="1"/>
            </p:cNvSpPr>
            <p:nvPr/>
          </p:nvSpPr>
          <p:spPr bwMode="auto">
            <a:xfrm>
              <a:off x="4535" y="3775"/>
              <a:ext cx="36"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5" name="Line 64">
              <a:extLst>
                <a:ext uri="{FF2B5EF4-FFF2-40B4-BE49-F238E27FC236}">
                  <a16:creationId xmlns:a16="http://schemas.microsoft.com/office/drawing/2014/main" id="{7AF64BAB-8252-4456-9992-BC6829C6DFD2}"/>
                </a:ext>
              </a:extLst>
            </p:cNvPr>
            <p:cNvSpPr>
              <a:spLocks noChangeShapeType="1"/>
            </p:cNvSpPr>
            <p:nvPr/>
          </p:nvSpPr>
          <p:spPr bwMode="auto">
            <a:xfrm flipV="1">
              <a:off x="4575" y="3645"/>
              <a:ext cx="48" cy="1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6" name="Line 65">
              <a:extLst>
                <a:ext uri="{FF2B5EF4-FFF2-40B4-BE49-F238E27FC236}">
                  <a16:creationId xmlns:a16="http://schemas.microsoft.com/office/drawing/2014/main" id="{058F5564-4DDD-4BB9-9AB9-B25CBBCF1FE5}"/>
                </a:ext>
              </a:extLst>
            </p:cNvPr>
            <p:cNvSpPr>
              <a:spLocks noChangeShapeType="1"/>
            </p:cNvSpPr>
            <p:nvPr/>
          </p:nvSpPr>
          <p:spPr bwMode="auto">
            <a:xfrm>
              <a:off x="4623" y="3645"/>
              <a:ext cx="14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sp>
          <p:nvSpPr>
            <p:cNvPr id="218137" name="Rectangle 66">
              <a:extLst>
                <a:ext uri="{FF2B5EF4-FFF2-40B4-BE49-F238E27FC236}">
                  <a16:creationId xmlns:a16="http://schemas.microsoft.com/office/drawing/2014/main" id="{9B1298C6-3461-4A9C-B858-5A2A7CAC8BBF}"/>
                </a:ext>
              </a:extLst>
            </p:cNvPr>
            <p:cNvSpPr>
              <a:spLocks noChangeArrowheads="1"/>
            </p:cNvSpPr>
            <p:nvPr/>
          </p:nvSpPr>
          <p:spPr bwMode="auto">
            <a:xfrm>
              <a:off x="4121" y="3778"/>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38" name="Rectangle 67">
              <a:extLst>
                <a:ext uri="{FF2B5EF4-FFF2-40B4-BE49-F238E27FC236}">
                  <a16:creationId xmlns:a16="http://schemas.microsoft.com/office/drawing/2014/main" id="{FCFF1F1D-373A-440D-B5E5-63F9C0BC67DE}"/>
                </a:ext>
              </a:extLst>
            </p:cNvPr>
            <p:cNvSpPr>
              <a:spLocks noChangeArrowheads="1"/>
            </p:cNvSpPr>
            <p:nvPr/>
          </p:nvSpPr>
          <p:spPr bwMode="auto">
            <a:xfrm>
              <a:off x="3366" y="339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39" name="Rectangle 68">
              <a:extLst>
                <a:ext uri="{FF2B5EF4-FFF2-40B4-BE49-F238E27FC236}">
                  <a16:creationId xmlns:a16="http://schemas.microsoft.com/office/drawing/2014/main" id="{06F347E1-1BAC-4979-ADDF-637C4FAA2090}"/>
                </a:ext>
              </a:extLst>
            </p:cNvPr>
            <p:cNvSpPr>
              <a:spLocks noChangeArrowheads="1"/>
            </p:cNvSpPr>
            <p:nvPr/>
          </p:nvSpPr>
          <p:spPr bwMode="auto">
            <a:xfrm>
              <a:off x="1584" y="3778"/>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0" name="Rectangle 69">
              <a:extLst>
                <a:ext uri="{FF2B5EF4-FFF2-40B4-BE49-F238E27FC236}">
                  <a16:creationId xmlns:a16="http://schemas.microsoft.com/office/drawing/2014/main" id="{13B4BB47-58E9-4C9A-91B3-753826DD860B}"/>
                </a:ext>
              </a:extLst>
            </p:cNvPr>
            <p:cNvSpPr>
              <a:spLocks noChangeArrowheads="1"/>
            </p:cNvSpPr>
            <p:nvPr/>
          </p:nvSpPr>
          <p:spPr bwMode="auto">
            <a:xfrm>
              <a:off x="3356" y="2529"/>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1" name="Rectangle 70">
              <a:extLst>
                <a:ext uri="{FF2B5EF4-FFF2-40B4-BE49-F238E27FC236}">
                  <a16:creationId xmlns:a16="http://schemas.microsoft.com/office/drawing/2014/main" id="{2F9E87E8-B63C-4A06-9545-03FDB96C960C}"/>
                </a:ext>
              </a:extLst>
            </p:cNvPr>
            <p:cNvSpPr>
              <a:spLocks noChangeArrowheads="1"/>
            </p:cNvSpPr>
            <p:nvPr/>
          </p:nvSpPr>
          <p:spPr bwMode="auto">
            <a:xfrm>
              <a:off x="1571" y="2945"/>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2" name="Rectangle 71">
              <a:extLst>
                <a:ext uri="{FF2B5EF4-FFF2-40B4-BE49-F238E27FC236}">
                  <a16:creationId xmlns:a16="http://schemas.microsoft.com/office/drawing/2014/main" id="{CB2CC411-EE0F-4615-A100-6850FBD2C8EC}"/>
                </a:ext>
              </a:extLst>
            </p:cNvPr>
            <p:cNvSpPr>
              <a:spLocks noChangeArrowheads="1"/>
            </p:cNvSpPr>
            <p:nvPr/>
          </p:nvSpPr>
          <p:spPr bwMode="auto">
            <a:xfrm>
              <a:off x="3061" y="356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3" name="Rectangle 72">
              <a:extLst>
                <a:ext uri="{FF2B5EF4-FFF2-40B4-BE49-F238E27FC236}">
                  <a16:creationId xmlns:a16="http://schemas.microsoft.com/office/drawing/2014/main" id="{9265E17A-5EB0-4436-9F98-B6975A87B0C6}"/>
                </a:ext>
              </a:extLst>
            </p:cNvPr>
            <p:cNvSpPr>
              <a:spLocks noChangeArrowheads="1"/>
            </p:cNvSpPr>
            <p:nvPr/>
          </p:nvSpPr>
          <p:spPr bwMode="auto">
            <a:xfrm>
              <a:off x="3080" y="328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4" name="Rectangle 73">
              <a:extLst>
                <a:ext uri="{FF2B5EF4-FFF2-40B4-BE49-F238E27FC236}">
                  <a16:creationId xmlns:a16="http://schemas.microsoft.com/office/drawing/2014/main" id="{7AECE8D3-BE67-4ED8-BE3E-26F55BD51874}"/>
                </a:ext>
              </a:extLst>
            </p:cNvPr>
            <p:cNvSpPr>
              <a:spLocks noChangeArrowheads="1"/>
            </p:cNvSpPr>
            <p:nvPr/>
          </p:nvSpPr>
          <p:spPr bwMode="auto">
            <a:xfrm>
              <a:off x="2011" y="3407"/>
              <a:ext cx="1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ln</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5" name="Rectangle 74">
              <a:extLst>
                <a:ext uri="{FF2B5EF4-FFF2-40B4-BE49-F238E27FC236}">
                  <a16:creationId xmlns:a16="http://schemas.microsoft.com/office/drawing/2014/main" id="{04EB7DC2-754C-4785-9CDE-B1259C9510FF}"/>
                </a:ext>
              </a:extLst>
            </p:cNvPr>
            <p:cNvSpPr>
              <a:spLocks noChangeArrowheads="1"/>
            </p:cNvSpPr>
            <p:nvPr/>
          </p:nvSpPr>
          <p:spPr bwMode="auto">
            <a:xfrm>
              <a:off x="3074" y="26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6" name="Rectangle 75">
              <a:extLst>
                <a:ext uri="{FF2B5EF4-FFF2-40B4-BE49-F238E27FC236}">
                  <a16:creationId xmlns:a16="http://schemas.microsoft.com/office/drawing/2014/main" id="{6217C1C5-F2A4-463B-B8C1-B573A0CF9ADB}"/>
                </a:ext>
              </a:extLst>
            </p:cNvPr>
            <p:cNvSpPr>
              <a:spLocks noChangeArrowheads="1"/>
            </p:cNvSpPr>
            <p:nvPr/>
          </p:nvSpPr>
          <p:spPr bwMode="auto">
            <a:xfrm>
              <a:off x="3071" y="242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7" name="Rectangle 76">
              <a:extLst>
                <a:ext uri="{FF2B5EF4-FFF2-40B4-BE49-F238E27FC236}">
                  <a16:creationId xmlns:a16="http://schemas.microsoft.com/office/drawing/2014/main" id="{F860FB8A-5D64-4CF1-B840-3F7D4D6EAEC9}"/>
                </a:ext>
              </a:extLst>
            </p:cNvPr>
            <p:cNvSpPr>
              <a:spLocks noChangeArrowheads="1"/>
            </p:cNvSpPr>
            <p:nvPr/>
          </p:nvSpPr>
          <p:spPr bwMode="auto">
            <a:xfrm>
              <a:off x="1840" y="2561"/>
              <a:ext cx="1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ln</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8" name="Rectangle 77">
              <a:extLst>
                <a:ext uri="{FF2B5EF4-FFF2-40B4-BE49-F238E27FC236}">
                  <a16:creationId xmlns:a16="http://schemas.microsoft.com/office/drawing/2014/main" id="{00AFF44C-01BB-4E5F-8778-079741BAE9DA}"/>
                </a:ext>
              </a:extLst>
            </p:cNvPr>
            <p:cNvSpPr>
              <a:spLocks noChangeArrowheads="1"/>
            </p:cNvSpPr>
            <p:nvPr/>
          </p:nvSpPr>
          <p:spPr bwMode="auto">
            <a:xfrm>
              <a:off x="4623" y="365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49" name="Rectangle 78">
              <a:extLst>
                <a:ext uri="{FF2B5EF4-FFF2-40B4-BE49-F238E27FC236}">
                  <a16:creationId xmlns:a16="http://schemas.microsoft.com/office/drawing/2014/main" id="{9BCF3743-6B02-4E24-9324-8B09AA95188F}"/>
                </a:ext>
              </a:extLst>
            </p:cNvPr>
            <p:cNvSpPr>
              <a:spLocks noChangeArrowheads="1"/>
            </p:cNvSpPr>
            <p:nvPr/>
          </p:nvSpPr>
          <p:spPr bwMode="auto">
            <a:xfrm>
              <a:off x="4024" y="365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0" name="Rectangle 79">
              <a:extLst>
                <a:ext uri="{FF2B5EF4-FFF2-40B4-BE49-F238E27FC236}">
                  <a16:creationId xmlns:a16="http://schemas.microsoft.com/office/drawing/2014/main" id="{FB76E357-BD56-4B44-9E6B-4D6035DCE318}"/>
                </a:ext>
              </a:extLst>
            </p:cNvPr>
            <p:cNvSpPr>
              <a:spLocks noChangeArrowheads="1"/>
            </p:cNvSpPr>
            <p:nvPr/>
          </p:nvSpPr>
          <p:spPr bwMode="auto">
            <a:xfrm>
              <a:off x="2897" y="3824"/>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1" name="Rectangle 80">
              <a:extLst>
                <a:ext uri="{FF2B5EF4-FFF2-40B4-BE49-F238E27FC236}">
                  <a16:creationId xmlns:a16="http://schemas.microsoft.com/office/drawing/2014/main" id="{A09C109E-6C80-461D-BB02-8CCEE572995E}"/>
                </a:ext>
              </a:extLst>
            </p:cNvPr>
            <p:cNvSpPr>
              <a:spLocks noChangeArrowheads="1"/>
            </p:cNvSpPr>
            <p:nvPr/>
          </p:nvSpPr>
          <p:spPr bwMode="auto">
            <a:xfrm>
              <a:off x="3561" y="339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2" name="Rectangle 81">
              <a:extLst>
                <a:ext uri="{FF2B5EF4-FFF2-40B4-BE49-F238E27FC236}">
                  <a16:creationId xmlns:a16="http://schemas.microsoft.com/office/drawing/2014/main" id="{B54707CE-9376-4953-B546-137592EF6C3E}"/>
                </a:ext>
              </a:extLst>
            </p:cNvPr>
            <p:cNvSpPr>
              <a:spLocks noChangeArrowheads="1"/>
            </p:cNvSpPr>
            <p:nvPr/>
          </p:nvSpPr>
          <p:spPr bwMode="auto">
            <a:xfrm>
              <a:off x="2797" y="3407"/>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3" name="Rectangle 82">
              <a:extLst>
                <a:ext uri="{FF2B5EF4-FFF2-40B4-BE49-F238E27FC236}">
                  <a16:creationId xmlns:a16="http://schemas.microsoft.com/office/drawing/2014/main" id="{B99EB6AB-2C99-4BE7-8465-4B2809DC8045}"/>
                </a:ext>
              </a:extLst>
            </p:cNvPr>
            <p:cNvSpPr>
              <a:spLocks noChangeArrowheads="1"/>
            </p:cNvSpPr>
            <p:nvPr/>
          </p:nvSpPr>
          <p:spPr bwMode="auto">
            <a:xfrm>
              <a:off x="2288" y="3557"/>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4" name="Rectangle 83">
              <a:extLst>
                <a:ext uri="{FF2B5EF4-FFF2-40B4-BE49-F238E27FC236}">
                  <a16:creationId xmlns:a16="http://schemas.microsoft.com/office/drawing/2014/main" id="{0BCBF9B4-77D5-476E-9A60-7DE64CF2CCE8}"/>
                </a:ext>
              </a:extLst>
            </p:cNvPr>
            <p:cNvSpPr>
              <a:spLocks noChangeArrowheads="1"/>
            </p:cNvSpPr>
            <p:nvPr/>
          </p:nvSpPr>
          <p:spPr bwMode="auto">
            <a:xfrm>
              <a:off x="2295" y="328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5" name="Rectangle 84">
              <a:extLst>
                <a:ext uri="{FF2B5EF4-FFF2-40B4-BE49-F238E27FC236}">
                  <a16:creationId xmlns:a16="http://schemas.microsoft.com/office/drawing/2014/main" id="{40A25403-6A72-4DC1-9888-FC1F198CB3C1}"/>
                </a:ext>
              </a:extLst>
            </p:cNvPr>
            <p:cNvSpPr>
              <a:spLocks noChangeArrowheads="1"/>
            </p:cNvSpPr>
            <p:nvPr/>
          </p:nvSpPr>
          <p:spPr bwMode="auto">
            <a:xfrm>
              <a:off x="1474" y="365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6" name="Rectangle 85">
              <a:extLst>
                <a:ext uri="{FF2B5EF4-FFF2-40B4-BE49-F238E27FC236}">
                  <a16:creationId xmlns:a16="http://schemas.microsoft.com/office/drawing/2014/main" id="{67F21FD5-72D0-43C0-BFA6-7884992A4F03}"/>
                </a:ext>
              </a:extLst>
            </p:cNvPr>
            <p:cNvSpPr>
              <a:spLocks noChangeArrowheads="1"/>
            </p:cNvSpPr>
            <p:nvPr/>
          </p:nvSpPr>
          <p:spPr bwMode="auto">
            <a:xfrm>
              <a:off x="2877" y="2991"/>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7" name="Rectangle 86">
              <a:extLst>
                <a:ext uri="{FF2B5EF4-FFF2-40B4-BE49-F238E27FC236}">
                  <a16:creationId xmlns:a16="http://schemas.microsoft.com/office/drawing/2014/main" id="{76F4C017-40DA-489D-B408-4A106DFD79C4}"/>
                </a:ext>
              </a:extLst>
            </p:cNvPr>
            <p:cNvSpPr>
              <a:spLocks noChangeArrowheads="1"/>
            </p:cNvSpPr>
            <p:nvPr/>
          </p:nvSpPr>
          <p:spPr bwMode="auto">
            <a:xfrm>
              <a:off x="3556" y="2545"/>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8" name="Rectangle 87">
              <a:extLst>
                <a:ext uri="{FF2B5EF4-FFF2-40B4-BE49-F238E27FC236}">
                  <a16:creationId xmlns:a16="http://schemas.microsoft.com/office/drawing/2014/main" id="{7EF14DED-22A9-465D-83D2-E36B2757A2AF}"/>
                </a:ext>
              </a:extLst>
            </p:cNvPr>
            <p:cNvSpPr>
              <a:spLocks noChangeArrowheads="1"/>
            </p:cNvSpPr>
            <p:nvPr/>
          </p:nvSpPr>
          <p:spPr bwMode="auto">
            <a:xfrm>
              <a:off x="2738" y="2543"/>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59" name="Rectangle 88">
              <a:extLst>
                <a:ext uri="{FF2B5EF4-FFF2-40B4-BE49-F238E27FC236}">
                  <a16:creationId xmlns:a16="http://schemas.microsoft.com/office/drawing/2014/main" id="{81C0D007-007A-44B4-90C8-C0127C42D272}"/>
                </a:ext>
              </a:extLst>
            </p:cNvPr>
            <p:cNvSpPr>
              <a:spLocks noChangeArrowheads="1"/>
            </p:cNvSpPr>
            <p:nvPr/>
          </p:nvSpPr>
          <p:spPr bwMode="auto">
            <a:xfrm>
              <a:off x="2130" y="271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0" name="Rectangle 89">
              <a:extLst>
                <a:ext uri="{FF2B5EF4-FFF2-40B4-BE49-F238E27FC236}">
                  <a16:creationId xmlns:a16="http://schemas.microsoft.com/office/drawing/2014/main" id="{E769051F-9C3D-4729-9CC5-28C41AFBBDDD}"/>
                </a:ext>
              </a:extLst>
            </p:cNvPr>
            <p:cNvSpPr>
              <a:spLocks noChangeArrowheads="1"/>
            </p:cNvSpPr>
            <p:nvPr/>
          </p:nvSpPr>
          <p:spPr bwMode="auto">
            <a:xfrm>
              <a:off x="2159" y="244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1" name="Rectangle 90">
              <a:extLst>
                <a:ext uri="{FF2B5EF4-FFF2-40B4-BE49-F238E27FC236}">
                  <a16:creationId xmlns:a16="http://schemas.microsoft.com/office/drawing/2014/main" id="{DD3EB441-C2B5-46D6-AEFC-948194632DFA}"/>
                </a:ext>
              </a:extLst>
            </p:cNvPr>
            <p:cNvSpPr>
              <a:spLocks noChangeArrowheads="1"/>
            </p:cNvSpPr>
            <p:nvPr/>
          </p:nvSpPr>
          <p:spPr bwMode="auto">
            <a:xfrm>
              <a:off x="1474" y="282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2" name="Rectangle 91">
              <a:extLst>
                <a:ext uri="{FF2B5EF4-FFF2-40B4-BE49-F238E27FC236}">
                  <a16:creationId xmlns:a16="http://schemas.microsoft.com/office/drawing/2014/main" id="{98DF6D7F-960E-442E-8F19-83C346FE0340}"/>
                </a:ext>
              </a:extLst>
            </p:cNvPr>
            <p:cNvSpPr>
              <a:spLocks noChangeArrowheads="1"/>
            </p:cNvSpPr>
            <p:nvPr/>
          </p:nvSpPr>
          <p:spPr bwMode="auto">
            <a:xfrm>
              <a:off x="4223" y="363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3" name="Rectangle 92">
              <a:extLst>
                <a:ext uri="{FF2B5EF4-FFF2-40B4-BE49-F238E27FC236}">
                  <a16:creationId xmlns:a16="http://schemas.microsoft.com/office/drawing/2014/main" id="{13413F62-80F6-4BF0-8804-CCC5F9D9B7C0}"/>
                </a:ext>
              </a:extLst>
            </p:cNvPr>
            <p:cNvSpPr>
              <a:spLocks noChangeArrowheads="1"/>
            </p:cNvSpPr>
            <p:nvPr/>
          </p:nvSpPr>
          <p:spPr bwMode="auto">
            <a:xfrm>
              <a:off x="3870" y="363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4" name="Rectangle 93">
              <a:extLst>
                <a:ext uri="{FF2B5EF4-FFF2-40B4-BE49-F238E27FC236}">
                  <a16:creationId xmlns:a16="http://schemas.microsoft.com/office/drawing/2014/main" id="{B1ECF8EB-F897-4328-A2E5-53A850399C82}"/>
                </a:ext>
              </a:extLst>
            </p:cNvPr>
            <p:cNvSpPr>
              <a:spLocks noChangeArrowheads="1"/>
            </p:cNvSpPr>
            <p:nvPr/>
          </p:nvSpPr>
          <p:spPr bwMode="auto">
            <a:xfrm>
              <a:off x="3460" y="355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ø</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5" name="Rectangle 94">
              <a:extLst>
                <a:ext uri="{FF2B5EF4-FFF2-40B4-BE49-F238E27FC236}">
                  <a16:creationId xmlns:a16="http://schemas.microsoft.com/office/drawing/2014/main" id="{A077CA40-AE6A-4D53-BB04-D2D2566F3B08}"/>
                </a:ext>
              </a:extLst>
            </p:cNvPr>
            <p:cNvSpPr>
              <a:spLocks noChangeArrowheads="1"/>
            </p:cNvSpPr>
            <p:nvPr/>
          </p:nvSpPr>
          <p:spPr bwMode="auto">
            <a:xfrm>
              <a:off x="3460" y="327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ö</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6" name="Rectangle 95">
              <a:extLst>
                <a:ext uri="{FF2B5EF4-FFF2-40B4-BE49-F238E27FC236}">
                  <a16:creationId xmlns:a16="http://schemas.microsoft.com/office/drawing/2014/main" id="{9036CA95-435A-4FB8-A5C6-6C7C7D935212}"/>
                </a:ext>
              </a:extLst>
            </p:cNvPr>
            <p:cNvSpPr>
              <a:spLocks noChangeArrowheads="1"/>
            </p:cNvSpPr>
            <p:nvPr/>
          </p:nvSpPr>
          <p:spPr bwMode="auto">
            <a:xfrm>
              <a:off x="2699" y="340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ç</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7" name="Rectangle 96">
              <a:extLst>
                <a:ext uri="{FF2B5EF4-FFF2-40B4-BE49-F238E27FC236}">
                  <a16:creationId xmlns:a16="http://schemas.microsoft.com/office/drawing/2014/main" id="{E194E5E6-33EA-493D-9092-335DABAF42B6}"/>
                </a:ext>
              </a:extLst>
            </p:cNvPr>
            <p:cNvSpPr>
              <a:spLocks noChangeArrowheads="1"/>
            </p:cNvSpPr>
            <p:nvPr/>
          </p:nvSpPr>
          <p:spPr bwMode="auto">
            <a:xfrm>
              <a:off x="2699" y="355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è</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8" name="Rectangle 97">
              <a:extLst>
                <a:ext uri="{FF2B5EF4-FFF2-40B4-BE49-F238E27FC236}">
                  <a16:creationId xmlns:a16="http://schemas.microsoft.com/office/drawing/2014/main" id="{DFFC9474-1BDC-4967-9081-315EC1493E62}"/>
                </a:ext>
              </a:extLst>
            </p:cNvPr>
            <p:cNvSpPr>
              <a:spLocks noChangeArrowheads="1"/>
            </p:cNvSpPr>
            <p:nvPr/>
          </p:nvSpPr>
          <p:spPr bwMode="auto">
            <a:xfrm>
              <a:off x="2699" y="327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æ</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69" name="Rectangle 98">
              <a:extLst>
                <a:ext uri="{FF2B5EF4-FFF2-40B4-BE49-F238E27FC236}">
                  <a16:creationId xmlns:a16="http://schemas.microsoft.com/office/drawing/2014/main" id="{FED130A3-42FA-447A-A798-264F30DDA1A4}"/>
                </a:ext>
              </a:extLst>
            </p:cNvPr>
            <p:cNvSpPr>
              <a:spLocks noChangeArrowheads="1"/>
            </p:cNvSpPr>
            <p:nvPr/>
          </p:nvSpPr>
          <p:spPr bwMode="auto">
            <a:xfrm>
              <a:off x="2925" y="338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0" name="Rectangle 99">
              <a:extLst>
                <a:ext uri="{FF2B5EF4-FFF2-40B4-BE49-F238E27FC236}">
                  <a16:creationId xmlns:a16="http://schemas.microsoft.com/office/drawing/2014/main" id="{B9635815-8E2E-47DF-9E6A-3D26AFBA6F2D}"/>
                </a:ext>
              </a:extLst>
            </p:cNvPr>
            <p:cNvSpPr>
              <a:spLocks noChangeArrowheads="1"/>
            </p:cNvSpPr>
            <p:nvPr/>
          </p:nvSpPr>
          <p:spPr bwMode="auto">
            <a:xfrm>
              <a:off x="2563" y="339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1" name="Rectangle 100">
              <a:extLst>
                <a:ext uri="{FF2B5EF4-FFF2-40B4-BE49-F238E27FC236}">
                  <a16:creationId xmlns:a16="http://schemas.microsoft.com/office/drawing/2014/main" id="{B338A9E4-E0DE-475B-80EB-DA77EF8A6BA6}"/>
                </a:ext>
              </a:extLst>
            </p:cNvPr>
            <p:cNvSpPr>
              <a:spLocks noChangeArrowheads="1"/>
            </p:cNvSpPr>
            <p:nvPr/>
          </p:nvSpPr>
          <p:spPr bwMode="auto">
            <a:xfrm>
              <a:off x="2453" y="355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ø</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2" name="Rectangle 101">
              <a:extLst>
                <a:ext uri="{FF2B5EF4-FFF2-40B4-BE49-F238E27FC236}">
                  <a16:creationId xmlns:a16="http://schemas.microsoft.com/office/drawing/2014/main" id="{07BC117C-2ECC-4755-88C9-F67305C9C3FB}"/>
                </a:ext>
              </a:extLst>
            </p:cNvPr>
            <p:cNvSpPr>
              <a:spLocks noChangeArrowheads="1"/>
            </p:cNvSpPr>
            <p:nvPr/>
          </p:nvSpPr>
          <p:spPr bwMode="auto">
            <a:xfrm>
              <a:off x="2453" y="327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ö</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3" name="Rectangle 102">
              <a:extLst>
                <a:ext uri="{FF2B5EF4-FFF2-40B4-BE49-F238E27FC236}">
                  <a16:creationId xmlns:a16="http://schemas.microsoft.com/office/drawing/2014/main" id="{7513F1BB-6E29-41C8-9034-7B6F3606FF2C}"/>
                </a:ext>
              </a:extLst>
            </p:cNvPr>
            <p:cNvSpPr>
              <a:spLocks noChangeArrowheads="1"/>
            </p:cNvSpPr>
            <p:nvPr/>
          </p:nvSpPr>
          <p:spPr bwMode="auto">
            <a:xfrm>
              <a:off x="2167" y="340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ç</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4" name="Rectangle 103">
              <a:extLst>
                <a:ext uri="{FF2B5EF4-FFF2-40B4-BE49-F238E27FC236}">
                  <a16:creationId xmlns:a16="http://schemas.microsoft.com/office/drawing/2014/main" id="{26AB005C-4A08-45BA-BE3A-FFF22110AA9B}"/>
                </a:ext>
              </a:extLst>
            </p:cNvPr>
            <p:cNvSpPr>
              <a:spLocks noChangeArrowheads="1"/>
            </p:cNvSpPr>
            <p:nvPr/>
          </p:nvSpPr>
          <p:spPr bwMode="auto">
            <a:xfrm>
              <a:off x="2167" y="355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è</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5" name="Rectangle 104">
              <a:extLst>
                <a:ext uri="{FF2B5EF4-FFF2-40B4-BE49-F238E27FC236}">
                  <a16:creationId xmlns:a16="http://schemas.microsoft.com/office/drawing/2014/main" id="{2C7A5916-C749-472A-914C-D0CA87393F68}"/>
                </a:ext>
              </a:extLst>
            </p:cNvPr>
            <p:cNvSpPr>
              <a:spLocks noChangeArrowheads="1"/>
            </p:cNvSpPr>
            <p:nvPr/>
          </p:nvSpPr>
          <p:spPr bwMode="auto">
            <a:xfrm>
              <a:off x="2167" y="327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æ</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6" name="Rectangle 105">
              <a:extLst>
                <a:ext uri="{FF2B5EF4-FFF2-40B4-BE49-F238E27FC236}">
                  <a16:creationId xmlns:a16="http://schemas.microsoft.com/office/drawing/2014/main" id="{90E234DF-31C3-4089-BA4B-D140F4DFD358}"/>
                </a:ext>
              </a:extLst>
            </p:cNvPr>
            <p:cNvSpPr>
              <a:spLocks noChangeArrowheads="1"/>
            </p:cNvSpPr>
            <p:nvPr/>
          </p:nvSpPr>
          <p:spPr bwMode="auto">
            <a:xfrm>
              <a:off x="1706" y="363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7" name="Rectangle 106">
              <a:extLst>
                <a:ext uri="{FF2B5EF4-FFF2-40B4-BE49-F238E27FC236}">
                  <a16:creationId xmlns:a16="http://schemas.microsoft.com/office/drawing/2014/main" id="{3719BFE7-F890-404E-BE34-7AE0CA4078F2}"/>
                </a:ext>
              </a:extLst>
            </p:cNvPr>
            <p:cNvSpPr>
              <a:spLocks noChangeArrowheads="1"/>
            </p:cNvSpPr>
            <p:nvPr/>
          </p:nvSpPr>
          <p:spPr bwMode="auto">
            <a:xfrm>
              <a:off x="3451" y="27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ø</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8" name="Rectangle 107">
              <a:extLst>
                <a:ext uri="{FF2B5EF4-FFF2-40B4-BE49-F238E27FC236}">
                  <a16:creationId xmlns:a16="http://schemas.microsoft.com/office/drawing/2014/main" id="{DB0E9F88-5297-4D08-BDF8-BE05CA681E56}"/>
                </a:ext>
              </a:extLst>
            </p:cNvPr>
            <p:cNvSpPr>
              <a:spLocks noChangeArrowheads="1"/>
            </p:cNvSpPr>
            <p:nvPr/>
          </p:nvSpPr>
          <p:spPr bwMode="auto">
            <a:xfrm>
              <a:off x="3451" y="2449"/>
              <a:ext cx="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ö</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79" name="Rectangle 108">
              <a:extLst>
                <a:ext uri="{FF2B5EF4-FFF2-40B4-BE49-F238E27FC236}">
                  <a16:creationId xmlns:a16="http://schemas.microsoft.com/office/drawing/2014/main" id="{F060229D-6BA1-480B-A4E7-704F2674C0ED}"/>
                </a:ext>
              </a:extLst>
            </p:cNvPr>
            <p:cNvSpPr>
              <a:spLocks noChangeArrowheads="1"/>
            </p:cNvSpPr>
            <p:nvPr/>
          </p:nvSpPr>
          <p:spPr bwMode="auto">
            <a:xfrm>
              <a:off x="2631" y="255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ç</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0" name="Rectangle 109">
              <a:extLst>
                <a:ext uri="{FF2B5EF4-FFF2-40B4-BE49-F238E27FC236}">
                  <a16:creationId xmlns:a16="http://schemas.microsoft.com/office/drawing/2014/main" id="{E2691C24-8964-422C-8470-904D8EE03A51}"/>
                </a:ext>
              </a:extLst>
            </p:cNvPr>
            <p:cNvSpPr>
              <a:spLocks noChangeArrowheads="1"/>
            </p:cNvSpPr>
            <p:nvPr/>
          </p:nvSpPr>
          <p:spPr bwMode="auto">
            <a:xfrm>
              <a:off x="2634" y="274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è</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1" name="Rectangle 110">
              <a:extLst>
                <a:ext uri="{FF2B5EF4-FFF2-40B4-BE49-F238E27FC236}">
                  <a16:creationId xmlns:a16="http://schemas.microsoft.com/office/drawing/2014/main" id="{2DC9C8F1-D240-429D-895B-592D9BBB05EA}"/>
                </a:ext>
              </a:extLst>
            </p:cNvPr>
            <p:cNvSpPr>
              <a:spLocks noChangeArrowheads="1"/>
            </p:cNvSpPr>
            <p:nvPr/>
          </p:nvSpPr>
          <p:spPr bwMode="auto">
            <a:xfrm>
              <a:off x="2631" y="24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æ</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2" name="Rectangle 111">
              <a:extLst>
                <a:ext uri="{FF2B5EF4-FFF2-40B4-BE49-F238E27FC236}">
                  <a16:creationId xmlns:a16="http://schemas.microsoft.com/office/drawing/2014/main" id="{34EB2BD5-AB11-4302-B0A9-3CB3990294A8}"/>
                </a:ext>
              </a:extLst>
            </p:cNvPr>
            <p:cNvSpPr>
              <a:spLocks noChangeArrowheads="1"/>
            </p:cNvSpPr>
            <p:nvPr/>
          </p:nvSpPr>
          <p:spPr bwMode="auto">
            <a:xfrm>
              <a:off x="2895" y="2522"/>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3" name="Rectangle 112">
              <a:extLst>
                <a:ext uri="{FF2B5EF4-FFF2-40B4-BE49-F238E27FC236}">
                  <a16:creationId xmlns:a16="http://schemas.microsoft.com/office/drawing/2014/main" id="{D7811598-0FEC-45B3-82B0-CD1461C2E4E8}"/>
                </a:ext>
              </a:extLst>
            </p:cNvPr>
            <p:cNvSpPr>
              <a:spLocks noChangeArrowheads="1"/>
            </p:cNvSpPr>
            <p:nvPr/>
          </p:nvSpPr>
          <p:spPr bwMode="auto">
            <a:xfrm>
              <a:off x="2432" y="2538"/>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4" name="Rectangle 113">
              <a:extLst>
                <a:ext uri="{FF2B5EF4-FFF2-40B4-BE49-F238E27FC236}">
                  <a16:creationId xmlns:a16="http://schemas.microsoft.com/office/drawing/2014/main" id="{2BE7F39F-0A6D-4598-9F26-E6FA947417F0}"/>
                </a:ext>
              </a:extLst>
            </p:cNvPr>
            <p:cNvSpPr>
              <a:spLocks noChangeArrowheads="1"/>
            </p:cNvSpPr>
            <p:nvPr/>
          </p:nvSpPr>
          <p:spPr bwMode="auto">
            <a:xfrm>
              <a:off x="2294" y="271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ø</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5" name="Rectangle 114">
              <a:extLst>
                <a:ext uri="{FF2B5EF4-FFF2-40B4-BE49-F238E27FC236}">
                  <a16:creationId xmlns:a16="http://schemas.microsoft.com/office/drawing/2014/main" id="{4A06FA7D-CDAF-40EA-ABA9-9BCA14D601D2}"/>
                </a:ext>
              </a:extLst>
            </p:cNvPr>
            <p:cNvSpPr>
              <a:spLocks noChangeArrowheads="1"/>
            </p:cNvSpPr>
            <p:nvPr/>
          </p:nvSpPr>
          <p:spPr bwMode="auto">
            <a:xfrm>
              <a:off x="2299" y="249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ö</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6" name="Rectangle 115">
              <a:extLst>
                <a:ext uri="{FF2B5EF4-FFF2-40B4-BE49-F238E27FC236}">
                  <a16:creationId xmlns:a16="http://schemas.microsoft.com/office/drawing/2014/main" id="{54EC04BB-6C8A-4552-8916-08134848B5B9}"/>
                </a:ext>
              </a:extLst>
            </p:cNvPr>
            <p:cNvSpPr>
              <a:spLocks noChangeArrowheads="1"/>
            </p:cNvSpPr>
            <p:nvPr/>
          </p:nvSpPr>
          <p:spPr bwMode="auto">
            <a:xfrm>
              <a:off x="2009" y="271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è</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7" name="Rectangle 116">
              <a:extLst>
                <a:ext uri="{FF2B5EF4-FFF2-40B4-BE49-F238E27FC236}">
                  <a16:creationId xmlns:a16="http://schemas.microsoft.com/office/drawing/2014/main" id="{B18C13A5-C185-4C81-BF86-E311AECDE563}"/>
                </a:ext>
              </a:extLst>
            </p:cNvPr>
            <p:cNvSpPr>
              <a:spLocks noChangeArrowheads="1"/>
            </p:cNvSpPr>
            <p:nvPr/>
          </p:nvSpPr>
          <p:spPr bwMode="auto">
            <a:xfrm>
              <a:off x="2015" y="248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æ</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8" name="Rectangle 117">
              <a:extLst>
                <a:ext uri="{FF2B5EF4-FFF2-40B4-BE49-F238E27FC236}">
                  <a16:creationId xmlns:a16="http://schemas.microsoft.com/office/drawing/2014/main" id="{2E9B6A71-D9EC-42E3-B5FC-ED6EA905FABD}"/>
                </a:ext>
              </a:extLst>
            </p:cNvPr>
            <p:cNvSpPr>
              <a:spLocks noChangeArrowheads="1"/>
            </p:cNvSpPr>
            <p:nvPr/>
          </p:nvSpPr>
          <p:spPr bwMode="auto">
            <a:xfrm>
              <a:off x="1685" y="2801"/>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89" name="Rectangle 118">
              <a:extLst>
                <a:ext uri="{FF2B5EF4-FFF2-40B4-BE49-F238E27FC236}">
                  <a16:creationId xmlns:a16="http://schemas.microsoft.com/office/drawing/2014/main" id="{12C48287-CD20-4737-A2C0-F5A10E8C15FE}"/>
                </a:ext>
              </a:extLst>
            </p:cNvPr>
            <p:cNvSpPr>
              <a:spLocks noChangeArrowheads="1"/>
            </p:cNvSpPr>
            <p:nvPr/>
          </p:nvSpPr>
          <p:spPr bwMode="auto">
            <a:xfrm>
              <a:off x="4349" y="3634"/>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0" name="Rectangle 119">
              <a:extLst>
                <a:ext uri="{FF2B5EF4-FFF2-40B4-BE49-F238E27FC236}">
                  <a16:creationId xmlns:a16="http://schemas.microsoft.com/office/drawing/2014/main" id="{DFC67897-7BB1-4160-B64F-6F1335F09361}"/>
                </a:ext>
              </a:extLst>
            </p:cNvPr>
            <p:cNvSpPr>
              <a:spLocks noChangeArrowheads="1"/>
            </p:cNvSpPr>
            <p:nvPr/>
          </p:nvSpPr>
          <p:spPr bwMode="auto">
            <a:xfrm>
              <a:off x="2623" y="3801"/>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1" name="Rectangle 120">
              <a:extLst>
                <a:ext uri="{FF2B5EF4-FFF2-40B4-BE49-F238E27FC236}">
                  <a16:creationId xmlns:a16="http://schemas.microsoft.com/office/drawing/2014/main" id="{AEE4E4E9-D4E3-46C4-85B7-D32A3597BCE5}"/>
                </a:ext>
              </a:extLst>
            </p:cNvPr>
            <p:cNvSpPr>
              <a:spLocks noChangeArrowheads="1"/>
            </p:cNvSpPr>
            <p:nvPr/>
          </p:nvSpPr>
          <p:spPr bwMode="auto">
            <a:xfrm>
              <a:off x="3207" y="3384"/>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2" name="Rectangle 121">
              <a:extLst>
                <a:ext uri="{FF2B5EF4-FFF2-40B4-BE49-F238E27FC236}">
                  <a16:creationId xmlns:a16="http://schemas.microsoft.com/office/drawing/2014/main" id="{481C703E-9521-485E-9049-AAD78D2BBD18}"/>
                </a:ext>
              </a:extLst>
            </p:cNvPr>
            <p:cNvSpPr>
              <a:spLocks noChangeArrowheads="1"/>
            </p:cNvSpPr>
            <p:nvPr/>
          </p:nvSpPr>
          <p:spPr bwMode="auto">
            <a:xfrm>
              <a:off x="2603" y="2968"/>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93" name="Rectangle 122">
              <a:extLst>
                <a:ext uri="{FF2B5EF4-FFF2-40B4-BE49-F238E27FC236}">
                  <a16:creationId xmlns:a16="http://schemas.microsoft.com/office/drawing/2014/main" id="{9CB405D8-4688-4E7E-B2EA-DB0486622CCD}"/>
                </a:ext>
              </a:extLst>
            </p:cNvPr>
            <p:cNvSpPr>
              <a:spLocks noChangeArrowheads="1"/>
            </p:cNvSpPr>
            <p:nvPr/>
          </p:nvSpPr>
          <p:spPr bwMode="auto">
            <a:xfrm>
              <a:off x="3198" y="2522"/>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500" b="0"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rPr>
                <a:t>s</a:t>
              </a:r>
              <a:endParaRPr kumimoji="0" lang="en-US" altLang="zh-CN" sz="16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B263C392-6F3F-4604-9ED3-CE771B5D996E}"/>
              </a:ext>
            </a:extLst>
          </p:cNvPr>
          <p:cNvSpPr>
            <a:spLocks noGrp="1" noChangeArrowheads="1"/>
          </p:cNvSpPr>
          <p:nvPr>
            <p:ph type="title"/>
          </p:nvPr>
        </p:nvSpPr>
        <p:spPr bwMode="auto">
          <a:xfrm>
            <a:off x="2063750" y="692150"/>
            <a:ext cx="80772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支付股利的布莱克</a:t>
            </a:r>
            <a:r>
              <a:rPr lang="en-US" altLang="zh-CN" sz="4000" dirty="0">
                <a:effectLst>
                  <a:outerShdw blurRad="38100" dist="38100" dir="2700000" algn="tl">
                    <a:srgbClr val="C0C0C0"/>
                  </a:outerShdw>
                </a:effectLst>
                <a:ea typeface="宋体" pitchFamily="2" charset="-122"/>
              </a:rPr>
              <a:t>-</a:t>
            </a:r>
            <a:r>
              <a:rPr lang="zh-CN" altLang="en-US" sz="4000" dirty="0">
                <a:effectLst>
                  <a:outerShdw blurRad="38100" dist="38100" dir="2700000" algn="tl">
                    <a:srgbClr val="C0C0C0"/>
                  </a:outerShdw>
                </a:effectLst>
                <a:ea typeface="宋体" pitchFamily="2" charset="-122"/>
              </a:rPr>
              <a:t>斯科尔斯模型</a:t>
            </a:r>
            <a:endParaRPr lang="en-US" altLang="zh-CN" sz="3200" b="1" i="1" dirty="0">
              <a:effectLst>
                <a:outerShdw blurRad="38100" dist="38100" dir="2700000" algn="tl">
                  <a:srgbClr val="C0C0C0"/>
                </a:outerShdw>
              </a:effectLst>
              <a:latin typeface="楷体_GB2312" pitchFamily="49" charset="-122"/>
              <a:ea typeface="楷体_GB2312" pitchFamily="49" charset="-122"/>
            </a:endParaRPr>
          </a:p>
        </p:txBody>
      </p:sp>
      <p:grpSp>
        <p:nvGrpSpPr>
          <p:cNvPr id="2" name="Group 3">
            <a:extLst>
              <a:ext uri="{FF2B5EF4-FFF2-40B4-BE49-F238E27FC236}">
                <a16:creationId xmlns:a16="http://schemas.microsoft.com/office/drawing/2014/main" id="{32F66818-3A42-477C-BB2C-040B9B1C3840}"/>
              </a:ext>
            </a:extLst>
          </p:cNvPr>
          <p:cNvGrpSpPr>
            <a:grpSpLocks/>
          </p:cNvGrpSpPr>
          <p:nvPr/>
        </p:nvGrpSpPr>
        <p:grpSpPr bwMode="auto">
          <a:xfrm>
            <a:off x="2640013" y="1987550"/>
            <a:ext cx="3136900" cy="1106488"/>
            <a:chOff x="476" y="2778"/>
            <a:chExt cx="1976" cy="697"/>
          </a:xfrm>
        </p:grpSpPr>
        <p:sp>
          <p:nvSpPr>
            <p:cNvPr id="220170" name="Rectangle 4">
              <a:extLst>
                <a:ext uri="{FF2B5EF4-FFF2-40B4-BE49-F238E27FC236}">
                  <a16:creationId xmlns:a16="http://schemas.microsoft.com/office/drawing/2014/main" id="{623D6A56-70C8-4069-BD46-C8EEF57FCC77}"/>
                </a:ext>
              </a:extLst>
            </p:cNvPr>
            <p:cNvSpPr>
              <a:spLocks noChangeArrowheads="1"/>
            </p:cNvSpPr>
            <p:nvPr/>
          </p:nvSpPr>
          <p:spPr bwMode="auto">
            <a:xfrm>
              <a:off x="1993" y="3118"/>
              <a:ext cx="459" cy="357"/>
            </a:xfrm>
            <a:prstGeom prst="rect">
              <a:avLst/>
            </a:prstGeom>
            <a:noFill/>
            <a:ln w="381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20171" name="AutoShape 5">
              <a:extLst>
                <a:ext uri="{FF2B5EF4-FFF2-40B4-BE49-F238E27FC236}">
                  <a16:creationId xmlns:a16="http://schemas.microsoft.com/office/drawing/2014/main" id="{18FC7109-0EB4-47BA-8CA0-89E7F52A5A03}"/>
                </a:ext>
              </a:extLst>
            </p:cNvPr>
            <p:cNvSpPr>
              <a:spLocks/>
            </p:cNvSpPr>
            <p:nvPr/>
          </p:nvSpPr>
          <p:spPr bwMode="auto">
            <a:xfrm>
              <a:off x="476" y="2778"/>
              <a:ext cx="726" cy="448"/>
            </a:xfrm>
            <a:prstGeom prst="borderCallout2">
              <a:avLst>
                <a:gd name="adj1" fmla="val 16069"/>
                <a:gd name="adj2" fmla="val 106611"/>
                <a:gd name="adj3" fmla="val 16069"/>
                <a:gd name="adj4" fmla="val 155236"/>
                <a:gd name="adj5" fmla="val 77903"/>
                <a:gd name="adj6" fmla="val 208264"/>
              </a:avLst>
            </a:prstGeom>
            <a:noFill/>
            <a:ln w="508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Shares </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of Stock</a:t>
              </a:r>
            </a:p>
          </p:txBody>
        </p:sp>
      </p:grpSp>
      <p:grpSp>
        <p:nvGrpSpPr>
          <p:cNvPr id="3" name="Group 6">
            <a:extLst>
              <a:ext uri="{FF2B5EF4-FFF2-40B4-BE49-F238E27FC236}">
                <a16:creationId xmlns:a16="http://schemas.microsoft.com/office/drawing/2014/main" id="{20598CD3-E73D-4CE8-92EE-274A04F99A27}"/>
              </a:ext>
            </a:extLst>
          </p:cNvPr>
          <p:cNvGrpSpPr>
            <a:grpSpLocks/>
          </p:cNvGrpSpPr>
          <p:nvPr/>
        </p:nvGrpSpPr>
        <p:grpSpPr bwMode="auto">
          <a:xfrm>
            <a:off x="6743700" y="1916113"/>
            <a:ext cx="3384550" cy="1223962"/>
            <a:chOff x="3243" y="981"/>
            <a:chExt cx="2041" cy="741"/>
          </a:xfrm>
        </p:grpSpPr>
        <p:sp>
          <p:nvSpPr>
            <p:cNvPr id="220168" name="AutoShape 7">
              <a:extLst>
                <a:ext uri="{FF2B5EF4-FFF2-40B4-BE49-F238E27FC236}">
                  <a16:creationId xmlns:a16="http://schemas.microsoft.com/office/drawing/2014/main" id="{CD2F6B68-EE24-4F4D-B037-95D7B4267BC0}"/>
                </a:ext>
              </a:extLst>
            </p:cNvPr>
            <p:cNvSpPr>
              <a:spLocks/>
            </p:cNvSpPr>
            <p:nvPr/>
          </p:nvSpPr>
          <p:spPr bwMode="auto">
            <a:xfrm>
              <a:off x="4616" y="981"/>
              <a:ext cx="668" cy="453"/>
            </a:xfrm>
            <a:prstGeom prst="borderCallout2">
              <a:avLst>
                <a:gd name="adj1" fmla="val 15894"/>
                <a:gd name="adj2" fmla="val -7185"/>
                <a:gd name="adj3" fmla="val 15894"/>
                <a:gd name="adj4" fmla="val -75750"/>
                <a:gd name="adj5" fmla="val 77264"/>
                <a:gd name="adj6" fmla="val -135329"/>
              </a:avLst>
            </a:prstGeom>
            <a:noFill/>
            <a:ln w="50800">
              <a:solidFill>
                <a:srgbClr val="FF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Shares </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of Bond</a:t>
              </a:r>
            </a:p>
          </p:txBody>
        </p:sp>
        <p:sp>
          <p:nvSpPr>
            <p:cNvPr id="220169" name="Rectangle 8">
              <a:extLst>
                <a:ext uri="{FF2B5EF4-FFF2-40B4-BE49-F238E27FC236}">
                  <a16:creationId xmlns:a16="http://schemas.microsoft.com/office/drawing/2014/main" id="{50598580-69DA-46E1-9763-2B0C6BFDF7DE}"/>
                </a:ext>
              </a:extLst>
            </p:cNvPr>
            <p:cNvSpPr>
              <a:spLocks noChangeArrowheads="1"/>
            </p:cNvSpPr>
            <p:nvPr/>
          </p:nvSpPr>
          <p:spPr bwMode="auto">
            <a:xfrm>
              <a:off x="3243" y="1365"/>
              <a:ext cx="459" cy="357"/>
            </a:xfrm>
            <a:prstGeom prst="rect">
              <a:avLst/>
            </a:prstGeom>
            <a:noFill/>
            <a:ln w="38100">
              <a:solidFill>
                <a:srgbClr val="FF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grpSp>
      <p:graphicFrame>
        <p:nvGraphicFramePr>
          <p:cNvPr id="220165" name="Object 2">
            <a:extLst>
              <a:ext uri="{FF2B5EF4-FFF2-40B4-BE49-F238E27FC236}">
                <a16:creationId xmlns:a16="http://schemas.microsoft.com/office/drawing/2014/main" id="{1A5FEA8E-4703-40C3-82D1-63D2536AFF35}"/>
              </a:ext>
            </a:extLst>
          </p:cNvPr>
          <p:cNvGraphicFramePr>
            <a:graphicFrameLocks noChangeAspect="1"/>
          </p:cNvGraphicFramePr>
          <p:nvPr/>
        </p:nvGraphicFramePr>
        <p:xfrm>
          <a:off x="4167189" y="4143375"/>
          <a:ext cx="4975225" cy="1785938"/>
        </p:xfrm>
        <a:graphic>
          <a:graphicData uri="http://schemas.openxmlformats.org/presentationml/2006/ole">
            <mc:AlternateContent xmlns:mc="http://schemas.openxmlformats.org/markup-compatibility/2006">
              <mc:Choice xmlns:v="urn:schemas-microsoft-com:vml" Requires="v">
                <p:oleObj name="公式" r:id="rId3" imgW="1981200" imgH="711200" progId="Equation.3">
                  <p:embed/>
                </p:oleObj>
              </mc:Choice>
              <mc:Fallback>
                <p:oleObj name="公式" r:id="rId3" imgW="1981200" imgH="711200" progId="Equation.3">
                  <p:embed/>
                  <p:pic>
                    <p:nvPicPr>
                      <p:cNvPr id="220165" name="Object 2">
                        <a:extLst>
                          <a:ext uri="{FF2B5EF4-FFF2-40B4-BE49-F238E27FC236}">
                            <a16:creationId xmlns:a16="http://schemas.microsoft.com/office/drawing/2014/main" id="{1A5FEA8E-4703-40C3-82D1-63D2536AF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9" y="4143375"/>
                        <a:ext cx="4975225" cy="178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6" name="Object 3">
            <a:extLst>
              <a:ext uri="{FF2B5EF4-FFF2-40B4-BE49-F238E27FC236}">
                <a16:creationId xmlns:a16="http://schemas.microsoft.com/office/drawing/2014/main" id="{F0731031-7EF1-4063-96D0-59EB22D7CEF0}"/>
              </a:ext>
            </a:extLst>
          </p:cNvPr>
          <p:cNvGraphicFramePr>
            <a:graphicFrameLocks noChangeAspect="1"/>
          </p:cNvGraphicFramePr>
          <p:nvPr/>
        </p:nvGraphicFramePr>
        <p:xfrm>
          <a:off x="4391025" y="2527301"/>
          <a:ext cx="3994150" cy="525463"/>
        </p:xfrm>
        <a:graphic>
          <a:graphicData uri="http://schemas.openxmlformats.org/presentationml/2006/ole">
            <mc:AlternateContent xmlns:mc="http://schemas.openxmlformats.org/markup-compatibility/2006">
              <mc:Choice xmlns:v="urn:schemas-microsoft-com:vml" Requires="v">
                <p:oleObj name="公式" r:id="rId5" imgW="1854200" imgH="228600" progId="Equation.3">
                  <p:embed/>
                </p:oleObj>
              </mc:Choice>
              <mc:Fallback>
                <p:oleObj name="公式" r:id="rId5" imgW="1854200" imgH="228600" progId="Equation.3">
                  <p:embed/>
                  <p:pic>
                    <p:nvPicPr>
                      <p:cNvPr id="220166" name="Object 3">
                        <a:extLst>
                          <a:ext uri="{FF2B5EF4-FFF2-40B4-BE49-F238E27FC236}">
                            <a16:creationId xmlns:a16="http://schemas.microsoft.com/office/drawing/2014/main" id="{F0731031-7EF1-4063-96D0-59EB22D7C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2527301"/>
                        <a:ext cx="39941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67" name="Object 11">
            <a:extLst>
              <a:ext uri="{FF2B5EF4-FFF2-40B4-BE49-F238E27FC236}">
                <a16:creationId xmlns:a16="http://schemas.microsoft.com/office/drawing/2014/main" id="{6270F641-10E4-49D5-8F79-A750D8B399AC}"/>
              </a:ext>
            </a:extLst>
          </p:cNvPr>
          <p:cNvGraphicFramePr>
            <a:graphicFrameLocks noChangeAspect="1"/>
          </p:cNvGraphicFramePr>
          <p:nvPr/>
        </p:nvGraphicFramePr>
        <p:xfrm>
          <a:off x="4179888" y="3286126"/>
          <a:ext cx="4540250" cy="525463"/>
        </p:xfrm>
        <a:graphic>
          <a:graphicData uri="http://schemas.openxmlformats.org/presentationml/2006/ole">
            <mc:AlternateContent xmlns:mc="http://schemas.openxmlformats.org/markup-compatibility/2006">
              <mc:Choice xmlns:v="urn:schemas-microsoft-com:vml" Requires="v">
                <p:oleObj name="公式" r:id="rId7" imgW="2108200" imgH="228600" progId="Equation.3">
                  <p:embed/>
                </p:oleObj>
              </mc:Choice>
              <mc:Fallback>
                <p:oleObj name="公式" r:id="rId7" imgW="2108200" imgH="228600" progId="Equation.3">
                  <p:embed/>
                  <p:pic>
                    <p:nvPicPr>
                      <p:cNvPr id="220167" name="Object 11">
                        <a:extLst>
                          <a:ext uri="{FF2B5EF4-FFF2-40B4-BE49-F238E27FC236}">
                            <a16:creationId xmlns:a16="http://schemas.microsoft.com/office/drawing/2014/main" id="{6270F641-10E4-49D5-8F79-A750D8B399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9888" y="3286126"/>
                        <a:ext cx="454025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439E8A0B-0E5C-4328-8A46-8A6C1C05824B}"/>
              </a:ext>
            </a:extLst>
          </p:cNvPr>
          <p:cNvSpPr>
            <a:spLocks noGrp="1" noChangeArrowheads="1"/>
          </p:cNvSpPr>
          <p:nvPr>
            <p:ph type="title"/>
          </p:nvPr>
        </p:nvSpPr>
        <p:spPr bwMode="auto">
          <a:xfrm>
            <a:off x="2281238" y="547688"/>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en-US" altLang="zh-CN" sz="4000" dirty="0">
                <a:effectLst>
                  <a:outerShdw blurRad="38100" dist="38100" dir="2700000" algn="tl">
                    <a:srgbClr val="C0C0C0"/>
                  </a:outerShdw>
                </a:effectLst>
                <a:ea typeface="宋体" pitchFamily="2" charset="-122"/>
              </a:rPr>
              <a:t>Black-Scholes</a:t>
            </a:r>
            <a:r>
              <a:rPr lang="zh-CN" altLang="en-US" sz="4000" dirty="0">
                <a:effectLst>
                  <a:outerShdw blurRad="38100" dist="38100" dir="2700000" algn="tl">
                    <a:srgbClr val="C0C0C0"/>
                  </a:outerShdw>
                </a:effectLst>
                <a:ea typeface="宋体" pitchFamily="2" charset="-122"/>
              </a:rPr>
              <a:t>模型参数的意义</a:t>
            </a:r>
            <a:endParaRPr lang="en-US" altLang="zh-CN" sz="4000" dirty="0">
              <a:effectLst>
                <a:outerShdw blurRad="38100" dist="38100" dir="2700000" algn="tl">
                  <a:srgbClr val="C0C0C0"/>
                </a:outerShdw>
              </a:effectLst>
              <a:ea typeface="宋体" pitchFamily="2" charset="-122"/>
            </a:endParaRPr>
          </a:p>
        </p:txBody>
      </p:sp>
      <p:sp>
        <p:nvSpPr>
          <p:cNvPr id="222211" name="Rectangle 3">
            <a:extLst>
              <a:ext uri="{FF2B5EF4-FFF2-40B4-BE49-F238E27FC236}">
                <a16:creationId xmlns:a16="http://schemas.microsoft.com/office/drawing/2014/main" id="{DD48CA31-3B5E-4FD7-8545-09CDC9036ED0}"/>
              </a:ext>
            </a:extLst>
          </p:cNvPr>
          <p:cNvSpPr>
            <a:spLocks noGrp="1" noChangeArrowheads="1"/>
          </p:cNvSpPr>
          <p:nvPr>
            <p:ph type="body" sz="half" idx="1"/>
          </p:nvPr>
        </p:nvSpPr>
        <p:spPr>
          <a:xfrm>
            <a:off x="1276351" y="1771650"/>
            <a:ext cx="5313364" cy="4114800"/>
          </a:xfrm>
          <a:noFill/>
        </p:spPr>
        <p:txBody>
          <a:bodyPr vert="horz" wrap="square" lIns="92075" tIns="46038" rIns="92075" bIns="46038" numCol="1" anchor="t" anchorCtr="0" compatLnSpc="1">
            <a:prstTxWarp prst="textNoShape">
              <a:avLst/>
            </a:prstTxWarp>
          </a:bodyPr>
          <a:lstStyle/>
          <a:p>
            <a:pPr marL="358775" indent="-358775">
              <a:lnSpc>
                <a:spcPct val="114000"/>
              </a:lnSpc>
            </a:pPr>
            <a:r>
              <a:rPr lang="en-US" altLang="zh-CN" sz="2000" i="1" dirty="0">
                <a:ea typeface="宋体" panose="02010600030101010101" pitchFamily="2" charset="-122"/>
              </a:rPr>
              <a:t>C</a:t>
            </a:r>
            <a:r>
              <a:rPr lang="en-US" altLang="zh-CN" sz="2000" dirty="0">
                <a:ea typeface="宋体" panose="02010600030101010101" pitchFamily="2" charset="-122"/>
              </a:rPr>
              <a:t> = </a:t>
            </a:r>
            <a:r>
              <a:rPr lang="zh-CN" altLang="en-US" sz="2000" dirty="0">
                <a:ea typeface="宋体" panose="02010600030101010101" pitchFamily="2" charset="-122"/>
              </a:rPr>
              <a:t>看涨期权价格</a:t>
            </a:r>
            <a:endParaRPr lang="en-US" altLang="zh-CN" sz="2000" dirty="0">
              <a:ea typeface="宋体" panose="02010600030101010101" pitchFamily="2" charset="-122"/>
            </a:endParaRPr>
          </a:p>
          <a:p>
            <a:pPr marL="358775" indent="-358775">
              <a:lnSpc>
                <a:spcPct val="114000"/>
              </a:lnSpc>
            </a:pPr>
            <a:r>
              <a:rPr lang="en-US" altLang="zh-CN" sz="2000" i="1" dirty="0">
                <a:ea typeface="宋体" panose="02010600030101010101" pitchFamily="2" charset="-122"/>
              </a:rPr>
              <a:t>P</a:t>
            </a:r>
            <a:r>
              <a:rPr lang="en-US" altLang="zh-CN" sz="2000" dirty="0">
                <a:ea typeface="宋体" panose="02010600030101010101" pitchFamily="2" charset="-122"/>
              </a:rPr>
              <a:t> = </a:t>
            </a:r>
            <a:r>
              <a:rPr lang="zh-CN" altLang="en-US" sz="2000" dirty="0">
                <a:ea typeface="宋体" panose="02010600030101010101" pitchFamily="2" charset="-122"/>
              </a:rPr>
              <a:t>看跌期权价格</a:t>
            </a:r>
            <a:endParaRPr lang="en-US" altLang="zh-CN" sz="2000" dirty="0">
              <a:ea typeface="宋体" panose="02010600030101010101" pitchFamily="2" charset="-122"/>
            </a:endParaRPr>
          </a:p>
          <a:p>
            <a:pPr marL="358775" indent="-358775">
              <a:lnSpc>
                <a:spcPct val="114000"/>
              </a:lnSpc>
            </a:pPr>
            <a:r>
              <a:rPr lang="en-US" altLang="zh-CN" sz="2000" i="1" dirty="0">
                <a:ea typeface="宋体" panose="02010600030101010101" pitchFamily="2" charset="-122"/>
              </a:rPr>
              <a:t>S</a:t>
            </a:r>
            <a:r>
              <a:rPr lang="en-US" altLang="zh-CN" sz="2000" dirty="0">
                <a:ea typeface="宋体" panose="02010600030101010101" pitchFamily="2" charset="-122"/>
              </a:rPr>
              <a:t> = </a:t>
            </a:r>
            <a:r>
              <a:rPr lang="zh-CN" altLang="en-US" sz="2000" dirty="0">
                <a:ea typeface="宋体" panose="02010600030101010101" pitchFamily="2" charset="-122"/>
              </a:rPr>
              <a:t>股票价格</a:t>
            </a:r>
            <a:endParaRPr lang="en-US" altLang="zh-CN" sz="2000" dirty="0">
              <a:ea typeface="宋体" panose="02010600030101010101" pitchFamily="2" charset="-122"/>
            </a:endParaRPr>
          </a:p>
          <a:p>
            <a:pPr marL="358775" indent="-358775">
              <a:lnSpc>
                <a:spcPct val="114000"/>
              </a:lnSpc>
            </a:pPr>
            <a:r>
              <a:rPr lang="en-US" altLang="zh-CN" sz="2000" i="1" dirty="0">
                <a:ea typeface="宋体" panose="02010600030101010101" pitchFamily="2" charset="-122"/>
              </a:rPr>
              <a:t>E</a:t>
            </a:r>
            <a:r>
              <a:rPr lang="en-US" altLang="zh-CN" sz="2000" dirty="0">
                <a:ea typeface="宋体" panose="02010600030101010101" pitchFamily="2" charset="-122"/>
              </a:rPr>
              <a:t> = </a:t>
            </a:r>
            <a:r>
              <a:rPr lang="zh-CN" altLang="en-US" sz="2000" dirty="0">
                <a:ea typeface="宋体" panose="02010600030101010101" pitchFamily="2" charset="-122"/>
              </a:rPr>
              <a:t>行权价格</a:t>
            </a:r>
            <a:endParaRPr lang="en-US" altLang="zh-CN" sz="2000" dirty="0">
              <a:ea typeface="宋体" panose="02010600030101010101" pitchFamily="2" charset="-122"/>
            </a:endParaRPr>
          </a:p>
          <a:p>
            <a:pPr marL="358775" indent="-358775">
              <a:lnSpc>
                <a:spcPct val="114000"/>
              </a:lnSpc>
            </a:pPr>
            <a:r>
              <a:rPr lang="en-US" altLang="zh-CN" sz="2000" i="1" dirty="0">
                <a:ea typeface="宋体" panose="02010600030101010101" pitchFamily="2" charset="-122"/>
              </a:rPr>
              <a:t>T</a:t>
            </a:r>
            <a:r>
              <a:rPr lang="en-US" altLang="zh-CN" sz="2000" dirty="0">
                <a:ea typeface="宋体" panose="02010600030101010101" pitchFamily="2" charset="-122"/>
              </a:rPr>
              <a:t> = </a:t>
            </a:r>
            <a:r>
              <a:rPr lang="zh-CN" altLang="en-US" sz="2000" dirty="0">
                <a:ea typeface="宋体" panose="02010600030101010101" pitchFamily="2" charset="-122"/>
              </a:rPr>
              <a:t>期权到期期限</a:t>
            </a:r>
            <a:r>
              <a:rPr lang="en-US" altLang="zh-CN" sz="2000" dirty="0">
                <a:ea typeface="宋体" panose="02010600030101010101" pitchFamily="2" charset="-122"/>
              </a:rPr>
              <a:t>(</a:t>
            </a:r>
            <a:r>
              <a:rPr lang="zh-CN" altLang="en-US" sz="2000" dirty="0">
                <a:ea typeface="宋体" panose="02010600030101010101" pitchFamily="2" charset="-122"/>
              </a:rPr>
              <a:t>年</a:t>
            </a:r>
            <a:r>
              <a:rPr lang="en-US" altLang="zh-CN" sz="2000" dirty="0">
                <a:ea typeface="宋体" panose="02010600030101010101" pitchFamily="2" charset="-122"/>
              </a:rPr>
              <a:t>)</a:t>
            </a:r>
          </a:p>
          <a:p>
            <a:pPr marL="358775" indent="-358775">
              <a:lnSpc>
                <a:spcPct val="114000"/>
              </a:lnSpc>
            </a:pPr>
            <a:r>
              <a:rPr lang="en-US" altLang="zh-CN" sz="2000" dirty="0">
                <a:ea typeface="宋体" panose="02010600030101010101" pitchFamily="2" charset="-122"/>
              </a:rPr>
              <a:t>ln(</a:t>
            </a:r>
            <a:r>
              <a:rPr lang="en-US"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rPr>
              <a:t>) = </a:t>
            </a:r>
            <a:r>
              <a:rPr lang="zh-CN" altLang="en-US" sz="2000" dirty="0">
                <a:ea typeface="宋体" panose="02010600030101010101" pitchFamily="2" charset="-122"/>
              </a:rPr>
              <a:t>自然对数</a:t>
            </a:r>
            <a:endParaRPr lang="en-US" altLang="zh-CN" sz="2000" dirty="0">
              <a:ea typeface="宋体" panose="02010600030101010101" pitchFamily="2" charset="-122"/>
            </a:endParaRPr>
          </a:p>
          <a:p>
            <a:pPr marL="358775" indent="-358775">
              <a:lnSpc>
                <a:spcPct val="114000"/>
              </a:lnSpc>
            </a:pPr>
            <a:r>
              <a:rPr lang="en-US" altLang="zh-CN" sz="2000" i="1" dirty="0">
                <a:ea typeface="宋体" panose="02010600030101010101" pitchFamily="2" charset="-122"/>
              </a:rPr>
              <a:t>e</a:t>
            </a:r>
            <a:r>
              <a:rPr lang="en-US" altLang="zh-CN" sz="2000" dirty="0">
                <a:ea typeface="宋体" panose="02010600030101010101" pitchFamily="2" charset="-122"/>
              </a:rPr>
              <a:t> = 2.71828...</a:t>
            </a:r>
          </a:p>
          <a:p>
            <a:pPr marL="358775" indent="-358775">
              <a:lnSpc>
                <a:spcPct val="114000"/>
              </a:lnSpc>
            </a:pPr>
            <a:r>
              <a:rPr lang="en-US" altLang="zh-CN" sz="2000" dirty="0">
                <a:solidFill>
                  <a:srgbClr val="0000FF"/>
                </a:solidFill>
                <a:ea typeface="宋体" panose="02010600030101010101" pitchFamily="2" charset="-122"/>
              </a:rPr>
              <a:t>N(</a:t>
            </a:r>
            <a:r>
              <a:rPr lang="en-US" altLang="zh-CN" sz="2000" dirty="0">
                <a:solidFill>
                  <a:srgbClr val="0000FF"/>
                </a:solidFill>
                <a:ea typeface="宋体" panose="02010600030101010101" pitchFamily="2" charset="-122"/>
                <a:sym typeface="Wingdings" panose="05000000000000000000" pitchFamily="2" charset="2"/>
              </a:rPr>
              <a:t>d</a:t>
            </a:r>
            <a:r>
              <a:rPr lang="en-US" altLang="zh-CN" sz="2000" dirty="0">
                <a:solidFill>
                  <a:srgbClr val="0000FF"/>
                </a:solidFill>
                <a:ea typeface="宋体" panose="02010600030101010101" pitchFamily="2" charset="-122"/>
              </a:rPr>
              <a:t>) = </a:t>
            </a:r>
            <a:r>
              <a:rPr lang="zh-CN" altLang="en-US" sz="2000" dirty="0">
                <a:solidFill>
                  <a:srgbClr val="0000FF"/>
                </a:solidFill>
                <a:ea typeface="宋体" panose="02010600030101010101" pitchFamily="2" charset="-122"/>
              </a:rPr>
              <a:t>从标准正态分布中抽取的随机变量小于</a:t>
            </a:r>
            <a:r>
              <a:rPr lang="en-US" altLang="zh-CN" sz="2000" dirty="0">
                <a:solidFill>
                  <a:srgbClr val="0000FF"/>
                </a:solidFill>
                <a:ea typeface="宋体" panose="02010600030101010101" pitchFamily="2" charset="-122"/>
              </a:rPr>
              <a:t>d</a:t>
            </a:r>
            <a:r>
              <a:rPr lang="zh-CN" altLang="en-US" sz="2000" dirty="0">
                <a:solidFill>
                  <a:srgbClr val="0000FF"/>
                </a:solidFill>
                <a:ea typeface="宋体" panose="02010600030101010101" pitchFamily="2" charset="-122"/>
              </a:rPr>
              <a:t>的概率，可理解为到期时期权处于实值的概率</a:t>
            </a:r>
            <a:endParaRPr lang="en-US" altLang="zh-CN" sz="2000" dirty="0">
              <a:solidFill>
                <a:srgbClr val="0000FF"/>
              </a:solidFill>
              <a:ea typeface="宋体" panose="02010600030101010101" pitchFamily="2" charset="-122"/>
            </a:endParaRPr>
          </a:p>
        </p:txBody>
      </p:sp>
      <p:sp>
        <p:nvSpPr>
          <p:cNvPr id="222212" name="Rectangle 4">
            <a:extLst>
              <a:ext uri="{FF2B5EF4-FFF2-40B4-BE49-F238E27FC236}">
                <a16:creationId xmlns:a16="http://schemas.microsoft.com/office/drawing/2014/main" id="{8CAEEFCE-18CD-445C-8EE0-D068288654EA}"/>
              </a:ext>
            </a:extLst>
          </p:cNvPr>
          <p:cNvSpPr>
            <a:spLocks noGrp="1" noChangeArrowheads="1"/>
          </p:cNvSpPr>
          <p:nvPr>
            <p:ph type="body" sz="half" idx="2"/>
          </p:nvPr>
        </p:nvSpPr>
        <p:spPr>
          <a:xfrm>
            <a:off x="6096000" y="1690688"/>
            <a:ext cx="3889375" cy="4114800"/>
          </a:xfrm>
          <a:noFill/>
        </p:spPr>
        <p:txBody>
          <a:bodyPr vert="horz" wrap="square" lIns="92075" tIns="46038" rIns="92075" bIns="46038" numCol="1" anchor="t" anchorCtr="0" compatLnSpc="1">
            <a:prstTxWarp prst="textNoShape">
              <a:avLst/>
            </a:prstTxWarp>
          </a:bodyPr>
          <a:lstStyle/>
          <a:p>
            <a:pPr>
              <a:lnSpc>
                <a:spcPct val="114000"/>
              </a:lnSpc>
            </a:pPr>
            <a:r>
              <a:rPr lang="zh-CN" altLang="en-US" sz="2000" dirty="0">
                <a:ea typeface="宋体" panose="02010600030101010101" pitchFamily="2" charset="-122"/>
              </a:rPr>
              <a:t>以下为年度数据</a:t>
            </a:r>
            <a:r>
              <a:rPr lang="en-US" altLang="zh-CN" sz="2000" dirty="0">
                <a:ea typeface="宋体" panose="02010600030101010101" pitchFamily="2" charset="-122"/>
              </a:rPr>
              <a:t>, </a:t>
            </a:r>
            <a:r>
              <a:rPr lang="zh-CN" altLang="en-US" sz="2000" dirty="0">
                <a:ea typeface="宋体" panose="02010600030101010101" pitchFamily="2" charset="-122"/>
              </a:rPr>
              <a:t>连续复利：</a:t>
            </a:r>
            <a:endParaRPr lang="en-US" altLang="zh-CN" sz="2000" dirty="0">
              <a:ea typeface="宋体" panose="02010600030101010101" pitchFamily="2" charset="-122"/>
            </a:endParaRPr>
          </a:p>
          <a:p>
            <a:pPr lvl="1">
              <a:lnSpc>
                <a:spcPct val="114000"/>
              </a:lnSpc>
            </a:pPr>
            <a:r>
              <a:rPr lang="en-US" altLang="zh-CN" sz="2000" i="1" dirty="0">
                <a:solidFill>
                  <a:srgbClr val="0000FF"/>
                </a:solidFill>
                <a:ea typeface="宋体" panose="02010600030101010101" pitchFamily="2" charset="-122"/>
              </a:rPr>
              <a:t>r</a:t>
            </a:r>
            <a:r>
              <a:rPr lang="en-US" altLang="zh-CN" sz="2000" dirty="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国内无风险利率</a:t>
            </a:r>
            <a:endParaRPr lang="en-US" altLang="zh-CN" sz="2000" dirty="0">
              <a:solidFill>
                <a:srgbClr val="0000FF"/>
              </a:solidFill>
              <a:ea typeface="宋体" panose="02010600030101010101" pitchFamily="2" charset="-122"/>
            </a:endParaRPr>
          </a:p>
          <a:p>
            <a:pPr lvl="1">
              <a:lnSpc>
                <a:spcPct val="114000"/>
              </a:lnSpc>
            </a:pPr>
            <a:r>
              <a:rPr lang="en-US" altLang="zh-CN" sz="2000" i="1" dirty="0">
                <a:ea typeface="宋体" panose="02010600030101010101" pitchFamily="2" charset="-122"/>
              </a:rPr>
              <a:t>D=</a:t>
            </a:r>
            <a:r>
              <a:rPr lang="zh-CN" altLang="en-US" sz="2000" i="1" dirty="0">
                <a:ea typeface="宋体" panose="02010600030101010101" pitchFamily="2" charset="-122"/>
              </a:rPr>
              <a:t> </a:t>
            </a:r>
            <a:r>
              <a:rPr lang="zh-CN" altLang="en-US" sz="2000" dirty="0">
                <a:ea typeface="宋体" panose="02010600030101010101" pitchFamily="2" charset="-122"/>
              </a:rPr>
              <a:t>国外无风险利率或固定红利收益率</a:t>
            </a:r>
            <a:endParaRPr lang="en-US" altLang="zh-CN" sz="2000" dirty="0">
              <a:ea typeface="宋体" panose="02010600030101010101" pitchFamily="2" charset="-122"/>
            </a:endParaRPr>
          </a:p>
          <a:p>
            <a:pPr lvl="1">
              <a:lnSpc>
                <a:spcPct val="114000"/>
              </a:lnSpc>
            </a:pPr>
            <a:r>
              <a:rPr lang="en-US" altLang="zh-CN" sz="2000" dirty="0">
                <a:ea typeface="宋体" panose="02010600030101010101" pitchFamily="2" charset="-122"/>
              </a:rPr>
              <a:t>σ = </a:t>
            </a:r>
            <a:r>
              <a:rPr lang="zh-CN" altLang="en-US" sz="2000" dirty="0">
                <a:ea typeface="宋体" panose="02010600030101010101" pitchFamily="2" charset="-122"/>
              </a:rPr>
              <a:t>波动率</a:t>
            </a:r>
            <a:endParaRPr lang="en-US" altLang="zh-CN" sz="20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1">
            <a:extLst>
              <a:ext uri="{FF2B5EF4-FFF2-40B4-BE49-F238E27FC236}">
                <a16:creationId xmlns:a16="http://schemas.microsoft.com/office/drawing/2014/main" id="{4FE574C2-55B8-4D81-B9B9-AFF403B5FD5E}"/>
              </a:ext>
            </a:extLst>
          </p:cNvPr>
          <p:cNvSpPr>
            <a:spLocks noGrp="1"/>
          </p:cNvSpPr>
          <p:nvPr>
            <p:ph type="title"/>
          </p:nvPr>
        </p:nvSpPr>
        <p:spPr bwMode="auto">
          <a:xfrm>
            <a:off x="1952625" y="5715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400" dirty="0">
                <a:effectLst>
                  <a:outerShdw blurRad="38100" dist="38100" dir="2700000" algn="tl">
                    <a:srgbClr val="C0C0C0"/>
                  </a:outerShdw>
                </a:effectLst>
                <a:ea typeface="宋体" pitchFamily="2" charset="-122"/>
              </a:rPr>
              <a:t>Black-Scholes</a:t>
            </a:r>
            <a:r>
              <a:rPr lang="zh-CN" altLang="en-US" sz="4400" dirty="0">
                <a:effectLst>
                  <a:outerShdw blurRad="38100" dist="38100" dir="2700000" algn="tl">
                    <a:srgbClr val="C0C0C0"/>
                  </a:outerShdw>
                </a:effectLst>
                <a:ea typeface="宋体" pitchFamily="2" charset="-122"/>
              </a:rPr>
              <a:t>模型</a:t>
            </a:r>
            <a:r>
              <a:rPr lang="zh-CN" altLang="en-US" dirty="0">
                <a:ea typeface="宋体" panose="02010600030101010101" pitchFamily="2" charset="-122"/>
              </a:rPr>
              <a:t>课堂练习</a:t>
            </a:r>
          </a:p>
        </p:txBody>
      </p:sp>
      <p:sp>
        <p:nvSpPr>
          <p:cNvPr id="224259" name="内容占位符 2">
            <a:extLst>
              <a:ext uri="{FF2B5EF4-FFF2-40B4-BE49-F238E27FC236}">
                <a16:creationId xmlns:a16="http://schemas.microsoft.com/office/drawing/2014/main" id="{2E888CC5-D96C-4EE8-BEAB-CAAD67FC367C}"/>
              </a:ext>
            </a:extLst>
          </p:cNvPr>
          <p:cNvSpPr>
            <a:spLocks noGrp="1" noChangeArrowheads="1"/>
          </p:cNvSpPr>
          <p:nvPr>
            <p:ph sz="half" idx="1"/>
          </p:nvPr>
        </p:nvSpPr>
        <p:spPr>
          <a:xfrm>
            <a:off x="2279651" y="1557338"/>
            <a:ext cx="6386513" cy="4114800"/>
          </a:xfrm>
        </p:spPr>
        <p:txBody>
          <a:bodyPr/>
          <a:lstStyle/>
          <a:p>
            <a:pPr marL="358775" indent="-358775">
              <a:lnSpc>
                <a:spcPct val="125000"/>
              </a:lnSpc>
            </a:pPr>
            <a:r>
              <a:rPr lang="zh-CN" altLang="en-US" dirty="0">
                <a:ea typeface="宋体" panose="02010600030101010101" pitchFamily="2" charset="-122"/>
              </a:rPr>
              <a:t>计算看涨、看跌期权价格</a:t>
            </a:r>
            <a:endParaRPr lang="en-US" altLang="zh-CN" dirty="0">
              <a:ea typeface="宋体" panose="02010600030101010101" pitchFamily="2" charset="-122"/>
            </a:endParaRPr>
          </a:p>
          <a:p>
            <a:pPr marL="758825" lvl="1" indent="-358775">
              <a:lnSpc>
                <a:spcPct val="125000"/>
              </a:lnSpc>
            </a:pPr>
            <a:r>
              <a:rPr lang="en-US" altLang="zh-CN" i="1" dirty="0">
                <a:ea typeface="宋体" panose="02010600030101010101" pitchFamily="2" charset="-122"/>
              </a:rPr>
              <a:t>S</a:t>
            </a:r>
            <a:r>
              <a:rPr lang="en-US" altLang="zh-CN" dirty="0">
                <a:ea typeface="宋体" panose="02010600030101010101" pitchFamily="2" charset="-122"/>
              </a:rPr>
              <a:t> = 100</a:t>
            </a:r>
            <a:r>
              <a:rPr lang="zh-CN" altLang="en-US" dirty="0">
                <a:ea typeface="宋体" panose="02010600030101010101" pitchFamily="2" charset="-122"/>
              </a:rPr>
              <a:t>，股票价格</a:t>
            </a:r>
            <a:endParaRPr lang="en-US" altLang="zh-CN" dirty="0">
              <a:ea typeface="宋体" panose="02010600030101010101" pitchFamily="2" charset="-122"/>
            </a:endParaRPr>
          </a:p>
          <a:p>
            <a:pPr marL="758825" lvl="1" indent="-358775">
              <a:lnSpc>
                <a:spcPct val="125000"/>
              </a:lnSpc>
            </a:pPr>
            <a:r>
              <a:rPr lang="en-US" altLang="zh-CN" i="1" dirty="0">
                <a:ea typeface="宋体" panose="02010600030101010101" pitchFamily="2" charset="-122"/>
              </a:rPr>
              <a:t>E</a:t>
            </a:r>
            <a:r>
              <a:rPr lang="en-US" altLang="zh-CN" dirty="0">
                <a:ea typeface="宋体" panose="02010600030101010101" pitchFamily="2" charset="-122"/>
              </a:rPr>
              <a:t> =100</a:t>
            </a:r>
            <a:r>
              <a:rPr lang="zh-CN" altLang="en-US" dirty="0">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行权价格</a:t>
            </a:r>
            <a:endParaRPr lang="en-US" altLang="zh-CN" dirty="0">
              <a:ea typeface="宋体" panose="02010600030101010101" pitchFamily="2" charset="-122"/>
            </a:endParaRPr>
          </a:p>
          <a:p>
            <a:pPr marL="758825" lvl="1" indent="-358775">
              <a:lnSpc>
                <a:spcPct val="125000"/>
              </a:lnSpc>
            </a:pPr>
            <a:r>
              <a:rPr lang="en-US" altLang="zh-CN" i="1" dirty="0">
                <a:ea typeface="宋体" panose="02010600030101010101" pitchFamily="2" charset="-122"/>
              </a:rPr>
              <a:t>T</a:t>
            </a:r>
            <a:r>
              <a:rPr lang="en-US" altLang="zh-CN" dirty="0">
                <a:ea typeface="宋体" panose="02010600030101010101" pitchFamily="2" charset="-122"/>
              </a:rPr>
              <a:t> = 0.5</a:t>
            </a:r>
            <a:r>
              <a:rPr lang="zh-CN" altLang="en-US" dirty="0">
                <a:ea typeface="宋体" panose="02010600030101010101" pitchFamily="2" charset="-122"/>
              </a:rPr>
              <a:t>，到期期限</a:t>
            </a:r>
            <a:endParaRPr lang="en-US" altLang="zh-CN" dirty="0">
              <a:ea typeface="宋体" panose="02010600030101010101" pitchFamily="2" charset="-122"/>
            </a:endParaRPr>
          </a:p>
          <a:p>
            <a:pPr marL="758825" lvl="1" indent="-358775">
              <a:lnSpc>
                <a:spcPct val="125000"/>
              </a:lnSpc>
            </a:pPr>
            <a:r>
              <a:rPr lang="en-US" altLang="zh-CN" dirty="0">
                <a:ea typeface="宋体" panose="02010600030101010101" pitchFamily="2" charset="-122"/>
              </a:rPr>
              <a:t>r = 0.08</a:t>
            </a:r>
            <a:r>
              <a:rPr lang="zh-CN" altLang="en-US" dirty="0">
                <a:ea typeface="宋体" panose="02010600030101010101" pitchFamily="2" charset="-122"/>
              </a:rPr>
              <a:t>，国内无风险利率</a:t>
            </a:r>
            <a:endParaRPr lang="en-US" altLang="zh-CN" dirty="0">
              <a:ea typeface="宋体" panose="02010600030101010101" pitchFamily="2" charset="-122"/>
            </a:endParaRPr>
          </a:p>
          <a:p>
            <a:pPr marL="758825" lvl="1" indent="-358775">
              <a:lnSpc>
                <a:spcPct val="125000"/>
              </a:lnSpc>
            </a:pPr>
            <a:r>
              <a:rPr lang="en-US" altLang="zh-CN" dirty="0">
                <a:ea typeface="宋体" panose="02010600030101010101" pitchFamily="2" charset="-122"/>
              </a:rPr>
              <a:t>d =0.03</a:t>
            </a:r>
            <a:r>
              <a:rPr lang="zh-CN" altLang="en-US" dirty="0">
                <a:ea typeface="宋体" panose="02010600030101010101" pitchFamily="2" charset="-122"/>
              </a:rPr>
              <a:t>，固定红利收益率</a:t>
            </a:r>
            <a:endParaRPr lang="en-US" altLang="zh-CN" dirty="0">
              <a:ea typeface="宋体" panose="02010600030101010101" pitchFamily="2" charset="-122"/>
            </a:endParaRPr>
          </a:p>
          <a:p>
            <a:pPr marL="758825" lvl="1" indent="-358775">
              <a:lnSpc>
                <a:spcPct val="125000"/>
              </a:lnSpc>
            </a:pPr>
            <a:r>
              <a:rPr lang="en-US" altLang="zh-CN" dirty="0">
                <a:ea typeface="宋体" panose="02010600030101010101" pitchFamily="2" charset="-122"/>
              </a:rPr>
              <a:t>σ = 0.2</a:t>
            </a:r>
            <a:r>
              <a:rPr lang="zh-CN" altLang="en-US" dirty="0">
                <a:ea typeface="宋体" panose="02010600030101010101" pitchFamily="2" charset="-122"/>
              </a:rPr>
              <a:t>，波动率</a:t>
            </a:r>
            <a:endParaRPr lang="en-US" altLang="zh-CN" dirty="0">
              <a:solidFill>
                <a:srgbClr val="0000FF"/>
              </a:solidFill>
              <a:ea typeface="宋体" panose="02010600030101010101" pitchFamily="2" charset="-122"/>
            </a:endParaRPr>
          </a:p>
          <a:p>
            <a:pPr marL="358775" indent="-358775">
              <a:lnSpc>
                <a:spcPct val="125000"/>
              </a:lnSpc>
            </a:pPr>
            <a:endParaRPr lang="zh-CN" altLang="en-US" dirty="0">
              <a:ea typeface="宋体" panose="02010600030101010101" pitchFamily="2" charset="-122"/>
            </a:endParaRPr>
          </a:p>
        </p:txBody>
      </p:sp>
      <p:sp>
        <p:nvSpPr>
          <p:cNvPr id="2" name="文本框 1">
            <a:extLst>
              <a:ext uri="{FF2B5EF4-FFF2-40B4-BE49-F238E27FC236}">
                <a16:creationId xmlns:a16="http://schemas.microsoft.com/office/drawing/2014/main" id="{34DB2FB7-9E98-4A93-8D37-BCD9B7B56959}"/>
              </a:ext>
            </a:extLst>
          </p:cNvPr>
          <p:cNvSpPr txBox="1"/>
          <p:nvPr/>
        </p:nvSpPr>
        <p:spPr>
          <a:xfrm>
            <a:off x="3028949" y="5800725"/>
            <a:ext cx="3514725" cy="369332"/>
          </a:xfrm>
          <a:prstGeom prst="rect">
            <a:avLst/>
          </a:prstGeom>
          <a:solidFill>
            <a:srgbClr val="FFFF00"/>
          </a:solidFill>
        </p:spPr>
        <p:txBody>
          <a:bodyPr wrap="square" rtlCol="0">
            <a:spAutoFit/>
          </a:bodyPr>
          <a:lstStyle/>
          <a:p>
            <a:r>
              <a:rPr lang="zh-CN" altLang="en-US" dirty="0"/>
              <a:t>参考答案：</a:t>
            </a:r>
            <a:r>
              <a:rPr lang="en-US" altLang="zh-CN" dirty="0"/>
              <a:t>C=6.79</a:t>
            </a:r>
            <a:r>
              <a:rPr lang="zh-CN" altLang="en-US" dirty="0"/>
              <a:t>，</a:t>
            </a:r>
            <a:r>
              <a:rPr lang="en-US" altLang="zh-CN" dirty="0"/>
              <a:t>P=4.35</a:t>
            </a:r>
            <a:endParaRPr lang="zh-CN" altLang="en-US"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a:extLst>
              <a:ext uri="{FF2B5EF4-FFF2-40B4-BE49-F238E27FC236}">
                <a16:creationId xmlns:a16="http://schemas.microsoft.com/office/drawing/2014/main" id="{56596A78-5ADD-4E52-BEB1-11E42A063F7A}"/>
              </a:ext>
            </a:extLst>
          </p:cNvPr>
          <p:cNvGraphicFramePr>
            <a:graphicFrameLocks/>
          </p:cNvGraphicFramePr>
          <p:nvPr>
            <p:extLst>
              <p:ext uri="{D42A27DB-BD31-4B8C-83A1-F6EECF244321}">
                <p14:modId xmlns:p14="http://schemas.microsoft.com/office/powerpoint/2010/main" val="1040686522"/>
              </p:ext>
            </p:extLst>
          </p:nvPr>
        </p:nvGraphicFramePr>
        <p:xfrm>
          <a:off x="3565525" y="2057400"/>
          <a:ext cx="5416550" cy="3716338"/>
        </p:xfrm>
        <a:graphic>
          <a:graphicData uri="http://schemas.openxmlformats.org/presentationml/2006/ole">
            <mc:AlternateContent xmlns:mc="http://schemas.openxmlformats.org/markup-compatibility/2006">
              <mc:Choice xmlns:v="urn:schemas-microsoft-com:vml" Requires="v">
                <p:oleObj name="Equation" r:id="rId3" imgW="4800600" imgH="3454400" progId="Equation.3">
                  <p:embed/>
                </p:oleObj>
              </mc:Choice>
              <mc:Fallback>
                <p:oleObj name="Equation" r:id="rId3" imgW="4800600" imgH="3454400" progId="Equation.3">
                  <p:embed/>
                  <p:pic>
                    <p:nvPicPr>
                      <p:cNvPr id="93186" name="Object 2">
                        <a:extLst>
                          <a:ext uri="{FF2B5EF4-FFF2-40B4-BE49-F238E27FC236}">
                            <a16:creationId xmlns:a16="http://schemas.microsoft.com/office/drawing/2014/main" id="{56596A78-5ADD-4E52-BEB1-11E42A063F7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25" y="2057400"/>
                        <a:ext cx="5416550" cy="371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35" name="Rectangle 3">
            <a:extLst>
              <a:ext uri="{FF2B5EF4-FFF2-40B4-BE49-F238E27FC236}">
                <a16:creationId xmlns:a16="http://schemas.microsoft.com/office/drawing/2014/main" id="{E18DCCD2-F2C0-4489-907C-983DF819B9B0}"/>
              </a:ext>
            </a:extLst>
          </p:cNvPr>
          <p:cNvSpPr>
            <a:spLocks noGrp="1" noChangeArrowheads="1"/>
          </p:cNvSpPr>
          <p:nvPr>
            <p:ph type="title"/>
          </p:nvPr>
        </p:nvSpPr>
        <p:spPr bwMode="auto">
          <a:xfrm>
            <a:off x="2208213" y="69215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nSpc>
                <a:spcPct val="90000"/>
              </a:lnSpc>
              <a:defRPr/>
            </a:pPr>
            <a:r>
              <a:rPr lang="zh-CN" altLang="en-US" sz="4000" dirty="0">
                <a:effectLst>
                  <a:outerShdw blurRad="38100" dist="38100" dir="2700000" algn="tl">
                    <a:srgbClr val="C0C0C0"/>
                  </a:outerShdw>
                </a:effectLst>
                <a:ea typeface="宋体" pitchFamily="2" charset="-122"/>
              </a:rPr>
              <a:t>期权的大致简易计算</a:t>
            </a:r>
            <a:endParaRPr lang="en-US" altLang="zh-CN" dirty="0">
              <a:effectLst>
                <a:outerShdw blurRad="38100" dist="38100" dir="2700000" algn="tl">
                  <a:srgbClr val="C0C0C0"/>
                </a:outerShdw>
              </a:effectLst>
              <a:ea typeface="宋体" pitchFamily="2" charset="-122"/>
            </a:endParaRPr>
          </a:p>
        </p:txBody>
      </p:sp>
      <p:sp>
        <p:nvSpPr>
          <p:cNvPr id="2" name="文本框 1">
            <a:extLst>
              <a:ext uri="{FF2B5EF4-FFF2-40B4-BE49-F238E27FC236}">
                <a16:creationId xmlns:a16="http://schemas.microsoft.com/office/drawing/2014/main" id="{9418E148-5E0C-42D8-9030-61F1E0B65DBB}"/>
              </a:ext>
            </a:extLst>
          </p:cNvPr>
          <p:cNvSpPr txBox="1"/>
          <p:nvPr/>
        </p:nvSpPr>
        <p:spPr>
          <a:xfrm>
            <a:off x="5988050" y="2057400"/>
            <a:ext cx="3479800" cy="369332"/>
          </a:xfrm>
          <a:prstGeom prst="rect">
            <a:avLst/>
          </a:prstGeom>
          <a:noFill/>
        </p:spPr>
        <p:txBody>
          <a:bodyPr wrap="square" rtlCol="0">
            <a:spAutoFit/>
          </a:bodyPr>
          <a:lstStyle/>
          <a:p>
            <a:r>
              <a:rPr lang="zh-CN" altLang="en-US" dirty="0"/>
              <a:t>←股票价格等于执行价格的现值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B04D9223-81B7-4D17-8365-6B913827AF66}"/>
              </a:ext>
            </a:extLst>
          </p:cNvPr>
          <p:cNvSpPr>
            <a:spLocks noGrp="1" noChangeArrowheads="1"/>
          </p:cNvSpPr>
          <p:nvPr>
            <p:ph type="title"/>
          </p:nvPr>
        </p:nvSpPr>
        <p:spPr bwMode="auto">
          <a:xfrm>
            <a:off x="2095500" y="571501"/>
            <a:ext cx="7772400" cy="75882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期权主要术语</a:t>
            </a:r>
          </a:p>
        </p:txBody>
      </p:sp>
      <p:graphicFrame>
        <p:nvGraphicFramePr>
          <p:cNvPr id="2" name="表格 1">
            <a:extLst>
              <a:ext uri="{FF2B5EF4-FFF2-40B4-BE49-F238E27FC236}">
                <a16:creationId xmlns:a16="http://schemas.microsoft.com/office/drawing/2014/main" id="{9E13E457-2A4C-47FB-9582-430EFCFC4A7A}"/>
              </a:ext>
            </a:extLst>
          </p:cNvPr>
          <p:cNvGraphicFramePr>
            <a:graphicFrameLocks noGrp="1"/>
          </p:cNvGraphicFramePr>
          <p:nvPr>
            <p:extLst>
              <p:ext uri="{D42A27DB-BD31-4B8C-83A1-F6EECF244321}">
                <p14:modId xmlns:p14="http://schemas.microsoft.com/office/powerpoint/2010/main" val="1540457506"/>
              </p:ext>
            </p:extLst>
          </p:nvPr>
        </p:nvGraphicFramePr>
        <p:xfrm>
          <a:off x="2095499" y="1670685"/>
          <a:ext cx="7772400" cy="4012745"/>
        </p:xfrm>
        <a:graphic>
          <a:graphicData uri="http://schemas.openxmlformats.org/drawingml/2006/table">
            <a:tbl>
              <a:tblPr firstRow="1" firstCol="1" bandRow="1">
                <a:tableStyleId>{F5AB1C69-6EDB-4FF4-983F-18BD219EF322}</a:tableStyleId>
              </a:tblPr>
              <a:tblGrid>
                <a:gridCol w="3886200">
                  <a:extLst>
                    <a:ext uri="{9D8B030D-6E8A-4147-A177-3AD203B41FA5}">
                      <a16:colId xmlns:a16="http://schemas.microsoft.com/office/drawing/2014/main" val="1992858954"/>
                    </a:ext>
                  </a:extLst>
                </a:gridCol>
                <a:gridCol w="3886200">
                  <a:extLst>
                    <a:ext uri="{9D8B030D-6E8A-4147-A177-3AD203B41FA5}">
                      <a16:colId xmlns:a16="http://schemas.microsoft.com/office/drawing/2014/main" val="612975266"/>
                    </a:ext>
                  </a:extLst>
                </a:gridCol>
              </a:tblGrid>
              <a:tr h="279355">
                <a:tc>
                  <a:txBody>
                    <a:bodyPr/>
                    <a:lstStyle/>
                    <a:p>
                      <a:pPr algn="just"/>
                      <a:r>
                        <a:rPr lang="zh-CN" sz="2000" b="1" kern="100" dirty="0">
                          <a:solidFill>
                            <a:schemeClr val="tx1"/>
                          </a:solidFill>
                          <a:effectLst/>
                          <a:latin typeface="华文宋体" panose="02010600040101010101" pitchFamily="2" charset="-122"/>
                          <a:ea typeface="华文宋体" panose="02010600040101010101" pitchFamily="2" charset="-122"/>
                        </a:rPr>
                        <a:t>期权术语和参数</a:t>
                      </a:r>
                      <a:endParaRPr lang="zh-CN" sz="2000" b="1" kern="10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示例</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997676"/>
                  </a:ext>
                </a:extLst>
              </a:tr>
              <a:tr h="558709">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标的资产，或原生资产</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玫瑰</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155855"/>
                  </a:ext>
                </a:extLst>
              </a:tr>
              <a:tr h="558709">
                <a:tc>
                  <a:txBody>
                    <a:bodyPr/>
                    <a:lstStyle/>
                    <a:p>
                      <a:pPr algn="just"/>
                      <a:r>
                        <a:rPr lang="zh-CN" sz="2000" b="1" kern="100" dirty="0">
                          <a:solidFill>
                            <a:schemeClr val="tx1"/>
                          </a:solidFill>
                          <a:effectLst/>
                          <a:latin typeface="华文宋体" panose="02010600040101010101" pitchFamily="2" charset="-122"/>
                          <a:ea typeface="华文宋体" panose="02010600040101010101" pitchFamily="2" charset="-122"/>
                        </a:rPr>
                        <a:t>未来价格，通常以</a:t>
                      </a:r>
                      <a:r>
                        <a:rPr lang="en-US" sz="2000" b="1" kern="100" dirty="0">
                          <a:solidFill>
                            <a:schemeClr val="tx1"/>
                          </a:solidFill>
                          <a:effectLst/>
                          <a:latin typeface="华文宋体" panose="02010600040101010101" pitchFamily="2" charset="-122"/>
                          <a:ea typeface="华文宋体" panose="02010600040101010101" pitchFamily="2" charset="-122"/>
                        </a:rPr>
                        <a:t>S</a:t>
                      </a:r>
                      <a:r>
                        <a:rPr lang="en-US" sz="2000" b="1" kern="100" baseline="-25000" dirty="0">
                          <a:solidFill>
                            <a:schemeClr val="tx1"/>
                          </a:solidFill>
                          <a:effectLst/>
                          <a:latin typeface="华文宋体" panose="02010600040101010101" pitchFamily="2" charset="-122"/>
                          <a:ea typeface="华文宋体" panose="02010600040101010101" pitchFamily="2" charset="-122"/>
                        </a:rPr>
                        <a:t>T</a:t>
                      </a:r>
                      <a:r>
                        <a:rPr lang="zh-CN" sz="2000" b="1" kern="100" dirty="0">
                          <a:solidFill>
                            <a:schemeClr val="tx1"/>
                          </a:solidFill>
                          <a:effectLst/>
                          <a:latin typeface="华文宋体" panose="02010600040101010101" pitchFamily="2" charset="-122"/>
                          <a:ea typeface="华文宋体" panose="02010600040101010101" pitchFamily="2" charset="-122"/>
                        </a:rPr>
                        <a:t>表示</a:t>
                      </a:r>
                      <a:endParaRPr lang="zh-CN" sz="2000" b="1" kern="10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00">
                          <a:solidFill>
                            <a:schemeClr val="tx1"/>
                          </a:solidFill>
                          <a:effectLst/>
                          <a:latin typeface="华文宋体" panose="02010600040101010101" pitchFamily="2" charset="-122"/>
                          <a:ea typeface="华文宋体" panose="02010600040101010101" pitchFamily="2" charset="-122"/>
                        </a:rPr>
                        <a:t>1</a:t>
                      </a:r>
                      <a:r>
                        <a:rPr lang="zh-CN" sz="2000" b="1" kern="100">
                          <a:solidFill>
                            <a:schemeClr val="tx1"/>
                          </a:solidFill>
                          <a:effectLst/>
                          <a:latin typeface="华文宋体" panose="02010600040101010101" pitchFamily="2" charset="-122"/>
                          <a:ea typeface="华文宋体" panose="02010600040101010101" pitchFamily="2" charset="-122"/>
                        </a:rPr>
                        <a:t>月后玫瑰</a:t>
                      </a:r>
                      <a:r>
                        <a:rPr lang="en-US" sz="2000" b="1" kern="100">
                          <a:solidFill>
                            <a:schemeClr val="tx1"/>
                          </a:solidFill>
                          <a:effectLst/>
                          <a:latin typeface="华文宋体" panose="02010600040101010101" pitchFamily="2" charset="-122"/>
                          <a:ea typeface="华文宋体" panose="02010600040101010101" pitchFamily="2" charset="-122"/>
                        </a:rPr>
                        <a:t>5</a:t>
                      </a:r>
                      <a:r>
                        <a:rPr lang="zh-CN" sz="2000" b="1" kern="100">
                          <a:solidFill>
                            <a:schemeClr val="tx1"/>
                          </a:solidFill>
                          <a:effectLst/>
                          <a:latin typeface="华文宋体" panose="02010600040101010101" pitchFamily="2" charset="-122"/>
                          <a:ea typeface="华文宋体" panose="02010600040101010101" pitchFamily="2" charset="-122"/>
                        </a:rPr>
                        <a:t>元或</a:t>
                      </a:r>
                      <a:r>
                        <a:rPr lang="en-US" sz="2000" b="1" kern="100">
                          <a:solidFill>
                            <a:schemeClr val="tx1"/>
                          </a:solidFill>
                          <a:effectLst/>
                          <a:latin typeface="华文宋体" panose="02010600040101010101" pitchFamily="2" charset="-122"/>
                          <a:ea typeface="华文宋体" panose="02010600040101010101" pitchFamily="2" charset="-122"/>
                        </a:rPr>
                        <a:t>20</a:t>
                      </a:r>
                      <a:r>
                        <a:rPr lang="zh-CN" sz="2000" b="1" kern="100">
                          <a:solidFill>
                            <a:schemeClr val="tx1"/>
                          </a:solidFill>
                          <a:effectLst/>
                          <a:latin typeface="华文宋体" panose="02010600040101010101" pitchFamily="2" charset="-122"/>
                          <a:ea typeface="华文宋体" panose="02010600040101010101" pitchFamily="2" charset="-122"/>
                        </a:rPr>
                        <a:t>元</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280785"/>
                  </a:ext>
                </a:extLst>
              </a:tr>
              <a:tr h="558709">
                <a:tc>
                  <a:txBody>
                    <a:bodyPr/>
                    <a:lstStyle/>
                    <a:p>
                      <a:pPr algn="just"/>
                      <a:r>
                        <a:rPr lang="zh-CN" sz="2000" b="1" kern="100" dirty="0">
                          <a:solidFill>
                            <a:schemeClr val="tx1"/>
                          </a:solidFill>
                          <a:effectLst/>
                          <a:latin typeface="华文宋体" panose="02010600040101010101" pitchFamily="2" charset="-122"/>
                          <a:ea typeface="华文宋体" panose="02010600040101010101" pitchFamily="2" charset="-122"/>
                        </a:rPr>
                        <a:t>当前价格，通常以</a:t>
                      </a:r>
                      <a:r>
                        <a:rPr lang="en-US" sz="2000" b="1" kern="100" dirty="0">
                          <a:solidFill>
                            <a:schemeClr val="tx1"/>
                          </a:solidFill>
                          <a:effectLst/>
                          <a:latin typeface="华文宋体" panose="02010600040101010101" pitchFamily="2" charset="-122"/>
                          <a:ea typeface="华文宋体" panose="02010600040101010101" pitchFamily="2" charset="-122"/>
                        </a:rPr>
                        <a:t>S</a:t>
                      </a:r>
                      <a:r>
                        <a:rPr lang="en-US" sz="2000" b="1" kern="100" baseline="-25000" dirty="0">
                          <a:solidFill>
                            <a:schemeClr val="tx1"/>
                          </a:solidFill>
                          <a:effectLst/>
                          <a:latin typeface="华文宋体" panose="02010600040101010101" pitchFamily="2" charset="-122"/>
                          <a:ea typeface="华文宋体" panose="02010600040101010101" pitchFamily="2" charset="-122"/>
                        </a:rPr>
                        <a:t>0</a:t>
                      </a:r>
                      <a:r>
                        <a:rPr lang="zh-CN" sz="2000" b="1" kern="100" dirty="0">
                          <a:solidFill>
                            <a:schemeClr val="tx1"/>
                          </a:solidFill>
                          <a:effectLst/>
                          <a:latin typeface="华文宋体" panose="02010600040101010101" pitchFamily="2" charset="-122"/>
                          <a:ea typeface="华文宋体" panose="02010600040101010101" pitchFamily="2" charset="-122"/>
                        </a:rPr>
                        <a:t>表示</a:t>
                      </a:r>
                      <a:endParaRPr lang="zh-CN" sz="2000" b="1" kern="10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当前玫瑰</a:t>
                      </a:r>
                      <a:r>
                        <a:rPr lang="en-US" sz="2000" b="1" kern="100">
                          <a:solidFill>
                            <a:schemeClr val="tx1"/>
                          </a:solidFill>
                          <a:effectLst/>
                          <a:latin typeface="华文宋体" panose="02010600040101010101" pitchFamily="2" charset="-122"/>
                          <a:ea typeface="华文宋体" panose="02010600040101010101" pitchFamily="2" charset="-122"/>
                        </a:rPr>
                        <a:t>6</a:t>
                      </a:r>
                      <a:r>
                        <a:rPr lang="zh-CN" sz="2000" b="1" kern="100">
                          <a:solidFill>
                            <a:schemeClr val="tx1"/>
                          </a:solidFill>
                          <a:effectLst/>
                          <a:latin typeface="华文宋体" panose="02010600040101010101" pitchFamily="2" charset="-122"/>
                          <a:ea typeface="华文宋体" panose="02010600040101010101" pitchFamily="2" charset="-122"/>
                        </a:rPr>
                        <a:t>元</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3222398"/>
                  </a:ext>
                </a:extLst>
              </a:tr>
              <a:tr h="558709">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执行价格，通常以</a:t>
                      </a:r>
                      <a:r>
                        <a:rPr lang="en-US" sz="2000" b="1" kern="100">
                          <a:solidFill>
                            <a:schemeClr val="tx1"/>
                          </a:solidFill>
                          <a:effectLst/>
                          <a:latin typeface="华文宋体" panose="02010600040101010101" pitchFamily="2" charset="-122"/>
                          <a:ea typeface="华文宋体" panose="02010600040101010101" pitchFamily="2" charset="-122"/>
                        </a:rPr>
                        <a:t>E</a:t>
                      </a:r>
                      <a:r>
                        <a:rPr lang="zh-CN" sz="2000" b="1" kern="100">
                          <a:solidFill>
                            <a:schemeClr val="tx1"/>
                          </a:solidFill>
                          <a:effectLst/>
                          <a:latin typeface="华文宋体" panose="02010600040101010101" pitchFamily="2" charset="-122"/>
                          <a:ea typeface="华文宋体" panose="02010600040101010101" pitchFamily="2" charset="-122"/>
                        </a:rPr>
                        <a:t>，</a:t>
                      </a:r>
                      <a:r>
                        <a:rPr lang="en-US" sz="2000" b="1" kern="100">
                          <a:solidFill>
                            <a:schemeClr val="tx1"/>
                          </a:solidFill>
                          <a:effectLst/>
                          <a:latin typeface="华文宋体" panose="02010600040101010101" pitchFamily="2" charset="-122"/>
                          <a:ea typeface="华文宋体" panose="02010600040101010101" pitchFamily="2" charset="-122"/>
                        </a:rPr>
                        <a:t>X</a:t>
                      </a:r>
                      <a:r>
                        <a:rPr lang="zh-CN" sz="2000" b="1" kern="100">
                          <a:solidFill>
                            <a:schemeClr val="tx1"/>
                          </a:solidFill>
                          <a:effectLst/>
                          <a:latin typeface="华文宋体" panose="02010600040101010101" pitchFamily="2" charset="-122"/>
                          <a:ea typeface="华文宋体" panose="02010600040101010101" pitchFamily="2" charset="-122"/>
                        </a:rPr>
                        <a:t>，</a:t>
                      </a:r>
                      <a:r>
                        <a:rPr lang="en-US" sz="2000" b="1" kern="100">
                          <a:solidFill>
                            <a:schemeClr val="tx1"/>
                          </a:solidFill>
                          <a:effectLst/>
                          <a:latin typeface="华文宋体" panose="02010600040101010101" pitchFamily="2" charset="-122"/>
                          <a:ea typeface="华文宋体" panose="02010600040101010101" pitchFamily="2" charset="-122"/>
                        </a:rPr>
                        <a:t>K</a:t>
                      </a:r>
                      <a:r>
                        <a:rPr lang="zh-CN" sz="2000" b="1" kern="100">
                          <a:solidFill>
                            <a:schemeClr val="tx1"/>
                          </a:solidFill>
                          <a:effectLst/>
                          <a:latin typeface="华文宋体" panose="02010600040101010101" pitchFamily="2" charset="-122"/>
                          <a:ea typeface="华文宋体" panose="02010600040101010101" pitchFamily="2" charset="-122"/>
                        </a:rPr>
                        <a:t>表示</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00">
                          <a:solidFill>
                            <a:schemeClr val="tx1"/>
                          </a:solidFill>
                          <a:effectLst/>
                          <a:latin typeface="华文宋体" panose="02010600040101010101" pitchFamily="2" charset="-122"/>
                          <a:ea typeface="华文宋体" panose="02010600040101010101" pitchFamily="2" charset="-122"/>
                        </a:rPr>
                        <a:t>10</a:t>
                      </a:r>
                      <a:r>
                        <a:rPr lang="zh-CN" sz="2000" b="1" kern="100">
                          <a:solidFill>
                            <a:schemeClr val="tx1"/>
                          </a:solidFill>
                          <a:effectLst/>
                          <a:latin typeface="华文宋体" panose="02010600040101010101" pitchFamily="2" charset="-122"/>
                          <a:ea typeface="华文宋体" panose="02010600040101010101" pitchFamily="2" charset="-122"/>
                        </a:rPr>
                        <a:t>元</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90231"/>
                  </a:ext>
                </a:extLst>
              </a:tr>
              <a:tr h="279355">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到期交割日，</a:t>
                      </a:r>
                      <a:r>
                        <a:rPr lang="en-US" sz="2000" b="1" kern="100">
                          <a:solidFill>
                            <a:schemeClr val="tx1"/>
                          </a:solidFill>
                          <a:effectLst/>
                          <a:latin typeface="华文宋体" panose="02010600040101010101" pitchFamily="2" charset="-122"/>
                          <a:ea typeface="华文宋体" panose="02010600040101010101" pitchFamily="2" charset="-122"/>
                        </a:rPr>
                        <a:t>T</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00">
                          <a:solidFill>
                            <a:schemeClr val="tx1"/>
                          </a:solidFill>
                          <a:effectLst/>
                          <a:latin typeface="华文宋体" panose="02010600040101010101" pitchFamily="2" charset="-122"/>
                          <a:ea typeface="华文宋体" panose="02010600040101010101" pitchFamily="2" charset="-122"/>
                        </a:rPr>
                        <a:t>1</a:t>
                      </a:r>
                      <a:r>
                        <a:rPr lang="zh-CN" sz="2000" b="1" kern="100">
                          <a:solidFill>
                            <a:schemeClr val="tx1"/>
                          </a:solidFill>
                          <a:effectLst/>
                          <a:latin typeface="华文宋体" panose="02010600040101010101" pitchFamily="2" charset="-122"/>
                          <a:ea typeface="华文宋体" panose="02010600040101010101" pitchFamily="2" charset="-122"/>
                        </a:rPr>
                        <a:t>月后</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509327"/>
                  </a:ext>
                </a:extLst>
              </a:tr>
              <a:tr h="279355">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看涨期权、看跌期权</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看涨期权</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613475"/>
                  </a:ext>
                </a:extLst>
              </a:tr>
              <a:tr h="558709">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期权买方、期权卖方</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期权买方李四、卖方张三</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3100200"/>
                  </a:ext>
                </a:extLst>
              </a:tr>
              <a:tr h="279355">
                <a:tc>
                  <a:txBody>
                    <a:bodyPr/>
                    <a:lstStyle/>
                    <a:p>
                      <a:pPr algn="just"/>
                      <a:r>
                        <a:rPr lang="zh-CN" sz="2000" b="1" kern="100">
                          <a:solidFill>
                            <a:schemeClr val="tx1"/>
                          </a:solidFill>
                          <a:effectLst/>
                          <a:latin typeface="华文宋体" panose="02010600040101010101" pitchFamily="2" charset="-122"/>
                          <a:ea typeface="华文宋体" panose="02010600040101010101" pitchFamily="2" charset="-122"/>
                        </a:rPr>
                        <a:t>期权费</a:t>
                      </a:r>
                      <a:endParaRPr lang="zh-CN" sz="2000" b="1" kern="10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00" dirty="0">
                          <a:solidFill>
                            <a:schemeClr val="tx1"/>
                          </a:solidFill>
                          <a:effectLst/>
                          <a:latin typeface="华文宋体" panose="02010600040101010101" pitchFamily="2" charset="-122"/>
                          <a:ea typeface="华文宋体" panose="02010600040101010101" pitchFamily="2" charset="-122"/>
                        </a:rPr>
                        <a:t>5</a:t>
                      </a:r>
                      <a:r>
                        <a:rPr lang="zh-CN" sz="2000" b="1" kern="100" dirty="0">
                          <a:solidFill>
                            <a:schemeClr val="tx1"/>
                          </a:solidFill>
                          <a:effectLst/>
                          <a:latin typeface="华文宋体" panose="02010600040101010101" pitchFamily="2" charset="-122"/>
                          <a:ea typeface="华文宋体" panose="02010600040101010101" pitchFamily="2" charset="-122"/>
                        </a:rPr>
                        <a:t>元</a:t>
                      </a:r>
                      <a:endParaRPr lang="zh-CN" sz="2000" b="1" kern="100" dirty="0">
                        <a:solidFill>
                          <a:schemeClr val="tx1"/>
                        </a:solidFill>
                        <a:effectLst/>
                        <a:latin typeface="华文宋体" panose="02010600040101010101" pitchFamily="2" charset="-122"/>
                        <a:ea typeface="华文宋体" panose="0201060004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449089"/>
                  </a:ext>
                </a:extLst>
              </a:tr>
            </a:tbl>
          </a:graphicData>
        </a:graphic>
      </p:graphicFrame>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3349D1F5-EC05-4ED5-8C22-A4CA56C24FCD}"/>
              </a:ext>
            </a:extLst>
          </p:cNvPr>
          <p:cNvSpPr>
            <a:spLocks noChangeArrowheads="1"/>
          </p:cNvSpPr>
          <p:nvPr/>
        </p:nvSpPr>
        <p:spPr bwMode="auto">
          <a:xfrm>
            <a:off x="2279650" y="836613"/>
            <a:ext cx="7772400" cy="990600"/>
          </a:xfrm>
          <a:prstGeom prst="rect">
            <a:avLst/>
          </a:prstGeom>
          <a:noFill/>
          <a:ln w="9525">
            <a:noFill/>
            <a:miter lim="800000"/>
            <a:headEnd/>
            <a:tailEnd/>
          </a:ln>
          <a:effectLst/>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8A84"/>
                </a:solidFill>
                <a:effectLst>
                  <a:outerShdw blurRad="38100" dist="38100" dir="2700000" algn="tl">
                    <a:srgbClr val="C0C0C0"/>
                  </a:outerShdw>
                </a:effectLst>
                <a:uLnTx/>
                <a:uFillTx/>
                <a:latin typeface="Times New Roman" pitchFamily="18" charset="0"/>
                <a:ea typeface="宋体" pitchFamily="2" charset="-122"/>
                <a:cs typeface="+mn-cs"/>
              </a:rPr>
              <a:t>期权价格的决定因素</a:t>
            </a:r>
            <a:endParaRPr kumimoji="0" lang="en-US" altLang="zh-CN" sz="4000" b="1" i="0" u="none" strike="noStrike" kern="1200" cap="none" spc="0" normalizeH="0" baseline="0" noProof="0" dirty="0">
              <a:ln>
                <a:noFill/>
              </a:ln>
              <a:solidFill>
                <a:srgbClr val="008A84"/>
              </a:solidFill>
              <a:effectLst>
                <a:outerShdw blurRad="38100" dist="38100" dir="2700000" algn="tl">
                  <a:srgbClr val="C0C0C0"/>
                </a:outerShdw>
              </a:effectLst>
              <a:uLnTx/>
              <a:uFillTx/>
              <a:latin typeface="Times New Roman" pitchFamily="18" charset="0"/>
              <a:ea typeface="宋体" pitchFamily="2" charset="-122"/>
              <a:cs typeface="+mn-cs"/>
            </a:endParaRPr>
          </a:p>
        </p:txBody>
      </p:sp>
      <p:grpSp>
        <p:nvGrpSpPr>
          <p:cNvPr id="225283" name="Group 3">
            <a:extLst>
              <a:ext uri="{FF2B5EF4-FFF2-40B4-BE49-F238E27FC236}">
                <a16:creationId xmlns:a16="http://schemas.microsoft.com/office/drawing/2014/main" id="{F7689DFF-D879-43DE-8B89-0870CB3C1934}"/>
              </a:ext>
            </a:extLst>
          </p:cNvPr>
          <p:cNvGrpSpPr>
            <a:grpSpLocks/>
          </p:cNvGrpSpPr>
          <p:nvPr/>
        </p:nvGrpSpPr>
        <p:grpSpPr bwMode="auto">
          <a:xfrm>
            <a:off x="2065339" y="2205038"/>
            <a:ext cx="7648575" cy="2673350"/>
            <a:chOff x="339" y="1187"/>
            <a:chExt cx="4818" cy="1684"/>
          </a:xfrm>
        </p:grpSpPr>
        <p:grpSp>
          <p:nvGrpSpPr>
            <p:cNvPr id="225286" name="Group 4">
              <a:extLst>
                <a:ext uri="{FF2B5EF4-FFF2-40B4-BE49-F238E27FC236}">
                  <a16:creationId xmlns:a16="http://schemas.microsoft.com/office/drawing/2014/main" id="{E9D05108-07C4-4A71-B78C-170F271CEA9A}"/>
                </a:ext>
              </a:extLst>
            </p:cNvPr>
            <p:cNvGrpSpPr>
              <a:grpSpLocks/>
            </p:cNvGrpSpPr>
            <p:nvPr/>
          </p:nvGrpSpPr>
          <p:grpSpPr bwMode="auto">
            <a:xfrm>
              <a:off x="339" y="1187"/>
              <a:ext cx="4778" cy="1684"/>
              <a:chOff x="339" y="1187"/>
              <a:chExt cx="4778" cy="1556"/>
            </a:xfrm>
          </p:grpSpPr>
          <p:sp>
            <p:nvSpPr>
              <p:cNvPr id="225288" name="Rectangle 5">
                <a:extLst>
                  <a:ext uri="{FF2B5EF4-FFF2-40B4-BE49-F238E27FC236}">
                    <a16:creationId xmlns:a16="http://schemas.microsoft.com/office/drawing/2014/main" id="{5A21F826-E1EF-4D76-8DA3-CF3F11A55CD1}"/>
                  </a:ext>
                </a:extLst>
              </p:cNvPr>
              <p:cNvSpPr>
                <a:spLocks noChangeArrowheads="1"/>
              </p:cNvSpPr>
              <p:nvPr/>
            </p:nvSpPr>
            <p:spPr bwMode="auto">
              <a:xfrm>
                <a:off x="1060" y="1187"/>
                <a:ext cx="4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r>
                  <a:rPr kumimoji="0" lang="en-US" altLang="zh-CN" sz="2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89" name="Rectangle 6">
                <a:extLst>
                  <a:ext uri="{FF2B5EF4-FFF2-40B4-BE49-F238E27FC236}">
                    <a16:creationId xmlns:a16="http://schemas.microsoft.com/office/drawing/2014/main" id="{D1F1033E-3DFC-47F3-BA3C-C11990BDC07F}"/>
                  </a:ext>
                </a:extLst>
              </p:cNvPr>
              <p:cNvSpPr>
                <a:spLocks noChangeArrowheads="1"/>
              </p:cNvSpPr>
              <p:nvPr/>
            </p:nvSpPr>
            <p:spPr bwMode="auto">
              <a:xfrm>
                <a:off x="2850" y="1187"/>
                <a:ext cx="8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看涨期权</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0" name="Rectangle 7">
                <a:extLst>
                  <a:ext uri="{FF2B5EF4-FFF2-40B4-BE49-F238E27FC236}">
                    <a16:creationId xmlns:a16="http://schemas.microsoft.com/office/drawing/2014/main" id="{EF0A6EB3-C864-45C9-BD7F-675C971C338B}"/>
                  </a:ext>
                </a:extLst>
              </p:cNvPr>
              <p:cNvSpPr>
                <a:spLocks noChangeArrowheads="1"/>
              </p:cNvSpPr>
              <p:nvPr/>
            </p:nvSpPr>
            <p:spPr bwMode="auto">
              <a:xfrm>
                <a:off x="4273" y="1187"/>
                <a:ext cx="8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看跌期权</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1" name="Rectangle 8">
                <a:extLst>
                  <a:ext uri="{FF2B5EF4-FFF2-40B4-BE49-F238E27FC236}">
                    <a16:creationId xmlns:a16="http://schemas.microsoft.com/office/drawing/2014/main" id="{C85B7BDB-973B-4EE3-911A-E0D9456604E8}"/>
                  </a:ext>
                </a:extLst>
              </p:cNvPr>
              <p:cNvSpPr>
                <a:spLocks noChangeArrowheads="1"/>
              </p:cNvSpPr>
              <p:nvPr/>
            </p:nvSpPr>
            <p:spPr bwMode="auto">
              <a:xfrm>
                <a:off x="588" y="1451"/>
                <a:ext cx="90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股票价格</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2" name="Rectangle 9">
                <a:extLst>
                  <a:ext uri="{FF2B5EF4-FFF2-40B4-BE49-F238E27FC236}">
                    <a16:creationId xmlns:a16="http://schemas.microsoft.com/office/drawing/2014/main" id="{26E17E97-8E81-4FB1-A8CC-17FD1DFA2461}"/>
                  </a:ext>
                </a:extLst>
              </p:cNvPr>
              <p:cNvSpPr>
                <a:spLocks noChangeArrowheads="1"/>
              </p:cNvSpPr>
              <p:nvPr/>
            </p:nvSpPr>
            <p:spPr bwMode="auto">
              <a:xfrm>
                <a:off x="3061" y="1456"/>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3" name="Rectangle 10">
                <a:extLst>
                  <a:ext uri="{FF2B5EF4-FFF2-40B4-BE49-F238E27FC236}">
                    <a16:creationId xmlns:a16="http://schemas.microsoft.com/office/drawing/2014/main" id="{0E6ED482-C241-4FA7-9036-1CAF60CB5DEE}"/>
                  </a:ext>
                </a:extLst>
              </p:cNvPr>
              <p:cNvSpPr>
                <a:spLocks noChangeArrowheads="1"/>
              </p:cNvSpPr>
              <p:nvPr/>
            </p:nvSpPr>
            <p:spPr bwMode="auto">
              <a:xfrm>
                <a:off x="4477" y="1456"/>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下降</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4" name="Rectangle 11">
                <a:extLst>
                  <a:ext uri="{FF2B5EF4-FFF2-40B4-BE49-F238E27FC236}">
                    <a16:creationId xmlns:a16="http://schemas.microsoft.com/office/drawing/2014/main" id="{93C55FF1-D0F6-4D8B-BFC6-73394E6F6563}"/>
                  </a:ext>
                </a:extLst>
              </p:cNvPr>
              <p:cNvSpPr>
                <a:spLocks noChangeArrowheads="1"/>
              </p:cNvSpPr>
              <p:nvPr/>
            </p:nvSpPr>
            <p:spPr bwMode="auto">
              <a:xfrm>
                <a:off x="485" y="1668"/>
                <a:ext cx="101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行权价格</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5" name="Rectangle 12">
                <a:extLst>
                  <a:ext uri="{FF2B5EF4-FFF2-40B4-BE49-F238E27FC236}">
                    <a16:creationId xmlns:a16="http://schemas.microsoft.com/office/drawing/2014/main" id="{227F3A8B-809C-4FA8-A1A6-916B6C72D451}"/>
                  </a:ext>
                </a:extLst>
              </p:cNvPr>
              <p:cNvSpPr>
                <a:spLocks noChangeArrowheads="1"/>
              </p:cNvSpPr>
              <p:nvPr/>
            </p:nvSpPr>
            <p:spPr bwMode="auto">
              <a:xfrm>
                <a:off x="3052" y="1674"/>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下降</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6" name="Rectangle 13">
                <a:extLst>
                  <a:ext uri="{FF2B5EF4-FFF2-40B4-BE49-F238E27FC236}">
                    <a16:creationId xmlns:a16="http://schemas.microsoft.com/office/drawing/2014/main" id="{DCE0BED2-2E84-4D7E-9D60-91A3CC36B468}"/>
                  </a:ext>
                </a:extLst>
              </p:cNvPr>
              <p:cNvSpPr>
                <a:spLocks noChangeArrowheads="1"/>
              </p:cNvSpPr>
              <p:nvPr/>
            </p:nvSpPr>
            <p:spPr bwMode="auto">
              <a:xfrm>
                <a:off x="4486" y="1674"/>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7" name="Rectangle 14">
                <a:extLst>
                  <a:ext uri="{FF2B5EF4-FFF2-40B4-BE49-F238E27FC236}">
                    <a16:creationId xmlns:a16="http://schemas.microsoft.com/office/drawing/2014/main" id="{54EAD4AF-DC71-4643-B64D-7445BB466A45}"/>
                  </a:ext>
                </a:extLst>
              </p:cNvPr>
              <p:cNvSpPr>
                <a:spLocks noChangeArrowheads="1"/>
              </p:cNvSpPr>
              <p:nvPr/>
            </p:nvSpPr>
            <p:spPr bwMode="auto">
              <a:xfrm>
                <a:off x="583" y="1888"/>
                <a:ext cx="106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波动率</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sigma</a:t>
                </a: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8" name="Rectangle 15">
                <a:extLst>
                  <a:ext uri="{FF2B5EF4-FFF2-40B4-BE49-F238E27FC236}">
                    <a16:creationId xmlns:a16="http://schemas.microsoft.com/office/drawing/2014/main" id="{8FB7603B-17BD-43C1-A8EE-9883723A2B9B}"/>
                  </a:ext>
                </a:extLst>
              </p:cNvPr>
              <p:cNvSpPr>
                <a:spLocks noChangeArrowheads="1"/>
              </p:cNvSpPr>
              <p:nvPr/>
            </p:nvSpPr>
            <p:spPr bwMode="auto">
              <a:xfrm>
                <a:off x="3060" y="1892"/>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299" name="Rectangle 16">
                <a:extLst>
                  <a:ext uri="{FF2B5EF4-FFF2-40B4-BE49-F238E27FC236}">
                    <a16:creationId xmlns:a16="http://schemas.microsoft.com/office/drawing/2014/main" id="{FDC833DD-85A5-48FD-A9CA-D9CACDB46775}"/>
                  </a:ext>
                </a:extLst>
              </p:cNvPr>
              <p:cNvSpPr>
                <a:spLocks noChangeArrowheads="1"/>
              </p:cNvSpPr>
              <p:nvPr/>
            </p:nvSpPr>
            <p:spPr bwMode="auto">
              <a:xfrm>
                <a:off x="4486" y="1892"/>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0" name="Rectangle 17">
                <a:extLst>
                  <a:ext uri="{FF2B5EF4-FFF2-40B4-BE49-F238E27FC236}">
                    <a16:creationId xmlns:a16="http://schemas.microsoft.com/office/drawing/2014/main" id="{3DB78FB5-6CCC-46FE-9101-A9D5C01BDCFE}"/>
                  </a:ext>
                </a:extLst>
              </p:cNvPr>
              <p:cNvSpPr>
                <a:spLocks noChangeArrowheads="1"/>
              </p:cNvSpPr>
              <p:nvPr/>
            </p:nvSpPr>
            <p:spPr bwMode="auto">
              <a:xfrm>
                <a:off x="476" y="2106"/>
                <a:ext cx="171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距离到期日的期限</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endPar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1" name="Rectangle 18">
                <a:extLst>
                  <a:ext uri="{FF2B5EF4-FFF2-40B4-BE49-F238E27FC236}">
                    <a16:creationId xmlns:a16="http://schemas.microsoft.com/office/drawing/2014/main" id="{2FBFAB82-751B-49E3-9E1B-F13B9212E480}"/>
                  </a:ext>
                </a:extLst>
              </p:cNvPr>
              <p:cNvSpPr>
                <a:spLocks noChangeArrowheads="1"/>
              </p:cNvSpPr>
              <p:nvPr/>
            </p:nvSpPr>
            <p:spPr bwMode="auto">
              <a:xfrm>
                <a:off x="2955" y="2110"/>
                <a:ext cx="44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2" name="Rectangle 19">
                <a:extLst>
                  <a:ext uri="{FF2B5EF4-FFF2-40B4-BE49-F238E27FC236}">
                    <a16:creationId xmlns:a16="http://schemas.microsoft.com/office/drawing/2014/main" id="{0FF59C61-6A75-4059-9319-2B2BB01A4273}"/>
                  </a:ext>
                </a:extLst>
              </p:cNvPr>
              <p:cNvSpPr>
                <a:spLocks noChangeArrowheads="1"/>
              </p:cNvSpPr>
              <p:nvPr/>
            </p:nvSpPr>
            <p:spPr bwMode="auto">
              <a:xfrm>
                <a:off x="4381" y="2110"/>
                <a:ext cx="44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3" name="Rectangle 20">
                <a:extLst>
                  <a:ext uri="{FF2B5EF4-FFF2-40B4-BE49-F238E27FC236}">
                    <a16:creationId xmlns:a16="http://schemas.microsoft.com/office/drawing/2014/main" id="{EB274766-F04B-4EAA-BF36-6131C95CFBB9}"/>
                  </a:ext>
                </a:extLst>
              </p:cNvPr>
              <p:cNvSpPr>
                <a:spLocks noChangeArrowheads="1"/>
              </p:cNvSpPr>
              <p:nvPr/>
            </p:nvSpPr>
            <p:spPr bwMode="auto">
              <a:xfrm>
                <a:off x="474" y="2336"/>
                <a:ext cx="60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利率</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endPar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4" name="Rectangle 21">
                <a:extLst>
                  <a:ext uri="{FF2B5EF4-FFF2-40B4-BE49-F238E27FC236}">
                    <a16:creationId xmlns:a16="http://schemas.microsoft.com/office/drawing/2014/main" id="{3A070273-F2B1-45BC-A4C7-DB71AA40673B}"/>
                  </a:ext>
                </a:extLst>
              </p:cNvPr>
              <p:cNvSpPr>
                <a:spLocks noChangeArrowheads="1"/>
              </p:cNvSpPr>
              <p:nvPr/>
            </p:nvSpPr>
            <p:spPr bwMode="auto">
              <a:xfrm>
                <a:off x="3060" y="2328"/>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5" name="Rectangle 22">
                <a:extLst>
                  <a:ext uri="{FF2B5EF4-FFF2-40B4-BE49-F238E27FC236}">
                    <a16:creationId xmlns:a16="http://schemas.microsoft.com/office/drawing/2014/main" id="{52605AE3-F5C1-4E0A-B8DA-AD884B5F3649}"/>
                  </a:ext>
                </a:extLst>
              </p:cNvPr>
              <p:cNvSpPr>
                <a:spLocks noChangeArrowheads="1"/>
              </p:cNvSpPr>
              <p:nvPr/>
            </p:nvSpPr>
            <p:spPr bwMode="auto">
              <a:xfrm>
                <a:off x="4477" y="2328"/>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下降</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6" name="Rectangle 23">
                <a:extLst>
                  <a:ext uri="{FF2B5EF4-FFF2-40B4-BE49-F238E27FC236}">
                    <a16:creationId xmlns:a16="http://schemas.microsoft.com/office/drawing/2014/main" id="{67B271DF-3FDA-4A0A-89D6-3425817D3732}"/>
                  </a:ext>
                </a:extLst>
              </p:cNvPr>
              <p:cNvSpPr>
                <a:spLocks noChangeArrowheads="1"/>
              </p:cNvSpPr>
              <p:nvPr/>
            </p:nvSpPr>
            <p:spPr bwMode="auto">
              <a:xfrm>
                <a:off x="339" y="2543"/>
                <a:ext cx="144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红利收益率</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endPar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7" name="Rectangle 24">
                <a:extLst>
                  <a:ext uri="{FF2B5EF4-FFF2-40B4-BE49-F238E27FC236}">
                    <a16:creationId xmlns:a16="http://schemas.microsoft.com/office/drawing/2014/main" id="{7707368F-3BEC-451D-8943-357F0F028E62}"/>
                  </a:ext>
                </a:extLst>
              </p:cNvPr>
              <p:cNvSpPr>
                <a:spLocks noChangeArrowheads="1"/>
              </p:cNvSpPr>
              <p:nvPr/>
            </p:nvSpPr>
            <p:spPr bwMode="auto">
              <a:xfrm>
                <a:off x="3051" y="2546"/>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下降</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08" name="Rectangle 25">
                <a:extLst>
                  <a:ext uri="{FF2B5EF4-FFF2-40B4-BE49-F238E27FC236}">
                    <a16:creationId xmlns:a16="http://schemas.microsoft.com/office/drawing/2014/main" id="{0A187857-EC68-4E77-898B-EA863945F62B}"/>
                  </a:ext>
                </a:extLst>
              </p:cNvPr>
              <p:cNvSpPr>
                <a:spLocks noChangeArrowheads="1"/>
              </p:cNvSpPr>
              <p:nvPr/>
            </p:nvSpPr>
            <p:spPr bwMode="auto">
              <a:xfrm>
                <a:off x="4486" y="2546"/>
                <a:ext cx="3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上升</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25287" name="Line 26">
              <a:extLst>
                <a:ext uri="{FF2B5EF4-FFF2-40B4-BE49-F238E27FC236}">
                  <a16:creationId xmlns:a16="http://schemas.microsoft.com/office/drawing/2014/main" id="{A7E363C7-E41A-4C9E-A01A-35239F1E4B1F}"/>
                </a:ext>
              </a:extLst>
            </p:cNvPr>
            <p:cNvSpPr>
              <a:spLocks noChangeShapeType="1"/>
            </p:cNvSpPr>
            <p:nvPr/>
          </p:nvSpPr>
          <p:spPr bwMode="auto">
            <a:xfrm>
              <a:off x="485" y="1462"/>
              <a:ext cx="4672"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mn-ea"/>
                <a:cs typeface="+mn-cs"/>
              </a:endParaRPr>
            </a:p>
          </p:txBody>
        </p:sp>
      </p:grpSp>
      <p:sp>
        <p:nvSpPr>
          <p:cNvPr id="378907" name="Rectangle 27">
            <a:extLst>
              <a:ext uri="{FF2B5EF4-FFF2-40B4-BE49-F238E27FC236}">
                <a16:creationId xmlns:a16="http://schemas.microsoft.com/office/drawing/2014/main" id="{16C47BCF-9F1A-4ED0-9C94-9038CE499251}"/>
              </a:ext>
            </a:extLst>
          </p:cNvPr>
          <p:cNvSpPr>
            <a:spLocks noChangeArrowheads="1"/>
          </p:cNvSpPr>
          <p:nvPr/>
        </p:nvSpPr>
        <p:spPr bwMode="auto">
          <a:xfrm>
            <a:off x="2370139" y="3392489"/>
            <a:ext cx="7272337" cy="720725"/>
          </a:xfrm>
          <a:prstGeom prst="rect">
            <a:avLst/>
          </a:prstGeom>
          <a:solidFill>
            <a:srgbClr val="008080">
              <a:alpha val="27058"/>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zh-CN" altLang="en-US" sz="2400" b="1"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378908" name="Text Box 28" descr="绿色大理石">
            <a:extLst>
              <a:ext uri="{FF2B5EF4-FFF2-40B4-BE49-F238E27FC236}">
                <a16:creationId xmlns:a16="http://schemas.microsoft.com/office/drawing/2014/main" id="{76CCF5DC-9606-4282-9FE4-18CDC6F0080F}"/>
              </a:ext>
            </a:extLst>
          </p:cNvPr>
          <p:cNvSpPr txBox="1">
            <a:spLocks noChangeArrowheads="1"/>
          </p:cNvSpPr>
          <p:nvPr/>
        </p:nvSpPr>
        <p:spPr bwMode="auto">
          <a:xfrm>
            <a:off x="2351088" y="5157788"/>
            <a:ext cx="7385050" cy="4572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Char char="F"/>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2000">
                <a:solidFill>
                  <a:schemeClr val="tx1"/>
                </a:solidFill>
                <a:latin typeface="Times New Roman" panose="02020603050405020304" pitchFamily="18" charset="0"/>
              </a:defRPr>
            </a:lvl4pPr>
            <a:lvl5pPr marL="2057400" indent="-228600">
              <a:spcBef>
                <a:spcPct val="20000"/>
              </a:spcBef>
              <a:buClr>
                <a:schemeClr val="accent2"/>
              </a:buClr>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a:ln>
                  <a:noFill/>
                </a:ln>
                <a:solidFill>
                  <a:srgbClr val="FAFD00"/>
                </a:solidFill>
                <a:effectLst/>
                <a:uLnTx/>
                <a:uFillTx/>
                <a:latin typeface="黑体" panose="02010609060101010101" pitchFamily="49" charset="-122"/>
                <a:ea typeface="黑体" panose="02010609060101010101" pitchFamily="49" charset="-122"/>
                <a:cs typeface="+mn-cs"/>
              </a:rPr>
              <a:t>可以利用可观测、可测度的变量来给期权进行定价！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07"/>
                                        </p:tgtEl>
                                        <p:attrNameLst>
                                          <p:attrName>style.visibility</p:attrName>
                                        </p:attrNameLst>
                                      </p:cBhvr>
                                      <p:to>
                                        <p:strVal val="visible"/>
                                      </p:to>
                                    </p:set>
                                    <p:anim calcmode="lin" valueType="num">
                                      <p:cBhvr>
                                        <p:cTn id="7" dur="500" fill="hold"/>
                                        <p:tgtEl>
                                          <p:spTgt spid="378907"/>
                                        </p:tgtEl>
                                        <p:attrNameLst>
                                          <p:attrName>ppt_w</p:attrName>
                                        </p:attrNameLst>
                                      </p:cBhvr>
                                      <p:tavLst>
                                        <p:tav tm="0">
                                          <p:val>
                                            <p:fltVal val="0"/>
                                          </p:val>
                                        </p:tav>
                                        <p:tav tm="100000">
                                          <p:val>
                                            <p:strVal val="#ppt_w"/>
                                          </p:val>
                                        </p:tav>
                                      </p:tavLst>
                                    </p:anim>
                                    <p:anim calcmode="lin" valueType="num">
                                      <p:cBhvr>
                                        <p:cTn id="8" dur="500" fill="hold"/>
                                        <p:tgtEl>
                                          <p:spTgt spid="37890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78908"/>
                                        </p:tgtEl>
                                        <p:attrNameLst>
                                          <p:attrName>style.visibility</p:attrName>
                                        </p:attrNameLst>
                                      </p:cBhvr>
                                      <p:to>
                                        <p:strVal val="visible"/>
                                      </p:to>
                                    </p:set>
                                    <p:anim calcmode="lin" valueType="num">
                                      <p:cBhvr>
                                        <p:cTn id="13" dur="500" fill="hold"/>
                                        <p:tgtEl>
                                          <p:spTgt spid="378908"/>
                                        </p:tgtEl>
                                        <p:attrNameLst>
                                          <p:attrName>ppt_w</p:attrName>
                                        </p:attrNameLst>
                                      </p:cBhvr>
                                      <p:tavLst>
                                        <p:tav tm="0">
                                          <p:val>
                                            <p:fltVal val="0"/>
                                          </p:val>
                                        </p:tav>
                                        <p:tav tm="100000">
                                          <p:val>
                                            <p:strVal val="#ppt_w"/>
                                          </p:val>
                                        </p:tav>
                                      </p:tavLst>
                                    </p:anim>
                                    <p:anim calcmode="lin" valueType="num">
                                      <p:cBhvr>
                                        <p:cTn id="14" dur="500" fill="hold"/>
                                        <p:tgtEl>
                                          <p:spTgt spid="3789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7" grpId="0" animBg="1"/>
      <p:bldP spid="37890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a:extLst>
              <a:ext uri="{FF2B5EF4-FFF2-40B4-BE49-F238E27FC236}">
                <a16:creationId xmlns:a16="http://schemas.microsoft.com/office/drawing/2014/main" id="{F3D43742-5B40-4CAC-BE20-0F709B02CCB4}"/>
              </a:ext>
            </a:extLst>
          </p:cNvPr>
          <p:cNvSpPr>
            <a:spLocks noChangeArrowheads="1"/>
          </p:cNvSpPr>
          <p:nvPr/>
        </p:nvSpPr>
        <p:spPr bwMode="auto">
          <a:xfrm>
            <a:off x="2209800" y="490568"/>
            <a:ext cx="7772400" cy="1008063"/>
          </a:xfrm>
          <a:prstGeom prst="rect">
            <a:avLst/>
          </a:prstGeom>
          <a:noFill/>
          <a:ln w="9525">
            <a:noFill/>
            <a:miter lim="800000"/>
            <a:headEnd/>
            <a:tailEnd/>
          </a:ln>
          <a:effectLst/>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srgbClr val="008A84"/>
                </a:solidFill>
                <a:effectLst>
                  <a:outerShdw blurRad="38100" dist="38100" dir="2700000" algn="tl">
                    <a:srgbClr val="C0C0C0"/>
                  </a:outerShdw>
                </a:effectLst>
                <a:uLnTx/>
                <a:uFillTx/>
                <a:latin typeface="Times New Roman" pitchFamily="18" charset="0"/>
                <a:ea typeface="宋体" pitchFamily="2" charset="-122"/>
                <a:cs typeface="+mn-cs"/>
              </a:rPr>
              <a:t>隐含波动率</a:t>
            </a:r>
            <a:endParaRPr kumimoji="0" lang="en-US" altLang="zh-CN" sz="4400" b="0" i="0" u="none" strike="noStrike" kern="1200" cap="none" spc="0" normalizeH="0" baseline="0" noProof="0" dirty="0">
              <a:ln>
                <a:noFill/>
              </a:ln>
              <a:solidFill>
                <a:srgbClr val="008A84"/>
              </a:solidFill>
              <a:effectLst>
                <a:outerShdw blurRad="38100" dist="38100" dir="2700000" algn="tl">
                  <a:srgbClr val="C0C0C0"/>
                </a:outerShdw>
              </a:effectLst>
              <a:uLnTx/>
              <a:uFillTx/>
              <a:latin typeface="Times New Roman" pitchFamily="18" charset="0"/>
              <a:ea typeface="宋体"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3200" dirty="0">
                <a:solidFill>
                  <a:srgbClr val="008A84"/>
                </a:solidFill>
                <a:effectLst>
                  <a:outerShdw blurRad="38100" dist="38100" dir="2700000" algn="tl">
                    <a:srgbClr val="C0C0C0"/>
                  </a:outerShdw>
                </a:effectLst>
                <a:latin typeface="Times New Roman" pitchFamily="18" charset="0"/>
                <a:ea typeface="宋体" pitchFamily="2" charset="-122"/>
              </a:rPr>
              <a:t>Implied volatility</a:t>
            </a:r>
            <a:endParaRPr kumimoji="0" lang="en-US" altLang="zh-CN" sz="3200" b="0" i="0" u="none" strike="noStrike" kern="1200" cap="none" spc="0" normalizeH="0" baseline="0" noProof="0" dirty="0">
              <a:ln>
                <a:noFill/>
              </a:ln>
              <a:solidFill>
                <a:srgbClr val="008A84"/>
              </a:solidFill>
              <a:effectLst>
                <a:outerShdw blurRad="38100" dist="38100" dir="2700000" algn="tl">
                  <a:srgbClr val="C0C0C0"/>
                </a:outerShdw>
              </a:effectLst>
              <a:uLnTx/>
              <a:uFillTx/>
              <a:latin typeface="Times New Roman" pitchFamily="18" charset="0"/>
              <a:ea typeface="宋体" pitchFamily="2" charset="-122"/>
              <a:cs typeface="+mn-cs"/>
            </a:endParaRPr>
          </a:p>
        </p:txBody>
      </p:sp>
      <p:sp>
        <p:nvSpPr>
          <p:cNvPr id="2" name="文本框 1">
            <a:extLst>
              <a:ext uri="{FF2B5EF4-FFF2-40B4-BE49-F238E27FC236}">
                <a16:creationId xmlns:a16="http://schemas.microsoft.com/office/drawing/2014/main" id="{25ACAFC6-465B-490E-A651-E54051EC7384}"/>
              </a:ext>
            </a:extLst>
          </p:cNvPr>
          <p:cNvSpPr txBox="1"/>
          <p:nvPr/>
        </p:nvSpPr>
        <p:spPr>
          <a:xfrm>
            <a:off x="8362950" y="1861512"/>
            <a:ext cx="2933700" cy="3477875"/>
          </a:xfrm>
          <a:prstGeom prst="rect">
            <a:avLst/>
          </a:prstGeom>
          <a:solidFill>
            <a:srgbClr val="FFFF00"/>
          </a:solidFill>
        </p:spPr>
        <p:txBody>
          <a:bodyPr wrap="square" rtlCol="0">
            <a:spAutoFit/>
          </a:bodyPr>
          <a:lstStyle/>
          <a:p>
            <a:pPr algn="just"/>
            <a:r>
              <a:rPr lang="zh-CN" altLang="en-US" sz="2000" dirty="0"/>
              <a:t>小资料：</a:t>
            </a:r>
            <a:endParaRPr lang="en-US" altLang="zh-CN" sz="2000" dirty="0"/>
          </a:p>
          <a:p>
            <a:pPr marL="342900" indent="-342900" algn="just">
              <a:buFont typeface="Arial" panose="020B0604020202020204" pitchFamily="34" charset="0"/>
              <a:buChar char="•"/>
            </a:pPr>
            <a:r>
              <a:rPr lang="zh-CN" altLang="en-US" sz="2000" dirty="0"/>
              <a:t>因为隐含波动率与危机相关，故有时被称为投资者恐惧指数。自</a:t>
            </a:r>
            <a:r>
              <a:rPr lang="en-US" altLang="zh-CN" sz="2000" dirty="0"/>
              <a:t>2004</a:t>
            </a:r>
            <a:r>
              <a:rPr lang="zh-CN" altLang="en-US" sz="2000" dirty="0"/>
              <a:t>年，标准普尔</a:t>
            </a:r>
            <a:r>
              <a:rPr lang="en-US" altLang="zh-CN" sz="2000" dirty="0"/>
              <a:t>500</a:t>
            </a:r>
            <a:r>
              <a:rPr lang="zh-CN" altLang="en-US" sz="2000" dirty="0"/>
              <a:t>指数</a:t>
            </a:r>
            <a:r>
              <a:rPr lang="en-US" altLang="zh-CN" sz="2000" dirty="0"/>
              <a:t>30</a:t>
            </a:r>
            <a:r>
              <a:rPr lang="zh-CN" altLang="en-US" sz="2000" dirty="0"/>
              <a:t>天隐含波动率期货合约在芝加哥期权交易所开始交易，合约代码为</a:t>
            </a:r>
            <a:r>
              <a:rPr lang="en-US" altLang="zh-CN" sz="2000" dirty="0"/>
              <a:t>VIX</a:t>
            </a:r>
            <a:r>
              <a:rPr lang="zh-CN" altLang="en-US" sz="2000" dirty="0"/>
              <a:t>。</a:t>
            </a:r>
            <a:endParaRPr lang="en-US" altLang="zh-CN" sz="2000" dirty="0"/>
          </a:p>
          <a:p>
            <a:pPr marL="342900" indent="-342900" algn="just">
              <a:buFont typeface="Arial" panose="020B0604020202020204" pitchFamily="34" charset="0"/>
              <a:buChar char="•"/>
            </a:pPr>
            <a:r>
              <a:rPr lang="zh-CN" altLang="en-US" sz="2000" dirty="0"/>
              <a:t>这意味着隐含波动率具有提高信息的作用。</a:t>
            </a:r>
          </a:p>
        </p:txBody>
      </p:sp>
      <p:pic>
        <p:nvPicPr>
          <p:cNvPr id="4" name="图片 3">
            <a:extLst>
              <a:ext uri="{FF2B5EF4-FFF2-40B4-BE49-F238E27FC236}">
                <a16:creationId xmlns:a16="http://schemas.microsoft.com/office/drawing/2014/main" id="{81C37F64-E2FB-4975-98F1-3761902DFA60}"/>
              </a:ext>
            </a:extLst>
          </p:cNvPr>
          <p:cNvPicPr>
            <a:picLocks noChangeAspect="1"/>
          </p:cNvPicPr>
          <p:nvPr/>
        </p:nvPicPr>
        <p:blipFill>
          <a:blip r:embed="rId2"/>
          <a:stretch>
            <a:fillRect/>
          </a:stretch>
        </p:blipFill>
        <p:spPr>
          <a:xfrm>
            <a:off x="1042988" y="1743074"/>
            <a:ext cx="7024688" cy="3714750"/>
          </a:xfrm>
          <a:prstGeom prst="rect">
            <a:avLst/>
          </a:prstGeom>
        </p:spPr>
      </p:pic>
      <p:sp>
        <p:nvSpPr>
          <p:cNvPr id="5" name="文本框 4">
            <a:extLst>
              <a:ext uri="{FF2B5EF4-FFF2-40B4-BE49-F238E27FC236}">
                <a16:creationId xmlns:a16="http://schemas.microsoft.com/office/drawing/2014/main" id="{21319887-7E97-460C-A590-5B7AF2F0D683}"/>
              </a:ext>
            </a:extLst>
          </p:cNvPr>
          <p:cNvSpPr txBox="1"/>
          <p:nvPr/>
        </p:nvSpPr>
        <p:spPr>
          <a:xfrm>
            <a:off x="1600199" y="5534025"/>
            <a:ext cx="3381375" cy="369332"/>
          </a:xfrm>
          <a:prstGeom prst="rect">
            <a:avLst/>
          </a:prstGeom>
          <a:noFill/>
        </p:spPr>
        <p:txBody>
          <a:bodyPr wrap="square" rtlCol="0">
            <a:spAutoFit/>
          </a:bodyPr>
          <a:lstStyle/>
          <a:p>
            <a:r>
              <a:rPr lang="zh-CN" altLang="en-US" dirty="0"/>
              <a:t>来源：博迪</a:t>
            </a:r>
            <a:r>
              <a:rPr lang="en-US" altLang="zh-CN" dirty="0"/>
              <a:t>《</a:t>
            </a:r>
            <a:r>
              <a:rPr lang="zh-CN" altLang="en-US" dirty="0"/>
              <a:t>投资学</a:t>
            </a:r>
            <a:r>
              <a:rPr lang="en-US" altLang="zh-CN" dirty="0"/>
              <a:t>》P557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title" idx="4294967295"/>
          </p:nvPr>
        </p:nvSpPr>
        <p:spPr bwMode="auto">
          <a:xfrm>
            <a:off x="1628775" y="404664"/>
            <a:ext cx="7011988" cy="1143000"/>
          </a:xfrm>
          <a:prstGeom prst="rect">
            <a:avLst/>
          </a:prstGeom>
          <a:noFill/>
          <a:ln w="12700">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sz="4800" b="1">
                <a:solidFill>
                  <a:schemeClr val="accent2"/>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rPr lang="zh-CN" altLang="en-US" noProof="1">
                <a:solidFill>
                  <a:schemeClr val="tx1"/>
                </a:solidFill>
              </a:rPr>
              <a:t>实物期权种类</a:t>
            </a:r>
            <a:endParaRPr lang="zh-CN" altLang="en-US" dirty="0">
              <a:solidFill>
                <a:schemeClr val="tx1"/>
              </a:solidFill>
            </a:endParaRPr>
          </a:p>
        </p:txBody>
      </p:sp>
      <p:sp>
        <p:nvSpPr>
          <p:cNvPr id="64515" name="Rectangle 3"/>
          <p:cNvSpPr>
            <a:spLocks noChangeArrowheads="1"/>
          </p:cNvSpPr>
          <p:nvPr/>
        </p:nvSpPr>
        <p:spPr bwMode="auto">
          <a:xfrm>
            <a:off x="3148539" y="3562350"/>
            <a:ext cx="4566711"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87350" indent="-387350">
              <a:spcBef>
                <a:spcPct val="20000"/>
              </a:spcBef>
              <a:buClr>
                <a:schemeClr val="hlink"/>
              </a:buClr>
              <a:buSzPct val="75000"/>
              <a:buFont typeface="Wingdings" pitchFamily="2" charset="2"/>
              <a:buChar char="Ø"/>
              <a:defRPr sz="3200">
                <a:solidFill>
                  <a:srgbClr val="FFFF00"/>
                </a:solidFill>
                <a:latin typeface="Times New Roman" pitchFamily="18" charset="0"/>
                <a:ea typeface="宋体" pitchFamily="2" charset="-122"/>
              </a:defRPr>
            </a:lvl1pPr>
            <a:lvl2pPr marL="742950" indent="-285750">
              <a:spcBef>
                <a:spcPct val="20000"/>
              </a:spcBef>
              <a:buClr>
                <a:schemeClr val="tx1"/>
              </a:buClr>
              <a:buSzPct val="75000"/>
              <a:buFont typeface="Wingdings" pitchFamily="2" charset="2"/>
              <a:buChar char="ü"/>
              <a:defRPr sz="2800">
                <a:solidFill>
                  <a:srgbClr val="FFFFFF"/>
                </a:solidFill>
                <a:latin typeface="Times New Roman" pitchFamily="18" charset="0"/>
                <a:ea typeface="宋体"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itchFamily="18" charset="0"/>
                <a:ea typeface="宋体"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itchFamily="18" charset="0"/>
                <a:ea typeface="宋体"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itchFamily="18" charset="0"/>
                <a:ea typeface="宋体" pitchFamily="2" charset="-122"/>
              </a:defRPr>
            </a:lvl9pPr>
          </a:lstStyle>
          <a:p>
            <a:pPr>
              <a:buClr>
                <a:srgbClr val="C000C0"/>
              </a:buClr>
            </a:pPr>
            <a:r>
              <a:rPr lang="zh-CN" altLang="en-US" sz="2800" b="1" dirty="0">
                <a:solidFill>
                  <a:srgbClr val="000020"/>
                </a:solidFill>
              </a:rPr>
              <a:t>项目推迟期权</a:t>
            </a:r>
            <a:endParaRPr lang="en-US" altLang="zh-CN" sz="2800" b="1" dirty="0">
              <a:solidFill>
                <a:srgbClr val="000020"/>
              </a:solidFill>
            </a:endParaRPr>
          </a:p>
          <a:p>
            <a:pPr>
              <a:buClr>
                <a:srgbClr val="C000C0"/>
              </a:buClr>
            </a:pPr>
            <a:r>
              <a:rPr lang="zh-CN" altLang="en-US" sz="2800" b="1" dirty="0">
                <a:solidFill>
                  <a:srgbClr val="000020"/>
                </a:solidFill>
              </a:rPr>
              <a:t>项目扩张期权</a:t>
            </a:r>
            <a:endParaRPr lang="en-US" altLang="zh-CN" sz="2800" b="1" dirty="0">
              <a:solidFill>
                <a:srgbClr val="000020"/>
              </a:solidFill>
            </a:endParaRPr>
          </a:p>
          <a:p>
            <a:pPr>
              <a:buClr>
                <a:srgbClr val="C000C0"/>
              </a:buClr>
            </a:pPr>
            <a:r>
              <a:rPr lang="zh-CN" altLang="en-US" sz="2800" b="1" dirty="0">
                <a:solidFill>
                  <a:srgbClr val="000020"/>
                </a:solidFill>
              </a:rPr>
              <a:t>项目收缩期权</a:t>
            </a:r>
            <a:endParaRPr lang="en-US" altLang="zh-CN" sz="2800" b="1" dirty="0">
              <a:solidFill>
                <a:srgbClr val="000020"/>
              </a:solidFill>
            </a:endParaRPr>
          </a:p>
          <a:p>
            <a:pPr>
              <a:buClr>
                <a:srgbClr val="C000C0"/>
              </a:buClr>
            </a:pPr>
            <a:r>
              <a:rPr lang="zh-CN" altLang="en-US" sz="2800" b="1" dirty="0">
                <a:solidFill>
                  <a:srgbClr val="000020"/>
                </a:solidFill>
              </a:rPr>
              <a:t>项目暂时歇业期权</a:t>
            </a:r>
            <a:endParaRPr lang="en-US" altLang="zh-CN" sz="2800" b="1" dirty="0">
              <a:solidFill>
                <a:srgbClr val="000020"/>
              </a:solidFill>
            </a:endParaRPr>
          </a:p>
          <a:p>
            <a:pPr>
              <a:buClr>
                <a:srgbClr val="C000C0"/>
              </a:buClr>
            </a:pPr>
            <a:r>
              <a:rPr lang="zh-CN" altLang="en-US" sz="2800" b="1" dirty="0">
                <a:solidFill>
                  <a:srgbClr val="000020"/>
                </a:solidFill>
              </a:rPr>
              <a:t>项目放弃期权</a:t>
            </a:r>
            <a:endParaRPr lang="en-US" altLang="zh-CN" sz="2800" b="1" dirty="0">
              <a:solidFill>
                <a:srgbClr val="000020"/>
              </a:solidFill>
            </a:endParaRPr>
          </a:p>
        </p:txBody>
      </p:sp>
      <p:sp>
        <p:nvSpPr>
          <p:cNvPr id="7" name="文本框 6">
            <a:extLst>
              <a:ext uri="{FF2B5EF4-FFF2-40B4-BE49-F238E27FC236}">
                <a16:creationId xmlns:a16="http://schemas.microsoft.com/office/drawing/2014/main" id="{06A6C406-8040-46E5-B900-F206D2DDCA56}"/>
              </a:ext>
            </a:extLst>
          </p:cNvPr>
          <p:cNvSpPr txBox="1"/>
          <p:nvPr/>
        </p:nvSpPr>
        <p:spPr>
          <a:xfrm>
            <a:off x="3068637" y="1580391"/>
            <a:ext cx="5932487" cy="1815882"/>
          </a:xfrm>
          <a:prstGeom prst="rect">
            <a:avLst/>
          </a:prstGeom>
          <a:noFill/>
        </p:spPr>
        <p:txBody>
          <a:bodyPr wrap="square">
            <a:spAutoFit/>
          </a:bodyPr>
          <a:lstStyle/>
          <a:p>
            <a:r>
              <a:rPr lang="zh-CN" altLang="en-US" sz="2800" dirty="0"/>
              <a:t>正式投产前，公司试生产</a:t>
            </a:r>
          </a:p>
          <a:p>
            <a:r>
              <a:rPr lang="zh-CN" altLang="en-US" sz="2800" dirty="0"/>
              <a:t>生产一代，研发一代</a:t>
            </a:r>
          </a:p>
          <a:p>
            <a:r>
              <a:rPr lang="zh-CN" altLang="en-US" sz="2800" dirty="0"/>
              <a:t>架桥工程师在部分路段留下接口</a:t>
            </a:r>
          </a:p>
          <a:p>
            <a:r>
              <a:rPr lang="en-US" altLang="zh-CN" sz="2800" dirty="0"/>
              <a:t>……</a:t>
            </a:r>
            <a:endParaRPr lang="zh-CN" altLang="en-US" sz="2800" dirty="0"/>
          </a:p>
        </p:txBody>
      </p:sp>
    </p:spTree>
    <p:extLst>
      <p:ext uri="{BB962C8B-B14F-4D97-AF65-F5344CB8AC3E}">
        <p14:creationId xmlns:p14="http://schemas.microsoft.com/office/powerpoint/2010/main" val="2362109388"/>
      </p:ext>
    </p:extLst>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标题 1">
            <a:extLst>
              <a:ext uri="{FF2B5EF4-FFF2-40B4-BE49-F238E27FC236}">
                <a16:creationId xmlns:a16="http://schemas.microsoft.com/office/drawing/2014/main" id="{1953D8F9-F00C-4563-92FB-31F08B60AF51}"/>
              </a:ext>
            </a:extLst>
          </p:cNvPr>
          <p:cNvSpPr>
            <a:spLocks noGrp="1"/>
          </p:cNvSpPr>
          <p:nvPr>
            <p:ph type="title"/>
          </p:nvPr>
        </p:nvSpPr>
        <p:spPr bwMode="auto">
          <a:xfrm>
            <a:off x="1992313" y="6207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本章小结</a:t>
            </a:r>
          </a:p>
        </p:txBody>
      </p:sp>
      <p:sp>
        <p:nvSpPr>
          <p:cNvPr id="247811" name="内容占位符 2">
            <a:extLst>
              <a:ext uri="{FF2B5EF4-FFF2-40B4-BE49-F238E27FC236}">
                <a16:creationId xmlns:a16="http://schemas.microsoft.com/office/drawing/2014/main" id="{33F44B69-7626-4BF7-9A84-8BA6694DC181}"/>
              </a:ext>
            </a:extLst>
          </p:cNvPr>
          <p:cNvSpPr>
            <a:spLocks noGrp="1" noChangeArrowheads="1"/>
          </p:cNvSpPr>
          <p:nvPr>
            <p:ph idx="1"/>
          </p:nvPr>
        </p:nvSpPr>
        <p:spPr>
          <a:xfrm>
            <a:off x="2063750" y="1643063"/>
            <a:ext cx="8135938" cy="4114800"/>
          </a:xfrm>
        </p:spPr>
        <p:txBody>
          <a:bodyPr/>
          <a:lstStyle/>
          <a:p>
            <a:pPr>
              <a:lnSpc>
                <a:spcPct val="114000"/>
              </a:lnSpc>
            </a:pPr>
            <a:r>
              <a:rPr lang="zh-CN" altLang="en-US" sz="2800" dirty="0">
                <a:ea typeface="宋体" panose="02010600030101010101" pitchFamily="2" charset="-122"/>
                <a:cs typeface="Times New Roman" panose="02020603050405020304" pitchFamily="18" charset="0"/>
              </a:rPr>
              <a:t>期权二叉树定价方法</a:t>
            </a:r>
            <a:endParaRPr lang="en-US" altLang="zh-CN" sz="2800" dirty="0">
              <a:ea typeface="宋体" panose="02010600030101010101" pitchFamily="2" charset="-122"/>
              <a:cs typeface="Times New Roman" panose="02020603050405020304" pitchFamily="18" charset="0"/>
            </a:endParaRPr>
          </a:p>
          <a:p>
            <a:pPr>
              <a:lnSpc>
                <a:spcPct val="114000"/>
              </a:lnSpc>
            </a:pPr>
            <a:r>
              <a:rPr lang="en-US" altLang="zh-CN" sz="2800" dirty="0">
                <a:ea typeface="宋体" panose="02010600030101010101" pitchFamily="2" charset="-122"/>
                <a:cs typeface="Times New Roman" panose="02020603050405020304" pitchFamily="18" charset="0"/>
              </a:rPr>
              <a:t>B-S</a:t>
            </a:r>
            <a:r>
              <a:rPr lang="zh-CN" altLang="en-US" sz="2800" dirty="0">
                <a:ea typeface="宋体" panose="02010600030101010101" pitchFamily="2" charset="-122"/>
                <a:cs typeface="Times New Roman" panose="02020603050405020304" pitchFamily="18" charset="0"/>
              </a:rPr>
              <a:t>定价模型（</a:t>
            </a:r>
            <a:r>
              <a:rPr lang="en-US" altLang="zh-CN" sz="2800" dirty="0">
                <a:ea typeface="宋体" panose="02010600030101010101" pitchFamily="2" charset="-122"/>
                <a:cs typeface="Times New Roman" panose="02020603050405020304" pitchFamily="18" charset="0"/>
              </a:rPr>
              <a:t>Black-Scholes model</a:t>
            </a:r>
            <a:r>
              <a:rPr lang="zh-CN" altLang="en-US" sz="2800" dirty="0">
                <a:ea typeface="宋体" panose="02010600030101010101" pitchFamily="2" charset="-122"/>
                <a:cs typeface="Times New Roman" panose="02020603050405020304" pitchFamily="18" charset="0"/>
              </a:rPr>
              <a:t>）</a:t>
            </a:r>
            <a:endParaRPr lang="en-US" altLang="zh-CN" sz="2800" dirty="0">
              <a:ea typeface="宋体" panose="02010600030101010101" pitchFamily="2" charset="-122"/>
              <a:cs typeface="Times New Roman" panose="02020603050405020304" pitchFamily="18" charset="0"/>
            </a:endParaRPr>
          </a:p>
          <a:p>
            <a:pPr>
              <a:lnSpc>
                <a:spcPct val="114000"/>
              </a:lnSpc>
            </a:pPr>
            <a:r>
              <a:rPr lang="zh-CN" altLang="en-US" sz="2800" dirty="0">
                <a:ea typeface="宋体" panose="02010600030101010101" pitchFamily="2" charset="-122"/>
                <a:cs typeface="Times New Roman" panose="02020603050405020304" pitchFamily="18" charset="0"/>
              </a:rPr>
              <a:t>或有权分析方法及期权思想的应用</a:t>
            </a:r>
            <a:endParaRPr lang="en-US" altLang="zh-CN" sz="2800" dirty="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D7257-EDCD-4ECC-BCBD-1ABCCF086054}"/>
              </a:ext>
            </a:extLst>
          </p:cNvPr>
          <p:cNvSpPr>
            <a:spLocks noGrp="1"/>
          </p:cNvSpPr>
          <p:nvPr>
            <p:ph type="title"/>
          </p:nvPr>
        </p:nvSpPr>
        <p:spPr/>
        <p:txBody>
          <a:bodyPr/>
          <a:lstStyle/>
          <a:p>
            <a:r>
              <a:rPr lang="zh-CN" altLang="en-US" dirty="0"/>
              <a:t>期权与期货的区别与联系</a:t>
            </a:r>
          </a:p>
        </p:txBody>
      </p:sp>
      <p:sp>
        <p:nvSpPr>
          <p:cNvPr id="3" name="内容占位符 2">
            <a:extLst>
              <a:ext uri="{FF2B5EF4-FFF2-40B4-BE49-F238E27FC236}">
                <a16:creationId xmlns:a16="http://schemas.microsoft.com/office/drawing/2014/main" id="{F6A65A5F-6E04-4706-863D-1282AD3530CF}"/>
              </a:ext>
            </a:extLst>
          </p:cNvPr>
          <p:cNvSpPr>
            <a:spLocks noGrp="1"/>
          </p:cNvSpPr>
          <p:nvPr>
            <p:ph idx="1"/>
          </p:nvPr>
        </p:nvSpPr>
        <p:spPr>
          <a:xfrm>
            <a:off x="885725" y="1122847"/>
            <a:ext cx="9477375" cy="4114800"/>
          </a:xfrm>
        </p:spPr>
        <p:txBody>
          <a:bodyPr/>
          <a:lstStyle/>
          <a:p>
            <a:r>
              <a:rPr lang="zh-CN" altLang="en-US" sz="2000" dirty="0">
                <a:latin typeface="华文宋体" panose="02010600040101010101" pitchFamily="2" charset="-122"/>
                <a:ea typeface="华文宋体" panose="02010600040101010101" pitchFamily="2" charset="-122"/>
              </a:rPr>
              <a:t>投资者权利和义务不同</a:t>
            </a:r>
          </a:p>
          <a:p>
            <a:pPr lvl="1"/>
            <a:r>
              <a:rPr lang="zh-CN" altLang="en-US" sz="1600" dirty="0">
                <a:latin typeface="华文宋体" panose="02010600040101010101" pitchFamily="2" charset="-122"/>
                <a:ea typeface="华文宋体" panose="02010600040101010101" pitchFamily="2" charset="-122"/>
              </a:rPr>
              <a:t>期权是单向合约，期权的多头在支付权利金后即取得履行或不履行合约的权利而不必承担义务。期货合同是双向合同，交易双方都要承担期货合约到期交割的义务。</a:t>
            </a:r>
          </a:p>
          <a:p>
            <a:r>
              <a:rPr lang="zh-CN" altLang="en-US" sz="2000" dirty="0">
                <a:latin typeface="华文宋体" panose="02010600040101010101" pitchFamily="2" charset="-122"/>
                <a:ea typeface="华文宋体" panose="02010600040101010101" pitchFamily="2" charset="-122"/>
              </a:rPr>
              <a:t>保证金制度不同</a:t>
            </a:r>
          </a:p>
          <a:p>
            <a:pPr lvl="1"/>
            <a:r>
              <a:rPr lang="zh-CN" altLang="en-US" sz="1600" dirty="0">
                <a:latin typeface="华文宋体" panose="02010600040101010101" pitchFamily="2" charset="-122"/>
                <a:ea typeface="华文宋体" panose="02010600040101010101" pitchFamily="2" charset="-122"/>
              </a:rPr>
              <a:t>期权交易中由于期权买方不承担行权的义务，因此只有期权卖方需要交纳保证金。而期货合约的买卖双方都要缴纳一定的履约保证金；</a:t>
            </a:r>
          </a:p>
          <a:p>
            <a:r>
              <a:rPr lang="zh-CN" altLang="en-US" sz="2000" dirty="0">
                <a:latin typeface="华文宋体" panose="02010600040101010101" pitchFamily="2" charset="-122"/>
                <a:ea typeface="华文宋体" panose="02010600040101010101" pitchFamily="2" charset="-122"/>
              </a:rPr>
              <a:t>购买方现金支出性质不同</a:t>
            </a:r>
          </a:p>
          <a:p>
            <a:pPr lvl="1"/>
            <a:r>
              <a:rPr lang="zh-CN" altLang="en-US" sz="1600" dirty="0">
                <a:latin typeface="华文宋体" panose="02010600040101010101" pitchFamily="2" charset="-122"/>
                <a:ea typeface="华文宋体" panose="02010600040101010101" pitchFamily="2" charset="-122"/>
              </a:rPr>
              <a:t>期权交易中，买方要向卖方支付权利金，这是期权的价格，其数值随着标的资产价格的变化而变化。在期货交易中，买卖双方缴纳的是保证金，在交易期间还要根据价格变动对亏损方收取追加保证金，盈利方则可提取多余保证金。</a:t>
            </a:r>
          </a:p>
          <a:p>
            <a:r>
              <a:rPr lang="zh-CN" altLang="en-US" sz="2000" dirty="0">
                <a:latin typeface="华文宋体" panose="02010600040101010101" pitchFamily="2" charset="-122"/>
                <a:ea typeface="华文宋体" panose="02010600040101010101" pitchFamily="2" charset="-122"/>
              </a:rPr>
              <a:t>买卖双方盈亏特点不同</a:t>
            </a:r>
          </a:p>
          <a:p>
            <a:pPr lvl="1"/>
            <a:r>
              <a:rPr lang="zh-CN" altLang="en-US" sz="1600" dirty="0">
                <a:latin typeface="华文宋体" panose="02010600040101010101" pitchFamily="2" charset="-122"/>
                <a:ea typeface="华文宋体" panose="02010600040101010101" pitchFamily="2" charset="-122"/>
              </a:rPr>
              <a:t>期权亏损只限于购买期权的费用；卖方的收益只是出售期权的所得权利金，其亏损则是不固定的。期货的交易双方都面临着无限收益和无限亏损的可能。</a:t>
            </a:r>
          </a:p>
          <a:p>
            <a:endParaRPr lang="zh-CN" altLang="en-US" sz="2000" dirty="0">
              <a:latin typeface="华文宋体" panose="02010600040101010101" pitchFamily="2" charset="-122"/>
              <a:ea typeface="华文宋体" panose="02010600040101010101" pitchFamily="2" charset="-122"/>
            </a:endParaRPr>
          </a:p>
        </p:txBody>
      </p:sp>
      <p:sp>
        <p:nvSpPr>
          <p:cNvPr id="4" name="文本框 3">
            <a:extLst>
              <a:ext uri="{FF2B5EF4-FFF2-40B4-BE49-F238E27FC236}">
                <a16:creationId xmlns:a16="http://schemas.microsoft.com/office/drawing/2014/main" id="{CA9DB266-65E6-415F-8C65-2341FC907FC2}"/>
              </a:ext>
            </a:extLst>
          </p:cNvPr>
          <p:cNvSpPr txBox="1"/>
          <p:nvPr/>
        </p:nvSpPr>
        <p:spPr>
          <a:xfrm>
            <a:off x="609600" y="5196544"/>
            <a:ext cx="10696675" cy="1077218"/>
          </a:xfrm>
          <a:prstGeom prst="rect">
            <a:avLst/>
          </a:prstGeom>
          <a:solidFill>
            <a:schemeClr val="accent2"/>
          </a:solidFill>
        </p:spPr>
        <p:txBody>
          <a:bodyPr wrap="square" rtlCol="0">
            <a:spAutoFit/>
          </a:bodyPr>
          <a:lstStyle/>
          <a:p>
            <a:pPr marL="285750" indent="-285750">
              <a:buFont typeface="Arial" panose="020B0604020202020204" pitchFamily="34" charset="0"/>
              <a:buChar char="•"/>
            </a:pPr>
            <a:r>
              <a:rPr lang="zh-CN" altLang="en-US" sz="1600" dirty="0"/>
              <a:t>联系：（</a:t>
            </a:r>
            <a:r>
              <a:rPr lang="en-US" altLang="zh-CN" sz="1600" dirty="0"/>
              <a:t>1</a:t>
            </a:r>
            <a:r>
              <a:rPr lang="zh-CN" altLang="en-US" sz="1600" dirty="0"/>
              <a:t>）都是现在就未来的交易进行筹划安排，原始冲动是管理风险的需要；（</a:t>
            </a:r>
            <a:r>
              <a:rPr lang="en-US" altLang="zh-CN" sz="1600" dirty="0"/>
              <a:t>2</a:t>
            </a:r>
            <a:r>
              <a:rPr lang="zh-CN" altLang="en-US" sz="1600" dirty="0"/>
              <a:t>）都有卖出</a:t>
            </a:r>
            <a:r>
              <a:rPr lang="en-US" altLang="zh-CN" sz="1600" dirty="0"/>
              <a:t>/</a:t>
            </a:r>
            <a:r>
              <a:rPr lang="zh-CN" altLang="en-US" sz="1600" dirty="0"/>
              <a:t>买入两个方向；（</a:t>
            </a:r>
            <a:r>
              <a:rPr lang="en-US" altLang="zh-CN" sz="1600" dirty="0"/>
              <a:t>3</a:t>
            </a:r>
            <a:r>
              <a:rPr lang="zh-CN" altLang="en-US" sz="1600" dirty="0"/>
              <a:t>）都是零和博弈，事后交易双方的收益总和为</a:t>
            </a:r>
            <a:r>
              <a:rPr lang="en-US" altLang="zh-CN" sz="1600" dirty="0"/>
              <a:t>0</a:t>
            </a:r>
            <a:r>
              <a:rPr lang="zh-CN" altLang="en-US" sz="1600" dirty="0"/>
              <a:t>；（</a:t>
            </a:r>
            <a:r>
              <a:rPr lang="en-US" altLang="zh-CN" sz="1600" dirty="0"/>
              <a:t>4</a:t>
            </a:r>
            <a:r>
              <a:rPr lang="zh-CN" altLang="en-US" sz="1600" dirty="0"/>
              <a:t>）都有标准化形式，都有相应的交易所。</a:t>
            </a:r>
            <a:endParaRPr lang="en-US" altLang="zh-CN" sz="1600" dirty="0"/>
          </a:p>
          <a:p>
            <a:pPr marL="285750" indent="-285750">
              <a:buFont typeface="Arial" panose="020B0604020202020204" pitchFamily="34" charset="0"/>
              <a:buChar char="•"/>
            </a:pPr>
            <a:r>
              <a:rPr lang="zh-CN" altLang="en-US" sz="1600" dirty="0"/>
              <a:t>期权既可用于风险管理，也可用于投资或投机。现代意义上的期权交易所是诞生于</a:t>
            </a:r>
            <a:r>
              <a:rPr lang="en-US" altLang="zh-CN" sz="1600" dirty="0"/>
              <a:t>1973</a:t>
            </a:r>
            <a:r>
              <a:rPr lang="zh-CN" altLang="en-US" sz="1600" dirty="0"/>
              <a:t>年的芝加哥期权交易所（</a:t>
            </a:r>
            <a:r>
              <a:rPr lang="en-US" altLang="zh-CN" sz="1600" dirty="0"/>
              <a:t>CBOE</a:t>
            </a:r>
            <a:r>
              <a:rPr lang="zh-CN" altLang="en-US" sz="1600" dirty="0"/>
              <a:t>）。期权本身是一种金融创新，期权与其他金融工具的组合进一步促进了金融创新，比如结构性金融工具。</a:t>
            </a:r>
          </a:p>
        </p:txBody>
      </p:sp>
    </p:spTree>
    <p:extLst>
      <p:ext uri="{BB962C8B-B14F-4D97-AF65-F5344CB8AC3E}">
        <p14:creationId xmlns:p14="http://schemas.microsoft.com/office/powerpoint/2010/main" val="13043072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EB550-D2A5-48F5-96C9-351CA65DABB3}"/>
              </a:ext>
            </a:extLst>
          </p:cNvPr>
          <p:cNvSpPr>
            <a:spLocks noGrp="1"/>
          </p:cNvSpPr>
          <p:nvPr>
            <p:ph type="title"/>
          </p:nvPr>
        </p:nvSpPr>
        <p:spPr>
          <a:xfrm>
            <a:off x="2738439" y="342900"/>
            <a:ext cx="6715125" cy="1143000"/>
          </a:xfrm>
        </p:spPr>
        <p:txBody>
          <a:bodyPr/>
          <a:lstStyle/>
          <a:p>
            <a:pPr>
              <a:defRPr/>
            </a:pPr>
            <a:r>
              <a:rPr lang="zh-CN" altLang="en-US" dirty="0"/>
              <a:t>期权品种划分</a:t>
            </a:r>
          </a:p>
        </p:txBody>
      </p:sp>
      <p:sp>
        <p:nvSpPr>
          <p:cNvPr id="3" name="内容占位符 2">
            <a:extLst>
              <a:ext uri="{FF2B5EF4-FFF2-40B4-BE49-F238E27FC236}">
                <a16:creationId xmlns:a16="http://schemas.microsoft.com/office/drawing/2014/main" id="{632C843F-2E88-4EF6-8578-1F112468BA77}"/>
              </a:ext>
            </a:extLst>
          </p:cNvPr>
          <p:cNvSpPr>
            <a:spLocks noGrp="1"/>
          </p:cNvSpPr>
          <p:nvPr>
            <p:ph idx="1"/>
          </p:nvPr>
        </p:nvSpPr>
        <p:spPr>
          <a:xfrm>
            <a:off x="1484313" y="1349375"/>
            <a:ext cx="8856662" cy="3600450"/>
          </a:xfrm>
        </p:spPr>
        <p:txBody>
          <a:bodyPr/>
          <a:lstStyle/>
          <a:p>
            <a:pPr algn="just">
              <a:defRPr/>
            </a:pPr>
            <a:r>
              <a:rPr lang="zh-CN" altLang="en-US" sz="2800" dirty="0">
                <a:latin typeface="华文宋体" pitchFamily="2" charset="-122"/>
                <a:ea typeface="华文宋体" pitchFamily="2" charset="-122"/>
              </a:rPr>
              <a:t>按标的物不同，分为金融期权和商品期权。前者如股票期权、股指期权、期货期权、外汇期权、利率期权、比特币期权，后者如黄金、白银、农产品期权等；</a:t>
            </a:r>
            <a:endParaRPr lang="en-US" altLang="zh-CN" sz="2800" dirty="0">
              <a:latin typeface="华文宋体" pitchFamily="2" charset="-122"/>
              <a:ea typeface="华文宋体" pitchFamily="2" charset="-122"/>
            </a:endParaRPr>
          </a:p>
          <a:p>
            <a:pPr algn="just">
              <a:defRPr/>
            </a:pPr>
            <a:r>
              <a:rPr lang="zh-CN" altLang="en-US" sz="2800" dirty="0">
                <a:latin typeface="华文宋体" pitchFamily="2" charset="-122"/>
                <a:ea typeface="华文宋体" pitchFamily="2" charset="-122"/>
              </a:rPr>
              <a:t>按标的资产购买方向：分为看涨期权和看跌期权；</a:t>
            </a:r>
            <a:endParaRPr lang="en-US" altLang="zh-CN" sz="2800" dirty="0">
              <a:latin typeface="华文宋体" pitchFamily="2" charset="-122"/>
              <a:ea typeface="华文宋体" pitchFamily="2" charset="-122"/>
            </a:endParaRPr>
          </a:p>
          <a:p>
            <a:pPr algn="just">
              <a:defRPr/>
            </a:pPr>
            <a:r>
              <a:rPr lang="zh-CN" altLang="en-US" sz="2800" dirty="0">
                <a:latin typeface="华文宋体" pitchFamily="2" charset="-122"/>
                <a:ea typeface="华文宋体" pitchFamily="2" charset="-122"/>
              </a:rPr>
              <a:t>按行权时间：分为欧式期权、美式期权、百慕大期权</a:t>
            </a:r>
            <a:endParaRPr lang="en-US" altLang="zh-CN" sz="2800" dirty="0">
              <a:latin typeface="华文宋体" pitchFamily="2" charset="-122"/>
              <a:ea typeface="华文宋体" pitchFamily="2" charset="-122"/>
            </a:endParaRPr>
          </a:p>
          <a:p>
            <a:pPr algn="just">
              <a:defRPr/>
            </a:pPr>
            <a:r>
              <a:rPr lang="zh-CN" altLang="en-US" sz="2800" dirty="0">
                <a:latin typeface="华文宋体" pitchFamily="2" charset="-122"/>
                <a:ea typeface="华文宋体" pitchFamily="2" charset="-122"/>
              </a:rPr>
              <a:t>按马上行权的价值：分为实值期权、虚值期权与平值期权</a:t>
            </a:r>
          </a:p>
        </p:txBody>
      </p:sp>
      <p:sp>
        <p:nvSpPr>
          <p:cNvPr id="118788" name="TextBox 3">
            <a:extLst>
              <a:ext uri="{FF2B5EF4-FFF2-40B4-BE49-F238E27FC236}">
                <a16:creationId xmlns:a16="http://schemas.microsoft.com/office/drawing/2014/main" id="{DE562FC6-0957-42C2-9BC1-A3F08F2EC317}"/>
              </a:ext>
            </a:extLst>
          </p:cNvPr>
          <p:cNvSpPr txBox="1">
            <a:spLocks noChangeArrowheads="1"/>
          </p:cNvSpPr>
          <p:nvPr/>
        </p:nvSpPr>
        <p:spPr bwMode="auto">
          <a:xfrm>
            <a:off x="1919287" y="4940300"/>
            <a:ext cx="8643938" cy="1015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Tx/>
              <a:buNone/>
            </a:pPr>
            <a:r>
              <a:rPr lang="zh-CN" altLang="en-US" sz="2000" dirty="0">
                <a:solidFill>
                  <a:schemeClr val="tx1"/>
                </a:solidFill>
                <a:latin typeface="Cambria Math" panose="02040503050406030204" pitchFamily="18" charset="0"/>
              </a:rPr>
              <a:t>小资料：</a:t>
            </a:r>
            <a:r>
              <a:rPr lang="en-US" altLang="zh-CN" sz="2000" dirty="0">
                <a:solidFill>
                  <a:schemeClr val="tx1"/>
                </a:solidFill>
                <a:latin typeface="Cambria Math" panose="02040503050406030204" pitchFamily="18" charset="0"/>
              </a:rPr>
              <a:t>2015</a:t>
            </a:r>
            <a:r>
              <a:rPr lang="zh-CN" altLang="en-US" sz="2000" dirty="0">
                <a:solidFill>
                  <a:schemeClr val="tx1"/>
                </a:solidFill>
                <a:latin typeface="Cambria Math" panose="02040503050406030204" pitchFamily="18" charset="0"/>
              </a:rPr>
              <a:t>年</a:t>
            </a:r>
            <a:r>
              <a:rPr lang="en-US" altLang="zh-CN" sz="2000" dirty="0">
                <a:solidFill>
                  <a:schemeClr val="tx1"/>
                </a:solidFill>
                <a:latin typeface="Cambria Math" panose="02040503050406030204" pitchFamily="18" charset="0"/>
              </a:rPr>
              <a:t>2</a:t>
            </a:r>
            <a:r>
              <a:rPr lang="zh-CN" altLang="en-US" sz="2000" dirty="0">
                <a:solidFill>
                  <a:schemeClr val="tx1"/>
                </a:solidFill>
                <a:latin typeface="Cambria Math" panose="02040503050406030204" pitchFamily="18" charset="0"/>
              </a:rPr>
              <a:t>月</a:t>
            </a:r>
            <a:r>
              <a:rPr lang="en-US" altLang="zh-CN" sz="2000" dirty="0">
                <a:solidFill>
                  <a:schemeClr val="tx1"/>
                </a:solidFill>
                <a:latin typeface="Cambria Math" panose="02040503050406030204" pitchFamily="18" charset="0"/>
              </a:rPr>
              <a:t>9</a:t>
            </a:r>
            <a:r>
              <a:rPr lang="zh-CN" altLang="en-US" sz="2000" dirty="0">
                <a:solidFill>
                  <a:schemeClr val="tx1"/>
                </a:solidFill>
                <a:latin typeface="Cambria Math" panose="02040503050406030204" pitchFamily="18" charset="0"/>
              </a:rPr>
              <a:t>日，上证</a:t>
            </a:r>
            <a:r>
              <a:rPr lang="en-US" altLang="zh-CN" sz="2000" dirty="0">
                <a:solidFill>
                  <a:schemeClr val="tx1"/>
                </a:solidFill>
                <a:latin typeface="Cambria Math" panose="02040503050406030204" pitchFamily="18" charset="0"/>
              </a:rPr>
              <a:t>50ETF</a:t>
            </a:r>
            <a:r>
              <a:rPr lang="zh-CN" altLang="en-US" sz="2000" dirty="0">
                <a:solidFill>
                  <a:schemeClr val="tx1"/>
                </a:solidFill>
                <a:latin typeface="Cambria Math" panose="02040503050406030204" pitchFamily="18" charset="0"/>
              </a:rPr>
              <a:t>期权于上海证券交易所上市，是我国首只场内期权品种；</a:t>
            </a:r>
            <a:r>
              <a:rPr lang="en-US" altLang="zh-CN" sz="2000" dirty="0">
                <a:solidFill>
                  <a:schemeClr val="tx1"/>
                </a:solidFill>
                <a:latin typeface="Cambria Math" panose="02040503050406030204" pitchFamily="18" charset="0"/>
              </a:rPr>
              <a:t>2017</a:t>
            </a:r>
            <a:r>
              <a:rPr lang="zh-CN" altLang="en-US" sz="2000" dirty="0">
                <a:solidFill>
                  <a:schemeClr val="tx1"/>
                </a:solidFill>
                <a:latin typeface="Cambria Math" panose="02040503050406030204" pitchFamily="18" charset="0"/>
              </a:rPr>
              <a:t>年</a:t>
            </a:r>
            <a:r>
              <a:rPr lang="en-US" altLang="zh-CN" sz="2000" dirty="0">
                <a:solidFill>
                  <a:schemeClr val="tx1"/>
                </a:solidFill>
                <a:latin typeface="Cambria Math" panose="02040503050406030204" pitchFamily="18" charset="0"/>
              </a:rPr>
              <a:t>3</a:t>
            </a:r>
            <a:r>
              <a:rPr lang="zh-CN" altLang="en-US" sz="2000" dirty="0">
                <a:solidFill>
                  <a:schemeClr val="tx1"/>
                </a:solidFill>
                <a:latin typeface="Cambria Math" panose="02040503050406030204" pitchFamily="18" charset="0"/>
              </a:rPr>
              <a:t>月</a:t>
            </a:r>
            <a:r>
              <a:rPr lang="en-US" altLang="zh-CN" sz="2000" dirty="0">
                <a:solidFill>
                  <a:schemeClr val="tx1"/>
                </a:solidFill>
                <a:latin typeface="Cambria Math" panose="02040503050406030204" pitchFamily="18" charset="0"/>
              </a:rPr>
              <a:t>31</a:t>
            </a:r>
            <a:r>
              <a:rPr lang="zh-CN" altLang="en-US" sz="2000" dirty="0">
                <a:solidFill>
                  <a:schemeClr val="tx1"/>
                </a:solidFill>
                <a:latin typeface="Cambria Math" panose="02040503050406030204" pitchFamily="18" charset="0"/>
              </a:rPr>
              <a:t>日，豆粕期权作为国内首只期货期权在大连商品交易所上市；</a:t>
            </a:r>
            <a:r>
              <a:rPr lang="en-US" altLang="zh-CN" sz="2000" dirty="0">
                <a:solidFill>
                  <a:schemeClr val="tx1"/>
                </a:solidFill>
                <a:latin typeface="Cambria Math" panose="02040503050406030204" pitchFamily="18" charset="0"/>
              </a:rPr>
              <a:t>2017</a:t>
            </a:r>
            <a:r>
              <a:rPr lang="zh-CN" altLang="en-US" sz="2000" dirty="0">
                <a:solidFill>
                  <a:schemeClr val="tx1"/>
                </a:solidFill>
                <a:latin typeface="Cambria Math" panose="02040503050406030204" pitchFamily="18" charset="0"/>
              </a:rPr>
              <a:t>年</a:t>
            </a:r>
            <a:r>
              <a:rPr lang="en-US" altLang="zh-CN" sz="2000" dirty="0">
                <a:solidFill>
                  <a:schemeClr val="tx1"/>
                </a:solidFill>
                <a:latin typeface="Cambria Math" panose="02040503050406030204" pitchFamily="18" charset="0"/>
              </a:rPr>
              <a:t>4</a:t>
            </a:r>
            <a:r>
              <a:rPr lang="zh-CN" altLang="en-US" sz="2000" dirty="0">
                <a:solidFill>
                  <a:schemeClr val="tx1"/>
                </a:solidFill>
                <a:latin typeface="Cambria Math" panose="02040503050406030204" pitchFamily="18" charset="0"/>
              </a:rPr>
              <a:t>月</a:t>
            </a:r>
            <a:r>
              <a:rPr lang="en-US" altLang="zh-CN" sz="2000" dirty="0">
                <a:solidFill>
                  <a:schemeClr val="tx1"/>
                </a:solidFill>
                <a:latin typeface="Cambria Math" panose="02040503050406030204" pitchFamily="18" charset="0"/>
              </a:rPr>
              <a:t>19</a:t>
            </a:r>
            <a:r>
              <a:rPr lang="zh-CN" altLang="en-US" sz="2000" dirty="0">
                <a:solidFill>
                  <a:schemeClr val="tx1"/>
                </a:solidFill>
                <a:latin typeface="Cambria Math" panose="02040503050406030204" pitchFamily="18" charset="0"/>
              </a:rPr>
              <a:t>日，白糖期权在郑州商品交易所上市交易。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8788"/>
                                        </p:tgtEl>
                                        <p:attrNameLst>
                                          <p:attrName>style.visibility</p:attrName>
                                        </p:attrNameLst>
                                      </p:cBhvr>
                                      <p:to>
                                        <p:strVal val="visible"/>
                                      </p:to>
                                    </p:set>
                                    <p:anim calcmode="lin" valueType="num">
                                      <p:cBhvr additive="base">
                                        <p:cTn id="31" dur="500" fill="hold"/>
                                        <p:tgtEl>
                                          <p:spTgt spid="118788"/>
                                        </p:tgtEl>
                                        <p:attrNameLst>
                                          <p:attrName>ppt_x</p:attrName>
                                        </p:attrNameLst>
                                      </p:cBhvr>
                                      <p:tavLst>
                                        <p:tav tm="0">
                                          <p:val>
                                            <p:strVal val="#ppt_x"/>
                                          </p:val>
                                        </p:tav>
                                        <p:tav tm="100000">
                                          <p:val>
                                            <p:strVal val="#ppt_x"/>
                                          </p:val>
                                        </p:tav>
                                      </p:tavLst>
                                    </p:anim>
                                    <p:anim calcmode="lin" valueType="num">
                                      <p:cBhvr additive="base">
                                        <p:cTn id="32"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87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AE42F-9DB9-4D5D-95A2-67700AE2F82F}"/>
              </a:ext>
            </a:extLst>
          </p:cNvPr>
          <p:cNvSpPr>
            <a:spLocks noGrp="1"/>
          </p:cNvSpPr>
          <p:nvPr>
            <p:ph type="title"/>
          </p:nvPr>
        </p:nvSpPr>
        <p:spPr>
          <a:xfrm>
            <a:off x="1583531" y="552450"/>
            <a:ext cx="8734426" cy="1143000"/>
          </a:xfrm>
        </p:spPr>
        <p:txBody>
          <a:bodyPr/>
          <a:lstStyle/>
          <a:p>
            <a:pPr>
              <a:defRPr/>
            </a:pPr>
            <a:r>
              <a:rPr lang="zh-CN" altLang="en-US" sz="4000" dirty="0"/>
              <a:t>奇异期权</a:t>
            </a:r>
            <a:r>
              <a:rPr lang="en-US" altLang="zh-CN" sz="4000" dirty="0"/>
              <a:t>/</a:t>
            </a:r>
            <a:r>
              <a:rPr lang="zh-CN" altLang="en-US" sz="4000" dirty="0"/>
              <a:t>新型期权（</a:t>
            </a:r>
            <a:r>
              <a:rPr lang="en-US" altLang="zh-CN" sz="4000" dirty="0"/>
              <a:t>exotic options</a:t>
            </a:r>
            <a:r>
              <a:rPr lang="zh-CN" altLang="en-US" sz="4000" dirty="0"/>
              <a:t>），</a:t>
            </a:r>
          </a:p>
        </p:txBody>
      </p:sp>
      <p:sp>
        <p:nvSpPr>
          <p:cNvPr id="119811" name="内容占位符 2">
            <a:extLst>
              <a:ext uri="{FF2B5EF4-FFF2-40B4-BE49-F238E27FC236}">
                <a16:creationId xmlns:a16="http://schemas.microsoft.com/office/drawing/2014/main" id="{B82223E5-1741-4040-9A68-BCC3657B38A0}"/>
              </a:ext>
            </a:extLst>
          </p:cNvPr>
          <p:cNvSpPr>
            <a:spLocks noGrp="1" noChangeArrowheads="1"/>
          </p:cNvSpPr>
          <p:nvPr>
            <p:ph idx="1"/>
          </p:nvPr>
        </p:nvSpPr>
        <p:spPr>
          <a:xfrm>
            <a:off x="1919288" y="1506538"/>
            <a:ext cx="8062912" cy="4114800"/>
          </a:xfrm>
        </p:spPr>
        <p:txBody>
          <a:bodyPr>
            <a:prstTxWarp prst="textNoShape">
              <a:avLst/>
            </a:prstTxWarp>
          </a:bodyPr>
          <a:lstStyle/>
          <a:p>
            <a:r>
              <a:rPr lang="zh-CN" altLang="en-US" sz="2000" dirty="0">
                <a:latin typeface="华文宋体" panose="02010600040101010101" pitchFamily="2" charset="-122"/>
                <a:ea typeface="华文宋体" panose="02010600040101010101" pitchFamily="2" charset="-122"/>
              </a:rPr>
              <a:t>亚式期权（</a:t>
            </a:r>
            <a:r>
              <a:rPr lang="en-US" altLang="zh-CN" sz="2000" dirty="0" err="1">
                <a:latin typeface="华文宋体" panose="02010600040101010101" pitchFamily="2" charset="-122"/>
                <a:ea typeface="华文宋体" panose="02010600040101010101" pitchFamily="2" charset="-122"/>
              </a:rPr>
              <a:t>asian</a:t>
            </a:r>
            <a:r>
              <a:rPr lang="en-US" altLang="zh-CN" sz="2000" dirty="0">
                <a:latin typeface="华文宋体" panose="02010600040101010101" pitchFamily="2" charset="-122"/>
                <a:ea typeface="华文宋体" panose="02010600040101010101" pitchFamily="2" charset="-122"/>
              </a:rPr>
              <a:t> options</a:t>
            </a:r>
            <a:r>
              <a:rPr lang="zh-CN" altLang="en-US" sz="2000" dirty="0">
                <a:latin typeface="华文宋体" panose="02010600040101010101" pitchFamily="2" charset="-122"/>
                <a:ea typeface="华文宋体" panose="02010600040101010101" pitchFamily="2" charset="-122"/>
              </a:rPr>
              <a:t>）：收益取决于期权有效期内至少某一段时期之平均价格的期权</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障碍期权（</a:t>
            </a:r>
            <a:r>
              <a:rPr lang="en-US" altLang="zh-CN" sz="2000" dirty="0">
                <a:latin typeface="华文宋体" panose="02010600040101010101" pitchFamily="2" charset="-122"/>
                <a:ea typeface="华文宋体" panose="02010600040101010101" pitchFamily="2" charset="-122"/>
              </a:rPr>
              <a:t>barrier options</a:t>
            </a:r>
            <a:r>
              <a:rPr lang="zh-CN" altLang="en-US" sz="2000" dirty="0">
                <a:latin typeface="华文宋体" panose="02010600040101010101" pitchFamily="2" charset="-122"/>
                <a:ea typeface="华文宋体" panose="02010600040101010101" pitchFamily="2" charset="-122"/>
              </a:rPr>
              <a:t>）：收益取决于标的资产的价格，还取决于价格是否超过一些障碍，可分为敲出期权和敲入期权</a:t>
            </a:r>
          </a:p>
          <a:p>
            <a:r>
              <a:rPr lang="zh-CN" altLang="en-US" sz="2000" dirty="0">
                <a:latin typeface="华文宋体" panose="02010600040101010101" pitchFamily="2" charset="-122"/>
                <a:ea typeface="华文宋体" panose="02010600040101010101" pitchFamily="2" charset="-122"/>
              </a:rPr>
              <a:t>回顾期权（</a:t>
            </a:r>
            <a:r>
              <a:rPr lang="en-US" altLang="zh-CN" sz="2000" dirty="0">
                <a:latin typeface="华文宋体" panose="02010600040101010101" pitchFamily="2" charset="-122"/>
                <a:ea typeface="华文宋体" panose="02010600040101010101" pitchFamily="2" charset="-122"/>
              </a:rPr>
              <a:t>lookback options</a:t>
            </a:r>
            <a:r>
              <a:rPr lang="zh-CN" altLang="en-US" sz="2000" dirty="0">
                <a:latin typeface="华文宋体" panose="02010600040101010101" pitchFamily="2" charset="-122"/>
                <a:ea typeface="华文宋体" panose="02010600040101010101" pitchFamily="2" charset="-122"/>
              </a:rPr>
              <a:t>）：收益取决于期权有效期内标的资产曾经达到过的最高价格或最低价格</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数值期权（</a:t>
            </a:r>
            <a:r>
              <a:rPr lang="en-US" altLang="zh-CN" sz="2000" dirty="0">
                <a:latin typeface="华文宋体" panose="02010600040101010101" pitchFamily="2" charset="-122"/>
                <a:ea typeface="华文宋体" panose="02010600040101010101" pitchFamily="2" charset="-122"/>
              </a:rPr>
              <a:t>digital options</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也称两值期权，其损益是固定的，取决于其价格是否满足一个条件</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呼叫期权（</a:t>
            </a:r>
            <a:r>
              <a:rPr lang="en-US" altLang="zh-CN" sz="2000" dirty="0">
                <a:latin typeface="华文宋体" panose="02010600040101010101" pitchFamily="2" charset="-122"/>
                <a:ea typeface="华文宋体" panose="02010600040101010101" pitchFamily="2" charset="-122"/>
              </a:rPr>
              <a:t>shout options</a:t>
            </a:r>
            <a:r>
              <a:rPr lang="zh-CN" altLang="en-US" sz="2000" dirty="0">
                <a:latin typeface="华文宋体" panose="02010600040101010101" pitchFamily="2" charset="-122"/>
                <a:ea typeface="华文宋体" panose="02010600040101010101" pitchFamily="2" charset="-122"/>
              </a:rPr>
              <a:t>）：持有者有权在期权有效期内的某一时间锁定一个最小盈利。</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复合期权（</a:t>
            </a:r>
            <a:r>
              <a:rPr lang="en-US" altLang="zh-CN" sz="2000" dirty="0">
                <a:latin typeface="华文宋体" panose="02010600040101010101" pitchFamily="2" charset="-122"/>
                <a:ea typeface="华文宋体" panose="02010600040101010101" pitchFamily="2" charset="-122"/>
              </a:rPr>
              <a:t>compound options</a:t>
            </a:r>
            <a:r>
              <a:rPr lang="zh-CN" altLang="en-US" sz="2000" dirty="0">
                <a:latin typeface="华文宋体" panose="02010600040101010101" pitchFamily="2" charset="-122"/>
                <a:ea typeface="华文宋体" panose="02010600040101010101" pitchFamily="2" charset="-122"/>
              </a:rPr>
              <a:t>），是指一种期权合约以另一种期权合约作为标的物的期权，它实际上是期权的期权。</a:t>
            </a:r>
          </a:p>
          <a:p>
            <a:endParaRPr lang="zh-CN" altLang="en-US" sz="2000" dirty="0">
              <a:latin typeface="华文宋体" panose="02010600040101010101" pitchFamily="2" charset="-122"/>
              <a:ea typeface="华文宋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B1529618-02F7-4F71-9F27-D92B81657D90}"/>
              </a:ext>
            </a:extLst>
          </p:cNvPr>
          <p:cNvSpPr>
            <a:spLocks noGrp="1" noChangeArrowheads="1"/>
          </p:cNvSpPr>
          <p:nvPr>
            <p:ph type="title"/>
          </p:nvPr>
        </p:nvSpPr>
        <p:spPr>
          <a:xfrm>
            <a:off x="2084389" y="723900"/>
            <a:ext cx="8531225" cy="83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prstTxWarp prst="textNoShape">
              <a:avLst/>
            </a:prstTxWarp>
          </a:bodyPr>
          <a:lstStyle/>
          <a:p>
            <a:r>
              <a:rPr lang="zh-CN" altLang="en-US" sz="3600" dirty="0">
                <a:solidFill>
                  <a:srgbClr val="FF0000"/>
                </a:solidFill>
                <a:latin typeface="Cambria Math" panose="02040503050406030204" pitchFamily="18" charset="0"/>
                <a:ea typeface="宋体" panose="02010600030101010101" pitchFamily="2" charset="-122"/>
                <a:cs typeface="Times New Roman" panose="02020603050405020304" pitchFamily="18" charset="0"/>
              </a:rPr>
              <a:t>到期日看涨期权的价值</a:t>
            </a:r>
            <a:r>
              <a:rPr lang="en-US" altLang="zh-CN" sz="36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max</a:t>
            </a:r>
            <a:r>
              <a:rPr lang="en-US" altLang="zh-CN" sz="36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(S</a:t>
            </a:r>
            <a:r>
              <a:rPr lang="en-US" altLang="zh-CN" sz="3600" baseline="-250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T</a:t>
            </a:r>
            <a:r>
              <a:rPr lang="en-US" altLang="zh-CN" sz="360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-E,0)</a:t>
            </a:r>
          </a:p>
        </p:txBody>
      </p:sp>
      <p:sp>
        <p:nvSpPr>
          <p:cNvPr id="66563" name="Rectangle 4">
            <a:extLst>
              <a:ext uri="{FF2B5EF4-FFF2-40B4-BE49-F238E27FC236}">
                <a16:creationId xmlns:a16="http://schemas.microsoft.com/office/drawing/2014/main" id="{0CCA7DEE-CB1D-4207-8CC4-A6DDC9E0114C}"/>
              </a:ext>
            </a:extLst>
          </p:cNvPr>
          <p:cNvSpPr>
            <a:spLocks noGrp="1" noChangeArrowheads="1"/>
          </p:cNvSpPr>
          <p:nvPr>
            <p:ph type="body" idx="1"/>
          </p:nvPr>
        </p:nvSpPr>
        <p:spPr/>
        <p:txBody>
          <a:bodyPr/>
          <a:lstStyle/>
          <a:p>
            <a:pPr>
              <a:defRPr/>
            </a:pPr>
            <a:endParaRPr lang="zh-CN" altLang="en-US" dirty="0"/>
          </a:p>
        </p:txBody>
      </p:sp>
      <p:sp>
        <p:nvSpPr>
          <p:cNvPr id="167940" name="Line 5">
            <a:extLst>
              <a:ext uri="{FF2B5EF4-FFF2-40B4-BE49-F238E27FC236}">
                <a16:creationId xmlns:a16="http://schemas.microsoft.com/office/drawing/2014/main" id="{B6D85DC4-3846-48B2-BB36-6DEB803B3C9B}"/>
              </a:ext>
            </a:extLst>
          </p:cNvPr>
          <p:cNvSpPr>
            <a:spLocks noChangeShapeType="1"/>
          </p:cNvSpPr>
          <p:nvPr/>
        </p:nvSpPr>
        <p:spPr bwMode="auto">
          <a:xfrm>
            <a:off x="3422650" y="1752600"/>
            <a:ext cx="0" cy="3810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41" name="Line 6">
            <a:extLst>
              <a:ext uri="{FF2B5EF4-FFF2-40B4-BE49-F238E27FC236}">
                <a16:creationId xmlns:a16="http://schemas.microsoft.com/office/drawing/2014/main" id="{F0489D4B-ECBC-46FB-9BEC-754364D6DC32}"/>
              </a:ext>
            </a:extLst>
          </p:cNvPr>
          <p:cNvSpPr>
            <a:spLocks noChangeShapeType="1"/>
          </p:cNvSpPr>
          <p:nvPr/>
        </p:nvSpPr>
        <p:spPr bwMode="auto">
          <a:xfrm>
            <a:off x="3422650" y="3657600"/>
            <a:ext cx="632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42" name="Text Box 7">
            <a:extLst>
              <a:ext uri="{FF2B5EF4-FFF2-40B4-BE49-F238E27FC236}">
                <a16:creationId xmlns:a16="http://schemas.microsoft.com/office/drawing/2014/main" id="{05A428E7-6C47-4B24-ABE7-BA653AAEA667}"/>
              </a:ext>
            </a:extLst>
          </p:cNvPr>
          <p:cNvSpPr txBox="1">
            <a:spLocks noChangeArrowheads="1"/>
          </p:cNvSpPr>
          <p:nvPr/>
        </p:nvSpPr>
        <p:spPr bwMode="auto">
          <a:xfrm>
            <a:off x="2813050" y="41925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-20</a:t>
            </a:r>
          </a:p>
        </p:txBody>
      </p:sp>
      <p:sp>
        <p:nvSpPr>
          <p:cNvPr id="167943" name="Text Box 8">
            <a:extLst>
              <a:ext uri="{FF2B5EF4-FFF2-40B4-BE49-F238E27FC236}">
                <a16:creationId xmlns:a16="http://schemas.microsoft.com/office/drawing/2014/main" id="{2CE15CF5-4717-4FFE-AC2D-F86B64354A94}"/>
              </a:ext>
            </a:extLst>
          </p:cNvPr>
          <p:cNvSpPr txBox="1">
            <a:spLocks noChangeArrowheads="1"/>
          </p:cNvSpPr>
          <p:nvPr/>
        </p:nvSpPr>
        <p:spPr bwMode="auto">
          <a:xfrm>
            <a:off x="94424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200</a:t>
            </a:r>
          </a:p>
        </p:txBody>
      </p:sp>
      <p:sp>
        <p:nvSpPr>
          <p:cNvPr id="167944" name="Text Box 9">
            <a:extLst>
              <a:ext uri="{FF2B5EF4-FFF2-40B4-BE49-F238E27FC236}">
                <a16:creationId xmlns:a16="http://schemas.microsoft.com/office/drawing/2014/main" id="{10ABC76F-5F05-4932-B635-F681AEB9D85C}"/>
              </a:ext>
            </a:extLst>
          </p:cNvPr>
          <p:cNvSpPr txBox="1">
            <a:spLocks noChangeArrowheads="1"/>
          </p:cNvSpPr>
          <p:nvPr/>
        </p:nvSpPr>
        <p:spPr bwMode="auto">
          <a:xfrm>
            <a:off x="8832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180</a:t>
            </a:r>
          </a:p>
        </p:txBody>
      </p:sp>
      <p:sp>
        <p:nvSpPr>
          <p:cNvPr id="167945" name="Text Box 10">
            <a:extLst>
              <a:ext uri="{FF2B5EF4-FFF2-40B4-BE49-F238E27FC236}">
                <a16:creationId xmlns:a16="http://schemas.microsoft.com/office/drawing/2014/main" id="{52BF3CE4-307A-4E76-B8D9-423A9CEF5DB1}"/>
              </a:ext>
            </a:extLst>
          </p:cNvPr>
          <p:cNvSpPr txBox="1">
            <a:spLocks noChangeArrowheads="1"/>
          </p:cNvSpPr>
          <p:nvPr/>
        </p:nvSpPr>
        <p:spPr bwMode="auto">
          <a:xfrm>
            <a:off x="82232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160</a:t>
            </a:r>
          </a:p>
        </p:txBody>
      </p:sp>
      <p:sp>
        <p:nvSpPr>
          <p:cNvPr id="167946" name="Text Box 11">
            <a:extLst>
              <a:ext uri="{FF2B5EF4-FFF2-40B4-BE49-F238E27FC236}">
                <a16:creationId xmlns:a16="http://schemas.microsoft.com/office/drawing/2014/main" id="{BA58AEFA-9B82-4AF5-9F1D-3669B4E05920}"/>
              </a:ext>
            </a:extLst>
          </p:cNvPr>
          <p:cNvSpPr txBox="1">
            <a:spLocks noChangeArrowheads="1"/>
          </p:cNvSpPr>
          <p:nvPr/>
        </p:nvSpPr>
        <p:spPr bwMode="auto">
          <a:xfrm>
            <a:off x="7689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140</a:t>
            </a:r>
          </a:p>
        </p:txBody>
      </p:sp>
      <p:sp>
        <p:nvSpPr>
          <p:cNvPr id="167947" name="Text Box 12">
            <a:extLst>
              <a:ext uri="{FF2B5EF4-FFF2-40B4-BE49-F238E27FC236}">
                <a16:creationId xmlns:a16="http://schemas.microsoft.com/office/drawing/2014/main" id="{4A2A0F6B-6DC4-4288-B2E3-B646308EA768}"/>
              </a:ext>
            </a:extLst>
          </p:cNvPr>
          <p:cNvSpPr txBox="1">
            <a:spLocks noChangeArrowheads="1"/>
          </p:cNvSpPr>
          <p:nvPr/>
        </p:nvSpPr>
        <p:spPr bwMode="auto">
          <a:xfrm>
            <a:off x="7104063" y="3657601"/>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120</a:t>
            </a:r>
          </a:p>
        </p:txBody>
      </p:sp>
      <p:sp>
        <p:nvSpPr>
          <p:cNvPr id="167948" name="Text Box 13">
            <a:extLst>
              <a:ext uri="{FF2B5EF4-FFF2-40B4-BE49-F238E27FC236}">
                <a16:creationId xmlns:a16="http://schemas.microsoft.com/office/drawing/2014/main" id="{00C7D5D0-F54F-4500-BFF3-13E262D1C508}"/>
              </a:ext>
            </a:extLst>
          </p:cNvPr>
          <p:cNvSpPr txBox="1">
            <a:spLocks noChangeArrowheads="1"/>
          </p:cNvSpPr>
          <p:nvPr/>
        </p:nvSpPr>
        <p:spPr bwMode="auto">
          <a:xfrm>
            <a:off x="3422650" y="36591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a:t>
            </a:r>
          </a:p>
        </p:txBody>
      </p:sp>
      <p:sp>
        <p:nvSpPr>
          <p:cNvPr id="167949" name="Text Box 14">
            <a:extLst>
              <a:ext uri="{FF2B5EF4-FFF2-40B4-BE49-F238E27FC236}">
                <a16:creationId xmlns:a16="http://schemas.microsoft.com/office/drawing/2014/main" id="{5A68ADEF-BECE-41E5-A159-4B3FE450AB2C}"/>
              </a:ext>
            </a:extLst>
          </p:cNvPr>
          <p:cNvSpPr txBox="1">
            <a:spLocks noChangeArrowheads="1"/>
          </p:cNvSpPr>
          <p:nvPr/>
        </p:nvSpPr>
        <p:spPr bwMode="auto">
          <a:xfrm>
            <a:off x="39560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a:t>
            </a:r>
          </a:p>
        </p:txBody>
      </p:sp>
      <p:sp>
        <p:nvSpPr>
          <p:cNvPr id="167950" name="Text Box 15">
            <a:extLst>
              <a:ext uri="{FF2B5EF4-FFF2-40B4-BE49-F238E27FC236}">
                <a16:creationId xmlns:a16="http://schemas.microsoft.com/office/drawing/2014/main" id="{8A3FFE86-C56D-4A19-8321-3ACAA20EECAF}"/>
              </a:ext>
            </a:extLst>
          </p:cNvPr>
          <p:cNvSpPr txBox="1">
            <a:spLocks noChangeArrowheads="1"/>
          </p:cNvSpPr>
          <p:nvPr/>
        </p:nvSpPr>
        <p:spPr bwMode="auto">
          <a:xfrm>
            <a:off x="46418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7951" name="Text Box 16">
            <a:extLst>
              <a:ext uri="{FF2B5EF4-FFF2-40B4-BE49-F238E27FC236}">
                <a16:creationId xmlns:a16="http://schemas.microsoft.com/office/drawing/2014/main" id="{8A859637-2458-45A7-B04F-79172B48B154}"/>
              </a:ext>
            </a:extLst>
          </p:cNvPr>
          <p:cNvSpPr txBox="1">
            <a:spLocks noChangeArrowheads="1"/>
          </p:cNvSpPr>
          <p:nvPr/>
        </p:nvSpPr>
        <p:spPr bwMode="auto">
          <a:xfrm>
            <a:off x="52514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7952" name="Text Box 17">
            <a:extLst>
              <a:ext uri="{FF2B5EF4-FFF2-40B4-BE49-F238E27FC236}">
                <a16:creationId xmlns:a16="http://schemas.microsoft.com/office/drawing/2014/main" id="{584CD415-945B-47BB-8ECF-F6C1CA4B5036}"/>
              </a:ext>
            </a:extLst>
          </p:cNvPr>
          <p:cNvSpPr txBox="1">
            <a:spLocks noChangeArrowheads="1"/>
          </p:cNvSpPr>
          <p:nvPr/>
        </p:nvSpPr>
        <p:spPr bwMode="auto">
          <a:xfrm>
            <a:off x="59372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80</a:t>
            </a:r>
          </a:p>
        </p:txBody>
      </p:sp>
      <p:sp>
        <p:nvSpPr>
          <p:cNvPr id="167953" name="Text Box 18">
            <a:extLst>
              <a:ext uri="{FF2B5EF4-FFF2-40B4-BE49-F238E27FC236}">
                <a16:creationId xmlns:a16="http://schemas.microsoft.com/office/drawing/2014/main" id="{5A21ACC0-C001-487A-81D9-4521EF5C95D6}"/>
              </a:ext>
            </a:extLst>
          </p:cNvPr>
          <p:cNvSpPr txBox="1">
            <a:spLocks noChangeArrowheads="1"/>
          </p:cNvSpPr>
          <p:nvPr/>
        </p:nvSpPr>
        <p:spPr bwMode="auto">
          <a:xfrm>
            <a:off x="6546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100</a:t>
            </a:r>
          </a:p>
        </p:txBody>
      </p:sp>
      <p:sp>
        <p:nvSpPr>
          <p:cNvPr id="167954" name="Text Box 19">
            <a:extLst>
              <a:ext uri="{FF2B5EF4-FFF2-40B4-BE49-F238E27FC236}">
                <a16:creationId xmlns:a16="http://schemas.microsoft.com/office/drawing/2014/main" id="{49C292A2-641B-4471-AD42-662826749CC5}"/>
              </a:ext>
            </a:extLst>
          </p:cNvPr>
          <p:cNvSpPr txBox="1">
            <a:spLocks noChangeArrowheads="1"/>
          </p:cNvSpPr>
          <p:nvPr/>
        </p:nvSpPr>
        <p:spPr bwMode="auto">
          <a:xfrm>
            <a:off x="2813050" y="48006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7955" name="Text Box 20">
            <a:extLst>
              <a:ext uri="{FF2B5EF4-FFF2-40B4-BE49-F238E27FC236}">
                <a16:creationId xmlns:a16="http://schemas.microsoft.com/office/drawing/2014/main" id="{15DE9606-08D1-4E85-BB67-94A9971F2FFB}"/>
              </a:ext>
            </a:extLst>
          </p:cNvPr>
          <p:cNvSpPr txBox="1">
            <a:spLocks noChangeArrowheads="1"/>
          </p:cNvSpPr>
          <p:nvPr/>
        </p:nvSpPr>
        <p:spPr bwMode="auto">
          <a:xfrm>
            <a:off x="2889250" y="2897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a:t>
            </a:r>
          </a:p>
        </p:txBody>
      </p:sp>
      <p:sp>
        <p:nvSpPr>
          <p:cNvPr id="167956" name="Text Box 21">
            <a:extLst>
              <a:ext uri="{FF2B5EF4-FFF2-40B4-BE49-F238E27FC236}">
                <a16:creationId xmlns:a16="http://schemas.microsoft.com/office/drawing/2014/main" id="{06C293E8-99D9-4FBC-A047-1EE1667D1487}"/>
              </a:ext>
            </a:extLst>
          </p:cNvPr>
          <p:cNvSpPr txBox="1">
            <a:spLocks noChangeArrowheads="1"/>
          </p:cNvSpPr>
          <p:nvPr/>
        </p:nvSpPr>
        <p:spPr bwMode="auto">
          <a:xfrm>
            <a:off x="2965450" y="35067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a:t>
            </a:r>
          </a:p>
        </p:txBody>
      </p:sp>
      <p:sp>
        <p:nvSpPr>
          <p:cNvPr id="167957" name="Text Box 22">
            <a:extLst>
              <a:ext uri="{FF2B5EF4-FFF2-40B4-BE49-F238E27FC236}">
                <a16:creationId xmlns:a16="http://schemas.microsoft.com/office/drawing/2014/main" id="{AA19C0AA-5AEF-4A98-A9DE-9C975DC8C7C5}"/>
              </a:ext>
            </a:extLst>
          </p:cNvPr>
          <p:cNvSpPr txBox="1">
            <a:spLocks noChangeArrowheads="1"/>
          </p:cNvSpPr>
          <p:nvPr/>
        </p:nvSpPr>
        <p:spPr bwMode="auto">
          <a:xfrm>
            <a:off x="2813050" y="54102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7958" name="Text Box 23">
            <a:extLst>
              <a:ext uri="{FF2B5EF4-FFF2-40B4-BE49-F238E27FC236}">
                <a16:creationId xmlns:a16="http://schemas.microsoft.com/office/drawing/2014/main" id="{D0C43258-589D-49F2-8E59-E76689A59B54}"/>
              </a:ext>
            </a:extLst>
          </p:cNvPr>
          <p:cNvSpPr txBox="1">
            <a:spLocks noChangeArrowheads="1"/>
          </p:cNvSpPr>
          <p:nvPr/>
        </p:nvSpPr>
        <p:spPr bwMode="auto">
          <a:xfrm>
            <a:off x="2889250" y="22113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7959" name="Text Box 24">
            <a:extLst>
              <a:ext uri="{FF2B5EF4-FFF2-40B4-BE49-F238E27FC236}">
                <a16:creationId xmlns:a16="http://schemas.microsoft.com/office/drawing/2014/main" id="{3468ABEA-B7BF-48B7-AA58-5A04149F6317}"/>
              </a:ext>
            </a:extLst>
          </p:cNvPr>
          <p:cNvSpPr txBox="1">
            <a:spLocks noChangeArrowheads="1"/>
          </p:cNvSpPr>
          <p:nvPr/>
        </p:nvSpPr>
        <p:spPr bwMode="auto">
          <a:xfrm>
            <a:off x="2889250" y="16017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7960" name="Text Box 25">
            <a:extLst>
              <a:ext uri="{FF2B5EF4-FFF2-40B4-BE49-F238E27FC236}">
                <a16:creationId xmlns:a16="http://schemas.microsoft.com/office/drawing/2014/main" id="{3A2C66A3-CF25-4053-89CD-AEE67980343D}"/>
              </a:ext>
            </a:extLst>
          </p:cNvPr>
          <p:cNvSpPr txBox="1">
            <a:spLocks noChangeArrowheads="1"/>
          </p:cNvSpPr>
          <p:nvPr/>
        </p:nvSpPr>
        <p:spPr bwMode="auto">
          <a:xfrm>
            <a:off x="8937625" y="3128962"/>
            <a:ext cx="2069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到期日股票价格</a:t>
            </a:r>
            <a:r>
              <a:rPr kumimoji="0"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kern="1200" cap="none" spc="0" normalizeH="0" baseline="-2500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167961" name="Text Box 26">
            <a:extLst>
              <a:ext uri="{FF2B5EF4-FFF2-40B4-BE49-F238E27FC236}">
                <a16:creationId xmlns:a16="http://schemas.microsoft.com/office/drawing/2014/main" id="{B917B20D-7510-41AD-BA25-07FBFB657651}"/>
              </a:ext>
            </a:extLst>
          </p:cNvPr>
          <p:cNvSpPr txBox="1">
            <a:spLocks noChangeArrowheads="1"/>
          </p:cNvSpPr>
          <p:nvPr/>
        </p:nvSpPr>
        <p:spPr bwMode="auto">
          <a:xfrm rot="16200000">
            <a:off x="1877219" y="3321844"/>
            <a:ext cx="157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
                <a:ea typeface="宋体" panose="02010600030101010101" pitchFamily="2" charset="-122"/>
                <a:cs typeface="+mn-cs"/>
              </a:rPr>
              <a:t>看涨期权收益</a:t>
            </a:r>
            <a:endParaRPr kumimoji="0" lang="en-US" altLang="zh-CN" sz="1800" b="1" i="0" u="none" strike="noStrike" kern="1200" cap="none" spc="0" normalizeH="0" baseline="0" noProof="0">
              <a:ln>
                <a:noFill/>
              </a:ln>
              <a:solidFill>
                <a:srgbClr val="000000"/>
              </a:solidFill>
              <a:effectLst/>
              <a:uLnTx/>
              <a:uFillTx/>
              <a:latin typeface="time"/>
              <a:ea typeface="宋体" panose="02010600030101010101" pitchFamily="2" charset="-122"/>
              <a:cs typeface="+mn-cs"/>
            </a:endParaRPr>
          </a:p>
        </p:txBody>
      </p:sp>
      <p:sp>
        <p:nvSpPr>
          <p:cNvPr id="167962" name="Line 27">
            <a:extLst>
              <a:ext uri="{FF2B5EF4-FFF2-40B4-BE49-F238E27FC236}">
                <a16:creationId xmlns:a16="http://schemas.microsoft.com/office/drawing/2014/main" id="{22FA7350-01AD-4526-AD29-C937A60C08EF}"/>
              </a:ext>
            </a:extLst>
          </p:cNvPr>
          <p:cNvSpPr>
            <a:spLocks noChangeShapeType="1"/>
          </p:cNvSpPr>
          <p:nvPr/>
        </p:nvSpPr>
        <p:spPr bwMode="auto">
          <a:xfrm>
            <a:off x="6775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3" name="Line 28">
            <a:extLst>
              <a:ext uri="{FF2B5EF4-FFF2-40B4-BE49-F238E27FC236}">
                <a16:creationId xmlns:a16="http://schemas.microsoft.com/office/drawing/2014/main" id="{73664341-4098-4E73-9701-8F997864C427}"/>
              </a:ext>
            </a:extLst>
          </p:cNvPr>
          <p:cNvSpPr>
            <a:spLocks noChangeShapeType="1"/>
          </p:cNvSpPr>
          <p:nvPr/>
        </p:nvSpPr>
        <p:spPr bwMode="auto">
          <a:xfrm>
            <a:off x="73850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4" name="Line 29">
            <a:extLst>
              <a:ext uri="{FF2B5EF4-FFF2-40B4-BE49-F238E27FC236}">
                <a16:creationId xmlns:a16="http://schemas.microsoft.com/office/drawing/2014/main" id="{BC24C57C-B23E-4159-BB68-A2F81E40EF94}"/>
              </a:ext>
            </a:extLst>
          </p:cNvPr>
          <p:cNvSpPr>
            <a:spLocks noChangeShapeType="1"/>
          </p:cNvSpPr>
          <p:nvPr/>
        </p:nvSpPr>
        <p:spPr bwMode="auto">
          <a:xfrm>
            <a:off x="7918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5" name="Line 30">
            <a:extLst>
              <a:ext uri="{FF2B5EF4-FFF2-40B4-BE49-F238E27FC236}">
                <a16:creationId xmlns:a16="http://schemas.microsoft.com/office/drawing/2014/main" id="{F848B7CA-E502-448A-8919-6ED591E2D4F6}"/>
              </a:ext>
            </a:extLst>
          </p:cNvPr>
          <p:cNvSpPr>
            <a:spLocks noChangeShapeType="1"/>
          </p:cNvSpPr>
          <p:nvPr/>
        </p:nvSpPr>
        <p:spPr bwMode="auto">
          <a:xfrm>
            <a:off x="84518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6" name="Line 31">
            <a:extLst>
              <a:ext uri="{FF2B5EF4-FFF2-40B4-BE49-F238E27FC236}">
                <a16:creationId xmlns:a16="http://schemas.microsoft.com/office/drawing/2014/main" id="{0031EFCE-E5AA-43E5-AFA6-1BEEAF069C1F}"/>
              </a:ext>
            </a:extLst>
          </p:cNvPr>
          <p:cNvSpPr>
            <a:spLocks noChangeShapeType="1"/>
          </p:cNvSpPr>
          <p:nvPr/>
        </p:nvSpPr>
        <p:spPr bwMode="auto">
          <a:xfrm>
            <a:off x="9061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7" name="Line 32">
            <a:extLst>
              <a:ext uri="{FF2B5EF4-FFF2-40B4-BE49-F238E27FC236}">
                <a16:creationId xmlns:a16="http://schemas.microsoft.com/office/drawing/2014/main" id="{0CA09B44-7E1C-474E-B137-1303C4344889}"/>
              </a:ext>
            </a:extLst>
          </p:cNvPr>
          <p:cNvSpPr>
            <a:spLocks noChangeShapeType="1"/>
          </p:cNvSpPr>
          <p:nvPr/>
        </p:nvSpPr>
        <p:spPr bwMode="auto">
          <a:xfrm>
            <a:off x="97472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8" name="Line 33">
            <a:extLst>
              <a:ext uri="{FF2B5EF4-FFF2-40B4-BE49-F238E27FC236}">
                <a16:creationId xmlns:a16="http://schemas.microsoft.com/office/drawing/2014/main" id="{BA9BA426-0D8C-4521-9E1D-65144D00D3E8}"/>
              </a:ext>
            </a:extLst>
          </p:cNvPr>
          <p:cNvSpPr>
            <a:spLocks noChangeShapeType="1"/>
          </p:cNvSpPr>
          <p:nvPr/>
        </p:nvSpPr>
        <p:spPr bwMode="auto">
          <a:xfrm>
            <a:off x="41846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69" name="Line 34">
            <a:extLst>
              <a:ext uri="{FF2B5EF4-FFF2-40B4-BE49-F238E27FC236}">
                <a16:creationId xmlns:a16="http://schemas.microsoft.com/office/drawing/2014/main" id="{6D451A4B-97DD-4A37-A831-A81ED31B891A}"/>
              </a:ext>
            </a:extLst>
          </p:cNvPr>
          <p:cNvSpPr>
            <a:spLocks noChangeShapeType="1"/>
          </p:cNvSpPr>
          <p:nvPr/>
        </p:nvSpPr>
        <p:spPr bwMode="auto">
          <a:xfrm>
            <a:off x="4870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0" name="Line 35">
            <a:extLst>
              <a:ext uri="{FF2B5EF4-FFF2-40B4-BE49-F238E27FC236}">
                <a16:creationId xmlns:a16="http://schemas.microsoft.com/office/drawing/2014/main" id="{F429865A-811B-4DA5-84B1-B92B4A6D305C}"/>
              </a:ext>
            </a:extLst>
          </p:cNvPr>
          <p:cNvSpPr>
            <a:spLocks noChangeShapeType="1"/>
          </p:cNvSpPr>
          <p:nvPr/>
        </p:nvSpPr>
        <p:spPr bwMode="auto">
          <a:xfrm>
            <a:off x="54800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1" name="Line 36">
            <a:extLst>
              <a:ext uri="{FF2B5EF4-FFF2-40B4-BE49-F238E27FC236}">
                <a16:creationId xmlns:a16="http://schemas.microsoft.com/office/drawing/2014/main" id="{688A0FC4-9072-43D6-877C-A613064B60B0}"/>
              </a:ext>
            </a:extLst>
          </p:cNvPr>
          <p:cNvSpPr>
            <a:spLocks noChangeShapeType="1"/>
          </p:cNvSpPr>
          <p:nvPr/>
        </p:nvSpPr>
        <p:spPr bwMode="auto">
          <a:xfrm>
            <a:off x="61658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2" name="Line 37">
            <a:extLst>
              <a:ext uri="{FF2B5EF4-FFF2-40B4-BE49-F238E27FC236}">
                <a16:creationId xmlns:a16="http://schemas.microsoft.com/office/drawing/2014/main" id="{87D5A296-DB6B-4FAB-A3DB-8EC5FC5FA301}"/>
              </a:ext>
            </a:extLst>
          </p:cNvPr>
          <p:cNvSpPr>
            <a:spLocks noChangeShapeType="1"/>
          </p:cNvSpPr>
          <p:nvPr/>
        </p:nvSpPr>
        <p:spPr bwMode="auto">
          <a:xfrm rot="16200000">
            <a:off x="3422650" y="16764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3" name="Line 38">
            <a:extLst>
              <a:ext uri="{FF2B5EF4-FFF2-40B4-BE49-F238E27FC236}">
                <a16:creationId xmlns:a16="http://schemas.microsoft.com/office/drawing/2014/main" id="{B25D77D6-8514-4B0E-B6DB-389AEB0AC6C7}"/>
              </a:ext>
            </a:extLst>
          </p:cNvPr>
          <p:cNvSpPr>
            <a:spLocks noChangeShapeType="1"/>
          </p:cNvSpPr>
          <p:nvPr/>
        </p:nvSpPr>
        <p:spPr bwMode="auto">
          <a:xfrm rot="16200000">
            <a:off x="3422650" y="2362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4" name="Line 39">
            <a:extLst>
              <a:ext uri="{FF2B5EF4-FFF2-40B4-BE49-F238E27FC236}">
                <a16:creationId xmlns:a16="http://schemas.microsoft.com/office/drawing/2014/main" id="{26A31D70-5B13-42DD-8FD2-E124B419CE57}"/>
              </a:ext>
            </a:extLst>
          </p:cNvPr>
          <p:cNvSpPr>
            <a:spLocks noChangeShapeType="1"/>
          </p:cNvSpPr>
          <p:nvPr/>
        </p:nvSpPr>
        <p:spPr bwMode="auto">
          <a:xfrm rot="16200000">
            <a:off x="3422650" y="29718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5" name="Line 40">
            <a:extLst>
              <a:ext uri="{FF2B5EF4-FFF2-40B4-BE49-F238E27FC236}">
                <a16:creationId xmlns:a16="http://schemas.microsoft.com/office/drawing/2014/main" id="{CB329016-A5C1-4C0D-81D6-B5E2AADF1D43}"/>
              </a:ext>
            </a:extLst>
          </p:cNvPr>
          <p:cNvSpPr>
            <a:spLocks noChangeShapeType="1"/>
          </p:cNvSpPr>
          <p:nvPr/>
        </p:nvSpPr>
        <p:spPr bwMode="auto">
          <a:xfrm rot="16200000">
            <a:off x="3422650" y="4267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6" name="Line 41">
            <a:extLst>
              <a:ext uri="{FF2B5EF4-FFF2-40B4-BE49-F238E27FC236}">
                <a16:creationId xmlns:a16="http://schemas.microsoft.com/office/drawing/2014/main" id="{C958BD5F-99EB-4968-B3B9-9F8BDEF6EAAD}"/>
              </a:ext>
            </a:extLst>
          </p:cNvPr>
          <p:cNvSpPr>
            <a:spLocks noChangeShapeType="1"/>
          </p:cNvSpPr>
          <p:nvPr/>
        </p:nvSpPr>
        <p:spPr bwMode="auto">
          <a:xfrm rot="16200000">
            <a:off x="3422650" y="48768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7" name="Line 42">
            <a:extLst>
              <a:ext uri="{FF2B5EF4-FFF2-40B4-BE49-F238E27FC236}">
                <a16:creationId xmlns:a16="http://schemas.microsoft.com/office/drawing/2014/main" id="{C7B4AE0A-3204-4E01-916A-1832A9DB997D}"/>
              </a:ext>
            </a:extLst>
          </p:cNvPr>
          <p:cNvSpPr>
            <a:spLocks noChangeShapeType="1"/>
          </p:cNvSpPr>
          <p:nvPr/>
        </p:nvSpPr>
        <p:spPr bwMode="auto">
          <a:xfrm flipV="1">
            <a:off x="6743701" y="1557338"/>
            <a:ext cx="2665413" cy="21002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7978" name="Text Box 43">
            <a:extLst>
              <a:ext uri="{FF2B5EF4-FFF2-40B4-BE49-F238E27FC236}">
                <a16:creationId xmlns:a16="http://schemas.microsoft.com/office/drawing/2014/main" id="{5AD10E16-1FC5-432C-91F9-0BD9FE0CA144}"/>
              </a:ext>
            </a:extLst>
          </p:cNvPr>
          <p:cNvSpPr txBox="1">
            <a:spLocks noChangeArrowheads="1"/>
          </p:cNvSpPr>
          <p:nvPr/>
        </p:nvSpPr>
        <p:spPr bwMode="auto">
          <a:xfrm>
            <a:off x="6527801" y="2060575"/>
            <a:ext cx="1541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max</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-100,0)</a:t>
            </a:r>
          </a:p>
        </p:txBody>
      </p:sp>
      <p:sp>
        <p:nvSpPr>
          <p:cNvPr id="167979" name="Line 44">
            <a:extLst>
              <a:ext uri="{FF2B5EF4-FFF2-40B4-BE49-F238E27FC236}">
                <a16:creationId xmlns:a16="http://schemas.microsoft.com/office/drawing/2014/main" id="{CD852922-5E48-4335-93DD-EE30D4AF58B3}"/>
              </a:ext>
            </a:extLst>
          </p:cNvPr>
          <p:cNvSpPr>
            <a:spLocks noChangeShapeType="1"/>
          </p:cNvSpPr>
          <p:nvPr/>
        </p:nvSpPr>
        <p:spPr bwMode="auto">
          <a:xfrm>
            <a:off x="3422650" y="3657600"/>
            <a:ext cx="3352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graphicFrame>
        <p:nvGraphicFramePr>
          <p:cNvPr id="5" name="表格 4">
            <a:extLst>
              <a:ext uri="{FF2B5EF4-FFF2-40B4-BE49-F238E27FC236}">
                <a16:creationId xmlns:a16="http://schemas.microsoft.com/office/drawing/2014/main" id="{C7D928D9-A8A0-40A3-8C26-AF483F04B18E}"/>
              </a:ext>
            </a:extLst>
          </p:cNvPr>
          <p:cNvGraphicFramePr>
            <a:graphicFrameLocks noGrp="1"/>
          </p:cNvGraphicFramePr>
          <p:nvPr/>
        </p:nvGraphicFramePr>
        <p:xfrm>
          <a:off x="4685506" y="5410201"/>
          <a:ext cx="5329238" cy="1111250"/>
        </p:xfrm>
        <a:graphic>
          <a:graphicData uri="http://schemas.openxmlformats.org/drawingml/2006/table">
            <a:tbl>
              <a:tblPr/>
              <a:tblGrid>
                <a:gridCol w="207645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4388">
                  <a:extLst>
                    <a:ext uri="{9D8B030D-6E8A-4147-A177-3AD203B41FA5}">
                      <a16:colId xmlns:a16="http://schemas.microsoft.com/office/drawing/2014/main" val="20004"/>
                    </a:ext>
                  </a:extLst>
                </a:gridCol>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到期日股票价格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50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100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150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733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到期看涨期权价值</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（执行价格</a:t>
                      </a:r>
                      <a:r>
                        <a:rPr kumimoji="0" lang="en-US"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rPr>
                        <a:t>=100</a:t>
                      </a: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rPr>
                        <a:t>50</a:t>
                      </a:r>
                      <a:endParaRPr kumimoji="0" lang="zh-CN"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168000" name="TextBox 5">
            <a:extLst>
              <a:ext uri="{FF2B5EF4-FFF2-40B4-BE49-F238E27FC236}">
                <a16:creationId xmlns:a16="http://schemas.microsoft.com/office/drawing/2014/main" id="{941F6B7B-1493-4B92-892D-A092278700B2}"/>
              </a:ext>
            </a:extLst>
          </p:cNvPr>
          <p:cNvSpPr txBox="1">
            <a:spLocks noChangeArrowheads="1"/>
          </p:cNvSpPr>
          <p:nvPr/>
        </p:nvSpPr>
        <p:spPr bwMode="auto">
          <a:xfrm>
            <a:off x="9309897" y="1520516"/>
            <a:ext cx="1998662" cy="830997"/>
          </a:xfrm>
          <a:prstGeom prst="rect">
            <a:avLst/>
          </a:prstGeom>
          <a:solidFill>
            <a:schemeClr val="accent2"/>
          </a:solidFill>
          <a:ln>
            <a:noFill/>
          </a:ln>
        </p:spPr>
        <p:txBody>
          <a:bodyPr wrap="squar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曲棍球线或鱼鳍线</a:t>
            </a:r>
          </a:p>
        </p:txBody>
      </p:sp>
      <p:sp>
        <p:nvSpPr>
          <p:cNvPr id="46" name="文本框 45">
            <a:extLst>
              <a:ext uri="{FF2B5EF4-FFF2-40B4-BE49-F238E27FC236}">
                <a16:creationId xmlns:a16="http://schemas.microsoft.com/office/drawing/2014/main" id="{AF8A1E0A-174A-4F33-8844-20D6C99B3B9E}"/>
              </a:ext>
            </a:extLst>
          </p:cNvPr>
          <p:cNvSpPr txBox="1"/>
          <p:nvPr/>
        </p:nvSpPr>
        <p:spPr>
          <a:xfrm>
            <a:off x="4618235" y="4503313"/>
            <a:ext cx="5396505" cy="830997"/>
          </a:xfrm>
          <a:prstGeom prst="rect">
            <a:avLst/>
          </a:prstGeom>
          <a:solidFill>
            <a:schemeClr val="accent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一执行价格为</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100</a:t>
            </a: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，月底到期的某股票看涨期权，如果到期日股票价格为</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120</a:t>
            </a: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元，则该期权价值（收益）</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Max(S</a:t>
            </a:r>
            <a:r>
              <a:rPr kumimoji="0" lang="en-US" altLang="zh-CN" sz="16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-100,0)=Max(120-100,0)=20</a:t>
            </a: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元</a:t>
            </a:r>
            <a:endParaRPr kumimoji="0" lang="zh-CN" altLang="en-US" sz="16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2480793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E65F8A2-FA2B-4E1A-958E-39B186A26F02}"/>
              </a:ext>
            </a:extLst>
          </p:cNvPr>
          <p:cNvSpPr>
            <a:spLocks noGrp="1" noChangeArrowheads="1"/>
          </p:cNvSpPr>
          <p:nvPr>
            <p:ph type="title"/>
          </p:nvPr>
        </p:nvSpPr>
        <p:spPr>
          <a:xfrm>
            <a:off x="2051050" y="692151"/>
            <a:ext cx="8229600" cy="760413"/>
          </a:xfrm>
        </p:spPr>
        <p:txBody>
          <a:bodyPr lIns="91440" tIns="45720" rIns="91440" bIns="45720" anchor="t">
            <a:prstTxWarp prst="textNoShape">
              <a:avLst/>
            </a:prstTxWarp>
          </a:bodyPr>
          <a:lstStyle/>
          <a:p>
            <a:pPr>
              <a:defRPr/>
            </a:pPr>
            <a:r>
              <a:rPr lang="zh-CN" altLang="en-US" sz="3600" dirty="0">
                <a:solidFill>
                  <a:srgbClr val="FF0000"/>
                </a:solidFill>
                <a:latin typeface="Cambria Math" pitchFamily="18" charset="0"/>
                <a:ea typeface="宋体" pitchFamily="2" charset="-122"/>
                <a:cs typeface="Times New Roman" pitchFamily="18" charset="0"/>
              </a:rPr>
              <a:t>到期日看跌期权的价值</a:t>
            </a:r>
            <a:r>
              <a:rPr lang="en-US" altLang="zh-CN" sz="3600">
                <a:solidFill>
                  <a:srgbClr val="FF0000"/>
                </a:solidFill>
                <a:latin typeface="Cambria Math" pitchFamily="18" charset="0"/>
                <a:ea typeface="Cambria Math" pitchFamily="18" charset="0"/>
                <a:cs typeface="Times New Roman" pitchFamily="18" charset="0"/>
              </a:rPr>
              <a:t>= max</a:t>
            </a:r>
            <a:r>
              <a:rPr lang="en-US" altLang="zh-CN" sz="3600" dirty="0">
                <a:solidFill>
                  <a:srgbClr val="FF0000"/>
                </a:solidFill>
                <a:latin typeface="Cambria Math" pitchFamily="18" charset="0"/>
                <a:ea typeface="Cambria Math" pitchFamily="18" charset="0"/>
                <a:cs typeface="Times New Roman" pitchFamily="18" charset="0"/>
              </a:rPr>
              <a:t>(E-S</a:t>
            </a:r>
            <a:r>
              <a:rPr lang="en-US" altLang="zh-CN" sz="3600" baseline="-25000" dirty="0">
                <a:solidFill>
                  <a:srgbClr val="FF0000"/>
                </a:solidFill>
                <a:latin typeface="Cambria Math" pitchFamily="18" charset="0"/>
                <a:ea typeface="Cambria Math" pitchFamily="18" charset="0"/>
                <a:cs typeface="Times New Roman" pitchFamily="18" charset="0"/>
              </a:rPr>
              <a:t>T</a:t>
            </a:r>
            <a:r>
              <a:rPr lang="en-US" altLang="zh-CN" sz="3600" dirty="0">
                <a:solidFill>
                  <a:srgbClr val="FF0000"/>
                </a:solidFill>
                <a:latin typeface="Cambria Math" pitchFamily="18" charset="0"/>
                <a:ea typeface="Cambria Math" pitchFamily="18" charset="0"/>
                <a:cs typeface="Times New Roman" pitchFamily="18" charset="0"/>
              </a:rPr>
              <a:t>,0)</a:t>
            </a:r>
            <a:endParaRPr lang="en-US" altLang="zh-CN" sz="3600" dirty="0">
              <a:latin typeface="Cambria" pitchFamily="18" charset="0"/>
              <a:ea typeface="宋体" pitchFamily="2" charset="-122"/>
              <a:cs typeface="Times New Roman" pitchFamily="18" charset="0"/>
            </a:endParaRPr>
          </a:p>
        </p:txBody>
      </p:sp>
      <p:sp>
        <p:nvSpPr>
          <p:cNvPr id="67587" name="Rectangle 4">
            <a:extLst>
              <a:ext uri="{FF2B5EF4-FFF2-40B4-BE49-F238E27FC236}">
                <a16:creationId xmlns:a16="http://schemas.microsoft.com/office/drawing/2014/main" id="{F04FCE04-3DA0-4477-8ACA-3452E96F5EAA}"/>
              </a:ext>
            </a:extLst>
          </p:cNvPr>
          <p:cNvSpPr>
            <a:spLocks noGrp="1" noChangeArrowheads="1"/>
          </p:cNvSpPr>
          <p:nvPr>
            <p:ph type="body" idx="1"/>
          </p:nvPr>
        </p:nvSpPr>
        <p:spPr/>
        <p:txBody>
          <a:bodyPr/>
          <a:lstStyle/>
          <a:p>
            <a:pPr>
              <a:defRPr/>
            </a:pPr>
            <a:endParaRPr lang="zh-CN" altLang="en-US" dirty="0"/>
          </a:p>
        </p:txBody>
      </p:sp>
      <p:sp>
        <p:nvSpPr>
          <p:cNvPr id="168964" name="Line 5">
            <a:extLst>
              <a:ext uri="{FF2B5EF4-FFF2-40B4-BE49-F238E27FC236}">
                <a16:creationId xmlns:a16="http://schemas.microsoft.com/office/drawing/2014/main" id="{5BD1DA06-FF7F-41F2-951E-149166C7AB4A}"/>
              </a:ext>
            </a:extLst>
          </p:cNvPr>
          <p:cNvSpPr>
            <a:spLocks noChangeShapeType="1"/>
          </p:cNvSpPr>
          <p:nvPr/>
        </p:nvSpPr>
        <p:spPr bwMode="auto">
          <a:xfrm>
            <a:off x="3422650" y="1752600"/>
            <a:ext cx="0" cy="3810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65" name="Line 6">
            <a:extLst>
              <a:ext uri="{FF2B5EF4-FFF2-40B4-BE49-F238E27FC236}">
                <a16:creationId xmlns:a16="http://schemas.microsoft.com/office/drawing/2014/main" id="{6D7EC684-449C-4251-8B7F-15812C7B0961}"/>
              </a:ext>
            </a:extLst>
          </p:cNvPr>
          <p:cNvSpPr>
            <a:spLocks noChangeShapeType="1"/>
          </p:cNvSpPr>
          <p:nvPr/>
        </p:nvSpPr>
        <p:spPr bwMode="auto">
          <a:xfrm>
            <a:off x="3422650" y="3657600"/>
            <a:ext cx="632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66" name="Text Box 7">
            <a:extLst>
              <a:ext uri="{FF2B5EF4-FFF2-40B4-BE49-F238E27FC236}">
                <a16:creationId xmlns:a16="http://schemas.microsoft.com/office/drawing/2014/main" id="{6E03E5A3-6405-471B-8AC8-DC1D0B582B90}"/>
              </a:ext>
            </a:extLst>
          </p:cNvPr>
          <p:cNvSpPr txBox="1">
            <a:spLocks noChangeArrowheads="1"/>
          </p:cNvSpPr>
          <p:nvPr/>
        </p:nvSpPr>
        <p:spPr bwMode="auto">
          <a:xfrm>
            <a:off x="2813050" y="41925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t>-20</a:t>
            </a:r>
          </a:p>
        </p:txBody>
      </p:sp>
      <p:sp>
        <p:nvSpPr>
          <p:cNvPr id="168967" name="Text Box 8">
            <a:extLst>
              <a:ext uri="{FF2B5EF4-FFF2-40B4-BE49-F238E27FC236}">
                <a16:creationId xmlns:a16="http://schemas.microsoft.com/office/drawing/2014/main" id="{9ED34091-6248-4D6C-90D1-97A80D1AD11F}"/>
              </a:ext>
            </a:extLst>
          </p:cNvPr>
          <p:cNvSpPr txBox="1">
            <a:spLocks noChangeArrowheads="1"/>
          </p:cNvSpPr>
          <p:nvPr/>
        </p:nvSpPr>
        <p:spPr bwMode="auto">
          <a:xfrm>
            <a:off x="94424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200</a:t>
            </a:r>
          </a:p>
        </p:txBody>
      </p:sp>
      <p:sp>
        <p:nvSpPr>
          <p:cNvPr id="168968" name="Text Box 9">
            <a:extLst>
              <a:ext uri="{FF2B5EF4-FFF2-40B4-BE49-F238E27FC236}">
                <a16:creationId xmlns:a16="http://schemas.microsoft.com/office/drawing/2014/main" id="{E64FBA97-E486-476C-898D-7302AD905380}"/>
              </a:ext>
            </a:extLst>
          </p:cNvPr>
          <p:cNvSpPr txBox="1">
            <a:spLocks noChangeArrowheads="1"/>
          </p:cNvSpPr>
          <p:nvPr/>
        </p:nvSpPr>
        <p:spPr bwMode="auto">
          <a:xfrm>
            <a:off x="8832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180</a:t>
            </a:r>
          </a:p>
        </p:txBody>
      </p:sp>
      <p:sp>
        <p:nvSpPr>
          <p:cNvPr id="168969" name="Text Box 10">
            <a:extLst>
              <a:ext uri="{FF2B5EF4-FFF2-40B4-BE49-F238E27FC236}">
                <a16:creationId xmlns:a16="http://schemas.microsoft.com/office/drawing/2014/main" id="{A7A57B1B-AFDF-4D24-9FEA-A25F56417D8F}"/>
              </a:ext>
            </a:extLst>
          </p:cNvPr>
          <p:cNvSpPr txBox="1">
            <a:spLocks noChangeArrowheads="1"/>
          </p:cNvSpPr>
          <p:nvPr/>
        </p:nvSpPr>
        <p:spPr bwMode="auto">
          <a:xfrm>
            <a:off x="82232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160</a:t>
            </a:r>
          </a:p>
        </p:txBody>
      </p:sp>
      <p:sp>
        <p:nvSpPr>
          <p:cNvPr id="168970" name="Text Box 11">
            <a:extLst>
              <a:ext uri="{FF2B5EF4-FFF2-40B4-BE49-F238E27FC236}">
                <a16:creationId xmlns:a16="http://schemas.microsoft.com/office/drawing/2014/main" id="{F1C23C56-EE9D-409B-A847-EF8B34475307}"/>
              </a:ext>
            </a:extLst>
          </p:cNvPr>
          <p:cNvSpPr txBox="1">
            <a:spLocks noChangeArrowheads="1"/>
          </p:cNvSpPr>
          <p:nvPr/>
        </p:nvSpPr>
        <p:spPr bwMode="auto">
          <a:xfrm>
            <a:off x="7689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140</a:t>
            </a:r>
          </a:p>
        </p:txBody>
      </p:sp>
      <p:sp>
        <p:nvSpPr>
          <p:cNvPr id="168971" name="Text Box 12">
            <a:extLst>
              <a:ext uri="{FF2B5EF4-FFF2-40B4-BE49-F238E27FC236}">
                <a16:creationId xmlns:a16="http://schemas.microsoft.com/office/drawing/2014/main" id="{46EF8303-0C70-46EA-A0A1-3EDDED0BDBBD}"/>
              </a:ext>
            </a:extLst>
          </p:cNvPr>
          <p:cNvSpPr txBox="1">
            <a:spLocks noChangeArrowheads="1"/>
          </p:cNvSpPr>
          <p:nvPr/>
        </p:nvSpPr>
        <p:spPr bwMode="auto">
          <a:xfrm>
            <a:off x="7104063" y="3657601"/>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120</a:t>
            </a:r>
          </a:p>
        </p:txBody>
      </p:sp>
      <p:sp>
        <p:nvSpPr>
          <p:cNvPr id="168972" name="Text Box 13">
            <a:extLst>
              <a:ext uri="{FF2B5EF4-FFF2-40B4-BE49-F238E27FC236}">
                <a16:creationId xmlns:a16="http://schemas.microsoft.com/office/drawing/2014/main" id="{004BC134-A9CB-494F-BA5B-8A9EDD19D405}"/>
              </a:ext>
            </a:extLst>
          </p:cNvPr>
          <p:cNvSpPr txBox="1">
            <a:spLocks noChangeArrowheads="1"/>
          </p:cNvSpPr>
          <p:nvPr/>
        </p:nvSpPr>
        <p:spPr bwMode="auto">
          <a:xfrm>
            <a:off x="3422650" y="36591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a:t>
            </a:r>
          </a:p>
        </p:txBody>
      </p:sp>
      <p:sp>
        <p:nvSpPr>
          <p:cNvPr id="168973" name="Text Box 14">
            <a:extLst>
              <a:ext uri="{FF2B5EF4-FFF2-40B4-BE49-F238E27FC236}">
                <a16:creationId xmlns:a16="http://schemas.microsoft.com/office/drawing/2014/main" id="{1B4620B9-0450-4C47-B200-0EF430CDA7E6}"/>
              </a:ext>
            </a:extLst>
          </p:cNvPr>
          <p:cNvSpPr txBox="1">
            <a:spLocks noChangeArrowheads="1"/>
          </p:cNvSpPr>
          <p:nvPr/>
        </p:nvSpPr>
        <p:spPr bwMode="auto">
          <a:xfrm>
            <a:off x="39560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a:t>
            </a:r>
          </a:p>
        </p:txBody>
      </p:sp>
      <p:sp>
        <p:nvSpPr>
          <p:cNvPr id="168974" name="Text Box 15">
            <a:extLst>
              <a:ext uri="{FF2B5EF4-FFF2-40B4-BE49-F238E27FC236}">
                <a16:creationId xmlns:a16="http://schemas.microsoft.com/office/drawing/2014/main" id="{C658F993-015D-460F-AE9A-BC2870521864}"/>
              </a:ext>
            </a:extLst>
          </p:cNvPr>
          <p:cNvSpPr txBox="1">
            <a:spLocks noChangeArrowheads="1"/>
          </p:cNvSpPr>
          <p:nvPr/>
        </p:nvSpPr>
        <p:spPr bwMode="auto">
          <a:xfrm>
            <a:off x="46418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8975" name="Text Box 16">
            <a:extLst>
              <a:ext uri="{FF2B5EF4-FFF2-40B4-BE49-F238E27FC236}">
                <a16:creationId xmlns:a16="http://schemas.microsoft.com/office/drawing/2014/main" id="{1A40C552-1BCA-4D0C-871D-6C1FDD0583E5}"/>
              </a:ext>
            </a:extLst>
          </p:cNvPr>
          <p:cNvSpPr txBox="1">
            <a:spLocks noChangeArrowheads="1"/>
          </p:cNvSpPr>
          <p:nvPr/>
        </p:nvSpPr>
        <p:spPr bwMode="auto">
          <a:xfrm>
            <a:off x="52514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8976" name="Text Box 17">
            <a:extLst>
              <a:ext uri="{FF2B5EF4-FFF2-40B4-BE49-F238E27FC236}">
                <a16:creationId xmlns:a16="http://schemas.microsoft.com/office/drawing/2014/main" id="{FDF0AA52-EC35-47B3-9A78-52583B20BB90}"/>
              </a:ext>
            </a:extLst>
          </p:cNvPr>
          <p:cNvSpPr txBox="1">
            <a:spLocks noChangeArrowheads="1"/>
          </p:cNvSpPr>
          <p:nvPr/>
        </p:nvSpPr>
        <p:spPr bwMode="auto">
          <a:xfrm>
            <a:off x="5937250" y="3659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80</a:t>
            </a:r>
          </a:p>
        </p:txBody>
      </p:sp>
      <p:sp>
        <p:nvSpPr>
          <p:cNvPr id="168977" name="Text Box 18">
            <a:extLst>
              <a:ext uri="{FF2B5EF4-FFF2-40B4-BE49-F238E27FC236}">
                <a16:creationId xmlns:a16="http://schemas.microsoft.com/office/drawing/2014/main" id="{20DDC7D1-540A-49E3-8BE3-8A4E95D46CE9}"/>
              </a:ext>
            </a:extLst>
          </p:cNvPr>
          <p:cNvSpPr txBox="1">
            <a:spLocks noChangeArrowheads="1"/>
          </p:cNvSpPr>
          <p:nvPr/>
        </p:nvSpPr>
        <p:spPr bwMode="auto">
          <a:xfrm>
            <a:off x="6546850" y="36591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100</a:t>
            </a:r>
          </a:p>
        </p:txBody>
      </p:sp>
      <p:sp>
        <p:nvSpPr>
          <p:cNvPr id="168978" name="Text Box 19">
            <a:extLst>
              <a:ext uri="{FF2B5EF4-FFF2-40B4-BE49-F238E27FC236}">
                <a16:creationId xmlns:a16="http://schemas.microsoft.com/office/drawing/2014/main" id="{0707CB41-AEBD-46EE-8D5B-853A225D0613}"/>
              </a:ext>
            </a:extLst>
          </p:cNvPr>
          <p:cNvSpPr txBox="1">
            <a:spLocks noChangeArrowheads="1"/>
          </p:cNvSpPr>
          <p:nvPr/>
        </p:nvSpPr>
        <p:spPr bwMode="auto">
          <a:xfrm>
            <a:off x="2813050" y="48006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8979" name="Text Box 20">
            <a:extLst>
              <a:ext uri="{FF2B5EF4-FFF2-40B4-BE49-F238E27FC236}">
                <a16:creationId xmlns:a16="http://schemas.microsoft.com/office/drawing/2014/main" id="{36DAC190-5038-49A6-B541-A3DEEC12E477}"/>
              </a:ext>
            </a:extLst>
          </p:cNvPr>
          <p:cNvSpPr txBox="1">
            <a:spLocks noChangeArrowheads="1"/>
          </p:cNvSpPr>
          <p:nvPr/>
        </p:nvSpPr>
        <p:spPr bwMode="auto">
          <a:xfrm>
            <a:off x="2889250" y="28971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20</a:t>
            </a:r>
          </a:p>
        </p:txBody>
      </p:sp>
      <p:sp>
        <p:nvSpPr>
          <p:cNvPr id="168980" name="Text Box 21">
            <a:extLst>
              <a:ext uri="{FF2B5EF4-FFF2-40B4-BE49-F238E27FC236}">
                <a16:creationId xmlns:a16="http://schemas.microsoft.com/office/drawing/2014/main" id="{4A950D52-C722-4DC9-A017-E2CE01888288}"/>
              </a:ext>
            </a:extLst>
          </p:cNvPr>
          <p:cNvSpPr txBox="1">
            <a:spLocks noChangeArrowheads="1"/>
          </p:cNvSpPr>
          <p:nvPr/>
        </p:nvSpPr>
        <p:spPr bwMode="auto">
          <a:xfrm>
            <a:off x="2965450" y="35067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a:t>
            </a:r>
          </a:p>
        </p:txBody>
      </p:sp>
      <p:sp>
        <p:nvSpPr>
          <p:cNvPr id="168981" name="Text Box 22">
            <a:extLst>
              <a:ext uri="{FF2B5EF4-FFF2-40B4-BE49-F238E27FC236}">
                <a16:creationId xmlns:a16="http://schemas.microsoft.com/office/drawing/2014/main" id="{37D1DC77-5F07-41D8-AC00-566EE91C06E9}"/>
              </a:ext>
            </a:extLst>
          </p:cNvPr>
          <p:cNvSpPr txBox="1">
            <a:spLocks noChangeArrowheads="1"/>
          </p:cNvSpPr>
          <p:nvPr/>
        </p:nvSpPr>
        <p:spPr bwMode="auto">
          <a:xfrm>
            <a:off x="2813050" y="5410201"/>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0066"/>
                </a:solidFill>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8982" name="Text Box 23">
            <a:extLst>
              <a:ext uri="{FF2B5EF4-FFF2-40B4-BE49-F238E27FC236}">
                <a16:creationId xmlns:a16="http://schemas.microsoft.com/office/drawing/2014/main" id="{BAA57D31-AF06-4812-8F85-6FC28054D553}"/>
              </a:ext>
            </a:extLst>
          </p:cNvPr>
          <p:cNvSpPr txBox="1">
            <a:spLocks noChangeArrowheads="1"/>
          </p:cNvSpPr>
          <p:nvPr/>
        </p:nvSpPr>
        <p:spPr bwMode="auto">
          <a:xfrm>
            <a:off x="2889250" y="22113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40</a:t>
            </a:r>
          </a:p>
        </p:txBody>
      </p:sp>
      <p:sp>
        <p:nvSpPr>
          <p:cNvPr id="168983" name="Text Box 24">
            <a:extLst>
              <a:ext uri="{FF2B5EF4-FFF2-40B4-BE49-F238E27FC236}">
                <a16:creationId xmlns:a16="http://schemas.microsoft.com/office/drawing/2014/main" id="{1A6DA62E-2FF6-4C6F-B88E-C635126762AD}"/>
              </a:ext>
            </a:extLst>
          </p:cNvPr>
          <p:cNvSpPr txBox="1">
            <a:spLocks noChangeArrowheads="1"/>
          </p:cNvSpPr>
          <p:nvPr/>
        </p:nvSpPr>
        <p:spPr bwMode="auto">
          <a:xfrm>
            <a:off x="2889250" y="16017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60</a:t>
            </a:r>
          </a:p>
        </p:txBody>
      </p:sp>
      <p:sp>
        <p:nvSpPr>
          <p:cNvPr id="168984" name="Text Box 25">
            <a:extLst>
              <a:ext uri="{FF2B5EF4-FFF2-40B4-BE49-F238E27FC236}">
                <a16:creationId xmlns:a16="http://schemas.microsoft.com/office/drawing/2014/main" id="{C10E7661-88A2-4258-B125-0D8B40E60FDE}"/>
              </a:ext>
            </a:extLst>
          </p:cNvPr>
          <p:cNvSpPr txBox="1">
            <a:spLocks noChangeArrowheads="1"/>
          </p:cNvSpPr>
          <p:nvPr/>
        </p:nvSpPr>
        <p:spPr bwMode="auto">
          <a:xfrm>
            <a:off x="8832850" y="3015456"/>
            <a:ext cx="2069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到期日股票价格</a:t>
            </a:r>
            <a:r>
              <a:rPr kumimoji="0"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0" u="none" strike="noStrike" kern="1200" cap="none" spc="0" normalizeH="0" baseline="-25000" noProof="0" dirty="0">
                <a:ln>
                  <a:noFill/>
                </a:ln>
                <a:solidFill>
                  <a:srgbClr val="003366"/>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168985" name="Text Box 26">
            <a:extLst>
              <a:ext uri="{FF2B5EF4-FFF2-40B4-BE49-F238E27FC236}">
                <a16:creationId xmlns:a16="http://schemas.microsoft.com/office/drawing/2014/main" id="{2AC7B839-6892-48E1-B678-33F36477F5B5}"/>
              </a:ext>
            </a:extLst>
          </p:cNvPr>
          <p:cNvSpPr txBox="1">
            <a:spLocks noChangeArrowheads="1"/>
          </p:cNvSpPr>
          <p:nvPr/>
        </p:nvSpPr>
        <p:spPr bwMode="auto">
          <a:xfrm rot="16200000">
            <a:off x="1444005" y="3275163"/>
            <a:ext cx="2445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66"/>
                </a:solidFill>
                <a:effectLst/>
                <a:uLnTx/>
                <a:uFillTx/>
                <a:latin typeface="time"/>
                <a:ea typeface="宋体" panose="02010600030101010101" pitchFamily="2" charset="-122"/>
                <a:cs typeface="+mn-cs"/>
              </a:rPr>
              <a:t>Call option payoff</a:t>
            </a:r>
            <a:endParaRPr kumimoji="0" lang="en-US" altLang="zh-CN" sz="1800" b="1" i="0" u="none" strike="noStrike" kern="1200" cap="none" spc="0" normalizeH="0" baseline="0" noProof="0" dirty="0">
              <a:ln>
                <a:noFill/>
              </a:ln>
              <a:solidFill>
                <a:srgbClr val="000000"/>
              </a:solidFill>
              <a:effectLst/>
              <a:uLnTx/>
              <a:uFillTx/>
              <a:latin typeface="time"/>
              <a:ea typeface="宋体" panose="02010600030101010101" pitchFamily="2" charset="-122"/>
              <a:cs typeface="+mn-cs"/>
            </a:endParaRPr>
          </a:p>
        </p:txBody>
      </p:sp>
      <p:sp>
        <p:nvSpPr>
          <p:cNvPr id="168986" name="Line 27">
            <a:extLst>
              <a:ext uri="{FF2B5EF4-FFF2-40B4-BE49-F238E27FC236}">
                <a16:creationId xmlns:a16="http://schemas.microsoft.com/office/drawing/2014/main" id="{9DBEBF74-DE8A-4DAF-8244-0F8ADC15FDA3}"/>
              </a:ext>
            </a:extLst>
          </p:cNvPr>
          <p:cNvSpPr>
            <a:spLocks noChangeShapeType="1"/>
          </p:cNvSpPr>
          <p:nvPr/>
        </p:nvSpPr>
        <p:spPr bwMode="auto">
          <a:xfrm>
            <a:off x="6775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87" name="Line 28">
            <a:extLst>
              <a:ext uri="{FF2B5EF4-FFF2-40B4-BE49-F238E27FC236}">
                <a16:creationId xmlns:a16="http://schemas.microsoft.com/office/drawing/2014/main" id="{19D43705-0916-4C4F-908C-23DE439ACBFB}"/>
              </a:ext>
            </a:extLst>
          </p:cNvPr>
          <p:cNvSpPr>
            <a:spLocks noChangeShapeType="1"/>
          </p:cNvSpPr>
          <p:nvPr/>
        </p:nvSpPr>
        <p:spPr bwMode="auto">
          <a:xfrm>
            <a:off x="73850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88" name="Line 29">
            <a:extLst>
              <a:ext uri="{FF2B5EF4-FFF2-40B4-BE49-F238E27FC236}">
                <a16:creationId xmlns:a16="http://schemas.microsoft.com/office/drawing/2014/main" id="{917F623F-ECE8-4C46-B309-C9A6DD7A5FE6}"/>
              </a:ext>
            </a:extLst>
          </p:cNvPr>
          <p:cNvSpPr>
            <a:spLocks noChangeShapeType="1"/>
          </p:cNvSpPr>
          <p:nvPr/>
        </p:nvSpPr>
        <p:spPr bwMode="auto">
          <a:xfrm>
            <a:off x="7918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89" name="Line 30">
            <a:extLst>
              <a:ext uri="{FF2B5EF4-FFF2-40B4-BE49-F238E27FC236}">
                <a16:creationId xmlns:a16="http://schemas.microsoft.com/office/drawing/2014/main" id="{F33DF38F-4FF7-4D3C-BA71-2E2F8B3ECC3F}"/>
              </a:ext>
            </a:extLst>
          </p:cNvPr>
          <p:cNvSpPr>
            <a:spLocks noChangeShapeType="1"/>
          </p:cNvSpPr>
          <p:nvPr/>
        </p:nvSpPr>
        <p:spPr bwMode="auto">
          <a:xfrm>
            <a:off x="84518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0" name="Line 31">
            <a:extLst>
              <a:ext uri="{FF2B5EF4-FFF2-40B4-BE49-F238E27FC236}">
                <a16:creationId xmlns:a16="http://schemas.microsoft.com/office/drawing/2014/main" id="{523D8FD0-7142-45B0-88D9-552B10338F58}"/>
              </a:ext>
            </a:extLst>
          </p:cNvPr>
          <p:cNvSpPr>
            <a:spLocks noChangeShapeType="1"/>
          </p:cNvSpPr>
          <p:nvPr/>
        </p:nvSpPr>
        <p:spPr bwMode="auto">
          <a:xfrm>
            <a:off x="9061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1" name="Line 32">
            <a:extLst>
              <a:ext uri="{FF2B5EF4-FFF2-40B4-BE49-F238E27FC236}">
                <a16:creationId xmlns:a16="http://schemas.microsoft.com/office/drawing/2014/main" id="{A777FFE2-6746-4A7B-9E73-3A9AE9A29C93}"/>
              </a:ext>
            </a:extLst>
          </p:cNvPr>
          <p:cNvSpPr>
            <a:spLocks noChangeShapeType="1"/>
          </p:cNvSpPr>
          <p:nvPr/>
        </p:nvSpPr>
        <p:spPr bwMode="auto">
          <a:xfrm>
            <a:off x="97472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2" name="Line 33">
            <a:extLst>
              <a:ext uri="{FF2B5EF4-FFF2-40B4-BE49-F238E27FC236}">
                <a16:creationId xmlns:a16="http://schemas.microsoft.com/office/drawing/2014/main" id="{05603F3D-A3B8-4110-BACD-9646AC038989}"/>
              </a:ext>
            </a:extLst>
          </p:cNvPr>
          <p:cNvSpPr>
            <a:spLocks noChangeShapeType="1"/>
          </p:cNvSpPr>
          <p:nvPr/>
        </p:nvSpPr>
        <p:spPr bwMode="auto">
          <a:xfrm>
            <a:off x="41846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3" name="Line 34">
            <a:extLst>
              <a:ext uri="{FF2B5EF4-FFF2-40B4-BE49-F238E27FC236}">
                <a16:creationId xmlns:a16="http://schemas.microsoft.com/office/drawing/2014/main" id="{A62D2B66-5D2B-4B72-8A7C-37D376938337}"/>
              </a:ext>
            </a:extLst>
          </p:cNvPr>
          <p:cNvSpPr>
            <a:spLocks noChangeShapeType="1"/>
          </p:cNvSpPr>
          <p:nvPr/>
        </p:nvSpPr>
        <p:spPr bwMode="auto">
          <a:xfrm>
            <a:off x="48704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4" name="Line 35">
            <a:extLst>
              <a:ext uri="{FF2B5EF4-FFF2-40B4-BE49-F238E27FC236}">
                <a16:creationId xmlns:a16="http://schemas.microsoft.com/office/drawing/2014/main" id="{05E85408-D7B6-4227-A820-89E43B5FDDF7}"/>
              </a:ext>
            </a:extLst>
          </p:cNvPr>
          <p:cNvSpPr>
            <a:spLocks noChangeShapeType="1"/>
          </p:cNvSpPr>
          <p:nvPr/>
        </p:nvSpPr>
        <p:spPr bwMode="auto">
          <a:xfrm>
            <a:off x="54800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5" name="Line 36">
            <a:extLst>
              <a:ext uri="{FF2B5EF4-FFF2-40B4-BE49-F238E27FC236}">
                <a16:creationId xmlns:a16="http://schemas.microsoft.com/office/drawing/2014/main" id="{AD44A93B-4811-4A8D-83E6-03DDA0FEA502}"/>
              </a:ext>
            </a:extLst>
          </p:cNvPr>
          <p:cNvSpPr>
            <a:spLocks noChangeShapeType="1"/>
          </p:cNvSpPr>
          <p:nvPr/>
        </p:nvSpPr>
        <p:spPr bwMode="auto">
          <a:xfrm>
            <a:off x="6165850" y="3505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6" name="Line 37">
            <a:extLst>
              <a:ext uri="{FF2B5EF4-FFF2-40B4-BE49-F238E27FC236}">
                <a16:creationId xmlns:a16="http://schemas.microsoft.com/office/drawing/2014/main" id="{88501247-BBBF-4E5A-8AE3-5E005C7AEAED}"/>
              </a:ext>
            </a:extLst>
          </p:cNvPr>
          <p:cNvSpPr>
            <a:spLocks noChangeShapeType="1"/>
          </p:cNvSpPr>
          <p:nvPr/>
        </p:nvSpPr>
        <p:spPr bwMode="auto">
          <a:xfrm rot="16200000">
            <a:off x="3422650" y="16764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7" name="Line 38">
            <a:extLst>
              <a:ext uri="{FF2B5EF4-FFF2-40B4-BE49-F238E27FC236}">
                <a16:creationId xmlns:a16="http://schemas.microsoft.com/office/drawing/2014/main" id="{B8711FA0-ECA5-4855-ABC0-1FB3A56CDB38}"/>
              </a:ext>
            </a:extLst>
          </p:cNvPr>
          <p:cNvSpPr>
            <a:spLocks noChangeShapeType="1"/>
          </p:cNvSpPr>
          <p:nvPr/>
        </p:nvSpPr>
        <p:spPr bwMode="auto">
          <a:xfrm rot="16200000">
            <a:off x="3422650" y="2362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8" name="Line 39">
            <a:extLst>
              <a:ext uri="{FF2B5EF4-FFF2-40B4-BE49-F238E27FC236}">
                <a16:creationId xmlns:a16="http://schemas.microsoft.com/office/drawing/2014/main" id="{54141A77-8B4B-40C1-9720-F6FFD2A9F9E2}"/>
              </a:ext>
            </a:extLst>
          </p:cNvPr>
          <p:cNvSpPr>
            <a:spLocks noChangeShapeType="1"/>
          </p:cNvSpPr>
          <p:nvPr/>
        </p:nvSpPr>
        <p:spPr bwMode="auto">
          <a:xfrm rot="16200000">
            <a:off x="3422650" y="29718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8999" name="Line 40">
            <a:extLst>
              <a:ext uri="{FF2B5EF4-FFF2-40B4-BE49-F238E27FC236}">
                <a16:creationId xmlns:a16="http://schemas.microsoft.com/office/drawing/2014/main" id="{8FAAF782-74CA-4D31-97B9-50B106E52745}"/>
              </a:ext>
            </a:extLst>
          </p:cNvPr>
          <p:cNvSpPr>
            <a:spLocks noChangeShapeType="1"/>
          </p:cNvSpPr>
          <p:nvPr/>
        </p:nvSpPr>
        <p:spPr bwMode="auto">
          <a:xfrm rot="16200000">
            <a:off x="3422650" y="42672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9000" name="Line 41">
            <a:extLst>
              <a:ext uri="{FF2B5EF4-FFF2-40B4-BE49-F238E27FC236}">
                <a16:creationId xmlns:a16="http://schemas.microsoft.com/office/drawing/2014/main" id="{E4754202-05AA-4778-9E2D-06314E4ADEB4}"/>
              </a:ext>
            </a:extLst>
          </p:cNvPr>
          <p:cNvSpPr>
            <a:spLocks noChangeShapeType="1"/>
          </p:cNvSpPr>
          <p:nvPr/>
        </p:nvSpPr>
        <p:spPr bwMode="auto">
          <a:xfrm rot="16200000">
            <a:off x="3422650" y="48768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9001" name="Line 42">
            <a:extLst>
              <a:ext uri="{FF2B5EF4-FFF2-40B4-BE49-F238E27FC236}">
                <a16:creationId xmlns:a16="http://schemas.microsoft.com/office/drawing/2014/main" id="{D70CE0E3-E298-4C4D-9E92-9E12B0123521}"/>
              </a:ext>
            </a:extLst>
          </p:cNvPr>
          <p:cNvSpPr>
            <a:spLocks noChangeShapeType="1"/>
          </p:cNvSpPr>
          <p:nvPr/>
        </p:nvSpPr>
        <p:spPr bwMode="auto">
          <a:xfrm flipH="1" flipV="1">
            <a:off x="3956050" y="1785938"/>
            <a:ext cx="2787650" cy="18716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169002" name="Text Box 43">
            <a:extLst>
              <a:ext uri="{FF2B5EF4-FFF2-40B4-BE49-F238E27FC236}">
                <a16:creationId xmlns:a16="http://schemas.microsoft.com/office/drawing/2014/main" id="{0B820FFD-CE39-41D1-AF0E-88CCFCB7831B}"/>
              </a:ext>
            </a:extLst>
          </p:cNvPr>
          <p:cNvSpPr txBox="1">
            <a:spLocks noChangeArrowheads="1"/>
          </p:cNvSpPr>
          <p:nvPr/>
        </p:nvSpPr>
        <p:spPr bwMode="auto">
          <a:xfrm>
            <a:off x="6527800" y="2060575"/>
            <a:ext cx="154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max</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(100-S</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9003" name="Line 44">
            <a:extLst>
              <a:ext uri="{FF2B5EF4-FFF2-40B4-BE49-F238E27FC236}">
                <a16:creationId xmlns:a16="http://schemas.microsoft.com/office/drawing/2014/main" id="{1BCFBA0A-4F2F-47BA-9DEC-DE2B7AE72503}"/>
              </a:ext>
            </a:extLst>
          </p:cNvPr>
          <p:cNvSpPr>
            <a:spLocks noChangeShapeType="1"/>
          </p:cNvSpPr>
          <p:nvPr/>
        </p:nvSpPr>
        <p:spPr bwMode="auto">
          <a:xfrm flipH="1">
            <a:off x="6734175" y="3657600"/>
            <a:ext cx="2667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mn-ea"/>
              <a:cs typeface="+mn-cs"/>
            </a:endParaRPr>
          </a:p>
        </p:txBody>
      </p:sp>
      <p:graphicFrame>
        <p:nvGraphicFramePr>
          <p:cNvPr id="44" name="表格 43">
            <a:extLst>
              <a:ext uri="{FF2B5EF4-FFF2-40B4-BE49-F238E27FC236}">
                <a16:creationId xmlns:a16="http://schemas.microsoft.com/office/drawing/2014/main" id="{84BD1170-495F-4A8C-8556-B5477635C27C}"/>
              </a:ext>
            </a:extLst>
          </p:cNvPr>
          <p:cNvGraphicFramePr>
            <a:graphicFrameLocks noGrp="1"/>
          </p:cNvGraphicFramePr>
          <p:nvPr/>
        </p:nvGraphicFramePr>
        <p:xfrm>
          <a:off x="4845843" y="5540375"/>
          <a:ext cx="5329238" cy="1111250"/>
        </p:xfrm>
        <a:graphic>
          <a:graphicData uri="http://schemas.openxmlformats.org/drawingml/2006/table">
            <a:tbl>
              <a:tblPr/>
              <a:tblGrid>
                <a:gridCol w="207645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4388">
                  <a:extLst>
                    <a:ext uri="{9D8B030D-6E8A-4147-A177-3AD203B41FA5}">
                      <a16:colId xmlns:a16="http://schemas.microsoft.com/office/drawing/2014/main" val="20004"/>
                    </a:ext>
                  </a:extLst>
                </a:gridCol>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到期日股票价格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50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100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150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733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到期看</a:t>
                      </a:r>
                      <a:r>
                        <a:rPr kumimoji="0" lang="zh-CN" altLang="en-US"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跌</a:t>
                      </a: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期权价值</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（执行价格</a:t>
                      </a:r>
                      <a:r>
                        <a:rPr kumimoji="0" lang="en-US"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rPr>
                        <a:t>=100</a:t>
                      </a:r>
                      <a:r>
                        <a:rPr kumimoji="0" lang="zh-CN" sz="1600" b="0" i="0" u="none" strike="noStrike" cap="none" normalizeH="0" baseline="0" dirty="0">
                          <a:ln>
                            <a:noFill/>
                          </a:ln>
                          <a:solidFill>
                            <a:schemeClr val="tx1"/>
                          </a:solidFill>
                          <a:effectLst/>
                          <a:latin typeface="Cambria Math" pitchFamily="18" charset="0"/>
                          <a:ea typeface="宋体" pitchFamily="2" charset="-122"/>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100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50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rPr>
                        <a:t>0</a:t>
                      </a:r>
                      <a:endParaRPr kumimoji="0" lang="zh-CN" altLang="zh-CN" sz="1600" b="0" i="0" u="none" strike="noStrike" cap="none" normalizeH="0" baseline="0" dirty="0">
                        <a:ln>
                          <a:noFill/>
                        </a:ln>
                        <a:solidFill>
                          <a:schemeClr val="tx1"/>
                        </a:solidFill>
                        <a:effectLst/>
                        <a:latin typeface="Cambria Math" pitchFamily="18" charset="0"/>
                        <a:ea typeface="Cambria Math"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46" name="文本框 45">
            <a:extLst>
              <a:ext uri="{FF2B5EF4-FFF2-40B4-BE49-F238E27FC236}">
                <a16:creationId xmlns:a16="http://schemas.microsoft.com/office/drawing/2014/main" id="{BBE015FC-7EAC-42C6-9864-9A0779156482}"/>
              </a:ext>
            </a:extLst>
          </p:cNvPr>
          <p:cNvSpPr txBox="1"/>
          <p:nvPr/>
        </p:nvSpPr>
        <p:spPr>
          <a:xfrm>
            <a:off x="4796483" y="4560533"/>
            <a:ext cx="5378595" cy="830997"/>
          </a:xfrm>
          <a:prstGeom prst="rect">
            <a:avLst/>
          </a:prstGeom>
          <a:solidFill>
            <a:schemeClr val="accent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一执行价格为</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100</a:t>
            </a: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，月底到期的某股票看跌期权，如果到期日股票价格为</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80</a:t>
            </a:r>
            <a:r>
              <a:rPr kumimoji="0" lang="zh-CN" altLang="en-US"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元，则该期权价值（收益）</a:t>
            </a:r>
            <a:r>
              <a:rPr kumimoji="0" lang="en-US" altLang="zh-CN" sz="16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Max(100-S</a:t>
            </a:r>
            <a:r>
              <a:rPr kumimoji="0" lang="en-US" altLang="zh-CN" sz="16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,0)=Max(100-80,0)=20</a:t>
            </a: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元</a:t>
            </a:r>
            <a:endParaRPr kumimoji="0" lang="zh-CN" altLang="en-US" sz="1600" b="0" i="0" u="none" strike="noStrike" kern="1200" cap="none" spc="0" normalizeH="0" baseline="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908909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548A432A-E91E-4B6C-B5BE-7CE6D5063CFD}"/>
              </a:ext>
            </a:extLst>
          </p:cNvPr>
          <p:cNvSpPr>
            <a:spLocks noGrp="1" noChangeArrowheads="1"/>
          </p:cNvSpPr>
          <p:nvPr>
            <p:ph type="title" idx="4294967295"/>
          </p:nvPr>
        </p:nvSpPr>
        <p:spPr>
          <a:xfrm>
            <a:off x="2209800" y="381000"/>
            <a:ext cx="7772400" cy="7366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a:prstTxWarp prst="textNoShape">
              <a:avLst/>
            </a:prstTxWarp>
          </a:bodyPr>
          <a:lstStyle/>
          <a:p>
            <a:r>
              <a:rPr lang="zh-CN" altLang="en-US" sz="4400" dirty="0">
                <a:solidFill>
                  <a:srgbClr val="FF0000"/>
                </a:solidFill>
                <a:effectLst/>
              </a:rPr>
              <a:t>各类期权到期日收益汇总</a:t>
            </a:r>
          </a:p>
        </p:txBody>
      </p:sp>
      <p:sp>
        <p:nvSpPr>
          <p:cNvPr id="700419" name="Rectangle 3">
            <a:extLst>
              <a:ext uri="{FF2B5EF4-FFF2-40B4-BE49-F238E27FC236}">
                <a16:creationId xmlns:a16="http://schemas.microsoft.com/office/drawing/2014/main" id="{CA98D975-D573-4ACB-B643-B6B890FCA69E}"/>
              </a:ext>
            </a:extLst>
          </p:cNvPr>
          <p:cNvSpPr>
            <a:spLocks noGrp="1" noChangeArrowheads="1"/>
          </p:cNvSpPr>
          <p:nvPr>
            <p:ph type="body" idx="4294967295"/>
          </p:nvPr>
        </p:nvSpPr>
        <p:spPr>
          <a:xfrm>
            <a:off x="2208213" y="1628775"/>
            <a:ext cx="7772400" cy="5157788"/>
          </a:xfrm>
        </p:spPr>
        <p:txBody>
          <a:bodyPr>
            <a:prstTxWarp prst="textNoShape">
              <a:avLst/>
            </a:prstTxWarp>
          </a:bodyPr>
          <a:lstStyle/>
          <a:p>
            <a:pPr algn="ctr">
              <a:buFont typeface="Wingdings" panose="05000000000000000000" pitchFamily="2" charset="2"/>
              <a:buNone/>
              <a:defRPr/>
            </a:pPr>
            <a:r>
              <a:rPr lang="zh-CN" altLang="en-US" sz="2400" b="1">
                <a:solidFill>
                  <a:srgbClr val="FF9900"/>
                </a:solidFill>
                <a:effectLst>
                  <a:outerShdw blurRad="38100" dist="38100" dir="2700000" algn="tl">
                    <a:srgbClr val="C0C0C0"/>
                  </a:outerShdw>
                </a:effectLst>
              </a:rPr>
              <a:t>   </a:t>
            </a:r>
            <a:endParaRPr lang="en-US" altLang="zh-CN" sz="2000" b="1">
              <a:solidFill>
                <a:schemeClr val="tx1"/>
              </a:solidFill>
              <a:effectLst>
                <a:outerShdw blurRad="38100" dist="38100" dir="2700000" algn="tl">
                  <a:srgbClr val="C0C0C0"/>
                </a:outerShdw>
              </a:effectLst>
            </a:endParaRPr>
          </a:p>
        </p:txBody>
      </p:sp>
      <p:grpSp>
        <p:nvGrpSpPr>
          <p:cNvPr id="700420" name="Group 4">
            <a:extLst>
              <a:ext uri="{FF2B5EF4-FFF2-40B4-BE49-F238E27FC236}">
                <a16:creationId xmlns:a16="http://schemas.microsoft.com/office/drawing/2014/main" id="{7AA64DCF-D4DD-4CDA-AD41-A8B318759172}"/>
              </a:ext>
            </a:extLst>
          </p:cNvPr>
          <p:cNvGrpSpPr>
            <a:grpSpLocks/>
          </p:cNvGrpSpPr>
          <p:nvPr/>
        </p:nvGrpSpPr>
        <p:grpSpPr bwMode="auto">
          <a:xfrm>
            <a:off x="3000375" y="1628776"/>
            <a:ext cx="2536826" cy="2212975"/>
            <a:chOff x="1008" y="1287"/>
            <a:chExt cx="1598" cy="1394"/>
          </a:xfrm>
        </p:grpSpPr>
        <p:grpSp>
          <p:nvGrpSpPr>
            <p:cNvPr id="172070" name="Group 5">
              <a:extLst>
                <a:ext uri="{FF2B5EF4-FFF2-40B4-BE49-F238E27FC236}">
                  <a16:creationId xmlns:a16="http://schemas.microsoft.com/office/drawing/2014/main" id="{9757EB85-F55F-458F-946F-2F11494805AE}"/>
                </a:ext>
              </a:extLst>
            </p:cNvPr>
            <p:cNvGrpSpPr>
              <a:grpSpLocks/>
            </p:cNvGrpSpPr>
            <p:nvPr/>
          </p:nvGrpSpPr>
          <p:grpSpPr bwMode="auto">
            <a:xfrm>
              <a:off x="1008" y="1287"/>
              <a:ext cx="1598" cy="1169"/>
              <a:chOff x="1008" y="1287"/>
              <a:chExt cx="1598" cy="1169"/>
            </a:xfrm>
          </p:grpSpPr>
          <p:grpSp>
            <p:nvGrpSpPr>
              <p:cNvPr id="172072" name="Group 6">
                <a:extLst>
                  <a:ext uri="{FF2B5EF4-FFF2-40B4-BE49-F238E27FC236}">
                    <a16:creationId xmlns:a16="http://schemas.microsoft.com/office/drawing/2014/main" id="{79A95792-3506-42FF-9AFA-469069B1AAE4}"/>
                  </a:ext>
                </a:extLst>
              </p:cNvPr>
              <p:cNvGrpSpPr>
                <a:grpSpLocks/>
              </p:cNvGrpSpPr>
              <p:nvPr/>
            </p:nvGrpSpPr>
            <p:grpSpPr bwMode="auto">
              <a:xfrm>
                <a:off x="1008" y="1385"/>
                <a:ext cx="1460" cy="1071"/>
                <a:chOff x="1008" y="1385"/>
                <a:chExt cx="1460" cy="1071"/>
              </a:xfrm>
            </p:grpSpPr>
            <p:sp>
              <p:nvSpPr>
                <p:cNvPr id="172078" name="Line 7">
                  <a:extLst>
                    <a:ext uri="{FF2B5EF4-FFF2-40B4-BE49-F238E27FC236}">
                      <a16:creationId xmlns:a16="http://schemas.microsoft.com/office/drawing/2014/main" id="{04589C20-F751-4DFB-945D-DE8734B29BDB}"/>
                    </a:ext>
                  </a:extLst>
                </p:cNvPr>
                <p:cNvSpPr>
                  <a:spLocks noChangeShapeType="1"/>
                </p:cNvSpPr>
                <p:nvPr/>
              </p:nvSpPr>
              <p:spPr bwMode="auto">
                <a:xfrm>
                  <a:off x="1008" y="1385"/>
                  <a:ext cx="0" cy="1071"/>
                </a:xfrm>
                <a:prstGeom prst="line">
                  <a:avLst/>
                </a:prstGeom>
                <a:noFill/>
                <a:ln w="127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79" name="Line 8">
                  <a:extLst>
                    <a:ext uri="{FF2B5EF4-FFF2-40B4-BE49-F238E27FC236}">
                      <a16:creationId xmlns:a16="http://schemas.microsoft.com/office/drawing/2014/main" id="{051ED404-B23C-48B9-B185-155C8228F8D8}"/>
                    </a:ext>
                  </a:extLst>
                </p:cNvPr>
                <p:cNvSpPr>
                  <a:spLocks noChangeShapeType="1"/>
                </p:cNvSpPr>
                <p:nvPr/>
              </p:nvSpPr>
              <p:spPr bwMode="auto">
                <a:xfrm>
                  <a:off x="1013" y="1944"/>
                  <a:ext cx="1455"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73" name="Rectangle 9">
                <a:extLst>
                  <a:ext uri="{FF2B5EF4-FFF2-40B4-BE49-F238E27FC236}">
                    <a16:creationId xmlns:a16="http://schemas.microsoft.com/office/drawing/2014/main" id="{C56177A3-1AB9-448C-8373-9D87E10CA21B}"/>
                  </a:ext>
                </a:extLst>
              </p:cNvPr>
              <p:cNvSpPr>
                <a:spLocks noChangeArrowheads="1"/>
              </p:cNvSpPr>
              <p:nvPr/>
            </p:nvSpPr>
            <p:spPr bwMode="auto">
              <a:xfrm>
                <a:off x="1035" y="1287"/>
                <a:ext cx="89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到期收益</a:t>
                </a:r>
                <a:endParaRPr kumimoji="0" lang="en-US" altLang="zh-CN"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74" name="Rectangle 10">
                <a:extLst>
                  <a:ext uri="{FF2B5EF4-FFF2-40B4-BE49-F238E27FC236}">
                    <a16:creationId xmlns:a16="http://schemas.microsoft.com/office/drawing/2014/main" id="{14CC4437-410F-47B4-991A-1D938457C78D}"/>
                  </a:ext>
                </a:extLst>
              </p:cNvPr>
              <p:cNvSpPr>
                <a:spLocks noChangeArrowheads="1"/>
              </p:cNvSpPr>
              <p:nvPr/>
            </p:nvSpPr>
            <p:spPr bwMode="auto">
              <a:xfrm>
                <a:off x="2283" y="1959"/>
                <a:ext cx="32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S</a:t>
                </a:r>
                <a:r>
                  <a:rPr kumimoji="0" lang="en-US" altLang="zh-CN" sz="2400" b="0" i="1" u="none" strike="noStrike" kern="1200" cap="none" spc="0" normalizeH="0" baseline="-25000" noProof="0">
                    <a:ln>
                      <a:noFill/>
                    </a:ln>
                    <a:solidFill>
                      <a:srgbClr val="000020"/>
                    </a:solidFill>
                    <a:effectLst/>
                    <a:uLnTx/>
                    <a:uFillTx/>
                    <a:latin typeface="Arial" panose="020B0604020202020204" pitchFamily="34" charset="0"/>
                    <a:ea typeface="宋体" panose="02010600030101010101" pitchFamily="2" charset="-122"/>
                    <a:cs typeface="+mn-cs"/>
                  </a:rPr>
                  <a:t>T</a:t>
                </a:r>
              </a:p>
            </p:txBody>
          </p:sp>
          <p:sp>
            <p:nvSpPr>
              <p:cNvPr id="172075" name="Rectangle 11">
                <a:extLst>
                  <a:ext uri="{FF2B5EF4-FFF2-40B4-BE49-F238E27FC236}">
                    <a16:creationId xmlns:a16="http://schemas.microsoft.com/office/drawing/2014/main" id="{8BD2CCCB-C4E2-4B83-94B2-FAD7EB455531}"/>
                  </a:ext>
                </a:extLst>
              </p:cNvPr>
              <p:cNvSpPr>
                <a:spLocks noChangeArrowheads="1"/>
              </p:cNvSpPr>
              <p:nvPr/>
            </p:nvSpPr>
            <p:spPr bwMode="auto">
              <a:xfrm>
                <a:off x="1592" y="1947"/>
                <a:ext cx="24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K</a:t>
                </a:r>
              </a:p>
            </p:txBody>
          </p:sp>
          <p:sp>
            <p:nvSpPr>
              <p:cNvPr id="172076" name="Line 12">
                <a:extLst>
                  <a:ext uri="{FF2B5EF4-FFF2-40B4-BE49-F238E27FC236}">
                    <a16:creationId xmlns:a16="http://schemas.microsoft.com/office/drawing/2014/main" id="{D84F9761-C187-457F-B521-A9E079256CAC}"/>
                  </a:ext>
                </a:extLst>
              </p:cNvPr>
              <p:cNvSpPr>
                <a:spLocks noChangeShapeType="1"/>
              </p:cNvSpPr>
              <p:nvPr/>
            </p:nvSpPr>
            <p:spPr bwMode="auto">
              <a:xfrm>
                <a:off x="1013" y="1944"/>
                <a:ext cx="679"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77" name="Line 13">
                <a:extLst>
                  <a:ext uri="{FF2B5EF4-FFF2-40B4-BE49-F238E27FC236}">
                    <a16:creationId xmlns:a16="http://schemas.microsoft.com/office/drawing/2014/main" id="{49BEB2C9-B607-4710-B19A-1A6E17C50A5C}"/>
                  </a:ext>
                </a:extLst>
              </p:cNvPr>
              <p:cNvSpPr>
                <a:spLocks noChangeShapeType="1"/>
              </p:cNvSpPr>
              <p:nvPr/>
            </p:nvSpPr>
            <p:spPr bwMode="auto">
              <a:xfrm flipV="1">
                <a:off x="1701" y="1472"/>
                <a:ext cx="454" cy="48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71" name="Text Box 14">
              <a:extLst>
                <a:ext uri="{FF2B5EF4-FFF2-40B4-BE49-F238E27FC236}">
                  <a16:creationId xmlns:a16="http://schemas.microsoft.com/office/drawing/2014/main" id="{0F5F13B9-4948-4AFF-99F2-128C3BB7FD9F}"/>
                </a:ext>
              </a:extLst>
            </p:cNvPr>
            <p:cNvSpPr txBox="1">
              <a:spLocks noChangeArrowheads="1"/>
            </p:cNvSpPr>
            <p:nvPr/>
          </p:nvSpPr>
          <p:spPr bwMode="auto">
            <a:xfrm>
              <a:off x="1296" y="2448"/>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看涨期权多头</a:t>
              </a:r>
              <a:endParaRPr kumimoji="0" lang="en-US" altLang="zh-CN" sz="1800" b="1"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grpSp>
        <p:nvGrpSpPr>
          <p:cNvPr id="700431" name="Group 15">
            <a:extLst>
              <a:ext uri="{FF2B5EF4-FFF2-40B4-BE49-F238E27FC236}">
                <a16:creationId xmlns:a16="http://schemas.microsoft.com/office/drawing/2014/main" id="{14E31DDC-869B-4B23-AA8C-BD7421651FD8}"/>
              </a:ext>
            </a:extLst>
          </p:cNvPr>
          <p:cNvGrpSpPr>
            <a:grpSpLocks/>
          </p:cNvGrpSpPr>
          <p:nvPr/>
        </p:nvGrpSpPr>
        <p:grpSpPr bwMode="auto">
          <a:xfrm>
            <a:off x="6527801" y="1628776"/>
            <a:ext cx="2555876" cy="2212975"/>
            <a:chOff x="3228" y="1287"/>
            <a:chExt cx="1610" cy="1394"/>
          </a:xfrm>
        </p:grpSpPr>
        <p:grpSp>
          <p:nvGrpSpPr>
            <p:cNvPr id="172060" name="Group 16">
              <a:extLst>
                <a:ext uri="{FF2B5EF4-FFF2-40B4-BE49-F238E27FC236}">
                  <a16:creationId xmlns:a16="http://schemas.microsoft.com/office/drawing/2014/main" id="{25081E12-0A83-489F-8949-B23231FC553F}"/>
                </a:ext>
              </a:extLst>
            </p:cNvPr>
            <p:cNvGrpSpPr>
              <a:grpSpLocks/>
            </p:cNvGrpSpPr>
            <p:nvPr/>
          </p:nvGrpSpPr>
          <p:grpSpPr bwMode="auto">
            <a:xfrm>
              <a:off x="3228" y="1287"/>
              <a:ext cx="1610" cy="1169"/>
              <a:chOff x="3228" y="1287"/>
              <a:chExt cx="1610" cy="1169"/>
            </a:xfrm>
          </p:grpSpPr>
          <p:grpSp>
            <p:nvGrpSpPr>
              <p:cNvPr id="172062" name="Group 17">
                <a:extLst>
                  <a:ext uri="{FF2B5EF4-FFF2-40B4-BE49-F238E27FC236}">
                    <a16:creationId xmlns:a16="http://schemas.microsoft.com/office/drawing/2014/main" id="{20E91846-CCA2-47BA-A61D-8BC89BC09A99}"/>
                  </a:ext>
                </a:extLst>
              </p:cNvPr>
              <p:cNvGrpSpPr>
                <a:grpSpLocks/>
              </p:cNvGrpSpPr>
              <p:nvPr/>
            </p:nvGrpSpPr>
            <p:grpSpPr bwMode="auto">
              <a:xfrm>
                <a:off x="3228" y="1385"/>
                <a:ext cx="1460" cy="1071"/>
                <a:chOff x="3228" y="1385"/>
                <a:chExt cx="1460" cy="1071"/>
              </a:xfrm>
            </p:grpSpPr>
            <p:sp>
              <p:nvSpPr>
                <p:cNvPr id="172068" name="Line 18">
                  <a:extLst>
                    <a:ext uri="{FF2B5EF4-FFF2-40B4-BE49-F238E27FC236}">
                      <a16:creationId xmlns:a16="http://schemas.microsoft.com/office/drawing/2014/main" id="{211AD5A9-4593-4BED-AE70-AC1FA40BB40A}"/>
                    </a:ext>
                  </a:extLst>
                </p:cNvPr>
                <p:cNvSpPr>
                  <a:spLocks noChangeShapeType="1"/>
                </p:cNvSpPr>
                <p:nvPr/>
              </p:nvSpPr>
              <p:spPr bwMode="auto">
                <a:xfrm>
                  <a:off x="3228" y="1385"/>
                  <a:ext cx="0" cy="1071"/>
                </a:xfrm>
                <a:prstGeom prst="line">
                  <a:avLst/>
                </a:prstGeom>
                <a:noFill/>
                <a:ln w="127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69" name="Line 19">
                  <a:extLst>
                    <a:ext uri="{FF2B5EF4-FFF2-40B4-BE49-F238E27FC236}">
                      <a16:creationId xmlns:a16="http://schemas.microsoft.com/office/drawing/2014/main" id="{BE994A30-7B3D-4DF4-9F28-691F67D2996D}"/>
                    </a:ext>
                  </a:extLst>
                </p:cNvPr>
                <p:cNvSpPr>
                  <a:spLocks noChangeShapeType="1"/>
                </p:cNvSpPr>
                <p:nvPr/>
              </p:nvSpPr>
              <p:spPr bwMode="auto">
                <a:xfrm>
                  <a:off x="3233" y="1944"/>
                  <a:ext cx="1455"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63" name="Rectangle 20">
                <a:extLst>
                  <a:ext uri="{FF2B5EF4-FFF2-40B4-BE49-F238E27FC236}">
                    <a16:creationId xmlns:a16="http://schemas.microsoft.com/office/drawing/2014/main" id="{F285F98A-6290-40CF-B573-5180887260D8}"/>
                  </a:ext>
                </a:extLst>
              </p:cNvPr>
              <p:cNvSpPr>
                <a:spLocks noChangeArrowheads="1"/>
              </p:cNvSpPr>
              <p:nvPr/>
            </p:nvSpPr>
            <p:spPr bwMode="auto">
              <a:xfrm>
                <a:off x="3267" y="1287"/>
                <a:ext cx="89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到期收益</a:t>
                </a:r>
                <a:endParaRPr kumimoji="0" lang="en-US" altLang="zh-CN"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64" name="Rectangle 21">
                <a:extLst>
                  <a:ext uri="{FF2B5EF4-FFF2-40B4-BE49-F238E27FC236}">
                    <a16:creationId xmlns:a16="http://schemas.microsoft.com/office/drawing/2014/main" id="{903571EE-012C-44EB-84C6-A0A934190A2C}"/>
                  </a:ext>
                </a:extLst>
              </p:cNvPr>
              <p:cNvSpPr>
                <a:spLocks noChangeArrowheads="1"/>
              </p:cNvSpPr>
              <p:nvPr/>
            </p:nvSpPr>
            <p:spPr bwMode="auto">
              <a:xfrm>
                <a:off x="4515" y="1959"/>
                <a:ext cx="32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S</a:t>
                </a:r>
                <a:r>
                  <a:rPr kumimoji="0" lang="en-US" altLang="zh-CN" sz="2400" b="0" i="1" u="none" strike="noStrike" kern="1200" cap="none" spc="0" normalizeH="0" baseline="-25000" noProof="0">
                    <a:ln>
                      <a:noFill/>
                    </a:ln>
                    <a:solidFill>
                      <a:srgbClr val="000020"/>
                    </a:solidFill>
                    <a:effectLst/>
                    <a:uLnTx/>
                    <a:uFillTx/>
                    <a:latin typeface="Arial" panose="020B0604020202020204" pitchFamily="34" charset="0"/>
                    <a:ea typeface="宋体" panose="02010600030101010101" pitchFamily="2" charset="-122"/>
                    <a:cs typeface="+mn-cs"/>
                  </a:rPr>
                  <a:t>T</a:t>
                </a:r>
              </a:p>
            </p:txBody>
          </p:sp>
          <p:sp>
            <p:nvSpPr>
              <p:cNvPr id="172065" name="Rectangle 22">
                <a:extLst>
                  <a:ext uri="{FF2B5EF4-FFF2-40B4-BE49-F238E27FC236}">
                    <a16:creationId xmlns:a16="http://schemas.microsoft.com/office/drawing/2014/main" id="{48410AD5-2459-42E8-BD7A-16D88B7753AA}"/>
                  </a:ext>
                </a:extLst>
              </p:cNvPr>
              <p:cNvSpPr>
                <a:spLocks noChangeArrowheads="1"/>
              </p:cNvSpPr>
              <p:nvPr/>
            </p:nvSpPr>
            <p:spPr bwMode="auto">
              <a:xfrm>
                <a:off x="3824" y="1659"/>
                <a:ext cx="24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K</a:t>
                </a:r>
              </a:p>
            </p:txBody>
          </p:sp>
          <p:sp>
            <p:nvSpPr>
              <p:cNvPr id="172066" name="Line 23">
                <a:extLst>
                  <a:ext uri="{FF2B5EF4-FFF2-40B4-BE49-F238E27FC236}">
                    <a16:creationId xmlns:a16="http://schemas.microsoft.com/office/drawing/2014/main" id="{4E42D886-22E8-49D9-B28F-37CC9643B9CC}"/>
                  </a:ext>
                </a:extLst>
              </p:cNvPr>
              <p:cNvSpPr>
                <a:spLocks noChangeShapeType="1"/>
              </p:cNvSpPr>
              <p:nvPr/>
            </p:nvSpPr>
            <p:spPr bwMode="auto">
              <a:xfrm>
                <a:off x="3236" y="1944"/>
                <a:ext cx="679"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67" name="Line 24">
                <a:extLst>
                  <a:ext uri="{FF2B5EF4-FFF2-40B4-BE49-F238E27FC236}">
                    <a16:creationId xmlns:a16="http://schemas.microsoft.com/office/drawing/2014/main" id="{5430EC6A-AC41-4A52-9E26-9502FCD187BC}"/>
                  </a:ext>
                </a:extLst>
              </p:cNvPr>
              <p:cNvSpPr>
                <a:spLocks noChangeShapeType="1"/>
              </p:cNvSpPr>
              <p:nvPr/>
            </p:nvSpPr>
            <p:spPr bwMode="auto">
              <a:xfrm flipH="1" flipV="1">
                <a:off x="3916" y="1933"/>
                <a:ext cx="432" cy="432"/>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61" name="Text Box 25">
              <a:extLst>
                <a:ext uri="{FF2B5EF4-FFF2-40B4-BE49-F238E27FC236}">
                  <a16:creationId xmlns:a16="http://schemas.microsoft.com/office/drawing/2014/main" id="{4CD13F42-D2AB-425E-8323-FE696C2F1ADA}"/>
                </a:ext>
              </a:extLst>
            </p:cNvPr>
            <p:cNvSpPr txBox="1">
              <a:spLocks noChangeArrowheads="1"/>
            </p:cNvSpPr>
            <p:nvPr/>
          </p:nvSpPr>
          <p:spPr bwMode="auto">
            <a:xfrm>
              <a:off x="3456" y="2448"/>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看涨期权空头</a:t>
              </a:r>
            </a:p>
          </p:txBody>
        </p:sp>
      </p:grpSp>
      <p:grpSp>
        <p:nvGrpSpPr>
          <p:cNvPr id="700442" name="Group 26">
            <a:extLst>
              <a:ext uri="{FF2B5EF4-FFF2-40B4-BE49-F238E27FC236}">
                <a16:creationId xmlns:a16="http://schemas.microsoft.com/office/drawing/2014/main" id="{948A4239-172E-4B9B-9A16-13EE66866535}"/>
              </a:ext>
            </a:extLst>
          </p:cNvPr>
          <p:cNvGrpSpPr>
            <a:grpSpLocks/>
          </p:cNvGrpSpPr>
          <p:nvPr/>
        </p:nvGrpSpPr>
        <p:grpSpPr bwMode="auto">
          <a:xfrm>
            <a:off x="3000375" y="4183063"/>
            <a:ext cx="2536826" cy="2222500"/>
            <a:chOff x="1008" y="2817"/>
            <a:chExt cx="1598" cy="1400"/>
          </a:xfrm>
        </p:grpSpPr>
        <p:grpSp>
          <p:nvGrpSpPr>
            <p:cNvPr id="172050" name="Group 27">
              <a:extLst>
                <a:ext uri="{FF2B5EF4-FFF2-40B4-BE49-F238E27FC236}">
                  <a16:creationId xmlns:a16="http://schemas.microsoft.com/office/drawing/2014/main" id="{C73E0A89-FC60-4891-A384-DE1D9EBCBE04}"/>
                </a:ext>
              </a:extLst>
            </p:cNvPr>
            <p:cNvGrpSpPr>
              <a:grpSpLocks/>
            </p:cNvGrpSpPr>
            <p:nvPr/>
          </p:nvGrpSpPr>
          <p:grpSpPr bwMode="auto">
            <a:xfrm>
              <a:off x="1008" y="2817"/>
              <a:ext cx="1598" cy="1157"/>
              <a:chOff x="1008" y="2577"/>
              <a:chExt cx="1598" cy="1157"/>
            </a:xfrm>
          </p:grpSpPr>
          <p:grpSp>
            <p:nvGrpSpPr>
              <p:cNvPr id="172052" name="Group 28">
                <a:extLst>
                  <a:ext uri="{FF2B5EF4-FFF2-40B4-BE49-F238E27FC236}">
                    <a16:creationId xmlns:a16="http://schemas.microsoft.com/office/drawing/2014/main" id="{399FB521-09C0-4156-84C8-76FCA7A89B15}"/>
                  </a:ext>
                </a:extLst>
              </p:cNvPr>
              <p:cNvGrpSpPr>
                <a:grpSpLocks/>
              </p:cNvGrpSpPr>
              <p:nvPr/>
            </p:nvGrpSpPr>
            <p:grpSpPr bwMode="auto">
              <a:xfrm>
                <a:off x="1008" y="2663"/>
                <a:ext cx="1460" cy="1071"/>
                <a:chOff x="1008" y="2663"/>
                <a:chExt cx="1460" cy="1071"/>
              </a:xfrm>
            </p:grpSpPr>
            <p:sp>
              <p:nvSpPr>
                <p:cNvPr id="172058" name="Line 29">
                  <a:extLst>
                    <a:ext uri="{FF2B5EF4-FFF2-40B4-BE49-F238E27FC236}">
                      <a16:creationId xmlns:a16="http://schemas.microsoft.com/office/drawing/2014/main" id="{A784CE28-33CB-425F-B1EF-2BB4CD398442}"/>
                    </a:ext>
                  </a:extLst>
                </p:cNvPr>
                <p:cNvSpPr>
                  <a:spLocks noChangeShapeType="1"/>
                </p:cNvSpPr>
                <p:nvPr/>
              </p:nvSpPr>
              <p:spPr bwMode="auto">
                <a:xfrm>
                  <a:off x="1008" y="2663"/>
                  <a:ext cx="0" cy="1071"/>
                </a:xfrm>
                <a:prstGeom prst="line">
                  <a:avLst/>
                </a:prstGeom>
                <a:noFill/>
                <a:ln w="127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59" name="Line 30">
                  <a:extLst>
                    <a:ext uri="{FF2B5EF4-FFF2-40B4-BE49-F238E27FC236}">
                      <a16:creationId xmlns:a16="http://schemas.microsoft.com/office/drawing/2014/main" id="{35B4DCEC-CBF1-48E4-8B19-3249D723C67F}"/>
                    </a:ext>
                  </a:extLst>
                </p:cNvPr>
                <p:cNvSpPr>
                  <a:spLocks noChangeShapeType="1"/>
                </p:cNvSpPr>
                <p:nvPr/>
              </p:nvSpPr>
              <p:spPr bwMode="auto">
                <a:xfrm>
                  <a:off x="1013" y="3222"/>
                  <a:ext cx="1455"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53" name="Rectangle 31">
                <a:extLst>
                  <a:ext uri="{FF2B5EF4-FFF2-40B4-BE49-F238E27FC236}">
                    <a16:creationId xmlns:a16="http://schemas.microsoft.com/office/drawing/2014/main" id="{DD99A98A-CE13-46CC-B44E-CFC0288764AD}"/>
                  </a:ext>
                </a:extLst>
              </p:cNvPr>
              <p:cNvSpPr>
                <a:spLocks noChangeArrowheads="1"/>
              </p:cNvSpPr>
              <p:nvPr/>
            </p:nvSpPr>
            <p:spPr bwMode="auto">
              <a:xfrm>
                <a:off x="1035" y="2577"/>
                <a:ext cx="89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到期收益</a:t>
                </a:r>
                <a:endParaRPr kumimoji="0" lang="en-US" altLang="zh-CN"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54" name="Rectangle 32">
                <a:extLst>
                  <a:ext uri="{FF2B5EF4-FFF2-40B4-BE49-F238E27FC236}">
                    <a16:creationId xmlns:a16="http://schemas.microsoft.com/office/drawing/2014/main" id="{B44D5B0F-2D84-4DFC-9967-32A1734CDA4B}"/>
                  </a:ext>
                </a:extLst>
              </p:cNvPr>
              <p:cNvSpPr>
                <a:spLocks noChangeArrowheads="1"/>
              </p:cNvSpPr>
              <p:nvPr/>
            </p:nvSpPr>
            <p:spPr bwMode="auto">
              <a:xfrm>
                <a:off x="2283" y="3237"/>
                <a:ext cx="32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S</a:t>
                </a:r>
                <a:r>
                  <a:rPr kumimoji="0" lang="en-US" altLang="zh-CN" sz="2400" b="0" i="1" u="none" strike="noStrike" kern="1200" cap="none" spc="0" normalizeH="0" baseline="-25000" noProof="0">
                    <a:ln>
                      <a:noFill/>
                    </a:ln>
                    <a:solidFill>
                      <a:srgbClr val="000020"/>
                    </a:solidFill>
                    <a:effectLst/>
                    <a:uLnTx/>
                    <a:uFillTx/>
                    <a:latin typeface="Arial" panose="020B0604020202020204" pitchFamily="34" charset="0"/>
                    <a:ea typeface="宋体" panose="02010600030101010101" pitchFamily="2" charset="-122"/>
                    <a:cs typeface="+mn-cs"/>
                  </a:rPr>
                  <a:t>T</a:t>
                </a:r>
              </a:p>
            </p:txBody>
          </p:sp>
          <p:sp>
            <p:nvSpPr>
              <p:cNvPr id="172055" name="Rectangle 33">
                <a:extLst>
                  <a:ext uri="{FF2B5EF4-FFF2-40B4-BE49-F238E27FC236}">
                    <a16:creationId xmlns:a16="http://schemas.microsoft.com/office/drawing/2014/main" id="{447B7550-A117-43BF-9CBE-7F39FDCBCA04}"/>
                  </a:ext>
                </a:extLst>
              </p:cNvPr>
              <p:cNvSpPr>
                <a:spLocks noChangeArrowheads="1"/>
              </p:cNvSpPr>
              <p:nvPr/>
            </p:nvSpPr>
            <p:spPr bwMode="auto">
              <a:xfrm>
                <a:off x="1592" y="3225"/>
                <a:ext cx="24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K</a:t>
                </a:r>
              </a:p>
            </p:txBody>
          </p:sp>
          <p:sp>
            <p:nvSpPr>
              <p:cNvPr id="172056" name="Line 34">
                <a:extLst>
                  <a:ext uri="{FF2B5EF4-FFF2-40B4-BE49-F238E27FC236}">
                    <a16:creationId xmlns:a16="http://schemas.microsoft.com/office/drawing/2014/main" id="{8193CB5B-B14B-4744-9B79-A77FB1439EED}"/>
                  </a:ext>
                </a:extLst>
              </p:cNvPr>
              <p:cNvSpPr>
                <a:spLocks noChangeShapeType="1"/>
              </p:cNvSpPr>
              <p:nvPr/>
            </p:nvSpPr>
            <p:spPr bwMode="auto">
              <a:xfrm>
                <a:off x="1710" y="3222"/>
                <a:ext cx="640"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57" name="Line 35">
                <a:extLst>
                  <a:ext uri="{FF2B5EF4-FFF2-40B4-BE49-F238E27FC236}">
                    <a16:creationId xmlns:a16="http://schemas.microsoft.com/office/drawing/2014/main" id="{D400F67E-9839-4AD9-A01F-4A3997B9E7DA}"/>
                  </a:ext>
                </a:extLst>
              </p:cNvPr>
              <p:cNvSpPr>
                <a:spLocks noChangeShapeType="1"/>
              </p:cNvSpPr>
              <p:nvPr/>
            </p:nvSpPr>
            <p:spPr bwMode="auto">
              <a:xfrm flipH="1" flipV="1">
                <a:off x="1278" y="2799"/>
                <a:ext cx="437" cy="437"/>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51" name="Text Box 36">
              <a:extLst>
                <a:ext uri="{FF2B5EF4-FFF2-40B4-BE49-F238E27FC236}">
                  <a16:creationId xmlns:a16="http://schemas.microsoft.com/office/drawing/2014/main" id="{868B33FE-1B5D-4548-918C-0C883FB24497}"/>
                </a:ext>
              </a:extLst>
            </p:cNvPr>
            <p:cNvSpPr txBox="1">
              <a:spLocks noChangeArrowheads="1"/>
            </p:cNvSpPr>
            <p:nvPr/>
          </p:nvSpPr>
          <p:spPr bwMode="auto">
            <a:xfrm>
              <a:off x="1200" y="3984"/>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看跌期权多头</a:t>
              </a:r>
            </a:p>
          </p:txBody>
        </p:sp>
      </p:grpSp>
      <p:grpSp>
        <p:nvGrpSpPr>
          <p:cNvPr id="700453" name="Group 37">
            <a:extLst>
              <a:ext uri="{FF2B5EF4-FFF2-40B4-BE49-F238E27FC236}">
                <a16:creationId xmlns:a16="http://schemas.microsoft.com/office/drawing/2014/main" id="{5C391471-5631-4704-AC1C-69E200FBE9BB}"/>
              </a:ext>
            </a:extLst>
          </p:cNvPr>
          <p:cNvGrpSpPr>
            <a:grpSpLocks/>
          </p:cNvGrpSpPr>
          <p:nvPr/>
        </p:nvGrpSpPr>
        <p:grpSpPr bwMode="auto">
          <a:xfrm>
            <a:off x="6527801" y="4183063"/>
            <a:ext cx="2555876" cy="2222500"/>
            <a:chOff x="3228" y="2817"/>
            <a:chExt cx="1610" cy="1400"/>
          </a:xfrm>
        </p:grpSpPr>
        <p:grpSp>
          <p:nvGrpSpPr>
            <p:cNvPr id="172040" name="Group 38">
              <a:extLst>
                <a:ext uri="{FF2B5EF4-FFF2-40B4-BE49-F238E27FC236}">
                  <a16:creationId xmlns:a16="http://schemas.microsoft.com/office/drawing/2014/main" id="{8A7FF8E2-A034-47EF-A750-58DAE3BC26BC}"/>
                </a:ext>
              </a:extLst>
            </p:cNvPr>
            <p:cNvGrpSpPr>
              <a:grpSpLocks/>
            </p:cNvGrpSpPr>
            <p:nvPr/>
          </p:nvGrpSpPr>
          <p:grpSpPr bwMode="auto">
            <a:xfrm>
              <a:off x="3228" y="2817"/>
              <a:ext cx="1610" cy="1157"/>
              <a:chOff x="3228" y="2577"/>
              <a:chExt cx="1610" cy="1157"/>
            </a:xfrm>
          </p:grpSpPr>
          <p:grpSp>
            <p:nvGrpSpPr>
              <p:cNvPr id="172042" name="Group 39">
                <a:extLst>
                  <a:ext uri="{FF2B5EF4-FFF2-40B4-BE49-F238E27FC236}">
                    <a16:creationId xmlns:a16="http://schemas.microsoft.com/office/drawing/2014/main" id="{C151A99F-F391-4E14-84D7-8C8E5F80919D}"/>
                  </a:ext>
                </a:extLst>
              </p:cNvPr>
              <p:cNvGrpSpPr>
                <a:grpSpLocks/>
              </p:cNvGrpSpPr>
              <p:nvPr/>
            </p:nvGrpSpPr>
            <p:grpSpPr bwMode="auto">
              <a:xfrm>
                <a:off x="3228" y="2663"/>
                <a:ext cx="1460" cy="1071"/>
                <a:chOff x="3228" y="2663"/>
                <a:chExt cx="1460" cy="1071"/>
              </a:xfrm>
            </p:grpSpPr>
            <p:sp>
              <p:nvSpPr>
                <p:cNvPr id="172048" name="Line 40">
                  <a:extLst>
                    <a:ext uri="{FF2B5EF4-FFF2-40B4-BE49-F238E27FC236}">
                      <a16:creationId xmlns:a16="http://schemas.microsoft.com/office/drawing/2014/main" id="{6B221DAB-0F6A-474C-B218-4D6454BBBDF9}"/>
                    </a:ext>
                  </a:extLst>
                </p:cNvPr>
                <p:cNvSpPr>
                  <a:spLocks noChangeShapeType="1"/>
                </p:cNvSpPr>
                <p:nvPr/>
              </p:nvSpPr>
              <p:spPr bwMode="auto">
                <a:xfrm>
                  <a:off x="3228" y="2663"/>
                  <a:ext cx="0" cy="1071"/>
                </a:xfrm>
                <a:prstGeom prst="line">
                  <a:avLst/>
                </a:prstGeom>
                <a:noFill/>
                <a:ln w="127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49" name="Line 41">
                  <a:extLst>
                    <a:ext uri="{FF2B5EF4-FFF2-40B4-BE49-F238E27FC236}">
                      <a16:creationId xmlns:a16="http://schemas.microsoft.com/office/drawing/2014/main" id="{B903BA7C-18EB-4171-A21D-9406888A8707}"/>
                    </a:ext>
                  </a:extLst>
                </p:cNvPr>
                <p:cNvSpPr>
                  <a:spLocks noChangeShapeType="1"/>
                </p:cNvSpPr>
                <p:nvPr/>
              </p:nvSpPr>
              <p:spPr bwMode="auto">
                <a:xfrm>
                  <a:off x="3233" y="3222"/>
                  <a:ext cx="1455"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43" name="Rectangle 42">
                <a:extLst>
                  <a:ext uri="{FF2B5EF4-FFF2-40B4-BE49-F238E27FC236}">
                    <a16:creationId xmlns:a16="http://schemas.microsoft.com/office/drawing/2014/main" id="{029A5EB0-6358-46A9-917C-2C300F8DCDDA}"/>
                  </a:ext>
                </a:extLst>
              </p:cNvPr>
              <p:cNvSpPr>
                <a:spLocks noChangeArrowheads="1"/>
              </p:cNvSpPr>
              <p:nvPr/>
            </p:nvSpPr>
            <p:spPr bwMode="auto">
              <a:xfrm>
                <a:off x="3267" y="2577"/>
                <a:ext cx="89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到期收益</a:t>
                </a:r>
                <a:endParaRPr kumimoji="0" lang="en-US" altLang="zh-CN" sz="24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44" name="Rectangle 43">
                <a:extLst>
                  <a:ext uri="{FF2B5EF4-FFF2-40B4-BE49-F238E27FC236}">
                    <a16:creationId xmlns:a16="http://schemas.microsoft.com/office/drawing/2014/main" id="{7685B026-EAFA-4FA2-909E-FF7162DE72E5}"/>
                  </a:ext>
                </a:extLst>
              </p:cNvPr>
              <p:cNvSpPr>
                <a:spLocks noChangeArrowheads="1"/>
              </p:cNvSpPr>
              <p:nvPr/>
            </p:nvSpPr>
            <p:spPr bwMode="auto">
              <a:xfrm>
                <a:off x="4515" y="3237"/>
                <a:ext cx="32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S</a:t>
                </a:r>
                <a:r>
                  <a:rPr kumimoji="0" lang="en-US" altLang="zh-CN" sz="2400" b="0" i="1" u="none" strike="noStrike" kern="1200" cap="none" spc="0" normalizeH="0" baseline="-25000" noProof="0">
                    <a:ln>
                      <a:noFill/>
                    </a:ln>
                    <a:solidFill>
                      <a:srgbClr val="000020"/>
                    </a:solidFill>
                    <a:effectLst/>
                    <a:uLnTx/>
                    <a:uFillTx/>
                    <a:latin typeface="Arial" panose="020B0604020202020204" pitchFamily="34" charset="0"/>
                    <a:ea typeface="宋体" panose="02010600030101010101" pitchFamily="2" charset="-122"/>
                    <a:cs typeface="+mn-cs"/>
                  </a:rPr>
                  <a:t>T</a:t>
                </a:r>
              </a:p>
            </p:txBody>
          </p:sp>
          <p:sp>
            <p:nvSpPr>
              <p:cNvPr id="172045" name="Rectangle 44">
                <a:extLst>
                  <a:ext uri="{FF2B5EF4-FFF2-40B4-BE49-F238E27FC236}">
                    <a16:creationId xmlns:a16="http://schemas.microsoft.com/office/drawing/2014/main" id="{3FC1FBF6-1FAC-42A9-998C-469C2145E3E9}"/>
                  </a:ext>
                </a:extLst>
              </p:cNvPr>
              <p:cNvSpPr>
                <a:spLocks noChangeArrowheads="1"/>
              </p:cNvSpPr>
              <p:nvPr/>
            </p:nvSpPr>
            <p:spPr bwMode="auto">
              <a:xfrm>
                <a:off x="3824" y="2937"/>
                <a:ext cx="24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400" b="0" i="1"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K</a:t>
                </a:r>
              </a:p>
            </p:txBody>
          </p:sp>
          <p:sp>
            <p:nvSpPr>
              <p:cNvPr id="172046" name="Line 45">
                <a:extLst>
                  <a:ext uri="{FF2B5EF4-FFF2-40B4-BE49-F238E27FC236}">
                    <a16:creationId xmlns:a16="http://schemas.microsoft.com/office/drawing/2014/main" id="{D8AD65DC-937B-4B77-A414-25390C913A3B}"/>
                  </a:ext>
                </a:extLst>
              </p:cNvPr>
              <p:cNvSpPr>
                <a:spLocks noChangeShapeType="1"/>
              </p:cNvSpPr>
              <p:nvPr/>
            </p:nvSpPr>
            <p:spPr bwMode="auto">
              <a:xfrm flipV="1">
                <a:off x="3461" y="3214"/>
                <a:ext cx="455" cy="487"/>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sp>
            <p:nvSpPr>
              <p:cNvPr id="172047" name="Line 46">
                <a:extLst>
                  <a:ext uri="{FF2B5EF4-FFF2-40B4-BE49-F238E27FC236}">
                    <a16:creationId xmlns:a16="http://schemas.microsoft.com/office/drawing/2014/main" id="{48078BCB-9275-4C1A-AC72-B7DB800DB278}"/>
                  </a:ext>
                </a:extLst>
              </p:cNvPr>
              <p:cNvSpPr>
                <a:spLocks noChangeShapeType="1"/>
              </p:cNvSpPr>
              <p:nvPr/>
            </p:nvSpPr>
            <p:spPr bwMode="auto">
              <a:xfrm>
                <a:off x="3932" y="3222"/>
                <a:ext cx="628"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endParaRPr>
              </a:p>
            </p:txBody>
          </p:sp>
        </p:grpSp>
        <p:sp>
          <p:nvSpPr>
            <p:cNvPr id="172041" name="Text Box 47">
              <a:extLst>
                <a:ext uri="{FF2B5EF4-FFF2-40B4-BE49-F238E27FC236}">
                  <a16:creationId xmlns:a16="http://schemas.microsoft.com/office/drawing/2014/main" id="{3D43D72C-5471-4443-B919-B482EC9FABBC}"/>
                </a:ext>
              </a:extLst>
            </p:cNvPr>
            <p:cNvSpPr txBox="1">
              <a:spLocks noChangeArrowheads="1"/>
            </p:cNvSpPr>
            <p:nvPr/>
          </p:nvSpPr>
          <p:spPr bwMode="auto">
            <a:xfrm>
              <a:off x="3552" y="3984"/>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Ø"/>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Font typeface="Wingdings" panose="05000000000000000000" pitchFamily="2" charset="2"/>
                <a:buChar char="ü"/>
                <a:defRPr sz="2800">
                  <a:solidFill>
                    <a:srgbClr val="FFFFFF"/>
                  </a:solidFill>
                  <a:latin typeface="Times New Roman" panose="02020603050405020304" pitchFamily="18" charset="0"/>
                  <a:ea typeface="宋体" panose="02010600030101010101" pitchFamily="2" charset="-122"/>
                </a:defRPr>
              </a:lvl2pPr>
              <a:lvl3pPr marL="1143000" indent="-228600">
                <a:spcBef>
                  <a:spcPct val="20000"/>
                </a:spcBef>
                <a:buClr>
                  <a:schemeClr val="hlink"/>
                </a:buClr>
                <a:buSzPct val="65000"/>
                <a:buFont typeface="Monotype Sorts"/>
                <a:buChar char="ä"/>
                <a:defRPr sz="2400">
                  <a:solidFill>
                    <a:srgbClr val="FFFFFF"/>
                  </a:solidFill>
                  <a:latin typeface="Times New Roman" panose="02020603050405020304" pitchFamily="18" charset="0"/>
                  <a:ea typeface="宋体" panose="02010600030101010101" pitchFamily="2" charset="-122"/>
                </a:defRPr>
              </a:lvl3pPr>
              <a:lvl4pPr marL="16002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Monotype Sorts"/>
                <a:buChar char="ä"/>
                <a:defRPr sz="2000">
                  <a:solidFill>
                    <a:srgbClr val="FFFFFF"/>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a:ln>
                    <a:noFill/>
                  </a:ln>
                  <a:solidFill>
                    <a:srgbClr val="000020"/>
                  </a:solidFill>
                  <a:effectLst/>
                  <a:uLnTx/>
                  <a:uFillTx/>
                  <a:latin typeface="Arial" panose="020B0604020202020204" pitchFamily="34" charset="0"/>
                  <a:ea typeface="宋体" panose="02010600030101010101" pitchFamily="2" charset="-122"/>
                  <a:cs typeface="+mn-cs"/>
                </a:rPr>
                <a:t>看跌期权空头</a:t>
              </a:r>
            </a:p>
          </p:txBody>
        </p:sp>
      </p:grpSp>
    </p:spTree>
    <p:extLst>
      <p:ext uri="{BB962C8B-B14F-4D97-AF65-F5344CB8AC3E}">
        <p14:creationId xmlns:p14="http://schemas.microsoft.com/office/powerpoint/2010/main" val="584788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00420"/>
                                        </p:tgtEl>
                                        <p:attrNameLst>
                                          <p:attrName>style.visibility</p:attrName>
                                        </p:attrNameLst>
                                      </p:cBhvr>
                                      <p:to>
                                        <p:strVal val="visible"/>
                                      </p:to>
                                    </p:set>
                                    <p:animEffect transition="in" filter="barn(inVertical)">
                                      <p:cBhvr>
                                        <p:cTn id="7" dur="500"/>
                                        <p:tgtEl>
                                          <p:spTgt spid="70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700431"/>
                                        </p:tgtEl>
                                        <p:attrNameLst>
                                          <p:attrName>style.visibility</p:attrName>
                                        </p:attrNameLst>
                                      </p:cBhvr>
                                      <p:to>
                                        <p:strVal val="visible"/>
                                      </p:to>
                                    </p:set>
                                    <p:anim calcmode="lin" valueType="num">
                                      <p:cBhvr additive="base">
                                        <p:cTn id="12" dur="500" fill="hold"/>
                                        <p:tgtEl>
                                          <p:spTgt spid="700431"/>
                                        </p:tgtEl>
                                        <p:attrNameLst>
                                          <p:attrName>ppt_x</p:attrName>
                                        </p:attrNameLst>
                                      </p:cBhvr>
                                      <p:tavLst>
                                        <p:tav tm="0">
                                          <p:val>
                                            <p:strVal val="1+#ppt_w/2"/>
                                          </p:val>
                                        </p:tav>
                                        <p:tav tm="100000">
                                          <p:val>
                                            <p:strVal val="#ppt_x"/>
                                          </p:val>
                                        </p:tav>
                                      </p:tavLst>
                                    </p:anim>
                                    <p:anim calcmode="lin" valueType="num">
                                      <p:cBhvr additive="base">
                                        <p:cTn id="13" dur="500" fill="hold"/>
                                        <p:tgtEl>
                                          <p:spTgt spid="7004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700442"/>
                                        </p:tgtEl>
                                        <p:attrNameLst>
                                          <p:attrName>style.visibility</p:attrName>
                                        </p:attrNameLst>
                                      </p:cBhvr>
                                      <p:to>
                                        <p:strVal val="visible"/>
                                      </p:to>
                                    </p:set>
                                    <p:anim calcmode="lin" valueType="num">
                                      <p:cBhvr additive="base">
                                        <p:cTn id="18" dur="500" fill="hold"/>
                                        <p:tgtEl>
                                          <p:spTgt spid="700442"/>
                                        </p:tgtEl>
                                        <p:attrNameLst>
                                          <p:attrName>ppt_x</p:attrName>
                                        </p:attrNameLst>
                                      </p:cBhvr>
                                      <p:tavLst>
                                        <p:tav tm="0">
                                          <p:val>
                                            <p:strVal val="0-#ppt_w/2"/>
                                          </p:val>
                                        </p:tav>
                                        <p:tav tm="100000">
                                          <p:val>
                                            <p:strVal val="#ppt_x"/>
                                          </p:val>
                                        </p:tav>
                                      </p:tavLst>
                                    </p:anim>
                                    <p:anim calcmode="lin" valueType="num">
                                      <p:cBhvr additive="base">
                                        <p:cTn id="19" dur="500" fill="hold"/>
                                        <p:tgtEl>
                                          <p:spTgt spid="70044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700453"/>
                                        </p:tgtEl>
                                        <p:attrNameLst>
                                          <p:attrName>style.visibility</p:attrName>
                                        </p:attrNameLst>
                                      </p:cBhvr>
                                      <p:to>
                                        <p:strVal val="visible"/>
                                      </p:to>
                                    </p:set>
                                    <p:anim calcmode="lin" valueType="num">
                                      <p:cBhvr additive="base">
                                        <p:cTn id="24" dur="500" fill="hold"/>
                                        <p:tgtEl>
                                          <p:spTgt spid="700453"/>
                                        </p:tgtEl>
                                        <p:attrNameLst>
                                          <p:attrName>ppt_x</p:attrName>
                                        </p:attrNameLst>
                                      </p:cBhvr>
                                      <p:tavLst>
                                        <p:tav tm="0">
                                          <p:val>
                                            <p:strVal val="1+#ppt_w/2"/>
                                          </p:val>
                                        </p:tav>
                                        <p:tav tm="100000">
                                          <p:val>
                                            <p:strVal val="#ppt_x"/>
                                          </p:val>
                                        </p:tav>
                                      </p:tavLst>
                                    </p:anim>
                                    <p:anim calcmode="lin" valueType="num">
                                      <p:cBhvr additive="base">
                                        <p:cTn id="25" dur="500" fill="hold"/>
                                        <p:tgtEl>
                                          <p:spTgt spid="700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gmt">
  <a:themeElements>
    <a:clrScheme name="">
      <a:dk1>
        <a:srgbClr val="000020"/>
      </a:dk1>
      <a:lt1>
        <a:srgbClr val="FFFFFF"/>
      </a:lt1>
      <a:dk2>
        <a:srgbClr val="0000FF"/>
      </a:dk2>
      <a:lt2>
        <a:srgbClr val="00CECE"/>
      </a:lt2>
      <a:accent1>
        <a:srgbClr val="A0A0A0"/>
      </a:accent1>
      <a:accent2>
        <a:srgbClr val="FF8000"/>
      </a:accent2>
      <a:accent3>
        <a:srgbClr val="AAAAFF"/>
      </a:accent3>
      <a:accent4>
        <a:srgbClr val="DADADA"/>
      </a:accent4>
      <a:accent5>
        <a:srgbClr val="CDCDCD"/>
      </a:accent5>
      <a:accent6>
        <a:srgbClr val="E77300"/>
      </a:accent6>
      <a:hlink>
        <a:srgbClr val="C000C0"/>
      </a:hlink>
      <a:folHlink>
        <a:srgbClr val="8080FF"/>
      </a:folHlink>
    </a:clrScheme>
    <a:fontScheme name="mgmt">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gm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gm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gm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gm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gm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gm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gm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TotalTime>
  <Words>2845</Words>
  <Application>Microsoft Office PowerPoint</Application>
  <PresentationFormat>宽屏</PresentationFormat>
  <Paragraphs>448</Paragraphs>
  <Slides>33</Slides>
  <Notes>18</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4</vt:i4>
      </vt:variant>
      <vt:variant>
        <vt:lpstr>幻灯片标题</vt:lpstr>
      </vt:variant>
      <vt:variant>
        <vt:i4>33</vt:i4>
      </vt:variant>
    </vt:vector>
  </HeadingPairs>
  <TitlesOfParts>
    <vt:vector size="56" baseType="lpstr">
      <vt:lpstr>Monotype Sorts</vt:lpstr>
      <vt:lpstr>N Helvetica Narrow</vt:lpstr>
      <vt:lpstr>time</vt:lpstr>
      <vt:lpstr>ZapfDingbats</vt:lpstr>
      <vt:lpstr>等线</vt:lpstr>
      <vt:lpstr>黑体</vt:lpstr>
      <vt:lpstr>华文宋体</vt:lpstr>
      <vt:lpstr>华文细黑</vt:lpstr>
      <vt:lpstr>楷体_GB2312</vt:lpstr>
      <vt:lpstr>宋体</vt:lpstr>
      <vt:lpstr>Arial</vt:lpstr>
      <vt:lpstr>Cambria</vt:lpstr>
      <vt:lpstr>Cambria Math</vt:lpstr>
      <vt:lpstr>Symbol</vt:lpstr>
      <vt:lpstr>Tahoma</vt:lpstr>
      <vt:lpstr>Times New Roman</vt:lpstr>
      <vt:lpstr>Wingdings</vt:lpstr>
      <vt:lpstr>2_管理学院</vt:lpstr>
      <vt:lpstr>mgmt</vt:lpstr>
      <vt:lpstr>Image</vt:lpstr>
      <vt:lpstr>公式</vt:lpstr>
      <vt:lpstr>Equation</vt:lpstr>
      <vt:lpstr>Worksheet</vt:lpstr>
      <vt:lpstr>第15章 期权和或有要求权市场</vt:lpstr>
      <vt:lpstr>期权概念</vt:lpstr>
      <vt:lpstr>期权主要术语</vt:lpstr>
      <vt:lpstr>期权与期货的区别与联系</vt:lpstr>
      <vt:lpstr>期权品种划分</vt:lpstr>
      <vt:lpstr>奇异期权/新型期权（exotic options），</vt:lpstr>
      <vt:lpstr>到期日看涨期权的价值= max(ST-E,0)</vt:lpstr>
      <vt:lpstr>到期日看跌期权的价值= max(E-ST,0)</vt:lpstr>
      <vt:lpstr>各类期权到期日收益汇总</vt:lpstr>
      <vt:lpstr>期权交易机制</vt:lpstr>
      <vt:lpstr>300ETF认购/认沽期权(T型报价)</vt:lpstr>
      <vt:lpstr>波动性与期权价格</vt:lpstr>
      <vt:lpstr>基于二叉树的期权定价</vt:lpstr>
      <vt:lpstr>二叉树期权定价：看涨期权</vt:lpstr>
      <vt:lpstr>二叉树期权定价： 合成构造看涨期权</vt:lpstr>
      <vt:lpstr>二叉树期权定价：看涨期权</vt:lpstr>
      <vt:lpstr>二叉树期权定价：看涨期权</vt:lpstr>
      <vt:lpstr>二叉树期权定价：合成型看涨期权</vt:lpstr>
      <vt:lpstr>中性定价方法</vt:lpstr>
      <vt:lpstr>二叉树期权定价：看跌期权</vt:lpstr>
      <vt:lpstr>二叉树期权定价： 合成型看跌期权</vt:lpstr>
      <vt:lpstr>二叉树期权定价：看跌期权</vt:lpstr>
      <vt:lpstr>二叉树期权定价：看跌期权</vt:lpstr>
      <vt:lpstr>布莱克-斯科尔模型（ Black-Scholes ） 二叉树模型的极限情形</vt:lpstr>
      <vt:lpstr>不支付股利的布莱克-斯科尔斯模型</vt:lpstr>
      <vt:lpstr>支付股利的布莱克-斯科尔斯模型</vt:lpstr>
      <vt:lpstr>Black-Scholes模型参数的意义</vt:lpstr>
      <vt:lpstr>Black-Scholes模型课堂练习</vt:lpstr>
      <vt:lpstr>期权的大致简易计算</vt:lpstr>
      <vt:lpstr>PowerPoint 演示文稿</vt:lpstr>
      <vt:lpstr>PowerPoint 演示文稿</vt:lpstr>
      <vt:lpstr>实物期权种类</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期权定价</dc:title>
  <dc:creator>Lenovo</dc:creator>
  <cp:lastModifiedBy>Lenovo</cp:lastModifiedBy>
  <cp:revision>176</cp:revision>
  <dcterms:created xsi:type="dcterms:W3CDTF">2020-11-14T12:29:19Z</dcterms:created>
  <dcterms:modified xsi:type="dcterms:W3CDTF">2024-11-27T15:33:04Z</dcterms:modified>
</cp:coreProperties>
</file>