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xml" ContentType="application/inkml+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51" r:id="rId2"/>
    <p:sldMasterId id="2147486920" r:id="rId3"/>
  </p:sldMasterIdLst>
  <p:notesMasterIdLst>
    <p:notesMasterId r:id="rId84"/>
  </p:notesMasterIdLst>
  <p:handoutMasterIdLst>
    <p:handoutMasterId r:id="rId85"/>
  </p:handoutMasterIdLst>
  <p:sldIdLst>
    <p:sldId id="369" r:id="rId4"/>
    <p:sldId id="871" r:id="rId5"/>
    <p:sldId id="643" r:id="rId6"/>
    <p:sldId id="1094" r:id="rId7"/>
    <p:sldId id="1102" r:id="rId8"/>
    <p:sldId id="297" r:id="rId9"/>
    <p:sldId id="276" r:id="rId10"/>
    <p:sldId id="1105" r:id="rId11"/>
    <p:sldId id="1088" r:id="rId12"/>
    <p:sldId id="551" r:id="rId13"/>
    <p:sldId id="552" r:id="rId14"/>
    <p:sldId id="1096" r:id="rId15"/>
    <p:sldId id="553" r:id="rId16"/>
    <p:sldId id="618" r:id="rId17"/>
    <p:sldId id="1089" r:id="rId18"/>
    <p:sldId id="555" r:id="rId19"/>
    <p:sldId id="772" r:id="rId20"/>
    <p:sldId id="1115" r:id="rId21"/>
    <p:sldId id="773" r:id="rId22"/>
    <p:sldId id="613" r:id="rId23"/>
    <p:sldId id="802" r:id="rId24"/>
    <p:sldId id="623" r:id="rId25"/>
    <p:sldId id="615" r:id="rId26"/>
    <p:sldId id="616" r:id="rId27"/>
    <p:sldId id="617" r:id="rId28"/>
    <p:sldId id="563" r:id="rId29"/>
    <p:sldId id="636" r:id="rId30"/>
    <p:sldId id="565" r:id="rId31"/>
    <p:sldId id="1090" r:id="rId32"/>
    <p:sldId id="624" r:id="rId33"/>
    <p:sldId id="567" r:id="rId34"/>
    <p:sldId id="791" r:id="rId35"/>
    <p:sldId id="792" r:id="rId36"/>
    <p:sldId id="793" r:id="rId37"/>
    <p:sldId id="569" r:id="rId38"/>
    <p:sldId id="570" r:id="rId39"/>
    <p:sldId id="625" r:id="rId40"/>
    <p:sldId id="577" r:id="rId41"/>
    <p:sldId id="578" r:id="rId42"/>
    <p:sldId id="579" r:id="rId43"/>
    <p:sldId id="1091" r:id="rId44"/>
    <p:sldId id="1097" r:id="rId45"/>
    <p:sldId id="580" r:id="rId46"/>
    <p:sldId id="686" r:id="rId47"/>
    <p:sldId id="1103" r:id="rId48"/>
    <p:sldId id="679" r:id="rId49"/>
    <p:sldId id="680" r:id="rId50"/>
    <p:sldId id="1092" r:id="rId51"/>
    <p:sldId id="822" r:id="rId52"/>
    <p:sldId id="1098" r:id="rId53"/>
    <p:sldId id="1099" r:id="rId54"/>
    <p:sldId id="839" r:id="rId55"/>
    <p:sldId id="840" r:id="rId56"/>
    <p:sldId id="844" r:id="rId57"/>
    <p:sldId id="841" r:id="rId58"/>
    <p:sldId id="842" r:id="rId59"/>
    <p:sldId id="843" r:id="rId60"/>
    <p:sldId id="881" r:id="rId61"/>
    <p:sldId id="1100" r:id="rId62"/>
    <p:sldId id="1116" r:id="rId63"/>
    <p:sldId id="1117" r:id="rId64"/>
    <p:sldId id="848" r:id="rId65"/>
    <p:sldId id="880" r:id="rId66"/>
    <p:sldId id="1110" r:id="rId67"/>
    <p:sldId id="1106" r:id="rId68"/>
    <p:sldId id="1108" r:id="rId69"/>
    <p:sldId id="1111" r:id="rId70"/>
    <p:sldId id="1112" r:id="rId71"/>
    <p:sldId id="1113" r:id="rId72"/>
    <p:sldId id="851" r:id="rId73"/>
    <p:sldId id="1118" r:id="rId74"/>
    <p:sldId id="877" r:id="rId75"/>
    <p:sldId id="1114" r:id="rId76"/>
    <p:sldId id="883" r:id="rId77"/>
    <p:sldId id="1028" r:id="rId78"/>
    <p:sldId id="1030" r:id="rId79"/>
    <p:sldId id="1080" r:id="rId80"/>
    <p:sldId id="1026" r:id="rId81"/>
    <p:sldId id="1027" r:id="rId82"/>
    <p:sldId id="1029" r:id="rId83"/>
  </p:sldIdLst>
  <p:sldSz cx="9144000" cy="6858000" type="overhead"/>
  <p:notesSz cx="9823450" cy="6808788"/>
  <p:defaultTextStyle>
    <a:defPPr>
      <a:defRPr lang="en-US"/>
    </a:defPPr>
    <a:lvl1pPr algn="l" rtl="0" eaLnBrk="0" fontAlgn="base" hangingPunct="0">
      <a:spcBef>
        <a:spcPct val="0"/>
      </a:spcBef>
      <a:spcAft>
        <a:spcPct val="0"/>
      </a:spcAft>
      <a:defRPr sz="2400" kern="1200">
        <a:solidFill>
          <a:schemeClr val="tx1"/>
        </a:solidFill>
        <a:latin typeface="ZapfDingbats"/>
        <a:ea typeface="+mn-ea"/>
        <a:cs typeface="+mn-cs"/>
      </a:defRPr>
    </a:lvl1pPr>
    <a:lvl2pPr marL="457200" algn="l" rtl="0" eaLnBrk="0" fontAlgn="base" hangingPunct="0">
      <a:spcBef>
        <a:spcPct val="0"/>
      </a:spcBef>
      <a:spcAft>
        <a:spcPct val="0"/>
      </a:spcAft>
      <a:defRPr sz="2400" kern="1200">
        <a:solidFill>
          <a:schemeClr val="tx1"/>
        </a:solidFill>
        <a:latin typeface="ZapfDingbats"/>
        <a:ea typeface="+mn-ea"/>
        <a:cs typeface="+mn-cs"/>
      </a:defRPr>
    </a:lvl2pPr>
    <a:lvl3pPr marL="914400" algn="l" rtl="0" eaLnBrk="0" fontAlgn="base" hangingPunct="0">
      <a:spcBef>
        <a:spcPct val="0"/>
      </a:spcBef>
      <a:spcAft>
        <a:spcPct val="0"/>
      </a:spcAft>
      <a:defRPr sz="2400" kern="1200">
        <a:solidFill>
          <a:schemeClr val="tx1"/>
        </a:solidFill>
        <a:latin typeface="ZapfDingbats"/>
        <a:ea typeface="+mn-ea"/>
        <a:cs typeface="+mn-cs"/>
      </a:defRPr>
    </a:lvl3pPr>
    <a:lvl4pPr marL="1371600" algn="l" rtl="0" eaLnBrk="0" fontAlgn="base" hangingPunct="0">
      <a:spcBef>
        <a:spcPct val="0"/>
      </a:spcBef>
      <a:spcAft>
        <a:spcPct val="0"/>
      </a:spcAft>
      <a:defRPr sz="2400" kern="1200">
        <a:solidFill>
          <a:schemeClr val="tx1"/>
        </a:solidFill>
        <a:latin typeface="ZapfDingbats"/>
        <a:ea typeface="+mn-ea"/>
        <a:cs typeface="+mn-cs"/>
      </a:defRPr>
    </a:lvl4pPr>
    <a:lvl5pPr marL="1828800" algn="l" rtl="0" eaLnBrk="0" fontAlgn="base" hangingPunct="0">
      <a:spcBef>
        <a:spcPct val="0"/>
      </a:spcBef>
      <a:spcAft>
        <a:spcPct val="0"/>
      </a:spcAft>
      <a:defRPr sz="2400" kern="1200">
        <a:solidFill>
          <a:schemeClr val="tx1"/>
        </a:solidFill>
        <a:latin typeface="ZapfDingbats"/>
        <a:ea typeface="+mn-ea"/>
        <a:cs typeface="+mn-cs"/>
      </a:defRPr>
    </a:lvl5pPr>
    <a:lvl6pPr marL="2286000" algn="l" defTabSz="914400" rtl="0" eaLnBrk="1" latinLnBrk="0" hangingPunct="1">
      <a:defRPr sz="2400" kern="1200">
        <a:solidFill>
          <a:schemeClr val="tx1"/>
        </a:solidFill>
        <a:latin typeface="ZapfDingbats"/>
        <a:ea typeface="+mn-ea"/>
        <a:cs typeface="+mn-cs"/>
      </a:defRPr>
    </a:lvl6pPr>
    <a:lvl7pPr marL="2743200" algn="l" defTabSz="914400" rtl="0" eaLnBrk="1" latinLnBrk="0" hangingPunct="1">
      <a:defRPr sz="2400" kern="1200">
        <a:solidFill>
          <a:schemeClr val="tx1"/>
        </a:solidFill>
        <a:latin typeface="ZapfDingbats"/>
        <a:ea typeface="+mn-ea"/>
        <a:cs typeface="+mn-cs"/>
      </a:defRPr>
    </a:lvl7pPr>
    <a:lvl8pPr marL="3200400" algn="l" defTabSz="914400" rtl="0" eaLnBrk="1" latinLnBrk="0" hangingPunct="1">
      <a:defRPr sz="2400" kern="1200">
        <a:solidFill>
          <a:schemeClr val="tx1"/>
        </a:solidFill>
        <a:latin typeface="ZapfDingbats"/>
        <a:ea typeface="+mn-ea"/>
        <a:cs typeface="+mn-cs"/>
      </a:defRPr>
    </a:lvl8pPr>
    <a:lvl9pPr marL="3657600" algn="l" defTabSz="914400" rtl="0" eaLnBrk="1" latinLnBrk="0" hangingPunct="1">
      <a:defRPr sz="2400" kern="1200">
        <a:solidFill>
          <a:schemeClr val="tx1"/>
        </a:solidFill>
        <a:latin typeface="ZapfDingbats"/>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5">
          <p15:clr>
            <a:srgbClr val="A4A3A4"/>
          </p15:clr>
        </p15:guide>
        <p15:guide id="2" pos="309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FF"/>
    <a:srgbClr val="0000FF"/>
    <a:srgbClr val="C0C0C0"/>
    <a:srgbClr val="0000CC"/>
    <a:srgbClr val="003399"/>
    <a:srgbClr val="FF6600"/>
    <a:srgbClr val="FF33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47" autoAdjust="0"/>
    <p:restoredTop sz="93179" autoAdjust="0"/>
  </p:normalViewPr>
  <p:slideViewPr>
    <p:cSldViewPr>
      <p:cViewPr varScale="1">
        <p:scale>
          <a:sx n="82" d="100"/>
          <a:sy n="82" d="100"/>
        </p:scale>
        <p:origin x="1074" y="48"/>
      </p:cViewPr>
      <p:guideLst>
        <p:guide orient="horz" pos="2160"/>
        <p:guide pos="2880"/>
      </p:guideLst>
    </p:cSldViewPr>
  </p:slideViewPr>
  <p:outlineViewPr>
    <p:cViewPr>
      <p:scale>
        <a:sx n="33" d="100"/>
        <a:sy n="33" d="100"/>
      </p:scale>
      <p:origin x="0" y="-2004"/>
    </p:cViewPr>
  </p:outlineViewPr>
  <p:notesTextViewPr>
    <p:cViewPr>
      <p:scale>
        <a:sx n="100" d="100"/>
        <a:sy n="100" d="100"/>
      </p:scale>
      <p:origin x="0" y="0"/>
    </p:cViewPr>
  </p:notesTextViewPr>
  <p:sorterViewPr>
    <p:cViewPr>
      <p:scale>
        <a:sx n="100" d="100"/>
        <a:sy n="100" d="100"/>
      </p:scale>
      <p:origin x="0" y="1212"/>
    </p:cViewPr>
  </p:sorterViewPr>
  <p:notesViewPr>
    <p:cSldViewPr>
      <p:cViewPr varScale="1">
        <p:scale>
          <a:sx n="65" d="100"/>
          <a:sy n="65" d="100"/>
        </p:scale>
        <p:origin x="-912" y="-96"/>
      </p:cViewPr>
      <p:guideLst>
        <p:guide orient="horz" pos="2145"/>
        <p:guide pos="3093"/>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notesMaster" Target="notesMasters/notesMaster1.xml"/><Relationship Id="rId89" Type="http://schemas.openxmlformats.org/officeDocument/2006/relationships/tableStyles" Target="tableStyle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handoutMaster" Target="handoutMasters/handoutMaster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viewProps" Target="view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1DBB382D-0139-47B3-8487-5C5B0A6C5306}"/>
              </a:ext>
            </a:extLst>
          </p:cNvPr>
          <p:cNvSpPr>
            <a:spLocks noGrp="1" noChangeArrowheads="1"/>
          </p:cNvSpPr>
          <p:nvPr>
            <p:ph type="hdr" sz="quarter"/>
          </p:nvPr>
        </p:nvSpPr>
        <p:spPr bwMode="auto">
          <a:xfrm>
            <a:off x="0" y="0"/>
            <a:ext cx="4256088" cy="339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spcBef>
                <a:spcPct val="20000"/>
              </a:spcBef>
              <a:defRPr sz="1200">
                <a:latin typeface="Tahoma" pitchFamily="34" charset="0"/>
              </a:defRPr>
            </a:lvl1pPr>
          </a:lstStyle>
          <a:p>
            <a:pPr>
              <a:defRPr/>
            </a:pPr>
            <a:r>
              <a:rPr lang="zh-CN" altLang="en-US"/>
              <a:t>"</a:t>
            </a:r>
            <a:r>
              <a:rPr lang="en-US" altLang="zh-CN"/>
              <a:t>Finance" Bodie and Merton</a:t>
            </a:r>
          </a:p>
        </p:txBody>
      </p:sp>
      <p:sp>
        <p:nvSpPr>
          <p:cNvPr id="4099" name="Rectangle 3">
            <a:extLst>
              <a:ext uri="{FF2B5EF4-FFF2-40B4-BE49-F238E27FC236}">
                <a16:creationId xmlns:a16="http://schemas.microsoft.com/office/drawing/2014/main" id="{C689D31C-1CE2-4D3E-8F59-63F257301C59}"/>
              </a:ext>
            </a:extLst>
          </p:cNvPr>
          <p:cNvSpPr>
            <a:spLocks noGrp="1" noChangeArrowheads="1"/>
          </p:cNvSpPr>
          <p:nvPr>
            <p:ph type="dt" sz="quarter" idx="1"/>
          </p:nvPr>
        </p:nvSpPr>
        <p:spPr bwMode="auto">
          <a:xfrm>
            <a:off x="5567363" y="0"/>
            <a:ext cx="4256087" cy="339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spcBef>
                <a:spcPct val="20000"/>
              </a:spcBef>
              <a:defRPr sz="1200">
                <a:latin typeface="Tahoma" pitchFamily="34" charset="0"/>
              </a:defRPr>
            </a:lvl1pPr>
          </a:lstStyle>
          <a:p>
            <a:pPr>
              <a:defRPr/>
            </a:pPr>
            <a:endParaRPr lang="en-US" altLang="zh-CN"/>
          </a:p>
        </p:txBody>
      </p:sp>
      <p:sp>
        <p:nvSpPr>
          <p:cNvPr id="4101" name="Rectangle 5">
            <a:extLst>
              <a:ext uri="{FF2B5EF4-FFF2-40B4-BE49-F238E27FC236}">
                <a16:creationId xmlns:a16="http://schemas.microsoft.com/office/drawing/2014/main" id="{6564A613-0322-47CA-9507-63992D816B51}"/>
              </a:ext>
            </a:extLst>
          </p:cNvPr>
          <p:cNvSpPr>
            <a:spLocks noGrp="1" noChangeArrowheads="1"/>
          </p:cNvSpPr>
          <p:nvPr>
            <p:ph type="sldNum" sz="quarter" idx="3"/>
          </p:nvPr>
        </p:nvSpPr>
        <p:spPr bwMode="auto">
          <a:xfrm>
            <a:off x="5567363" y="6469063"/>
            <a:ext cx="4256087" cy="33972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spcBef>
                <a:spcPct val="20000"/>
              </a:spcBef>
              <a:defRPr sz="1200">
                <a:latin typeface="Tahoma" panose="020B0604030504040204" pitchFamily="34" charset="0"/>
              </a:defRPr>
            </a:lvl1pPr>
          </a:lstStyle>
          <a:p>
            <a:pPr>
              <a:defRPr/>
            </a:pPr>
            <a:fld id="{1B588023-E780-4BBB-91E0-306BEDE44ACC}"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2-25T04:51:51.281"/>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0 0,'1'0,"1"0,-1 1,1-1,-1 0,0 1,1-1,-1 0,0 1,0 0,1-1,-1 1,0 0,0 0,0-1,0 1,0 0,0 0,0 0,0 0,0 1,0-1,-1 0,1 0,1 3,1 3,-1 0,1 1,1 10,-1-6,32 124,51 207,-16 3,-32-65,16 582,-48 10,-6-785,-1 364,7 1164,-2-1316,22 747,-11-803,6-52,-12-132,22 71,-21-98,2 0,1 0,25 44,-24-54,0-1,1-1,2-1,0 0,28 25,-11-18,0-1,2-2,0-1,2-2,0-2,42 15,24 3,125 26,347 52,17-34,-160-39,66-7,777 8,-8-36,-961-8,-97-1,-151 1,79-2,-108-1,-30 4,0 0,0 0,0 0,1 0,-1 0,0 0,0-1,1 1,-1 0,0 0,0 0,0 0,1 0,-1 0,0-1,0 1,0 0,1 0,-1 0,0 0,0-1,0 1,0 0,0 0,1 0,-1-1,0 1,0 0,0 0,0-1,0 1,0 0,0 0,0-1,0 1,0 0,0 0,0-1,-7-6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D39107E9-5B44-4B25-AC22-729EDEF3C184}"/>
              </a:ext>
            </a:extLst>
          </p:cNvPr>
          <p:cNvSpPr>
            <a:spLocks noGrp="1" noChangeArrowheads="1"/>
          </p:cNvSpPr>
          <p:nvPr>
            <p:ph type="hdr" sz="quarter"/>
          </p:nvPr>
        </p:nvSpPr>
        <p:spPr bwMode="auto">
          <a:xfrm>
            <a:off x="0" y="0"/>
            <a:ext cx="4256088" cy="339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a:spcBef>
                <a:spcPct val="20000"/>
              </a:spcBef>
              <a:buFontTx/>
              <a:buChar char="•"/>
              <a:defRPr sz="1200">
                <a:latin typeface="Tahoma" pitchFamily="34" charset="0"/>
              </a:defRPr>
            </a:lvl1pPr>
          </a:lstStyle>
          <a:p>
            <a:pPr>
              <a:defRPr/>
            </a:pPr>
            <a:endParaRPr lang="zh-CN" altLang="en-US"/>
          </a:p>
        </p:txBody>
      </p:sp>
      <p:sp>
        <p:nvSpPr>
          <p:cNvPr id="6147" name="Rectangle 3">
            <a:extLst>
              <a:ext uri="{FF2B5EF4-FFF2-40B4-BE49-F238E27FC236}">
                <a16:creationId xmlns:a16="http://schemas.microsoft.com/office/drawing/2014/main" id="{DE4E1D99-49A6-40FC-B632-733289268320}"/>
              </a:ext>
            </a:extLst>
          </p:cNvPr>
          <p:cNvSpPr>
            <a:spLocks noGrp="1" noRot="1" noChangeAspect="1" noChangeArrowheads="1" noTextEdit="1"/>
          </p:cNvSpPr>
          <p:nvPr>
            <p:ph type="sldImg" idx="2"/>
          </p:nvPr>
        </p:nvSpPr>
        <p:spPr bwMode="auto">
          <a:xfrm>
            <a:off x="3209925" y="511175"/>
            <a:ext cx="3403600" cy="2552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a:extLst>
              <a:ext uri="{FF2B5EF4-FFF2-40B4-BE49-F238E27FC236}">
                <a16:creationId xmlns:a16="http://schemas.microsoft.com/office/drawing/2014/main" id="{7A8F7C51-EA65-4A78-A1F5-582F1F2D5260}"/>
              </a:ext>
            </a:extLst>
          </p:cNvPr>
          <p:cNvSpPr>
            <a:spLocks noGrp="1" noChangeArrowheads="1"/>
          </p:cNvSpPr>
          <p:nvPr>
            <p:ph type="body" sz="quarter" idx="3"/>
          </p:nvPr>
        </p:nvSpPr>
        <p:spPr bwMode="auto">
          <a:xfrm>
            <a:off x="1308100" y="3233738"/>
            <a:ext cx="7207250" cy="306387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3" name="Rectangle 5">
            <a:extLst>
              <a:ext uri="{FF2B5EF4-FFF2-40B4-BE49-F238E27FC236}">
                <a16:creationId xmlns:a16="http://schemas.microsoft.com/office/drawing/2014/main" id="{4360AC60-68D2-4995-AC42-17A1765643D1}"/>
              </a:ext>
            </a:extLst>
          </p:cNvPr>
          <p:cNvSpPr>
            <a:spLocks noGrp="1" noChangeArrowheads="1"/>
          </p:cNvSpPr>
          <p:nvPr>
            <p:ph type="dt" idx="1"/>
          </p:nvPr>
        </p:nvSpPr>
        <p:spPr bwMode="auto">
          <a:xfrm>
            <a:off x="5567363" y="0"/>
            <a:ext cx="4256087" cy="339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a:spcBef>
                <a:spcPct val="20000"/>
              </a:spcBef>
              <a:buFontTx/>
              <a:buChar char="•"/>
              <a:defRPr sz="1200">
                <a:latin typeface="Tahoma" pitchFamily="34" charset="0"/>
              </a:defRPr>
            </a:lvl1pPr>
          </a:lstStyle>
          <a:p>
            <a:pPr>
              <a:defRPr/>
            </a:pPr>
            <a:endParaRPr lang="en-US" altLang="zh-CN"/>
          </a:p>
        </p:txBody>
      </p:sp>
      <p:sp>
        <p:nvSpPr>
          <p:cNvPr id="2054" name="Rectangle 6">
            <a:extLst>
              <a:ext uri="{FF2B5EF4-FFF2-40B4-BE49-F238E27FC236}">
                <a16:creationId xmlns:a16="http://schemas.microsoft.com/office/drawing/2014/main" id="{9D5C1E54-E44C-4756-B551-06D8CC05CA05}"/>
              </a:ext>
            </a:extLst>
          </p:cNvPr>
          <p:cNvSpPr>
            <a:spLocks noGrp="1" noChangeArrowheads="1"/>
          </p:cNvSpPr>
          <p:nvPr>
            <p:ph type="ftr" sz="quarter" idx="4"/>
          </p:nvPr>
        </p:nvSpPr>
        <p:spPr bwMode="auto">
          <a:xfrm>
            <a:off x="0" y="6469063"/>
            <a:ext cx="4256088" cy="33972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l">
              <a:spcBef>
                <a:spcPct val="20000"/>
              </a:spcBef>
              <a:buFontTx/>
              <a:buChar char="•"/>
              <a:defRPr sz="1200">
                <a:latin typeface="Tahoma" pitchFamily="34" charset="0"/>
              </a:defRPr>
            </a:lvl1pPr>
          </a:lstStyle>
          <a:p>
            <a:pPr>
              <a:defRPr/>
            </a:pPr>
            <a:endParaRPr lang="en-US" altLang="zh-CN"/>
          </a:p>
        </p:txBody>
      </p:sp>
      <p:sp>
        <p:nvSpPr>
          <p:cNvPr id="2055" name="Rectangle 7">
            <a:extLst>
              <a:ext uri="{FF2B5EF4-FFF2-40B4-BE49-F238E27FC236}">
                <a16:creationId xmlns:a16="http://schemas.microsoft.com/office/drawing/2014/main" id="{C972DC83-E8F0-4E64-B3C5-375D576E2CB4}"/>
              </a:ext>
            </a:extLst>
          </p:cNvPr>
          <p:cNvSpPr>
            <a:spLocks noGrp="1" noChangeArrowheads="1"/>
          </p:cNvSpPr>
          <p:nvPr>
            <p:ph type="sldNum" sz="quarter" idx="5"/>
          </p:nvPr>
        </p:nvSpPr>
        <p:spPr bwMode="auto">
          <a:xfrm>
            <a:off x="5567363" y="6469063"/>
            <a:ext cx="4256087" cy="33972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a:spcBef>
                <a:spcPct val="20000"/>
              </a:spcBef>
              <a:buFontTx/>
              <a:buChar char="•"/>
              <a:defRPr sz="1200">
                <a:latin typeface="Tahoma" panose="020B0604030504040204" pitchFamily="34" charset="0"/>
              </a:defRPr>
            </a:lvl1pPr>
          </a:lstStyle>
          <a:p>
            <a:pPr>
              <a:defRPr/>
            </a:pPr>
            <a:fld id="{4DDA19CF-25DF-4FB7-8600-48A394D3BCE0}"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a:extLst>
              <a:ext uri="{FF2B5EF4-FFF2-40B4-BE49-F238E27FC236}">
                <a16:creationId xmlns:a16="http://schemas.microsoft.com/office/drawing/2014/main" id="{35DF63C1-12CD-433F-86FC-B2F8549FB4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fld id="{C562A395-5504-41A8-BB3C-02FD623441B2}" type="slidenum">
              <a:rPr lang="zh-CN" altLang="en-US" sz="1200" smtClean="0">
                <a:latin typeface="Tahoma" panose="020B0604030504040204" pitchFamily="34" charset="0"/>
              </a:rPr>
              <a:pPr/>
              <a:t>1</a:t>
            </a:fld>
            <a:endParaRPr lang="en-US" altLang="zh-CN" sz="1200">
              <a:latin typeface="Tahoma" panose="020B0604030504040204" pitchFamily="34" charset="0"/>
            </a:endParaRPr>
          </a:p>
        </p:txBody>
      </p:sp>
      <p:sp>
        <p:nvSpPr>
          <p:cNvPr id="9219" name="Rectangle 2">
            <a:extLst>
              <a:ext uri="{FF2B5EF4-FFF2-40B4-BE49-F238E27FC236}">
                <a16:creationId xmlns:a16="http://schemas.microsoft.com/office/drawing/2014/main" id="{ACCEEFF9-220A-40AA-9790-210965942F35}"/>
              </a:ext>
            </a:extLst>
          </p:cNvPr>
          <p:cNvSpPr>
            <a:spLocks noGrp="1" noRot="1" noChangeAspect="1" noChangeArrowheads="1" noTextEdit="1"/>
          </p:cNvSpPr>
          <p:nvPr>
            <p:ph type="sldImg"/>
          </p:nvPr>
        </p:nvSpPr>
        <p:spPr>
          <a:ln cap="flat"/>
        </p:spPr>
      </p:sp>
      <p:sp>
        <p:nvSpPr>
          <p:cNvPr id="9220" name="Rectangle 3">
            <a:extLst>
              <a:ext uri="{FF2B5EF4-FFF2-40B4-BE49-F238E27FC236}">
                <a16:creationId xmlns:a16="http://schemas.microsoft.com/office/drawing/2014/main" id="{3C246D95-0D74-4978-A5A5-38C32AE46944}"/>
              </a:ext>
            </a:extLst>
          </p:cNvPr>
          <p:cNvSpPr>
            <a:spLocks noGrp="1" noChangeArrowheads="1"/>
          </p:cNvSpPr>
          <p:nvPr>
            <p:ph type="body" idx="1"/>
          </p:nvPr>
        </p:nvSpPr>
        <p:spPr>
          <a:xfrm>
            <a:off x="1309688" y="3233738"/>
            <a:ext cx="7204075" cy="30638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9" tIns="46030" rIns="92059" bIns="46030"/>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1D40FEFF-27F0-4D85-9FDB-760C2FE513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fld id="{7792E023-8CCE-4E4C-9910-7662608B8C70}" type="slidenum">
              <a:rPr lang="zh-CN" altLang="en-US" sz="1200" smtClean="0">
                <a:latin typeface="Tahoma" panose="020B0604030504040204" pitchFamily="34" charset="0"/>
              </a:rPr>
              <a:pPr/>
              <a:t>28</a:t>
            </a:fld>
            <a:endParaRPr lang="en-US" altLang="zh-CN" sz="1200">
              <a:latin typeface="Tahoma" panose="020B0604030504040204" pitchFamily="34" charset="0"/>
            </a:endParaRPr>
          </a:p>
        </p:txBody>
      </p:sp>
      <p:sp>
        <p:nvSpPr>
          <p:cNvPr id="37891" name="Rectangle 2">
            <a:extLst>
              <a:ext uri="{FF2B5EF4-FFF2-40B4-BE49-F238E27FC236}">
                <a16:creationId xmlns:a16="http://schemas.microsoft.com/office/drawing/2014/main" id="{764D7998-8220-4309-B58A-5B3315E49CBF}"/>
              </a:ext>
            </a:extLst>
          </p:cNvPr>
          <p:cNvSpPr>
            <a:spLocks noGrp="1" noRot="1" noChangeAspect="1" noChangeArrowheads="1" noTextEdit="1"/>
          </p:cNvSpPr>
          <p:nvPr>
            <p:ph type="sldImg"/>
          </p:nvPr>
        </p:nvSpPr>
        <p:spPr>
          <a:ln cap="flat"/>
        </p:spPr>
      </p:sp>
      <p:sp>
        <p:nvSpPr>
          <p:cNvPr id="37892" name="Rectangle 3">
            <a:extLst>
              <a:ext uri="{FF2B5EF4-FFF2-40B4-BE49-F238E27FC236}">
                <a16:creationId xmlns:a16="http://schemas.microsoft.com/office/drawing/2014/main" id="{7272A0AE-B71F-4D82-ABD5-11969CBA85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7309EBD9-C65B-4636-B0F6-95A7355F444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fld id="{825C8F9B-C05B-49D8-871E-8E5957DA2F32}" type="slidenum">
              <a:rPr lang="zh-CN" altLang="en-US" sz="1200" smtClean="0">
                <a:latin typeface="Tahoma" panose="020B0604030504040204" pitchFamily="34" charset="0"/>
              </a:rPr>
              <a:pPr/>
              <a:t>35</a:t>
            </a:fld>
            <a:endParaRPr lang="en-US" altLang="zh-CN" sz="1200">
              <a:latin typeface="Tahoma" panose="020B0604030504040204" pitchFamily="34" charset="0"/>
            </a:endParaRPr>
          </a:p>
        </p:txBody>
      </p:sp>
      <p:sp>
        <p:nvSpPr>
          <p:cNvPr id="45059" name="Rectangle 2">
            <a:extLst>
              <a:ext uri="{FF2B5EF4-FFF2-40B4-BE49-F238E27FC236}">
                <a16:creationId xmlns:a16="http://schemas.microsoft.com/office/drawing/2014/main" id="{5AF79C66-F49F-4727-859B-4CA0B98FAD77}"/>
              </a:ext>
            </a:extLst>
          </p:cNvPr>
          <p:cNvSpPr>
            <a:spLocks noGrp="1" noRot="1" noChangeAspect="1" noChangeArrowheads="1" noTextEdit="1"/>
          </p:cNvSpPr>
          <p:nvPr>
            <p:ph type="sldImg"/>
          </p:nvPr>
        </p:nvSpPr>
        <p:spPr>
          <a:solidFill>
            <a:srgbClr val="FFFFFF"/>
          </a:solidFill>
          <a:ln cap="flat"/>
        </p:spPr>
      </p:sp>
      <p:sp>
        <p:nvSpPr>
          <p:cNvPr id="45060" name="Rectangle 3">
            <a:extLst>
              <a:ext uri="{FF2B5EF4-FFF2-40B4-BE49-F238E27FC236}">
                <a16:creationId xmlns:a16="http://schemas.microsoft.com/office/drawing/2014/main" id="{97AE47D5-9E00-4C28-9415-A023B2627D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4DDA19CF-25DF-4FB7-8600-48A394D3BCE0}" type="slidenum">
              <a:rPr lang="zh-CN" altLang="en-US" smtClean="0"/>
              <a:pPr>
                <a:defRPr/>
              </a:pPr>
              <a:t>42</a:t>
            </a:fld>
            <a:endParaRPr lang="en-US" altLang="zh-CN"/>
          </a:p>
        </p:txBody>
      </p:sp>
    </p:spTree>
    <p:extLst>
      <p:ext uri="{BB962C8B-B14F-4D97-AF65-F5344CB8AC3E}">
        <p14:creationId xmlns:p14="http://schemas.microsoft.com/office/powerpoint/2010/main" val="8825148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a:extLst>
              <a:ext uri="{FF2B5EF4-FFF2-40B4-BE49-F238E27FC236}">
                <a16:creationId xmlns:a16="http://schemas.microsoft.com/office/drawing/2014/main" id="{47EB1ADC-F7EC-4071-90FF-5F9FE2DF52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fld id="{CEC36B73-73C8-45C5-BA3F-40019CFA251D}" type="slidenum">
              <a:rPr lang="zh-CN" altLang="en-US" sz="1200" smtClean="0">
                <a:latin typeface="Tahoma" panose="020B0604030504040204" pitchFamily="34" charset="0"/>
              </a:rPr>
              <a:pPr/>
              <a:t>44</a:t>
            </a:fld>
            <a:endParaRPr lang="en-US" altLang="zh-CN" sz="1200">
              <a:latin typeface="Tahoma" panose="020B0604030504040204" pitchFamily="34" charset="0"/>
            </a:endParaRPr>
          </a:p>
        </p:txBody>
      </p:sp>
      <p:sp>
        <p:nvSpPr>
          <p:cNvPr id="53251" name="Rectangle 2">
            <a:extLst>
              <a:ext uri="{FF2B5EF4-FFF2-40B4-BE49-F238E27FC236}">
                <a16:creationId xmlns:a16="http://schemas.microsoft.com/office/drawing/2014/main" id="{47A22D3A-F50C-4E99-984E-5AB9CF0D2188}"/>
              </a:ext>
            </a:extLst>
          </p:cNvPr>
          <p:cNvSpPr>
            <a:spLocks noGrp="1" noRot="1" noChangeAspect="1" noChangeArrowheads="1" noTextEdit="1"/>
          </p:cNvSpPr>
          <p:nvPr>
            <p:ph type="sldImg"/>
          </p:nvPr>
        </p:nvSpPr>
        <p:spPr>
          <a:ln cap="flat"/>
        </p:spPr>
      </p:sp>
      <p:sp>
        <p:nvSpPr>
          <p:cNvPr id="53252" name="Rectangle 3">
            <a:extLst>
              <a:ext uri="{FF2B5EF4-FFF2-40B4-BE49-F238E27FC236}">
                <a16:creationId xmlns:a16="http://schemas.microsoft.com/office/drawing/2014/main" id="{141ADA4A-95B7-49AF-BC37-5908EA9695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30339B3A-068A-45FB-BA49-724A2FADBBC2}"/>
              </a:ext>
            </a:extLst>
          </p:cNvPr>
          <p:cNvSpPr txBox="1">
            <a:spLocks noGrp="1" noChangeArrowheads="1"/>
          </p:cNvSpPr>
          <p:nvPr/>
        </p:nvSpPr>
        <p:spPr bwMode="auto">
          <a:xfrm>
            <a:off x="5567363" y="6469063"/>
            <a:ext cx="42560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b"/>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r">
              <a:spcBef>
                <a:spcPct val="20000"/>
              </a:spcBef>
              <a:buFontTx/>
              <a:buChar char="•"/>
            </a:pPr>
            <a:fld id="{77050075-457B-443B-8721-7DAF871D0069}" type="slidenum">
              <a:rPr lang="zh-CN" altLang="en-US" sz="1200">
                <a:latin typeface="Tahoma" panose="020B0604030504040204" pitchFamily="34" charset="0"/>
              </a:rPr>
              <a:pPr algn="r">
                <a:spcBef>
                  <a:spcPct val="20000"/>
                </a:spcBef>
                <a:buFontTx/>
                <a:buChar char="•"/>
              </a:pPr>
              <a:t>52</a:t>
            </a:fld>
            <a:endParaRPr lang="en-US" altLang="zh-CN" sz="1200">
              <a:latin typeface="Tahoma" panose="020B0604030504040204" pitchFamily="34" charset="0"/>
            </a:endParaRPr>
          </a:p>
        </p:txBody>
      </p:sp>
      <p:sp>
        <p:nvSpPr>
          <p:cNvPr id="58371" name="Rectangle 2">
            <a:extLst>
              <a:ext uri="{FF2B5EF4-FFF2-40B4-BE49-F238E27FC236}">
                <a16:creationId xmlns:a16="http://schemas.microsoft.com/office/drawing/2014/main" id="{1AB82A7C-8182-4084-A84E-22D0BC513B9F}"/>
              </a:ext>
            </a:extLst>
          </p:cNvPr>
          <p:cNvSpPr>
            <a:spLocks noGrp="1" noRot="1" noChangeAspect="1" noChangeArrowheads="1" noTextEdit="1"/>
          </p:cNvSpPr>
          <p:nvPr>
            <p:ph type="sldImg"/>
          </p:nvPr>
        </p:nvSpPr>
        <p:spPr>
          <a:ln cap="flat"/>
        </p:spPr>
      </p:sp>
      <p:sp>
        <p:nvSpPr>
          <p:cNvPr id="58372" name="Rectangle 3">
            <a:extLst>
              <a:ext uri="{FF2B5EF4-FFF2-40B4-BE49-F238E27FC236}">
                <a16:creationId xmlns:a16="http://schemas.microsoft.com/office/drawing/2014/main" id="{24FDF3D3-DB17-49FD-9253-707F453FB5C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A1F11FBD-A8ED-4E98-9D1B-3CB5EB3C12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fld id="{07CA189D-63F6-4C1C-B786-1E4AF0CC0EB1}" type="slidenum">
              <a:rPr lang="zh-CN" altLang="en-US" sz="1200" smtClean="0">
                <a:latin typeface="Tahoma" panose="020B0604030504040204" pitchFamily="34" charset="0"/>
              </a:rPr>
              <a:pPr/>
              <a:t>55</a:t>
            </a:fld>
            <a:endParaRPr lang="en-US" altLang="zh-CN" sz="1200">
              <a:latin typeface="Tahoma" panose="020B0604030504040204" pitchFamily="34" charset="0"/>
            </a:endParaRPr>
          </a:p>
        </p:txBody>
      </p:sp>
      <p:sp>
        <p:nvSpPr>
          <p:cNvPr id="62467" name="Rectangle 2">
            <a:extLst>
              <a:ext uri="{FF2B5EF4-FFF2-40B4-BE49-F238E27FC236}">
                <a16:creationId xmlns:a16="http://schemas.microsoft.com/office/drawing/2014/main" id="{A0B08874-56A0-4B7A-8FA4-305F354D700B}"/>
              </a:ext>
            </a:extLst>
          </p:cNvPr>
          <p:cNvSpPr>
            <a:spLocks noGrp="1" noRot="1" noChangeAspect="1" noChangeArrowheads="1" noTextEdit="1"/>
          </p:cNvSpPr>
          <p:nvPr>
            <p:ph type="sldImg"/>
          </p:nvPr>
        </p:nvSpPr>
        <p:spPr>
          <a:ln cap="flat"/>
        </p:spPr>
      </p:sp>
      <p:sp>
        <p:nvSpPr>
          <p:cNvPr id="62468" name="Rectangle 3">
            <a:extLst>
              <a:ext uri="{FF2B5EF4-FFF2-40B4-BE49-F238E27FC236}">
                <a16:creationId xmlns:a16="http://schemas.microsoft.com/office/drawing/2014/main" id="{EB88DC54-A320-416D-B07A-F7AD93D57E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171DD213-C187-4727-B304-7DA1266E6EA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fld id="{A2AA5BAF-36F3-4695-A8F2-ACF6D3356748}" type="slidenum">
              <a:rPr lang="zh-CN" altLang="en-US" sz="1200" smtClean="0">
                <a:latin typeface="Tahoma" panose="020B0604030504040204" pitchFamily="34" charset="0"/>
              </a:rPr>
              <a:pPr/>
              <a:t>56</a:t>
            </a:fld>
            <a:endParaRPr lang="en-US" altLang="zh-CN" sz="1200">
              <a:latin typeface="Tahoma" panose="020B0604030504040204" pitchFamily="34" charset="0"/>
            </a:endParaRPr>
          </a:p>
        </p:txBody>
      </p:sp>
      <p:sp>
        <p:nvSpPr>
          <p:cNvPr id="64515" name="Rectangle 2">
            <a:extLst>
              <a:ext uri="{FF2B5EF4-FFF2-40B4-BE49-F238E27FC236}">
                <a16:creationId xmlns:a16="http://schemas.microsoft.com/office/drawing/2014/main" id="{AD4E9E39-621E-4F28-9987-C2C760DC05C7}"/>
              </a:ext>
            </a:extLst>
          </p:cNvPr>
          <p:cNvSpPr>
            <a:spLocks noGrp="1" noRot="1" noChangeAspect="1" noChangeArrowheads="1" noTextEdit="1"/>
          </p:cNvSpPr>
          <p:nvPr>
            <p:ph type="sldImg"/>
          </p:nvPr>
        </p:nvSpPr>
        <p:spPr>
          <a:ln cap="flat"/>
        </p:spPr>
      </p:sp>
      <p:sp>
        <p:nvSpPr>
          <p:cNvPr id="64516" name="Rectangle 3">
            <a:extLst>
              <a:ext uri="{FF2B5EF4-FFF2-40B4-BE49-F238E27FC236}">
                <a16:creationId xmlns:a16="http://schemas.microsoft.com/office/drawing/2014/main" id="{DE04A438-D9FB-4619-831D-B7B6841AFD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2C21565A-1DBD-450E-B6AA-762C6B06974C}"/>
              </a:ext>
            </a:extLst>
          </p:cNvPr>
          <p:cNvSpPr>
            <a:spLocks noGrp="1" noRot="1" noChangeAspect="1" noChangeArrowheads="1" noTextEdit="1"/>
          </p:cNvSpPr>
          <p:nvPr>
            <p:ph type="sldImg"/>
          </p:nvPr>
        </p:nvSpPr>
        <p:spPr>
          <a:ln/>
        </p:spPr>
      </p:sp>
      <p:sp>
        <p:nvSpPr>
          <p:cNvPr id="44035" name="备注占位符 2">
            <a:extLst>
              <a:ext uri="{FF2B5EF4-FFF2-40B4-BE49-F238E27FC236}">
                <a16:creationId xmlns:a16="http://schemas.microsoft.com/office/drawing/2014/main" id="{4C350872-04D2-4256-BA5F-F231FD9018A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4036" name="灯片编号占位符 3">
            <a:extLst>
              <a:ext uri="{FF2B5EF4-FFF2-40B4-BE49-F238E27FC236}">
                <a16:creationId xmlns:a16="http://schemas.microsoft.com/office/drawing/2014/main" id="{EE212387-60CF-4443-92D3-74F737D46A0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fld id="{CEAEF351-225E-49D3-92E1-03F02708C417}" type="slidenum">
              <a:rPr lang="zh-CN" altLang="en-US" sz="1200" smtClean="0">
                <a:latin typeface="Tahoma" panose="020B0604030504040204" pitchFamily="34" charset="0"/>
              </a:rPr>
              <a:pPr/>
              <a:t>64</a:t>
            </a:fld>
            <a:endParaRPr lang="en-US" altLang="zh-CN" sz="1200">
              <a:latin typeface="Tahoma" panose="020B0604030504040204" pitchFamily="34" charset="0"/>
            </a:endParaRPr>
          </a:p>
        </p:txBody>
      </p:sp>
    </p:spTree>
    <p:extLst>
      <p:ext uri="{BB962C8B-B14F-4D97-AF65-F5344CB8AC3E}">
        <p14:creationId xmlns:p14="http://schemas.microsoft.com/office/powerpoint/2010/main" val="632181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2578FC82-92E0-4385-9CD7-51D88B0277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fld id="{0D14160C-53A3-48B6-AF3A-1F9F39DDF421}" type="slidenum">
              <a:rPr lang="zh-CN" altLang="en-US" sz="1200" smtClean="0">
                <a:latin typeface="Tahoma" panose="020B0604030504040204" pitchFamily="34" charset="0"/>
              </a:rPr>
              <a:pPr/>
              <a:t>7</a:t>
            </a:fld>
            <a:endParaRPr lang="en-US" altLang="zh-CN" sz="1200">
              <a:latin typeface="Tahoma" panose="020B0604030504040204" pitchFamily="34" charset="0"/>
            </a:endParaRPr>
          </a:p>
        </p:txBody>
      </p:sp>
      <p:sp>
        <p:nvSpPr>
          <p:cNvPr id="15363" name="Rectangle 2">
            <a:extLst>
              <a:ext uri="{FF2B5EF4-FFF2-40B4-BE49-F238E27FC236}">
                <a16:creationId xmlns:a16="http://schemas.microsoft.com/office/drawing/2014/main" id="{019922F5-79D7-4DB8-B324-B3802129552F}"/>
              </a:ext>
            </a:extLst>
          </p:cNvPr>
          <p:cNvSpPr>
            <a:spLocks noGrp="1" noRot="1" noChangeAspect="1" noChangeArrowheads="1" noTextEdit="1"/>
          </p:cNvSpPr>
          <p:nvPr>
            <p:ph type="sldImg"/>
          </p:nvPr>
        </p:nvSpPr>
        <p:spPr>
          <a:ln cap="flat"/>
        </p:spPr>
      </p:sp>
      <p:sp>
        <p:nvSpPr>
          <p:cNvPr id="15364" name="Rectangle 3">
            <a:extLst>
              <a:ext uri="{FF2B5EF4-FFF2-40B4-BE49-F238E27FC236}">
                <a16:creationId xmlns:a16="http://schemas.microsoft.com/office/drawing/2014/main" id="{50DA82B3-65AE-48BC-B847-592ED1A91E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17C067BF-EAC6-41EF-8963-B4522EBE61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fld id="{E2438E8E-BCAA-4925-8D68-C8E49385983B}" type="slidenum">
              <a:rPr lang="zh-CN" altLang="en-US" sz="1200" smtClean="0">
                <a:latin typeface="Tahoma" panose="020B0604030504040204" pitchFamily="34" charset="0"/>
              </a:rPr>
              <a:pPr/>
              <a:t>10</a:t>
            </a:fld>
            <a:endParaRPr lang="en-US" altLang="zh-CN" sz="1200">
              <a:latin typeface="Tahoma" panose="020B0604030504040204" pitchFamily="34" charset="0"/>
            </a:endParaRPr>
          </a:p>
        </p:txBody>
      </p:sp>
      <p:sp>
        <p:nvSpPr>
          <p:cNvPr id="17411" name="Rectangle 2">
            <a:extLst>
              <a:ext uri="{FF2B5EF4-FFF2-40B4-BE49-F238E27FC236}">
                <a16:creationId xmlns:a16="http://schemas.microsoft.com/office/drawing/2014/main" id="{9A3A07AE-7667-4B02-A771-D73EFA9324EC}"/>
              </a:ext>
            </a:extLst>
          </p:cNvPr>
          <p:cNvSpPr>
            <a:spLocks noGrp="1" noRot="1" noChangeAspect="1" noChangeArrowheads="1" noTextEdit="1"/>
          </p:cNvSpPr>
          <p:nvPr>
            <p:ph type="sldImg"/>
          </p:nvPr>
        </p:nvSpPr>
        <p:spPr>
          <a:ln cap="flat"/>
        </p:spPr>
      </p:sp>
      <p:sp>
        <p:nvSpPr>
          <p:cNvPr id="17412" name="Rectangle 3">
            <a:extLst>
              <a:ext uri="{FF2B5EF4-FFF2-40B4-BE49-F238E27FC236}">
                <a16:creationId xmlns:a16="http://schemas.microsoft.com/office/drawing/2014/main" id="{B6A15987-21A2-4DEB-BBCE-EACE05F260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D774C97C-B1AD-4A32-BB06-74EB458CAE5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fld id="{59EC3F2A-E643-47DD-A494-69BB62579A98}" type="slidenum">
              <a:rPr lang="zh-CN" altLang="en-US" sz="1200" smtClean="0">
                <a:latin typeface="Tahoma" panose="020B0604030504040204" pitchFamily="34" charset="0"/>
              </a:rPr>
              <a:pPr/>
              <a:t>16</a:t>
            </a:fld>
            <a:endParaRPr lang="en-US" altLang="zh-CN" sz="1200">
              <a:latin typeface="Tahoma" panose="020B0604030504040204" pitchFamily="34" charset="0"/>
            </a:endParaRPr>
          </a:p>
        </p:txBody>
      </p:sp>
      <p:sp>
        <p:nvSpPr>
          <p:cNvPr id="22531" name="Rectangle 2">
            <a:extLst>
              <a:ext uri="{FF2B5EF4-FFF2-40B4-BE49-F238E27FC236}">
                <a16:creationId xmlns:a16="http://schemas.microsoft.com/office/drawing/2014/main" id="{D25F5463-DEFF-4A4C-A18A-CEF56C102439}"/>
              </a:ext>
            </a:extLst>
          </p:cNvPr>
          <p:cNvSpPr>
            <a:spLocks noGrp="1" noRot="1" noChangeAspect="1" noChangeArrowheads="1" noTextEdit="1"/>
          </p:cNvSpPr>
          <p:nvPr>
            <p:ph type="sldImg"/>
          </p:nvPr>
        </p:nvSpPr>
        <p:spPr>
          <a:ln cap="flat"/>
        </p:spPr>
      </p:sp>
      <p:sp>
        <p:nvSpPr>
          <p:cNvPr id="22532" name="Rectangle 3">
            <a:extLst>
              <a:ext uri="{FF2B5EF4-FFF2-40B4-BE49-F238E27FC236}">
                <a16:creationId xmlns:a16="http://schemas.microsoft.com/office/drawing/2014/main" id="{AC1C9F05-C56E-4428-B1E9-3A4C91026A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a:extLst>
              <a:ext uri="{FF2B5EF4-FFF2-40B4-BE49-F238E27FC236}">
                <a16:creationId xmlns:a16="http://schemas.microsoft.com/office/drawing/2014/main" id="{67AAA354-C354-4E60-BB3A-2A6E19EC5B3D}"/>
              </a:ext>
            </a:extLst>
          </p:cNvPr>
          <p:cNvSpPr>
            <a:spLocks noGrp="1" noRot="1" noChangeAspect="1" noChangeArrowheads="1" noTextEdit="1"/>
          </p:cNvSpPr>
          <p:nvPr>
            <p:ph type="sldImg"/>
          </p:nvPr>
        </p:nvSpPr>
        <p:spPr>
          <a:ln/>
        </p:spPr>
      </p:sp>
      <p:sp>
        <p:nvSpPr>
          <p:cNvPr id="26627" name="备注占位符 2">
            <a:extLst>
              <a:ext uri="{FF2B5EF4-FFF2-40B4-BE49-F238E27FC236}">
                <a16:creationId xmlns:a16="http://schemas.microsoft.com/office/drawing/2014/main" id="{42A3AFC2-FC1C-48B0-9F79-447AF5CFD22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
        <p:nvSpPr>
          <p:cNvPr id="26628" name="灯片编号占位符 3">
            <a:extLst>
              <a:ext uri="{FF2B5EF4-FFF2-40B4-BE49-F238E27FC236}">
                <a16:creationId xmlns:a16="http://schemas.microsoft.com/office/drawing/2014/main" id="{735AD1FC-7281-4C4D-B835-4BC4E4B75F1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fld id="{E0E4A60B-3085-4074-83C3-9FDCEB703A60}" type="slidenum">
              <a:rPr lang="zh-CN" altLang="en-US" sz="1200" smtClean="0">
                <a:latin typeface="Tahoma" panose="020B0604030504040204" pitchFamily="34" charset="0"/>
              </a:rPr>
              <a:pPr/>
              <a:t>22</a:t>
            </a:fld>
            <a:endParaRPr lang="en-US" altLang="zh-CN" sz="1200">
              <a:latin typeface="Tahoma" panose="020B060403050404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1E3057E3-E7AD-491C-AB71-C31F0C798DB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fld id="{CAF4A393-450D-40A4-A327-268586DB309B}" type="slidenum">
              <a:rPr lang="zh-CN" altLang="en-US" sz="1200" smtClean="0">
                <a:latin typeface="Tahoma" panose="020B0604030504040204" pitchFamily="34" charset="0"/>
              </a:rPr>
              <a:pPr/>
              <a:t>23</a:t>
            </a:fld>
            <a:endParaRPr lang="en-US" altLang="zh-CN" sz="1200">
              <a:latin typeface="Tahoma" panose="020B0604030504040204" pitchFamily="34" charset="0"/>
            </a:endParaRPr>
          </a:p>
        </p:txBody>
      </p:sp>
      <p:sp>
        <p:nvSpPr>
          <p:cNvPr id="28675" name="Rectangle 2">
            <a:extLst>
              <a:ext uri="{FF2B5EF4-FFF2-40B4-BE49-F238E27FC236}">
                <a16:creationId xmlns:a16="http://schemas.microsoft.com/office/drawing/2014/main" id="{99D54962-1BC2-4108-AB04-CBF9DF25428F}"/>
              </a:ext>
            </a:extLst>
          </p:cNvPr>
          <p:cNvSpPr>
            <a:spLocks noGrp="1" noRot="1" noChangeAspect="1" noChangeArrowheads="1" noTextEdit="1"/>
          </p:cNvSpPr>
          <p:nvPr>
            <p:ph type="sldImg"/>
          </p:nvPr>
        </p:nvSpPr>
        <p:spPr>
          <a:ln cap="flat"/>
        </p:spPr>
      </p:sp>
      <p:sp>
        <p:nvSpPr>
          <p:cNvPr id="28676" name="Rectangle 3">
            <a:extLst>
              <a:ext uri="{FF2B5EF4-FFF2-40B4-BE49-F238E27FC236}">
                <a16:creationId xmlns:a16="http://schemas.microsoft.com/office/drawing/2014/main" id="{2201F981-0961-4A97-B0E4-74A1283AFE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31E6F6A4-51EA-403B-8F2A-74F7A181F48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fld id="{10E7D2D5-0DB8-407A-AAA5-8DDAB936A5C1}" type="slidenum">
              <a:rPr lang="zh-CN" altLang="en-US" sz="1200" smtClean="0">
                <a:latin typeface="Tahoma" panose="020B0604030504040204" pitchFamily="34" charset="0"/>
              </a:rPr>
              <a:pPr/>
              <a:t>24</a:t>
            </a:fld>
            <a:endParaRPr lang="en-US" altLang="zh-CN" sz="1200">
              <a:latin typeface="Tahoma" panose="020B0604030504040204" pitchFamily="34" charset="0"/>
            </a:endParaRPr>
          </a:p>
        </p:txBody>
      </p:sp>
      <p:sp>
        <p:nvSpPr>
          <p:cNvPr id="30723" name="Rectangle 2">
            <a:extLst>
              <a:ext uri="{FF2B5EF4-FFF2-40B4-BE49-F238E27FC236}">
                <a16:creationId xmlns:a16="http://schemas.microsoft.com/office/drawing/2014/main" id="{0274D3CE-6BD5-4325-8055-E4D96DFF5043}"/>
              </a:ext>
            </a:extLst>
          </p:cNvPr>
          <p:cNvSpPr>
            <a:spLocks noGrp="1" noRot="1" noChangeAspect="1" noChangeArrowheads="1" noTextEdit="1"/>
          </p:cNvSpPr>
          <p:nvPr>
            <p:ph type="sldImg"/>
          </p:nvPr>
        </p:nvSpPr>
        <p:spPr>
          <a:ln cap="flat"/>
        </p:spPr>
      </p:sp>
      <p:sp>
        <p:nvSpPr>
          <p:cNvPr id="30724" name="Rectangle 3">
            <a:extLst>
              <a:ext uri="{FF2B5EF4-FFF2-40B4-BE49-F238E27FC236}">
                <a16:creationId xmlns:a16="http://schemas.microsoft.com/office/drawing/2014/main" id="{BF0592AC-A587-43E6-8305-640FF819A4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46B7745E-EB44-482F-9AAB-4FAB260213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fld id="{429BCC24-28A8-4AA4-8D40-ED8B6B285D4A}" type="slidenum">
              <a:rPr lang="zh-CN" altLang="en-US" sz="1200" smtClean="0">
                <a:latin typeface="Tahoma" panose="020B0604030504040204" pitchFamily="34" charset="0"/>
              </a:rPr>
              <a:pPr/>
              <a:t>25</a:t>
            </a:fld>
            <a:endParaRPr lang="en-US" altLang="zh-CN" sz="1200">
              <a:latin typeface="Tahoma" panose="020B0604030504040204" pitchFamily="34" charset="0"/>
            </a:endParaRPr>
          </a:p>
        </p:txBody>
      </p:sp>
      <p:sp>
        <p:nvSpPr>
          <p:cNvPr id="32771" name="Rectangle 2">
            <a:extLst>
              <a:ext uri="{FF2B5EF4-FFF2-40B4-BE49-F238E27FC236}">
                <a16:creationId xmlns:a16="http://schemas.microsoft.com/office/drawing/2014/main" id="{2B93A81F-9439-4E9A-8B8A-E231BC6A1E89}"/>
              </a:ext>
            </a:extLst>
          </p:cNvPr>
          <p:cNvSpPr>
            <a:spLocks noGrp="1" noRot="1" noChangeAspect="1" noChangeArrowheads="1" noTextEdit="1"/>
          </p:cNvSpPr>
          <p:nvPr>
            <p:ph type="sldImg"/>
          </p:nvPr>
        </p:nvSpPr>
        <p:spPr>
          <a:ln cap="flat"/>
        </p:spPr>
      </p:sp>
      <p:sp>
        <p:nvSpPr>
          <p:cNvPr id="32772" name="Rectangle 3">
            <a:extLst>
              <a:ext uri="{FF2B5EF4-FFF2-40B4-BE49-F238E27FC236}">
                <a16:creationId xmlns:a16="http://schemas.microsoft.com/office/drawing/2014/main" id="{4421CBDD-188D-4F17-A1CE-9663C4962C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a:extLst>
              <a:ext uri="{FF2B5EF4-FFF2-40B4-BE49-F238E27FC236}">
                <a16:creationId xmlns:a16="http://schemas.microsoft.com/office/drawing/2014/main" id="{5AF244D0-6496-47DD-8F55-50E39D5E4B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fld id="{1B739288-F035-4C49-A7C8-8F3A33EEE123}" type="slidenum">
              <a:rPr lang="zh-CN" altLang="en-US" sz="1200" smtClean="0">
                <a:latin typeface="Tahoma" panose="020B0604030504040204" pitchFamily="34" charset="0"/>
              </a:rPr>
              <a:pPr/>
              <a:t>26</a:t>
            </a:fld>
            <a:endParaRPr lang="en-US" altLang="zh-CN" sz="1200">
              <a:latin typeface="Tahoma" panose="020B0604030504040204" pitchFamily="34" charset="0"/>
            </a:endParaRPr>
          </a:p>
        </p:txBody>
      </p:sp>
      <p:sp>
        <p:nvSpPr>
          <p:cNvPr id="34819" name="Rectangle 2">
            <a:extLst>
              <a:ext uri="{FF2B5EF4-FFF2-40B4-BE49-F238E27FC236}">
                <a16:creationId xmlns:a16="http://schemas.microsoft.com/office/drawing/2014/main" id="{D6CA5DE0-C52E-4273-BC0F-56C666376A28}"/>
              </a:ext>
            </a:extLst>
          </p:cNvPr>
          <p:cNvSpPr>
            <a:spLocks noGrp="1" noRot="1" noChangeAspect="1" noChangeArrowheads="1" noTextEdit="1"/>
          </p:cNvSpPr>
          <p:nvPr>
            <p:ph type="sldImg"/>
          </p:nvPr>
        </p:nvSpPr>
        <p:spPr>
          <a:ln cap="flat"/>
        </p:spPr>
      </p:sp>
      <p:sp>
        <p:nvSpPr>
          <p:cNvPr id="34820" name="Rectangle 3">
            <a:extLst>
              <a:ext uri="{FF2B5EF4-FFF2-40B4-BE49-F238E27FC236}">
                <a16:creationId xmlns:a16="http://schemas.microsoft.com/office/drawing/2014/main" id="{168890EC-196F-46D3-99BF-00BACCF363C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189" indent="0" algn="ctr">
              <a:buNone/>
              <a:defRPr/>
            </a:lvl2pPr>
            <a:lvl3pPr marL="914377" indent="0" algn="ctr">
              <a:buNone/>
              <a:defRPr/>
            </a:lvl3pPr>
            <a:lvl4pPr marL="1371566" indent="0" algn="ctr">
              <a:buNone/>
              <a:defRPr/>
            </a:lvl4pPr>
            <a:lvl5pPr marL="1828754" indent="0" algn="ctr">
              <a:buNone/>
              <a:defRPr/>
            </a:lvl5pPr>
            <a:lvl6pPr marL="2285943" indent="0" algn="ctr">
              <a:buNone/>
              <a:defRPr/>
            </a:lvl6pPr>
            <a:lvl7pPr marL="2743131" indent="0" algn="ctr">
              <a:buNone/>
              <a:defRPr/>
            </a:lvl7pPr>
            <a:lvl8pPr marL="3200320" indent="0" algn="ctr">
              <a:buNone/>
              <a:defRPr/>
            </a:lvl8pPr>
            <a:lvl9pPr marL="3657509" indent="0" algn="ctr">
              <a:buNone/>
              <a:defRPr/>
            </a:lvl9pPr>
          </a:lstStyle>
          <a:p>
            <a:r>
              <a:rPr lang="zh-CN" altLang="en-US"/>
              <a:t>单击此处编辑母版副标题样式</a:t>
            </a:r>
          </a:p>
        </p:txBody>
      </p:sp>
    </p:spTree>
    <p:extLst>
      <p:ext uri="{BB962C8B-B14F-4D97-AF65-F5344CB8AC3E}">
        <p14:creationId xmlns:p14="http://schemas.microsoft.com/office/powerpoint/2010/main" val="556570658"/>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71065141"/>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213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213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592635971"/>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2563965"/>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213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99232114"/>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87616898"/>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Tree>
    <p:extLst>
      <p:ext uri="{BB962C8B-B14F-4D97-AF65-F5344CB8AC3E}">
        <p14:creationId xmlns:p14="http://schemas.microsoft.com/office/powerpoint/2010/main" val="1573846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11970" name="Rectangle 2"/>
          <p:cNvSpPr>
            <a:spLocks noGrp="1" noRot="1" noChangeArrowheads="1"/>
          </p:cNvSpPr>
          <p:nvPr>
            <p:ph type="ctrTitle"/>
          </p:nvPr>
        </p:nvSpPr>
        <p:spPr>
          <a:xfrm>
            <a:off x="685800" y="2286000"/>
            <a:ext cx="7772400" cy="1143000"/>
          </a:xfrm>
        </p:spPr>
        <p:txBody>
          <a:bodyPr/>
          <a:lstStyle>
            <a:lvl1pPr>
              <a:defRPr/>
            </a:lvl1pPr>
          </a:lstStyle>
          <a:p>
            <a:r>
              <a:rPr lang="zh-CN" altLang="en-US"/>
              <a:t>单击此处编辑母版标题样式</a:t>
            </a:r>
          </a:p>
        </p:txBody>
      </p:sp>
      <p:sp>
        <p:nvSpPr>
          <p:cNvPr id="211971"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a:extLst>
              <a:ext uri="{FF2B5EF4-FFF2-40B4-BE49-F238E27FC236}">
                <a16:creationId xmlns:a16="http://schemas.microsoft.com/office/drawing/2014/main" id="{0AC85D5D-53CB-4F27-B44E-A8379ED96231}"/>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653DAD8-C265-4EEF-ADF6-BE292E51C78E}"/>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D0BB0306-1663-4CE4-8E64-9691533B795B}"/>
              </a:ext>
            </a:extLst>
          </p:cNvPr>
          <p:cNvSpPr>
            <a:spLocks noGrp="1" noChangeArrowheads="1"/>
          </p:cNvSpPr>
          <p:nvPr>
            <p:ph type="sldNum" sz="quarter" idx="12"/>
          </p:nvPr>
        </p:nvSpPr>
        <p:spPr/>
        <p:txBody>
          <a:bodyPr/>
          <a:lstStyle>
            <a:lvl1pPr>
              <a:defRPr/>
            </a:lvl1pPr>
          </a:lstStyle>
          <a:p>
            <a:pPr>
              <a:defRPr/>
            </a:pPr>
            <a:fld id="{CF2BF1C7-CE84-4B7E-A6CF-74BCE2DB8FAB}" type="slidenum">
              <a:rPr lang="zh-CN" altLang="en-US"/>
              <a:pPr>
                <a:defRPr/>
              </a:pPr>
              <a:t>‹#›</a:t>
            </a:fld>
            <a:endParaRPr lang="en-US" altLang="zh-CN"/>
          </a:p>
        </p:txBody>
      </p:sp>
    </p:spTree>
    <p:extLst>
      <p:ext uri="{BB962C8B-B14F-4D97-AF65-F5344CB8AC3E}">
        <p14:creationId xmlns:p14="http://schemas.microsoft.com/office/powerpoint/2010/main" val="484769241"/>
      </p:ext>
    </p:extLst>
  </p:cSld>
  <p:clrMapOvr>
    <a:masterClrMapping/>
  </p:clrMapOvr>
  <p:transition>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A498E66-6E9F-4D3B-891A-EB1EF1FF137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D703F4E-942D-481A-8A51-F746AF599F6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2DB3499-62E5-4206-B94D-07F1F41BA91F}"/>
              </a:ext>
            </a:extLst>
          </p:cNvPr>
          <p:cNvSpPr>
            <a:spLocks noGrp="1" noChangeArrowheads="1"/>
          </p:cNvSpPr>
          <p:nvPr>
            <p:ph type="sldNum" sz="quarter" idx="12"/>
          </p:nvPr>
        </p:nvSpPr>
        <p:spPr>
          <a:ln/>
        </p:spPr>
        <p:txBody>
          <a:bodyPr/>
          <a:lstStyle>
            <a:lvl1pPr>
              <a:defRPr/>
            </a:lvl1pPr>
          </a:lstStyle>
          <a:p>
            <a:pPr>
              <a:defRPr/>
            </a:pPr>
            <a:fld id="{42A228BA-94D0-471A-95D9-4CC22DA18E40}" type="slidenum">
              <a:rPr lang="zh-CN" altLang="en-US"/>
              <a:pPr>
                <a:defRPr/>
              </a:pPr>
              <a:t>‹#›</a:t>
            </a:fld>
            <a:endParaRPr lang="en-US" altLang="zh-CN"/>
          </a:p>
        </p:txBody>
      </p:sp>
    </p:spTree>
    <p:extLst>
      <p:ext uri="{BB962C8B-B14F-4D97-AF65-F5344CB8AC3E}">
        <p14:creationId xmlns:p14="http://schemas.microsoft.com/office/powerpoint/2010/main" val="381943188"/>
      </p:ext>
    </p:extLst>
  </p:cSld>
  <p:clrMapOvr>
    <a:masterClrMapping/>
  </p:clrMapOvr>
  <p:transition>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21B96A8A-AA92-4F79-BB14-D031B4FE136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4E7DFF6-57CD-4857-9AE2-5E6F83E7281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FC4C1AB-2ECF-4E40-BAD3-220FE1D02C7C}"/>
              </a:ext>
            </a:extLst>
          </p:cNvPr>
          <p:cNvSpPr>
            <a:spLocks noGrp="1" noChangeArrowheads="1"/>
          </p:cNvSpPr>
          <p:nvPr>
            <p:ph type="sldNum" sz="quarter" idx="12"/>
          </p:nvPr>
        </p:nvSpPr>
        <p:spPr>
          <a:ln/>
        </p:spPr>
        <p:txBody>
          <a:bodyPr/>
          <a:lstStyle>
            <a:lvl1pPr>
              <a:defRPr/>
            </a:lvl1pPr>
          </a:lstStyle>
          <a:p>
            <a:pPr>
              <a:defRPr/>
            </a:pPr>
            <a:fld id="{30FC02CC-D1B1-4941-965E-37BBB874E337}" type="slidenum">
              <a:rPr lang="zh-CN" altLang="en-US"/>
              <a:pPr>
                <a:defRPr/>
              </a:pPr>
              <a:t>‹#›</a:t>
            </a:fld>
            <a:endParaRPr lang="en-US" altLang="zh-CN"/>
          </a:p>
        </p:txBody>
      </p:sp>
    </p:spTree>
    <p:extLst>
      <p:ext uri="{BB962C8B-B14F-4D97-AF65-F5344CB8AC3E}">
        <p14:creationId xmlns:p14="http://schemas.microsoft.com/office/powerpoint/2010/main" val="3780729366"/>
      </p:ext>
    </p:extLst>
  </p:cSld>
  <p:clrMapOvr>
    <a:masterClrMapping/>
  </p:clrMapOvr>
  <p:transition>
    <p:random/>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7" y="1905003"/>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2" y="1905003"/>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64551106-0505-4E2C-ADD1-0C1D49243A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5B127C1-1A52-4F8B-BCC7-B5A25A211BE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C4D5B1B-9686-44C2-A233-16EF16238B79}"/>
              </a:ext>
            </a:extLst>
          </p:cNvPr>
          <p:cNvSpPr>
            <a:spLocks noGrp="1" noChangeArrowheads="1"/>
          </p:cNvSpPr>
          <p:nvPr>
            <p:ph type="sldNum" sz="quarter" idx="12"/>
          </p:nvPr>
        </p:nvSpPr>
        <p:spPr>
          <a:ln/>
        </p:spPr>
        <p:txBody>
          <a:bodyPr/>
          <a:lstStyle>
            <a:lvl1pPr>
              <a:defRPr/>
            </a:lvl1pPr>
          </a:lstStyle>
          <a:p>
            <a:pPr>
              <a:defRPr/>
            </a:pPr>
            <a:fld id="{79D0D954-0FF3-4C0E-9A4C-79369DAF8482}" type="slidenum">
              <a:rPr lang="zh-CN" altLang="en-US"/>
              <a:pPr>
                <a:defRPr/>
              </a:pPr>
              <a:t>‹#›</a:t>
            </a:fld>
            <a:endParaRPr lang="en-US" altLang="zh-CN"/>
          </a:p>
        </p:txBody>
      </p:sp>
    </p:spTree>
    <p:extLst>
      <p:ext uri="{BB962C8B-B14F-4D97-AF65-F5344CB8AC3E}">
        <p14:creationId xmlns:p14="http://schemas.microsoft.com/office/powerpoint/2010/main" val="3746412159"/>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71819766"/>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FBF043EE-08CF-4FAF-A15F-8D5070943F7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3F66E017-0F97-4867-9F0D-056F125BB53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2872D5A1-8F41-4EE0-94D8-C29A6000EA77}"/>
              </a:ext>
            </a:extLst>
          </p:cNvPr>
          <p:cNvSpPr>
            <a:spLocks noGrp="1" noChangeArrowheads="1"/>
          </p:cNvSpPr>
          <p:nvPr>
            <p:ph type="sldNum" sz="quarter" idx="12"/>
          </p:nvPr>
        </p:nvSpPr>
        <p:spPr>
          <a:ln/>
        </p:spPr>
        <p:txBody>
          <a:bodyPr/>
          <a:lstStyle>
            <a:lvl1pPr>
              <a:defRPr/>
            </a:lvl1pPr>
          </a:lstStyle>
          <a:p>
            <a:pPr>
              <a:defRPr/>
            </a:pPr>
            <a:fld id="{ACB19DE4-5DF5-4A60-B99E-72C7219A08B1}" type="slidenum">
              <a:rPr lang="zh-CN" altLang="en-US"/>
              <a:pPr>
                <a:defRPr/>
              </a:pPr>
              <a:t>‹#›</a:t>
            </a:fld>
            <a:endParaRPr lang="en-US" altLang="zh-CN"/>
          </a:p>
        </p:txBody>
      </p:sp>
    </p:spTree>
    <p:extLst>
      <p:ext uri="{BB962C8B-B14F-4D97-AF65-F5344CB8AC3E}">
        <p14:creationId xmlns:p14="http://schemas.microsoft.com/office/powerpoint/2010/main" val="329824453"/>
      </p:ext>
    </p:extLst>
  </p:cSld>
  <p:clrMapOvr>
    <a:masterClrMapping/>
  </p:clrMapOvr>
  <p:transition>
    <p:random/>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550FB4D7-A5F1-46BE-B3B6-0DE3B0532BD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93D103F2-712C-44A9-9053-0197746D947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C280F5EC-620F-4D4B-8817-16A9E46C9102}"/>
              </a:ext>
            </a:extLst>
          </p:cNvPr>
          <p:cNvSpPr>
            <a:spLocks noGrp="1" noChangeArrowheads="1"/>
          </p:cNvSpPr>
          <p:nvPr>
            <p:ph type="sldNum" sz="quarter" idx="12"/>
          </p:nvPr>
        </p:nvSpPr>
        <p:spPr>
          <a:ln/>
        </p:spPr>
        <p:txBody>
          <a:bodyPr/>
          <a:lstStyle>
            <a:lvl1pPr>
              <a:defRPr/>
            </a:lvl1pPr>
          </a:lstStyle>
          <a:p>
            <a:pPr>
              <a:defRPr/>
            </a:pPr>
            <a:fld id="{AB43B274-D67F-4072-8C7C-9268186EDC3A}" type="slidenum">
              <a:rPr lang="zh-CN" altLang="en-US"/>
              <a:pPr>
                <a:defRPr/>
              </a:pPr>
              <a:t>‹#›</a:t>
            </a:fld>
            <a:endParaRPr lang="en-US" altLang="zh-CN"/>
          </a:p>
        </p:txBody>
      </p:sp>
    </p:spTree>
    <p:extLst>
      <p:ext uri="{BB962C8B-B14F-4D97-AF65-F5344CB8AC3E}">
        <p14:creationId xmlns:p14="http://schemas.microsoft.com/office/powerpoint/2010/main" val="3323697310"/>
      </p:ext>
    </p:extLst>
  </p:cSld>
  <p:clrMapOvr>
    <a:masterClrMapping/>
  </p:clrMapOvr>
  <p:transition>
    <p:random/>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F6924AD-85ED-492A-84D0-F960CD0543B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CD0846EB-F818-457B-9BC6-F182DDCB971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8608091F-0F9F-4730-B3E7-CE43B618A898}"/>
              </a:ext>
            </a:extLst>
          </p:cNvPr>
          <p:cNvSpPr>
            <a:spLocks noGrp="1" noChangeArrowheads="1"/>
          </p:cNvSpPr>
          <p:nvPr>
            <p:ph type="sldNum" sz="quarter" idx="12"/>
          </p:nvPr>
        </p:nvSpPr>
        <p:spPr>
          <a:ln/>
        </p:spPr>
        <p:txBody>
          <a:bodyPr/>
          <a:lstStyle>
            <a:lvl1pPr>
              <a:defRPr/>
            </a:lvl1pPr>
          </a:lstStyle>
          <a:p>
            <a:pPr>
              <a:defRPr/>
            </a:pPr>
            <a:fld id="{923DB766-E2E1-4B5C-9E68-6A73DAE9315F}" type="slidenum">
              <a:rPr lang="zh-CN" altLang="en-US"/>
              <a:pPr>
                <a:defRPr/>
              </a:pPr>
              <a:t>‹#›</a:t>
            </a:fld>
            <a:endParaRPr lang="en-US" altLang="zh-CN"/>
          </a:p>
        </p:txBody>
      </p:sp>
    </p:spTree>
    <p:extLst>
      <p:ext uri="{BB962C8B-B14F-4D97-AF65-F5344CB8AC3E}">
        <p14:creationId xmlns:p14="http://schemas.microsoft.com/office/powerpoint/2010/main" val="2437186737"/>
      </p:ext>
    </p:extLst>
  </p:cSld>
  <p:clrMapOvr>
    <a:masterClrMapping/>
  </p:clrMapOvr>
  <p:transition>
    <p:random/>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BB692CC3-3D36-4848-A1A5-4086CF2A107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CA6249F-4FBA-4686-A51E-35C74C63742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3A2D7838-5E51-4689-9CF0-932BD6B0E4E8}"/>
              </a:ext>
            </a:extLst>
          </p:cNvPr>
          <p:cNvSpPr>
            <a:spLocks noGrp="1" noChangeArrowheads="1"/>
          </p:cNvSpPr>
          <p:nvPr>
            <p:ph type="sldNum" sz="quarter" idx="12"/>
          </p:nvPr>
        </p:nvSpPr>
        <p:spPr>
          <a:ln/>
        </p:spPr>
        <p:txBody>
          <a:bodyPr/>
          <a:lstStyle>
            <a:lvl1pPr>
              <a:defRPr/>
            </a:lvl1pPr>
          </a:lstStyle>
          <a:p>
            <a:pPr>
              <a:defRPr/>
            </a:pPr>
            <a:fld id="{1D85596B-12C0-496A-B6D4-B3A56F064E1B}" type="slidenum">
              <a:rPr lang="zh-CN" altLang="en-US"/>
              <a:pPr>
                <a:defRPr/>
              </a:pPr>
              <a:t>‹#›</a:t>
            </a:fld>
            <a:endParaRPr lang="en-US" altLang="zh-CN"/>
          </a:p>
        </p:txBody>
      </p:sp>
    </p:spTree>
    <p:extLst>
      <p:ext uri="{BB962C8B-B14F-4D97-AF65-F5344CB8AC3E}">
        <p14:creationId xmlns:p14="http://schemas.microsoft.com/office/powerpoint/2010/main" val="2388553161"/>
      </p:ext>
    </p:extLst>
  </p:cSld>
  <p:clrMapOvr>
    <a:masterClrMapping/>
  </p:clrMapOvr>
  <p:transition>
    <p:random/>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2F13C29-E3BA-4C01-A719-47C5ED5FDC9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DD84E61-B97F-49F3-9A26-E1DFF01B1C2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3DFC0C9-1AC4-4796-8680-B91DD0AD57B4}"/>
              </a:ext>
            </a:extLst>
          </p:cNvPr>
          <p:cNvSpPr>
            <a:spLocks noGrp="1" noChangeArrowheads="1"/>
          </p:cNvSpPr>
          <p:nvPr>
            <p:ph type="sldNum" sz="quarter" idx="12"/>
          </p:nvPr>
        </p:nvSpPr>
        <p:spPr>
          <a:ln/>
        </p:spPr>
        <p:txBody>
          <a:bodyPr/>
          <a:lstStyle>
            <a:lvl1pPr>
              <a:defRPr/>
            </a:lvl1pPr>
          </a:lstStyle>
          <a:p>
            <a:pPr>
              <a:defRPr/>
            </a:pPr>
            <a:fld id="{820FA93C-3CCE-45C4-834F-B80597978304}" type="slidenum">
              <a:rPr lang="zh-CN" altLang="en-US"/>
              <a:pPr>
                <a:defRPr/>
              </a:pPr>
              <a:t>‹#›</a:t>
            </a:fld>
            <a:endParaRPr lang="en-US" altLang="zh-CN"/>
          </a:p>
        </p:txBody>
      </p:sp>
    </p:spTree>
    <p:extLst>
      <p:ext uri="{BB962C8B-B14F-4D97-AF65-F5344CB8AC3E}">
        <p14:creationId xmlns:p14="http://schemas.microsoft.com/office/powerpoint/2010/main" val="3658058400"/>
      </p:ext>
    </p:extLst>
  </p:cSld>
  <p:clrMapOvr>
    <a:masterClrMapping/>
  </p:clrMapOvr>
  <p:transition>
    <p:random/>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8463643-74B8-4BB0-8368-D9D5A53B15A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7A1F4C9-98F5-40A2-8006-A852BA3F2BC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6963372-919F-415D-9BE5-03D3DC1AAB30}"/>
              </a:ext>
            </a:extLst>
          </p:cNvPr>
          <p:cNvSpPr>
            <a:spLocks noGrp="1" noChangeArrowheads="1"/>
          </p:cNvSpPr>
          <p:nvPr>
            <p:ph type="sldNum" sz="quarter" idx="12"/>
          </p:nvPr>
        </p:nvSpPr>
        <p:spPr>
          <a:ln/>
        </p:spPr>
        <p:txBody>
          <a:bodyPr/>
          <a:lstStyle>
            <a:lvl1pPr>
              <a:defRPr/>
            </a:lvl1pPr>
          </a:lstStyle>
          <a:p>
            <a:pPr>
              <a:defRPr/>
            </a:pPr>
            <a:fld id="{FC4BA818-BC9F-46EC-B9F0-ECF002ECB6DE}" type="slidenum">
              <a:rPr lang="zh-CN" altLang="en-US"/>
              <a:pPr>
                <a:defRPr/>
              </a:pPr>
              <a:t>‹#›</a:t>
            </a:fld>
            <a:endParaRPr lang="en-US" altLang="zh-CN"/>
          </a:p>
        </p:txBody>
      </p:sp>
    </p:spTree>
    <p:extLst>
      <p:ext uri="{BB962C8B-B14F-4D97-AF65-F5344CB8AC3E}">
        <p14:creationId xmlns:p14="http://schemas.microsoft.com/office/powerpoint/2010/main" val="3432324310"/>
      </p:ext>
    </p:extLst>
  </p:cSld>
  <p:clrMapOvr>
    <a:masterClrMapping/>
  </p:clrMapOvr>
  <p:transition>
    <p:random/>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9" y="609604"/>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7" y="609604"/>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051E5AA-302B-478C-8995-193BBE89A15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CF01F39-2C06-4EFD-A3D2-776E56F356B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3345FEF-FA2E-4AC1-ACF4-3242081D4009}"/>
              </a:ext>
            </a:extLst>
          </p:cNvPr>
          <p:cNvSpPr>
            <a:spLocks noGrp="1" noChangeArrowheads="1"/>
          </p:cNvSpPr>
          <p:nvPr>
            <p:ph type="sldNum" sz="quarter" idx="12"/>
          </p:nvPr>
        </p:nvSpPr>
        <p:spPr>
          <a:ln/>
        </p:spPr>
        <p:txBody>
          <a:bodyPr/>
          <a:lstStyle>
            <a:lvl1pPr>
              <a:defRPr/>
            </a:lvl1pPr>
          </a:lstStyle>
          <a:p>
            <a:pPr>
              <a:defRPr/>
            </a:pPr>
            <a:fld id="{CB3D1F30-67AD-4885-AC29-C61C65DDFECD}" type="slidenum">
              <a:rPr lang="zh-CN" altLang="en-US"/>
              <a:pPr>
                <a:defRPr/>
              </a:pPr>
              <a:t>‹#›</a:t>
            </a:fld>
            <a:endParaRPr lang="en-US" altLang="zh-CN"/>
          </a:p>
        </p:txBody>
      </p:sp>
    </p:spTree>
    <p:extLst>
      <p:ext uri="{BB962C8B-B14F-4D97-AF65-F5344CB8AC3E}">
        <p14:creationId xmlns:p14="http://schemas.microsoft.com/office/powerpoint/2010/main" val="1073194676"/>
      </p:ext>
    </p:extLst>
  </p:cSld>
  <p:clrMapOvr>
    <a:masterClrMapping/>
  </p:clrMapOvr>
  <p:transition>
    <p:random/>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9"/>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5FC85268-B7E9-4AD9-9944-355C3340E33D}"/>
              </a:ext>
            </a:extLst>
          </p:cNvPr>
          <p:cNvSpPr>
            <a:spLocks noGrp="1"/>
          </p:cNvSpPr>
          <p:nvPr>
            <p:ph type="dt" sz="half" idx="10"/>
          </p:nvPr>
        </p:nvSpPr>
        <p:spPr/>
        <p:txBody>
          <a:bodyPr/>
          <a:lstStyle>
            <a:lvl1pPr>
              <a:defRPr/>
            </a:lvl1pPr>
          </a:lstStyle>
          <a:p>
            <a:pPr>
              <a:defRPr/>
            </a:pPr>
            <a:fld id="{21701F97-4C6F-47CB-B3F8-F7F7BD786257}" type="datetimeFigureOut">
              <a:rPr lang="zh-CN" altLang="en-US"/>
              <a:pPr>
                <a:defRPr/>
              </a:pPr>
              <a:t>2024/12/25</a:t>
            </a:fld>
            <a:endParaRPr lang="zh-CN" altLang="en-US"/>
          </a:p>
        </p:txBody>
      </p:sp>
      <p:sp>
        <p:nvSpPr>
          <p:cNvPr id="5" name="页脚占位符 4">
            <a:extLst>
              <a:ext uri="{FF2B5EF4-FFF2-40B4-BE49-F238E27FC236}">
                <a16:creationId xmlns:a16="http://schemas.microsoft.com/office/drawing/2014/main" id="{2FE56B9A-CCAD-41C9-8927-0EB53BF8B37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DBD24338-E73B-4693-A014-7D01A06C04A1}"/>
              </a:ext>
            </a:extLst>
          </p:cNvPr>
          <p:cNvSpPr>
            <a:spLocks noGrp="1"/>
          </p:cNvSpPr>
          <p:nvPr>
            <p:ph type="sldNum" sz="quarter" idx="12"/>
          </p:nvPr>
        </p:nvSpPr>
        <p:spPr/>
        <p:txBody>
          <a:bodyPr/>
          <a:lstStyle>
            <a:lvl1pPr>
              <a:defRPr/>
            </a:lvl1pPr>
          </a:lstStyle>
          <a:p>
            <a:pPr>
              <a:defRPr/>
            </a:pPr>
            <a:fld id="{E2B1B41E-12C8-4036-86F2-8B438A5C3693}" type="slidenum">
              <a:rPr lang="zh-CN" altLang="en-US"/>
              <a:pPr>
                <a:defRPr/>
              </a:pPr>
              <a:t>‹#›</a:t>
            </a:fld>
            <a:endParaRPr lang="zh-CN" altLang="en-US"/>
          </a:p>
        </p:txBody>
      </p:sp>
    </p:spTree>
    <p:extLst>
      <p:ext uri="{BB962C8B-B14F-4D97-AF65-F5344CB8AC3E}">
        <p14:creationId xmlns:p14="http://schemas.microsoft.com/office/powerpoint/2010/main" val="2668494118"/>
      </p:ext>
    </p:extLst>
  </p:cSld>
  <p:clrMapOvr>
    <a:masterClrMapping/>
  </p:clrMapOvr>
  <p:transition>
    <p:random/>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666A992-BA6E-4308-8085-2109E9465302}"/>
              </a:ext>
            </a:extLst>
          </p:cNvPr>
          <p:cNvSpPr>
            <a:spLocks noGrp="1"/>
          </p:cNvSpPr>
          <p:nvPr>
            <p:ph type="dt" sz="half" idx="10"/>
          </p:nvPr>
        </p:nvSpPr>
        <p:spPr/>
        <p:txBody>
          <a:bodyPr/>
          <a:lstStyle>
            <a:lvl1pPr>
              <a:defRPr/>
            </a:lvl1pPr>
          </a:lstStyle>
          <a:p>
            <a:pPr>
              <a:defRPr/>
            </a:pPr>
            <a:fld id="{7B3F9426-9A4A-4797-B482-E3B0D1179E76}" type="datetimeFigureOut">
              <a:rPr lang="zh-CN" altLang="en-US"/>
              <a:pPr>
                <a:defRPr/>
              </a:pPr>
              <a:t>2024/12/25</a:t>
            </a:fld>
            <a:endParaRPr lang="zh-CN" altLang="en-US"/>
          </a:p>
        </p:txBody>
      </p:sp>
      <p:sp>
        <p:nvSpPr>
          <p:cNvPr id="5" name="页脚占位符 4">
            <a:extLst>
              <a:ext uri="{FF2B5EF4-FFF2-40B4-BE49-F238E27FC236}">
                <a16:creationId xmlns:a16="http://schemas.microsoft.com/office/drawing/2014/main" id="{F05FF0CF-9C2A-42F6-9261-9AD659C872A8}"/>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B3562FC-EF5A-4388-8F58-1240612A961E}"/>
              </a:ext>
            </a:extLst>
          </p:cNvPr>
          <p:cNvSpPr>
            <a:spLocks noGrp="1"/>
          </p:cNvSpPr>
          <p:nvPr>
            <p:ph type="sldNum" sz="quarter" idx="12"/>
          </p:nvPr>
        </p:nvSpPr>
        <p:spPr/>
        <p:txBody>
          <a:bodyPr/>
          <a:lstStyle>
            <a:lvl1pPr>
              <a:defRPr/>
            </a:lvl1pPr>
          </a:lstStyle>
          <a:p>
            <a:pPr>
              <a:defRPr/>
            </a:pPr>
            <a:fld id="{EA1864CE-2433-4593-80F4-929EAAB64A18}" type="slidenum">
              <a:rPr lang="zh-CN" altLang="en-US"/>
              <a:pPr>
                <a:defRPr/>
              </a:pPr>
              <a:t>‹#›</a:t>
            </a:fld>
            <a:endParaRPr lang="zh-CN" altLang="en-US"/>
          </a:p>
        </p:txBody>
      </p:sp>
    </p:spTree>
    <p:extLst>
      <p:ext uri="{BB962C8B-B14F-4D97-AF65-F5344CB8AC3E}">
        <p14:creationId xmlns:p14="http://schemas.microsoft.com/office/powerpoint/2010/main" val="867343909"/>
      </p:ext>
    </p:extLst>
  </p:cSld>
  <p:clrMapOvr>
    <a:masterClrMapping/>
  </p:clrMapOvr>
  <p:transition>
    <p:random/>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1BAEABF9-7D15-4722-9DF6-0AC621DAA025}"/>
              </a:ext>
            </a:extLst>
          </p:cNvPr>
          <p:cNvSpPr>
            <a:spLocks noGrp="1"/>
          </p:cNvSpPr>
          <p:nvPr>
            <p:ph type="dt" sz="half" idx="10"/>
          </p:nvPr>
        </p:nvSpPr>
        <p:spPr/>
        <p:txBody>
          <a:bodyPr/>
          <a:lstStyle>
            <a:lvl1pPr>
              <a:defRPr/>
            </a:lvl1pPr>
          </a:lstStyle>
          <a:p>
            <a:pPr>
              <a:defRPr/>
            </a:pPr>
            <a:fld id="{53974875-8B36-417F-97FB-EB7CCDAD926D}" type="datetimeFigureOut">
              <a:rPr lang="zh-CN" altLang="en-US"/>
              <a:pPr>
                <a:defRPr/>
              </a:pPr>
              <a:t>2024/12/25</a:t>
            </a:fld>
            <a:endParaRPr lang="zh-CN" altLang="en-US"/>
          </a:p>
        </p:txBody>
      </p:sp>
      <p:sp>
        <p:nvSpPr>
          <p:cNvPr id="5" name="页脚占位符 4">
            <a:extLst>
              <a:ext uri="{FF2B5EF4-FFF2-40B4-BE49-F238E27FC236}">
                <a16:creationId xmlns:a16="http://schemas.microsoft.com/office/drawing/2014/main" id="{9BDC303C-9992-47E7-BB9E-2D49443D9AC1}"/>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48FB914-A417-4C3B-9C6B-C89FA85AC1E0}"/>
              </a:ext>
            </a:extLst>
          </p:cNvPr>
          <p:cNvSpPr>
            <a:spLocks noGrp="1"/>
          </p:cNvSpPr>
          <p:nvPr>
            <p:ph type="sldNum" sz="quarter" idx="12"/>
          </p:nvPr>
        </p:nvSpPr>
        <p:spPr/>
        <p:txBody>
          <a:bodyPr/>
          <a:lstStyle>
            <a:lvl1pPr>
              <a:defRPr/>
            </a:lvl1pPr>
          </a:lstStyle>
          <a:p>
            <a:pPr>
              <a:defRPr/>
            </a:pPr>
            <a:fld id="{E5837DA4-FA4B-4E69-ACDF-000DCAE13082}" type="slidenum">
              <a:rPr lang="zh-CN" altLang="en-US"/>
              <a:pPr>
                <a:defRPr/>
              </a:pPr>
              <a:t>‹#›</a:t>
            </a:fld>
            <a:endParaRPr lang="zh-CN" altLang="en-US"/>
          </a:p>
        </p:txBody>
      </p:sp>
    </p:spTree>
    <p:extLst>
      <p:ext uri="{BB962C8B-B14F-4D97-AF65-F5344CB8AC3E}">
        <p14:creationId xmlns:p14="http://schemas.microsoft.com/office/powerpoint/2010/main" val="112545544"/>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4"/>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893167696"/>
      </p:ext>
    </p:extLst>
  </p:cSld>
  <p:clrMapOvr>
    <a:masterClrMapping/>
  </p:clrMapOvr>
  <p:transition>
    <p:random/>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4"/>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8713C21C-73CD-4F60-9FB3-EAE7981C10EB}"/>
              </a:ext>
            </a:extLst>
          </p:cNvPr>
          <p:cNvSpPr>
            <a:spLocks noGrp="1"/>
          </p:cNvSpPr>
          <p:nvPr>
            <p:ph type="dt" sz="half" idx="10"/>
          </p:nvPr>
        </p:nvSpPr>
        <p:spPr/>
        <p:txBody>
          <a:bodyPr/>
          <a:lstStyle>
            <a:lvl1pPr>
              <a:defRPr/>
            </a:lvl1pPr>
          </a:lstStyle>
          <a:p>
            <a:pPr>
              <a:defRPr/>
            </a:pPr>
            <a:fld id="{50AD55B6-E104-4AB8-B137-48537D04039E}" type="datetimeFigureOut">
              <a:rPr lang="zh-CN" altLang="en-US"/>
              <a:pPr>
                <a:defRPr/>
              </a:pPr>
              <a:t>2024/12/25</a:t>
            </a:fld>
            <a:endParaRPr lang="zh-CN" altLang="en-US"/>
          </a:p>
        </p:txBody>
      </p:sp>
      <p:sp>
        <p:nvSpPr>
          <p:cNvPr id="6" name="页脚占位符 4">
            <a:extLst>
              <a:ext uri="{FF2B5EF4-FFF2-40B4-BE49-F238E27FC236}">
                <a16:creationId xmlns:a16="http://schemas.microsoft.com/office/drawing/2014/main" id="{6DF11452-355F-4B3C-8DF7-0620D0ACEC61}"/>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A8FCBDF-6F36-4F66-BB20-4584117C39CF}"/>
              </a:ext>
            </a:extLst>
          </p:cNvPr>
          <p:cNvSpPr>
            <a:spLocks noGrp="1"/>
          </p:cNvSpPr>
          <p:nvPr>
            <p:ph type="sldNum" sz="quarter" idx="12"/>
          </p:nvPr>
        </p:nvSpPr>
        <p:spPr/>
        <p:txBody>
          <a:bodyPr/>
          <a:lstStyle>
            <a:lvl1pPr>
              <a:defRPr/>
            </a:lvl1pPr>
          </a:lstStyle>
          <a:p>
            <a:pPr>
              <a:defRPr/>
            </a:pPr>
            <a:fld id="{EEE43079-5CE5-475B-BFC8-CFED3F732893}" type="slidenum">
              <a:rPr lang="zh-CN" altLang="en-US"/>
              <a:pPr>
                <a:defRPr/>
              </a:pPr>
              <a:t>‹#›</a:t>
            </a:fld>
            <a:endParaRPr lang="zh-CN" altLang="en-US"/>
          </a:p>
        </p:txBody>
      </p:sp>
    </p:spTree>
    <p:extLst>
      <p:ext uri="{BB962C8B-B14F-4D97-AF65-F5344CB8AC3E}">
        <p14:creationId xmlns:p14="http://schemas.microsoft.com/office/powerpoint/2010/main" val="2121275146"/>
      </p:ext>
    </p:extLst>
  </p:cSld>
  <p:clrMapOvr>
    <a:masterClrMapping/>
  </p:clrMapOvr>
  <p:transition>
    <p:random/>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64CB1B64-9DDF-4DD6-B979-5191254F0FF6}"/>
              </a:ext>
            </a:extLst>
          </p:cNvPr>
          <p:cNvSpPr>
            <a:spLocks noGrp="1"/>
          </p:cNvSpPr>
          <p:nvPr>
            <p:ph type="dt" sz="half" idx="10"/>
          </p:nvPr>
        </p:nvSpPr>
        <p:spPr/>
        <p:txBody>
          <a:bodyPr/>
          <a:lstStyle>
            <a:lvl1pPr>
              <a:defRPr/>
            </a:lvl1pPr>
          </a:lstStyle>
          <a:p>
            <a:pPr>
              <a:defRPr/>
            </a:pPr>
            <a:fld id="{8DCD7855-A0FD-4B60-B683-273EBA12BD05}" type="datetimeFigureOut">
              <a:rPr lang="zh-CN" altLang="en-US"/>
              <a:pPr>
                <a:defRPr/>
              </a:pPr>
              <a:t>2024/12/25</a:t>
            </a:fld>
            <a:endParaRPr lang="zh-CN" altLang="en-US"/>
          </a:p>
        </p:txBody>
      </p:sp>
      <p:sp>
        <p:nvSpPr>
          <p:cNvPr id="8" name="页脚占位符 4">
            <a:extLst>
              <a:ext uri="{FF2B5EF4-FFF2-40B4-BE49-F238E27FC236}">
                <a16:creationId xmlns:a16="http://schemas.microsoft.com/office/drawing/2014/main" id="{35C8A063-1C25-481A-99A5-8BD9D2790634}"/>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6181D0E5-D30E-4531-80DA-A0466A1A2019}"/>
              </a:ext>
            </a:extLst>
          </p:cNvPr>
          <p:cNvSpPr>
            <a:spLocks noGrp="1"/>
          </p:cNvSpPr>
          <p:nvPr>
            <p:ph type="sldNum" sz="quarter" idx="12"/>
          </p:nvPr>
        </p:nvSpPr>
        <p:spPr/>
        <p:txBody>
          <a:bodyPr/>
          <a:lstStyle>
            <a:lvl1pPr>
              <a:defRPr/>
            </a:lvl1pPr>
          </a:lstStyle>
          <a:p>
            <a:pPr>
              <a:defRPr/>
            </a:pPr>
            <a:fld id="{9BE5DA2A-FD1D-409C-9B64-1003DBDE0BC7}" type="slidenum">
              <a:rPr lang="zh-CN" altLang="en-US"/>
              <a:pPr>
                <a:defRPr/>
              </a:pPr>
              <a:t>‹#›</a:t>
            </a:fld>
            <a:endParaRPr lang="zh-CN" altLang="en-US"/>
          </a:p>
        </p:txBody>
      </p:sp>
    </p:spTree>
    <p:extLst>
      <p:ext uri="{BB962C8B-B14F-4D97-AF65-F5344CB8AC3E}">
        <p14:creationId xmlns:p14="http://schemas.microsoft.com/office/powerpoint/2010/main" val="3308514781"/>
      </p:ext>
    </p:extLst>
  </p:cSld>
  <p:clrMapOvr>
    <a:masterClrMapping/>
  </p:clrMapOvr>
  <p:transition>
    <p:random/>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6FC471CA-18A5-4B2D-8CE1-9F901AA16126}"/>
              </a:ext>
            </a:extLst>
          </p:cNvPr>
          <p:cNvSpPr>
            <a:spLocks noGrp="1"/>
          </p:cNvSpPr>
          <p:nvPr>
            <p:ph type="dt" sz="half" idx="10"/>
          </p:nvPr>
        </p:nvSpPr>
        <p:spPr/>
        <p:txBody>
          <a:bodyPr/>
          <a:lstStyle>
            <a:lvl1pPr>
              <a:defRPr/>
            </a:lvl1pPr>
          </a:lstStyle>
          <a:p>
            <a:pPr>
              <a:defRPr/>
            </a:pPr>
            <a:fld id="{25B63358-6784-4879-81FA-59DB4828430E}" type="datetimeFigureOut">
              <a:rPr lang="zh-CN" altLang="en-US"/>
              <a:pPr>
                <a:defRPr/>
              </a:pPr>
              <a:t>2024/12/25</a:t>
            </a:fld>
            <a:endParaRPr lang="zh-CN" altLang="en-US"/>
          </a:p>
        </p:txBody>
      </p:sp>
      <p:sp>
        <p:nvSpPr>
          <p:cNvPr id="4" name="页脚占位符 4">
            <a:extLst>
              <a:ext uri="{FF2B5EF4-FFF2-40B4-BE49-F238E27FC236}">
                <a16:creationId xmlns:a16="http://schemas.microsoft.com/office/drawing/2014/main" id="{E8A13B1B-BABB-46FA-986D-6DCF325E1571}"/>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4BA6B521-84CC-4D3C-B7DA-C4620C5AA324}"/>
              </a:ext>
            </a:extLst>
          </p:cNvPr>
          <p:cNvSpPr>
            <a:spLocks noGrp="1"/>
          </p:cNvSpPr>
          <p:nvPr>
            <p:ph type="sldNum" sz="quarter" idx="12"/>
          </p:nvPr>
        </p:nvSpPr>
        <p:spPr/>
        <p:txBody>
          <a:bodyPr/>
          <a:lstStyle>
            <a:lvl1pPr>
              <a:defRPr/>
            </a:lvl1pPr>
          </a:lstStyle>
          <a:p>
            <a:pPr>
              <a:defRPr/>
            </a:pPr>
            <a:fld id="{812A7C96-0746-431F-B8A0-861F881B23BF}" type="slidenum">
              <a:rPr lang="zh-CN" altLang="en-US"/>
              <a:pPr>
                <a:defRPr/>
              </a:pPr>
              <a:t>‹#›</a:t>
            </a:fld>
            <a:endParaRPr lang="zh-CN" altLang="en-US"/>
          </a:p>
        </p:txBody>
      </p:sp>
    </p:spTree>
    <p:extLst>
      <p:ext uri="{BB962C8B-B14F-4D97-AF65-F5344CB8AC3E}">
        <p14:creationId xmlns:p14="http://schemas.microsoft.com/office/powerpoint/2010/main" val="772577007"/>
      </p:ext>
    </p:extLst>
  </p:cSld>
  <p:clrMapOvr>
    <a:masterClrMapping/>
  </p:clrMapOvr>
  <p:transition>
    <p:random/>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4F184C5D-12AD-4254-B90A-1BDAA9219903}"/>
              </a:ext>
            </a:extLst>
          </p:cNvPr>
          <p:cNvSpPr>
            <a:spLocks noGrp="1"/>
          </p:cNvSpPr>
          <p:nvPr>
            <p:ph type="dt" sz="half" idx="10"/>
          </p:nvPr>
        </p:nvSpPr>
        <p:spPr/>
        <p:txBody>
          <a:bodyPr/>
          <a:lstStyle>
            <a:lvl1pPr>
              <a:defRPr/>
            </a:lvl1pPr>
          </a:lstStyle>
          <a:p>
            <a:pPr>
              <a:defRPr/>
            </a:pPr>
            <a:fld id="{8C36568D-F750-4841-A18D-9168746459FF}" type="datetimeFigureOut">
              <a:rPr lang="zh-CN" altLang="en-US"/>
              <a:pPr>
                <a:defRPr/>
              </a:pPr>
              <a:t>2024/12/25</a:t>
            </a:fld>
            <a:endParaRPr lang="zh-CN" altLang="en-US"/>
          </a:p>
        </p:txBody>
      </p:sp>
      <p:sp>
        <p:nvSpPr>
          <p:cNvPr id="3" name="页脚占位符 4">
            <a:extLst>
              <a:ext uri="{FF2B5EF4-FFF2-40B4-BE49-F238E27FC236}">
                <a16:creationId xmlns:a16="http://schemas.microsoft.com/office/drawing/2014/main" id="{8E3FB088-A0FC-4227-B448-6C21653A4F2E}"/>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CB92E406-9EE3-4275-9679-3CEAFEF8AC27}"/>
              </a:ext>
            </a:extLst>
          </p:cNvPr>
          <p:cNvSpPr>
            <a:spLocks noGrp="1"/>
          </p:cNvSpPr>
          <p:nvPr>
            <p:ph type="sldNum" sz="quarter" idx="12"/>
          </p:nvPr>
        </p:nvSpPr>
        <p:spPr/>
        <p:txBody>
          <a:bodyPr/>
          <a:lstStyle>
            <a:lvl1pPr>
              <a:defRPr/>
            </a:lvl1pPr>
          </a:lstStyle>
          <a:p>
            <a:pPr>
              <a:defRPr/>
            </a:pPr>
            <a:fld id="{F71269A0-1E4A-4DF3-B715-E4A7030B8A4E}" type="slidenum">
              <a:rPr lang="zh-CN" altLang="en-US"/>
              <a:pPr>
                <a:defRPr/>
              </a:pPr>
              <a:t>‹#›</a:t>
            </a:fld>
            <a:endParaRPr lang="zh-CN" altLang="en-US"/>
          </a:p>
        </p:txBody>
      </p:sp>
    </p:spTree>
    <p:extLst>
      <p:ext uri="{BB962C8B-B14F-4D97-AF65-F5344CB8AC3E}">
        <p14:creationId xmlns:p14="http://schemas.microsoft.com/office/powerpoint/2010/main" val="592476891"/>
      </p:ext>
    </p:extLst>
  </p:cSld>
  <p:clrMapOvr>
    <a:masterClrMapping/>
  </p:clrMapOvr>
  <p:transition>
    <p:random/>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CEE2C682-CA2C-481A-BD02-BE61812E69B8}"/>
              </a:ext>
            </a:extLst>
          </p:cNvPr>
          <p:cNvSpPr>
            <a:spLocks noGrp="1"/>
          </p:cNvSpPr>
          <p:nvPr>
            <p:ph type="dt" sz="half" idx="10"/>
          </p:nvPr>
        </p:nvSpPr>
        <p:spPr/>
        <p:txBody>
          <a:bodyPr/>
          <a:lstStyle>
            <a:lvl1pPr>
              <a:defRPr/>
            </a:lvl1pPr>
          </a:lstStyle>
          <a:p>
            <a:pPr>
              <a:defRPr/>
            </a:pPr>
            <a:fld id="{5E8A9127-9956-4686-8C01-15D1FA735E94}" type="datetimeFigureOut">
              <a:rPr lang="zh-CN" altLang="en-US"/>
              <a:pPr>
                <a:defRPr/>
              </a:pPr>
              <a:t>2024/12/25</a:t>
            </a:fld>
            <a:endParaRPr lang="zh-CN" altLang="en-US"/>
          </a:p>
        </p:txBody>
      </p:sp>
      <p:sp>
        <p:nvSpPr>
          <p:cNvPr id="6" name="页脚占位符 4">
            <a:extLst>
              <a:ext uri="{FF2B5EF4-FFF2-40B4-BE49-F238E27FC236}">
                <a16:creationId xmlns:a16="http://schemas.microsoft.com/office/drawing/2014/main" id="{3E5B043F-5902-4923-BC05-BA3FF7662ED9}"/>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9466E8D-E558-4CD5-8D44-70824E32A6E6}"/>
              </a:ext>
            </a:extLst>
          </p:cNvPr>
          <p:cNvSpPr>
            <a:spLocks noGrp="1"/>
          </p:cNvSpPr>
          <p:nvPr>
            <p:ph type="sldNum" sz="quarter" idx="12"/>
          </p:nvPr>
        </p:nvSpPr>
        <p:spPr/>
        <p:txBody>
          <a:bodyPr/>
          <a:lstStyle>
            <a:lvl1pPr>
              <a:defRPr/>
            </a:lvl1pPr>
          </a:lstStyle>
          <a:p>
            <a:pPr>
              <a:defRPr/>
            </a:pPr>
            <a:fld id="{246F59F9-E940-48F4-BE2F-ECBC235B4390}" type="slidenum">
              <a:rPr lang="zh-CN" altLang="en-US"/>
              <a:pPr>
                <a:defRPr/>
              </a:pPr>
              <a:t>‹#›</a:t>
            </a:fld>
            <a:endParaRPr lang="zh-CN" altLang="en-US"/>
          </a:p>
        </p:txBody>
      </p:sp>
    </p:spTree>
    <p:extLst>
      <p:ext uri="{BB962C8B-B14F-4D97-AF65-F5344CB8AC3E}">
        <p14:creationId xmlns:p14="http://schemas.microsoft.com/office/powerpoint/2010/main" val="3457787378"/>
      </p:ext>
    </p:extLst>
  </p:cSld>
  <p:clrMapOvr>
    <a:masterClrMapping/>
  </p:clrMapOvr>
  <p:transition>
    <p:random/>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03B7D14A-29A8-4852-944B-6F74D544C523}"/>
              </a:ext>
            </a:extLst>
          </p:cNvPr>
          <p:cNvSpPr>
            <a:spLocks noGrp="1"/>
          </p:cNvSpPr>
          <p:nvPr>
            <p:ph type="dt" sz="half" idx="10"/>
          </p:nvPr>
        </p:nvSpPr>
        <p:spPr/>
        <p:txBody>
          <a:bodyPr/>
          <a:lstStyle>
            <a:lvl1pPr>
              <a:defRPr/>
            </a:lvl1pPr>
          </a:lstStyle>
          <a:p>
            <a:pPr>
              <a:defRPr/>
            </a:pPr>
            <a:fld id="{10B4D37A-BEB4-4FFA-98FC-713CAC1E3A49}" type="datetimeFigureOut">
              <a:rPr lang="zh-CN" altLang="en-US"/>
              <a:pPr>
                <a:defRPr/>
              </a:pPr>
              <a:t>2024/12/25</a:t>
            </a:fld>
            <a:endParaRPr lang="zh-CN" altLang="en-US"/>
          </a:p>
        </p:txBody>
      </p:sp>
      <p:sp>
        <p:nvSpPr>
          <p:cNvPr id="6" name="页脚占位符 4">
            <a:extLst>
              <a:ext uri="{FF2B5EF4-FFF2-40B4-BE49-F238E27FC236}">
                <a16:creationId xmlns:a16="http://schemas.microsoft.com/office/drawing/2014/main" id="{F8976F77-F5A1-451D-A02B-7C4A9CDC156D}"/>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3B2B89C-8915-40F5-9131-CFB65452CDD6}"/>
              </a:ext>
            </a:extLst>
          </p:cNvPr>
          <p:cNvSpPr>
            <a:spLocks noGrp="1"/>
          </p:cNvSpPr>
          <p:nvPr>
            <p:ph type="sldNum" sz="quarter" idx="12"/>
          </p:nvPr>
        </p:nvSpPr>
        <p:spPr/>
        <p:txBody>
          <a:bodyPr/>
          <a:lstStyle>
            <a:lvl1pPr>
              <a:defRPr/>
            </a:lvl1pPr>
          </a:lstStyle>
          <a:p>
            <a:pPr>
              <a:defRPr/>
            </a:pPr>
            <a:fld id="{B5BDC932-EA9A-4EA4-9294-B35B7171072F}" type="slidenum">
              <a:rPr lang="zh-CN" altLang="en-US"/>
              <a:pPr>
                <a:defRPr/>
              </a:pPr>
              <a:t>‹#›</a:t>
            </a:fld>
            <a:endParaRPr lang="zh-CN" altLang="en-US"/>
          </a:p>
        </p:txBody>
      </p:sp>
    </p:spTree>
    <p:extLst>
      <p:ext uri="{BB962C8B-B14F-4D97-AF65-F5344CB8AC3E}">
        <p14:creationId xmlns:p14="http://schemas.microsoft.com/office/powerpoint/2010/main" val="4024282143"/>
      </p:ext>
    </p:extLst>
  </p:cSld>
  <p:clrMapOvr>
    <a:masterClrMapping/>
  </p:clrMapOvr>
  <p:transition>
    <p:random/>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9086890-0026-42B1-BD84-3B6004F6CB4C}"/>
              </a:ext>
            </a:extLst>
          </p:cNvPr>
          <p:cNvSpPr>
            <a:spLocks noGrp="1"/>
          </p:cNvSpPr>
          <p:nvPr>
            <p:ph type="dt" sz="half" idx="10"/>
          </p:nvPr>
        </p:nvSpPr>
        <p:spPr/>
        <p:txBody>
          <a:bodyPr/>
          <a:lstStyle>
            <a:lvl1pPr>
              <a:defRPr/>
            </a:lvl1pPr>
          </a:lstStyle>
          <a:p>
            <a:pPr>
              <a:defRPr/>
            </a:pPr>
            <a:fld id="{A3C0E8BC-BB2A-485C-9DA4-979B488B3163}" type="datetimeFigureOut">
              <a:rPr lang="zh-CN" altLang="en-US"/>
              <a:pPr>
                <a:defRPr/>
              </a:pPr>
              <a:t>2024/12/25</a:t>
            </a:fld>
            <a:endParaRPr lang="zh-CN" altLang="en-US"/>
          </a:p>
        </p:txBody>
      </p:sp>
      <p:sp>
        <p:nvSpPr>
          <p:cNvPr id="5" name="页脚占位符 4">
            <a:extLst>
              <a:ext uri="{FF2B5EF4-FFF2-40B4-BE49-F238E27FC236}">
                <a16:creationId xmlns:a16="http://schemas.microsoft.com/office/drawing/2014/main" id="{32F910B3-EA4C-4980-A1E2-194C4301F59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3FED6EA-F1A0-4F51-B250-44C4CCDB0F44}"/>
              </a:ext>
            </a:extLst>
          </p:cNvPr>
          <p:cNvSpPr>
            <a:spLocks noGrp="1"/>
          </p:cNvSpPr>
          <p:nvPr>
            <p:ph type="sldNum" sz="quarter" idx="12"/>
          </p:nvPr>
        </p:nvSpPr>
        <p:spPr/>
        <p:txBody>
          <a:bodyPr/>
          <a:lstStyle>
            <a:lvl1pPr>
              <a:defRPr/>
            </a:lvl1pPr>
          </a:lstStyle>
          <a:p>
            <a:pPr>
              <a:defRPr/>
            </a:pPr>
            <a:fld id="{5C100539-02DE-4996-9E3E-E69DA4F5A27C}" type="slidenum">
              <a:rPr lang="zh-CN" altLang="en-US"/>
              <a:pPr>
                <a:defRPr/>
              </a:pPr>
              <a:t>‹#›</a:t>
            </a:fld>
            <a:endParaRPr lang="zh-CN" altLang="en-US"/>
          </a:p>
        </p:txBody>
      </p:sp>
    </p:spTree>
    <p:extLst>
      <p:ext uri="{BB962C8B-B14F-4D97-AF65-F5344CB8AC3E}">
        <p14:creationId xmlns:p14="http://schemas.microsoft.com/office/powerpoint/2010/main" val="455912369"/>
      </p:ext>
    </p:extLst>
  </p:cSld>
  <p:clrMapOvr>
    <a:masterClrMapping/>
  </p:clrMapOvr>
  <p:transition>
    <p:random/>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A73DCD2-14CA-4444-B99C-1054CDF47BA1}"/>
              </a:ext>
            </a:extLst>
          </p:cNvPr>
          <p:cNvSpPr>
            <a:spLocks noGrp="1"/>
          </p:cNvSpPr>
          <p:nvPr>
            <p:ph type="dt" sz="half" idx="10"/>
          </p:nvPr>
        </p:nvSpPr>
        <p:spPr/>
        <p:txBody>
          <a:bodyPr/>
          <a:lstStyle>
            <a:lvl1pPr>
              <a:defRPr/>
            </a:lvl1pPr>
          </a:lstStyle>
          <a:p>
            <a:pPr>
              <a:defRPr/>
            </a:pPr>
            <a:fld id="{7B9BB967-6EB3-4058-886D-DE0F6116D8B1}" type="datetimeFigureOut">
              <a:rPr lang="zh-CN" altLang="en-US"/>
              <a:pPr>
                <a:defRPr/>
              </a:pPr>
              <a:t>2024/12/25</a:t>
            </a:fld>
            <a:endParaRPr lang="zh-CN" altLang="en-US"/>
          </a:p>
        </p:txBody>
      </p:sp>
      <p:sp>
        <p:nvSpPr>
          <p:cNvPr id="5" name="页脚占位符 4">
            <a:extLst>
              <a:ext uri="{FF2B5EF4-FFF2-40B4-BE49-F238E27FC236}">
                <a16:creationId xmlns:a16="http://schemas.microsoft.com/office/drawing/2014/main" id="{8B350C48-0657-4B08-A38A-5AD998A858B9}"/>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6220766-27CE-430B-9C9A-8183247D6D4D}"/>
              </a:ext>
            </a:extLst>
          </p:cNvPr>
          <p:cNvSpPr>
            <a:spLocks noGrp="1"/>
          </p:cNvSpPr>
          <p:nvPr>
            <p:ph type="sldNum" sz="quarter" idx="12"/>
          </p:nvPr>
        </p:nvSpPr>
        <p:spPr/>
        <p:txBody>
          <a:bodyPr/>
          <a:lstStyle>
            <a:lvl1pPr>
              <a:defRPr/>
            </a:lvl1pPr>
          </a:lstStyle>
          <a:p>
            <a:pPr>
              <a:defRPr/>
            </a:pPr>
            <a:fld id="{F6F31849-8C97-4788-AC71-1985EDAB7696}" type="slidenum">
              <a:rPr lang="zh-CN" altLang="en-US"/>
              <a:pPr>
                <a:defRPr/>
              </a:pPr>
              <a:t>‹#›</a:t>
            </a:fld>
            <a:endParaRPr lang="zh-CN" altLang="en-US"/>
          </a:p>
        </p:txBody>
      </p:sp>
    </p:spTree>
    <p:extLst>
      <p:ext uri="{BB962C8B-B14F-4D97-AF65-F5344CB8AC3E}">
        <p14:creationId xmlns:p14="http://schemas.microsoft.com/office/powerpoint/2010/main" val="551804810"/>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98385147"/>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7" y="1535113"/>
            <a:ext cx="4041775"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82691955"/>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3678720869"/>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8187118"/>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4"/>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435103"/>
            <a:ext cx="3008313"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34207075"/>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20161935"/>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2.jpe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4.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theme" Target="../theme/theme3.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D73BD35A-3FAE-4A36-B624-E46392096FC4}"/>
              </a:ext>
            </a:extLst>
          </p:cNvPr>
          <p:cNvGrpSpPr>
            <a:grpSpLocks/>
          </p:cNvGrpSpPr>
          <p:nvPr/>
        </p:nvGrpSpPr>
        <p:grpSpPr bwMode="auto">
          <a:xfrm>
            <a:off x="146050" y="976313"/>
            <a:ext cx="8836025" cy="5256212"/>
            <a:chOff x="92" y="615"/>
            <a:chExt cx="5566" cy="3311"/>
          </a:xfrm>
        </p:grpSpPr>
        <p:grpSp>
          <p:nvGrpSpPr>
            <p:cNvPr id="1033" name="Group 3">
              <a:extLst>
                <a:ext uri="{FF2B5EF4-FFF2-40B4-BE49-F238E27FC236}">
                  <a16:creationId xmlns:a16="http://schemas.microsoft.com/office/drawing/2014/main" id="{92399702-0DCC-4F51-BA3E-1EEFAA45A110}"/>
                </a:ext>
              </a:extLst>
            </p:cNvPr>
            <p:cNvGrpSpPr>
              <a:grpSpLocks/>
            </p:cNvGrpSpPr>
            <p:nvPr/>
          </p:nvGrpSpPr>
          <p:grpSpPr bwMode="auto">
            <a:xfrm>
              <a:off x="2314" y="617"/>
              <a:ext cx="3344" cy="3080"/>
              <a:chOff x="2314" y="617"/>
              <a:chExt cx="3344" cy="3080"/>
            </a:xfrm>
          </p:grpSpPr>
          <p:grpSp>
            <p:nvGrpSpPr>
              <p:cNvPr id="1041" name="Group 4">
                <a:extLst>
                  <a:ext uri="{FF2B5EF4-FFF2-40B4-BE49-F238E27FC236}">
                    <a16:creationId xmlns:a16="http://schemas.microsoft.com/office/drawing/2014/main" id="{0B083E2E-2F47-4FF9-9D9C-ECD16D632DDD}"/>
                  </a:ext>
                </a:extLst>
              </p:cNvPr>
              <p:cNvGrpSpPr>
                <a:grpSpLocks/>
              </p:cNvGrpSpPr>
              <p:nvPr/>
            </p:nvGrpSpPr>
            <p:grpSpPr bwMode="auto">
              <a:xfrm>
                <a:off x="5166" y="2575"/>
                <a:ext cx="492" cy="1122"/>
                <a:chOff x="5166" y="2575"/>
                <a:chExt cx="492" cy="1122"/>
              </a:xfrm>
            </p:grpSpPr>
            <p:grpSp>
              <p:nvGrpSpPr>
                <p:cNvPr id="1065" name="Group 5">
                  <a:extLst>
                    <a:ext uri="{FF2B5EF4-FFF2-40B4-BE49-F238E27FC236}">
                      <a16:creationId xmlns:a16="http://schemas.microsoft.com/office/drawing/2014/main" id="{3FF6D8ED-0B31-4EFB-B69F-F9B83097EDC7}"/>
                    </a:ext>
                  </a:extLst>
                </p:cNvPr>
                <p:cNvGrpSpPr>
                  <a:grpSpLocks/>
                </p:cNvGrpSpPr>
                <p:nvPr/>
              </p:nvGrpSpPr>
              <p:grpSpPr bwMode="auto">
                <a:xfrm>
                  <a:off x="5166" y="3367"/>
                  <a:ext cx="492" cy="330"/>
                  <a:chOff x="5166" y="3367"/>
                  <a:chExt cx="492" cy="330"/>
                </a:xfrm>
              </p:grpSpPr>
              <p:sp>
                <p:nvSpPr>
                  <p:cNvPr id="1067" name="Freeform 6">
                    <a:extLst>
                      <a:ext uri="{FF2B5EF4-FFF2-40B4-BE49-F238E27FC236}">
                        <a16:creationId xmlns:a16="http://schemas.microsoft.com/office/drawing/2014/main" id="{3EB086B1-23FC-43FF-B135-D7D8C919AA1C}"/>
                      </a:ext>
                    </a:extLst>
                  </p:cNvPr>
                  <p:cNvSpPr>
                    <a:spLocks/>
                  </p:cNvSpPr>
                  <p:nvPr/>
                </p:nvSpPr>
                <p:spPr bwMode="auto">
                  <a:xfrm>
                    <a:off x="5579" y="3367"/>
                    <a:ext cx="79" cy="200"/>
                  </a:xfrm>
                  <a:custGeom>
                    <a:avLst/>
                    <a:gdLst>
                      <a:gd name="T0" fmla="*/ 25 w 79"/>
                      <a:gd name="T1" fmla="*/ 3 h 200"/>
                      <a:gd name="T2" fmla="*/ 33 w 79"/>
                      <a:gd name="T3" fmla="*/ 0 h 200"/>
                      <a:gd name="T4" fmla="*/ 47 w 79"/>
                      <a:gd name="T5" fmla="*/ 22 h 200"/>
                      <a:gd name="T6" fmla="*/ 45 w 79"/>
                      <a:gd name="T7" fmla="*/ 86 h 200"/>
                      <a:gd name="T8" fmla="*/ 55 w 79"/>
                      <a:gd name="T9" fmla="*/ 86 h 200"/>
                      <a:gd name="T10" fmla="*/ 57 w 79"/>
                      <a:gd name="T11" fmla="*/ 94 h 200"/>
                      <a:gd name="T12" fmla="*/ 60 w 79"/>
                      <a:gd name="T13" fmla="*/ 108 h 200"/>
                      <a:gd name="T14" fmla="*/ 62 w 79"/>
                      <a:gd name="T15" fmla="*/ 116 h 200"/>
                      <a:gd name="T16" fmla="*/ 70 w 79"/>
                      <a:gd name="T17" fmla="*/ 113 h 200"/>
                      <a:gd name="T18" fmla="*/ 76 w 79"/>
                      <a:gd name="T19" fmla="*/ 100 h 200"/>
                      <a:gd name="T20" fmla="*/ 78 w 79"/>
                      <a:gd name="T21" fmla="*/ 108 h 200"/>
                      <a:gd name="T22" fmla="*/ 74 w 79"/>
                      <a:gd name="T23" fmla="*/ 119 h 200"/>
                      <a:gd name="T24" fmla="*/ 70 w 79"/>
                      <a:gd name="T25" fmla="*/ 127 h 200"/>
                      <a:gd name="T26" fmla="*/ 68 w 79"/>
                      <a:gd name="T27" fmla="*/ 144 h 200"/>
                      <a:gd name="T28" fmla="*/ 59 w 79"/>
                      <a:gd name="T29" fmla="*/ 152 h 200"/>
                      <a:gd name="T30" fmla="*/ 53 w 79"/>
                      <a:gd name="T31" fmla="*/ 155 h 200"/>
                      <a:gd name="T32" fmla="*/ 45 w 79"/>
                      <a:gd name="T33" fmla="*/ 163 h 200"/>
                      <a:gd name="T34" fmla="*/ 43 w 79"/>
                      <a:gd name="T35" fmla="*/ 171 h 200"/>
                      <a:gd name="T36" fmla="*/ 45 w 79"/>
                      <a:gd name="T37" fmla="*/ 180 h 200"/>
                      <a:gd name="T38" fmla="*/ 47 w 79"/>
                      <a:gd name="T39" fmla="*/ 188 h 200"/>
                      <a:gd name="T40" fmla="*/ 37 w 79"/>
                      <a:gd name="T41" fmla="*/ 193 h 200"/>
                      <a:gd name="T42" fmla="*/ 31 w 79"/>
                      <a:gd name="T43" fmla="*/ 196 h 200"/>
                      <a:gd name="T44" fmla="*/ 25 w 79"/>
                      <a:gd name="T45" fmla="*/ 199 h 200"/>
                      <a:gd name="T46" fmla="*/ 21 w 79"/>
                      <a:gd name="T47" fmla="*/ 196 h 200"/>
                      <a:gd name="T48" fmla="*/ 12 w 79"/>
                      <a:gd name="T49" fmla="*/ 193 h 200"/>
                      <a:gd name="T50" fmla="*/ 8 w 79"/>
                      <a:gd name="T51" fmla="*/ 188 h 200"/>
                      <a:gd name="T52" fmla="*/ 12 w 79"/>
                      <a:gd name="T53" fmla="*/ 182 h 200"/>
                      <a:gd name="T54" fmla="*/ 20 w 79"/>
                      <a:gd name="T55" fmla="*/ 180 h 200"/>
                      <a:gd name="T56" fmla="*/ 25 w 79"/>
                      <a:gd name="T57" fmla="*/ 166 h 200"/>
                      <a:gd name="T58" fmla="*/ 25 w 79"/>
                      <a:gd name="T59" fmla="*/ 160 h 200"/>
                      <a:gd name="T60" fmla="*/ 20 w 79"/>
                      <a:gd name="T61" fmla="*/ 155 h 200"/>
                      <a:gd name="T62" fmla="*/ 12 w 79"/>
                      <a:gd name="T63" fmla="*/ 146 h 200"/>
                      <a:gd name="T64" fmla="*/ 6 w 79"/>
                      <a:gd name="T65" fmla="*/ 146 h 200"/>
                      <a:gd name="T66" fmla="*/ 2 w 79"/>
                      <a:gd name="T67" fmla="*/ 144 h 200"/>
                      <a:gd name="T68" fmla="*/ 0 w 79"/>
                      <a:gd name="T69" fmla="*/ 135 h 200"/>
                      <a:gd name="T70" fmla="*/ 2 w 79"/>
                      <a:gd name="T71" fmla="*/ 130 h 200"/>
                      <a:gd name="T72" fmla="*/ 6 w 79"/>
                      <a:gd name="T73" fmla="*/ 130 h 200"/>
                      <a:gd name="T74" fmla="*/ 12 w 79"/>
                      <a:gd name="T75" fmla="*/ 127 h 200"/>
                      <a:gd name="T76" fmla="*/ 20 w 79"/>
                      <a:gd name="T77" fmla="*/ 119 h 200"/>
                      <a:gd name="T78" fmla="*/ 23 w 79"/>
                      <a:gd name="T79" fmla="*/ 116 h 200"/>
                      <a:gd name="T80" fmla="*/ 27 w 79"/>
                      <a:gd name="T81" fmla="*/ 86 h 200"/>
                      <a:gd name="T82" fmla="*/ 23 w 79"/>
                      <a:gd name="T83" fmla="*/ 77 h 200"/>
                      <a:gd name="T84" fmla="*/ 18 w 79"/>
                      <a:gd name="T85" fmla="*/ 72 h 200"/>
                      <a:gd name="T86" fmla="*/ 16 w 79"/>
                      <a:gd name="T87" fmla="*/ 55 h 200"/>
                      <a:gd name="T88" fmla="*/ 18 w 79"/>
                      <a:gd name="T89" fmla="*/ 39 h 200"/>
                      <a:gd name="T90" fmla="*/ 20 w 79"/>
                      <a:gd name="T91" fmla="*/ 28 h 200"/>
                      <a:gd name="T92" fmla="*/ 25 w 79"/>
                      <a:gd name="T93" fmla="*/ 3 h 2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9" h="200">
                        <a:moveTo>
                          <a:pt x="25" y="3"/>
                        </a:moveTo>
                        <a:lnTo>
                          <a:pt x="33" y="0"/>
                        </a:lnTo>
                        <a:lnTo>
                          <a:pt x="47" y="22"/>
                        </a:lnTo>
                        <a:lnTo>
                          <a:pt x="45" y="86"/>
                        </a:lnTo>
                        <a:lnTo>
                          <a:pt x="55" y="86"/>
                        </a:lnTo>
                        <a:lnTo>
                          <a:pt x="57" y="94"/>
                        </a:lnTo>
                        <a:lnTo>
                          <a:pt x="60" y="108"/>
                        </a:lnTo>
                        <a:lnTo>
                          <a:pt x="62" y="116"/>
                        </a:lnTo>
                        <a:lnTo>
                          <a:pt x="70" y="113"/>
                        </a:lnTo>
                        <a:lnTo>
                          <a:pt x="76" y="100"/>
                        </a:lnTo>
                        <a:lnTo>
                          <a:pt x="78" y="108"/>
                        </a:lnTo>
                        <a:lnTo>
                          <a:pt x="74" y="119"/>
                        </a:lnTo>
                        <a:lnTo>
                          <a:pt x="70" y="127"/>
                        </a:lnTo>
                        <a:lnTo>
                          <a:pt x="68" y="144"/>
                        </a:lnTo>
                        <a:lnTo>
                          <a:pt x="59" y="152"/>
                        </a:lnTo>
                        <a:lnTo>
                          <a:pt x="53" y="155"/>
                        </a:lnTo>
                        <a:lnTo>
                          <a:pt x="45" y="163"/>
                        </a:lnTo>
                        <a:lnTo>
                          <a:pt x="43" y="171"/>
                        </a:lnTo>
                        <a:lnTo>
                          <a:pt x="45" y="180"/>
                        </a:lnTo>
                        <a:lnTo>
                          <a:pt x="47" y="188"/>
                        </a:lnTo>
                        <a:lnTo>
                          <a:pt x="37" y="193"/>
                        </a:lnTo>
                        <a:lnTo>
                          <a:pt x="31" y="196"/>
                        </a:lnTo>
                        <a:lnTo>
                          <a:pt x="25" y="199"/>
                        </a:lnTo>
                        <a:lnTo>
                          <a:pt x="21" y="196"/>
                        </a:lnTo>
                        <a:lnTo>
                          <a:pt x="12" y="193"/>
                        </a:lnTo>
                        <a:lnTo>
                          <a:pt x="8" y="188"/>
                        </a:lnTo>
                        <a:lnTo>
                          <a:pt x="12" y="182"/>
                        </a:lnTo>
                        <a:lnTo>
                          <a:pt x="20" y="180"/>
                        </a:lnTo>
                        <a:lnTo>
                          <a:pt x="25" y="166"/>
                        </a:lnTo>
                        <a:lnTo>
                          <a:pt x="25" y="160"/>
                        </a:lnTo>
                        <a:lnTo>
                          <a:pt x="20" y="155"/>
                        </a:lnTo>
                        <a:lnTo>
                          <a:pt x="12" y="146"/>
                        </a:lnTo>
                        <a:lnTo>
                          <a:pt x="6" y="146"/>
                        </a:lnTo>
                        <a:lnTo>
                          <a:pt x="2" y="144"/>
                        </a:lnTo>
                        <a:lnTo>
                          <a:pt x="0" y="135"/>
                        </a:lnTo>
                        <a:lnTo>
                          <a:pt x="2" y="130"/>
                        </a:lnTo>
                        <a:lnTo>
                          <a:pt x="6" y="130"/>
                        </a:lnTo>
                        <a:lnTo>
                          <a:pt x="12" y="127"/>
                        </a:lnTo>
                        <a:lnTo>
                          <a:pt x="20" y="119"/>
                        </a:lnTo>
                        <a:lnTo>
                          <a:pt x="23" y="116"/>
                        </a:lnTo>
                        <a:lnTo>
                          <a:pt x="27" y="86"/>
                        </a:lnTo>
                        <a:lnTo>
                          <a:pt x="23" y="77"/>
                        </a:lnTo>
                        <a:lnTo>
                          <a:pt x="18" y="72"/>
                        </a:lnTo>
                        <a:lnTo>
                          <a:pt x="16" y="55"/>
                        </a:lnTo>
                        <a:lnTo>
                          <a:pt x="18" y="39"/>
                        </a:lnTo>
                        <a:lnTo>
                          <a:pt x="20" y="28"/>
                        </a:lnTo>
                        <a:lnTo>
                          <a:pt x="25" y="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8" name="Freeform 7">
                    <a:extLst>
                      <a:ext uri="{FF2B5EF4-FFF2-40B4-BE49-F238E27FC236}">
                        <a16:creationId xmlns:a16="http://schemas.microsoft.com/office/drawing/2014/main" id="{F13E4205-0B0C-4A79-A6B6-32253A2EB08E}"/>
                      </a:ext>
                    </a:extLst>
                  </p:cNvPr>
                  <p:cNvSpPr>
                    <a:spLocks/>
                  </p:cNvSpPr>
                  <p:nvPr/>
                </p:nvSpPr>
                <p:spPr bwMode="auto">
                  <a:xfrm>
                    <a:off x="5428" y="3527"/>
                    <a:ext cx="146" cy="170"/>
                  </a:xfrm>
                  <a:custGeom>
                    <a:avLst/>
                    <a:gdLst>
                      <a:gd name="T0" fmla="*/ 102 w 146"/>
                      <a:gd name="T1" fmla="*/ 0 h 170"/>
                      <a:gd name="T2" fmla="*/ 120 w 146"/>
                      <a:gd name="T3" fmla="*/ 0 h 170"/>
                      <a:gd name="T4" fmla="*/ 145 w 146"/>
                      <a:gd name="T5" fmla="*/ 44 h 170"/>
                      <a:gd name="T6" fmla="*/ 118 w 146"/>
                      <a:gd name="T7" fmla="*/ 83 h 170"/>
                      <a:gd name="T8" fmla="*/ 118 w 146"/>
                      <a:gd name="T9" fmla="*/ 100 h 170"/>
                      <a:gd name="T10" fmla="*/ 112 w 146"/>
                      <a:gd name="T11" fmla="*/ 105 h 170"/>
                      <a:gd name="T12" fmla="*/ 96 w 146"/>
                      <a:gd name="T13" fmla="*/ 105 h 170"/>
                      <a:gd name="T14" fmla="*/ 76 w 146"/>
                      <a:gd name="T15" fmla="*/ 127 h 170"/>
                      <a:gd name="T16" fmla="*/ 59 w 146"/>
                      <a:gd name="T17" fmla="*/ 150 h 170"/>
                      <a:gd name="T18" fmla="*/ 47 w 146"/>
                      <a:gd name="T19" fmla="*/ 169 h 170"/>
                      <a:gd name="T20" fmla="*/ 47 w 146"/>
                      <a:gd name="T21" fmla="*/ 152 h 170"/>
                      <a:gd name="T22" fmla="*/ 25 w 146"/>
                      <a:gd name="T23" fmla="*/ 155 h 170"/>
                      <a:gd name="T24" fmla="*/ 16 w 146"/>
                      <a:gd name="T25" fmla="*/ 155 h 170"/>
                      <a:gd name="T26" fmla="*/ 0 w 146"/>
                      <a:gd name="T27" fmla="*/ 155 h 170"/>
                      <a:gd name="T28" fmla="*/ 22 w 146"/>
                      <a:gd name="T29" fmla="*/ 127 h 170"/>
                      <a:gd name="T30" fmla="*/ 29 w 146"/>
                      <a:gd name="T31" fmla="*/ 114 h 170"/>
                      <a:gd name="T32" fmla="*/ 37 w 146"/>
                      <a:gd name="T33" fmla="*/ 114 h 170"/>
                      <a:gd name="T34" fmla="*/ 53 w 146"/>
                      <a:gd name="T35" fmla="*/ 91 h 170"/>
                      <a:gd name="T36" fmla="*/ 59 w 146"/>
                      <a:gd name="T37" fmla="*/ 91 h 170"/>
                      <a:gd name="T38" fmla="*/ 59 w 146"/>
                      <a:gd name="T39" fmla="*/ 89 h 170"/>
                      <a:gd name="T40" fmla="*/ 67 w 146"/>
                      <a:gd name="T41" fmla="*/ 80 h 170"/>
                      <a:gd name="T42" fmla="*/ 76 w 146"/>
                      <a:gd name="T43" fmla="*/ 80 h 170"/>
                      <a:gd name="T44" fmla="*/ 73 w 146"/>
                      <a:gd name="T45" fmla="*/ 55 h 170"/>
                      <a:gd name="T46" fmla="*/ 74 w 146"/>
                      <a:gd name="T47" fmla="*/ 55 h 170"/>
                      <a:gd name="T48" fmla="*/ 84 w 146"/>
                      <a:gd name="T49" fmla="*/ 42 h 170"/>
                      <a:gd name="T50" fmla="*/ 88 w 146"/>
                      <a:gd name="T51" fmla="*/ 53 h 170"/>
                      <a:gd name="T52" fmla="*/ 104 w 146"/>
                      <a:gd name="T53" fmla="*/ 33 h 170"/>
                      <a:gd name="T54" fmla="*/ 102 w 146"/>
                      <a:gd name="T55" fmla="*/ 0 h 1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46" h="170">
                        <a:moveTo>
                          <a:pt x="102" y="0"/>
                        </a:moveTo>
                        <a:lnTo>
                          <a:pt x="120" y="0"/>
                        </a:lnTo>
                        <a:lnTo>
                          <a:pt x="145" y="44"/>
                        </a:lnTo>
                        <a:lnTo>
                          <a:pt x="118" y="83"/>
                        </a:lnTo>
                        <a:lnTo>
                          <a:pt x="118" y="100"/>
                        </a:lnTo>
                        <a:lnTo>
                          <a:pt x="112" y="105"/>
                        </a:lnTo>
                        <a:lnTo>
                          <a:pt x="96" y="105"/>
                        </a:lnTo>
                        <a:lnTo>
                          <a:pt x="76" y="127"/>
                        </a:lnTo>
                        <a:lnTo>
                          <a:pt x="59" y="150"/>
                        </a:lnTo>
                        <a:lnTo>
                          <a:pt x="47" y="169"/>
                        </a:lnTo>
                        <a:lnTo>
                          <a:pt x="47" y="152"/>
                        </a:lnTo>
                        <a:lnTo>
                          <a:pt x="25" y="155"/>
                        </a:lnTo>
                        <a:lnTo>
                          <a:pt x="16" y="155"/>
                        </a:lnTo>
                        <a:lnTo>
                          <a:pt x="0" y="155"/>
                        </a:lnTo>
                        <a:lnTo>
                          <a:pt x="22" y="127"/>
                        </a:lnTo>
                        <a:lnTo>
                          <a:pt x="29" y="114"/>
                        </a:lnTo>
                        <a:lnTo>
                          <a:pt x="37" y="114"/>
                        </a:lnTo>
                        <a:lnTo>
                          <a:pt x="53" y="91"/>
                        </a:lnTo>
                        <a:lnTo>
                          <a:pt x="59" y="91"/>
                        </a:lnTo>
                        <a:lnTo>
                          <a:pt x="59" y="89"/>
                        </a:lnTo>
                        <a:lnTo>
                          <a:pt x="67" y="80"/>
                        </a:lnTo>
                        <a:lnTo>
                          <a:pt x="76" y="80"/>
                        </a:lnTo>
                        <a:lnTo>
                          <a:pt x="73" y="55"/>
                        </a:lnTo>
                        <a:lnTo>
                          <a:pt x="74" y="55"/>
                        </a:lnTo>
                        <a:lnTo>
                          <a:pt x="84" y="42"/>
                        </a:lnTo>
                        <a:lnTo>
                          <a:pt x="88" y="53"/>
                        </a:lnTo>
                        <a:lnTo>
                          <a:pt x="104" y="33"/>
                        </a:lnTo>
                        <a:lnTo>
                          <a:pt x="102"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9" name="Freeform 8">
                    <a:extLst>
                      <a:ext uri="{FF2B5EF4-FFF2-40B4-BE49-F238E27FC236}">
                        <a16:creationId xmlns:a16="http://schemas.microsoft.com/office/drawing/2014/main" id="{65ABC5A8-A20C-4324-B790-2B50246855BF}"/>
                      </a:ext>
                    </a:extLst>
                  </p:cNvPr>
                  <p:cNvSpPr>
                    <a:spLocks/>
                  </p:cNvSpPr>
                  <p:nvPr/>
                </p:nvSpPr>
                <p:spPr bwMode="auto">
                  <a:xfrm>
                    <a:off x="5166" y="3537"/>
                    <a:ext cx="56" cy="90"/>
                  </a:xfrm>
                  <a:custGeom>
                    <a:avLst/>
                    <a:gdLst>
                      <a:gd name="T0" fmla="*/ 0 w 56"/>
                      <a:gd name="T1" fmla="*/ 0 h 90"/>
                      <a:gd name="T2" fmla="*/ 12 w 56"/>
                      <a:gd name="T3" fmla="*/ 0 h 90"/>
                      <a:gd name="T4" fmla="*/ 26 w 56"/>
                      <a:gd name="T5" fmla="*/ 11 h 90"/>
                      <a:gd name="T6" fmla="*/ 55 w 56"/>
                      <a:gd name="T7" fmla="*/ 11 h 90"/>
                      <a:gd name="T8" fmla="*/ 51 w 56"/>
                      <a:gd name="T9" fmla="*/ 25 h 90"/>
                      <a:gd name="T10" fmla="*/ 55 w 56"/>
                      <a:gd name="T11" fmla="*/ 42 h 90"/>
                      <a:gd name="T12" fmla="*/ 45 w 56"/>
                      <a:gd name="T13" fmla="*/ 42 h 90"/>
                      <a:gd name="T14" fmla="*/ 43 w 56"/>
                      <a:gd name="T15" fmla="*/ 45 h 90"/>
                      <a:gd name="T16" fmla="*/ 37 w 56"/>
                      <a:gd name="T17" fmla="*/ 47 h 90"/>
                      <a:gd name="T18" fmla="*/ 43 w 56"/>
                      <a:gd name="T19" fmla="*/ 89 h 90"/>
                      <a:gd name="T20" fmla="*/ 26 w 56"/>
                      <a:gd name="T21" fmla="*/ 86 h 90"/>
                      <a:gd name="T22" fmla="*/ 10 w 56"/>
                      <a:gd name="T23" fmla="*/ 72 h 90"/>
                      <a:gd name="T24" fmla="*/ 10 w 56"/>
                      <a:gd name="T25" fmla="*/ 45 h 90"/>
                      <a:gd name="T26" fmla="*/ 10 w 56"/>
                      <a:gd name="T27" fmla="*/ 33 h 90"/>
                      <a:gd name="T28" fmla="*/ 0 w 56"/>
                      <a:gd name="T29" fmla="*/ 25 h 90"/>
                      <a:gd name="T30" fmla="*/ 0 w 56"/>
                      <a:gd name="T31" fmla="*/ 0 h 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6" h="90">
                        <a:moveTo>
                          <a:pt x="0" y="0"/>
                        </a:moveTo>
                        <a:lnTo>
                          <a:pt x="12" y="0"/>
                        </a:lnTo>
                        <a:lnTo>
                          <a:pt x="26" y="11"/>
                        </a:lnTo>
                        <a:lnTo>
                          <a:pt x="55" y="11"/>
                        </a:lnTo>
                        <a:lnTo>
                          <a:pt x="51" y="25"/>
                        </a:lnTo>
                        <a:lnTo>
                          <a:pt x="55" y="42"/>
                        </a:lnTo>
                        <a:lnTo>
                          <a:pt x="45" y="42"/>
                        </a:lnTo>
                        <a:lnTo>
                          <a:pt x="43" y="45"/>
                        </a:lnTo>
                        <a:lnTo>
                          <a:pt x="37" y="47"/>
                        </a:lnTo>
                        <a:lnTo>
                          <a:pt x="43" y="89"/>
                        </a:lnTo>
                        <a:lnTo>
                          <a:pt x="26" y="86"/>
                        </a:lnTo>
                        <a:lnTo>
                          <a:pt x="10" y="72"/>
                        </a:lnTo>
                        <a:lnTo>
                          <a:pt x="10" y="45"/>
                        </a:lnTo>
                        <a:lnTo>
                          <a:pt x="10" y="33"/>
                        </a:lnTo>
                        <a:lnTo>
                          <a:pt x="0"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1066" name="Freeform 9">
                  <a:extLst>
                    <a:ext uri="{FF2B5EF4-FFF2-40B4-BE49-F238E27FC236}">
                      <a16:creationId xmlns:a16="http://schemas.microsoft.com/office/drawing/2014/main" id="{9C1CA715-E772-46C1-8304-D03529B05E04}"/>
                    </a:ext>
                  </a:extLst>
                </p:cNvPr>
                <p:cNvSpPr>
                  <a:spLocks/>
                </p:cNvSpPr>
                <p:nvPr/>
              </p:nvSpPr>
              <p:spPr bwMode="auto">
                <a:xfrm>
                  <a:off x="5266" y="2575"/>
                  <a:ext cx="89" cy="101"/>
                </a:xfrm>
                <a:custGeom>
                  <a:avLst/>
                  <a:gdLst>
                    <a:gd name="T0" fmla="*/ 16 w 89"/>
                    <a:gd name="T1" fmla="*/ 37 h 101"/>
                    <a:gd name="T2" fmla="*/ 0 w 89"/>
                    <a:gd name="T3" fmla="*/ 80 h 101"/>
                    <a:gd name="T4" fmla="*/ 6 w 89"/>
                    <a:gd name="T5" fmla="*/ 97 h 101"/>
                    <a:gd name="T6" fmla="*/ 31 w 89"/>
                    <a:gd name="T7" fmla="*/ 100 h 101"/>
                    <a:gd name="T8" fmla="*/ 53 w 89"/>
                    <a:gd name="T9" fmla="*/ 100 h 101"/>
                    <a:gd name="T10" fmla="*/ 61 w 89"/>
                    <a:gd name="T11" fmla="*/ 83 h 101"/>
                    <a:gd name="T12" fmla="*/ 65 w 89"/>
                    <a:gd name="T13" fmla="*/ 66 h 101"/>
                    <a:gd name="T14" fmla="*/ 88 w 89"/>
                    <a:gd name="T15" fmla="*/ 66 h 101"/>
                    <a:gd name="T16" fmla="*/ 84 w 89"/>
                    <a:gd name="T17" fmla="*/ 40 h 101"/>
                    <a:gd name="T18" fmla="*/ 84 w 89"/>
                    <a:gd name="T19" fmla="*/ 14 h 101"/>
                    <a:gd name="T20" fmla="*/ 61 w 89"/>
                    <a:gd name="T21" fmla="*/ 0 h 101"/>
                    <a:gd name="T22" fmla="*/ 59 w 89"/>
                    <a:gd name="T23" fmla="*/ 29 h 101"/>
                    <a:gd name="T24" fmla="*/ 72 w 89"/>
                    <a:gd name="T25" fmla="*/ 46 h 101"/>
                    <a:gd name="T26" fmla="*/ 51 w 89"/>
                    <a:gd name="T27" fmla="*/ 46 h 101"/>
                    <a:gd name="T28" fmla="*/ 43 w 89"/>
                    <a:gd name="T29" fmla="*/ 57 h 101"/>
                    <a:gd name="T30" fmla="*/ 16 w 89"/>
                    <a:gd name="T31" fmla="*/ 37 h 10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9" h="101">
                      <a:moveTo>
                        <a:pt x="16" y="37"/>
                      </a:moveTo>
                      <a:lnTo>
                        <a:pt x="0" y="80"/>
                      </a:lnTo>
                      <a:lnTo>
                        <a:pt x="6" y="97"/>
                      </a:lnTo>
                      <a:lnTo>
                        <a:pt x="31" y="100"/>
                      </a:lnTo>
                      <a:lnTo>
                        <a:pt x="53" y="100"/>
                      </a:lnTo>
                      <a:lnTo>
                        <a:pt x="61" y="83"/>
                      </a:lnTo>
                      <a:lnTo>
                        <a:pt x="65" y="66"/>
                      </a:lnTo>
                      <a:lnTo>
                        <a:pt x="88" y="66"/>
                      </a:lnTo>
                      <a:lnTo>
                        <a:pt x="84" y="40"/>
                      </a:lnTo>
                      <a:lnTo>
                        <a:pt x="84" y="14"/>
                      </a:lnTo>
                      <a:lnTo>
                        <a:pt x="61" y="0"/>
                      </a:lnTo>
                      <a:lnTo>
                        <a:pt x="59" y="29"/>
                      </a:lnTo>
                      <a:lnTo>
                        <a:pt x="72" y="46"/>
                      </a:lnTo>
                      <a:lnTo>
                        <a:pt x="51" y="46"/>
                      </a:lnTo>
                      <a:lnTo>
                        <a:pt x="43" y="57"/>
                      </a:lnTo>
                      <a:lnTo>
                        <a:pt x="16" y="37"/>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1042" name="Group 10">
                <a:extLst>
                  <a:ext uri="{FF2B5EF4-FFF2-40B4-BE49-F238E27FC236}">
                    <a16:creationId xmlns:a16="http://schemas.microsoft.com/office/drawing/2014/main" id="{B1CB17C3-D4EF-4222-AA59-DEE95AE18D33}"/>
                  </a:ext>
                </a:extLst>
              </p:cNvPr>
              <p:cNvGrpSpPr>
                <a:grpSpLocks/>
              </p:cNvGrpSpPr>
              <p:nvPr/>
            </p:nvGrpSpPr>
            <p:grpSpPr bwMode="auto">
              <a:xfrm>
                <a:off x="4293" y="1104"/>
                <a:ext cx="1037" cy="2393"/>
                <a:chOff x="4293" y="1104"/>
                <a:chExt cx="1037" cy="2393"/>
              </a:xfrm>
            </p:grpSpPr>
            <p:grpSp>
              <p:nvGrpSpPr>
                <p:cNvPr id="1052" name="Group 11">
                  <a:extLst>
                    <a:ext uri="{FF2B5EF4-FFF2-40B4-BE49-F238E27FC236}">
                      <a16:creationId xmlns:a16="http://schemas.microsoft.com/office/drawing/2014/main" id="{31695035-A280-4A85-8666-46D85789E766}"/>
                    </a:ext>
                  </a:extLst>
                </p:cNvPr>
                <p:cNvGrpSpPr>
                  <a:grpSpLocks/>
                </p:cNvGrpSpPr>
                <p:nvPr/>
              </p:nvGrpSpPr>
              <p:grpSpPr bwMode="auto">
                <a:xfrm>
                  <a:off x="4460" y="1348"/>
                  <a:ext cx="232" cy="719"/>
                  <a:chOff x="4460" y="1348"/>
                  <a:chExt cx="232" cy="719"/>
                </a:xfrm>
              </p:grpSpPr>
              <p:sp>
                <p:nvSpPr>
                  <p:cNvPr id="1062" name="Freeform 12">
                    <a:extLst>
                      <a:ext uri="{FF2B5EF4-FFF2-40B4-BE49-F238E27FC236}">
                        <a16:creationId xmlns:a16="http://schemas.microsoft.com/office/drawing/2014/main" id="{9DA76E4A-761C-4841-B532-5F733B00F793}"/>
                      </a:ext>
                    </a:extLst>
                  </p:cNvPr>
                  <p:cNvSpPr>
                    <a:spLocks/>
                  </p:cNvSpPr>
                  <p:nvPr/>
                </p:nvSpPr>
                <p:spPr bwMode="auto">
                  <a:xfrm>
                    <a:off x="4460" y="1993"/>
                    <a:ext cx="56" cy="74"/>
                  </a:xfrm>
                  <a:custGeom>
                    <a:avLst/>
                    <a:gdLst>
                      <a:gd name="T0" fmla="*/ 0 w 56"/>
                      <a:gd name="T1" fmla="*/ 56 h 74"/>
                      <a:gd name="T2" fmla="*/ 10 w 56"/>
                      <a:gd name="T3" fmla="*/ 70 h 74"/>
                      <a:gd name="T4" fmla="*/ 22 w 56"/>
                      <a:gd name="T5" fmla="*/ 67 h 74"/>
                      <a:gd name="T6" fmla="*/ 39 w 56"/>
                      <a:gd name="T7" fmla="*/ 73 h 74"/>
                      <a:gd name="T8" fmla="*/ 53 w 56"/>
                      <a:gd name="T9" fmla="*/ 73 h 74"/>
                      <a:gd name="T10" fmla="*/ 55 w 56"/>
                      <a:gd name="T11" fmla="*/ 48 h 74"/>
                      <a:gd name="T12" fmla="*/ 51 w 56"/>
                      <a:gd name="T13" fmla="*/ 31 h 74"/>
                      <a:gd name="T14" fmla="*/ 41 w 56"/>
                      <a:gd name="T15" fmla="*/ 11 h 74"/>
                      <a:gd name="T16" fmla="*/ 31 w 56"/>
                      <a:gd name="T17" fmla="*/ 11 h 74"/>
                      <a:gd name="T18" fmla="*/ 28 w 56"/>
                      <a:gd name="T19" fmla="*/ 0 h 74"/>
                      <a:gd name="T20" fmla="*/ 14 w 56"/>
                      <a:gd name="T21" fmla="*/ 0 h 74"/>
                      <a:gd name="T22" fmla="*/ 14 w 56"/>
                      <a:gd name="T23" fmla="*/ 22 h 74"/>
                      <a:gd name="T24" fmla="*/ 0 w 56"/>
                      <a:gd name="T25" fmla="*/ 56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 h="74">
                        <a:moveTo>
                          <a:pt x="0" y="56"/>
                        </a:moveTo>
                        <a:lnTo>
                          <a:pt x="10" y="70"/>
                        </a:lnTo>
                        <a:lnTo>
                          <a:pt x="22" y="67"/>
                        </a:lnTo>
                        <a:lnTo>
                          <a:pt x="39" y="73"/>
                        </a:lnTo>
                        <a:lnTo>
                          <a:pt x="53" y="73"/>
                        </a:lnTo>
                        <a:lnTo>
                          <a:pt x="55" y="48"/>
                        </a:lnTo>
                        <a:lnTo>
                          <a:pt x="51" y="31"/>
                        </a:lnTo>
                        <a:lnTo>
                          <a:pt x="41" y="11"/>
                        </a:lnTo>
                        <a:lnTo>
                          <a:pt x="31" y="11"/>
                        </a:lnTo>
                        <a:lnTo>
                          <a:pt x="28" y="0"/>
                        </a:lnTo>
                        <a:lnTo>
                          <a:pt x="14" y="0"/>
                        </a:lnTo>
                        <a:lnTo>
                          <a:pt x="14" y="22"/>
                        </a:lnTo>
                        <a:lnTo>
                          <a:pt x="0" y="56"/>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3" name="Freeform 13">
                    <a:extLst>
                      <a:ext uri="{FF2B5EF4-FFF2-40B4-BE49-F238E27FC236}">
                        <a16:creationId xmlns:a16="http://schemas.microsoft.com/office/drawing/2014/main" id="{EAB5E1ED-8AA9-4C55-BBF5-28150BF4642E}"/>
                      </a:ext>
                    </a:extLst>
                  </p:cNvPr>
                  <p:cNvSpPr>
                    <a:spLocks/>
                  </p:cNvSpPr>
                  <p:nvPr/>
                </p:nvSpPr>
                <p:spPr bwMode="auto">
                  <a:xfrm>
                    <a:off x="4607" y="1865"/>
                    <a:ext cx="54" cy="94"/>
                  </a:xfrm>
                  <a:custGeom>
                    <a:avLst/>
                    <a:gdLst>
                      <a:gd name="T0" fmla="*/ 12 w 54"/>
                      <a:gd name="T1" fmla="*/ 0 h 94"/>
                      <a:gd name="T2" fmla="*/ 35 w 54"/>
                      <a:gd name="T3" fmla="*/ 3 h 94"/>
                      <a:gd name="T4" fmla="*/ 43 w 54"/>
                      <a:gd name="T5" fmla="*/ 28 h 94"/>
                      <a:gd name="T6" fmla="*/ 53 w 54"/>
                      <a:gd name="T7" fmla="*/ 42 h 94"/>
                      <a:gd name="T8" fmla="*/ 45 w 54"/>
                      <a:gd name="T9" fmla="*/ 54 h 94"/>
                      <a:gd name="T10" fmla="*/ 53 w 54"/>
                      <a:gd name="T11" fmla="*/ 68 h 94"/>
                      <a:gd name="T12" fmla="*/ 49 w 54"/>
                      <a:gd name="T13" fmla="*/ 85 h 94"/>
                      <a:gd name="T14" fmla="*/ 41 w 54"/>
                      <a:gd name="T15" fmla="*/ 93 h 94"/>
                      <a:gd name="T16" fmla="*/ 26 w 54"/>
                      <a:gd name="T17" fmla="*/ 90 h 94"/>
                      <a:gd name="T18" fmla="*/ 16 w 54"/>
                      <a:gd name="T19" fmla="*/ 90 h 94"/>
                      <a:gd name="T20" fmla="*/ 10 w 54"/>
                      <a:gd name="T21" fmla="*/ 79 h 94"/>
                      <a:gd name="T22" fmla="*/ 4 w 54"/>
                      <a:gd name="T23" fmla="*/ 65 h 94"/>
                      <a:gd name="T24" fmla="*/ 4 w 54"/>
                      <a:gd name="T25" fmla="*/ 51 h 94"/>
                      <a:gd name="T26" fmla="*/ 0 w 54"/>
                      <a:gd name="T27" fmla="*/ 31 h 94"/>
                      <a:gd name="T28" fmla="*/ 12 w 54"/>
                      <a:gd name="T29" fmla="*/ 0 h 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 h="94">
                        <a:moveTo>
                          <a:pt x="12" y="0"/>
                        </a:moveTo>
                        <a:lnTo>
                          <a:pt x="35" y="3"/>
                        </a:lnTo>
                        <a:lnTo>
                          <a:pt x="43" y="28"/>
                        </a:lnTo>
                        <a:lnTo>
                          <a:pt x="53" y="42"/>
                        </a:lnTo>
                        <a:lnTo>
                          <a:pt x="45" y="54"/>
                        </a:lnTo>
                        <a:lnTo>
                          <a:pt x="53" y="68"/>
                        </a:lnTo>
                        <a:lnTo>
                          <a:pt x="49" y="85"/>
                        </a:lnTo>
                        <a:lnTo>
                          <a:pt x="41" y="93"/>
                        </a:lnTo>
                        <a:lnTo>
                          <a:pt x="26" y="90"/>
                        </a:lnTo>
                        <a:lnTo>
                          <a:pt x="16" y="90"/>
                        </a:lnTo>
                        <a:lnTo>
                          <a:pt x="10" y="79"/>
                        </a:lnTo>
                        <a:lnTo>
                          <a:pt x="4" y="65"/>
                        </a:lnTo>
                        <a:lnTo>
                          <a:pt x="4" y="51"/>
                        </a:lnTo>
                        <a:lnTo>
                          <a:pt x="0" y="31"/>
                        </a:lnTo>
                        <a:lnTo>
                          <a:pt x="12"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4" name="Freeform 14">
                    <a:extLst>
                      <a:ext uri="{FF2B5EF4-FFF2-40B4-BE49-F238E27FC236}">
                        <a16:creationId xmlns:a16="http://schemas.microsoft.com/office/drawing/2014/main" id="{F628706C-8B79-4A02-9715-02B29F835BF3}"/>
                      </a:ext>
                    </a:extLst>
                  </p:cNvPr>
                  <p:cNvSpPr>
                    <a:spLocks/>
                  </p:cNvSpPr>
                  <p:nvPr/>
                </p:nvSpPr>
                <p:spPr bwMode="auto">
                  <a:xfrm>
                    <a:off x="4597" y="1348"/>
                    <a:ext cx="95" cy="87"/>
                  </a:xfrm>
                  <a:custGeom>
                    <a:avLst/>
                    <a:gdLst>
                      <a:gd name="T0" fmla="*/ 14 w 95"/>
                      <a:gd name="T1" fmla="*/ 0 h 87"/>
                      <a:gd name="T2" fmla="*/ 25 w 95"/>
                      <a:gd name="T3" fmla="*/ 14 h 87"/>
                      <a:gd name="T4" fmla="*/ 37 w 95"/>
                      <a:gd name="T5" fmla="*/ 11 h 87"/>
                      <a:gd name="T6" fmla="*/ 55 w 95"/>
                      <a:gd name="T7" fmla="*/ 14 h 87"/>
                      <a:gd name="T8" fmla="*/ 71 w 95"/>
                      <a:gd name="T9" fmla="*/ 14 h 87"/>
                      <a:gd name="T10" fmla="*/ 78 w 95"/>
                      <a:gd name="T11" fmla="*/ 22 h 87"/>
                      <a:gd name="T12" fmla="*/ 88 w 95"/>
                      <a:gd name="T13" fmla="*/ 42 h 87"/>
                      <a:gd name="T14" fmla="*/ 94 w 95"/>
                      <a:gd name="T15" fmla="*/ 50 h 87"/>
                      <a:gd name="T16" fmla="*/ 72 w 95"/>
                      <a:gd name="T17" fmla="*/ 55 h 87"/>
                      <a:gd name="T18" fmla="*/ 67 w 95"/>
                      <a:gd name="T19" fmla="*/ 61 h 87"/>
                      <a:gd name="T20" fmla="*/ 72 w 95"/>
                      <a:gd name="T21" fmla="*/ 72 h 87"/>
                      <a:gd name="T22" fmla="*/ 72 w 95"/>
                      <a:gd name="T23" fmla="*/ 83 h 87"/>
                      <a:gd name="T24" fmla="*/ 51 w 95"/>
                      <a:gd name="T25" fmla="*/ 72 h 87"/>
                      <a:gd name="T26" fmla="*/ 33 w 95"/>
                      <a:gd name="T27" fmla="*/ 64 h 87"/>
                      <a:gd name="T28" fmla="*/ 25 w 95"/>
                      <a:gd name="T29" fmla="*/ 67 h 87"/>
                      <a:gd name="T30" fmla="*/ 25 w 95"/>
                      <a:gd name="T31" fmla="*/ 83 h 87"/>
                      <a:gd name="T32" fmla="*/ 14 w 95"/>
                      <a:gd name="T33" fmla="*/ 86 h 87"/>
                      <a:gd name="T34" fmla="*/ 8 w 95"/>
                      <a:gd name="T35" fmla="*/ 72 h 87"/>
                      <a:gd name="T36" fmla="*/ 6 w 95"/>
                      <a:gd name="T37" fmla="*/ 55 h 87"/>
                      <a:gd name="T38" fmla="*/ 0 w 95"/>
                      <a:gd name="T39" fmla="*/ 53 h 87"/>
                      <a:gd name="T40" fmla="*/ 6 w 95"/>
                      <a:gd name="T41" fmla="*/ 36 h 87"/>
                      <a:gd name="T42" fmla="*/ 16 w 95"/>
                      <a:gd name="T43" fmla="*/ 31 h 87"/>
                      <a:gd name="T44" fmla="*/ 14 w 95"/>
                      <a:gd name="T45" fmla="*/ 0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5" h="87">
                        <a:moveTo>
                          <a:pt x="14" y="0"/>
                        </a:moveTo>
                        <a:lnTo>
                          <a:pt x="25" y="14"/>
                        </a:lnTo>
                        <a:lnTo>
                          <a:pt x="37" y="11"/>
                        </a:lnTo>
                        <a:lnTo>
                          <a:pt x="55" y="14"/>
                        </a:lnTo>
                        <a:lnTo>
                          <a:pt x="71" y="14"/>
                        </a:lnTo>
                        <a:lnTo>
                          <a:pt x="78" y="22"/>
                        </a:lnTo>
                        <a:lnTo>
                          <a:pt x="88" y="42"/>
                        </a:lnTo>
                        <a:lnTo>
                          <a:pt x="94" y="50"/>
                        </a:lnTo>
                        <a:lnTo>
                          <a:pt x="72" y="55"/>
                        </a:lnTo>
                        <a:lnTo>
                          <a:pt x="67" y="61"/>
                        </a:lnTo>
                        <a:lnTo>
                          <a:pt x="72" y="72"/>
                        </a:lnTo>
                        <a:lnTo>
                          <a:pt x="72" y="83"/>
                        </a:lnTo>
                        <a:lnTo>
                          <a:pt x="51" y="72"/>
                        </a:lnTo>
                        <a:lnTo>
                          <a:pt x="33" y="64"/>
                        </a:lnTo>
                        <a:lnTo>
                          <a:pt x="25" y="67"/>
                        </a:lnTo>
                        <a:lnTo>
                          <a:pt x="25" y="83"/>
                        </a:lnTo>
                        <a:lnTo>
                          <a:pt x="14" y="86"/>
                        </a:lnTo>
                        <a:lnTo>
                          <a:pt x="8" y="72"/>
                        </a:lnTo>
                        <a:lnTo>
                          <a:pt x="6" y="55"/>
                        </a:lnTo>
                        <a:lnTo>
                          <a:pt x="0" y="53"/>
                        </a:lnTo>
                        <a:lnTo>
                          <a:pt x="6" y="36"/>
                        </a:lnTo>
                        <a:lnTo>
                          <a:pt x="16" y="31"/>
                        </a:lnTo>
                        <a:lnTo>
                          <a:pt x="14"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1053" name="Freeform 15">
                  <a:extLst>
                    <a:ext uri="{FF2B5EF4-FFF2-40B4-BE49-F238E27FC236}">
                      <a16:creationId xmlns:a16="http://schemas.microsoft.com/office/drawing/2014/main" id="{9FBDADA3-2F38-48F5-B177-2B11B4B37E5A}"/>
                    </a:ext>
                  </a:extLst>
                </p:cNvPr>
                <p:cNvSpPr>
                  <a:spLocks/>
                </p:cNvSpPr>
                <p:nvPr/>
              </p:nvSpPr>
              <p:spPr bwMode="auto">
                <a:xfrm>
                  <a:off x="4676" y="2803"/>
                  <a:ext cx="654" cy="694"/>
                </a:xfrm>
                <a:custGeom>
                  <a:avLst/>
                  <a:gdLst>
                    <a:gd name="T0" fmla="*/ 505 w 654"/>
                    <a:gd name="T1" fmla="*/ 56 h 694"/>
                    <a:gd name="T2" fmla="*/ 531 w 654"/>
                    <a:gd name="T3" fmla="*/ 78 h 694"/>
                    <a:gd name="T4" fmla="*/ 558 w 654"/>
                    <a:gd name="T5" fmla="*/ 181 h 694"/>
                    <a:gd name="T6" fmla="*/ 618 w 654"/>
                    <a:gd name="T7" fmla="*/ 287 h 694"/>
                    <a:gd name="T8" fmla="*/ 653 w 654"/>
                    <a:gd name="T9" fmla="*/ 395 h 694"/>
                    <a:gd name="T10" fmla="*/ 628 w 654"/>
                    <a:gd name="T11" fmla="*/ 495 h 694"/>
                    <a:gd name="T12" fmla="*/ 602 w 654"/>
                    <a:gd name="T13" fmla="*/ 559 h 694"/>
                    <a:gd name="T14" fmla="*/ 587 w 654"/>
                    <a:gd name="T15" fmla="*/ 621 h 694"/>
                    <a:gd name="T16" fmla="*/ 571 w 654"/>
                    <a:gd name="T17" fmla="*/ 657 h 694"/>
                    <a:gd name="T18" fmla="*/ 540 w 654"/>
                    <a:gd name="T19" fmla="*/ 682 h 694"/>
                    <a:gd name="T20" fmla="*/ 490 w 654"/>
                    <a:gd name="T21" fmla="*/ 674 h 694"/>
                    <a:gd name="T22" fmla="*/ 439 w 654"/>
                    <a:gd name="T23" fmla="*/ 657 h 694"/>
                    <a:gd name="T24" fmla="*/ 412 w 654"/>
                    <a:gd name="T25" fmla="*/ 618 h 694"/>
                    <a:gd name="T26" fmla="*/ 404 w 654"/>
                    <a:gd name="T27" fmla="*/ 568 h 694"/>
                    <a:gd name="T28" fmla="*/ 387 w 654"/>
                    <a:gd name="T29" fmla="*/ 545 h 694"/>
                    <a:gd name="T30" fmla="*/ 360 w 654"/>
                    <a:gd name="T31" fmla="*/ 548 h 694"/>
                    <a:gd name="T32" fmla="*/ 334 w 654"/>
                    <a:gd name="T33" fmla="*/ 509 h 694"/>
                    <a:gd name="T34" fmla="*/ 313 w 654"/>
                    <a:gd name="T35" fmla="*/ 504 h 694"/>
                    <a:gd name="T36" fmla="*/ 278 w 654"/>
                    <a:gd name="T37" fmla="*/ 509 h 694"/>
                    <a:gd name="T38" fmla="*/ 249 w 654"/>
                    <a:gd name="T39" fmla="*/ 515 h 694"/>
                    <a:gd name="T40" fmla="*/ 223 w 654"/>
                    <a:gd name="T41" fmla="*/ 537 h 694"/>
                    <a:gd name="T42" fmla="*/ 187 w 654"/>
                    <a:gd name="T43" fmla="*/ 554 h 694"/>
                    <a:gd name="T44" fmla="*/ 150 w 654"/>
                    <a:gd name="T45" fmla="*/ 579 h 694"/>
                    <a:gd name="T46" fmla="*/ 130 w 654"/>
                    <a:gd name="T47" fmla="*/ 590 h 694"/>
                    <a:gd name="T48" fmla="*/ 76 w 654"/>
                    <a:gd name="T49" fmla="*/ 584 h 694"/>
                    <a:gd name="T50" fmla="*/ 64 w 654"/>
                    <a:gd name="T51" fmla="*/ 571 h 694"/>
                    <a:gd name="T52" fmla="*/ 64 w 654"/>
                    <a:gd name="T53" fmla="*/ 495 h 694"/>
                    <a:gd name="T54" fmla="*/ 47 w 654"/>
                    <a:gd name="T55" fmla="*/ 451 h 694"/>
                    <a:gd name="T56" fmla="*/ 29 w 654"/>
                    <a:gd name="T57" fmla="*/ 415 h 694"/>
                    <a:gd name="T58" fmla="*/ 6 w 654"/>
                    <a:gd name="T59" fmla="*/ 287 h 694"/>
                    <a:gd name="T60" fmla="*/ 8 w 654"/>
                    <a:gd name="T61" fmla="*/ 245 h 694"/>
                    <a:gd name="T62" fmla="*/ 54 w 654"/>
                    <a:gd name="T63" fmla="*/ 223 h 694"/>
                    <a:gd name="T64" fmla="*/ 89 w 654"/>
                    <a:gd name="T65" fmla="*/ 217 h 694"/>
                    <a:gd name="T66" fmla="*/ 109 w 654"/>
                    <a:gd name="T67" fmla="*/ 206 h 694"/>
                    <a:gd name="T68" fmla="*/ 120 w 654"/>
                    <a:gd name="T69" fmla="*/ 170 h 694"/>
                    <a:gd name="T70" fmla="*/ 117 w 654"/>
                    <a:gd name="T71" fmla="*/ 150 h 694"/>
                    <a:gd name="T72" fmla="*/ 163 w 654"/>
                    <a:gd name="T73" fmla="*/ 100 h 694"/>
                    <a:gd name="T74" fmla="*/ 200 w 654"/>
                    <a:gd name="T75" fmla="*/ 64 h 694"/>
                    <a:gd name="T76" fmla="*/ 233 w 654"/>
                    <a:gd name="T77" fmla="*/ 89 h 694"/>
                    <a:gd name="T78" fmla="*/ 258 w 654"/>
                    <a:gd name="T79" fmla="*/ 61 h 694"/>
                    <a:gd name="T80" fmla="*/ 284 w 654"/>
                    <a:gd name="T81" fmla="*/ 28 h 694"/>
                    <a:gd name="T82" fmla="*/ 311 w 654"/>
                    <a:gd name="T83" fmla="*/ 8 h 694"/>
                    <a:gd name="T84" fmla="*/ 354 w 654"/>
                    <a:gd name="T85" fmla="*/ 14 h 694"/>
                    <a:gd name="T86" fmla="*/ 369 w 654"/>
                    <a:gd name="T87" fmla="*/ 39 h 694"/>
                    <a:gd name="T88" fmla="*/ 369 w 654"/>
                    <a:gd name="T89" fmla="*/ 70 h 694"/>
                    <a:gd name="T90" fmla="*/ 406 w 654"/>
                    <a:gd name="T91" fmla="*/ 125 h 694"/>
                    <a:gd name="T92" fmla="*/ 437 w 654"/>
                    <a:gd name="T93" fmla="*/ 142 h 694"/>
                    <a:gd name="T94" fmla="*/ 463 w 654"/>
                    <a:gd name="T95" fmla="*/ 89 h 694"/>
                    <a:gd name="T96" fmla="*/ 470 w 654"/>
                    <a:gd name="T97" fmla="*/ 0 h 6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54" h="694">
                      <a:moveTo>
                        <a:pt x="470" y="0"/>
                      </a:moveTo>
                      <a:lnTo>
                        <a:pt x="505" y="0"/>
                      </a:lnTo>
                      <a:lnTo>
                        <a:pt x="505" y="56"/>
                      </a:lnTo>
                      <a:lnTo>
                        <a:pt x="519" y="70"/>
                      </a:lnTo>
                      <a:lnTo>
                        <a:pt x="523" y="78"/>
                      </a:lnTo>
                      <a:lnTo>
                        <a:pt x="531" y="78"/>
                      </a:lnTo>
                      <a:lnTo>
                        <a:pt x="534" y="89"/>
                      </a:lnTo>
                      <a:lnTo>
                        <a:pt x="538" y="145"/>
                      </a:lnTo>
                      <a:lnTo>
                        <a:pt x="558" y="181"/>
                      </a:lnTo>
                      <a:lnTo>
                        <a:pt x="587" y="234"/>
                      </a:lnTo>
                      <a:lnTo>
                        <a:pt x="587" y="242"/>
                      </a:lnTo>
                      <a:lnTo>
                        <a:pt x="618" y="287"/>
                      </a:lnTo>
                      <a:lnTo>
                        <a:pt x="618" y="295"/>
                      </a:lnTo>
                      <a:lnTo>
                        <a:pt x="649" y="331"/>
                      </a:lnTo>
                      <a:lnTo>
                        <a:pt x="653" y="395"/>
                      </a:lnTo>
                      <a:lnTo>
                        <a:pt x="649" y="454"/>
                      </a:lnTo>
                      <a:lnTo>
                        <a:pt x="639" y="481"/>
                      </a:lnTo>
                      <a:lnTo>
                        <a:pt x="628" y="495"/>
                      </a:lnTo>
                      <a:lnTo>
                        <a:pt x="624" y="523"/>
                      </a:lnTo>
                      <a:lnTo>
                        <a:pt x="612" y="548"/>
                      </a:lnTo>
                      <a:lnTo>
                        <a:pt x="602" y="559"/>
                      </a:lnTo>
                      <a:lnTo>
                        <a:pt x="604" y="568"/>
                      </a:lnTo>
                      <a:lnTo>
                        <a:pt x="593" y="584"/>
                      </a:lnTo>
                      <a:lnTo>
                        <a:pt x="587" y="621"/>
                      </a:lnTo>
                      <a:lnTo>
                        <a:pt x="585" y="640"/>
                      </a:lnTo>
                      <a:lnTo>
                        <a:pt x="573" y="648"/>
                      </a:lnTo>
                      <a:lnTo>
                        <a:pt x="571" y="657"/>
                      </a:lnTo>
                      <a:lnTo>
                        <a:pt x="564" y="674"/>
                      </a:lnTo>
                      <a:lnTo>
                        <a:pt x="550" y="676"/>
                      </a:lnTo>
                      <a:lnTo>
                        <a:pt x="540" y="682"/>
                      </a:lnTo>
                      <a:lnTo>
                        <a:pt x="527" y="693"/>
                      </a:lnTo>
                      <a:lnTo>
                        <a:pt x="509" y="671"/>
                      </a:lnTo>
                      <a:lnTo>
                        <a:pt x="490" y="674"/>
                      </a:lnTo>
                      <a:lnTo>
                        <a:pt x="484" y="674"/>
                      </a:lnTo>
                      <a:lnTo>
                        <a:pt x="457" y="679"/>
                      </a:lnTo>
                      <a:lnTo>
                        <a:pt x="439" y="657"/>
                      </a:lnTo>
                      <a:lnTo>
                        <a:pt x="428" y="635"/>
                      </a:lnTo>
                      <a:lnTo>
                        <a:pt x="420" y="637"/>
                      </a:lnTo>
                      <a:lnTo>
                        <a:pt x="412" y="618"/>
                      </a:lnTo>
                      <a:lnTo>
                        <a:pt x="408" y="601"/>
                      </a:lnTo>
                      <a:lnTo>
                        <a:pt x="404" y="596"/>
                      </a:lnTo>
                      <a:lnTo>
                        <a:pt x="404" y="568"/>
                      </a:lnTo>
                      <a:lnTo>
                        <a:pt x="406" y="551"/>
                      </a:lnTo>
                      <a:lnTo>
                        <a:pt x="402" y="540"/>
                      </a:lnTo>
                      <a:lnTo>
                        <a:pt x="387" y="545"/>
                      </a:lnTo>
                      <a:lnTo>
                        <a:pt x="379" y="548"/>
                      </a:lnTo>
                      <a:lnTo>
                        <a:pt x="365" y="548"/>
                      </a:lnTo>
                      <a:lnTo>
                        <a:pt x="360" y="548"/>
                      </a:lnTo>
                      <a:lnTo>
                        <a:pt x="354" y="548"/>
                      </a:lnTo>
                      <a:lnTo>
                        <a:pt x="344" y="532"/>
                      </a:lnTo>
                      <a:lnTo>
                        <a:pt x="334" y="509"/>
                      </a:lnTo>
                      <a:lnTo>
                        <a:pt x="332" y="512"/>
                      </a:lnTo>
                      <a:lnTo>
                        <a:pt x="315" y="512"/>
                      </a:lnTo>
                      <a:lnTo>
                        <a:pt x="313" y="504"/>
                      </a:lnTo>
                      <a:lnTo>
                        <a:pt x="303" y="512"/>
                      </a:lnTo>
                      <a:lnTo>
                        <a:pt x="293" y="509"/>
                      </a:lnTo>
                      <a:lnTo>
                        <a:pt x="278" y="509"/>
                      </a:lnTo>
                      <a:lnTo>
                        <a:pt x="268" y="504"/>
                      </a:lnTo>
                      <a:lnTo>
                        <a:pt x="264" y="512"/>
                      </a:lnTo>
                      <a:lnTo>
                        <a:pt x="249" y="515"/>
                      </a:lnTo>
                      <a:lnTo>
                        <a:pt x="245" y="509"/>
                      </a:lnTo>
                      <a:lnTo>
                        <a:pt x="235" y="523"/>
                      </a:lnTo>
                      <a:lnTo>
                        <a:pt x="223" y="537"/>
                      </a:lnTo>
                      <a:lnTo>
                        <a:pt x="216" y="537"/>
                      </a:lnTo>
                      <a:lnTo>
                        <a:pt x="204" y="554"/>
                      </a:lnTo>
                      <a:lnTo>
                        <a:pt x="187" y="554"/>
                      </a:lnTo>
                      <a:lnTo>
                        <a:pt x="173" y="559"/>
                      </a:lnTo>
                      <a:lnTo>
                        <a:pt x="157" y="568"/>
                      </a:lnTo>
                      <a:lnTo>
                        <a:pt x="150" y="579"/>
                      </a:lnTo>
                      <a:lnTo>
                        <a:pt x="144" y="576"/>
                      </a:lnTo>
                      <a:lnTo>
                        <a:pt x="138" y="587"/>
                      </a:lnTo>
                      <a:lnTo>
                        <a:pt x="130" y="590"/>
                      </a:lnTo>
                      <a:lnTo>
                        <a:pt x="120" y="604"/>
                      </a:lnTo>
                      <a:lnTo>
                        <a:pt x="89" y="604"/>
                      </a:lnTo>
                      <a:lnTo>
                        <a:pt x="76" y="584"/>
                      </a:lnTo>
                      <a:lnTo>
                        <a:pt x="74" y="576"/>
                      </a:lnTo>
                      <a:lnTo>
                        <a:pt x="70" y="584"/>
                      </a:lnTo>
                      <a:lnTo>
                        <a:pt x="64" y="571"/>
                      </a:lnTo>
                      <a:lnTo>
                        <a:pt x="66" y="534"/>
                      </a:lnTo>
                      <a:lnTo>
                        <a:pt x="70" y="512"/>
                      </a:lnTo>
                      <a:lnTo>
                        <a:pt x="64" y="495"/>
                      </a:lnTo>
                      <a:lnTo>
                        <a:pt x="58" y="479"/>
                      </a:lnTo>
                      <a:lnTo>
                        <a:pt x="56" y="459"/>
                      </a:lnTo>
                      <a:lnTo>
                        <a:pt x="47" y="451"/>
                      </a:lnTo>
                      <a:lnTo>
                        <a:pt x="45" y="448"/>
                      </a:lnTo>
                      <a:lnTo>
                        <a:pt x="43" y="440"/>
                      </a:lnTo>
                      <a:lnTo>
                        <a:pt x="29" y="415"/>
                      </a:lnTo>
                      <a:lnTo>
                        <a:pt x="12" y="353"/>
                      </a:lnTo>
                      <a:lnTo>
                        <a:pt x="6" y="312"/>
                      </a:lnTo>
                      <a:lnTo>
                        <a:pt x="6" y="287"/>
                      </a:lnTo>
                      <a:lnTo>
                        <a:pt x="0" y="278"/>
                      </a:lnTo>
                      <a:lnTo>
                        <a:pt x="2" y="256"/>
                      </a:lnTo>
                      <a:lnTo>
                        <a:pt x="8" y="245"/>
                      </a:lnTo>
                      <a:lnTo>
                        <a:pt x="29" y="214"/>
                      </a:lnTo>
                      <a:lnTo>
                        <a:pt x="51" y="217"/>
                      </a:lnTo>
                      <a:lnTo>
                        <a:pt x="54" y="223"/>
                      </a:lnTo>
                      <a:lnTo>
                        <a:pt x="82" y="223"/>
                      </a:lnTo>
                      <a:lnTo>
                        <a:pt x="84" y="214"/>
                      </a:lnTo>
                      <a:lnTo>
                        <a:pt x="89" y="217"/>
                      </a:lnTo>
                      <a:lnTo>
                        <a:pt x="97" y="209"/>
                      </a:lnTo>
                      <a:lnTo>
                        <a:pt x="103" y="212"/>
                      </a:lnTo>
                      <a:lnTo>
                        <a:pt x="109" y="206"/>
                      </a:lnTo>
                      <a:lnTo>
                        <a:pt x="107" y="198"/>
                      </a:lnTo>
                      <a:lnTo>
                        <a:pt x="113" y="178"/>
                      </a:lnTo>
                      <a:lnTo>
                        <a:pt x="120" y="170"/>
                      </a:lnTo>
                      <a:lnTo>
                        <a:pt x="117" y="164"/>
                      </a:lnTo>
                      <a:lnTo>
                        <a:pt x="120" y="159"/>
                      </a:lnTo>
                      <a:lnTo>
                        <a:pt x="117" y="150"/>
                      </a:lnTo>
                      <a:lnTo>
                        <a:pt x="128" y="136"/>
                      </a:lnTo>
                      <a:lnTo>
                        <a:pt x="146" y="134"/>
                      </a:lnTo>
                      <a:lnTo>
                        <a:pt x="163" y="100"/>
                      </a:lnTo>
                      <a:lnTo>
                        <a:pt x="185" y="72"/>
                      </a:lnTo>
                      <a:lnTo>
                        <a:pt x="194" y="70"/>
                      </a:lnTo>
                      <a:lnTo>
                        <a:pt x="200" y="64"/>
                      </a:lnTo>
                      <a:lnTo>
                        <a:pt x="210" y="64"/>
                      </a:lnTo>
                      <a:lnTo>
                        <a:pt x="227" y="86"/>
                      </a:lnTo>
                      <a:lnTo>
                        <a:pt x="233" y="89"/>
                      </a:lnTo>
                      <a:lnTo>
                        <a:pt x="239" y="78"/>
                      </a:lnTo>
                      <a:lnTo>
                        <a:pt x="251" y="64"/>
                      </a:lnTo>
                      <a:lnTo>
                        <a:pt x="258" y="61"/>
                      </a:lnTo>
                      <a:lnTo>
                        <a:pt x="266" y="39"/>
                      </a:lnTo>
                      <a:lnTo>
                        <a:pt x="274" y="36"/>
                      </a:lnTo>
                      <a:lnTo>
                        <a:pt x="284" y="28"/>
                      </a:lnTo>
                      <a:lnTo>
                        <a:pt x="293" y="19"/>
                      </a:lnTo>
                      <a:lnTo>
                        <a:pt x="303" y="19"/>
                      </a:lnTo>
                      <a:lnTo>
                        <a:pt x="311" y="8"/>
                      </a:lnTo>
                      <a:lnTo>
                        <a:pt x="323" y="8"/>
                      </a:lnTo>
                      <a:lnTo>
                        <a:pt x="336" y="8"/>
                      </a:lnTo>
                      <a:lnTo>
                        <a:pt x="354" y="14"/>
                      </a:lnTo>
                      <a:lnTo>
                        <a:pt x="365" y="25"/>
                      </a:lnTo>
                      <a:lnTo>
                        <a:pt x="367" y="33"/>
                      </a:lnTo>
                      <a:lnTo>
                        <a:pt x="369" y="39"/>
                      </a:lnTo>
                      <a:lnTo>
                        <a:pt x="371" y="53"/>
                      </a:lnTo>
                      <a:lnTo>
                        <a:pt x="369" y="58"/>
                      </a:lnTo>
                      <a:lnTo>
                        <a:pt x="369" y="70"/>
                      </a:lnTo>
                      <a:lnTo>
                        <a:pt x="367" y="78"/>
                      </a:lnTo>
                      <a:lnTo>
                        <a:pt x="396" y="109"/>
                      </a:lnTo>
                      <a:lnTo>
                        <a:pt x="406" y="125"/>
                      </a:lnTo>
                      <a:lnTo>
                        <a:pt x="418" y="131"/>
                      </a:lnTo>
                      <a:lnTo>
                        <a:pt x="430" y="139"/>
                      </a:lnTo>
                      <a:lnTo>
                        <a:pt x="437" y="142"/>
                      </a:lnTo>
                      <a:lnTo>
                        <a:pt x="449" y="134"/>
                      </a:lnTo>
                      <a:lnTo>
                        <a:pt x="459" y="109"/>
                      </a:lnTo>
                      <a:lnTo>
                        <a:pt x="463" y="89"/>
                      </a:lnTo>
                      <a:lnTo>
                        <a:pt x="466" y="53"/>
                      </a:lnTo>
                      <a:lnTo>
                        <a:pt x="470" y="36"/>
                      </a:lnTo>
                      <a:lnTo>
                        <a:pt x="47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4" name="Freeform 16">
                  <a:extLst>
                    <a:ext uri="{FF2B5EF4-FFF2-40B4-BE49-F238E27FC236}">
                      <a16:creationId xmlns:a16="http://schemas.microsoft.com/office/drawing/2014/main" id="{C770A798-9E6C-47EC-B508-D083855EEFFD}"/>
                    </a:ext>
                  </a:extLst>
                </p:cNvPr>
                <p:cNvSpPr>
                  <a:spLocks/>
                </p:cNvSpPr>
                <p:nvPr/>
              </p:nvSpPr>
              <p:spPr bwMode="auto">
                <a:xfrm>
                  <a:off x="4523" y="2653"/>
                  <a:ext cx="363" cy="95"/>
                </a:xfrm>
                <a:custGeom>
                  <a:avLst/>
                  <a:gdLst>
                    <a:gd name="T0" fmla="*/ 27 w 363"/>
                    <a:gd name="T1" fmla="*/ 14 h 95"/>
                    <a:gd name="T2" fmla="*/ 72 w 363"/>
                    <a:gd name="T3" fmla="*/ 14 h 95"/>
                    <a:gd name="T4" fmla="*/ 99 w 363"/>
                    <a:gd name="T5" fmla="*/ 17 h 95"/>
                    <a:gd name="T6" fmla="*/ 123 w 363"/>
                    <a:gd name="T7" fmla="*/ 44 h 95"/>
                    <a:gd name="T8" fmla="*/ 144 w 363"/>
                    <a:gd name="T9" fmla="*/ 50 h 95"/>
                    <a:gd name="T10" fmla="*/ 177 w 363"/>
                    <a:gd name="T11" fmla="*/ 61 h 95"/>
                    <a:gd name="T12" fmla="*/ 197 w 363"/>
                    <a:gd name="T13" fmla="*/ 66 h 95"/>
                    <a:gd name="T14" fmla="*/ 204 w 363"/>
                    <a:gd name="T15" fmla="*/ 44 h 95"/>
                    <a:gd name="T16" fmla="*/ 247 w 363"/>
                    <a:gd name="T17" fmla="*/ 50 h 95"/>
                    <a:gd name="T18" fmla="*/ 278 w 363"/>
                    <a:gd name="T19" fmla="*/ 58 h 95"/>
                    <a:gd name="T20" fmla="*/ 300 w 363"/>
                    <a:gd name="T21" fmla="*/ 61 h 95"/>
                    <a:gd name="T22" fmla="*/ 315 w 363"/>
                    <a:gd name="T23" fmla="*/ 50 h 95"/>
                    <a:gd name="T24" fmla="*/ 341 w 363"/>
                    <a:gd name="T25" fmla="*/ 44 h 95"/>
                    <a:gd name="T26" fmla="*/ 362 w 363"/>
                    <a:gd name="T27" fmla="*/ 39 h 95"/>
                    <a:gd name="T28" fmla="*/ 356 w 363"/>
                    <a:gd name="T29" fmla="*/ 66 h 95"/>
                    <a:gd name="T30" fmla="*/ 341 w 363"/>
                    <a:gd name="T31" fmla="*/ 75 h 95"/>
                    <a:gd name="T32" fmla="*/ 329 w 363"/>
                    <a:gd name="T33" fmla="*/ 77 h 95"/>
                    <a:gd name="T34" fmla="*/ 313 w 363"/>
                    <a:gd name="T35" fmla="*/ 86 h 95"/>
                    <a:gd name="T36" fmla="*/ 298 w 363"/>
                    <a:gd name="T37" fmla="*/ 86 h 95"/>
                    <a:gd name="T38" fmla="*/ 284 w 363"/>
                    <a:gd name="T39" fmla="*/ 88 h 95"/>
                    <a:gd name="T40" fmla="*/ 263 w 363"/>
                    <a:gd name="T41" fmla="*/ 94 h 95"/>
                    <a:gd name="T42" fmla="*/ 249 w 363"/>
                    <a:gd name="T43" fmla="*/ 75 h 95"/>
                    <a:gd name="T44" fmla="*/ 234 w 363"/>
                    <a:gd name="T45" fmla="*/ 94 h 95"/>
                    <a:gd name="T46" fmla="*/ 212 w 363"/>
                    <a:gd name="T47" fmla="*/ 75 h 95"/>
                    <a:gd name="T48" fmla="*/ 200 w 363"/>
                    <a:gd name="T49" fmla="*/ 77 h 95"/>
                    <a:gd name="T50" fmla="*/ 183 w 363"/>
                    <a:gd name="T51" fmla="*/ 86 h 95"/>
                    <a:gd name="T52" fmla="*/ 165 w 363"/>
                    <a:gd name="T53" fmla="*/ 80 h 95"/>
                    <a:gd name="T54" fmla="*/ 146 w 363"/>
                    <a:gd name="T55" fmla="*/ 77 h 95"/>
                    <a:gd name="T56" fmla="*/ 127 w 363"/>
                    <a:gd name="T57" fmla="*/ 86 h 95"/>
                    <a:gd name="T58" fmla="*/ 101 w 363"/>
                    <a:gd name="T59" fmla="*/ 72 h 95"/>
                    <a:gd name="T60" fmla="*/ 66 w 363"/>
                    <a:gd name="T61" fmla="*/ 64 h 95"/>
                    <a:gd name="T62" fmla="*/ 41 w 363"/>
                    <a:gd name="T63" fmla="*/ 55 h 95"/>
                    <a:gd name="T64" fmla="*/ 16 w 363"/>
                    <a:gd name="T65" fmla="*/ 41 h 95"/>
                    <a:gd name="T66" fmla="*/ 2 w 363"/>
                    <a:gd name="T67" fmla="*/ 36 h 95"/>
                    <a:gd name="T68" fmla="*/ 0 w 363"/>
                    <a:gd name="T69" fmla="*/ 0 h 9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63" h="95">
                      <a:moveTo>
                        <a:pt x="0" y="0"/>
                      </a:moveTo>
                      <a:lnTo>
                        <a:pt x="27" y="14"/>
                      </a:lnTo>
                      <a:lnTo>
                        <a:pt x="51" y="14"/>
                      </a:lnTo>
                      <a:lnTo>
                        <a:pt x="72" y="14"/>
                      </a:lnTo>
                      <a:lnTo>
                        <a:pt x="88" y="14"/>
                      </a:lnTo>
                      <a:lnTo>
                        <a:pt x="99" y="17"/>
                      </a:lnTo>
                      <a:lnTo>
                        <a:pt x="115" y="25"/>
                      </a:lnTo>
                      <a:lnTo>
                        <a:pt x="123" y="44"/>
                      </a:lnTo>
                      <a:lnTo>
                        <a:pt x="130" y="53"/>
                      </a:lnTo>
                      <a:lnTo>
                        <a:pt x="144" y="50"/>
                      </a:lnTo>
                      <a:lnTo>
                        <a:pt x="160" y="50"/>
                      </a:lnTo>
                      <a:lnTo>
                        <a:pt x="177" y="61"/>
                      </a:lnTo>
                      <a:lnTo>
                        <a:pt x="189" y="66"/>
                      </a:lnTo>
                      <a:lnTo>
                        <a:pt x="197" y="66"/>
                      </a:lnTo>
                      <a:lnTo>
                        <a:pt x="199" y="53"/>
                      </a:lnTo>
                      <a:lnTo>
                        <a:pt x="204" y="44"/>
                      </a:lnTo>
                      <a:lnTo>
                        <a:pt x="228" y="50"/>
                      </a:lnTo>
                      <a:lnTo>
                        <a:pt x="247" y="50"/>
                      </a:lnTo>
                      <a:lnTo>
                        <a:pt x="265" y="50"/>
                      </a:lnTo>
                      <a:lnTo>
                        <a:pt x="278" y="58"/>
                      </a:lnTo>
                      <a:lnTo>
                        <a:pt x="286" y="64"/>
                      </a:lnTo>
                      <a:lnTo>
                        <a:pt x="300" y="61"/>
                      </a:lnTo>
                      <a:lnTo>
                        <a:pt x="309" y="55"/>
                      </a:lnTo>
                      <a:lnTo>
                        <a:pt x="315" y="50"/>
                      </a:lnTo>
                      <a:lnTo>
                        <a:pt x="331" y="50"/>
                      </a:lnTo>
                      <a:lnTo>
                        <a:pt x="341" y="44"/>
                      </a:lnTo>
                      <a:lnTo>
                        <a:pt x="354" y="39"/>
                      </a:lnTo>
                      <a:lnTo>
                        <a:pt x="362" y="39"/>
                      </a:lnTo>
                      <a:lnTo>
                        <a:pt x="360" y="58"/>
                      </a:lnTo>
                      <a:lnTo>
                        <a:pt x="356" y="66"/>
                      </a:lnTo>
                      <a:lnTo>
                        <a:pt x="348" y="75"/>
                      </a:lnTo>
                      <a:lnTo>
                        <a:pt x="341" y="75"/>
                      </a:lnTo>
                      <a:lnTo>
                        <a:pt x="339" y="75"/>
                      </a:lnTo>
                      <a:lnTo>
                        <a:pt x="329" y="77"/>
                      </a:lnTo>
                      <a:lnTo>
                        <a:pt x="321" y="88"/>
                      </a:lnTo>
                      <a:lnTo>
                        <a:pt x="313" y="86"/>
                      </a:lnTo>
                      <a:lnTo>
                        <a:pt x="306" y="80"/>
                      </a:lnTo>
                      <a:lnTo>
                        <a:pt x="298" y="86"/>
                      </a:lnTo>
                      <a:lnTo>
                        <a:pt x="290" y="88"/>
                      </a:lnTo>
                      <a:lnTo>
                        <a:pt x="284" y="88"/>
                      </a:lnTo>
                      <a:lnTo>
                        <a:pt x="278" y="94"/>
                      </a:lnTo>
                      <a:lnTo>
                        <a:pt x="263" y="94"/>
                      </a:lnTo>
                      <a:lnTo>
                        <a:pt x="257" y="86"/>
                      </a:lnTo>
                      <a:lnTo>
                        <a:pt x="249" y="75"/>
                      </a:lnTo>
                      <a:lnTo>
                        <a:pt x="239" y="86"/>
                      </a:lnTo>
                      <a:lnTo>
                        <a:pt x="234" y="94"/>
                      </a:lnTo>
                      <a:lnTo>
                        <a:pt x="226" y="94"/>
                      </a:lnTo>
                      <a:lnTo>
                        <a:pt x="212" y="75"/>
                      </a:lnTo>
                      <a:lnTo>
                        <a:pt x="208" y="77"/>
                      </a:lnTo>
                      <a:lnTo>
                        <a:pt x="200" y="77"/>
                      </a:lnTo>
                      <a:lnTo>
                        <a:pt x="195" y="88"/>
                      </a:lnTo>
                      <a:lnTo>
                        <a:pt x="183" y="86"/>
                      </a:lnTo>
                      <a:lnTo>
                        <a:pt x="171" y="86"/>
                      </a:lnTo>
                      <a:lnTo>
                        <a:pt x="165" y="80"/>
                      </a:lnTo>
                      <a:lnTo>
                        <a:pt x="158" y="75"/>
                      </a:lnTo>
                      <a:lnTo>
                        <a:pt x="146" y="77"/>
                      </a:lnTo>
                      <a:lnTo>
                        <a:pt x="134" y="88"/>
                      </a:lnTo>
                      <a:lnTo>
                        <a:pt x="127" y="86"/>
                      </a:lnTo>
                      <a:lnTo>
                        <a:pt x="115" y="80"/>
                      </a:lnTo>
                      <a:lnTo>
                        <a:pt x="101" y="72"/>
                      </a:lnTo>
                      <a:lnTo>
                        <a:pt x="90" y="72"/>
                      </a:lnTo>
                      <a:lnTo>
                        <a:pt x="66" y="64"/>
                      </a:lnTo>
                      <a:lnTo>
                        <a:pt x="51" y="58"/>
                      </a:lnTo>
                      <a:lnTo>
                        <a:pt x="41" y="55"/>
                      </a:lnTo>
                      <a:lnTo>
                        <a:pt x="25" y="53"/>
                      </a:lnTo>
                      <a:lnTo>
                        <a:pt x="16" y="41"/>
                      </a:lnTo>
                      <a:lnTo>
                        <a:pt x="6" y="39"/>
                      </a:lnTo>
                      <a:lnTo>
                        <a:pt x="2" y="36"/>
                      </a:lnTo>
                      <a:lnTo>
                        <a:pt x="0" y="30"/>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5" name="Freeform 17">
                  <a:extLst>
                    <a:ext uri="{FF2B5EF4-FFF2-40B4-BE49-F238E27FC236}">
                      <a16:creationId xmlns:a16="http://schemas.microsoft.com/office/drawing/2014/main" id="{2D48CC88-0580-46BA-A735-1E5420D654A9}"/>
                    </a:ext>
                  </a:extLst>
                </p:cNvPr>
                <p:cNvSpPr>
                  <a:spLocks/>
                </p:cNvSpPr>
                <p:nvPr/>
              </p:nvSpPr>
              <p:spPr bwMode="auto">
                <a:xfrm>
                  <a:off x="4721" y="2468"/>
                  <a:ext cx="165" cy="182"/>
                </a:xfrm>
                <a:custGeom>
                  <a:avLst/>
                  <a:gdLst>
                    <a:gd name="T0" fmla="*/ 80 w 165"/>
                    <a:gd name="T1" fmla="*/ 3 h 182"/>
                    <a:gd name="T2" fmla="*/ 137 w 165"/>
                    <a:gd name="T3" fmla="*/ 0 h 182"/>
                    <a:gd name="T4" fmla="*/ 146 w 165"/>
                    <a:gd name="T5" fmla="*/ 22 h 182"/>
                    <a:gd name="T6" fmla="*/ 131 w 165"/>
                    <a:gd name="T7" fmla="*/ 36 h 182"/>
                    <a:gd name="T8" fmla="*/ 127 w 165"/>
                    <a:gd name="T9" fmla="*/ 47 h 182"/>
                    <a:gd name="T10" fmla="*/ 115 w 165"/>
                    <a:gd name="T11" fmla="*/ 61 h 182"/>
                    <a:gd name="T12" fmla="*/ 102 w 165"/>
                    <a:gd name="T13" fmla="*/ 64 h 182"/>
                    <a:gd name="T14" fmla="*/ 88 w 165"/>
                    <a:gd name="T15" fmla="*/ 56 h 182"/>
                    <a:gd name="T16" fmla="*/ 72 w 165"/>
                    <a:gd name="T17" fmla="*/ 36 h 182"/>
                    <a:gd name="T18" fmla="*/ 53 w 165"/>
                    <a:gd name="T19" fmla="*/ 36 h 182"/>
                    <a:gd name="T20" fmla="*/ 51 w 165"/>
                    <a:gd name="T21" fmla="*/ 64 h 182"/>
                    <a:gd name="T22" fmla="*/ 53 w 165"/>
                    <a:gd name="T23" fmla="*/ 81 h 182"/>
                    <a:gd name="T24" fmla="*/ 72 w 165"/>
                    <a:gd name="T25" fmla="*/ 70 h 182"/>
                    <a:gd name="T26" fmla="*/ 86 w 165"/>
                    <a:gd name="T27" fmla="*/ 75 h 182"/>
                    <a:gd name="T28" fmla="*/ 82 w 165"/>
                    <a:gd name="T29" fmla="*/ 92 h 182"/>
                    <a:gd name="T30" fmla="*/ 80 w 165"/>
                    <a:gd name="T31" fmla="*/ 103 h 182"/>
                    <a:gd name="T32" fmla="*/ 82 w 165"/>
                    <a:gd name="T33" fmla="*/ 120 h 182"/>
                    <a:gd name="T34" fmla="*/ 92 w 165"/>
                    <a:gd name="T35" fmla="*/ 128 h 182"/>
                    <a:gd name="T36" fmla="*/ 88 w 165"/>
                    <a:gd name="T37" fmla="*/ 148 h 182"/>
                    <a:gd name="T38" fmla="*/ 82 w 165"/>
                    <a:gd name="T39" fmla="*/ 170 h 182"/>
                    <a:gd name="T40" fmla="*/ 68 w 165"/>
                    <a:gd name="T41" fmla="*/ 175 h 182"/>
                    <a:gd name="T42" fmla="*/ 62 w 165"/>
                    <a:gd name="T43" fmla="*/ 164 h 182"/>
                    <a:gd name="T44" fmla="*/ 55 w 165"/>
                    <a:gd name="T45" fmla="*/ 139 h 182"/>
                    <a:gd name="T46" fmla="*/ 55 w 165"/>
                    <a:gd name="T47" fmla="*/ 114 h 182"/>
                    <a:gd name="T48" fmla="*/ 35 w 165"/>
                    <a:gd name="T49" fmla="*/ 114 h 182"/>
                    <a:gd name="T50" fmla="*/ 23 w 165"/>
                    <a:gd name="T51" fmla="*/ 117 h 182"/>
                    <a:gd name="T52" fmla="*/ 39 w 165"/>
                    <a:gd name="T53" fmla="*/ 128 h 182"/>
                    <a:gd name="T54" fmla="*/ 47 w 165"/>
                    <a:gd name="T55" fmla="*/ 145 h 182"/>
                    <a:gd name="T56" fmla="*/ 41 w 165"/>
                    <a:gd name="T57" fmla="*/ 167 h 182"/>
                    <a:gd name="T58" fmla="*/ 29 w 165"/>
                    <a:gd name="T59" fmla="*/ 181 h 182"/>
                    <a:gd name="T60" fmla="*/ 29 w 165"/>
                    <a:gd name="T61" fmla="*/ 164 h 182"/>
                    <a:gd name="T62" fmla="*/ 21 w 165"/>
                    <a:gd name="T63" fmla="*/ 145 h 182"/>
                    <a:gd name="T64" fmla="*/ 10 w 165"/>
                    <a:gd name="T65" fmla="*/ 128 h 182"/>
                    <a:gd name="T66" fmla="*/ 2 w 165"/>
                    <a:gd name="T67" fmla="*/ 109 h 182"/>
                    <a:gd name="T68" fmla="*/ 16 w 165"/>
                    <a:gd name="T69" fmla="*/ 86 h 182"/>
                    <a:gd name="T70" fmla="*/ 23 w 165"/>
                    <a:gd name="T71" fmla="*/ 58 h 182"/>
                    <a:gd name="T72" fmla="*/ 25 w 165"/>
                    <a:gd name="T73" fmla="*/ 39 h 182"/>
                    <a:gd name="T74" fmla="*/ 23 w 165"/>
                    <a:gd name="T75" fmla="*/ 22 h 18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65" h="182">
                      <a:moveTo>
                        <a:pt x="41" y="0"/>
                      </a:moveTo>
                      <a:lnTo>
                        <a:pt x="80" y="3"/>
                      </a:lnTo>
                      <a:lnTo>
                        <a:pt x="117" y="3"/>
                      </a:lnTo>
                      <a:lnTo>
                        <a:pt x="137" y="0"/>
                      </a:lnTo>
                      <a:lnTo>
                        <a:pt x="164" y="17"/>
                      </a:lnTo>
                      <a:lnTo>
                        <a:pt x="146" y="22"/>
                      </a:lnTo>
                      <a:lnTo>
                        <a:pt x="137" y="31"/>
                      </a:lnTo>
                      <a:lnTo>
                        <a:pt x="131" y="36"/>
                      </a:lnTo>
                      <a:lnTo>
                        <a:pt x="127" y="42"/>
                      </a:lnTo>
                      <a:lnTo>
                        <a:pt x="127" y="47"/>
                      </a:lnTo>
                      <a:lnTo>
                        <a:pt x="127" y="56"/>
                      </a:lnTo>
                      <a:lnTo>
                        <a:pt x="115" y="61"/>
                      </a:lnTo>
                      <a:lnTo>
                        <a:pt x="105" y="61"/>
                      </a:lnTo>
                      <a:lnTo>
                        <a:pt x="102" y="64"/>
                      </a:lnTo>
                      <a:lnTo>
                        <a:pt x="92" y="64"/>
                      </a:lnTo>
                      <a:lnTo>
                        <a:pt x="88" y="56"/>
                      </a:lnTo>
                      <a:lnTo>
                        <a:pt x="80" y="45"/>
                      </a:lnTo>
                      <a:lnTo>
                        <a:pt x="72" y="36"/>
                      </a:lnTo>
                      <a:lnTo>
                        <a:pt x="57" y="36"/>
                      </a:lnTo>
                      <a:lnTo>
                        <a:pt x="53" y="36"/>
                      </a:lnTo>
                      <a:lnTo>
                        <a:pt x="49" y="50"/>
                      </a:lnTo>
                      <a:lnTo>
                        <a:pt x="51" y="64"/>
                      </a:lnTo>
                      <a:lnTo>
                        <a:pt x="51" y="72"/>
                      </a:lnTo>
                      <a:lnTo>
                        <a:pt x="53" y="81"/>
                      </a:lnTo>
                      <a:lnTo>
                        <a:pt x="61" y="78"/>
                      </a:lnTo>
                      <a:lnTo>
                        <a:pt x="72" y="70"/>
                      </a:lnTo>
                      <a:lnTo>
                        <a:pt x="80" y="70"/>
                      </a:lnTo>
                      <a:lnTo>
                        <a:pt x="86" y="75"/>
                      </a:lnTo>
                      <a:lnTo>
                        <a:pt x="86" y="81"/>
                      </a:lnTo>
                      <a:lnTo>
                        <a:pt x="82" y="92"/>
                      </a:lnTo>
                      <a:lnTo>
                        <a:pt x="80" y="97"/>
                      </a:lnTo>
                      <a:lnTo>
                        <a:pt x="80" y="103"/>
                      </a:lnTo>
                      <a:lnTo>
                        <a:pt x="78" y="111"/>
                      </a:lnTo>
                      <a:lnTo>
                        <a:pt x="82" y="120"/>
                      </a:lnTo>
                      <a:lnTo>
                        <a:pt x="90" y="131"/>
                      </a:lnTo>
                      <a:lnTo>
                        <a:pt x="92" y="128"/>
                      </a:lnTo>
                      <a:lnTo>
                        <a:pt x="92" y="139"/>
                      </a:lnTo>
                      <a:lnTo>
                        <a:pt x="88" y="148"/>
                      </a:lnTo>
                      <a:lnTo>
                        <a:pt x="84" y="156"/>
                      </a:lnTo>
                      <a:lnTo>
                        <a:pt x="82" y="170"/>
                      </a:lnTo>
                      <a:lnTo>
                        <a:pt x="74" y="175"/>
                      </a:lnTo>
                      <a:lnTo>
                        <a:pt x="68" y="175"/>
                      </a:lnTo>
                      <a:lnTo>
                        <a:pt x="62" y="175"/>
                      </a:lnTo>
                      <a:lnTo>
                        <a:pt x="62" y="164"/>
                      </a:lnTo>
                      <a:lnTo>
                        <a:pt x="61" y="145"/>
                      </a:lnTo>
                      <a:lnTo>
                        <a:pt x="55" y="139"/>
                      </a:lnTo>
                      <a:lnTo>
                        <a:pt x="53" y="131"/>
                      </a:lnTo>
                      <a:lnTo>
                        <a:pt x="55" y="114"/>
                      </a:lnTo>
                      <a:lnTo>
                        <a:pt x="49" y="109"/>
                      </a:lnTo>
                      <a:lnTo>
                        <a:pt x="35" y="114"/>
                      </a:lnTo>
                      <a:lnTo>
                        <a:pt x="29" y="109"/>
                      </a:lnTo>
                      <a:lnTo>
                        <a:pt x="23" y="117"/>
                      </a:lnTo>
                      <a:lnTo>
                        <a:pt x="29" y="123"/>
                      </a:lnTo>
                      <a:lnTo>
                        <a:pt x="39" y="128"/>
                      </a:lnTo>
                      <a:lnTo>
                        <a:pt x="41" y="134"/>
                      </a:lnTo>
                      <a:lnTo>
                        <a:pt x="47" y="145"/>
                      </a:lnTo>
                      <a:lnTo>
                        <a:pt x="47" y="153"/>
                      </a:lnTo>
                      <a:lnTo>
                        <a:pt x="41" y="167"/>
                      </a:lnTo>
                      <a:lnTo>
                        <a:pt x="33" y="178"/>
                      </a:lnTo>
                      <a:lnTo>
                        <a:pt x="29" y="181"/>
                      </a:lnTo>
                      <a:lnTo>
                        <a:pt x="29" y="173"/>
                      </a:lnTo>
                      <a:lnTo>
                        <a:pt x="29" y="164"/>
                      </a:lnTo>
                      <a:lnTo>
                        <a:pt x="31" y="153"/>
                      </a:lnTo>
                      <a:lnTo>
                        <a:pt x="21" y="145"/>
                      </a:lnTo>
                      <a:lnTo>
                        <a:pt x="12" y="136"/>
                      </a:lnTo>
                      <a:lnTo>
                        <a:pt x="10" y="128"/>
                      </a:lnTo>
                      <a:lnTo>
                        <a:pt x="0" y="123"/>
                      </a:lnTo>
                      <a:lnTo>
                        <a:pt x="2" y="109"/>
                      </a:lnTo>
                      <a:lnTo>
                        <a:pt x="10" y="100"/>
                      </a:lnTo>
                      <a:lnTo>
                        <a:pt x="16" y="86"/>
                      </a:lnTo>
                      <a:lnTo>
                        <a:pt x="21" y="72"/>
                      </a:lnTo>
                      <a:lnTo>
                        <a:pt x="23" y="58"/>
                      </a:lnTo>
                      <a:lnTo>
                        <a:pt x="21" y="45"/>
                      </a:lnTo>
                      <a:lnTo>
                        <a:pt x="25" y="39"/>
                      </a:lnTo>
                      <a:lnTo>
                        <a:pt x="29" y="33"/>
                      </a:lnTo>
                      <a:lnTo>
                        <a:pt x="23" y="22"/>
                      </a:lnTo>
                      <a:lnTo>
                        <a:pt x="41"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6" name="Freeform 18">
                  <a:extLst>
                    <a:ext uri="{FF2B5EF4-FFF2-40B4-BE49-F238E27FC236}">
                      <a16:creationId xmlns:a16="http://schemas.microsoft.com/office/drawing/2014/main" id="{567FC67C-805B-4ED9-B119-C51749B7389C}"/>
                    </a:ext>
                  </a:extLst>
                </p:cNvPr>
                <p:cNvSpPr>
                  <a:spLocks/>
                </p:cNvSpPr>
                <p:nvPr/>
              </p:nvSpPr>
              <p:spPr bwMode="auto">
                <a:xfrm>
                  <a:off x="4549" y="2387"/>
                  <a:ext cx="182" cy="249"/>
                </a:xfrm>
                <a:custGeom>
                  <a:avLst/>
                  <a:gdLst>
                    <a:gd name="T0" fmla="*/ 0 w 182"/>
                    <a:gd name="T1" fmla="*/ 83 h 249"/>
                    <a:gd name="T2" fmla="*/ 37 w 182"/>
                    <a:gd name="T3" fmla="*/ 44 h 249"/>
                    <a:gd name="T4" fmla="*/ 56 w 182"/>
                    <a:gd name="T5" fmla="*/ 28 h 249"/>
                    <a:gd name="T6" fmla="*/ 66 w 182"/>
                    <a:gd name="T7" fmla="*/ 14 h 249"/>
                    <a:gd name="T8" fmla="*/ 95 w 182"/>
                    <a:gd name="T9" fmla="*/ 0 h 249"/>
                    <a:gd name="T10" fmla="*/ 111 w 182"/>
                    <a:gd name="T11" fmla="*/ 30 h 249"/>
                    <a:gd name="T12" fmla="*/ 127 w 182"/>
                    <a:gd name="T13" fmla="*/ 17 h 249"/>
                    <a:gd name="T14" fmla="*/ 132 w 182"/>
                    <a:gd name="T15" fmla="*/ 8 h 249"/>
                    <a:gd name="T16" fmla="*/ 146 w 182"/>
                    <a:gd name="T17" fmla="*/ 0 h 249"/>
                    <a:gd name="T18" fmla="*/ 154 w 182"/>
                    <a:gd name="T19" fmla="*/ 0 h 249"/>
                    <a:gd name="T20" fmla="*/ 156 w 182"/>
                    <a:gd name="T21" fmla="*/ 11 h 249"/>
                    <a:gd name="T22" fmla="*/ 156 w 182"/>
                    <a:gd name="T23" fmla="*/ 19 h 249"/>
                    <a:gd name="T24" fmla="*/ 148 w 182"/>
                    <a:gd name="T25" fmla="*/ 33 h 249"/>
                    <a:gd name="T26" fmla="*/ 148 w 182"/>
                    <a:gd name="T27" fmla="*/ 41 h 249"/>
                    <a:gd name="T28" fmla="*/ 169 w 182"/>
                    <a:gd name="T29" fmla="*/ 77 h 249"/>
                    <a:gd name="T30" fmla="*/ 173 w 182"/>
                    <a:gd name="T31" fmla="*/ 99 h 249"/>
                    <a:gd name="T32" fmla="*/ 179 w 182"/>
                    <a:gd name="T33" fmla="*/ 99 h 249"/>
                    <a:gd name="T34" fmla="*/ 181 w 182"/>
                    <a:gd name="T35" fmla="*/ 110 h 249"/>
                    <a:gd name="T36" fmla="*/ 173 w 182"/>
                    <a:gd name="T37" fmla="*/ 121 h 249"/>
                    <a:gd name="T38" fmla="*/ 167 w 182"/>
                    <a:gd name="T39" fmla="*/ 116 h 249"/>
                    <a:gd name="T40" fmla="*/ 154 w 182"/>
                    <a:gd name="T41" fmla="*/ 124 h 249"/>
                    <a:gd name="T42" fmla="*/ 156 w 182"/>
                    <a:gd name="T43" fmla="*/ 146 h 249"/>
                    <a:gd name="T44" fmla="*/ 140 w 182"/>
                    <a:gd name="T45" fmla="*/ 160 h 249"/>
                    <a:gd name="T46" fmla="*/ 140 w 182"/>
                    <a:gd name="T47" fmla="*/ 196 h 249"/>
                    <a:gd name="T48" fmla="*/ 140 w 182"/>
                    <a:gd name="T49" fmla="*/ 220 h 249"/>
                    <a:gd name="T50" fmla="*/ 132 w 182"/>
                    <a:gd name="T51" fmla="*/ 231 h 249"/>
                    <a:gd name="T52" fmla="*/ 127 w 182"/>
                    <a:gd name="T53" fmla="*/ 248 h 249"/>
                    <a:gd name="T54" fmla="*/ 119 w 182"/>
                    <a:gd name="T55" fmla="*/ 245 h 249"/>
                    <a:gd name="T56" fmla="*/ 107 w 182"/>
                    <a:gd name="T57" fmla="*/ 237 h 249"/>
                    <a:gd name="T58" fmla="*/ 97 w 182"/>
                    <a:gd name="T59" fmla="*/ 229 h 249"/>
                    <a:gd name="T60" fmla="*/ 90 w 182"/>
                    <a:gd name="T61" fmla="*/ 215 h 249"/>
                    <a:gd name="T62" fmla="*/ 62 w 182"/>
                    <a:gd name="T63" fmla="*/ 218 h 249"/>
                    <a:gd name="T64" fmla="*/ 39 w 182"/>
                    <a:gd name="T65" fmla="*/ 209 h 249"/>
                    <a:gd name="T66" fmla="*/ 23 w 182"/>
                    <a:gd name="T67" fmla="*/ 187 h 249"/>
                    <a:gd name="T68" fmla="*/ 14 w 182"/>
                    <a:gd name="T69" fmla="*/ 171 h 249"/>
                    <a:gd name="T70" fmla="*/ 6 w 182"/>
                    <a:gd name="T71" fmla="*/ 157 h 249"/>
                    <a:gd name="T72" fmla="*/ 6 w 182"/>
                    <a:gd name="T73" fmla="*/ 130 h 249"/>
                    <a:gd name="T74" fmla="*/ 0 w 182"/>
                    <a:gd name="T75" fmla="*/ 83 h 2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2" h="249">
                      <a:moveTo>
                        <a:pt x="0" y="83"/>
                      </a:moveTo>
                      <a:lnTo>
                        <a:pt x="37" y="44"/>
                      </a:lnTo>
                      <a:lnTo>
                        <a:pt x="56" y="28"/>
                      </a:lnTo>
                      <a:lnTo>
                        <a:pt x="66" y="14"/>
                      </a:lnTo>
                      <a:lnTo>
                        <a:pt x="95" y="0"/>
                      </a:lnTo>
                      <a:lnTo>
                        <a:pt x="111" y="30"/>
                      </a:lnTo>
                      <a:lnTo>
                        <a:pt x="127" y="17"/>
                      </a:lnTo>
                      <a:lnTo>
                        <a:pt x="132" y="8"/>
                      </a:lnTo>
                      <a:lnTo>
                        <a:pt x="146" y="0"/>
                      </a:lnTo>
                      <a:lnTo>
                        <a:pt x="154" y="0"/>
                      </a:lnTo>
                      <a:lnTo>
                        <a:pt x="156" y="11"/>
                      </a:lnTo>
                      <a:lnTo>
                        <a:pt x="156" y="19"/>
                      </a:lnTo>
                      <a:lnTo>
                        <a:pt x="148" y="33"/>
                      </a:lnTo>
                      <a:lnTo>
                        <a:pt x="148" y="41"/>
                      </a:lnTo>
                      <a:lnTo>
                        <a:pt x="169" y="77"/>
                      </a:lnTo>
                      <a:lnTo>
                        <a:pt x="173" y="99"/>
                      </a:lnTo>
                      <a:lnTo>
                        <a:pt x="179" y="99"/>
                      </a:lnTo>
                      <a:lnTo>
                        <a:pt x="181" y="110"/>
                      </a:lnTo>
                      <a:lnTo>
                        <a:pt x="173" y="121"/>
                      </a:lnTo>
                      <a:lnTo>
                        <a:pt x="167" y="116"/>
                      </a:lnTo>
                      <a:lnTo>
                        <a:pt x="154" y="124"/>
                      </a:lnTo>
                      <a:lnTo>
                        <a:pt x="156" y="146"/>
                      </a:lnTo>
                      <a:lnTo>
                        <a:pt x="140" y="160"/>
                      </a:lnTo>
                      <a:lnTo>
                        <a:pt x="140" y="196"/>
                      </a:lnTo>
                      <a:lnTo>
                        <a:pt x="140" y="220"/>
                      </a:lnTo>
                      <a:lnTo>
                        <a:pt x="132" y="231"/>
                      </a:lnTo>
                      <a:lnTo>
                        <a:pt x="127" y="248"/>
                      </a:lnTo>
                      <a:lnTo>
                        <a:pt x="119" y="245"/>
                      </a:lnTo>
                      <a:lnTo>
                        <a:pt x="107" y="237"/>
                      </a:lnTo>
                      <a:lnTo>
                        <a:pt x="97" y="229"/>
                      </a:lnTo>
                      <a:lnTo>
                        <a:pt x="90" y="215"/>
                      </a:lnTo>
                      <a:lnTo>
                        <a:pt x="62" y="218"/>
                      </a:lnTo>
                      <a:lnTo>
                        <a:pt x="39" y="209"/>
                      </a:lnTo>
                      <a:lnTo>
                        <a:pt x="23" y="187"/>
                      </a:lnTo>
                      <a:lnTo>
                        <a:pt x="14" y="171"/>
                      </a:lnTo>
                      <a:lnTo>
                        <a:pt x="6" y="157"/>
                      </a:lnTo>
                      <a:lnTo>
                        <a:pt x="6" y="130"/>
                      </a:lnTo>
                      <a:lnTo>
                        <a:pt x="0" y="8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7" name="Freeform 19">
                  <a:extLst>
                    <a:ext uri="{FF2B5EF4-FFF2-40B4-BE49-F238E27FC236}">
                      <a16:creationId xmlns:a16="http://schemas.microsoft.com/office/drawing/2014/main" id="{6C270683-89B9-4EDE-A600-0398C573DB74}"/>
                    </a:ext>
                  </a:extLst>
                </p:cNvPr>
                <p:cNvSpPr>
                  <a:spLocks/>
                </p:cNvSpPr>
                <p:nvPr/>
              </p:nvSpPr>
              <p:spPr bwMode="auto">
                <a:xfrm>
                  <a:off x="4934" y="2529"/>
                  <a:ext cx="348" cy="235"/>
                </a:xfrm>
                <a:custGeom>
                  <a:avLst/>
                  <a:gdLst>
                    <a:gd name="T0" fmla="*/ 31 w 348"/>
                    <a:gd name="T1" fmla="*/ 3 h 235"/>
                    <a:gd name="T2" fmla="*/ 68 w 348"/>
                    <a:gd name="T3" fmla="*/ 39 h 235"/>
                    <a:gd name="T4" fmla="*/ 74 w 348"/>
                    <a:gd name="T5" fmla="*/ 56 h 235"/>
                    <a:gd name="T6" fmla="*/ 96 w 348"/>
                    <a:gd name="T7" fmla="*/ 47 h 235"/>
                    <a:gd name="T8" fmla="*/ 107 w 348"/>
                    <a:gd name="T9" fmla="*/ 53 h 235"/>
                    <a:gd name="T10" fmla="*/ 121 w 348"/>
                    <a:gd name="T11" fmla="*/ 39 h 235"/>
                    <a:gd name="T12" fmla="*/ 140 w 348"/>
                    <a:gd name="T13" fmla="*/ 31 h 235"/>
                    <a:gd name="T14" fmla="*/ 185 w 348"/>
                    <a:gd name="T15" fmla="*/ 47 h 235"/>
                    <a:gd name="T16" fmla="*/ 212 w 348"/>
                    <a:gd name="T17" fmla="*/ 67 h 235"/>
                    <a:gd name="T18" fmla="*/ 234 w 348"/>
                    <a:gd name="T19" fmla="*/ 81 h 235"/>
                    <a:gd name="T20" fmla="*/ 271 w 348"/>
                    <a:gd name="T21" fmla="*/ 111 h 235"/>
                    <a:gd name="T22" fmla="*/ 275 w 348"/>
                    <a:gd name="T23" fmla="*/ 128 h 235"/>
                    <a:gd name="T24" fmla="*/ 292 w 348"/>
                    <a:gd name="T25" fmla="*/ 142 h 235"/>
                    <a:gd name="T26" fmla="*/ 306 w 348"/>
                    <a:gd name="T27" fmla="*/ 148 h 235"/>
                    <a:gd name="T28" fmla="*/ 322 w 348"/>
                    <a:gd name="T29" fmla="*/ 176 h 235"/>
                    <a:gd name="T30" fmla="*/ 333 w 348"/>
                    <a:gd name="T31" fmla="*/ 192 h 235"/>
                    <a:gd name="T32" fmla="*/ 335 w 348"/>
                    <a:gd name="T33" fmla="*/ 234 h 235"/>
                    <a:gd name="T34" fmla="*/ 320 w 348"/>
                    <a:gd name="T35" fmla="*/ 234 h 235"/>
                    <a:gd name="T36" fmla="*/ 310 w 348"/>
                    <a:gd name="T37" fmla="*/ 226 h 235"/>
                    <a:gd name="T38" fmla="*/ 275 w 348"/>
                    <a:gd name="T39" fmla="*/ 184 h 235"/>
                    <a:gd name="T40" fmla="*/ 240 w 348"/>
                    <a:gd name="T41" fmla="*/ 184 h 235"/>
                    <a:gd name="T42" fmla="*/ 228 w 348"/>
                    <a:gd name="T43" fmla="*/ 198 h 235"/>
                    <a:gd name="T44" fmla="*/ 218 w 348"/>
                    <a:gd name="T45" fmla="*/ 206 h 235"/>
                    <a:gd name="T46" fmla="*/ 197 w 348"/>
                    <a:gd name="T47" fmla="*/ 217 h 235"/>
                    <a:gd name="T48" fmla="*/ 177 w 348"/>
                    <a:gd name="T49" fmla="*/ 212 h 235"/>
                    <a:gd name="T50" fmla="*/ 160 w 348"/>
                    <a:gd name="T51" fmla="*/ 212 h 235"/>
                    <a:gd name="T52" fmla="*/ 138 w 348"/>
                    <a:gd name="T53" fmla="*/ 159 h 235"/>
                    <a:gd name="T54" fmla="*/ 113 w 348"/>
                    <a:gd name="T55" fmla="*/ 111 h 235"/>
                    <a:gd name="T56" fmla="*/ 82 w 348"/>
                    <a:gd name="T57" fmla="*/ 95 h 235"/>
                    <a:gd name="T58" fmla="*/ 53 w 348"/>
                    <a:gd name="T59" fmla="*/ 92 h 235"/>
                    <a:gd name="T60" fmla="*/ 23 w 348"/>
                    <a:gd name="T61" fmla="*/ 75 h 235"/>
                    <a:gd name="T62" fmla="*/ 25 w 348"/>
                    <a:gd name="T63" fmla="*/ 25 h 2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48" h="235">
                      <a:moveTo>
                        <a:pt x="0" y="0"/>
                      </a:moveTo>
                      <a:lnTo>
                        <a:pt x="31" y="3"/>
                      </a:lnTo>
                      <a:lnTo>
                        <a:pt x="57" y="6"/>
                      </a:lnTo>
                      <a:lnTo>
                        <a:pt x="68" y="39"/>
                      </a:lnTo>
                      <a:lnTo>
                        <a:pt x="70" y="50"/>
                      </a:lnTo>
                      <a:lnTo>
                        <a:pt x="74" y="56"/>
                      </a:lnTo>
                      <a:lnTo>
                        <a:pt x="82" y="47"/>
                      </a:lnTo>
                      <a:lnTo>
                        <a:pt x="96" y="47"/>
                      </a:lnTo>
                      <a:lnTo>
                        <a:pt x="103" y="56"/>
                      </a:lnTo>
                      <a:lnTo>
                        <a:pt x="107" y="53"/>
                      </a:lnTo>
                      <a:lnTo>
                        <a:pt x="119" y="39"/>
                      </a:lnTo>
                      <a:lnTo>
                        <a:pt x="121" y="39"/>
                      </a:lnTo>
                      <a:lnTo>
                        <a:pt x="131" y="31"/>
                      </a:lnTo>
                      <a:lnTo>
                        <a:pt x="140" y="31"/>
                      </a:lnTo>
                      <a:lnTo>
                        <a:pt x="172" y="47"/>
                      </a:lnTo>
                      <a:lnTo>
                        <a:pt x="185" y="47"/>
                      </a:lnTo>
                      <a:lnTo>
                        <a:pt x="199" y="61"/>
                      </a:lnTo>
                      <a:lnTo>
                        <a:pt x="212" y="67"/>
                      </a:lnTo>
                      <a:lnTo>
                        <a:pt x="224" y="78"/>
                      </a:lnTo>
                      <a:lnTo>
                        <a:pt x="234" y="81"/>
                      </a:lnTo>
                      <a:lnTo>
                        <a:pt x="259" y="92"/>
                      </a:lnTo>
                      <a:lnTo>
                        <a:pt x="271" y="111"/>
                      </a:lnTo>
                      <a:lnTo>
                        <a:pt x="277" y="123"/>
                      </a:lnTo>
                      <a:lnTo>
                        <a:pt x="275" y="128"/>
                      </a:lnTo>
                      <a:lnTo>
                        <a:pt x="285" y="139"/>
                      </a:lnTo>
                      <a:lnTo>
                        <a:pt x="292" y="142"/>
                      </a:lnTo>
                      <a:lnTo>
                        <a:pt x="296" y="145"/>
                      </a:lnTo>
                      <a:lnTo>
                        <a:pt x="306" y="148"/>
                      </a:lnTo>
                      <a:lnTo>
                        <a:pt x="322" y="164"/>
                      </a:lnTo>
                      <a:lnTo>
                        <a:pt x="322" y="176"/>
                      </a:lnTo>
                      <a:lnTo>
                        <a:pt x="331" y="187"/>
                      </a:lnTo>
                      <a:lnTo>
                        <a:pt x="333" y="192"/>
                      </a:lnTo>
                      <a:lnTo>
                        <a:pt x="347" y="215"/>
                      </a:lnTo>
                      <a:lnTo>
                        <a:pt x="335" y="234"/>
                      </a:lnTo>
                      <a:lnTo>
                        <a:pt x="331" y="234"/>
                      </a:lnTo>
                      <a:lnTo>
                        <a:pt x="320" y="234"/>
                      </a:lnTo>
                      <a:lnTo>
                        <a:pt x="316" y="226"/>
                      </a:lnTo>
                      <a:lnTo>
                        <a:pt x="310" y="226"/>
                      </a:lnTo>
                      <a:lnTo>
                        <a:pt x="304" y="228"/>
                      </a:lnTo>
                      <a:lnTo>
                        <a:pt x="275" y="184"/>
                      </a:lnTo>
                      <a:lnTo>
                        <a:pt x="257" y="187"/>
                      </a:lnTo>
                      <a:lnTo>
                        <a:pt x="240" y="184"/>
                      </a:lnTo>
                      <a:lnTo>
                        <a:pt x="234" y="189"/>
                      </a:lnTo>
                      <a:lnTo>
                        <a:pt x="228" y="198"/>
                      </a:lnTo>
                      <a:lnTo>
                        <a:pt x="226" y="192"/>
                      </a:lnTo>
                      <a:lnTo>
                        <a:pt x="218" y="206"/>
                      </a:lnTo>
                      <a:lnTo>
                        <a:pt x="207" y="226"/>
                      </a:lnTo>
                      <a:lnTo>
                        <a:pt x="197" y="217"/>
                      </a:lnTo>
                      <a:lnTo>
                        <a:pt x="185" y="212"/>
                      </a:lnTo>
                      <a:lnTo>
                        <a:pt x="177" y="212"/>
                      </a:lnTo>
                      <a:lnTo>
                        <a:pt x="166" y="206"/>
                      </a:lnTo>
                      <a:lnTo>
                        <a:pt x="160" y="212"/>
                      </a:lnTo>
                      <a:lnTo>
                        <a:pt x="152" y="184"/>
                      </a:lnTo>
                      <a:lnTo>
                        <a:pt x="138" y="159"/>
                      </a:lnTo>
                      <a:lnTo>
                        <a:pt x="125" y="128"/>
                      </a:lnTo>
                      <a:lnTo>
                        <a:pt x="113" y="111"/>
                      </a:lnTo>
                      <a:lnTo>
                        <a:pt x="103" y="95"/>
                      </a:lnTo>
                      <a:lnTo>
                        <a:pt x="82" y="95"/>
                      </a:lnTo>
                      <a:lnTo>
                        <a:pt x="62" y="103"/>
                      </a:lnTo>
                      <a:lnTo>
                        <a:pt x="53" y="92"/>
                      </a:lnTo>
                      <a:lnTo>
                        <a:pt x="33" y="84"/>
                      </a:lnTo>
                      <a:lnTo>
                        <a:pt x="23" y="75"/>
                      </a:lnTo>
                      <a:lnTo>
                        <a:pt x="23" y="42"/>
                      </a:lnTo>
                      <a:lnTo>
                        <a:pt x="25"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8" name="Freeform 20">
                  <a:extLst>
                    <a:ext uri="{FF2B5EF4-FFF2-40B4-BE49-F238E27FC236}">
                      <a16:creationId xmlns:a16="http://schemas.microsoft.com/office/drawing/2014/main" id="{ED2759CF-0D05-4D2B-94C4-54FDEFE80A0D}"/>
                    </a:ext>
                  </a:extLst>
                </p:cNvPr>
                <p:cNvSpPr>
                  <a:spLocks/>
                </p:cNvSpPr>
                <p:nvPr/>
              </p:nvSpPr>
              <p:spPr bwMode="auto">
                <a:xfrm>
                  <a:off x="4293" y="2362"/>
                  <a:ext cx="209" cy="310"/>
                </a:xfrm>
                <a:custGeom>
                  <a:avLst/>
                  <a:gdLst>
                    <a:gd name="T0" fmla="*/ 0 w 209"/>
                    <a:gd name="T1" fmla="*/ 8 h 310"/>
                    <a:gd name="T2" fmla="*/ 21 w 209"/>
                    <a:gd name="T3" fmla="*/ 0 h 310"/>
                    <a:gd name="T4" fmla="*/ 46 w 209"/>
                    <a:gd name="T5" fmla="*/ 14 h 310"/>
                    <a:gd name="T6" fmla="*/ 50 w 209"/>
                    <a:gd name="T7" fmla="*/ 28 h 310"/>
                    <a:gd name="T8" fmla="*/ 50 w 209"/>
                    <a:gd name="T9" fmla="*/ 33 h 310"/>
                    <a:gd name="T10" fmla="*/ 56 w 209"/>
                    <a:gd name="T11" fmla="*/ 36 h 310"/>
                    <a:gd name="T12" fmla="*/ 56 w 209"/>
                    <a:gd name="T13" fmla="*/ 42 h 310"/>
                    <a:gd name="T14" fmla="*/ 64 w 209"/>
                    <a:gd name="T15" fmla="*/ 45 h 310"/>
                    <a:gd name="T16" fmla="*/ 64 w 209"/>
                    <a:gd name="T17" fmla="*/ 56 h 310"/>
                    <a:gd name="T18" fmla="*/ 89 w 209"/>
                    <a:gd name="T19" fmla="*/ 89 h 310"/>
                    <a:gd name="T20" fmla="*/ 92 w 209"/>
                    <a:gd name="T21" fmla="*/ 89 h 310"/>
                    <a:gd name="T22" fmla="*/ 96 w 209"/>
                    <a:gd name="T23" fmla="*/ 97 h 310"/>
                    <a:gd name="T24" fmla="*/ 100 w 209"/>
                    <a:gd name="T25" fmla="*/ 106 h 310"/>
                    <a:gd name="T26" fmla="*/ 104 w 209"/>
                    <a:gd name="T27" fmla="*/ 106 h 310"/>
                    <a:gd name="T28" fmla="*/ 121 w 209"/>
                    <a:gd name="T29" fmla="*/ 117 h 310"/>
                    <a:gd name="T30" fmla="*/ 154 w 209"/>
                    <a:gd name="T31" fmla="*/ 122 h 310"/>
                    <a:gd name="T32" fmla="*/ 156 w 209"/>
                    <a:gd name="T33" fmla="*/ 161 h 310"/>
                    <a:gd name="T34" fmla="*/ 164 w 209"/>
                    <a:gd name="T35" fmla="*/ 167 h 310"/>
                    <a:gd name="T36" fmla="*/ 162 w 209"/>
                    <a:gd name="T37" fmla="*/ 181 h 310"/>
                    <a:gd name="T38" fmla="*/ 181 w 209"/>
                    <a:gd name="T39" fmla="*/ 200 h 310"/>
                    <a:gd name="T40" fmla="*/ 198 w 209"/>
                    <a:gd name="T41" fmla="*/ 209 h 310"/>
                    <a:gd name="T42" fmla="*/ 198 w 209"/>
                    <a:gd name="T43" fmla="*/ 273 h 310"/>
                    <a:gd name="T44" fmla="*/ 208 w 209"/>
                    <a:gd name="T45" fmla="*/ 298 h 310"/>
                    <a:gd name="T46" fmla="*/ 202 w 209"/>
                    <a:gd name="T47" fmla="*/ 306 h 310"/>
                    <a:gd name="T48" fmla="*/ 191 w 209"/>
                    <a:gd name="T49" fmla="*/ 309 h 310"/>
                    <a:gd name="T50" fmla="*/ 189 w 209"/>
                    <a:gd name="T51" fmla="*/ 287 h 310"/>
                    <a:gd name="T52" fmla="*/ 169 w 209"/>
                    <a:gd name="T53" fmla="*/ 309 h 310"/>
                    <a:gd name="T54" fmla="*/ 156 w 209"/>
                    <a:gd name="T55" fmla="*/ 276 h 310"/>
                    <a:gd name="T56" fmla="*/ 148 w 209"/>
                    <a:gd name="T57" fmla="*/ 253 h 310"/>
                    <a:gd name="T58" fmla="*/ 125 w 209"/>
                    <a:gd name="T59" fmla="*/ 223 h 310"/>
                    <a:gd name="T60" fmla="*/ 119 w 209"/>
                    <a:gd name="T61" fmla="*/ 223 h 310"/>
                    <a:gd name="T62" fmla="*/ 98 w 209"/>
                    <a:gd name="T63" fmla="*/ 206 h 310"/>
                    <a:gd name="T64" fmla="*/ 94 w 209"/>
                    <a:gd name="T65" fmla="*/ 189 h 310"/>
                    <a:gd name="T66" fmla="*/ 94 w 209"/>
                    <a:gd name="T67" fmla="*/ 178 h 310"/>
                    <a:gd name="T68" fmla="*/ 77 w 209"/>
                    <a:gd name="T69" fmla="*/ 134 h 310"/>
                    <a:gd name="T70" fmla="*/ 69 w 209"/>
                    <a:gd name="T71" fmla="*/ 106 h 310"/>
                    <a:gd name="T72" fmla="*/ 48 w 209"/>
                    <a:gd name="T73" fmla="*/ 81 h 310"/>
                    <a:gd name="T74" fmla="*/ 19 w 209"/>
                    <a:gd name="T75" fmla="*/ 42 h 310"/>
                    <a:gd name="T76" fmla="*/ 0 w 209"/>
                    <a:gd name="T77" fmla="*/ 8 h 3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09" h="310">
                      <a:moveTo>
                        <a:pt x="0" y="8"/>
                      </a:moveTo>
                      <a:lnTo>
                        <a:pt x="21" y="0"/>
                      </a:lnTo>
                      <a:lnTo>
                        <a:pt x="46" y="14"/>
                      </a:lnTo>
                      <a:lnTo>
                        <a:pt x="50" y="28"/>
                      </a:lnTo>
                      <a:lnTo>
                        <a:pt x="50" y="33"/>
                      </a:lnTo>
                      <a:lnTo>
                        <a:pt x="56" y="36"/>
                      </a:lnTo>
                      <a:lnTo>
                        <a:pt x="56" y="42"/>
                      </a:lnTo>
                      <a:lnTo>
                        <a:pt x="64" y="45"/>
                      </a:lnTo>
                      <a:lnTo>
                        <a:pt x="64" y="56"/>
                      </a:lnTo>
                      <a:lnTo>
                        <a:pt x="89" y="89"/>
                      </a:lnTo>
                      <a:lnTo>
                        <a:pt x="92" y="89"/>
                      </a:lnTo>
                      <a:lnTo>
                        <a:pt x="96" y="97"/>
                      </a:lnTo>
                      <a:lnTo>
                        <a:pt x="100" y="106"/>
                      </a:lnTo>
                      <a:lnTo>
                        <a:pt x="104" y="106"/>
                      </a:lnTo>
                      <a:lnTo>
                        <a:pt x="121" y="117"/>
                      </a:lnTo>
                      <a:lnTo>
                        <a:pt x="154" y="122"/>
                      </a:lnTo>
                      <a:lnTo>
                        <a:pt x="156" y="161"/>
                      </a:lnTo>
                      <a:lnTo>
                        <a:pt x="164" y="167"/>
                      </a:lnTo>
                      <a:lnTo>
                        <a:pt x="162" y="181"/>
                      </a:lnTo>
                      <a:lnTo>
                        <a:pt x="181" y="200"/>
                      </a:lnTo>
                      <a:lnTo>
                        <a:pt x="198" y="209"/>
                      </a:lnTo>
                      <a:lnTo>
                        <a:pt x="198" y="273"/>
                      </a:lnTo>
                      <a:lnTo>
                        <a:pt x="208" y="298"/>
                      </a:lnTo>
                      <a:lnTo>
                        <a:pt x="202" y="306"/>
                      </a:lnTo>
                      <a:lnTo>
                        <a:pt x="191" y="309"/>
                      </a:lnTo>
                      <a:lnTo>
                        <a:pt x="189" y="287"/>
                      </a:lnTo>
                      <a:lnTo>
                        <a:pt x="169" y="309"/>
                      </a:lnTo>
                      <a:lnTo>
                        <a:pt x="156" y="276"/>
                      </a:lnTo>
                      <a:lnTo>
                        <a:pt x="148" y="253"/>
                      </a:lnTo>
                      <a:lnTo>
                        <a:pt x="125" y="223"/>
                      </a:lnTo>
                      <a:lnTo>
                        <a:pt x="119" y="223"/>
                      </a:lnTo>
                      <a:lnTo>
                        <a:pt x="98" y="206"/>
                      </a:lnTo>
                      <a:lnTo>
                        <a:pt x="94" y="189"/>
                      </a:lnTo>
                      <a:lnTo>
                        <a:pt x="94" y="178"/>
                      </a:lnTo>
                      <a:lnTo>
                        <a:pt x="77" y="134"/>
                      </a:lnTo>
                      <a:lnTo>
                        <a:pt x="69" y="106"/>
                      </a:lnTo>
                      <a:lnTo>
                        <a:pt x="48" y="81"/>
                      </a:lnTo>
                      <a:lnTo>
                        <a:pt x="19" y="42"/>
                      </a:lnTo>
                      <a:lnTo>
                        <a:pt x="0" y="8"/>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9" name="Freeform 21">
                  <a:extLst>
                    <a:ext uri="{FF2B5EF4-FFF2-40B4-BE49-F238E27FC236}">
                      <a16:creationId xmlns:a16="http://schemas.microsoft.com/office/drawing/2014/main" id="{B51314DD-8B32-4C3F-B1B9-317520B7634C}"/>
                    </a:ext>
                  </a:extLst>
                </p:cNvPr>
                <p:cNvSpPr>
                  <a:spLocks/>
                </p:cNvSpPr>
                <p:nvPr/>
              </p:nvSpPr>
              <p:spPr bwMode="auto">
                <a:xfrm>
                  <a:off x="4664" y="2029"/>
                  <a:ext cx="205" cy="341"/>
                </a:xfrm>
                <a:custGeom>
                  <a:avLst/>
                  <a:gdLst>
                    <a:gd name="T0" fmla="*/ 14 w 205"/>
                    <a:gd name="T1" fmla="*/ 0 h 341"/>
                    <a:gd name="T2" fmla="*/ 31 w 205"/>
                    <a:gd name="T3" fmla="*/ 0 h 341"/>
                    <a:gd name="T4" fmla="*/ 51 w 205"/>
                    <a:gd name="T5" fmla="*/ 36 h 341"/>
                    <a:gd name="T6" fmla="*/ 47 w 205"/>
                    <a:gd name="T7" fmla="*/ 70 h 341"/>
                    <a:gd name="T8" fmla="*/ 59 w 205"/>
                    <a:gd name="T9" fmla="*/ 81 h 341"/>
                    <a:gd name="T10" fmla="*/ 65 w 205"/>
                    <a:gd name="T11" fmla="*/ 103 h 341"/>
                    <a:gd name="T12" fmla="*/ 78 w 205"/>
                    <a:gd name="T13" fmla="*/ 114 h 341"/>
                    <a:gd name="T14" fmla="*/ 94 w 205"/>
                    <a:gd name="T15" fmla="*/ 117 h 341"/>
                    <a:gd name="T16" fmla="*/ 118 w 205"/>
                    <a:gd name="T17" fmla="*/ 134 h 341"/>
                    <a:gd name="T18" fmla="*/ 133 w 205"/>
                    <a:gd name="T19" fmla="*/ 153 h 341"/>
                    <a:gd name="T20" fmla="*/ 137 w 205"/>
                    <a:gd name="T21" fmla="*/ 153 h 341"/>
                    <a:gd name="T22" fmla="*/ 157 w 205"/>
                    <a:gd name="T23" fmla="*/ 170 h 341"/>
                    <a:gd name="T24" fmla="*/ 157 w 205"/>
                    <a:gd name="T25" fmla="*/ 212 h 341"/>
                    <a:gd name="T26" fmla="*/ 163 w 205"/>
                    <a:gd name="T27" fmla="*/ 231 h 341"/>
                    <a:gd name="T28" fmla="*/ 169 w 205"/>
                    <a:gd name="T29" fmla="*/ 242 h 341"/>
                    <a:gd name="T30" fmla="*/ 177 w 205"/>
                    <a:gd name="T31" fmla="*/ 254 h 341"/>
                    <a:gd name="T32" fmla="*/ 184 w 205"/>
                    <a:gd name="T33" fmla="*/ 268 h 341"/>
                    <a:gd name="T34" fmla="*/ 188 w 205"/>
                    <a:gd name="T35" fmla="*/ 284 h 341"/>
                    <a:gd name="T36" fmla="*/ 204 w 205"/>
                    <a:gd name="T37" fmla="*/ 298 h 341"/>
                    <a:gd name="T38" fmla="*/ 202 w 205"/>
                    <a:gd name="T39" fmla="*/ 315 h 341"/>
                    <a:gd name="T40" fmla="*/ 186 w 205"/>
                    <a:gd name="T41" fmla="*/ 318 h 341"/>
                    <a:gd name="T42" fmla="*/ 180 w 205"/>
                    <a:gd name="T43" fmla="*/ 304 h 341"/>
                    <a:gd name="T44" fmla="*/ 169 w 205"/>
                    <a:gd name="T45" fmla="*/ 304 h 341"/>
                    <a:gd name="T46" fmla="*/ 169 w 205"/>
                    <a:gd name="T47" fmla="*/ 340 h 341"/>
                    <a:gd name="T48" fmla="*/ 159 w 205"/>
                    <a:gd name="T49" fmla="*/ 340 h 341"/>
                    <a:gd name="T50" fmla="*/ 147 w 205"/>
                    <a:gd name="T51" fmla="*/ 323 h 341"/>
                    <a:gd name="T52" fmla="*/ 139 w 205"/>
                    <a:gd name="T53" fmla="*/ 315 h 341"/>
                    <a:gd name="T54" fmla="*/ 139 w 205"/>
                    <a:gd name="T55" fmla="*/ 295 h 341"/>
                    <a:gd name="T56" fmla="*/ 122 w 205"/>
                    <a:gd name="T57" fmla="*/ 295 h 341"/>
                    <a:gd name="T58" fmla="*/ 116 w 205"/>
                    <a:gd name="T59" fmla="*/ 315 h 341"/>
                    <a:gd name="T60" fmla="*/ 110 w 205"/>
                    <a:gd name="T61" fmla="*/ 295 h 341"/>
                    <a:gd name="T62" fmla="*/ 108 w 205"/>
                    <a:gd name="T63" fmla="*/ 276 h 341"/>
                    <a:gd name="T64" fmla="*/ 129 w 205"/>
                    <a:gd name="T65" fmla="*/ 268 h 341"/>
                    <a:gd name="T66" fmla="*/ 141 w 205"/>
                    <a:gd name="T67" fmla="*/ 273 h 341"/>
                    <a:gd name="T68" fmla="*/ 143 w 205"/>
                    <a:gd name="T69" fmla="*/ 240 h 341"/>
                    <a:gd name="T70" fmla="*/ 131 w 205"/>
                    <a:gd name="T71" fmla="*/ 229 h 341"/>
                    <a:gd name="T72" fmla="*/ 124 w 205"/>
                    <a:gd name="T73" fmla="*/ 201 h 341"/>
                    <a:gd name="T74" fmla="*/ 118 w 205"/>
                    <a:gd name="T75" fmla="*/ 167 h 341"/>
                    <a:gd name="T76" fmla="*/ 96 w 205"/>
                    <a:gd name="T77" fmla="*/ 156 h 341"/>
                    <a:gd name="T78" fmla="*/ 86 w 205"/>
                    <a:gd name="T79" fmla="*/ 142 h 341"/>
                    <a:gd name="T80" fmla="*/ 69 w 205"/>
                    <a:gd name="T81" fmla="*/ 134 h 341"/>
                    <a:gd name="T82" fmla="*/ 78 w 205"/>
                    <a:gd name="T83" fmla="*/ 164 h 341"/>
                    <a:gd name="T84" fmla="*/ 59 w 205"/>
                    <a:gd name="T85" fmla="*/ 178 h 341"/>
                    <a:gd name="T86" fmla="*/ 47 w 205"/>
                    <a:gd name="T87" fmla="*/ 145 h 341"/>
                    <a:gd name="T88" fmla="*/ 37 w 205"/>
                    <a:gd name="T89" fmla="*/ 137 h 341"/>
                    <a:gd name="T90" fmla="*/ 37 w 205"/>
                    <a:gd name="T91" fmla="*/ 117 h 341"/>
                    <a:gd name="T92" fmla="*/ 24 w 205"/>
                    <a:gd name="T93" fmla="*/ 95 h 341"/>
                    <a:gd name="T94" fmla="*/ 8 w 205"/>
                    <a:gd name="T95" fmla="*/ 81 h 341"/>
                    <a:gd name="T96" fmla="*/ 0 w 205"/>
                    <a:gd name="T97" fmla="*/ 67 h 341"/>
                    <a:gd name="T98" fmla="*/ 4 w 205"/>
                    <a:gd name="T99" fmla="*/ 56 h 341"/>
                    <a:gd name="T100" fmla="*/ 16 w 205"/>
                    <a:gd name="T101" fmla="*/ 61 h 341"/>
                    <a:gd name="T102" fmla="*/ 20 w 205"/>
                    <a:gd name="T103" fmla="*/ 47 h 341"/>
                    <a:gd name="T104" fmla="*/ 16 w 205"/>
                    <a:gd name="T105" fmla="*/ 28 h 341"/>
                    <a:gd name="T106" fmla="*/ 14 w 205"/>
                    <a:gd name="T107" fmla="*/ 0 h 34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05" h="341">
                      <a:moveTo>
                        <a:pt x="14" y="0"/>
                      </a:moveTo>
                      <a:lnTo>
                        <a:pt x="31" y="0"/>
                      </a:lnTo>
                      <a:lnTo>
                        <a:pt x="51" y="36"/>
                      </a:lnTo>
                      <a:lnTo>
                        <a:pt x="47" y="70"/>
                      </a:lnTo>
                      <a:lnTo>
                        <a:pt x="59" y="81"/>
                      </a:lnTo>
                      <a:lnTo>
                        <a:pt x="65" y="103"/>
                      </a:lnTo>
                      <a:lnTo>
                        <a:pt x="78" y="114"/>
                      </a:lnTo>
                      <a:lnTo>
                        <a:pt x="94" y="117"/>
                      </a:lnTo>
                      <a:lnTo>
                        <a:pt x="118" y="134"/>
                      </a:lnTo>
                      <a:lnTo>
                        <a:pt x="133" y="153"/>
                      </a:lnTo>
                      <a:lnTo>
                        <a:pt x="137" y="153"/>
                      </a:lnTo>
                      <a:lnTo>
                        <a:pt x="157" y="170"/>
                      </a:lnTo>
                      <a:lnTo>
                        <a:pt x="157" y="212"/>
                      </a:lnTo>
                      <a:lnTo>
                        <a:pt x="163" y="231"/>
                      </a:lnTo>
                      <a:lnTo>
                        <a:pt x="169" y="242"/>
                      </a:lnTo>
                      <a:lnTo>
                        <a:pt x="177" y="254"/>
                      </a:lnTo>
                      <a:lnTo>
                        <a:pt x="184" y="268"/>
                      </a:lnTo>
                      <a:lnTo>
                        <a:pt x="188" y="284"/>
                      </a:lnTo>
                      <a:lnTo>
                        <a:pt x="204" y="298"/>
                      </a:lnTo>
                      <a:lnTo>
                        <a:pt x="202" y="315"/>
                      </a:lnTo>
                      <a:lnTo>
                        <a:pt x="186" y="318"/>
                      </a:lnTo>
                      <a:lnTo>
                        <a:pt x="180" y="304"/>
                      </a:lnTo>
                      <a:lnTo>
                        <a:pt x="169" y="304"/>
                      </a:lnTo>
                      <a:lnTo>
                        <a:pt x="169" y="340"/>
                      </a:lnTo>
                      <a:lnTo>
                        <a:pt x="159" y="340"/>
                      </a:lnTo>
                      <a:lnTo>
                        <a:pt x="147" y="323"/>
                      </a:lnTo>
                      <a:lnTo>
                        <a:pt x="139" y="315"/>
                      </a:lnTo>
                      <a:lnTo>
                        <a:pt x="139" y="295"/>
                      </a:lnTo>
                      <a:lnTo>
                        <a:pt x="122" y="295"/>
                      </a:lnTo>
                      <a:lnTo>
                        <a:pt x="116" y="315"/>
                      </a:lnTo>
                      <a:lnTo>
                        <a:pt x="110" y="295"/>
                      </a:lnTo>
                      <a:lnTo>
                        <a:pt x="108" y="276"/>
                      </a:lnTo>
                      <a:lnTo>
                        <a:pt x="129" y="268"/>
                      </a:lnTo>
                      <a:lnTo>
                        <a:pt x="141" y="273"/>
                      </a:lnTo>
                      <a:lnTo>
                        <a:pt x="143" y="240"/>
                      </a:lnTo>
                      <a:lnTo>
                        <a:pt x="131" y="229"/>
                      </a:lnTo>
                      <a:lnTo>
                        <a:pt x="124" y="201"/>
                      </a:lnTo>
                      <a:lnTo>
                        <a:pt x="118" y="167"/>
                      </a:lnTo>
                      <a:lnTo>
                        <a:pt x="96" y="156"/>
                      </a:lnTo>
                      <a:lnTo>
                        <a:pt x="86" y="142"/>
                      </a:lnTo>
                      <a:lnTo>
                        <a:pt x="69" y="134"/>
                      </a:lnTo>
                      <a:lnTo>
                        <a:pt x="78" y="164"/>
                      </a:lnTo>
                      <a:lnTo>
                        <a:pt x="59" y="178"/>
                      </a:lnTo>
                      <a:lnTo>
                        <a:pt x="47" y="145"/>
                      </a:lnTo>
                      <a:lnTo>
                        <a:pt x="37" y="137"/>
                      </a:lnTo>
                      <a:lnTo>
                        <a:pt x="37" y="117"/>
                      </a:lnTo>
                      <a:lnTo>
                        <a:pt x="24" y="95"/>
                      </a:lnTo>
                      <a:lnTo>
                        <a:pt x="8" y="81"/>
                      </a:lnTo>
                      <a:lnTo>
                        <a:pt x="0" y="67"/>
                      </a:lnTo>
                      <a:lnTo>
                        <a:pt x="4" y="56"/>
                      </a:lnTo>
                      <a:lnTo>
                        <a:pt x="16" y="61"/>
                      </a:lnTo>
                      <a:lnTo>
                        <a:pt x="20" y="47"/>
                      </a:lnTo>
                      <a:lnTo>
                        <a:pt x="16" y="28"/>
                      </a:lnTo>
                      <a:lnTo>
                        <a:pt x="14"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0" name="Freeform 22">
                  <a:extLst>
                    <a:ext uri="{FF2B5EF4-FFF2-40B4-BE49-F238E27FC236}">
                      <a16:creationId xmlns:a16="http://schemas.microsoft.com/office/drawing/2014/main" id="{235A5B2D-3DF6-4A38-922D-07E036B2EE41}"/>
                    </a:ext>
                  </a:extLst>
                </p:cNvPr>
                <p:cNvSpPr>
                  <a:spLocks/>
                </p:cNvSpPr>
                <p:nvPr/>
              </p:nvSpPr>
              <p:spPr bwMode="auto">
                <a:xfrm>
                  <a:off x="4619" y="1452"/>
                  <a:ext cx="150" cy="289"/>
                </a:xfrm>
                <a:custGeom>
                  <a:avLst/>
                  <a:gdLst>
                    <a:gd name="T0" fmla="*/ 31 w 150"/>
                    <a:gd name="T1" fmla="*/ 0 h 289"/>
                    <a:gd name="T2" fmla="*/ 60 w 150"/>
                    <a:gd name="T3" fmla="*/ 20 h 289"/>
                    <a:gd name="T4" fmla="*/ 77 w 150"/>
                    <a:gd name="T5" fmla="*/ 36 h 289"/>
                    <a:gd name="T6" fmla="*/ 89 w 150"/>
                    <a:gd name="T7" fmla="*/ 62 h 289"/>
                    <a:gd name="T8" fmla="*/ 99 w 150"/>
                    <a:gd name="T9" fmla="*/ 62 h 289"/>
                    <a:gd name="T10" fmla="*/ 97 w 150"/>
                    <a:gd name="T11" fmla="*/ 78 h 289"/>
                    <a:gd name="T12" fmla="*/ 108 w 150"/>
                    <a:gd name="T13" fmla="*/ 89 h 289"/>
                    <a:gd name="T14" fmla="*/ 116 w 150"/>
                    <a:gd name="T15" fmla="*/ 106 h 289"/>
                    <a:gd name="T16" fmla="*/ 135 w 150"/>
                    <a:gd name="T17" fmla="*/ 140 h 289"/>
                    <a:gd name="T18" fmla="*/ 149 w 150"/>
                    <a:gd name="T19" fmla="*/ 179 h 289"/>
                    <a:gd name="T20" fmla="*/ 124 w 150"/>
                    <a:gd name="T21" fmla="*/ 176 h 289"/>
                    <a:gd name="T22" fmla="*/ 104 w 150"/>
                    <a:gd name="T23" fmla="*/ 171 h 289"/>
                    <a:gd name="T24" fmla="*/ 118 w 150"/>
                    <a:gd name="T25" fmla="*/ 199 h 289"/>
                    <a:gd name="T26" fmla="*/ 118 w 150"/>
                    <a:gd name="T27" fmla="*/ 215 h 289"/>
                    <a:gd name="T28" fmla="*/ 118 w 150"/>
                    <a:gd name="T29" fmla="*/ 232 h 289"/>
                    <a:gd name="T30" fmla="*/ 110 w 150"/>
                    <a:gd name="T31" fmla="*/ 224 h 289"/>
                    <a:gd name="T32" fmla="*/ 101 w 150"/>
                    <a:gd name="T33" fmla="*/ 210 h 289"/>
                    <a:gd name="T34" fmla="*/ 83 w 150"/>
                    <a:gd name="T35" fmla="*/ 193 h 289"/>
                    <a:gd name="T36" fmla="*/ 74 w 150"/>
                    <a:gd name="T37" fmla="*/ 185 h 289"/>
                    <a:gd name="T38" fmla="*/ 58 w 150"/>
                    <a:gd name="T39" fmla="*/ 193 h 289"/>
                    <a:gd name="T40" fmla="*/ 48 w 150"/>
                    <a:gd name="T41" fmla="*/ 199 h 289"/>
                    <a:gd name="T42" fmla="*/ 54 w 150"/>
                    <a:gd name="T43" fmla="*/ 213 h 289"/>
                    <a:gd name="T44" fmla="*/ 70 w 150"/>
                    <a:gd name="T45" fmla="*/ 224 h 289"/>
                    <a:gd name="T46" fmla="*/ 85 w 150"/>
                    <a:gd name="T47" fmla="*/ 235 h 289"/>
                    <a:gd name="T48" fmla="*/ 91 w 150"/>
                    <a:gd name="T49" fmla="*/ 254 h 289"/>
                    <a:gd name="T50" fmla="*/ 89 w 150"/>
                    <a:gd name="T51" fmla="*/ 280 h 289"/>
                    <a:gd name="T52" fmla="*/ 89 w 150"/>
                    <a:gd name="T53" fmla="*/ 288 h 289"/>
                    <a:gd name="T54" fmla="*/ 83 w 150"/>
                    <a:gd name="T55" fmla="*/ 288 h 289"/>
                    <a:gd name="T56" fmla="*/ 74 w 150"/>
                    <a:gd name="T57" fmla="*/ 280 h 289"/>
                    <a:gd name="T58" fmla="*/ 70 w 150"/>
                    <a:gd name="T59" fmla="*/ 277 h 289"/>
                    <a:gd name="T60" fmla="*/ 64 w 150"/>
                    <a:gd name="T61" fmla="*/ 271 h 289"/>
                    <a:gd name="T62" fmla="*/ 58 w 150"/>
                    <a:gd name="T63" fmla="*/ 285 h 289"/>
                    <a:gd name="T64" fmla="*/ 48 w 150"/>
                    <a:gd name="T65" fmla="*/ 288 h 289"/>
                    <a:gd name="T66" fmla="*/ 41 w 150"/>
                    <a:gd name="T67" fmla="*/ 277 h 289"/>
                    <a:gd name="T68" fmla="*/ 41 w 150"/>
                    <a:gd name="T69" fmla="*/ 252 h 289"/>
                    <a:gd name="T70" fmla="*/ 39 w 150"/>
                    <a:gd name="T71" fmla="*/ 238 h 289"/>
                    <a:gd name="T72" fmla="*/ 29 w 150"/>
                    <a:gd name="T73" fmla="*/ 229 h 289"/>
                    <a:gd name="T74" fmla="*/ 19 w 150"/>
                    <a:gd name="T75" fmla="*/ 243 h 289"/>
                    <a:gd name="T76" fmla="*/ 4 w 150"/>
                    <a:gd name="T77" fmla="*/ 243 h 289"/>
                    <a:gd name="T78" fmla="*/ 0 w 150"/>
                    <a:gd name="T79" fmla="*/ 232 h 289"/>
                    <a:gd name="T80" fmla="*/ 4 w 150"/>
                    <a:gd name="T81" fmla="*/ 204 h 289"/>
                    <a:gd name="T82" fmla="*/ 15 w 150"/>
                    <a:gd name="T83" fmla="*/ 187 h 289"/>
                    <a:gd name="T84" fmla="*/ 14 w 150"/>
                    <a:gd name="T85" fmla="*/ 143 h 289"/>
                    <a:gd name="T86" fmla="*/ 14 w 150"/>
                    <a:gd name="T87" fmla="*/ 131 h 289"/>
                    <a:gd name="T88" fmla="*/ 25 w 150"/>
                    <a:gd name="T89" fmla="*/ 129 h 289"/>
                    <a:gd name="T90" fmla="*/ 35 w 150"/>
                    <a:gd name="T91" fmla="*/ 140 h 289"/>
                    <a:gd name="T92" fmla="*/ 52 w 150"/>
                    <a:gd name="T93" fmla="*/ 145 h 289"/>
                    <a:gd name="T94" fmla="*/ 52 w 150"/>
                    <a:gd name="T95" fmla="*/ 126 h 289"/>
                    <a:gd name="T96" fmla="*/ 45 w 150"/>
                    <a:gd name="T97" fmla="*/ 115 h 289"/>
                    <a:gd name="T98" fmla="*/ 41 w 150"/>
                    <a:gd name="T99" fmla="*/ 106 h 289"/>
                    <a:gd name="T100" fmla="*/ 46 w 150"/>
                    <a:gd name="T101" fmla="*/ 106 h 289"/>
                    <a:gd name="T102" fmla="*/ 50 w 150"/>
                    <a:gd name="T103" fmla="*/ 106 h 289"/>
                    <a:gd name="T104" fmla="*/ 54 w 150"/>
                    <a:gd name="T105" fmla="*/ 106 h 289"/>
                    <a:gd name="T106" fmla="*/ 58 w 150"/>
                    <a:gd name="T107" fmla="*/ 106 h 289"/>
                    <a:gd name="T108" fmla="*/ 64 w 150"/>
                    <a:gd name="T109" fmla="*/ 98 h 289"/>
                    <a:gd name="T110" fmla="*/ 62 w 150"/>
                    <a:gd name="T111" fmla="*/ 89 h 289"/>
                    <a:gd name="T112" fmla="*/ 56 w 150"/>
                    <a:gd name="T113" fmla="*/ 70 h 289"/>
                    <a:gd name="T114" fmla="*/ 45 w 150"/>
                    <a:gd name="T115" fmla="*/ 50 h 289"/>
                    <a:gd name="T116" fmla="*/ 29 w 150"/>
                    <a:gd name="T117" fmla="*/ 39 h 289"/>
                    <a:gd name="T118" fmla="*/ 23 w 150"/>
                    <a:gd name="T119" fmla="*/ 28 h 289"/>
                    <a:gd name="T120" fmla="*/ 31 w 150"/>
                    <a:gd name="T121" fmla="*/ 0 h 28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50" h="289">
                      <a:moveTo>
                        <a:pt x="31" y="0"/>
                      </a:moveTo>
                      <a:lnTo>
                        <a:pt x="60" y="20"/>
                      </a:lnTo>
                      <a:lnTo>
                        <a:pt x="77" y="36"/>
                      </a:lnTo>
                      <a:lnTo>
                        <a:pt x="89" y="62"/>
                      </a:lnTo>
                      <a:lnTo>
                        <a:pt x="99" y="62"/>
                      </a:lnTo>
                      <a:lnTo>
                        <a:pt x="97" y="78"/>
                      </a:lnTo>
                      <a:lnTo>
                        <a:pt x="108" y="89"/>
                      </a:lnTo>
                      <a:lnTo>
                        <a:pt x="116" y="106"/>
                      </a:lnTo>
                      <a:lnTo>
                        <a:pt x="135" y="140"/>
                      </a:lnTo>
                      <a:lnTo>
                        <a:pt x="149" y="179"/>
                      </a:lnTo>
                      <a:lnTo>
                        <a:pt x="124" y="176"/>
                      </a:lnTo>
                      <a:lnTo>
                        <a:pt x="104" y="171"/>
                      </a:lnTo>
                      <a:lnTo>
                        <a:pt x="118" y="199"/>
                      </a:lnTo>
                      <a:lnTo>
                        <a:pt x="118" y="215"/>
                      </a:lnTo>
                      <a:lnTo>
                        <a:pt x="118" y="232"/>
                      </a:lnTo>
                      <a:lnTo>
                        <a:pt x="110" y="224"/>
                      </a:lnTo>
                      <a:lnTo>
                        <a:pt x="101" y="210"/>
                      </a:lnTo>
                      <a:lnTo>
                        <a:pt x="83" y="193"/>
                      </a:lnTo>
                      <a:lnTo>
                        <a:pt x="74" y="185"/>
                      </a:lnTo>
                      <a:lnTo>
                        <a:pt x="58" y="193"/>
                      </a:lnTo>
                      <a:lnTo>
                        <a:pt x="48" y="199"/>
                      </a:lnTo>
                      <a:lnTo>
                        <a:pt x="54" y="213"/>
                      </a:lnTo>
                      <a:lnTo>
                        <a:pt x="70" y="224"/>
                      </a:lnTo>
                      <a:lnTo>
                        <a:pt x="85" y="235"/>
                      </a:lnTo>
                      <a:lnTo>
                        <a:pt x="91" y="254"/>
                      </a:lnTo>
                      <a:lnTo>
                        <a:pt x="89" y="280"/>
                      </a:lnTo>
                      <a:lnTo>
                        <a:pt x="89" y="288"/>
                      </a:lnTo>
                      <a:lnTo>
                        <a:pt x="83" y="288"/>
                      </a:lnTo>
                      <a:lnTo>
                        <a:pt x="74" y="280"/>
                      </a:lnTo>
                      <a:lnTo>
                        <a:pt x="70" y="277"/>
                      </a:lnTo>
                      <a:lnTo>
                        <a:pt x="64" y="271"/>
                      </a:lnTo>
                      <a:lnTo>
                        <a:pt x="58" y="285"/>
                      </a:lnTo>
                      <a:lnTo>
                        <a:pt x="48" y="288"/>
                      </a:lnTo>
                      <a:lnTo>
                        <a:pt x="41" y="277"/>
                      </a:lnTo>
                      <a:lnTo>
                        <a:pt x="41" y="252"/>
                      </a:lnTo>
                      <a:lnTo>
                        <a:pt x="39" y="238"/>
                      </a:lnTo>
                      <a:lnTo>
                        <a:pt x="29" y="229"/>
                      </a:lnTo>
                      <a:lnTo>
                        <a:pt x="19" y="243"/>
                      </a:lnTo>
                      <a:lnTo>
                        <a:pt x="4" y="243"/>
                      </a:lnTo>
                      <a:lnTo>
                        <a:pt x="0" y="232"/>
                      </a:lnTo>
                      <a:lnTo>
                        <a:pt x="4" y="204"/>
                      </a:lnTo>
                      <a:lnTo>
                        <a:pt x="15" y="187"/>
                      </a:lnTo>
                      <a:lnTo>
                        <a:pt x="14" y="143"/>
                      </a:lnTo>
                      <a:lnTo>
                        <a:pt x="14" y="131"/>
                      </a:lnTo>
                      <a:lnTo>
                        <a:pt x="25" y="129"/>
                      </a:lnTo>
                      <a:lnTo>
                        <a:pt x="35" y="140"/>
                      </a:lnTo>
                      <a:lnTo>
                        <a:pt x="52" y="145"/>
                      </a:lnTo>
                      <a:lnTo>
                        <a:pt x="52" y="126"/>
                      </a:lnTo>
                      <a:lnTo>
                        <a:pt x="45" y="115"/>
                      </a:lnTo>
                      <a:lnTo>
                        <a:pt x="41" y="106"/>
                      </a:lnTo>
                      <a:lnTo>
                        <a:pt x="46" y="106"/>
                      </a:lnTo>
                      <a:lnTo>
                        <a:pt x="50" y="106"/>
                      </a:lnTo>
                      <a:lnTo>
                        <a:pt x="54" y="106"/>
                      </a:lnTo>
                      <a:lnTo>
                        <a:pt x="58" y="106"/>
                      </a:lnTo>
                      <a:lnTo>
                        <a:pt x="64" y="98"/>
                      </a:lnTo>
                      <a:lnTo>
                        <a:pt x="62" y="89"/>
                      </a:lnTo>
                      <a:lnTo>
                        <a:pt x="56" y="70"/>
                      </a:lnTo>
                      <a:lnTo>
                        <a:pt x="45" y="50"/>
                      </a:lnTo>
                      <a:lnTo>
                        <a:pt x="29" y="39"/>
                      </a:lnTo>
                      <a:lnTo>
                        <a:pt x="23" y="28"/>
                      </a:lnTo>
                      <a:lnTo>
                        <a:pt x="31"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1" name="Freeform 23">
                  <a:extLst>
                    <a:ext uri="{FF2B5EF4-FFF2-40B4-BE49-F238E27FC236}">
                      <a16:creationId xmlns:a16="http://schemas.microsoft.com/office/drawing/2014/main" id="{F21E505B-4B2F-4C71-958A-022AEE25459B}"/>
                    </a:ext>
                  </a:extLst>
                </p:cNvPr>
                <p:cNvSpPr>
                  <a:spLocks/>
                </p:cNvSpPr>
                <p:nvPr/>
              </p:nvSpPr>
              <p:spPr bwMode="auto">
                <a:xfrm>
                  <a:off x="4448" y="1104"/>
                  <a:ext cx="165" cy="237"/>
                </a:xfrm>
                <a:custGeom>
                  <a:avLst/>
                  <a:gdLst>
                    <a:gd name="T0" fmla="*/ 0 w 165"/>
                    <a:gd name="T1" fmla="*/ 0 h 237"/>
                    <a:gd name="T2" fmla="*/ 16 w 165"/>
                    <a:gd name="T3" fmla="*/ 0 h 237"/>
                    <a:gd name="T4" fmla="*/ 21 w 165"/>
                    <a:gd name="T5" fmla="*/ 17 h 237"/>
                    <a:gd name="T6" fmla="*/ 43 w 165"/>
                    <a:gd name="T7" fmla="*/ 42 h 237"/>
                    <a:gd name="T8" fmla="*/ 53 w 165"/>
                    <a:gd name="T9" fmla="*/ 69 h 237"/>
                    <a:gd name="T10" fmla="*/ 68 w 165"/>
                    <a:gd name="T11" fmla="*/ 72 h 237"/>
                    <a:gd name="T12" fmla="*/ 80 w 165"/>
                    <a:gd name="T13" fmla="*/ 78 h 237"/>
                    <a:gd name="T14" fmla="*/ 90 w 165"/>
                    <a:gd name="T15" fmla="*/ 89 h 237"/>
                    <a:gd name="T16" fmla="*/ 102 w 165"/>
                    <a:gd name="T17" fmla="*/ 89 h 237"/>
                    <a:gd name="T18" fmla="*/ 115 w 165"/>
                    <a:gd name="T19" fmla="*/ 106 h 237"/>
                    <a:gd name="T20" fmla="*/ 127 w 165"/>
                    <a:gd name="T21" fmla="*/ 119 h 237"/>
                    <a:gd name="T22" fmla="*/ 141 w 165"/>
                    <a:gd name="T23" fmla="*/ 128 h 237"/>
                    <a:gd name="T24" fmla="*/ 139 w 165"/>
                    <a:gd name="T25" fmla="*/ 136 h 237"/>
                    <a:gd name="T26" fmla="*/ 131 w 165"/>
                    <a:gd name="T27" fmla="*/ 142 h 237"/>
                    <a:gd name="T28" fmla="*/ 123 w 165"/>
                    <a:gd name="T29" fmla="*/ 142 h 237"/>
                    <a:gd name="T30" fmla="*/ 119 w 165"/>
                    <a:gd name="T31" fmla="*/ 150 h 237"/>
                    <a:gd name="T32" fmla="*/ 135 w 165"/>
                    <a:gd name="T33" fmla="*/ 167 h 237"/>
                    <a:gd name="T34" fmla="*/ 146 w 165"/>
                    <a:gd name="T35" fmla="*/ 183 h 237"/>
                    <a:gd name="T36" fmla="*/ 164 w 165"/>
                    <a:gd name="T37" fmla="*/ 200 h 237"/>
                    <a:gd name="T38" fmla="*/ 152 w 165"/>
                    <a:gd name="T39" fmla="*/ 219 h 237"/>
                    <a:gd name="T40" fmla="*/ 143 w 165"/>
                    <a:gd name="T41" fmla="*/ 225 h 237"/>
                    <a:gd name="T42" fmla="*/ 144 w 165"/>
                    <a:gd name="T43" fmla="*/ 236 h 237"/>
                    <a:gd name="T44" fmla="*/ 127 w 165"/>
                    <a:gd name="T45" fmla="*/ 236 h 237"/>
                    <a:gd name="T46" fmla="*/ 121 w 165"/>
                    <a:gd name="T47" fmla="*/ 228 h 237"/>
                    <a:gd name="T48" fmla="*/ 107 w 165"/>
                    <a:gd name="T49" fmla="*/ 205 h 237"/>
                    <a:gd name="T50" fmla="*/ 98 w 165"/>
                    <a:gd name="T51" fmla="*/ 186 h 237"/>
                    <a:gd name="T52" fmla="*/ 82 w 165"/>
                    <a:gd name="T53" fmla="*/ 153 h 237"/>
                    <a:gd name="T54" fmla="*/ 64 w 165"/>
                    <a:gd name="T55" fmla="*/ 128 h 237"/>
                    <a:gd name="T56" fmla="*/ 45 w 165"/>
                    <a:gd name="T57" fmla="*/ 92 h 237"/>
                    <a:gd name="T58" fmla="*/ 33 w 165"/>
                    <a:gd name="T59" fmla="*/ 81 h 237"/>
                    <a:gd name="T60" fmla="*/ 23 w 165"/>
                    <a:gd name="T61" fmla="*/ 72 h 237"/>
                    <a:gd name="T62" fmla="*/ 20 w 165"/>
                    <a:gd name="T63" fmla="*/ 53 h 237"/>
                    <a:gd name="T64" fmla="*/ 2 w 165"/>
                    <a:gd name="T65" fmla="*/ 36 h 237"/>
                    <a:gd name="T66" fmla="*/ 2 w 165"/>
                    <a:gd name="T67" fmla="*/ 25 h 237"/>
                    <a:gd name="T68" fmla="*/ 0 w 165"/>
                    <a:gd name="T69" fmla="*/ 0 h 2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237">
                      <a:moveTo>
                        <a:pt x="0" y="0"/>
                      </a:moveTo>
                      <a:lnTo>
                        <a:pt x="16" y="0"/>
                      </a:lnTo>
                      <a:lnTo>
                        <a:pt x="21" y="17"/>
                      </a:lnTo>
                      <a:lnTo>
                        <a:pt x="43" y="42"/>
                      </a:lnTo>
                      <a:lnTo>
                        <a:pt x="53" y="69"/>
                      </a:lnTo>
                      <a:lnTo>
                        <a:pt x="68" y="72"/>
                      </a:lnTo>
                      <a:lnTo>
                        <a:pt x="80" y="78"/>
                      </a:lnTo>
                      <a:lnTo>
                        <a:pt x="90" y="89"/>
                      </a:lnTo>
                      <a:lnTo>
                        <a:pt x="102" y="89"/>
                      </a:lnTo>
                      <a:lnTo>
                        <a:pt x="115" y="106"/>
                      </a:lnTo>
                      <a:lnTo>
                        <a:pt x="127" y="119"/>
                      </a:lnTo>
                      <a:lnTo>
                        <a:pt x="141" y="128"/>
                      </a:lnTo>
                      <a:lnTo>
                        <a:pt x="139" y="136"/>
                      </a:lnTo>
                      <a:lnTo>
                        <a:pt x="131" y="142"/>
                      </a:lnTo>
                      <a:lnTo>
                        <a:pt x="123" y="142"/>
                      </a:lnTo>
                      <a:lnTo>
                        <a:pt x="119" y="150"/>
                      </a:lnTo>
                      <a:lnTo>
                        <a:pt x="135" y="167"/>
                      </a:lnTo>
                      <a:lnTo>
                        <a:pt x="146" y="183"/>
                      </a:lnTo>
                      <a:lnTo>
                        <a:pt x="164" y="200"/>
                      </a:lnTo>
                      <a:lnTo>
                        <a:pt x="152" y="219"/>
                      </a:lnTo>
                      <a:lnTo>
                        <a:pt x="143" y="225"/>
                      </a:lnTo>
                      <a:lnTo>
                        <a:pt x="144" y="236"/>
                      </a:lnTo>
                      <a:lnTo>
                        <a:pt x="127" y="236"/>
                      </a:lnTo>
                      <a:lnTo>
                        <a:pt x="121" y="228"/>
                      </a:lnTo>
                      <a:lnTo>
                        <a:pt x="107" y="205"/>
                      </a:lnTo>
                      <a:lnTo>
                        <a:pt x="98" y="186"/>
                      </a:lnTo>
                      <a:lnTo>
                        <a:pt x="82" y="153"/>
                      </a:lnTo>
                      <a:lnTo>
                        <a:pt x="64" y="128"/>
                      </a:lnTo>
                      <a:lnTo>
                        <a:pt x="45" y="92"/>
                      </a:lnTo>
                      <a:lnTo>
                        <a:pt x="33" y="81"/>
                      </a:lnTo>
                      <a:lnTo>
                        <a:pt x="23" y="72"/>
                      </a:lnTo>
                      <a:lnTo>
                        <a:pt x="20" y="53"/>
                      </a:lnTo>
                      <a:lnTo>
                        <a:pt x="2" y="36"/>
                      </a:lnTo>
                      <a:lnTo>
                        <a:pt x="2"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1043" name="Group 24">
                <a:extLst>
                  <a:ext uri="{FF2B5EF4-FFF2-40B4-BE49-F238E27FC236}">
                    <a16:creationId xmlns:a16="http://schemas.microsoft.com/office/drawing/2014/main" id="{34F55C07-8BBB-49F9-AF6B-FDFE7F50BCAA}"/>
                  </a:ext>
                </a:extLst>
              </p:cNvPr>
              <p:cNvGrpSpPr>
                <a:grpSpLocks/>
              </p:cNvGrpSpPr>
              <p:nvPr/>
            </p:nvGrpSpPr>
            <p:grpSpPr bwMode="auto">
              <a:xfrm>
                <a:off x="2314" y="617"/>
                <a:ext cx="2387" cy="2766"/>
                <a:chOff x="2314" y="617"/>
                <a:chExt cx="2387" cy="2766"/>
              </a:xfrm>
            </p:grpSpPr>
            <p:sp>
              <p:nvSpPr>
                <p:cNvPr id="1044" name="Freeform 25">
                  <a:extLst>
                    <a:ext uri="{FF2B5EF4-FFF2-40B4-BE49-F238E27FC236}">
                      <a16:creationId xmlns:a16="http://schemas.microsoft.com/office/drawing/2014/main" id="{D1578F4D-686A-4E62-BE5E-B849D153D6FF}"/>
                    </a:ext>
                  </a:extLst>
                </p:cNvPr>
                <p:cNvSpPr>
                  <a:spLocks/>
                </p:cNvSpPr>
                <p:nvPr/>
              </p:nvSpPr>
              <p:spPr bwMode="auto">
                <a:xfrm>
                  <a:off x="2314" y="1584"/>
                  <a:ext cx="1187" cy="1799"/>
                </a:xfrm>
                <a:custGeom>
                  <a:avLst/>
                  <a:gdLst>
                    <a:gd name="T0" fmla="*/ 906 w 1187"/>
                    <a:gd name="T1" fmla="*/ 290 h 1799"/>
                    <a:gd name="T2" fmla="*/ 1017 w 1187"/>
                    <a:gd name="T3" fmla="*/ 589 h 1799"/>
                    <a:gd name="T4" fmla="*/ 1062 w 1187"/>
                    <a:gd name="T5" fmla="*/ 664 h 1799"/>
                    <a:gd name="T6" fmla="*/ 1159 w 1187"/>
                    <a:gd name="T7" fmla="*/ 645 h 1799"/>
                    <a:gd name="T8" fmla="*/ 1184 w 1187"/>
                    <a:gd name="T9" fmla="*/ 718 h 1799"/>
                    <a:gd name="T10" fmla="*/ 1067 w 1187"/>
                    <a:gd name="T11" fmla="*/ 919 h 1799"/>
                    <a:gd name="T12" fmla="*/ 972 w 1187"/>
                    <a:gd name="T13" fmla="*/ 1150 h 1799"/>
                    <a:gd name="T14" fmla="*/ 986 w 1187"/>
                    <a:gd name="T15" fmla="*/ 1234 h 1799"/>
                    <a:gd name="T16" fmla="*/ 986 w 1187"/>
                    <a:gd name="T17" fmla="*/ 1318 h 1799"/>
                    <a:gd name="T18" fmla="*/ 943 w 1187"/>
                    <a:gd name="T19" fmla="*/ 1349 h 1799"/>
                    <a:gd name="T20" fmla="*/ 881 w 1187"/>
                    <a:gd name="T21" fmla="*/ 1463 h 1799"/>
                    <a:gd name="T22" fmla="*/ 857 w 1187"/>
                    <a:gd name="T23" fmla="*/ 1561 h 1799"/>
                    <a:gd name="T24" fmla="*/ 799 w 1187"/>
                    <a:gd name="T25" fmla="*/ 1695 h 1799"/>
                    <a:gd name="T26" fmla="*/ 766 w 1187"/>
                    <a:gd name="T27" fmla="*/ 1725 h 1799"/>
                    <a:gd name="T28" fmla="*/ 694 w 1187"/>
                    <a:gd name="T29" fmla="*/ 1792 h 1799"/>
                    <a:gd name="T30" fmla="*/ 607 w 1187"/>
                    <a:gd name="T31" fmla="*/ 1770 h 1799"/>
                    <a:gd name="T32" fmla="*/ 597 w 1187"/>
                    <a:gd name="T33" fmla="*/ 1706 h 1799"/>
                    <a:gd name="T34" fmla="*/ 558 w 1187"/>
                    <a:gd name="T35" fmla="*/ 1617 h 1799"/>
                    <a:gd name="T36" fmla="*/ 550 w 1187"/>
                    <a:gd name="T37" fmla="*/ 1541 h 1799"/>
                    <a:gd name="T38" fmla="*/ 539 w 1187"/>
                    <a:gd name="T39" fmla="*/ 1491 h 1799"/>
                    <a:gd name="T40" fmla="*/ 502 w 1187"/>
                    <a:gd name="T41" fmla="*/ 1435 h 1799"/>
                    <a:gd name="T42" fmla="*/ 478 w 1187"/>
                    <a:gd name="T43" fmla="*/ 1362 h 1799"/>
                    <a:gd name="T44" fmla="*/ 511 w 1187"/>
                    <a:gd name="T45" fmla="*/ 1240 h 1799"/>
                    <a:gd name="T46" fmla="*/ 496 w 1187"/>
                    <a:gd name="T47" fmla="*/ 1067 h 1799"/>
                    <a:gd name="T48" fmla="*/ 443 w 1187"/>
                    <a:gd name="T49" fmla="*/ 980 h 1799"/>
                    <a:gd name="T50" fmla="*/ 436 w 1187"/>
                    <a:gd name="T51" fmla="*/ 843 h 1799"/>
                    <a:gd name="T52" fmla="*/ 360 w 1187"/>
                    <a:gd name="T53" fmla="*/ 793 h 1799"/>
                    <a:gd name="T54" fmla="*/ 261 w 1187"/>
                    <a:gd name="T55" fmla="*/ 807 h 1799"/>
                    <a:gd name="T56" fmla="*/ 56 w 1187"/>
                    <a:gd name="T57" fmla="*/ 698 h 1799"/>
                    <a:gd name="T58" fmla="*/ 10 w 1187"/>
                    <a:gd name="T59" fmla="*/ 522 h 1799"/>
                    <a:gd name="T60" fmla="*/ 47 w 1187"/>
                    <a:gd name="T61" fmla="*/ 396 h 1799"/>
                    <a:gd name="T62" fmla="*/ 115 w 1187"/>
                    <a:gd name="T63" fmla="*/ 260 h 1799"/>
                    <a:gd name="T64" fmla="*/ 216 w 1187"/>
                    <a:gd name="T65" fmla="*/ 156 h 1799"/>
                    <a:gd name="T66" fmla="*/ 292 w 1187"/>
                    <a:gd name="T67" fmla="*/ 47 h 1799"/>
                    <a:gd name="T68" fmla="*/ 362 w 1187"/>
                    <a:gd name="T69" fmla="*/ 75 h 1799"/>
                    <a:gd name="T70" fmla="*/ 437 w 1187"/>
                    <a:gd name="T71" fmla="*/ 28 h 1799"/>
                    <a:gd name="T72" fmla="*/ 490 w 1187"/>
                    <a:gd name="T73" fmla="*/ 6 h 1799"/>
                    <a:gd name="T74" fmla="*/ 531 w 1187"/>
                    <a:gd name="T75" fmla="*/ 61 h 1799"/>
                    <a:gd name="T76" fmla="*/ 612 w 1187"/>
                    <a:gd name="T77" fmla="*/ 151 h 1799"/>
                    <a:gd name="T78" fmla="*/ 669 w 1187"/>
                    <a:gd name="T79" fmla="*/ 109 h 1799"/>
                    <a:gd name="T80" fmla="*/ 754 w 1187"/>
                    <a:gd name="T81" fmla="*/ 140 h 1799"/>
                    <a:gd name="T82" fmla="*/ 848 w 1187"/>
                    <a:gd name="T83" fmla="*/ 137 h 17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187" h="1799">
                      <a:moveTo>
                        <a:pt x="887" y="215"/>
                      </a:moveTo>
                      <a:lnTo>
                        <a:pt x="906" y="290"/>
                      </a:lnTo>
                      <a:lnTo>
                        <a:pt x="943" y="405"/>
                      </a:lnTo>
                      <a:lnTo>
                        <a:pt x="1017" y="589"/>
                      </a:lnTo>
                      <a:lnTo>
                        <a:pt x="1044" y="611"/>
                      </a:lnTo>
                      <a:lnTo>
                        <a:pt x="1062" y="664"/>
                      </a:lnTo>
                      <a:lnTo>
                        <a:pt x="1120" y="662"/>
                      </a:lnTo>
                      <a:lnTo>
                        <a:pt x="1159" y="645"/>
                      </a:lnTo>
                      <a:lnTo>
                        <a:pt x="1186" y="645"/>
                      </a:lnTo>
                      <a:lnTo>
                        <a:pt x="1184" y="718"/>
                      </a:lnTo>
                      <a:lnTo>
                        <a:pt x="1174" y="757"/>
                      </a:lnTo>
                      <a:lnTo>
                        <a:pt x="1067" y="919"/>
                      </a:lnTo>
                      <a:lnTo>
                        <a:pt x="970" y="1086"/>
                      </a:lnTo>
                      <a:lnTo>
                        <a:pt x="972" y="1150"/>
                      </a:lnTo>
                      <a:lnTo>
                        <a:pt x="999" y="1198"/>
                      </a:lnTo>
                      <a:lnTo>
                        <a:pt x="986" y="1234"/>
                      </a:lnTo>
                      <a:lnTo>
                        <a:pt x="994" y="1281"/>
                      </a:lnTo>
                      <a:lnTo>
                        <a:pt x="986" y="1318"/>
                      </a:lnTo>
                      <a:lnTo>
                        <a:pt x="962" y="1349"/>
                      </a:lnTo>
                      <a:lnTo>
                        <a:pt x="943" y="1349"/>
                      </a:lnTo>
                      <a:lnTo>
                        <a:pt x="910" y="1402"/>
                      </a:lnTo>
                      <a:lnTo>
                        <a:pt x="881" y="1463"/>
                      </a:lnTo>
                      <a:lnTo>
                        <a:pt x="887" y="1530"/>
                      </a:lnTo>
                      <a:lnTo>
                        <a:pt x="857" y="1561"/>
                      </a:lnTo>
                      <a:lnTo>
                        <a:pt x="830" y="1630"/>
                      </a:lnTo>
                      <a:lnTo>
                        <a:pt x="799" y="1695"/>
                      </a:lnTo>
                      <a:lnTo>
                        <a:pt x="782" y="1720"/>
                      </a:lnTo>
                      <a:lnTo>
                        <a:pt x="766" y="1725"/>
                      </a:lnTo>
                      <a:lnTo>
                        <a:pt x="739" y="1767"/>
                      </a:lnTo>
                      <a:lnTo>
                        <a:pt x="694" y="1792"/>
                      </a:lnTo>
                      <a:lnTo>
                        <a:pt x="638" y="1798"/>
                      </a:lnTo>
                      <a:lnTo>
                        <a:pt x="607" y="1770"/>
                      </a:lnTo>
                      <a:lnTo>
                        <a:pt x="603" y="1742"/>
                      </a:lnTo>
                      <a:lnTo>
                        <a:pt x="597" y="1706"/>
                      </a:lnTo>
                      <a:lnTo>
                        <a:pt x="576" y="1686"/>
                      </a:lnTo>
                      <a:lnTo>
                        <a:pt x="558" y="1617"/>
                      </a:lnTo>
                      <a:lnTo>
                        <a:pt x="552" y="1583"/>
                      </a:lnTo>
                      <a:lnTo>
                        <a:pt x="550" y="1541"/>
                      </a:lnTo>
                      <a:lnTo>
                        <a:pt x="541" y="1510"/>
                      </a:lnTo>
                      <a:lnTo>
                        <a:pt x="539" y="1491"/>
                      </a:lnTo>
                      <a:lnTo>
                        <a:pt x="521" y="1460"/>
                      </a:lnTo>
                      <a:lnTo>
                        <a:pt x="502" y="1435"/>
                      </a:lnTo>
                      <a:lnTo>
                        <a:pt x="488" y="1393"/>
                      </a:lnTo>
                      <a:lnTo>
                        <a:pt x="478" y="1362"/>
                      </a:lnTo>
                      <a:lnTo>
                        <a:pt x="482" y="1312"/>
                      </a:lnTo>
                      <a:lnTo>
                        <a:pt x="511" y="1240"/>
                      </a:lnTo>
                      <a:lnTo>
                        <a:pt x="517" y="1159"/>
                      </a:lnTo>
                      <a:lnTo>
                        <a:pt x="496" y="1067"/>
                      </a:lnTo>
                      <a:lnTo>
                        <a:pt x="465" y="1030"/>
                      </a:lnTo>
                      <a:lnTo>
                        <a:pt x="443" y="980"/>
                      </a:lnTo>
                      <a:lnTo>
                        <a:pt x="451" y="902"/>
                      </a:lnTo>
                      <a:lnTo>
                        <a:pt x="436" y="843"/>
                      </a:lnTo>
                      <a:lnTo>
                        <a:pt x="399" y="838"/>
                      </a:lnTo>
                      <a:lnTo>
                        <a:pt x="360" y="793"/>
                      </a:lnTo>
                      <a:lnTo>
                        <a:pt x="311" y="768"/>
                      </a:lnTo>
                      <a:lnTo>
                        <a:pt x="261" y="807"/>
                      </a:lnTo>
                      <a:lnTo>
                        <a:pt x="128" y="796"/>
                      </a:lnTo>
                      <a:lnTo>
                        <a:pt x="56" y="698"/>
                      </a:lnTo>
                      <a:lnTo>
                        <a:pt x="0" y="567"/>
                      </a:lnTo>
                      <a:lnTo>
                        <a:pt x="10" y="522"/>
                      </a:lnTo>
                      <a:lnTo>
                        <a:pt x="35" y="489"/>
                      </a:lnTo>
                      <a:lnTo>
                        <a:pt x="47" y="396"/>
                      </a:lnTo>
                      <a:lnTo>
                        <a:pt x="64" y="329"/>
                      </a:lnTo>
                      <a:lnTo>
                        <a:pt x="115" y="260"/>
                      </a:lnTo>
                      <a:lnTo>
                        <a:pt x="167" y="229"/>
                      </a:lnTo>
                      <a:lnTo>
                        <a:pt x="216" y="156"/>
                      </a:lnTo>
                      <a:lnTo>
                        <a:pt x="227" y="126"/>
                      </a:lnTo>
                      <a:lnTo>
                        <a:pt x="292" y="47"/>
                      </a:lnTo>
                      <a:lnTo>
                        <a:pt x="332" y="78"/>
                      </a:lnTo>
                      <a:lnTo>
                        <a:pt x="362" y="75"/>
                      </a:lnTo>
                      <a:lnTo>
                        <a:pt x="397" y="34"/>
                      </a:lnTo>
                      <a:lnTo>
                        <a:pt x="437" y="28"/>
                      </a:lnTo>
                      <a:lnTo>
                        <a:pt x="465" y="39"/>
                      </a:lnTo>
                      <a:lnTo>
                        <a:pt x="490" y="6"/>
                      </a:lnTo>
                      <a:lnTo>
                        <a:pt x="523" y="0"/>
                      </a:lnTo>
                      <a:lnTo>
                        <a:pt x="531" y="61"/>
                      </a:lnTo>
                      <a:lnTo>
                        <a:pt x="552" y="106"/>
                      </a:lnTo>
                      <a:lnTo>
                        <a:pt x="612" y="151"/>
                      </a:lnTo>
                      <a:lnTo>
                        <a:pt x="663" y="159"/>
                      </a:lnTo>
                      <a:lnTo>
                        <a:pt x="669" y="109"/>
                      </a:lnTo>
                      <a:lnTo>
                        <a:pt x="708" y="109"/>
                      </a:lnTo>
                      <a:lnTo>
                        <a:pt x="754" y="140"/>
                      </a:lnTo>
                      <a:lnTo>
                        <a:pt x="805" y="156"/>
                      </a:lnTo>
                      <a:lnTo>
                        <a:pt x="848" y="137"/>
                      </a:lnTo>
                      <a:lnTo>
                        <a:pt x="887" y="215"/>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nvGrpSpPr>
                <p:cNvPr id="1045" name="Group 26">
                  <a:extLst>
                    <a:ext uri="{FF2B5EF4-FFF2-40B4-BE49-F238E27FC236}">
                      <a16:creationId xmlns:a16="http://schemas.microsoft.com/office/drawing/2014/main" id="{56C284F9-A246-4C52-A7E5-2B662B2E1558}"/>
                    </a:ext>
                  </a:extLst>
                </p:cNvPr>
                <p:cNvGrpSpPr>
                  <a:grpSpLocks/>
                </p:cNvGrpSpPr>
                <p:nvPr/>
              </p:nvGrpSpPr>
              <p:grpSpPr bwMode="auto">
                <a:xfrm>
                  <a:off x="2395" y="617"/>
                  <a:ext cx="526" cy="620"/>
                  <a:chOff x="2395" y="617"/>
                  <a:chExt cx="526" cy="620"/>
                </a:xfrm>
              </p:grpSpPr>
              <p:grpSp>
                <p:nvGrpSpPr>
                  <p:cNvPr id="1048" name="Group 27">
                    <a:extLst>
                      <a:ext uri="{FF2B5EF4-FFF2-40B4-BE49-F238E27FC236}">
                        <a16:creationId xmlns:a16="http://schemas.microsoft.com/office/drawing/2014/main" id="{148F480B-A62E-4049-99B8-4E7A6557582E}"/>
                      </a:ext>
                    </a:extLst>
                  </p:cNvPr>
                  <p:cNvGrpSpPr>
                    <a:grpSpLocks/>
                  </p:cNvGrpSpPr>
                  <p:nvPr/>
                </p:nvGrpSpPr>
                <p:grpSpPr bwMode="auto">
                  <a:xfrm>
                    <a:off x="2603" y="1004"/>
                    <a:ext cx="165" cy="233"/>
                    <a:chOff x="2603" y="1004"/>
                    <a:chExt cx="165" cy="233"/>
                  </a:xfrm>
                </p:grpSpPr>
                <p:sp>
                  <p:nvSpPr>
                    <p:cNvPr id="1050" name="Freeform 28">
                      <a:extLst>
                        <a:ext uri="{FF2B5EF4-FFF2-40B4-BE49-F238E27FC236}">
                          <a16:creationId xmlns:a16="http://schemas.microsoft.com/office/drawing/2014/main" id="{1FA25E12-374C-45B8-A05E-8EF5FF9C0FFB}"/>
                        </a:ext>
                      </a:extLst>
                    </p:cNvPr>
                    <p:cNvSpPr>
                      <a:spLocks/>
                    </p:cNvSpPr>
                    <p:nvPr/>
                  </p:nvSpPr>
                  <p:spPr bwMode="auto">
                    <a:xfrm>
                      <a:off x="2603" y="1089"/>
                      <a:ext cx="78" cy="132"/>
                    </a:xfrm>
                    <a:custGeom>
                      <a:avLst/>
                      <a:gdLst>
                        <a:gd name="T0" fmla="*/ 18 w 78"/>
                        <a:gd name="T1" fmla="*/ 40 h 132"/>
                        <a:gd name="T2" fmla="*/ 24 w 78"/>
                        <a:gd name="T3" fmla="*/ 26 h 132"/>
                        <a:gd name="T4" fmla="*/ 38 w 78"/>
                        <a:gd name="T5" fmla="*/ 26 h 132"/>
                        <a:gd name="T6" fmla="*/ 57 w 78"/>
                        <a:gd name="T7" fmla="*/ 0 h 132"/>
                        <a:gd name="T8" fmla="*/ 63 w 78"/>
                        <a:gd name="T9" fmla="*/ 17 h 132"/>
                        <a:gd name="T10" fmla="*/ 73 w 78"/>
                        <a:gd name="T11" fmla="*/ 17 h 132"/>
                        <a:gd name="T12" fmla="*/ 77 w 78"/>
                        <a:gd name="T13" fmla="*/ 26 h 132"/>
                        <a:gd name="T14" fmla="*/ 71 w 78"/>
                        <a:gd name="T15" fmla="*/ 40 h 132"/>
                        <a:gd name="T16" fmla="*/ 63 w 78"/>
                        <a:gd name="T17" fmla="*/ 46 h 132"/>
                        <a:gd name="T18" fmla="*/ 63 w 78"/>
                        <a:gd name="T19" fmla="*/ 57 h 132"/>
                        <a:gd name="T20" fmla="*/ 61 w 78"/>
                        <a:gd name="T21" fmla="*/ 63 h 132"/>
                        <a:gd name="T22" fmla="*/ 59 w 78"/>
                        <a:gd name="T23" fmla="*/ 71 h 132"/>
                        <a:gd name="T24" fmla="*/ 63 w 78"/>
                        <a:gd name="T25" fmla="*/ 83 h 132"/>
                        <a:gd name="T26" fmla="*/ 57 w 78"/>
                        <a:gd name="T27" fmla="*/ 94 h 132"/>
                        <a:gd name="T28" fmla="*/ 51 w 78"/>
                        <a:gd name="T29" fmla="*/ 100 h 132"/>
                        <a:gd name="T30" fmla="*/ 45 w 78"/>
                        <a:gd name="T31" fmla="*/ 100 h 132"/>
                        <a:gd name="T32" fmla="*/ 43 w 78"/>
                        <a:gd name="T33" fmla="*/ 103 h 132"/>
                        <a:gd name="T34" fmla="*/ 41 w 78"/>
                        <a:gd name="T35" fmla="*/ 111 h 132"/>
                        <a:gd name="T36" fmla="*/ 32 w 78"/>
                        <a:gd name="T37" fmla="*/ 114 h 132"/>
                        <a:gd name="T38" fmla="*/ 30 w 78"/>
                        <a:gd name="T39" fmla="*/ 111 h 132"/>
                        <a:gd name="T40" fmla="*/ 22 w 78"/>
                        <a:gd name="T41" fmla="*/ 120 h 132"/>
                        <a:gd name="T42" fmla="*/ 20 w 78"/>
                        <a:gd name="T43" fmla="*/ 122 h 132"/>
                        <a:gd name="T44" fmla="*/ 10 w 78"/>
                        <a:gd name="T45" fmla="*/ 131 h 132"/>
                        <a:gd name="T46" fmla="*/ 6 w 78"/>
                        <a:gd name="T47" fmla="*/ 131 h 132"/>
                        <a:gd name="T48" fmla="*/ 4 w 78"/>
                        <a:gd name="T49" fmla="*/ 125 h 132"/>
                        <a:gd name="T50" fmla="*/ 2 w 78"/>
                        <a:gd name="T51" fmla="*/ 111 h 132"/>
                        <a:gd name="T52" fmla="*/ 0 w 78"/>
                        <a:gd name="T53" fmla="*/ 108 h 132"/>
                        <a:gd name="T54" fmla="*/ 0 w 78"/>
                        <a:gd name="T55" fmla="*/ 97 h 132"/>
                        <a:gd name="T56" fmla="*/ 6 w 78"/>
                        <a:gd name="T57" fmla="*/ 91 h 132"/>
                        <a:gd name="T58" fmla="*/ 12 w 78"/>
                        <a:gd name="T59" fmla="*/ 85 h 132"/>
                        <a:gd name="T60" fmla="*/ 16 w 78"/>
                        <a:gd name="T61" fmla="*/ 74 h 132"/>
                        <a:gd name="T62" fmla="*/ 22 w 78"/>
                        <a:gd name="T63" fmla="*/ 74 h 132"/>
                        <a:gd name="T64" fmla="*/ 26 w 78"/>
                        <a:gd name="T65" fmla="*/ 77 h 132"/>
                        <a:gd name="T66" fmla="*/ 32 w 78"/>
                        <a:gd name="T67" fmla="*/ 74 h 132"/>
                        <a:gd name="T68" fmla="*/ 26 w 78"/>
                        <a:gd name="T69" fmla="*/ 71 h 132"/>
                        <a:gd name="T70" fmla="*/ 18 w 78"/>
                        <a:gd name="T71" fmla="*/ 40 h 13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 h="132">
                          <a:moveTo>
                            <a:pt x="18" y="40"/>
                          </a:moveTo>
                          <a:lnTo>
                            <a:pt x="24" y="26"/>
                          </a:lnTo>
                          <a:lnTo>
                            <a:pt x="38" y="26"/>
                          </a:lnTo>
                          <a:lnTo>
                            <a:pt x="57" y="0"/>
                          </a:lnTo>
                          <a:lnTo>
                            <a:pt x="63" y="17"/>
                          </a:lnTo>
                          <a:lnTo>
                            <a:pt x="73" y="17"/>
                          </a:lnTo>
                          <a:lnTo>
                            <a:pt x="77" y="26"/>
                          </a:lnTo>
                          <a:lnTo>
                            <a:pt x="71" y="40"/>
                          </a:lnTo>
                          <a:lnTo>
                            <a:pt x="63" y="46"/>
                          </a:lnTo>
                          <a:lnTo>
                            <a:pt x="63" y="57"/>
                          </a:lnTo>
                          <a:lnTo>
                            <a:pt x="61" y="63"/>
                          </a:lnTo>
                          <a:lnTo>
                            <a:pt x="59" y="71"/>
                          </a:lnTo>
                          <a:lnTo>
                            <a:pt x="63" y="83"/>
                          </a:lnTo>
                          <a:lnTo>
                            <a:pt x="57" y="94"/>
                          </a:lnTo>
                          <a:lnTo>
                            <a:pt x="51" y="100"/>
                          </a:lnTo>
                          <a:lnTo>
                            <a:pt x="45" y="100"/>
                          </a:lnTo>
                          <a:lnTo>
                            <a:pt x="43" y="103"/>
                          </a:lnTo>
                          <a:lnTo>
                            <a:pt x="41" y="111"/>
                          </a:lnTo>
                          <a:lnTo>
                            <a:pt x="32" y="114"/>
                          </a:lnTo>
                          <a:lnTo>
                            <a:pt x="30" y="111"/>
                          </a:lnTo>
                          <a:lnTo>
                            <a:pt x="22" y="120"/>
                          </a:lnTo>
                          <a:lnTo>
                            <a:pt x="20" y="122"/>
                          </a:lnTo>
                          <a:lnTo>
                            <a:pt x="10" y="131"/>
                          </a:lnTo>
                          <a:lnTo>
                            <a:pt x="6" y="131"/>
                          </a:lnTo>
                          <a:lnTo>
                            <a:pt x="4" y="125"/>
                          </a:lnTo>
                          <a:lnTo>
                            <a:pt x="2" y="111"/>
                          </a:lnTo>
                          <a:lnTo>
                            <a:pt x="0" y="108"/>
                          </a:lnTo>
                          <a:lnTo>
                            <a:pt x="0" y="97"/>
                          </a:lnTo>
                          <a:lnTo>
                            <a:pt x="6" y="91"/>
                          </a:lnTo>
                          <a:lnTo>
                            <a:pt x="12" y="85"/>
                          </a:lnTo>
                          <a:lnTo>
                            <a:pt x="16" y="74"/>
                          </a:lnTo>
                          <a:lnTo>
                            <a:pt x="22" y="74"/>
                          </a:lnTo>
                          <a:lnTo>
                            <a:pt x="26" y="77"/>
                          </a:lnTo>
                          <a:lnTo>
                            <a:pt x="32" y="74"/>
                          </a:lnTo>
                          <a:lnTo>
                            <a:pt x="26" y="71"/>
                          </a:lnTo>
                          <a:lnTo>
                            <a:pt x="18" y="4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1" name="Freeform 29">
                      <a:extLst>
                        <a:ext uri="{FF2B5EF4-FFF2-40B4-BE49-F238E27FC236}">
                          <a16:creationId xmlns:a16="http://schemas.microsoft.com/office/drawing/2014/main" id="{2C01CD29-63C0-4B1B-9766-0BD1275DDE66}"/>
                        </a:ext>
                      </a:extLst>
                    </p:cNvPr>
                    <p:cNvSpPr>
                      <a:spLocks/>
                    </p:cNvSpPr>
                    <p:nvPr/>
                  </p:nvSpPr>
                  <p:spPr bwMode="auto">
                    <a:xfrm>
                      <a:off x="2674" y="1004"/>
                      <a:ext cx="94" cy="233"/>
                    </a:xfrm>
                    <a:custGeom>
                      <a:avLst/>
                      <a:gdLst>
                        <a:gd name="T0" fmla="*/ 36 w 94"/>
                        <a:gd name="T1" fmla="*/ 25 h 233"/>
                        <a:gd name="T2" fmla="*/ 57 w 94"/>
                        <a:gd name="T3" fmla="*/ 22 h 233"/>
                        <a:gd name="T4" fmla="*/ 65 w 94"/>
                        <a:gd name="T5" fmla="*/ 14 h 233"/>
                        <a:gd name="T6" fmla="*/ 75 w 94"/>
                        <a:gd name="T7" fmla="*/ 6 h 233"/>
                        <a:gd name="T8" fmla="*/ 93 w 94"/>
                        <a:gd name="T9" fmla="*/ 3 h 233"/>
                        <a:gd name="T10" fmla="*/ 87 w 94"/>
                        <a:gd name="T11" fmla="*/ 22 h 233"/>
                        <a:gd name="T12" fmla="*/ 79 w 94"/>
                        <a:gd name="T13" fmla="*/ 28 h 233"/>
                        <a:gd name="T14" fmla="*/ 67 w 94"/>
                        <a:gd name="T15" fmla="*/ 45 h 233"/>
                        <a:gd name="T16" fmla="*/ 81 w 94"/>
                        <a:gd name="T17" fmla="*/ 45 h 233"/>
                        <a:gd name="T18" fmla="*/ 93 w 94"/>
                        <a:gd name="T19" fmla="*/ 45 h 233"/>
                        <a:gd name="T20" fmla="*/ 85 w 94"/>
                        <a:gd name="T21" fmla="*/ 64 h 233"/>
                        <a:gd name="T22" fmla="*/ 71 w 94"/>
                        <a:gd name="T23" fmla="*/ 73 h 233"/>
                        <a:gd name="T24" fmla="*/ 69 w 94"/>
                        <a:gd name="T25" fmla="*/ 87 h 233"/>
                        <a:gd name="T26" fmla="*/ 81 w 94"/>
                        <a:gd name="T27" fmla="*/ 106 h 233"/>
                        <a:gd name="T28" fmla="*/ 87 w 94"/>
                        <a:gd name="T29" fmla="*/ 126 h 233"/>
                        <a:gd name="T30" fmla="*/ 93 w 94"/>
                        <a:gd name="T31" fmla="*/ 151 h 233"/>
                        <a:gd name="T32" fmla="*/ 89 w 94"/>
                        <a:gd name="T33" fmla="*/ 182 h 233"/>
                        <a:gd name="T34" fmla="*/ 79 w 94"/>
                        <a:gd name="T35" fmla="*/ 196 h 233"/>
                        <a:gd name="T36" fmla="*/ 87 w 94"/>
                        <a:gd name="T37" fmla="*/ 218 h 233"/>
                        <a:gd name="T38" fmla="*/ 65 w 94"/>
                        <a:gd name="T39" fmla="*/ 218 h 233"/>
                        <a:gd name="T40" fmla="*/ 53 w 94"/>
                        <a:gd name="T41" fmla="*/ 215 h 233"/>
                        <a:gd name="T42" fmla="*/ 36 w 94"/>
                        <a:gd name="T43" fmla="*/ 224 h 233"/>
                        <a:gd name="T44" fmla="*/ 26 w 94"/>
                        <a:gd name="T45" fmla="*/ 226 h 233"/>
                        <a:gd name="T46" fmla="*/ 14 w 94"/>
                        <a:gd name="T47" fmla="*/ 229 h 233"/>
                        <a:gd name="T48" fmla="*/ 4 w 94"/>
                        <a:gd name="T49" fmla="*/ 221 h 233"/>
                        <a:gd name="T50" fmla="*/ 0 w 94"/>
                        <a:gd name="T51" fmla="*/ 207 h 233"/>
                        <a:gd name="T52" fmla="*/ 10 w 94"/>
                        <a:gd name="T53" fmla="*/ 193 h 233"/>
                        <a:gd name="T54" fmla="*/ 24 w 94"/>
                        <a:gd name="T55" fmla="*/ 190 h 233"/>
                        <a:gd name="T56" fmla="*/ 16 w 94"/>
                        <a:gd name="T57" fmla="*/ 182 h 233"/>
                        <a:gd name="T58" fmla="*/ 16 w 94"/>
                        <a:gd name="T59" fmla="*/ 168 h 233"/>
                        <a:gd name="T60" fmla="*/ 28 w 94"/>
                        <a:gd name="T61" fmla="*/ 159 h 233"/>
                        <a:gd name="T62" fmla="*/ 38 w 94"/>
                        <a:gd name="T63" fmla="*/ 157 h 233"/>
                        <a:gd name="T64" fmla="*/ 44 w 94"/>
                        <a:gd name="T65" fmla="*/ 131 h 233"/>
                        <a:gd name="T66" fmla="*/ 49 w 94"/>
                        <a:gd name="T67" fmla="*/ 106 h 233"/>
                        <a:gd name="T68" fmla="*/ 40 w 94"/>
                        <a:gd name="T69" fmla="*/ 89 h 233"/>
                        <a:gd name="T70" fmla="*/ 20 w 94"/>
                        <a:gd name="T71" fmla="*/ 84 h 233"/>
                        <a:gd name="T72" fmla="*/ 30 w 94"/>
                        <a:gd name="T73" fmla="*/ 34 h 2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4" h="233">
                          <a:moveTo>
                            <a:pt x="30" y="34"/>
                          </a:moveTo>
                          <a:lnTo>
                            <a:pt x="36" y="25"/>
                          </a:lnTo>
                          <a:lnTo>
                            <a:pt x="53" y="28"/>
                          </a:lnTo>
                          <a:lnTo>
                            <a:pt x="57" y="22"/>
                          </a:lnTo>
                          <a:lnTo>
                            <a:pt x="61" y="14"/>
                          </a:lnTo>
                          <a:lnTo>
                            <a:pt x="65" y="14"/>
                          </a:lnTo>
                          <a:lnTo>
                            <a:pt x="69" y="11"/>
                          </a:lnTo>
                          <a:lnTo>
                            <a:pt x="75" y="6"/>
                          </a:lnTo>
                          <a:lnTo>
                            <a:pt x="83" y="0"/>
                          </a:lnTo>
                          <a:lnTo>
                            <a:pt x="93" y="3"/>
                          </a:lnTo>
                          <a:lnTo>
                            <a:pt x="91" y="14"/>
                          </a:lnTo>
                          <a:lnTo>
                            <a:pt x="87" y="22"/>
                          </a:lnTo>
                          <a:lnTo>
                            <a:pt x="83" y="25"/>
                          </a:lnTo>
                          <a:lnTo>
                            <a:pt x="79" y="28"/>
                          </a:lnTo>
                          <a:lnTo>
                            <a:pt x="67" y="34"/>
                          </a:lnTo>
                          <a:lnTo>
                            <a:pt x="67" y="45"/>
                          </a:lnTo>
                          <a:lnTo>
                            <a:pt x="69" y="50"/>
                          </a:lnTo>
                          <a:lnTo>
                            <a:pt x="81" y="45"/>
                          </a:lnTo>
                          <a:lnTo>
                            <a:pt x="91" y="39"/>
                          </a:lnTo>
                          <a:lnTo>
                            <a:pt x="93" y="45"/>
                          </a:lnTo>
                          <a:lnTo>
                            <a:pt x="93" y="61"/>
                          </a:lnTo>
                          <a:lnTo>
                            <a:pt x="85" y="64"/>
                          </a:lnTo>
                          <a:lnTo>
                            <a:pt x="77" y="64"/>
                          </a:lnTo>
                          <a:lnTo>
                            <a:pt x="71" y="73"/>
                          </a:lnTo>
                          <a:lnTo>
                            <a:pt x="69" y="78"/>
                          </a:lnTo>
                          <a:lnTo>
                            <a:pt x="69" y="87"/>
                          </a:lnTo>
                          <a:lnTo>
                            <a:pt x="75" y="98"/>
                          </a:lnTo>
                          <a:lnTo>
                            <a:pt x="81" y="106"/>
                          </a:lnTo>
                          <a:lnTo>
                            <a:pt x="85" y="115"/>
                          </a:lnTo>
                          <a:lnTo>
                            <a:pt x="87" y="126"/>
                          </a:lnTo>
                          <a:lnTo>
                            <a:pt x="89" y="137"/>
                          </a:lnTo>
                          <a:lnTo>
                            <a:pt x="93" y="151"/>
                          </a:lnTo>
                          <a:lnTo>
                            <a:pt x="93" y="171"/>
                          </a:lnTo>
                          <a:lnTo>
                            <a:pt x="89" y="182"/>
                          </a:lnTo>
                          <a:lnTo>
                            <a:pt x="81" y="190"/>
                          </a:lnTo>
                          <a:lnTo>
                            <a:pt x="79" y="196"/>
                          </a:lnTo>
                          <a:lnTo>
                            <a:pt x="83" y="207"/>
                          </a:lnTo>
                          <a:lnTo>
                            <a:pt x="87" y="218"/>
                          </a:lnTo>
                          <a:lnTo>
                            <a:pt x="75" y="218"/>
                          </a:lnTo>
                          <a:lnTo>
                            <a:pt x="65" y="218"/>
                          </a:lnTo>
                          <a:lnTo>
                            <a:pt x="61" y="215"/>
                          </a:lnTo>
                          <a:lnTo>
                            <a:pt x="53" y="215"/>
                          </a:lnTo>
                          <a:lnTo>
                            <a:pt x="44" y="218"/>
                          </a:lnTo>
                          <a:lnTo>
                            <a:pt x="36" y="224"/>
                          </a:lnTo>
                          <a:lnTo>
                            <a:pt x="30" y="224"/>
                          </a:lnTo>
                          <a:lnTo>
                            <a:pt x="26" y="226"/>
                          </a:lnTo>
                          <a:lnTo>
                            <a:pt x="16" y="232"/>
                          </a:lnTo>
                          <a:lnTo>
                            <a:pt x="14" y="229"/>
                          </a:lnTo>
                          <a:lnTo>
                            <a:pt x="10" y="224"/>
                          </a:lnTo>
                          <a:lnTo>
                            <a:pt x="4" y="221"/>
                          </a:lnTo>
                          <a:lnTo>
                            <a:pt x="0" y="218"/>
                          </a:lnTo>
                          <a:lnTo>
                            <a:pt x="0" y="207"/>
                          </a:lnTo>
                          <a:lnTo>
                            <a:pt x="4" y="193"/>
                          </a:lnTo>
                          <a:lnTo>
                            <a:pt x="10" y="193"/>
                          </a:lnTo>
                          <a:lnTo>
                            <a:pt x="16" y="190"/>
                          </a:lnTo>
                          <a:lnTo>
                            <a:pt x="24" y="190"/>
                          </a:lnTo>
                          <a:lnTo>
                            <a:pt x="24" y="187"/>
                          </a:lnTo>
                          <a:lnTo>
                            <a:pt x="16" y="182"/>
                          </a:lnTo>
                          <a:lnTo>
                            <a:pt x="16" y="173"/>
                          </a:lnTo>
                          <a:lnTo>
                            <a:pt x="16" y="168"/>
                          </a:lnTo>
                          <a:lnTo>
                            <a:pt x="24" y="162"/>
                          </a:lnTo>
                          <a:lnTo>
                            <a:pt x="28" y="159"/>
                          </a:lnTo>
                          <a:lnTo>
                            <a:pt x="32" y="157"/>
                          </a:lnTo>
                          <a:lnTo>
                            <a:pt x="38" y="157"/>
                          </a:lnTo>
                          <a:lnTo>
                            <a:pt x="42" y="154"/>
                          </a:lnTo>
                          <a:lnTo>
                            <a:pt x="44" y="131"/>
                          </a:lnTo>
                          <a:lnTo>
                            <a:pt x="49" y="115"/>
                          </a:lnTo>
                          <a:lnTo>
                            <a:pt x="49" y="106"/>
                          </a:lnTo>
                          <a:lnTo>
                            <a:pt x="36" y="103"/>
                          </a:lnTo>
                          <a:lnTo>
                            <a:pt x="40" y="89"/>
                          </a:lnTo>
                          <a:lnTo>
                            <a:pt x="30" y="81"/>
                          </a:lnTo>
                          <a:lnTo>
                            <a:pt x="20" y="84"/>
                          </a:lnTo>
                          <a:lnTo>
                            <a:pt x="32" y="64"/>
                          </a:lnTo>
                          <a:lnTo>
                            <a:pt x="30" y="34"/>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1049" name="Freeform 30">
                    <a:extLst>
                      <a:ext uri="{FF2B5EF4-FFF2-40B4-BE49-F238E27FC236}">
                        <a16:creationId xmlns:a16="http://schemas.microsoft.com/office/drawing/2014/main" id="{0C31DD75-2C04-40E1-84A2-8FAF03ADF314}"/>
                      </a:ext>
                    </a:extLst>
                  </p:cNvPr>
                  <p:cNvSpPr>
                    <a:spLocks/>
                  </p:cNvSpPr>
                  <p:nvPr/>
                </p:nvSpPr>
                <p:spPr bwMode="auto">
                  <a:xfrm>
                    <a:off x="2395" y="617"/>
                    <a:ext cx="526" cy="390"/>
                  </a:xfrm>
                  <a:custGeom>
                    <a:avLst/>
                    <a:gdLst>
                      <a:gd name="T0" fmla="*/ 33 w 526"/>
                      <a:gd name="T1" fmla="*/ 381 h 390"/>
                      <a:gd name="T2" fmla="*/ 53 w 526"/>
                      <a:gd name="T3" fmla="*/ 353 h 390"/>
                      <a:gd name="T4" fmla="*/ 64 w 526"/>
                      <a:gd name="T5" fmla="*/ 344 h 390"/>
                      <a:gd name="T6" fmla="*/ 82 w 526"/>
                      <a:gd name="T7" fmla="*/ 336 h 390"/>
                      <a:gd name="T8" fmla="*/ 95 w 526"/>
                      <a:gd name="T9" fmla="*/ 336 h 390"/>
                      <a:gd name="T10" fmla="*/ 107 w 526"/>
                      <a:gd name="T11" fmla="*/ 325 h 390"/>
                      <a:gd name="T12" fmla="*/ 121 w 526"/>
                      <a:gd name="T13" fmla="*/ 308 h 390"/>
                      <a:gd name="T14" fmla="*/ 134 w 526"/>
                      <a:gd name="T15" fmla="*/ 299 h 390"/>
                      <a:gd name="T16" fmla="*/ 148 w 526"/>
                      <a:gd name="T17" fmla="*/ 291 h 390"/>
                      <a:gd name="T18" fmla="*/ 163 w 526"/>
                      <a:gd name="T19" fmla="*/ 280 h 390"/>
                      <a:gd name="T20" fmla="*/ 183 w 526"/>
                      <a:gd name="T21" fmla="*/ 274 h 390"/>
                      <a:gd name="T22" fmla="*/ 214 w 526"/>
                      <a:gd name="T23" fmla="*/ 280 h 390"/>
                      <a:gd name="T24" fmla="*/ 239 w 526"/>
                      <a:gd name="T25" fmla="*/ 269 h 390"/>
                      <a:gd name="T26" fmla="*/ 253 w 526"/>
                      <a:gd name="T27" fmla="*/ 241 h 390"/>
                      <a:gd name="T28" fmla="*/ 270 w 526"/>
                      <a:gd name="T29" fmla="*/ 218 h 390"/>
                      <a:gd name="T30" fmla="*/ 282 w 526"/>
                      <a:gd name="T31" fmla="*/ 199 h 390"/>
                      <a:gd name="T32" fmla="*/ 292 w 526"/>
                      <a:gd name="T33" fmla="*/ 182 h 390"/>
                      <a:gd name="T34" fmla="*/ 315 w 526"/>
                      <a:gd name="T35" fmla="*/ 165 h 390"/>
                      <a:gd name="T36" fmla="*/ 311 w 526"/>
                      <a:gd name="T37" fmla="*/ 188 h 390"/>
                      <a:gd name="T38" fmla="*/ 329 w 526"/>
                      <a:gd name="T39" fmla="*/ 199 h 390"/>
                      <a:gd name="T40" fmla="*/ 344 w 526"/>
                      <a:gd name="T41" fmla="*/ 190 h 390"/>
                      <a:gd name="T42" fmla="*/ 350 w 526"/>
                      <a:gd name="T43" fmla="*/ 174 h 390"/>
                      <a:gd name="T44" fmla="*/ 356 w 526"/>
                      <a:gd name="T45" fmla="*/ 157 h 390"/>
                      <a:gd name="T46" fmla="*/ 366 w 526"/>
                      <a:gd name="T47" fmla="*/ 140 h 390"/>
                      <a:gd name="T48" fmla="*/ 395 w 526"/>
                      <a:gd name="T49" fmla="*/ 140 h 390"/>
                      <a:gd name="T50" fmla="*/ 424 w 526"/>
                      <a:gd name="T51" fmla="*/ 112 h 390"/>
                      <a:gd name="T52" fmla="*/ 453 w 526"/>
                      <a:gd name="T53" fmla="*/ 92 h 390"/>
                      <a:gd name="T54" fmla="*/ 484 w 526"/>
                      <a:gd name="T55" fmla="*/ 45 h 390"/>
                      <a:gd name="T56" fmla="*/ 511 w 526"/>
                      <a:gd name="T57" fmla="*/ 22 h 390"/>
                      <a:gd name="T58" fmla="*/ 502 w 526"/>
                      <a:gd name="T59" fmla="*/ 0 h 390"/>
                      <a:gd name="T60" fmla="*/ 455 w 526"/>
                      <a:gd name="T61" fmla="*/ 14 h 390"/>
                      <a:gd name="T62" fmla="*/ 424 w 526"/>
                      <a:gd name="T63" fmla="*/ 28 h 390"/>
                      <a:gd name="T64" fmla="*/ 391 w 526"/>
                      <a:gd name="T65" fmla="*/ 36 h 390"/>
                      <a:gd name="T66" fmla="*/ 350 w 526"/>
                      <a:gd name="T67" fmla="*/ 59 h 390"/>
                      <a:gd name="T68" fmla="*/ 315 w 526"/>
                      <a:gd name="T69" fmla="*/ 73 h 390"/>
                      <a:gd name="T70" fmla="*/ 278 w 526"/>
                      <a:gd name="T71" fmla="*/ 92 h 390"/>
                      <a:gd name="T72" fmla="*/ 253 w 526"/>
                      <a:gd name="T73" fmla="*/ 120 h 390"/>
                      <a:gd name="T74" fmla="*/ 231 w 526"/>
                      <a:gd name="T75" fmla="*/ 140 h 390"/>
                      <a:gd name="T76" fmla="*/ 189 w 526"/>
                      <a:gd name="T77" fmla="*/ 174 h 390"/>
                      <a:gd name="T78" fmla="*/ 146 w 526"/>
                      <a:gd name="T79" fmla="*/ 215 h 390"/>
                      <a:gd name="T80" fmla="*/ 109 w 526"/>
                      <a:gd name="T81" fmla="*/ 246 h 390"/>
                      <a:gd name="T82" fmla="*/ 80 w 526"/>
                      <a:gd name="T83" fmla="*/ 288 h 390"/>
                      <a:gd name="T84" fmla="*/ 49 w 526"/>
                      <a:gd name="T85" fmla="*/ 316 h 390"/>
                      <a:gd name="T86" fmla="*/ 0 w 526"/>
                      <a:gd name="T87" fmla="*/ 389 h 39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6" h="390">
                        <a:moveTo>
                          <a:pt x="0" y="389"/>
                        </a:moveTo>
                        <a:lnTo>
                          <a:pt x="33" y="381"/>
                        </a:lnTo>
                        <a:lnTo>
                          <a:pt x="45" y="364"/>
                        </a:lnTo>
                        <a:lnTo>
                          <a:pt x="53" y="353"/>
                        </a:lnTo>
                        <a:lnTo>
                          <a:pt x="56" y="344"/>
                        </a:lnTo>
                        <a:lnTo>
                          <a:pt x="64" y="344"/>
                        </a:lnTo>
                        <a:lnTo>
                          <a:pt x="72" y="336"/>
                        </a:lnTo>
                        <a:lnTo>
                          <a:pt x="82" y="336"/>
                        </a:lnTo>
                        <a:lnTo>
                          <a:pt x="88" y="336"/>
                        </a:lnTo>
                        <a:lnTo>
                          <a:pt x="95" y="336"/>
                        </a:lnTo>
                        <a:lnTo>
                          <a:pt x="99" y="336"/>
                        </a:lnTo>
                        <a:lnTo>
                          <a:pt x="107" y="325"/>
                        </a:lnTo>
                        <a:lnTo>
                          <a:pt x="111" y="316"/>
                        </a:lnTo>
                        <a:lnTo>
                          <a:pt x="121" y="308"/>
                        </a:lnTo>
                        <a:lnTo>
                          <a:pt x="128" y="305"/>
                        </a:lnTo>
                        <a:lnTo>
                          <a:pt x="134" y="299"/>
                        </a:lnTo>
                        <a:lnTo>
                          <a:pt x="142" y="297"/>
                        </a:lnTo>
                        <a:lnTo>
                          <a:pt x="148" y="291"/>
                        </a:lnTo>
                        <a:lnTo>
                          <a:pt x="156" y="285"/>
                        </a:lnTo>
                        <a:lnTo>
                          <a:pt x="163" y="280"/>
                        </a:lnTo>
                        <a:lnTo>
                          <a:pt x="173" y="271"/>
                        </a:lnTo>
                        <a:lnTo>
                          <a:pt x="183" y="274"/>
                        </a:lnTo>
                        <a:lnTo>
                          <a:pt x="198" y="280"/>
                        </a:lnTo>
                        <a:lnTo>
                          <a:pt x="214" y="280"/>
                        </a:lnTo>
                        <a:lnTo>
                          <a:pt x="231" y="271"/>
                        </a:lnTo>
                        <a:lnTo>
                          <a:pt x="239" y="269"/>
                        </a:lnTo>
                        <a:lnTo>
                          <a:pt x="245" y="252"/>
                        </a:lnTo>
                        <a:lnTo>
                          <a:pt x="253" y="241"/>
                        </a:lnTo>
                        <a:lnTo>
                          <a:pt x="266" y="227"/>
                        </a:lnTo>
                        <a:lnTo>
                          <a:pt x="270" y="218"/>
                        </a:lnTo>
                        <a:lnTo>
                          <a:pt x="270" y="207"/>
                        </a:lnTo>
                        <a:lnTo>
                          <a:pt x="282" y="199"/>
                        </a:lnTo>
                        <a:lnTo>
                          <a:pt x="288" y="190"/>
                        </a:lnTo>
                        <a:lnTo>
                          <a:pt x="292" y="182"/>
                        </a:lnTo>
                        <a:lnTo>
                          <a:pt x="296" y="182"/>
                        </a:lnTo>
                        <a:lnTo>
                          <a:pt x="315" y="165"/>
                        </a:lnTo>
                        <a:lnTo>
                          <a:pt x="315" y="182"/>
                        </a:lnTo>
                        <a:lnTo>
                          <a:pt x="311" y="188"/>
                        </a:lnTo>
                        <a:lnTo>
                          <a:pt x="315" y="196"/>
                        </a:lnTo>
                        <a:lnTo>
                          <a:pt x="329" y="199"/>
                        </a:lnTo>
                        <a:lnTo>
                          <a:pt x="336" y="199"/>
                        </a:lnTo>
                        <a:lnTo>
                          <a:pt x="344" y="190"/>
                        </a:lnTo>
                        <a:lnTo>
                          <a:pt x="350" y="182"/>
                        </a:lnTo>
                        <a:lnTo>
                          <a:pt x="350" y="174"/>
                        </a:lnTo>
                        <a:lnTo>
                          <a:pt x="356" y="165"/>
                        </a:lnTo>
                        <a:lnTo>
                          <a:pt x="356" y="157"/>
                        </a:lnTo>
                        <a:lnTo>
                          <a:pt x="362" y="146"/>
                        </a:lnTo>
                        <a:lnTo>
                          <a:pt x="366" y="140"/>
                        </a:lnTo>
                        <a:lnTo>
                          <a:pt x="375" y="140"/>
                        </a:lnTo>
                        <a:lnTo>
                          <a:pt x="395" y="140"/>
                        </a:lnTo>
                        <a:lnTo>
                          <a:pt x="410" y="129"/>
                        </a:lnTo>
                        <a:lnTo>
                          <a:pt x="424" y="112"/>
                        </a:lnTo>
                        <a:lnTo>
                          <a:pt x="439" y="106"/>
                        </a:lnTo>
                        <a:lnTo>
                          <a:pt x="453" y="92"/>
                        </a:lnTo>
                        <a:lnTo>
                          <a:pt x="463" y="70"/>
                        </a:lnTo>
                        <a:lnTo>
                          <a:pt x="484" y="45"/>
                        </a:lnTo>
                        <a:lnTo>
                          <a:pt x="498" y="34"/>
                        </a:lnTo>
                        <a:lnTo>
                          <a:pt x="511" y="22"/>
                        </a:lnTo>
                        <a:lnTo>
                          <a:pt x="525" y="8"/>
                        </a:lnTo>
                        <a:lnTo>
                          <a:pt x="502" y="0"/>
                        </a:lnTo>
                        <a:lnTo>
                          <a:pt x="478" y="0"/>
                        </a:lnTo>
                        <a:lnTo>
                          <a:pt x="455" y="14"/>
                        </a:lnTo>
                        <a:lnTo>
                          <a:pt x="443" y="22"/>
                        </a:lnTo>
                        <a:lnTo>
                          <a:pt x="424" y="28"/>
                        </a:lnTo>
                        <a:lnTo>
                          <a:pt x="403" y="31"/>
                        </a:lnTo>
                        <a:lnTo>
                          <a:pt x="391" y="36"/>
                        </a:lnTo>
                        <a:lnTo>
                          <a:pt x="366" y="50"/>
                        </a:lnTo>
                        <a:lnTo>
                          <a:pt x="350" y="59"/>
                        </a:lnTo>
                        <a:lnTo>
                          <a:pt x="334" y="67"/>
                        </a:lnTo>
                        <a:lnTo>
                          <a:pt x="315" y="73"/>
                        </a:lnTo>
                        <a:lnTo>
                          <a:pt x="296" y="81"/>
                        </a:lnTo>
                        <a:lnTo>
                          <a:pt x="278" y="92"/>
                        </a:lnTo>
                        <a:lnTo>
                          <a:pt x="264" y="106"/>
                        </a:lnTo>
                        <a:lnTo>
                          <a:pt x="253" y="120"/>
                        </a:lnTo>
                        <a:lnTo>
                          <a:pt x="241" y="132"/>
                        </a:lnTo>
                        <a:lnTo>
                          <a:pt x="231" y="140"/>
                        </a:lnTo>
                        <a:lnTo>
                          <a:pt x="210" y="157"/>
                        </a:lnTo>
                        <a:lnTo>
                          <a:pt x="189" y="174"/>
                        </a:lnTo>
                        <a:lnTo>
                          <a:pt x="163" y="190"/>
                        </a:lnTo>
                        <a:lnTo>
                          <a:pt x="146" y="215"/>
                        </a:lnTo>
                        <a:lnTo>
                          <a:pt x="126" y="235"/>
                        </a:lnTo>
                        <a:lnTo>
                          <a:pt x="109" y="246"/>
                        </a:lnTo>
                        <a:lnTo>
                          <a:pt x="91" y="271"/>
                        </a:lnTo>
                        <a:lnTo>
                          <a:pt x="80" y="288"/>
                        </a:lnTo>
                        <a:lnTo>
                          <a:pt x="64" y="305"/>
                        </a:lnTo>
                        <a:lnTo>
                          <a:pt x="49" y="316"/>
                        </a:lnTo>
                        <a:lnTo>
                          <a:pt x="33" y="327"/>
                        </a:lnTo>
                        <a:lnTo>
                          <a:pt x="0" y="389"/>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1046" name="Freeform 31">
                  <a:extLst>
                    <a:ext uri="{FF2B5EF4-FFF2-40B4-BE49-F238E27FC236}">
                      <a16:creationId xmlns:a16="http://schemas.microsoft.com/office/drawing/2014/main" id="{632FFACB-8A2B-4AC6-82EC-76AC10D8871E}"/>
                    </a:ext>
                  </a:extLst>
                </p:cNvPr>
                <p:cNvSpPr>
                  <a:spLocks/>
                </p:cNvSpPr>
                <p:nvPr/>
              </p:nvSpPr>
              <p:spPr bwMode="auto">
                <a:xfrm>
                  <a:off x="3324" y="2815"/>
                  <a:ext cx="158" cy="378"/>
                </a:xfrm>
                <a:custGeom>
                  <a:avLst/>
                  <a:gdLst>
                    <a:gd name="T0" fmla="*/ 29 w 158"/>
                    <a:gd name="T1" fmla="*/ 117 h 378"/>
                    <a:gd name="T2" fmla="*/ 26 w 158"/>
                    <a:gd name="T3" fmla="*/ 193 h 378"/>
                    <a:gd name="T4" fmla="*/ 12 w 158"/>
                    <a:gd name="T5" fmla="*/ 240 h 378"/>
                    <a:gd name="T6" fmla="*/ 0 w 158"/>
                    <a:gd name="T7" fmla="*/ 285 h 378"/>
                    <a:gd name="T8" fmla="*/ 0 w 158"/>
                    <a:gd name="T9" fmla="*/ 318 h 378"/>
                    <a:gd name="T10" fmla="*/ 4 w 158"/>
                    <a:gd name="T11" fmla="*/ 346 h 378"/>
                    <a:gd name="T12" fmla="*/ 18 w 158"/>
                    <a:gd name="T13" fmla="*/ 371 h 378"/>
                    <a:gd name="T14" fmla="*/ 29 w 158"/>
                    <a:gd name="T15" fmla="*/ 374 h 378"/>
                    <a:gd name="T16" fmla="*/ 39 w 158"/>
                    <a:gd name="T17" fmla="*/ 374 h 378"/>
                    <a:gd name="T18" fmla="*/ 51 w 158"/>
                    <a:gd name="T19" fmla="*/ 377 h 378"/>
                    <a:gd name="T20" fmla="*/ 57 w 158"/>
                    <a:gd name="T21" fmla="*/ 357 h 378"/>
                    <a:gd name="T22" fmla="*/ 63 w 158"/>
                    <a:gd name="T23" fmla="*/ 307 h 378"/>
                    <a:gd name="T24" fmla="*/ 80 w 158"/>
                    <a:gd name="T25" fmla="*/ 274 h 378"/>
                    <a:gd name="T26" fmla="*/ 84 w 158"/>
                    <a:gd name="T27" fmla="*/ 223 h 378"/>
                    <a:gd name="T28" fmla="*/ 92 w 158"/>
                    <a:gd name="T29" fmla="*/ 204 h 378"/>
                    <a:gd name="T30" fmla="*/ 100 w 158"/>
                    <a:gd name="T31" fmla="*/ 190 h 378"/>
                    <a:gd name="T32" fmla="*/ 106 w 158"/>
                    <a:gd name="T33" fmla="*/ 154 h 378"/>
                    <a:gd name="T34" fmla="*/ 118 w 158"/>
                    <a:gd name="T35" fmla="*/ 131 h 378"/>
                    <a:gd name="T36" fmla="*/ 126 w 158"/>
                    <a:gd name="T37" fmla="*/ 114 h 378"/>
                    <a:gd name="T38" fmla="*/ 133 w 158"/>
                    <a:gd name="T39" fmla="*/ 101 h 378"/>
                    <a:gd name="T40" fmla="*/ 133 w 158"/>
                    <a:gd name="T41" fmla="*/ 92 h 378"/>
                    <a:gd name="T42" fmla="*/ 151 w 158"/>
                    <a:gd name="T43" fmla="*/ 73 h 378"/>
                    <a:gd name="T44" fmla="*/ 153 w 158"/>
                    <a:gd name="T45" fmla="*/ 42 h 378"/>
                    <a:gd name="T46" fmla="*/ 157 w 158"/>
                    <a:gd name="T47" fmla="*/ 22 h 378"/>
                    <a:gd name="T48" fmla="*/ 141 w 158"/>
                    <a:gd name="T49" fmla="*/ 14 h 378"/>
                    <a:gd name="T50" fmla="*/ 131 w 158"/>
                    <a:gd name="T51" fmla="*/ 0 h 378"/>
                    <a:gd name="T52" fmla="*/ 118 w 158"/>
                    <a:gd name="T53" fmla="*/ 14 h 378"/>
                    <a:gd name="T54" fmla="*/ 106 w 158"/>
                    <a:gd name="T55" fmla="*/ 47 h 378"/>
                    <a:gd name="T56" fmla="*/ 92 w 158"/>
                    <a:gd name="T57" fmla="*/ 70 h 378"/>
                    <a:gd name="T58" fmla="*/ 80 w 158"/>
                    <a:gd name="T59" fmla="*/ 89 h 378"/>
                    <a:gd name="T60" fmla="*/ 75 w 158"/>
                    <a:gd name="T61" fmla="*/ 89 h 378"/>
                    <a:gd name="T62" fmla="*/ 63 w 158"/>
                    <a:gd name="T63" fmla="*/ 101 h 378"/>
                    <a:gd name="T64" fmla="*/ 57 w 158"/>
                    <a:gd name="T65" fmla="*/ 112 h 378"/>
                    <a:gd name="T66" fmla="*/ 29 w 158"/>
                    <a:gd name="T67" fmla="*/ 117 h 37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8" h="378">
                      <a:moveTo>
                        <a:pt x="29" y="117"/>
                      </a:moveTo>
                      <a:lnTo>
                        <a:pt x="26" y="193"/>
                      </a:lnTo>
                      <a:lnTo>
                        <a:pt x="12" y="240"/>
                      </a:lnTo>
                      <a:lnTo>
                        <a:pt x="0" y="285"/>
                      </a:lnTo>
                      <a:lnTo>
                        <a:pt x="0" y="318"/>
                      </a:lnTo>
                      <a:lnTo>
                        <a:pt x="4" y="346"/>
                      </a:lnTo>
                      <a:lnTo>
                        <a:pt x="18" y="371"/>
                      </a:lnTo>
                      <a:lnTo>
                        <a:pt x="29" y="374"/>
                      </a:lnTo>
                      <a:lnTo>
                        <a:pt x="39" y="374"/>
                      </a:lnTo>
                      <a:lnTo>
                        <a:pt x="51" y="377"/>
                      </a:lnTo>
                      <a:lnTo>
                        <a:pt x="57" y="357"/>
                      </a:lnTo>
                      <a:lnTo>
                        <a:pt x="63" y="307"/>
                      </a:lnTo>
                      <a:lnTo>
                        <a:pt x="80" y="274"/>
                      </a:lnTo>
                      <a:lnTo>
                        <a:pt x="84" y="223"/>
                      </a:lnTo>
                      <a:lnTo>
                        <a:pt x="92" y="204"/>
                      </a:lnTo>
                      <a:lnTo>
                        <a:pt x="100" y="190"/>
                      </a:lnTo>
                      <a:lnTo>
                        <a:pt x="106" y="154"/>
                      </a:lnTo>
                      <a:lnTo>
                        <a:pt x="118" y="131"/>
                      </a:lnTo>
                      <a:lnTo>
                        <a:pt x="126" y="114"/>
                      </a:lnTo>
                      <a:lnTo>
                        <a:pt x="133" y="101"/>
                      </a:lnTo>
                      <a:lnTo>
                        <a:pt x="133" y="92"/>
                      </a:lnTo>
                      <a:lnTo>
                        <a:pt x="151" y="73"/>
                      </a:lnTo>
                      <a:lnTo>
                        <a:pt x="153" y="42"/>
                      </a:lnTo>
                      <a:lnTo>
                        <a:pt x="157" y="22"/>
                      </a:lnTo>
                      <a:lnTo>
                        <a:pt x="141" y="14"/>
                      </a:lnTo>
                      <a:lnTo>
                        <a:pt x="131" y="0"/>
                      </a:lnTo>
                      <a:lnTo>
                        <a:pt x="118" y="14"/>
                      </a:lnTo>
                      <a:lnTo>
                        <a:pt x="106" y="47"/>
                      </a:lnTo>
                      <a:lnTo>
                        <a:pt x="92" y="70"/>
                      </a:lnTo>
                      <a:lnTo>
                        <a:pt x="80" y="89"/>
                      </a:lnTo>
                      <a:lnTo>
                        <a:pt x="75" y="89"/>
                      </a:lnTo>
                      <a:lnTo>
                        <a:pt x="63" y="101"/>
                      </a:lnTo>
                      <a:lnTo>
                        <a:pt x="57" y="112"/>
                      </a:lnTo>
                      <a:lnTo>
                        <a:pt x="29" y="117"/>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47" name="Freeform 32">
                  <a:extLst>
                    <a:ext uri="{FF2B5EF4-FFF2-40B4-BE49-F238E27FC236}">
                      <a16:creationId xmlns:a16="http://schemas.microsoft.com/office/drawing/2014/main" id="{B13A9704-25F5-4BF5-B85B-2BADCFBA068D}"/>
                    </a:ext>
                  </a:extLst>
                </p:cNvPr>
                <p:cNvSpPr>
                  <a:spLocks/>
                </p:cNvSpPr>
                <p:nvPr/>
              </p:nvSpPr>
              <p:spPr bwMode="auto">
                <a:xfrm>
                  <a:off x="2575" y="655"/>
                  <a:ext cx="2126" cy="1789"/>
                </a:xfrm>
                <a:custGeom>
                  <a:avLst/>
                  <a:gdLst>
                    <a:gd name="T0" fmla="*/ 124 w 2126"/>
                    <a:gd name="T1" fmla="*/ 750 h 1789"/>
                    <a:gd name="T2" fmla="*/ 142 w 2126"/>
                    <a:gd name="T3" fmla="*/ 619 h 1789"/>
                    <a:gd name="T4" fmla="*/ 214 w 2126"/>
                    <a:gd name="T5" fmla="*/ 544 h 1789"/>
                    <a:gd name="T6" fmla="*/ 296 w 2126"/>
                    <a:gd name="T7" fmla="*/ 508 h 1789"/>
                    <a:gd name="T8" fmla="*/ 319 w 2126"/>
                    <a:gd name="T9" fmla="*/ 432 h 1789"/>
                    <a:gd name="T10" fmla="*/ 424 w 2126"/>
                    <a:gd name="T11" fmla="*/ 365 h 1789"/>
                    <a:gd name="T12" fmla="*/ 492 w 2126"/>
                    <a:gd name="T13" fmla="*/ 271 h 1789"/>
                    <a:gd name="T14" fmla="*/ 461 w 2126"/>
                    <a:gd name="T15" fmla="*/ 223 h 1789"/>
                    <a:gd name="T16" fmla="*/ 467 w 2126"/>
                    <a:gd name="T17" fmla="*/ 179 h 1789"/>
                    <a:gd name="T18" fmla="*/ 399 w 2126"/>
                    <a:gd name="T19" fmla="*/ 243 h 1789"/>
                    <a:gd name="T20" fmla="*/ 377 w 2126"/>
                    <a:gd name="T21" fmla="*/ 371 h 1789"/>
                    <a:gd name="T22" fmla="*/ 331 w 2126"/>
                    <a:gd name="T23" fmla="*/ 410 h 1789"/>
                    <a:gd name="T24" fmla="*/ 307 w 2126"/>
                    <a:gd name="T25" fmla="*/ 343 h 1789"/>
                    <a:gd name="T26" fmla="*/ 243 w 2126"/>
                    <a:gd name="T27" fmla="*/ 374 h 1789"/>
                    <a:gd name="T28" fmla="*/ 226 w 2126"/>
                    <a:gd name="T29" fmla="*/ 324 h 1789"/>
                    <a:gd name="T30" fmla="*/ 227 w 2126"/>
                    <a:gd name="T31" fmla="*/ 273 h 1789"/>
                    <a:gd name="T32" fmla="*/ 296 w 2126"/>
                    <a:gd name="T33" fmla="*/ 240 h 1789"/>
                    <a:gd name="T34" fmla="*/ 340 w 2126"/>
                    <a:gd name="T35" fmla="*/ 153 h 1789"/>
                    <a:gd name="T36" fmla="*/ 412 w 2126"/>
                    <a:gd name="T37" fmla="*/ 53 h 1789"/>
                    <a:gd name="T38" fmla="*/ 511 w 2126"/>
                    <a:gd name="T39" fmla="*/ 25 h 1789"/>
                    <a:gd name="T40" fmla="*/ 642 w 2126"/>
                    <a:gd name="T41" fmla="*/ 103 h 1789"/>
                    <a:gd name="T42" fmla="*/ 595 w 2126"/>
                    <a:gd name="T43" fmla="*/ 223 h 1789"/>
                    <a:gd name="T44" fmla="*/ 642 w 2126"/>
                    <a:gd name="T45" fmla="*/ 285 h 1789"/>
                    <a:gd name="T46" fmla="*/ 682 w 2126"/>
                    <a:gd name="T47" fmla="*/ 215 h 1789"/>
                    <a:gd name="T48" fmla="*/ 859 w 2126"/>
                    <a:gd name="T49" fmla="*/ 187 h 1789"/>
                    <a:gd name="T50" fmla="*/ 1073 w 2126"/>
                    <a:gd name="T51" fmla="*/ 33 h 1789"/>
                    <a:gd name="T52" fmla="*/ 1406 w 2126"/>
                    <a:gd name="T53" fmla="*/ 103 h 1789"/>
                    <a:gd name="T54" fmla="*/ 2004 w 2126"/>
                    <a:gd name="T55" fmla="*/ 226 h 1789"/>
                    <a:gd name="T56" fmla="*/ 2057 w 2126"/>
                    <a:gd name="T57" fmla="*/ 298 h 1789"/>
                    <a:gd name="T58" fmla="*/ 2076 w 2126"/>
                    <a:gd name="T59" fmla="*/ 541 h 1789"/>
                    <a:gd name="T60" fmla="*/ 1901 w 2126"/>
                    <a:gd name="T61" fmla="*/ 346 h 1789"/>
                    <a:gd name="T62" fmla="*/ 1763 w 2126"/>
                    <a:gd name="T63" fmla="*/ 435 h 1789"/>
                    <a:gd name="T64" fmla="*/ 1954 w 2126"/>
                    <a:gd name="T65" fmla="*/ 775 h 1789"/>
                    <a:gd name="T66" fmla="*/ 1876 w 2126"/>
                    <a:gd name="T67" fmla="*/ 920 h 1789"/>
                    <a:gd name="T68" fmla="*/ 2003 w 2126"/>
                    <a:gd name="T69" fmla="*/ 1252 h 1789"/>
                    <a:gd name="T70" fmla="*/ 1874 w 2126"/>
                    <a:gd name="T71" fmla="*/ 1425 h 1789"/>
                    <a:gd name="T72" fmla="*/ 1841 w 2126"/>
                    <a:gd name="T73" fmla="*/ 1559 h 1789"/>
                    <a:gd name="T74" fmla="*/ 1833 w 2126"/>
                    <a:gd name="T75" fmla="*/ 1690 h 1789"/>
                    <a:gd name="T76" fmla="*/ 1789 w 2126"/>
                    <a:gd name="T77" fmla="*/ 1685 h 1789"/>
                    <a:gd name="T78" fmla="*/ 1658 w 2126"/>
                    <a:gd name="T79" fmla="*/ 1411 h 1789"/>
                    <a:gd name="T80" fmla="*/ 1472 w 2126"/>
                    <a:gd name="T81" fmla="*/ 1403 h 1789"/>
                    <a:gd name="T82" fmla="*/ 1359 w 2126"/>
                    <a:gd name="T83" fmla="*/ 1562 h 1789"/>
                    <a:gd name="T84" fmla="*/ 1128 w 2126"/>
                    <a:gd name="T85" fmla="*/ 1213 h 1789"/>
                    <a:gd name="T86" fmla="*/ 822 w 2126"/>
                    <a:gd name="T87" fmla="*/ 1091 h 1789"/>
                    <a:gd name="T88" fmla="*/ 1054 w 2126"/>
                    <a:gd name="T89" fmla="*/ 1308 h 1789"/>
                    <a:gd name="T90" fmla="*/ 784 w 2126"/>
                    <a:gd name="T91" fmla="*/ 1503 h 1789"/>
                    <a:gd name="T92" fmla="*/ 714 w 2126"/>
                    <a:gd name="T93" fmla="*/ 1319 h 1789"/>
                    <a:gd name="T94" fmla="*/ 601 w 2126"/>
                    <a:gd name="T95" fmla="*/ 1105 h 1789"/>
                    <a:gd name="T96" fmla="*/ 537 w 2126"/>
                    <a:gd name="T97" fmla="*/ 946 h 1789"/>
                    <a:gd name="T98" fmla="*/ 505 w 2126"/>
                    <a:gd name="T99" fmla="*/ 873 h 1789"/>
                    <a:gd name="T100" fmla="*/ 465 w 2126"/>
                    <a:gd name="T101" fmla="*/ 831 h 1789"/>
                    <a:gd name="T102" fmla="*/ 449 w 2126"/>
                    <a:gd name="T103" fmla="*/ 909 h 1789"/>
                    <a:gd name="T104" fmla="*/ 393 w 2126"/>
                    <a:gd name="T105" fmla="*/ 787 h 1789"/>
                    <a:gd name="T106" fmla="*/ 329 w 2126"/>
                    <a:gd name="T107" fmla="*/ 742 h 1789"/>
                    <a:gd name="T108" fmla="*/ 397 w 2126"/>
                    <a:gd name="T109" fmla="*/ 848 h 1789"/>
                    <a:gd name="T110" fmla="*/ 367 w 2126"/>
                    <a:gd name="T111" fmla="*/ 873 h 1789"/>
                    <a:gd name="T112" fmla="*/ 313 w 2126"/>
                    <a:gd name="T113" fmla="*/ 803 h 1789"/>
                    <a:gd name="T114" fmla="*/ 251 w 2126"/>
                    <a:gd name="T115" fmla="*/ 753 h 1789"/>
                    <a:gd name="T116" fmla="*/ 169 w 2126"/>
                    <a:gd name="T117" fmla="*/ 817 h 1789"/>
                    <a:gd name="T118" fmla="*/ 152 w 2126"/>
                    <a:gd name="T119" fmla="*/ 890 h 1789"/>
                    <a:gd name="T120" fmla="*/ 95 w 2126"/>
                    <a:gd name="T121" fmla="*/ 943 h 1789"/>
                    <a:gd name="T122" fmla="*/ 12 w 2126"/>
                    <a:gd name="T123" fmla="*/ 909 h 178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126" h="1789">
                      <a:moveTo>
                        <a:pt x="0" y="803"/>
                      </a:moveTo>
                      <a:lnTo>
                        <a:pt x="19" y="778"/>
                      </a:lnTo>
                      <a:lnTo>
                        <a:pt x="31" y="759"/>
                      </a:lnTo>
                      <a:lnTo>
                        <a:pt x="56" y="759"/>
                      </a:lnTo>
                      <a:lnTo>
                        <a:pt x="84" y="764"/>
                      </a:lnTo>
                      <a:lnTo>
                        <a:pt x="103" y="753"/>
                      </a:lnTo>
                      <a:lnTo>
                        <a:pt x="124" y="750"/>
                      </a:lnTo>
                      <a:lnTo>
                        <a:pt x="126" y="717"/>
                      </a:lnTo>
                      <a:lnTo>
                        <a:pt x="138" y="695"/>
                      </a:lnTo>
                      <a:lnTo>
                        <a:pt x="109" y="669"/>
                      </a:lnTo>
                      <a:lnTo>
                        <a:pt x="105" y="650"/>
                      </a:lnTo>
                      <a:lnTo>
                        <a:pt x="107" y="622"/>
                      </a:lnTo>
                      <a:lnTo>
                        <a:pt x="128" y="622"/>
                      </a:lnTo>
                      <a:lnTo>
                        <a:pt x="142" y="619"/>
                      </a:lnTo>
                      <a:lnTo>
                        <a:pt x="144" y="622"/>
                      </a:lnTo>
                      <a:lnTo>
                        <a:pt x="159" y="605"/>
                      </a:lnTo>
                      <a:lnTo>
                        <a:pt x="175" y="597"/>
                      </a:lnTo>
                      <a:lnTo>
                        <a:pt x="181" y="597"/>
                      </a:lnTo>
                      <a:lnTo>
                        <a:pt x="191" y="580"/>
                      </a:lnTo>
                      <a:lnTo>
                        <a:pt x="202" y="575"/>
                      </a:lnTo>
                      <a:lnTo>
                        <a:pt x="214" y="544"/>
                      </a:lnTo>
                      <a:lnTo>
                        <a:pt x="222" y="552"/>
                      </a:lnTo>
                      <a:lnTo>
                        <a:pt x="237" y="533"/>
                      </a:lnTo>
                      <a:lnTo>
                        <a:pt x="239" y="533"/>
                      </a:lnTo>
                      <a:lnTo>
                        <a:pt x="259" y="510"/>
                      </a:lnTo>
                      <a:lnTo>
                        <a:pt x="270" y="508"/>
                      </a:lnTo>
                      <a:lnTo>
                        <a:pt x="286" y="508"/>
                      </a:lnTo>
                      <a:lnTo>
                        <a:pt x="296" y="508"/>
                      </a:lnTo>
                      <a:lnTo>
                        <a:pt x="288" y="480"/>
                      </a:lnTo>
                      <a:lnTo>
                        <a:pt x="284" y="457"/>
                      </a:lnTo>
                      <a:lnTo>
                        <a:pt x="280" y="410"/>
                      </a:lnTo>
                      <a:lnTo>
                        <a:pt x="303" y="407"/>
                      </a:lnTo>
                      <a:lnTo>
                        <a:pt x="315" y="399"/>
                      </a:lnTo>
                      <a:lnTo>
                        <a:pt x="309" y="418"/>
                      </a:lnTo>
                      <a:lnTo>
                        <a:pt x="319" y="432"/>
                      </a:lnTo>
                      <a:lnTo>
                        <a:pt x="329" y="449"/>
                      </a:lnTo>
                      <a:lnTo>
                        <a:pt x="334" y="460"/>
                      </a:lnTo>
                      <a:lnTo>
                        <a:pt x="362" y="457"/>
                      </a:lnTo>
                      <a:lnTo>
                        <a:pt x="385" y="416"/>
                      </a:lnTo>
                      <a:lnTo>
                        <a:pt x="402" y="396"/>
                      </a:lnTo>
                      <a:lnTo>
                        <a:pt x="412" y="382"/>
                      </a:lnTo>
                      <a:lnTo>
                        <a:pt x="424" y="365"/>
                      </a:lnTo>
                      <a:lnTo>
                        <a:pt x="435" y="343"/>
                      </a:lnTo>
                      <a:lnTo>
                        <a:pt x="445" y="351"/>
                      </a:lnTo>
                      <a:lnTo>
                        <a:pt x="445" y="338"/>
                      </a:lnTo>
                      <a:lnTo>
                        <a:pt x="451" y="329"/>
                      </a:lnTo>
                      <a:lnTo>
                        <a:pt x="469" y="335"/>
                      </a:lnTo>
                      <a:lnTo>
                        <a:pt x="498" y="371"/>
                      </a:lnTo>
                      <a:lnTo>
                        <a:pt x="492" y="271"/>
                      </a:lnTo>
                      <a:lnTo>
                        <a:pt x="467" y="315"/>
                      </a:lnTo>
                      <a:lnTo>
                        <a:pt x="447" y="312"/>
                      </a:lnTo>
                      <a:lnTo>
                        <a:pt x="441" y="285"/>
                      </a:lnTo>
                      <a:lnTo>
                        <a:pt x="441" y="271"/>
                      </a:lnTo>
                      <a:lnTo>
                        <a:pt x="435" y="262"/>
                      </a:lnTo>
                      <a:lnTo>
                        <a:pt x="451" y="240"/>
                      </a:lnTo>
                      <a:lnTo>
                        <a:pt x="461" y="223"/>
                      </a:lnTo>
                      <a:lnTo>
                        <a:pt x="470" y="218"/>
                      </a:lnTo>
                      <a:lnTo>
                        <a:pt x="478" y="215"/>
                      </a:lnTo>
                      <a:lnTo>
                        <a:pt x="484" y="201"/>
                      </a:lnTo>
                      <a:lnTo>
                        <a:pt x="492" y="198"/>
                      </a:lnTo>
                      <a:lnTo>
                        <a:pt x="502" y="198"/>
                      </a:lnTo>
                      <a:lnTo>
                        <a:pt x="484" y="173"/>
                      </a:lnTo>
                      <a:lnTo>
                        <a:pt x="467" y="179"/>
                      </a:lnTo>
                      <a:lnTo>
                        <a:pt x="455" y="179"/>
                      </a:lnTo>
                      <a:lnTo>
                        <a:pt x="445" y="170"/>
                      </a:lnTo>
                      <a:lnTo>
                        <a:pt x="445" y="187"/>
                      </a:lnTo>
                      <a:lnTo>
                        <a:pt x="435" y="204"/>
                      </a:lnTo>
                      <a:lnTo>
                        <a:pt x="422" y="232"/>
                      </a:lnTo>
                      <a:lnTo>
                        <a:pt x="408" y="243"/>
                      </a:lnTo>
                      <a:lnTo>
                        <a:pt x="399" y="243"/>
                      </a:lnTo>
                      <a:lnTo>
                        <a:pt x="395" y="262"/>
                      </a:lnTo>
                      <a:lnTo>
                        <a:pt x="395" y="271"/>
                      </a:lnTo>
                      <a:lnTo>
                        <a:pt x="387" y="279"/>
                      </a:lnTo>
                      <a:lnTo>
                        <a:pt x="397" y="312"/>
                      </a:lnTo>
                      <a:lnTo>
                        <a:pt x="402" y="329"/>
                      </a:lnTo>
                      <a:lnTo>
                        <a:pt x="391" y="354"/>
                      </a:lnTo>
                      <a:lnTo>
                        <a:pt x="377" y="371"/>
                      </a:lnTo>
                      <a:lnTo>
                        <a:pt x="373" y="396"/>
                      </a:lnTo>
                      <a:lnTo>
                        <a:pt x="366" y="416"/>
                      </a:lnTo>
                      <a:lnTo>
                        <a:pt x="358" y="416"/>
                      </a:lnTo>
                      <a:lnTo>
                        <a:pt x="346" y="418"/>
                      </a:lnTo>
                      <a:lnTo>
                        <a:pt x="334" y="427"/>
                      </a:lnTo>
                      <a:lnTo>
                        <a:pt x="331" y="424"/>
                      </a:lnTo>
                      <a:lnTo>
                        <a:pt x="331" y="410"/>
                      </a:lnTo>
                      <a:lnTo>
                        <a:pt x="329" y="388"/>
                      </a:lnTo>
                      <a:lnTo>
                        <a:pt x="319" y="388"/>
                      </a:lnTo>
                      <a:lnTo>
                        <a:pt x="313" y="374"/>
                      </a:lnTo>
                      <a:lnTo>
                        <a:pt x="315" y="354"/>
                      </a:lnTo>
                      <a:lnTo>
                        <a:pt x="317" y="343"/>
                      </a:lnTo>
                      <a:lnTo>
                        <a:pt x="315" y="338"/>
                      </a:lnTo>
                      <a:lnTo>
                        <a:pt x="307" y="343"/>
                      </a:lnTo>
                      <a:lnTo>
                        <a:pt x="303" y="343"/>
                      </a:lnTo>
                      <a:lnTo>
                        <a:pt x="297" y="340"/>
                      </a:lnTo>
                      <a:lnTo>
                        <a:pt x="294" y="338"/>
                      </a:lnTo>
                      <a:lnTo>
                        <a:pt x="284" y="349"/>
                      </a:lnTo>
                      <a:lnTo>
                        <a:pt x="274" y="363"/>
                      </a:lnTo>
                      <a:lnTo>
                        <a:pt x="264" y="377"/>
                      </a:lnTo>
                      <a:lnTo>
                        <a:pt x="243" y="374"/>
                      </a:lnTo>
                      <a:lnTo>
                        <a:pt x="229" y="371"/>
                      </a:lnTo>
                      <a:lnTo>
                        <a:pt x="220" y="357"/>
                      </a:lnTo>
                      <a:lnTo>
                        <a:pt x="220" y="349"/>
                      </a:lnTo>
                      <a:lnTo>
                        <a:pt x="226" y="338"/>
                      </a:lnTo>
                      <a:lnTo>
                        <a:pt x="233" y="329"/>
                      </a:lnTo>
                      <a:lnTo>
                        <a:pt x="239" y="318"/>
                      </a:lnTo>
                      <a:lnTo>
                        <a:pt x="226" y="324"/>
                      </a:lnTo>
                      <a:lnTo>
                        <a:pt x="220" y="310"/>
                      </a:lnTo>
                      <a:lnTo>
                        <a:pt x="220" y="301"/>
                      </a:lnTo>
                      <a:lnTo>
                        <a:pt x="239" y="298"/>
                      </a:lnTo>
                      <a:lnTo>
                        <a:pt x="257" y="296"/>
                      </a:lnTo>
                      <a:lnTo>
                        <a:pt x="245" y="287"/>
                      </a:lnTo>
                      <a:lnTo>
                        <a:pt x="227" y="290"/>
                      </a:lnTo>
                      <a:lnTo>
                        <a:pt x="227" y="273"/>
                      </a:lnTo>
                      <a:lnTo>
                        <a:pt x="235" y="262"/>
                      </a:lnTo>
                      <a:lnTo>
                        <a:pt x="253" y="251"/>
                      </a:lnTo>
                      <a:lnTo>
                        <a:pt x="259" y="240"/>
                      </a:lnTo>
                      <a:lnTo>
                        <a:pt x="264" y="234"/>
                      </a:lnTo>
                      <a:lnTo>
                        <a:pt x="278" y="232"/>
                      </a:lnTo>
                      <a:lnTo>
                        <a:pt x="290" y="234"/>
                      </a:lnTo>
                      <a:lnTo>
                        <a:pt x="296" y="240"/>
                      </a:lnTo>
                      <a:lnTo>
                        <a:pt x="305" y="232"/>
                      </a:lnTo>
                      <a:lnTo>
                        <a:pt x="296" y="229"/>
                      </a:lnTo>
                      <a:lnTo>
                        <a:pt x="296" y="206"/>
                      </a:lnTo>
                      <a:lnTo>
                        <a:pt x="321" y="181"/>
                      </a:lnTo>
                      <a:lnTo>
                        <a:pt x="334" y="165"/>
                      </a:lnTo>
                      <a:lnTo>
                        <a:pt x="342" y="162"/>
                      </a:lnTo>
                      <a:lnTo>
                        <a:pt x="340" y="153"/>
                      </a:lnTo>
                      <a:lnTo>
                        <a:pt x="352" y="137"/>
                      </a:lnTo>
                      <a:lnTo>
                        <a:pt x="366" y="112"/>
                      </a:lnTo>
                      <a:lnTo>
                        <a:pt x="381" y="100"/>
                      </a:lnTo>
                      <a:lnTo>
                        <a:pt x="369" y="89"/>
                      </a:lnTo>
                      <a:lnTo>
                        <a:pt x="401" y="64"/>
                      </a:lnTo>
                      <a:lnTo>
                        <a:pt x="414" y="67"/>
                      </a:lnTo>
                      <a:lnTo>
                        <a:pt x="412" y="53"/>
                      </a:lnTo>
                      <a:lnTo>
                        <a:pt x="439" y="50"/>
                      </a:lnTo>
                      <a:lnTo>
                        <a:pt x="490" y="6"/>
                      </a:lnTo>
                      <a:lnTo>
                        <a:pt x="498" y="0"/>
                      </a:lnTo>
                      <a:lnTo>
                        <a:pt x="488" y="33"/>
                      </a:lnTo>
                      <a:lnTo>
                        <a:pt x="500" y="17"/>
                      </a:lnTo>
                      <a:lnTo>
                        <a:pt x="513" y="11"/>
                      </a:lnTo>
                      <a:lnTo>
                        <a:pt x="511" y="25"/>
                      </a:lnTo>
                      <a:lnTo>
                        <a:pt x="550" y="8"/>
                      </a:lnTo>
                      <a:lnTo>
                        <a:pt x="568" y="22"/>
                      </a:lnTo>
                      <a:lnTo>
                        <a:pt x="542" y="36"/>
                      </a:lnTo>
                      <a:lnTo>
                        <a:pt x="552" y="53"/>
                      </a:lnTo>
                      <a:lnTo>
                        <a:pt x="589" y="50"/>
                      </a:lnTo>
                      <a:lnTo>
                        <a:pt x="645" y="75"/>
                      </a:lnTo>
                      <a:lnTo>
                        <a:pt x="642" y="103"/>
                      </a:lnTo>
                      <a:lnTo>
                        <a:pt x="618" y="128"/>
                      </a:lnTo>
                      <a:lnTo>
                        <a:pt x="583" y="142"/>
                      </a:lnTo>
                      <a:lnTo>
                        <a:pt x="577" y="170"/>
                      </a:lnTo>
                      <a:lnTo>
                        <a:pt x="579" y="198"/>
                      </a:lnTo>
                      <a:lnTo>
                        <a:pt x="589" y="204"/>
                      </a:lnTo>
                      <a:lnTo>
                        <a:pt x="591" y="218"/>
                      </a:lnTo>
                      <a:lnTo>
                        <a:pt x="595" y="223"/>
                      </a:lnTo>
                      <a:lnTo>
                        <a:pt x="603" y="229"/>
                      </a:lnTo>
                      <a:lnTo>
                        <a:pt x="605" y="245"/>
                      </a:lnTo>
                      <a:lnTo>
                        <a:pt x="616" y="265"/>
                      </a:lnTo>
                      <a:lnTo>
                        <a:pt x="616" y="273"/>
                      </a:lnTo>
                      <a:lnTo>
                        <a:pt x="628" y="273"/>
                      </a:lnTo>
                      <a:lnTo>
                        <a:pt x="632" y="279"/>
                      </a:lnTo>
                      <a:lnTo>
                        <a:pt x="642" y="285"/>
                      </a:lnTo>
                      <a:lnTo>
                        <a:pt x="647" y="276"/>
                      </a:lnTo>
                      <a:lnTo>
                        <a:pt x="653" y="262"/>
                      </a:lnTo>
                      <a:lnTo>
                        <a:pt x="657" y="254"/>
                      </a:lnTo>
                      <a:lnTo>
                        <a:pt x="667" y="259"/>
                      </a:lnTo>
                      <a:lnTo>
                        <a:pt x="679" y="240"/>
                      </a:lnTo>
                      <a:lnTo>
                        <a:pt x="679" y="226"/>
                      </a:lnTo>
                      <a:lnTo>
                        <a:pt x="682" y="215"/>
                      </a:lnTo>
                      <a:lnTo>
                        <a:pt x="684" y="206"/>
                      </a:lnTo>
                      <a:lnTo>
                        <a:pt x="708" y="198"/>
                      </a:lnTo>
                      <a:lnTo>
                        <a:pt x="727" y="190"/>
                      </a:lnTo>
                      <a:lnTo>
                        <a:pt x="752" y="179"/>
                      </a:lnTo>
                      <a:lnTo>
                        <a:pt x="782" y="187"/>
                      </a:lnTo>
                      <a:lnTo>
                        <a:pt x="811" y="187"/>
                      </a:lnTo>
                      <a:lnTo>
                        <a:pt x="859" y="187"/>
                      </a:lnTo>
                      <a:lnTo>
                        <a:pt x="867" y="120"/>
                      </a:lnTo>
                      <a:lnTo>
                        <a:pt x="894" y="123"/>
                      </a:lnTo>
                      <a:lnTo>
                        <a:pt x="914" y="173"/>
                      </a:lnTo>
                      <a:lnTo>
                        <a:pt x="918" y="131"/>
                      </a:lnTo>
                      <a:lnTo>
                        <a:pt x="1007" y="8"/>
                      </a:lnTo>
                      <a:lnTo>
                        <a:pt x="1042" y="8"/>
                      </a:lnTo>
                      <a:lnTo>
                        <a:pt x="1073" y="33"/>
                      </a:lnTo>
                      <a:lnTo>
                        <a:pt x="1114" y="31"/>
                      </a:lnTo>
                      <a:lnTo>
                        <a:pt x="1168" y="75"/>
                      </a:lnTo>
                      <a:lnTo>
                        <a:pt x="1231" y="100"/>
                      </a:lnTo>
                      <a:lnTo>
                        <a:pt x="1275" y="95"/>
                      </a:lnTo>
                      <a:lnTo>
                        <a:pt x="1334" y="123"/>
                      </a:lnTo>
                      <a:lnTo>
                        <a:pt x="1382" y="123"/>
                      </a:lnTo>
                      <a:lnTo>
                        <a:pt x="1406" y="103"/>
                      </a:lnTo>
                      <a:lnTo>
                        <a:pt x="1460" y="103"/>
                      </a:lnTo>
                      <a:lnTo>
                        <a:pt x="1489" y="126"/>
                      </a:lnTo>
                      <a:lnTo>
                        <a:pt x="1563" y="126"/>
                      </a:lnTo>
                      <a:lnTo>
                        <a:pt x="1625" y="162"/>
                      </a:lnTo>
                      <a:lnTo>
                        <a:pt x="1736" y="156"/>
                      </a:lnTo>
                      <a:lnTo>
                        <a:pt x="1917" y="173"/>
                      </a:lnTo>
                      <a:lnTo>
                        <a:pt x="2004" y="226"/>
                      </a:lnTo>
                      <a:lnTo>
                        <a:pt x="2078" y="259"/>
                      </a:lnTo>
                      <a:lnTo>
                        <a:pt x="2125" y="287"/>
                      </a:lnTo>
                      <a:lnTo>
                        <a:pt x="2111" y="296"/>
                      </a:lnTo>
                      <a:lnTo>
                        <a:pt x="2078" y="273"/>
                      </a:lnTo>
                      <a:lnTo>
                        <a:pt x="2003" y="265"/>
                      </a:lnTo>
                      <a:lnTo>
                        <a:pt x="2024" y="287"/>
                      </a:lnTo>
                      <a:lnTo>
                        <a:pt x="2057" y="298"/>
                      </a:lnTo>
                      <a:lnTo>
                        <a:pt x="2047" y="335"/>
                      </a:lnTo>
                      <a:lnTo>
                        <a:pt x="2012" y="357"/>
                      </a:lnTo>
                      <a:lnTo>
                        <a:pt x="2001" y="393"/>
                      </a:lnTo>
                      <a:lnTo>
                        <a:pt x="2047" y="427"/>
                      </a:lnTo>
                      <a:lnTo>
                        <a:pt x="2080" y="471"/>
                      </a:lnTo>
                      <a:lnTo>
                        <a:pt x="2098" y="536"/>
                      </a:lnTo>
                      <a:lnTo>
                        <a:pt x="2076" y="541"/>
                      </a:lnTo>
                      <a:lnTo>
                        <a:pt x="2030" y="522"/>
                      </a:lnTo>
                      <a:lnTo>
                        <a:pt x="1981" y="474"/>
                      </a:lnTo>
                      <a:lnTo>
                        <a:pt x="1962" y="449"/>
                      </a:lnTo>
                      <a:lnTo>
                        <a:pt x="1950" y="416"/>
                      </a:lnTo>
                      <a:lnTo>
                        <a:pt x="1938" y="365"/>
                      </a:lnTo>
                      <a:lnTo>
                        <a:pt x="1919" y="349"/>
                      </a:lnTo>
                      <a:lnTo>
                        <a:pt x="1901" y="346"/>
                      </a:lnTo>
                      <a:lnTo>
                        <a:pt x="1886" y="351"/>
                      </a:lnTo>
                      <a:lnTo>
                        <a:pt x="1903" y="391"/>
                      </a:lnTo>
                      <a:lnTo>
                        <a:pt x="1857" y="396"/>
                      </a:lnTo>
                      <a:lnTo>
                        <a:pt x="1835" y="377"/>
                      </a:lnTo>
                      <a:lnTo>
                        <a:pt x="1794" y="388"/>
                      </a:lnTo>
                      <a:lnTo>
                        <a:pt x="1763" y="418"/>
                      </a:lnTo>
                      <a:lnTo>
                        <a:pt x="1763" y="435"/>
                      </a:lnTo>
                      <a:lnTo>
                        <a:pt x="1775" y="463"/>
                      </a:lnTo>
                      <a:lnTo>
                        <a:pt x="1824" y="471"/>
                      </a:lnTo>
                      <a:lnTo>
                        <a:pt x="1863" y="505"/>
                      </a:lnTo>
                      <a:lnTo>
                        <a:pt x="1929" y="597"/>
                      </a:lnTo>
                      <a:lnTo>
                        <a:pt x="1956" y="658"/>
                      </a:lnTo>
                      <a:lnTo>
                        <a:pt x="1960" y="722"/>
                      </a:lnTo>
                      <a:lnTo>
                        <a:pt x="1954" y="775"/>
                      </a:lnTo>
                      <a:lnTo>
                        <a:pt x="1938" y="775"/>
                      </a:lnTo>
                      <a:lnTo>
                        <a:pt x="1921" y="756"/>
                      </a:lnTo>
                      <a:lnTo>
                        <a:pt x="1896" y="781"/>
                      </a:lnTo>
                      <a:lnTo>
                        <a:pt x="1870" y="803"/>
                      </a:lnTo>
                      <a:lnTo>
                        <a:pt x="1866" y="840"/>
                      </a:lnTo>
                      <a:lnTo>
                        <a:pt x="1894" y="884"/>
                      </a:lnTo>
                      <a:lnTo>
                        <a:pt x="1876" y="920"/>
                      </a:lnTo>
                      <a:lnTo>
                        <a:pt x="1870" y="982"/>
                      </a:lnTo>
                      <a:lnTo>
                        <a:pt x="1903" y="1021"/>
                      </a:lnTo>
                      <a:lnTo>
                        <a:pt x="1940" y="1032"/>
                      </a:lnTo>
                      <a:lnTo>
                        <a:pt x="1979" y="1074"/>
                      </a:lnTo>
                      <a:lnTo>
                        <a:pt x="2012" y="1130"/>
                      </a:lnTo>
                      <a:lnTo>
                        <a:pt x="2014" y="1213"/>
                      </a:lnTo>
                      <a:lnTo>
                        <a:pt x="2003" y="1252"/>
                      </a:lnTo>
                      <a:lnTo>
                        <a:pt x="1968" y="1286"/>
                      </a:lnTo>
                      <a:lnTo>
                        <a:pt x="1925" y="1303"/>
                      </a:lnTo>
                      <a:lnTo>
                        <a:pt x="1898" y="1328"/>
                      </a:lnTo>
                      <a:lnTo>
                        <a:pt x="1882" y="1314"/>
                      </a:lnTo>
                      <a:lnTo>
                        <a:pt x="1868" y="1328"/>
                      </a:lnTo>
                      <a:lnTo>
                        <a:pt x="1864" y="1389"/>
                      </a:lnTo>
                      <a:lnTo>
                        <a:pt x="1874" y="1425"/>
                      </a:lnTo>
                      <a:lnTo>
                        <a:pt x="1917" y="1467"/>
                      </a:lnTo>
                      <a:lnTo>
                        <a:pt x="1934" y="1509"/>
                      </a:lnTo>
                      <a:lnTo>
                        <a:pt x="1948" y="1531"/>
                      </a:lnTo>
                      <a:lnTo>
                        <a:pt x="1944" y="1576"/>
                      </a:lnTo>
                      <a:lnTo>
                        <a:pt x="1917" y="1612"/>
                      </a:lnTo>
                      <a:lnTo>
                        <a:pt x="1888" y="1612"/>
                      </a:lnTo>
                      <a:lnTo>
                        <a:pt x="1841" y="1559"/>
                      </a:lnTo>
                      <a:lnTo>
                        <a:pt x="1808" y="1540"/>
                      </a:lnTo>
                      <a:lnTo>
                        <a:pt x="1794" y="1529"/>
                      </a:lnTo>
                      <a:lnTo>
                        <a:pt x="1781" y="1556"/>
                      </a:lnTo>
                      <a:lnTo>
                        <a:pt x="1785" y="1596"/>
                      </a:lnTo>
                      <a:lnTo>
                        <a:pt x="1796" y="1626"/>
                      </a:lnTo>
                      <a:lnTo>
                        <a:pt x="1804" y="1674"/>
                      </a:lnTo>
                      <a:lnTo>
                        <a:pt x="1833" y="1690"/>
                      </a:lnTo>
                      <a:lnTo>
                        <a:pt x="1824" y="1715"/>
                      </a:lnTo>
                      <a:lnTo>
                        <a:pt x="1826" y="1752"/>
                      </a:lnTo>
                      <a:lnTo>
                        <a:pt x="1835" y="1788"/>
                      </a:lnTo>
                      <a:lnTo>
                        <a:pt x="1816" y="1785"/>
                      </a:lnTo>
                      <a:lnTo>
                        <a:pt x="1794" y="1743"/>
                      </a:lnTo>
                      <a:lnTo>
                        <a:pt x="1796" y="1699"/>
                      </a:lnTo>
                      <a:lnTo>
                        <a:pt x="1789" y="1685"/>
                      </a:lnTo>
                      <a:lnTo>
                        <a:pt x="1781" y="1635"/>
                      </a:lnTo>
                      <a:lnTo>
                        <a:pt x="1771" y="1621"/>
                      </a:lnTo>
                      <a:lnTo>
                        <a:pt x="1767" y="1551"/>
                      </a:lnTo>
                      <a:lnTo>
                        <a:pt x="1754" y="1509"/>
                      </a:lnTo>
                      <a:lnTo>
                        <a:pt x="1730" y="1470"/>
                      </a:lnTo>
                      <a:lnTo>
                        <a:pt x="1688" y="1448"/>
                      </a:lnTo>
                      <a:lnTo>
                        <a:pt x="1658" y="1411"/>
                      </a:lnTo>
                      <a:lnTo>
                        <a:pt x="1647" y="1384"/>
                      </a:lnTo>
                      <a:lnTo>
                        <a:pt x="1625" y="1353"/>
                      </a:lnTo>
                      <a:lnTo>
                        <a:pt x="1592" y="1283"/>
                      </a:lnTo>
                      <a:lnTo>
                        <a:pt x="1563" y="1289"/>
                      </a:lnTo>
                      <a:lnTo>
                        <a:pt x="1524" y="1322"/>
                      </a:lnTo>
                      <a:lnTo>
                        <a:pt x="1507" y="1350"/>
                      </a:lnTo>
                      <a:lnTo>
                        <a:pt x="1472" y="1403"/>
                      </a:lnTo>
                      <a:lnTo>
                        <a:pt x="1446" y="1459"/>
                      </a:lnTo>
                      <a:lnTo>
                        <a:pt x="1437" y="1478"/>
                      </a:lnTo>
                      <a:lnTo>
                        <a:pt x="1446" y="1543"/>
                      </a:lnTo>
                      <a:lnTo>
                        <a:pt x="1445" y="1607"/>
                      </a:lnTo>
                      <a:lnTo>
                        <a:pt x="1413" y="1651"/>
                      </a:lnTo>
                      <a:lnTo>
                        <a:pt x="1396" y="1654"/>
                      </a:lnTo>
                      <a:lnTo>
                        <a:pt x="1359" y="1562"/>
                      </a:lnTo>
                      <a:lnTo>
                        <a:pt x="1330" y="1498"/>
                      </a:lnTo>
                      <a:lnTo>
                        <a:pt x="1272" y="1375"/>
                      </a:lnTo>
                      <a:lnTo>
                        <a:pt x="1270" y="1328"/>
                      </a:lnTo>
                      <a:lnTo>
                        <a:pt x="1256" y="1305"/>
                      </a:lnTo>
                      <a:lnTo>
                        <a:pt x="1246" y="1336"/>
                      </a:lnTo>
                      <a:lnTo>
                        <a:pt x="1196" y="1266"/>
                      </a:lnTo>
                      <a:lnTo>
                        <a:pt x="1128" y="1213"/>
                      </a:lnTo>
                      <a:lnTo>
                        <a:pt x="1085" y="1225"/>
                      </a:lnTo>
                      <a:lnTo>
                        <a:pt x="1023" y="1219"/>
                      </a:lnTo>
                      <a:lnTo>
                        <a:pt x="993" y="1180"/>
                      </a:lnTo>
                      <a:lnTo>
                        <a:pt x="960" y="1185"/>
                      </a:lnTo>
                      <a:lnTo>
                        <a:pt x="914" y="1169"/>
                      </a:lnTo>
                      <a:lnTo>
                        <a:pt x="817" y="1038"/>
                      </a:lnTo>
                      <a:lnTo>
                        <a:pt x="822" y="1091"/>
                      </a:lnTo>
                      <a:lnTo>
                        <a:pt x="852" y="1166"/>
                      </a:lnTo>
                      <a:lnTo>
                        <a:pt x="885" y="1219"/>
                      </a:lnTo>
                      <a:lnTo>
                        <a:pt x="920" y="1247"/>
                      </a:lnTo>
                      <a:lnTo>
                        <a:pt x="958" y="1225"/>
                      </a:lnTo>
                      <a:lnTo>
                        <a:pt x="990" y="1225"/>
                      </a:lnTo>
                      <a:lnTo>
                        <a:pt x="1030" y="1272"/>
                      </a:lnTo>
                      <a:lnTo>
                        <a:pt x="1054" y="1308"/>
                      </a:lnTo>
                      <a:lnTo>
                        <a:pt x="1050" y="1331"/>
                      </a:lnTo>
                      <a:lnTo>
                        <a:pt x="980" y="1434"/>
                      </a:lnTo>
                      <a:lnTo>
                        <a:pt x="933" y="1473"/>
                      </a:lnTo>
                      <a:lnTo>
                        <a:pt x="836" y="1523"/>
                      </a:lnTo>
                      <a:lnTo>
                        <a:pt x="807" y="1540"/>
                      </a:lnTo>
                      <a:lnTo>
                        <a:pt x="789" y="1523"/>
                      </a:lnTo>
                      <a:lnTo>
                        <a:pt x="784" y="1503"/>
                      </a:lnTo>
                      <a:lnTo>
                        <a:pt x="782" y="1473"/>
                      </a:lnTo>
                      <a:lnTo>
                        <a:pt x="774" y="1442"/>
                      </a:lnTo>
                      <a:lnTo>
                        <a:pt x="760" y="1417"/>
                      </a:lnTo>
                      <a:lnTo>
                        <a:pt x="749" y="1395"/>
                      </a:lnTo>
                      <a:lnTo>
                        <a:pt x="731" y="1364"/>
                      </a:lnTo>
                      <a:lnTo>
                        <a:pt x="721" y="1344"/>
                      </a:lnTo>
                      <a:lnTo>
                        <a:pt x="714" y="1319"/>
                      </a:lnTo>
                      <a:lnTo>
                        <a:pt x="700" y="1297"/>
                      </a:lnTo>
                      <a:lnTo>
                        <a:pt x="679" y="1241"/>
                      </a:lnTo>
                      <a:lnTo>
                        <a:pt x="667" y="1219"/>
                      </a:lnTo>
                      <a:lnTo>
                        <a:pt x="651" y="1188"/>
                      </a:lnTo>
                      <a:lnTo>
                        <a:pt x="626" y="1146"/>
                      </a:lnTo>
                      <a:lnTo>
                        <a:pt x="612" y="1121"/>
                      </a:lnTo>
                      <a:lnTo>
                        <a:pt x="601" y="1105"/>
                      </a:lnTo>
                      <a:lnTo>
                        <a:pt x="587" y="1068"/>
                      </a:lnTo>
                      <a:lnTo>
                        <a:pt x="628" y="1035"/>
                      </a:lnTo>
                      <a:lnTo>
                        <a:pt x="645" y="962"/>
                      </a:lnTo>
                      <a:lnTo>
                        <a:pt x="607" y="943"/>
                      </a:lnTo>
                      <a:lnTo>
                        <a:pt x="554" y="954"/>
                      </a:lnTo>
                      <a:lnTo>
                        <a:pt x="542" y="946"/>
                      </a:lnTo>
                      <a:lnTo>
                        <a:pt x="537" y="946"/>
                      </a:lnTo>
                      <a:lnTo>
                        <a:pt x="529" y="946"/>
                      </a:lnTo>
                      <a:lnTo>
                        <a:pt x="523" y="946"/>
                      </a:lnTo>
                      <a:lnTo>
                        <a:pt x="521" y="932"/>
                      </a:lnTo>
                      <a:lnTo>
                        <a:pt x="517" y="920"/>
                      </a:lnTo>
                      <a:lnTo>
                        <a:pt x="517" y="898"/>
                      </a:lnTo>
                      <a:lnTo>
                        <a:pt x="507" y="887"/>
                      </a:lnTo>
                      <a:lnTo>
                        <a:pt x="505" y="873"/>
                      </a:lnTo>
                      <a:lnTo>
                        <a:pt x="500" y="870"/>
                      </a:lnTo>
                      <a:lnTo>
                        <a:pt x="494" y="859"/>
                      </a:lnTo>
                      <a:lnTo>
                        <a:pt x="492" y="848"/>
                      </a:lnTo>
                      <a:lnTo>
                        <a:pt x="488" y="837"/>
                      </a:lnTo>
                      <a:lnTo>
                        <a:pt x="484" y="831"/>
                      </a:lnTo>
                      <a:lnTo>
                        <a:pt x="472" y="831"/>
                      </a:lnTo>
                      <a:lnTo>
                        <a:pt x="465" y="831"/>
                      </a:lnTo>
                      <a:lnTo>
                        <a:pt x="461" y="831"/>
                      </a:lnTo>
                      <a:lnTo>
                        <a:pt x="459" y="845"/>
                      </a:lnTo>
                      <a:lnTo>
                        <a:pt x="459" y="859"/>
                      </a:lnTo>
                      <a:lnTo>
                        <a:pt x="459" y="876"/>
                      </a:lnTo>
                      <a:lnTo>
                        <a:pt x="459" y="893"/>
                      </a:lnTo>
                      <a:lnTo>
                        <a:pt x="459" y="904"/>
                      </a:lnTo>
                      <a:lnTo>
                        <a:pt x="449" y="909"/>
                      </a:lnTo>
                      <a:lnTo>
                        <a:pt x="441" y="920"/>
                      </a:lnTo>
                      <a:lnTo>
                        <a:pt x="430" y="904"/>
                      </a:lnTo>
                      <a:lnTo>
                        <a:pt x="422" y="881"/>
                      </a:lnTo>
                      <a:lnTo>
                        <a:pt x="424" y="856"/>
                      </a:lnTo>
                      <a:lnTo>
                        <a:pt x="412" y="823"/>
                      </a:lnTo>
                      <a:lnTo>
                        <a:pt x="406" y="801"/>
                      </a:lnTo>
                      <a:lnTo>
                        <a:pt x="393" y="787"/>
                      </a:lnTo>
                      <a:lnTo>
                        <a:pt x="377" y="773"/>
                      </a:lnTo>
                      <a:lnTo>
                        <a:pt x="369" y="753"/>
                      </a:lnTo>
                      <a:lnTo>
                        <a:pt x="364" y="739"/>
                      </a:lnTo>
                      <a:lnTo>
                        <a:pt x="350" y="736"/>
                      </a:lnTo>
                      <a:lnTo>
                        <a:pt x="346" y="728"/>
                      </a:lnTo>
                      <a:lnTo>
                        <a:pt x="336" y="728"/>
                      </a:lnTo>
                      <a:lnTo>
                        <a:pt x="329" y="742"/>
                      </a:lnTo>
                      <a:lnTo>
                        <a:pt x="321" y="753"/>
                      </a:lnTo>
                      <a:lnTo>
                        <a:pt x="338" y="767"/>
                      </a:lnTo>
                      <a:lnTo>
                        <a:pt x="348" y="787"/>
                      </a:lnTo>
                      <a:lnTo>
                        <a:pt x="366" y="812"/>
                      </a:lnTo>
                      <a:lnTo>
                        <a:pt x="373" y="823"/>
                      </a:lnTo>
                      <a:lnTo>
                        <a:pt x="387" y="831"/>
                      </a:lnTo>
                      <a:lnTo>
                        <a:pt x="397" y="848"/>
                      </a:lnTo>
                      <a:lnTo>
                        <a:pt x="385" y="868"/>
                      </a:lnTo>
                      <a:lnTo>
                        <a:pt x="383" y="859"/>
                      </a:lnTo>
                      <a:lnTo>
                        <a:pt x="383" y="848"/>
                      </a:lnTo>
                      <a:lnTo>
                        <a:pt x="377" y="873"/>
                      </a:lnTo>
                      <a:lnTo>
                        <a:pt x="375" y="895"/>
                      </a:lnTo>
                      <a:lnTo>
                        <a:pt x="364" y="901"/>
                      </a:lnTo>
                      <a:lnTo>
                        <a:pt x="367" y="873"/>
                      </a:lnTo>
                      <a:lnTo>
                        <a:pt x="366" y="859"/>
                      </a:lnTo>
                      <a:lnTo>
                        <a:pt x="352" y="851"/>
                      </a:lnTo>
                      <a:lnTo>
                        <a:pt x="346" y="845"/>
                      </a:lnTo>
                      <a:lnTo>
                        <a:pt x="340" y="834"/>
                      </a:lnTo>
                      <a:lnTo>
                        <a:pt x="329" y="828"/>
                      </a:lnTo>
                      <a:lnTo>
                        <a:pt x="321" y="820"/>
                      </a:lnTo>
                      <a:lnTo>
                        <a:pt x="313" y="803"/>
                      </a:lnTo>
                      <a:lnTo>
                        <a:pt x="303" y="795"/>
                      </a:lnTo>
                      <a:lnTo>
                        <a:pt x="297" y="778"/>
                      </a:lnTo>
                      <a:lnTo>
                        <a:pt x="296" y="764"/>
                      </a:lnTo>
                      <a:lnTo>
                        <a:pt x="288" y="759"/>
                      </a:lnTo>
                      <a:lnTo>
                        <a:pt x="280" y="750"/>
                      </a:lnTo>
                      <a:lnTo>
                        <a:pt x="264" y="750"/>
                      </a:lnTo>
                      <a:lnTo>
                        <a:pt x="251" y="753"/>
                      </a:lnTo>
                      <a:lnTo>
                        <a:pt x="235" y="750"/>
                      </a:lnTo>
                      <a:lnTo>
                        <a:pt x="208" y="753"/>
                      </a:lnTo>
                      <a:lnTo>
                        <a:pt x="189" y="756"/>
                      </a:lnTo>
                      <a:lnTo>
                        <a:pt x="183" y="762"/>
                      </a:lnTo>
                      <a:lnTo>
                        <a:pt x="181" y="778"/>
                      </a:lnTo>
                      <a:lnTo>
                        <a:pt x="181" y="798"/>
                      </a:lnTo>
                      <a:lnTo>
                        <a:pt x="169" y="817"/>
                      </a:lnTo>
                      <a:lnTo>
                        <a:pt x="161" y="826"/>
                      </a:lnTo>
                      <a:lnTo>
                        <a:pt x="157" y="831"/>
                      </a:lnTo>
                      <a:lnTo>
                        <a:pt x="152" y="845"/>
                      </a:lnTo>
                      <a:lnTo>
                        <a:pt x="148" y="856"/>
                      </a:lnTo>
                      <a:lnTo>
                        <a:pt x="154" y="865"/>
                      </a:lnTo>
                      <a:lnTo>
                        <a:pt x="154" y="881"/>
                      </a:lnTo>
                      <a:lnTo>
                        <a:pt x="152" y="890"/>
                      </a:lnTo>
                      <a:lnTo>
                        <a:pt x="148" y="901"/>
                      </a:lnTo>
                      <a:lnTo>
                        <a:pt x="138" y="920"/>
                      </a:lnTo>
                      <a:lnTo>
                        <a:pt x="132" y="912"/>
                      </a:lnTo>
                      <a:lnTo>
                        <a:pt x="126" y="918"/>
                      </a:lnTo>
                      <a:lnTo>
                        <a:pt x="119" y="926"/>
                      </a:lnTo>
                      <a:lnTo>
                        <a:pt x="107" y="929"/>
                      </a:lnTo>
                      <a:lnTo>
                        <a:pt x="95" y="943"/>
                      </a:lnTo>
                      <a:lnTo>
                        <a:pt x="84" y="946"/>
                      </a:lnTo>
                      <a:lnTo>
                        <a:pt x="72" y="946"/>
                      </a:lnTo>
                      <a:lnTo>
                        <a:pt x="60" y="946"/>
                      </a:lnTo>
                      <a:lnTo>
                        <a:pt x="35" y="954"/>
                      </a:lnTo>
                      <a:lnTo>
                        <a:pt x="23" y="954"/>
                      </a:lnTo>
                      <a:lnTo>
                        <a:pt x="17" y="934"/>
                      </a:lnTo>
                      <a:lnTo>
                        <a:pt x="12" y="909"/>
                      </a:lnTo>
                      <a:lnTo>
                        <a:pt x="8" y="887"/>
                      </a:lnTo>
                      <a:lnTo>
                        <a:pt x="6" y="865"/>
                      </a:lnTo>
                      <a:lnTo>
                        <a:pt x="6" y="837"/>
                      </a:lnTo>
                      <a:lnTo>
                        <a:pt x="0" y="80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grpSp>
          <p:nvGrpSpPr>
            <p:cNvPr id="1034" name="Group 33">
              <a:extLst>
                <a:ext uri="{FF2B5EF4-FFF2-40B4-BE49-F238E27FC236}">
                  <a16:creationId xmlns:a16="http://schemas.microsoft.com/office/drawing/2014/main" id="{2C2DF8A2-AF4A-42BE-A6CE-F2EB0C06D606}"/>
                </a:ext>
              </a:extLst>
            </p:cNvPr>
            <p:cNvGrpSpPr>
              <a:grpSpLocks/>
            </p:cNvGrpSpPr>
            <p:nvPr/>
          </p:nvGrpSpPr>
          <p:grpSpPr bwMode="auto">
            <a:xfrm>
              <a:off x="92" y="615"/>
              <a:ext cx="1865" cy="3311"/>
              <a:chOff x="92" y="615"/>
              <a:chExt cx="1865" cy="3311"/>
            </a:xfrm>
          </p:grpSpPr>
          <p:sp>
            <p:nvSpPr>
              <p:cNvPr id="1035" name="Freeform 34">
                <a:extLst>
                  <a:ext uri="{FF2B5EF4-FFF2-40B4-BE49-F238E27FC236}">
                    <a16:creationId xmlns:a16="http://schemas.microsoft.com/office/drawing/2014/main" id="{250ED20D-8847-4A1C-A459-40908F70DA65}"/>
                  </a:ext>
                </a:extLst>
              </p:cNvPr>
              <p:cNvSpPr>
                <a:spLocks/>
              </p:cNvSpPr>
              <p:nvPr/>
            </p:nvSpPr>
            <p:spPr bwMode="auto">
              <a:xfrm>
                <a:off x="92" y="761"/>
                <a:ext cx="1262" cy="1550"/>
              </a:xfrm>
              <a:custGeom>
                <a:avLst/>
                <a:gdLst>
                  <a:gd name="T0" fmla="*/ 101 w 1262"/>
                  <a:gd name="T1" fmla="*/ 290 h 1550"/>
                  <a:gd name="T2" fmla="*/ 82 w 1262"/>
                  <a:gd name="T3" fmla="*/ 203 h 1550"/>
                  <a:gd name="T4" fmla="*/ 181 w 1262"/>
                  <a:gd name="T5" fmla="*/ 131 h 1550"/>
                  <a:gd name="T6" fmla="*/ 225 w 1262"/>
                  <a:gd name="T7" fmla="*/ 75 h 1550"/>
                  <a:gd name="T8" fmla="*/ 303 w 1262"/>
                  <a:gd name="T9" fmla="*/ 64 h 1550"/>
                  <a:gd name="T10" fmla="*/ 544 w 1262"/>
                  <a:gd name="T11" fmla="*/ 67 h 1550"/>
                  <a:gd name="T12" fmla="*/ 666 w 1262"/>
                  <a:gd name="T13" fmla="*/ 95 h 1550"/>
                  <a:gd name="T14" fmla="*/ 620 w 1262"/>
                  <a:gd name="T15" fmla="*/ 92 h 1550"/>
                  <a:gd name="T16" fmla="*/ 589 w 1262"/>
                  <a:gd name="T17" fmla="*/ 3 h 1550"/>
                  <a:gd name="T18" fmla="*/ 649 w 1262"/>
                  <a:gd name="T19" fmla="*/ 0 h 1550"/>
                  <a:gd name="T20" fmla="*/ 696 w 1262"/>
                  <a:gd name="T21" fmla="*/ 39 h 1550"/>
                  <a:gd name="T22" fmla="*/ 767 w 1262"/>
                  <a:gd name="T23" fmla="*/ 103 h 1550"/>
                  <a:gd name="T24" fmla="*/ 754 w 1262"/>
                  <a:gd name="T25" fmla="*/ 33 h 1550"/>
                  <a:gd name="T26" fmla="*/ 884 w 1262"/>
                  <a:gd name="T27" fmla="*/ 100 h 1550"/>
                  <a:gd name="T28" fmla="*/ 886 w 1262"/>
                  <a:gd name="T29" fmla="*/ 128 h 1550"/>
                  <a:gd name="T30" fmla="*/ 847 w 1262"/>
                  <a:gd name="T31" fmla="*/ 198 h 1550"/>
                  <a:gd name="T32" fmla="*/ 814 w 1262"/>
                  <a:gd name="T33" fmla="*/ 312 h 1550"/>
                  <a:gd name="T34" fmla="*/ 935 w 1262"/>
                  <a:gd name="T35" fmla="*/ 376 h 1550"/>
                  <a:gd name="T36" fmla="*/ 938 w 1262"/>
                  <a:gd name="T37" fmla="*/ 476 h 1550"/>
                  <a:gd name="T38" fmla="*/ 956 w 1262"/>
                  <a:gd name="T39" fmla="*/ 398 h 1550"/>
                  <a:gd name="T40" fmla="*/ 956 w 1262"/>
                  <a:gd name="T41" fmla="*/ 254 h 1550"/>
                  <a:gd name="T42" fmla="*/ 1043 w 1262"/>
                  <a:gd name="T43" fmla="*/ 293 h 1550"/>
                  <a:gd name="T44" fmla="*/ 1098 w 1262"/>
                  <a:gd name="T45" fmla="*/ 251 h 1550"/>
                  <a:gd name="T46" fmla="*/ 1195 w 1262"/>
                  <a:gd name="T47" fmla="*/ 357 h 1550"/>
                  <a:gd name="T48" fmla="*/ 1261 w 1262"/>
                  <a:gd name="T49" fmla="*/ 449 h 1550"/>
                  <a:gd name="T50" fmla="*/ 1209 w 1262"/>
                  <a:gd name="T51" fmla="*/ 485 h 1550"/>
                  <a:gd name="T52" fmla="*/ 1117 w 1262"/>
                  <a:gd name="T53" fmla="*/ 515 h 1550"/>
                  <a:gd name="T54" fmla="*/ 1181 w 1262"/>
                  <a:gd name="T55" fmla="*/ 535 h 1550"/>
                  <a:gd name="T56" fmla="*/ 1209 w 1262"/>
                  <a:gd name="T57" fmla="*/ 618 h 1550"/>
                  <a:gd name="T58" fmla="*/ 1183 w 1262"/>
                  <a:gd name="T59" fmla="*/ 624 h 1550"/>
                  <a:gd name="T60" fmla="*/ 1146 w 1262"/>
                  <a:gd name="T61" fmla="*/ 657 h 1550"/>
                  <a:gd name="T62" fmla="*/ 1088 w 1262"/>
                  <a:gd name="T63" fmla="*/ 730 h 1550"/>
                  <a:gd name="T64" fmla="*/ 1082 w 1262"/>
                  <a:gd name="T65" fmla="*/ 839 h 1550"/>
                  <a:gd name="T66" fmla="*/ 1020 w 1262"/>
                  <a:gd name="T67" fmla="*/ 1003 h 1550"/>
                  <a:gd name="T68" fmla="*/ 1038 w 1262"/>
                  <a:gd name="T69" fmla="*/ 1142 h 1550"/>
                  <a:gd name="T70" fmla="*/ 1003 w 1262"/>
                  <a:gd name="T71" fmla="*/ 1048 h 1550"/>
                  <a:gd name="T72" fmla="*/ 942 w 1262"/>
                  <a:gd name="T73" fmla="*/ 1006 h 1550"/>
                  <a:gd name="T74" fmla="*/ 890 w 1262"/>
                  <a:gd name="T75" fmla="*/ 1034 h 1550"/>
                  <a:gd name="T76" fmla="*/ 804 w 1262"/>
                  <a:gd name="T77" fmla="*/ 1048 h 1550"/>
                  <a:gd name="T78" fmla="*/ 760 w 1262"/>
                  <a:gd name="T79" fmla="*/ 1151 h 1550"/>
                  <a:gd name="T80" fmla="*/ 859 w 1262"/>
                  <a:gd name="T81" fmla="*/ 1290 h 1550"/>
                  <a:gd name="T82" fmla="*/ 874 w 1262"/>
                  <a:gd name="T83" fmla="*/ 1212 h 1550"/>
                  <a:gd name="T84" fmla="*/ 931 w 1262"/>
                  <a:gd name="T85" fmla="*/ 1268 h 1550"/>
                  <a:gd name="T86" fmla="*/ 962 w 1262"/>
                  <a:gd name="T87" fmla="*/ 1346 h 1550"/>
                  <a:gd name="T88" fmla="*/ 987 w 1262"/>
                  <a:gd name="T89" fmla="*/ 1415 h 1550"/>
                  <a:gd name="T90" fmla="*/ 1045 w 1262"/>
                  <a:gd name="T91" fmla="*/ 1521 h 1550"/>
                  <a:gd name="T92" fmla="*/ 1133 w 1262"/>
                  <a:gd name="T93" fmla="*/ 1518 h 1550"/>
                  <a:gd name="T94" fmla="*/ 1080 w 1262"/>
                  <a:gd name="T95" fmla="*/ 1532 h 1550"/>
                  <a:gd name="T96" fmla="*/ 977 w 1262"/>
                  <a:gd name="T97" fmla="*/ 1516 h 1550"/>
                  <a:gd name="T98" fmla="*/ 905 w 1262"/>
                  <a:gd name="T99" fmla="*/ 1421 h 1550"/>
                  <a:gd name="T100" fmla="*/ 853 w 1262"/>
                  <a:gd name="T101" fmla="*/ 1385 h 1550"/>
                  <a:gd name="T102" fmla="*/ 769 w 1262"/>
                  <a:gd name="T103" fmla="*/ 1340 h 1550"/>
                  <a:gd name="T104" fmla="*/ 622 w 1262"/>
                  <a:gd name="T105" fmla="*/ 1190 h 1550"/>
                  <a:gd name="T106" fmla="*/ 501 w 1262"/>
                  <a:gd name="T107" fmla="*/ 970 h 1550"/>
                  <a:gd name="T108" fmla="*/ 542 w 1262"/>
                  <a:gd name="T109" fmla="*/ 1167 h 1550"/>
                  <a:gd name="T110" fmla="*/ 464 w 1262"/>
                  <a:gd name="T111" fmla="*/ 1031 h 1550"/>
                  <a:gd name="T112" fmla="*/ 392 w 1262"/>
                  <a:gd name="T113" fmla="*/ 763 h 1550"/>
                  <a:gd name="T114" fmla="*/ 400 w 1262"/>
                  <a:gd name="T115" fmla="*/ 568 h 1550"/>
                  <a:gd name="T116" fmla="*/ 375 w 1262"/>
                  <a:gd name="T117" fmla="*/ 418 h 1550"/>
                  <a:gd name="T118" fmla="*/ 354 w 1262"/>
                  <a:gd name="T119" fmla="*/ 329 h 1550"/>
                  <a:gd name="T120" fmla="*/ 305 w 1262"/>
                  <a:gd name="T121" fmla="*/ 276 h 1550"/>
                  <a:gd name="T122" fmla="*/ 202 w 1262"/>
                  <a:gd name="T123" fmla="*/ 290 h 1550"/>
                  <a:gd name="T124" fmla="*/ 124 w 1262"/>
                  <a:gd name="T125" fmla="*/ 345 h 15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62" h="1550">
                    <a:moveTo>
                      <a:pt x="0" y="398"/>
                    </a:moveTo>
                    <a:lnTo>
                      <a:pt x="60" y="345"/>
                    </a:lnTo>
                    <a:lnTo>
                      <a:pt x="95" y="323"/>
                    </a:lnTo>
                    <a:lnTo>
                      <a:pt x="101" y="290"/>
                    </a:lnTo>
                    <a:lnTo>
                      <a:pt x="74" y="270"/>
                    </a:lnTo>
                    <a:lnTo>
                      <a:pt x="72" y="231"/>
                    </a:lnTo>
                    <a:lnTo>
                      <a:pt x="84" y="220"/>
                    </a:lnTo>
                    <a:lnTo>
                      <a:pt x="82" y="203"/>
                    </a:lnTo>
                    <a:lnTo>
                      <a:pt x="128" y="198"/>
                    </a:lnTo>
                    <a:lnTo>
                      <a:pt x="140" y="167"/>
                    </a:lnTo>
                    <a:lnTo>
                      <a:pt x="142" y="139"/>
                    </a:lnTo>
                    <a:lnTo>
                      <a:pt x="181" y="131"/>
                    </a:lnTo>
                    <a:lnTo>
                      <a:pt x="185" y="103"/>
                    </a:lnTo>
                    <a:lnTo>
                      <a:pt x="148" y="95"/>
                    </a:lnTo>
                    <a:lnTo>
                      <a:pt x="165" y="75"/>
                    </a:lnTo>
                    <a:lnTo>
                      <a:pt x="225" y="75"/>
                    </a:lnTo>
                    <a:lnTo>
                      <a:pt x="243" y="53"/>
                    </a:lnTo>
                    <a:lnTo>
                      <a:pt x="268" y="50"/>
                    </a:lnTo>
                    <a:lnTo>
                      <a:pt x="284" y="33"/>
                    </a:lnTo>
                    <a:lnTo>
                      <a:pt x="303" y="64"/>
                    </a:lnTo>
                    <a:lnTo>
                      <a:pt x="379" y="59"/>
                    </a:lnTo>
                    <a:lnTo>
                      <a:pt x="414" y="92"/>
                    </a:lnTo>
                    <a:lnTo>
                      <a:pt x="527" y="84"/>
                    </a:lnTo>
                    <a:lnTo>
                      <a:pt x="544" y="67"/>
                    </a:lnTo>
                    <a:lnTo>
                      <a:pt x="587" y="95"/>
                    </a:lnTo>
                    <a:lnTo>
                      <a:pt x="631" y="120"/>
                    </a:lnTo>
                    <a:lnTo>
                      <a:pt x="653" y="109"/>
                    </a:lnTo>
                    <a:lnTo>
                      <a:pt x="666" y="95"/>
                    </a:lnTo>
                    <a:lnTo>
                      <a:pt x="703" y="103"/>
                    </a:lnTo>
                    <a:lnTo>
                      <a:pt x="678" y="84"/>
                    </a:lnTo>
                    <a:lnTo>
                      <a:pt x="655" y="86"/>
                    </a:lnTo>
                    <a:lnTo>
                      <a:pt x="620" y="92"/>
                    </a:lnTo>
                    <a:lnTo>
                      <a:pt x="602" y="64"/>
                    </a:lnTo>
                    <a:lnTo>
                      <a:pt x="583" y="50"/>
                    </a:lnTo>
                    <a:lnTo>
                      <a:pt x="583" y="28"/>
                    </a:lnTo>
                    <a:lnTo>
                      <a:pt x="589" y="3"/>
                    </a:lnTo>
                    <a:lnTo>
                      <a:pt x="604" y="0"/>
                    </a:lnTo>
                    <a:lnTo>
                      <a:pt x="626" y="22"/>
                    </a:lnTo>
                    <a:lnTo>
                      <a:pt x="631" y="11"/>
                    </a:lnTo>
                    <a:lnTo>
                      <a:pt x="649" y="0"/>
                    </a:lnTo>
                    <a:lnTo>
                      <a:pt x="670" y="17"/>
                    </a:lnTo>
                    <a:lnTo>
                      <a:pt x="682" y="3"/>
                    </a:lnTo>
                    <a:lnTo>
                      <a:pt x="694" y="25"/>
                    </a:lnTo>
                    <a:lnTo>
                      <a:pt x="696" y="39"/>
                    </a:lnTo>
                    <a:lnTo>
                      <a:pt x="727" y="59"/>
                    </a:lnTo>
                    <a:lnTo>
                      <a:pt x="715" y="75"/>
                    </a:lnTo>
                    <a:lnTo>
                      <a:pt x="715" y="98"/>
                    </a:lnTo>
                    <a:lnTo>
                      <a:pt x="767" y="103"/>
                    </a:lnTo>
                    <a:lnTo>
                      <a:pt x="781" y="75"/>
                    </a:lnTo>
                    <a:lnTo>
                      <a:pt x="771" y="61"/>
                    </a:lnTo>
                    <a:lnTo>
                      <a:pt x="748" y="64"/>
                    </a:lnTo>
                    <a:lnTo>
                      <a:pt x="754" y="33"/>
                    </a:lnTo>
                    <a:lnTo>
                      <a:pt x="801" y="50"/>
                    </a:lnTo>
                    <a:lnTo>
                      <a:pt x="810" y="72"/>
                    </a:lnTo>
                    <a:lnTo>
                      <a:pt x="849" y="72"/>
                    </a:lnTo>
                    <a:lnTo>
                      <a:pt x="884" y="100"/>
                    </a:lnTo>
                    <a:lnTo>
                      <a:pt x="903" y="95"/>
                    </a:lnTo>
                    <a:lnTo>
                      <a:pt x="925" y="120"/>
                    </a:lnTo>
                    <a:lnTo>
                      <a:pt x="903" y="153"/>
                    </a:lnTo>
                    <a:lnTo>
                      <a:pt x="886" y="128"/>
                    </a:lnTo>
                    <a:lnTo>
                      <a:pt x="874" y="137"/>
                    </a:lnTo>
                    <a:lnTo>
                      <a:pt x="859" y="156"/>
                    </a:lnTo>
                    <a:lnTo>
                      <a:pt x="834" y="173"/>
                    </a:lnTo>
                    <a:lnTo>
                      <a:pt x="847" y="198"/>
                    </a:lnTo>
                    <a:lnTo>
                      <a:pt x="824" y="201"/>
                    </a:lnTo>
                    <a:lnTo>
                      <a:pt x="804" y="234"/>
                    </a:lnTo>
                    <a:lnTo>
                      <a:pt x="785" y="276"/>
                    </a:lnTo>
                    <a:lnTo>
                      <a:pt x="814" y="312"/>
                    </a:lnTo>
                    <a:lnTo>
                      <a:pt x="837" y="354"/>
                    </a:lnTo>
                    <a:lnTo>
                      <a:pt x="878" y="359"/>
                    </a:lnTo>
                    <a:lnTo>
                      <a:pt x="917" y="354"/>
                    </a:lnTo>
                    <a:lnTo>
                      <a:pt x="935" y="376"/>
                    </a:lnTo>
                    <a:lnTo>
                      <a:pt x="927" y="387"/>
                    </a:lnTo>
                    <a:lnTo>
                      <a:pt x="915" y="410"/>
                    </a:lnTo>
                    <a:lnTo>
                      <a:pt x="933" y="449"/>
                    </a:lnTo>
                    <a:lnTo>
                      <a:pt x="938" y="476"/>
                    </a:lnTo>
                    <a:lnTo>
                      <a:pt x="960" y="490"/>
                    </a:lnTo>
                    <a:lnTo>
                      <a:pt x="989" y="465"/>
                    </a:lnTo>
                    <a:lnTo>
                      <a:pt x="981" y="429"/>
                    </a:lnTo>
                    <a:lnTo>
                      <a:pt x="956" y="398"/>
                    </a:lnTo>
                    <a:lnTo>
                      <a:pt x="985" y="362"/>
                    </a:lnTo>
                    <a:lnTo>
                      <a:pt x="960" y="301"/>
                    </a:lnTo>
                    <a:lnTo>
                      <a:pt x="937" y="276"/>
                    </a:lnTo>
                    <a:lnTo>
                      <a:pt x="956" y="254"/>
                    </a:lnTo>
                    <a:lnTo>
                      <a:pt x="952" y="220"/>
                    </a:lnTo>
                    <a:lnTo>
                      <a:pt x="966" y="201"/>
                    </a:lnTo>
                    <a:lnTo>
                      <a:pt x="989" y="220"/>
                    </a:lnTo>
                    <a:lnTo>
                      <a:pt x="1043" y="293"/>
                    </a:lnTo>
                    <a:lnTo>
                      <a:pt x="1076" y="304"/>
                    </a:lnTo>
                    <a:lnTo>
                      <a:pt x="1086" y="284"/>
                    </a:lnTo>
                    <a:lnTo>
                      <a:pt x="1078" y="245"/>
                    </a:lnTo>
                    <a:lnTo>
                      <a:pt x="1098" y="251"/>
                    </a:lnTo>
                    <a:lnTo>
                      <a:pt x="1131" y="295"/>
                    </a:lnTo>
                    <a:lnTo>
                      <a:pt x="1137" y="320"/>
                    </a:lnTo>
                    <a:lnTo>
                      <a:pt x="1156" y="337"/>
                    </a:lnTo>
                    <a:lnTo>
                      <a:pt x="1195" y="357"/>
                    </a:lnTo>
                    <a:lnTo>
                      <a:pt x="1214" y="393"/>
                    </a:lnTo>
                    <a:lnTo>
                      <a:pt x="1244" y="418"/>
                    </a:lnTo>
                    <a:lnTo>
                      <a:pt x="1259" y="426"/>
                    </a:lnTo>
                    <a:lnTo>
                      <a:pt x="1261" y="449"/>
                    </a:lnTo>
                    <a:lnTo>
                      <a:pt x="1238" y="462"/>
                    </a:lnTo>
                    <a:lnTo>
                      <a:pt x="1224" y="446"/>
                    </a:lnTo>
                    <a:lnTo>
                      <a:pt x="1212" y="449"/>
                    </a:lnTo>
                    <a:lnTo>
                      <a:pt x="1209" y="485"/>
                    </a:lnTo>
                    <a:lnTo>
                      <a:pt x="1189" y="493"/>
                    </a:lnTo>
                    <a:lnTo>
                      <a:pt x="1168" y="474"/>
                    </a:lnTo>
                    <a:lnTo>
                      <a:pt x="1123" y="474"/>
                    </a:lnTo>
                    <a:lnTo>
                      <a:pt x="1117" y="515"/>
                    </a:lnTo>
                    <a:lnTo>
                      <a:pt x="1129" y="540"/>
                    </a:lnTo>
                    <a:lnTo>
                      <a:pt x="1146" y="527"/>
                    </a:lnTo>
                    <a:lnTo>
                      <a:pt x="1164" y="521"/>
                    </a:lnTo>
                    <a:lnTo>
                      <a:pt x="1181" y="535"/>
                    </a:lnTo>
                    <a:lnTo>
                      <a:pt x="1158" y="566"/>
                    </a:lnTo>
                    <a:lnTo>
                      <a:pt x="1181" y="593"/>
                    </a:lnTo>
                    <a:lnTo>
                      <a:pt x="1212" y="602"/>
                    </a:lnTo>
                    <a:lnTo>
                      <a:pt x="1209" y="618"/>
                    </a:lnTo>
                    <a:lnTo>
                      <a:pt x="1197" y="621"/>
                    </a:lnTo>
                    <a:lnTo>
                      <a:pt x="1168" y="716"/>
                    </a:lnTo>
                    <a:lnTo>
                      <a:pt x="1170" y="655"/>
                    </a:lnTo>
                    <a:lnTo>
                      <a:pt x="1183" y="624"/>
                    </a:lnTo>
                    <a:lnTo>
                      <a:pt x="1168" y="610"/>
                    </a:lnTo>
                    <a:lnTo>
                      <a:pt x="1150" y="630"/>
                    </a:lnTo>
                    <a:lnTo>
                      <a:pt x="1160" y="646"/>
                    </a:lnTo>
                    <a:lnTo>
                      <a:pt x="1146" y="657"/>
                    </a:lnTo>
                    <a:lnTo>
                      <a:pt x="1133" y="671"/>
                    </a:lnTo>
                    <a:lnTo>
                      <a:pt x="1135" y="713"/>
                    </a:lnTo>
                    <a:lnTo>
                      <a:pt x="1115" y="727"/>
                    </a:lnTo>
                    <a:lnTo>
                      <a:pt x="1088" y="730"/>
                    </a:lnTo>
                    <a:lnTo>
                      <a:pt x="1098" y="752"/>
                    </a:lnTo>
                    <a:lnTo>
                      <a:pt x="1088" y="777"/>
                    </a:lnTo>
                    <a:lnTo>
                      <a:pt x="1098" y="797"/>
                    </a:lnTo>
                    <a:lnTo>
                      <a:pt x="1082" y="839"/>
                    </a:lnTo>
                    <a:lnTo>
                      <a:pt x="1076" y="878"/>
                    </a:lnTo>
                    <a:lnTo>
                      <a:pt x="1053" y="900"/>
                    </a:lnTo>
                    <a:lnTo>
                      <a:pt x="1024" y="961"/>
                    </a:lnTo>
                    <a:lnTo>
                      <a:pt x="1020" y="1003"/>
                    </a:lnTo>
                    <a:lnTo>
                      <a:pt x="1030" y="1036"/>
                    </a:lnTo>
                    <a:lnTo>
                      <a:pt x="1043" y="1078"/>
                    </a:lnTo>
                    <a:lnTo>
                      <a:pt x="1051" y="1123"/>
                    </a:lnTo>
                    <a:lnTo>
                      <a:pt x="1038" y="1142"/>
                    </a:lnTo>
                    <a:lnTo>
                      <a:pt x="1020" y="1128"/>
                    </a:lnTo>
                    <a:lnTo>
                      <a:pt x="1024" y="1106"/>
                    </a:lnTo>
                    <a:lnTo>
                      <a:pt x="1014" y="1056"/>
                    </a:lnTo>
                    <a:lnTo>
                      <a:pt x="1003" y="1048"/>
                    </a:lnTo>
                    <a:lnTo>
                      <a:pt x="995" y="1017"/>
                    </a:lnTo>
                    <a:lnTo>
                      <a:pt x="979" y="1017"/>
                    </a:lnTo>
                    <a:lnTo>
                      <a:pt x="962" y="1000"/>
                    </a:lnTo>
                    <a:lnTo>
                      <a:pt x="942" y="1006"/>
                    </a:lnTo>
                    <a:lnTo>
                      <a:pt x="925" y="995"/>
                    </a:lnTo>
                    <a:lnTo>
                      <a:pt x="903" y="1009"/>
                    </a:lnTo>
                    <a:lnTo>
                      <a:pt x="865" y="997"/>
                    </a:lnTo>
                    <a:lnTo>
                      <a:pt x="890" y="1034"/>
                    </a:lnTo>
                    <a:lnTo>
                      <a:pt x="859" y="1031"/>
                    </a:lnTo>
                    <a:lnTo>
                      <a:pt x="837" y="1003"/>
                    </a:lnTo>
                    <a:lnTo>
                      <a:pt x="799" y="1003"/>
                    </a:lnTo>
                    <a:lnTo>
                      <a:pt x="804" y="1048"/>
                    </a:lnTo>
                    <a:lnTo>
                      <a:pt x="775" y="1034"/>
                    </a:lnTo>
                    <a:lnTo>
                      <a:pt x="760" y="1078"/>
                    </a:lnTo>
                    <a:lnTo>
                      <a:pt x="771" y="1098"/>
                    </a:lnTo>
                    <a:lnTo>
                      <a:pt x="760" y="1151"/>
                    </a:lnTo>
                    <a:lnTo>
                      <a:pt x="773" y="1212"/>
                    </a:lnTo>
                    <a:lnTo>
                      <a:pt x="789" y="1254"/>
                    </a:lnTo>
                    <a:lnTo>
                      <a:pt x="806" y="1293"/>
                    </a:lnTo>
                    <a:lnTo>
                      <a:pt x="859" y="1290"/>
                    </a:lnTo>
                    <a:lnTo>
                      <a:pt x="880" y="1282"/>
                    </a:lnTo>
                    <a:lnTo>
                      <a:pt x="884" y="1254"/>
                    </a:lnTo>
                    <a:lnTo>
                      <a:pt x="872" y="1231"/>
                    </a:lnTo>
                    <a:lnTo>
                      <a:pt x="874" y="1212"/>
                    </a:lnTo>
                    <a:lnTo>
                      <a:pt x="907" y="1217"/>
                    </a:lnTo>
                    <a:lnTo>
                      <a:pt x="940" y="1206"/>
                    </a:lnTo>
                    <a:lnTo>
                      <a:pt x="940" y="1231"/>
                    </a:lnTo>
                    <a:lnTo>
                      <a:pt x="931" y="1268"/>
                    </a:lnTo>
                    <a:lnTo>
                      <a:pt x="915" y="1295"/>
                    </a:lnTo>
                    <a:lnTo>
                      <a:pt x="911" y="1334"/>
                    </a:lnTo>
                    <a:lnTo>
                      <a:pt x="933" y="1351"/>
                    </a:lnTo>
                    <a:lnTo>
                      <a:pt x="962" y="1346"/>
                    </a:lnTo>
                    <a:lnTo>
                      <a:pt x="979" y="1360"/>
                    </a:lnTo>
                    <a:lnTo>
                      <a:pt x="995" y="1354"/>
                    </a:lnTo>
                    <a:lnTo>
                      <a:pt x="1001" y="1379"/>
                    </a:lnTo>
                    <a:lnTo>
                      <a:pt x="987" y="1415"/>
                    </a:lnTo>
                    <a:lnTo>
                      <a:pt x="999" y="1438"/>
                    </a:lnTo>
                    <a:lnTo>
                      <a:pt x="1001" y="1482"/>
                    </a:lnTo>
                    <a:lnTo>
                      <a:pt x="1020" y="1513"/>
                    </a:lnTo>
                    <a:lnTo>
                      <a:pt x="1045" y="1521"/>
                    </a:lnTo>
                    <a:lnTo>
                      <a:pt x="1063" y="1513"/>
                    </a:lnTo>
                    <a:lnTo>
                      <a:pt x="1071" y="1516"/>
                    </a:lnTo>
                    <a:lnTo>
                      <a:pt x="1104" y="1516"/>
                    </a:lnTo>
                    <a:lnTo>
                      <a:pt x="1133" y="1518"/>
                    </a:lnTo>
                    <a:lnTo>
                      <a:pt x="1141" y="1499"/>
                    </a:lnTo>
                    <a:lnTo>
                      <a:pt x="1115" y="1532"/>
                    </a:lnTo>
                    <a:lnTo>
                      <a:pt x="1098" y="1529"/>
                    </a:lnTo>
                    <a:lnTo>
                      <a:pt x="1080" y="1532"/>
                    </a:lnTo>
                    <a:lnTo>
                      <a:pt x="1045" y="1549"/>
                    </a:lnTo>
                    <a:lnTo>
                      <a:pt x="1016" y="1527"/>
                    </a:lnTo>
                    <a:lnTo>
                      <a:pt x="989" y="1513"/>
                    </a:lnTo>
                    <a:lnTo>
                      <a:pt x="977" y="1516"/>
                    </a:lnTo>
                    <a:lnTo>
                      <a:pt x="979" y="1496"/>
                    </a:lnTo>
                    <a:lnTo>
                      <a:pt x="977" y="1465"/>
                    </a:lnTo>
                    <a:lnTo>
                      <a:pt x="954" y="1438"/>
                    </a:lnTo>
                    <a:lnTo>
                      <a:pt x="905" y="1421"/>
                    </a:lnTo>
                    <a:lnTo>
                      <a:pt x="898" y="1410"/>
                    </a:lnTo>
                    <a:lnTo>
                      <a:pt x="884" y="1412"/>
                    </a:lnTo>
                    <a:lnTo>
                      <a:pt x="870" y="1399"/>
                    </a:lnTo>
                    <a:lnTo>
                      <a:pt x="853" y="1385"/>
                    </a:lnTo>
                    <a:lnTo>
                      <a:pt x="830" y="1346"/>
                    </a:lnTo>
                    <a:lnTo>
                      <a:pt x="802" y="1334"/>
                    </a:lnTo>
                    <a:lnTo>
                      <a:pt x="787" y="1360"/>
                    </a:lnTo>
                    <a:lnTo>
                      <a:pt x="769" y="1340"/>
                    </a:lnTo>
                    <a:lnTo>
                      <a:pt x="748" y="1340"/>
                    </a:lnTo>
                    <a:lnTo>
                      <a:pt x="705" y="1326"/>
                    </a:lnTo>
                    <a:lnTo>
                      <a:pt x="628" y="1259"/>
                    </a:lnTo>
                    <a:lnTo>
                      <a:pt x="622" y="1190"/>
                    </a:lnTo>
                    <a:lnTo>
                      <a:pt x="614" y="1162"/>
                    </a:lnTo>
                    <a:lnTo>
                      <a:pt x="600" y="1142"/>
                    </a:lnTo>
                    <a:lnTo>
                      <a:pt x="583" y="1103"/>
                    </a:lnTo>
                    <a:lnTo>
                      <a:pt x="501" y="970"/>
                    </a:lnTo>
                    <a:lnTo>
                      <a:pt x="501" y="1020"/>
                    </a:lnTo>
                    <a:lnTo>
                      <a:pt x="552" y="1109"/>
                    </a:lnTo>
                    <a:lnTo>
                      <a:pt x="573" y="1184"/>
                    </a:lnTo>
                    <a:lnTo>
                      <a:pt x="542" y="1167"/>
                    </a:lnTo>
                    <a:lnTo>
                      <a:pt x="536" y="1123"/>
                    </a:lnTo>
                    <a:lnTo>
                      <a:pt x="495" y="1095"/>
                    </a:lnTo>
                    <a:lnTo>
                      <a:pt x="519" y="1078"/>
                    </a:lnTo>
                    <a:lnTo>
                      <a:pt x="464" y="1031"/>
                    </a:lnTo>
                    <a:lnTo>
                      <a:pt x="486" y="1003"/>
                    </a:lnTo>
                    <a:lnTo>
                      <a:pt x="466" y="947"/>
                    </a:lnTo>
                    <a:lnTo>
                      <a:pt x="400" y="830"/>
                    </a:lnTo>
                    <a:lnTo>
                      <a:pt x="392" y="763"/>
                    </a:lnTo>
                    <a:lnTo>
                      <a:pt x="396" y="713"/>
                    </a:lnTo>
                    <a:lnTo>
                      <a:pt x="414" y="657"/>
                    </a:lnTo>
                    <a:lnTo>
                      <a:pt x="414" y="602"/>
                    </a:lnTo>
                    <a:lnTo>
                      <a:pt x="400" y="568"/>
                    </a:lnTo>
                    <a:lnTo>
                      <a:pt x="437" y="557"/>
                    </a:lnTo>
                    <a:lnTo>
                      <a:pt x="392" y="490"/>
                    </a:lnTo>
                    <a:lnTo>
                      <a:pt x="394" y="460"/>
                    </a:lnTo>
                    <a:lnTo>
                      <a:pt x="375" y="418"/>
                    </a:lnTo>
                    <a:lnTo>
                      <a:pt x="383" y="393"/>
                    </a:lnTo>
                    <a:lnTo>
                      <a:pt x="369" y="379"/>
                    </a:lnTo>
                    <a:lnTo>
                      <a:pt x="367" y="351"/>
                    </a:lnTo>
                    <a:lnTo>
                      <a:pt x="354" y="329"/>
                    </a:lnTo>
                    <a:lnTo>
                      <a:pt x="369" y="309"/>
                    </a:lnTo>
                    <a:lnTo>
                      <a:pt x="348" y="295"/>
                    </a:lnTo>
                    <a:lnTo>
                      <a:pt x="330" y="315"/>
                    </a:lnTo>
                    <a:lnTo>
                      <a:pt x="305" y="276"/>
                    </a:lnTo>
                    <a:lnTo>
                      <a:pt x="278" y="265"/>
                    </a:lnTo>
                    <a:lnTo>
                      <a:pt x="239" y="265"/>
                    </a:lnTo>
                    <a:lnTo>
                      <a:pt x="214" y="301"/>
                    </a:lnTo>
                    <a:lnTo>
                      <a:pt x="202" y="290"/>
                    </a:lnTo>
                    <a:lnTo>
                      <a:pt x="223" y="242"/>
                    </a:lnTo>
                    <a:lnTo>
                      <a:pt x="204" y="251"/>
                    </a:lnTo>
                    <a:lnTo>
                      <a:pt x="165" y="301"/>
                    </a:lnTo>
                    <a:lnTo>
                      <a:pt x="124" y="345"/>
                    </a:lnTo>
                    <a:lnTo>
                      <a:pt x="87" y="357"/>
                    </a:lnTo>
                    <a:lnTo>
                      <a:pt x="25" y="401"/>
                    </a:lnTo>
                    <a:lnTo>
                      <a:pt x="0" y="398"/>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36" name="Freeform 35">
                <a:extLst>
                  <a:ext uri="{FF2B5EF4-FFF2-40B4-BE49-F238E27FC236}">
                    <a16:creationId xmlns:a16="http://schemas.microsoft.com/office/drawing/2014/main" id="{54572C8F-39E2-41F1-8080-18C4D2E512A2}"/>
                  </a:ext>
                </a:extLst>
              </p:cNvPr>
              <p:cNvSpPr>
                <a:spLocks/>
              </p:cNvSpPr>
              <p:nvPr/>
            </p:nvSpPr>
            <p:spPr bwMode="auto">
              <a:xfrm>
                <a:off x="994" y="615"/>
                <a:ext cx="429" cy="408"/>
              </a:xfrm>
              <a:custGeom>
                <a:avLst/>
                <a:gdLst>
                  <a:gd name="T0" fmla="*/ 0 w 429"/>
                  <a:gd name="T1" fmla="*/ 84 h 408"/>
                  <a:gd name="T2" fmla="*/ 10 w 429"/>
                  <a:gd name="T3" fmla="*/ 53 h 408"/>
                  <a:gd name="T4" fmla="*/ 10 w 429"/>
                  <a:gd name="T5" fmla="*/ 31 h 408"/>
                  <a:gd name="T6" fmla="*/ 25 w 429"/>
                  <a:gd name="T7" fmla="*/ 0 h 408"/>
                  <a:gd name="T8" fmla="*/ 103 w 429"/>
                  <a:gd name="T9" fmla="*/ 20 h 408"/>
                  <a:gd name="T10" fmla="*/ 236 w 429"/>
                  <a:gd name="T11" fmla="*/ 56 h 408"/>
                  <a:gd name="T12" fmla="*/ 289 w 429"/>
                  <a:gd name="T13" fmla="*/ 86 h 408"/>
                  <a:gd name="T14" fmla="*/ 358 w 429"/>
                  <a:gd name="T15" fmla="*/ 114 h 408"/>
                  <a:gd name="T16" fmla="*/ 393 w 429"/>
                  <a:gd name="T17" fmla="*/ 167 h 408"/>
                  <a:gd name="T18" fmla="*/ 428 w 429"/>
                  <a:gd name="T19" fmla="*/ 192 h 408"/>
                  <a:gd name="T20" fmla="*/ 414 w 429"/>
                  <a:gd name="T21" fmla="*/ 212 h 408"/>
                  <a:gd name="T22" fmla="*/ 414 w 429"/>
                  <a:gd name="T23" fmla="*/ 237 h 408"/>
                  <a:gd name="T24" fmla="*/ 401 w 429"/>
                  <a:gd name="T25" fmla="*/ 243 h 408"/>
                  <a:gd name="T26" fmla="*/ 389 w 429"/>
                  <a:gd name="T27" fmla="*/ 265 h 408"/>
                  <a:gd name="T28" fmla="*/ 401 w 429"/>
                  <a:gd name="T29" fmla="*/ 287 h 408"/>
                  <a:gd name="T30" fmla="*/ 399 w 429"/>
                  <a:gd name="T31" fmla="*/ 304 h 408"/>
                  <a:gd name="T32" fmla="*/ 385 w 429"/>
                  <a:gd name="T33" fmla="*/ 326 h 408"/>
                  <a:gd name="T34" fmla="*/ 387 w 429"/>
                  <a:gd name="T35" fmla="*/ 348 h 408"/>
                  <a:gd name="T36" fmla="*/ 411 w 429"/>
                  <a:gd name="T37" fmla="*/ 371 h 408"/>
                  <a:gd name="T38" fmla="*/ 413 w 429"/>
                  <a:gd name="T39" fmla="*/ 393 h 408"/>
                  <a:gd name="T40" fmla="*/ 407 w 429"/>
                  <a:gd name="T41" fmla="*/ 404 h 408"/>
                  <a:gd name="T42" fmla="*/ 383 w 429"/>
                  <a:gd name="T43" fmla="*/ 407 h 408"/>
                  <a:gd name="T44" fmla="*/ 366 w 429"/>
                  <a:gd name="T45" fmla="*/ 396 h 408"/>
                  <a:gd name="T46" fmla="*/ 347 w 429"/>
                  <a:gd name="T47" fmla="*/ 368 h 408"/>
                  <a:gd name="T48" fmla="*/ 339 w 429"/>
                  <a:gd name="T49" fmla="*/ 368 h 408"/>
                  <a:gd name="T50" fmla="*/ 329 w 429"/>
                  <a:gd name="T51" fmla="*/ 357 h 408"/>
                  <a:gd name="T52" fmla="*/ 320 w 429"/>
                  <a:gd name="T53" fmla="*/ 323 h 408"/>
                  <a:gd name="T54" fmla="*/ 308 w 429"/>
                  <a:gd name="T55" fmla="*/ 312 h 408"/>
                  <a:gd name="T56" fmla="*/ 283 w 429"/>
                  <a:gd name="T57" fmla="*/ 295 h 408"/>
                  <a:gd name="T58" fmla="*/ 261 w 429"/>
                  <a:gd name="T59" fmla="*/ 284 h 408"/>
                  <a:gd name="T60" fmla="*/ 230 w 429"/>
                  <a:gd name="T61" fmla="*/ 254 h 408"/>
                  <a:gd name="T62" fmla="*/ 217 w 429"/>
                  <a:gd name="T63" fmla="*/ 231 h 408"/>
                  <a:gd name="T64" fmla="*/ 219 w 429"/>
                  <a:gd name="T65" fmla="*/ 215 h 408"/>
                  <a:gd name="T66" fmla="*/ 232 w 429"/>
                  <a:gd name="T67" fmla="*/ 201 h 408"/>
                  <a:gd name="T68" fmla="*/ 221 w 429"/>
                  <a:gd name="T69" fmla="*/ 184 h 408"/>
                  <a:gd name="T70" fmla="*/ 209 w 429"/>
                  <a:gd name="T71" fmla="*/ 192 h 408"/>
                  <a:gd name="T72" fmla="*/ 190 w 429"/>
                  <a:gd name="T73" fmla="*/ 167 h 408"/>
                  <a:gd name="T74" fmla="*/ 186 w 429"/>
                  <a:gd name="T75" fmla="*/ 181 h 408"/>
                  <a:gd name="T76" fmla="*/ 168 w 429"/>
                  <a:gd name="T77" fmla="*/ 181 h 408"/>
                  <a:gd name="T78" fmla="*/ 165 w 429"/>
                  <a:gd name="T79" fmla="*/ 170 h 408"/>
                  <a:gd name="T80" fmla="*/ 165 w 429"/>
                  <a:gd name="T81" fmla="*/ 151 h 408"/>
                  <a:gd name="T82" fmla="*/ 157 w 429"/>
                  <a:gd name="T83" fmla="*/ 139 h 408"/>
                  <a:gd name="T84" fmla="*/ 145 w 429"/>
                  <a:gd name="T85" fmla="*/ 142 h 408"/>
                  <a:gd name="T86" fmla="*/ 130 w 429"/>
                  <a:gd name="T87" fmla="*/ 112 h 408"/>
                  <a:gd name="T88" fmla="*/ 118 w 429"/>
                  <a:gd name="T89" fmla="*/ 109 h 408"/>
                  <a:gd name="T90" fmla="*/ 101 w 429"/>
                  <a:gd name="T91" fmla="*/ 95 h 408"/>
                  <a:gd name="T92" fmla="*/ 64 w 429"/>
                  <a:gd name="T93" fmla="*/ 98 h 408"/>
                  <a:gd name="T94" fmla="*/ 27 w 429"/>
                  <a:gd name="T95" fmla="*/ 95 h 408"/>
                  <a:gd name="T96" fmla="*/ 0 w 429"/>
                  <a:gd name="T97" fmla="*/ 84 h 4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29" h="408">
                    <a:moveTo>
                      <a:pt x="0" y="84"/>
                    </a:moveTo>
                    <a:lnTo>
                      <a:pt x="10" y="53"/>
                    </a:lnTo>
                    <a:lnTo>
                      <a:pt x="10" y="31"/>
                    </a:lnTo>
                    <a:lnTo>
                      <a:pt x="25" y="0"/>
                    </a:lnTo>
                    <a:lnTo>
                      <a:pt x="103" y="20"/>
                    </a:lnTo>
                    <a:lnTo>
                      <a:pt x="236" y="56"/>
                    </a:lnTo>
                    <a:lnTo>
                      <a:pt x="289" y="86"/>
                    </a:lnTo>
                    <a:lnTo>
                      <a:pt x="358" y="114"/>
                    </a:lnTo>
                    <a:lnTo>
                      <a:pt x="393" y="167"/>
                    </a:lnTo>
                    <a:lnTo>
                      <a:pt x="428" y="192"/>
                    </a:lnTo>
                    <a:lnTo>
                      <a:pt x="414" y="212"/>
                    </a:lnTo>
                    <a:lnTo>
                      <a:pt x="414" y="237"/>
                    </a:lnTo>
                    <a:lnTo>
                      <a:pt x="401" y="243"/>
                    </a:lnTo>
                    <a:lnTo>
                      <a:pt x="389" y="265"/>
                    </a:lnTo>
                    <a:lnTo>
                      <a:pt x="401" y="287"/>
                    </a:lnTo>
                    <a:lnTo>
                      <a:pt x="399" y="304"/>
                    </a:lnTo>
                    <a:lnTo>
                      <a:pt x="385" y="326"/>
                    </a:lnTo>
                    <a:lnTo>
                      <a:pt x="387" y="348"/>
                    </a:lnTo>
                    <a:lnTo>
                      <a:pt x="411" y="371"/>
                    </a:lnTo>
                    <a:lnTo>
                      <a:pt x="413" y="393"/>
                    </a:lnTo>
                    <a:lnTo>
                      <a:pt x="407" y="404"/>
                    </a:lnTo>
                    <a:lnTo>
                      <a:pt x="383" y="407"/>
                    </a:lnTo>
                    <a:lnTo>
                      <a:pt x="366" y="396"/>
                    </a:lnTo>
                    <a:lnTo>
                      <a:pt x="347" y="368"/>
                    </a:lnTo>
                    <a:lnTo>
                      <a:pt x="339" y="368"/>
                    </a:lnTo>
                    <a:lnTo>
                      <a:pt x="329" y="357"/>
                    </a:lnTo>
                    <a:lnTo>
                      <a:pt x="320" y="323"/>
                    </a:lnTo>
                    <a:lnTo>
                      <a:pt x="308" y="312"/>
                    </a:lnTo>
                    <a:lnTo>
                      <a:pt x="283" y="295"/>
                    </a:lnTo>
                    <a:lnTo>
                      <a:pt x="261" y="284"/>
                    </a:lnTo>
                    <a:lnTo>
                      <a:pt x="230" y="254"/>
                    </a:lnTo>
                    <a:lnTo>
                      <a:pt x="217" y="231"/>
                    </a:lnTo>
                    <a:lnTo>
                      <a:pt x="219" y="215"/>
                    </a:lnTo>
                    <a:lnTo>
                      <a:pt x="232" y="201"/>
                    </a:lnTo>
                    <a:lnTo>
                      <a:pt x="221" y="184"/>
                    </a:lnTo>
                    <a:lnTo>
                      <a:pt x="209" y="192"/>
                    </a:lnTo>
                    <a:lnTo>
                      <a:pt x="190" y="167"/>
                    </a:lnTo>
                    <a:lnTo>
                      <a:pt x="186" y="181"/>
                    </a:lnTo>
                    <a:lnTo>
                      <a:pt x="168" y="181"/>
                    </a:lnTo>
                    <a:lnTo>
                      <a:pt x="165" y="170"/>
                    </a:lnTo>
                    <a:lnTo>
                      <a:pt x="165" y="151"/>
                    </a:lnTo>
                    <a:lnTo>
                      <a:pt x="157" y="139"/>
                    </a:lnTo>
                    <a:lnTo>
                      <a:pt x="145" y="142"/>
                    </a:lnTo>
                    <a:lnTo>
                      <a:pt x="130" y="112"/>
                    </a:lnTo>
                    <a:lnTo>
                      <a:pt x="118" y="109"/>
                    </a:lnTo>
                    <a:lnTo>
                      <a:pt x="101" y="95"/>
                    </a:lnTo>
                    <a:lnTo>
                      <a:pt x="64" y="98"/>
                    </a:lnTo>
                    <a:lnTo>
                      <a:pt x="27" y="95"/>
                    </a:lnTo>
                    <a:lnTo>
                      <a:pt x="0" y="84"/>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37" name="Freeform 36">
                <a:extLst>
                  <a:ext uri="{FF2B5EF4-FFF2-40B4-BE49-F238E27FC236}">
                    <a16:creationId xmlns:a16="http://schemas.microsoft.com/office/drawing/2014/main" id="{23409BB2-5CBC-42E0-943F-E0D09E3A0891}"/>
                  </a:ext>
                </a:extLst>
              </p:cNvPr>
              <p:cNvSpPr>
                <a:spLocks/>
              </p:cNvSpPr>
              <p:nvPr/>
            </p:nvSpPr>
            <p:spPr bwMode="auto">
              <a:xfrm>
                <a:off x="908" y="758"/>
                <a:ext cx="274" cy="210"/>
              </a:xfrm>
              <a:custGeom>
                <a:avLst/>
                <a:gdLst>
                  <a:gd name="T0" fmla="*/ 10 w 274"/>
                  <a:gd name="T1" fmla="*/ 0 h 210"/>
                  <a:gd name="T2" fmla="*/ 0 w 274"/>
                  <a:gd name="T3" fmla="*/ 17 h 210"/>
                  <a:gd name="T4" fmla="*/ 0 w 274"/>
                  <a:gd name="T5" fmla="*/ 36 h 210"/>
                  <a:gd name="T6" fmla="*/ 19 w 274"/>
                  <a:gd name="T7" fmla="*/ 56 h 210"/>
                  <a:gd name="T8" fmla="*/ 31 w 274"/>
                  <a:gd name="T9" fmla="*/ 50 h 210"/>
                  <a:gd name="T10" fmla="*/ 35 w 274"/>
                  <a:gd name="T11" fmla="*/ 59 h 210"/>
                  <a:gd name="T12" fmla="*/ 46 w 274"/>
                  <a:gd name="T13" fmla="*/ 61 h 210"/>
                  <a:gd name="T14" fmla="*/ 54 w 274"/>
                  <a:gd name="T15" fmla="*/ 47 h 210"/>
                  <a:gd name="T16" fmla="*/ 81 w 274"/>
                  <a:gd name="T17" fmla="*/ 50 h 210"/>
                  <a:gd name="T18" fmla="*/ 85 w 274"/>
                  <a:gd name="T19" fmla="*/ 64 h 210"/>
                  <a:gd name="T20" fmla="*/ 94 w 274"/>
                  <a:gd name="T21" fmla="*/ 70 h 210"/>
                  <a:gd name="T22" fmla="*/ 117 w 274"/>
                  <a:gd name="T23" fmla="*/ 67 h 210"/>
                  <a:gd name="T24" fmla="*/ 125 w 274"/>
                  <a:gd name="T25" fmla="*/ 75 h 210"/>
                  <a:gd name="T26" fmla="*/ 137 w 274"/>
                  <a:gd name="T27" fmla="*/ 84 h 210"/>
                  <a:gd name="T28" fmla="*/ 146 w 274"/>
                  <a:gd name="T29" fmla="*/ 100 h 210"/>
                  <a:gd name="T30" fmla="*/ 146 w 274"/>
                  <a:gd name="T31" fmla="*/ 123 h 210"/>
                  <a:gd name="T32" fmla="*/ 138 w 274"/>
                  <a:gd name="T33" fmla="*/ 128 h 210"/>
                  <a:gd name="T34" fmla="*/ 142 w 274"/>
                  <a:gd name="T35" fmla="*/ 137 h 210"/>
                  <a:gd name="T36" fmla="*/ 131 w 274"/>
                  <a:gd name="T37" fmla="*/ 150 h 210"/>
                  <a:gd name="T38" fmla="*/ 131 w 274"/>
                  <a:gd name="T39" fmla="*/ 170 h 210"/>
                  <a:gd name="T40" fmla="*/ 148 w 274"/>
                  <a:gd name="T41" fmla="*/ 173 h 210"/>
                  <a:gd name="T42" fmla="*/ 158 w 274"/>
                  <a:gd name="T43" fmla="*/ 167 h 210"/>
                  <a:gd name="T44" fmla="*/ 161 w 274"/>
                  <a:gd name="T45" fmla="*/ 159 h 210"/>
                  <a:gd name="T46" fmla="*/ 167 w 274"/>
                  <a:gd name="T47" fmla="*/ 167 h 210"/>
                  <a:gd name="T48" fmla="*/ 177 w 274"/>
                  <a:gd name="T49" fmla="*/ 162 h 210"/>
                  <a:gd name="T50" fmla="*/ 198 w 274"/>
                  <a:gd name="T51" fmla="*/ 173 h 210"/>
                  <a:gd name="T52" fmla="*/ 211 w 274"/>
                  <a:gd name="T53" fmla="*/ 192 h 210"/>
                  <a:gd name="T54" fmla="*/ 215 w 274"/>
                  <a:gd name="T55" fmla="*/ 192 h 210"/>
                  <a:gd name="T56" fmla="*/ 217 w 274"/>
                  <a:gd name="T57" fmla="*/ 203 h 210"/>
                  <a:gd name="T58" fmla="*/ 231 w 274"/>
                  <a:gd name="T59" fmla="*/ 209 h 210"/>
                  <a:gd name="T60" fmla="*/ 246 w 274"/>
                  <a:gd name="T61" fmla="*/ 209 h 210"/>
                  <a:gd name="T62" fmla="*/ 236 w 274"/>
                  <a:gd name="T63" fmla="*/ 198 h 210"/>
                  <a:gd name="T64" fmla="*/ 240 w 274"/>
                  <a:gd name="T65" fmla="*/ 187 h 210"/>
                  <a:gd name="T66" fmla="*/ 252 w 274"/>
                  <a:gd name="T67" fmla="*/ 198 h 210"/>
                  <a:gd name="T68" fmla="*/ 265 w 274"/>
                  <a:gd name="T69" fmla="*/ 201 h 210"/>
                  <a:gd name="T70" fmla="*/ 267 w 274"/>
                  <a:gd name="T71" fmla="*/ 184 h 210"/>
                  <a:gd name="T72" fmla="*/ 254 w 274"/>
                  <a:gd name="T73" fmla="*/ 170 h 210"/>
                  <a:gd name="T74" fmla="*/ 244 w 274"/>
                  <a:gd name="T75" fmla="*/ 170 h 210"/>
                  <a:gd name="T76" fmla="*/ 231 w 274"/>
                  <a:gd name="T77" fmla="*/ 156 h 210"/>
                  <a:gd name="T78" fmla="*/ 244 w 274"/>
                  <a:gd name="T79" fmla="*/ 156 h 210"/>
                  <a:gd name="T80" fmla="*/ 254 w 274"/>
                  <a:gd name="T81" fmla="*/ 164 h 210"/>
                  <a:gd name="T82" fmla="*/ 273 w 274"/>
                  <a:gd name="T83" fmla="*/ 164 h 210"/>
                  <a:gd name="T84" fmla="*/ 269 w 274"/>
                  <a:gd name="T85" fmla="*/ 148 h 210"/>
                  <a:gd name="T86" fmla="*/ 252 w 274"/>
                  <a:gd name="T87" fmla="*/ 131 h 210"/>
                  <a:gd name="T88" fmla="*/ 240 w 274"/>
                  <a:gd name="T89" fmla="*/ 128 h 210"/>
                  <a:gd name="T90" fmla="*/ 223 w 274"/>
                  <a:gd name="T91" fmla="*/ 109 h 210"/>
                  <a:gd name="T92" fmla="*/ 202 w 274"/>
                  <a:gd name="T93" fmla="*/ 103 h 210"/>
                  <a:gd name="T94" fmla="*/ 185 w 274"/>
                  <a:gd name="T95" fmla="*/ 95 h 210"/>
                  <a:gd name="T96" fmla="*/ 171 w 274"/>
                  <a:gd name="T97" fmla="*/ 70 h 210"/>
                  <a:gd name="T98" fmla="*/ 161 w 274"/>
                  <a:gd name="T99" fmla="*/ 39 h 210"/>
                  <a:gd name="T100" fmla="*/ 148 w 274"/>
                  <a:gd name="T101" fmla="*/ 39 h 210"/>
                  <a:gd name="T102" fmla="*/ 144 w 274"/>
                  <a:gd name="T103" fmla="*/ 31 h 210"/>
                  <a:gd name="T104" fmla="*/ 137 w 274"/>
                  <a:gd name="T105" fmla="*/ 33 h 210"/>
                  <a:gd name="T106" fmla="*/ 123 w 274"/>
                  <a:gd name="T107" fmla="*/ 20 h 210"/>
                  <a:gd name="T108" fmla="*/ 100 w 274"/>
                  <a:gd name="T109" fmla="*/ 14 h 210"/>
                  <a:gd name="T110" fmla="*/ 90 w 274"/>
                  <a:gd name="T111" fmla="*/ 22 h 210"/>
                  <a:gd name="T112" fmla="*/ 69 w 274"/>
                  <a:gd name="T113" fmla="*/ 14 h 210"/>
                  <a:gd name="T114" fmla="*/ 56 w 274"/>
                  <a:gd name="T115" fmla="*/ 14 h 210"/>
                  <a:gd name="T116" fmla="*/ 50 w 274"/>
                  <a:gd name="T117" fmla="*/ 3 h 210"/>
                  <a:gd name="T118" fmla="*/ 44 w 274"/>
                  <a:gd name="T119" fmla="*/ 0 h 210"/>
                  <a:gd name="T120" fmla="*/ 35 w 274"/>
                  <a:gd name="T121" fmla="*/ 3 h 210"/>
                  <a:gd name="T122" fmla="*/ 10 w 274"/>
                  <a:gd name="T123" fmla="*/ 0 h 2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74" h="210">
                    <a:moveTo>
                      <a:pt x="10" y="0"/>
                    </a:moveTo>
                    <a:lnTo>
                      <a:pt x="0" y="17"/>
                    </a:lnTo>
                    <a:lnTo>
                      <a:pt x="0" y="36"/>
                    </a:lnTo>
                    <a:lnTo>
                      <a:pt x="19" y="56"/>
                    </a:lnTo>
                    <a:lnTo>
                      <a:pt x="31" y="50"/>
                    </a:lnTo>
                    <a:lnTo>
                      <a:pt x="35" y="59"/>
                    </a:lnTo>
                    <a:lnTo>
                      <a:pt x="46" y="61"/>
                    </a:lnTo>
                    <a:lnTo>
                      <a:pt x="54" y="47"/>
                    </a:lnTo>
                    <a:lnTo>
                      <a:pt x="81" y="50"/>
                    </a:lnTo>
                    <a:lnTo>
                      <a:pt x="85" y="64"/>
                    </a:lnTo>
                    <a:lnTo>
                      <a:pt x="94" y="70"/>
                    </a:lnTo>
                    <a:lnTo>
                      <a:pt x="117" y="67"/>
                    </a:lnTo>
                    <a:lnTo>
                      <a:pt x="125" y="75"/>
                    </a:lnTo>
                    <a:lnTo>
                      <a:pt x="137" y="84"/>
                    </a:lnTo>
                    <a:lnTo>
                      <a:pt x="146" y="100"/>
                    </a:lnTo>
                    <a:lnTo>
                      <a:pt x="146" y="123"/>
                    </a:lnTo>
                    <a:lnTo>
                      <a:pt x="138" y="128"/>
                    </a:lnTo>
                    <a:lnTo>
                      <a:pt x="142" y="137"/>
                    </a:lnTo>
                    <a:lnTo>
                      <a:pt x="131" y="150"/>
                    </a:lnTo>
                    <a:lnTo>
                      <a:pt x="131" y="170"/>
                    </a:lnTo>
                    <a:lnTo>
                      <a:pt x="148" y="173"/>
                    </a:lnTo>
                    <a:lnTo>
                      <a:pt x="158" y="167"/>
                    </a:lnTo>
                    <a:lnTo>
                      <a:pt x="161" y="159"/>
                    </a:lnTo>
                    <a:lnTo>
                      <a:pt x="167" y="167"/>
                    </a:lnTo>
                    <a:lnTo>
                      <a:pt x="177" y="162"/>
                    </a:lnTo>
                    <a:lnTo>
                      <a:pt x="198" y="173"/>
                    </a:lnTo>
                    <a:lnTo>
                      <a:pt x="211" y="192"/>
                    </a:lnTo>
                    <a:lnTo>
                      <a:pt x="215" y="192"/>
                    </a:lnTo>
                    <a:lnTo>
                      <a:pt x="217" y="203"/>
                    </a:lnTo>
                    <a:lnTo>
                      <a:pt x="231" y="209"/>
                    </a:lnTo>
                    <a:lnTo>
                      <a:pt x="246" y="209"/>
                    </a:lnTo>
                    <a:lnTo>
                      <a:pt x="236" y="198"/>
                    </a:lnTo>
                    <a:lnTo>
                      <a:pt x="240" y="187"/>
                    </a:lnTo>
                    <a:lnTo>
                      <a:pt x="252" y="198"/>
                    </a:lnTo>
                    <a:lnTo>
                      <a:pt x="265" y="201"/>
                    </a:lnTo>
                    <a:lnTo>
                      <a:pt x="267" y="184"/>
                    </a:lnTo>
                    <a:lnTo>
                      <a:pt x="254" y="170"/>
                    </a:lnTo>
                    <a:lnTo>
                      <a:pt x="244" y="170"/>
                    </a:lnTo>
                    <a:lnTo>
                      <a:pt x="231" y="156"/>
                    </a:lnTo>
                    <a:lnTo>
                      <a:pt x="244" y="156"/>
                    </a:lnTo>
                    <a:lnTo>
                      <a:pt x="254" y="164"/>
                    </a:lnTo>
                    <a:lnTo>
                      <a:pt x="273" y="164"/>
                    </a:lnTo>
                    <a:lnTo>
                      <a:pt x="269" y="148"/>
                    </a:lnTo>
                    <a:lnTo>
                      <a:pt x="252" y="131"/>
                    </a:lnTo>
                    <a:lnTo>
                      <a:pt x="240" y="128"/>
                    </a:lnTo>
                    <a:lnTo>
                      <a:pt x="223" y="109"/>
                    </a:lnTo>
                    <a:lnTo>
                      <a:pt x="202" y="103"/>
                    </a:lnTo>
                    <a:lnTo>
                      <a:pt x="185" y="95"/>
                    </a:lnTo>
                    <a:lnTo>
                      <a:pt x="171" y="70"/>
                    </a:lnTo>
                    <a:lnTo>
                      <a:pt x="161" y="39"/>
                    </a:lnTo>
                    <a:lnTo>
                      <a:pt x="148" y="39"/>
                    </a:lnTo>
                    <a:lnTo>
                      <a:pt x="144" y="31"/>
                    </a:lnTo>
                    <a:lnTo>
                      <a:pt x="137" y="33"/>
                    </a:lnTo>
                    <a:lnTo>
                      <a:pt x="123" y="20"/>
                    </a:lnTo>
                    <a:lnTo>
                      <a:pt x="100" y="14"/>
                    </a:lnTo>
                    <a:lnTo>
                      <a:pt x="90" y="22"/>
                    </a:lnTo>
                    <a:lnTo>
                      <a:pt x="69" y="14"/>
                    </a:lnTo>
                    <a:lnTo>
                      <a:pt x="56" y="14"/>
                    </a:lnTo>
                    <a:lnTo>
                      <a:pt x="50" y="3"/>
                    </a:lnTo>
                    <a:lnTo>
                      <a:pt x="44" y="0"/>
                    </a:lnTo>
                    <a:lnTo>
                      <a:pt x="35" y="3"/>
                    </a:lnTo>
                    <a:lnTo>
                      <a:pt x="1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38" name="Freeform 37">
                <a:extLst>
                  <a:ext uri="{FF2B5EF4-FFF2-40B4-BE49-F238E27FC236}">
                    <a16:creationId xmlns:a16="http://schemas.microsoft.com/office/drawing/2014/main" id="{580E88A1-239E-4F8C-86EE-56BF633B7F80}"/>
                  </a:ext>
                </a:extLst>
              </p:cNvPr>
              <p:cNvSpPr>
                <a:spLocks/>
              </p:cNvSpPr>
              <p:nvPr/>
            </p:nvSpPr>
            <p:spPr bwMode="auto">
              <a:xfrm>
                <a:off x="1064" y="1925"/>
                <a:ext cx="195" cy="98"/>
              </a:xfrm>
              <a:custGeom>
                <a:avLst/>
                <a:gdLst>
                  <a:gd name="T0" fmla="*/ 0 w 195"/>
                  <a:gd name="T1" fmla="*/ 49 h 98"/>
                  <a:gd name="T2" fmla="*/ 17 w 195"/>
                  <a:gd name="T3" fmla="*/ 20 h 98"/>
                  <a:gd name="T4" fmla="*/ 25 w 195"/>
                  <a:gd name="T5" fmla="*/ 20 h 98"/>
                  <a:gd name="T6" fmla="*/ 38 w 195"/>
                  <a:gd name="T7" fmla="*/ 6 h 98"/>
                  <a:gd name="T8" fmla="*/ 54 w 195"/>
                  <a:gd name="T9" fmla="*/ 6 h 98"/>
                  <a:gd name="T10" fmla="*/ 58 w 195"/>
                  <a:gd name="T11" fmla="*/ 3 h 98"/>
                  <a:gd name="T12" fmla="*/ 63 w 195"/>
                  <a:gd name="T13" fmla="*/ 0 h 98"/>
                  <a:gd name="T14" fmla="*/ 83 w 195"/>
                  <a:gd name="T15" fmla="*/ 17 h 98"/>
                  <a:gd name="T16" fmla="*/ 88 w 195"/>
                  <a:gd name="T17" fmla="*/ 29 h 98"/>
                  <a:gd name="T18" fmla="*/ 92 w 195"/>
                  <a:gd name="T19" fmla="*/ 23 h 98"/>
                  <a:gd name="T20" fmla="*/ 108 w 195"/>
                  <a:gd name="T21" fmla="*/ 34 h 98"/>
                  <a:gd name="T22" fmla="*/ 117 w 195"/>
                  <a:gd name="T23" fmla="*/ 34 h 98"/>
                  <a:gd name="T24" fmla="*/ 125 w 195"/>
                  <a:gd name="T25" fmla="*/ 43 h 98"/>
                  <a:gd name="T26" fmla="*/ 138 w 195"/>
                  <a:gd name="T27" fmla="*/ 49 h 98"/>
                  <a:gd name="T28" fmla="*/ 138 w 195"/>
                  <a:gd name="T29" fmla="*/ 63 h 98"/>
                  <a:gd name="T30" fmla="*/ 163 w 195"/>
                  <a:gd name="T31" fmla="*/ 63 h 98"/>
                  <a:gd name="T32" fmla="*/ 169 w 195"/>
                  <a:gd name="T33" fmla="*/ 77 h 98"/>
                  <a:gd name="T34" fmla="*/ 184 w 195"/>
                  <a:gd name="T35" fmla="*/ 77 h 98"/>
                  <a:gd name="T36" fmla="*/ 194 w 195"/>
                  <a:gd name="T37" fmla="*/ 94 h 98"/>
                  <a:gd name="T38" fmla="*/ 188 w 195"/>
                  <a:gd name="T39" fmla="*/ 97 h 98"/>
                  <a:gd name="T40" fmla="*/ 184 w 195"/>
                  <a:gd name="T41" fmla="*/ 91 h 98"/>
                  <a:gd name="T42" fmla="*/ 182 w 195"/>
                  <a:gd name="T43" fmla="*/ 88 h 98"/>
                  <a:gd name="T44" fmla="*/ 169 w 195"/>
                  <a:gd name="T45" fmla="*/ 91 h 98"/>
                  <a:gd name="T46" fmla="*/ 165 w 195"/>
                  <a:gd name="T47" fmla="*/ 94 h 98"/>
                  <a:gd name="T48" fmla="*/ 154 w 195"/>
                  <a:gd name="T49" fmla="*/ 97 h 98"/>
                  <a:gd name="T50" fmla="*/ 136 w 195"/>
                  <a:gd name="T51" fmla="*/ 97 h 98"/>
                  <a:gd name="T52" fmla="*/ 125 w 195"/>
                  <a:gd name="T53" fmla="*/ 97 h 98"/>
                  <a:gd name="T54" fmla="*/ 125 w 195"/>
                  <a:gd name="T55" fmla="*/ 88 h 98"/>
                  <a:gd name="T56" fmla="*/ 108 w 195"/>
                  <a:gd name="T57" fmla="*/ 66 h 98"/>
                  <a:gd name="T58" fmla="*/ 108 w 195"/>
                  <a:gd name="T59" fmla="*/ 51 h 98"/>
                  <a:gd name="T60" fmla="*/ 88 w 195"/>
                  <a:gd name="T61" fmla="*/ 51 h 98"/>
                  <a:gd name="T62" fmla="*/ 81 w 195"/>
                  <a:gd name="T63" fmla="*/ 43 h 98"/>
                  <a:gd name="T64" fmla="*/ 75 w 195"/>
                  <a:gd name="T65" fmla="*/ 51 h 98"/>
                  <a:gd name="T66" fmla="*/ 69 w 195"/>
                  <a:gd name="T67" fmla="*/ 40 h 98"/>
                  <a:gd name="T68" fmla="*/ 63 w 195"/>
                  <a:gd name="T69" fmla="*/ 40 h 98"/>
                  <a:gd name="T70" fmla="*/ 63 w 195"/>
                  <a:gd name="T71" fmla="*/ 26 h 98"/>
                  <a:gd name="T72" fmla="*/ 58 w 195"/>
                  <a:gd name="T73" fmla="*/ 20 h 98"/>
                  <a:gd name="T74" fmla="*/ 40 w 195"/>
                  <a:gd name="T75" fmla="*/ 23 h 98"/>
                  <a:gd name="T76" fmla="*/ 29 w 195"/>
                  <a:gd name="T77" fmla="*/ 40 h 98"/>
                  <a:gd name="T78" fmla="*/ 15 w 195"/>
                  <a:gd name="T79" fmla="*/ 43 h 98"/>
                  <a:gd name="T80" fmla="*/ 0 w 195"/>
                  <a:gd name="T81" fmla="*/ 49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5" h="98">
                    <a:moveTo>
                      <a:pt x="0" y="49"/>
                    </a:moveTo>
                    <a:lnTo>
                      <a:pt x="17" y="20"/>
                    </a:lnTo>
                    <a:lnTo>
                      <a:pt x="25" y="20"/>
                    </a:lnTo>
                    <a:lnTo>
                      <a:pt x="38" y="6"/>
                    </a:lnTo>
                    <a:lnTo>
                      <a:pt x="54" y="6"/>
                    </a:lnTo>
                    <a:lnTo>
                      <a:pt x="58" y="3"/>
                    </a:lnTo>
                    <a:lnTo>
                      <a:pt x="63" y="0"/>
                    </a:lnTo>
                    <a:lnTo>
                      <a:pt x="83" y="17"/>
                    </a:lnTo>
                    <a:lnTo>
                      <a:pt x="88" y="29"/>
                    </a:lnTo>
                    <a:lnTo>
                      <a:pt x="92" y="23"/>
                    </a:lnTo>
                    <a:lnTo>
                      <a:pt x="108" y="34"/>
                    </a:lnTo>
                    <a:lnTo>
                      <a:pt x="117" y="34"/>
                    </a:lnTo>
                    <a:lnTo>
                      <a:pt x="125" y="43"/>
                    </a:lnTo>
                    <a:lnTo>
                      <a:pt x="138" y="49"/>
                    </a:lnTo>
                    <a:lnTo>
                      <a:pt x="138" y="63"/>
                    </a:lnTo>
                    <a:lnTo>
                      <a:pt x="163" y="63"/>
                    </a:lnTo>
                    <a:lnTo>
                      <a:pt x="169" y="77"/>
                    </a:lnTo>
                    <a:lnTo>
                      <a:pt x="184" y="77"/>
                    </a:lnTo>
                    <a:lnTo>
                      <a:pt x="194" y="94"/>
                    </a:lnTo>
                    <a:lnTo>
                      <a:pt x="188" y="97"/>
                    </a:lnTo>
                    <a:lnTo>
                      <a:pt x="184" y="91"/>
                    </a:lnTo>
                    <a:lnTo>
                      <a:pt x="182" y="88"/>
                    </a:lnTo>
                    <a:lnTo>
                      <a:pt x="169" y="91"/>
                    </a:lnTo>
                    <a:lnTo>
                      <a:pt x="165" y="94"/>
                    </a:lnTo>
                    <a:lnTo>
                      <a:pt x="154" y="97"/>
                    </a:lnTo>
                    <a:lnTo>
                      <a:pt x="136" y="97"/>
                    </a:lnTo>
                    <a:lnTo>
                      <a:pt x="125" y="97"/>
                    </a:lnTo>
                    <a:lnTo>
                      <a:pt x="125" y="88"/>
                    </a:lnTo>
                    <a:lnTo>
                      <a:pt x="108" y="66"/>
                    </a:lnTo>
                    <a:lnTo>
                      <a:pt x="108" y="51"/>
                    </a:lnTo>
                    <a:lnTo>
                      <a:pt x="88" y="51"/>
                    </a:lnTo>
                    <a:lnTo>
                      <a:pt x="81" y="43"/>
                    </a:lnTo>
                    <a:lnTo>
                      <a:pt x="75" y="51"/>
                    </a:lnTo>
                    <a:lnTo>
                      <a:pt x="69" y="40"/>
                    </a:lnTo>
                    <a:lnTo>
                      <a:pt x="63" y="40"/>
                    </a:lnTo>
                    <a:lnTo>
                      <a:pt x="63" y="26"/>
                    </a:lnTo>
                    <a:lnTo>
                      <a:pt x="58" y="20"/>
                    </a:lnTo>
                    <a:lnTo>
                      <a:pt x="40" y="23"/>
                    </a:lnTo>
                    <a:lnTo>
                      <a:pt x="29" y="40"/>
                    </a:lnTo>
                    <a:lnTo>
                      <a:pt x="15" y="43"/>
                    </a:lnTo>
                    <a:lnTo>
                      <a:pt x="0" y="49"/>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39" name="Freeform 38">
                <a:extLst>
                  <a:ext uri="{FF2B5EF4-FFF2-40B4-BE49-F238E27FC236}">
                    <a16:creationId xmlns:a16="http://schemas.microsoft.com/office/drawing/2014/main" id="{DAE40EA8-6624-4B46-8DFC-677C378A6CAC}"/>
                  </a:ext>
                </a:extLst>
              </p:cNvPr>
              <p:cNvSpPr>
                <a:spLocks/>
              </p:cNvSpPr>
              <p:nvPr/>
            </p:nvSpPr>
            <p:spPr bwMode="auto">
              <a:xfrm>
                <a:off x="1234" y="1995"/>
                <a:ext cx="129" cy="83"/>
              </a:xfrm>
              <a:custGeom>
                <a:avLst/>
                <a:gdLst>
                  <a:gd name="T0" fmla="*/ 0 w 129"/>
                  <a:gd name="T1" fmla="*/ 62 h 83"/>
                  <a:gd name="T2" fmla="*/ 12 w 129"/>
                  <a:gd name="T3" fmla="*/ 65 h 83"/>
                  <a:gd name="T4" fmla="*/ 40 w 129"/>
                  <a:gd name="T5" fmla="*/ 62 h 83"/>
                  <a:gd name="T6" fmla="*/ 52 w 129"/>
                  <a:gd name="T7" fmla="*/ 79 h 83"/>
                  <a:gd name="T8" fmla="*/ 68 w 129"/>
                  <a:gd name="T9" fmla="*/ 82 h 83"/>
                  <a:gd name="T10" fmla="*/ 76 w 129"/>
                  <a:gd name="T11" fmla="*/ 62 h 83"/>
                  <a:gd name="T12" fmla="*/ 72 w 129"/>
                  <a:gd name="T13" fmla="*/ 57 h 83"/>
                  <a:gd name="T14" fmla="*/ 80 w 129"/>
                  <a:gd name="T15" fmla="*/ 48 h 83"/>
                  <a:gd name="T16" fmla="*/ 96 w 129"/>
                  <a:gd name="T17" fmla="*/ 62 h 83"/>
                  <a:gd name="T18" fmla="*/ 108 w 129"/>
                  <a:gd name="T19" fmla="*/ 62 h 83"/>
                  <a:gd name="T20" fmla="*/ 108 w 129"/>
                  <a:gd name="T21" fmla="*/ 54 h 83"/>
                  <a:gd name="T22" fmla="*/ 116 w 129"/>
                  <a:gd name="T23" fmla="*/ 54 h 83"/>
                  <a:gd name="T24" fmla="*/ 128 w 129"/>
                  <a:gd name="T25" fmla="*/ 40 h 83"/>
                  <a:gd name="T26" fmla="*/ 120 w 129"/>
                  <a:gd name="T27" fmla="*/ 37 h 83"/>
                  <a:gd name="T28" fmla="*/ 120 w 129"/>
                  <a:gd name="T29" fmla="*/ 23 h 83"/>
                  <a:gd name="T30" fmla="*/ 120 w 129"/>
                  <a:gd name="T31" fmla="*/ 11 h 83"/>
                  <a:gd name="T32" fmla="*/ 102 w 129"/>
                  <a:gd name="T33" fmla="*/ 8 h 83"/>
                  <a:gd name="T34" fmla="*/ 88 w 129"/>
                  <a:gd name="T35" fmla="*/ 11 h 83"/>
                  <a:gd name="T36" fmla="*/ 76 w 129"/>
                  <a:gd name="T37" fmla="*/ 11 h 83"/>
                  <a:gd name="T38" fmla="*/ 58 w 129"/>
                  <a:gd name="T39" fmla="*/ 8 h 83"/>
                  <a:gd name="T40" fmla="*/ 44 w 129"/>
                  <a:gd name="T41" fmla="*/ 0 h 83"/>
                  <a:gd name="T42" fmla="*/ 40 w 129"/>
                  <a:gd name="T43" fmla="*/ 8 h 83"/>
                  <a:gd name="T44" fmla="*/ 38 w 129"/>
                  <a:gd name="T45" fmla="*/ 25 h 83"/>
                  <a:gd name="T46" fmla="*/ 24 w 129"/>
                  <a:gd name="T47" fmla="*/ 25 h 83"/>
                  <a:gd name="T48" fmla="*/ 20 w 129"/>
                  <a:gd name="T49" fmla="*/ 40 h 83"/>
                  <a:gd name="T50" fmla="*/ 12 w 129"/>
                  <a:gd name="T51" fmla="*/ 45 h 83"/>
                  <a:gd name="T52" fmla="*/ 0 w 129"/>
                  <a:gd name="T53" fmla="*/ 62 h 8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9" h="83">
                    <a:moveTo>
                      <a:pt x="0" y="62"/>
                    </a:moveTo>
                    <a:lnTo>
                      <a:pt x="12" y="65"/>
                    </a:lnTo>
                    <a:lnTo>
                      <a:pt x="40" y="62"/>
                    </a:lnTo>
                    <a:lnTo>
                      <a:pt x="52" y="79"/>
                    </a:lnTo>
                    <a:lnTo>
                      <a:pt x="68" y="82"/>
                    </a:lnTo>
                    <a:lnTo>
                      <a:pt x="76" y="62"/>
                    </a:lnTo>
                    <a:lnTo>
                      <a:pt x="72" y="57"/>
                    </a:lnTo>
                    <a:lnTo>
                      <a:pt x="80" y="48"/>
                    </a:lnTo>
                    <a:lnTo>
                      <a:pt x="96" y="62"/>
                    </a:lnTo>
                    <a:lnTo>
                      <a:pt x="108" y="62"/>
                    </a:lnTo>
                    <a:lnTo>
                      <a:pt x="108" y="54"/>
                    </a:lnTo>
                    <a:lnTo>
                      <a:pt x="116" y="54"/>
                    </a:lnTo>
                    <a:lnTo>
                      <a:pt x="128" y="40"/>
                    </a:lnTo>
                    <a:lnTo>
                      <a:pt x="120" y="37"/>
                    </a:lnTo>
                    <a:lnTo>
                      <a:pt x="120" y="23"/>
                    </a:lnTo>
                    <a:lnTo>
                      <a:pt x="120" y="11"/>
                    </a:lnTo>
                    <a:lnTo>
                      <a:pt x="102" y="8"/>
                    </a:lnTo>
                    <a:lnTo>
                      <a:pt x="88" y="11"/>
                    </a:lnTo>
                    <a:lnTo>
                      <a:pt x="76" y="11"/>
                    </a:lnTo>
                    <a:lnTo>
                      <a:pt x="58" y="8"/>
                    </a:lnTo>
                    <a:lnTo>
                      <a:pt x="44" y="0"/>
                    </a:lnTo>
                    <a:lnTo>
                      <a:pt x="40" y="8"/>
                    </a:lnTo>
                    <a:lnTo>
                      <a:pt x="38" y="25"/>
                    </a:lnTo>
                    <a:lnTo>
                      <a:pt x="24" y="25"/>
                    </a:lnTo>
                    <a:lnTo>
                      <a:pt x="20" y="40"/>
                    </a:lnTo>
                    <a:lnTo>
                      <a:pt x="12" y="45"/>
                    </a:lnTo>
                    <a:lnTo>
                      <a:pt x="0" y="62"/>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40" name="Freeform 39">
                <a:extLst>
                  <a:ext uri="{FF2B5EF4-FFF2-40B4-BE49-F238E27FC236}">
                    <a16:creationId xmlns:a16="http://schemas.microsoft.com/office/drawing/2014/main" id="{CC3617C4-E302-4C36-A430-7F8F90CED6E9}"/>
                  </a:ext>
                </a:extLst>
              </p:cNvPr>
              <p:cNvSpPr>
                <a:spLocks/>
              </p:cNvSpPr>
              <p:nvPr/>
            </p:nvSpPr>
            <p:spPr bwMode="auto">
              <a:xfrm>
                <a:off x="1155" y="2228"/>
                <a:ext cx="802" cy="1698"/>
              </a:xfrm>
              <a:custGeom>
                <a:avLst/>
                <a:gdLst>
                  <a:gd name="T0" fmla="*/ 92 w 802"/>
                  <a:gd name="T1" fmla="*/ 28 h 1698"/>
                  <a:gd name="T2" fmla="*/ 152 w 802"/>
                  <a:gd name="T3" fmla="*/ 3 h 1698"/>
                  <a:gd name="T4" fmla="*/ 127 w 802"/>
                  <a:gd name="T5" fmla="*/ 59 h 1698"/>
                  <a:gd name="T6" fmla="*/ 152 w 802"/>
                  <a:gd name="T7" fmla="*/ 56 h 1698"/>
                  <a:gd name="T8" fmla="*/ 177 w 802"/>
                  <a:gd name="T9" fmla="*/ 53 h 1698"/>
                  <a:gd name="T10" fmla="*/ 212 w 802"/>
                  <a:gd name="T11" fmla="*/ 73 h 1698"/>
                  <a:gd name="T12" fmla="*/ 322 w 802"/>
                  <a:gd name="T13" fmla="*/ 103 h 1698"/>
                  <a:gd name="T14" fmla="*/ 372 w 802"/>
                  <a:gd name="T15" fmla="*/ 134 h 1698"/>
                  <a:gd name="T16" fmla="*/ 437 w 802"/>
                  <a:gd name="T17" fmla="*/ 151 h 1698"/>
                  <a:gd name="T18" fmla="*/ 530 w 802"/>
                  <a:gd name="T19" fmla="*/ 234 h 1698"/>
                  <a:gd name="T20" fmla="*/ 581 w 802"/>
                  <a:gd name="T21" fmla="*/ 338 h 1698"/>
                  <a:gd name="T22" fmla="*/ 780 w 802"/>
                  <a:gd name="T23" fmla="*/ 424 h 1698"/>
                  <a:gd name="T24" fmla="*/ 782 w 802"/>
                  <a:gd name="T25" fmla="*/ 567 h 1698"/>
                  <a:gd name="T26" fmla="*/ 731 w 802"/>
                  <a:gd name="T27" fmla="*/ 642 h 1698"/>
                  <a:gd name="T28" fmla="*/ 723 w 802"/>
                  <a:gd name="T29" fmla="*/ 751 h 1698"/>
                  <a:gd name="T30" fmla="*/ 694 w 802"/>
                  <a:gd name="T31" fmla="*/ 798 h 1698"/>
                  <a:gd name="T32" fmla="*/ 647 w 802"/>
                  <a:gd name="T33" fmla="*/ 879 h 1698"/>
                  <a:gd name="T34" fmla="*/ 579 w 802"/>
                  <a:gd name="T35" fmla="*/ 907 h 1698"/>
                  <a:gd name="T36" fmla="*/ 544 w 802"/>
                  <a:gd name="T37" fmla="*/ 991 h 1698"/>
                  <a:gd name="T38" fmla="*/ 536 w 802"/>
                  <a:gd name="T39" fmla="*/ 1061 h 1698"/>
                  <a:gd name="T40" fmla="*/ 481 w 802"/>
                  <a:gd name="T41" fmla="*/ 1125 h 1698"/>
                  <a:gd name="T42" fmla="*/ 448 w 802"/>
                  <a:gd name="T43" fmla="*/ 1175 h 1698"/>
                  <a:gd name="T44" fmla="*/ 427 w 802"/>
                  <a:gd name="T45" fmla="*/ 1200 h 1698"/>
                  <a:gd name="T46" fmla="*/ 415 w 802"/>
                  <a:gd name="T47" fmla="*/ 1267 h 1698"/>
                  <a:gd name="T48" fmla="*/ 361 w 802"/>
                  <a:gd name="T49" fmla="*/ 1295 h 1698"/>
                  <a:gd name="T50" fmla="*/ 318 w 802"/>
                  <a:gd name="T51" fmla="*/ 1323 h 1698"/>
                  <a:gd name="T52" fmla="*/ 316 w 802"/>
                  <a:gd name="T53" fmla="*/ 1387 h 1698"/>
                  <a:gd name="T54" fmla="*/ 275 w 802"/>
                  <a:gd name="T55" fmla="*/ 1437 h 1698"/>
                  <a:gd name="T56" fmla="*/ 300 w 802"/>
                  <a:gd name="T57" fmla="*/ 1482 h 1698"/>
                  <a:gd name="T58" fmla="*/ 259 w 802"/>
                  <a:gd name="T59" fmla="*/ 1524 h 1698"/>
                  <a:gd name="T60" fmla="*/ 238 w 802"/>
                  <a:gd name="T61" fmla="*/ 1597 h 1698"/>
                  <a:gd name="T62" fmla="*/ 292 w 802"/>
                  <a:gd name="T63" fmla="*/ 1697 h 1698"/>
                  <a:gd name="T64" fmla="*/ 228 w 802"/>
                  <a:gd name="T65" fmla="*/ 1647 h 1698"/>
                  <a:gd name="T66" fmla="*/ 187 w 802"/>
                  <a:gd name="T67" fmla="*/ 1557 h 1698"/>
                  <a:gd name="T68" fmla="*/ 183 w 802"/>
                  <a:gd name="T69" fmla="*/ 1323 h 1698"/>
                  <a:gd name="T70" fmla="*/ 177 w 802"/>
                  <a:gd name="T71" fmla="*/ 1223 h 1698"/>
                  <a:gd name="T72" fmla="*/ 181 w 802"/>
                  <a:gd name="T73" fmla="*/ 1114 h 1698"/>
                  <a:gd name="T74" fmla="*/ 189 w 802"/>
                  <a:gd name="T75" fmla="*/ 1027 h 1698"/>
                  <a:gd name="T76" fmla="*/ 185 w 802"/>
                  <a:gd name="T77" fmla="*/ 888 h 1698"/>
                  <a:gd name="T78" fmla="*/ 191 w 802"/>
                  <a:gd name="T79" fmla="*/ 773 h 1698"/>
                  <a:gd name="T80" fmla="*/ 144 w 802"/>
                  <a:gd name="T81" fmla="*/ 695 h 1698"/>
                  <a:gd name="T82" fmla="*/ 72 w 802"/>
                  <a:gd name="T83" fmla="*/ 634 h 1698"/>
                  <a:gd name="T84" fmla="*/ 47 w 802"/>
                  <a:gd name="T85" fmla="*/ 539 h 1698"/>
                  <a:gd name="T86" fmla="*/ 14 w 802"/>
                  <a:gd name="T87" fmla="*/ 486 h 1698"/>
                  <a:gd name="T88" fmla="*/ 16 w 802"/>
                  <a:gd name="T89" fmla="*/ 396 h 1698"/>
                  <a:gd name="T90" fmla="*/ 8 w 802"/>
                  <a:gd name="T91" fmla="*/ 310 h 1698"/>
                  <a:gd name="T92" fmla="*/ 58 w 802"/>
                  <a:gd name="T93" fmla="*/ 140 h 16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02" h="1698">
                    <a:moveTo>
                      <a:pt x="62" y="75"/>
                    </a:moveTo>
                    <a:lnTo>
                      <a:pt x="72" y="56"/>
                    </a:lnTo>
                    <a:lnTo>
                      <a:pt x="92" y="28"/>
                    </a:lnTo>
                    <a:lnTo>
                      <a:pt x="121" y="11"/>
                    </a:lnTo>
                    <a:lnTo>
                      <a:pt x="136" y="0"/>
                    </a:lnTo>
                    <a:lnTo>
                      <a:pt x="152" y="3"/>
                    </a:lnTo>
                    <a:lnTo>
                      <a:pt x="148" y="17"/>
                    </a:lnTo>
                    <a:lnTo>
                      <a:pt x="131" y="31"/>
                    </a:lnTo>
                    <a:lnTo>
                      <a:pt x="127" y="59"/>
                    </a:lnTo>
                    <a:lnTo>
                      <a:pt x="131" y="81"/>
                    </a:lnTo>
                    <a:lnTo>
                      <a:pt x="146" y="81"/>
                    </a:lnTo>
                    <a:lnTo>
                      <a:pt x="152" y="56"/>
                    </a:lnTo>
                    <a:lnTo>
                      <a:pt x="156" y="31"/>
                    </a:lnTo>
                    <a:lnTo>
                      <a:pt x="166" y="39"/>
                    </a:lnTo>
                    <a:lnTo>
                      <a:pt x="177" y="53"/>
                    </a:lnTo>
                    <a:lnTo>
                      <a:pt x="197" y="47"/>
                    </a:lnTo>
                    <a:lnTo>
                      <a:pt x="209" y="59"/>
                    </a:lnTo>
                    <a:lnTo>
                      <a:pt x="212" y="73"/>
                    </a:lnTo>
                    <a:lnTo>
                      <a:pt x="242" y="67"/>
                    </a:lnTo>
                    <a:lnTo>
                      <a:pt x="300" y="59"/>
                    </a:lnTo>
                    <a:lnTo>
                      <a:pt x="322" y="103"/>
                    </a:lnTo>
                    <a:lnTo>
                      <a:pt x="359" y="126"/>
                    </a:lnTo>
                    <a:lnTo>
                      <a:pt x="357" y="145"/>
                    </a:lnTo>
                    <a:lnTo>
                      <a:pt x="372" y="134"/>
                    </a:lnTo>
                    <a:lnTo>
                      <a:pt x="390" y="134"/>
                    </a:lnTo>
                    <a:lnTo>
                      <a:pt x="411" y="154"/>
                    </a:lnTo>
                    <a:lnTo>
                      <a:pt x="437" y="151"/>
                    </a:lnTo>
                    <a:lnTo>
                      <a:pt x="458" y="154"/>
                    </a:lnTo>
                    <a:lnTo>
                      <a:pt x="493" y="190"/>
                    </a:lnTo>
                    <a:lnTo>
                      <a:pt x="530" y="234"/>
                    </a:lnTo>
                    <a:lnTo>
                      <a:pt x="546" y="285"/>
                    </a:lnTo>
                    <a:lnTo>
                      <a:pt x="536" y="324"/>
                    </a:lnTo>
                    <a:lnTo>
                      <a:pt x="581" y="338"/>
                    </a:lnTo>
                    <a:lnTo>
                      <a:pt x="655" y="357"/>
                    </a:lnTo>
                    <a:lnTo>
                      <a:pt x="731" y="380"/>
                    </a:lnTo>
                    <a:lnTo>
                      <a:pt x="780" y="424"/>
                    </a:lnTo>
                    <a:lnTo>
                      <a:pt x="801" y="466"/>
                    </a:lnTo>
                    <a:lnTo>
                      <a:pt x="801" y="519"/>
                    </a:lnTo>
                    <a:lnTo>
                      <a:pt x="782" y="567"/>
                    </a:lnTo>
                    <a:lnTo>
                      <a:pt x="760" y="592"/>
                    </a:lnTo>
                    <a:lnTo>
                      <a:pt x="746" y="608"/>
                    </a:lnTo>
                    <a:lnTo>
                      <a:pt x="731" y="642"/>
                    </a:lnTo>
                    <a:lnTo>
                      <a:pt x="729" y="673"/>
                    </a:lnTo>
                    <a:lnTo>
                      <a:pt x="731" y="712"/>
                    </a:lnTo>
                    <a:lnTo>
                      <a:pt x="723" y="751"/>
                    </a:lnTo>
                    <a:lnTo>
                      <a:pt x="711" y="759"/>
                    </a:lnTo>
                    <a:lnTo>
                      <a:pt x="707" y="782"/>
                    </a:lnTo>
                    <a:lnTo>
                      <a:pt x="694" y="798"/>
                    </a:lnTo>
                    <a:lnTo>
                      <a:pt x="692" y="818"/>
                    </a:lnTo>
                    <a:lnTo>
                      <a:pt x="674" y="840"/>
                    </a:lnTo>
                    <a:lnTo>
                      <a:pt x="647" y="879"/>
                    </a:lnTo>
                    <a:lnTo>
                      <a:pt x="624" y="890"/>
                    </a:lnTo>
                    <a:lnTo>
                      <a:pt x="608" y="888"/>
                    </a:lnTo>
                    <a:lnTo>
                      <a:pt x="579" y="907"/>
                    </a:lnTo>
                    <a:lnTo>
                      <a:pt x="550" y="952"/>
                    </a:lnTo>
                    <a:lnTo>
                      <a:pt x="544" y="969"/>
                    </a:lnTo>
                    <a:lnTo>
                      <a:pt x="544" y="991"/>
                    </a:lnTo>
                    <a:lnTo>
                      <a:pt x="550" y="1016"/>
                    </a:lnTo>
                    <a:lnTo>
                      <a:pt x="536" y="1041"/>
                    </a:lnTo>
                    <a:lnTo>
                      <a:pt x="536" y="1061"/>
                    </a:lnTo>
                    <a:lnTo>
                      <a:pt x="513" y="1083"/>
                    </a:lnTo>
                    <a:lnTo>
                      <a:pt x="495" y="1100"/>
                    </a:lnTo>
                    <a:lnTo>
                      <a:pt x="481" y="1125"/>
                    </a:lnTo>
                    <a:lnTo>
                      <a:pt x="476" y="1150"/>
                    </a:lnTo>
                    <a:lnTo>
                      <a:pt x="456" y="1181"/>
                    </a:lnTo>
                    <a:lnTo>
                      <a:pt x="448" y="1175"/>
                    </a:lnTo>
                    <a:lnTo>
                      <a:pt x="433" y="1175"/>
                    </a:lnTo>
                    <a:lnTo>
                      <a:pt x="413" y="1186"/>
                    </a:lnTo>
                    <a:lnTo>
                      <a:pt x="427" y="1200"/>
                    </a:lnTo>
                    <a:lnTo>
                      <a:pt x="427" y="1228"/>
                    </a:lnTo>
                    <a:lnTo>
                      <a:pt x="425" y="1250"/>
                    </a:lnTo>
                    <a:lnTo>
                      <a:pt x="415" y="1267"/>
                    </a:lnTo>
                    <a:lnTo>
                      <a:pt x="390" y="1270"/>
                    </a:lnTo>
                    <a:lnTo>
                      <a:pt x="370" y="1278"/>
                    </a:lnTo>
                    <a:lnTo>
                      <a:pt x="361" y="1295"/>
                    </a:lnTo>
                    <a:lnTo>
                      <a:pt x="361" y="1323"/>
                    </a:lnTo>
                    <a:lnTo>
                      <a:pt x="337" y="1326"/>
                    </a:lnTo>
                    <a:lnTo>
                      <a:pt x="318" y="1323"/>
                    </a:lnTo>
                    <a:lnTo>
                      <a:pt x="312" y="1334"/>
                    </a:lnTo>
                    <a:lnTo>
                      <a:pt x="322" y="1345"/>
                    </a:lnTo>
                    <a:lnTo>
                      <a:pt x="316" y="1387"/>
                    </a:lnTo>
                    <a:lnTo>
                      <a:pt x="308" y="1423"/>
                    </a:lnTo>
                    <a:lnTo>
                      <a:pt x="283" y="1423"/>
                    </a:lnTo>
                    <a:lnTo>
                      <a:pt x="275" y="1437"/>
                    </a:lnTo>
                    <a:lnTo>
                      <a:pt x="277" y="1465"/>
                    </a:lnTo>
                    <a:lnTo>
                      <a:pt x="290" y="1465"/>
                    </a:lnTo>
                    <a:lnTo>
                      <a:pt x="300" y="1482"/>
                    </a:lnTo>
                    <a:lnTo>
                      <a:pt x="294" y="1510"/>
                    </a:lnTo>
                    <a:lnTo>
                      <a:pt x="281" y="1513"/>
                    </a:lnTo>
                    <a:lnTo>
                      <a:pt x="259" y="1524"/>
                    </a:lnTo>
                    <a:lnTo>
                      <a:pt x="253" y="1546"/>
                    </a:lnTo>
                    <a:lnTo>
                      <a:pt x="251" y="1580"/>
                    </a:lnTo>
                    <a:lnTo>
                      <a:pt x="238" y="1597"/>
                    </a:lnTo>
                    <a:lnTo>
                      <a:pt x="286" y="1652"/>
                    </a:lnTo>
                    <a:lnTo>
                      <a:pt x="300" y="1680"/>
                    </a:lnTo>
                    <a:lnTo>
                      <a:pt x="292" y="1697"/>
                    </a:lnTo>
                    <a:lnTo>
                      <a:pt x="271" y="1686"/>
                    </a:lnTo>
                    <a:lnTo>
                      <a:pt x="253" y="1664"/>
                    </a:lnTo>
                    <a:lnTo>
                      <a:pt x="228" y="1647"/>
                    </a:lnTo>
                    <a:lnTo>
                      <a:pt x="205" y="1619"/>
                    </a:lnTo>
                    <a:lnTo>
                      <a:pt x="189" y="1585"/>
                    </a:lnTo>
                    <a:lnTo>
                      <a:pt x="187" y="1557"/>
                    </a:lnTo>
                    <a:lnTo>
                      <a:pt x="191" y="1535"/>
                    </a:lnTo>
                    <a:lnTo>
                      <a:pt x="189" y="1354"/>
                    </a:lnTo>
                    <a:lnTo>
                      <a:pt x="183" y="1323"/>
                    </a:lnTo>
                    <a:lnTo>
                      <a:pt x="166" y="1289"/>
                    </a:lnTo>
                    <a:lnTo>
                      <a:pt x="166" y="1259"/>
                    </a:lnTo>
                    <a:lnTo>
                      <a:pt x="177" y="1223"/>
                    </a:lnTo>
                    <a:lnTo>
                      <a:pt x="187" y="1178"/>
                    </a:lnTo>
                    <a:lnTo>
                      <a:pt x="183" y="1133"/>
                    </a:lnTo>
                    <a:lnTo>
                      <a:pt x="181" y="1114"/>
                    </a:lnTo>
                    <a:lnTo>
                      <a:pt x="179" y="1089"/>
                    </a:lnTo>
                    <a:lnTo>
                      <a:pt x="185" y="1077"/>
                    </a:lnTo>
                    <a:lnTo>
                      <a:pt x="189" y="1027"/>
                    </a:lnTo>
                    <a:lnTo>
                      <a:pt x="185" y="1002"/>
                    </a:lnTo>
                    <a:lnTo>
                      <a:pt x="193" y="941"/>
                    </a:lnTo>
                    <a:lnTo>
                      <a:pt x="185" y="888"/>
                    </a:lnTo>
                    <a:lnTo>
                      <a:pt x="191" y="860"/>
                    </a:lnTo>
                    <a:lnTo>
                      <a:pt x="201" y="807"/>
                    </a:lnTo>
                    <a:lnTo>
                      <a:pt x="191" y="773"/>
                    </a:lnTo>
                    <a:lnTo>
                      <a:pt x="172" y="748"/>
                    </a:lnTo>
                    <a:lnTo>
                      <a:pt x="166" y="720"/>
                    </a:lnTo>
                    <a:lnTo>
                      <a:pt x="144" y="695"/>
                    </a:lnTo>
                    <a:lnTo>
                      <a:pt x="121" y="678"/>
                    </a:lnTo>
                    <a:lnTo>
                      <a:pt x="88" y="670"/>
                    </a:lnTo>
                    <a:lnTo>
                      <a:pt x="72" y="634"/>
                    </a:lnTo>
                    <a:lnTo>
                      <a:pt x="51" y="597"/>
                    </a:lnTo>
                    <a:lnTo>
                      <a:pt x="49" y="567"/>
                    </a:lnTo>
                    <a:lnTo>
                      <a:pt x="47" y="539"/>
                    </a:lnTo>
                    <a:lnTo>
                      <a:pt x="41" y="519"/>
                    </a:lnTo>
                    <a:lnTo>
                      <a:pt x="29" y="497"/>
                    </a:lnTo>
                    <a:lnTo>
                      <a:pt x="14" y="486"/>
                    </a:lnTo>
                    <a:lnTo>
                      <a:pt x="2" y="463"/>
                    </a:lnTo>
                    <a:lnTo>
                      <a:pt x="16" y="444"/>
                    </a:lnTo>
                    <a:lnTo>
                      <a:pt x="16" y="396"/>
                    </a:lnTo>
                    <a:lnTo>
                      <a:pt x="8" y="371"/>
                    </a:lnTo>
                    <a:lnTo>
                      <a:pt x="0" y="346"/>
                    </a:lnTo>
                    <a:lnTo>
                      <a:pt x="8" y="310"/>
                    </a:lnTo>
                    <a:lnTo>
                      <a:pt x="39" y="220"/>
                    </a:lnTo>
                    <a:lnTo>
                      <a:pt x="41" y="181"/>
                    </a:lnTo>
                    <a:lnTo>
                      <a:pt x="58" y="140"/>
                    </a:lnTo>
                    <a:lnTo>
                      <a:pt x="58" y="117"/>
                    </a:lnTo>
                    <a:lnTo>
                      <a:pt x="62" y="75"/>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sp>
        <p:nvSpPr>
          <p:cNvPr id="1027" name="Rectangle 40">
            <a:extLst>
              <a:ext uri="{FF2B5EF4-FFF2-40B4-BE49-F238E27FC236}">
                <a16:creationId xmlns:a16="http://schemas.microsoft.com/office/drawing/2014/main" id="{12867FEB-FF97-41DD-A47C-A0AE305321AC}"/>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fr-FR" altLang="zh-CN"/>
              <a:t>Click to edit Master text styles</a:t>
            </a:r>
          </a:p>
          <a:p>
            <a:pPr lvl="1"/>
            <a:r>
              <a:rPr lang="fr-FR" altLang="zh-CN"/>
              <a:t>Second Level</a:t>
            </a:r>
          </a:p>
          <a:p>
            <a:pPr lvl="2"/>
            <a:r>
              <a:rPr lang="fr-FR" altLang="zh-CN"/>
              <a:t>Third Level</a:t>
            </a:r>
          </a:p>
          <a:p>
            <a:pPr lvl="3"/>
            <a:r>
              <a:rPr lang="fr-FR" altLang="zh-CN"/>
              <a:t>Fourth Level</a:t>
            </a:r>
          </a:p>
          <a:p>
            <a:pPr lvl="4"/>
            <a:r>
              <a:rPr lang="fr-FR" altLang="zh-CN"/>
              <a:t>Fifth Level</a:t>
            </a:r>
          </a:p>
        </p:txBody>
      </p:sp>
      <p:sp>
        <p:nvSpPr>
          <p:cNvPr id="1028" name="Rectangle 41">
            <a:extLst>
              <a:ext uri="{FF2B5EF4-FFF2-40B4-BE49-F238E27FC236}">
                <a16:creationId xmlns:a16="http://schemas.microsoft.com/office/drawing/2014/main" id="{6EE9CE71-2C40-47CE-8499-5A6186C4E153}"/>
              </a:ext>
            </a:extLst>
          </p:cNvPr>
          <p:cNvSpPr>
            <a:spLocks noChangeArrowheads="1"/>
          </p:cNvSpPr>
          <p:nvPr/>
        </p:nvSpPr>
        <p:spPr bwMode="auto">
          <a:xfrm>
            <a:off x="6781800" y="6324600"/>
            <a:ext cx="396875" cy="304800"/>
          </a:xfrm>
          <a:prstGeom prst="rect">
            <a:avLst/>
          </a:prstGeom>
          <a:noFill/>
          <a:ln>
            <a:noFill/>
          </a:ln>
        </p:spPr>
        <p:txBody>
          <a:bodyPr wrap="none" lIns="90487" tIns="44451" rIns="90487" bIns="44451">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defRPr/>
            </a:pPr>
            <a:fld id="{79A8D131-4F3E-4EB4-9645-32B63A5C5BE3}" type="slidenum">
              <a:rPr lang="fr-FR" altLang="zh-CN" sz="1400" b="1" smtClean="0">
                <a:latin typeface="N Helvetica Narrow" charset="0"/>
                <a:ea typeface="宋体" panose="02010600030101010101" pitchFamily="2" charset="-122"/>
              </a:rPr>
              <a:pPr>
                <a:defRPr/>
              </a:pPr>
              <a:t>‹#›</a:t>
            </a:fld>
            <a:endParaRPr lang="fr-FR" altLang="zh-CN" sz="1400" b="1">
              <a:latin typeface="N Helvetica Narrow" charset="0"/>
              <a:ea typeface="宋体" panose="02010600030101010101" pitchFamily="2" charset="-122"/>
            </a:endParaRPr>
          </a:p>
        </p:txBody>
      </p:sp>
      <p:sp>
        <p:nvSpPr>
          <p:cNvPr id="1029" name="Rectangle 42">
            <a:extLst>
              <a:ext uri="{FF2B5EF4-FFF2-40B4-BE49-F238E27FC236}">
                <a16:creationId xmlns:a16="http://schemas.microsoft.com/office/drawing/2014/main" id="{97C58FD9-AE7B-4BFD-A9FD-278EBAA35207}"/>
              </a:ext>
            </a:extLst>
          </p:cNvPr>
          <p:cNvSpPr>
            <a:spLocks noChangeArrowheads="1"/>
          </p:cNvSpPr>
          <p:nvPr/>
        </p:nvSpPr>
        <p:spPr bwMode="auto">
          <a:xfrm>
            <a:off x="279400" y="0"/>
            <a:ext cx="1843088" cy="366713"/>
          </a:xfrm>
          <a:prstGeom prst="rect">
            <a:avLst/>
          </a:prstGeom>
          <a:noFill/>
          <a:ln>
            <a:noFill/>
          </a:ln>
          <a:effectLst>
            <a:outerShdw dist="117088" dir="2436078" algn="ctr" rotWithShape="0">
              <a:srgbClr val="C0C0C0"/>
            </a:outerShdw>
          </a:effectLst>
        </p:spPr>
        <p:txBody>
          <a:bodyPr lIns="90487" tIns="44451" rIns="90487" bIns="44451">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r>
              <a:rPr lang="en-US" altLang="zh-CN" sz="1800">
                <a:latin typeface="Arial" pitchFamily="34" charset="0"/>
                <a:ea typeface="宋体" pitchFamily="2" charset="-122"/>
              </a:rPr>
              <a:t>Finance</a:t>
            </a:r>
            <a:endParaRPr lang="fr-FR" altLang="zh-CN" sz="1800">
              <a:latin typeface="Arial" pitchFamily="34" charset="0"/>
              <a:ea typeface="宋体" pitchFamily="2" charset="-122"/>
            </a:endParaRPr>
          </a:p>
        </p:txBody>
      </p:sp>
      <p:sp>
        <p:nvSpPr>
          <p:cNvPr id="1030" name="Rectangle 43">
            <a:extLst>
              <a:ext uri="{FF2B5EF4-FFF2-40B4-BE49-F238E27FC236}">
                <a16:creationId xmlns:a16="http://schemas.microsoft.com/office/drawing/2014/main" id="{2B413907-CB0E-4C00-BCDF-3E4DBB9EBB59}"/>
              </a:ext>
            </a:extLst>
          </p:cNvPr>
          <p:cNvSpPr>
            <a:spLocks noChangeArrowheads="1"/>
          </p:cNvSpPr>
          <p:nvPr/>
        </p:nvSpPr>
        <p:spPr bwMode="auto">
          <a:xfrm>
            <a:off x="468313" y="6310313"/>
            <a:ext cx="182562" cy="304800"/>
          </a:xfrm>
          <a:prstGeom prst="rect">
            <a:avLst/>
          </a:prstGeom>
          <a:noFill/>
          <a:ln>
            <a:noFill/>
          </a:ln>
        </p:spPr>
        <p:txBody>
          <a:bodyPr wrap="none" lIns="90487" tIns="44451" rIns="90487" bIns="44451">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endParaRPr lang="fr-FR" altLang="zh-CN" sz="1400" b="1">
              <a:latin typeface="N Helvetica Narrow" charset="0"/>
              <a:ea typeface="宋体" pitchFamily="2" charset="-122"/>
            </a:endParaRPr>
          </a:p>
        </p:txBody>
      </p:sp>
      <p:sp>
        <p:nvSpPr>
          <p:cNvPr id="1031" name="Rectangle 44">
            <a:extLst>
              <a:ext uri="{FF2B5EF4-FFF2-40B4-BE49-F238E27FC236}">
                <a16:creationId xmlns:a16="http://schemas.microsoft.com/office/drawing/2014/main" id="{07A91D49-B845-4345-A047-C16CE9DE2B69}"/>
              </a:ext>
            </a:extLst>
          </p:cNvPr>
          <p:cNvSpPr>
            <a:spLocks noChangeArrowheads="1"/>
          </p:cNvSpPr>
          <p:nvPr/>
        </p:nvSpPr>
        <p:spPr bwMode="auto">
          <a:xfrm>
            <a:off x="5076825" y="0"/>
            <a:ext cx="4067175" cy="339725"/>
          </a:xfrm>
          <a:prstGeom prst="rect">
            <a:avLst/>
          </a:prstGeom>
          <a:noFill/>
          <a:ln>
            <a:noFill/>
          </a:ln>
          <a:effectLst>
            <a:outerShdw dist="35921" dir="2700000" algn="ctr" rotWithShape="0">
              <a:srgbClr val="C0C0C0"/>
            </a:outerShdw>
          </a:effectLst>
        </p:spPr>
        <p:txBody>
          <a:bodyPr lIns="92075" tIns="46039" rIns="92075" bIns="46039">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r>
              <a:rPr lang="zh-CN" altLang="en-US" sz="1400">
                <a:latin typeface="Arial" pitchFamily="34" charset="0"/>
                <a:ea typeface="宋体" pitchFamily="2" charset="-122"/>
              </a:rPr>
              <a:t>    </a:t>
            </a:r>
            <a:r>
              <a:rPr lang="en-US" altLang="zh-CN" sz="1600">
                <a:latin typeface="Arial" pitchFamily="34" charset="0"/>
                <a:ea typeface="宋体" pitchFamily="2" charset="-122"/>
              </a:rPr>
              <a:t>School of Management and Economics</a:t>
            </a:r>
          </a:p>
        </p:txBody>
      </p:sp>
      <p:graphicFrame>
        <p:nvGraphicFramePr>
          <p:cNvPr id="1032" name="Object 45">
            <a:extLst>
              <a:ext uri="{FF2B5EF4-FFF2-40B4-BE49-F238E27FC236}">
                <a16:creationId xmlns:a16="http://schemas.microsoft.com/office/drawing/2014/main" id="{82622938-97B3-43F3-AD10-9B295E735C0F}"/>
              </a:ext>
            </a:extLst>
          </p:cNvPr>
          <p:cNvGraphicFramePr>
            <a:graphicFrameLocks noChangeAspect="1"/>
          </p:cNvGraphicFramePr>
          <p:nvPr/>
        </p:nvGraphicFramePr>
        <p:xfrm>
          <a:off x="7924800" y="5715000"/>
          <a:ext cx="965200" cy="927100"/>
        </p:xfrm>
        <a:graphic>
          <a:graphicData uri="http://schemas.openxmlformats.org/presentationml/2006/ole">
            <mc:AlternateContent xmlns:mc="http://schemas.openxmlformats.org/markup-compatibility/2006">
              <mc:Choice xmlns:v="urn:schemas-microsoft-com:vml" Requires="v">
                <p:oleObj name="Image" r:id="rId17" imgW="964739" imgH="926657" progId="Photoshop.Image.7">
                  <p:embed/>
                </p:oleObj>
              </mc:Choice>
              <mc:Fallback>
                <p:oleObj name="Image" r:id="rId17" imgW="964739" imgH="926657" progId="Photoshop.Image.7">
                  <p:embed/>
                  <p:pic>
                    <p:nvPicPr>
                      <p:cNvPr id="0" name="Object 4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24800" y="5715000"/>
                        <a:ext cx="965200" cy="9271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92349" r:id="rId1"/>
    <p:sldLayoutId id="2147492350" r:id="rId2"/>
    <p:sldLayoutId id="2147492351" r:id="rId3"/>
    <p:sldLayoutId id="2147492352" r:id="rId4"/>
    <p:sldLayoutId id="2147492353" r:id="rId5"/>
    <p:sldLayoutId id="2147492354" r:id="rId6"/>
    <p:sldLayoutId id="2147492355" r:id="rId7"/>
    <p:sldLayoutId id="2147492356" r:id="rId8"/>
    <p:sldLayoutId id="2147492357" r:id="rId9"/>
    <p:sldLayoutId id="2147492358" r:id="rId10"/>
    <p:sldLayoutId id="2147492359" r:id="rId11"/>
    <p:sldLayoutId id="2147492360" r:id="rId12"/>
    <p:sldLayoutId id="2147492361" r:id="rId13"/>
    <p:sldLayoutId id="2147492362" r:id="rId14"/>
    <p:sldLayoutId id="2147492363" r:id="rId15"/>
  </p:sldLayoutIdLst>
  <p:transition>
    <p:rand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189" algn="ctr" rtl="0" eaLnBrk="0" fontAlgn="base" hangingPunct="0">
        <a:spcBef>
          <a:spcPct val="0"/>
        </a:spcBef>
        <a:spcAft>
          <a:spcPct val="0"/>
        </a:spcAft>
        <a:defRPr sz="4400">
          <a:solidFill>
            <a:schemeClr val="tx2"/>
          </a:solidFill>
          <a:latin typeface="Times New Roman" pitchFamily="18" charset="0"/>
        </a:defRPr>
      </a:lvl6pPr>
      <a:lvl7pPr marL="914377" algn="ctr" rtl="0" eaLnBrk="0" fontAlgn="base" hangingPunct="0">
        <a:spcBef>
          <a:spcPct val="0"/>
        </a:spcBef>
        <a:spcAft>
          <a:spcPct val="0"/>
        </a:spcAft>
        <a:defRPr sz="4400">
          <a:solidFill>
            <a:schemeClr val="tx2"/>
          </a:solidFill>
          <a:latin typeface="Times New Roman" pitchFamily="18" charset="0"/>
        </a:defRPr>
      </a:lvl7pPr>
      <a:lvl8pPr marL="1371566" algn="ctr" rtl="0" eaLnBrk="0" fontAlgn="base" hangingPunct="0">
        <a:spcBef>
          <a:spcPct val="0"/>
        </a:spcBef>
        <a:spcAft>
          <a:spcPct val="0"/>
        </a:spcAft>
        <a:defRPr sz="4400">
          <a:solidFill>
            <a:schemeClr val="tx2"/>
          </a:solidFill>
          <a:latin typeface="Times New Roman" pitchFamily="18" charset="0"/>
        </a:defRPr>
      </a:lvl8pPr>
      <a:lvl9pPr marL="1828754" algn="ctr" rtl="0" eaLnBrk="0" fontAlgn="base" hangingPunct="0">
        <a:spcBef>
          <a:spcPct val="0"/>
        </a:spcBef>
        <a:spcAft>
          <a:spcPct val="0"/>
        </a:spcAft>
        <a:defRPr sz="4400">
          <a:solidFill>
            <a:schemeClr val="tx2"/>
          </a:solidFill>
          <a:latin typeface="Times New Roman" pitchFamily="18" charset="0"/>
        </a:defRPr>
      </a:lvl9pPr>
    </p:titleStyle>
    <p:bodyStyle>
      <a:lvl1pPr marL="341313" indent="-341313" algn="l" rtl="0" eaLnBrk="0" fontAlgn="base" hangingPunct="0">
        <a:spcBef>
          <a:spcPct val="20000"/>
        </a:spcBef>
        <a:spcAft>
          <a:spcPct val="0"/>
        </a:spcAft>
        <a:buClr>
          <a:srgbClr val="0000FF"/>
        </a:buClr>
        <a:buSzPct val="80000"/>
        <a:buFont typeface="Wingdings" panose="05000000000000000000" pitchFamily="2" charset="2"/>
        <a:buChar char="v"/>
        <a:defRPr sz="3200">
          <a:solidFill>
            <a:schemeClr val="tx1"/>
          </a:solidFill>
          <a:latin typeface="+mn-lt"/>
          <a:ea typeface="+mn-ea"/>
          <a:cs typeface="+mn-cs"/>
        </a:defRPr>
      </a:lvl1pPr>
      <a:lvl2pPr marL="741363" indent="-284163" algn="l" rtl="0" eaLnBrk="0" fontAlgn="base" hangingPunct="0">
        <a:spcBef>
          <a:spcPct val="20000"/>
        </a:spcBef>
        <a:spcAft>
          <a:spcPct val="0"/>
        </a:spcAft>
        <a:buClr>
          <a:schemeClr val="tx1"/>
        </a:buClr>
        <a:buSzPct val="100000"/>
        <a:buChar char="–"/>
        <a:defRPr sz="2800">
          <a:solidFill>
            <a:schemeClr val="tx1"/>
          </a:solidFill>
          <a:latin typeface="+mn-lt"/>
        </a:defRPr>
      </a:lvl2pPr>
      <a:lvl3pPr marL="1141413" indent="-227013" algn="l" rtl="0" eaLnBrk="0" fontAlgn="base" hangingPunct="0">
        <a:spcBef>
          <a:spcPct val="20000"/>
        </a:spcBef>
        <a:spcAft>
          <a:spcPct val="0"/>
        </a:spcAft>
        <a:buClr>
          <a:schemeClr val="accent2"/>
        </a:buClr>
        <a:buSzPct val="65000"/>
        <a:buChar char="F"/>
        <a:defRPr sz="2400">
          <a:solidFill>
            <a:schemeClr val="tx1"/>
          </a:solidFill>
          <a:latin typeface="+mn-lt"/>
        </a:defRPr>
      </a:lvl3pPr>
      <a:lvl4pPr marL="1598613" indent="-227013" algn="l" rtl="0" eaLnBrk="0" fontAlgn="base" hangingPunct="0">
        <a:spcBef>
          <a:spcPct val="20000"/>
        </a:spcBef>
        <a:spcAft>
          <a:spcPct val="0"/>
        </a:spcAft>
        <a:buClr>
          <a:schemeClr val="tx1"/>
        </a:buClr>
        <a:buSzPct val="100000"/>
        <a:buChar char="–"/>
        <a:defRPr sz="2000">
          <a:solidFill>
            <a:schemeClr val="tx1"/>
          </a:solidFill>
          <a:latin typeface="+mn-lt"/>
        </a:defRPr>
      </a:lvl4pPr>
      <a:lvl5pPr marL="2055813" indent="-227013" algn="l" rtl="0" eaLnBrk="0" fontAlgn="base" hangingPunct="0">
        <a:spcBef>
          <a:spcPct val="20000"/>
        </a:spcBef>
        <a:spcAft>
          <a:spcPct val="0"/>
        </a:spcAft>
        <a:buClr>
          <a:schemeClr val="accent2"/>
        </a:buClr>
        <a:buSzPct val="100000"/>
        <a:buChar char="•"/>
        <a:defRPr sz="2000">
          <a:solidFill>
            <a:schemeClr val="tx1"/>
          </a:solidFill>
          <a:latin typeface="+mn-lt"/>
        </a:defRPr>
      </a:lvl5pPr>
      <a:lvl6pPr marL="2514537" indent="-228594" algn="l" rtl="0" eaLnBrk="0" fontAlgn="base" hangingPunct="0">
        <a:spcBef>
          <a:spcPct val="20000"/>
        </a:spcBef>
        <a:spcAft>
          <a:spcPct val="0"/>
        </a:spcAft>
        <a:buClr>
          <a:schemeClr val="accent2"/>
        </a:buClr>
        <a:buSzPct val="100000"/>
        <a:buChar char="•"/>
        <a:defRPr sz="2000">
          <a:solidFill>
            <a:schemeClr val="tx1"/>
          </a:solidFill>
          <a:latin typeface="+mn-lt"/>
        </a:defRPr>
      </a:lvl6pPr>
      <a:lvl7pPr marL="2971726" indent="-228594" algn="l" rtl="0" eaLnBrk="0" fontAlgn="base" hangingPunct="0">
        <a:spcBef>
          <a:spcPct val="20000"/>
        </a:spcBef>
        <a:spcAft>
          <a:spcPct val="0"/>
        </a:spcAft>
        <a:buClr>
          <a:schemeClr val="accent2"/>
        </a:buClr>
        <a:buSzPct val="100000"/>
        <a:buChar char="•"/>
        <a:defRPr sz="2000">
          <a:solidFill>
            <a:schemeClr val="tx1"/>
          </a:solidFill>
          <a:latin typeface="+mn-lt"/>
        </a:defRPr>
      </a:lvl7pPr>
      <a:lvl8pPr marL="3428914" indent="-228594" algn="l" rtl="0" eaLnBrk="0" fontAlgn="base" hangingPunct="0">
        <a:spcBef>
          <a:spcPct val="20000"/>
        </a:spcBef>
        <a:spcAft>
          <a:spcPct val="0"/>
        </a:spcAft>
        <a:buClr>
          <a:schemeClr val="accent2"/>
        </a:buClr>
        <a:buSzPct val="100000"/>
        <a:buChar char="•"/>
        <a:defRPr sz="2000">
          <a:solidFill>
            <a:schemeClr val="tx1"/>
          </a:solidFill>
          <a:latin typeface="+mn-lt"/>
        </a:defRPr>
      </a:lvl8pPr>
      <a:lvl9pPr marL="3886103" indent="-228594" algn="l" rtl="0" eaLnBrk="0" fontAlgn="base" hangingPunct="0">
        <a:spcBef>
          <a:spcPct val="20000"/>
        </a:spcBef>
        <a:spcAft>
          <a:spcPct val="0"/>
        </a:spcAft>
        <a:buClr>
          <a:schemeClr val="accent2"/>
        </a:buClr>
        <a:buSzPct val="100000"/>
        <a:buChar char="•"/>
        <a:defRPr sz="2000">
          <a:solidFill>
            <a:schemeClr val="tx1"/>
          </a:solidFill>
          <a:latin typeface="+mn-lt"/>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77A6494-CCD2-4F94-A201-AA13CD21F7E2}"/>
              </a:ext>
            </a:extLst>
          </p:cNvPr>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Rectangle 3">
            <a:extLst>
              <a:ext uri="{FF2B5EF4-FFF2-40B4-BE49-F238E27FC236}">
                <a16:creationId xmlns:a16="http://schemas.microsoft.com/office/drawing/2014/main" id="{1CCBE5FA-D831-4441-81B0-BF802300D805}"/>
              </a:ext>
            </a:extLst>
          </p:cNvPr>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10948" name="Rectangle 4">
            <a:extLst>
              <a:ext uri="{FF2B5EF4-FFF2-40B4-BE49-F238E27FC236}">
                <a16:creationId xmlns:a16="http://schemas.microsoft.com/office/drawing/2014/main" id="{BDF57CFC-EA47-4992-82C1-68CD9C63EC96}"/>
              </a:ext>
            </a:extLst>
          </p:cNvPr>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400">
                <a:latin typeface="+mn-lt"/>
                <a:ea typeface="+mn-ea"/>
              </a:defRPr>
            </a:lvl1pPr>
          </a:lstStyle>
          <a:p>
            <a:pPr>
              <a:defRPr/>
            </a:pPr>
            <a:endParaRPr lang="en-US" altLang="zh-CN"/>
          </a:p>
        </p:txBody>
      </p:sp>
      <p:sp>
        <p:nvSpPr>
          <p:cNvPr id="210949" name="Rectangle 5">
            <a:extLst>
              <a:ext uri="{FF2B5EF4-FFF2-40B4-BE49-F238E27FC236}">
                <a16:creationId xmlns:a16="http://schemas.microsoft.com/office/drawing/2014/main" id="{E423D87B-4945-443D-9DEF-AF44546C2DED}"/>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mn-lt"/>
                <a:ea typeface="+mn-ea"/>
              </a:defRPr>
            </a:lvl1pPr>
          </a:lstStyle>
          <a:p>
            <a:pPr>
              <a:defRPr/>
            </a:pPr>
            <a:endParaRPr lang="en-US" altLang="zh-CN"/>
          </a:p>
        </p:txBody>
      </p:sp>
      <p:sp>
        <p:nvSpPr>
          <p:cNvPr id="210950" name="Rectangle 6">
            <a:extLst>
              <a:ext uri="{FF2B5EF4-FFF2-40B4-BE49-F238E27FC236}">
                <a16:creationId xmlns:a16="http://schemas.microsoft.com/office/drawing/2014/main" id="{AAED2A14-1ED7-4E02-940A-0C225866991C}"/>
              </a:ext>
            </a:extLst>
          </p:cNvPr>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atin typeface="Arial" panose="020B0604020202020204" pitchFamily="34" charset="0"/>
              </a:defRPr>
            </a:lvl1pPr>
          </a:lstStyle>
          <a:p>
            <a:pPr>
              <a:defRPr/>
            </a:pPr>
            <a:fld id="{80CAB099-C34A-40D5-BDF5-D56B184BF195}"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92385" r:id="rId1"/>
    <p:sldLayoutId id="2147492364" r:id="rId2"/>
    <p:sldLayoutId id="2147492365" r:id="rId3"/>
    <p:sldLayoutId id="2147492366" r:id="rId4"/>
    <p:sldLayoutId id="2147492367" r:id="rId5"/>
    <p:sldLayoutId id="2147492368" r:id="rId6"/>
    <p:sldLayoutId id="2147492369" r:id="rId7"/>
    <p:sldLayoutId id="2147492370" r:id="rId8"/>
    <p:sldLayoutId id="2147492371" r:id="rId9"/>
    <p:sldLayoutId id="2147492372" r:id="rId10"/>
    <p:sldLayoutId id="2147492373" r:id="rId11"/>
  </p:sldLayoutIdLst>
  <p:transition>
    <p:random/>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189" algn="ctr" rtl="0" fontAlgn="base">
        <a:spcBef>
          <a:spcPct val="0"/>
        </a:spcBef>
        <a:spcAft>
          <a:spcPct val="0"/>
        </a:spcAft>
        <a:defRPr sz="4400">
          <a:solidFill>
            <a:schemeClr val="tx2"/>
          </a:solidFill>
          <a:latin typeface="Arial" pitchFamily="34" charset="0"/>
          <a:ea typeface="宋体" pitchFamily="2" charset="-122"/>
        </a:defRPr>
      </a:lvl6pPr>
      <a:lvl7pPr marL="914377" algn="ctr" rtl="0" fontAlgn="base">
        <a:spcBef>
          <a:spcPct val="0"/>
        </a:spcBef>
        <a:spcAft>
          <a:spcPct val="0"/>
        </a:spcAft>
        <a:defRPr sz="4400">
          <a:solidFill>
            <a:schemeClr val="tx2"/>
          </a:solidFill>
          <a:latin typeface="Arial" pitchFamily="34" charset="0"/>
          <a:ea typeface="宋体" pitchFamily="2" charset="-122"/>
        </a:defRPr>
      </a:lvl7pPr>
      <a:lvl8pPr marL="1371566" algn="ctr" rtl="0" fontAlgn="base">
        <a:spcBef>
          <a:spcPct val="0"/>
        </a:spcBef>
        <a:spcAft>
          <a:spcPct val="0"/>
        </a:spcAft>
        <a:defRPr sz="4400">
          <a:solidFill>
            <a:schemeClr val="tx2"/>
          </a:solidFill>
          <a:latin typeface="Arial" pitchFamily="34" charset="0"/>
          <a:ea typeface="宋体" pitchFamily="2" charset="-122"/>
        </a:defRPr>
      </a:lvl8pPr>
      <a:lvl9pPr marL="1828754"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1313" indent="-341313"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1363" indent="-284163" algn="l" rtl="0" eaLnBrk="0" fontAlgn="base" hangingPunct="0">
        <a:spcBef>
          <a:spcPct val="20000"/>
        </a:spcBef>
        <a:spcAft>
          <a:spcPct val="0"/>
        </a:spcAft>
        <a:buClr>
          <a:schemeClr val="accent2"/>
        </a:buClr>
        <a:buSzPct val="85000"/>
        <a:buFont typeface="Wingdings" panose="05000000000000000000" pitchFamily="2" charset="2"/>
        <a:buChar char=""/>
        <a:defRPr sz="2800">
          <a:solidFill>
            <a:schemeClr val="tx1"/>
          </a:solidFill>
          <a:latin typeface="+mn-lt"/>
          <a:ea typeface="+mn-ea"/>
        </a:defRPr>
      </a:lvl2pPr>
      <a:lvl3pPr marL="1141413" indent="-227013" algn="l" rtl="0" eaLnBrk="0" fontAlgn="base" hangingPunct="0">
        <a:spcBef>
          <a:spcPct val="20000"/>
        </a:spcBef>
        <a:spcAft>
          <a:spcPct val="0"/>
        </a:spcAft>
        <a:buClr>
          <a:schemeClr val="hlink"/>
        </a:buClr>
        <a:buSzPct val="85000"/>
        <a:buFont typeface="Wingdings" panose="05000000000000000000" pitchFamily="2" charset="2"/>
        <a:buChar char="v"/>
        <a:defRPr sz="2400">
          <a:solidFill>
            <a:schemeClr val="tx1"/>
          </a:solidFill>
          <a:latin typeface="+mn-lt"/>
          <a:ea typeface="+mn-ea"/>
        </a:defRPr>
      </a:lvl3pPr>
      <a:lvl4pPr marL="1598613" indent="-227013" algn="l" rtl="0" eaLnBrk="0" fontAlgn="base" hangingPunct="0">
        <a:spcBef>
          <a:spcPct val="20000"/>
        </a:spcBef>
        <a:spcAft>
          <a:spcPct val="0"/>
        </a:spcAft>
        <a:buClr>
          <a:schemeClr val="accent2"/>
        </a:buClr>
        <a:buSzPct val="90000"/>
        <a:buFont typeface="Wingdings" panose="05000000000000000000" pitchFamily="2" charset="2"/>
        <a:buChar char=""/>
        <a:defRPr sz="2000">
          <a:solidFill>
            <a:schemeClr val="tx1"/>
          </a:solidFill>
          <a:latin typeface="+mn-lt"/>
          <a:ea typeface="+mn-ea"/>
        </a:defRPr>
      </a:lvl4pPr>
      <a:lvl5pPr marL="2055813" indent="-227013" algn="l" rtl="0" eaLnBrk="0" fontAlgn="base" hangingPunct="0">
        <a:spcBef>
          <a:spcPct val="20000"/>
        </a:spcBef>
        <a:spcAft>
          <a:spcPct val="0"/>
        </a:spcAft>
        <a:buClr>
          <a:schemeClr val="hlink"/>
        </a:buClr>
        <a:buSzPct val="85000"/>
        <a:buFont typeface="Wingdings" panose="05000000000000000000" pitchFamily="2" charset="2"/>
        <a:buChar char="v"/>
        <a:defRPr sz="2000">
          <a:solidFill>
            <a:schemeClr val="tx1"/>
          </a:solidFill>
          <a:latin typeface="+mn-lt"/>
          <a:ea typeface="+mn-ea"/>
        </a:defRPr>
      </a:lvl5pPr>
      <a:lvl6pPr marL="2514537" indent="-228594"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6pPr>
      <a:lvl7pPr marL="2971726" indent="-228594"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7pPr>
      <a:lvl8pPr marL="3428914" indent="-228594"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8pPr>
      <a:lvl9pPr marL="3886103" indent="-228594" algn="l" rtl="0" fontAlgn="base">
        <a:spcBef>
          <a:spcPct val="20000"/>
        </a:spcBef>
        <a:spcAft>
          <a:spcPct val="0"/>
        </a:spcAft>
        <a:buClr>
          <a:schemeClr val="hlink"/>
        </a:buClr>
        <a:buSzPct val="85000"/>
        <a:buFont typeface="Wingdings" pitchFamily="2" charset="2"/>
        <a:buChar char="v"/>
        <a:defRPr sz="2000">
          <a:solidFill>
            <a:schemeClr val="tx1"/>
          </a:solidFill>
          <a:latin typeface="+mn-lt"/>
          <a:ea typeface="+mn-ea"/>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009CC471-70DB-4CE5-B8B7-C65360B82CD7}"/>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3075" name="文本占位符 2">
            <a:extLst>
              <a:ext uri="{FF2B5EF4-FFF2-40B4-BE49-F238E27FC236}">
                <a16:creationId xmlns:a16="http://schemas.microsoft.com/office/drawing/2014/main" id="{5EFCB5C4-0549-49E1-A12B-9218C4CC287E}"/>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8C6AD1-29A8-431D-BA3C-916440656231}"/>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prstClr val="black">
                    <a:tint val="75000"/>
                  </a:prstClr>
                </a:solidFill>
              </a:defRPr>
            </a:lvl1pPr>
          </a:lstStyle>
          <a:p>
            <a:pPr>
              <a:defRPr/>
            </a:pPr>
            <a:fld id="{4663AD98-FA14-4F54-BA5E-BADBE843D75B}" type="datetimeFigureOut">
              <a:rPr lang="zh-CN" altLang="en-US"/>
              <a:pPr>
                <a:defRPr/>
              </a:pPr>
              <a:t>2024/12/25</a:t>
            </a:fld>
            <a:endParaRPr lang="zh-CN" altLang="en-US"/>
          </a:p>
        </p:txBody>
      </p:sp>
      <p:sp>
        <p:nvSpPr>
          <p:cNvPr id="5" name="页脚占位符 4">
            <a:extLst>
              <a:ext uri="{FF2B5EF4-FFF2-40B4-BE49-F238E27FC236}">
                <a16:creationId xmlns:a16="http://schemas.microsoft.com/office/drawing/2014/main" id="{D515038D-9722-4219-81BE-23564EC09D6A}"/>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prstClr val="black">
                    <a:tint val="75000"/>
                  </a:prst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63E1E5B7-91AD-4BCE-B6E0-015758BF59CB}"/>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9228F00B-1D28-4CD7-9D72-8F92BBCF7688}"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92374" r:id="rId1"/>
    <p:sldLayoutId id="2147492375" r:id="rId2"/>
    <p:sldLayoutId id="2147492376" r:id="rId3"/>
    <p:sldLayoutId id="2147492377" r:id="rId4"/>
    <p:sldLayoutId id="2147492378" r:id="rId5"/>
    <p:sldLayoutId id="2147492379" r:id="rId6"/>
    <p:sldLayoutId id="2147492380" r:id="rId7"/>
    <p:sldLayoutId id="2147492381" r:id="rId8"/>
    <p:sldLayoutId id="2147492382" r:id="rId9"/>
    <p:sldLayoutId id="2147492383" r:id="rId10"/>
    <p:sldLayoutId id="2147492384" r:id="rId11"/>
  </p:sldLayoutIdLst>
  <p:transition>
    <p:random/>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189" algn="ctr" rtl="0" fontAlgn="base">
        <a:spcBef>
          <a:spcPct val="0"/>
        </a:spcBef>
        <a:spcAft>
          <a:spcPct val="0"/>
        </a:spcAft>
        <a:defRPr sz="4400">
          <a:solidFill>
            <a:schemeClr val="tx1"/>
          </a:solidFill>
          <a:latin typeface="Calibri" pitchFamily="34" charset="0"/>
        </a:defRPr>
      </a:lvl6pPr>
      <a:lvl7pPr marL="914377" algn="ctr" rtl="0" fontAlgn="base">
        <a:spcBef>
          <a:spcPct val="0"/>
        </a:spcBef>
        <a:spcAft>
          <a:spcPct val="0"/>
        </a:spcAft>
        <a:defRPr sz="4400">
          <a:solidFill>
            <a:schemeClr val="tx1"/>
          </a:solidFill>
          <a:latin typeface="Calibri" pitchFamily="34" charset="0"/>
        </a:defRPr>
      </a:lvl7pPr>
      <a:lvl8pPr marL="1371566" algn="ctr" rtl="0" fontAlgn="base">
        <a:spcBef>
          <a:spcPct val="0"/>
        </a:spcBef>
        <a:spcAft>
          <a:spcPct val="0"/>
        </a:spcAft>
        <a:defRPr sz="4400">
          <a:solidFill>
            <a:schemeClr val="tx1"/>
          </a:solidFill>
          <a:latin typeface="Calibri" pitchFamily="34" charset="0"/>
        </a:defRPr>
      </a:lvl8pPr>
      <a:lvl9pPr marL="1828754" algn="ctr" rtl="0" fontAlgn="base">
        <a:spcBef>
          <a:spcPct val="0"/>
        </a:spcBef>
        <a:spcAft>
          <a:spcPct val="0"/>
        </a:spcAft>
        <a:defRPr sz="4400">
          <a:solidFill>
            <a:schemeClr val="tx1"/>
          </a:solidFill>
          <a:latin typeface="Calibri" pitchFamily="34" charset="0"/>
        </a:defRPr>
      </a:lvl9pPr>
    </p:titleStyle>
    <p:bodyStyle>
      <a:lvl1pPr marL="341313" indent="-341313"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363" indent="-284163"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1413" indent="-227013"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5986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5813" indent="-227013"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3.bin"/><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4.bin"/><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6.bin"/><Relationship Id="rId7"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hyperlink" Target="http://www.google.com.hk/imgres?imgurl=http://img.trip.elong.com/home/attachment/200911/26/90517_125920461417Gm.jpg&amp;imgrefurl=http://trip.elong.com/u/90517/photo_171073.html&amp;usg=__Ac_2nBrewZiC-8CCi1LsNqKhm7o=&amp;h=503&amp;w=670&amp;sz=127&amp;hl=zh-CN&amp;start=15&amp;zoom=1&amp;tbnid=LnNM0Pv7wthagM:&amp;tbnh=104&amp;tbnw=138&amp;ei=E2pzTpLoBOOdiAfsh9CuDQ&amp;prev=/search?q=%E7%BA%BD%E7%BA%A6%E6%9B%BC%E5%93%88%E9%A1%BF%E5%B2%9B&amp;hl=zh-CN&amp;newwindow=1&amp;safe=strict&amp;sa=N&amp;tbm=isch&amp;itbs=1"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1.wmf"/><Relationship Id="rId5" Type="http://schemas.openxmlformats.org/officeDocument/2006/relationships/oleObject" Target="../embeddings/oleObject9.bin"/><Relationship Id="rId4" Type="http://schemas.openxmlformats.org/officeDocument/2006/relationships/image" Target="../media/image20.w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2.w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3.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3.bin"/><Relationship Id="rId7" Type="http://schemas.openxmlformats.org/officeDocument/2006/relationships/image" Target="../media/image25.wmf"/><Relationship Id="rId2" Type="http://schemas.openxmlformats.org/officeDocument/2006/relationships/oleObject" Target="../embeddings/oleObject12.bin"/><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24.wmf"/><Relationship Id="rId4" Type="http://schemas.openxmlformats.org/officeDocument/2006/relationships/oleObject" Target="../embeddings/oleObject14.bin"/></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6.wmf"/></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8.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19.bin"/><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1.bin"/><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22.bin"/><Relationship Id="rId1" Type="http://schemas.openxmlformats.org/officeDocument/2006/relationships/slideLayout" Target="../slideLayouts/slideLayout2.xml"/><Relationship Id="rId5" Type="http://schemas.openxmlformats.org/officeDocument/2006/relationships/image" Target="../media/image32.wmf"/><Relationship Id="rId4" Type="http://schemas.openxmlformats.org/officeDocument/2006/relationships/oleObject" Target="../embeddings/oleObject23.bin"/></Relationships>
</file>

<file path=ppt/slides/_rels/slide4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10.png"/></Relationships>
</file>

<file path=ppt/slides/_rels/slide43.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24.bin"/><Relationship Id="rId1" Type="http://schemas.openxmlformats.org/officeDocument/2006/relationships/slideLayout" Target="../slideLayouts/slideLayout2.xml"/><Relationship Id="rId5" Type="http://schemas.openxmlformats.org/officeDocument/2006/relationships/image" Target="../media/image34.wmf"/><Relationship Id="rId4" Type="http://schemas.openxmlformats.org/officeDocument/2006/relationships/oleObject" Target="../embeddings/oleObject25.bin"/></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6.bin"/><Relationship Id="rId7" Type="http://schemas.openxmlformats.org/officeDocument/2006/relationships/image" Target="../media/image37.wmf"/><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oleObject" Target="../embeddings/oleObject27.bin"/><Relationship Id="rId5" Type="http://schemas.openxmlformats.org/officeDocument/2006/relationships/image" Target="../media/image36.png"/><Relationship Id="rId4" Type="http://schemas.openxmlformats.org/officeDocument/2006/relationships/image" Target="../media/image35.wmf"/></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28.bin"/><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29.bin"/><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wmf"/><Relationship Id="rId4" Type="http://schemas.openxmlformats.org/officeDocument/2006/relationships/oleObject" Target="../embeddings/oleObject30.bin"/></Relationships>
</file>

<file path=ppt/slides/_rels/slide5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46.wmf"/><Relationship Id="rId4" Type="http://schemas.openxmlformats.org/officeDocument/2006/relationships/oleObject" Target="../embeddings/oleObject31.bin"/></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5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notesSlide" Target="../notesSlides/notesSlide17.xml"/><Relationship Id="rId1" Type="http://schemas.openxmlformats.org/officeDocument/2006/relationships/slideLayout" Target="../slideLayouts/slideLayout12.xml"/><Relationship Id="rId6" Type="http://schemas.openxmlformats.org/officeDocument/2006/relationships/image" Target="../media/image51.wmf"/><Relationship Id="rId5" Type="http://schemas.openxmlformats.org/officeDocument/2006/relationships/oleObject" Target="../embeddings/oleObject34.bin"/><Relationship Id="rId10" Type="http://schemas.openxmlformats.org/officeDocument/2006/relationships/image" Target="../media/image53.wmf"/><Relationship Id="rId4" Type="http://schemas.openxmlformats.org/officeDocument/2006/relationships/image" Target="../media/image50.wmf"/><Relationship Id="rId9" Type="http://schemas.openxmlformats.org/officeDocument/2006/relationships/oleObject" Target="../embeddings/oleObject36.bin"/></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2" Type="http://schemas.openxmlformats.org/officeDocument/2006/relationships/image" Target="../media/image700.png"/><Relationship Id="rId1" Type="http://schemas.openxmlformats.org/officeDocument/2006/relationships/slideLayout" Target="../slideLayouts/slideLayout2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EFF98"/>
        </a:solidFill>
        <a:effectLst/>
      </p:bgPr>
    </p:bg>
    <p:spTree>
      <p:nvGrpSpPr>
        <p:cNvPr id="1" name=""/>
        <p:cNvGrpSpPr/>
        <p:nvPr/>
      </p:nvGrpSpPr>
      <p:grpSpPr>
        <a:xfrm>
          <a:off x="0" y="0"/>
          <a:ext cx="0" cy="0"/>
          <a:chOff x="0" y="0"/>
          <a:chExt cx="0" cy="0"/>
        </a:xfrm>
      </p:grpSpPr>
      <p:sp>
        <p:nvSpPr>
          <p:cNvPr id="219138" name="Rectangle 2">
            <a:extLst>
              <a:ext uri="{FF2B5EF4-FFF2-40B4-BE49-F238E27FC236}">
                <a16:creationId xmlns:a16="http://schemas.microsoft.com/office/drawing/2014/main" id="{23CCA95A-8A99-491B-978F-2B77E71E2833}"/>
              </a:ext>
            </a:extLst>
          </p:cNvPr>
          <p:cNvSpPr>
            <a:spLocks noGrp="1" noChangeArrowheads="1"/>
          </p:cNvSpPr>
          <p:nvPr>
            <p:ph type="ctrTitle"/>
          </p:nvPr>
        </p:nvSpPr>
        <p:spPr bwMode="auto">
          <a:xfrm>
            <a:off x="0" y="1000125"/>
            <a:ext cx="9144000" cy="2520950"/>
          </a:xfrm>
          <a:ln>
            <a:miter lim="800000"/>
            <a:headEnd/>
            <a:tailEnd/>
          </a:ln>
        </p:spPr>
        <p:txBody>
          <a:bodyPr vert="horz" wrap="square" lIns="92075" tIns="46039" rIns="92075" bIns="46039" numCol="1" anchor="ctr" anchorCtr="0" compatLnSpc="1">
            <a:prstTxWarp prst="textNoShape">
              <a:avLst/>
            </a:prstTxWarp>
          </a:bodyPr>
          <a:lstStyle/>
          <a:p>
            <a:pPr>
              <a:defRPr/>
            </a:pPr>
            <a:r>
              <a:rPr lang="zh-CN" altLang="en-US" sz="5400" b="1" dirty="0">
                <a:solidFill>
                  <a:srgbClr val="0101FF"/>
                </a:solidFill>
                <a:ea typeface="黑体" pitchFamily="49" charset="-122"/>
              </a:rPr>
              <a:t>模块</a:t>
            </a:r>
            <a:r>
              <a:rPr lang="en-US" altLang="zh-CN" sz="5400" b="1" dirty="0">
                <a:solidFill>
                  <a:srgbClr val="0101FF"/>
                </a:solidFill>
                <a:ea typeface="黑体" pitchFamily="49" charset="-122"/>
              </a:rPr>
              <a:t>2  </a:t>
            </a:r>
            <a:r>
              <a:rPr lang="zh-CN" altLang="en-US" sz="5400" b="1" dirty="0">
                <a:solidFill>
                  <a:srgbClr val="0101FF"/>
                </a:solidFill>
                <a:ea typeface="黑体" pitchFamily="49" charset="-122"/>
              </a:rPr>
              <a:t>跨期配置资源</a:t>
            </a:r>
            <a:endParaRPr lang="zh-CN" altLang="en-US" b="1" i="1" dirty="0">
              <a:solidFill>
                <a:schemeClr val="tx1"/>
              </a:solidFill>
              <a:effectLst>
                <a:outerShdw blurRad="38100" dist="38100" dir="2700000" algn="tl">
                  <a:srgbClr val="C0C0C0"/>
                </a:outerShdw>
              </a:effectLst>
              <a:ea typeface="宋体" pitchFamily="2" charset="-122"/>
            </a:endParaRPr>
          </a:p>
        </p:txBody>
      </p:sp>
      <p:sp>
        <p:nvSpPr>
          <p:cNvPr id="8195" name="Text Box 3">
            <a:extLst>
              <a:ext uri="{FF2B5EF4-FFF2-40B4-BE49-F238E27FC236}">
                <a16:creationId xmlns:a16="http://schemas.microsoft.com/office/drawing/2014/main" id="{44D0B8F1-EDAD-4610-84D3-D429CB792F01}"/>
              </a:ext>
            </a:extLst>
          </p:cNvPr>
          <p:cNvSpPr txBox="1">
            <a:spLocks noChangeArrowheads="1"/>
          </p:cNvSpPr>
          <p:nvPr/>
        </p:nvSpPr>
        <p:spPr bwMode="auto">
          <a:xfrm>
            <a:off x="3500438" y="3621088"/>
            <a:ext cx="4608513"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174625" indent="-174625">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nSpc>
                <a:spcPct val="150000"/>
              </a:lnSpc>
              <a:spcBef>
                <a:spcPct val="0"/>
              </a:spcBef>
              <a:buClrTx/>
              <a:buSzTx/>
              <a:buFontTx/>
              <a:buChar char="•"/>
            </a:pPr>
            <a:r>
              <a:rPr lang="zh-CN" altLang="en-US" sz="2400" dirty="0">
                <a:solidFill>
                  <a:schemeClr val="tx2"/>
                </a:solidFill>
                <a:latin typeface="黑体" panose="02010609060101010101" pitchFamily="49" charset="-122"/>
                <a:ea typeface="黑体" panose="02010609060101010101" pitchFamily="49" charset="-122"/>
              </a:rPr>
              <a:t>时间价值及现值和终值概念</a:t>
            </a:r>
            <a:endParaRPr lang="en-US" altLang="zh-CN" sz="2400" dirty="0">
              <a:solidFill>
                <a:schemeClr val="tx2"/>
              </a:solidFill>
              <a:latin typeface="黑体" panose="02010609060101010101" pitchFamily="49" charset="-122"/>
              <a:ea typeface="黑体" panose="02010609060101010101" pitchFamily="49" charset="-122"/>
            </a:endParaRPr>
          </a:p>
          <a:p>
            <a:pPr>
              <a:lnSpc>
                <a:spcPct val="150000"/>
              </a:lnSpc>
              <a:spcBef>
                <a:spcPct val="0"/>
              </a:spcBef>
              <a:buClrTx/>
              <a:buSzTx/>
              <a:buFontTx/>
              <a:buChar char="•"/>
            </a:pPr>
            <a:r>
              <a:rPr lang="zh-CN" altLang="en-US" sz="2400" dirty="0">
                <a:solidFill>
                  <a:schemeClr val="tx2"/>
                </a:solidFill>
                <a:latin typeface="黑体" panose="02010609060101010101" pitchFamily="49" charset="-122"/>
                <a:ea typeface="黑体" panose="02010609060101010101" pitchFamily="49" charset="-122"/>
              </a:rPr>
              <a:t>个人生命周期财务规划</a:t>
            </a:r>
          </a:p>
          <a:p>
            <a:pPr>
              <a:lnSpc>
                <a:spcPct val="150000"/>
              </a:lnSpc>
              <a:spcBef>
                <a:spcPct val="0"/>
              </a:spcBef>
              <a:buClrTx/>
              <a:buSzTx/>
              <a:buFontTx/>
              <a:buChar char="•"/>
            </a:pPr>
            <a:r>
              <a:rPr lang="zh-CN" altLang="en-US" sz="2400" dirty="0">
                <a:solidFill>
                  <a:schemeClr val="tx2"/>
                </a:solidFill>
                <a:latin typeface="黑体" panose="02010609060101010101" pitchFamily="49" charset="-122"/>
                <a:ea typeface="黑体" panose="02010609060101010101" pitchFamily="49" charset="-122"/>
              </a:rPr>
              <a:t>企业资本预算与投资项目分析</a:t>
            </a:r>
          </a:p>
        </p:txBody>
      </p:sp>
      <p:sp>
        <p:nvSpPr>
          <p:cNvPr id="8196" name="TextBox 3">
            <a:extLst>
              <a:ext uri="{FF2B5EF4-FFF2-40B4-BE49-F238E27FC236}">
                <a16:creationId xmlns:a16="http://schemas.microsoft.com/office/drawing/2014/main" id="{1A0DCA42-E15B-4FC4-8D86-255505E54BD6}"/>
              </a:ext>
            </a:extLst>
          </p:cNvPr>
          <p:cNvSpPr txBox="1">
            <a:spLocks noChangeArrowheads="1"/>
          </p:cNvSpPr>
          <p:nvPr/>
        </p:nvSpPr>
        <p:spPr bwMode="auto">
          <a:xfrm>
            <a:off x="3500438" y="2852738"/>
            <a:ext cx="2143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en-US" altLang="zh-CN">
                <a:latin typeface="Times New Roman" panose="02020603050405020304" pitchFamily="18" charset="0"/>
                <a:ea typeface="宋体" panose="02010600030101010101" pitchFamily="2" charset="-122"/>
                <a:cs typeface="Times New Roman" panose="02020603050405020304" pitchFamily="18" charset="0"/>
              </a:rPr>
              <a:t>Ch.4-Ch.6</a:t>
            </a:r>
            <a:endParaRPr lang="zh-CN" altLang="en-US">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2054EC6-EEED-4A32-A5F7-6F8A9EBCCFF8}"/>
              </a:ext>
            </a:extLst>
          </p:cNvPr>
          <p:cNvSpPr>
            <a:spLocks noGrp="1" noChangeArrowheads="1"/>
          </p:cNvSpPr>
          <p:nvPr>
            <p:ph type="title" idx="4294967295"/>
          </p:nvPr>
        </p:nvSpPr>
        <p:spPr bwMode="auto">
          <a:xfrm>
            <a:off x="685800" y="368177"/>
            <a:ext cx="7772400" cy="84886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lstStyle/>
          <a:p>
            <a:r>
              <a:rPr lang="zh-CN" altLang="en-US" dirty="0">
                <a:ea typeface="宋体" panose="02010600030101010101" pitchFamily="2" charset="-122"/>
              </a:rPr>
              <a:t>复利、现值和终值概念</a:t>
            </a:r>
            <a:endParaRPr lang="en-US" altLang="zh-CN" dirty="0">
              <a:ea typeface="宋体" panose="02010600030101010101" pitchFamily="2" charset="-122"/>
            </a:endParaRPr>
          </a:p>
        </p:txBody>
      </p:sp>
      <p:sp>
        <p:nvSpPr>
          <p:cNvPr id="593923" name="Rectangle 3">
            <a:extLst>
              <a:ext uri="{FF2B5EF4-FFF2-40B4-BE49-F238E27FC236}">
                <a16:creationId xmlns:a16="http://schemas.microsoft.com/office/drawing/2014/main" id="{16898C2C-F9F0-494F-A18A-3E13B139D846}"/>
              </a:ext>
            </a:extLst>
          </p:cNvPr>
          <p:cNvSpPr>
            <a:spLocks noChangeArrowheads="1"/>
          </p:cNvSpPr>
          <p:nvPr/>
        </p:nvSpPr>
        <p:spPr bwMode="auto">
          <a:xfrm>
            <a:off x="574674" y="1143000"/>
            <a:ext cx="79914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nSpc>
                <a:spcPct val="125000"/>
              </a:lnSpc>
              <a:spcBef>
                <a:spcPct val="40000"/>
              </a:spcBef>
              <a:buClr>
                <a:schemeClr val="tx1"/>
              </a:buClr>
              <a:buSzTx/>
              <a:buFont typeface="Wingdings" panose="05000000000000000000" pitchFamily="2" charset="2"/>
              <a:buChar char="l"/>
            </a:pPr>
            <a:endParaRPr lang="en-US" altLang="zh-CN" sz="2400" dirty="0">
              <a:latin typeface="华文宋体" panose="02010600040101010101" pitchFamily="2" charset="-122"/>
              <a:ea typeface="华文宋体" panose="02010600040101010101" pitchFamily="2" charset="-122"/>
            </a:endParaRPr>
          </a:p>
          <a:p>
            <a:pPr>
              <a:lnSpc>
                <a:spcPct val="125000"/>
              </a:lnSpc>
              <a:spcBef>
                <a:spcPct val="40000"/>
              </a:spcBef>
              <a:buClr>
                <a:schemeClr val="tx1"/>
              </a:buClr>
              <a:buSzTx/>
              <a:buFont typeface="Wingdings" panose="05000000000000000000" pitchFamily="2" charset="2"/>
              <a:buChar char="l"/>
            </a:pPr>
            <a:r>
              <a:rPr lang="zh-CN" altLang="en-US" sz="2400" dirty="0">
                <a:latin typeface="华文宋体" panose="02010600040101010101" pitchFamily="2" charset="-122"/>
                <a:ea typeface="华文宋体" panose="02010600040101010101" pitchFamily="2" charset="-122"/>
              </a:rPr>
              <a:t>计息方式</a:t>
            </a:r>
            <a:endParaRPr lang="en-US" altLang="zh-CN" sz="2400" dirty="0">
              <a:latin typeface="华文宋体" panose="02010600040101010101" pitchFamily="2" charset="-122"/>
              <a:ea typeface="华文宋体" panose="02010600040101010101" pitchFamily="2" charset="-122"/>
            </a:endParaRPr>
          </a:p>
          <a:p>
            <a:pPr>
              <a:lnSpc>
                <a:spcPct val="125000"/>
              </a:lnSpc>
              <a:spcBef>
                <a:spcPct val="40000"/>
              </a:spcBef>
              <a:buClr>
                <a:schemeClr val="tx1"/>
              </a:buClr>
              <a:buSzTx/>
              <a:buFont typeface="Wingdings" panose="05000000000000000000" pitchFamily="2" charset="2"/>
              <a:buChar char="l"/>
            </a:pPr>
            <a:endParaRPr lang="en-US" altLang="zh-CN" sz="2400" dirty="0">
              <a:latin typeface="华文宋体" panose="02010600040101010101" pitchFamily="2" charset="-122"/>
              <a:ea typeface="华文宋体" panose="02010600040101010101" pitchFamily="2" charset="-122"/>
            </a:endParaRPr>
          </a:p>
          <a:p>
            <a:pPr>
              <a:lnSpc>
                <a:spcPct val="125000"/>
              </a:lnSpc>
              <a:spcBef>
                <a:spcPct val="40000"/>
              </a:spcBef>
              <a:buClr>
                <a:schemeClr val="tx1"/>
              </a:buClr>
              <a:buSzTx/>
              <a:buFont typeface="Wingdings" panose="05000000000000000000" pitchFamily="2" charset="2"/>
              <a:buChar char="l"/>
            </a:pPr>
            <a:endParaRPr lang="en-US" altLang="zh-CN" sz="2400" dirty="0">
              <a:latin typeface="华文宋体" panose="02010600040101010101" pitchFamily="2" charset="-122"/>
              <a:ea typeface="华文宋体" panose="02010600040101010101" pitchFamily="2" charset="-122"/>
            </a:endParaRPr>
          </a:p>
        </p:txBody>
      </p:sp>
      <p:sp>
        <p:nvSpPr>
          <p:cNvPr id="16388" name="文本框 4">
            <a:extLst>
              <a:ext uri="{FF2B5EF4-FFF2-40B4-BE49-F238E27FC236}">
                <a16:creationId xmlns:a16="http://schemas.microsoft.com/office/drawing/2014/main" id="{C27088E2-6B38-4A49-B0CF-D3D2D2D5F066}"/>
              </a:ext>
            </a:extLst>
          </p:cNvPr>
          <p:cNvSpPr txBox="1">
            <a:spLocks noChangeArrowheads="1"/>
          </p:cNvSpPr>
          <p:nvPr/>
        </p:nvSpPr>
        <p:spPr bwMode="auto">
          <a:xfrm>
            <a:off x="2379663" y="1406525"/>
            <a:ext cx="2519362"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nSpc>
                <a:spcPct val="125000"/>
              </a:lnSpc>
              <a:spcBef>
                <a:spcPct val="40000"/>
              </a:spcBef>
              <a:buClr>
                <a:schemeClr val="tx1"/>
              </a:buClr>
            </a:pPr>
            <a:r>
              <a:rPr lang="zh-CN" altLang="en-US" sz="2000">
                <a:latin typeface="华文宋体" panose="02010600040101010101" pitchFamily="2" charset="-122"/>
                <a:ea typeface="华文宋体" panose="02010600040101010101" pitchFamily="2" charset="-122"/>
              </a:rPr>
              <a:t>单利：</a:t>
            </a:r>
            <a:r>
              <a:rPr lang="en-US" altLang="zh-CN" sz="2000">
                <a:latin typeface="华文宋体" panose="02010600040101010101" pitchFamily="2" charset="-122"/>
                <a:ea typeface="华文宋体" panose="02010600040101010101" pitchFamily="2" charset="-122"/>
              </a:rPr>
              <a:t>simple interest </a:t>
            </a:r>
          </a:p>
        </p:txBody>
      </p:sp>
      <p:sp>
        <p:nvSpPr>
          <p:cNvPr id="16389" name="文本框 6">
            <a:extLst>
              <a:ext uri="{FF2B5EF4-FFF2-40B4-BE49-F238E27FC236}">
                <a16:creationId xmlns:a16="http://schemas.microsoft.com/office/drawing/2014/main" id="{2114F35B-BA43-40DC-A431-4E4F303DCDF2}"/>
              </a:ext>
            </a:extLst>
          </p:cNvPr>
          <p:cNvSpPr txBox="1">
            <a:spLocks noChangeArrowheads="1"/>
          </p:cNvSpPr>
          <p:nvPr/>
        </p:nvSpPr>
        <p:spPr bwMode="auto">
          <a:xfrm>
            <a:off x="2379663" y="2054225"/>
            <a:ext cx="3240087"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nSpc>
                <a:spcPct val="125000"/>
              </a:lnSpc>
              <a:spcBef>
                <a:spcPct val="40000"/>
              </a:spcBef>
              <a:buClr>
                <a:schemeClr val="tx1"/>
              </a:buClr>
            </a:pPr>
            <a:r>
              <a:rPr lang="zh-CN" altLang="en-US" sz="2000">
                <a:latin typeface="华文宋体" panose="02010600040101010101" pitchFamily="2" charset="-122"/>
                <a:ea typeface="华文宋体" panose="02010600040101010101" pitchFamily="2" charset="-122"/>
              </a:rPr>
              <a:t>复利：</a:t>
            </a:r>
            <a:r>
              <a:rPr lang="en-US" altLang="zh-CN" sz="2000">
                <a:latin typeface="华文宋体" panose="02010600040101010101" pitchFamily="2" charset="-122"/>
                <a:ea typeface="华文宋体" panose="02010600040101010101" pitchFamily="2" charset="-122"/>
              </a:rPr>
              <a:t>compounding interest</a:t>
            </a:r>
          </a:p>
        </p:txBody>
      </p:sp>
      <p:sp>
        <p:nvSpPr>
          <p:cNvPr id="16390" name="文本框 8">
            <a:extLst>
              <a:ext uri="{FF2B5EF4-FFF2-40B4-BE49-F238E27FC236}">
                <a16:creationId xmlns:a16="http://schemas.microsoft.com/office/drawing/2014/main" id="{1D2E127F-5DBE-431F-969D-8E2A19D4F138}"/>
              </a:ext>
            </a:extLst>
          </p:cNvPr>
          <p:cNvSpPr txBox="1">
            <a:spLocks noChangeArrowheads="1"/>
          </p:cNvSpPr>
          <p:nvPr/>
        </p:nvSpPr>
        <p:spPr bwMode="auto">
          <a:xfrm>
            <a:off x="5619750" y="2122488"/>
            <a:ext cx="3240088"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r>
              <a:rPr lang="zh-CN" altLang="en-US" sz="1800">
                <a:latin typeface="华文宋体" panose="02010600040101010101" pitchFamily="2" charset="-122"/>
                <a:ea typeface="华文宋体" panose="02010600040101010101" pitchFamily="2" charset="-122"/>
              </a:rPr>
              <a:t>后续计息以上期本金和已支付的利息为基础，俗称利上加利，驴打滚。</a:t>
            </a:r>
            <a:endParaRPr lang="zh-CN" altLang="en-US" sz="1800">
              <a:ea typeface="宋体" panose="02010600030101010101" pitchFamily="2" charset="-122"/>
            </a:endParaRPr>
          </a:p>
        </p:txBody>
      </p:sp>
      <p:sp>
        <p:nvSpPr>
          <p:cNvPr id="16391" name="文本框 10">
            <a:extLst>
              <a:ext uri="{FF2B5EF4-FFF2-40B4-BE49-F238E27FC236}">
                <a16:creationId xmlns:a16="http://schemas.microsoft.com/office/drawing/2014/main" id="{8E2CDC8B-22AC-470B-8387-F282F6A9C456}"/>
              </a:ext>
            </a:extLst>
          </p:cNvPr>
          <p:cNvSpPr txBox="1">
            <a:spLocks noChangeArrowheads="1"/>
          </p:cNvSpPr>
          <p:nvPr/>
        </p:nvSpPr>
        <p:spPr bwMode="auto">
          <a:xfrm>
            <a:off x="5619750" y="1471613"/>
            <a:ext cx="32400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r>
              <a:rPr lang="zh-CN" altLang="en-US" sz="1800">
                <a:latin typeface="华文宋体" panose="02010600040101010101" pitchFamily="2" charset="-122"/>
                <a:ea typeface="华文宋体" panose="02010600040101010101" pitchFamily="2" charset="-122"/>
              </a:rPr>
              <a:t>后续计息只以原本金为基础</a:t>
            </a:r>
            <a:endParaRPr lang="zh-CN" altLang="en-US" sz="1800">
              <a:ea typeface="宋体" panose="02010600030101010101" pitchFamily="2" charset="-122"/>
            </a:endParaRPr>
          </a:p>
        </p:txBody>
      </p:sp>
      <p:sp>
        <p:nvSpPr>
          <p:cNvPr id="16392" name="左大括号 7">
            <a:extLst>
              <a:ext uri="{FF2B5EF4-FFF2-40B4-BE49-F238E27FC236}">
                <a16:creationId xmlns:a16="http://schemas.microsoft.com/office/drawing/2014/main" id="{7FECC426-ED65-4240-943B-C971E595B81A}"/>
              </a:ext>
            </a:extLst>
          </p:cNvPr>
          <p:cNvSpPr>
            <a:spLocks/>
          </p:cNvSpPr>
          <p:nvPr/>
        </p:nvSpPr>
        <p:spPr bwMode="auto">
          <a:xfrm>
            <a:off x="2251075" y="1631950"/>
            <a:ext cx="182563" cy="717550"/>
          </a:xfrm>
          <a:prstGeom prst="leftBrace">
            <a:avLst>
              <a:gd name="adj1" fmla="val 8389"/>
              <a:gd name="adj2" fmla="val 50000"/>
            </a:avLst>
          </a:prstGeom>
          <a:solidFill>
            <a:schemeClr val="bg1"/>
          </a:solidFill>
          <a:ln w="12700" algn="ctr">
            <a:solidFill>
              <a:schemeClr val="tx1"/>
            </a:solidFill>
            <a:round/>
            <a:headEnd/>
            <a:tailEnd/>
          </a:ln>
        </p:spPr>
        <p:txBody>
          <a:bodyPr wrap="none" anchor="ct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ctr"/>
            <a:endParaRPr lang="zh-CN" altLang="en-US">
              <a:ea typeface="宋体" panose="02010600030101010101" pitchFamily="2" charset="-122"/>
            </a:endParaRPr>
          </a:p>
        </p:txBody>
      </p:sp>
      <p:sp>
        <p:nvSpPr>
          <p:cNvPr id="2" name="文本框 1">
            <a:extLst>
              <a:ext uri="{FF2B5EF4-FFF2-40B4-BE49-F238E27FC236}">
                <a16:creationId xmlns:a16="http://schemas.microsoft.com/office/drawing/2014/main" id="{FD37DF38-74B0-9EDC-78CC-C63B497493C4}"/>
              </a:ext>
            </a:extLst>
          </p:cNvPr>
          <p:cNvSpPr txBox="1"/>
          <p:nvPr/>
        </p:nvSpPr>
        <p:spPr>
          <a:xfrm>
            <a:off x="899592" y="3573016"/>
            <a:ext cx="7848872" cy="1569660"/>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什么是现值和终值？</a:t>
            </a:r>
          </a:p>
          <a:p>
            <a:pPr marL="342900" indent="-342900">
              <a:buFont typeface="Arial" panose="020B0604020202020204" pitchFamily="34" charset="0"/>
              <a:buChar char="•"/>
            </a:pPr>
            <a:r>
              <a:rPr lang="zh-CN" altLang="en-US" dirty="0">
                <a:latin typeface="宋体" panose="02010600030101010101" pitchFamily="2" charset="-122"/>
                <a:ea typeface="宋体" panose="02010600030101010101" pitchFamily="2" charset="-122"/>
              </a:rPr>
              <a:t>现值（</a:t>
            </a:r>
            <a:r>
              <a:rPr lang="en-US" altLang="zh-CN" dirty="0">
                <a:latin typeface="宋体" panose="02010600030101010101" pitchFamily="2" charset="-122"/>
                <a:ea typeface="宋体" panose="02010600030101010101" pitchFamily="2" charset="-122"/>
              </a:rPr>
              <a:t>PV</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Present Value</a:t>
            </a:r>
            <a:r>
              <a:rPr lang="zh-CN" altLang="en-US" dirty="0">
                <a:latin typeface="宋体" panose="02010600030101010101" pitchFamily="2" charset="-122"/>
                <a:ea typeface="宋体" panose="02010600030101010101" pitchFamily="2" charset="-122"/>
              </a:rPr>
              <a:t>）：今天的货币价值</a:t>
            </a:r>
          </a:p>
          <a:p>
            <a:pPr marL="342900" indent="-342900">
              <a:buFont typeface="Arial" panose="020B0604020202020204" pitchFamily="34" charset="0"/>
              <a:buChar char="•"/>
            </a:pPr>
            <a:r>
              <a:rPr lang="zh-CN" altLang="en-US" dirty="0">
                <a:latin typeface="宋体" panose="02010600030101010101" pitchFamily="2" charset="-122"/>
                <a:ea typeface="宋体" panose="02010600030101010101" pitchFamily="2" charset="-122"/>
              </a:rPr>
              <a:t>终值（</a:t>
            </a:r>
            <a:r>
              <a:rPr lang="en-US" altLang="zh-CN" dirty="0">
                <a:latin typeface="宋体" panose="02010600030101010101" pitchFamily="2" charset="-122"/>
                <a:ea typeface="宋体" panose="02010600030101010101" pitchFamily="2" charset="-122"/>
              </a:rPr>
              <a:t>FV</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Future Value</a:t>
            </a:r>
            <a:r>
              <a:rPr lang="zh-CN" altLang="en-US" dirty="0">
                <a:latin typeface="宋体" panose="02010600030101010101" pitchFamily="2" charset="-122"/>
                <a:ea typeface="宋体" panose="02010600030101010101" pitchFamily="2" charset="-122"/>
              </a:rPr>
              <a:t>）：一项投资在某一复利水平下，在一定时间后所累积的价值。</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593923">
                                            <p:txEl>
                                              <p:pRg st="1" end="1"/>
                                            </p:txEl>
                                          </p:spTgt>
                                        </p:tgtEl>
                                        <p:attrNameLst>
                                          <p:attrName>style.visibility</p:attrName>
                                        </p:attrNameLst>
                                      </p:cBhvr>
                                      <p:to>
                                        <p:strVal val="visible"/>
                                      </p:to>
                                    </p:set>
                                    <p:animEffect transition="in" filter="wipe(left)">
                                      <p:cBhvr>
                                        <p:cTn id="7" dur="500"/>
                                        <p:tgtEl>
                                          <p:spTgt spid="59392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ppt_x"/>
                                          </p:val>
                                        </p:tav>
                                        <p:tav tm="100000">
                                          <p:val>
                                            <p:strVal val="#ppt_x"/>
                                          </p:val>
                                        </p:tav>
                                      </p:tavLst>
                                    </p:anim>
                                    <p:anim calcmode="lin" valueType="num">
                                      <p:cBhvr additive="base">
                                        <p:cTn id="13"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3" grpId="0" build="p" autoUpdateAnimBg="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64F3D453-2943-452B-AB36-F289D7CDA4F9}"/>
              </a:ext>
            </a:extLst>
          </p:cNvPr>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1363" indent="-284163">
              <a:spcBef>
                <a:spcPct val="20000"/>
              </a:spcBef>
              <a:buClr>
                <a:schemeClr val="tx1"/>
              </a:buClr>
              <a:buSzPct val="100000"/>
              <a:buChar char="–"/>
              <a:defRPr sz="2800">
                <a:solidFill>
                  <a:schemeClr val="tx1"/>
                </a:solidFill>
                <a:latin typeface="Times" panose="02020603050405020304" pitchFamily="18" charset="0"/>
              </a:defRPr>
            </a:lvl2pPr>
            <a:lvl3pPr marL="1141413" indent="-227013">
              <a:spcBef>
                <a:spcPct val="20000"/>
              </a:spcBef>
              <a:buClr>
                <a:schemeClr val="accent2"/>
              </a:buClr>
              <a:buSzPct val="65000"/>
              <a:buChar char="F"/>
              <a:defRPr sz="2400">
                <a:solidFill>
                  <a:schemeClr val="tx1"/>
                </a:solidFill>
                <a:latin typeface="Times" panose="02020603050405020304" pitchFamily="18" charset="0"/>
              </a:defRPr>
            </a:lvl3pPr>
            <a:lvl4pPr marL="1598613" indent="-227013">
              <a:spcBef>
                <a:spcPct val="20000"/>
              </a:spcBef>
              <a:buClr>
                <a:schemeClr val="tx1"/>
              </a:buClr>
              <a:buSzPct val="100000"/>
              <a:buChar char="–"/>
              <a:defRPr sz="2000">
                <a:solidFill>
                  <a:schemeClr val="tx1"/>
                </a:solidFill>
                <a:latin typeface="Times" panose="02020603050405020304" pitchFamily="18" charset="0"/>
              </a:defRPr>
            </a:lvl4pPr>
            <a:lvl5pPr marL="2055813" indent="-227013">
              <a:spcBef>
                <a:spcPct val="20000"/>
              </a:spcBef>
              <a:buClr>
                <a:schemeClr val="accent2"/>
              </a:buClr>
              <a:buSzPct val="100000"/>
              <a:buChar char="•"/>
              <a:defRPr sz="2000">
                <a:solidFill>
                  <a:schemeClr val="tx1"/>
                </a:solidFill>
                <a:latin typeface="Times" panose="02020603050405020304" pitchFamily="18" charset="0"/>
              </a:defRPr>
            </a:lvl5pPr>
            <a:lvl6pPr marL="2513013" indent="-227013"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0213" indent="-227013"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7413" indent="-227013"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4613" indent="-227013"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fld id="{DB9C6101-492C-44F2-BFFF-91D18A1912E9}" type="slidenum">
              <a:rPr lang="zh-CN" altLang="en-US" sz="2400">
                <a:latin typeface="ZapfDingbats"/>
                <a:ea typeface="宋体" panose="02010600030101010101" pitchFamily="2" charset="-122"/>
              </a:rPr>
              <a:pPr algn="ctr">
                <a:spcBef>
                  <a:spcPct val="0"/>
                </a:spcBef>
                <a:buClrTx/>
                <a:buSzTx/>
                <a:buFontTx/>
                <a:buNone/>
              </a:pPr>
              <a:t>11</a:t>
            </a:fld>
            <a:endParaRPr lang="en-US" altLang="zh-CN" sz="2400">
              <a:latin typeface="ZapfDingbats"/>
              <a:ea typeface="宋体" panose="02010600030101010101" pitchFamily="2" charset="-122"/>
            </a:endParaRPr>
          </a:p>
        </p:txBody>
      </p:sp>
      <p:sp>
        <p:nvSpPr>
          <p:cNvPr id="18435" name="Rectangle 2">
            <a:extLst>
              <a:ext uri="{FF2B5EF4-FFF2-40B4-BE49-F238E27FC236}">
                <a16:creationId xmlns:a16="http://schemas.microsoft.com/office/drawing/2014/main" id="{2FCBF819-2232-4449-9EB1-D431120CC5AE}"/>
              </a:ext>
            </a:extLst>
          </p:cNvPr>
          <p:cNvSpPr>
            <a:spLocks noGrp="1" noChangeArrowheads="1"/>
          </p:cNvSpPr>
          <p:nvPr>
            <p:ph type="title"/>
          </p:nvPr>
        </p:nvSpPr>
        <p:spPr bwMode="auto">
          <a:xfrm>
            <a:off x="457200" y="476250"/>
            <a:ext cx="8229600" cy="941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举例：终值的计算</a:t>
            </a:r>
            <a:endParaRPr lang="en-US" altLang="zh-CN" dirty="0">
              <a:ea typeface="宋体" panose="02010600030101010101" pitchFamily="2" charset="-122"/>
            </a:endParaRPr>
          </a:p>
        </p:txBody>
      </p:sp>
      <p:sp>
        <p:nvSpPr>
          <p:cNvPr id="18436" name="Rectangle 3">
            <a:extLst>
              <a:ext uri="{FF2B5EF4-FFF2-40B4-BE49-F238E27FC236}">
                <a16:creationId xmlns:a16="http://schemas.microsoft.com/office/drawing/2014/main" id="{180E3935-83DC-4F07-A725-69726E3F97CE}"/>
              </a:ext>
            </a:extLst>
          </p:cNvPr>
          <p:cNvSpPr>
            <a:spLocks noGrp="1" noChangeArrowheads="1"/>
          </p:cNvSpPr>
          <p:nvPr>
            <p:ph type="body" idx="1"/>
          </p:nvPr>
        </p:nvSpPr>
        <p:spPr>
          <a:xfrm>
            <a:off x="482662" y="1268760"/>
            <a:ext cx="8178676" cy="4114800"/>
          </a:xfrm>
        </p:spPr>
        <p:txBody>
          <a:bodyPr/>
          <a:lstStyle/>
          <a:p>
            <a:pPr>
              <a:lnSpc>
                <a:spcPct val="125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假设你将</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1000</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元存入银行账户，该账户每年带来</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％的利息，时间期限</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年。</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假设你在此期间没有从账户中提取任何资金。</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25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则期初存入的</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1000</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元钱被称为现值（</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PV</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5</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年后你账户拥有的金额被称为终值（</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FV</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问题：</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终值金额</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(FV)</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是多少？分别以单利和复利进行展示。</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D9B803A-3623-4A18-BB4B-27F690E9522F}"/>
              </a:ext>
            </a:extLst>
          </p:cNvPr>
          <p:cNvSpPr>
            <a:spLocks noGrp="1" noChangeArrowheads="1"/>
          </p:cNvSpPr>
          <p:nvPr>
            <p:ph type="title"/>
          </p:nvPr>
        </p:nvSpPr>
        <p:spPr bwMode="auto">
          <a:xfrm>
            <a:off x="457200" y="466725"/>
            <a:ext cx="8229600" cy="1073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4000" dirty="0">
                <a:ea typeface="宋体" panose="02010600030101010101" pitchFamily="2" charset="-122"/>
              </a:rPr>
              <a:t> </a:t>
            </a:r>
            <a:r>
              <a:rPr lang="zh-CN" altLang="en-US" sz="4000" dirty="0">
                <a:ea typeface="宋体" panose="02010600030101010101" pitchFamily="2" charset="-122"/>
              </a:rPr>
              <a:t>终值计算举例</a:t>
            </a:r>
            <a:br>
              <a:rPr lang="en-US" altLang="zh-CN" sz="4000" dirty="0">
                <a:ea typeface="宋体" panose="02010600030101010101" pitchFamily="2" charset="-122"/>
              </a:rPr>
            </a:br>
            <a:r>
              <a:rPr lang="zh-CN" altLang="en-US" sz="2400" dirty="0">
                <a:ea typeface="宋体" panose="02010600030101010101" pitchFamily="2" charset="-122"/>
              </a:rPr>
              <a:t>（本金</a:t>
            </a:r>
            <a:r>
              <a:rPr lang="en-US" altLang="zh-CN" sz="2400" dirty="0">
                <a:ea typeface="宋体" panose="02010600030101010101" pitchFamily="2" charset="-122"/>
              </a:rPr>
              <a:t>1000</a:t>
            </a:r>
            <a:r>
              <a:rPr lang="zh-CN" altLang="en-US" sz="2400" dirty="0">
                <a:ea typeface="宋体" panose="02010600030101010101" pitchFamily="2" charset="-122"/>
              </a:rPr>
              <a:t>，利率</a:t>
            </a:r>
            <a:r>
              <a:rPr lang="en-US" altLang="zh-CN" sz="2400" dirty="0">
                <a:ea typeface="宋体" panose="02010600030101010101" pitchFamily="2" charset="-122"/>
              </a:rPr>
              <a:t>10%</a:t>
            </a:r>
            <a:r>
              <a:rPr lang="zh-CN" altLang="en-US" sz="2400" dirty="0">
                <a:ea typeface="宋体" panose="02010600030101010101" pitchFamily="2" charset="-122"/>
              </a:rPr>
              <a:t>，</a:t>
            </a:r>
            <a:r>
              <a:rPr lang="en-US" altLang="zh-CN" sz="2400" dirty="0">
                <a:ea typeface="宋体" panose="02010600030101010101" pitchFamily="2" charset="-122"/>
              </a:rPr>
              <a:t>5</a:t>
            </a:r>
            <a:r>
              <a:rPr lang="zh-CN" altLang="en-US" sz="2400" dirty="0">
                <a:ea typeface="宋体" panose="02010600030101010101" pitchFamily="2" charset="-122"/>
              </a:rPr>
              <a:t>年。单利）</a:t>
            </a:r>
            <a:endParaRPr lang="en-US" altLang="zh-CN" sz="4000" dirty="0">
              <a:ea typeface="宋体" panose="02010600030101010101" pitchFamily="2" charset="-122"/>
            </a:endParaRPr>
          </a:p>
        </p:txBody>
      </p:sp>
      <p:graphicFrame>
        <p:nvGraphicFramePr>
          <p:cNvPr id="87321" name="Group 281">
            <a:extLst>
              <a:ext uri="{FF2B5EF4-FFF2-40B4-BE49-F238E27FC236}">
                <a16:creationId xmlns:a16="http://schemas.microsoft.com/office/drawing/2014/main" id="{09A93475-1BA5-4B60-886D-BC80AC0984EC}"/>
              </a:ext>
            </a:extLst>
          </p:cNvPr>
          <p:cNvGraphicFramePr>
            <a:graphicFrameLocks noGrp="1"/>
          </p:cNvGraphicFramePr>
          <p:nvPr>
            <p:ph sz="half" idx="2"/>
            <p:extLst>
              <p:ext uri="{D42A27DB-BD31-4B8C-83A1-F6EECF244321}">
                <p14:modId xmlns:p14="http://schemas.microsoft.com/office/powerpoint/2010/main" val="1374112390"/>
              </p:ext>
            </p:extLst>
          </p:nvPr>
        </p:nvGraphicFramePr>
        <p:xfrm>
          <a:off x="900113" y="1889125"/>
          <a:ext cx="6985000" cy="2403971"/>
        </p:xfrm>
        <a:graphic>
          <a:graphicData uri="http://schemas.openxmlformats.org/drawingml/2006/table">
            <a:tbl>
              <a:tblPr/>
              <a:tblGrid>
                <a:gridCol w="765175">
                  <a:extLst>
                    <a:ext uri="{9D8B030D-6E8A-4147-A177-3AD203B41FA5}">
                      <a16:colId xmlns:a16="http://schemas.microsoft.com/office/drawing/2014/main" val="20000"/>
                    </a:ext>
                  </a:extLst>
                </a:gridCol>
                <a:gridCol w="1960562">
                  <a:extLst>
                    <a:ext uri="{9D8B030D-6E8A-4147-A177-3AD203B41FA5}">
                      <a16:colId xmlns:a16="http://schemas.microsoft.com/office/drawing/2014/main" val="20001"/>
                    </a:ext>
                  </a:extLst>
                </a:gridCol>
                <a:gridCol w="2128838">
                  <a:extLst>
                    <a:ext uri="{9D8B030D-6E8A-4147-A177-3AD203B41FA5}">
                      <a16:colId xmlns:a16="http://schemas.microsoft.com/office/drawing/2014/main" val="20002"/>
                    </a:ext>
                  </a:extLst>
                </a:gridCol>
                <a:gridCol w="2130425">
                  <a:extLst>
                    <a:ext uri="{9D8B030D-6E8A-4147-A177-3AD203B41FA5}">
                      <a16:colId xmlns:a16="http://schemas.microsoft.com/office/drawing/2014/main" val="20003"/>
                    </a:ext>
                  </a:extLst>
                </a:gridCol>
              </a:tblGrid>
              <a:tr h="351035">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mj-lt"/>
                          <a:ea typeface="宋体" panose="02010600030101010101" pitchFamily="2" charset="-122"/>
                          <a:cs typeface="Arial" panose="020B0604020202020204" pitchFamily="34" charset="0"/>
                        </a:rPr>
                        <a:t>年份</a:t>
                      </a:r>
                      <a:r>
                        <a:rPr kumimoji="0" lang="en-US" altLang="zh-CN" sz="2000" b="0" i="0" u="none" strike="noStrike" cap="none" normalizeH="0" baseline="0">
                          <a:ln>
                            <a:noFill/>
                          </a:ln>
                          <a:solidFill>
                            <a:schemeClr val="tx1"/>
                          </a:solidFill>
                          <a:effectLst/>
                          <a:latin typeface="+mj-lt"/>
                          <a:ea typeface="Cambria Math" panose="02040503050406030204" pitchFamily="18" charset="0"/>
                          <a:cs typeface="Arial" panose="020B0604020202020204" pitchFamily="34" charset="0"/>
                        </a:rPr>
                        <a:t> </a:t>
                      </a:r>
                      <a:endParaRPr kumimoji="0" lang="en-US" altLang="zh-CN" sz="4000" b="0" i="0" u="none" strike="noStrike" cap="none" normalizeH="0" baseline="0">
                        <a:ln>
                          <a:noFill/>
                        </a:ln>
                        <a:solidFill>
                          <a:schemeClr val="tx1"/>
                        </a:solidFill>
                        <a:effectLst/>
                        <a:latin typeface="+mj-lt"/>
                        <a:ea typeface="宋体" panose="02010600030101010101" pitchFamily="2" charset="-122"/>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mj-lt"/>
                          <a:ea typeface="宋体" panose="02010600030101010101" pitchFamily="2" charset="-122"/>
                          <a:cs typeface="Arial" panose="020B0604020202020204" pitchFamily="34" charset="0"/>
                        </a:rPr>
                        <a:t>年初值</a:t>
                      </a:r>
                      <a:endParaRPr kumimoji="0" lang="en-US" altLang="zh-CN" sz="4000" b="0" i="0" u="none" strike="noStrike" cap="none" normalizeH="0" baseline="0">
                        <a:ln>
                          <a:noFill/>
                        </a:ln>
                        <a:solidFill>
                          <a:schemeClr val="tx1"/>
                        </a:solidFill>
                        <a:effectLst/>
                        <a:latin typeface="+mj-lt"/>
                        <a:ea typeface="宋体" panose="02010600030101010101" pitchFamily="2" charset="-122"/>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mj-lt"/>
                          <a:ea typeface="宋体" panose="02010600030101010101" pitchFamily="2" charset="-122"/>
                          <a:cs typeface="Arial" panose="020B0604020202020204" pitchFamily="34" charset="0"/>
                        </a:rPr>
                        <a:t>每年利息</a:t>
                      </a:r>
                      <a:endParaRPr kumimoji="0" lang="en-US" altLang="zh-CN" sz="4000" b="0" i="0" u="none" strike="noStrike" cap="none" normalizeH="0" baseline="0">
                        <a:ln>
                          <a:noFill/>
                        </a:ln>
                        <a:solidFill>
                          <a:schemeClr val="tx1"/>
                        </a:solidFill>
                        <a:effectLst/>
                        <a:latin typeface="+mj-lt"/>
                        <a:ea typeface="宋体" panose="02010600030101010101" pitchFamily="2" charset="-122"/>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j-lt"/>
                          <a:ea typeface="宋体" panose="02010600030101010101" pitchFamily="2" charset="-122"/>
                          <a:cs typeface="Arial" panose="020B0604020202020204" pitchFamily="34" charset="0"/>
                        </a:rPr>
                        <a:t>n</a:t>
                      </a:r>
                      <a:r>
                        <a:rPr kumimoji="0" lang="zh-CN" altLang="en-US" sz="2000" b="0" i="0" u="none" strike="noStrike" cap="none" normalizeH="0" baseline="0" dirty="0">
                          <a:ln>
                            <a:noFill/>
                          </a:ln>
                          <a:solidFill>
                            <a:schemeClr val="tx1"/>
                          </a:solidFill>
                          <a:effectLst/>
                          <a:latin typeface="+mj-lt"/>
                          <a:ea typeface="宋体" panose="02010600030101010101" pitchFamily="2" charset="-122"/>
                          <a:cs typeface="Arial" panose="020B0604020202020204" pitchFamily="34" charset="0"/>
                        </a:rPr>
                        <a:t>年末账户余额</a:t>
                      </a:r>
                      <a:endParaRPr kumimoji="0" lang="en-US" altLang="zh-CN" sz="4000" b="0" i="0" u="none" strike="noStrike" cap="none" normalizeH="0" baseline="0" dirty="0">
                        <a:ln>
                          <a:noFill/>
                        </a:ln>
                        <a:solidFill>
                          <a:schemeClr val="tx1"/>
                        </a:solidFill>
                        <a:effectLst/>
                        <a:latin typeface="+mj-lt"/>
                        <a:ea typeface="宋体" panose="02010600030101010101" pitchFamily="2" charset="-122"/>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51035">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mj-lt"/>
                          <a:ea typeface="Cambria Math" panose="02040503050406030204" pitchFamily="18" charset="0"/>
                          <a:cs typeface="Arial" panose="020B0604020202020204" pitchFamily="34" charset="0"/>
                        </a:rPr>
                        <a:t>1</a:t>
                      </a:r>
                      <a:endParaRPr kumimoji="0" lang="en-US" altLang="zh-CN" sz="4000" b="0" i="0" u="none" strike="noStrike" cap="none" normalizeH="0" baseline="0">
                        <a:ln>
                          <a:noFill/>
                        </a:ln>
                        <a:solidFill>
                          <a:schemeClr val="tx1"/>
                        </a:solidFill>
                        <a:effectLst/>
                        <a:latin typeface="+mj-lt"/>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j-lt"/>
                          <a:ea typeface="Cambria Math" panose="02040503050406030204" pitchFamily="18" charset="0"/>
                          <a:cs typeface="Arial" panose="020B0604020202020204" pitchFamily="34" charset="0"/>
                        </a:rPr>
                        <a:t>1000.00 </a:t>
                      </a:r>
                      <a:endParaRPr kumimoji="0" lang="en-US" altLang="zh-CN" sz="4000" b="0" i="0" u="none" strike="noStrike" cap="none" normalizeH="0" baseline="0" dirty="0">
                        <a:ln>
                          <a:noFill/>
                        </a:ln>
                        <a:solidFill>
                          <a:schemeClr val="tx1"/>
                        </a:solidFill>
                        <a:effectLst/>
                        <a:latin typeface="+mj-lt"/>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fontAlgn="ctr"/>
                      <a:r>
                        <a:rPr lang="en-US" altLang="zh-CN" sz="2000" b="0" i="0" u="none" strike="noStrike">
                          <a:solidFill>
                            <a:srgbClr val="000000"/>
                          </a:solidFill>
                          <a:effectLst/>
                          <a:latin typeface="+mj-lt"/>
                          <a:ea typeface="等线" panose="02010600030101010101" pitchFamily="2" charset="-122"/>
                        </a:rPr>
                        <a:t>100</a:t>
                      </a:r>
                    </a:p>
                  </a:txBody>
                  <a:tcPr marL="6350" marR="6350" marT="6350" marB="0" anchor="ctr">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fontAlgn="ctr"/>
                      <a:r>
                        <a:rPr lang="en-US" altLang="zh-CN" sz="1800" b="0" i="0" u="none" strike="noStrike">
                          <a:solidFill>
                            <a:srgbClr val="000000"/>
                          </a:solidFill>
                          <a:effectLst/>
                          <a:latin typeface="+mj-lt"/>
                          <a:ea typeface="等线" panose="02010600030101010101" pitchFamily="2" charset="-122"/>
                        </a:rPr>
                        <a:t>1100</a:t>
                      </a:r>
                    </a:p>
                  </a:txBody>
                  <a:tcPr marL="6350" marR="6350" marT="6350" marB="0" anchor="ctr">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51035">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mj-lt"/>
                          <a:ea typeface="Cambria Math" panose="02040503050406030204" pitchFamily="18" charset="0"/>
                          <a:cs typeface="Arial" panose="020B0604020202020204" pitchFamily="34" charset="0"/>
                        </a:rPr>
                        <a:t>2</a:t>
                      </a:r>
                      <a:endParaRPr kumimoji="0" lang="en-US" altLang="zh-CN" sz="4000" b="0" i="0" u="none" strike="noStrike" cap="none" normalizeH="0" baseline="0">
                        <a:ln>
                          <a:noFill/>
                        </a:ln>
                        <a:solidFill>
                          <a:schemeClr val="tx1"/>
                        </a:solidFill>
                        <a:effectLst/>
                        <a:latin typeface="+mj-lt"/>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j-lt"/>
                          <a:ea typeface="Cambria Math" panose="02040503050406030204" pitchFamily="18" charset="0"/>
                          <a:cs typeface="Arial" panose="020B0604020202020204" pitchFamily="34" charset="0"/>
                        </a:rPr>
                        <a:t>1000.00 </a:t>
                      </a:r>
                      <a:endParaRPr kumimoji="0" lang="en-US" altLang="zh-CN" sz="4000" b="0" i="0" u="none" strike="noStrike" cap="none" normalizeH="0" baseline="0" dirty="0">
                        <a:ln>
                          <a:noFill/>
                        </a:ln>
                        <a:solidFill>
                          <a:schemeClr val="tx1"/>
                        </a:solidFill>
                        <a:effectLst/>
                        <a:latin typeface="+mj-lt"/>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fontAlgn="ctr"/>
                      <a:r>
                        <a:rPr lang="en-US" altLang="zh-CN" sz="2000" b="0" i="0" u="none" strike="noStrike" dirty="0">
                          <a:solidFill>
                            <a:srgbClr val="000000"/>
                          </a:solidFill>
                          <a:effectLst/>
                          <a:latin typeface="+mj-lt"/>
                          <a:ea typeface="等线" panose="02010600030101010101" pitchFamily="2" charset="-122"/>
                        </a:rPr>
                        <a:t>100</a:t>
                      </a:r>
                    </a:p>
                  </a:txBody>
                  <a:tcPr marL="6350" marR="6350" marT="6350" marB="0" anchor="ctr">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fontAlgn="ctr"/>
                      <a:r>
                        <a:rPr lang="en-US" altLang="zh-CN" sz="1800" b="0" i="0" u="none" strike="noStrike">
                          <a:solidFill>
                            <a:srgbClr val="000000"/>
                          </a:solidFill>
                          <a:effectLst/>
                          <a:latin typeface="+mj-lt"/>
                          <a:ea typeface="等线" panose="02010600030101010101" pitchFamily="2" charset="-122"/>
                        </a:rPr>
                        <a:t>1200</a:t>
                      </a:r>
                    </a:p>
                  </a:txBody>
                  <a:tcPr marL="6350" marR="6350" marT="6350" marB="0" anchor="ctr">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51035">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mj-lt"/>
                          <a:ea typeface="Cambria Math" panose="02040503050406030204" pitchFamily="18" charset="0"/>
                          <a:cs typeface="Arial" panose="020B0604020202020204" pitchFamily="34" charset="0"/>
                        </a:rPr>
                        <a:t>3</a:t>
                      </a:r>
                      <a:endParaRPr kumimoji="0" lang="en-US" altLang="zh-CN" sz="4000" b="0" i="0" u="none" strike="noStrike" cap="none" normalizeH="0" baseline="0">
                        <a:ln>
                          <a:noFill/>
                        </a:ln>
                        <a:solidFill>
                          <a:schemeClr val="tx1"/>
                        </a:solidFill>
                        <a:effectLst/>
                        <a:latin typeface="+mj-lt"/>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j-lt"/>
                          <a:ea typeface="Cambria Math" panose="02040503050406030204" pitchFamily="18" charset="0"/>
                          <a:cs typeface="Arial" panose="020B0604020202020204" pitchFamily="34" charset="0"/>
                        </a:rPr>
                        <a:t>1000.00 </a:t>
                      </a:r>
                      <a:endParaRPr kumimoji="0" lang="en-US" altLang="zh-CN" sz="4000" b="0" i="0" u="none" strike="noStrike" cap="none" normalizeH="0" baseline="0" dirty="0">
                        <a:ln>
                          <a:noFill/>
                        </a:ln>
                        <a:solidFill>
                          <a:schemeClr val="tx1"/>
                        </a:solidFill>
                        <a:effectLst/>
                        <a:latin typeface="+mj-lt"/>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fontAlgn="ctr"/>
                      <a:r>
                        <a:rPr lang="en-US" altLang="zh-CN" sz="2000" b="0" i="0" u="none" strike="noStrike">
                          <a:solidFill>
                            <a:srgbClr val="000000"/>
                          </a:solidFill>
                          <a:effectLst/>
                          <a:latin typeface="+mj-lt"/>
                          <a:ea typeface="等线" panose="02010600030101010101" pitchFamily="2" charset="-122"/>
                        </a:rPr>
                        <a:t>100</a:t>
                      </a:r>
                    </a:p>
                  </a:txBody>
                  <a:tcPr marL="6350" marR="6350" marT="6350" marB="0" anchor="ctr">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fontAlgn="ctr"/>
                      <a:r>
                        <a:rPr lang="en-US" altLang="zh-CN" sz="1800" b="0" i="0" u="none" strike="noStrike">
                          <a:solidFill>
                            <a:srgbClr val="000000"/>
                          </a:solidFill>
                          <a:effectLst/>
                          <a:latin typeface="+mj-lt"/>
                          <a:ea typeface="等线" panose="02010600030101010101" pitchFamily="2" charset="-122"/>
                        </a:rPr>
                        <a:t>1300</a:t>
                      </a:r>
                    </a:p>
                  </a:txBody>
                  <a:tcPr marL="6350" marR="6350" marT="6350" marB="0" anchor="ctr">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51035">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mj-lt"/>
                          <a:ea typeface="Cambria Math" panose="02040503050406030204" pitchFamily="18" charset="0"/>
                          <a:cs typeface="Arial" panose="020B0604020202020204" pitchFamily="34" charset="0"/>
                        </a:rPr>
                        <a:t>4</a:t>
                      </a:r>
                      <a:endParaRPr kumimoji="0" lang="en-US" altLang="zh-CN" sz="4000" b="0" i="0" u="none" strike="noStrike" cap="none" normalizeH="0" baseline="0">
                        <a:ln>
                          <a:noFill/>
                        </a:ln>
                        <a:solidFill>
                          <a:schemeClr val="tx1"/>
                        </a:solidFill>
                        <a:effectLst/>
                        <a:latin typeface="+mj-lt"/>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j-lt"/>
                          <a:ea typeface="Cambria Math" panose="02040503050406030204" pitchFamily="18" charset="0"/>
                          <a:cs typeface="Arial" panose="020B0604020202020204" pitchFamily="34" charset="0"/>
                        </a:rPr>
                        <a:t>1000.00 </a:t>
                      </a:r>
                      <a:endParaRPr kumimoji="0" lang="en-US" altLang="zh-CN" sz="4000" b="0" i="0" u="none" strike="noStrike" cap="none" normalizeH="0" baseline="0" dirty="0">
                        <a:ln>
                          <a:noFill/>
                        </a:ln>
                        <a:solidFill>
                          <a:schemeClr val="tx1"/>
                        </a:solidFill>
                        <a:effectLst/>
                        <a:latin typeface="+mj-lt"/>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fontAlgn="ctr"/>
                      <a:r>
                        <a:rPr lang="en-US" altLang="zh-CN" sz="2000" b="0" i="0" u="none" strike="noStrike">
                          <a:solidFill>
                            <a:srgbClr val="000000"/>
                          </a:solidFill>
                          <a:effectLst/>
                          <a:latin typeface="+mj-lt"/>
                          <a:ea typeface="等线" panose="02010600030101010101" pitchFamily="2" charset="-122"/>
                        </a:rPr>
                        <a:t>100</a:t>
                      </a:r>
                    </a:p>
                  </a:txBody>
                  <a:tcPr marL="6350" marR="6350" marT="6350" marB="0" anchor="ctr">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fontAlgn="ctr"/>
                      <a:r>
                        <a:rPr lang="en-US" altLang="zh-CN" sz="1800" b="0" i="0" u="none" strike="noStrike">
                          <a:solidFill>
                            <a:srgbClr val="000000"/>
                          </a:solidFill>
                          <a:effectLst/>
                          <a:latin typeface="+mj-lt"/>
                          <a:ea typeface="等线" panose="02010600030101010101" pitchFamily="2" charset="-122"/>
                        </a:rPr>
                        <a:t>1400</a:t>
                      </a:r>
                    </a:p>
                  </a:txBody>
                  <a:tcPr marL="6350" marR="6350" marT="6350" marB="0" anchor="ctr">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422561">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j-lt"/>
                          <a:ea typeface="Cambria Math" panose="02040503050406030204" pitchFamily="18" charset="0"/>
                          <a:cs typeface="Arial" panose="020B0604020202020204" pitchFamily="34" charset="0"/>
                        </a:rPr>
                        <a:t>5</a:t>
                      </a:r>
                      <a:endParaRPr kumimoji="0" lang="en-US" altLang="zh-CN" sz="4000" b="0" i="0" u="none" strike="noStrike" cap="none" normalizeH="0" baseline="0" dirty="0">
                        <a:ln>
                          <a:noFill/>
                        </a:ln>
                        <a:solidFill>
                          <a:schemeClr val="tx1"/>
                        </a:solidFill>
                        <a:effectLst/>
                        <a:latin typeface="+mj-lt"/>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mj-lt"/>
                          <a:ea typeface="Cambria Math" panose="02040503050406030204" pitchFamily="18" charset="0"/>
                          <a:cs typeface="Arial" panose="020B0604020202020204" pitchFamily="34" charset="0"/>
                        </a:rPr>
                        <a:t>1000.00 </a:t>
                      </a:r>
                      <a:endParaRPr kumimoji="0" lang="en-US" altLang="zh-CN" sz="4000" b="0" i="0" u="none" strike="noStrike" cap="none" normalizeH="0" baseline="0" dirty="0">
                        <a:ln>
                          <a:noFill/>
                        </a:ln>
                        <a:solidFill>
                          <a:schemeClr val="tx1"/>
                        </a:solidFill>
                        <a:effectLst/>
                        <a:latin typeface="+mj-lt"/>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fontAlgn="ctr"/>
                      <a:r>
                        <a:rPr lang="en-US" altLang="zh-CN" sz="2000" b="0" i="0" u="none" strike="noStrike" dirty="0">
                          <a:solidFill>
                            <a:srgbClr val="000000"/>
                          </a:solidFill>
                          <a:effectLst/>
                          <a:latin typeface="+mj-lt"/>
                          <a:ea typeface="等线" panose="02010600030101010101" pitchFamily="2" charset="-122"/>
                        </a:rPr>
                        <a:t>100</a:t>
                      </a:r>
                    </a:p>
                  </a:txBody>
                  <a:tcPr marL="6350" marR="6350" marT="6350" marB="0" anchor="ctr">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algn="ctr" fontAlgn="ctr"/>
                      <a:r>
                        <a:rPr lang="en-US" altLang="zh-CN" sz="1800" b="0" i="0" u="none" strike="noStrike" dirty="0">
                          <a:solidFill>
                            <a:srgbClr val="000000"/>
                          </a:solidFill>
                          <a:effectLst/>
                          <a:latin typeface="+mj-lt"/>
                          <a:ea typeface="等线" panose="02010600030101010101" pitchFamily="2" charset="-122"/>
                        </a:rPr>
                        <a:t>1500</a:t>
                      </a:r>
                    </a:p>
                  </a:txBody>
                  <a:tcPr marL="6350" marR="6350" marT="6350" marB="0" anchor="ctr">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87324" name="Object 2">
            <a:extLst>
              <a:ext uri="{FF2B5EF4-FFF2-40B4-BE49-F238E27FC236}">
                <a16:creationId xmlns:a16="http://schemas.microsoft.com/office/drawing/2014/main" id="{868A5396-69E7-433F-B555-35FD41B53155}"/>
              </a:ext>
            </a:extLst>
          </p:cNvPr>
          <p:cNvGraphicFramePr>
            <a:graphicFrameLocks noChangeAspect="1"/>
          </p:cNvGraphicFramePr>
          <p:nvPr>
            <p:extLst>
              <p:ext uri="{D42A27DB-BD31-4B8C-83A1-F6EECF244321}">
                <p14:modId xmlns:p14="http://schemas.microsoft.com/office/powerpoint/2010/main" val="1077393382"/>
              </p:ext>
            </p:extLst>
          </p:nvPr>
        </p:nvGraphicFramePr>
        <p:xfrm>
          <a:off x="2843808" y="4548790"/>
          <a:ext cx="2914650" cy="546100"/>
        </p:xfrm>
        <a:graphic>
          <a:graphicData uri="http://schemas.openxmlformats.org/presentationml/2006/ole">
            <mc:AlternateContent xmlns:mc="http://schemas.openxmlformats.org/markup-compatibility/2006">
              <mc:Choice xmlns:v="urn:schemas-microsoft-com:vml" Requires="v">
                <p:oleObj name="Equation" r:id="rId2" imgW="1218960" imgH="228600" progId="Equation.DSMT4">
                  <p:embed/>
                </p:oleObj>
              </mc:Choice>
              <mc:Fallback>
                <p:oleObj name="Equation" r:id="rId2" imgW="1218960" imgH="228600" progId="Equation.DSMT4">
                  <p:embed/>
                  <p:pic>
                    <p:nvPicPr>
                      <p:cNvPr id="87324" name="Object 2">
                        <a:extLst>
                          <a:ext uri="{FF2B5EF4-FFF2-40B4-BE49-F238E27FC236}">
                            <a16:creationId xmlns:a16="http://schemas.microsoft.com/office/drawing/2014/main" id="{868A5396-69E7-433F-B555-35FD41B53155}"/>
                          </a:ext>
                        </a:extLst>
                      </p:cNvPr>
                      <p:cNvPicPr>
                        <a:picLocks noChangeAspect="1" noChangeArrowheads="1"/>
                      </p:cNvPicPr>
                      <p:nvPr/>
                    </p:nvPicPr>
                    <p:blipFill>
                      <a:blip r:embed="rId3"/>
                      <a:srcRect/>
                      <a:stretch>
                        <a:fillRect/>
                      </a:stretch>
                    </p:blipFill>
                    <p:spPr bwMode="auto">
                      <a:xfrm>
                        <a:off x="2843808" y="4548790"/>
                        <a:ext cx="29146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 name="文本框 1">
            <a:extLst>
              <a:ext uri="{FF2B5EF4-FFF2-40B4-BE49-F238E27FC236}">
                <a16:creationId xmlns:a16="http://schemas.microsoft.com/office/drawing/2014/main" id="{8401B91C-6326-25AB-6A50-50235693CA06}"/>
              </a:ext>
            </a:extLst>
          </p:cNvPr>
          <p:cNvSpPr txBox="1"/>
          <p:nvPr/>
        </p:nvSpPr>
        <p:spPr>
          <a:xfrm>
            <a:off x="708040" y="5367640"/>
            <a:ext cx="7727919" cy="646331"/>
          </a:xfrm>
          <a:prstGeom prst="rect">
            <a:avLst/>
          </a:prstGeom>
          <a:noFill/>
        </p:spPr>
        <p:txBody>
          <a:bodyPr wrap="square" rtlCol="0">
            <a:spAutoFit/>
          </a:bodyPr>
          <a:lstStyle/>
          <a:p>
            <a:r>
              <a:rPr lang="zh-CN" altLang="en-US" sz="1800" dirty="0">
                <a:latin typeface="宋体" panose="02010600030101010101" pitchFamily="2" charset="-122"/>
                <a:ea typeface="宋体" panose="02010600030101010101" pitchFamily="2" charset="-122"/>
              </a:rPr>
              <a:t>注：单利没有考虑前期利息成为后期资本金的事实。现实中，银行定期存款利息通常采取这种计息方法。后面除非特别说明，一般用复利计息。</a:t>
            </a:r>
          </a:p>
        </p:txBody>
      </p:sp>
    </p:spTree>
    <p:extLst>
      <p:ext uri="{BB962C8B-B14F-4D97-AF65-F5344CB8AC3E}">
        <p14:creationId xmlns:p14="http://schemas.microsoft.com/office/powerpoint/2010/main" val="2646028130"/>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87321"/>
                                        </p:tgtEl>
                                        <p:attrNameLst>
                                          <p:attrName>style.visibility</p:attrName>
                                        </p:attrNameLst>
                                      </p:cBhvr>
                                      <p:to>
                                        <p:strVal val="visible"/>
                                      </p:to>
                                    </p:set>
                                    <p:anim calcmode="lin" valueType="num">
                                      <p:cBhvr>
                                        <p:cTn id="7" dur="500" fill="hold"/>
                                        <p:tgtEl>
                                          <p:spTgt spid="87321"/>
                                        </p:tgtEl>
                                        <p:attrNameLst>
                                          <p:attrName>ppt_w</p:attrName>
                                        </p:attrNameLst>
                                      </p:cBhvr>
                                      <p:tavLst>
                                        <p:tav tm="0">
                                          <p:val>
                                            <p:fltVal val="0"/>
                                          </p:val>
                                        </p:tav>
                                        <p:tav tm="100000">
                                          <p:val>
                                            <p:strVal val="#ppt_w"/>
                                          </p:val>
                                        </p:tav>
                                      </p:tavLst>
                                    </p:anim>
                                    <p:anim calcmode="lin" valueType="num">
                                      <p:cBhvr>
                                        <p:cTn id="8" dur="500" fill="hold"/>
                                        <p:tgtEl>
                                          <p:spTgt spid="87321"/>
                                        </p:tgtEl>
                                        <p:attrNameLst>
                                          <p:attrName>ppt_h</p:attrName>
                                        </p:attrNameLst>
                                      </p:cBhvr>
                                      <p:tavLst>
                                        <p:tav tm="0">
                                          <p:val>
                                            <p:fltVal val="0"/>
                                          </p:val>
                                        </p:tav>
                                        <p:tav tm="100000">
                                          <p:val>
                                            <p:strVal val="#ppt_h"/>
                                          </p:val>
                                        </p:tav>
                                      </p:tavLst>
                                    </p:anim>
                                    <p:animEffect transition="in" filter="fade">
                                      <p:cBhvr>
                                        <p:cTn id="9" dur="500"/>
                                        <p:tgtEl>
                                          <p:spTgt spid="87321"/>
                                        </p:tgtEl>
                                      </p:cBhvr>
                                    </p:animEffect>
                                  </p:childTnLst>
                                </p:cTn>
                              </p:par>
                              <p:par>
                                <p:cTn id="10" presetID="17" presetClass="entr" presetSubtype="10" fill="hold" nodeType="withEffect">
                                  <p:stCondLst>
                                    <p:cond delay="0"/>
                                  </p:stCondLst>
                                  <p:childTnLst>
                                    <p:set>
                                      <p:cBhvr>
                                        <p:cTn id="11" dur="1" fill="hold">
                                          <p:stCondLst>
                                            <p:cond delay="0"/>
                                          </p:stCondLst>
                                        </p:cTn>
                                        <p:tgtEl>
                                          <p:spTgt spid="87324"/>
                                        </p:tgtEl>
                                        <p:attrNameLst>
                                          <p:attrName>style.visibility</p:attrName>
                                        </p:attrNameLst>
                                      </p:cBhvr>
                                      <p:to>
                                        <p:strVal val="visible"/>
                                      </p:to>
                                    </p:set>
                                    <p:anim calcmode="lin" valueType="num">
                                      <p:cBhvr>
                                        <p:cTn id="12" dur="500" fill="hold"/>
                                        <p:tgtEl>
                                          <p:spTgt spid="87324"/>
                                        </p:tgtEl>
                                        <p:attrNameLst>
                                          <p:attrName>ppt_w</p:attrName>
                                        </p:attrNameLst>
                                      </p:cBhvr>
                                      <p:tavLst>
                                        <p:tav tm="0">
                                          <p:val>
                                            <p:fltVal val="0"/>
                                          </p:val>
                                        </p:tav>
                                        <p:tav tm="100000">
                                          <p:val>
                                            <p:strVal val="#ppt_w"/>
                                          </p:val>
                                        </p:tav>
                                      </p:tavLst>
                                    </p:anim>
                                    <p:anim calcmode="lin" valueType="num">
                                      <p:cBhvr>
                                        <p:cTn id="13" dur="500" fill="hold"/>
                                        <p:tgtEl>
                                          <p:spTgt spid="873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7D9B803A-3623-4A18-BB4B-27F690E9522F}"/>
              </a:ext>
            </a:extLst>
          </p:cNvPr>
          <p:cNvSpPr>
            <a:spLocks noGrp="1" noChangeArrowheads="1"/>
          </p:cNvSpPr>
          <p:nvPr>
            <p:ph type="title"/>
          </p:nvPr>
        </p:nvSpPr>
        <p:spPr bwMode="auto">
          <a:xfrm>
            <a:off x="457200" y="466725"/>
            <a:ext cx="8229600" cy="10731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4000" dirty="0">
                <a:ea typeface="宋体" panose="02010600030101010101" pitchFamily="2" charset="-122"/>
              </a:rPr>
              <a:t> </a:t>
            </a:r>
            <a:r>
              <a:rPr lang="zh-CN" altLang="en-US" sz="4000" dirty="0">
                <a:ea typeface="宋体" panose="02010600030101010101" pitchFamily="2" charset="-122"/>
              </a:rPr>
              <a:t>终值计算举例</a:t>
            </a:r>
            <a:br>
              <a:rPr lang="en-US" altLang="zh-CN" sz="4000" dirty="0">
                <a:ea typeface="宋体" panose="02010600030101010101" pitchFamily="2" charset="-122"/>
              </a:rPr>
            </a:br>
            <a:r>
              <a:rPr lang="zh-CN" altLang="en-US" sz="2400" dirty="0">
                <a:ea typeface="宋体" panose="02010600030101010101" pitchFamily="2" charset="-122"/>
              </a:rPr>
              <a:t>（本金</a:t>
            </a:r>
            <a:r>
              <a:rPr lang="en-US" altLang="zh-CN" sz="2400" dirty="0">
                <a:ea typeface="宋体" panose="02010600030101010101" pitchFamily="2" charset="-122"/>
              </a:rPr>
              <a:t>1000</a:t>
            </a:r>
            <a:r>
              <a:rPr lang="zh-CN" altLang="en-US" sz="2400" dirty="0">
                <a:ea typeface="宋体" panose="02010600030101010101" pitchFamily="2" charset="-122"/>
              </a:rPr>
              <a:t>，利率</a:t>
            </a:r>
            <a:r>
              <a:rPr lang="en-US" altLang="zh-CN" sz="2400" dirty="0">
                <a:ea typeface="宋体" panose="02010600030101010101" pitchFamily="2" charset="-122"/>
              </a:rPr>
              <a:t>10%</a:t>
            </a:r>
            <a:r>
              <a:rPr lang="zh-CN" altLang="en-US" sz="2400" dirty="0">
                <a:ea typeface="宋体" panose="02010600030101010101" pitchFamily="2" charset="-122"/>
              </a:rPr>
              <a:t>，</a:t>
            </a:r>
            <a:r>
              <a:rPr lang="en-US" altLang="zh-CN" sz="2400" dirty="0">
                <a:ea typeface="宋体" panose="02010600030101010101" pitchFamily="2" charset="-122"/>
              </a:rPr>
              <a:t>5</a:t>
            </a:r>
            <a:r>
              <a:rPr lang="zh-CN" altLang="en-US" sz="2400" dirty="0">
                <a:ea typeface="宋体" panose="02010600030101010101" pitchFamily="2" charset="-122"/>
              </a:rPr>
              <a:t>年。复利）</a:t>
            </a:r>
            <a:endParaRPr lang="en-US" altLang="zh-CN" sz="4000" dirty="0">
              <a:ea typeface="宋体" panose="02010600030101010101" pitchFamily="2" charset="-122"/>
            </a:endParaRPr>
          </a:p>
        </p:txBody>
      </p:sp>
      <p:graphicFrame>
        <p:nvGraphicFramePr>
          <p:cNvPr id="87321" name="Group 281">
            <a:extLst>
              <a:ext uri="{FF2B5EF4-FFF2-40B4-BE49-F238E27FC236}">
                <a16:creationId xmlns:a16="http://schemas.microsoft.com/office/drawing/2014/main" id="{09A93475-1BA5-4B60-886D-BC80AC0984EC}"/>
              </a:ext>
            </a:extLst>
          </p:cNvPr>
          <p:cNvGraphicFramePr>
            <a:graphicFrameLocks noGrp="1"/>
          </p:cNvGraphicFramePr>
          <p:nvPr>
            <p:ph sz="half" idx="2"/>
            <p:extLst>
              <p:ext uri="{D42A27DB-BD31-4B8C-83A1-F6EECF244321}">
                <p14:modId xmlns:p14="http://schemas.microsoft.com/office/powerpoint/2010/main" val="2559486375"/>
              </p:ext>
            </p:extLst>
          </p:nvPr>
        </p:nvGraphicFramePr>
        <p:xfrm>
          <a:off x="900113" y="1889125"/>
          <a:ext cx="6985000" cy="2484779"/>
        </p:xfrm>
        <a:graphic>
          <a:graphicData uri="http://schemas.openxmlformats.org/drawingml/2006/table">
            <a:tbl>
              <a:tblPr/>
              <a:tblGrid>
                <a:gridCol w="765175">
                  <a:extLst>
                    <a:ext uri="{9D8B030D-6E8A-4147-A177-3AD203B41FA5}">
                      <a16:colId xmlns:a16="http://schemas.microsoft.com/office/drawing/2014/main" val="20000"/>
                    </a:ext>
                  </a:extLst>
                </a:gridCol>
                <a:gridCol w="1960562">
                  <a:extLst>
                    <a:ext uri="{9D8B030D-6E8A-4147-A177-3AD203B41FA5}">
                      <a16:colId xmlns:a16="http://schemas.microsoft.com/office/drawing/2014/main" val="20001"/>
                    </a:ext>
                  </a:extLst>
                </a:gridCol>
                <a:gridCol w="2128838">
                  <a:extLst>
                    <a:ext uri="{9D8B030D-6E8A-4147-A177-3AD203B41FA5}">
                      <a16:colId xmlns:a16="http://schemas.microsoft.com/office/drawing/2014/main" val="20002"/>
                    </a:ext>
                  </a:extLst>
                </a:gridCol>
                <a:gridCol w="2130425">
                  <a:extLst>
                    <a:ext uri="{9D8B030D-6E8A-4147-A177-3AD203B41FA5}">
                      <a16:colId xmlns:a16="http://schemas.microsoft.com/office/drawing/2014/main" val="20003"/>
                    </a:ext>
                  </a:extLst>
                </a:gridCol>
              </a:tblGrid>
              <a:tr h="365719">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Cambria Math" panose="02040503050406030204" pitchFamily="18" charset="0"/>
                          <a:ea typeface="宋体" panose="02010600030101010101" pitchFamily="2" charset="-122"/>
                          <a:cs typeface="Arial" panose="020B0604020202020204" pitchFamily="34" charset="0"/>
                        </a:rPr>
                        <a:t>年份</a:t>
                      </a:r>
                      <a:r>
                        <a:rPr kumimoji="0" lang="en-US" altLang="zh-CN" sz="2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rPr>
                        <a:t> </a:t>
                      </a:r>
                      <a:endParaRPr kumimoji="0" lang="en-US" altLang="zh-CN" sz="4000" b="0" i="0" u="none" strike="noStrike" cap="none" normalizeH="0" baseline="0">
                        <a:ln>
                          <a:noFill/>
                        </a:ln>
                        <a:solidFill>
                          <a:schemeClr val="tx1"/>
                        </a:solidFill>
                        <a:effectLst/>
                        <a:latin typeface="Cambria Math" panose="02040503050406030204" pitchFamily="18" charset="0"/>
                        <a:ea typeface="宋体" panose="02010600030101010101" pitchFamily="2" charset="-122"/>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Cambria Math" panose="02040503050406030204" pitchFamily="18" charset="0"/>
                          <a:ea typeface="宋体" panose="02010600030101010101" pitchFamily="2" charset="-122"/>
                          <a:cs typeface="Arial" panose="020B0604020202020204" pitchFamily="34" charset="0"/>
                        </a:rPr>
                        <a:t>年初值</a:t>
                      </a:r>
                      <a:endParaRPr kumimoji="0" lang="en-US" altLang="zh-CN" sz="4000" b="0" i="0" u="none" strike="noStrike" cap="none" normalizeH="0" baseline="0">
                        <a:ln>
                          <a:noFill/>
                        </a:ln>
                        <a:solidFill>
                          <a:schemeClr val="tx1"/>
                        </a:solidFill>
                        <a:effectLst/>
                        <a:latin typeface="Cambria Math" panose="02040503050406030204" pitchFamily="18" charset="0"/>
                        <a:ea typeface="宋体" panose="02010600030101010101" pitchFamily="2" charset="-122"/>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2000" b="0" i="0" u="none" strike="noStrike" cap="none" normalizeH="0" baseline="0">
                          <a:ln>
                            <a:noFill/>
                          </a:ln>
                          <a:solidFill>
                            <a:schemeClr val="tx1"/>
                          </a:solidFill>
                          <a:effectLst/>
                          <a:latin typeface="Cambria Math" panose="02040503050406030204" pitchFamily="18" charset="0"/>
                          <a:ea typeface="宋体" panose="02010600030101010101" pitchFamily="2" charset="-122"/>
                          <a:cs typeface="Arial" panose="020B0604020202020204" pitchFamily="34" charset="0"/>
                        </a:rPr>
                        <a:t>每年利息</a:t>
                      </a:r>
                      <a:endParaRPr kumimoji="0" lang="en-US" altLang="zh-CN" sz="4000" b="0" i="0" u="none" strike="noStrike" cap="none" normalizeH="0" baseline="0">
                        <a:ln>
                          <a:noFill/>
                        </a:ln>
                        <a:solidFill>
                          <a:schemeClr val="tx1"/>
                        </a:solidFill>
                        <a:effectLst/>
                        <a:latin typeface="Cambria Math" panose="02040503050406030204" pitchFamily="18" charset="0"/>
                        <a:ea typeface="宋体" panose="02010600030101010101" pitchFamily="2" charset="-122"/>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ambria Math" panose="02040503050406030204" pitchFamily="18" charset="0"/>
                          <a:ea typeface="宋体" panose="02010600030101010101" pitchFamily="2" charset="-122"/>
                          <a:cs typeface="Arial" panose="020B0604020202020204" pitchFamily="34" charset="0"/>
                        </a:rPr>
                        <a:t>n</a:t>
                      </a:r>
                      <a:r>
                        <a:rPr kumimoji="0" lang="zh-CN" altLang="en-US" sz="2000" b="0" i="0" u="none" strike="noStrike" cap="none" normalizeH="0" baseline="0" dirty="0">
                          <a:ln>
                            <a:noFill/>
                          </a:ln>
                          <a:solidFill>
                            <a:schemeClr val="tx1"/>
                          </a:solidFill>
                          <a:effectLst/>
                          <a:latin typeface="Cambria Math" panose="02040503050406030204" pitchFamily="18" charset="0"/>
                          <a:ea typeface="宋体" panose="02010600030101010101" pitchFamily="2" charset="-122"/>
                          <a:cs typeface="Arial" panose="020B0604020202020204" pitchFamily="34" charset="0"/>
                        </a:rPr>
                        <a:t>年末账户余额</a:t>
                      </a:r>
                      <a:endParaRPr kumimoji="0" lang="en-US" altLang="zh-CN" sz="4000" b="0" i="0" u="none" strike="noStrike" cap="none" normalizeH="0" baseline="0" dirty="0">
                        <a:ln>
                          <a:noFill/>
                        </a:ln>
                        <a:solidFill>
                          <a:schemeClr val="tx1"/>
                        </a:solidFill>
                        <a:effectLst/>
                        <a:latin typeface="Cambria Math" panose="02040503050406030204" pitchFamily="18" charset="0"/>
                        <a:ea typeface="宋体" panose="02010600030101010101" pitchFamily="2" charset="-122"/>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65719">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rPr>
                        <a:t>1</a:t>
                      </a:r>
                      <a:endParaRPr kumimoji="0" lang="en-US" altLang="zh-CN" sz="4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rPr>
                        <a:t>1000.00 </a:t>
                      </a:r>
                      <a:endParaRPr kumimoji="0" lang="en-US" altLang="zh-CN" sz="4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rPr>
                        <a:t>100.00 </a:t>
                      </a:r>
                      <a:endParaRPr kumimoji="0" lang="en-US" altLang="zh-CN" sz="4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rPr>
                        <a:t>1100.00 </a:t>
                      </a:r>
                      <a:endParaRPr kumimoji="0" lang="en-US" altLang="zh-CN" sz="4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365719">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rPr>
                        <a:t>2</a:t>
                      </a:r>
                      <a:endParaRPr kumimoji="0" lang="en-US" altLang="zh-CN" sz="4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rPr>
                        <a:t>1100.00 </a:t>
                      </a:r>
                      <a:endParaRPr kumimoji="0" lang="en-US" altLang="zh-CN" sz="4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rPr>
                        <a:t>110.00 </a:t>
                      </a:r>
                      <a:endParaRPr kumimoji="0" lang="en-US" altLang="zh-CN" sz="4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rPr>
                        <a:t>1210.00 </a:t>
                      </a:r>
                      <a:endParaRPr kumimoji="0" lang="en-US" altLang="zh-CN" sz="4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365719">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rPr>
                        <a:t>3</a:t>
                      </a:r>
                      <a:endParaRPr kumimoji="0" lang="en-US" altLang="zh-CN" sz="4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rPr>
                        <a:t>1210.00 </a:t>
                      </a:r>
                      <a:endParaRPr kumimoji="0" lang="en-US" altLang="zh-CN" sz="4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rPr>
                        <a:t>121.00 </a:t>
                      </a:r>
                      <a:endParaRPr kumimoji="0" lang="en-US" altLang="zh-CN" sz="4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rPr>
                        <a:t>1331.00 </a:t>
                      </a:r>
                      <a:endParaRPr kumimoji="0" lang="en-US" altLang="zh-CN" sz="4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365719">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rPr>
                        <a:t>4</a:t>
                      </a:r>
                      <a:endParaRPr kumimoji="0" lang="en-US" altLang="zh-CN" sz="4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rPr>
                        <a:t>1331.00 </a:t>
                      </a:r>
                      <a:endParaRPr kumimoji="0" lang="en-US" altLang="zh-CN" sz="4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rPr>
                        <a:t>133.10 </a:t>
                      </a:r>
                      <a:endParaRPr kumimoji="0" lang="en-US" altLang="zh-CN" sz="4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rPr>
                        <a:t>1464.10 </a:t>
                      </a:r>
                      <a:endParaRPr kumimoji="0" lang="en-US" altLang="zh-CN" sz="4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503369">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rPr>
                        <a:t>5</a:t>
                      </a:r>
                      <a:endParaRPr kumimoji="0" lang="en-US" altLang="zh-CN" sz="4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rPr>
                        <a:t>1464.10 </a:t>
                      </a:r>
                      <a:endParaRPr kumimoji="0" lang="en-US" altLang="zh-CN" sz="4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rPr>
                        <a:t>146.41 </a:t>
                      </a:r>
                      <a:endParaRPr kumimoji="0" lang="en-US" altLang="zh-CN" sz="4000" b="0" i="0" u="none" strike="noStrike" cap="none" normalizeH="0" baseline="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rPr>
                        <a:t>1610.51 </a:t>
                      </a:r>
                      <a:endParaRPr kumimoji="0" lang="en-US" altLang="zh-CN" sz="4000" b="0" i="0" u="none" strike="noStrike" cap="none" normalizeH="0" baseline="0" dirty="0">
                        <a:ln>
                          <a:noFill/>
                        </a:ln>
                        <a:solidFill>
                          <a:schemeClr val="tx1"/>
                        </a:solidFill>
                        <a:effectLst/>
                        <a:latin typeface="Cambria Math" panose="02040503050406030204" pitchFamily="18" charset="0"/>
                        <a:ea typeface="Cambria Math" panose="02040503050406030204" pitchFamily="18" charset="0"/>
                        <a:cs typeface="Arial" panose="020B0604020202020204" pitchFamily="34" charset="0"/>
                      </a:endParaRPr>
                    </a:p>
                  </a:txBody>
                  <a:tcPr marT="45741" marB="45741"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graphicFrame>
        <p:nvGraphicFramePr>
          <p:cNvPr id="87324" name="Object 2">
            <a:extLst>
              <a:ext uri="{FF2B5EF4-FFF2-40B4-BE49-F238E27FC236}">
                <a16:creationId xmlns:a16="http://schemas.microsoft.com/office/drawing/2014/main" id="{868A5396-69E7-433F-B555-35FD41B53155}"/>
              </a:ext>
            </a:extLst>
          </p:cNvPr>
          <p:cNvGraphicFramePr>
            <a:graphicFrameLocks noChangeAspect="1"/>
          </p:cNvGraphicFramePr>
          <p:nvPr>
            <p:extLst>
              <p:ext uri="{D42A27DB-BD31-4B8C-83A1-F6EECF244321}">
                <p14:modId xmlns:p14="http://schemas.microsoft.com/office/powerpoint/2010/main" val="245892881"/>
              </p:ext>
            </p:extLst>
          </p:nvPr>
        </p:nvGraphicFramePr>
        <p:xfrm>
          <a:off x="3056732" y="4724818"/>
          <a:ext cx="2671762" cy="576263"/>
        </p:xfrm>
        <a:graphic>
          <a:graphicData uri="http://schemas.openxmlformats.org/presentationml/2006/ole">
            <mc:AlternateContent xmlns:mc="http://schemas.openxmlformats.org/markup-compatibility/2006">
              <mc:Choice xmlns:v="urn:schemas-microsoft-com:vml" Requires="v">
                <p:oleObj name="Equation" r:id="rId2" imgW="1117600" imgH="241300" progId="Equation.DSMT4">
                  <p:embed/>
                </p:oleObj>
              </mc:Choice>
              <mc:Fallback>
                <p:oleObj name="Equation" r:id="rId2" imgW="1117600" imgH="2413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6732" y="4724818"/>
                        <a:ext cx="2671762"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 name="直接箭头连接符 2">
            <a:extLst>
              <a:ext uri="{FF2B5EF4-FFF2-40B4-BE49-F238E27FC236}">
                <a16:creationId xmlns:a16="http://schemas.microsoft.com/office/drawing/2014/main" id="{ECE6B132-3DA2-652D-9D0A-5FB1B1307AB3}"/>
              </a:ext>
            </a:extLst>
          </p:cNvPr>
          <p:cNvCxnSpPr/>
          <p:nvPr/>
        </p:nvCxnSpPr>
        <p:spPr bwMode="auto">
          <a:xfrm flipH="1">
            <a:off x="3203848" y="2492896"/>
            <a:ext cx="3024336" cy="288032"/>
          </a:xfrm>
          <a:prstGeom prst="straightConnector1">
            <a:avLst/>
          </a:prstGeom>
          <a:solidFill>
            <a:schemeClr val="accent1"/>
          </a:solidFill>
          <a:ln w="12700" cap="flat" cmpd="sng" algn="ctr">
            <a:solidFill>
              <a:srgbClr val="FF0000"/>
            </a:solidFill>
            <a:prstDash val="solid"/>
            <a:round/>
            <a:headEnd type="none" w="med" len="med"/>
            <a:tailEnd type="triangle" w="med" len="med"/>
          </a:ln>
          <a:effectLst/>
        </p:spPr>
      </p:cxnSp>
      <p:cxnSp>
        <p:nvCxnSpPr>
          <p:cNvPr id="5" name="直接箭头连接符 4">
            <a:extLst>
              <a:ext uri="{FF2B5EF4-FFF2-40B4-BE49-F238E27FC236}">
                <a16:creationId xmlns:a16="http://schemas.microsoft.com/office/drawing/2014/main" id="{E78D2B31-C920-C8A1-F9E7-3B474779F66A}"/>
              </a:ext>
            </a:extLst>
          </p:cNvPr>
          <p:cNvCxnSpPr/>
          <p:nvPr/>
        </p:nvCxnSpPr>
        <p:spPr bwMode="auto">
          <a:xfrm flipH="1">
            <a:off x="3199512" y="2986162"/>
            <a:ext cx="3024336" cy="288032"/>
          </a:xfrm>
          <a:prstGeom prst="straightConnector1">
            <a:avLst/>
          </a:prstGeom>
          <a:solidFill>
            <a:schemeClr val="accent1"/>
          </a:solidFill>
          <a:ln w="12700" cap="flat" cmpd="sng" algn="ctr">
            <a:solidFill>
              <a:srgbClr val="FF0000"/>
            </a:solidFill>
            <a:prstDash val="solid"/>
            <a:round/>
            <a:headEnd type="none" w="med" len="med"/>
            <a:tailEnd type="triangle" w="med" len="med"/>
          </a:ln>
          <a:effectLst/>
        </p:spPr>
      </p:cxnSp>
      <p:cxnSp>
        <p:nvCxnSpPr>
          <p:cNvPr id="6" name="直接箭头连接符 5">
            <a:extLst>
              <a:ext uri="{FF2B5EF4-FFF2-40B4-BE49-F238E27FC236}">
                <a16:creationId xmlns:a16="http://schemas.microsoft.com/office/drawing/2014/main" id="{4B8830AF-3EAA-20F7-0834-3CB37E4F3A0B}"/>
              </a:ext>
            </a:extLst>
          </p:cNvPr>
          <p:cNvCxnSpPr/>
          <p:nvPr/>
        </p:nvCxnSpPr>
        <p:spPr bwMode="auto">
          <a:xfrm flipH="1">
            <a:off x="3199512" y="3297184"/>
            <a:ext cx="3024336" cy="288032"/>
          </a:xfrm>
          <a:prstGeom prst="straightConnector1">
            <a:avLst/>
          </a:prstGeom>
          <a:solidFill>
            <a:schemeClr val="accent1"/>
          </a:solidFill>
          <a:ln w="12700" cap="flat" cmpd="sng" algn="ctr">
            <a:solidFill>
              <a:srgbClr val="FF0000"/>
            </a:solidFill>
            <a:prstDash val="solid"/>
            <a:round/>
            <a:headEnd type="none" w="med" len="med"/>
            <a:tailEnd type="triangle" w="med" len="med"/>
          </a:ln>
          <a:effectLst/>
        </p:spPr>
      </p:cxnSp>
      <p:cxnSp>
        <p:nvCxnSpPr>
          <p:cNvPr id="7" name="直接箭头连接符 6">
            <a:extLst>
              <a:ext uri="{FF2B5EF4-FFF2-40B4-BE49-F238E27FC236}">
                <a16:creationId xmlns:a16="http://schemas.microsoft.com/office/drawing/2014/main" id="{16FC9998-961E-9A34-33A8-2AA9CADBB988}"/>
              </a:ext>
            </a:extLst>
          </p:cNvPr>
          <p:cNvCxnSpPr/>
          <p:nvPr/>
        </p:nvCxnSpPr>
        <p:spPr bwMode="auto">
          <a:xfrm flipH="1">
            <a:off x="3186296" y="3752923"/>
            <a:ext cx="3024336" cy="288032"/>
          </a:xfrm>
          <a:prstGeom prst="straightConnector1">
            <a:avLst/>
          </a:prstGeom>
          <a:solidFill>
            <a:schemeClr val="accent1"/>
          </a:solidFill>
          <a:ln w="12700" cap="flat" cmpd="sng" algn="ctr">
            <a:solidFill>
              <a:srgbClr val="FF0000"/>
            </a:solidFill>
            <a:prstDash val="solid"/>
            <a:round/>
            <a:headEnd type="none" w="med" len="med"/>
            <a:tailEnd type="triangle" w="med" len="med"/>
          </a:ln>
          <a:effectLst/>
        </p:spPr>
      </p:cxn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nodeType="clickEffect">
                                  <p:stCondLst>
                                    <p:cond delay="0"/>
                                  </p:stCondLst>
                                  <p:childTnLst>
                                    <p:set>
                                      <p:cBhvr>
                                        <p:cTn id="6" dur="1" fill="hold">
                                          <p:stCondLst>
                                            <p:cond delay="0"/>
                                          </p:stCondLst>
                                        </p:cTn>
                                        <p:tgtEl>
                                          <p:spTgt spid="87321"/>
                                        </p:tgtEl>
                                        <p:attrNameLst>
                                          <p:attrName>style.visibility</p:attrName>
                                        </p:attrNameLst>
                                      </p:cBhvr>
                                      <p:to>
                                        <p:strVal val="visible"/>
                                      </p:to>
                                    </p:set>
                                    <p:anim calcmode="lin" valueType="num">
                                      <p:cBhvr>
                                        <p:cTn id="7" dur="500" fill="hold"/>
                                        <p:tgtEl>
                                          <p:spTgt spid="87321"/>
                                        </p:tgtEl>
                                        <p:attrNameLst>
                                          <p:attrName>ppt_w</p:attrName>
                                        </p:attrNameLst>
                                      </p:cBhvr>
                                      <p:tavLst>
                                        <p:tav tm="0">
                                          <p:val>
                                            <p:fltVal val="0"/>
                                          </p:val>
                                        </p:tav>
                                        <p:tav tm="100000">
                                          <p:val>
                                            <p:strVal val="#ppt_w"/>
                                          </p:val>
                                        </p:tav>
                                      </p:tavLst>
                                    </p:anim>
                                    <p:anim calcmode="lin" valueType="num">
                                      <p:cBhvr>
                                        <p:cTn id="8" dur="500" fill="hold"/>
                                        <p:tgtEl>
                                          <p:spTgt spid="87321"/>
                                        </p:tgtEl>
                                        <p:attrNameLst>
                                          <p:attrName>ppt_h</p:attrName>
                                        </p:attrNameLst>
                                      </p:cBhvr>
                                      <p:tavLst>
                                        <p:tav tm="0">
                                          <p:val>
                                            <p:fltVal val="0"/>
                                          </p:val>
                                        </p:tav>
                                        <p:tav tm="100000">
                                          <p:val>
                                            <p:strVal val="#ppt_h"/>
                                          </p:val>
                                        </p:tav>
                                      </p:tavLst>
                                    </p:anim>
                                    <p:animEffect transition="in" filter="fade">
                                      <p:cBhvr>
                                        <p:cTn id="9" dur="500"/>
                                        <p:tgtEl>
                                          <p:spTgt spid="87321"/>
                                        </p:tgtEl>
                                      </p:cBhvr>
                                    </p:animEffect>
                                  </p:childTnLst>
                                </p:cTn>
                              </p:par>
                              <p:par>
                                <p:cTn id="10" presetID="17" presetClass="entr" presetSubtype="10" fill="hold" nodeType="withEffect">
                                  <p:stCondLst>
                                    <p:cond delay="0"/>
                                  </p:stCondLst>
                                  <p:childTnLst>
                                    <p:set>
                                      <p:cBhvr>
                                        <p:cTn id="11" dur="1" fill="hold">
                                          <p:stCondLst>
                                            <p:cond delay="0"/>
                                          </p:stCondLst>
                                        </p:cTn>
                                        <p:tgtEl>
                                          <p:spTgt spid="87324"/>
                                        </p:tgtEl>
                                        <p:attrNameLst>
                                          <p:attrName>style.visibility</p:attrName>
                                        </p:attrNameLst>
                                      </p:cBhvr>
                                      <p:to>
                                        <p:strVal val="visible"/>
                                      </p:to>
                                    </p:set>
                                    <p:anim calcmode="lin" valueType="num">
                                      <p:cBhvr>
                                        <p:cTn id="12" dur="500" fill="hold"/>
                                        <p:tgtEl>
                                          <p:spTgt spid="87324"/>
                                        </p:tgtEl>
                                        <p:attrNameLst>
                                          <p:attrName>ppt_w</p:attrName>
                                        </p:attrNameLst>
                                      </p:cBhvr>
                                      <p:tavLst>
                                        <p:tav tm="0">
                                          <p:val>
                                            <p:fltVal val="0"/>
                                          </p:val>
                                        </p:tav>
                                        <p:tav tm="100000">
                                          <p:val>
                                            <p:strVal val="#ppt_w"/>
                                          </p:val>
                                        </p:tav>
                                      </p:tavLst>
                                    </p:anim>
                                    <p:anim calcmode="lin" valueType="num">
                                      <p:cBhvr>
                                        <p:cTn id="13" dur="500" fill="hold"/>
                                        <p:tgtEl>
                                          <p:spTgt spid="8732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BF203796-2D0C-4BB6-876D-32F5F350C76D}"/>
              </a:ext>
            </a:extLst>
          </p:cNvPr>
          <p:cNvSpPr>
            <a:spLocks noGrp="1"/>
          </p:cNvSpPr>
          <p:nvPr>
            <p:ph type="title" idx="4294967295"/>
          </p:nvPr>
        </p:nvSpPr>
        <p:spPr bwMode="auto">
          <a:xfrm>
            <a:off x="428625" y="571500"/>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panose="02010600030101010101" pitchFamily="2" charset="-122"/>
              </a:rPr>
              <a:t>用</a:t>
            </a:r>
            <a:r>
              <a:rPr lang="en-US" altLang="zh-CN" i="1">
                <a:ea typeface="宋体" panose="02010600030101010101" pitchFamily="2" charset="-122"/>
              </a:rPr>
              <a:t>Excel</a:t>
            </a:r>
            <a:r>
              <a:rPr lang="zh-CN" altLang="en-US">
                <a:ea typeface="宋体" panose="02010600030101010101" pitchFamily="2" charset="-122"/>
              </a:rPr>
              <a:t>计算</a:t>
            </a:r>
            <a:r>
              <a:rPr lang="en-US" altLang="zh-CN" i="1">
                <a:ea typeface="宋体" panose="02010600030101010101" pitchFamily="2" charset="-122"/>
              </a:rPr>
              <a:t>FV</a:t>
            </a:r>
            <a:endParaRPr lang="zh-CN" altLang="en-US" i="1">
              <a:ea typeface="宋体" panose="02010600030101010101" pitchFamily="2" charset="-122"/>
            </a:endParaRPr>
          </a:p>
        </p:txBody>
      </p:sp>
      <p:pic>
        <p:nvPicPr>
          <p:cNvPr id="20483" name="Picture 2">
            <a:extLst>
              <a:ext uri="{FF2B5EF4-FFF2-40B4-BE49-F238E27FC236}">
                <a16:creationId xmlns:a16="http://schemas.microsoft.com/office/drawing/2014/main" id="{B21CFFB5-2162-4937-B483-4E3BD5D973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708275"/>
            <a:ext cx="5686425"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graphicFrame>
        <p:nvGraphicFramePr>
          <p:cNvPr id="513027" name="Object 3">
            <a:extLst>
              <a:ext uri="{FF2B5EF4-FFF2-40B4-BE49-F238E27FC236}">
                <a16:creationId xmlns:a16="http://schemas.microsoft.com/office/drawing/2014/main" id="{992229FE-83ED-43B0-A440-9AD6A3469DAA}"/>
              </a:ext>
            </a:extLst>
          </p:cNvPr>
          <p:cNvGraphicFramePr>
            <a:graphicFrameLocks noChangeAspect="1"/>
          </p:cNvGraphicFramePr>
          <p:nvPr/>
        </p:nvGraphicFramePr>
        <p:xfrm>
          <a:off x="1652588" y="1928813"/>
          <a:ext cx="4537075" cy="396875"/>
        </p:xfrm>
        <a:graphic>
          <a:graphicData uri="http://schemas.openxmlformats.org/presentationml/2006/ole">
            <mc:AlternateContent xmlns:mc="http://schemas.openxmlformats.org/markup-compatibility/2006">
              <mc:Choice xmlns:v="urn:schemas-microsoft-com:vml" Requires="v">
                <p:oleObj name="Equation" r:id="rId3" imgW="2755900" imgH="241300" progId="Equation.DSMT4">
                  <p:embed/>
                </p:oleObj>
              </mc:Choice>
              <mc:Fallback>
                <p:oleObj name="Equation" r:id="rId3" imgW="2755900" imgH="2413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52588" y="1928813"/>
                        <a:ext cx="45370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513027"/>
                                        </p:tgtEl>
                                        <p:attrNameLst>
                                          <p:attrName>style.visibility</p:attrName>
                                        </p:attrNameLst>
                                      </p:cBhvr>
                                      <p:to>
                                        <p:strVal val="visible"/>
                                      </p:to>
                                    </p:set>
                                    <p:anim calcmode="lin" valueType="num">
                                      <p:cBhvr>
                                        <p:cTn id="7" dur="500" fill="hold"/>
                                        <p:tgtEl>
                                          <p:spTgt spid="513027"/>
                                        </p:tgtEl>
                                        <p:attrNameLst>
                                          <p:attrName>ppt_w</p:attrName>
                                        </p:attrNameLst>
                                      </p:cBhvr>
                                      <p:tavLst>
                                        <p:tav tm="0">
                                          <p:val>
                                            <p:fltVal val="0"/>
                                          </p:val>
                                        </p:tav>
                                        <p:tav tm="100000">
                                          <p:val>
                                            <p:strVal val="#ppt_w"/>
                                          </p:val>
                                        </p:tav>
                                      </p:tavLst>
                                    </p:anim>
                                    <p:anim calcmode="lin" valueType="num">
                                      <p:cBhvr>
                                        <p:cTn id="8" dur="500" fill="hold"/>
                                        <p:tgtEl>
                                          <p:spTgt spid="51302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F68BF-92E7-760E-43A0-46D2DB47CFC2}"/>
              </a:ext>
            </a:extLst>
          </p:cNvPr>
          <p:cNvSpPr>
            <a:spLocks noGrp="1"/>
          </p:cNvSpPr>
          <p:nvPr>
            <p:ph type="title"/>
          </p:nvPr>
        </p:nvSpPr>
        <p:spPr>
          <a:xfrm>
            <a:off x="457200" y="548680"/>
            <a:ext cx="8229600" cy="868958"/>
          </a:xfrm>
        </p:spPr>
        <p:txBody>
          <a:bodyPr/>
          <a:lstStyle/>
          <a:p>
            <a:r>
              <a:rPr lang="zh-CN" altLang="en-US" dirty="0">
                <a:latin typeface="宋体" panose="02010600030101010101" pitchFamily="2" charset="-122"/>
                <a:ea typeface="宋体" panose="02010600030101010101" pitchFamily="2" charset="-122"/>
              </a:rPr>
              <a:t>课堂练习</a:t>
            </a:r>
          </a:p>
        </p:txBody>
      </p:sp>
      <p:sp>
        <p:nvSpPr>
          <p:cNvPr id="3" name="内容占位符 2">
            <a:extLst>
              <a:ext uri="{FF2B5EF4-FFF2-40B4-BE49-F238E27FC236}">
                <a16:creationId xmlns:a16="http://schemas.microsoft.com/office/drawing/2014/main" id="{41DB6DF4-87AA-DF48-3A50-162F88D4CA7B}"/>
              </a:ext>
            </a:extLst>
          </p:cNvPr>
          <p:cNvSpPr>
            <a:spLocks noGrp="1"/>
          </p:cNvSpPr>
          <p:nvPr>
            <p:ph idx="1"/>
          </p:nvPr>
        </p:nvSpPr>
        <p:spPr>
          <a:xfrm>
            <a:off x="457200" y="1556792"/>
            <a:ext cx="8229600" cy="4114800"/>
          </a:xfrm>
        </p:spPr>
        <p:txBody>
          <a:bodyPr/>
          <a:lstStyle/>
          <a:p>
            <a:pPr algn="just"/>
            <a:r>
              <a:rPr lang="zh-CN" altLang="en-US" dirty="0">
                <a:latin typeface="宋体" panose="02010600030101010101" pitchFamily="2" charset="-122"/>
                <a:ea typeface="宋体" panose="02010600030101010101" pitchFamily="2" charset="-122"/>
              </a:rPr>
              <a:t>为了给你准备上大学的费用，你父母在你初一时为你开设银行账户，并且一次性存入</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万元钱，银行年利率为</a:t>
            </a:r>
            <a:r>
              <a:rPr lang="en-US" altLang="zh-CN" dirty="0">
                <a:latin typeface="宋体" panose="02010600030101010101" pitchFamily="2" charset="-122"/>
                <a:ea typeface="宋体" panose="02010600030101010101" pitchFamily="2" charset="-122"/>
              </a:rPr>
              <a:t>1.75%</a:t>
            </a:r>
            <a:r>
              <a:rPr lang="zh-CN" altLang="en-US" dirty="0">
                <a:latin typeface="宋体" panose="02010600030101010101" pitchFamily="2" charset="-122"/>
                <a:ea typeface="宋体" panose="02010600030101010101" pitchFamily="2" charset="-122"/>
              </a:rPr>
              <a:t>，则</a:t>
            </a:r>
            <a:r>
              <a:rPr lang="en-US" altLang="zh-CN" dirty="0">
                <a:latin typeface="宋体" panose="02010600030101010101" pitchFamily="2" charset="-122"/>
                <a:ea typeface="宋体" panose="02010600030101010101" pitchFamily="2" charset="-122"/>
              </a:rPr>
              <a:t>6</a:t>
            </a:r>
            <a:r>
              <a:rPr lang="zh-CN" altLang="en-US" dirty="0">
                <a:latin typeface="宋体" panose="02010600030101010101" pitchFamily="2" charset="-122"/>
                <a:ea typeface="宋体" panose="02010600030101010101" pitchFamily="2" charset="-122"/>
              </a:rPr>
              <a:t>年后在你上大学时，你账户上的余额是多少？复利计息。</a:t>
            </a:r>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答：</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1+1.75%</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^6=4.44</a:t>
            </a:r>
            <a:r>
              <a:rPr lang="zh-CN" altLang="en-US" dirty="0">
                <a:latin typeface="宋体" panose="02010600030101010101" pitchFamily="2" charset="-122"/>
                <a:ea typeface="宋体" panose="02010600030101010101" pitchFamily="2" charset="-122"/>
              </a:rPr>
              <a:t>万</a:t>
            </a:r>
            <a:endParaRPr lang="en-US" altLang="zh-CN" dirty="0">
              <a:latin typeface="宋体" panose="02010600030101010101" pitchFamily="2" charset="-122"/>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不同利率不同期限的更多练习。</a:t>
            </a:r>
          </a:p>
        </p:txBody>
      </p:sp>
    </p:spTree>
    <p:extLst>
      <p:ext uri="{BB962C8B-B14F-4D97-AF65-F5344CB8AC3E}">
        <p14:creationId xmlns:p14="http://schemas.microsoft.com/office/powerpoint/2010/main" val="1043223564"/>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FEF51B1-F302-416F-A991-E13969DCD85C}"/>
              </a:ext>
            </a:extLst>
          </p:cNvPr>
          <p:cNvSpPr>
            <a:spLocks noGrp="1" noChangeArrowheads="1"/>
          </p:cNvSpPr>
          <p:nvPr>
            <p:ph type="title" idx="4294967295"/>
          </p:nvPr>
        </p:nvSpPr>
        <p:spPr bwMode="auto">
          <a:xfrm>
            <a:off x="323528" y="715963"/>
            <a:ext cx="864096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lstStyle/>
          <a:p>
            <a:r>
              <a:rPr lang="en-US" altLang="zh-CN" sz="2800" dirty="0">
                <a:ea typeface="宋体" panose="02010600030101010101" pitchFamily="2" charset="-122"/>
              </a:rPr>
              <a:t>1000</a:t>
            </a:r>
            <a:r>
              <a:rPr lang="zh-CN" altLang="en-US" sz="2800" dirty="0">
                <a:ea typeface="宋体" panose="02010600030101010101" pitchFamily="2" charset="-122"/>
              </a:rPr>
              <a:t>元初始金，利率为</a:t>
            </a:r>
            <a:r>
              <a:rPr lang="en-US" altLang="zh-CN" sz="2800" dirty="0">
                <a:ea typeface="宋体" panose="02010600030101010101" pitchFamily="2" charset="-122"/>
              </a:rPr>
              <a:t>10%</a:t>
            </a:r>
            <a:r>
              <a:rPr lang="zh-CN" altLang="en-US" sz="2800" dirty="0">
                <a:ea typeface="宋体" panose="02010600030101010101" pitchFamily="2" charset="-122"/>
              </a:rPr>
              <a:t>，单利和复利终值的比较</a:t>
            </a:r>
            <a:endParaRPr lang="en-US" altLang="zh-CN" sz="2800" dirty="0">
              <a:ea typeface="宋体" panose="02010600030101010101" pitchFamily="2" charset="-122"/>
            </a:endParaRPr>
          </a:p>
        </p:txBody>
      </p:sp>
      <p:graphicFrame>
        <p:nvGraphicFramePr>
          <p:cNvPr id="21507" name="Object 3">
            <a:extLst>
              <a:ext uri="{FF2B5EF4-FFF2-40B4-BE49-F238E27FC236}">
                <a16:creationId xmlns:a16="http://schemas.microsoft.com/office/drawing/2014/main" id="{806E6789-E68F-40B9-9075-B7E89A29FF4E}"/>
              </a:ext>
            </a:extLst>
          </p:cNvPr>
          <p:cNvGraphicFramePr>
            <a:graphicFrameLocks noChangeAspect="1"/>
          </p:cNvGraphicFramePr>
          <p:nvPr/>
        </p:nvGraphicFramePr>
        <p:xfrm>
          <a:off x="684213" y="1989138"/>
          <a:ext cx="7920037" cy="3860800"/>
        </p:xfrm>
        <a:graphic>
          <a:graphicData uri="http://schemas.openxmlformats.org/presentationml/2006/ole">
            <mc:AlternateContent xmlns:mc="http://schemas.openxmlformats.org/markup-compatibility/2006">
              <mc:Choice xmlns:v="urn:schemas-microsoft-com:vml" Requires="v">
                <p:oleObj name="图表" r:id="rId3" imgW="5638990" imgH="3333845" progId="Excel.Chart.8">
                  <p:embed/>
                </p:oleObj>
              </mc:Choice>
              <mc:Fallback>
                <p:oleObj name="图表" r:id="rId3" imgW="5638990" imgH="3333845" progId="Excel.Chart.8">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989138"/>
                        <a:ext cx="7920037" cy="3860800"/>
                      </a:xfrm>
                      <a:prstGeom prst="rect">
                        <a:avLst/>
                      </a:prstGeom>
                      <a:noFill/>
                      <a:ln>
                        <a:noFill/>
                      </a:ln>
                      <a:effectLst/>
                      <a:extLst>
                        <a:ext uri="{909E8E84-426E-40DD-AFC4-6F175D3DCCD1}">
                          <a14:hiddenFill xmlns:a14="http://schemas.microsoft.com/office/drawing/2010/main">
                            <a:solidFill>
                              <a:schemeClr val="accent1">
                                <a:alpha val="50195"/>
                              </a:schemeClr>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2">
            <a:extLst>
              <a:ext uri="{FF2B5EF4-FFF2-40B4-BE49-F238E27FC236}">
                <a16:creationId xmlns:a16="http://schemas.microsoft.com/office/drawing/2014/main" id="{A9C6DA39-D561-43E3-94E5-E2580251C74F}"/>
              </a:ext>
            </a:extLst>
          </p:cNvPr>
          <p:cNvGraphicFramePr>
            <a:graphicFrameLocks noChangeAspect="1"/>
          </p:cNvGraphicFramePr>
          <p:nvPr>
            <p:extLst>
              <p:ext uri="{D42A27DB-BD31-4B8C-83A1-F6EECF244321}">
                <p14:modId xmlns:p14="http://schemas.microsoft.com/office/powerpoint/2010/main" val="139682166"/>
              </p:ext>
            </p:extLst>
          </p:nvPr>
        </p:nvGraphicFramePr>
        <p:xfrm>
          <a:off x="5055895" y="1363662"/>
          <a:ext cx="2670175" cy="574675"/>
        </p:xfrm>
        <a:graphic>
          <a:graphicData uri="http://schemas.openxmlformats.org/presentationml/2006/ole">
            <mc:AlternateContent xmlns:mc="http://schemas.openxmlformats.org/markup-compatibility/2006">
              <mc:Choice xmlns:v="urn:schemas-microsoft-com:vml" Requires="v">
                <p:oleObj name="Equation" r:id="rId5" imgW="1117600" imgH="241300" progId="Equation.DSMT4">
                  <p:embed/>
                </p:oleObj>
              </mc:Choice>
              <mc:Fallback>
                <p:oleObj name="Equation" r:id="rId5" imgW="1117600" imgH="2413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5895" y="1363662"/>
                        <a:ext cx="2670175"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 name="Object 2">
            <a:extLst>
              <a:ext uri="{FF2B5EF4-FFF2-40B4-BE49-F238E27FC236}">
                <a16:creationId xmlns:a16="http://schemas.microsoft.com/office/drawing/2014/main" id="{3ED62146-BF43-86EC-175D-8B58D567DBB6}"/>
              </a:ext>
            </a:extLst>
          </p:cNvPr>
          <p:cNvGraphicFramePr>
            <a:graphicFrameLocks noChangeAspect="1"/>
          </p:cNvGraphicFramePr>
          <p:nvPr>
            <p:extLst>
              <p:ext uri="{D42A27DB-BD31-4B8C-83A1-F6EECF244321}">
                <p14:modId xmlns:p14="http://schemas.microsoft.com/office/powerpoint/2010/main" val="2325292212"/>
              </p:ext>
            </p:extLst>
          </p:nvPr>
        </p:nvGraphicFramePr>
        <p:xfrm>
          <a:off x="1355428" y="1363662"/>
          <a:ext cx="2914650" cy="546100"/>
        </p:xfrm>
        <a:graphic>
          <a:graphicData uri="http://schemas.openxmlformats.org/presentationml/2006/ole">
            <mc:AlternateContent xmlns:mc="http://schemas.openxmlformats.org/markup-compatibility/2006">
              <mc:Choice xmlns:v="urn:schemas-microsoft-com:vml" Requires="v">
                <p:oleObj name="Equation" r:id="rId7" imgW="1218960" imgH="228600" progId="Equation.DSMT4">
                  <p:embed/>
                </p:oleObj>
              </mc:Choice>
              <mc:Fallback>
                <p:oleObj name="Equation" r:id="rId7" imgW="1218960" imgH="228600" progId="Equation.DSMT4">
                  <p:embed/>
                  <p:pic>
                    <p:nvPicPr>
                      <p:cNvPr id="87324" name="Object 2">
                        <a:extLst>
                          <a:ext uri="{FF2B5EF4-FFF2-40B4-BE49-F238E27FC236}">
                            <a16:creationId xmlns:a16="http://schemas.microsoft.com/office/drawing/2014/main" id="{868A5396-69E7-433F-B555-35FD41B53155}"/>
                          </a:ext>
                        </a:extLst>
                      </p:cNvPr>
                      <p:cNvPicPr>
                        <a:picLocks noChangeAspect="1" noChangeArrowheads="1"/>
                      </p:cNvPicPr>
                      <p:nvPr/>
                    </p:nvPicPr>
                    <p:blipFill>
                      <a:blip r:embed="rId8"/>
                      <a:srcRect/>
                      <a:stretch>
                        <a:fillRect/>
                      </a:stretch>
                    </p:blipFill>
                    <p:spPr bwMode="auto">
                      <a:xfrm>
                        <a:off x="1355428" y="1363662"/>
                        <a:ext cx="29146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strVal val="#ppt_h"/>
                                          </p:val>
                                        </p:tav>
                                        <p:tav tm="100000">
                                          <p:val>
                                            <p:strVal val="#ppt_h"/>
                                          </p:val>
                                        </p:tav>
                                      </p:tavLst>
                                    </p:anim>
                                  </p:childTnLst>
                                </p:cTn>
                              </p:par>
                              <p:par>
                                <p:cTn id="9" presetID="17" presetClass="entr" presetSubtype="1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p:cTn id="11" dur="500" fill="hold"/>
                                        <p:tgtEl>
                                          <p:spTgt spid="2"/>
                                        </p:tgtEl>
                                        <p:attrNameLst>
                                          <p:attrName>ppt_w</p:attrName>
                                        </p:attrNameLst>
                                      </p:cBhvr>
                                      <p:tavLst>
                                        <p:tav tm="0">
                                          <p:val>
                                            <p:fltVal val="0"/>
                                          </p:val>
                                        </p:tav>
                                        <p:tav tm="100000">
                                          <p:val>
                                            <p:strVal val="#ppt_w"/>
                                          </p:val>
                                        </p:tav>
                                      </p:tavLst>
                                    </p:anim>
                                    <p:anim calcmode="lin" valueType="num">
                                      <p:cBhvr>
                                        <p:cTn id="12" dur="50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a:extLst>
              <a:ext uri="{FF2B5EF4-FFF2-40B4-BE49-F238E27FC236}">
                <a16:creationId xmlns:a16="http://schemas.microsoft.com/office/drawing/2014/main" id="{D9897438-FB36-4376-A217-7007C3253670}"/>
              </a:ext>
            </a:extLst>
          </p:cNvPr>
          <p:cNvSpPr>
            <a:spLocks noGrp="1"/>
          </p:cNvSpPr>
          <p:nvPr>
            <p:ph type="sldNum" sz="quarter" idx="12"/>
          </p:nvPr>
        </p:nvSpPr>
        <p:spPr bwMode="auto">
          <a:xfrm>
            <a:off x="6553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defPPr>
              <a:defRPr lang="en-US"/>
            </a:defPPr>
            <a:lvl1pPr algn="r" rtl="0" eaLnBrk="0" fontAlgn="base" hangingPunct="0">
              <a:spcBef>
                <a:spcPct val="0"/>
              </a:spcBef>
              <a:spcAft>
                <a:spcPct val="0"/>
              </a:spcAft>
              <a:defRPr sz="1200" kern="1200">
                <a:solidFill>
                  <a:srgbClr val="898989"/>
                </a:solidFill>
                <a:latin typeface="ZapfDingbats"/>
                <a:ea typeface="+mn-ea"/>
                <a:cs typeface="+mn-cs"/>
              </a:defRPr>
            </a:lvl1pPr>
            <a:lvl2pPr marL="457200" algn="l" rtl="0" eaLnBrk="0" fontAlgn="base" hangingPunct="0">
              <a:spcBef>
                <a:spcPct val="0"/>
              </a:spcBef>
              <a:spcAft>
                <a:spcPct val="0"/>
              </a:spcAft>
              <a:defRPr sz="2400" kern="1200">
                <a:solidFill>
                  <a:schemeClr val="tx1"/>
                </a:solidFill>
                <a:latin typeface="ZapfDingbats"/>
                <a:ea typeface="+mn-ea"/>
                <a:cs typeface="+mn-cs"/>
              </a:defRPr>
            </a:lvl2pPr>
            <a:lvl3pPr marL="914400" algn="l" rtl="0" eaLnBrk="0" fontAlgn="base" hangingPunct="0">
              <a:spcBef>
                <a:spcPct val="0"/>
              </a:spcBef>
              <a:spcAft>
                <a:spcPct val="0"/>
              </a:spcAft>
              <a:defRPr sz="2400" kern="1200">
                <a:solidFill>
                  <a:schemeClr val="tx1"/>
                </a:solidFill>
                <a:latin typeface="ZapfDingbats"/>
                <a:ea typeface="+mn-ea"/>
                <a:cs typeface="+mn-cs"/>
              </a:defRPr>
            </a:lvl3pPr>
            <a:lvl4pPr marL="1371600" algn="l" rtl="0" eaLnBrk="0" fontAlgn="base" hangingPunct="0">
              <a:spcBef>
                <a:spcPct val="0"/>
              </a:spcBef>
              <a:spcAft>
                <a:spcPct val="0"/>
              </a:spcAft>
              <a:defRPr sz="2400" kern="1200">
                <a:solidFill>
                  <a:schemeClr val="tx1"/>
                </a:solidFill>
                <a:latin typeface="ZapfDingbats"/>
                <a:ea typeface="+mn-ea"/>
                <a:cs typeface="+mn-cs"/>
              </a:defRPr>
            </a:lvl4pPr>
            <a:lvl5pPr marL="1828800" algn="l" rtl="0" eaLnBrk="0" fontAlgn="base" hangingPunct="0">
              <a:spcBef>
                <a:spcPct val="0"/>
              </a:spcBef>
              <a:spcAft>
                <a:spcPct val="0"/>
              </a:spcAft>
              <a:defRPr sz="2400" kern="1200">
                <a:solidFill>
                  <a:schemeClr val="tx1"/>
                </a:solidFill>
                <a:latin typeface="ZapfDingbats"/>
                <a:ea typeface="+mn-ea"/>
                <a:cs typeface="+mn-cs"/>
              </a:defRPr>
            </a:lvl5pPr>
            <a:lvl6pPr marL="2286000" algn="l" defTabSz="914400" rtl="0" eaLnBrk="1" latinLnBrk="0" hangingPunct="1">
              <a:defRPr sz="2400" kern="1200">
                <a:solidFill>
                  <a:schemeClr val="tx1"/>
                </a:solidFill>
                <a:latin typeface="ZapfDingbats"/>
                <a:ea typeface="+mn-ea"/>
                <a:cs typeface="+mn-cs"/>
              </a:defRPr>
            </a:lvl6pPr>
            <a:lvl7pPr marL="2743200" algn="l" defTabSz="914400" rtl="0" eaLnBrk="1" latinLnBrk="0" hangingPunct="1">
              <a:defRPr sz="2400" kern="1200">
                <a:solidFill>
                  <a:schemeClr val="tx1"/>
                </a:solidFill>
                <a:latin typeface="ZapfDingbats"/>
                <a:ea typeface="+mn-ea"/>
                <a:cs typeface="+mn-cs"/>
              </a:defRPr>
            </a:lvl7pPr>
            <a:lvl8pPr marL="3200400" algn="l" defTabSz="914400" rtl="0" eaLnBrk="1" latinLnBrk="0" hangingPunct="1">
              <a:defRPr sz="2400" kern="1200">
                <a:solidFill>
                  <a:schemeClr val="tx1"/>
                </a:solidFill>
                <a:latin typeface="ZapfDingbats"/>
                <a:ea typeface="+mn-ea"/>
                <a:cs typeface="+mn-cs"/>
              </a:defRPr>
            </a:lvl8pPr>
            <a:lvl9pPr marL="3657600" algn="l" defTabSz="914400" rtl="0" eaLnBrk="1" latinLnBrk="0" hangingPunct="1">
              <a:defRPr sz="2400" kern="1200">
                <a:solidFill>
                  <a:schemeClr val="tx1"/>
                </a:solidFill>
                <a:latin typeface="ZapfDingbats"/>
                <a:ea typeface="+mn-ea"/>
                <a:cs typeface="+mn-cs"/>
              </a:defRPr>
            </a:lvl9pPr>
          </a:lstStyle>
          <a:p>
            <a:pPr algn="ctr">
              <a:spcBef>
                <a:spcPct val="0"/>
              </a:spcBef>
              <a:buFontTx/>
              <a:buNone/>
            </a:pPr>
            <a:fld id="{EA1864CE-2433-4593-80F4-929EAAB64A18}" type="slidenum">
              <a:rPr lang="zh-CN" altLang="en-US" smtClean="0"/>
              <a:pPr>
                <a:defRPr/>
              </a:pPr>
              <a:t>17</a:t>
            </a:fld>
            <a:endParaRPr lang="en-US" altLang="zh-CN" sz="2400">
              <a:latin typeface="ZapfDingbats"/>
            </a:endParaRPr>
          </a:p>
        </p:txBody>
      </p:sp>
      <p:sp>
        <p:nvSpPr>
          <p:cNvPr id="101379" name="Rectangle 2">
            <a:extLst>
              <a:ext uri="{FF2B5EF4-FFF2-40B4-BE49-F238E27FC236}">
                <a16:creationId xmlns:a16="http://schemas.microsoft.com/office/drawing/2014/main" id="{C2BA5AA5-8583-46BA-8F3B-4123DFFE6C01}"/>
              </a:ext>
            </a:extLst>
          </p:cNvPr>
          <p:cNvSpPr>
            <a:spLocks noGrp="1"/>
          </p:cNvSpPr>
          <p:nvPr>
            <p:ph type="title"/>
          </p:nvPr>
        </p:nvSpPr>
        <p:spPr/>
        <p:txBody>
          <a:bodyPr anchor="t"/>
          <a:lstStyle/>
          <a:p>
            <a:r>
              <a:rPr lang="zh-CN" altLang="en-US" sz="4000" dirty="0">
                <a:latin typeface="宋体" panose="02010600030101010101" pitchFamily="2" charset="-122"/>
              </a:rPr>
              <a:t>附录：</a:t>
            </a:r>
            <a:r>
              <a:rPr lang="en-US" altLang="zh-CN" sz="4000" dirty="0">
                <a:latin typeface="宋体" panose="02010600030101010101" pitchFamily="2" charset="-122"/>
              </a:rPr>
              <a:t>24</a:t>
            </a:r>
            <a:r>
              <a:rPr lang="zh-CN" altLang="en-US" sz="4000" dirty="0">
                <a:latin typeface="宋体" panose="02010600030101010101" pitchFamily="2" charset="-122"/>
              </a:rPr>
              <a:t>美可以买下曼哈顿岛吗？</a:t>
            </a:r>
            <a:endParaRPr lang="en-US" altLang="zh-CN" sz="4000" dirty="0">
              <a:latin typeface="宋体" panose="02010600030101010101" pitchFamily="2" charset="-122"/>
            </a:endParaRPr>
          </a:p>
        </p:txBody>
      </p:sp>
      <p:sp>
        <p:nvSpPr>
          <p:cNvPr id="101380" name="Rectangle 3">
            <a:extLst>
              <a:ext uri="{FF2B5EF4-FFF2-40B4-BE49-F238E27FC236}">
                <a16:creationId xmlns:a16="http://schemas.microsoft.com/office/drawing/2014/main" id="{CC131236-5EC8-4704-BBA5-37B9AE77DBFE}"/>
              </a:ext>
            </a:extLst>
          </p:cNvPr>
          <p:cNvSpPr>
            <a:spLocks noGrp="1"/>
          </p:cNvSpPr>
          <p:nvPr>
            <p:ph type="body" idx="1"/>
          </p:nvPr>
        </p:nvSpPr>
        <p:spPr>
          <a:xfrm>
            <a:off x="685800" y="1135856"/>
            <a:ext cx="7772400" cy="4114800"/>
          </a:xfrm>
        </p:spPr>
        <p:txBody>
          <a:bodyPr/>
          <a:lstStyle/>
          <a:p>
            <a:pPr>
              <a:lnSpc>
                <a:spcPct val="125000"/>
              </a:lnSpc>
            </a:pPr>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1626</a:t>
            </a:r>
            <a:r>
              <a:rPr lang="zh-CN" altLang="en-US" sz="2400" dirty="0">
                <a:latin typeface="Times New Roman" panose="02020603050405020304" pitchFamily="18" charset="0"/>
                <a:cs typeface="Times New Roman" panose="02020603050405020304" pitchFamily="18" charset="0"/>
              </a:rPr>
              <a:t>年</a:t>
            </a:r>
            <a:r>
              <a:rPr lang="en-US" altLang="zh-CN" sz="2400" dirty="0">
                <a:latin typeface="Times New Roman" panose="02020603050405020304" pitchFamily="18" charset="0"/>
                <a:cs typeface="Times New Roman" panose="02020603050405020304" pitchFamily="18" charset="0"/>
              </a:rPr>
              <a:t>9</a:t>
            </a:r>
            <a:r>
              <a:rPr lang="zh-CN" altLang="en-US" sz="2400" dirty="0">
                <a:latin typeface="Times New Roman" panose="02020603050405020304" pitchFamily="18" charset="0"/>
                <a:cs typeface="Times New Roman" panose="02020603050405020304" pitchFamily="18" charset="0"/>
              </a:rPr>
              <a:t>月</a:t>
            </a:r>
            <a:r>
              <a:rPr lang="en-US" altLang="zh-CN" sz="2400" dirty="0">
                <a:latin typeface="Times New Roman" panose="02020603050405020304" pitchFamily="18" charset="0"/>
                <a:cs typeface="Times New Roman" panose="02020603050405020304" pitchFamily="18" charset="0"/>
              </a:rPr>
              <a:t>11</a:t>
            </a:r>
            <a:r>
              <a:rPr lang="zh-CN" altLang="en-US" sz="2400" dirty="0">
                <a:latin typeface="Times New Roman" panose="02020603050405020304" pitchFamily="18" charset="0"/>
                <a:cs typeface="Times New Roman" panose="02020603050405020304" pitchFamily="18" charset="0"/>
              </a:rPr>
              <a:t>日，</a:t>
            </a:r>
            <a:r>
              <a:rPr lang="en-US" altLang="zh-CN" sz="2400" dirty="0">
                <a:latin typeface="Times New Roman" panose="02020603050405020304" pitchFamily="18" charset="0"/>
                <a:cs typeface="Times New Roman" panose="02020603050405020304" pitchFamily="18" charset="0"/>
              </a:rPr>
              <a:t>1626</a:t>
            </a:r>
            <a:r>
              <a:rPr lang="zh-CN" altLang="en-US" sz="2400" dirty="0">
                <a:latin typeface="Times New Roman" panose="02020603050405020304" pitchFamily="18" charset="0"/>
                <a:cs typeface="Times New Roman" panose="02020603050405020304" pitchFamily="18" charset="0"/>
              </a:rPr>
              <a:t>年，荷属美洲新尼德兰省总督</a:t>
            </a:r>
            <a:r>
              <a:rPr lang="en-US" altLang="zh-CN" sz="2400" dirty="0">
                <a:latin typeface="Times New Roman" panose="02020603050405020304" pitchFamily="18" charset="0"/>
                <a:cs typeface="Times New Roman" panose="02020603050405020304" pitchFamily="18" charset="0"/>
              </a:rPr>
              <a:t>Peter Minuit</a:t>
            </a:r>
            <a:r>
              <a:rPr lang="zh-CN" altLang="en-US" sz="2400" dirty="0">
                <a:latin typeface="Times New Roman" panose="02020603050405020304" pitchFamily="18" charset="0"/>
                <a:cs typeface="Times New Roman" panose="02020603050405020304" pitchFamily="18" charset="0"/>
              </a:rPr>
              <a:t>花了大约</a:t>
            </a:r>
            <a:r>
              <a:rPr lang="en-US" altLang="zh-CN" sz="2400" dirty="0">
                <a:latin typeface="Times New Roman" panose="02020603050405020304" pitchFamily="18" charset="0"/>
                <a:cs typeface="Times New Roman" panose="02020603050405020304" pitchFamily="18" charset="0"/>
              </a:rPr>
              <a:t>24</a:t>
            </a:r>
            <a:r>
              <a:rPr lang="zh-CN" altLang="en-US" sz="2400" dirty="0">
                <a:latin typeface="Times New Roman" panose="02020603050405020304" pitchFamily="18" charset="0"/>
                <a:cs typeface="Times New Roman" panose="02020603050405020304" pitchFamily="18" charset="0"/>
              </a:rPr>
              <a:t>美元从印第安人手中买下了曼哈顿岛。而到</a:t>
            </a:r>
            <a:r>
              <a:rPr lang="en-US" altLang="zh-CN" sz="2400" dirty="0">
                <a:latin typeface="Times New Roman" panose="02020603050405020304" pitchFamily="18" charset="0"/>
                <a:cs typeface="Times New Roman" panose="02020603050405020304" pitchFamily="18" charset="0"/>
              </a:rPr>
              <a:t>2000</a:t>
            </a:r>
            <a:r>
              <a:rPr lang="zh-CN" altLang="en-US" sz="2400" dirty="0">
                <a:latin typeface="Times New Roman" panose="02020603050405020304" pitchFamily="18" charset="0"/>
                <a:cs typeface="Times New Roman" panose="02020603050405020304" pitchFamily="18" charset="0"/>
              </a:rPr>
              <a:t>年</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月</a:t>
            </a:r>
            <a:r>
              <a:rPr lang="en-US" altLang="zh-CN" sz="24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日，曼哈顿岛的价值已经达到了约</a:t>
            </a:r>
            <a:r>
              <a:rPr lang="en-US" altLang="zh-CN" sz="2400" dirty="0">
                <a:latin typeface="Times New Roman" panose="02020603050405020304" pitchFamily="18" charset="0"/>
                <a:cs typeface="Times New Roman" panose="02020603050405020304" pitchFamily="18" charset="0"/>
              </a:rPr>
              <a:t>2.5</a:t>
            </a:r>
            <a:r>
              <a:rPr lang="zh-CN" altLang="en-US" sz="2400" dirty="0">
                <a:latin typeface="Times New Roman" panose="02020603050405020304" pitchFamily="18" charset="0"/>
                <a:cs typeface="Times New Roman" panose="02020603050405020304" pitchFamily="18" charset="0"/>
              </a:rPr>
              <a:t>万亿美元。以</a:t>
            </a:r>
            <a:r>
              <a:rPr lang="en-US" altLang="zh-CN" sz="2400" dirty="0">
                <a:latin typeface="Times New Roman" panose="02020603050405020304" pitchFamily="18" charset="0"/>
                <a:cs typeface="Times New Roman" panose="02020603050405020304" pitchFamily="18" charset="0"/>
              </a:rPr>
              <a:t>24</a:t>
            </a:r>
            <a:r>
              <a:rPr lang="zh-CN" altLang="en-US" sz="2400" dirty="0">
                <a:latin typeface="Times New Roman" panose="02020603050405020304" pitchFamily="18" charset="0"/>
                <a:cs typeface="Times New Roman" panose="02020603050405020304" pitchFamily="18" charset="0"/>
              </a:rPr>
              <a:t>美元买下曼哈顿，</a:t>
            </a:r>
            <a:r>
              <a:rPr lang="en-US" altLang="zh-CN" sz="2400" dirty="0">
                <a:latin typeface="Times New Roman" panose="02020603050405020304" pitchFamily="18" charset="0"/>
                <a:cs typeface="Times New Roman" panose="02020603050405020304" pitchFamily="18" charset="0"/>
              </a:rPr>
              <a:t>Peter Minuit</a:t>
            </a:r>
            <a:r>
              <a:rPr lang="zh-CN" altLang="en-US" sz="2400" dirty="0">
                <a:latin typeface="Times New Roman" panose="02020603050405020304" pitchFamily="18" charset="0"/>
                <a:cs typeface="Times New Roman" panose="02020603050405020304" pitchFamily="18" charset="0"/>
              </a:rPr>
              <a:t>占了一个天大的便宜吗？</a:t>
            </a:r>
            <a:endParaRPr lang="en-US" altLang="zh-CN" sz="2400" dirty="0">
              <a:latin typeface="Times New Roman" panose="02020603050405020304" pitchFamily="18" charset="0"/>
              <a:cs typeface="Times New Roman" panose="02020603050405020304" pitchFamily="18" charset="0"/>
            </a:endParaRPr>
          </a:p>
        </p:txBody>
      </p:sp>
      <p:pic>
        <p:nvPicPr>
          <p:cNvPr id="101381" name="Picture 4">
            <a:extLst>
              <a:ext uri="{FF2B5EF4-FFF2-40B4-BE49-F238E27FC236}">
                <a16:creationId xmlns:a16="http://schemas.microsoft.com/office/drawing/2014/main" id="{470EA139-ABCC-4426-89B5-F60C36E91D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148" y="3573016"/>
            <a:ext cx="2724150" cy="232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382" name="Picture 6" descr="ANd9GcRfUjfHHCNH_uA4pc0kL94VfWF48wBAMxMMJtnh019P0Ouu3aFRx02DSLw">
            <a:hlinkClick r:id="rId3"/>
            <a:extLst>
              <a:ext uri="{FF2B5EF4-FFF2-40B4-BE49-F238E27FC236}">
                <a16:creationId xmlns:a16="http://schemas.microsoft.com/office/drawing/2014/main" id="{05E8AFB0-956B-4BEC-86A0-5A080DA7FB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7994" y="3576190"/>
            <a:ext cx="3082925" cy="232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0744583"/>
      </p:ext>
    </p:extLst>
  </p:cSld>
  <p:clrMapOvr>
    <a:masterClrMapping/>
  </p:clrMapOvr>
  <p:transition>
    <p:rand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A4349B-9F91-7592-0306-ABFF0678912E}"/>
              </a:ext>
            </a:extLst>
          </p:cNvPr>
          <p:cNvSpPr>
            <a:spLocks noGrp="1"/>
          </p:cNvSpPr>
          <p:nvPr>
            <p:ph type="title"/>
          </p:nvPr>
        </p:nvSpPr>
        <p:spPr/>
        <p:txBody>
          <a:bodyPr/>
          <a:lstStyle/>
          <a:p>
            <a:r>
              <a:rPr lang="zh-CN" altLang="en-US" dirty="0">
                <a:latin typeface="Cambria Math" panose="02040503050406030204" pitchFamily="18" charset="0"/>
              </a:rPr>
              <a:t>附录：复利的威力</a:t>
            </a:r>
            <a:endParaRPr lang="zh-CN" altLang="en-US" dirty="0"/>
          </a:p>
        </p:txBody>
      </p:sp>
      <p:sp>
        <p:nvSpPr>
          <p:cNvPr id="3" name="内容占位符 2">
            <a:extLst>
              <a:ext uri="{FF2B5EF4-FFF2-40B4-BE49-F238E27FC236}">
                <a16:creationId xmlns:a16="http://schemas.microsoft.com/office/drawing/2014/main" id="{7C93FFF1-C708-3CEC-5048-C57CE091F326}"/>
              </a:ext>
            </a:extLst>
          </p:cNvPr>
          <p:cNvSpPr>
            <a:spLocks noGrp="1"/>
          </p:cNvSpPr>
          <p:nvPr>
            <p:ph idx="1"/>
          </p:nvPr>
        </p:nvSpPr>
        <p:spPr>
          <a:xfrm>
            <a:off x="452398" y="1417638"/>
            <a:ext cx="8080041" cy="4114800"/>
          </a:xfrm>
        </p:spPr>
        <p:txBody>
          <a:bodyPr/>
          <a:lstStyle/>
          <a:p>
            <a:r>
              <a:rPr lang="zh-CN" altLang="en-US" sz="2800" dirty="0"/>
              <a:t>但是，如果转换一下思路，</a:t>
            </a:r>
            <a:r>
              <a:rPr lang="en-US" altLang="zh-CN" sz="2800" dirty="0"/>
              <a:t>Peter Minuit</a:t>
            </a:r>
            <a:r>
              <a:rPr lang="zh-CN" altLang="en-US" sz="2800" dirty="0"/>
              <a:t>也许并没有占到便宜。如果当时的印第安人拿着这</a:t>
            </a:r>
            <a:r>
              <a:rPr lang="en-US" altLang="zh-CN" sz="2800" dirty="0"/>
              <a:t>24</a:t>
            </a:r>
            <a:r>
              <a:rPr lang="zh-CN" altLang="en-US" sz="2800" dirty="0"/>
              <a:t>美元去投资，按照</a:t>
            </a:r>
            <a:r>
              <a:rPr lang="en-US" altLang="zh-CN" sz="2800" dirty="0"/>
              <a:t>11%</a:t>
            </a:r>
            <a:r>
              <a:rPr lang="zh-CN" altLang="en-US" sz="2800" dirty="0"/>
              <a:t>（美国近</a:t>
            </a:r>
            <a:r>
              <a:rPr lang="en-US" altLang="zh-CN" sz="2800" dirty="0"/>
              <a:t>70</a:t>
            </a:r>
            <a:r>
              <a:rPr lang="zh-CN" altLang="en-US" sz="2800" dirty="0"/>
              <a:t>年股市的平均投资收益率）的投资收益计算，到</a:t>
            </a:r>
            <a:r>
              <a:rPr lang="en-US" altLang="zh-CN" sz="2800" dirty="0"/>
              <a:t>2000</a:t>
            </a:r>
            <a:r>
              <a:rPr lang="zh-CN" altLang="en-US" sz="2800" dirty="0"/>
              <a:t>年，这</a:t>
            </a:r>
            <a:r>
              <a:rPr lang="en-US" altLang="zh-CN" sz="2800" dirty="0"/>
              <a:t>24</a:t>
            </a:r>
            <a:r>
              <a:rPr lang="zh-CN" altLang="en-US" sz="2800" dirty="0"/>
              <a:t>美元将变成</a:t>
            </a:r>
            <a:r>
              <a:rPr lang="en-US" altLang="zh-CN" sz="2800" dirty="0"/>
              <a:t>2142916.792</a:t>
            </a:r>
            <a:r>
              <a:rPr lang="zh-CN" altLang="en-US" sz="2800" dirty="0"/>
              <a:t>万亿美元，远远高于曼哈顿岛的价值</a:t>
            </a:r>
            <a:r>
              <a:rPr lang="en-US" altLang="zh-CN" sz="2800" dirty="0"/>
              <a:t>2.5</a:t>
            </a:r>
            <a:r>
              <a:rPr lang="zh-CN" altLang="en-US" sz="2800" dirty="0"/>
              <a:t>万亿。</a:t>
            </a:r>
          </a:p>
          <a:p>
            <a:r>
              <a:rPr lang="zh-CN" altLang="en-US" sz="2800" dirty="0"/>
              <a:t>如果按照</a:t>
            </a:r>
            <a:r>
              <a:rPr lang="en-US" altLang="zh-CN" sz="2800" dirty="0"/>
              <a:t>7%</a:t>
            </a:r>
            <a:r>
              <a:rPr lang="zh-CN" altLang="en-US" sz="2800" dirty="0"/>
              <a:t>的复利的话，</a:t>
            </a:r>
            <a:r>
              <a:rPr lang="en-US" altLang="zh-CN" sz="2800" dirty="0"/>
              <a:t>24</a:t>
            </a:r>
            <a:r>
              <a:rPr lang="zh-CN" altLang="en-US" sz="2800" dirty="0"/>
              <a:t>美元如今应该值</a:t>
            </a:r>
            <a:r>
              <a:rPr lang="en-US" altLang="zh-CN" sz="2800" dirty="0"/>
              <a:t>2.34</a:t>
            </a:r>
            <a:r>
              <a:rPr lang="zh-CN" altLang="en-US" sz="2800" dirty="0"/>
              <a:t>万亿美元，基本能做到跑赢通胀和保值增值。</a:t>
            </a:r>
          </a:p>
        </p:txBody>
      </p:sp>
    </p:spTree>
    <p:extLst>
      <p:ext uri="{BB962C8B-B14F-4D97-AF65-F5344CB8AC3E}">
        <p14:creationId xmlns:p14="http://schemas.microsoft.com/office/powerpoint/2010/main" val="523900541"/>
      </p:ext>
    </p:extLst>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C3E1D2A0-83EF-4CB8-B8BD-D09896C59F1D}"/>
              </a:ext>
            </a:extLst>
          </p:cNvPr>
          <p:cNvSpPr>
            <a:spLocks noGrp="1"/>
          </p:cNvSpPr>
          <p:nvPr>
            <p:ph type="title"/>
          </p:nvPr>
        </p:nvSpPr>
        <p:spPr>
          <a:xfrm>
            <a:off x="536575" y="436563"/>
            <a:ext cx="8229600" cy="1143000"/>
          </a:xfrm>
        </p:spPr>
        <p:txBody>
          <a:bodyPr anchor="t"/>
          <a:lstStyle/>
          <a:p>
            <a:r>
              <a:rPr lang="zh-CN" altLang="en-US" dirty="0">
                <a:latin typeface="Cambria Math" panose="02040503050406030204" pitchFamily="18" charset="0"/>
              </a:rPr>
              <a:t>附录：复利的威力</a:t>
            </a:r>
            <a:endParaRPr lang="zh-CN" altLang="en-US" dirty="0">
              <a:latin typeface="Cambria Math" panose="02040503050406030204" pitchFamily="18" charset="0"/>
              <a:ea typeface="Batang" panose="02030600000101010101" pitchFamily="18" charset="-127"/>
            </a:endParaRPr>
          </a:p>
        </p:txBody>
      </p:sp>
      <mc:AlternateContent xmlns:mc="http://schemas.openxmlformats.org/markup-compatibility/2006" xmlns:a14="http://schemas.microsoft.com/office/drawing/2010/main">
        <mc:Choice Requires="a14">
          <p:sp>
            <p:nvSpPr>
              <p:cNvPr id="94211" name="Rectangle 3">
                <a:extLst>
                  <a:ext uri="{FF2B5EF4-FFF2-40B4-BE49-F238E27FC236}">
                    <a16:creationId xmlns:a16="http://schemas.microsoft.com/office/drawing/2014/main" id="{A203ECCC-C580-4E01-9EB4-1625048F3B7F}"/>
                  </a:ext>
                </a:extLst>
              </p:cNvPr>
              <p:cNvSpPr>
                <a:spLocks noGrp="1"/>
              </p:cNvSpPr>
              <p:nvPr>
                <p:ph type="body" idx="1"/>
              </p:nvPr>
            </p:nvSpPr>
            <p:spPr>
              <a:xfrm>
                <a:off x="571500" y="1357313"/>
                <a:ext cx="8215313" cy="4114800"/>
              </a:xfrm>
            </p:spPr>
            <p:txBody>
              <a:bodyPr/>
              <a:lstStyle/>
              <a:p>
                <a:r>
                  <a:rPr lang="zh-CN" altLang="en-US" sz="2400" dirty="0">
                    <a:latin typeface="Times New Roman" panose="02020603050405020304" pitchFamily="18" charset="0"/>
                    <a:cs typeface="Times New Roman" panose="02020603050405020304" pitchFamily="18" charset="0"/>
                  </a:rPr>
                  <a:t>将</a:t>
                </a:r>
                <a:r>
                  <a:rPr lang="en-US" altLang="zh-CN" sz="2400" dirty="0">
                    <a:latin typeface="Times New Roman" panose="02020603050405020304" pitchFamily="18" charset="0"/>
                    <a:cs typeface="Times New Roman" panose="02020603050405020304" pitchFamily="18" charset="0"/>
                  </a:rPr>
                  <a:t>24</a:t>
                </a:r>
                <a:r>
                  <a:rPr lang="zh-CN" altLang="en-US" sz="2400" dirty="0">
                    <a:latin typeface="Times New Roman" panose="02020603050405020304" pitchFamily="18" charset="0"/>
                    <a:cs typeface="Times New Roman" panose="02020603050405020304" pitchFamily="18" charset="0"/>
                  </a:rPr>
                  <a:t>美元进行投资。以每年</a:t>
                </a:r>
                <a:r>
                  <a:rPr lang="en-US" altLang="zh-CN" sz="2400" dirty="0">
                    <a:latin typeface="Times New Roman" panose="02020603050405020304" pitchFamily="18" charset="0"/>
                    <a:cs typeface="Times New Roman" panose="02020603050405020304" pitchFamily="18" charset="0"/>
                  </a:rPr>
                  <a:t>11%</a:t>
                </a:r>
                <a:r>
                  <a:rPr lang="zh-CN" altLang="en-US" sz="2400" dirty="0">
                    <a:latin typeface="Times New Roman" panose="02020603050405020304" pitchFamily="18" charset="0"/>
                    <a:cs typeface="Times New Roman" panose="02020603050405020304" pitchFamily="18" charset="0"/>
                  </a:rPr>
                  <a:t>的利率进行复利，那么到</a:t>
                </a:r>
                <a:r>
                  <a:rPr lang="en-US" altLang="zh-CN" sz="2400" dirty="0">
                    <a:latin typeface="Times New Roman" panose="02020603050405020304" pitchFamily="18" charset="0"/>
                    <a:cs typeface="Times New Roman" panose="02020603050405020304" pitchFamily="18" charset="0"/>
                  </a:rPr>
                  <a:t>2000</a:t>
                </a:r>
                <a:r>
                  <a:rPr lang="zh-CN" altLang="en-US" sz="2400" dirty="0">
                    <a:latin typeface="Times New Roman" panose="02020603050405020304" pitchFamily="18" charset="0"/>
                    <a:cs typeface="Times New Roman" panose="02020603050405020304" pitchFamily="18" charset="0"/>
                  </a:rPr>
                  <a:t>年，其终值为：</a:t>
                </a:r>
                <a:endParaRPr lang="en-US" altLang="zh-CN" sz="2400" dirty="0">
                  <a:latin typeface="Times New Roman" panose="02020603050405020304" pitchFamily="18" charset="0"/>
                  <a:cs typeface="Times New Roman" panose="02020603050405020304" pitchFamily="18" charset="0"/>
                </a:endParaRPr>
              </a:p>
              <a:p>
                <a:pPr lvl="1"/>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𝐹𝑉</m:t>
                    </m:r>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24∗(1+11%)</m:t>
                        </m:r>
                      </m:e>
                      <m:sup>
                        <m:r>
                          <a:rPr lang="en-US" altLang="zh-CN" sz="2000" b="0" i="1" smtClean="0">
                            <a:latin typeface="Cambria Math" panose="02040503050406030204" pitchFamily="18" charset="0"/>
                            <a:cs typeface="Times New Roman" panose="02020603050405020304" pitchFamily="18" charset="0"/>
                          </a:rPr>
                          <m:t>(2000−1626)</m:t>
                        </m:r>
                      </m:sup>
                    </m:sSup>
                    <m:r>
                      <a:rPr lang="en-US" altLang="zh-CN" sz="2000" b="0" i="1" smtClean="0">
                        <a:latin typeface="Cambria Math" panose="02040503050406030204" pitchFamily="18" charset="0"/>
                        <a:cs typeface="Times New Roman" panose="02020603050405020304" pitchFamily="18" charset="0"/>
                      </a:rPr>
                      <m:t>=</m:t>
                    </m:r>
                    <m:sSup>
                      <m:sSupPr>
                        <m:ctrlPr>
                          <a:rPr lang="en-US" altLang="zh-CN" sz="2000" b="0" i="1" smtClean="0">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2.14</m:t>
                        </m:r>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×10</m:t>
                        </m:r>
                      </m:e>
                      <m:sup>
                        <m:r>
                          <a:rPr lang="en-US" altLang="zh-CN" sz="2000" b="0" i="1" smtClean="0">
                            <a:latin typeface="Cambria Math" panose="02040503050406030204" pitchFamily="18" charset="0"/>
                            <a:cs typeface="Times New Roman" panose="02020603050405020304" pitchFamily="18" charset="0"/>
                          </a:rPr>
                          <m:t>18</m:t>
                        </m:r>
                      </m:sup>
                    </m:sSup>
                  </m:oMath>
                </a14:m>
                <a:endParaRPr lang="en-US" altLang="zh-CN" sz="2000" dirty="0">
                  <a:latin typeface="Times New Roman" panose="02020603050405020304" pitchFamily="18" charset="0"/>
                  <a:cs typeface="Times New Roman" panose="02020603050405020304" pitchFamily="18" charset="0"/>
                </a:endParaRPr>
              </a:p>
              <a:p>
                <a:r>
                  <a:rPr lang="zh-CN" altLang="en-US" sz="2400" dirty="0">
                    <a:latin typeface="Times New Roman" panose="02020603050405020304" pitchFamily="18" charset="0"/>
                    <a:cs typeface="Times New Roman" panose="02020603050405020304" pitchFamily="18" charset="0"/>
                  </a:rPr>
                  <a:t>如果投资</a:t>
                </a:r>
                <a:r>
                  <a:rPr lang="en-US" altLang="zh-CN" sz="2400" dirty="0">
                    <a:latin typeface="Times New Roman" panose="02020603050405020304" pitchFamily="18" charset="0"/>
                    <a:cs typeface="Times New Roman" panose="02020603050405020304" pitchFamily="18" charset="0"/>
                  </a:rPr>
                  <a:t>24</a:t>
                </a:r>
                <a:r>
                  <a:rPr lang="zh-CN" altLang="en-US" sz="2400" dirty="0">
                    <a:latin typeface="Times New Roman" panose="02020603050405020304" pitchFamily="18" charset="0"/>
                    <a:cs typeface="Times New Roman" panose="02020603050405020304" pitchFamily="18" charset="0"/>
                  </a:rPr>
                  <a:t>美元，以每年</a:t>
                </a:r>
                <a:r>
                  <a:rPr lang="en-US" altLang="zh-CN" sz="2400" dirty="0">
                    <a:latin typeface="Times New Roman" panose="02020603050405020304" pitchFamily="18" charset="0"/>
                    <a:cs typeface="Times New Roman" panose="02020603050405020304" pitchFamily="18" charset="0"/>
                  </a:rPr>
                  <a:t>7%</a:t>
                </a:r>
                <a:r>
                  <a:rPr lang="zh-CN" altLang="en-US" sz="2400" dirty="0">
                    <a:latin typeface="Times New Roman" panose="02020603050405020304" pitchFamily="18" charset="0"/>
                    <a:cs typeface="Times New Roman" panose="02020603050405020304" pitchFamily="18" charset="0"/>
                  </a:rPr>
                  <a:t>的利率进行复利，那么到</a:t>
                </a:r>
                <a:r>
                  <a:rPr lang="en-US" altLang="zh-CN" sz="2400" dirty="0">
                    <a:latin typeface="Times New Roman" panose="02020603050405020304" pitchFamily="18" charset="0"/>
                    <a:cs typeface="Times New Roman" panose="02020603050405020304" pitchFamily="18" charset="0"/>
                  </a:rPr>
                  <a:t>2016</a:t>
                </a:r>
                <a:r>
                  <a:rPr lang="zh-CN" altLang="en-US" sz="2400" dirty="0">
                    <a:latin typeface="Times New Roman" panose="02020603050405020304" pitchFamily="18" charset="0"/>
                    <a:cs typeface="Times New Roman" panose="02020603050405020304" pitchFamily="18" charset="0"/>
                  </a:rPr>
                  <a:t>年，其终值为</a:t>
                </a:r>
                <a:r>
                  <a:rPr lang="en-US" altLang="zh-CN" sz="2400" dirty="0">
                    <a:latin typeface="Times New Roman" panose="02020603050405020304" pitchFamily="18" charset="0"/>
                    <a:cs typeface="Times New Roman" panose="02020603050405020304" pitchFamily="18" charset="0"/>
                  </a:rPr>
                  <a:t>: </a:t>
                </a:r>
              </a:p>
              <a:p>
                <a:pPr lvl="1"/>
                <a14:m>
                  <m:oMath xmlns:m="http://schemas.openxmlformats.org/officeDocument/2006/math">
                    <m:r>
                      <a:rPr lang="en-US" altLang="zh-CN" sz="2000" i="1">
                        <a:latin typeface="Cambria Math" panose="02040503050406030204" pitchFamily="18" charset="0"/>
                        <a:cs typeface="Times New Roman" panose="02020603050405020304" pitchFamily="18" charset="0"/>
                      </a:rPr>
                      <m:t>𝐹𝑉</m:t>
                    </m:r>
                    <m:r>
                      <a:rPr lang="en-US" altLang="zh-CN" sz="2000" i="1">
                        <a:latin typeface="Cambria Math" panose="02040503050406030204" pitchFamily="18" charset="0"/>
                        <a:cs typeface="Times New Roman" panose="02020603050405020304" pitchFamily="18" charset="0"/>
                      </a:rPr>
                      <m:t>=</m:t>
                    </m:r>
                    <m:sSup>
                      <m:sSupPr>
                        <m:ctrlPr>
                          <a:rPr lang="en-US" altLang="zh-CN" sz="2000" i="1">
                            <a:latin typeface="Cambria Math" panose="02040503050406030204" pitchFamily="18" charset="0"/>
                            <a:cs typeface="Times New Roman" panose="02020603050405020304" pitchFamily="18" charset="0"/>
                          </a:rPr>
                        </m:ctrlPr>
                      </m:sSupPr>
                      <m:e>
                        <m:r>
                          <a:rPr lang="en-US" altLang="zh-CN" sz="2000" b="0" i="1" smtClean="0">
                            <a:latin typeface="Cambria Math" panose="02040503050406030204" pitchFamily="18" charset="0"/>
                            <a:cs typeface="Times New Roman" panose="02020603050405020304" pitchFamily="18" charset="0"/>
                          </a:rPr>
                          <m:t>24∗</m:t>
                        </m:r>
                        <m:r>
                          <a:rPr lang="en-US" altLang="zh-CN" sz="2000" i="1">
                            <a:latin typeface="Cambria Math" panose="02040503050406030204" pitchFamily="18" charset="0"/>
                            <a:cs typeface="Times New Roman" panose="02020603050405020304" pitchFamily="18" charset="0"/>
                          </a:rPr>
                          <m:t>(1+</m:t>
                        </m:r>
                        <m:r>
                          <a:rPr lang="en-US" altLang="zh-CN" sz="2000" b="0" i="1" smtClean="0">
                            <a:latin typeface="Cambria Math" panose="02040503050406030204" pitchFamily="18" charset="0"/>
                            <a:cs typeface="Times New Roman" panose="02020603050405020304" pitchFamily="18" charset="0"/>
                          </a:rPr>
                          <m:t>7</m:t>
                        </m:r>
                        <m:r>
                          <a:rPr lang="en-US" altLang="zh-CN" sz="2000" i="1">
                            <a:latin typeface="Cambria Math" panose="02040503050406030204" pitchFamily="18" charset="0"/>
                            <a:cs typeface="Times New Roman" panose="02020603050405020304" pitchFamily="18" charset="0"/>
                          </a:rPr>
                          <m:t>%)</m:t>
                        </m:r>
                      </m:e>
                      <m:sup>
                        <m:r>
                          <a:rPr lang="en-US" altLang="zh-CN" sz="2000" i="1">
                            <a:latin typeface="Cambria Math" panose="02040503050406030204" pitchFamily="18" charset="0"/>
                            <a:cs typeface="Times New Roman" panose="02020603050405020304" pitchFamily="18" charset="0"/>
                          </a:rPr>
                          <m:t>(2000−1626)</m:t>
                        </m:r>
                      </m:sup>
                    </m:sSup>
                    <m:r>
                      <a:rPr lang="en-US" altLang="zh-CN" sz="2000" i="1">
                        <a:latin typeface="Cambria Math" panose="02040503050406030204" pitchFamily="18" charset="0"/>
                        <a:cs typeface="Times New Roman" panose="02020603050405020304" pitchFamily="18" charset="0"/>
                      </a:rPr>
                      <m:t>=</m:t>
                    </m:r>
                    <m:sSup>
                      <m:sSupPr>
                        <m:ctrlPr>
                          <a:rPr lang="en-US" altLang="zh-CN" sz="2000" i="1">
                            <a:latin typeface="Cambria Math" panose="02040503050406030204" pitchFamily="18" charset="0"/>
                            <a:cs typeface="Times New Roman" panose="02020603050405020304" pitchFamily="18" charset="0"/>
                          </a:rPr>
                        </m:ctrlPr>
                      </m:sSupPr>
                      <m:e>
                        <m:r>
                          <a:rPr lang="en-US" altLang="zh-CN" sz="2000" i="1">
                            <a:latin typeface="Cambria Math" panose="02040503050406030204" pitchFamily="18" charset="0"/>
                            <a:cs typeface="Times New Roman" panose="02020603050405020304" pitchFamily="18" charset="0"/>
                          </a:rPr>
                          <m:t>2.</m:t>
                        </m:r>
                        <m:r>
                          <a:rPr lang="en-US" altLang="zh-CN" sz="2000" b="0" i="1" smtClean="0">
                            <a:latin typeface="Cambria Math" panose="02040503050406030204" pitchFamily="18" charset="0"/>
                            <a:cs typeface="Times New Roman" panose="02020603050405020304" pitchFamily="18" charset="0"/>
                          </a:rPr>
                          <m:t>3</m:t>
                        </m:r>
                        <m:r>
                          <a:rPr lang="en-US" altLang="zh-CN" sz="2000" i="1">
                            <a:latin typeface="Cambria Math" panose="02040503050406030204" pitchFamily="18" charset="0"/>
                            <a:cs typeface="Times New Roman" panose="02020603050405020304" pitchFamily="18" charset="0"/>
                          </a:rPr>
                          <m:t>4</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×10</m:t>
                        </m:r>
                      </m:e>
                      <m:sup>
                        <m:r>
                          <a:rPr lang="en-US" altLang="zh-CN" sz="2000" i="1">
                            <a:latin typeface="Cambria Math" panose="02040503050406030204" pitchFamily="18" charset="0"/>
                            <a:cs typeface="Times New Roman" panose="02020603050405020304" pitchFamily="18" charset="0"/>
                          </a:rPr>
                          <m:t>1</m:t>
                        </m:r>
                        <m:r>
                          <a:rPr lang="en-US" altLang="zh-CN" sz="2000" b="0" i="1" smtClean="0">
                            <a:latin typeface="Cambria Math" panose="02040503050406030204" pitchFamily="18" charset="0"/>
                            <a:cs typeface="Times New Roman" panose="02020603050405020304" pitchFamily="18" charset="0"/>
                          </a:rPr>
                          <m:t>2</m:t>
                        </m:r>
                      </m:sup>
                    </m:sSup>
                  </m:oMath>
                </a14:m>
                <a:endParaRPr lang="en-US" altLang="zh-CN" sz="2000" dirty="0">
                  <a:latin typeface="Times New Roman" panose="02020603050405020304" pitchFamily="18" charset="0"/>
                  <a:cs typeface="Times New Roman" panose="02020603050405020304" pitchFamily="18" charset="0"/>
                </a:endParaRPr>
              </a:p>
            </p:txBody>
          </p:sp>
        </mc:Choice>
        <mc:Fallback xmlns="">
          <p:sp>
            <p:nvSpPr>
              <p:cNvPr id="94211" name="Rectangle 3">
                <a:extLst>
                  <a:ext uri="{FF2B5EF4-FFF2-40B4-BE49-F238E27FC236}">
                    <a16:creationId xmlns:a16="http://schemas.microsoft.com/office/drawing/2014/main" id="{A203ECCC-C580-4E01-9EB4-1625048F3B7F}"/>
                  </a:ext>
                </a:extLst>
              </p:cNvPr>
              <p:cNvSpPr>
                <a:spLocks noGrp="1" noRot="1" noChangeAspect="1" noMove="1" noResize="1" noEditPoints="1" noAdjustHandles="1" noChangeArrowheads="1" noChangeShapeType="1" noTextEdit="1"/>
              </p:cNvSpPr>
              <p:nvPr>
                <p:ph type="body" idx="1"/>
              </p:nvPr>
            </p:nvSpPr>
            <p:spPr>
              <a:xfrm>
                <a:off x="571500" y="1357313"/>
                <a:ext cx="8215313" cy="4114800"/>
              </a:xfrm>
              <a:blipFill>
                <a:blip r:embed="rId2"/>
                <a:stretch>
                  <a:fillRect l="-594" t="-177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9366085"/>
      </p:ext>
    </p:extLst>
  </p:cSld>
  <p:clrMapOvr>
    <a:masterClrMapping/>
  </p:clrMapOvr>
  <p:transition>
    <p:rand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6" name="Rectangle 8">
            <a:extLst>
              <a:ext uri="{FF2B5EF4-FFF2-40B4-BE49-F238E27FC236}">
                <a16:creationId xmlns:a16="http://schemas.microsoft.com/office/drawing/2014/main" id="{A33AD171-A28C-4595-9B71-ADA8902870CA}"/>
              </a:ext>
            </a:extLst>
          </p:cNvPr>
          <p:cNvSpPr>
            <a:spLocks noGrp="1" noChangeArrowheads="1"/>
          </p:cNvSpPr>
          <p:nvPr>
            <p:ph type="title"/>
          </p:nvPr>
        </p:nvSpPr>
        <p:spPr bwMode="auto">
          <a:xfrm>
            <a:off x="941388" y="404813"/>
            <a:ext cx="7315200" cy="576262"/>
          </a:xfrm>
          <a:ln>
            <a:miter lim="800000"/>
            <a:headEnd/>
            <a:tailEnd/>
          </a:ln>
        </p:spPr>
        <p:txBody>
          <a:bodyPr vert="horz" wrap="square" lIns="92075" tIns="46039" rIns="92075" bIns="46039"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本部分主要内容</a:t>
            </a:r>
            <a:endParaRPr lang="en-US" altLang="zh-CN" sz="4000" dirty="0">
              <a:effectLst>
                <a:outerShdw blurRad="38100" dist="38100" dir="2700000" algn="tl">
                  <a:srgbClr val="C0C0C0"/>
                </a:outerShdw>
              </a:effectLst>
              <a:ea typeface="宋体" pitchFamily="2" charset="-122"/>
            </a:endParaRPr>
          </a:p>
        </p:txBody>
      </p:sp>
      <p:sp>
        <p:nvSpPr>
          <p:cNvPr id="10243" name="Rectangle 9">
            <a:extLst>
              <a:ext uri="{FF2B5EF4-FFF2-40B4-BE49-F238E27FC236}">
                <a16:creationId xmlns:a16="http://schemas.microsoft.com/office/drawing/2014/main" id="{398E08E4-DE14-4C2B-B8FD-822AA543FF27}"/>
              </a:ext>
            </a:extLst>
          </p:cNvPr>
          <p:cNvSpPr>
            <a:spLocks noChangeArrowheads="1"/>
          </p:cNvSpPr>
          <p:nvPr/>
        </p:nvSpPr>
        <p:spPr bwMode="auto">
          <a:xfrm>
            <a:off x="323850" y="1125538"/>
            <a:ext cx="8208963" cy="5038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just">
              <a:spcBef>
                <a:spcPct val="40000"/>
              </a:spcBef>
            </a:pPr>
            <a:r>
              <a:rPr lang="zh-CN" altLang="en-US" sz="2400" dirty="0">
                <a:latin typeface="华文宋体" panose="02010600040101010101" pitchFamily="2" charset="-122"/>
                <a:ea typeface="华文宋体" panose="02010600040101010101" pitchFamily="2" charset="-122"/>
              </a:rPr>
              <a:t>资金时间价值（时间经济学）是金融学最基本的理论。本模块将介绍资金时间价值、现值、终值、折现、年金、现值因子、终值因子等概念，以及现值与终值之间的数量关系。揭示时间价值及现值</a:t>
            </a:r>
            <a:r>
              <a:rPr lang="en-US" altLang="zh-CN" sz="2400" dirty="0">
                <a:latin typeface="华文宋体" panose="02010600040101010101" pitchFamily="2" charset="-122"/>
                <a:ea typeface="华文宋体" panose="02010600040101010101" pitchFamily="2" charset="-122"/>
              </a:rPr>
              <a:t>/</a:t>
            </a:r>
            <a:r>
              <a:rPr lang="zh-CN" altLang="en-US" sz="2400" dirty="0">
                <a:latin typeface="华文宋体" panose="02010600040101010101" pitchFamily="2" charset="-122"/>
                <a:ea typeface="华文宋体" panose="02010600040101010101" pitchFamily="2" charset="-122"/>
              </a:rPr>
              <a:t>终值概念体系在住房按揭贷款、生命周期规划、企业项目投资等金融决策中的应用。</a:t>
            </a:r>
            <a:endParaRPr lang="en-US" altLang="zh-CN" sz="2400" dirty="0">
              <a:latin typeface="华文宋体" panose="02010600040101010101" pitchFamily="2" charset="-122"/>
              <a:ea typeface="华文宋体" panose="02010600040101010101" pitchFamily="2" charset="-122"/>
            </a:endParaRPr>
          </a:p>
          <a:p>
            <a:pPr algn="just">
              <a:spcBef>
                <a:spcPct val="40000"/>
              </a:spcBef>
            </a:pPr>
            <a:r>
              <a:rPr lang="zh-CN" altLang="en-US" sz="2400" dirty="0">
                <a:latin typeface="华文宋体" panose="02010600040101010101" pitchFamily="2" charset="-122"/>
                <a:ea typeface="华文宋体" panose="02010600040101010101" pitchFamily="2" charset="-122"/>
              </a:rPr>
              <a:t>核心内容是时间价值体系（时间机器，</a:t>
            </a:r>
            <a:r>
              <a:rPr lang="en-US" altLang="zh-CN" sz="2400" dirty="0">
                <a:latin typeface="华文宋体" panose="02010600040101010101" pitchFamily="2" charset="-122"/>
                <a:ea typeface="华文宋体" panose="02010600040101010101" pitchFamily="2" charset="-122"/>
              </a:rPr>
              <a:t>time machine</a:t>
            </a:r>
            <a:r>
              <a:rPr lang="zh-CN" altLang="en-US" sz="2400" dirty="0">
                <a:latin typeface="华文宋体" panose="02010600040101010101" pitchFamily="2" charset="-122"/>
                <a:ea typeface="华文宋体" panose="02010600040101010101" pitchFamily="2" charset="-122"/>
              </a:rPr>
              <a:t>）。年金现值公式有</a:t>
            </a:r>
            <a:r>
              <a:rPr lang="en-US" altLang="zh-CN" sz="2400" dirty="0">
                <a:latin typeface="华文宋体" panose="02010600040101010101" pitchFamily="2" charset="-122"/>
                <a:ea typeface="华文宋体" panose="02010600040101010101" pitchFamily="2" charset="-122"/>
              </a:rPr>
              <a:t>5</a:t>
            </a:r>
            <a:r>
              <a:rPr lang="zh-CN" altLang="en-US" sz="2400" dirty="0">
                <a:latin typeface="华文宋体" panose="02010600040101010101" pitchFamily="2" charset="-122"/>
                <a:ea typeface="华文宋体" panose="02010600040101010101" pitchFamily="2" charset="-122"/>
              </a:rPr>
              <a:t>个参数，任意知道其中</a:t>
            </a:r>
            <a:r>
              <a:rPr lang="en-US" altLang="zh-CN" sz="2400" dirty="0">
                <a:latin typeface="华文宋体" panose="02010600040101010101" pitchFamily="2" charset="-122"/>
                <a:ea typeface="华文宋体" panose="02010600040101010101" pitchFamily="2" charset="-122"/>
              </a:rPr>
              <a:t>4</a:t>
            </a:r>
            <a:r>
              <a:rPr lang="zh-CN" altLang="en-US" sz="2400" dirty="0">
                <a:latin typeface="华文宋体" panose="02010600040101010101" pitchFamily="2" charset="-122"/>
                <a:ea typeface="华文宋体" panose="02010600040101010101" pitchFamily="2" charset="-122"/>
              </a:rPr>
              <a:t>个参数，便可求得第</a:t>
            </a:r>
            <a:r>
              <a:rPr lang="en-US" altLang="zh-CN" sz="2400" dirty="0">
                <a:latin typeface="华文宋体" panose="02010600040101010101" pitchFamily="2" charset="-122"/>
                <a:ea typeface="华文宋体" panose="02010600040101010101" pitchFamily="2" charset="-122"/>
              </a:rPr>
              <a:t>5</a:t>
            </a:r>
            <a:r>
              <a:rPr lang="zh-CN" altLang="en-US" sz="2400" dirty="0">
                <a:latin typeface="华文宋体" panose="02010600040101010101" pitchFamily="2" charset="-122"/>
                <a:ea typeface="华文宋体" panose="02010600040101010101" pitchFamily="2" charset="-122"/>
              </a:rPr>
              <a:t>个参数。</a:t>
            </a:r>
            <a:endParaRPr lang="en-US" altLang="zh-CN" sz="2400" dirty="0">
              <a:latin typeface="华文宋体" panose="02010600040101010101" pitchFamily="2" charset="-122"/>
              <a:ea typeface="华文宋体" panose="02010600040101010101" pitchFamily="2" charset="-122"/>
            </a:endParaRPr>
          </a:p>
          <a:p>
            <a:pPr algn="just">
              <a:spcBef>
                <a:spcPct val="40000"/>
              </a:spcBef>
            </a:pPr>
            <a:endParaRPr lang="zh-CN" altLang="en-US" sz="2400" dirty="0">
              <a:latin typeface="华文宋体" panose="02010600040101010101" pitchFamily="2" charset="-122"/>
              <a:ea typeface="华文宋体" panose="02010600040101010101" pitchFamily="2" charset="-122"/>
            </a:endParaRPr>
          </a:p>
          <a:p>
            <a:pPr algn="just">
              <a:spcBef>
                <a:spcPct val="40000"/>
              </a:spcBef>
            </a:pPr>
            <a:r>
              <a:rPr lang="zh-CN" altLang="en-US" sz="2400" dirty="0">
                <a:latin typeface="华文宋体" panose="02010600040101010101" pitchFamily="2" charset="-122"/>
                <a:ea typeface="华文宋体" panose="02010600040101010101" pitchFamily="2" charset="-122"/>
              </a:rPr>
              <a:t>本部分内容对理财规划师（</a:t>
            </a:r>
            <a:r>
              <a:rPr lang="en-US" altLang="zh-CN" sz="2400" dirty="0">
                <a:latin typeface="华文宋体" panose="02010600040101010101" pitchFamily="2" charset="-122"/>
                <a:ea typeface="华文宋体" panose="02010600040101010101" pitchFamily="2" charset="-122"/>
              </a:rPr>
              <a:t>CFP</a:t>
            </a:r>
            <a:r>
              <a:rPr lang="zh-CN" altLang="en-US" sz="2400" dirty="0">
                <a:latin typeface="华文宋体" panose="02010600040101010101" pitchFamily="2" charset="-122"/>
                <a:ea typeface="华文宋体" panose="02010600040101010101" pitchFamily="2" charset="-122"/>
              </a:rPr>
              <a:t>）、个人理财、公司财务人员具有较大实用价值。如果时间价值概念、项目评估在公司财务管理中已有涉及，这部分内容将快速通过。</a:t>
            </a:r>
          </a:p>
          <a:p>
            <a:pPr algn="just">
              <a:spcBef>
                <a:spcPct val="40000"/>
              </a:spcBef>
            </a:pPr>
            <a:endParaRPr lang="en-US" altLang="zh-CN" sz="2400" dirty="0">
              <a:latin typeface="Times New Roman" panose="02020603050405020304" pitchFamily="18" charset="0"/>
              <a:ea typeface="宋体" panose="02010600030101010101" pitchFamily="2" charset="-122"/>
            </a:endParaRPr>
          </a:p>
        </p:txBody>
      </p:sp>
      <p:graphicFrame>
        <p:nvGraphicFramePr>
          <p:cNvPr id="10244" name="对象 1">
            <a:extLst>
              <a:ext uri="{FF2B5EF4-FFF2-40B4-BE49-F238E27FC236}">
                <a16:creationId xmlns:a16="http://schemas.microsoft.com/office/drawing/2014/main" id="{34E3F0B2-6B54-409D-9DC2-BF9EA822681B}"/>
              </a:ext>
            </a:extLst>
          </p:cNvPr>
          <p:cNvGraphicFramePr>
            <a:graphicFrameLocks noChangeAspect="1"/>
          </p:cNvGraphicFramePr>
          <p:nvPr/>
        </p:nvGraphicFramePr>
        <p:xfrm>
          <a:off x="2627313" y="4005263"/>
          <a:ext cx="3697287" cy="792162"/>
        </p:xfrm>
        <a:graphic>
          <a:graphicData uri="http://schemas.openxmlformats.org/presentationml/2006/ole">
            <mc:AlternateContent xmlns:mc="http://schemas.openxmlformats.org/markup-compatibility/2006">
              <mc:Choice xmlns:v="urn:schemas-microsoft-com:vml" Requires="v">
                <p:oleObj name="Equation" r:id="rId2" imgW="2133600" imgH="457200" progId="Equation.DSMT4">
                  <p:embed/>
                </p:oleObj>
              </mc:Choice>
              <mc:Fallback>
                <p:oleObj name="Equation" r:id="rId2" imgW="2133600" imgH="457200" progId="Equation.DSMT4">
                  <p:embed/>
                  <p:pic>
                    <p:nvPicPr>
                      <p:cNvPr id="0" name="对象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4005263"/>
                        <a:ext cx="3697287"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3"/>
                                        </p:tgtEl>
                                        <p:attrNameLst>
                                          <p:attrName>style.visibility</p:attrName>
                                        </p:attrNameLst>
                                      </p:cBhvr>
                                      <p:to>
                                        <p:strVal val="visible"/>
                                      </p:to>
                                    </p:set>
                                    <p:anim calcmode="lin" valueType="num">
                                      <p:cBhvr additive="base">
                                        <p:cTn id="7" dur="500" fill="hold"/>
                                        <p:tgtEl>
                                          <p:spTgt spid="10243"/>
                                        </p:tgtEl>
                                        <p:attrNameLst>
                                          <p:attrName>ppt_x</p:attrName>
                                        </p:attrNameLst>
                                      </p:cBhvr>
                                      <p:tavLst>
                                        <p:tav tm="0">
                                          <p:val>
                                            <p:strVal val="#ppt_x"/>
                                          </p:val>
                                        </p:tav>
                                        <p:tav tm="100000">
                                          <p:val>
                                            <p:strVal val="#ppt_x"/>
                                          </p:val>
                                        </p:tav>
                                      </p:tavLst>
                                    </p:anim>
                                    <p:anim calcmode="lin" valueType="num">
                                      <p:cBhvr additive="base">
                                        <p:cTn id="8" dur="500" fill="hold"/>
                                        <p:tgtEl>
                                          <p:spTgt spid="1024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44"/>
                                        </p:tgtEl>
                                        <p:attrNameLst>
                                          <p:attrName>style.visibility</p:attrName>
                                        </p:attrNameLst>
                                      </p:cBhvr>
                                      <p:to>
                                        <p:strVal val="visible"/>
                                      </p:to>
                                    </p:set>
                                    <p:anim calcmode="lin" valueType="num">
                                      <p:cBhvr additive="base">
                                        <p:cTn id="11" dur="500" fill="hold"/>
                                        <p:tgtEl>
                                          <p:spTgt spid="10244"/>
                                        </p:tgtEl>
                                        <p:attrNameLst>
                                          <p:attrName>ppt_x</p:attrName>
                                        </p:attrNameLst>
                                      </p:cBhvr>
                                      <p:tavLst>
                                        <p:tav tm="0">
                                          <p:val>
                                            <p:strVal val="#ppt_x"/>
                                          </p:val>
                                        </p:tav>
                                        <p:tav tm="100000">
                                          <p:val>
                                            <p:strVal val="#ppt_x"/>
                                          </p:val>
                                        </p:tav>
                                      </p:tavLst>
                                    </p:anim>
                                    <p:anim calcmode="lin" valueType="num">
                                      <p:cBhvr additive="base">
                                        <p:cTn id="12" dur="500" fill="hold"/>
                                        <p:tgtEl>
                                          <p:spTgt spid="102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98D4D783-51C2-493E-9B49-7CA0175BFE00}"/>
              </a:ext>
            </a:extLst>
          </p:cNvPr>
          <p:cNvSpPr>
            <a:spLocks noGrp="1"/>
          </p:cNvSpPr>
          <p:nvPr>
            <p:ph type="title" idx="4294967295"/>
          </p:nvPr>
        </p:nvSpPr>
        <p:spPr bwMode="auto">
          <a:xfrm>
            <a:off x="457200" y="379413"/>
            <a:ext cx="8229600" cy="6699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4000" dirty="0">
                <a:ea typeface="宋体" panose="02010600030101010101" pitchFamily="2" charset="-122"/>
              </a:rPr>
              <a:t>附：马太效应</a:t>
            </a:r>
            <a:r>
              <a:rPr lang="en-US" altLang="zh-CN" sz="4000" dirty="0">
                <a:ea typeface="宋体" panose="02010600030101010101" pitchFamily="2" charset="-122"/>
              </a:rPr>
              <a:t>-</a:t>
            </a:r>
            <a:r>
              <a:rPr lang="zh-CN" altLang="en-US" sz="4000" dirty="0">
                <a:ea typeface="宋体" panose="02010600030101010101" pitchFamily="2" charset="-122"/>
              </a:rPr>
              <a:t>富者愈富贫者愈穷？</a:t>
            </a:r>
          </a:p>
        </p:txBody>
      </p:sp>
      <p:pic>
        <p:nvPicPr>
          <p:cNvPr id="23555" name="Picture 2">
            <a:extLst>
              <a:ext uri="{FF2B5EF4-FFF2-40B4-BE49-F238E27FC236}">
                <a16:creationId xmlns:a16="http://schemas.microsoft.com/office/drawing/2014/main" id="{687E2F12-98CD-4B91-A1F3-4DA9CBB042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301750"/>
            <a:ext cx="6181725" cy="372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
        <p:nvSpPr>
          <p:cNvPr id="23556" name="TextBox 1">
            <a:extLst>
              <a:ext uri="{FF2B5EF4-FFF2-40B4-BE49-F238E27FC236}">
                <a16:creationId xmlns:a16="http://schemas.microsoft.com/office/drawing/2014/main" id="{49D9EE9B-9D79-461F-B14F-7B9BD2D5EBC6}"/>
              </a:ext>
            </a:extLst>
          </p:cNvPr>
          <p:cNvSpPr txBox="1">
            <a:spLocks noChangeArrowheads="1"/>
          </p:cNvSpPr>
          <p:nvPr/>
        </p:nvSpPr>
        <p:spPr bwMode="auto">
          <a:xfrm>
            <a:off x="683568" y="5229225"/>
            <a:ext cx="7614295" cy="1323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just">
              <a:spcBef>
                <a:spcPct val="0"/>
              </a:spcBef>
              <a:buClrTx/>
              <a:buSzTx/>
              <a:buFontTx/>
              <a:buNone/>
            </a:pPr>
            <a:r>
              <a:rPr lang="zh-CN" altLang="en-US" sz="1600" dirty="0">
                <a:latin typeface="华文宋体" panose="02010600040101010101" pitchFamily="2" charset="-122"/>
                <a:ea typeface="华文宋体" panose="02010600040101010101" pitchFamily="2" charset="-122"/>
              </a:rPr>
              <a:t>小资料：富人越富，穷人越穷？现在全球最富有的</a:t>
            </a:r>
            <a:r>
              <a:rPr lang="en-US" altLang="zh-CN" sz="1600" dirty="0">
                <a:latin typeface="华文宋体" panose="02010600040101010101" pitchFamily="2" charset="-122"/>
                <a:ea typeface="华文宋体" panose="02010600040101010101" pitchFamily="2" charset="-122"/>
              </a:rPr>
              <a:t>1%</a:t>
            </a:r>
            <a:r>
              <a:rPr lang="zh-CN" altLang="en-US" sz="1600" dirty="0">
                <a:latin typeface="华文宋体" panose="02010600040101010101" pitchFamily="2" charset="-122"/>
                <a:ea typeface="华文宋体" panose="02010600040101010101" pitchFamily="2" charset="-122"/>
              </a:rPr>
              <a:t>的人口拥有全球财富的</a:t>
            </a:r>
            <a:r>
              <a:rPr lang="en-US" altLang="zh-CN" sz="1600" dirty="0">
                <a:latin typeface="华文宋体" panose="02010600040101010101" pitchFamily="2" charset="-122"/>
                <a:ea typeface="华文宋体" panose="02010600040101010101" pitchFamily="2" charset="-122"/>
              </a:rPr>
              <a:t>50.1%</a:t>
            </a:r>
            <a:r>
              <a:rPr lang="zh-CN" altLang="en-US" sz="1600" dirty="0">
                <a:latin typeface="华文宋体" panose="02010600040101010101" pitchFamily="2" charset="-122"/>
                <a:ea typeface="华文宋体" panose="02010600040101010101" pitchFamily="2" charset="-122"/>
              </a:rPr>
              <a:t>，高于</a:t>
            </a:r>
            <a:r>
              <a:rPr lang="en-US" altLang="zh-CN" sz="1600" dirty="0">
                <a:latin typeface="华文宋体" panose="02010600040101010101" pitchFamily="2" charset="-122"/>
                <a:ea typeface="华文宋体" panose="02010600040101010101" pitchFamily="2" charset="-122"/>
              </a:rPr>
              <a:t>2001</a:t>
            </a:r>
            <a:r>
              <a:rPr lang="zh-CN" altLang="en-US" sz="1600" dirty="0">
                <a:latin typeface="华文宋体" panose="02010600040101010101" pitchFamily="2" charset="-122"/>
                <a:ea typeface="华文宋体" panose="02010600040101010101" pitchFamily="2" charset="-122"/>
              </a:rPr>
              <a:t>年</a:t>
            </a:r>
            <a:r>
              <a:rPr lang="en-US" altLang="zh-CN" sz="1600" dirty="0">
                <a:latin typeface="华文宋体" panose="02010600040101010101" pitchFamily="2" charset="-122"/>
                <a:ea typeface="华文宋体" panose="02010600040101010101" pitchFamily="2" charset="-122"/>
              </a:rPr>
              <a:t>45.5%</a:t>
            </a:r>
            <a:r>
              <a:rPr lang="zh-CN" altLang="en-US" sz="1600" dirty="0">
                <a:latin typeface="华文宋体" panose="02010600040101010101" pitchFamily="2" charset="-122"/>
                <a:ea typeface="华文宋体" panose="02010600040101010101" pitchFamily="2" charset="-122"/>
              </a:rPr>
              <a:t>的水平。华盛顿智库</a:t>
            </a:r>
            <a:r>
              <a:rPr lang="en-US" altLang="zh-CN" sz="1600" dirty="0">
                <a:latin typeface="华文宋体" panose="02010600040101010101" pitchFamily="2" charset="-122"/>
                <a:ea typeface="华文宋体" panose="02010600040101010101" pitchFamily="2" charset="-122"/>
              </a:rPr>
              <a:t>Institute for Policy Studies</a:t>
            </a:r>
            <a:r>
              <a:rPr lang="zh-CN" altLang="en-US" sz="1600" dirty="0">
                <a:latin typeface="华文宋体" panose="02010600040101010101" pitchFamily="2" charset="-122"/>
                <a:ea typeface="华文宋体" panose="02010600040101010101" pitchFamily="2" charset="-122"/>
              </a:rPr>
              <a:t>近日发表了</a:t>
            </a:r>
            <a:r>
              <a:rPr lang="en-US" altLang="zh-CN" sz="1600" dirty="0">
                <a:latin typeface="华文宋体" panose="02010600040101010101" pitchFamily="2" charset="-122"/>
                <a:ea typeface="华文宋体" panose="02010600040101010101" pitchFamily="2" charset="-122"/>
              </a:rPr>
              <a:t>《“</a:t>
            </a:r>
            <a:r>
              <a:rPr lang="zh-CN" altLang="en-US" sz="1600" dirty="0">
                <a:latin typeface="华文宋体" panose="02010600040101010101" pitchFamily="2" charset="-122"/>
                <a:ea typeface="华文宋体" panose="02010600040101010101" pitchFamily="2" charset="-122"/>
              </a:rPr>
              <a:t>生而有幸”为富人</a:t>
            </a:r>
            <a:r>
              <a:rPr lang="en-US" altLang="zh-CN" sz="1600" dirty="0">
                <a:latin typeface="华文宋体" panose="02010600040101010101" pitchFamily="2" charset="-122"/>
                <a:ea typeface="华文宋体" panose="02010600040101010101" pitchFamily="2" charset="-122"/>
              </a:rPr>
              <a:t>》</a:t>
            </a:r>
            <a:r>
              <a:rPr lang="zh-CN" altLang="en-US" sz="1600" dirty="0">
                <a:latin typeface="华文宋体" panose="02010600040101010101" pitchFamily="2" charset="-122"/>
                <a:ea typeface="华文宋体" panose="02010600040101010101" pitchFamily="2" charset="-122"/>
              </a:rPr>
              <a:t>（</a:t>
            </a:r>
            <a:r>
              <a:rPr lang="en-US" altLang="zh-CN" sz="1600" dirty="0">
                <a:latin typeface="华文宋体" panose="02010600040101010101" pitchFamily="2" charset="-122"/>
                <a:ea typeface="华文宋体" panose="02010600040101010101" pitchFamily="2" charset="-122"/>
              </a:rPr>
              <a:t>Billionaire Bonanza</a:t>
            </a:r>
            <a:r>
              <a:rPr lang="zh-CN" altLang="en-US" sz="1600" dirty="0">
                <a:latin typeface="华文宋体" panose="02010600040101010101" pitchFamily="2" charset="-122"/>
                <a:ea typeface="华文宋体" panose="02010600040101010101" pitchFamily="2" charset="-122"/>
              </a:rPr>
              <a:t>）的年度报告，发现美国最富有三个人：贝索斯、盖茨和巴菲特的财富，等于美国底层一半人口的财富总和，即超过了</a:t>
            </a:r>
            <a:r>
              <a:rPr lang="en-US" altLang="zh-CN" sz="1600" dirty="0">
                <a:latin typeface="华文宋体" panose="02010600040101010101" pitchFamily="2" charset="-122"/>
                <a:ea typeface="华文宋体" panose="02010600040101010101" pitchFamily="2" charset="-122"/>
              </a:rPr>
              <a:t>1.6</a:t>
            </a:r>
            <a:r>
              <a:rPr lang="zh-CN" altLang="en-US" sz="1600" dirty="0">
                <a:latin typeface="华文宋体" panose="02010600040101010101" pitchFamily="2" charset="-122"/>
                <a:ea typeface="华文宋体" panose="02010600040101010101" pitchFamily="2" charset="-122"/>
              </a:rPr>
              <a:t>亿人次或</a:t>
            </a:r>
            <a:r>
              <a:rPr lang="en-US" altLang="zh-CN" sz="1600" dirty="0">
                <a:latin typeface="华文宋体" panose="02010600040101010101" pitchFamily="2" charset="-122"/>
                <a:ea typeface="华文宋体" panose="02010600040101010101" pitchFamily="2" charset="-122"/>
              </a:rPr>
              <a:t>6300</a:t>
            </a:r>
            <a:r>
              <a:rPr lang="zh-CN" altLang="en-US" sz="1600" dirty="0">
                <a:latin typeface="华文宋体" panose="02010600040101010101" pitchFamily="2" charset="-122"/>
                <a:ea typeface="华文宋体" panose="02010600040101010101" pitchFamily="2" charset="-122"/>
              </a:rPr>
              <a:t>万个家庭。对我国扶贫的启示？</a:t>
            </a:r>
          </a:p>
        </p:txBody>
      </p:sp>
      <p:sp>
        <p:nvSpPr>
          <p:cNvPr id="23558" name="文本框 6">
            <a:extLst>
              <a:ext uri="{FF2B5EF4-FFF2-40B4-BE49-F238E27FC236}">
                <a16:creationId xmlns:a16="http://schemas.microsoft.com/office/drawing/2014/main" id="{670B50AE-B2F6-4487-A4E3-45E7CE81592A}"/>
              </a:ext>
            </a:extLst>
          </p:cNvPr>
          <p:cNvSpPr txBox="1">
            <a:spLocks noChangeArrowheads="1"/>
          </p:cNvSpPr>
          <p:nvPr/>
        </p:nvSpPr>
        <p:spPr bwMode="auto">
          <a:xfrm>
            <a:off x="7132420" y="1653162"/>
            <a:ext cx="1787276" cy="323165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r>
              <a:rPr lang="zh-CN" altLang="en-US" sz="1200" dirty="0">
                <a:solidFill>
                  <a:srgbClr val="191919"/>
                </a:solidFill>
                <a:latin typeface="PingFang SC"/>
                <a:ea typeface="宋体" panose="02010600030101010101" pitchFamily="2" charset="-122"/>
              </a:rPr>
              <a:t>据美国税收公平协会和美国政策研究所此前发布的最新报告，美国富豪在疫情期间财富水平大幅上涨。现有的</a:t>
            </a:r>
            <a:r>
              <a:rPr lang="en-US" altLang="zh-CN" sz="1200" dirty="0">
                <a:solidFill>
                  <a:srgbClr val="191919"/>
                </a:solidFill>
                <a:latin typeface="PingFang SC"/>
                <a:ea typeface="宋体" panose="02010600030101010101" pitchFamily="2" charset="-122"/>
              </a:rPr>
              <a:t>651</a:t>
            </a:r>
            <a:r>
              <a:rPr lang="zh-CN" altLang="en-US" sz="1200" dirty="0">
                <a:solidFill>
                  <a:srgbClr val="191919"/>
                </a:solidFill>
                <a:latin typeface="PingFang SC"/>
                <a:ea typeface="宋体" panose="02010600030101010101" pitchFamily="2" charset="-122"/>
              </a:rPr>
              <a:t>名十亿美元级富豪的财富总和，从</a:t>
            </a:r>
            <a:r>
              <a:rPr lang="en-US" altLang="zh-CN" sz="1200" dirty="0">
                <a:solidFill>
                  <a:srgbClr val="191919"/>
                </a:solidFill>
                <a:latin typeface="PingFang SC"/>
                <a:ea typeface="宋体" panose="02010600030101010101" pitchFamily="2" charset="-122"/>
              </a:rPr>
              <a:t>3</a:t>
            </a:r>
            <a:r>
              <a:rPr lang="zh-CN" altLang="en-US" sz="1200" dirty="0">
                <a:solidFill>
                  <a:srgbClr val="191919"/>
                </a:solidFill>
                <a:latin typeface="PingFang SC"/>
                <a:ea typeface="宋体" panose="02010600030101010101" pitchFamily="2" charset="-122"/>
              </a:rPr>
              <a:t>月</a:t>
            </a:r>
            <a:r>
              <a:rPr lang="en-US" altLang="zh-CN" sz="1200" dirty="0">
                <a:solidFill>
                  <a:srgbClr val="191919"/>
                </a:solidFill>
                <a:latin typeface="PingFang SC"/>
                <a:ea typeface="宋体" panose="02010600030101010101" pitchFamily="2" charset="-122"/>
              </a:rPr>
              <a:t>18</a:t>
            </a:r>
            <a:r>
              <a:rPr lang="zh-CN" altLang="en-US" sz="1200" dirty="0">
                <a:solidFill>
                  <a:srgbClr val="191919"/>
                </a:solidFill>
                <a:latin typeface="PingFang SC"/>
                <a:ea typeface="宋体" panose="02010600030101010101" pitchFamily="2" charset="-122"/>
              </a:rPr>
              <a:t>日的</a:t>
            </a:r>
            <a:r>
              <a:rPr lang="en-US" altLang="zh-CN" sz="1200" dirty="0">
                <a:solidFill>
                  <a:srgbClr val="191919"/>
                </a:solidFill>
                <a:latin typeface="PingFang SC"/>
                <a:ea typeface="宋体" panose="02010600030101010101" pitchFamily="2" charset="-122"/>
              </a:rPr>
              <a:t>2.95</a:t>
            </a:r>
            <a:r>
              <a:rPr lang="zh-CN" altLang="en-US" sz="1200" dirty="0">
                <a:solidFill>
                  <a:srgbClr val="191919"/>
                </a:solidFill>
                <a:latin typeface="PingFang SC"/>
                <a:ea typeface="宋体" panose="02010600030101010101" pitchFamily="2" charset="-122"/>
              </a:rPr>
              <a:t>万亿美元上涨到</a:t>
            </a:r>
            <a:r>
              <a:rPr lang="en-US" altLang="zh-CN" sz="1200" dirty="0">
                <a:solidFill>
                  <a:srgbClr val="191919"/>
                </a:solidFill>
                <a:latin typeface="PingFang SC"/>
                <a:ea typeface="宋体" panose="02010600030101010101" pitchFamily="2" charset="-122"/>
              </a:rPr>
              <a:t>12</a:t>
            </a:r>
            <a:r>
              <a:rPr lang="zh-CN" altLang="en-US" sz="1200" dirty="0">
                <a:solidFill>
                  <a:srgbClr val="191919"/>
                </a:solidFill>
                <a:latin typeface="PingFang SC"/>
                <a:ea typeface="宋体" panose="02010600030101010101" pitchFamily="2" charset="-122"/>
              </a:rPr>
              <a:t>月</a:t>
            </a:r>
            <a:r>
              <a:rPr lang="en-US" altLang="zh-CN" sz="1200" dirty="0">
                <a:solidFill>
                  <a:srgbClr val="191919"/>
                </a:solidFill>
                <a:latin typeface="PingFang SC"/>
                <a:ea typeface="宋体" panose="02010600030101010101" pitchFamily="2" charset="-122"/>
              </a:rPr>
              <a:t>7</a:t>
            </a:r>
            <a:r>
              <a:rPr lang="zh-CN" altLang="en-US" sz="1200" dirty="0">
                <a:solidFill>
                  <a:srgbClr val="191919"/>
                </a:solidFill>
                <a:latin typeface="PingFang SC"/>
                <a:ea typeface="宋体" panose="02010600030101010101" pitchFamily="2" charset="-122"/>
              </a:rPr>
              <a:t>日的</a:t>
            </a:r>
            <a:r>
              <a:rPr lang="en-US" altLang="zh-CN" sz="1200" dirty="0">
                <a:solidFill>
                  <a:srgbClr val="191919"/>
                </a:solidFill>
                <a:latin typeface="PingFang SC"/>
                <a:ea typeface="宋体" panose="02010600030101010101" pitchFamily="2" charset="-122"/>
              </a:rPr>
              <a:t>4.01</a:t>
            </a:r>
            <a:r>
              <a:rPr lang="zh-CN" altLang="en-US" sz="1200" dirty="0">
                <a:solidFill>
                  <a:srgbClr val="191919"/>
                </a:solidFill>
                <a:latin typeface="PingFang SC"/>
                <a:ea typeface="宋体" panose="02010600030101010101" pitchFamily="2" charset="-122"/>
              </a:rPr>
              <a:t>万亿美元，增长超过</a:t>
            </a:r>
            <a:r>
              <a:rPr lang="en-US" altLang="zh-CN" sz="1200" dirty="0">
                <a:solidFill>
                  <a:srgbClr val="191919"/>
                </a:solidFill>
                <a:latin typeface="PingFang SC"/>
                <a:ea typeface="宋体" panose="02010600030101010101" pitchFamily="2" charset="-122"/>
              </a:rPr>
              <a:t>1</a:t>
            </a:r>
            <a:r>
              <a:rPr lang="zh-CN" altLang="en-US" sz="1200" dirty="0">
                <a:solidFill>
                  <a:srgbClr val="191919"/>
                </a:solidFill>
                <a:latin typeface="PingFang SC"/>
                <a:ea typeface="宋体" panose="02010600030101010101" pitchFamily="2" charset="-122"/>
              </a:rPr>
              <a:t>万亿美元，涨幅超过</a:t>
            </a:r>
            <a:r>
              <a:rPr lang="en-US" altLang="zh-CN" sz="1200" dirty="0">
                <a:solidFill>
                  <a:srgbClr val="191919"/>
                </a:solidFill>
                <a:latin typeface="PingFang SC"/>
                <a:ea typeface="宋体" panose="02010600030101010101" pitchFamily="2" charset="-122"/>
              </a:rPr>
              <a:t>36%</a:t>
            </a:r>
            <a:r>
              <a:rPr lang="zh-CN" altLang="en-US" sz="1200" dirty="0">
                <a:solidFill>
                  <a:srgbClr val="191919"/>
                </a:solidFill>
                <a:latin typeface="PingFang SC"/>
                <a:ea typeface="宋体" panose="02010600030101010101" pitchFamily="2" charset="-122"/>
              </a:rPr>
              <a:t>。报告显示，美国财富金字塔底端</a:t>
            </a:r>
            <a:r>
              <a:rPr lang="en-US" altLang="zh-CN" sz="1200" dirty="0">
                <a:solidFill>
                  <a:srgbClr val="191919"/>
                </a:solidFill>
                <a:latin typeface="PingFang SC"/>
                <a:ea typeface="宋体" panose="02010600030101010101" pitchFamily="2" charset="-122"/>
              </a:rPr>
              <a:t>50%</a:t>
            </a:r>
            <a:r>
              <a:rPr lang="zh-CN" altLang="en-US" sz="1200" dirty="0">
                <a:solidFill>
                  <a:srgbClr val="191919"/>
                </a:solidFill>
                <a:latin typeface="PingFang SC"/>
                <a:ea typeface="宋体" panose="02010600030101010101" pitchFamily="2" charset="-122"/>
              </a:rPr>
              <a:t>的人口掌握的财富总和仅为</a:t>
            </a:r>
            <a:r>
              <a:rPr lang="en-US" altLang="zh-CN" sz="1200" dirty="0">
                <a:solidFill>
                  <a:srgbClr val="191919"/>
                </a:solidFill>
                <a:latin typeface="PingFang SC"/>
                <a:ea typeface="宋体" panose="02010600030101010101" pitchFamily="2" charset="-122"/>
              </a:rPr>
              <a:t>2.1</a:t>
            </a:r>
            <a:r>
              <a:rPr lang="zh-CN" altLang="en-US" sz="1200" dirty="0">
                <a:solidFill>
                  <a:srgbClr val="191919"/>
                </a:solidFill>
                <a:latin typeface="PingFang SC"/>
                <a:ea typeface="宋体" panose="02010600030101010101" pitchFamily="2" charset="-122"/>
              </a:rPr>
              <a:t>万亿美元，约为十亿美元级富豪财富总和的二分之一。来源：搜狐</a:t>
            </a:r>
            <a:endParaRPr lang="zh-CN" altLang="en-US" sz="1200" dirty="0">
              <a:ea typeface="宋体" panose="02010600030101010101" pitchFamily="2" charset="-122"/>
            </a:endParaRPr>
          </a:p>
        </p:txBody>
      </p:sp>
      <p:sp>
        <p:nvSpPr>
          <p:cNvPr id="2" name="文本框 1">
            <a:extLst>
              <a:ext uri="{FF2B5EF4-FFF2-40B4-BE49-F238E27FC236}">
                <a16:creationId xmlns:a16="http://schemas.microsoft.com/office/drawing/2014/main" id="{CF0FA632-D43A-A65C-57E7-72B4B9BE88AC}"/>
              </a:ext>
            </a:extLst>
          </p:cNvPr>
          <p:cNvSpPr txBox="1"/>
          <p:nvPr/>
        </p:nvSpPr>
        <p:spPr>
          <a:xfrm>
            <a:off x="1331640" y="1631810"/>
            <a:ext cx="5472608" cy="338554"/>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在复利情况下，终值呈指数增长，且利率越高，增速越快</a:t>
            </a:r>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5A0F1E87-E3BF-4B96-9811-91FC6820BF8F}"/>
              </a:ext>
            </a:extLst>
          </p:cNvPr>
          <p:cNvSpPr>
            <a:spLocks noGrp="1" noChangeArrowheads="1"/>
          </p:cNvSpPr>
          <p:nvPr>
            <p:ph type="title"/>
          </p:nvPr>
        </p:nvSpPr>
        <p:spPr bwMode="auto">
          <a:xfrm>
            <a:off x="601663" y="107315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sz="4000" i="1">
                <a:ea typeface="宋体" panose="02010600030101010101" pitchFamily="2" charset="-122"/>
              </a:rPr>
              <a:t>PV</a:t>
            </a:r>
            <a:r>
              <a:rPr lang="zh-CN" altLang="en-US" sz="4000" i="1">
                <a:ea typeface="宋体" panose="02010600030101010101" pitchFamily="2" charset="-122"/>
              </a:rPr>
              <a:t>，</a:t>
            </a:r>
            <a:r>
              <a:rPr lang="en-US" altLang="zh-CN" sz="4000" i="1">
                <a:ea typeface="宋体" panose="02010600030101010101" pitchFamily="2" charset="-122"/>
              </a:rPr>
              <a:t>i</a:t>
            </a:r>
            <a:r>
              <a:rPr lang="zh-CN" altLang="en-US" sz="4000" i="1">
                <a:ea typeface="宋体" panose="02010600030101010101" pitchFamily="2" charset="-122"/>
              </a:rPr>
              <a:t>，</a:t>
            </a:r>
            <a:r>
              <a:rPr lang="en-US" altLang="zh-CN" sz="4000" i="1">
                <a:ea typeface="宋体" panose="02010600030101010101" pitchFamily="2" charset="-122"/>
              </a:rPr>
              <a:t>n</a:t>
            </a:r>
            <a:r>
              <a:rPr lang="zh-CN" altLang="en-US" sz="4000" i="1">
                <a:ea typeface="宋体" panose="02010600030101010101" pitchFamily="2" charset="-122"/>
              </a:rPr>
              <a:t>，</a:t>
            </a:r>
            <a:r>
              <a:rPr lang="en-US" altLang="zh-CN" sz="4000" i="1">
                <a:ea typeface="宋体" panose="02010600030101010101" pitchFamily="2" charset="-122"/>
              </a:rPr>
              <a:t>FV</a:t>
            </a:r>
            <a:r>
              <a:rPr lang="zh-CN" altLang="en-US" sz="4000">
                <a:latin typeface="Cambria Math" panose="02040503050406030204" pitchFamily="18" charset="0"/>
                <a:ea typeface="宋体" panose="02010600030101010101" pitchFamily="2" charset="-122"/>
              </a:rPr>
              <a:t>与复利的关系</a:t>
            </a:r>
            <a:endParaRPr lang="en-US" altLang="zh-CN" sz="4000">
              <a:latin typeface="Cambria Math" panose="02040503050406030204" pitchFamily="18" charset="0"/>
              <a:ea typeface="宋体" panose="02010600030101010101" pitchFamily="2" charset="-122"/>
            </a:endParaRPr>
          </a:p>
        </p:txBody>
      </p:sp>
      <p:graphicFrame>
        <p:nvGraphicFramePr>
          <p:cNvPr id="24579" name="Object 2">
            <a:extLst>
              <a:ext uri="{FF2B5EF4-FFF2-40B4-BE49-F238E27FC236}">
                <a16:creationId xmlns:a16="http://schemas.microsoft.com/office/drawing/2014/main" id="{0099E46A-C079-4A6B-8878-5BF280D33AA6}"/>
              </a:ext>
            </a:extLst>
          </p:cNvPr>
          <p:cNvGraphicFramePr>
            <a:graphicFrameLocks noChangeAspect="1"/>
          </p:cNvGraphicFramePr>
          <p:nvPr/>
        </p:nvGraphicFramePr>
        <p:xfrm>
          <a:off x="2087563" y="2492375"/>
          <a:ext cx="4968875" cy="1025525"/>
        </p:xfrm>
        <a:graphic>
          <a:graphicData uri="http://schemas.openxmlformats.org/presentationml/2006/ole">
            <mc:AlternateContent xmlns:mc="http://schemas.openxmlformats.org/markup-compatibility/2006">
              <mc:Choice xmlns:v="urn:schemas-microsoft-com:vml" Requires="v">
                <p:oleObj name="Equation" r:id="rId2" imgW="1168400" imgH="241300" progId="Equation.DSMT4">
                  <p:embed/>
                </p:oleObj>
              </mc:Choice>
              <mc:Fallback>
                <p:oleObj name="Equation" r:id="rId2" imgW="1168400" imgH="2413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7563" y="2492375"/>
                        <a:ext cx="4968875" cy="1025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1" name="AutoShape 7">
            <a:extLst>
              <a:ext uri="{FF2B5EF4-FFF2-40B4-BE49-F238E27FC236}">
                <a16:creationId xmlns:a16="http://schemas.microsoft.com/office/drawing/2014/main" id="{6662F3B4-0BC0-4C5D-8395-A84EBD23832F}"/>
              </a:ext>
            </a:extLst>
          </p:cNvPr>
          <p:cNvSpPr>
            <a:spLocks noChangeArrowheads="1"/>
          </p:cNvSpPr>
          <p:nvPr/>
        </p:nvSpPr>
        <p:spPr bwMode="auto">
          <a:xfrm>
            <a:off x="2987675" y="4365625"/>
            <a:ext cx="1728788" cy="503238"/>
          </a:xfrm>
          <a:prstGeom prst="wedgeRectCallout">
            <a:avLst>
              <a:gd name="adj1" fmla="val 21625"/>
              <a:gd name="adj2" fmla="val -279653"/>
            </a:avLst>
          </a:prstGeom>
          <a:solidFill>
            <a:schemeClr val="accent1">
              <a:alpha val="50195"/>
            </a:schemeClr>
          </a:solidFill>
          <a:ln w="12700">
            <a:solidFill>
              <a:schemeClr val="tx1"/>
            </a:solidFill>
            <a:miter lim="800000"/>
            <a:headEnd type="none" w="sm" len="sm"/>
            <a:tailEnd type="none" w="sm" len="sm"/>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2400">
                <a:latin typeface="Times New Roman" panose="02020603050405020304" pitchFamily="18" charset="0"/>
                <a:ea typeface="宋体" panose="02010600030101010101" pitchFamily="2" charset="-122"/>
                <a:cs typeface="Times New Roman" panose="02020603050405020304" pitchFamily="18" charset="0"/>
              </a:rPr>
              <a:t>现值</a:t>
            </a:r>
            <a:r>
              <a:rPr lang="en-US" altLang="zh-CN" sz="2400">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88072" name="AutoShape 8">
            <a:extLst>
              <a:ext uri="{FF2B5EF4-FFF2-40B4-BE49-F238E27FC236}">
                <a16:creationId xmlns:a16="http://schemas.microsoft.com/office/drawing/2014/main" id="{8B4BF714-98C4-491C-8F53-D519976F6172}"/>
              </a:ext>
            </a:extLst>
          </p:cNvPr>
          <p:cNvSpPr>
            <a:spLocks noChangeArrowheads="1"/>
          </p:cNvSpPr>
          <p:nvPr/>
        </p:nvSpPr>
        <p:spPr bwMode="auto">
          <a:xfrm>
            <a:off x="5580063" y="4437063"/>
            <a:ext cx="1800225" cy="503237"/>
          </a:xfrm>
          <a:prstGeom prst="wedgeRectCallout">
            <a:avLst>
              <a:gd name="adj1" fmla="val -14639"/>
              <a:gd name="adj2" fmla="val -170588"/>
            </a:avLst>
          </a:prstGeom>
          <a:solidFill>
            <a:schemeClr val="accent1">
              <a:alpha val="50195"/>
            </a:schemeClr>
          </a:solidFill>
          <a:ln w="12700">
            <a:solidFill>
              <a:schemeClr val="tx1"/>
            </a:solidFill>
            <a:miter lim="800000"/>
            <a:headEnd type="none" w="sm" len="sm"/>
            <a:tailEnd type="none" w="sm" len="sm"/>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 typeface="Wingdings" panose="05000000000000000000" pitchFamily="2" charset="2"/>
              <a:buNone/>
            </a:pPr>
            <a:r>
              <a:rPr lang="zh-CN" altLang="en-US" sz="2400">
                <a:latin typeface="Times New Roman" panose="02020603050405020304" pitchFamily="18" charset="0"/>
                <a:ea typeface="宋体" panose="02010600030101010101" pitchFamily="2" charset="-122"/>
                <a:cs typeface="Times New Roman" panose="02020603050405020304" pitchFamily="18" charset="0"/>
              </a:rPr>
              <a:t>终值因子</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8073" name="Oval 9">
            <a:extLst>
              <a:ext uri="{FF2B5EF4-FFF2-40B4-BE49-F238E27FC236}">
                <a16:creationId xmlns:a16="http://schemas.microsoft.com/office/drawing/2014/main" id="{466F6ECC-4170-4197-A963-38B7414E413F}"/>
              </a:ext>
            </a:extLst>
          </p:cNvPr>
          <p:cNvSpPr>
            <a:spLocks noChangeArrowheads="1"/>
          </p:cNvSpPr>
          <p:nvPr/>
        </p:nvSpPr>
        <p:spPr bwMode="auto">
          <a:xfrm>
            <a:off x="5219700" y="2420938"/>
            <a:ext cx="1871663" cy="1223962"/>
          </a:xfrm>
          <a:prstGeom prst="ellipse">
            <a:avLst/>
          </a:prstGeom>
          <a:solidFill>
            <a:schemeClr val="accent1">
              <a:alpha val="50195"/>
            </a:schemeClr>
          </a:solidFill>
          <a:ln w="12700">
            <a:solidFill>
              <a:schemeClr val="tx1"/>
            </a:solidFill>
            <a:round/>
            <a:headEnd type="none" w="sm" len="sm"/>
            <a:tailEnd type="none" w="sm" len="sm"/>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8071"/>
                                        </p:tgtEl>
                                        <p:attrNameLst>
                                          <p:attrName>style.visibility</p:attrName>
                                        </p:attrNameLst>
                                      </p:cBhvr>
                                      <p:to>
                                        <p:strVal val="visible"/>
                                      </p:to>
                                    </p:set>
                                    <p:anim calcmode="lin" valueType="num">
                                      <p:cBhvr additive="base">
                                        <p:cTn id="7" dur="500" fill="hold"/>
                                        <p:tgtEl>
                                          <p:spTgt spid="88071"/>
                                        </p:tgtEl>
                                        <p:attrNameLst>
                                          <p:attrName>ppt_x</p:attrName>
                                        </p:attrNameLst>
                                      </p:cBhvr>
                                      <p:tavLst>
                                        <p:tav tm="0">
                                          <p:val>
                                            <p:strVal val="#ppt_x"/>
                                          </p:val>
                                        </p:tav>
                                        <p:tav tm="100000">
                                          <p:val>
                                            <p:strVal val="#ppt_x"/>
                                          </p:val>
                                        </p:tav>
                                      </p:tavLst>
                                    </p:anim>
                                    <p:anim calcmode="lin" valueType="num">
                                      <p:cBhvr additive="base">
                                        <p:cTn id="8" dur="500" fill="hold"/>
                                        <p:tgtEl>
                                          <p:spTgt spid="8807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807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80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1" grpId="0" animBg="1"/>
      <p:bldP spid="88072" grpId="0" animBg="1"/>
      <p:bldP spid="8807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6500F010-2246-492E-AB09-FA6628C8734A}"/>
              </a:ext>
            </a:extLst>
          </p:cNvPr>
          <p:cNvSpPr>
            <a:spLocks noGrp="1" noChangeArrowheads="1"/>
          </p:cNvSpPr>
          <p:nvPr>
            <p:ph type="title"/>
          </p:nvPr>
        </p:nvSpPr>
        <p:spPr bwMode="auto">
          <a:xfrm>
            <a:off x="457200" y="332657"/>
            <a:ext cx="8229600" cy="72008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zh-CN" dirty="0">
                <a:ea typeface="宋体" panose="02010600030101010101" pitchFamily="2" charset="-122"/>
              </a:rPr>
              <a:t>72</a:t>
            </a:r>
            <a:r>
              <a:rPr lang="zh-CN" altLang="en-US" dirty="0">
                <a:ea typeface="宋体" panose="02010600030101010101" pitchFamily="2" charset="-122"/>
              </a:rPr>
              <a:t>法则</a:t>
            </a:r>
            <a:endParaRPr lang="en-US" altLang="zh-CN" dirty="0">
              <a:ea typeface="宋体" panose="02010600030101010101" pitchFamily="2" charset="-122"/>
            </a:endParaRP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C63C7DD2-6299-4955-E003-20DFDB370E4A}"/>
                  </a:ext>
                </a:extLst>
              </p:cNvPr>
              <p:cNvSpPr>
                <a:spLocks noGrp="1"/>
              </p:cNvSpPr>
              <p:nvPr>
                <p:ph idx="1"/>
              </p:nvPr>
            </p:nvSpPr>
            <p:spPr>
              <a:xfrm>
                <a:off x="683568" y="1062545"/>
                <a:ext cx="8134672" cy="4073625"/>
              </a:xfrm>
            </p:spPr>
            <p:txBody>
              <a:bodyPr/>
              <a:lstStyle/>
              <a:p>
                <a:r>
                  <a:rPr lang="zh-CN" altLang="en-US" sz="2000" dirty="0">
                    <a:latin typeface="宋体" panose="02010600030101010101" pitchFamily="2" charset="-122"/>
                    <a:ea typeface="宋体" panose="02010600030101010101" pitchFamily="2" charset="-122"/>
                  </a:rPr>
                  <a:t>何时资金可翻番？问题转化为：资金利率为</a:t>
                </a:r>
                <a14:m>
                  <m:oMath xmlns:m="http://schemas.openxmlformats.org/officeDocument/2006/math">
                    <m:r>
                      <a:rPr lang="en-US" altLang="zh-CN" sz="2000" b="0" i="1" smtClean="0">
                        <a:latin typeface="Cambria Math" panose="02040503050406030204" pitchFamily="18" charset="0"/>
                      </a:rPr>
                      <m:t>𝑖</m:t>
                    </m:r>
                    <m:r>
                      <a:rPr lang="zh-CN" altLang="en-US" sz="2000" i="1">
                        <a:latin typeface="Cambria Math" panose="02040503050406030204" pitchFamily="18" charset="0"/>
                      </a:rPr>
                      <m:t>时</m:t>
                    </m:r>
                  </m:oMath>
                </a14:m>
                <a:r>
                  <a:rPr lang="zh-CN" altLang="en-US" sz="2000" dirty="0">
                    <a:latin typeface="宋体" panose="02010600030101010101" pitchFamily="2" charset="-122"/>
                    <a:ea typeface="宋体" panose="02010600030101010101" pitchFamily="2" charset="-122"/>
                  </a:rPr>
                  <a:t>，何时满足</a:t>
                </a:r>
                <a14:m>
                  <m:oMath xmlns:m="http://schemas.openxmlformats.org/officeDocument/2006/math">
                    <m:r>
                      <a:rPr lang="en-US" altLang="zh-CN" sz="2000" b="0" i="1" smtClean="0">
                        <a:latin typeface="Cambria Math" panose="02040503050406030204" pitchFamily="18" charset="0"/>
                      </a:rPr>
                      <m:t>1</m:t>
                    </m:r>
                    <m:r>
                      <a:rPr lang="zh-CN" altLang="en-US" sz="2000" i="1">
                        <a:latin typeface="Cambria Math" panose="02040503050406030204" pitchFamily="18" charset="0"/>
                      </a:rPr>
                      <m:t>∗</m:t>
                    </m:r>
                    <m:sSup>
                      <m:sSupPr>
                        <m:ctrlPr>
                          <a:rPr lang="en-US" altLang="zh-CN" sz="2000" i="1" smtClean="0">
                            <a:latin typeface="Cambria Math" panose="02040503050406030204" pitchFamily="18" charset="0"/>
                          </a:rPr>
                        </m:ctrlPr>
                      </m:sSupPr>
                      <m:e>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e>
                      <m:sup>
                        <m:r>
                          <a:rPr lang="en-US" altLang="zh-CN" sz="2000" b="0" i="1" smtClean="0">
                            <a:latin typeface="Cambria Math" panose="02040503050406030204" pitchFamily="18" charset="0"/>
                          </a:rPr>
                          <m:t>𝑛</m:t>
                        </m:r>
                      </m:sup>
                    </m:sSup>
                    <m:r>
                      <a:rPr lang="en-US" altLang="zh-CN" sz="2000" b="0" i="1" smtClean="0">
                        <a:latin typeface="Cambria Math" panose="02040503050406030204" pitchFamily="18" charset="0"/>
                      </a:rPr>
                      <m:t>=2</m:t>
                    </m:r>
                  </m:oMath>
                </a14:m>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解得：</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𝑙𝑛</m:t>
                        </m:r>
                        <m:r>
                          <a:rPr lang="en-US" altLang="zh-CN" sz="2000" b="0" i="1" smtClean="0">
                            <a:latin typeface="Cambria Math" panose="02040503050406030204" pitchFamily="18" charset="0"/>
                          </a:rPr>
                          <m:t>2</m:t>
                        </m:r>
                      </m:num>
                      <m:den>
                        <m:r>
                          <m:rPr>
                            <m:sty m:val="p"/>
                          </m:rPr>
                          <a:rPr lang="en-US" altLang="zh-CN" sz="2000" b="0" i="0" smtClean="0">
                            <a:latin typeface="Cambria Math" panose="02040503050406030204" pitchFamily="18" charset="0"/>
                          </a:rPr>
                          <m:t>ln</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den>
                    </m:f>
                    <m:r>
                      <a:rPr lang="en-US" altLang="zh-CN" sz="2000" i="1">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0.69</m:t>
                        </m:r>
                      </m:num>
                      <m:den>
                        <m:r>
                          <a:rPr lang="en-US" altLang="zh-CN" sz="2000" b="0" i="1" smtClean="0">
                            <a:latin typeface="Cambria Math" panose="02040503050406030204" pitchFamily="18" charset="0"/>
                            <a:ea typeface="Cambria Math" panose="02040503050406030204" pitchFamily="18" charset="0"/>
                          </a:rPr>
                          <m:t>𝑖</m:t>
                        </m:r>
                      </m:den>
                    </m:f>
                  </m:oMath>
                </a14:m>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更精确一些，</a:t>
                </a:r>
                <a:r>
                  <a:rPr lang="en-US" altLang="zh-CN" sz="2000" b="0" dirty="0">
                    <a:latin typeface="宋体" panose="02010600030101010101" pitchFamily="2" charset="-122"/>
                    <a:ea typeface="宋体" panose="02010600030101010101" pitchFamily="2" charset="-122"/>
                  </a:rPr>
                  <a:t> </a:t>
                </a:r>
                <a14:m>
                  <m:oMath xmlns:m="http://schemas.openxmlformats.org/officeDocument/2006/math">
                    <m:r>
                      <a:rPr lang="en-US" altLang="zh-CN" sz="2000" b="0" i="1" smtClean="0">
                        <a:latin typeface="Cambria Math" panose="02040503050406030204" pitchFamily="18" charset="0"/>
                      </a:rPr>
                      <m:t>𝑛</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𝑙𝑛</m:t>
                        </m:r>
                        <m:r>
                          <a:rPr lang="en-US" altLang="zh-CN" sz="2000" b="0" i="1" smtClean="0">
                            <a:latin typeface="Cambria Math" panose="02040503050406030204" pitchFamily="18" charset="0"/>
                          </a:rPr>
                          <m:t>2</m:t>
                        </m:r>
                      </m:num>
                      <m:den>
                        <m:r>
                          <m:rPr>
                            <m:sty m:val="p"/>
                          </m:rPr>
                          <a:rPr lang="en-US" altLang="zh-CN" sz="2000" b="0" i="0" smtClean="0">
                            <a:latin typeface="Cambria Math" panose="02040503050406030204" pitchFamily="18" charset="0"/>
                          </a:rPr>
                          <m:t>ln</m:t>
                        </m:r>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den>
                    </m:f>
                    <m:r>
                      <a:rPr lang="en-US" altLang="zh-CN" sz="2000" i="1">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𝑙𝑛</m:t>
                        </m:r>
                        <m:r>
                          <a:rPr lang="en-US" altLang="zh-CN" sz="2000" b="0" i="1" smtClean="0">
                            <a:latin typeface="Cambria Math" panose="02040503050406030204" pitchFamily="18" charset="0"/>
                            <a:ea typeface="Cambria Math" panose="02040503050406030204" pitchFamily="18" charset="0"/>
                          </a:rPr>
                          <m:t>2</m:t>
                        </m:r>
                      </m:num>
                      <m:den>
                        <m:r>
                          <a:rPr lang="en-US" altLang="zh-CN" sz="2000" b="0" i="1" smtClean="0">
                            <a:latin typeface="Cambria Math" panose="02040503050406030204" pitchFamily="18" charset="0"/>
                            <a:ea typeface="Cambria Math" panose="02040503050406030204" pitchFamily="18" charset="0"/>
                          </a:rPr>
                          <m:t>𝑖</m:t>
                        </m:r>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0.5</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𝑖</m:t>
                            </m:r>
                          </m:e>
                          <m:sup>
                            <m:r>
                              <a:rPr lang="en-US" altLang="zh-CN" sz="2000" b="0" i="1" smtClean="0">
                                <a:latin typeface="Cambria Math" panose="02040503050406030204" pitchFamily="18" charset="0"/>
                                <a:ea typeface="Cambria Math" panose="02040503050406030204" pitchFamily="18" charset="0"/>
                              </a:rPr>
                              <m:t>2</m:t>
                            </m:r>
                          </m:sup>
                        </m:sSup>
                      </m:den>
                    </m:f>
                    <m:r>
                      <a:rPr lang="en-US" altLang="zh-CN" sz="2000" b="0" i="1" smtClean="0">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𝑙𝑛</m:t>
                        </m:r>
                        <m:r>
                          <a:rPr lang="en-US" altLang="zh-CN" sz="2000" i="1">
                            <a:latin typeface="Cambria Math" panose="02040503050406030204" pitchFamily="18" charset="0"/>
                            <a:ea typeface="Cambria Math" panose="02040503050406030204" pitchFamily="18" charset="0"/>
                          </a:rPr>
                          <m:t>2/(1−0.5</m:t>
                        </m:r>
                        <m:r>
                          <a:rPr lang="en-US" altLang="zh-CN" sz="2000" b="0" i="1" smtClean="0">
                            <a:latin typeface="Cambria Math" panose="02040503050406030204" pitchFamily="18" charset="0"/>
                            <a:ea typeface="Cambria Math" panose="02040503050406030204" pitchFamily="18" charset="0"/>
                          </a:rPr>
                          <m:t>𝑖</m:t>
                        </m:r>
                        <m:r>
                          <a:rPr lang="en-US" altLang="zh-CN" sz="2000" b="0" i="1" smtClean="0">
                            <a:latin typeface="Cambria Math" panose="02040503050406030204" pitchFamily="18" charset="0"/>
                            <a:ea typeface="Cambria Math" panose="02040503050406030204" pitchFamily="18" charset="0"/>
                          </a:rPr>
                          <m:t>)</m:t>
                        </m:r>
                      </m:num>
                      <m:den>
                        <m:r>
                          <a:rPr lang="en-US" altLang="zh-CN" sz="2000" i="1">
                            <a:latin typeface="Cambria Math" panose="02040503050406030204" pitchFamily="18" charset="0"/>
                            <a:ea typeface="Cambria Math" panose="02040503050406030204" pitchFamily="18" charset="0"/>
                          </a:rPr>
                          <m:t>𝑖</m:t>
                        </m:r>
                      </m:den>
                    </m:f>
                  </m:oMath>
                </a14:m>
                <a:r>
                  <a:rPr lang="zh-CN" altLang="en-US" sz="2000" dirty="0">
                    <a:latin typeface="宋体" panose="02010600030101010101" pitchFamily="2" charset="-122"/>
                    <a:ea typeface="宋体" panose="02010600030101010101" pitchFamily="2" charset="-122"/>
                  </a:rPr>
                  <a:t>。当</a:t>
                </a:r>
                <a14:m>
                  <m:oMath xmlns:m="http://schemas.openxmlformats.org/officeDocument/2006/math">
                    <m:r>
                      <a:rPr lang="en-US" altLang="zh-CN" sz="2000" i="1">
                        <a:latin typeface="Cambria Math" panose="02040503050406030204" pitchFamily="18" charset="0"/>
                        <a:ea typeface="Cambria Math" panose="02040503050406030204" pitchFamily="18" charset="0"/>
                      </a:rPr>
                      <m:t>𝑖</m:t>
                    </m:r>
                  </m:oMath>
                </a14:m>
                <a:r>
                  <a:rPr lang="en-US" altLang="zh-CN" sz="2000" dirty="0">
                    <a:latin typeface="宋体" panose="02010600030101010101" pitchFamily="2" charset="-122"/>
                    <a:ea typeface="宋体" panose="02010600030101010101" pitchFamily="2" charset="-122"/>
                  </a:rPr>
                  <a:t>=0.08</a:t>
                </a:r>
                <a:r>
                  <a:rPr lang="zh-CN" altLang="en-US" sz="2000" dirty="0">
                    <a:latin typeface="宋体" panose="02010600030101010101" pitchFamily="2" charset="-122"/>
                    <a:ea typeface="宋体" panose="02010600030101010101" pitchFamily="2" charset="-122"/>
                  </a:rPr>
                  <a:t>时，</a:t>
                </a:r>
                <a:r>
                  <a:rPr lang="en-US" altLang="zh-CN" sz="2000" dirty="0">
                    <a:latin typeface="宋体" panose="02010600030101010101" pitchFamily="2" charset="-122"/>
                    <a:ea typeface="宋体" panose="02010600030101010101" pitchFamily="2" charset="-122"/>
                  </a:rPr>
                  <a:t> </a:t>
                </a:r>
                <a14:m>
                  <m:oMath xmlns:m="http://schemas.openxmlformats.org/officeDocument/2006/math">
                    <m:r>
                      <a:rPr lang="en-US" altLang="zh-CN" sz="2000" i="1">
                        <a:latin typeface="Cambria Math" panose="02040503050406030204" pitchFamily="18" charset="0"/>
                      </a:rPr>
                      <m:t>𝑛</m:t>
                    </m:r>
                    <m:r>
                      <a:rPr lang="en-US" altLang="zh-CN" sz="2000" i="1">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𝑙𝑛</m:t>
                        </m:r>
                        <m:r>
                          <a:rPr lang="en-US" altLang="zh-CN" sz="2000" i="1">
                            <a:latin typeface="Cambria Math" panose="02040503050406030204" pitchFamily="18" charset="0"/>
                            <a:ea typeface="Cambria Math" panose="02040503050406030204" pitchFamily="18" charset="0"/>
                          </a:rPr>
                          <m:t>2/(1−0.5</m:t>
                        </m:r>
                        <m:r>
                          <a:rPr lang="en-US" altLang="zh-CN" sz="2000" i="1">
                            <a:latin typeface="Cambria Math" panose="02040503050406030204" pitchFamily="18" charset="0"/>
                            <a:ea typeface="Cambria Math" panose="02040503050406030204" pitchFamily="18" charset="0"/>
                          </a:rPr>
                          <m:t>𝑖</m:t>
                        </m:r>
                        <m:r>
                          <a:rPr lang="en-US" altLang="zh-CN" sz="2000" i="1">
                            <a:latin typeface="Cambria Math" panose="02040503050406030204" pitchFamily="18" charset="0"/>
                            <a:ea typeface="Cambria Math" panose="02040503050406030204" pitchFamily="18" charset="0"/>
                          </a:rPr>
                          <m:t>)</m:t>
                        </m:r>
                      </m:num>
                      <m:den>
                        <m:r>
                          <a:rPr lang="en-US" altLang="zh-CN" sz="2000" i="1">
                            <a:latin typeface="Cambria Math" panose="02040503050406030204" pitchFamily="18" charset="0"/>
                            <a:ea typeface="Cambria Math" panose="02040503050406030204" pitchFamily="18" charset="0"/>
                          </a:rPr>
                          <m:t>𝑖</m:t>
                        </m:r>
                      </m:den>
                    </m:f>
                    <m:r>
                      <a:rPr lang="en-US" altLang="zh-CN" sz="2000" i="1">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0.72</m:t>
                        </m:r>
                      </m:num>
                      <m:den>
                        <m:r>
                          <a:rPr lang="en-US" altLang="zh-CN" sz="2000" b="0" i="1" smtClean="0">
                            <a:latin typeface="Cambria Math" panose="02040503050406030204" pitchFamily="18" charset="0"/>
                            <a:ea typeface="Cambria Math" panose="02040503050406030204" pitchFamily="18" charset="0"/>
                          </a:rPr>
                          <m:t>𝑖</m:t>
                        </m:r>
                      </m:den>
                    </m:f>
                  </m:oMath>
                </a14:m>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举例：当利率为</a:t>
                </a:r>
                <a:r>
                  <a:rPr lang="en-US" altLang="zh-CN" sz="2000" dirty="0">
                    <a:latin typeface="宋体" panose="02010600030101010101" pitchFamily="2" charset="-122"/>
                    <a:ea typeface="宋体" panose="02010600030101010101" pitchFamily="2" charset="-122"/>
                  </a:rPr>
                  <a:t>8%</a:t>
                </a:r>
                <a:r>
                  <a:rPr lang="zh-CN" altLang="en-US" sz="2000" dirty="0">
                    <a:latin typeface="宋体" panose="02010600030101010101" pitchFamily="2" charset="-122"/>
                    <a:ea typeface="宋体" panose="02010600030101010101" pitchFamily="2" charset="-122"/>
                  </a:rPr>
                  <a:t>时，资金何时翻番？解：</a:t>
                </a:r>
                <a:r>
                  <a:rPr lang="en-US" altLang="zh-CN" sz="2000" dirty="0">
                    <a:latin typeface="宋体" panose="02010600030101010101" pitchFamily="2" charset="-122"/>
                    <a:ea typeface="宋体" panose="02010600030101010101" pitchFamily="2" charset="-122"/>
                  </a:rPr>
                  <a:t> </a:t>
                </a:r>
                <a14:m>
                  <m:oMath xmlns:m="http://schemas.openxmlformats.org/officeDocument/2006/math">
                    <m:r>
                      <a:rPr lang="en-US" altLang="zh-CN" sz="2000" i="1">
                        <a:latin typeface="Cambria Math" panose="02040503050406030204" pitchFamily="18" charset="0"/>
                      </a:rPr>
                      <m:t>𝑛</m:t>
                    </m:r>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𝑙𝑛</m:t>
                        </m:r>
                        <m:r>
                          <a:rPr lang="en-US" altLang="zh-CN" sz="2000" i="1">
                            <a:latin typeface="Cambria Math" panose="02040503050406030204" pitchFamily="18" charset="0"/>
                          </a:rPr>
                          <m:t>2</m:t>
                        </m:r>
                      </m:num>
                      <m:den>
                        <m:r>
                          <m:rPr>
                            <m:sty m:val="p"/>
                          </m:rPr>
                          <a:rPr lang="en-US" altLang="zh-CN" sz="2000">
                            <a:latin typeface="Cambria Math" panose="02040503050406030204" pitchFamily="18" charset="0"/>
                          </a:rPr>
                          <m:t>ln</m:t>
                        </m:r>
                        <m:r>
                          <a:rPr lang="en-US" altLang="zh-CN" sz="2000" i="1">
                            <a:latin typeface="Cambria Math" panose="02040503050406030204" pitchFamily="18" charset="0"/>
                          </a:rPr>
                          <m:t>⁡(1+</m:t>
                        </m:r>
                        <m:r>
                          <a:rPr lang="en-US" altLang="zh-CN" sz="2000" i="1">
                            <a:latin typeface="Cambria Math" panose="02040503050406030204" pitchFamily="18" charset="0"/>
                          </a:rPr>
                          <m:t>𝑖</m:t>
                        </m:r>
                        <m:r>
                          <a:rPr lang="en-US" altLang="zh-CN" sz="2000" i="1">
                            <a:latin typeface="Cambria Math" panose="02040503050406030204" pitchFamily="18" charset="0"/>
                          </a:rPr>
                          <m:t>)</m:t>
                        </m:r>
                      </m:den>
                    </m:f>
                    <m:r>
                      <a:rPr lang="en-US" altLang="zh-CN" sz="2000" i="1">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ea typeface="Cambria Math" panose="02040503050406030204" pitchFamily="18" charset="0"/>
                          </a:rPr>
                        </m:ctrlPr>
                      </m:fPr>
                      <m:num>
                        <m:r>
                          <a:rPr lang="en-US" altLang="zh-CN" sz="2000" i="1">
                            <a:latin typeface="Cambria Math" panose="02040503050406030204" pitchFamily="18" charset="0"/>
                            <a:ea typeface="Cambria Math" panose="02040503050406030204" pitchFamily="18" charset="0"/>
                          </a:rPr>
                          <m:t>0.69</m:t>
                        </m:r>
                      </m:num>
                      <m:den>
                        <m:r>
                          <a:rPr lang="en-US" altLang="zh-CN" sz="2000" i="1">
                            <a:latin typeface="Cambria Math" panose="02040503050406030204" pitchFamily="18" charset="0"/>
                            <a:ea typeface="Cambria Math" panose="02040503050406030204" pitchFamily="18" charset="0"/>
                          </a:rPr>
                          <m:t>𝑖</m:t>
                        </m:r>
                      </m:den>
                    </m:f>
                    <m:r>
                      <a:rPr lang="en-US" altLang="zh-CN" sz="2000" b="0" i="1" smtClean="0">
                        <a:latin typeface="Cambria Math" panose="02040503050406030204" pitchFamily="18" charset="0"/>
                        <a:ea typeface="Cambria Math" panose="02040503050406030204" pitchFamily="18" charset="0"/>
                      </a:rPr>
                      <m:t>=8.625</m:t>
                    </m:r>
                    <m:r>
                      <a:rPr lang="zh-CN" altLang="en-US" sz="2000" i="1">
                        <a:latin typeface="Cambria Math" panose="02040503050406030204" pitchFamily="18" charset="0"/>
                        <a:ea typeface="Cambria Math" panose="02040503050406030204" pitchFamily="18" charset="0"/>
                      </a:rPr>
                      <m:t>，</m:t>
                    </m:r>
                    <m:r>
                      <a:rPr lang="zh-CN" altLang="en-US" sz="2000" i="1" smtClean="0">
                        <a:latin typeface="Cambria Math" panose="02040503050406030204" pitchFamily="18" charset="0"/>
                        <a:ea typeface="Cambria Math" panose="02040503050406030204" pitchFamily="18" charset="0"/>
                      </a:rPr>
                      <m:t>或者</m:t>
                    </m:r>
                    <m:r>
                      <a:rPr lang="zh-CN" altLang="en-US" sz="2000" i="1">
                        <a:latin typeface="Cambria Math" panose="02040503050406030204" pitchFamily="18" charset="0"/>
                        <a:ea typeface="Cambria Math" panose="02040503050406030204" pitchFamily="18" charset="0"/>
                      </a:rPr>
                      <m:t>更</m:t>
                    </m:r>
                    <m:r>
                      <a:rPr lang="zh-CN" altLang="en-US" sz="2000" i="1" smtClean="0">
                        <a:latin typeface="Cambria Math" panose="02040503050406030204" pitchFamily="18" charset="0"/>
                        <a:ea typeface="Cambria Math" panose="02040503050406030204" pitchFamily="18" charset="0"/>
                      </a:rPr>
                      <m:t>精确</m:t>
                    </m:r>
                    <m:r>
                      <a:rPr lang="en-US" altLang="zh-CN" sz="2000" i="1">
                        <a:latin typeface="Cambria Math" panose="02040503050406030204" pitchFamily="18" charset="0"/>
                      </a:rPr>
                      <m:t>𝑛</m:t>
                    </m:r>
                    <m:r>
                      <a:rPr lang="en-US" altLang="zh-CN" sz="2000" i="1">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0.72</m:t>
                        </m:r>
                      </m:num>
                      <m:den>
                        <m:r>
                          <a:rPr lang="en-US" altLang="zh-CN" sz="2000" b="0" i="1" smtClean="0">
                            <a:latin typeface="Cambria Math" panose="02040503050406030204" pitchFamily="18" charset="0"/>
                            <a:ea typeface="Cambria Math" panose="02040503050406030204" pitchFamily="18" charset="0"/>
                          </a:rPr>
                          <m:t>𝑖</m:t>
                        </m:r>
                      </m:den>
                    </m:f>
                    <m:r>
                      <a:rPr lang="en-US" altLang="zh-CN" sz="2000" i="1">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0.72</m:t>
                        </m:r>
                      </m:num>
                      <m:den>
                        <m:r>
                          <a:rPr lang="en-US" altLang="zh-CN" sz="2000" b="0" i="1" smtClean="0">
                            <a:latin typeface="Cambria Math" panose="02040503050406030204" pitchFamily="18" charset="0"/>
                            <a:ea typeface="Cambria Math" panose="02040503050406030204" pitchFamily="18" charset="0"/>
                          </a:rPr>
                          <m:t>0.08</m:t>
                        </m:r>
                      </m:den>
                    </m:f>
                    <m:r>
                      <a:rPr lang="en-US" altLang="zh-CN" sz="2000" i="1">
                        <a:latin typeface="Cambria Math" panose="02040503050406030204" pitchFamily="18" charset="0"/>
                        <a:ea typeface="Cambria Math" panose="02040503050406030204" pitchFamily="18" charset="0"/>
                      </a:rPr>
                      <m:t>=</m:t>
                    </m:r>
                    <m:f>
                      <m:fPr>
                        <m:ctrlPr>
                          <a:rPr lang="en-US" altLang="zh-CN" sz="2000" i="1" smtClean="0">
                            <a:latin typeface="Cambria Math" panose="02040503050406030204" pitchFamily="18" charset="0"/>
                            <a:ea typeface="Cambria Math" panose="02040503050406030204" pitchFamily="18" charset="0"/>
                          </a:rPr>
                        </m:ctrlPr>
                      </m:fPr>
                      <m:num>
                        <m:r>
                          <a:rPr lang="en-US" altLang="zh-CN" sz="2000" b="0" i="1" smtClean="0">
                            <a:latin typeface="Cambria Math" panose="02040503050406030204" pitchFamily="18" charset="0"/>
                            <a:ea typeface="Cambria Math" panose="02040503050406030204" pitchFamily="18" charset="0"/>
                          </a:rPr>
                          <m:t>72</m:t>
                        </m:r>
                      </m:num>
                      <m:den>
                        <m:r>
                          <a:rPr lang="en-US" altLang="zh-CN" sz="2000" b="0" i="1" smtClean="0">
                            <a:latin typeface="Cambria Math" panose="02040503050406030204" pitchFamily="18" charset="0"/>
                            <a:ea typeface="Cambria Math" panose="02040503050406030204" pitchFamily="18" charset="0"/>
                          </a:rPr>
                          <m:t>8</m:t>
                        </m:r>
                      </m:den>
                    </m:f>
                    <m:r>
                      <a:rPr lang="en-US" altLang="zh-CN" sz="2000" i="1">
                        <a:latin typeface="Cambria Math" panose="02040503050406030204" pitchFamily="18" charset="0"/>
                        <a:ea typeface="Cambria Math" panose="02040503050406030204" pitchFamily="18" charset="0"/>
                      </a:rPr>
                      <m:t>=</m:t>
                    </m:r>
                  </m:oMath>
                </a14:m>
                <a:r>
                  <a:rPr lang="en-US" altLang="zh-CN" sz="2000" dirty="0">
                    <a:latin typeface="宋体" panose="02010600030101010101" pitchFamily="2" charset="-122"/>
                    <a:ea typeface="宋体" panose="02010600030101010101" pitchFamily="2" charset="-122"/>
                  </a:rPr>
                  <a:t>9</a:t>
                </a:r>
              </a:p>
              <a:p>
                <a:r>
                  <a:rPr lang="zh-CN" altLang="en-US" sz="2000" dirty="0">
                    <a:latin typeface="宋体" panose="02010600030101010101" pitchFamily="2" charset="-122"/>
                    <a:ea typeface="宋体" panose="02010600030101010101" pitchFamily="2" charset="-122"/>
                  </a:rPr>
                  <a:t>由此可见，</a:t>
                </a:r>
                <a:r>
                  <a:rPr lang="en-US" altLang="zh-CN" sz="2000" dirty="0">
                    <a:latin typeface="宋体" panose="02010600030101010101" pitchFamily="2" charset="-122"/>
                    <a:ea typeface="宋体" panose="02010600030101010101" pitchFamily="2" charset="-122"/>
                  </a:rPr>
                  <a:t>72</a:t>
                </a:r>
                <a:r>
                  <a:rPr lang="zh-CN" altLang="en-US" sz="2000" dirty="0">
                    <a:latin typeface="宋体" panose="02010600030101010101" pitchFamily="2" charset="-122"/>
                    <a:ea typeface="宋体" panose="02010600030101010101" pitchFamily="2" charset="-122"/>
                  </a:rPr>
                  <a:t>法则为大家提供了一个简单的计算资金翻倍所需时间的经验规则。</a:t>
                </a:r>
              </a:p>
            </p:txBody>
          </p:sp>
        </mc:Choice>
        <mc:Fallback xmlns="">
          <p:sp>
            <p:nvSpPr>
              <p:cNvPr id="4" name="内容占位符 3">
                <a:extLst>
                  <a:ext uri="{FF2B5EF4-FFF2-40B4-BE49-F238E27FC236}">
                    <a16:creationId xmlns:a16="http://schemas.microsoft.com/office/drawing/2014/main" id="{C63C7DD2-6299-4955-E003-20DFDB370E4A}"/>
                  </a:ext>
                </a:extLst>
              </p:cNvPr>
              <p:cNvSpPr>
                <a:spLocks noGrp="1" noRot="1" noChangeAspect="1" noMove="1" noResize="1" noEditPoints="1" noAdjustHandles="1" noChangeArrowheads="1" noChangeShapeType="1" noTextEdit="1"/>
              </p:cNvSpPr>
              <p:nvPr>
                <p:ph idx="1"/>
              </p:nvPr>
            </p:nvSpPr>
            <p:spPr>
              <a:xfrm>
                <a:off x="683568" y="1062545"/>
                <a:ext cx="8134672" cy="4073625"/>
              </a:xfrm>
              <a:blipFill>
                <a:blip r:embed="rId3"/>
                <a:stretch>
                  <a:fillRect l="-300" t="-1046" b="-299"/>
                </a:stretch>
              </a:blipFill>
            </p:spPr>
            <p:txBody>
              <a:bodyPr/>
              <a:lstStyle/>
              <a:p>
                <a:r>
                  <a:rPr lang="zh-CN" altLang="en-US">
                    <a:noFill/>
                  </a:rPr>
                  <a:t> </a:t>
                </a:r>
              </a:p>
            </p:txBody>
          </p:sp>
        </mc:Fallback>
      </mc:AlternateContent>
      <p:sp>
        <p:nvSpPr>
          <p:cNvPr id="25602" name="灯片编号占位符 5">
            <a:extLst>
              <a:ext uri="{FF2B5EF4-FFF2-40B4-BE49-F238E27FC236}">
                <a16:creationId xmlns:a16="http://schemas.microsoft.com/office/drawing/2014/main" id="{68B67303-37E3-4D5F-B39B-08FDB05D0740}"/>
              </a:ext>
            </a:extLst>
          </p:cNvPr>
          <p:cNvSpPr>
            <a:spLocks noGrp="1"/>
          </p:cNvSpPr>
          <p:nvPr>
            <p:ph type="sldNum" sz="quarter" idx="4294967295"/>
          </p:nvPr>
        </p:nvSpPr>
        <p:spPr bwMode="auto">
          <a:xfrm>
            <a:off x="70104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1363" indent="-284163">
              <a:spcBef>
                <a:spcPct val="20000"/>
              </a:spcBef>
              <a:buClr>
                <a:schemeClr val="tx1"/>
              </a:buClr>
              <a:buSzPct val="100000"/>
              <a:buChar char="–"/>
              <a:defRPr sz="2800">
                <a:solidFill>
                  <a:schemeClr val="tx1"/>
                </a:solidFill>
                <a:latin typeface="Times" panose="02020603050405020304" pitchFamily="18" charset="0"/>
              </a:defRPr>
            </a:lvl2pPr>
            <a:lvl3pPr marL="1141413" indent="-227013">
              <a:spcBef>
                <a:spcPct val="20000"/>
              </a:spcBef>
              <a:buClr>
                <a:schemeClr val="accent2"/>
              </a:buClr>
              <a:buSzPct val="65000"/>
              <a:buChar char="F"/>
              <a:defRPr sz="2400">
                <a:solidFill>
                  <a:schemeClr val="tx1"/>
                </a:solidFill>
                <a:latin typeface="Times" panose="02020603050405020304" pitchFamily="18" charset="0"/>
              </a:defRPr>
            </a:lvl3pPr>
            <a:lvl4pPr marL="1598613" indent="-227013">
              <a:spcBef>
                <a:spcPct val="20000"/>
              </a:spcBef>
              <a:buClr>
                <a:schemeClr val="tx1"/>
              </a:buClr>
              <a:buSzPct val="100000"/>
              <a:buChar char="–"/>
              <a:defRPr sz="2000">
                <a:solidFill>
                  <a:schemeClr val="tx1"/>
                </a:solidFill>
                <a:latin typeface="Times" panose="02020603050405020304" pitchFamily="18" charset="0"/>
              </a:defRPr>
            </a:lvl4pPr>
            <a:lvl5pPr marL="2055813" indent="-227013">
              <a:spcBef>
                <a:spcPct val="20000"/>
              </a:spcBef>
              <a:buClr>
                <a:schemeClr val="accent2"/>
              </a:buClr>
              <a:buSzPct val="100000"/>
              <a:buChar char="•"/>
              <a:defRPr sz="2000">
                <a:solidFill>
                  <a:schemeClr val="tx1"/>
                </a:solidFill>
                <a:latin typeface="Times" panose="02020603050405020304" pitchFamily="18" charset="0"/>
              </a:defRPr>
            </a:lvl5pPr>
            <a:lvl6pPr marL="2513013" indent="-227013"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0213" indent="-227013"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7413" indent="-227013"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4613" indent="-227013"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fld id="{65EC1ECC-7007-4468-BE79-F13AE4B7DEAA}" type="slidenum">
              <a:rPr lang="zh-CN" altLang="en-US" sz="2400">
                <a:latin typeface="ZapfDingbats"/>
                <a:ea typeface="宋体" panose="02010600030101010101" pitchFamily="2" charset="-122"/>
              </a:rPr>
              <a:pPr algn="ctr">
                <a:spcBef>
                  <a:spcPct val="0"/>
                </a:spcBef>
                <a:buClrTx/>
                <a:buSzTx/>
                <a:buFontTx/>
                <a:buNone/>
              </a:pPr>
              <a:t>22</a:t>
            </a:fld>
            <a:endParaRPr lang="en-US" altLang="zh-CN" sz="2400">
              <a:latin typeface="ZapfDingbats"/>
              <a:ea typeface="宋体" panose="02010600030101010101" pitchFamily="2" charset="-122"/>
            </a:endParaRPr>
          </a:p>
        </p:txBody>
      </p:sp>
      <p:pic>
        <p:nvPicPr>
          <p:cNvPr id="3" name="图片 2">
            <a:extLst>
              <a:ext uri="{FF2B5EF4-FFF2-40B4-BE49-F238E27FC236}">
                <a16:creationId xmlns:a16="http://schemas.microsoft.com/office/drawing/2014/main" id="{C7B2B9AB-1A1B-0F6A-37E7-0FF61D6A8B89}"/>
              </a:ext>
            </a:extLst>
          </p:cNvPr>
          <p:cNvPicPr>
            <a:picLocks noChangeAspect="1"/>
          </p:cNvPicPr>
          <p:nvPr/>
        </p:nvPicPr>
        <p:blipFill>
          <a:blip r:embed="rId4"/>
          <a:stretch>
            <a:fillRect/>
          </a:stretch>
        </p:blipFill>
        <p:spPr>
          <a:xfrm>
            <a:off x="899592" y="5214590"/>
            <a:ext cx="3348304" cy="1268760"/>
          </a:xfrm>
          <a:prstGeom prst="rect">
            <a:avLst/>
          </a:prstGeom>
        </p:spPr>
      </p:pic>
      <p:pic>
        <p:nvPicPr>
          <p:cNvPr id="6" name="图片 5">
            <a:extLst>
              <a:ext uri="{FF2B5EF4-FFF2-40B4-BE49-F238E27FC236}">
                <a16:creationId xmlns:a16="http://schemas.microsoft.com/office/drawing/2014/main" id="{7F5B3F6F-0076-F895-E97E-585C1C95BE00}"/>
              </a:ext>
            </a:extLst>
          </p:cNvPr>
          <p:cNvPicPr>
            <a:picLocks noChangeAspect="1"/>
          </p:cNvPicPr>
          <p:nvPr/>
        </p:nvPicPr>
        <p:blipFill>
          <a:blip r:embed="rId5"/>
          <a:stretch>
            <a:fillRect/>
          </a:stretch>
        </p:blipFill>
        <p:spPr>
          <a:xfrm>
            <a:off x="5364088" y="4725143"/>
            <a:ext cx="2522096" cy="1996331"/>
          </a:xfrm>
          <a:prstGeom prst="rect">
            <a:avLst/>
          </a:prstGeom>
        </p:spPr>
      </p:pic>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124120B4-0FDD-4B12-AB8F-91F2742811D6}"/>
              </a:ext>
            </a:extLst>
          </p:cNvPr>
          <p:cNvSpPr>
            <a:spLocks noGrp="1" noChangeArrowheads="1"/>
          </p:cNvSpPr>
          <p:nvPr>
            <p:ph type="title" idx="4294967295"/>
          </p:nvPr>
        </p:nvSpPr>
        <p:spPr bwMode="auto">
          <a:xfrm>
            <a:off x="914400" y="381000"/>
            <a:ext cx="7315200" cy="762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lstStyle/>
          <a:p>
            <a:r>
              <a:rPr lang="zh-CN" altLang="en-US" sz="4000">
                <a:ea typeface="宋体" panose="02010600030101010101" pitchFamily="2" charset="-122"/>
              </a:rPr>
              <a:t>复利频率</a:t>
            </a:r>
            <a:endParaRPr lang="en-US" altLang="zh-CN" sz="4000">
              <a:ea typeface="宋体" panose="02010600030101010101" pitchFamily="2" charset="-122"/>
            </a:endParaRPr>
          </a:p>
        </p:txBody>
      </p:sp>
      <p:sp>
        <p:nvSpPr>
          <p:cNvPr id="608263" name="Rectangle 7">
            <a:extLst>
              <a:ext uri="{FF2B5EF4-FFF2-40B4-BE49-F238E27FC236}">
                <a16:creationId xmlns:a16="http://schemas.microsoft.com/office/drawing/2014/main" id="{46049EE7-47B5-4C31-B2BE-C54DE47CE5F5}"/>
              </a:ext>
            </a:extLst>
          </p:cNvPr>
          <p:cNvSpPr>
            <a:spLocks noChangeArrowheads="1"/>
          </p:cNvSpPr>
          <p:nvPr/>
        </p:nvSpPr>
        <p:spPr bwMode="auto">
          <a:xfrm>
            <a:off x="685800" y="1252855"/>
            <a:ext cx="7543800" cy="1066800"/>
          </a:xfrm>
          <a:prstGeom prst="rect">
            <a:avLst/>
          </a:prstGeom>
          <a:noFill/>
          <a:ln w="9525">
            <a:noFill/>
            <a:miter lim="800000"/>
            <a:headEnd/>
            <a:tailEnd/>
          </a:ln>
          <a:effectLst/>
        </p:spPr>
        <p:txBody>
          <a:bodyPr lIns="92075" tIns="46039" rIns="92075" bIns="46039"/>
          <a:lstStyle>
            <a:lvl1pPr marL="342900" indent="-342900">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spcBef>
                <a:spcPct val="40000"/>
              </a:spcBef>
              <a:buClr>
                <a:schemeClr val="tx1"/>
              </a:buClr>
              <a:buFontTx/>
              <a:buChar char="–"/>
              <a:defRPr/>
            </a:pPr>
            <a:r>
              <a:rPr lang="zh-CN" altLang="en-US" b="1" dirty="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以年百分比表示的利率</a:t>
            </a:r>
            <a:r>
              <a:rPr lang="en-US" altLang="zh-CN" b="1" dirty="0">
                <a:solidFill>
                  <a:schemeClr val="tx2"/>
                </a:solidFill>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 (APR)</a:t>
            </a:r>
          </a:p>
          <a:p>
            <a:pPr>
              <a:spcBef>
                <a:spcPct val="40000"/>
              </a:spcBef>
              <a:buClr>
                <a:schemeClr val="tx1"/>
              </a:buClr>
              <a:buFontTx/>
              <a:buChar char="–"/>
              <a:defRPr/>
            </a:pPr>
            <a:r>
              <a:rPr lang="zh-CN" altLang="en-US" b="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有效年利率</a:t>
            </a:r>
            <a:r>
              <a:rPr lang="en-US" altLang="zh-CN" b="1" dirty="0">
                <a:effectLst>
                  <a:outerShdw blurRad="38100" dist="38100" dir="2700000" algn="tl">
                    <a:srgbClr val="C0C0C0"/>
                  </a:outerShdw>
                </a:effectLst>
                <a:latin typeface="Times New Roman" panose="02020603050405020304" pitchFamily="18" charset="0"/>
                <a:ea typeface="宋体" panose="02010600030101010101" pitchFamily="2" charset="-122"/>
                <a:cs typeface="Times New Roman" panose="02020603050405020304" pitchFamily="18" charset="0"/>
              </a:rPr>
              <a:t>(EAR)</a:t>
            </a:r>
          </a:p>
        </p:txBody>
      </p:sp>
      <p:sp>
        <p:nvSpPr>
          <p:cNvPr id="608264" name="Rectangle 8">
            <a:extLst>
              <a:ext uri="{FF2B5EF4-FFF2-40B4-BE49-F238E27FC236}">
                <a16:creationId xmlns:a16="http://schemas.microsoft.com/office/drawing/2014/main" id="{58DB8E4E-7730-433B-8169-BFB4B4753BA5}"/>
              </a:ext>
            </a:extLst>
          </p:cNvPr>
          <p:cNvSpPr>
            <a:spLocks noChangeArrowheads="1"/>
          </p:cNvSpPr>
          <p:nvPr/>
        </p:nvSpPr>
        <p:spPr bwMode="auto">
          <a:xfrm>
            <a:off x="990600" y="3276600"/>
            <a:ext cx="7543800" cy="1066800"/>
          </a:xfrm>
          <a:prstGeom prst="rect">
            <a:avLst/>
          </a:prstGeom>
          <a:noFill/>
          <a:ln w="9525">
            <a:noFill/>
            <a:miter lim="800000"/>
            <a:headEnd/>
            <a:tailEnd/>
          </a:ln>
          <a:effectLst/>
        </p:spPr>
        <p:txBody>
          <a:bodyPr lIns="92075" tIns="46039" rIns="92075" bIns="46039"/>
          <a:lstStyle/>
          <a:p>
            <a:pPr marL="742932" lvl="1" indent="-285744" algn="ctr">
              <a:spcBef>
                <a:spcPct val="40000"/>
              </a:spcBef>
              <a:buClr>
                <a:schemeClr val="tx1"/>
              </a:buClr>
              <a:defRPr/>
            </a:pPr>
            <a:endParaRPr lang="en-US" altLang="zh-CN" sz="2600">
              <a:effectLst>
                <a:outerShdw blurRad="38100" dist="38100" dir="2700000" algn="tl">
                  <a:srgbClr val="C0C0C0"/>
                </a:outerShdw>
              </a:effectLst>
              <a:latin typeface="Tahoma" pitchFamily="34" charset="0"/>
              <a:ea typeface="宋体" pitchFamily="2" charset="-122"/>
            </a:endParaRPr>
          </a:p>
        </p:txBody>
      </p:sp>
      <p:sp>
        <p:nvSpPr>
          <p:cNvPr id="27653" name="Rectangle 9">
            <a:extLst>
              <a:ext uri="{FF2B5EF4-FFF2-40B4-BE49-F238E27FC236}">
                <a16:creationId xmlns:a16="http://schemas.microsoft.com/office/drawing/2014/main" id="{E234B012-7381-4A4C-93E0-C8EE5CB19CDF}"/>
              </a:ext>
            </a:extLst>
          </p:cNvPr>
          <p:cNvSpPr>
            <a:spLocks noChangeArrowheads="1"/>
          </p:cNvSpPr>
          <p:nvPr/>
        </p:nvSpPr>
        <p:spPr bwMode="auto">
          <a:xfrm>
            <a:off x="715288" y="2336800"/>
            <a:ext cx="7543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60000"/>
              </a:spcBef>
              <a:buClr>
                <a:schemeClr val="tx1"/>
              </a:buClr>
              <a:buSzTx/>
              <a:buFontTx/>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假设你银行存单挂牌年利率（</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APR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6</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％，但实际上按按月支付，每月利率</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=6%/12</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，则</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元钱的期末价值为：</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60000"/>
              </a:spcBef>
              <a:buClr>
                <a:schemeClr val="tx1"/>
              </a:buClr>
              <a:buSzTx/>
              <a:buFontTx/>
              <a:buChar char="•"/>
            </a:pP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spcBef>
                <a:spcPct val="60000"/>
              </a:spcBef>
              <a:buClr>
                <a:schemeClr val="tx1"/>
              </a:buClr>
              <a:buSzTx/>
              <a:buFontTx/>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这意味着有效年利率（</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EAR</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6.168%</a:t>
            </a:r>
          </a:p>
        </p:txBody>
      </p:sp>
      <p:graphicFrame>
        <p:nvGraphicFramePr>
          <p:cNvPr id="27654" name="Object 12">
            <a:extLst>
              <a:ext uri="{FF2B5EF4-FFF2-40B4-BE49-F238E27FC236}">
                <a16:creationId xmlns:a16="http://schemas.microsoft.com/office/drawing/2014/main" id="{31308CFA-9DD8-4EF4-BDD5-F1130104CD51}"/>
              </a:ext>
            </a:extLst>
          </p:cNvPr>
          <p:cNvGraphicFramePr>
            <a:graphicFrameLocks noChangeAspect="1"/>
          </p:cNvGraphicFramePr>
          <p:nvPr>
            <p:extLst>
              <p:ext uri="{D42A27DB-BD31-4B8C-83A1-F6EECF244321}">
                <p14:modId xmlns:p14="http://schemas.microsoft.com/office/powerpoint/2010/main" val="3975640359"/>
              </p:ext>
            </p:extLst>
          </p:nvPr>
        </p:nvGraphicFramePr>
        <p:xfrm>
          <a:off x="1774845" y="3452812"/>
          <a:ext cx="5105400" cy="600075"/>
        </p:xfrm>
        <a:graphic>
          <a:graphicData uri="http://schemas.openxmlformats.org/presentationml/2006/ole">
            <mc:AlternateContent xmlns:mc="http://schemas.openxmlformats.org/markup-compatibility/2006">
              <mc:Choice xmlns:v="urn:schemas-microsoft-com:vml" Requires="v">
                <p:oleObj r:id="rId3" imgW="1866090" imgH="215806" progId="Equation.3">
                  <p:embed/>
                </p:oleObj>
              </mc:Choice>
              <mc:Fallback>
                <p:oleObj r:id="rId3" imgW="1866090" imgH="215806" progId="Equation.3">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74845" y="3452812"/>
                        <a:ext cx="51054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5" name="Rectangle 14">
            <a:extLst>
              <a:ext uri="{FF2B5EF4-FFF2-40B4-BE49-F238E27FC236}">
                <a16:creationId xmlns:a16="http://schemas.microsoft.com/office/drawing/2014/main" id="{E189FFC1-F103-4985-8AAF-6797E7903F89}"/>
              </a:ext>
            </a:extLst>
          </p:cNvPr>
          <p:cNvSpPr>
            <a:spLocks noChangeArrowheads="1"/>
          </p:cNvSpPr>
          <p:nvPr/>
        </p:nvSpPr>
        <p:spPr bwMode="auto">
          <a:xfrm>
            <a:off x="750496" y="4785526"/>
            <a:ext cx="7543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60000"/>
              </a:spcBef>
              <a:buClr>
                <a:schemeClr val="tx1"/>
              </a:buClr>
              <a:buSzTx/>
              <a:buFontTx/>
              <a:buChar char="•"/>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一般而言：</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7656" name="Object 15">
            <a:extLst>
              <a:ext uri="{FF2B5EF4-FFF2-40B4-BE49-F238E27FC236}">
                <a16:creationId xmlns:a16="http://schemas.microsoft.com/office/drawing/2014/main" id="{031AFC11-3410-492C-A8C7-3BC85F1AEC91}"/>
              </a:ext>
            </a:extLst>
          </p:cNvPr>
          <p:cNvGraphicFramePr>
            <a:graphicFrameLocks noChangeAspect="1"/>
          </p:cNvGraphicFramePr>
          <p:nvPr>
            <p:extLst>
              <p:ext uri="{D42A27DB-BD31-4B8C-83A1-F6EECF244321}">
                <p14:modId xmlns:p14="http://schemas.microsoft.com/office/powerpoint/2010/main" val="1037222482"/>
              </p:ext>
            </p:extLst>
          </p:nvPr>
        </p:nvGraphicFramePr>
        <p:xfrm>
          <a:off x="1547664" y="5334844"/>
          <a:ext cx="3159621" cy="941118"/>
        </p:xfrm>
        <a:graphic>
          <a:graphicData uri="http://schemas.openxmlformats.org/presentationml/2006/ole">
            <mc:AlternateContent xmlns:mc="http://schemas.openxmlformats.org/markup-compatibility/2006">
              <mc:Choice xmlns:v="urn:schemas-microsoft-com:vml" Requires="v">
                <p:oleObj name="公式" r:id="rId5" imgW="1409700" imgH="469900" progId="Equation.3">
                  <p:embed/>
                </p:oleObj>
              </mc:Choice>
              <mc:Fallback>
                <p:oleObj name="公式" r:id="rId5" imgW="1409700" imgH="4699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664" y="5334844"/>
                        <a:ext cx="3159621" cy="941118"/>
                      </a:xfrm>
                      <a:prstGeom prst="rect">
                        <a:avLst/>
                      </a:prstGeom>
                      <a:noFill/>
                      <a:ln>
                        <a:noFill/>
                      </a:ln>
                    </p:spPr>
                  </p:pic>
                </p:oleObj>
              </mc:Fallback>
            </mc:AlternateContent>
          </a:graphicData>
        </a:graphic>
      </p:graphicFrame>
      <p:sp>
        <p:nvSpPr>
          <p:cNvPr id="2" name="文本框 1">
            <a:extLst>
              <a:ext uri="{FF2B5EF4-FFF2-40B4-BE49-F238E27FC236}">
                <a16:creationId xmlns:a16="http://schemas.microsoft.com/office/drawing/2014/main" id="{7CEA3050-36AD-CE66-5B71-224B878CED56}"/>
              </a:ext>
            </a:extLst>
          </p:cNvPr>
          <p:cNvSpPr txBox="1"/>
          <p:nvPr/>
        </p:nvSpPr>
        <p:spPr>
          <a:xfrm>
            <a:off x="5150024" y="5166526"/>
            <a:ext cx="3384376" cy="1323439"/>
          </a:xfrm>
          <a:prstGeom prst="rect">
            <a:avLst/>
          </a:prstGeom>
          <a:solidFill>
            <a:schemeClr val="accent2"/>
          </a:solidFill>
        </p:spPr>
        <p:txBody>
          <a:bodyPr wrap="square" rtlCol="0">
            <a:spAutoFit/>
          </a:bodyPr>
          <a:lstStyle/>
          <a:p>
            <a:r>
              <a:rPr lang="en-US" altLang="zh-CN" sz="2000" dirty="0">
                <a:latin typeface="宋体" panose="02010600030101010101" pitchFamily="2" charset="-122"/>
                <a:ea typeface="宋体" panose="02010600030101010101" pitchFamily="2" charset="-122"/>
              </a:rPr>
              <a:t>APR</a:t>
            </a:r>
            <a:r>
              <a:rPr lang="zh-CN" altLang="en-US" sz="2000" dirty="0">
                <a:latin typeface="宋体" panose="02010600030101010101" pitchFamily="2" charset="-122"/>
                <a:ea typeface="宋体" panose="02010600030101010101" pitchFamily="2" charset="-122"/>
              </a:rPr>
              <a:t>表示挂牌年利率，</a:t>
            </a:r>
            <a:r>
              <a:rPr lang="en-US" altLang="zh-CN" sz="2000" dirty="0">
                <a:latin typeface="宋体" panose="02010600030101010101" pitchFamily="2" charset="-122"/>
                <a:ea typeface="宋体" panose="02010600030101010101" pitchFamily="2" charset="-122"/>
              </a:rPr>
              <a:t>m</a:t>
            </a:r>
            <a:r>
              <a:rPr lang="zh-CN" altLang="en-US" sz="2000" dirty="0">
                <a:latin typeface="宋体" panose="02010600030101010101" pitchFamily="2" charset="-122"/>
                <a:ea typeface="宋体" panose="02010600030101010101" pitchFamily="2" charset="-122"/>
              </a:rPr>
              <a:t>表示一年中实际支付的频率。</a:t>
            </a:r>
            <a:r>
              <a:rPr lang="en-US" altLang="zh-CN" sz="2000" dirty="0">
                <a:latin typeface="宋体" panose="02010600030101010101" pitchFamily="2" charset="-122"/>
                <a:ea typeface="宋体" panose="02010600030101010101" pitchFamily="2" charset="-122"/>
              </a:rPr>
              <a:t>m=2</a:t>
            </a:r>
            <a:r>
              <a:rPr lang="zh-CN" altLang="en-US" sz="2000" dirty="0">
                <a:latin typeface="宋体" panose="02010600030101010101" pitchFamily="2" charset="-122"/>
                <a:ea typeface="宋体" panose="02010600030101010101" pitchFamily="2" charset="-122"/>
              </a:rPr>
              <a:t>表示半年一次；</a:t>
            </a:r>
            <a:r>
              <a:rPr lang="en-US" altLang="zh-CN" sz="2000" dirty="0">
                <a:latin typeface="宋体" panose="02010600030101010101" pitchFamily="2" charset="-122"/>
                <a:ea typeface="宋体" panose="02010600030101010101" pitchFamily="2" charset="-122"/>
              </a:rPr>
              <a:t>m=4</a:t>
            </a:r>
            <a:r>
              <a:rPr lang="zh-CN" altLang="en-US" sz="2000" dirty="0">
                <a:latin typeface="宋体" panose="02010600030101010101" pitchFamily="2" charset="-122"/>
                <a:ea typeface="宋体" panose="02010600030101010101" pitchFamily="2" charset="-122"/>
              </a:rPr>
              <a:t>表示一季度支付一次。以此类推。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nodePh="1">
                                  <p:stCondLst>
                                    <p:cond delay="0"/>
                                  </p:stCondLst>
                                  <p:endCondLst>
                                    <p:cond evt="begin" delay="0">
                                      <p:tn val="5"/>
                                    </p:cond>
                                  </p:endCondLst>
                                  <p:childTnLst>
                                    <p:set>
                                      <p:cBhvr>
                                        <p:cTn id="6" dur="1" fill="hold">
                                          <p:stCondLst>
                                            <p:cond delay="0"/>
                                          </p:stCondLst>
                                        </p:cTn>
                                        <p:tgtEl>
                                          <p:spTgt spid="608264">
                                            <p:txEl>
                                              <p:pRg st="0" end="0"/>
                                            </p:txEl>
                                          </p:spTgt>
                                        </p:tgtEl>
                                        <p:attrNameLst>
                                          <p:attrName>style.visibility</p:attrName>
                                        </p:attrNameLst>
                                      </p:cBhvr>
                                      <p:to>
                                        <p:strVal val="visible"/>
                                      </p:to>
                                    </p:set>
                                    <p:animEffect transition="in" filter="wipe(left)">
                                      <p:cBhvr>
                                        <p:cTn id="7" dur="500"/>
                                        <p:tgtEl>
                                          <p:spTgt spid="6082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8264"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51BF8D0-FF20-4968-842D-F433CD025516}"/>
              </a:ext>
            </a:extLst>
          </p:cNvPr>
          <p:cNvSpPr>
            <a:spLocks noGrp="1" noChangeArrowheads="1"/>
          </p:cNvSpPr>
          <p:nvPr>
            <p:ph type="title" idx="4294967295"/>
          </p:nvPr>
        </p:nvSpPr>
        <p:spPr bwMode="auto">
          <a:xfrm>
            <a:off x="865188" y="612775"/>
            <a:ext cx="77724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lstStyle/>
          <a:p>
            <a:r>
              <a:rPr lang="en-US" altLang="zh-CN" sz="3200">
                <a:ea typeface="宋体" panose="02010600030101010101" pitchFamily="2" charset="-122"/>
              </a:rPr>
              <a:t>6%APR</a:t>
            </a:r>
            <a:r>
              <a:rPr lang="zh-CN" altLang="en-US" sz="3200">
                <a:ea typeface="宋体" panose="02010600030101010101" pitchFamily="2" charset="-122"/>
              </a:rPr>
              <a:t>条件下的有效年利率</a:t>
            </a:r>
            <a:endParaRPr lang="en-US" altLang="zh-CN" sz="3200">
              <a:ea typeface="宋体" panose="02010600030101010101" pitchFamily="2" charset="-122"/>
            </a:endParaRPr>
          </a:p>
        </p:txBody>
      </p:sp>
      <p:graphicFrame>
        <p:nvGraphicFramePr>
          <p:cNvPr id="9318" name="Group 102">
            <a:extLst>
              <a:ext uri="{FF2B5EF4-FFF2-40B4-BE49-F238E27FC236}">
                <a16:creationId xmlns:a16="http://schemas.microsoft.com/office/drawing/2014/main" id="{A8DE8D76-B924-4609-B94E-F90E2D60D21C}"/>
              </a:ext>
            </a:extLst>
          </p:cNvPr>
          <p:cNvGraphicFramePr>
            <a:graphicFrameLocks noGrp="1"/>
          </p:cNvGraphicFramePr>
          <p:nvPr/>
        </p:nvGraphicFramePr>
        <p:xfrm>
          <a:off x="1000125" y="1412875"/>
          <a:ext cx="7273925" cy="3417886"/>
        </p:xfrm>
        <a:graphic>
          <a:graphicData uri="http://schemas.openxmlformats.org/drawingml/2006/table">
            <a:tbl>
              <a:tblPr/>
              <a:tblGrid>
                <a:gridCol w="2583426">
                  <a:extLst>
                    <a:ext uri="{9D8B030D-6E8A-4147-A177-3AD203B41FA5}">
                      <a16:colId xmlns:a16="http://schemas.microsoft.com/office/drawing/2014/main" val="20000"/>
                    </a:ext>
                  </a:extLst>
                </a:gridCol>
                <a:gridCol w="2532615">
                  <a:extLst>
                    <a:ext uri="{9D8B030D-6E8A-4147-A177-3AD203B41FA5}">
                      <a16:colId xmlns:a16="http://schemas.microsoft.com/office/drawing/2014/main" val="20001"/>
                    </a:ext>
                  </a:extLst>
                </a:gridCol>
                <a:gridCol w="2157884">
                  <a:extLst>
                    <a:ext uri="{9D8B030D-6E8A-4147-A177-3AD203B41FA5}">
                      <a16:colId xmlns:a16="http://schemas.microsoft.com/office/drawing/2014/main" val="20002"/>
                    </a:ext>
                  </a:extLst>
                </a:gridCol>
              </a:tblGrid>
              <a:tr h="518142">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华文宋体" panose="02010600040101010101" pitchFamily="2" charset="-122"/>
                          <a:ea typeface="华文宋体" panose="02010600040101010101" pitchFamily="2" charset="-122"/>
                          <a:cs typeface="Times New Roman" pitchFamily="18" charset="0"/>
                        </a:rPr>
                        <a:t>复利</a:t>
                      </a:r>
                      <a:endParaRPr kumimoji="0" lang="en-US" altLang="zh-CN" sz="2000" b="1" i="0" u="none" strike="noStrike" cap="none" normalizeH="0" baseline="0" dirty="0">
                        <a:ln>
                          <a:noFill/>
                        </a:ln>
                        <a:solidFill>
                          <a:schemeClr val="tx1"/>
                        </a:solidFill>
                        <a:effectLst/>
                        <a:latin typeface="华文宋体" panose="02010600040101010101" pitchFamily="2" charset="-122"/>
                        <a:ea typeface="华文宋体" panose="02010600040101010101" pitchFamily="2" charset="-122"/>
                        <a:cs typeface="Times New Roman" pitchFamily="18" charset="0"/>
                      </a:endParaRPr>
                    </a:p>
                  </a:txBody>
                  <a:tcPr marL="91460" marR="91460" marT="45711" marB="45711" anchor="ctr" horzOverflow="overflow">
                    <a:lnL cap="flat">
                      <a:noFill/>
                    </a:lnL>
                    <a:lnR>
                      <a:noFill/>
                    </a:lnR>
                    <a:lnT cap="fla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华文宋体" panose="02010600040101010101" pitchFamily="2" charset="-122"/>
                          <a:ea typeface="华文宋体" panose="02010600040101010101" pitchFamily="2" charset="-122"/>
                          <a:cs typeface="Times New Roman" pitchFamily="18" charset="0"/>
                        </a:rPr>
                        <a:t>支付频率</a:t>
                      </a:r>
                      <a:endParaRPr kumimoji="0" lang="en-US" altLang="zh-CN" sz="2000" b="1" i="0" u="none" strike="noStrike" cap="none" normalizeH="0" baseline="0" dirty="0">
                        <a:ln>
                          <a:noFill/>
                        </a:ln>
                        <a:solidFill>
                          <a:schemeClr val="tx1"/>
                        </a:solidFill>
                        <a:effectLst/>
                        <a:latin typeface="华文宋体" panose="02010600040101010101" pitchFamily="2" charset="-122"/>
                        <a:ea typeface="华文宋体" panose="02010600040101010101" pitchFamily="2" charset="-122"/>
                        <a:cs typeface="Times New Roman" pitchFamily="18" charset="0"/>
                      </a:endParaRPr>
                    </a:p>
                  </a:txBody>
                  <a:tcPr marL="91460" marR="91460" marT="45711" marB="45711" anchor="ctr" horzOverflow="overflow">
                    <a:lnL>
                      <a:noFill/>
                    </a:lnL>
                    <a:lnR>
                      <a:noFill/>
                    </a:lnR>
                    <a:lnT cap="fla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华文宋体" panose="02010600040101010101" pitchFamily="2" charset="-122"/>
                          <a:ea typeface="华文宋体" panose="02010600040101010101" pitchFamily="2" charset="-122"/>
                          <a:cs typeface="Times New Roman" pitchFamily="18" charset="0"/>
                        </a:rPr>
                        <a:t>EAR</a:t>
                      </a:r>
                    </a:p>
                  </a:txBody>
                  <a:tcPr marL="91460" marR="91460" marT="45711" marB="45711"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412662">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华文宋体" panose="02010600040101010101" pitchFamily="2" charset="-122"/>
                          <a:ea typeface="华文宋体" panose="02010600040101010101" pitchFamily="2" charset="-122"/>
                          <a:cs typeface="Times New Roman" pitchFamily="18" charset="0"/>
                        </a:rPr>
                        <a:t>按年付</a:t>
                      </a:r>
                      <a:endParaRPr kumimoji="0" lang="en-US" altLang="zh-CN" sz="2000" b="1" i="0" u="none" strike="noStrike" cap="none" normalizeH="0" baseline="0" dirty="0">
                        <a:ln>
                          <a:noFill/>
                        </a:ln>
                        <a:solidFill>
                          <a:schemeClr val="tx1"/>
                        </a:solidFill>
                        <a:effectLst/>
                        <a:latin typeface="华文宋体" panose="02010600040101010101" pitchFamily="2" charset="-122"/>
                        <a:ea typeface="华文宋体" panose="02010600040101010101" pitchFamily="2" charset="-122"/>
                        <a:cs typeface="Times New Roman" pitchFamily="18" charset="0"/>
                      </a:endParaRPr>
                    </a:p>
                  </a:txBody>
                  <a:tcPr marL="91460" marR="91460" marT="45711" marB="45711"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华文宋体" panose="02010600040101010101" pitchFamily="2" charset="-122"/>
                          <a:ea typeface="华文宋体" panose="02010600040101010101" pitchFamily="2" charset="-122"/>
                          <a:cs typeface="Times New Roman" pitchFamily="18" charset="0"/>
                        </a:rPr>
                        <a:t>1</a:t>
                      </a:r>
                    </a:p>
                  </a:txBody>
                  <a:tcPr marL="91460" marR="91460" marT="45711" marB="45711"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华文宋体" panose="02010600040101010101" pitchFamily="2" charset="-122"/>
                          <a:ea typeface="华文宋体" panose="02010600040101010101" pitchFamily="2" charset="-122"/>
                          <a:cs typeface="Times New Roman" pitchFamily="18" charset="0"/>
                        </a:rPr>
                        <a:t>6.00000%</a:t>
                      </a:r>
                    </a:p>
                  </a:txBody>
                  <a:tcPr marL="91460" marR="91460" marT="45711" marB="45711"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411075">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华文宋体" panose="02010600040101010101" pitchFamily="2" charset="-122"/>
                          <a:ea typeface="华文宋体" panose="02010600040101010101" pitchFamily="2" charset="-122"/>
                          <a:cs typeface="Times New Roman" pitchFamily="18" charset="0"/>
                        </a:rPr>
                        <a:t>按半年付</a:t>
                      </a:r>
                      <a:endParaRPr kumimoji="0" lang="en-US" altLang="zh-CN" sz="2000" b="1" i="0" u="none" strike="noStrike" cap="none" normalizeH="0" baseline="0" dirty="0">
                        <a:ln>
                          <a:noFill/>
                        </a:ln>
                        <a:solidFill>
                          <a:schemeClr val="tx1"/>
                        </a:solidFill>
                        <a:effectLst/>
                        <a:latin typeface="华文宋体" panose="02010600040101010101" pitchFamily="2" charset="-122"/>
                        <a:ea typeface="华文宋体" panose="02010600040101010101" pitchFamily="2" charset="-122"/>
                        <a:cs typeface="Times New Roman" pitchFamily="18" charset="0"/>
                      </a:endParaRPr>
                    </a:p>
                  </a:txBody>
                  <a:tcPr marL="91460" marR="91460" marT="45711" marB="45711"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华文宋体" panose="02010600040101010101" pitchFamily="2" charset="-122"/>
                          <a:ea typeface="华文宋体" panose="02010600040101010101" pitchFamily="2" charset="-122"/>
                          <a:cs typeface="Times New Roman" pitchFamily="18" charset="0"/>
                        </a:rPr>
                        <a:t>2</a:t>
                      </a:r>
                    </a:p>
                  </a:txBody>
                  <a:tcPr marL="91460" marR="91460" marT="45711" marB="45711"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华文宋体" panose="02010600040101010101" pitchFamily="2" charset="-122"/>
                          <a:ea typeface="华文宋体" panose="02010600040101010101" pitchFamily="2" charset="-122"/>
                          <a:cs typeface="Times New Roman" pitchFamily="18" charset="0"/>
                        </a:rPr>
                        <a:t>6.09000%</a:t>
                      </a:r>
                    </a:p>
                  </a:txBody>
                  <a:tcPr marL="91460" marR="91460" marT="45711" marB="45711"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411075">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华文宋体" panose="02010600040101010101" pitchFamily="2" charset="-122"/>
                          <a:ea typeface="华文宋体" panose="02010600040101010101" pitchFamily="2" charset="-122"/>
                          <a:cs typeface="Times New Roman" pitchFamily="18" charset="0"/>
                        </a:rPr>
                        <a:t>按季付</a:t>
                      </a:r>
                      <a:endParaRPr kumimoji="0" lang="en-US" altLang="zh-CN" sz="2000" b="1" i="0" u="none" strike="noStrike" cap="none" normalizeH="0" baseline="0" dirty="0">
                        <a:ln>
                          <a:noFill/>
                        </a:ln>
                        <a:solidFill>
                          <a:schemeClr val="tx1"/>
                        </a:solidFill>
                        <a:effectLst/>
                        <a:latin typeface="华文宋体" panose="02010600040101010101" pitchFamily="2" charset="-122"/>
                        <a:ea typeface="华文宋体" panose="02010600040101010101" pitchFamily="2" charset="-122"/>
                        <a:cs typeface="Times New Roman" pitchFamily="18" charset="0"/>
                      </a:endParaRPr>
                    </a:p>
                  </a:txBody>
                  <a:tcPr marL="91460" marR="91460" marT="45711" marB="45711"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华文宋体" panose="02010600040101010101" pitchFamily="2" charset="-122"/>
                          <a:ea typeface="华文宋体" panose="02010600040101010101" pitchFamily="2" charset="-122"/>
                          <a:cs typeface="Times New Roman" pitchFamily="18" charset="0"/>
                        </a:rPr>
                        <a:t>4</a:t>
                      </a:r>
                    </a:p>
                  </a:txBody>
                  <a:tcPr marL="91460" marR="91460" marT="45711" marB="45711"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华文宋体" panose="02010600040101010101" pitchFamily="2" charset="-122"/>
                          <a:ea typeface="华文宋体" panose="02010600040101010101" pitchFamily="2" charset="-122"/>
                          <a:cs typeface="Times New Roman" pitchFamily="18" charset="0"/>
                        </a:rPr>
                        <a:t>6.13636%</a:t>
                      </a:r>
                    </a:p>
                  </a:txBody>
                  <a:tcPr marL="91460" marR="91460" marT="45711" marB="45711"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43012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华文宋体" panose="02010600040101010101" pitchFamily="2" charset="-122"/>
                          <a:ea typeface="华文宋体" panose="02010600040101010101" pitchFamily="2" charset="-122"/>
                          <a:cs typeface="Times New Roman" pitchFamily="18" charset="0"/>
                        </a:rPr>
                        <a:t>按月付</a:t>
                      </a:r>
                      <a:endParaRPr kumimoji="0" lang="en-US" altLang="zh-CN" sz="2000" b="1" i="0" u="none" strike="noStrike" cap="none" normalizeH="0" baseline="0" dirty="0">
                        <a:ln>
                          <a:noFill/>
                        </a:ln>
                        <a:solidFill>
                          <a:schemeClr val="tx1"/>
                        </a:solidFill>
                        <a:effectLst/>
                        <a:latin typeface="华文宋体" panose="02010600040101010101" pitchFamily="2" charset="-122"/>
                        <a:ea typeface="华文宋体" panose="02010600040101010101" pitchFamily="2" charset="-122"/>
                        <a:cs typeface="Times New Roman" pitchFamily="18" charset="0"/>
                      </a:endParaRPr>
                    </a:p>
                  </a:txBody>
                  <a:tcPr marL="91460" marR="91460" marT="45711" marB="45711"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华文宋体" panose="02010600040101010101" pitchFamily="2" charset="-122"/>
                          <a:ea typeface="华文宋体" panose="02010600040101010101" pitchFamily="2" charset="-122"/>
                          <a:cs typeface="Times New Roman" pitchFamily="18" charset="0"/>
                        </a:rPr>
                        <a:t>12</a:t>
                      </a:r>
                    </a:p>
                  </a:txBody>
                  <a:tcPr marL="91460" marR="91460" marT="45711" marB="45711"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华文宋体" panose="02010600040101010101" pitchFamily="2" charset="-122"/>
                          <a:ea typeface="华文宋体" panose="02010600040101010101" pitchFamily="2" charset="-122"/>
                          <a:cs typeface="Times New Roman" pitchFamily="18" charset="0"/>
                        </a:rPr>
                        <a:t>6.16778%</a:t>
                      </a:r>
                    </a:p>
                  </a:txBody>
                  <a:tcPr marL="91460" marR="91460" marT="45711" marB="45711"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411075">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华文宋体" panose="02010600040101010101" pitchFamily="2" charset="-122"/>
                          <a:ea typeface="华文宋体" panose="02010600040101010101" pitchFamily="2" charset="-122"/>
                          <a:cs typeface="Times New Roman" pitchFamily="18" charset="0"/>
                        </a:rPr>
                        <a:t>按周付</a:t>
                      </a:r>
                      <a:endParaRPr kumimoji="0" lang="en-US" altLang="zh-CN" sz="2000" b="1" i="0" u="none" strike="noStrike" cap="none" normalizeH="0" baseline="0" dirty="0">
                        <a:ln>
                          <a:noFill/>
                        </a:ln>
                        <a:solidFill>
                          <a:schemeClr val="tx1"/>
                        </a:solidFill>
                        <a:effectLst/>
                        <a:latin typeface="华文宋体" panose="02010600040101010101" pitchFamily="2" charset="-122"/>
                        <a:ea typeface="华文宋体" panose="02010600040101010101" pitchFamily="2" charset="-122"/>
                        <a:cs typeface="Times New Roman" pitchFamily="18" charset="0"/>
                      </a:endParaRPr>
                    </a:p>
                  </a:txBody>
                  <a:tcPr marL="91460" marR="91460" marT="45711" marB="45711"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华文宋体" panose="02010600040101010101" pitchFamily="2" charset="-122"/>
                          <a:ea typeface="华文宋体" panose="02010600040101010101" pitchFamily="2" charset="-122"/>
                          <a:cs typeface="Times New Roman" pitchFamily="18" charset="0"/>
                        </a:rPr>
                        <a:t>52</a:t>
                      </a:r>
                    </a:p>
                  </a:txBody>
                  <a:tcPr marL="91460" marR="91460" marT="45711" marB="45711"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华文宋体" panose="02010600040101010101" pitchFamily="2" charset="-122"/>
                          <a:ea typeface="华文宋体" panose="02010600040101010101" pitchFamily="2" charset="-122"/>
                          <a:cs typeface="Times New Roman" pitchFamily="18" charset="0"/>
                        </a:rPr>
                        <a:t>6.17998%</a:t>
                      </a:r>
                    </a:p>
                  </a:txBody>
                  <a:tcPr marL="91460" marR="91460" marT="45711" marB="45711"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412662">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华文宋体" panose="02010600040101010101" pitchFamily="2" charset="-122"/>
                          <a:ea typeface="华文宋体" panose="02010600040101010101" pitchFamily="2" charset="-122"/>
                          <a:cs typeface="Times New Roman" pitchFamily="18" charset="0"/>
                        </a:rPr>
                        <a:t>按天付</a:t>
                      </a:r>
                      <a:endParaRPr kumimoji="0" lang="en-US" altLang="zh-CN" sz="2000" b="1" i="0" u="none" strike="noStrike" cap="none" normalizeH="0" baseline="0" dirty="0">
                        <a:ln>
                          <a:noFill/>
                        </a:ln>
                        <a:solidFill>
                          <a:schemeClr val="tx1"/>
                        </a:solidFill>
                        <a:effectLst/>
                        <a:latin typeface="华文宋体" panose="02010600040101010101" pitchFamily="2" charset="-122"/>
                        <a:ea typeface="华文宋体" panose="02010600040101010101" pitchFamily="2" charset="-122"/>
                        <a:cs typeface="Times New Roman" pitchFamily="18" charset="0"/>
                      </a:endParaRPr>
                    </a:p>
                  </a:txBody>
                  <a:tcPr marL="91460" marR="91460" marT="45711" marB="45711"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华文宋体" panose="02010600040101010101" pitchFamily="2" charset="-122"/>
                          <a:ea typeface="华文宋体" panose="02010600040101010101" pitchFamily="2" charset="-122"/>
                          <a:cs typeface="Times New Roman" pitchFamily="18" charset="0"/>
                        </a:rPr>
                        <a:t>365</a:t>
                      </a:r>
                    </a:p>
                  </a:txBody>
                  <a:tcPr marL="91460" marR="91460" marT="45711" marB="45711" anchor="ctr" horzOverflow="overflow">
                    <a:lnL>
                      <a:noFill/>
                    </a:lnL>
                    <a:lnR>
                      <a:noFill/>
                    </a:lnR>
                    <a:lnT>
                      <a:noFill/>
                    </a:lnT>
                    <a:lnB>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1" i="0" u="none" strike="noStrike" cap="none" normalizeH="0" baseline="0">
                          <a:ln>
                            <a:noFill/>
                          </a:ln>
                          <a:solidFill>
                            <a:schemeClr val="tx1"/>
                          </a:solidFill>
                          <a:effectLst/>
                          <a:latin typeface="华文宋体" panose="02010600040101010101" pitchFamily="2" charset="-122"/>
                          <a:ea typeface="华文宋体" panose="02010600040101010101" pitchFamily="2" charset="-122"/>
                          <a:cs typeface="Times New Roman" pitchFamily="18" charset="0"/>
                        </a:rPr>
                        <a:t>6.18313%</a:t>
                      </a:r>
                    </a:p>
                  </a:txBody>
                  <a:tcPr marL="91460" marR="91460" marT="45711" marB="45711"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411075">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2000" b="1" i="0" u="none" strike="noStrike" cap="none" normalizeH="0" baseline="0" dirty="0">
                          <a:ln>
                            <a:noFill/>
                          </a:ln>
                          <a:solidFill>
                            <a:schemeClr val="tx1"/>
                          </a:solidFill>
                          <a:effectLst/>
                          <a:latin typeface="华文宋体" panose="02010600040101010101" pitchFamily="2" charset="-122"/>
                          <a:ea typeface="华文宋体" panose="02010600040101010101" pitchFamily="2" charset="-122"/>
                          <a:cs typeface="Times New Roman" pitchFamily="18" charset="0"/>
                        </a:rPr>
                        <a:t>连续复利</a:t>
                      </a:r>
                      <a:endParaRPr kumimoji="0" lang="en-US" altLang="zh-CN" sz="2000" b="1" i="0" u="none" strike="noStrike" cap="none" normalizeH="0" baseline="0" dirty="0">
                        <a:ln>
                          <a:noFill/>
                        </a:ln>
                        <a:solidFill>
                          <a:schemeClr val="tx1"/>
                        </a:solidFill>
                        <a:effectLst/>
                        <a:latin typeface="华文宋体" panose="02010600040101010101" pitchFamily="2" charset="-122"/>
                        <a:ea typeface="华文宋体" panose="02010600040101010101" pitchFamily="2" charset="-122"/>
                        <a:cs typeface="Times New Roman" pitchFamily="18" charset="0"/>
                      </a:endParaRPr>
                    </a:p>
                  </a:txBody>
                  <a:tcPr marL="91460" marR="91460" marT="45711" marB="45711" anchor="ctr" horzOverflow="overflow">
                    <a:lnL cap="flat">
                      <a:noFill/>
                    </a:lnL>
                    <a:lnR>
                      <a:noFill/>
                    </a:lnR>
                    <a:lnT>
                      <a:noFill/>
                    </a:lnT>
                    <a:lnB cap="flat">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zh-CN" altLang="en-US" sz="2000" b="1" i="0" u="none" strike="noStrike" cap="none" normalizeH="0" baseline="0">
                          <a:ln>
                            <a:noFill/>
                          </a:ln>
                          <a:solidFill>
                            <a:schemeClr val="tx1"/>
                          </a:solidFill>
                          <a:effectLst/>
                          <a:latin typeface="华文宋体" panose="02010600040101010101" pitchFamily="2" charset="-122"/>
                          <a:ea typeface="华文宋体" panose="02010600040101010101" pitchFamily="2" charset="-122"/>
                          <a:cs typeface="Times New Roman" pitchFamily="18" charset="0"/>
                        </a:rPr>
                        <a:t>∞</a:t>
                      </a:r>
                    </a:p>
                  </a:txBody>
                  <a:tcPr marL="91460" marR="91460" marT="45711" marB="45711" anchor="ctr" horzOverflow="overflow">
                    <a:lnL>
                      <a:noFill/>
                    </a:lnL>
                    <a:lnR>
                      <a:noFill/>
                    </a:lnR>
                    <a:lnT>
                      <a:noFill/>
                    </a:lnT>
                    <a:lnB cap="flat">
                      <a:noFill/>
                    </a:lnB>
                    <a:lnTlToBr>
                      <a:noFill/>
                    </a:lnTlToBr>
                    <a:lnBlToTr>
                      <a:noFill/>
                    </a:lnBlToTr>
                    <a:noFill/>
                  </a:tcPr>
                </a:tc>
                <a:tc>
                  <a:txBody>
                    <a:bodyPr/>
                    <a:lstStyle/>
                    <a:p>
                      <a:pPr marL="0" marR="0" lvl="0" indent="0" algn="ctr" defTabSz="914400" rtl="0" eaLnBrk="0" fontAlgn="ctr" latinLnBrk="0" hangingPunct="0">
                        <a:lnSpc>
                          <a:spcPct val="100000"/>
                        </a:lnSpc>
                        <a:spcBef>
                          <a:spcPct val="0"/>
                        </a:spcBef>
                        <a:spcAft>
                          <a:spcPct val="0"/>
                        </a:spcAft>
                        <a:buClrTx/>
                        <a:buSzTx/>
                        <a:buFontTx/>
                        <a:buNone/>
                        <a:tabLst/>
                      </a:pPr>
                      <a:r>
                        <a:rPr kumimoji="0" lang="en-US" altLang="zh-CN" sz="2000" b="1" i="0" u="none" strike="noStrike" cap="none" normalizeH="0" baseline="0" dirty="0">
                          <a:ln>
                            <a:noFill/>
                          </a:ln>
                          <a:solidFill>
                            <a:schemeClr val="tx1"/>
                          </a:solidFill>
                          <a:effectLst/>
                          <a:latin typeface="华文宋体" panose="02010600040101010101" pitchFamily="2" charset="-122"/>
                          <a:ea typeface="华文宋体" panose="02010600040101010101" pitchFamily="2" charset="-122"/>
                          <a:cs typeface="Times New Roman" pitchFamily="18" charset="0"/>
                        </a:rPr>
                        <a:t>6.18365%</a:t>
                      </a:r>
                    </a:p>
                  </a:txBody>
                  <a:tcPr marL="91460" marR="91460" marT="45711" marB="45711"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7"/>
                  </a:ext>
                </a:extLst>
              </a:tr>
            </a:tbl>
          </a:graphicData>
        </a:graphic>
      </p:graphicFrame>
      <p:sp>
        <p:nvSpPr>
          <p:cNvPr id="29724" name="TextBox 4">
            <a:extLst>
              <a:ext uri="{FF2B5EF4-FFF2-40B4-BE49-F238E27FC236}">
                <a16:creationId xmlns:a16="http://schemas.microsoft.com/office/drawing/2014/main" id="{46D4F29B-014F-4390-9A85-618176B1FB69}"/>
              </a:ext>
            </a:extLst>
          </p:cNvPr>
          <p:cNvSpPr txBox="1">
            <a:spLocks noChangeArrowheads="1"/>
          </p:cNvSpPr>
          <p:nvPr/>
        </p:nvSpPr>
        <p:spPr bwMode="auto">
          <a:xfrm>
            <a:off x="1214438" y="5286375"/>
            <a:ext cx="72723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just">
              <a:spcBef>
                <a:spcPct val="0"/>
              </a:spcBef>
              <a:buClrTx/>
              <a:buSzTx/>
              <a:buFontTx/>
              <a:buNone/>
            </a:pPr>
            <a:r>
              <a:rPr lang="zh-CN" altLang="en-US" sz="2000">
                <a:latin typeface="ZapfDingbats"/>
                <a:ea typeface="宋体" panose="02010600030101010101" pitchFamily="2" charset="-122"/>
              </a:rPr>
              <a:t>举例：余额宝七日年化利率为</a:t>
            </a:r>
            <a:r>
              <a:rPr lang="en-US" altLang="zh-CN" sz="2000">
                <a:latin typeface="ZapfDingbats"/>
                <a:ea typeface="宋体" panose="02010600030101010101" pitchFamily="2" charset="-122"/>
              </a:rPr>
              <a:t>2.4070%</a:t>
            </a:r>
            <a:r>
              <a:rPr lang="zh-CN" altLang="en-US" sz="2000">
                <a:latin typeface="ZapfDingbats"/>
                <a:ea typeface="宋体" panose="02010600030101010101" pitchFamily="2" charset="-122"/>
              </a:rPr>
              <a:t>，其年实际收益是多少？</a:t>
            </a:r>
          </a:p>
        </p:txBody>
      </p:sp>
      <p:graphicFrame>
        <p:nvGraphicFramePr>
          <p:cNvPr id="29725" name="对象 1">
            <a:extLst>
              <a:ext uri="{FF2B5EF4-FFF2-40B4-BE49-F238E27FC236}">
                <a16:creationId xmlns:a16="http://schemas.microsoft.com/office/drawing/2014/main" id="{1D5ED29D-93FA-47BD-B8F4-EE6AE70D1F57}"/>
              </a:ext>
            </a:extLst>
          </p:cNvPr>
          <p:cNvGraphicFramePr>
            <a:graphicFrameLocks noChangeAspect="1"/>
          </p:cNvGraphicFramePr>
          <p:nvPr/>
        </p:nvGraphicFramePr>
        <p:xfrm>
          <a:off x="2366963" y="5772150"/>
          <a:ext cx="3560762" cy="609600"/>
        </p:xfrm>
        <a:graphic>
          <a:graphicData uri="http://schemas.openxmlformats.org/presentationml/2006/ole">
            <mc:AlternateContent xmlns:mc="http://schemas.openxmlformats.org/markup-compatibility/2006">
              <mc:Choice xmlns:v="urn:schemas-microsoft-com:vml" Requires="v">
                <p:oleObj name="Equation" r:id="rId3" imgW="2298700" imgH="393700" progId="Equation.DSMT4">
                  <p:embed/>
                </p:oleObj>
              </mc:Choice>
              <mc:Fallback>
                <p:oleObj name="Equation" r:id="rId3" imgW="2298700" imgH="3937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6963" y="5772150"/>
                        <a:ext cx="3560762"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57A02FB-838D-4E71-99A7-E0BA0A701F5F}"/>
              </a:ext>
            </a:extLst>
          </p:cNvPr>
          <p:cNvSpPr>
            <a:spLocks noGrp="1" noChangeArrowheads="1"/>
          </p:cNvSpPr>
          <p:nvPr>
            <p:ph type="title" idx="4294967295"/>
          </p:nvPr>
        </p:nvSpPr>
        <p:spPr bwMode="auto">
          <a:xfrm>
            <a:off x="685800" y="609600"/>
            <a:ext cx="77724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lstStyle/>
          <a:p>
            <a:r>
              <a:rPr lang="zh-CN" altLang="en-US" sz="4000">
                <a:ea typeface="宋体" panose="02010600030101010101" pitchFamily="2" charset="-122"/>
              </a:rPr>
              <a:t>连续复利</a:t>
            </a:r>
            <a:endParaRPr lang="en-US" altLang="zh-CN" sz="4000">
              <a:ea typeface="宋体" panose="02010600030101010101" pitchFamily="2" charset="-122"/>
            </a:endParaRPr>
          </a:p>
        </p:txBody>
      </p:sp>
      <p:sp>
        <p:nvSpPr>
          <p:cNvPr id="31747" name="Rectangle 3">
            <a:extLst>
              <a:ext uri="{FF2B5EF4-FFF2-40B4-BE49-F238E27FC236}">
                <a16:creationId xmlns:a16="http://schemas.microsoft.com/office/drawing/2014/main" id="{A7264CB5-FB49-424E-B1C8-14A9FFE8A135}"/>
              </a:ext>
            </a:extLst>
          </p:cNvPr>
          <p:cNvSpPr>
            <a:spLocks noGrp="1" noChangeArrowheads="1"/>
          </p:cNvSpPr>
          <p:nvPr>
            <p:ph type="body" idx="4294967295"/>
          </p:nvPr>
        </p:nvSpPr>
        <p:spPr>
          <a:xfrm>
            <a:off x="914400" y="1828800"/>
            <a:ext cx="7772400" cy="2743200"/>
          </a:xfrm>
        </p:spPr>
        <p:txBody>
          <a:bodyPr lIns="92075" tIns="46039" rIns="92075" bIns="46039"/>
          <a:lstStyle/>
          <a:p>
            <a:pPr>
              <a:lnSpc>
                <a:spcPct val="125000"/>
              </a:lnSpc>
            </a:pPr>
            <a:r>
              <a:rPr lang="zh-CN" altLang="en-US" sz="2800">
                <a:latin typeface="Times New Roman" panose="02020603050405020304" pitchFamily="18" charset="0"/>
                <a:ea typeface="宋体" panose="02010600030101010101" pitchFamily="2" charset="-122"/>
                <a:cs typeface="Times New Roman" panose="02020603050405020304" pitchFamily="18" charset="0"/>
              </a:rPr>
              <a:t>请注意，随着复利频率的增加，</a:t>
            </a:r>
            <a:r>
              <a:rPr lang="en-US" altLang="zh-CN" sz="2800">
                <a:latin typeface="Times New Roman" panose="02020603050405020304" pitchFamily="18" charset="0"/>
                <a:ea typeface="宋体" panose="02010600030101010101" pitchFamily="2" charset="-122"/>
                <a:cs typeface="Times New Roman" panose="02020603050405020304" pitchFamily="18" charset="0"/>
              </a:rPr>
              <a:t>EAR</a:t>
            </a:r>
            <a:r>
              <a:rPr lang="zh-CN" altLang="en-US" sz="2800">
                <a:latin typeface="Times New Roman" panose="02020603050405020304" pitchFamily="18" charset="0"/>
                <a:ea typeface="宋体" panose="02010600030101010101" pitchFamily="2" charset="-122"/>
                <a:cs typeface="Times New Roman" panose="02020603050405020304" pitchFamily="18" charset="0"/>
              </a:rPr>
              <a:t>会变大但会达到一个极限。</a:t>
            </a:r>
            <a:endParaRPr lang="en-US" altLang="zh-CN" sz="280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pPr>
            <a:r>
              <a:rPr lang="zh-CN" altLang="en-US" sz="2800">
                <a:latin typeface="Times New Roman" panose="02020603050405020304" pitchFamily="18" charset="0"/>
                <a:ea typeface="宋体" panose="02010600030101010101" pitchFamily="2" charset="-122"/>
                <a:cs typeface="Times New Roman" panose="02020603050405020304" pitchFamily="18" charset="0"/>
              </a:rPr>
              <a:t>当复利频率上升到无穷大时，有效年利率为：</a:t>
            </a:r>
            <a:endParaRPr lang="en-US" altLang="zh-CN" sz="280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1748" name="Object 5">
            <a:extLst>
              <a:ext uri="{FF2B5EF4-FFF2-40B4-BE49-F238E27FC236}">
                <a16:creationId xmlns:a16="http://schemas.microsoft.com/office/drawing/2014/main" id="{43D108C0-E2B4-4077-8B97-0C507213B9BA}"/>
              </a:ext>
            </a:extLst>
          </p:cNvPr>
          <p:cNvGraphicFramePr>
            <a:graphicFrameLocks noChangeAspect="1"/>
          </p:cNvGraphicFramePr>
          <p:nvPr/>
        </p:nvGraphicFramePr>
        <p:xfrm>
          <a:off x="1811338" y="3929063"/>
          <a:ext cx="5986462" cy="1285875"/>
        </p:xfrm>
        <a:graphic>
          <a:graphicData uri="http://schemas.openxmlformats.org/presentationml/2006/ole">
            <mc:AlternateContent xmlns:mc="http://schemas.openxmlformats.org/markup-compatibility/2006">
              <mc:Choice xmlns:v="urn:schemas-microsoft-com:vml" Requires="v">
                <p:oleObj name="公式" r:id="rId3" imgW="2247900" imgH="469900" progId="Equation.3">
                  <p:embed/>
                </p:oleObj>
              </mc:Choice>
              <mc:Fallback>
                <p:oleObj name="公式" r:id="rId3" imgW="2247900" imgH="4699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1338" y="3929063"/>
                        <a:ext cx="5986462"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49" name="Text Box 6">
            <a:extLst>
              <a:ext uri="{FF2B5EF4-FFF2-40B4-BE49-F238E27FC236}">
                <a16:creationId xmlns:a16="http://schemas.microsoft.com/office/drawing/2014/main" id="{95A84E6A-F119-440E-AC33-1A2392291135}"/>
              </a:ext>
            </a:extLst>
          </p:cNvPr>
          <p:cNvSpPr txBox="1">
            <a:spLocks noChangeArrowheads="1"/>
          </p:cNvSpPr>
          <p:nvPr/>
        </p:nvSpPr>
        <p:spPr bwMode="auto">
          <a:xfrm>
            <a:off x="6357938" y="5357813"/>
            <a:ext cx="1439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50000"/>
              </a:spcBef>
              <a:buClrTx/>
              <a:buSzTx/>
              <a:buFontTx/>
              <a:buNone/>
            </a:pPr>
            <a:r>
              <a:rPr lang="en-US" altLang="zh-CN" sz="2000" i="1">
                <a:latin typeface="Times New Roman" panose="02020603050405020304" pitchFamily="18" charset="0"/>
                <a:ea typeface="宋体" panose="02010600030101010101" pitchFamily="2" charset="-122"/>
              </a:rPr>
              <a:t>e</a:t>
            </a:r>
            <a:r>
              <a:rPr lang="en-US" altLang="zh-CN" sz="2000">
                <a:latin typeface="Times New Roman" panose="02020603050405020304" pitchFamily="18" charset="0"/>
                <a:ea typeface="宋体" panose="02010600030101010101" pitchFamily="2" charset="-122"/>
              </a:rPr>
              <a:t>=2.71828</a:t>
            </a:r>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EC14892-B4BF-4EB6-BDA1-BA9F2B5C1058}"/>
              </a:ext>
            </a:extLst>
          </p:cNvPr>
          <p:cNvSpPr>
            <a:spLocks noGrp="1" noChangeArrowheads="1"/>
          </p:cNvSpPr>
          <p:nvPr>
            <p:ph type="title" idx="4294967295"/>
          </p:nvPr>
        </p:nvSpPr>
        <p:spPr bwMode="auto">
          <a:xfrm>
            <a:off x="685800" y="609600"/>
            <a:ext cx="77724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lstStyle/>
          <a:p>
            <a:r>
              <a:rPr lang="zh-CN" altLang="en-US" sz="4000">
                <a:ea typeface="宋体" panose="02010600030101010101" pitchFamily="2" charset="-122"/>
              </a:rPr>
              <a:t>现值与折现</a:t>
            </a:r>
            <a:endParaRPr lang="en-US" altLang="zh-CN" sz="4000">
              <a:ea typeface="宋体" panose="02010600030101010101" pitchFamily="2" charset="-122"/>
            </a:endParaRPr>
          </a:p>
        </p:txBody>
      </p:sp>
      <p:sp>
        <p:nvSpPr>
          <p:cNvPr id="33795" name="Rectangle 4">
            <a:extLst>
              <a:ext uri="{FF2B5EF4-FFF2-40B4-BE49-F238E27FC236}">
                <a16:creationId xmlns:a16="http://schemas.microsoft.com/office/drawing/2014/main" id="{42DA7B26-57D2-43A4-9943-46F385F47AB7}"/>
              </a:ext>
            </a:extLst>
          </p:cNvPr>
          <p:cNvSpPr>
            <a:spLocks noChangeArrowheads="1"/>
          </p:cNvSpPr>
          <p:nvPr/>
        </p:nvSpPr>
        <p:spPr bwMode="auto">
          <a:xfrm>
            <a:off x="715963" y="1557338"/>
            <a:ext cx="7543800" cy="4030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nSpc>
                <a:spcPct val="125000"/>
              </a:lnSpc>
              <a:spcBef>
                <a:spcPct val="40000"/>
              </a:spcBef>
              <a:buClr>
                <a:schemeClr val="tx1"/>
              </a:buClr>
              <a:buSzTx/>
              <a:buFontTx/>
              <a:buChar char="–"/>
            </a:pPr>
            <a:r>
              <a:rPr lang="zh-CN" altLang="en-US" sz="2800" b="1" dirty="0">
                <a:latin typeface="华文宋体" panose="02010600040101010101" pitchFamily="2" charset="-122"/>
                <a:ea typeface="华文宋体" panose="02010600040101010101" pitchFamily="2" charset="-122"/>
                <a:cs typeface="Times New Roman" panose="02020603050405020304" pitchFamily="18" charset="0"/>
              </a:rPr>
              <a:t>为了在将来的某个日期达到某一目标金额，我们现在应该投入的资金金额是多少？</a:t>
            </a:r>
            <a:endParaRPr lang="en-US" altLang="zh-CN" sz="2800" b="1" dirty="0">
              <a:latin typeface="华文宋体" panose="02010600040101010101" pitchFamily="2" charset="-122"/>
              <a:ea typeface="华文宋体" panose="02010600040101010101" pitchFamily="2" charset="-122"/>
              <a:cs typeface="Times New Roman" panose="02020603050405020304" pitchFamily="18" charset="0"/>
            </a:endParaRPr>
          </a:p>
          <a:p>
            <a:pPr lvl="1">
              <a:lnSpc>
                <a:spcPct val="125000"/>
              </a:lnSpc>
              <a:spcBef>
                <a:spcPct val="40000"/>
              </a:spcBef>
              <a:buSzTx/>
            </a:pPr>
            <a:r>
              <a:rPr lang="zh-CN" altLang="en-US" b="1" dirty="0">
                <a:latin typeface="华文宋体" panose="02010600040101010101" pitchFamily="2" charset="-122"/>
                <a:ea typeface="华文宋体" panose="02010600040101010101" pitchFamily="2" charset="-122"/>
                <a:cs typeface="Times New Roman" panose="02020603050405020304" pitchFamily="18" charset="0"/>
              </a:rPr>
              <a:t>现值概念</a:t>
            </a:r>
          </a:p>
          <a:p>
            <a:pPr lvl="1">
              <a:lnSpc>
                <a:spcPct val="125000"/>
              </a:lnSpc>
              <a:spcBef>
                <a:spcPct val="40000"/>
              </a:spcBef>
              <a:buSzTx/>
            </a:pPr>
            <a:r>
              <a:rPr lang="zh-CN" altLang="en-US" b="1" dirty="0">
                <a:latin typeface="华文宋体" panose="02010600040101010101" pitchFamily="2" charset="-122"/>
                <a:ea typeface="华文宋体" panose="02010600040101010101" pitchFamily="2" charset="-122"/>
                <a:cs typeface="Times New Roman" panose="02020603050405020304" pitchFamily="18" charset="0"/>
              </a:rPr>
              <a:t>折现概念</a:t>
            </a:r>
          </a:p>
          <a:p>
            <a:pPr lvl="1">
              <a:lnSpc>
                <a:spcPct val="125000"/>
              </a:lnSpc>
              <a:spcBef>
                <a:spcPct val="40000"/>
              </a:spcBef>
              <a:buSzTx/>
            </a:pPr>
            <a:r>
              <a:rPr lang="zh-CN" altLang="en-US" b="1" dirty="0">
                <a:latin typeface="华文宋体" panose="02010600040101010101" pitchFamily="2" charset="-122"/>
                <a:ea typeface="华文宋体" panose="02010600040101010101" pitchFamily="2" charset="-122"/>
                <a:cs typeface="Times New Roman" panose="02020603050405020304" pitchFamily="18" charset="0"/>
              </a:rPr>
              <a:t>折现现金流分析（</a:t>
            </a:r>
            <a:r>
              <a:rPr lang="en-US" altLang="zh-CN" b="1" dirty="0">
                <a:latin typeface="华文宋体" panose="02010600040101010101" pitchFamily="2" charset="-122"/>
                <a:ea typeface="华文宋体" panose="02010600040101010101" pitchFamily="2" charset="-122"/>
                <a:cs typeface="Times New Roman" panose="02020603050405020304" pitchFamily="18" charset="0"/>
              </a:rPr>
              <a:t>DCF</a:t>
            </a:r>
            <a:r>
              <a:rPr lang="zh-CN" altLang="en-US" b="1" dirty="0">
                <a:latin typeface="华文宋体" panose="02010600040101010101" pitchFamily="2" charset="-122"/>
                <a:ea typeface="华文宋体" panose="02010600040101010101" pitchFamily="2" charset="-122"/>
                <a:cs typeface="Times New Roman" panose="02020603050405020304" pitchFamily="18" charset="0"/>
              </a:rPr>
              <a:t>）的概念</a:t>
            </a:r>
            <a:endParaRPr lang="en-US" altLang="zh-CN" b="1" dirty="0">
              <a:latin typeface="华文宋体" panose="02010600040101010101" pitchFamily="2" charset="-122"/>
              <a:ea typeface="华文宋体" panose="02010600040101010101" pitchFamily="2" charset="-122"/>
              <a:cs typeface="Times New Roman" panose="02020603050405020304" pitchFamily="18" charset="0"/>
            </a:endParaRP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302" name="Rectangle 6">
            <a:extLst>
              <a:ext uri="{FF2B5EF4-FFF2-40B4-BE49-F238E27FC236}">
                <a16:creationId xmlns:a16="http://schemas.microsoft.com/office/drawing/2014/main" id="{5E36BA59-7D38-498E-A13E-499573BDF4A8}"/>
              </a:ext>
            </a:extLst>
          </p:cNvPr>
          <p:cNvSpPr>
            <a:spLocks noGrp="1" noChangeArrowheads="1"/>
          </p:cNvSpPr>
          <p:nvPr>
            <p:ph type="title"/>
          </p:nvPr>
        </p:nvSpPr>
        <p:spPr bwMode="auto">
          <a:xfrm>
            <a:off x="914400" y="211138"/>
            <a:ext cx="7315200" cy="828675"/>
          </a:xfrm>
          <a:ln>
            <a:miter lim="800000"/>
            <a:headEnd/>
            <a:tailEnd/>
          </a:ln>
        </p:spPr>
        <p:txBody>
          <a:bodyPr vert="horz" wrap="square" lIns="92075" tIns="46039" rIns="92075" bIns="46039" numCol="1" anchor="ctr" anchorCtr="0" compatLnSpc="1">
            <a:prstTxWarp prst="textNoShape">
              <a:avLst/>
            </a:prstTxWarp>
          </a:bodyPr>
          <a:lstStyle/>
          <a:p>
            <a:pPr>
              <a:defRPr/>
            </a:pPr>
            <a:r>
              <a:rPr lang="zh-CN" altLang="en-US" sz="3600" b="1" dirty="0">
                <a:effectLst>
                  <a:outerShdw blurRad="38100" dist="38100" dir="2700000" algn="tl">
                    <a:srgbClr val="C0C0C0"/>
                  </a:outerShdw>
                </a:effectLst>
                <a:ea typeface="楷体_GB2312" pitchFamily="49" charset="-122"/>
              </a:rPr>
              <a:t>现值、折现及</a:t>
            </a:r>
            <a:r>
              <a:rPr lang="en-US" altLang="zh-CN" sz="3600" b="1" dirty="0">
                <a:effectLst>
                  <a:outerShdw blurRad="38100" dist="38100" dir="2700000" algn="tl">
                    <a:srgbClr val="C0C0C0"/>
                  </a:outerShdw>
                </a:effectLst>
                <a:ea typeface="楷体_GB2312" pitchFamily="49" charset="-122"/>
              </a:rPr>
              <a:t>DCF</a:t>
            </a:r>
            <a:r>
              <a:rPr lang="zh-CN" altLang="en-US" sz="3600" b="1" dirty="0">
                <a:effectLst>
                  <a:outerShdw blurRad="38100" dist="38100" dir="2700000" algn="tl">
                    <a:srgbClr val="C0C0C0"/>
                  </a:outerShdw>
                </a:effectLst>
                <a:ea typeface="楷体_GB2312" pitchFamily="49" charset="-122"/>
              </a:rPr>
              <a:t>概念</a:t>
            </a:r>
          </a:p>
        </p:txBody>
      </p:sp>
      <p:sp>
        <p:nvSpPr>
          <p:cNvPr id="35843" name="Rectangle 7">
            <a:extLst>
              <a:ext uri="{FF2B5EF4-FFF2-40B4-BE49-F238E27FC236}">
                <a16:creationId xmlns:a16="http://schemas.microsoft.com/office/drawing/2014/main" id="{D7FDCA42-8BBE-4346-A49F-FFAFF9462D7C}"/>
              </a:ext>
            </a:extLst>
          </p:cNvPr>
          <p:cNvSpPr>
            <a:spLocks noChangeArrowheads="1"/>
          </p:cNvSpPr>
          <p:nvPr/>
        </p:nvSpPr>
        <p:spPr bwMode="auto">
          <a:xfrm>
            <a:off x="528638" y="973138"/>
            <a:ext cx="7696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40000"/>
              </a:spcBef>
            </a:pPr>
            <a:r>
              <a:rPr lang="zh-CN" altLang="en-US" sz="2400">
                <a:latin typeface="华文宋体" panose="02010600040101010101" pitchFamily="2" charset="-122"/>
                <a:ea typeface="华文宋体" panose="02010600040101010101" pitchFamily="2" charset="-122"/>
              </a:rPr>
              <a:t>现值：为了在未来某个日期达到目标金额，我们今天需要投入的资金金额被称为资金的现值。现值计算是终值计算的逆运算。现值概念告诉我们如何测定货币的时间价值。</a:t>
            </a:r>
            <a:endParaRPr lang="en-US" altLang="zh-CN" sz="2400">
              <a:latin typeface="华文宋体" panose="02010600040101010101" pitchFamily="2" charset="-122"/>
              <a:ea typeface="华文宋体" panose="02010600040101010101" pitchFamily="2" charset="-122"/>
            </a:endParaRPr>
          </a:p>
          <a:p>
            <a:pPr>
              <a:spcBef>
                <a:spcPct val="40000"/>
              </a:spcBef>
            </a:pPr>
            <a:r>
              <a:rPr lang="zh-CN" altLang="en-US" sz="2400">
                <a:latin typeface="华文宋体" panose="02010600040101010101" pitchFamily="2" charset="-122"/>
                <a:ea typeface="华文宋体" panose="02010600040101010101" pitchFamily="2" charset="-122"/>
              </a:rPr>
              <a:t>折现（</a:t>
            </a:r>
            <a:r>
              <a:rPr lang="en-US" altLang="zh-CN" sz="2400">
                <a:latin typeface="华文宋体" panose="02010600040101010101" pitchFamily="2" charset="-122"/>
                <a:ea typeface="华文宋体" panose="02010600040101010101" pitchFamily="2" charset="-122"/>
              </a:rPr>
              <a:t>discounting</a:t>
            </a:r>
            <a:r>
              <a:rPr lang="zh-CN" altLang="en-US" sz="2400">
                <a:latin typeface="华文宋体" panose="02010600040101010101" pitchFamily="2" charset="-122"/>
                <a:ea typeface="华文宋体" panose="02010600040101010101" pitchFamily="2" charset="-122"/>
              </a:rPr>
              <a:t>）：指计算现值的过程，计算现值时使用的利率被称为折现率。</a:t>
            </a:r>
            <a:endParaRPr lang="en-US" altLang="zh-CN" sz="2400">
              <a:latin typeface="华文宋体" panose="02010600040101010101" pitchFamily="2" charset="-122"/>
              <a:ea typeface="华文宋体" panose="02010600040101010101" pitchFamily="2" charset="-122"/>
            </a:endParaRPr>
          </a:p>
          <a:p>
            <a:pPr>
              <a:spcBef>
                <a:spcPct val="40000"/>
              </a:spcBef>
            </a:pPr>
            <a:endParaRPr lang="zh-CN" altLang="en-US" sz="2400">
              <a:latin typeface="华文宋体" panose="02010600040101010101" pitchFamily="2" charset="-122"/>
              <a:ea typeface="华文宋体" panose="02010600040101010101" pitchFamily="2" charset="-122"/>
            </a:endParaRPr>
          </a:p>
          <a:p>
            <a:pPr>
              <a:spcBef>
                <a:spcPct val="40000"/>
              </a:spcBef>
            </a:pPr>
            <a:endParaRPr lang="en-US" altLang="zh-CN" sz="2400">
              <a:latin typeface="华文宋体" panose="02010600040101010101" pitchFamily="2" charset="-122"/>
              <a:ea typeface="华文宋体" panose="02010600040101010101" pitchFamily="2" charset="-122"/>
            </a:endParaRPr>
          </a:p>
          <a:p>
            <a:pPr>
              <a:spcBef>
                <a:spcPct val="40000"/>
              </a:spcBef>
            </a:pPr>
            <a:endParaRPr lang="en-US" altLang="zh-CN" sz="2400">
              <a:latin typeface="华文宋体" panose="02010600040101010101" pitchFamily="2" charset="-122"/>
              <a:ea typeface="华文宋体" panose="02010600040101010101" pitchFamily="2" charset="-122"/>
            </a:endParaRPr>
          </a:p>
        </p:txBody>
      </p:sp>
      <p:grpSp>
        <p:nvGrpSpPr>
          <p:cNvPr id="35844" name="Group 20">
            <a:extLst>
              <a:ext uri="{FF2B5EF4-FFF2-40B4-BE49-F238E27FC236}">
                <a16:creationId xmlns:a16="http://schemas.microsoft.com/office/drawing/2014/main" id="{C38E3FB5-B65F-46D3-9ED8-AFD096AB4F04}"/>
              </a:ext>
            </a:extLst>
          </p:cNvPr>
          <p:cNvGrpSpPr>
            <a:grpSpLocks/>
          </p:cNvGrpSpPr>
          <p:nvPr/>
        </p:nvGrpSpPr>
        <p:grpSpPr bwMode="auto">
          <a:xfrm>
            <a:off x="3990975" y="3824288"/>
            <a:ext cx="2592388" cy="2578100"/>
            <a:chOff x="1973" y="2279"/>
            <a:chExt cx="1633" cy="1624"/>
          </a:xfrm>
        </p:grpSpPr>
        <p:graphicFrame>
          <p:nvGraphicFramePr>
            <p:cNvPr id="35857" name="Object 8">
              <a:extLst>
                <a:ext uri="{FF2B5EF4-FFF2-40B4-BE49-F238E27FC236}">
                  <a16:creationId xmlns:a16="http://schemas.microsoft.com/office/drawing/2014/main" id="{CC0A02FE-66F3-4B56-9D93-9E0DC8FF51FC}"/>
                </a:ext>
              </a:extLst>
            </p:cNvPr>
            <p:cNvGraphicFramePr>
              <a:graphicFrameLocks noChangeAspect="1"/>
            </p:cNvGraphicFramePr>
            <p:nvPr/>
          </p:nvGraphicFramePr>
          <p:xfrm>
            <a:off x="1973" y="2279"/>
            <a:ext cx="1633" cy="380"/>
          </p:xfrm>
          <a:graphic>
            <a:graphicData uri="http://schemas.openxmlformats.org/presentationml/2006/ole">
              <mc:AlternateContent xmlns:mc="http://schemas.openxmlformats.org/markup-compatibility/2006">
                <mc:Choice xmlns:v="urn:schemas-microsoft-com:vml" Requires="v">
                  <p:oleObj name="Equation" r:id="rId2" imgW="0" imgH="0" progId="Equation.DSMT4">
                    <p:embed/>
                  </p:oleObj>
                </mc:Choice>
                <mc:Fallback>
                  <p:oleObj name="Equation" r:id="rId2" imgW="0" imgH="0" progId="Equation.DSMT4">
                    <p:embed/>
                    <p:pic>
                      <p:nvPicPr>
                        <p:cNvPr id="0" name="Object 8"/>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973" y="2279"/>
                          <a:ext cx="1633" cy="38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8" name="Object 9">
              <a:extLst>
                <a:ext uri="{FF2B5EF4-FFF2-40B4-BE49-F238E27FC236}">
                  <a16:creationId xmlns:a16="http://schemas.microsoft.com/office/drawing/2014/main" id="{6D94305D-F184-4551-A950-FC821389ABB4}"/>
                </a:ext>
              </a:extLst>
            </p:cNvPr>
            <p:cNvGraphicFramePr>
              <a:graphicFrameLocks noChangeAspect="1"/>
            </p:cNvGraphicFramePr>
            <p:nvPr/>
          </p:nvGraphicFramePr>
          <p:xfrm>
            <a:off x="2239" y="3249"/>
            <a:ext cx="1095" cy="654"/>
          </p:xfrm>
          <a:graphic>
            <a:graphicData uri="http://schemas.openxmlformats.org/presentationml/2006/ole">
              <mc:AlternateContent xmlns:mc="http://schemas.openxmlformats.org/markup-compatibility/2006">
                <mc:Choice xmlns:v="urn:schemas-microsoft-com:vml" Requires="v">
                  <p:oleObj name="Equation" r:id="rId3" imgW="0" imgH="0" progId="Equation.DSMT4">
                    <p:embed/>
                  </p:oleObj>
                </mc:Choice>
                <mc:Fallback>
                  <p:oleObj name="Equation" r:id="rId3" imgW="0" imgH="0" progId="Equation.DSMT4">
                    <p:embed/>
                    <p:pic>
                      <p:nvPicPr>
                        <p:cNvPr id="0" name="Object 9"/>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39" y="3249"/>
                          <a:ext cx="1095" cy="654"/>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9" name="AutoShape 19">
              <a:extLst>
                <a:ext uri="{FF2B5EF4-FFF2-40B4-BE49-F238E27FC236}">
                  <a16:creationId xmlns:a16="http://schemas.microsoft.com/office/drawing/2014/main" id="{C45A20E0-5778-4156-B14D-987480B19E57}"/>
                </a:ext>
              </a:extLst>
            </p:cNvPr>
            <p:cNvSpPr>
              <a:spLocks noChangeArrowheads="1"/>
            </p:cNvSpPr>
            <p:nvPr/>
          </p:nvSpPr>
          <p:spPr bwMode="auto">
            <a:xfrm>
              <a:off x="2653" y="2704"/>
              <a:ext cx="272" cy="413"/>
            </a:xfrm>
            <a:prstGeom prst="downArrow">
              <a:avLst>
                <a:gd name="adj1" fmla="val 50000"/>
                <a:gd name="adj2" fmla="val 50001"/>
              </a:avLst>
            </a:prstGeom>
            <a:solidFill>
              <a:schemeClr val="accent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grpSp>
      <p:sp>
        <p:nvSpPr>
          <p:cNvPr id="35845" name="Rectangle 21">
            <a:extLst>
              <a:ext uri="{FF2B5EF4-FFF2-40B4-BE49-F238E27FC236}">
                <a16:creationId xmlns:a16="http://schemas.microsoft.com/office/drawing/2014/main" id="{D24C29E1-1717-4122-A750-8627DA79E6CF}"/>
              </a:ext>
            </a:extLst>
          </p:cNvPr>
          <p:cNvSpPr>
            <a:spLocks noChangeArrowheads="1"/>
          </p:cNvSpPr>
          <p:nvPr/>
        </p:nvSpPr>
        <p:spPr bwMode="auto">
          <a:xfrm>
            <a:off x="4062413" y="3881438"/>
            <a:ext cx="576262" cy="433387"/>
          </a:xfrm>
          <a:prstGeom prst="rect">
            <a:avLst/>
          </a:prstGeom>
          <a:noFill/>
          <a:ln w="3810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35846" name="Text Box 22">
            <a:extLst>
              <a:ext uri="{FF2B5EF4-FFF2-40B4-BE49-F238E27FC236}">
                <a16:creationId xmlns:a16="http://schemas.microsoft.com/office/drawing/2014/main" id="{75259A28-8B70-4AEA-96C5-0C0CAC64F80C}"/>
              </a:ext>
            </a:extLst>
          </p:cNvPr>
          <p:cNvSpPr txBox="1">
            <a:spLocks noChangeArrowheads="1"/>
          </p:cNvSpPr>
          <p:nvPr/>
        </p:nvSpPr>
        <p:spPr bwMode="auto">
          <a:xfrm>
            <a:off x="1887538" y="3611563"/>
            <a:ext cx="16113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en-US" altLang="zh-CN" sz="2000" b="1">
                <a:solidFill>
                  <a:srgbClr val="FF0000"/>
                </a:solidFill>
                <a:latin typeface="Times New Roman" panose="02020603050405020304" pitchFamily="18" charset="0"/>
                <a:ea typeface="黑体" panose="02010609060101010101" pitchFamily="49" charset="-122"/>
              </a:rPr>
              <a:t>Future Value</a:t>
            </a:r>
          </a:p>
          <a:p>
            <a:pPr algn="ctr">
              <a:spcBef>
                <a:spcPct val="0"/>
              </a:spcBef>
              <a:buClrTx/>
              <a:buSzTx/>
              <a:buFontTx/>
              <a:buNone/>
            </a:pPr>
            <a:r>
              <a:rPr lang="zh-CN" altLang="en-US" sz="2000" b="1">
                <a:solidFill>
                  <a:srgbClr val="FF0000"/>
                </a:solidFill>
                <a:latin typeface="黑体" panose="02010609060101010101" pitchFamily="49" charset="-122"/>
                <a:ea typeface="黑体" panose="02010609060101010101" pitchFamily="49" charset="-122"/>
              </a:rPr>
              <a:t>终值</a:t>
            </a:r>
          </a:p>
        </p:txBody>
      </p:sp>
      <p:cxnSp>
        <p:nvCxnSpPr>
          <p:cNvPr id="35847" name="AutoShape 23">
            <a:extLst>
              <a:ext uri="{FF2B5EF4-FFF2-40B4-BE49-F238E27FC236}">
                <a16:creationId xmlns:a16="http://schemas.microsoft.com/office/drawing/2014/main" id="{B0BE3C4C-2D37-43B1-B9D8-58A4740E0E56}"/>
              </a:ext>
            </a:extLst>
          </p:cNvPr>
          <p:cNvCxnSpPr>
            <a:cxnSpLocks noChangeShapeType="1"/>
            <a:stCxn id="35846" idx="3"/>
            <a:endCxn id="35845" idx="1"/>
          </p:cNvCxnSpPr>
          <p:nvPr/>
        </p:nvCxnSpPr>
        <p:spPr bwMode="auto">
          <a:xfrm>
            <a:off x="3498850" y="3965575"/>
            <a:ext cx="563563" cy="133350"/>
          </a:xfrm>
          <a:prstGeom prst="bentConnector3">
            <a:avLst>
              <a:gd name="adj1" fmla="val 50000"/>
            </a:avLst>
          </a:prstGeom>
          <a:noFill/>
          <a:ln w="38100">
            <a:solidFill>
              <a:srgbClr val="FF0000"/>
            </a:solidFill>
            <a:miter lim="800000"/>
            <a:headEnd/>
            <a:tailEnd/>
          </a:ln>
          <a:extLst>
            <a:ext uri="{909E8E84-426E-40DD-AFC4-6F175D3DCCD1}">
              <a14:hiddenFill xmlns:a14="http://schemas.microsoft.com/office/drawing/2010/main">
                <a:noFill/>
              </a14:hiddenFill>
            </a:ext>
          </a:extLst>
        </p:spPr>
      </p:cxnSp>
      <p:sp>
        <p:nvSpPr>
          <p:cNvPr id="35848" name="Rectangle 24">
            <a:extLst>
              <a:ext uri="{FF2B5EF4-FFF2-40B4-BE49-F238E27FC236}">
                <a16:creationId xmlns:a16="http://schemas.microsoft.com/office/drawing/2014/main" id="{85F708D6-FD90-4148-92B2-0DEC089F8D6D}"/>
              </a:ext>
            </a:extLst>
          </p:cNvPr>
          <p:cNvSpPr>
            <a:spLocks noChangeArrowheads="1"/>
          </p:cNvSpPr>
          <p:nvPr/>
        </p:nvSpPr>
        <p:spPr bwMode="auto">
          <a:xfrm>
            <a:off x="4854575" y="3881438"/>
            <a:ext cx="576263" cy="433387"/>
          </a:xfrm>
          <a:prstGeom prst="rect">
            <a:avLst/>
          </a:prstGeom>
          <a:noFill/>
          <a:ln w="3810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35849" name="Text Box 25">
            <a:extLst>
              <a:ext uri="{FF2B5EF4-FFF2-40B4-BE49-F238E27FC236}">
                <a16:creationId xmlns:a16="http://schemas.microsoft.com/office/drawing/2014/main" id="{E62B1FF8-92D1-4934-9863-30E4D33EB8F3}"/>
              </a:ext>
            </a:extLst>
          </p:cNvPr>
          <p:cNvSpPr txBox="1">
            <a:spLocks noChangeArrowheads="1"/>
          </p:cNvSpPr>
          <p:nvPr/>
        </p:nvSpPr>
        <p:spPr bwMode="auto">
          <a:xfrm>
            <a:off x="7383463" y="2873375"/>
            <a:ext cx="16843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en-US" altLang="zh-CN" sz="2000" b="1">
                <a:solidFill>
                  <a:srgbClr val="FF0000"/>
                </a:solidFill>
                <a:latin typeface="Times New Roman" panose="02020603050405020304" pitchFamily="18" charset="0"/>
                <a:ea typeface="黑体" panose="02010609060101010101" pitchFamily="49" charset="-122"/>
              </a:rPr>
              <a:t>Present Value</a:t>
            </a:r>
          </a:p>
          <a:p>
            <a:pPr algn="ctr">
              <a:spcBef>
                <a:spcPct val="0"/>
              </a:spcBef>
              <a:buClrTx/>
              <a:buSzTx/>
              <a:buFontTx/>
              <a:buNone/>
            </a:pPr>
            <a:r>
              <a:rPr lang="zh-CN" altLang="en-US" sz="2000" b="1">
                <a:solidFill>
                  <a:srgbClr val="FF0000"/>
                </a:solidFill>
                <a:latin typeface="黑体" panose="02010609060101010101" pitchFamily="49" charset="-122"/>
                <a:ea typeface="黑体" panose="02010609060101010101" pitchFamily="49" charset="-122"/>
              </a:rPr>
              <a:t>现值</a:t>
            </a:r>
          </a:p>
        </p:txBody>
      </p:sp>
      <p:cxnSp>
        <p:nvCxnSpPr>
          <p:cNvPr id="35850" name="AutoShape 26">
            <a:extLst>
              <a:ext uri="{FF2B5EF4-FFF2-40B4-BE49-F238E27FC236}">
                <a16:creationId xmlns:a16="http://schemas.microsoft.com/office/drawing/2014/main" id="{826787FE-C566-4E5B-85AF-C5CDDD6DFB34}"/>
              </a:ext>
            </a:extLst>
          </p:cNvPr>
          <p:cNvCxnSpPr>
            <a:cxnSpLocks noChangeShapeType="1"/>
            <a:stCxn id="35848" idx="0"/>
            <a:endCxn id="35849" idx="2"/>
          </p:cNvCxnSpPr>
          <p:nvPr/>
        </p:nvCxnSpPr>
        <p:spPr bwMode="auto">
          <a:xfrm rot="5400000" flipH="1" flipV="1">
            <a:off x="6534944" y="2189956"/>
            <a:ext cx="300038" cy="3082925"/>
          </a:xfrm>
          <a:prstGeom prst="bentConnector3">
            <a:avLst>
              <a:gd name="adj1" fmla="val 50000"/>
            </a:avLst>
          </a:prstGeom>
          <a:noFill/>
          <a:ln w="38100">
            <a:solidFill>
              <a:srgbClr val="FF0000"/>
            </a:solidFill>
            <a:miter lim="800000"/>
            <a:headEnd/>
            <a:tailEnd/>
          </a:ln>
          <a:extLst>
            <a:ext uri="{909E8E84-426E-40DD-AFC4-6F175D3DCCD1}">
              <a14:hiddenFill xmlns:a14="http://schemas.microsoft.com/office/drawing/2010/main">
                <a:noFill/>
              </a14:hiddenFill>
            </a:ext>
          </a:extLst>
        </p:spPr>
      </p:cxnSp>
      <p:sp>
        <p:nvSpPr>
          <p:cNvPr id="35851" name="Text Box 27">
            <a:extLst>
              <a:ext uri="{FF2B5EF4-FFF2-40B4-BE49-F238E27FC236}">
                <a16:creationId xmlns:a16="http://schemas.microsoft.com/office/drawing/2014/main" id="{F01001AF-156E-435A-BA24-6A0C9EB67D28}"/>
              </a:ext>
            </a:extLst>
          </p:cNvPr>
          <p:cNvSpPr txBox="1">
            <a:spLocks noChangeArrowheads="1"/>
          </p:cNvSpPr>
          <p:nvPr/>
        </p:nvSpPr>
        <p:spPr bwMode="auto">
          <a:xfrm>
            <a:off x="6183313" y="4684713"/>
            <a:ext cx="207168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en-US" altLang="zh-CN" sz="2000" b="1">
                <a:solidFill>
                  <a:srgbClr val="FF0000"/>
                </a:solidFill>
                <a:latin typeface="Times New Roman" panose="02020603050405020304" pitchFamily="18" charset="0"/>
                <a:ea typeface="黑体" panose="02010609060101010101" pitchFamily="49" charset="-122"/>
              </a:rPr>
              <a:t>Discounting Rate</a:t>
            </a:r>
          </a:p>
          <a:p>
            <a:pPr algn="ctr">
              <a:spcBef>
                <a:spcPct val="0"/>
              </a:spcBef>
              <a:buClrTx/>
              <a:buSzTx/>
              <a:buFontTx/>
              <a:buNone/>
            </a:pPr>
            <a:r>
              <a:rPr lang="zh-CN" altLang="en-US" sz="2000" b="1">
                <a:solidFill>
                  <a:srgbClr val="FF0000"/>
                </a:solidFill>
                <a:latin typeface="黑体" panose="02010609060101010101" pitchFamily="49" charset="-122"/>
                <a:ea typeface="黑体" panose="02010609060101010101" pitchFamily="49" charset="-122"/>
              </a:rPr>
              <a:t>折现率</a:t>
            </a:r>
          </a:p>
        </p:txBody>
      </p:sp>
      <p:sp>
        <p:nvSpPr>
          <p:cNvPr id="35852" name="Rectangle 28">
            <a:extLst>
              <a:ext uri="{FF2B5EF4-FFF2-40B4-BE49-F238E27FC236}">
                <a16:creationId xmlns:a16="http://schemas.microsoft.com/office/drawing/2014/main" id="{8AC69AEC-BCFF-4B4E-9456-4CE48088BB1B}"/>
              </a:ext>
            </a:extLst>
          </p:cNvPr>
          <p:cNvSpPr>
            <a:spLocks noChangeArrowheads="1"/>
          </p:cNvSpPr>
          <p:nvPr/>
        </p:nvSpPr>
        <p:spPr bwMode="auto">
          <a:xfrm>
            <a:off x="6135688" y="3881438"/>
            <a:ext cx="447675" cy="433387"/>
          </a:xfrm>
          <a:prstGeom prst="rect">
            <a:avLst/>
          </a:prstGeom>
          <a:noFill/>
          <a:ln w="3810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cxnSp>
        <p:nvCxnSpPr>
          <p:cNvPr id="35853" name="AutoShape 29">
            <a:extLst>
              <a:ext uri="{FF2B5EF4-FFF2-40B4-BE49-F238E27FC236}">
                <a16:creationId xmlns:a16="http://schemas.microsoft.com/office/drawing/2014/main" id="{218A5A7A-63CF-4827-A7B0-71EF9197A6AB}"/>
              </a:ext>
            </a:extLst>
          </p:cNvPr>
          <p:cNvCxnSpPr>
            <a:cxnSpLocks noChangeShapeType="1"/>
          </p:cNvCxnSpPr>
          <p:nvPr/>
        </p:nvCxnSpPr>
        <p:spPr bwMode="auto">
          <a:xfrm rot="16200000" flipH="1">
            <a:off x="5807869" y="4585494"/>
            <a:ext cx="655638" cy="114300"/>
          </a:xfrm>
          <a:prstGeom prst="bentConnector2">
            <a:avLst/>
          </a:prstGeom>
          <a:noFill/>
          <a:ln w="38100">
            <a:solidFill>
              <a:srgbClr val="FF0000"/>
            </a:solidFill>
            <a:miter lim="800000"/>
            <a:headEnd/>
            <a:tailEnd/>
          </a:ln>
          <a:extLst>
            <a:ext uri="{909E8E84-426E-40DD-AFC4-6F175D3DCCD1}">
              <a14:hiddenFill xmlns:a14="http://schemas.microsoft.com/office/drawing/2010/main">
                <a:noFill/>
              </a14:hiddenFill>
            </a:ext>
          </a:extLst>
        </p:spPr>
      </p:cxnSp>
      <p:graphicFrame>
        <p:nvGraphicFramePr>
          <p:cNvPr id="35854" name="对象 1">
            <a:extLst>
              <a:ext uri="{FF2B5EF4-FFF2-40B4-BE49-F238E27FC236}">
                <a16:creationId xmlns:a16="http://schemas.microsoft.com/office/drawing/2014/main" id="{10DB90ED-3B11-493F-94AB-12ED78C66785}"/>
              </a:ext>
            </a:extLst>
          </p:cNvPr>
          <p:cNvGraphicFramePr>
            <a:graphicFrameLocks noChangeAspect="1"/>
          </p:cNvGraphicFramePr>
          <p:nvPr/>
        </p:nvGraphicFramePr>
        <p:xfrm>
          <a:off x="4067175" y="3862388"/>
          <a:ext cx="2516188" cy="469900"/>
        </p:xfrm>
        <a:graphic>
          <a:graphicData uri="http://schemas.openxmlformats.org/presentationml/2006/ole">
            <mc:AlternateContent xmlns:mc="http://schemas.openxmlformats.org/markup-compatibility/2006">
              <mc:Choice xmlns:v="urn:schemas-microsoft-com:vml" Requires="v">
                <p:oleObj name="Equation" r:id="rId4" imgW="1117600" imgH="228600" progId="Equation.DSMT4">
                  <p:embed/>
                </p:oleObj>
              </mc:Choice>
              <mc:Fallback>
                <p:oleObj name="Equation" r:id="rId4" imgW="1117600" imgH="228600" progId="Equation.DSMT4">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7175" y="3862388"/>
                        <a:ext cx="2516188" cy="4699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55" name="对象 3">
            <a:extLst>
              <a:ext uri="{FF2B5EF4-FFF2-40B4-BE49-F238E27FC236}">
                <a16:creationId xmlns:a16="http://schemas.microsoft.com/office/drawing/2014/main" id="{9FC8BDD5-0669-473E-9568-1CCB3A80F551}"/>
              </a:ext>
            </a:extLst>
          </p:cNvPr>
          <p:cNvGraphicFramePr>
            <a:graphicFrameLocks noChangeAspect="1"/>
          </p:cNvGraphicFramePr>
          <p:nvPr/>
        </p:nvGraphicFramePr>
        <p:xfrm>
          <a:off x="4408488" y="5180013"/>
          <a:ext cx="1700212" cy="1016000"/>
        </p:xfrm>
        <a:graphic>
          <a:graphicData uri="http://schemas.openxmlformats.org/presentationml/2006/ole">
            <mc:AlternateContent xmlns:mc="http://schemas.openxmlformats.org/markup-compatibility/2006">
              <mc:Choice xmlns:v="urn:schemas-microsoft-com:vml" Requires="v">
                <p:oleObj name="Equation" r:id="rId6" imgW="838200" imgH="419100" progId="Equation.DSMT4">
                  <p:embed/>
                </p:oleObj>
              </mc:Choice>
              <mc:Fallback>
                <p:oleObj name="Equation" r:id="rId6" imgW="838200" imgH="419100" progId="Equation.DSMT4">
                  <p:embed/>
                  <p:pic>
                    <p:nvPicPr>
                      <p:cNvPr id="0" name="对象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8488" y="5180013"/>
                        <a:ext cx="1700212" cy="10160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6" name="文本框 21">
            <a:extLst>
              <a:ext uri="{FF2B5EF4-FFF2-40B4-BE49-F238E27FC236}">
                <a16:creationId xmlns:a16="http://schemas.microsoft.com/office/drawing/2014/main" id="{F51BFA3C-582E-4267-A2C1-888CCB204921}"/>
              </a:ext>
            </a:extLst>
          </p:cNvPr>
          <p:cNvSpPr txBox="1">
            <a:spLocks noChangeArrowheads="1"/>
          </p:cNvSpPr>
          <p:nvPr/>
        </p:nvSpPr>
        <p:spPr bwMode="auto">
          <a:xfrm>
            <a:off x="641350" y="4525963"/>
            <a:ext cx="2857500"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buFont typeface="Wingdings" panose="05000000000000000000" pitchFamily="2" charset="2"/>
              <a:buChar char="n"/>
            </a:pPr>
            <a:r>
              <a:rPr lang="zh-CN" altLang="en-US">
                <a:latin typeface="华文宋体" panose="02010600040101010101" pitchFamily="2" charset="-122"/>
                <a:ea typeface="华文宋体" panose="02010600040101010101" pitchFamily="2" charset="-122"/>
              </a:rPr>
              <a:t>折现现金流分析（</a:t>
            </a:r>
            <a:r>
              <a:rPr lang="en-US" altLang="zh-CN">
                <a:latin typeface="华文宋体" panose="02010600040101010101" pitchFamily="2" charset="-122"/>
                <a:ea typeface="华文宋体" panose="02010600040101010101" pitchFamily="2" charset="-122"/>
              </a:rPr>
              <a:t>DCF</a:t>
            </a:r>
            <a:r>
              <a:rPr lang="zh-CN" altLang="en-US">
                <a:latin typeface="华文宋体" panose="02010600040101010101" pitchFamily="2" charset="-122"/>
                <a:ea typeface="华文宋体" panose="02010600040101010101" pitchFamily="2" charset="-122"/>
              </a:rPr>
              <a:t>）：计算现金流现值及相关的分析，被称为</a:t>
            </a:r>
            <a:r>
              <a:rPr lang="en-US" altLang="zh-CN">
                <a:latin typeface="华文宋体" panose="02010600040101010101" pitchFamily="2" charset="-122"/>
                <a:ea typeface="华文宋体" panose="02010600040101010101" pitchFamily="2" charset="-122"/>
              </a:rPr>
              <a:t>DCF</a:t>
            </a:r>
            <a:r>
              <a:rPr lang="zh-CN" altLang="en-US">
                <a:latin typeface="华文宋体" panose="02010600040101010101" pitchFamily="2" charset="-122"/>
                <a:ea typeface="华文宋体" panose="02010600040101010101" pitchFamily="2" charset="-122"/>
              </a:rPr>
              <a:t>分析。</a:t>
            </a: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EF48015-5808-468A-B146-8E1D2C36A87A}"/>
              </a:ext>
            </a:extLst>
          </p:cNvPr>
          <p:cNvSpPr>
            <a:spLocks noGrp="1" noChangeArrowheads="1"/>
          </p:cNvSpPr>
          <p:nvPr>
            <p:ph type="title" idx="4294967295"/>
          </p:nvPr>
        </p:nvSpPr>
        <p:spPr bwMode="auto">
          <a:xfrm>
            <a:off x="685800" y="609600"/>
            <a:ext cx="77724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lstStyle/>
          <a:p>
            <a:r>
              <a:rPr lang="zh-CN" altLang="en-US" sz="4000">
                <a:ea typeface="宋体" panose="02010600030101010101" pitchFamily="2" charset="-122"/>
              </a:rPr>
              <a:t>举例：单笔现金流的现值</a:t>
            </a:r>
            <a:endParaRPr lang="en-US" altLang="zh-CN" sz="4000">
              <a:ea typeface="宋体" panose="02010600030101010101" pitchFamily="2" charset="-122"/>
            </a:endParaRPr>
          </a:p>
        </p:txBody>
      </p:sp>
      <p:sp>
        <p:nvSpPr>
          <p:cNvPr id="36867" name="Rectangle 3">
            <a:extLst>
              <a:ext uri="{FF2B5EF4-FFF2-40B4-BE49-F238E27FC236}">
                <a16:creationId xmlns:a16="http://schemas.microsoft.com/office/drawing/2014/main" id="{C9B8D0EB-08AA-42F5-8805-118067E37BD9}"/>
              </a:ext>
            </a:extLst>
          </p:cNvPr>
          <p:cNvSpPr>
            <a:spLocks noGrp="1" noChangeArrowheads="1"/>
          </p:cNvSpPr>
          <p:nvPr>
            <p:ph type="body" sz="half" idx="4294967295"/>
          </p:nvPr>
        </p:nvSpPr>
        <p:spPr>
          <a:xfrm>
            <a:off x="534193" y="1760240"/>
            <a:ext cx="8075613" cy="4137025"/>
          </a:xfrm>
        </p:spPr>
        <p:txBody>
          <a:bodyPr lIns="92075" tIns="46039" rIns="92075" bIns="46039"/>
          <a:lstStyle/>
          <a:p>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假设</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年后你需要</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1000</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元钱，你有一个投资账户，该账户每年可以赚取</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的利息。问题：现在你需要投入多少钱？</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26628" name="Object 4">
            <a:extLst>
              <a:ext uri="{FF2B5EF4-FFF2-40B4-BE49-F238E27FC236}">
                <a16:creationId xmlns:a16="http://schemas.microsoft.com/office/drawing/2014/main" id="{2A51202B-1028-4BF5-AFB6-46D2336DA94B}"/>
              </a:ext>
            </a:extLst>
          </p:cNvPr>
          <p:cNvGraphicFramePr>
            <a:graphicFrameLocks/>
          </p:cNvGraphicFramePr>
          <p:nvPr>
            <p:extLst>
              <p:ext uri="{D42A27DB-BD31-4B8C-83A1-F6EECF244321}">
                <p14:modId xmlns:p14="http://schemas.microsoft.com/office/powerpoint/2010/main" val="2460053945"/>
              </p:ext>
            </p:extLst>
          </p:nvPr>
        </p:nvGraphicFramePr>
        <p:xfrm>
          <a:off x="1403648" y="3429001"/>
          <a:ext cx="6643390" cy="1065212"/>
        </p:xfrm>
        <a:graphic>
          <a:graphicData uri="http://schemas.openxmlformats.org/presentationml/2006/ole">
            <mc:AlternateContent xmlns:mc="http://schemas.openxmlformats.org/markup-compatibility/2006">
              <mc:Choice xmlns:v="urn:schemas-microsoft-com:vml" Requires="v">
                <p:oleObj name="Equation" r:id="rId3" imgW="2400120" imgH="419040" progId="Equation.DSMT4">
                  <p:embed/>
                </p:oleObj>
              </mc:Choice>
              <mc:Fallback>
                <p:oleObj name="Equation" r:id="rId3" imgW="2400120" imgH="419040" progId="Equation.DSMT4">
                  <p:embed/>
                  <p:pic>
                    <p:nvPicPr>
                      <p:cNvPr id="0" name="Object 4"/>
                      <p:cNvPicPr>
                        <a:picLocks noChangeArrowheads="1"/>
                      </p:cNvPicPr>
                      <p:nvPr/>
                    </p:nvPicPr>
                    <p:blipFill>
                      <a:blip r:embed="rId4"/>
                      <a:srcRect/>
                      <a:stretch>
                        <a:fillRect/>
                      </a:stretch>
                    </p:blipFill>
                    <p:spPr bwMode="auto">
                      <a:xfrm>
                        <a:off x="1403648" y="3429001"/>
                        <a:ext cx="6643390" cy="1065212"/>
                      </a:xfrm>
                      <a:prstGeom prst="rect">
                        <a:avLst/>
                      </a:prstGeom>
                      <a:noFill/>
                      <a:ln>
                        <a:noFill/>
                      </a:ln>
                      <a:effectLst/>
                    </p:spPr>
                  </p:pic>
                </p:oleObj>
              </mc:Fallback>
            </mc:AlternateContent>
          </a:graphicData>
        </a:graphic>
      </p:graphicFrame>
      <p:sp>
        <p:nvSpPr>
          <p:cNvPr id="2" name="文本框 1">
            <a:extLst>
              <a:ext uri="{FF2B5EF4-FFF2-40B4-BE49-F238E27FC236}">
                <a16:creationId xmlns:a16="http://schemas.microsoft.com/office/drawing/2014/main" id="{0BC5F3CD-70AF-E065-97D3-C40F416772C5}"/>
              </a:ext>
            </a:extLst>
          </p:cNvPr>
          <p:cNvSpPr txBox="1"/>
          <p:nvPr/>
        </p:nvSpPr>
        <p:spPr>
          <a:xfrm>
            <a:off x="1043608" y="5085184"/>
            <a:ext cx="5242470" cy="461665"/>
          </a:xfrm>
          <a:prstGeom prst="rect">
            <a:avLst/>
          </a:prstGeom>
          <a:noFill/>
        </p:spPr>
        <p:txBody>
          <a:bodyPr wrap="square" rtlCol="0">
            <a:spAutoFit/>
          </a:bodyPr>
          <a:lstStyle/>
          <a:p>
            <a:r>
              <a:rPr lang="zh-CN" altLang="en-US" dirty="0"/>
              <a:t>注意：尝试用</a:t>
            </a:r>
            <a:r>
              <a:rPr lang="en-US" altLang="zh-CN" dirty="0"/>
              <a:t>Excel</a:t>
            </a:r>
            <a:r>
              <a:rPr lang="zh-CN" altLang="en-US" dirty="0"/>
              <a:t>的</a:t>
            </a:r>
            <a:r>
              <a:rPr lang="en-US" altLang="zh-CN" dirty="0"/>
              <a:t>PV</a:t>
            </a:r>
            <a:r>
              <a:rPr lang="zh-CN" altLang="en-US" dirty="0"/>
              <a:t>函数</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6628"/>
                                        </p:tgtEl>
                                        <p:attrNameLst>
                                          <p:attrName>style.visibility</p:attrName>
                                        </p:attrNameLst>
                                      </p:cBhvr>
                                      <p:to>
                                        <p:strVal val="visible"/>
                                      </p:to>
                                    </p:set>
                                    <p:anim calcmode="lin" valueType="num">
                                      <p:cBhvr additive="base">
                                        <p:cTn id="7" dur="500" fill="hold"/>
                                        <p:tgtEl>
                                          <p:spTgt spid="26628"/>
                                        </p:tgtEl>
                                        <p:attrNameLst>
                                          <p:attrName>ppt_x</p:attrName>
                                        </p:attrNameLst>
                                      </p:cBhvr>
                                      <p:tavLst>
                                        <p:tav tm="0">
                                          <p:val>
                                            <p:strVal val="#ppt_x"/>
                                          </p:val>
                                        </p:tav>
                                        <p:tav tm="100000">
                                          <p:val>
                                            <p:strVal val="#ppt_x"/>
                                          </p:val>
                                        </p:tav>
                                      </p:tavLst>
                                    </p:anim>
                                    <p:anim calcmode="lin" valueType="num">
                                      <p:cBhvr additive="base">
                                        <p:cTn id="8" dur="500" fill="hold"/>
                                        <p:tgtEl>
                                          <p:spTgt spid="266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F68BF-92E7-760E-43A0-46D2DB47CFC2}"/>
              </a:ext>
            </a:extLst>
          </p:cNvPr>
          <p:cNvSpPr>
            <a:spLocks noGrp="1"/>
          </p:cNvSpPr>
          <p:nvPr>
            <p:ph type="title"/>
          </p:nvPr>
        </p:nvSpPr>
        <p:spPr>
          <a:xfrm>
            <a:off x="457200" y="548680"/>
            <a:ext cx="8229600" cy="868958"/>
          </a:xfrm>
        </p:spPr>
        <p:txBody>
          <a:bodyPr/>
          <a:lstStyle/>
          <a:p>
            <a:r>
              <a:rPr lang="zh-CN" altLang="en-US" dirty="0">
                <a:latin typeface="宋体" panose="02010600030101010101" pitchFamily="2" charset="-122"/>
                <a:ea typeface="宋体" panose="02010600030101010101" pitchFamily="2" charset="-122"/>
              </a:rPr>
              <a:t>课堂练习</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1DB6DF4-87AA-DF48-3A50-162F88D4CA7B}"/>
                  </a:ext>
                </a:extLst>
              </p:cNvPr>
              <p:cNvSpPr>
                <a:spLocks noGrp="1"/>
              </p:cNvSpPr>
              <p:nvPr>
                <p:ph idx="1"/>
              </p:nvPr>
            </p:nvSpPr>
            <p:spPr>
              <a:xfrm>
                <a:off x="251520" y="1417638"/>
                <a:ext cx="8568952" cy="4114800"/>
              </a:xfrm>
            </p:spPr>
            <p:txBody>
              <a:bodyPr/>
              <a:lstStyle/>
              <a:p>
                <a:r>
                  <a:rPr lang="zh-CN" altLang="en-US" sz="2400" dirty="0">
                    <a:latin typeface="宋体" panose="02010600030101010101" pitchFamily="2" charset="-122"/>
                    <a:ea typeface="宋体" panose="02010600030101010101" pitchFamily="2" charset="-122"/>
                  </a:rPr>
                  <a:t>假设你刚读初一，预期</a:t>
                </a:r>
                <a:r>
                  <a:rPr lang="en-US" altLang="zh-CN" sz="2400" dirty="0">
                    <a:latin typeface="宋体" panose="02010600030101010101" pitchFamily="2" charset="-122"/>
                    <a:ea typeface="宋体" panose="02010600030101010101" pitchFamily="2" charset="-122"/>
                  </a:rPr>
                  <a:t>6</a:t>
                </a:r>
                <a:r>
                  <a:rPr lang="zh-CN" altLang="en-US" sz="2400" dirty="0">
                    <a:latin typeface="宋体" panose="02010600030101010101" pitchFamily="2" charset="-122"/>
                    <a:ea typeface="宋体" panose="02010600030101010101" pitchFamily="2" charset="-122"/>
                  </a:rPr>
                  <a:t>年后你大学生活学习费用为</a:t>
                </a:r>
                <a:r>
                  <a:rPr lang="en-US" altLang="zh-CN" sz="2400" dirty="0">
                    <a:latin typeface="宋体" panose="02010600030101010101" pitchFamily="2" charset="-122"/>
                    <a:ea typeface="宋体" panose="02010600030101010101" pitchFamily="2" charset="-122"/>
                  </a:rPr>
                  <a:t>10</a:t>
                </a:r>
                <a:r>
                  <a:rPr lang="zh-CN" altLang="en-US" sz="2400" dirty="0">
                    <a:latin typeface="宋体" panose="02010600030101010101" pitchFamily="2" charset="-122"/>
                    <a:ea typeface="宋体" panose="02010600030101010101" pitchFamily="2" charset="-122"/>
                  </a:rPr>
                  <a:t>万元。假设银行年利率为</a:t>
                </a:r>
                <a:r>
                  <a:rPr lang="en-US" altLang="zh-CN" sz="2400" dirty="0">
                    <a:latin typeface="宋体" panose="02010600030101010101" pitchFamily="2" charset="-122"/>
                    <a:ea typeface="宋体" panose="02010600030101010101" pitchFamily="2" charset="-122"/>
                  </a:rPr>
                  <a:t>1.75%</a:t>
                </a:r>
                <a:r>
                  <a:rPr lang="zh-CN" altLang="en-US" sz="2400" dirty="0">
                    <a:latin typeface="宋体" panose="02010600030101010101" pitchFamily="2" charset="-122"/>
                    <a:ea typeface="宋体" panose="02010600030101010101" pitchFamily="2" charset="-122"/>
                  </a:rPr>
                  <a:t>。复利计息。问题：</a:t>
                </a:r>
                <a:endParaRPr lang="en-US" altLang="zh-CN" sz="2400" dirty="0">
                  <a:latin typeface="宋体" panose="02010600030101010101" pitchFamily="2" charset="-122"/>
                  <a:ea typeface="宋体" panose="02010600030101010101" pitchFamily="2" charset="-122"/>
                </a:endParaRPr>
              </a:p>
              <a:p>
                <a:pPr lvl="1"/>
                <a:r>
                  <a:rPr lang="zh-CN" altLang="en-US" sz="2000" dirty="0">
                    <a:latin typeface="宋体" panose="02010600030101010101" pitchFamily="2" charset="-122"/>
                    <a:ea typeface="宋体" panose="02010600030101010101" pitchFamily="2" charset="-122"/>
                  </a:rPr>
                  <a:t>初一时，你父母应该在你账户上存入多少钱以达到目标？</a:t>
                </a:r>
                <a:endParaRPr lang="en-US" altLang="zh-CN" sz="2000" dirty="0">
                  <a:latin typeface="宋体" panose="02010600030101010101" pitchFamily="2" charset="-122"/>
                  <a:ea typeface="宋体" panose="02010600030101010101" pitchFamily="2" charset="-122"/>
                </a:endParaRPr>
              </a:p>
              <a:p>
                <a:pPr lvl="1"/>
                <a:r>
                  <a:rPr lang="zh-CN" altLang="en-US" sz="2000" dirty="0">
                    <a:latin typeface="宋体" panose="02010600030101010101" pitchFamily="2" charset="-122"/>
                    <a:ea typeface="宋体" panose="02010600030101010101" pitchFamily="2" charset="-122"/>
                  </a:rPr>
                  <a:t>如果银行半年付息一次，该存入多少？</a:t>
                </a:r>
                <a:endParaRPr lang="en-US" altLang="zh-CN" sz="2000" dirty="0">
                  <a:latin typeface="宋体" panose="02010600030101010101" pitchFamily="2" charset="-122"/>
                  <a:ea typeface="宋体" panose="02010600030101010101" pitchFamily="2" charset="-122"/>
                </a:endParaRPr>
              </a:p>
              <a:p>
                <a:pPr lvl="1"/>
                <a:r>
                  <a:rPr lang="zh-CN" altLang="en-US" sz="2000" dirty="0">
                    <a:latin typeface="宋体" panose="02010600030101010101" pitchFamily="2" charset="-122"/>
                    <a:ea typeface="宋体" panose="02010600030101010101" pitchFamily="2" charset="-122"/>
                  </a:rPr>
                  <a:t>连续复利情况下，又该存入多少？</a:t>
                </a:r>
                <a:endParaRPr lang="en-US" altLang="zh-CN" sz="20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答：</a:t>
                </a:r>
                <a:endParaRPr lang="en-US" altLang="zh-CN" sz="2400" dirty="0">
                  <a:latin typeface="宋体" panose="02010600030101010101" pitchFamily="2" charset="-122"/>
                  <a:ea typeface="宋体" panose="02010600030101010101" pitchFamily="2" charset="-122"/>
                </a:endParaRPr>
              </a:p>
              <a:p>
                <a:pPr lvl="1"/>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）初一时，应存入资金</a:t>
                </a:r>
                <a:r>
                  <a:rPr lang="en-US" altLang="zh-CN" sz="2000" dirty="0">
                    <a:latin typeface="宋体" panose="02010600030101010101" pitchFamily="2" charset="-122"/>
                    <a:ea typeface="宋体" panose="02010600030101010101" pitchFamily="2" charset="-122"/>
                  </a:rPr>
                  <a:t>=10/(1+1.75%)^6=9.0114</a:t>
                </a:r>
                <a:r>
                  <a:rPr lang="zh-CN" altLang="en-US" sz="2000" dirty="0">
                    <a:latin typeface="宋体" panose="02010600030101010101" pitchFamily="2" charset="-122"/>
                    <a:ea typeface="宋体" panose="02010600030101010101" pitchFamily="2" charset="-122"/>
                  </a:rPr>
                  <a:t>万元；</a:t>
                </a:r>
                <a:endParaRPr lang="en-US" altLang="zh-CN" sz="2000" dirty="0">
                  <a:latin typeface="宋体" panose="02010600030101010101" pitchFamily="2" charset="-122"/>
                  <a:ea typeface="宋体" panose="02010600030101010101" pitchFamily="2" charset="-122"/>
                </a:endParaRPr>
              </a:p>
              <a:p>
                <a:pPr lvl="1"/>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2</a:t>
                </a:r>
                <a:r>
                  <a:rPr lang="zh-CN" altLang="en-US" sz="2000" dirty="0">
                    <a:latin typeface="宋体" panose="02010600030101010101" pitchFamily="2" charset="-122"/>
                    <a:ea typeface="宋体" panose="02010600030101010101" pitchFamily="2" charset="-122"/>
                  </a:rPr>
                  <a:t>）半年付息一次，应存入资金</a:t>
                </a:r>
                <a:r>
                  <a:rPr lang="en-US" altLang="zh-CN" sz="2000" dirty="0">
                    <a:latin typeface="宋体" panose="02010600030101010101" pitchFamily="2" charset="-122"/>
                    <a:ea typeface="宋体" panose="02010600030101010101" pitchFamily="2" charset="-122"/>
                  </a:rPr>
                  <a:t>=10/(1+1.75%/2)^12=9.0074</a:t>
                </a:r>
                <a:r>
                  <a:rPr lang="zh-CN" altLang="en-US" sz="2000" dirty="0">
                    <a:latin typeface="宋体" panose="02010600030101010101" pitchFamily="2" charset="-122"/>
                    <a:ea typeface="宋体" panose="02010600030101010101" pitchFamily="2" charset="-122"/>
                  </a:rPr>
                  <a:t>万元； </a:t>
                </a:r>
                <a:endParaRPr lang="en-US" altLang="zh-CN" sz="2000" dirty="0">
                  <a:latin typeface="宋体" panose="02010600030101010101" pitchFamily="2" charset="-122"/>
                  <a:ea typeface="宋体" panose="02010600030101010101" pitchFamily="2" charset="-122"/>
                </a:endParaRPr>
              </a:p>
              <a:p>
                <a:pPr lvl="1"/>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）连续复利情况下，应存入资金</a:t>
                </a:r>
                <a:r>
                  <a:rPr lang="en-US" altLang="zh-CN" sz="2000" dirty="0">
                    <a:latin typeface="宋体" panose="02010600030101010101" pitchFamily="2" charset="-122"/>
                    <a:ea typeface="宋体" panose="02010600030101010101" pitchFamily="2" charset="-122"/>
                  </a:rPr>
                  <a:t>=10</a:t>
                </a:r>
                <a14:m>
                  <m:oMath xmlns:m="http://schemas.openxmlformats.org/officeDocument/2006/math">
                    <m:r>
                      <a:rPr lang="en-US" altLang="zh-CN" sz="2000" i="1" dirty="0" smtClean="0">
                        <a:latin typeface="Cambria Math" panose="02040503050406030204" pitchFamily="18" charset="0"/>
                      </a:rPr>
                      <m:t>/</m:t>
                    </m:r>
                    <m:sSup>
                      <m:sSupPr>
                        <m:ctrlPr>
                          <a:rPr lang="en-US" altLang="zh-CN" sz="2000" i="1" dirty="0" smtClean="0">
                            <a:latin typeface="Cambria Math" panose="02040503050406030204" pitchFamily="18" charset="0"/>
                          </a:rPr>
                        </m:ctrlPr>
                      </m:sSupPr>
                      <m:e>
                        <m:r>
                          <a:rPr lang="en-US" altLang="zh-CN" sz="2000" b="0" i="1" dirty="0" smtClean="0">
                            <a:latin typeface="Cambria Math" panose="02040503050406030204" pitchFamily="18" charset="0"/>
                          </a:rPr>
                          <m:t>𝑒</m:t>
                        </m:r>
                      </m:e>
                      <m:sup>
                        <m:r>
                          <a:rPr lang="en-US" altLang="zh-CN" sz="2000" b="0" i="1" dirty="0" smtClean="0">
                            <a:latin typeface="Cambria Math" panose="02040503050406030204" pitchFamily="18" charset="0"/>
                          </a:rPr>
                          <m:t>1.75%∗6</m:t>
                        </m:r>
                      </m:sup>
                    </m:sSup>
                  </m:oMath>
                </a14:m>
                <a:r>
                  <a:rPr lang="en-US" altLang="zh-CN" sz="2000" dirty="0">
                    <a:latin typeface="宋体" panose="02010600030101010101" pitchFamily="2" charset="-122"/>
                    <a:ea typeface="宋体" panose="02010600030101010101" pitchFamily="2" charset="-122"/>
                  </a:rPr>
                  <a:t>=9.0032</a:t>
                </a:r>
                <a:r>
                  <a:rPr lang="zh-CN" altLang="en-US" sz="2000" dirty="0">
                    <a:latin typeface="宋体" panose="02010600030101010101" pitchFamily="2" charset="-122"/>
                    <a:ea typeface="宋体" panose="02010600030101010101" pitchFamily="2" charset="-122"/>
                  </a:rPr>
                  <a:t>万元</a:t>
                </a:r>
                <a:endParaRPr lang="en-US" altLang="zh-CN" sz="2000" dirty="0">
                  <a:latin typeface="宋体" panose="02010600030101010101" pitchFamily="2" charset="-122"/>
                  <a:ea typeface="宋体" panose="02010600030101010101" pitchFamily="2" charset="-122"/>
                </a:endParaRPr>
              </a:p>
              <a:p>
                <a:endParaRPr lang="zh-CN" altLang="en-US" sz="2400"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41DB6DF4-87AA-DF48-3A50-162F88D4CA7B}"/>
                  </a:ext>
                </a:extLst>
              </p:cNvPr>
              <p:cNvSpPr>
                <a:spLocks noGrp="1" noRot="1" noChangeAspect="1" noMove="1" noResize="1" noEditPoints="1" noAdjustHandles="1" noChangeArrowheads="1" noChangeShapeType="1" noTextEdit="1"/>
              </p:cNvSpPr>
              <p:nvPr>
                <p:ph idx="1"/>
              </p:nvPr>
            </p:nvSpPr>
            <p:spPr>
              <a:xfrm>
                <a:off x="251520" y="1417638"/>
                <a:ext cx="8568952" cy="4114800"/>
              </a:xfrm>
              <a:blipFill>
                <a:blip r:embed="rId2"/>
                <a:stretch>
                  <a:fillRect l="-498" t="-1333" r="-7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15296840"/>
      </p:ext>
    </p:extLst>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6" name="Rectangle 8">
            <a:extLst>
              <a:ext uri="{FF2B5EF4-FFF2-40B4-BE49-F238E27FC236}">
                <a16:creationId xmlns:a16="http://schemas.microsoft.com/office/drawing/2014/main" id="{9A70FD15-D783-45A7-B9B7-694693C940AA}"/>
              </a:ext>
            </a:extLst>
          </p:cNvPr>
          <p:cNvSpPr>
            <a:spLocks noGrp="1" noChangeArrowheads="1"/>
          </p:cNvSpPr>
          <p:nvPr>
            <p:ph type="title"/>
          </p:nvPr>
        </p:nvSpPr>
        <p:spPr bwMode="auto">
          <a:xfrm>
            <a:off x="928688" y="785813"/>
            <a:ext cx="7315200" cy="838200"/>
          </a:xfrm>
          <a:ln>
            <a:miter lim="800000"/>
            <a:headEnd/>
            <a:tailEnd/>
          </a:ln>
        </p:spPr>
        <p:txBody>
          <a:bodyPr vert="horz" wrap="square" lIns="92075" tIns="46039" rIns="92075" bIns="46039"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金融决策</a:t>
            </a:r>
            <a:endParaRPr lang="en-US" altLang="zh-CN" sz="4000" dirty="0">
              <a:effectLst>
                <a:outerShdw blurRad="38100" dist="38100" dir="2700000" algn="tl">
                  <a:srgbClr val="C0C0C0"/>
                </a:outerShdw>
              </a:effectLst>
              <a:ea typeface="宋体" pitchFamily="2" charset="-122"/>
            </a:endParaRPr>
          </a:p>
        </p:txBody>
      </p:sp>
      <p:sp>
        <p:nvSpPr>
          <p:cNvPr id="11267" name="Rectangle 9">
            <a:extLst>
              <a:ext uri="{FF2B5EF4-FFF2-40B4-BE49-F238E27FC236}">
                <a16:creationId xmlns:a16="http://schemas.microsoft.com/office/drawing/2014/main" id="{054E1F07-5E29-4A25-8B77-6AA3608E39ED}"/>
              </a:ext>
            </a:extLst>
          </p:cNvPr>
          <p:cNvSpPr>
            <a:spLocks noChangeArrowheads="1"/>
          </p:cNvSpPr>
          <p:nvPr/>
        </p:nvSpPr>
        <p:spPr bwMode="auto">
          <a:xfrm>
            <a:off x="323850" y="1643063"/>
            <a:ext cx="8424863" cy="350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just">
              <a:lnSpc>
                <a:spcPct val="125000"/>
              </a:lnSpc>
              <a:spcBef>
                <a:spcPct val="40000"/>
              </a:spcBef>
            </a:pPr>
            <a:r>
              <a:rPr lang="zh-CN" altLang="en-US" sz="2800">
                <a:latin typeface="华文宋体" panose="02010600040101010101" pitchFamily="2" charset="-122"/>
                <a:ea typeface="华文宋体" panose="02010600040101010101" pitchFamily="2" charset="-122"/>
              </a:rPr>
              <a:t>金融决策涉及时间轴上不同时期的成本与收益。</a:t>
            </a:r>
            <a:endParaRPr lang="en-US" altLang="zh-CN" sz="2800">
              <a:latin typeface="华文宋体" panose="02010600040101010101" pitchFamily="2" charset="-122"/>
              <a:ea typeface="华文宋体" panose="02010600040101010101" pitchFamily="2" charset="-122"/>
            </a:endParaRPr>
          </a:p>
          <a:p>
            <a:pPr algn="just">
              <a:lnSpc>
                <a:spcPct val="125000"/>
              </a:lnSpc>
              <a:spcBef>
                <a:spcPct val="40000"/>
              </a:spcBef>
            </a:pPr>
            <a:r>
              <a:rPr lang="zh-CN" altLang="en-US" sz="2800">
                <a:latin typeface="华文宋体" panose="02010600040101010101" pitchFamily="2" charset="-122"/>
                <a:ea typeface="华文宋体" panose="02010600040101010101" pitchFamily="2" charset="-122"/>
              </a:rPr>
              <a:t>家庭金融决策者和企业金融决策者必须评估今天投入的钱能否在未来带来合理的预期收益，或者投入所产生的未来的钱是否值当今天的钱。</a:t>
            </a:r>
            <a:endParaRPr lang="en-US" altLang="zh-CN" sz="2800">
              <a:latin typeface="华文宋体" panose="02010600040101010101" pitchFamily="2" charset="-122"/>
              <a:ea typeface="华文宋体" panose="02010600040101010101" pitchFamily="2" charset="-122"/>
            </a:endParaRPr>
          </a:p>
          <a:p>
            <a:pPr algn="just">
              <a:lnSpc>
                <a:spcPct val="125000"/>
              </a:lnSpc>
              <a:spcBef>
                <a:spcPct val="40000"/>
              </a:spcBef>
            </a:pPr>
            <a:r>
              <a:rPr lang="zh-CN" altLang="en-US" sz="2800">
                <a:latin typeface="华文宋体" panose="02010600040101010101" pitchFamily="2" charset="-122"/>
                <a:ea typeface="华文宋体" panose="02010600040101010101" pitchFamily="2" charset="-122"/>
              </a:rPr>
              <a:t>进行这一工作需要对资金时间价值（</a:t>
            </a:r>
            <a:r>
              <a:rPr lang="en-US" altLang="zh-CN" sz="2800">
                <a:latin typeface="华文宋体" panose="02010600040101010101" pitchFamily="2" charset="-122"/>
                <a:ea typeface="华文宋体" panose="02010600040101010101" pitchFamily="2" charset="-122"/>
              </a:rPr>
              <a:t>TVM,Time Value of Money</a:t>
            </a:r>
            <a:r>
              <a:rPr lang="zh-CN" altLang="en-US" sz="2800">
                <a:latin typeface="华文宋体" panose="02010600040101010101" pitchFamily="2" charset="-122"/>
                <a:ea typeface="华文宋体" panose="02010600040101010101" pitchFamily="2" charset="-122"/>
              </a:rPr>
              <a:t>）概念和折现现金流技术（</a:t>
            </a:r>
            <a:r>
              <a:rPr lang="en-US" altLang="zh-CN" sz="2800">
                <a:latin typeface="华文宋体" panose="02010600040101010101" pitchFamily="2" charset="-122"/>
                <a:ea typeface="华文宋体" panose="02010600040101010101" pitchFamily="2" charset="-122"/>
              </a:rPr>
              <a:t>DCF</a:t>
            </a:r>
            <a:r>
              <a:rPr lang="zh-CN" altLang="en-US" sz="2800">
                <a:latin typeface="华文宋体" panose="02010600040101010101" pitchFamily="2" charset="-122"/>
                <a:ea typeface="华文宋体" panose="02010600040101010101" pitchFamily="2" charset="-122"/>
              </a:rPr>
              <a:t>）有较好的理解。</a:t>
            </a:r>
            <a:r>
              <a:rPr lang="en-US" altLang="zh-CN" sz="2800">
                <a:latin typeface="华文宋体" panose="02010600040101010101" pitchFamily="2" charset="-122"/>
                <a:ea typeface="华文宋体" panose="02010600040101010101" pitchFamily="2" charset="-122"/>
              </a:rPr>
              <a:t>  </a:t>
            </a:r>
            <a:endParaRPr lang="en-US" altLang="zh-CN" sz="2600">
              <a:latin typeface="华文宋体" panose="02010600040101010101" pitchFamily="2" charset="-122"/>
              <a:ea typeface="华文宋体" panose="0201060004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 calcmode="lin" valueType="num">
                                      <p:cBhvr additive="base">
                                        <p:cTn id="7" dur="500" fill="hold"/>
                                        <p:tgtEl>
                                          <p:spTgt spid="11267"/>
                                        </p:tgtEl>
                                        <p:attrNameLst>
                                          <p:attrName>ppt_x</p:attrName>
                                        </p:attrNameLst>
                                      </p:cBhvr>
                                      <p:tavLst>
                                        <p:tav tm="0">
                                          <p:val>
                                            <p:strVal val="#ppt_x"/>
                                          </p:val>
                                        </p:tav>
                                        <p:tav tm="100000">
                                          <p:val>
                                            <p:strVal val="#ppt_x"/>
                                          </p:val>
                                        </p:tav>
                                      </p:tavLst>
                                    </p:anim>
                                    <p:anim calcmode="lin" valueType="num">
                                      <p:cBhvr additive="base">
                                        <p:cTn id="8" dur="500" fill="hold"/>
                                        <p:tgtEl>
                                          <p:spTgt spid="112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121E5054-1F83-4EB8-8D97-E89AB3B58020}"/>
              </a:ext>
            </a:extLst>
          </p:cNvPr>
          <p:cNvSpPr>
            <a:spLocks noGrp="1" noChangeArrowheads="1"/>
          </p:cNvSpPr>
          <p:nvPr>
            <p:ph type="title"/>
          </p:nvPr>
        </p:nvSpPr>
        <p:spPr bwMode="auto">
          <a:xfrm>
            <a:off x="457200" y="47625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000">
                <a:ea typeface="宋体" panose="02010600030101010101" pitchFamily="2" charset="-122"/>
              </a:rPr>
              <a:t>投资决策规则</a:t>
            </a:r>
            <a:endParaRPr lang="en-US" altLang="zh-CN" sz="4000">
              <a:ea typeface="宋体" panose="02010600030101010101" pitchFamily="2" charset="-122"/>
            </a:endParaRPr>
          </a:p>
        </p:txBody>
      </p:sp>
      <p:sp>
        <p:nvSpPr>
          <p:cNvPr id="38915" name="Rectangle 3">
            <a:extLst>
              <a:ext uri="{FF2B5EF4-FFF2-40B4-BE49-F238E27FC236}">
                <a16:creationId xmlns:a16="http://schemas.microsoft.com/office/drawing/2014/main" id="{9799743E-B4DD-47EF-8E73-548B2DA65321}"/>
              </a:ext>
            </a:extLst>
          </p:cNvPr>
          <p:cNvSpPr>
            <a:spLocks noGrp="1" noChangeArrowheads="1"/>
          </p:cNvSpPr>
          <p:nvPr>
            <p:ph type="body" idx="1"/>
          </p:nvPr>
        </p:nvSpPr>
        <p:spPr>
          <a:xfrm>
            <a:off x="571500" y="2357438"/>
            <a:ext cx="8248650" cy="3738562"/>
          </a:xfrm>
        </p:spPr>
        <p:txBody>
          <a:bodyPr/>
          <a:lstStyle/>
          <a:p>
            <a:pPr algn="just"/>
            <a:r>
              <a:rPr lang="zh-CN" altLang="en-US">
                <a:latin typeface="Times New Roman" panose="02020603050405020304" pitchFamily="18" charset="0"/>
                <a:ea typeface="宋体" panose="02010600030101010101" pitchFamily="2" charset="-122"/>
                <a:cs typeface="Times New Roman" panose="02020603050405020304" pitchFamily="18" charset="0"/>
              </a:rPr>
              <a:t>给定方程式中的任意三个变量，我们可以计算出第四个变量，投资规则如下：</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a:r>
              <a:rPr lang="zh-CN" altLang="en-US">
                <a:latin typeface="Times New Roman" panose="02020603050405020304" pitchFamily="18" charset="0"/>
                <a:ea typeface="宋体" panose="02010600030101010101" pitchFamily="2" charset="-122"/>
                <a:cs typeface="Times New Roman" panose="02020603050405020304" pitchFamily="18" charset="0"/>
              </a:rPr>
              <a:t>净现值规则（</a:t>
            </a:r>
            <a:r>
              <a:rPr lang="en-US" altLang="zh-CN">
                <a:latin typeface="Times New Roman" panose="02020603050405020304" pitchFamily="18" charset="0"/>
                <a:ea typeface="宋体" panose="02010600030101010101" pitchFamily="2" charset="-122"/>
                <a:cs typeface="Times New Roman" panose="02020603050405020304" pitchFamily="18" charset="0"/>
              </a:rPr>
              <a:t>NPV rule</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a:r>
              <a:rPr lang="zh-CN" altLang="en-US">
                <a:latin typeface="Times New Roman" panose="02020603050405020304" pitchFamily="18" charset="0"/>
                <a:ea typeface="宋体" panose="02010600030101010101" pitchFamily="2" charset="-122"/>
                <a:cs typeface="Times New Roman" panose="02020603050405020304" pitchFamily="18" charset="0"/>
              </a:rPr>
              <a:t>终值规则（</a:t>
            </a:r>
            <a:r>
              <a:rPr lang="en-US" altLang="zh-CN">
                <a:latin typeface="Times New Roman" panose="02020603050405020304" pitchFamily="18" charset="0"/>
                <a:ea typeface="宋体" panose="02010600030101010101" pitchFamily="2" charset="-122"/>
                <a:cs typeface="Times New Roman" panose="02020603050405020304" pitchFamily="18" charset="0"/>
              </a:rPr>
              <a:t>Future value rule</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a:r>
              <a:rPr lang="zh-CN" altLang="en-US">
                <a:latin typeface="Times New Roman" panose="02020603050405020304" pitchFamily="18" charset="0"/>
                <a:ea typeface="宋体" panose="02010600030101010101" pitchFamily="2" charset="-122"/>
                <a:cs typeface="Times New Roman" panose="02020603050405020304" pitchFamily="18" charset="0"/>
              </a:rPr>
              <a:t>内部收益率规则（</a:t>
            </a:r>
            <a:r>
              <a:rPr lang="en-US" altLang="zh-CN">
                <a:latin typeface="Times New Roman" panose="02020603050405020304" pitchFamily="18" charset="0"/>
                <a:ea typeface="宋体" panose="02010600030101010101" pitchFamily="2" charset="-122"/>
                <a:cs typeface="Times New Roman" panose="02020603050405020304" pitchFamily="18" charset="0"/>
              </a:rPr>
              <a:t>IRR rule</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pPr lvl="1" algn="just"/>
            <a:r>
              <a:rPr lang="zh-CN" altLang="en-US">
                <a:latin typeface="Times New Roman" panose="02020603050405020304" pitchFamily="18" charset="0"/>
                <a:ea typeface="宋体" panose="02010600030101010101" pitchFamily="2" charset="-122"/>
                <a:cs typeface="Times New Roman" panose="02020603050405020304" pitchFamily="18" charset="0"/>
              </a:rPr>
              <a:t>投资回收期规则（</a:t>
            </a:r>
            <a:r>
              <a:rPr lang="en-US" altLang="zh-CN">
                <a:latin typeface="Times New Roman" panose="02020603050405020304" pitchFamily="18" charset="0"/>
                <a:ea typeface="宋体" panose="02010600030101010101" pitchFamily="2" charset="-122"/>
                <a:cs typeface="Times New Roman" panose="02020603050405020304" pitchFamily="18" charset="0"/>
              </a:rPr>
              <a:t>Payback period rule</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38916" name="Object 3">
            <a:extLst>
              <a:ext uri="{FF2B5EF4-FFF2-40B4-BE49-F238E27FC236}">
                <a16:creationId xmlns:a16="http://schemas.microsoft.com/office/drawing/2014/main" id="{DC098446-82A1-45B8-B9B0-F22EC17CC108}"/>
              </a:ext>
            </a:extLst>
          </p:cNvPr>
          <p:cNvGraphicFramePr>
            <a:graphicFrameLocks noChangeAspect="1"/>
          </p:cNvGraphicFramePr>
          <p:nvPr/>
        </p:nvGraphicFramePr>
        <p:xfrm>
          <a:off x="2627313" y="1484313"/>
          <a:ext cx="3455987" cy="712787"/>
        </p:xfrm>
        <a:graphic>
          <a:graphicData uri="http://schemas.openxmlformats.org/presentationml/2006/ole">
            <mc:AlternateContent xmlns:mc="http://schemas.openxmlformats.org/markup-compatibility/2006">
              <mc:Choice xmlns:v="urn:schemas-microsoft-com:vml" Requires="v">
                <p:oleObj name="Equation" r:id="rId2" imgW="1168400" imgH="241300" progId="Equation.DSMT4">
                  <p:embed/>
                </p:oleObj>
              </mc:Choice>
              <mc:Fallback>
                <p:oleObj name="Equation" r:id="rId2" imgW="1168400" imgH="2413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313" y="1484313"/>
                        <a:ext cx="3455987" cy="712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E72ABDFA-7E44-4711-96FD-03F9914F8845}"/>
              </a:ext>
            </a:extLst>
          </p:cNvPr>
          <p:cNvSpPr>
            <a:spLocks noGrp="1" noChangeArrowheads="1"/>
          </p:cNvSpPr>
          <p:nvPr>
            <p:ph type="title"/>
          </p:nvPr>
        </p:nvSpPr>
        <p:spPr bwMode="auto">
          <a:xfrm>
            <a:off x="500063" y="64293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000">
                <a:ea typeface="宋体" panose="02010600030101010101" pitchFamily="2" charset="-122"/>
              </a:rPr>
              <a:t>投资决策规则</a:t>
            </a:r>
            <a:endParaRPr lang="en-US" altLang="zh-CN" sz="4000">
              <a:ea typeface="宋体" panose="02010600030101010101" pitchFamily="2" charset="-122"/>
              <a:cs typeface="Times New Roman" panose="02020603050405020304" pitchFamily="18" charset="0"/>
            </a:endParaRPr>
          </a:p>
        </p:txBody>
      </p:sp>
      <p:sp>
        <p:nvSpPr>
          <p:cNvPr id="98307" name="Rectangle 3">
            <a:extLst>
              <a:ext uri="{FF2B5EF4-FFF2-40B4-BE49-F238E27FC236}">
                <a16:creationId xmlns:a16="http://schemas.microsoft.com/office/drawing/2014/main" id="{63B2ECB5-4C0B-4987-98A7-26F9CEDB276A}"/>
              </a:ext>
            </a:extLst>
          </p:cNvPr>
          <p:cNvSpPr>
            <a:spLocks noGrp="1" noChangeArrowheads="1"/>
          </p:cNvSpPr>
          <p:nvPr>
            <p:ph type="body" idx="1"/>
          </p:nvPr>
        </p:nvSpPr>
        <p:spPr>
          <a:xfrm>
            <a:off x="685800" y="1844675"/>
            <a:ext cx="7772400" cy="4114800"/>
          </a:xfrm>
        </p:spPr>
        <p:txBody>
          <a:bodyPr/>
          <a:lstStyle/>
          <a:p>
            <a:pPr algn="just">
              <a:lnSpc>
                <a:spcPct val="90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问题</a:t>
            </a:r>
            <a:r>
              <a:rPr lang="en-US" altLang="zh-CN">
                <a:latin typeface="Times New Roman" panose="02020603050405020304" pitchFamily="18" charset="0"/>
                <a:ea typeface="宋体" panose="02010600030101010101" pitchFamily="2" charset="-122"/>
                <a:cs typeface="Times New Roman" panose="02020603050405020304" pitchFamily="18" charset="0"/>
              </a:rPr>
              <a:t>:</a:t>
            </a:r>
          </a:p>
          <a:p>
            <a:pPr lvl="1" algn="just">
              <a:lnSpc>
                <a:spcPct val="90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一张</a:t>
            </a:r>
            <a:r>
              <a:rPr lang="en-US" altLang="zh-CN">
                <a:latin typeface="Times New Roman" panose="02020603050405020304" pitchFamily="18" charset="0"/>
                <a:ea typeface="宋体" panose="02010600030101010101" pitchFamily="2" charset="-122"/>
                <a:cs typeface="Times New Roman" panose="02020603050405020304" pitchFamily="18" charset="0"/>
              </a:rPr>
              <a:t>5</a:t>
            </a:r>
            <a:r>
              <a:rPr lang="zh-CN" altLang="en-US">
                <a:latin typeface="Times New Roman" panose="02020603050405020304" pitchFamily="18" charset="0"/>
                <a:ea typeface="宋体" panose="02010600030101010101" pitchFamily="2" charset="-122"/>
                <a:cs typeface="Times New Roman" panose="02020603050405020304" pitchFamily="18" charset="0"/>
              </a:rPr>
              <a:t>年后到期的面值为</a:t>
            </a:r>
            <a:r>
              <a:rPr lang="en-US" altLang="zh-CN">
                <a:latin typeface="Times New Roman" panose="02020603050405020304" pitchFamily="18" charset="0"/>
                <a:ea typeface="宋体" panose="02010600030101010101" pitchFamily="2" charset="-122"/>
                <a:cs typeface="Times New Roman" panose="02020603050405020304" pitchFamily="18" charset="0"/>
              </a:rPr>
              <a:t>100</a:t>
            </a:r>
            <a:r>
              <a:rPr lang="zh-CN" altLang="en-US">
                <a:latin typeface="Times New Roman" panose="02020603050405020304" pitchFamily="18" charset="0"/>
                <a:ea typeface="宋体" panose="02010600030101010101" pitchFamily="2" charset="-122"/>
                <a:cs typeface="Times New Roman" panose="02020603050405020304" pitchFamily="18" charset="0"/>
              </a:rPr>
              <a:t>元的储蓄债券，目前售价为</a:t>
            </a:r>
            <a:r>
              <a:rPr lang="en-US" altLang="zh-CN">
                <a:latin typeface="Times New Roman" panose="02020603050405020304" pitchFamily="18" charset="0"/>
                <a:ea typeface="宋体" panose="02010600030101010101" pitchFamily="2" charset="-122"/>
                <a:cs typeface="Times New Roman" panose="02020603050405020304" pitchFamily="18" charset="0"/>
              </a:rPr>
              <a:t>75</a:t>
            </a:r>
            <a:r>
              <a:rPr lang="zh-CN" altLang="en-US">
                <a:latin typeface="Times New Roman" panose="02020603050405020304" pitchFamily="18" charset="0"/>
                <a:ea typeface="宋体" panose="02010600030101010101" pitchFamily="2" charset="-122"/>
                <a:cs typeface="Times New Roman" panose="02020603050405020304" pitchFamily="18" charset="0"/>
              </a:rPr>
              <a:t>元。相同风险的银行账户的利率为</a:t>
            </a:r>
            <a:r>
              <a:rPr lang="en-US" altLang="zh-CN">
                <a:latin typeface="Times New Roman" panose="02020603050405020304" pitchFamily="18" charset="0"/>
                <a:ea typeface="宋体" panose="02010600030101010101" pitchFamily="2" charset="-122"/>
                <a:cs typeface="Times New Roman" panose="02020603050405020304" pitchFamily="18" charset="0"/>
              </a:rPr>
              <a:t>8%</a:t>
            </a:r>
            <a:r>
              <a:rPr lang="zh-CN" altLang="en-US">
                <a:latin typeface="Times New Roman" panose="02020603050405020304" pitchFamily="18" charset="0"/>
                <a:ea typeface="宋体" panose="02010600030101010101" pitchFamily="2" charset="-122"/>
                <a:cs typeface="Times New Roman" panose="02020603050405020304" pitchFamily="18" charset="0"/>
              </a:rPr>
              <a:t>，你是否应该投资该债券？</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8307">
                                            <p:txEl>
                                              <p:pRg st="0" end="0"/>
                                            </p:txEl>
                                          </p:spTgt>
                                        </p:tgtEl>
                                        <p:attrNameLst>
                                          <p:attrName>style.visibility</p:attrName>
                                        </p:attrNameLst>
                                      </p:cBhvr>
                                      <p:to>
                                        <p:strVal val="visible"/>
                                      </p:to>
                                    </p:set>
                                    <p:animEffect transition="in" filter="wipe(left)">
                                      <p:cBhvr>
                                        <p:cTn id="7" dur="500"/>
                                        <p:tgtEl>
                                          <p:spTgt spid="98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98307">
                                            <p:txEl>
                                              <p:pRg st="1" end="1"/>
                                            </p:txEl>
                                          </p:spTgt>
                                        </p:tgtEl>
                                        <p:attrNameLst>
                                          <p:attrName>style.visibility</p:attrName>
                                        </p:attrNameLst>
                                      </p:cBhvr>
                                      <p:to>
                                        <p:strVal val="visible"/>
                                      </p:to>
                                    </p:set>
                                    <p:animEffect transition="in" filter="fade">
                                      <p:cBhvr>
                                        <p:cTn id="12" dur="500"/>
                                        <p:tgtEl>
                                          <p:spTgt spid="983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4FFB3D4-30D8-4C2D-9CED-356266E69784}"/>
              </a:ext>
            </a:extLst>
          </p:cNvPr>
          <p:cNvSpPr>
            <a:spLocks noGrp="1" noChangeArrowheads="1"/>
          </p:cNvSpPr>
          <p:nvPr>
            <p:ph type="title"/>
          </p:nvPr>
        </p:nvSpPr>
        <p:spPr bwMode="auto">
          <a:xfrm>
            <a:off x="438150" y="560388"/>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600" dirty="0">
                <a:ea typeface="宋体" panose="02010600030101010101" pitchFamily="2" charset="-122"/>
                <a:cs typeface="Times New Roman" panose="02020603050405020304" pitchFamily="18" charset="0"/>
              </a:rPr>
              <a:t>基于终值规则的投资决策</a:t>
            </a:r>
            <a:endParaRPr lang="en-US" altLang="zh-CN" sz="3600" dirty="0">
              <a:ea typeface="宋体" panose="02010600030101010101" pitchFamily="2" charset="-122"/>
              <a:cs typeface="Times New Roman" panose="02020603050405020304" pitchFamily="18" charset="0"/>
            </a:endParaRPr>
          </a:p>
        </p:txBody>
      </p:sp>
      <p:graphicFrame>
        <p:nvGraphicFramePr>
          <p:cNvPr id="105490" name="Group 18">
            <a:extLst>
              <a:ext uri="{FF2B5EF4-FFF2-40B4-BE49-F238E27FC236}">
                <a16:creationId xmlns:a16="http://schemas.microsoft.com/office/drawing/2014/main" id="{652FC9BA-4B9B-49D9-93F1-CC76DD078713}"/>
              </a:ext>
            </a:extLst>
          </p:cNvPr>
          <p:cNvGraphicFramePr>
            <a:graphicFrameLocks noGrp="1"/>
          </p:cNvGraphicFramePr>
          <p:nvPr/>
        </p:nvGraphicFramePr>
        <p:xfrm>
          <a:off x="1071563" y="1643063"/>
          <a:ext cx="3000376" cy="3086100"/>
        </p:xfrm>
        <a:graphic>
          <a:graphicData uri="http://schemas.openxmlformats.org/drawingml/2006/table">
            <a:tbl>
              <a:tblPr/>
              <a:tblGrid>
                <a:gridCol w="1500188">
                  <a:extLst>
                    <a:ext uri="{9D8B030D-6E8A-4147-A177-3AD203B41FA5}">
                      <a16:colId xmlns:a16="http://schemas.microsoft.com/office/drawing/2014/main" val="20000"/>
                    </a:ext>
                  </a:extLst>
                </a:gridCol>
                <a:gridCol w="1500188">
                  <a:extLst>
                    <a:ext uri="{9D8B030D-6E8A-4147-A177-3AD203B41FA5}">
                      <a16:colId xmlns:a16="http://schemas.microsoft.com/office/drawing/2014/main" val="20001"/>
                    </a:ext>
                  </a:extLst>
                </a:gridCol>
              </a:tblGrid>
              <a:tr h="772233">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dirty="0" err="1">
                          <a:ln>
                            <a:noFill/>
                          </a:ln>
                          <a:solidFill>
                            <a:schemeClr val="tx1"/>
                          </a:solidFill>
                          <a:effectLst/>
                          <a:latin typeface="Batang" pitchFamily="18" charset="-127"/>
                          <a:ea typeface="Batang" pitchFamily="18" charset="-127"/>
                        </a:rPr>
                        <a:t>i</a:t>
                      </a:r>
                      <a:endParaRPr kumimoji="0" lang="en-US" altLang="zh-CN" sz="4400" b="0" i="0" u="none" strike="noStrike" cap="none" normalizeH="0" baseline="0" dirty="0">
                        <a:ln>
                          <a:noFill/>
                        </a:ln>
                        <a:solidFill>
                          <a:schemeClr val="tx1"/>
                        </a:solidFill>
                        <a:effectLst/>
                        <a:latin typeface="ZapfDingbats"/>
                        <a:ea typeface="宋体" pitchFamily="2" charset="-122"/>
                      </a:endParaRPr>
                    </a:p>
                  </a:txBody>
                  <a:tcPr marL="91439" marR="91439" anchor="ctr" horzOverflow="overflow">
                    <a:lnL cap="flat">
                      <a:noFill/>
                    </a:lnL>
                    <a:lnR>
                      <a:noFill/>
                    </a:lnR>
                    <a:lnT cap="flat">
                      <a:noFill/>
                    </a:lnT>
                    <a:lnB>
                      <a:noFill/>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Batang" pitchFamily="18" charset="-127"/>
                          <a:ea typeface="Batang" pitchFamily="18" charset="-127"/>
                        </a:rPr>
                        <a:t>8%</a:t>
                      </a:r>
                      <a:endParaRPr kumimoji="0" lang="en-US" altLang="zh-CN" sz="4400" b="0" i="0" u="none" strike="noStrike" cap="none" normalizeH="0" baseline="0">
                        <a:ln>
                          <a:noFill/>
                        </a:ln>
                        <a:solidFill>
                          <a:schemeClr val="tx1"/>
                        </a:solidFill>
                        <a:effectLst/>
                        <a:latin typeface="ZapfDingbats"/>
                        <a:ea typeface="宋体" pitchFamily="2" charset="-122"/>
                      </a:endParaRPr>
                    </a:p>
                  </a:txBody>
                  <a:tcPr marL="91439" marR="91439"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770817">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Batang" pitchFamily="18" charset="-127"/>
                          <a:ea typeface="Batang" pitchFamily="18" charset="-127"/>
                        </a:rPr>
                        <a:t>n</a:t>
                      </a:r>
                      <a:endParaRPr kumimoji="0" lang="en-US" altLang="zh-CN" sz="4400" b="0" i="0" u="none" strike="noStrike" cap="none" normalizeH="0" baseline="0">
                        <a:ln>
                          <a:noFill/>
                        </a:ln>
                        <a:solidFill>
                          <a:schemeClr val="tx1"/>
                        </a:solidFill>
                        <a:effectLst/>
                        <a:latin typeface="ZapfDingbats"/>
                        <a:ea typeface="宋体" pitchFamily="2" charset="-122"/>
                      </a:endParaRPr>
                    </a:p>
                  </a:txBody>
                  <a:tcPr marL="91439" marR="91439"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Batang" pitchFamily="18" charset="-127"/>
                          <a:ea typeface="Batang" pitchFamily="18" charset="-127"/>
                        </a:rPr>
                        <a:t>5</a:t>
                      </a:r>
                      <a:endParaRPr kumimoji="0" lang="en-US" altLang="zh-CN" sz="4400" b="0" i="0" u="none" strike="noStrike" cap="none" normalizeH="0" baseline="0" dirty="0">
                        <a:ln>
                          <a:noFill/>
                        </a:ln>
                        <a:solidFill>
                          <a:schemeClr val="tx1"/>
                        </a:solidFill>
                        <a:effectLst/>
                        <a:latin typeface="ZapfDingbats"/>
                        <a:ea typeface="宋体" pitchFamily="2" charset="-122"/>
                      </a:endParaRPr>
                    </a:p>
                  </a:txBody>
                  <a:tcPr marL="91439" marR="91439"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772233">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Batang" pitchFamily="18" charset="-127"/>
                          <a:ea typeface="Batang" pitchFamily="18" charset="-127"/>
                        </a:rPr>
                        <a:t>PV</a:t>
                      </a:r>
                      <a:endParaRPr kumimoji="0" lang="en-US" altLang="zh-CN" sz="4400" b="0" i="0" u="none" strike="noStrike" cap="none" normalizeH="0" baseline="0">
                        <a:ln>
                          <a:noFill/>
                        </a:ln>
                        <a:solidFill>
                          <a:schemeClr val="tx1"/>
                        </a:solidFill>
                        <a:effectLst/>
                        <a:latin typeface="ZapfDingbats"/>
                        <a:ea typeface="宋体" pitchFamily="2" charset="-122"/>
                      </a:endParaRPr>
                    </a:p>
                  </a:txBody>
                  <a:tcPr marL="91439" marR="91439"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Batang" pitchFamily="18" charset="-127"/>
                          <a:ea typeface="Batang" pitchFamily="18" charset="-127"/>
                        </a:rPr>
                        <a:t>75</a:t>
                      </a:r>
                      <a:endParaRPr kumimoji="0" lang="en-US" altLang="zh-CN" sz="4400" b="0" i="0" u="none" strike="noStrike" cap="none" normalizeH="0" baseline="0" dirty="0">
                        <a:ln>
                          <a:noFill/>
                        </a:ln>
                        <a:solidFill>
                          <a:schemeClr val="tx1"/>
                        </a:solidFill>
                        <a:effectLst/>
                        <a:latin typeface="ZapfDingbats"/>
                        <a:ea typeface="宋体" pitchFamily="2" charset="-122"/>
                      </a:endParaRPr>
                    </a:p>
                  </a:txBody>
                  <a:tcPr marL="91439" marR="91439"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770817">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Batang" pitchFamily="18" charset="-127"/>
                          <a:ea typeface="Batang" pitchFamily="18" charset="-127"/>
                        </a:rPr>
                        <a:t>FV</a:t>
                      </a:r>
                      <a:endParaRPr kumimoji="0" lang="en-US" altLang="zh-CN" sz="4400" b="0" i="0" u="none" strike="noStrike" cap="none" normalizeH="0" baseline="0">
                        <a:ln>
                          <a:noFill/>
                        </a:ln>
                        <a:solidFill>
                          <a:schemeClr val="tx1"/>
                        </a:solidFill>
                        <a:effectLst/>
                        <a:latin typeface="ZapfDingbats"/>
                        <a:ea typeface="宋体" pitchFamily="2" charset="-122"/>
                      </a:endParaRPr>
                    </a:p>
                  </a:txBody>
                  <a:tcPr marL="91439" marR="91439" anchor="ctr" horzOverflow="overflow">
                    <a:lnL cap="flat">
                      <a:noFill/>
                    </a:lnL>
                    <a:lnR>
                      <a:noFill/>
                    </a:lnR>
                    <a:lnT>
                      <a:noFill/>
                    </a:lnT>
                    <a:lnB cap="flat">
                      <a:noFill/>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Batang" pitchFamily="18" charset="-127"/>
                          <a:ea typeface="Batang" pitchFamily="18" charset="-127"/>
                        </a:rPr>
                        <a:t>?</a:t>
                      </a:r>
                      <a:endParaRPr kumimoji="0" lang="en-US" altLang="zh-CN" sz="4400" b="0" i="0" u="none" strike="noStrike" cap="none" normalizeH="0" baseline="0" dirty="0">
                        <a:ln>
                          <a:noFill/>
                        </a:ln>
                        <a:solidFill>
                          <a:schemeClr val="tx1"/>
                        </a:solidFill>
                        <a:effectLst/>
                        <a:latin typeface="ZapfDingbats"/>
                        <a:ea typeface="宋体" pitchFamily="2" charset="-122"/>
                      </a:endParaRPr>
                    </a:p>
                  </a:txBody>
                  <a:tcPr marL="91439" marR="91439"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0972" name="Object 2">
            <a:extLst>
              <a:ext uri="{FF2B5EF4-FFF2-40B4-BE49-F238E27FC236}">
                <a16:creationId xmlns:a16="http://schemas.microsoft.com/office/drawing/2014/main" id="{A7626B2B-7864-41DF-BBEA-BA98F0E1E2CA}"/>
              </a:ext>
            </a:extLst>
          </p:cNvPr>
          <p:cNvGraphicFramePr>
            <a:graphicFrameLocks noChangeAspect="1"/>
          </p:cNvGraphicFramePr>
          <p:nvPr/>
        </p:nvGraphicFramePr>
        <p:xfrm>
          <a:off x="4786313" y="4000500"/>
          <a:ext cx="3744912" cy="490538"/>
        </p:xfrm>
        <a:graphic>
          <a:graphicData uri="http://schemas.openxmlformats.org/presentationml/2006/ole">
            <mc:AlternateContent xmlns:mc="http://schemas.openxmlformats.org/markup-compatibility/2006">
              <mc:Choice xmlns:v="urn:schemas-microsoft-com:vml" Requires="v">
                <p:oleObj name="Equation" r:id="rId2" imgW="1548728" imgH="203112" progId="Equation.DSMT4">
                  <p:embed/>
                </p:oleObj>
              </mc:Choice>
              <mc:Fallback>
                <p:oleObj name="Equation" r:id="rId2" imgW="1548728" imgH="203112"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6313" y="4000500"/>
                        <a:ext cx="3744912"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73" name="Text Box 35">
            <a:extLst>
              <a:ext uri="{FF2B5EF4-FFF2-40B4-BE49-F238E27FC236}">
                <a16:creationId xmlns:a16="http://schemas.microsoft.com/office/drawing/2014/main" id="{DA864071-D0C6-40EB-9D01-4E7D6C3F5EB7}"/>
              </a:ext>
            </a:extLst>
          </p:cNvPr>
          <p:cNvSpPr txBox="1">
            <a:spLocks noChangeArrowheads="1"/>
          </p:cNvSpPr>
          <p:nvPr/>
        </p:nvSpPr>
        <p:spPr bwMode="auto">
          <a:xfrm>
            <a:off x="1357313" y="5072063"/>
            <a:ext cx="4897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50000"/>
              </a:spcBef>
              <a:buClrTx/>
              <a:buSzTx/>
              <a:buFontTx/>
              <a:buNone/>
            </a:pPr>
            <a:r>
              <a:rPr lang="en-US" altLang="zh-CN" sz="2400">
                <a:latin typeface="华文宋体" panose="02010600040101010101" pitchFamily="2" charset="-122"/>
                <a:ea typeface="华文宋体" panose="02010600040101010101" pitchFamily="2" charset="-122"/>
              </a:rPr>
              <a:t>110.20&gt;100</a:t>
            </a:r>
            <a:r>
              <a:rPr lang="zh-CN" altLang="en-US" sz="2400">
                <a:latin typeface="华文宋体" panose="02010600040101010101" pitchFamily="2" charset="-122"/>
                <a:ea typeface="华文宋体" panose="02010600040101010101" pitchFamily="2" charset="-122"/>
              </a:rPr>
              <a:t>，所以它不值得投资。</a:t>
            </a:r>
            <a:endParaRPr lang="en-US" altLang="zh-CN" sz="2400">
              <a:latin typeface="华文宋体" panose="02010600040101010101" pitchFamily="2" charset="-122"/>
              <a:ea typeface="华文宋体" panose="02010600040101010101" pitchFamily="2" charset="-122"/>
            </a:endParaRPr>
          </a:p>
        </p:txBody>
      </p:sp>
      <p:sp>
        <p:nvSpPr>
          <p:cNvPr id="40974" name="Text Box 36">
            <a:extLst>
              <a:ext uri="{FF2B5EF4-FFF2-40B4-BE49-F238E27FC236}">
                <a16:creationId xmlns:a16="http://schemas.microsoft.com/office/drawing/2014/main" id="{B04495EA-9C9C-40D6-B735-33879C807ECC}"/>
              </a:ext>
            </a:extLst>
          </p:cNvPr>
          <p:cNvSpPr txBox="1">
            <a:spLocks noChangeArrowheads="1"/>
          </p:cNvSpPr>
          <p:nvPr/>
        </p:nvSpPr>
        <p:spPr bwMode="auto">
          <a:xfrm>
            <a:off x="4786313" y="2046288"/>
            <a:ext cx="4106862" cy="708025"/>
          </a:xfrm>
          <a:prstGeom prst="rect">
            <a:avLst/>
          </a:prstGeom>
          <a:solidFill>
            <a:schemeClr val="accent1">
              <a:alpha val="50195"/>
            </a:scheme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just">
              <a:spcBef>
                <a:spcPct val="50000"/>
              </a:spcBef>
              <a:buClrTx/>
              <a:buSzTx/>
              <a:buFontTx/>
              <a:buNone/>
            </a:pPr>
            <a:r>
              <a:rPr lang="zh-CN" altLang="en-US" sz="2000">
                <a:latin typeface="ZapfDingbats"/>
                <a:ea typeface="宋体" panose="02010600030101010101" pitchFamily="2" charset="-122"/>
              </a:rPr>
              <a:t>如果该项目的终值大于另外可比项目的终值，则投资该项目。</a:t>
            </a:r>
            <a:endParaRPr lang="en-US" altLang="zh-CN" sz="2000">
              <a:latin typeface="ZapfDingbats"/>
              <a:ea typeface="宋体" panose="02010600030101010101" pitchFamily="2" charset="-122"/>
            </a:endParaRPr>
          </a:p>
        </p:txBody>
      </p:sp>
      <p:sp>
        <p:nvSpPr>
          <p:cNvPr id="40975" name="Text Box 37">
            <a:extLst>
              <a:ext uri="{FF2B5EF4-FFF2-40B4-BE49-F238E27FC236}">
                <a16:creationId xmlns:a16="http://schemas.microsoft.com/office/drawing/2014/main" id="{7F7B5755-035E-466E-8C66-4F6C43ABE35E}"/>
              </a:ext>
            </a:extLst>
          </p:cNvPr>
          <p:cNvSpPr txBox="1">
            <a:spLocks noChangeArrowheads="1"/>
          </p:cNvSpPr>
          <p:nvPr/>
        </p:nvSpPr>
        <p:spPr bwMode="auto">
          <a:xfrm>
            <a:off x="1763713" y="5949950"/>
            <a:ext cx="4321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50000"/>
              </a:spcBef>
              <a:buClrTx/>
              <a:buSzTx/>
              <a:buFontTx/>
              <a:buNone/>
            </a:pPr>
            <a:r>
              <a:rPr lang="zh-CN" altLang="en-US" sz="2400">
                <a:latin typeface="ZapfDingbats"/>
                <a:ea typeface="宋体" panose="02010600030101010101" pitchFamily="2" charset="-122"/>
              </a:rPr>
              <a:t>尝试</a:t>
            </a:r>
            <a:r>
              <a:rPr lang="en-US" altLang="zh-CN" sz="2400">
                <a:latin typeface="ZapfDingbats"/>
                <a:ea typeface="宋体" panose="02010600030101010101" pitchFamily="2" charset="-122"/>
              </a:rPr>
              <a:t>Execl</a:t>
            </a:r>
            <a:r>
              <a:rPr lang="zh-CN" altLang="en-US" sz="2400">
                <a:latin typeface="ZapfDingbats"/>
                <a:ea typeface="宋体" panose="02010600030101010101" pitchFamily="2" charset="-122"/>
              </a:rPr>
              <a:t>的</a:t>
            </a:r>
            <a:r>
              <a:rPr lang="en-US" altLang="zh-CN" sz="2400">
                <a:latin typeface="ZapfDingbats"/>
                <a:ea typeface="宋体" panose="02010600030101010101" pitchFamily="2" charset="-122"/>
              </a:rPr>
              <a:t>FV</a:t>
            </a:r>
            <a:r>
              <a:rPr lang="zh-CN" altLang="en-US" sz="2400">
                <a:latin typeface="ZapfDingbats"/>
                <a:ea typeface="宋体" panose="02010600030101010101" pitchFamily="2" charset="-122"/>
              </a:rPr>
              <a:t>函数</a:t>
            </a:r>
            <a:endParaRPr lang="en-US" altLang="zh-CN" sz="2400">
              <a:latin typeface="ZapfDingbats"/>
              <a:ea typeface="宋体" panose="02010600030101010101" pitchFamily="2" charset="-122"/>
            </a:endParaRPr>
          </a:p>
        </p:txBody>
      </p:sp>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DDA3D5E4-BD81-4130-A882-E22CD17352A5}"/>
              </a:ext>
            </a:extLst>
          </p:cNvPr>
          <p:cNvSpPr>
            <a:spLocks noGrp="1" noChangeArrowheads="1"/>
          </p:cNvSpPr>
          <p:nvPr>
            <p:ph type="title"/>
          </p:nvPr>
        </p:nvSpPr>
        <p:spPr bwMode="auto">
          <a:xfrm>
            <a:off x="457200" y="5492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600" dirty="0">
                <a:ea typeface="宋体" panose="02010600030101010101" pitchFamily="2" charset="-122"/>
                <a:cs typeface="Times New Roman" panose="02020603050405020304" pitchFamily="18" charset="0"/>
              </a:rPr>
              <a:t>基于</a:t>
            </a:r>
            <a:r>
              <a:rPr lang="en-US" altLang="zh-CN" sz="3600" dirty="0">
                <a:ea typeface="宋体" panose="02010600030101010101" pitchFamily="2" charset="-122"/>
                <a:cs typeface="Times New Roman" panose="02020603050405020304" pitchFamily="18" charset="0"/>
              </a:rPr>
              <a:t>IRR</a:t>
            </a:r>
            <a:r>
              <a:rPr lang="zh-CN" altLang="en-US" sz="3600" dirty="0">
                <a:ea typeface="宋体" panose="02010600030101010101" pitchFamily="2" charset="-122"/>
                <a:cs typeface="Times New Roman" panose="02020603050405020304" pitchFamily="18" charset="0"/>
              </a:rPr>
              <a:t>的投资决策</a:t>
            </a:r>
            <a:endParaRPr lang="en-US" altLang="zh-CN" sz="3600" dirty="0">
              <a:ea typeface="宋体" panose="02010600030101010101" pitchFamily="2" charset="-122"/>
              <a:cs typeface="Times New Roman" panose="02020603050405020304" pitchFamily="18" charset="0"/>
            </a:endParaRPr>
          </a:p>
        </p:txBody>
      </p:sp>
      <p:graphicFrame>
        <p:nvGraphicFramePr>
          <p:cNvPr id="113667" name="Group 3">
            <a:extLst>
              <a:ext uri="{FF2B5EF4-FFF2-40B4-BE49-F238E27FC236}">
                <a16:creationId xmlns:a16="http://schemas.microsoft.com/office/drawing/2014/main" id="{952653B3-3423-4394-8839-DB1829D75DB5}"/>
              </a:ext>
            </a:extLst>
          </p:cNvPr>
          <p:cNvGraphicFramePr>
            <a:graphicFrameLocks noGrp="1"/>
          </p:cNvGraphicFramePr>
          <p:nvPr/>
        </p:nvGraphicFramePr>
        <p:xfrm>
          <a:off x="684213" y="1700213"/>
          <a:ext cx="3816350" cy="3457576"/>
        </p:xfrm>
        <a:graphic>
          <a:graphicData uri="http://schemas.openxmlformats.org/drawingml/2006/table">
            <a:tbl>
              <a:tblPr/>
              <a:tblGrid>
                <a:gridCol w="1908175">
                  <a:extLst>
                    <a:ext uri="{9D8B030D-6E8A-4147-A177-3AD203B41FA5}">
                      <a16:colId xmlns:a16="http://schemas.microsoft.com/office/drawing/2014/main" val="20000"/>
                    </a:ext>
                  </a:extLst>
                </a:gridCol>
                <a:gridCol w="1908175">
                  <a:extLst>
                    <a:ext uri="{9D8B030D-6E8A-4147-A177-3AD203B41FA5}">
                      <a16:colId xmlns:a16="http://schemas.microsoft.com/office/drawing/2014/main" val="20001"/>
                    </a:ext>
                  </a:extLst>
                </a:gridCol>
              </a:tblGrid>
              <a:tr h="865188">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Batang" pitchFamily="18" charset="-127"/>
                          <a:ea typeface="Batang" pitchFamily="18" charset="-127"/>
                        </a:rPr>
                        <a:t>i</a:t>
                      </a:r>
                      <a:endParaRPr kumimoji="0" lang="en-US" altLang="zh-CN" sz="4400" b="0" i="0" u="none" strike="noStrike" cap="none" normalizeH="0" baseline="0" dirty="0">
                        <a:ln>
                          <a:noFill/>
                        </a:ln>
                        <a:solidFill>
                          <a:schemeClr val="tx1"/>
                        </a:solidFill>
                        <a:effectLst/>
                        <a:latin typeface="ZapfDingbats"/>
                        <a:ea typeface="宋体" pitchFamily="2" charset="-122"/>
                      </a:endParaRPr>
                    </a:p>
                  </a:txBody>
                  <a:tcPr anchor="ctr" horzOverflow="overflow">
                    <a:lnL cap="flat">
                      <a:noFill/>
                    </a:lnL>
                    <a:lnR>
                      <a:noFill/>
                    </a:lnR>
                    <a:lnT cap="flat">
                      <a:noFill/>
                    </a:lnT>
                    <a:lnB>
                      <a:noFill/>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Batang" pitchFamily="18" charset="-127"/>
                          <a:ea typeface="Batang" pitchFamily="18" charset="-127"/>
                        </a:rPr>
                        <a:t>?%</a:t>
                      </a:r>
                      <a:endParaRPr kumimoji="0" lang="en-US" altLang="zh-CN" sz="4400" b="0" i="0" u="none" strike="noStrike" cap="none" normalizeH="0" baseline="0">
                        <a:ln>
                          <a:noFill/>
                        </a:ln>
                        <a:solidFill>
                          <a:schemeClr val="tx1"/>
                        </a:solidFill>
                        <a:effectLst/>
                        <a:latin typeface="ZapfDingbats"/>
                        <a:ea typeface="宋体" pitchFamily="2" charset="-122"/>
                      </a:endParaRPr>
                    </a:p>
                  </a:txBody>
                  <a:tcPr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863600">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Batang" pitchFamily="18" charset="-127"/>
                          <a:ea typeface="Batang" pitchFamily="18" charset="-127"/>
                        </a:rPr>
                        <a:t>n</a:t>
                      </a:r>
                      <a:endParaRPr kumimoji="0" lang="en-US" altLang="zh-CN" sz="4400" b="0" i="0" u="none" strike="noStrike" cap="none" normalizeH="0" baseline="0" dirty="0">
                        <a:ln>
                          <a:noFill/>
                        </a:ln>
                        <a:solidFill>
                          <a:schemeClr val="tx1"/>
                        </a:solidFill>
                        <a:effectLst/>
                        <a:latin typeface="ZapfDingbats"/>
                        <a:ea typeface="宋体" pitchFamily="2" charset="-122"/>
                      </a:endParaRP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Batang" pitchFamily="18" charset="-127"/>
                          <a:ea typeface="Batang" pitchFamily="18" charset="-127"/>
                        </a:rPr>
                        <a:t>5</a:t>
                      </a:r>
                      <a:endParaRPr kumimoji="0" lang="en-US" altLang="zh-CN" sz="4400" b="0" i="0" u="none" strike="noStrike" cap="none" normalizeH="0" baseline="0">
                        <a:ln>
                          <a:noFill/>
                        </a:ln>
                        <a:solidFill>
                          <a:schemeClr val="tx1"/>
                        </a:solidFill>
                        <a:effectLst/>
                        <a:latin typeface="ZapfDingbats"/>
                        <a:ea typeface="宋体" pitchFamily="2" charset="-122"/>
                      </a:endParaRP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865188">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Batang" pitchFamily="18" charset="-127"/>
                          <a:ea typeface="Batang" pitchFamily="18" charset="-127"/>
                        </a:rPr>
                        <a:t>PV</a:t>
                      </a:r>
                      <a:endParaRPr kumimoji="0" lang="en-US" altLang="zh-CN" sz="4400" b="0" i="0" u="none" strike="noStrike" cap="none" normalizeH="0" baseline="0">
                        <a:ln>
                          <a:noFill/>
                        </a:ln>
                        <a:solidFill>
                          <a:schemeClr val="tx1"/>
                        </a:solidFill>
                        <a:effectLst/>
                        <a:latin typeface="ZapfDingbats"/>
                        <a:ea typeface="宋体" pitchFamily="2" charset="-122"/>
                      </a:endParaRP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Batang" pitchFamily="18" charset="-127"/>
                          <a:ea typeface="Batang" pitchFamily="18" charset="-127"/>
                        </a:rPr>
                        <a:t>75</a:t>
                      </a:r>
                      <a:endParaRPr kumimoji="0" lang="en-US" altLang="zh-CN" sz="4400" b="0" i="0" u="none" strike="noStrike" cap="none" normalizeH="0" baseline="0">
                        <a:ln>
                          <a:noFill/>
                        </a:ln>
                        <a:solidFill>
                          <a:schemeClr val="tx1"/>
                        </a:solidFill>
                        <a:effectLst/>
                        <a:latin typeface="ZapfDingbats"/>
                        <a:ea typeface="宋体" pitchFamily="2" charset="-122"/>
                      </a:endParaRP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863600">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Batang" pitchFamily="18" charset="-127"/>
                          <a:ea typeface="Batang" pitchFamily="18" charset="-127"/>
                        </a:rPr>
                        <a:t>FV</a:t>
                      </a:r>
                      <a:endParaRPr kumimoji="0" lang="en-US" altLang="zh-CN" sz="4400" b="0" i="0" u="none" strike="noStrike" cap="none" normalizeH="0" baseline="0">
                        <a:ln>
                          <a:noFill/>
                        </a:ln>
                        <a:solidFill>
                          <a:schemeClr val="tx1"/>
                        </a:solidFill>
                        <a:effectLst/>
                        <a:latin typeface="ZapfDingbats"/>
                        <a:ea typeface="宋体" pitchFamily="2" charset="-122"/>
                      </a:endParaRPr>
                    </a:p>
                  </a:txBody>
                  <a:tcPr anchor="ctr" horzOverflow="overflow">
                    <a:lnL cap="flat">
                      <a:noFill/>
                    </a:lnL>
                    <a:lnR>
                      <a:noFill/>
                    </a:lnR>
                    <a:lnT>
                      <a:noFill/>
                    </a:lnT>
                    <a:lnB cap="flat">
                      <a:noFill/>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Batang" pitchFamily="18" charset="-127"/>
                          <a:ea typeface="Batang" pitchFamily="18" charset="-127"/>
                        </a:rPr>
                        <a:t>100</a:t>
                      </a:r>
                      <a:endParaRPr kumimoji="0" lang="en-US" altLang="zh-CN" sz="4400" b="0" i="0" u="none" strike="noStrike" cap="none" normalizeH="0" baseline="0" dirty="0">
                        <a:ln>
                          <a:noFill/>
                        </a:ln>
                        <a:solidFill>
                          <a:schemeClr val="tx1"/>
                        </a:solidFill>
                        <a:effectLst/>
                        <a:latin typeface="ZapfDingbats"/>
                        <a:ea typeface="宋体" pitchFamily="2" charset="-122"/>
                      </a:endParaRPr>
                    </a:p>
                  </a:txBody>
                  <a:tcPr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1996" name="Text Box 17">
            <a:extLst>
              <a:ext uri="{FF2B5EF4-FFF2-40B4-BE49-F238E27FC236}">
                <a16:creationId xmlns:a16="http://schemas.microsoft.com/office/drawing/2014/main" id="{8AE9C897-B24B-401F-AA76-2F90E490BACE}"/>
              </a:ext>
            </a:extLst>
          </p:cNvPr>
          <p:cNvSpPr txBox="1">
            <a:spLocks noChangeArrowheads="1"/>
          </p:cNvSpPr>
          <p:nvPr/>
        </p:nvSpPr>
        <p:spPr bwMode="auto">
          <a:xfrm>
            <a:off x="1331913" y="5300663"/>
            <a:ext cx="4897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50000"/>
              </a:spcBef>
              <a:buClrTx/>
              <a:buSzTx/>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5.92%&lt;8%</a:t>
            </a:r>
            <a:r>
              <a:rPr lang="zh-CN" altLang="en-US" sz="240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a:latin typeface="ZapfDingbats"/>
                <a:ea typeface="宋体" panose="02010600030101010101" pitchFamily="2" charset="-122"/>
                <a:cs typeface="Times New Roman" panose="02020603050405020304" pitchFamily="18" charset="0"/>
              </a:rPr>
              <a:t>所以它不值得投资。</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1997" name="Object 2">
            <a:extLst>
              <a:ext uri="{FF2B5EF4-FFF2-40B4-BE49-F238E27FC236}">
                <a16:creationId xmlns:a16="http://schemas.microsoft.com/office/drawing/2014/main" id="{F822F87E-726C-46C0-8EC8-D8E0259BB5C4}"/>
              </a:ext>
            </a:extLst>
          </p:cNvPr>
          <p:cNvGraphicFramePr>
            <a:graphicFrameLocks noChangeAspect="1"/>
          </p:cNvGraphicFramePr>
          <p:nvPr/>
        </p:nvGraphicFramePr>
        <p:xfrm>
          <a:off x="4356100" y="1700213"/>
          <a:ext cx="4103688" cy="1327150"/>
        </p:xfrm>
        <a:graphic>
          <a:graphicData uri="http://schemas.openxmlformats.org/presentationml/2006/ole">
            <mc:AlternateContent xmlns:mc="http://schemas.openxmlformats.org/markup-compatibility/2006">
              <mc:Choice xmlns:v="urn:schemas-microsoft-com:vml" Requires="v">
                <p:oleObj name="Equation" r:id="rId2" imgW="2120900" imgH="685800" progId="Equation.DSMT4">
                  <p:embed/>
                </p:oleObj>
              </mc:Choice>
              <mc:Fallback>
                <p:oleObj name="Equation" r:id="rId2" imgW="2120900" imgH="6858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700213"/>
                        <a:ext cx="4103688" cy="1327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998" name="Text Box 22">
            <a:extLst>
              <a:ext uri="{FF2B5EF4-FFF2-40B4-BE49-F238E27FC236}">
                <a16:creationId xmlns:a16="http://schemas.microsoft.com/office/drawing/2014/main" id="{F4BFE5D8-0924-43B7-95D5-7A2BD6490BAF}"/>
              </a:ext>
            </a:extLst>
          </p:cNvPr>
          <p:cNvSpPr txBox="1">
            <a:spLocks noChangeArrowheads="1"/>
          </p:cNvSpPr>
          <p:nvPr/>
        </p:nvSpPr>
        <p:spPr bwMode="auto">
          <a:xfrm>
            <a:off x="4716463" y="4941888"/>
            <a:ext cx="30972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50000"/>
              </a:spcBef>
              <a:buClrTx/>
              <a:buSzTx/>
              <a:buFontTx/>
              <a:buNone/>
            </a:pPr>
            <a:endParaRPr lang="zh-CN" altLang="en-US" sz="2400">
              <a:latin typeface="ZapfDingbats"/>
              <a:ea typeface="宋体" panose="02010600030101010101" pitchFamily="2" charset="-122"/>
            </a:endParaRPr>
          </a:p>
        </p:txBody>
      </p:sp>
      <p:sp>
        <p:nvSpPr>
          <p:cNvPr id="41999" name="Text Box 23">
            <a:extLst>
              <a:ext uri="{FF2B5EF4-FFF2-40B4-BE49-F238E27FC236}">
                <a16:creationId xmlns:a16="http://schemas.microsoft.com/office/drawing/2014/main" id="{7B9F246F-9C23-4AA6-97D8-B406C0BFDA2F}"/>
              </a:ext>
            </a:extLst>
          </p:cNvPr>
          <p:cNvSpPr txBox="1">
            <a:spLocks noChangeArrowheads="1"/>
          </p:cNvSpPr>
          <p:nvPr/>
        </p:nvSpPr>
        <p:spPr bwMode="auto">
          <a:xfrm>
            <a:off x="4356100" y="3933825"/>
            <a:ext cx="4105275" cy="708025"/>
          </a:xfrm>
          <a:prstGeom prst="rect">
            <a:avLst/>
          </a:prstGeom>
          <a:solidFill>
            <a:schemeClr val="accent1">
              <a:alpha val="50195"/>
            </a:scheme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just">
              <a:spcBef>
                <a:spcPct val="50000"/>
              </a:spcBef>
              <a:buClrTx/>
              <a:buSzTx/>
              <a:buFontTx/>
              <a:buNone/>
            </a:pPr>
            <a:r>
              <a:rPr lang="zh-CN" altLang="en-US" sz="2000">
                <a:latin typeface="华文宋体" panose="02010600040101010101" pitchFamily="2" charset="-122"/>
                <a:ea typeface="华文宋体" panose="02010600040101010101" pitchFamily="2" charset="-122"/>
              </a:rPr>
              <a:t>如果投资的收益大于资本的机会成本，则接受该投资。</a:t>
            </a:r>
            <a:endParaRPr lang="en-US" altLang="zh-CN" sz="2000">
              <a:latin typeface="华文宋体" panose="02010600040101010101" pitchFamily="2" charset="-122"/>
              <a:ea typeface="华文宋体" panose="02010600040101010101" pitchFamily="2" charset="-122"/>
            </a:endParaRPr>
          </a:p>
        </p:txBody>
      </p:sp>
      <p:sp>
        <p:nvSpPr>
          <p:cNvPr id="42000" name="Text Box 24">
            <a:extLst>
              <a:ext uri="{FF2B5EF4-FFF2-40B4-BE49-F238E27FC236}">
                <a16:creationId xmlns:a16="http://schemas.microsoft.com/office/drawing/2014/main" id="{D0CDA04D-5817-4396-8A65-699E0284096C}"/>
              </a:ext>
            </a:extLst>
          </p:cNvPr>
          <p:cNvSpPr txBox="1">
            <a:spLocks noChangeArrowheads="1"/>
          </p:cNvSpPr>
          <p:nvPr/>
        </p:nvSpPr>
        <p:spPr bwMode="auto">
          <a:xfrm>
            <a:off x="4356100" y="3357563"/>
            <a:ext cx="3095625" cy="461962"/>
          </a:xfrm>
          <a:prstGeom prst="rect">
            <a:avLst/>
          </a:prstGeom>
          <a:solidFill>
            <a:schemeClr val="accent1">
              <a:alpha val="50195"/>
            </a:scheme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50000"/>
              </a:spcBef>
              <a:buClrTx/>
              <a:buSzTx/>
              <a:buFontTx/>
              <a:buNone/>
            </a:pPr>
            <a:r>
              <a:rPr lang="en-US" altLang="zh-CN" sz="2400">
                <a:latin typeface="ZapfDingbats"/>
                <a:ea typeface="宋体" panose="02010600030101010101" pitchFamily="2" charset="-122"/>
              </a:rPr>
              <a:t>YTM, IRR</a:t>
            </a:r>
          </a:p>
        </p:txBody>
      </p:sp>
      <p:sp>
        <p:nvSpPr>
          <p:cNvPr id="42001" name="Text Box 25">
            <a:extLst>
              <a:ext uri="{FF2B5EF4-FFF2-40B4-BE49-F238E27FC236}">
                <a16:creationId xmlns:a16="http://schemas.microsoft.com/office/drawing/2014/main" id="{8A0CD5DB-676D-4B84-A524-6E1260B7A25C}"/>
              </a:ext>
            </a:extLst>
          </p:cNvPr>
          <p:cNvSpPr txBox="1">
            <a:spLocks noChangeArrowheads="1"/>
          </p:cNvSpPr>
          <p:nvPr/>
        </p:nvSpPr>
        <p:spPr bwMode="auto">
          <a:xfrm>
            <a:off x="1763713" y="5949950"/>
            <a:ext cx="4321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50000"/>
              </a:spcBef>
              <a:buClrTx/>
              <a:buSzTx/>
              <a:buFontTx/>
              <a:buNone/>
            </a:pPr>
            <a:r>
              <a:rPr lang="zh-CN" altLang="en-US" sz="2400">
                <a:latin typeface="Times New Roman" panose="02020603050405020304" pitchFamily="18" charset="0"/>
                <a:ea typeface="宋体" panose="02010600030101010101" pitchFamily="2" charset="-122"/>
                <a:cs typeface="Times New Roman" panose="02020603050405020304" pitchFamily="18" charset="0"/>
              </a:rPr>
              <a:t>尝试</a:t>
            </a:r>
            <a:r>
              <a:rPr lang="en-US" altLang="zh-CN" sz="2400">
                <a:latin typeface="Times New Roman" panose="02020603050405020304" pitchFamily="18" charset="0"/>
                <a:ea typeface="宋体" panose="02010600030101010101" pitchFamily="2" charset="-122"/>
                <a:cs typeface="Times New Roman" panose="02020603050405020304" pitchFamily="18" charset="0"/>
              </a:rPr>
              <a:t>Execl</a:t>
            </a:r>
            <a:r>
              <a:rPr lang="zh-CN" altLang="en-US" sz="2400">
                <a:latin typeface="Times New Roman" panose="02020603050405020304" pitchFamily="18" charset="0"/>
                <a:ea typeface="宋体" panose="02010600030101010101" pitchFamily="2" charset="-122"/>
                <a:cs typeface="Times New Roman" panose="02020603050405020304" pitchFamily="18" charset="0"/>
              </a:rPr>
              <a:t>的</a:t>
            </a:r>
            <a:r>
              <a:rPr lang="en-US" altLang="zh-CN" sz="2400">
                <a:latin typeface="Times New Roman" panose="02020603050405020304" pitchFamily="18" charset="0"/>
                <a:ea typeface="宋体" panose="02010600030101010101" pitchFamily="2" charset="-122"/>
                <a:cs typeface="Times New Roman" panose="02020603050405020304" pitchFamily="18" charset="0"/>
              </a:rPr>
              <a:t>IRR</a:t>
            </a:r>
            <a:r>
              <a:rPr lang="zh-CN" altLang="en-US" sz="2400">
                <a:latin typeface="Times New Roman" panose="02020603050405020304" pitchFamily="18" charset="0"/>
                <a:ea typeface="宋体" panose="02010600030101010101" pitchFamily="2" charset="-122"/>
                <a:cs typeface="Times New Roman" panose="02020603050405020304" pitchFamily="18" charset="0"/>
              </a:rPr>
              <a:t>或</a:t>
            </a:r>
            <a:r>
              <a:rPr lang="en-US" altLang="zh-CN" sz="2400">
                <a:latin typeface="Times New Roman" panose="02020603050405020304" pitchFamily="18" charset="0"/>
                <a:ea typeface="宋体" panose="02010600030101010101" pitchFamily="2" charset="-122"/>
                <a:cs typeface="Times New Roman" panose="02020603050405020304" pitchFamily="18" charset="0"/>
              </a:rPr>
              <a:t>Rate</a:t>
            </a:r>
            <a:r>
              <a:rPr lang="zh-CN" altLang="en-US" sz="2400">
                <a:latin typeface="Times New Roman" panose="02020603050405020304" pitchFamily="18" charset="0"/>
                <a:ea typeface="宋体" panose="02010600030101010101" pitchFamily="2" charset="-122"/>
                <a:cs typeface="Times New Roman" panose="02020603050405020304" pitchFamily="18" charset="0"/>
              </a:rPr>
              <a:t>函数</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AC14427A-47B2-456C-B543-FF24333D91B8}"/>
              </a:ext>
            </a:extLst>
          </p:cNvPr>
          <p:cNvSpPr>
            <a:spLocks noGrp="1" noChangeArrowheads="1"/>
          </p:cNvSpPr>
          <p:nvPr>
            <p:ph type="title"/>
          </p:nvPr>
        </p:nvSpPr>
        <p:spPr bwMode="auto">
          <a:xfrm>
            <a:off x="477838" y="54451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600" dirty="0">
                <a:ea typeface="宋体" panose="02010600030101010101" pitchFamily="2" charset="-122"/>
                <a:cs typeface="Times New Roman" panose="02020603050405020304" pitchFamily="18" charset="0"/>
              </a:rPr>
              <a:t>基于偿付期的投资决策</a:t>
            </a:r>
            <a:endParaRPr lang="en-US" altLang="zh-CN" sz="3600" dirty="0">
              <a:ea typeface="宋体" panose="02010600030101010101" pitchFamily="2" charset="-122"/>
              <a:cs typeface="Times New Roman" panose="02020603050405020304" pitchFamily="18" charset="0"/>
            </a:endParaRPr>
          </a:p>
        </p:txBody>
      </p:sp>
      <p:graphicFrame>
        <p:nvGraphicFramePr>
          <p:cNvPr id="115715" name="Group 3">
            <a:extLst>
              <a:ext uri="{FF2B5EF4-FFF2-40B4-BE49-F238E27FC236}">
                <a16:creationId xmlns:a16="http://schemas.microsoft.com/office/drawing/2014/main" id="{B2A06892-67D2-4B70-95EF-96D3731DB4C7}"/>
              </a:ext>
            </a:extLst>
          </p:cNvPr>
          <p:cNvGraphicFramePr>
            <a:graphicFrameLocks noGrp="1"/>
          </p:cNvGraphicFramePr>
          <p:nvPr/>
        </p:nvGraphicFramePr>
        <p:xfrm>
          <a:off x="1071563" y="1643063"/>
          <a:ext cx="3071812" cy="3086100"/>
        </p:xfrm>
        <a:graphic>
          <a:graphicData uri="http://schemas.openxmlformats.org/drawingml/2006/table">
            <a:tbl>
              <a:tblPr/>
              <a:tblGrid>
                <a:gridCol w="1535906">
                  <a:extLst>
                    <a:ext uri="{9D8B030D-6E8A-4147-A177-3AD203B41FA5}">
                      <a16:colId xmlns:a16="http://schemas.microsoft.com/office/drawing/2014/main" val="20000"/>
                    </a:ext>
                  </a:extLst>
                </a:gridCol>
                <a:gridCol w="1535906">
                  <a:extLst>
                    <a:ext uri="{9D8B030D-6E8A-4147-A177-3AD203B41FA5}">
                      <a16:colId xmlns:a16="http://schemas.microsoft.com/office/drawing/2014/main" val="20001"/>
                    </a:ext>
                  </a:extLst>
                </a:gridCol>
              </a:tblGrid>
              <a:tr h="772233">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Batang" pitchFamily="18" charset="-127"/>
                          <a:ea typeface="Batang" pitchFamily="18" charset="-127"/>
                        </a:rPr>
                        <a:t>i</a:t>
                      </a:r>
                      <a:endParaRPr kumimoji="0" lang="en-US" altLang="zh-CN" sz="4400" b="0" i="0" u="none" strike="noStrike" cap="none" normalizeH="0" baseline="0">
                        <a:ln>
                          <a:noFill/>
                        </a:ln>
                        <a:solidFill>
                          <a:schemeClr val="tx1"/>
                        </a:solidFill>
                        <a:effectLst/>
                        <a:latin typeface="ZapfDingbats"/>
                        <a:ea typeface="宋体" pitchFamily="2" charset="-122"/>
                      </a:endParaRPr>
                    </a:p>
                  </a:txBody>
                  <a:tcPr marL="91439" marR="91439" anchor="ctr" horzOverflow="overflow">
                    <a:lnL cap="flat">
                      <a:noFill/>
                    </a:lnL>
                    <a:lnR>
                      <a:noFill/>
                    </a:lnR>
                    <a:lnT cap="flat">
                      <a:noFill/>
                    </a:lnT>
                    <a:lnB>
                      <a:noFill/>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Batang" pitchFamily="18" charset="-127"/>
                          <a:ea typeface="Batang" pitchFamily="18" charset="-127"/>
                        </a:rPr>
                        <a:t>8%</a:t>
                      </a:r>
                      <a:endParaRPr kumimoji="0" lang="en-US" altLang="zh-CN" sz="4400" b="0" i="0" u="none" strike="noStrike" cap="none" normalizeH="0" baseline="0">
                        <a:ln>
                          <a:noFill/>
                        </a:ln>
                        <a:solidFill>
                          <a:schemeClr val="tx1"/>
                        </a:solidFill>
                        <a:effectLst/>
                        <a:latin typeface="ZapfDingbats"/>
                        <a:ea typeface="宋体" pitchFamily="2" charset="-122"/>
                      </a:endParaRPr>
                    </a:p>
                  </a:txBody>
                  <a:tcPr marL="91439" marR="91439"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770817">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Batang" pitchFamily="18" charset="-127"/>
                          <a:ea typeface="Batang" pitchFamily="18" charset="-127"/>
                        </a:rPr>
                        <a:t>n</a:t>
                      </a:r>
                      <a:endParaRPr kumimoji="0" lang="en-US" altLang="zh-CN" sz="4400" b="0" i="0" u="none" strike="noStrike" cap="none" normalizeH="0" baseline="0">
                        <a:ln>
                          <a:noFill/>
                        </a:ln>
                        <a:solidFill>
                          <a:schemeClr val="tx1"/>
                        </a:solidFill>
                        <a:effectLst/>
                        <a:latin typeface="ZapfDingbats"/>
                        <a:ea typeface="宋体" pitchFamily="2" charset="-122"/>
                      </a:endParaRPr>
                    </a:p>
                  </a:txBody>
                  <a:tcPr marL="91439" marR="91439"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Batang" pitchFamily="18" charset="-127"/>
                          <a:ea typeface="Batang" pitchFamily="18" charset="-127"/>
                        </a:rPr>
                        <a:t>?</a:t>
                      </a:r>
                      <a:endParaRPr kumimoji="0" lang="en-US" altLang="zh-CN" sz="4400" b="0" i="0" u="none" strike="noStrike" cap="none" normalizeH="0" baseline="0">
                        <a:ln>
                          <a:noFill/>
                        </a:ln>
                        <a:solidFill>
                          <a:schemeClr val="tx1"/>
                        </a:solidFill>
                        <a:effectLst/>
                        <a:latin typeface="ZapfDingbats"/>
                        <a:ea typeface="宋体" pitchFamily="2" charset="-122"/>
                      </a:endParaRPr>
                    </a:p>
                  </a:txBody>
                  <a:tcPr marL="91439" marR="91439"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772233">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Batang" pitchFamily="18" charset="-127"/>
                          <a:ea typeface="Batang" pitchFamily="18" charset="-127"/>
                        </a:rPr>
                        <a:t>PV</a:t>
                      </a:r>
                      <a:endParaRPr kumimoji="0" lang="en-US" altLang="zh-CN" sz="4400" b="0" i="0" u="none" strike="noStrike" cap="none" normalizeH="0" baseline="0">
                        <a:ln>
                          <a:noFill/>
                        </a:ln>
                        <a:solidFill>
                          <a:schemeClr val="tx1"/>
                        </a:solidFill>
                        <a:effectLst/>
                        <a:latin typeface="ZapfDingbats"/>
                        <a:ea typeface="宋体" pitchFamily="2" charset="-122"/>
                      </a:endParaRPr>
                    </a:p>
                  </a:txBody>
                  <a:tcPr marL="91439" marR="91439"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Batang" pitchFamily="18" charset="-127"/>
                          <a:ea typeface="Batang" pitchFamily="18" charset="-127"/>
                        </a:rPr>
                        <a:t>75</a:t>
                      </a:r>
                      <a:endParaRPr kumimoji="0" lang="en-US" altLang="zh-CN" sz="4400" b="0" i="0" u="none" strike="noStrike" cap="none" normalizeH="0" baseline="0">
                        <a:ln>
                          <a:noFill/>
                        </a:ln>
                        <a:solidFill>
                          <a:schemeClr val="tx1"/>
                        </a:solidFill>
                        <a:effectLst/>
                        <a:latin typeface="ZapfDingbats"/>
                        <a:ea typeface="宋体" pitchFamily="2" charset="-122"/>
                      </a:endParaRPr>
                    </a:p>
                  </a:txBody>
                  <a:tcPr marL="91439" marR="91439"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770817">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Batang" pitchFamily="18" charset="-127"/>
                          <a:ea typeface="Batang" pitchFamily="18" charset="-127"/>
                        </a:rPr>
                        <a:t>FV</a:t>
                      </a:r>
                      <a:endParaRPr kumimoji="0" lang="en-US" altLang="zh-CN" sz="4400" b="0" i="0" u="none" strike="noStrike" cap="none" normalizeH="0" baseline="0">
                        <a:ln>
                          <a:noFill/>
                        </a:ln>
                        <a:solidFill>
                          <a:schemeClr val="tx1"/>
                        </a:solidFill>
                        <a:effectLst/>
                        <a:latin typeface="ZapfDingbats"/>
                        <a:ea typeface="宋体" pitchFamily="2" charset="-122"/>
                      </a:endParaRPr>
                    </a:p>
                  </a:txBody>
                  <a:tcPr marL="91439" marR="91439" anchor="ctr" horzOverflow="overflow">
                    <a:lnL cap="flat">
                      <a:noFill/>
                    </a:lnL>
                    <a:lnR>
                      <a:noFill/>
                    </a:lnR>
                    <a:lnT>
                      <a:noFill/>
                    </a:lnT>
                    <a:lnB cap="flat">
                      <a:noFill/>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Batang" pitchFamily="18" charset="-127"/>
                          <a:ea typeface="Batang" pitchFamily="18" charset="-127"/>
                        </a:rPr>
                        <a:t>100</a:t>
                      </a:r>
                      <a:endParaRPr kumimoji="0" lang="en-US" altLang="zh-CN" sz="4400" b="0" i="0" u="none" strike="noStrike" cap="none" normalizeH="0" baseline="0" dirty="0">
                        <a:ln>
                          <a:noFill/>
                        </a:ln>
                        <a:solidFill>
                          <a:schemeClr val="tx1"/>
                        </a:solidFill>
                        <a:effectLst/>
                        <a:latin typeface="ZapfDingbats"/>
                        <a:ea typeface="宋体" pitchFamily="2" charset="-122"/>
                      </a:endParaRPr>
                    </a:p>
                  </a:txBody>
                  <a:tcPr marL="91439" marR="91439"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3020" name="Text Box 16">
            <a:extLst>
              <a:ext uri="{FF2B5EF4-FFF2-40B4-BE49-F238E27FC236}">
                <a16:creationId xmlns:a16="http://schemas.microsoft.com/office/drawing/2014/main" id="{86076EC5-05B7-45ED-A906-6E7E0EEFFE80}"/>
              </a:ext>
            </a:extLst>
          </p:cNvPr>
          <p:cNvSpPr txBox="1">
            <a:spLocks noChangeArrowheads="1"/>
          </p:cNvSpPr>
          <p:nvPr/>
        </p:nvSpPr>
        <p:spPr bwMode="auto">
          <a:xfrm>
            <a:off x="1331913" y="5300663"/>
            <a:ext cx="48974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50000"/>
              </a:spcBef>
              <a:buClrTx/>
              <a:buSzTx/>
              <a:buFontTx/>
              <a:buNone/>
            </a:pPr>
            <a:r>
              <a:rPr lang="en-US" altLang="zh-CN" sz="2400">
                <a:latin typeface="ZapfDingbats"/>
                <a:ea typeface="宋体" panose="02010600030101010101" pitchFamily="2" charset="-122"/>
              </a:rPr>
              <a:t>3.74&lt;5</a:t>
            </a:r>
            <a:r>
              <a:rPr lang="zh-CN" altLang="en-US" sz="2400">
                <a:latin typeface="ZapfDingbats"/>
                <a:ea typeface="宋体" panose="02010600030101010101" pitchFamily="2" charset="-122"/>
              </a:rPr>
              <a:t>，所以它不值得投资。</a:t>
            </a:r>
            <a:endParaRPr lang="en-US" altLang="zh-CN" sz="2400">
              <a:latin typeface="ZapfDingbats"/>
              <a:ea typeface="宋体" panose="02010600030101010101" pitchFamily="2" charset="-122"/>
            </a:endParaRPr>
          </a:p>
        </p:txBody>
      </p:sp>
      <p:graphicFrame>
        <p:nvGraphicFramePr>
          <p:cNvPr id="43021" name="Object 2">
            <a:extLst>
              <a:ext uri="{FF2B5EF4-FFF2-40B4-BE49-F238E27FC236}">
                <a16:creationId xmlns:a16="http://schemas.microsoft.com/office/drawing/2014/main" id="{C1636298-60AB-4B17-A8B7-B710C4E20CDF}"/>
              </a:ext>
            </a:extLst>
          </p:cNvPr>
          <p:cNvGraphicFramePr>
            <a:graphicFrameLocks noChangeAspect="1"/>
          </p:cNvGraphicFramePr>
          <p:nvPr/>
        </p:nvGraphicFramePr>
        <p:xfrm>
          <a:off x="4572000" y="1773238"/>
          <a:ext cx="3636963" cy="1622425"/>
        </p:xfrm>
        <a:graphic>
          <a:graphicData uri="http://schemas.openxmlformats.org/presentationml/2006/ole">
            <mc:AlternateContent xmlns:mc="http://schemas.openxmlformats.org/markup-compatibility/2006">
              <mc:Choice xmlns:v="urn:schemas-microsoft-com:vml" Requires="v">
                <p:oleObj name="Equation" r:id="rId2" imgW="1879600" imgH="838200" progId="Equation.DSMT4">
                  <p:embed/>
                </p:oleObj>
              </mc:Choice>
              <mc:Fallback>
                <p:oleObj name="Equation" r:id="rId2" imgW="1879600" imgH="8382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773238"/>
                        <a:ext cx="3636963" cy="162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22" name="Text Box 18">
            <a:extLst>
              <a:ext uri="{FF2B5EF4-FFF2-40B4-BE49-F238E27FC236}">
                <a16:creationId xmlns:a16="http://schemas.microsoft.com/office/drawing/2014/main" id="{263F3C27-DAD5-4882-9EC8-F1E3AD686910}"/>
              </a:ext>
            </a:extLst>
          </p:cNvPr>
          <p:cNvSpPr txBox="1">
            <a:spLocks noChangeArrowheads="1"/>
          </p:cNvSpPr>
          <p:nvPr/>
        </p:nvSpPr>
        <p:spPr bwMode="auto">
          <a:xfrm>
            <a:off x="4716463" y="4941888"/>
            <a:ext cx="30972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50000"/>
              </a:spcBef>
              <a:buClrTx/>
              <a:buSzTx/>
              <a:buFontTx/>
              <a:buNone/>
            </a:pPr>
            <a:endParaRPr lang="zh-CN" altLang="en-US" sz="2400">
              <a:latin typeface="ZapfDingbats"/>
              <a:ea typeface="宋体" panose="02010600030101010101" pitchFamily="2" charset="-122"/>
            </a:endParaRPr>
          </a:p>
        </p:txBody>
      </p:sp>
      <p:sp>
        <p:nvSpPr>
          <p:cNvPr id="43023" name="Text Box 19">
            <a:extLst>
              <a:ext uri="{FF2B5EF4-FFF2-40B4-BE49-F238E27FC236}">
                <a16:creationId xmlns:a16="http://schemas.microsoft.com/office/drawing/2014/main" id="{2864A3D8-C275-4F1B-BA15-937B789559B6}"/>
              </a:ext>
            </a:extLst>
          </p:cNvPr>
          <p:cNvSpPr txBox="1">
            <a:spLocks noChangeArrowheads="1"/>
          </p:cNvSpPr>
          <p:nvPr/>
        </p:nvSpPr>
        <p:spPr bwMode="auto">
          <a:xfrm>
            <a:off x="4356100" y="3933825"/>
            <a:ext cx="4105275" cy="400050"/>
          </a:xfrm>
          <a:prstGeom prst="rect">
            <a:avLst/>
          </a:prstGeom>
          <a:solidFill>
            <a:schemeClr val="accent1">
              <a:alpha val="50195"/>
            </a:scheme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50000"/>
              </a:spcBef>
              <a:buClrTx/>
              <a:buSzTx/>
              <a:buFontTx/>
              <a:buNone/>
            </a:pPr>
            <a:r>
              <a:rPr lang="zh-CN" altLang="en-US" sz="2000">
                <a:latin typeface="ZapfDingbats"/>
                <a:ea typeface="宋体" panose="02010600030101010101" pitchFamily="2" charset="-122"/>
              </a:rPr>
              <a:t>选择拥有最短偿付期的投资。</a:t>
            </a:r>
            <a:endParaRPr lang="en-US" altLang="zh-CN" sz="2000">
              <a:latin typeface="ZapfDingbats"/>
              <a:ea typeface="宋体" panose="02010600030101010101" pitchFamily="2" charset="-122"/>
            </a:endParaRPr>
          </a:p>
        </p:txBody>
      </p:sp>
      <p:sp>
        <p:nvSpPr>
          <p:cNvPr id="43024" name="Text Box 21">
            <a:extLst>
              <a:ext uri="{FF2B5EF4-FFF2-40B4-BE49-F238E27FC236}">
                <a16:creationId xmlns:a16="http://schemas.microsoft.com/office/drawing/2014/main" id="{3B66F685-EB8D-4203-8ECB-AA411B4B4F2B}"/>
              </a:ext>
            </a:extLst>
          </p:cNvPr>
          <p:cNvSpPr txBox="1">
            <a:spLocks noChangeArrowheads="1"/>
          </p:cNvSpPr>
          <p:nvPr/>
        </p:nvSpPr>
        <p:spPr bwMode="auto">
          <a:xfrm>
            <a:off x="1763713" y="5949950"/>
            <a:ext cx="43211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50000"/>
              </a:spcBef>
              <a:buClrTx/>
              <a:buSzTx/>
              <a:buFontTx/>
              <a:buNone/>
            </a:pPr>
            <a:r>
              <a:rPr lang="zh-CN" altLang="en-US" sz="2400">
                <a:latin typeface="ZapfDingbats"/>
                <a:ea typeface="宋体" panose="02010600030101010101" pitchFamily="2" charset="-122"/>
              </a:rPr>
              <a:t>尝试</a:t>
            </a:r>
            <a:r>
              <a:rPr lang="en-US" altLang="zh-CN" sz="2400">
                <a:latin typeface="ZapfDingbats"/>
                <a:ea typeface="宋体" panose="02010600030101010101" pitchFamily="2" charset="-122"/>
              </a:rPr>
              <a:t>Excel</a:t>
            </a:r>
            <a:r>
              <a:rPr lang="zh-CN" altLang="en-US" sz="2400">
                <a:latin typeface="ZapfDingbats"/>
                <a:ea typeface="宋体" panose="02010600030101010101" pitchFamily="2" charset="-122"/>
              </a:rPr>
              <a:t>的</a:t>
            </a:r>
            <a:r>
              <a:rPr lang="en-US" altLang="zh-CN" sz="2400">
                <a:latin typeface="ZapfDingbats"/>
                <a:ea typeface="宋体" panose="02010600030101010101" pitchFamily="2" charset="-122"/>
              </a:rPr>
              <a:t>NPER</a:t>
            </a:r>
            <a:r>
              <a:rPr lang="zh-CN" altLang="en-US" sz="2400">
                <a:latin typeface="ZapfDingbats"/>
                <a:ea typeface="宋体" panose="02010600030101010101" pitchFamily="2" charset="-122"/>
              </a:rPr>
              <a:t>函数</a:t>
            </a:r>
            <a:endParaRPr lang="en-US" altLang="zh-CN" sz="2400">
              <a:latin typeface="ZapfDingbats"/>
              <a:ea typeface="宋体" panose="02010600030101010101" pitchFamily="2" charset="-122"/>
            </a:endParaRP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93179A0-D2FB-4285-8A5E-428EB59779AE}"/>
              </a:ext>
            </a:extLst>
          </p:cNvPr>
          <p:cNvSpPr>
            <a:spLocks noGrp="1" noChangeArrowheads="1"/>
          </p:cNvSpPr>
          <p:nvPr>
            <p:ph type="title" idx="4294967295"/>
          </p:nvPr>
        </p:nvSpPr>
        <p:spPr bwMode="auto">
          <a:xfrm>
            <a:off x="685800" y="609600"/>
            <a:ext cx="7772400" cy="990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lstStyle/>
          <a:p>
            <a:r>
              <a:rPr lang="zh-CN" altLang="en-US" dirty="0">
                <a:ea typeface="宋体" panose="02010600030101010101" pitchFamily="2" charset="-122"/>
                <a:cs typeface="Times New Roman" panose="02020603050405020304" pitchFamily="18" charset="0"/>
              </a:rPr>
              <a:t>净现值规则（</a:t>
            </a:r>
            <a:r>
              <a:rPr lang="en-US" altLang="zh-CN" dirty="0">
                <a:ea typeface="宋体" panose="02010600030101010101" pitchFamily="2" charset="-122"/>
                <a:cs typeface="Times New Roman" panose="02020603050405020304" pitchFamily="18" charset="0"/>
              </a:rPr>
              <a:t>NPV Rule</a:t>
            </a:r>
            <a:r>
              <a:rPr lang="zh-CN" altLang="en-US" dirty="0">
                <a:ea typeface="宋体" panose="02010600030101010101" pitchFamily="2" charset="-122"/>
                <a:cs typeface="Times New Roman" panose="02020603050405020304" pitchFamily="18" charset="0"/>
              </a:rPr>
              <a:t>）</a:t>
            </a:r>
            <a:endParaRPr lang="en-US" altLang="zh-CN" dirty="0">
              <a:ea typeface="宋体" panose="02010600030101010101" pitchFamily="2" charset="-122"/>
              <a:cs typeface="Times New Roman" panose="02020603050405020304" pitchFamily="18" charset="0"/>
            </a:endParaRPr>
          </a:p>
        </p:txBody>
      </p:sp>
      <p:sp>
        <p:nvSpPr>
          <p:cNvPr id="44035" name="Rectangle 3">
            <a:extLst>
              <a:ext uri="{FF2B5EF4-FFF2-40B4-BE49-F238E27FC236}">
                <a16:creationId xmlns:a16="http://schemas.microsoft.com/office/drawing/2014/main" id="{AE51B7EC-FF8D-412F-80FD-EA191B0E47CC}"/>
              </a:ext>
            </a:extLst>
          </p:cNvPr>
          <p:cNvSpPr>
            <a:spLocks noChangeArrowheads="1"/>
          </p:cNvSpPr>
          <p:nvPr/>
        </p:nvSpPr>
        <p:spPr bwMode="auto">
          <a:xfrm>
            <a:off x="898525" y="1484313"/>
            <a:ext cx="75438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nSpc>
                <a:spcPct val="125000"/>
              </a:lnSpc>
              <a:spcBef>
                <a:spcPct val="40000"/>
              </a:spcBef>
              <a:buClr>
                <a:schemeClr val="tx1"/>
              </a:buClr>
              <a:buSzTx/>
              <a:buFontTx/>
              <a:buChar char="–"/>
            </a:pPr>
            <a:r>
              <a:rPr lang="en-US" altLang="zh-CN"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NPV</a:t>
            </a:r>
            <a:r>
              <a:rPr lang="zh-CN" altLang="en-US"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表示净现值</a:t>
            </a:r>
            <a:endParaRPr lang="en-US" altLang="zh-CN"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40000"/>
              </a:spcBef>
              <a:buSzTx/>
              <a:buFont typeface="Wingdings" panose="05000000000000000000" pitchFamily="2" charset="2"/>
              <a:buChar char="ü"/>
            </a:pPr>
            <a:r>
              <a:rPr lang="en-US" altLang="zh-CN"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NPV</a:t>
            </a:r>
            <a:r>
              <a:rPr lang="zh-CN" altLang="en-US"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是所有未来现金流入的现值与所有未来现金流出的现值之间的差额</a:t>
            </a:r>
            <a:endParaRPr lang="en-US" altLang="zh-CN"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40000"/>
              </a:spcBef>
              <a:buSzTx/>
              <a:buFont typeface="Wingdings" panose="05000000000000000000" pitchFamily="2" charset="2"/>
              <a:buChar char="ü"/>
            </a:pPr>
            <a:r>
              <a:rPr lang="zh-CN" altLang="en-US"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净现值（</a:t>
            </a:r>
            <a:r>
              <a:rPr lang="en-US" altLang="zh-CN"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NPV</a:t>
            </a:r>
            <a:r>
              <a:rPr lang="zh-CN" altLang="en-US"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rPr>
              <a:t>）衡量了投资活动带来的当前财富的变化数量和方向。</a:t>
            </a:r>
            <a:endParaRPr lang="en-US" altLang="zh-CN" sz="2400" b="1">
              <a:solidFill>
                <a:schemeClr val="tx2"/>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Bef>
                <a:spcPct val="40000"/>
              </a:spcBef>
              <a:buClr>
                <a:schemeClr val="tx1"/>
              </a:buClr>
              <a:buSzTx/>
              <a:buFontTx/>
              <a:buChar char="–"/>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净现值规则</a:t>
            </a:r>
            <a:r>
              <a:rPr lang="zh-CN" altLang="en-US" sz="2400">
                <a:latin typeface="Times New Roman" panose="02020603050405020304" pitchFamily="18" charset="0"/>
                <a:ea typeface="宋体" panose="02010600030101010101" pitchFamily="2" charset="-122"/>
                <a:cs typeface="Times New Roman" panose="02020603050405020304" pitchFamily="18" charset="0"/>
              </a:rPr>
              <a:t>：如果</a:t>
            </a:r>
            <a:r>
              <a:rPr lang="en-US" altLang="zh-CN" sz="2400">
                <a:latin typeface="Times New Roman" panose="02020603050405020304" pitchFamily="18" charset="0"/>
                <a:ea typeface="宋体" panose="02010600030101010101" pitchFamily="2" charset="-122"/>
                <a:cs typeface="Times New Roman" panose="02020603050405020304" pitchFamily="18" charset="0"/>
              </a:rPr>
              <a:t>NPV</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为正，则接受项目</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40000"/>
              </a:spcBef>
              <a:buSzTx/>
              <a:buFont typeface="Wingdings" panose="05000000000000000000" pitchFamily="2" charset="2"/>
              <a:buChar char="ü"/>
            </a:pPr>
            <a:r>
              <a:rPr lang="zh-CN" altLang="en-US" sz="2400">
                <a:latin typeface="Times New Roman" panose="02020603050405020304" pitchFamily="18" charset="0"/>
                <a:ea typeface="宋体" panose="02010600030101010101" pitchFamily="2" charset="-122"/>
                <a:cs typeface="Times New Roman" panose="02020603050405020304" pitchFamily="18" charset="0"/>
              </a:rPr>
              <a:t>资本的机会成本：如果不投资于被评估的项目，而是投资于其他地方（金融资产）所赚取的收益率，被称作机会成本。</a:t>
            </a:r>
            <a:endParaRPr lang="zh-CN" altLang="en-US" sz="2400" b="1">
              <a:solidFill>
                <a:srgbClr val="0000FF"/>
              </a:solidFill>
              <a:latin typeface="Times New Roman" panose="02020603050405020304" pitchFamily="18" charset="0"/>
              <a:ea typeface="楷体_GB2312" pitchFamily="49" charset="-122"/>
              <a:cs typeface="Times New Roman" panose="02020603050405020304" pitchFamily="18" charset="0"/>
            </a:endParaRP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a:extLst>
              <a:ext uri="{FF2B5EF4-FFF2-40B4-BE49-F238E27FC236}">
                <a16:creationId xmlns:a16="http://schemas.microsoft.com/office/drawing/2014/main" id="{0364F3CB-C18D-4440-9857-4E35F353208D}"/>
              </a:ext>
            </a:extLst>
          </p:cNvPr>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1363" indent="-284163">
              <a:spcBef>
                <a:spcPct val="20000"/>
              </a:spcBef>
              <a:buClr>
                <a:schemeClr val="tx1"/>
              </a:buClr>
              <a:buSzPct val="100000"/>
              <a:buChar char="–"/>
              <a:defRPr sz="2800">
                <a:solidFill>
                  <a:schemeClr val="tx1"/>
                </a:solidFill>
                <a:latin typeface="Times" panose="02020603050405020304" pitchFamily="18" charset="0"/>
              </a:defRPr>
            </a:lvl2pPr>
            <a:lvl3pPr marL="1141413" indent="-227013">
              <a:spcBef>
                <a:spcPct val="20000"/>
              </a:spcBef>
              <a:buClr>
                <a:schemeClr val="accent2"/>
              </a:buClr>
              <a:buSzPct val="65000"/>
              <a:buChar char="F"/>
              <a:defRPr sz="2400">
                <a:solidFill>
                  <a:schemeClr val="tx1"/>
                </a:solidFill>
                <a:latin typeface="Times" panose="02020603050405020304" pitchFamily="18" charset="0"/>
              </a:defRPr>
            </a:lvl3pPr>
            <a:lvl4pPr marL="1598613" indent="-227013">
              <a:spcBef>
                <a:spcPct val="20000"/>
              </a:spcBef>
              <a:buClr>
                <a:schemeClr val="tx1"/>
              </a:buClr>
              <a:buSzPct val="100000"/>
              <a:buChar char="–"/>
              <a:defRPr sz="2000">
                <a:solidFill>
                  <a:schemeClr val="tx1"/>
                </a:solidFill>
                <a:latin typeface="Times" panose="02020603050405020304" pitchFamily="18" charset="0"/>
              </a:defRPr>
            </a:lvl4pPr>
            <a:lvl5pPr marL="2055813" indent="-227013">
              <a:spcBef>
                <a:spcPct val="20000"/>
              </a:spcBef>
              <a:buClr>
                <a:schemeClr val="accent2"/>
              </a:buClr>
              <a:buSzPct val="100000"/>
              <a:buChar char="•"/>
              <a:defRPr sz="2000">
                <a:solidFill>
                  <a:schemeClr val="tx1"/>
                </a:solidFill>
                <a:latin typeface="Times" panose="02020603050405020304" pitchFamily="18" charset="0"/>
              </a:defRPr>
            </a:lvl5pPr>
            <a:lvl6pPr marL="2513013" indent="-227013"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0213" indent="-227013"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7413" indent="-227013"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4613" indent="-227013"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fld id="{513FCB6A-19AF-46A6-A9BD-0754055D794B}" type="slidenum">
              <a:rPr lang="zh-CN" altLang="en-US" sz="2400">
                <a:latin typeface="ZapfDingbats"/>
                <a:ea typeface="宋体" panose="02010600030101010101" pitchFamily="2" charset="-122"/>
              </a:rPr>
              <a:pPr algn="ctr">
                <a:spcBef>
                  <a:spcPct val="0"/>
                </a:spcBef>
                <a:buClrTx/>
                <a:buSzTx/>
                <a:buFontTx/>
                <a:buNone/>
              </a:pPr>
              <a:t>36</a:t>
            </a:fld>
            <a:endParaRPr lang="en-US" altLang="zh-CN" sz="2400">
              <a:latin typeface="ZapfDingbats"/>
              <a:ea typeface="宋体" panose="02010600030101010101" pitchFamily="2" charset="-122"/>
            </a:endParaRPr>
          </a:p>
        </p:txBody>
      </p:sp>
      <p:sp>
        <p:nvSpPr>
          <p:cNvPr id="46083" name="Rectangle 52">
            <a:extLst>
              <a:ext uri="{FF2B5EF4-FFF2-40B4-BE49-F238E27FC236}">
                <a16:creationId xmlns:a16="http://schemas.microsoft.com/office/drawing/2014/main" id="{DD457FA4-3601-4904-AA68-B04A7A9083D5}"/>
              </a:ext>
            </a:extLst>
          </p:cNvPr>
          <p:cNvSpPr>
            <a:spLocks noGrp="1" noChangeArrowheads="1"/>
          </p:cNvSpPr>
          <p:nvPr>
            <p:ph type="title"/>
          </p:nvPr>
        </p:nvSpPr>
        <p:spPr bwMode="auto">
          <a:xfrm>
            <a:off x="457200" y="6127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600">
                <a:ea typeface="宋体" panose="02010600030101010101" pitchFamily="2" charset="-122"/>
                <a:cs typeface="Times New Roman" panose="02020603050405020304" pitchFamily="18" charset="0"/>
              </a:rPr>
              <a:t>基于净现值规则的投资决策</a:t>
            </a:r>
            <a:endParaRPr lang="en-US" altLang="zh-CN" sz="3600">
              <a:ea typeface="宋体" panose="02010600030101010101" pitchFamily="2" charset="-122"/>
              <a:cs typeface="Times New Roman" panose="02020603050405020304" pitchFamily="18" charset="0"/>
            </a:endParaRPr>
          </a:p>
        </p:txBody>
      </p:sp>
      <p:graphicFrame>
        <p:nvGraphicFramePr>
          <p:cNvPr id="101427" name="Group 51">
            <a:extLst>
              <a:ext uri="{FF2B5EF4-FFF2-40B4-BE49-F238E27FC236}">
                <a16:creationId xmlns:a16="http://schemas.microsoft.com/office/drawing/2014/main" id="{ACE1C23F-7288-4528-A1EB-69B27F6AD11F}"/>
              </a:ext>
            </a:extLst>
          </p:cNvPr>
          <p:cNvGraphicFramePr>
            <a:graphicFrameLocks noGrp="1"/>
          </p:cNvGraphicFramePr>
          <p:nvPr>
            <p:ph idx="1"/>
          </p:nvPr>
        </p:nvGraphicFramePr>
        <p:xfrm>
          <a:off x="684213" y="1700213"/>
          <a:ext cx="3816350" cy="3457576"/>
        </p:xfrm>
        <a:graphic>
          <a:graphicData uri="http://schemas.openxmlformats.org/drawingml/2006/table">
            <a:tbl>
              <a:tblPr/>
              <a:tblGrid>
                <a:gridCol w="1908175">
                  <a:extLst>
                    <a:ext uri="{9D8B030D-6E8A-4147-A177-3AD203B41FA5}">
                      <a16:colId xmlns:a16="http://schemas.microsoft.com/office/drawing/2014/main" val="20000"/>
                    </a:ext>
                  </a:extLst>
                </a:gridCol>
                <a:gridCol w="1908175">
                  <a:extLst>
                    <a:ext uri="{9D8B030D-6E8A-4147-A177-3AD203B41FA5}">
                      <a16:colId xmlns:a16="http://schemas.microsoft.com/office/drawing/2014/main" val="20001"/>
                    </a:ext>
                  </a:extLst>
                </a:gridCol>
              </a:tblGrid>
              <a:tr h="865188">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Batang" pitchFamily="18" charset="-127"/>
                          <a:ea typeface="Batang" pitchFamily="18" charset="-127"/>
                        </a:rPr>
                        <a:t>i</a:t>
                      </a:r>
                      <a:endParaRPr kumimoji="0" lang="en-US" altLang="zh-CN" sz="4400" b="0" i="0" u="none" strike="noStrike" cap="none" normalizeH="0" baseline="0" dirty="0">
                        <a:ln>
                          <a:noFill/>
                        </a:ln>
                        <a:solidFill>
                          <a:schemeClr val="tx1"/>
                        </a:solidFill>
                        <a:effectLst/>
                        <a:latin typeface="ZapfDingbats"/>
                        <a:ea typeface="宋体" pitchFamily="2" charset="-122"/>
                      </a:endParaRPr>
                    </a:p>
                  </a:txBody>
                  <a:tcPr anchor="ctr" horzOverflow="overflow">
                    <a:lnL cap="flat">
                      <a:noFill/>
                    </a:lnL>
                    <a:lnR>
                      <a:noFill/>
                    </a:lnR>
                    <a:lnT cap="flat">
                      <a:noFill/>
                    </a:lnT>
                    <a:lnB>
                      <a:noFill/>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Batang" pitchFamily="18" charset="-127"/>
                          <a:ea typeface="Batang" pitchFamily="18" charset="-127"/>
                        </a:rPr>
                        <a:t>8%</a:t>
                      </a:r>
                      <a:endParaRPr kumimoji="0" lang="en-US" altLang="zh-CN" sz="4400" b="0" i="0" u="none" strike="noStrike" cap="none" normalizeH="0" baseline="0">
                        <a:ln>
                          <a:noFill/>
                        </a:ln>
                        <a:solidFill>
                          <a:schemeClr val="tx1"/>
                        </a:solidFill>
                        <a:effectLst/>
                        <a:latin typeface="ZapfDingbats"/>
                        <a:ea typeface="宋体" pitchFamily="2" charset="-122"/>
                      </a:endParaRPr>
                    </a:p>
                  </a:txBody>
                  <a:tcPr anchor="ctr" horzOverflow="overflow">
                    <a:lnL>
                      <a:noFill/>
                    </a:lnL>
                    <a:lnR cap="flat">
                      <a:noFill/>
                    </a:lnR>
                    <a:lnT cap="flat">
                      <a:noFill/>
                    </a:lnT>
                    <a:lnB>
                      <a:noFill/>
                    </a:lnB>
                    <a:lnTlToBr>
                      <a:noFill/>
                    </a:lnTlToBr>
                    <a:lnBlToTr>
                      <a:noFill/>
                    </a:lnBlToTr>
                    <a:noFill/>
                  </a:tcPr>
                </a:tc>
                <a:extLst>
                  <a:ext uri="{0D108BD9-81ED-4DB2-BD59-A6C34878D82A}">
                    <a16:rowId xmlns:a16="http://schemas.microsoft.com/office/drawing/2014/main" val="10000"/>
                  </a:ext>
                </a:extLst>
              </a:tr>
              <a:tr h="863600">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Batang" pitchFamily="18" charset="-127"/>
                          <a:ea typeface="Batang" pitchFamily="18" charset="-127"/>
                        </a:rPr>
                        <a:t>n</a:t>
                      </a:r>
                      <a:endParaRPr kumimoji="0" lang="en-US" altLang="zh-CN" sz="4400" b="0" i="0" u="none" strike="noStrike" cap="none" normalizeH="0" baseline="0">
                        <a:ln>
                          <a:noFill/>
                        </a:ln>
                        <a:solidFill>
                          <a:schemeClr val="tx1"/>
                        </a:solidFill>
                        <a:effectLst/>
                        <a:latin typeface="ZapfDingbats"/>
                        <a:ea typeface="宋体" pitchFamily="2" charset="-122"/>
                      </a:endParaRP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Batang" pitchFamily="18" charset="-127"/>
                          <a:ea typeface="Batang" pitchFamily="18" charset="-127"/>
                        </a:rPr>
                        <a:t>5</a:t>
                      </a:r>
                      <a:endParaRPr kumimoji="0" lang="en-US" altLang="zh-CN" sz="4400" b="0" i="0" u="none" strike="noStrike" cap="none" normalizeH="0" baseline="0">
                        <a:ln>
                          <a:noFill/>
                        </a:ln>
                        <a:solidFill>
                          <a:schemeClr val="tx1"/>
                        </a:solidFill>
                        <a:effectLst/>
                        <a:latin typeface="ZapfDingbats"/>
                        <a:ea typeface="宋体" pitchFamily="2" charset="-122"/>
                      </a:endParaRP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1"/>
                  </a:ext>
                </a:extLst>
              </a:tr>
              <a:tr h="865188">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Batang" pitchFamily="18" charset="-127"/>
                          <a:ea typeface="Batang" pitchFamily="18" charset="-127"/>
                        </a:rPr>
                        <a:t>PV</a:t>
                      </a:r>
                      <a:endParaRPr kumimoji="0" lang="en-US" altLang="zh-CN" sz="4400" b="0" i="0" u="none" strike="noStrike" cap="none" normalizeH="0" baseline="0">
                        <a:ln>
                          <a:noFill/>
                        </a:ln>
                        <a:solidFill>
                          <a:schemeClr val="tx1"/>
                        </a:solidFill>
                        <a:effectLst/>
                        <a:latin typeface="ZapfDingbats"/>
                        <a:ea typeface="宋体" pitchFamily="2" charset="-122"/>
                      </a:endParaRPr>
                    </a:p>
                  </a:txBody>
                  <a:tcPr anchor="ctr" horzOverflow="overflow">
                    <a:lnL cap="flat">
                      <a:noFill/>
                    </a:lnL>
                    <a:lnR>
                      <a:noFill/>
                    </a:lnR>
                    <a:lnT>
                      <a:noFill/>
                    </a:lnT>
                    <a:lnB>
                      <a:noFill/>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dirty="0">
                          <a:ln>
                            <a:noFill/>
                          </a:ln>
                          <a:solidFill>
                            <a:schemeClr val="tx1"/>
                          </a:solidFill>
                          <a:effectLst/>
                          <a:latin typeface="Batang" pitchFamily="18" charset="-127"/>
                          <a:ea typeface="Batang" pitchFamily="18" charset="-127"/>
                        </a:rPr>
                        <a:t>?</a:t>
                      </a:r>
                      <a:endParaRPr kumimoji="0" lang="en-US" altLang="zh-CN" sz="4400" b="0" i="0" u="none" strike="noStrike" cap="none" normalizeH="0" baseline="0" dirty="0">
                        <a:ln>
                          <a:noFill/>
                        </a:ln>
                        <a:solidFill>
                          <a:schemeClr val="tx1"/>
                        </a:solidFill>
                        <a:effectLst/>
                        <a:latin typeface="ZapfDingbats"/>
                        <a:ea typeface="宋体" pitchFamily="2" charset="-122"/>
                      </a:endParaRPr>
                    </a:p>
                  </a:txBody>
                  <a:tcPr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863600">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Batang" pitchFamily="18" charset="-127"/>
                          <a:ea typeface="Batang" pitchFamily="18" charset="-127"/>
                        </a:rPr>
                        <a:t>FV</a:t>
                      </a:r>
                      <a:endParaRPr kumimoji="0" lang="en-US" altLang="zh-CN" sz="4400" b="0" i="0" u="none" strike="noStrike" cap="none" normalizeH="0" baseline="0">
                        <a:ln>
                          <a:noFill/>
                        </a:ln>
                        <a:solidFill>
                          <a:schemeClr val="tx1"/>
                        </a:solidFill>
                        <a:effectLst/>
                        <a:latin typeface="ZapfDingbats"/>
                        <a:ea typeface="宋体" pitchFamily="2" charset="-122"/>
                      </a:endParaRPr>
                    </a:p>
                  </a:txBody>
                  <a:tcPr anchor="ctr" horzOverflow="overflow">
                    <a:lnL cap="flat">
                      <a:noFill/>
                    </a:lnL>
                    <a:lnR>
                      <a:noFill/>
                    </a:lnR>
                    <a:lnT>
                      <a:noFill/>
                    </a:lnT>
                    <a:lnB cap="flat">
                      <a:noFill/>
                    </a:lnB>
                    <a:lnTlToBr>
                      <a:noFill/>
                    </a:lnTlToBr>
                    <a:lnBlToTr>
                      <a:noFill/>
                    </a:lnBlToTr>
                    <a:noFill/>
                  </a:tcPr>
                </a:tc>
                <a:tc>
                  <a:txBody>
                    <a:body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Batang" pitchFamily="18" charset="-127"/>
                          <a:ea typeface="Batang" pitchFamily="18" charset="-127"/>
                        </a:rPr>
                        <a:t>100</a:t>
                      </a:r>
                      <a:endParaRPr kumimoji="0" lang="en-US" altLang="zh-CN" sz="4400" b="0" i="0" u="none" strike="noStrike" cap="none" normalizeH="0" baseline="0">
                        <a:ln>
                          <a:noFill/>
                        </a:ln>
                        <a:solidFill>
                          <a:schemeClr val="tx1"/>
                        </a:solidFill>
                        <a:effectLst/>
                        <a:latin typeface="ZapfDingbats"/>
                        <a:ea typeface="宋体" pitchFamily="2" charset="-122"/>
                      </a:endParaRPr>
                    </a:p>
                  </a:txBody>
                  <a:tcPr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6093" name="Object 3">
            <a:extLst>
              <a:ext uri="{FF2B5EF4-FFF2-40B4-BE49-F238E27FC236}">
                <a16:creationId xmlns:a16="http://schemas.microsoft.com/office/drawing/2014/main" id="{D931A97F-D1A9-47F4-AF42-7FA68204F0AF}"/>
              </a:ext>
            </a:extLst>
          </p:cNvPr>
          <p:cNvGraphicFramePr>
            <a:graphicFrameLocks/>
          </p:cNvGraphicFramePr>
          <p:nvPr/>
        </p:nvGraphicFramePr>
        <p:xfrm>
          <a:off x="4716463" y="3357563"/>
          <a:ext cx="3529012" cy="863600"/>
        </p:xfrm>
        <a:graphic>
          <a:graphicData uri="http://schemas.openxmlformats.org/presentationml/2006/ole">
            <mc:AlternateContent xmlns:mc="http://schemas.openxmlformats.org/markup-compatibility/2006">
              <mc:Choice xmlns:v="urn:schemas-microsoft-com:vml" Requires="v">
                <p:oleObj name="公式" r:id="rId2" imgW="1473200" imgH="419100" progId="Equation.3">
                  <p:embed/>
                </p:oleObj>
              </mc:Choice>
              <mc:Fallback>
                <p:oleObj name="公式" r:id="rId2" imgW="1473200" imgH="419100" progId="Equation.3">
                  <p:embed/>
                  <p:pic>
                    <p:nvPicPr>
                      <p:cNvPr id="0" name="Object 3"/>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3357563"/>
                        <a:ext cx="3529012"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94" name="Text Box 57">
            <a:extLst>
              <a:ext uri="{FF2B5EF4-FFF2-40B4-BE49-F238E27FC236}">
                <a16:creationId xmlns:a16="http://schemas.microsoft.com/office/drawing/2014/main" id="{B78A91F7-143B-4F55-81A9-9A15F558DB6D}"/>
              </a:ext>
            </a:extLst>
          </p:cNvPr>
          <p:cNvSpPr txBox="1">
            <a:spLocks noChangeArrowheads="1"/>
          </p:cNvSpPr>
          <p:nvPr/>
        </p:nvSpPr>
        <p:spPr bwMode="auto">
          <a:xfrm>
            <a:off x="755650" y="5229225"/>
            <a:ext cx="7345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50000"/>
              </a:spcBef>
              <a:buClrTx/>
              <a:buSzTx/>
              <a:buFontTx/>
              <a:buNone/>
            </a:pPr>
            <a:r>
              <a:rPr lang="en-US" altLang="zh-CN" sz="2400">
                <a:latin typeface="Times New Roman" panose="02020603050405020304" pitchFamily="18" charset="0"/>
                <a:ea typeface="宋体" panose="02010600030101010101" pitchFamily="2" charset="-122"/>
                <a:cs typeface="Times New Roman" panose="02020603050405020304" pitchFamily="18" charset="0"/>
              </a:rPr>
              <a:t>NPV=68.06</a:t>
            </a:r>
            <a:r>
              <a:rPr lang="zh-CN" altLang="en-US" sz="240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a:latin typeface="Times New Roman" panose="02020603050405020304" pitchFamily="18" charset="0"/>
                <a:ea typeface="宋体" panose="02010600030101010101" pitchFamily="2" charset="-122"/>
                <a:cs typeface="Times New Roman" panose="02020603050405020304" pitchFamily="18" charset="0"/>
              </a:rPr>
              <a:t>75=</a:t>
            </a:r>
            <a:r>
              <a:rPr lang="zh-CN" altLang="en-US" sz="2400">
                <a:latin typeface="Times New Roman" panose="02020603050405020304" pitchFamily="18" charset="0"/>
                <a:ea typeface="宋体" panose="02010600030101010101" pitchFamily="2" charset="-122"/>
                <a:cs typeface="Times New Roman" panose="02020603050405020304" pitchFamily="18" charset="0"/>
              </a:rPr>
              <a:t>－</a:t>
            </a:r>
            <a:r>
              <a:rPr lang="en-US" altLang="zh-CN" sz="2400">
                <a:latin typeface="Times New Roman" panose="02020603050405020304" pitchFamily="18" charset="0"/>
                <a:ea typeface="宋体" panose="02010600030101010101" pitchFamily="2" charset="-122"/>
                <a:cs typeface="Times New Roman" panose="02020603050405020304" pitchFamily="18" charset="0"/>
              </a:rPr>
              <a:t>6.94&lt;0</a:t>
            </a:r>
            <a:r>
              <a:rPr lang="zh-CN" altLang="en-US" sz="240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a:latin typeface="ZapfDingbats"/>
                <a:ea typeface="宋体" panose="02010600030101010101" pitchFamily="2" charset="-122"/>
                <a:cs typeface="Times New Roman" panose="02020603050405020304" pitchFamily="18" charset="0"/>
              </a:rPr>
              <a:t>所以它不值得投资。</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95" name="Text Box 58">
            <a:extLst>
              <a:ext uri="{FF2B5EF4-FFF2-40B4-BE49-F238E27FC236}">
                <a16:creationId xmlns:a16="http://schemas.microsoft.com/office/drawing/2014/main" id="{BDB4A6DC-480D-46DD-80C9-90AD324FCA06}"/>
              </a:ext>
            </a:extLst>
          </p:cNvPr>
          <p:cNvSpPr txBox="1">
            <a:spLocks noChangeArrowheads="1"/>
          </p:cNvSpPr>
          <p:nvPr/>
        </p:nvSpPr>
        <p:spPr bwMode="auto">
          <a:xfrm>
            <a:off x="1714500" y="5949950"/>
            <a:ext cx="51625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50000"/>
              </a:spcBef>
              <a:buClrTx/>
              <a:buSzTx/>
              <a:buFontTx/>
              <a:buNone/>
            </a:pPr>
            <a:r>
              <a:rPr lang="zh-CN" altLang="en-US" sz="2400">
                <a:latin typeface="Times New Roman" panose="02020603050405020304" pitchFamily="18" charset="0"/>
                <a:ea typeface="宋体" panose="02010600030101010101" pitchFamily="2" charset="-122"/>
                <a:cs typeface="Times New Roman" panose="02020603050405020304" pitchFamily="18" charset="0"/>
              </a:rPr>
              <a:t>尝试</a:t>
            </a:r>
            <a:r>
              <a:rPr lang="en-US" altLang="zh-CN" sz="2400">
                <a:latin typeface="Times New Roman" panose="02020603050405020304" pitchFamily="18" charset="0"/>
                <a:ea typeface="宋体" panose="02010600030101010101" pitchFamily="2" charset="-122"/>
                <a:cs typeface="Times New Roman" panose="02020603050405020304" pitchFamily="18" charset="0"/>
              </a:rPr>
              <a:t>Excel</a:t>
            </a:r>
            <a:r>
              <a:rPr lang="zh-CN" altLang="en-US" sz="2400">
                <a:latin typeface="Times New Roman" panose="02020603050405020304" pitchFamily="18" charset="0"/>
                <a:ea typeface="宋体" panose="02010600030101010101" pitchFamily="2" charset="-122"/>
                <a:cs typeface="Times New Roman" panose="02020603050405020304" pitchFamily="18" charset="0"/>
              </a:rPr>
              <a:t>的</a:t>
            </a:r>
            <a:r>
              <a:rPr lang="en-US" altLang="zh-CN" sz="2400">
                <a:latin typeface="Times New Roman" panose="02020603050405020304" pitchFamily="18" charset="0"/>
                <a:ea typeface="宋体" panose="02010600030101010101" pitchFamily="2" charset="-122"/>
                <a:cs typeface="Times New Roman" panose="02020603050405020304" pitchFamily="18" charset="0"/>
              </a:rPr>
              <a:t>PV </a:t>
            </a:r>
            <a:r>
              <a:rPr lang="zh-CN" altLang="en-US" sz="2400">
                <a:latin typeface="Times New Roman" panose="02020603050405020304" pitchFamily="18" charset="0"/>
                <a:ea typeface="宋体" panose="02010600030101010101" pitchFamily="2" charset="-122"/>
                <a:cs typeface="Times New Roman" panose="02020603050405020304" pitchFamily="18" charset="0"/>
              </a:rPr>
              <a:t>或</a:t>
            </a:r>
            <a:r>
              <a:rPr lang="en-US" altLang="zh-CN" sz="2400">
                <a:latin typeface="Times New Roman" panose="02020603050405020304" pitchFamily="18" charset="0"/>
                <a:ea typeface="宋体" panose="02010600030101010101" pitchFamily="2" charset="-122"/>
                <a:cs typeface="Times New Roman" panose="02020603050405020304" pitchFamily="18" charset="0"/>
              </a:rPr>
              <a:t>NPV</a:t>
            </a:r>
            <a:r>
              <a:rPr lang="zh-CN" altLang="en-US" sz="2400">
                <a:latin typeface="Times New Roman" panose="02020603050405020304" pitchFamily="18" charset="0"/>
                <a:ea typeface="宋体" panose="02010600030101010101" pitchFamily="2" charset="-122"/>
                <a:cs typeface="Times New Roman" panose="02020603050405020304" pitchFamily="18" charset="0"/>
              </a:rPr>
              <a:t>函数</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6096" name="Text Box 59">
            <a:extLst>
              <a:ext uri="{FF2B5EF4-FFF2-40B4-BE49-F238E27FC236}">
                <a16:creationId xmlns:a16="http://schemas.microsoft.com/office/drawing/2014/main" id="{9B0BE2E7-9393-49FB-B56C-C9FC6224CD7D}"/>
              </a:ext>
            </a:extLst>
          </p:cNvPr>
          <p:cNvSpPr txBox="1">
            <a:spLocks noChangeArrowheads="1"/>
          </p:cNvSpPr>
          <p:nvPr/>
        </p:nvSpPr>
        <p:spPr bwMode="auto">
          <a:xfrm>
            <a:off x="4427538" y="1989138"/>
            <a:ext cx="4105275" cy="400050"/>
          </a:xfrm>
          <a:prstGeom prst="rect">
            <a:avLst/>
          </a:prstGeom>
          <a:solidFill>
            <a:schemeClr val="accent1">
              <a:alpha val="50195"/>
            </a:schemeClr>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50000"/>
              </a:spcBef>
              <a:buClrTx/>
              <a:buSzTx/>
              <a:buFontTx/>
              <a:buNone/>
            </a:pPr>
            <a:r>
              <a:rPr lang="zh-CN" altLang="en-US" sz="2000">
                <a:latin typeface="Times New Roman" panose="02020603050405020304" pitchFamily="18" charset="0"/>
                <a:ea typeface="宋体" panose="02010600030101010101" pitchFamily="2" charset="-122"/>
                <a:cs typeface="Times New Roman" panose="02020603050405020304" pitchFamily="18" charset="0"/>
              </a:rPr>
              <a:t>如果</a:t>
            </a:r>
            <a:r>
              <a:rPr lang="en-US" altLang="zh-CN" sz="2000">
                <a:latin typeface="Times New Roman" panose="02020603050405020304" pitchFamily="18" charset="0"/>
                <a:ea typeface="宋体" panose="02010600030101010101" pitchFamily="2" charset="-122"/>
                <a:cs typeface="Times New Roman" panose="02020603050405020304" pitchFamily="18" charset="0"/>
              </a:rPr>
              <a:t>NPV</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为正，则接受项目</a:t>
            </a:r>
            <a:endParaRPr lang="en-US" altLang="zh-CN" sz="2000">
              <a:latin typeface="ZapfDingbats"/>
              <a:ea typeface="宋体" panose="02010600030101010101" pitchFamily="2" charset="-122"/>
              <a:cs typeface="Times New Roman" panose="02020603050405020304" pitchFamily="18" charset="0"/>
            </a:endParaRPr>
          </a:p>
        </p:txBody>
      </p:sp>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a:extLst>
              <a:ext uri="{FF2B5EF4-FFF2-40B4-BE49-F238E27FC236}">
                <a16:creationId xmlns:a16="http://schemas.microsoft.com/office/drawing/2014/main" id="{D21170BB-1581-4883-B48B-918DCC9D1EC3}"/>
              </a:ext>
            </a:extLst>
          </p:cNvPr>
          <p:cNvSpPr>
            <a:spLocks noGrp="1" noChangeArrowheads="1"/>
          </p:cNvSpPr>
          <p:nvPr>
            <p:ph type="title"/>
          </p:nvPr>
        </p:nvSpPr>
        <p:spPr bwMode="auto">
          <a:xfrm>
            <a:off x="457200" y="549275"/>
            <a:ext cx="8229600" cy="86836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rPr>
              <a:t>注意事项</a:t>
            </a:r>
          </a:p>
        </p:txBody>
      </p:sp>
      <p:sp>
        <p:nvSpPr>
          <p:cNvPr id="47107" name="内容占位符 2">
            <a:extLst>
              <a:ext uri="{FF2B5EF4-FFF2-40B4-BE49-F238E27FC236}">
                <a16:creationId xmlns:a16="http://schemas.microsoft.com/office/drawing/2014/main" id="{EEFDEBD3-8A3B-461D-9803-0EFBEDE45B5E}"/>
              </a:ext>
            </a:extLst>
          </p:cNvPr>
          <p:cNvSpPr>
            <a:spLocks noGrp="1" noChangeArrowheads="1"/>
          </p:cNvSpPr>
          <p:nvPr>
            <p:ph idx="1"/>
          </p:nvPr>
        </p:nvSpPr>
        <p:spPr/>
        <p:txBody>
          <a:bodyPr/>
          <a:lstStyle/>
          <a:p>
            <a:pPr algn="just">
              <a:lnSpc>
                <a:spcPct val="125000"/>
              </a:lnSpc>
            </a:pPr>
            <a:r>
              <a:rPr lang="zh-CN" altLang="en-US" sz="2800">
                <a:latin typeface="Times New Roman" panose="02020603050405020304" pitchFamily="18" charset="0"/>
                <a:ea typeface="宋体" panose="02010600030101010101" pitchFamily="2" charset="-122"/>
                <a:cs typeface="Times New Roman" panose="02020603050405020304" pitchFamily="18" charset="0"/>
              </a:rPr>
              <a:t>尽管在实践中有时会用到这些替代规则</a:t>
            </a:r>
          </a:p>
          <a:p>
            <a:pPr algn="just">
              <a:lnSpc>
                <a:spcPct val="125000"/>
              </a:lnSpc>
            </a:pPr>
            <a:r>
              <a:rPr lang="en-US" altLang="zh-CN" sz="2800">
                <a:latin typeface="Times New Roman" panose="02020603050405020304" pitchFamily="18" charset="0"/>
                <a:ea typeface="宋体" panose="02010600030101010101" pitchFamily="2" charset="-122"/>
                <a:cs typeface="Times New Roman" panose="02020603050405020304" pitchFamily="18" charset="0"/>
              </a:rPr>
              <a:t>NPV</a:t>
            </a:r>
            <a:r>
              <a:rPr lang="zh-CN" altLang="en-US" sz="2800">
                <a:latin typeface="Times New Roman" panose="02020603050405020304" pitchFamily="18" charset="0"/>
                <a:ea typeface="宋体" panose="02010600030101010101" pitchFamily="2" charset="-122"/>
                <a:cs typeface="Times New Roman" panose="02020603050405020304" pitchFamily="18" charset="0"/>
              </a:rPr>
              <a:t>规则是安全、通用的投资选择规则</a:t>
            </a:r>
          </a:p>
          <a:p>
            <a:pPr algn="just">
              <a:lnSpc>
                <a:spcPct val="125000"/>
              </a:lnSpc>
            </a:pPr>
            <a:r>
              <a:rPr lang="zh-CN" altLang="en-US" sz="2800">
                <a:latin typeface="Times New Roman" panose="02020603050405020304" pitchFamily="18" charset="0"/>
                <a:ea typeface="宋体" panose="02010600030101010101" pitchFamily="2" charset="-122"/>
                <a:cs typeface="Times New Roman" panose="02020603050405020304" pitchFamily="18" charset="0"/>
              </a:rPr>
              <a:t>当你必须在几种备选投资项目中进行选择时，需要选择净现值最高的项目。</a:t>
            </a:r>
            <a:endParaRPr lang="en-US" altLang="zh-CN" sz="280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7A2879B4-439E-4A12-B243-41CA0EDA23E5}"/>
              </a:ext>
            </a:extLst>
          </p:cNvPr>
          <p:cNvSpPr>
            <a:spLocks noGrp="1" noChangeArrowheads="1"/>
          </p:cNvSpPr>
          <p:nvPr>
            <p:ph type="title"/>
          </p:nvPr>
        </p:nvSpPr>
        <p:spPr bwMode="auto">
          <a:xfrm>
            <a:off x="457200" y="5842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cs typeface="Times New Roman" panose="02020603050405020304" pitchFamily="18" charset="0"/>
              </a:rPr>
              <a:t>年金</a:t>
            </a:r>
            <a:endParaRPr lang="en-US" altLang="zh-CN">
              <a:ea typeface="宋体" panose="02010600030101010101" pitchFamily="2" charset="-122"/>
              <a:cs typeface="Times New Roman" panose="02020603050405020304" pitchFamily="18" charset="0"/>
            </a:endParaRPr>
          </a:p>
        </p:txBody>
      </p:sp>
      <p:sp>
        <p:nvSpPr>
          <p:cNvPr id="48131" name="Rectangle 3">
            <a:extLst>
              <a:ext uri="{FF2B5EF4-FFF2-40B4-BE49-F238E27FC236}">
                <a16:creationId xmlns:a16="http://schemas.microsoft.com/office/drawing/2014/main" id="{B3B59E46-BE7F-426D-A158-6CBC1117EDC7}"/>
              </a:ext>
            </a:extLst>
          </p:cNvPr>
          <p:cNvSpPr>
            <a:spLocks noGrp="1" noChangeArrowheads="1"/>
          </p:cNvSpPr>
          <p:nvPr>
            <p:ph type="body" idx="1"/>
          </p:nvPr>
        </p:nvSpPr>
        <p:spPr>
          <a:xfrm>
            <a:off x="2916238" y="1643063"/>
            <a:ext cx="5570537" cy="4114800"/>
          </a:xfrm>
        </p:spPr>
        <p:txBody>
          <a:bodyPr/>
          <a:lstStyle/>
          <a:p>
            <a:pPr>
              <a:lnSpc>
                <a:spcPct val="150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什么是年金？</a:t>
            </a:r>
          </a:p>
          <a:p>
            <a:pPr>
              <a:lnSpc>
                <a:spcPct val="150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如何计算年金的终值？</a:t>
            </a:r>
          </a:p>
          <a:p>
            <a:pPr>
              <a:lnSpc>
                <a:spcPct val="150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如何计算年金的现值？</a:t>
            </a:r>
          </a:p>
          <a:p>
            <a:pPr>
              <a:lnSpc>
                <a:spcPct val="150000"/>
              </a:lnSpc>
            </a:pPr>
            <a:r>
              <a:rPr lang="zh-CN" altLang="en-US">
                <a:latin typeface="Times New Roman" panose="02020603050405020304" pitchFamily="18" charset="0"/>
                <a:ea typeface="宋体" panose="02010600030101010101" pitchFamily="2" charset="-122"/>
                <a:cs typeface="Times New Roman" panose="02020603050405020304" pitchFamily="18" charset="0"/>
              </a:rPr>
              <a:t>如何投资一项年金？</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71CA861-04DD-4011-BCA0-3DE6D71AF400}"/>
              </a:ext>
            </a:extLst>
          </p:cNvPr>
          <p:cNvSpPr>
            <a:spLocks noGrp="1" noChangeArrowheads="1"/>
          </p:cNvSpPr>
          <p:nvPr>
            <p:ph type="title"/>
          </p:nvPr>
        </p:nvSpPr>
        <p:spPr bwMode="auto">
          <a:xfrm>
            <a:off x="312738" y="27305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cs typeface="Times New Roman" panose="02020603050405020304" pitchFamily="18" charset="0"/>
              </a:rPr>
              <a:t>年金概念</a:t>
            </a:r>
            <a:endParaRPr lang="en-US" altLang="zh-CN">
              <a:ea typeface="宋体" panose="02010600030101010101" pitchFamily="2" charset="-122"/>
              <a:cs typeface="Times New Roman" panose="02020603050405020304" pitchFamily="18" charset="0"/>
            </a:endParaRPr>
          </a:p>
        </p:txBody>
      </p:sp>
      <p:sp>
        <p:nvSpPr>
          <p:cNvPr id="49155" name="Rectangle 3">
            <a:extLst>
              <a:ext uri="{FF2B5EF4-FFF2-40B4-BE49-F238E27FC236}">
                <a16:creationId xmlns:a16="http://schemas.microsoft.com/office/drawing/2014/main" id="{D0EA22A6-061A-40FE-B82A-3F3A42882627}"/>
              </a:ext>
            </a:extLst>
          </p:cNvPr>
          <p:cNvSpPr>
            <a:spLocks noGrp="1" noChangeArrowheads="1"/>
          </p:cNvSpPr>
          <p:nvPr>
            <p:ph type="body" idx="1"/>
          </p:nvPr>
        </p:nvSpPr>
        <p:spPr>
          <a:xfrm>
            <a:off x="755650" y="1101725"/>
            <a:ext cx="8229600" cy="2765425"/>
          </a:xfrm>
        </p:spPr>
        <p:txBody>
          <a:bodyPr/>
          <a:lstStyle/>
          <a:p>
            <a:pPr>
              <a:lnSpc>
                <a:spcPct val="125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储蓄计划、投资项目或贷款偿还、融资租赁还款中的现金流每年经常是相同的。每期</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每年金额</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相同</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的现金流或支付流被称作</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年金（</a:t>
            </a:r>
            <a:r>
              <a:rPr lang="en-US" altLang="zh-CN"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annuity</a:t>
            </a:r>
            <a:r>
              <a:rPr lang="zh-CN" altLang="en-US" sz="2400"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。这一术语最早来源于寿险业。</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即期年金</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a:p>
            <a:pPr lvl="1">
              <a:lnSpc>
                <a:spcPct val="125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现金流立即开始，如储蓄计划或租赁</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普通年金</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p>
          <a:p>
            <a:pPr lvl="1">
              <a:lnSpc>
                <a:spcPct val="125000"/>
              </a:lnSpc>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现金流量从当年年底开始，如抵押贷款</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49156" name="Line 4">
            <a:extLst>
              <a:ext uri="{FF2B5EF4-FFF2-40B4-BE49-F238E27FC236}">
                <a16:creationId xmlns:a16="http://schemas.microsoft.com/office/drawing/2014/main" id="{3C31E8A2-C0CB-47C0-A591-A23AE11749F3}"/>
              </a:ext>
            </a:extLst>
          </p:cNvPr>
          <p:cNvSpPr>
            <a:spLocks noChangeShapeType="1"/>
          </p:cNvSpPr>
          <p:nvPr/>
        </p:nvSpPr>
        <p:spPr bwMode="auto">
          <a:xfrm>
            <a:off x="1979613" y="4941888"/>
            <a:ext cx="374491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49157" name="Oval 5">
            <a:extLst>
              <a:ext uri="{FF2B5EF4-FFF2-40B4-BE49-F238E27FC236}">
                <a16:creationId xmlns:a16="http://schemas.microsoft.com/office/drawing/2014/main" id="{42BB06DA-2943-4B15-9A17-C91D2C3B576D}"/>
              </a:ext>
            </a:extLst>
          </p:cNvPr>
          <p:cNvSpPr>
            <a:spLocks noChangeArrowheads="1"/>
          </p:cNvSpPr>
          <p:nvPr/>
        </p:nvSpPr>
        <p:spPr bwMode="auto">
          <a:xfrm>
            <a:off x="1979613" y="4870450"/>
            <a:ext cx="144462" cy="142875"/>
          </a:xfrm>
          <a:prstGeom prst="ellipse">
            <a:avLst/>
          </a:prstGeom>
          <a:solidFill>
            <a:schemeClr val="accent1">
              <a:alpha val="50195"/>
            </a:schemeClr>
          </a:solidFill>
          <a:ln w="12700">
            <a:solidFill>
              <a:schemeClr val="tx1"/>
            </a:solidFill>
            <a:round/>
            <a:headEnd type="none" w="sm" len="sm"/>
            <a:tailEnd type="none" w="sm" len="sm"/>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49158" name="Oval 6">
            <a:extLst>
              <a:ext uri="{FF2B5EF4-FFF2-40B4-BE49-F238E27FC236}">
                <a16:creationId xmlns:a16="http://schemas.microsoft.com/office/drawing/2014/main" id="{12CF1E57-8834-41A7-A3A5-9231F7EB4709}"/>
              </a:ext>
            </a:extLst>
          </p:cNvPr>
          <p:cNvSpPr>
            <a:spLocks noChangeArrowheads="1"/>
          </p:cNvSpPr>
          <p:nvPr/>
        </p:nvSpPr>
        <p:spPr bwMode="auto">
          <a:xfrm>
            <a:off x="3132138" y="4868863"/>
            <a:ext cx="144462" cy="142875"/>
          </a:xfrm>
          <a:prstGeom prst="ellipse">
            <a:avLst/>
          </a:prstGeom>
          <a:solidFill>
            <a:schemeClr val="accent1">
              <a:alpha val="50195"/>
            </a:schemeClr>
          </a:solidFill>
          <a:ln w="12700">
            <a:solidFill>
              <a:schemeClr val="tx1"/>
            </a:solidFill>
            <a:round/>
            <a:headEnd type="none" w="sm" len="sm"/>
            <a:tailEnd type="none" w="sm" len="sm"/>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49159" name="Oval 7">
            <a:extLst>
              <a:ext uri="{FF2B5EF4-FFF2-40B4-BE49-F238E27FC236}">
                <a16:creationId xmlns:a16="http://schemas.microsoft.com/office/drawing/2014/main" id="{10272F3A-C84D-45A5-8283-9FC7801EC8E3}"/>
              </a:ext>
            </a:extLst>
          </p:cNvPr>
          <p:cNvSpPr>
            <a:spLocks noChangeArrowheads="1"/>
          </p:cNvSpPr>
          <p:nvPr/>
        </p:nvSpPr>
        <p:spPr bwMode="auto">
          <a:xfrm>
            <a:off x="5580063" y="4870450"/>
            <a:ext cx="144462" cy="142875"/>
          </a:xfrm>
          <a:prstGeom prst="ellipse">
            <a:avLst/>
          </a:prstGeom>
          <a:solidFill>
            <a:schemeClr val="accent1">
              <a:alpha val="50195"/>
            </a:schemeClr>
          </a:solidFill>
          <a:ln w="12700">
            <a:solidFill>
              <a:schemeClr val="tx1"/>
            </a:solidFill>
            <a:round/>
            <a:headEnd type="none" w="sm" len="sm"/>
            <a:tailEnd type="none" w="sm" len="sm"/>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49160" name="Text Box 8">
            <a:extLst>
              <a:ext uri="{FF2B5EF4-FFF2-40B4-BE49-F238E27FC236}">
                <a16:creationId xmlns:a16="http://schemas.microsoft.com/office/drawing/2014/main" id="{888B05AB-CAB1-420E-AC8A-4F4821E65C08}"/>
              </a:ext>
            </a:extLst>
          </p:cNvPr>
          <p:cNvSpPr txBox="1">
            <a:spLocks noChangeArrowheads="1"/>
          </p:cNvSpPr>
          <p:nvPr/>
        </p:nvSpPr>
        <p:spPr bwMode="auto">
          <a:xfrm>
            <a:off x="1709738" y="4513263"/>
            <a:ext cx="48085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50000"/>
              </a:spcBef>
              <a:buClrTx/>
              <a:buSzTx/>
              <a:buFontTx/>
              <a:buNone/>
            </a:pPr>
            <a:r>
              <a:rPr lang="zh-CN" altLang="en-US" sz="1600">
                <a:latin typeface="ZapfDingbats"/>
                <a:ea typeface="宋体" panose="02010600030101010101" pitchFamily="2" charset="-122"/>
              </a:rPr>
              <a:t>  </a:t>
            </a:r>
            <a:r>
              <a:rPr lang="en-US" altLang="zh-CN" sz="1600">
                <a:latin typeface="ZapfDingbats"/>
                <a:ea typeface="宋体" panose="02010600030101010101" pitchFamily="2" charset="-122"/>
              </a:rPr>
              <a:t>0                         1                         2                        3</a:t>
            </a:r>
          </a:p>
        </p:txBody>
      </p:sp>
      <p:sp>
        <p:nvSpPr>
          <p:cNvPr id="49161" name="Text Box 9">
            <a:extLst>
              <a:ext uri="{FF2B5EF4-FFF2-40B4-BE49-F238E27FC236}">
                <a16:creationId xmlns:a16="http://schemas.microsoft.com/office/drawing/2014/main" id="{90964EE8-5EE0-4AF9-BF1E-FDCE1FA95400}"/>
              </a:ext>
            </a:extLst>
          </p:cNvPr>
          <p:cNvSpPr txBox="1">
            <a:spLocks noChangeArrowheads="1"/>
          </p:cNvSpPr>
          <p:nvPr/>
        </p:nvSpPr>
        <p:spPr bwMode="auto">
          <a:xfrm>
            <a:off x="1692275" y="5229225"/>
            <a:ext cx="4808538" cy="369332"/>
          </a:xfrm>
          <a:prstGeom prst="rect">
            <a:avLst/>
          </a:prstGeom>
          <a:noFill/>
          <a:ln w="12700">
            <a:noFill/>
            <a:miter lim="800000"/>
            <a:headEnd type="none" w="sm" len="sm"/>
            <a:tailEnd type="none" w="sm" len="sm"/>
          </a:ln>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50000"/>
              </a:spcBef>
              <a:buClrTx/>
              <a:buSzTx/>
              <a:buFontTx/>
              <a:buNone/>
            </a:pPr>
            <a:r>
              <a:rPr lang="zh-CN" altLang="en-US" sz="1800" dirty="0">
                <a:latin typeface="ZapfDingbats"/>
                <a:ea typeface="宋体" panose="02010600030101010101" pitchFamily="2" charset="-122"/>
              </a:rPr>
              <a:t> </a:t>
            </a:r>
            <a:r>
              <a:rPr lang="en-US" altLang="zh-CN" sz="1800" dirty="0">
                <a:latin typeface="ZapfDingbats"/>
                <a:ea typeface="宋体" panose="02010600030101010101" pitchFamily="2" charset="-122"/>
              </a:rPr>
              <a:t>100               100                 100</a:t>
            </a:r>
          </a:p>
        </p:txBody>
      </p:sp>
      <p:sp>
        <p:nvSpPr>
          <p:cNvPr id="49162" name="Oval 10">
            <a:extLst>
              <a:ext uri="{FF2B5EF4-FFF2-40B4-BE49-F238E27FC236}">
                <a16:creationId xmlns:a16="http://schemas.microsoft.com/office/drawing/2014/main" id="{1BA33E84-3E72-47D4-97F0-007A94E0AB82}"/>
              </a:ext>
            </a:extLst>
          </p:cNvPr>
          <p:cNvSpPr>
            <a:spLocks noChangeArrowheads="1"/>
          </p:cNvSpPr>
          <p:nvPr/>
        </p:nvSpPr>
        <p:spPr bwMode="auto">
          <a:xfrm>
            <a:off x="4356100" y="4868863"/>
            <a:ext cx="144463" cy="142875"/>
          </a:xfrm>
          <a:prstGeom prst="ellipse">
            <a:avLst/>
          </a:prstGeom>
          <a:solidFill>
            <a:schemeClr val="accent1">
              <a:alpha val="50195"/>
            </a:schemeClr>
          </a:solidFill>
          <a:ln w="12700">
            <a:solidFill>
              <a:schemeClr val="tx1"/>
            </a:solidFill>
            <a:round/>
            <a:headEnd type="none" w="sm" len="sm"/>
            <a:tailEnd type="none" w="sm" len="sm"/>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sp>
        <p:nvSpPr>
          <p:cNvPr id="49163" name="Text Box 11">
            <a:extLst>
              <a:ext uri="{FF2B5EF4-FFF2-40B4-BE49-F238E27FC236}">
                <a16:creationId xmlns:a16="http://schemas.microsoft.com/office/drawing/2014/main" id="{B6DCD005-E87E-4D59-BC56-93727CB25C06}"/>
              </a:ext>
            </a:extLst>
          </p:cNvPr>
          <p:cNvSpPr txBox="1">
            <a:spLocks noChangeArrowheads="1"/>
          </p:cNvSpPr>
          <p:nvPr/>
        </p:nvSpPr>
        <p:spPr bwMode="auto">
          <a:xfrm>
            <a:off x="6357938" y="5151438"/>
            <a:ext cx="2786062" cy="862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50000"/>
              </a:spcBef>
              <a:buClrTx/>
              <a:buSzTx/>
              <a:buFontTx/>
              <a:buNone/>
            </a:pPr>
            <a:r>
              <a:rPr lang="zh-CN" altLang="en-US" sz="2000">
                <a:latin typeface="ZapfDingbats"/>
                <a:ea typeface="宋体" panose="02010600030101010101" pitchFamily="2" charset="-122"/>
              </a:rPr>
              <a:t>即期年金</a:t>
            </a:r>
            <a:endParaRPr lang="en-US" altLang="zh-CN" sz="2000">
              <a:latin typeface="ZapfDingbats"/>
              <a:ea typeface="宋体" panose="02010600030101010101" pitchFamily="2" charset="-122"/>
            </a:endParaRPr>
          </a:p>
          <a:p>
            <a:pPr algn="ctr">
              <a:spcBef>
                <a:spcPct val="50000"/>
              </a:spcBef>
              <a:buClrTx/>
              <a:buSzTx/>
              <a:buFontTx/>
              <a:buNone/>
            </a:pPr>
            <a:r>
              <a:rPr lang="zh-CN" altLang="en-US" sz="2000">
                <a:latin typeface="ZapfDingbats"/>
                <a:ea typeface="宋体" panose="02010600030101010101" pitchFamily="2" charset="-122"/>
              </a:rPr>
              <a:t>普通年金</a:t>
            </a:r>
            <a:endParaRPr lang="en-US" altLang="zh-CN" sz="2000">
              <a:latin typeface="ZapfDingbats"/>
              <a:ea typeface="宋体" panose="02010600030101010101" pitchFamily="2" charset="-122"/>
            </a:endParaRPr>
          </a:p>
        </p:txBody>
      </p:sp>
      <p:sp>
        <p:nvSpPr>
          <p:cNvPr id="3" name="文本框 2">
            <a:extLst>
              <a:ext uri="{FF2B5EF4-FFF2-40B4-BE49-F238E27FC236}">
                <a16:creationId xmlns:a16="http://schemas.microsoft.com/office/drawing/2014/main" id="{23756895-98A4-D79C-5101-F5DE83A387E7}"/>
              </a:ext>
            </a:extLst>
          </p:cNvPr>
          <p:cNvSpPr txBox="1"/>
          <p:nvPr/>
        </p:nvSpPr>
        <p:spPr>
          <a:xfrm>
            <a:off x="2786063" y="5655060"/>
            <a:ext cx="3442121" cy="369332"/>
          </a:xfrm>
          <a:prstGeom prst="rect">
            <a:avLst/>
          </a:prstGeom>
          <a:noFill/>
        </p:spPr>
        <p:txBody>
          <a:bodyPr wrap="square">
            <a:spAutoFit/>
          </a:bodyPr>
          <a:lstStyle/>
          <a:p>
            <a:r>
              <a:rPr lang="en-US" altLang="zh-CN" sz="1800" dirty="0">
                <a:latin typeface="ZapfDingbats"/>
                <a:ea typeface="宋体" panose="02010600030101010101" pitchFamily="2" charset="-122"/>
              </a:rPr>
              <a:t> 100                 100                 100      </a:t>
            </a:r>
            <a:endParaRPr lang="zh-CN" altLang="en-US" sz="1800" dirty="0"/>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6" name="Rectangle 8">
            <a:extLst>
              <a:ext uri="{FF2B5EF4-FFF2-40B4-BE49-F238E27FC236}">
                <a16:creationId xmlns:a16="http://schemas.microsoft.com/office/drawing/2014/main" id="{A7AB1ABC-4520-4C37-9F27-C5AFC3AC215C}"/>
              </a:ext>
            </a:extLst>
          </p:cNvPr>
          <p:cNvSpPr>
            <a:spLocks noGrp="1" noChangeArrowheads="1"/>
          </p:cNvSpPr>
          <p:nvPr>
            <p:ph type="title"/>
          </p:nvPr>
        </p:nvSpPr>
        <p:spPr bwMode="auto">
          <a:xfrm>
            <a:off x="468313" y="762000"/>
            <a:ext cx="8064500" cy="838200"/>
          </a:xfrm>
          <a:ln>
            <a:miter lim="800000"/>
            <a:headEnd/>
            <a:tailEnd/>
          </a:ln>
        </p:spPr>
        <p:txBody>
          <a:bodyPr vert="horz" wrap="square" lIns="92075" tIns="46039" rIns="92075" bIns="46039"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第</a:t>
            </a:r>
            <a:r>
              <a:rPr lang="en-US" altLang="zh-CN" sz="4000" dirty="0">
                <a:effectLst>
                  <a:outerShdw blurRad="38100" dist="38100" dir="2700000" algn="tl">
                    <a:srgbClr val="C0C0C0"/>
                  </a:outerShdw>
                </a:effectLst>
                <a:ea typeface="宋体" pitchFamily="2" charset="-122"/>
              </a:rPr>
              <a:t>4</a:t>
            </a:r>
            <a:r>
              <a:rPr lang="zh-CN" altLang="en-US" sz="4000" dirty="0">
                <a:effectLst>
                  <a:outerShdw blurRad="38100" dist="38100" dir="2700000" algn="tl">
                    <a:srgbClr val="C0C0C0"/>
                  </a:outerShdw>
                </a:effectLst>
                <a:ea typeface="宋体" pitchFamily="2" charset="-122"/>
              </a:rPr>
              <a:t>章 时间价值与跨期配置资源</a:t>
            </a:r>
            <a:endParaRPr lang="en-US" altLang="zh-CN" sz="4000" dirty="0">
              <a:effectLst>
                <a:outerShdw blurRad="38100" dist="38100" dir="2700000" algn="tl">
                  <a:srgbClr val="C0C0C0"/>
                </a:outerShdw>
              </a:effectLst>
              <a:ea typeface="宋体" pitchFamily="2" charset="-122"/>
            </a:endParaRPr>
          </a:p>
        </p:txBody>
      </p:sp>
      <p:sp>
        <p:nvSpPr>
          <p:cNvPr id="12291" name="Rectangle 9">
            <a:extLst>
              <a:ext uri="{FF2B5EF4-FFF2-40B4-BE49-F238E27FC236}">
                <a16:creationId xmlns:a16="http://schemas.microsoft.com/office/drawing/2014/main" id="{1947E09C-8ED5-465F-9667-C55DA6869886}"/>
              </a:ext>
            </a:extLst>
          </p:cNvPr>
          <p:cNvSpPr>
            <a:spLocks noChangeArrowheads="1"/>
          </p:cNvSpPr>
          <p:nvPr/>
        </p:nvSpPr>
        <p:spPr bwMode="auto">
          <a:xfrm>
            <a:off x="1835696" y="1844825"/>
            <a:ext cx="6697117" cy="36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40000"/>
              </a:spcBef>
            </a:pPr>
            <a:r>
              <a:rPr lang="zh-CN" altLang="en-US" sz="2800" dirty="0">
                <a:latin typeface="Times New Roman" panose="02020603050405020304" pitchFamily="18" charset="0"/>
                <a:ea typeface="宋体" panose="02010600030101010101" pitchFamily="2" charset="-122"/>
              </a:rPr>
              <a:t>时间价值概念</a:t>
            </a:r>
            <a:endParaRPr lang="en-US" altLang="zh-CN" sz="2800" dirty="0">
              <a:latin typeface="Times New Roman" panose="02020603050405020304" pitchFamily="18" charset="0"/>
              <a:ea typeface="宋体" panose="02010600030101010101" pitchFamily="2" charset="-122"/>
            </a:endParaRPr>
          </a:p>
          <a:p>
            <a:pPr>
              <a:spcBef>
                <a:spcPct val="40000"/>
              </a:spcBef>
            </a:pPr>
            <a:r>
              <a:rPr lang="zh-CN" altLang="en-US" sz="2800" dirty="0">
                <a:latin typeface="Times New Roman" panose="02020603050405020304" pitchFamily="18" charset="0"/>
                <a:ea typeface="宋体" panose="02010600030101010101" pitchFamily="2" charset="-122"/>
              </a:rPr>
              <a:t>现值和终值概念</a:t>
            </a:r>
            <a:endParaRPr lang="en-US" altLang="zh-CN" sz="2800" dirty="0">
              <a:latin typeface="Times New Roman" panose="02020603050405020304" pitchFamily="18" charset="0"/>
              <a:ea typeface="宋体" panose="02010600030101010101" pitchFamily="2" charset="-122"/>
            </a:endParaRPr>
          </a:p>
          <a:p>
            <a:pPr>
              <a:spcBef>
                <a:spcPct val="40000"/>
              </a:spcBef>
            </a:pPr>
            <a:r>
              <a:rPr lang="zh-CN" altLang="en-US" sz="2800" dirty="0">
                <a:latin typeface="Times New Roman" panose="02020603050405020304" pitchFamily="18" charset="0"/>
                <a:ea typeface="宋体" panose="02010600030101010101" pitchFamily="2" charset="-122"/>
              </a:rPr>
              <a:t>单笔或复合现金流的现值</a:t>
            </a:r>
            <a:endParaRPr lang="en-US" altLang="zh-CN" sz="2800" dirty="0">
              <a:latin typeface="Times New Roman" panose="02020603050405020304" pitchFamily="18" charset="0"/>
              <a:ea typeface="宋体" panose="02010600030101010101" pitchFamily="2" charset="-122"/>
            </a:endParaRPr>
          </a:p>
          <a:p>
            <a:pPr>
              <a:spcBef>
                <a:spcPct val="40000"/>
              </a:spcBef>
            </a:pPr>
            <a:r>
              <a:rPr lang="zh-CN" altLang="en-US" sz="2800" dirty="0">
                <a:latin typeface="Times New Roman" panose="02020603050405020304" pitchFamily="18" charset="0"/>
                <a:ea typeface="宋体" panose="02010600030101010101" pitchFamily="2" charset="-122"/>
              </a:rPr>
              <a:t>投资规则</a:t>
            </a:r>
            <a:endParaRPr lang="en-US" altLang="zh-CN" sz="2800" dirty="0">
              <a:latin typeface="Times New Roman" panose="02020603050405020304" pitchFamily="18" charset="0"/>
              <a:ea typeface="宋体" panose="02010600030101010101" pitchFamily="2" charset="-122"/>
            </a:endParaRPr>
          </a:p>
        </p:txBody>
      </p:sp>
      <p:sp>
        <p:nvSpPr>
          <p:cNvPr id="2" name="文本框 1">
            <a:extLst>
              <a:ext uri="{FF2B5EF4-FFF2-40B4-BE49-F238E27FC236}">
                <a16:creationId xmlns:a16="http://schemas.microsoft.com/office/drawing/2014/main" id="{1845743C-C369-9C1B-9BCE-0356E87307BD}"/>
              </a:ext>
            </a:extLst>
          </p:cNvPr>
          <p:cNvSpPr txBox="1"/>
          <p:nvPr/>
        </p:nvSpPr>
        <p:spPr>
          <a:xfrm>
            <a:off x="2232372" y="4251146"/>
            <a:ext cx="4679256" cy="1200329"/>
          </a:xfrm>
          <a:prstGeom prst="rect">
            <a:avLst/>
          </a:prstGeom>
          <a:noFill/>
        </p:spPr>
        <p:txBody>
          <a:bodyPr wrap="square">
            <a:spAutoFit/>
          </a:bodyPr>
          <a:lstStyle/>
          <a:p>
            <a:pPr>
              <a:defRPr/>
            </a:pPr>
            <a:r>
              <a:rPr lang="zh-CN" altLang="en-US" dirty="0">
                <a:latin typeface="华文宋体" panose="02010600040101010101" pitchFamily="2" charset="-122"/>
                <a:ea typeface="华文宋体" panose="02010600040101010101" pitchFamily="2" charset="-122"/>
              </a:rPr>
              <a:t>案例</a:t>
            </a:r>
            <a:endParaRPr lang="en-US" altLang="zh-CN" dirty="0">
              <a:latin typeface="华文宋体" panose="02010600040101010101" pitchFamily="2" charset="-122"/>
              <a:ea typeface="华文宋体" panose="02010600040101010101" pitchFamily="2" charset="-122"/>
            </a:endParaRPr>
          </a:p>
          <a:p>
            <a:pPr marL="342900" indent="-342900">
              <a:buFont typeface="Arial" panose="020B0604020202020204" pitchFamily="34" charset="0"/>
              <a:buChar char="•"/>
              <a:defRPr/>
            </a:pPr>
            <a:r>
              <a:rPr lang="zh-CN" altLang="en-US" dirty="0">
                <a:latin typeface="华文宋体" panose="02010600040101010101" pitchFamily="2" charset="-122"/>
                <a:ea typeface="华文宋体" panose="02010600040101010101" pitchFamily="2" charset="-122"/>
              </a:rPr>
              <a:t>巴菲特投资故事</a:t>
            </a:r>
            <a:endParaRPr lang="en-US" altLang="zh-CN" dirty="0">
              <a:latin typeface="华文宋体" panose="02010600040101010101" pitchFamily="2" charset="-122"/>
              <a:ea typeface="华文宋体" panose="02010600040101010101" pitchFamily="2" charset="-122"/>
            </a:endParaRPr>
          </a:p>
          <a:p>
            <a:pPr marL="342900" indent="-342900">
              <a:buFont typeface="Arial" panose="020B0604020202020204" pitchFamily="34" charset="0"/>
              <a:buChar char="•"/>
              <a:defRPr/>
            </a:pPr>
            <a:r>
              <a:rPr lang="zh-CN" altLang="en-US" dirty="0">
                <a:latin typeface="华文宋体" panose="02010600040101010101" pitchFamily="2" charset="-122"/>
                <a:ea typeface="华文宋体" panose="02010600040101010101" pitchFamily="2" charset="-122"/>
              </a:rPr>
              <a:t>比勤奋更重要的是复利思维</a:t>
            </a:r>
          </a:p>
        </p:txBody>
      </p:sp>
    </p:spTree>
    <p:extLst>
      <p:ext uri="{BB962C8B-B14F-4D97-AF65-F5344CB8AC3E}">
        <p14:creationId xmlns:p14="http://schemas.microsoft.com/office/powerpoint/2010/main" val="25286673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 calcmode="lin" valueType="num">
                                      <p:cBhvr additive="base">
                                        <p:cTn id="7"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1">
                                            <p:txEl>
                                              <p:pRg st="0" end="0"/>
                                            </p:txEl>
                                          </p:spTgt>
                                        </p:tgtEl>
                                        <p:attrNameLst>
                                          <p:attrName>style.visibility</p:attrName>
                                        </p:attrNameLst>
                                      </p:cBhvr>
                                      <p:to>
                                        <p:strVal val="visible"/>
                                      </p:to>
                                    </p:set>
                                    <p:anim calcmode="lin" valueType="num">
                                      <p:cBhvr additive="base">
                                        <p:cTn id="13"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2291">
                                            <p:txEl>
                                              <p:pRg st="2" end="2"/>
                                            </p:txEl>
                                          </p:spTgt>
                                        </p:tgtEl>
                                        <p:attrNameLst>
                                          <p:attrName>style.visibility</p:attrName>
                                        </p:attrNameLst>
                                      </p:cBhvr>
                                      <p:to>
                                        <p:strVal val="visible"/>
                                      </p:to>
                                    </p:set>
                                    <p:anim calcmode="lin" valueType="num">
                                      <p:cBhvr additive="base">
                                        <p:cTn id="19" dur="500" fill="hold"/>
                                        <p:tgtEl>
                                          <p:spTgt spid="122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2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291">
                                            <p:txEl>
                                              <p:pRg st="3" end="3"/>
                                            </p:txEl>
                                          </p:spTgt>
                                        </p:tgtEl>
                                        <p:attrNameLst>
                                          <p:attrName>style.visibility</p:attrName>
                                        </p:attrNameLst>
                                      </p:cBhvr>
                                      <p:to>
                                        <p:strVal val="visible"/>
                                      </p:to>
                                    </p:set>
                                    <p:anim calcmode="lin" valueType="num">
                                      <p:cBhvr additive="base">
                                        <p:cTn id="25" dur="500" fill="hold"/>
                                        <p:tgtEl>
                                          <p:spTgt spid="122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22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239591B2-67DC-4411-88BB-A63A6958E6AF}"/>
              </a:ext>
            </a:extLst>
          </p:cNvPr>
          <p:cNvSpPr>
            <a:spLocks noGrp="1" noChangeArrowheads="1"/>
          </p:cNvSpPr>
          <p:nvPr>
            <p:ph type="title"/>
          </p:nvPr>
        </p:nvSpPr>
        <p:spPr bwMode="auto">
          <a:xfrm>
            <a:off x="457200" y="5715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000">
                <a:ea typeface="宋体" panose="02010600030101010101" pitchFamily="2" charset="-122"/>
                <a:cs typeface="Times New Roman" panose="02020603050405020304" pitchFamily="18" charset="0"/>
              </a:rPr>
              <a:t>年金终值的计算</a:t>
            </a:r>
            <a:endParaRPr lang="en-US" altLang="zh-CN" sz="4000">
              <a:ea typeface="宋体" panose="02010600030101010101" pitchFamily="2" charset="-122"/>
              <a:cs typeface="Times New Roman" panose="02020603050405020304" pitchFamily="18" charset="0"/>
            </a:endParaRPr>
          </a:p>
        </p:txBody>
      </p:sp>
      <p:sp>
        <p:nvSpPr>
          <p:cNvPr id="50179" name="Rectangle 3">
            <a:extLst>
              <a:ext uri="{FF2B5EF4-FFF2-40B4-BE49-F238E27FC236}">
                <a16:creationId xmlns:a16="http://schemas.microsoft.com/office/drawing/2014/main" id="{08E59A62-76D9-4FAB-95D3-C25706C49893}"/>
              </a:ext>
            </a:extLst>
          </p:cNvPr>
          <p:cNvSpPr>
            <a:spLocks noGrp="1" noChangeArrowheads="1"/>
          </p:cNvSpPr>
          <p:nvPr>
            <p:ph type="body" idx="1"/>
          </p:nvPr>
        </p:nvSpPr>
        <p:spPr>
          <a:xfrm>
            <a:off x="685800" y="1450181"/>
            <a:ext cx="7772400" cy="4738688"/>
          </a:xfrm>
        </p:spPr>
        <p:txBody>
          <a:bodyPr/>
          <a:lstStyle/>
          <a:p>
            <a:r>
              <a:rPr lang="zh-CN" altLang="en-US">
                <a:latin typeface="Times New Roman" panose="02020603050405020304" pitchFamily="18" charset="0"/>
                <a:ea typeface="宋体" panose="02010600030101010101" pitchFamily="2" charset="-122"/>
                <a:cs typeface="Times New Roman" panose="02020603050405020304" pitchFamily="18" charset="0"/>
              </a:rPr>
              <a:t>普通年金</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a:latin typeface="Times New Roman" panose="02020603050405020304" pitchFamily="18" charset="0"/>
              <a:ea typeface="宋体" panose="02010600030101010101" pitchFamily="2" charset="-122"/>
              <a:cs typeface="Times New Roman" panose="02020603050405020304" pitchFamily="18" charset="0"/>
            </a:endParaRPr>
          </a:p>
          <a:p>
            <a:r>
              <a:rPr lang="zh-CN" altLang="en-US">
                <a:latin typeface="Times New Roman" panose="02020603050405020304" pitchFamily="18" charset="0"/>
                <a:ea typeface="宋体" panose="02010600030101010101" pitchFamily="2" charset="-122"/>
                <a:cs typeface="Times New Roman" panose="02020603050405020304" pitchFamily="18" charset="0"/>
              </a:rPr>
              <a:t>即期年金</a:t>
            </a:r>
            <a:endParaRPr lang="en-US" altLang="zh-CN">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0180" name="Object 2">
            <a:extLst>
              <a:ext uri="{FF2B5EF4-FFF2-40B4-BE49-F238E27FC236}">
                <a16:creationId xmlns:a16="http://schemas.microsoft.com/office/drawing/2014/main" id="{5AAE6E12-1BDB-4F6B-89EA-1508DDFF0973}"/>
              </a:ext>
            </a:extLst>
          </p:cNvPr>
          <p:cNvGraphicFramePr>
            <a:graphicFrameLocks noChangeAspect="1"/>
          </p:cNvGraphicFramePr>
          <p:nvPr>
            <p:extLst>
              <p:ext uri="{D42A27DB-BD31-4B8C-83A1-F6EECF244321}">
                <p14:modId xmlns:p14="http://schemas.microsoft.com/office/powerpoint/2010/main" val="121418141"/>
              </p:ext>
            </p:extLst>
          </p:nvPr>
        </p:nvGraphicFramePr>
        <p:xfrm>
          <a:off x="1187624" y="2178844"/>
          <a:ext cx="5921375" cy="1347787"/>
        </p:xfrm>
        <a:graphic>
          <a:graphicData uri="http://schemas.openxmlformats.org/presentationml/2006/ole">
            <mc:AlternateContent xmlns:mc="http://schemas.openxmlformats.org/markup-compatibility/2006">
              <mc:Choice xmlns:v="urn:schemas-microsoft-com:vml" Requires="v">
                <p:oleObj name="Equation" r:id="rId2" imgW="3124200" imgH="711200" progId="Equation.DSMT4">
                  <p:embed/>
                </p:oleObj>
              </mc:Choice>
              <mc:Fallback>
                <p:oleObj name="Equation" r:id="rId2" imgW="3124200" imgH="7112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2178844"/>
                        <a:ext cx="5921375" cy="1347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1" name="Object 3">
            <a:extLst>
              <a:ext uri="{FF2B5EF4-FFF2-40B4-BE49-F238E27FC236}">
                <a16:creationId xmlns:a16="http://schemas.microsoft.com/office/drawing/2014/main" id="{65DD9FEF-A7CC-45C2-88AF-E2DF1896EFC2}"/>
              </a:ext>
            </a:extLst>
          </p:cNvPr>
          <p:cNvGraphicFramePr>
            <a:graphicFrameLocks noChangeAspect="1"/>
          </p:cNvGraphicFramePr>
          <p:nvPr>
            <p:extLst>
              <p:ext uri="{D42A27DB-BD31-4B8C-83A1-F6EECF244321}">
                <p14:modId xmlns:p14="http://schemas.microsoft.com/office/powerpoint/2010/main" val="1493715297"/>
              </p:ext>
            </p:extLst>
          </p:nvPr>
        </p:nvGraphicFramePr>
        <p:xfrm>
          <a:off x="1187624" y="4581128"/>
          <a:ext cx="6354763" cy="1347788"/>
        </p:xfrm>
        <a:graphic>
          <a:graphicData uri="http://schemas.openxmlformats.org/presentationml/2006/ole">
            <mc:AlternateContent xmlns:mc="http://schemas.openxmlformats.org/markup-compatibility/2006">
              <mc:Choice xmlns:v="urn:schemas-microsoft-com:vml" Requires="v">
                <p:oleObj name="Equation" r:id="rId4" imgW="3352800" imgH="711200" progId="Equation.DSMT4">
                  <p:embed/>
                </p:oleObj>
              </mc:Choice>
              <mc:Fallback>
                <p:oleObj name="Equation" r:id="rId4" imgW="3352800" imgH="7112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624" y="4581128"/>
                        <a:ext cx="6354763" cy="1347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2" name="Text Box 11">
            <a:extLst>
              <a:ext uri="{FF2B5EF4-FFF2-40B4-BE49-F238E27FC236}">
                <a16:creationId xmlns:a16="http://schemas.microsoft.com/office/drawing/2014/main" id="{4B3D0C64-7A99-4BA4-827A-5EBF01213BD1}"/>
              </a:ext>
            </a:extLst>
          </p:cNvPr>
          <p:cNvSpPr txBox="1">
            <a:spLocks noChangeArrowheads="1"/>
          </p:cNvSpPr>
          <p:nvPr/>
        </p:nvSpPr>
        <p:spPr bwMode="auto">
          <a:xfrm>
            <a:off x="2411413" y="2852738"/>
            <a:ext cx="14398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50000"/>
              </a:spcBef>
              <a:buClrTx/>
              <a:buSzTx/>
              <a:buFontTx/>
              <a:buNone/>
            </a:pPr>
            <a:endParaRPr lang="zh-CN" altLang="en-US" sz="2400">
              <a:latin typeface="ZapfDingbats"/>
              <a:ea typeface="宋体" panose="02010600030101010101" pitchFamily="2" charset="-122"/>
            </a:endParaRPr>
          </a:p>
        </p:txBody>
      </p:sp>
      <p:sp>
        <p:nvSpPr>
          <p:cNvPr id="125965" name="Text Box 13">
            <a:extLst>
              <a:ext uri="{FF2B5EF4-FFF2-40B4-BE49-F238E27FC236}">
                <a16:creationId xmlns:a16="http://schemas.microsoft.com/office/drawing/2014/main" id="{7C8A7E6A-AD83-4B91-9723-7BCE61D87D5A}"/>
              </a:ext>
            </a:extLst>
          </p:cNvPr>
          <p:cNvSpPr txBox="1">
            <a:spLocks noChangeArrowheads="1"/>
          </p:cNvSpPr>
          <p:nvPr/>
        </p:nvSpPr>
        <p:spPr bwMode="auto">
          <a:xfrm>
            <a:off x="4537576" y="2967038"/>
            <a:ext cx="20161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50000"/>
              </a:spcBef>
              <a:buClrTx/>
              <a:buSzTx/>
              <a:buFontTx/>
              <a:buNone/>
            </a:pPr>
            <a:r>
              <a:rPr lang="zh-CN" altLang="en-US" sz="2400" dirty="0">
                <a:latin typeface="ZapfDingbats"/>
                <a:ea typeface="宋体" panose="02010600030101010101" pitchFamily="2" charset="-122"/>
              </a:rPr>
              <a:t>年金终值因子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25965"/>
                                        </p:tgtEl>
                                        <p:attrNameLst>
                                          <p:attrName>style.visibility</p:attrName>
                                        </p:attrNameLst>
                                      </p:cBhvr>
                                      <p:to>
                                        <p:strVal val="visible"/>
                                      </p:to>
                                    </p:set>
                                    <p:anim calcmode="lin" valueType="num">
                                      <p:cBhvr>
                                        <p:cTn id="7" dur="500" fill="hold"/>
                                        <p:tgtEl>
                                          <p:spTgt spid="125965"/>
                                        </p:tgtEl>
                                        <p:attrNameLst>
                                          <p:attrName>ppt_w</p:attrName>
                                        </p:attrNameLst>
                                      </p:cBhvr>
                                      <p:tavLst>
                                        <p:tav tm="0">
                                          <p:val>
                                            <p:fltVal val="0"/>
                                          </p:val>
                                        </p:tav>
                                        <p:tav tm="100000">
                                          <p:val>
                                            <p:strVal val="#ppt_w"/>
                                          </p:val>
                                        </p:tav>
                                      </p:tavLst>
                                    </p:anim>
                                    <p:anim calcmode="lin" valueType="num">
                                      <p:cBhvr>
                                        <p:cTn id="8" dur="500" fill="hold"/>
                                        <p:tgtEl>
                                          <p:spTgt spid="12596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6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F68BF-92E7-760E-43A0-46D2DB47CFC2}"/>
              </a:ext>
            </a:extLst>
          </p:cNvPr>
          <p:cNvSpPr>
            <a:spLocks noGrp="1"/>
          </p:cNvSpPr>
          <p:nvPr>
            <p:ph type="title"/>
          </p:nvPr>
        </p:nvSpPr>
        <p:spPr>
          <a:xfrm>
            <a:off x="457200" y="548680"/>
            <a:ext cx="8229600" cy="868958"/>
          </a:xfrm>
        </p:spPr>
        <p:txBody>
          <a:bodyPr/>
          <a:lstStyle/>
          <a:p>
            <a:r>
              <a:rPr lang="zh-CN" altLang="en-US" dirty="0">
                <a:latin typeface="宋体" panose="02010600030101010101" pitchFamily="2" charset="-122"/>
                <a:ea typeface="宋体" panose="02010600030101010101" pitchFamily="2" charset="-122"/>
              </a:rPr>
              <a:t>举例：年金终值计算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1DB6DF4-87AA-DF48-3A50-162F88D4CA7B}"/>
                  </a:ext>
                </a:extLst>
              </p:cNvPr>
              <p:cNvSpPr>
                <a:spLocks noGrp="1"/>
              </p:cNvSpPr>
              <p:nvPr>
                <p:ph idx="1"/>
              </p:nvPr>
            </p:nvSpPr>
            <p:spPr>
              <a:xfrm>
                <a:off x="251520" y="1556792"/>
                <a:ext cx="8229600" cy="4114800"/>
              </a:xfrm>
            </p:spPr>
            <p:txBody>
              <a:bodyPr/>
              <a:lstStyle/>
              <a:p>
                <a:r>
                  <a:rPr lang="zh-CN" altLang="en-US" sz="2800" dirty="0">
                    <a:latin typeface="宋体" panose="02010600030101010101" pitchFamily="2" charset="-122"/>
                    <a:ea typeface="宋体" panose="02010600030101010101" pitchFamily="2" charset="-122"/>
                  </a:rPr>
                  <a:t>为了给你准备上大学的费用，你父母在你初一时为你开设银行账户。拟每年年末在账户上存入</a:t>
                </a:r>
                <a:r>
                  <a:rPr lang="en-US" altLang="zh-CN" sz="2800" dirty="0">
                    <a:latin typeface="宋体" panose="02010600030101010101" pitchFamily="2" charset="-122"/>
                    <a:ea typeface="宋体" panose="02010600030101010101" pitchFamily="2" charset="-122"/>
                  </a:rPr>
                  <a:t>1</a:t>
                </a:r>
                <a:r>
                  <a:rPr lang="zh-CN" altLang="en-US" sz="2800" dirty="0">
                    <a:latin typeface="宋体" panose="02010600030101010101" pitchFamily="2" charset="-122"/>
                    <a:ea typeface="宋体" panose="02010600030101010101" pitchFamily="2" charset="-122"/>
                  </a:rPr>
                  <a:t>万元。银行年利率</a:t>
                </a:r>
                <a:r>
                  <a:rPr lang="en-US" altLang="zh-CN" sz="2800" dirty="0">
                    <a:latin typeface="宋体" panose="02010600030101010101" pitchFamily="2" charset="-122"/>
                    <a:ea typeface="宋体" panose="02010600030101010101" pitchFamily="2" charset="-122"/>
                  </a:rPr>
                  <a:t>=1.75%</a:t>
                </a:r>
                <a:r>
                  <a:rPr lang="zh-CN" altLang="en-US" sz="2800" dirty="0">
                    <a:latin typeface="宋体" panose="02010600030101010101" pitchFamily="2" charset="-122"/>
                    <a:ea typeface="宋体" panose="02010600030101010101" pitchFamily="2" charset="-122"/>
                  </a:rPr>
                  <a:t>。问题：</a:t>
                </a:r>
                <a:endParaRPr lang="en-US" altLang="zh-CN" sz="2800" dirty="0">
                  <a:latin typeface="宋体" panose="02010600030101010101" pitchFamily="2" charset="-122"/>
                  <a:ea typeface="宋体" panose="02010600030101010101" pitchFamily="2" charset="-122"/>
                </a:endParaRPr>
              </a:p>
              <a:p>
                <a:pPr lvl="1"/>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6</a:t>
                </a:r>
                <a:r>
                  <a:rPr lang="zh-CN" altLang="en-US" sz="2400" dirty="0">
                    <a:latin typeface="宋体" panose="02010600030101010101" pitchFamily="2" charset="-122"/>
                    <a:ea typeface="宋体" panose="02010600030101010101" pitchFamily="2" charset="-122"/>
                  </a:rPr>
                  <a:t>年后你账户上的余额是多少？</a:t>
                </a:r>
                <a:endParaRPr lang="en-US" altLang="zh-CN" sz="2400" dirty="0">
                  <a:latin typeface="宋体" panose="02010600030101010101" pitchFamily="2" charset="-122"/>
                  <a:ea typeface="宋体" panose="02010600030101010101" pitchFamily="2" charset="-122"/>
                </a:endParaRPr>
              </a:p>
              <a:p>
                <a:pPr lvl="1"/>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2</a:t>
                </a:r>
                <a:r>
                  <a:rPr lang="zh-CN" altLang="en-US" sz="2400" dirty="0">
                    <a:latin typeface="宋体" panose="02010600030101010101" pitchFamily="2" charset="-122"/>
                    <a:ea typeface="宋体" panose="02010600030101010101" pitchFamily="2" charset="-122"/>
                  </a:rPr>
                  <a:t>）如果每年在年初存入相同金额，则</a:t>
                </a:r>
                <a:r>
                  <a:rPr lang="en-US" altLang="zh-CN" sz="2400" dirty="0">
                    <a:latin typeface="宋体" panose="02010600030101010101" pitchFamily="2" charset="-122"/>
                    <a:ea typeface="宋体" panose="02010600030101010101" pitchFamily="2" charset="-122"/>
                  </a:rPr>
                  <a:t>6</a:t>
                </a:r>
                <a:r>
                  <a:rPr lang="zh-CN" altLang="en-US" sz="2400" dirty="0">
                    <a:latin typeface="宋体" panose="02010600030101010101" pitchFamily="2" charset="-122"/>
                    <a:ea typeface="宋体" panose="02010600030101010101" pitchFamily="2" charset="-122"/>
                  </a:rPr>
                  <a:t>年后你账户上的余额又是多少？复利计息。</a:t>
                </a:r>
                <a:endParaRPr lang="en-US" altLang="zh-CN" sz="2400" dirty="0">
                  <a:latin typeface="宋体" panose="02010600030101010101" pitchFamily="2" charset="-122"/>
                  <a:ea typeface="宋体" panose="02010600030101010101" pitchFamily="2" charset="-122"/>
                </a:endParaRPr>
              </a:p>
              <a:p>
                <a:r>
                  <a:rPr lang="zh-CN" altLang="en-US" sz="2400" dirty="0">
                    <a:latin typeface="宋体" panose="02010600030101010101" pitchFamily="2" charset="-122"/>
                    <a:ea typeface="宋体" panose="02010600030101010101" pitchFamily="2" charset="-122"/>
                  </a:rPr>
                  <a:t>答：</a:t>
                </a:r>
                <a:endParaRPr lang="en-US" altLang="zh-CN" sz="2400" dirty="0">
                  <a:latin typeface="宋体" panose="02010600030101010101" pitchFamily="2" charset="-122"/>
                  <a:ea typeface="宋体" panose="02010600030101010101" pitchFamily="2" charset="-122"/>
                </a:endParaRPr>
              </a:p>
              <a:p>
                <a:pPr lvl="1"/>
                <a:r>
                  <a:rPr lang="zh-CN" altLang="en-US" sz="2000" dirty="0">
                    <a:latin typeface="宋体" panose="02010600030101010101" pitchFamily="2" charset="-122"/>
                    <a:ea typeface="宋体" panose="02010600030101010101" pitchFamily="2" charset="-122"/>
                  </a:rPr>
                  <a:t>（</a:t>
                </a:r>
                <a:r>
                  <a:rPr lang="en-US" altLang="zh-CN" sz="2000" dirty="0">
                    <a:latin typeface="宋体" panose="02010600030101010101" pitchFamily="2" charset="-122"/>
                    <a:ea typeface="宋体" panose="02010600030101010101" pitchFamily="2" charset="-122"/>
                  </a:rPr>
                  <a:t>1</a:t>
                </a:r>
                <a:r>
                  <a:rPr lang="zh-CN" altLang="en-US" sz="2000" dirty="0">
                    <a:latin typeface="宋体" panose="02010600030101010101" pitchFamily="2" charset="-122"/>
                    <a:ea typeface="宋体" panose="02010600030101010101" pitchFamily="2" charset="-122"/>
                  </a:rPr>
                  <a:t>）</a:t>
                </a:r>
                <a14:m>
                  <m:oMath xmlns:m="http://schemas.openxmlformats.org/officeDocument/2006/math">
                    <m:r>
                      <a:rPr lang="en-US" altLang="zh-CN" sz="2000" b="0" i="1" smtClean="0">
                        <a:latin typeface="Cambria Math" panose="02040503050406030204" pitchFamily="18" charset="0"/>
                      </a:rPr>
                      <m:t>𝐹𝑉</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𝑝𝑚𝑡</m:t>
                    </m:r>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e>
                          <m:sup>
                            <m:r>
                              <a:rPr lang="en-US" altLang="zh-CN" sz="2000" b="0" i="1" smtClean="0">
                                <a:latin typeface="Cambria Math" panose="02040503050406030204" pitchFamily="18" charset="0"/>
                              </a:rPr>
                              <m:t>𝑛</m:t>
                            </m:r>
                          </m:sup>
                        </m:sSup>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𝑖</m:t>
                        </m:r>
                      </m:den>
                    </m:f>
                    <m:r>
                      <a:rPr lang="en-US" altLang="zh-CN" sz="2000" i="1">
                        <a:latin typeface="Cambria Math" panose="02040503050406030204" pitchFamily="18" charset="0"/>
                      </a:rPr>
                      <m:t>=</m:t>
                    </m:r>
                    <m:r>
                      <a:rPr lang="en-US" altLang="zh-CN" sz="2000" b="0" i="1" smtClean="0">
                        <a:latin typeface="Cambria Math" panose="02040503050406030204" pitchFamily="18" charset="0"/>
                      </a:rPr>
                      <m:t>60000∗</m:t>
                    </m:r>
                    <m:f>
                      <m:fPr>
                        <m:ctrlPr>
                          <a:rPr lang="en-US" altLang="zh-CN" sz="2000" i="1">
                            <a:latin typeface="Cambria Math" panose="02040503050406030204" pitchFamily="18" charset="0"/>
                          </a:rPr>
                        </m:ctrlPr>
                      </m:fPr>
                      <m:num>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(1+</m:t>
                            </m:r>
                            <m:r>
                              <a:rPr lang="en-US" altLang="zh-CN" sz="2000" b="0" i="1" smtClean="0">
                                <a:latin typeface="Cambria Math" panose="02040503050406030204" pitchFamily="18" charset="0"/>
                              </a:rPr>
                              <m:t>1.75%</m:t>
                            </m:r>
                            <m:r>
                              <a:rPr lang="en-US" altLang="zh-CN" sz="2000" i="1">
                                <a:latin typeface="Cambria Math" panose="02040503050406030204" pitchFamily="18" charset="0"/>
                              </a:rPr>
                              <m:t>)</m:t>
                            </m:r>
                          </m:e>
                          <m:sup>
                            <m:r>
                              <a:rPr lang="en-US" altLang="zh-CN" sz="2000" b="0" i="1" smtClean="0">
                                <a:latin typeface="Cambria Math" panose="02040503050406030204" pitchFamily="18" charset="0"/>
                              </a:rPr>
                              <m:t>6</m:t>
                            </m:r>
                          </m:sup>
                        </m:sSup>
                        <m:r>
                          <a:rPr lang="en-US" altLang="zh-CN" sz="2000" i="1">
                            <a:latin typeface="Cambria Math" panose="02040503050406030204" pitchFamily="18" charset="0"/>
                          </a:rPr>
                          <m:t>−1</m:t>
                        </m:r>
                      </m:num>
                      <m:den>
                        <m:r>
                          <a:rPr lang="en-US" altLang="zh-CN" sz="2000" b="0" i="1" smtClean="0">
                            <a:latin typeface="Cambria Math" panose="02040503050406030204" pitchFamily="18" charset="0"/>
                          </a:rPr>
                          <m:t>1.75%</m:t>
                        </m:r>
                      </m:den>
                    </m:f>
                  </m:oMath>
                </a14:m>
                <a:r>
                  <a:rPr lang="en-US" altLang="zh-CN" sz="2000" dirty="0">
                    <a:latin typeface="宋体" panose="02010600030101010101" pitchFamily="2" charset="-122"/>
                    <a:ea typeface="宋体" panose="02010600030101010101" pitchFamily="2" charset="-122"/>
                  </a:rPr>
                  <a:t>=62687.06</a:t>
                </a:r>
              </a:p>
              <a:p>
                <a:pPr lvl="1"/>
                <a:r>
                  <a:rPr lang="zh-CN" altLang="en-US" sz="2000" b="0" dirty="0">
                    <a:latin typeface="宋体" panose="02010600030101010101" pitchFamily="2" charset="-122"/>
                    <a:ea typeface="宋体" panose="02010600030101010101" pitchFamily="2" charset="-122"/>
                  </a:rPr>
                  <a:t>（</a:t>
                </a:r>
                <a:r>
                  <a:rPr lang="en-US" altLang="zh-CN" sz="2000" b="0" dirty="0">
                    <a:latin typeface="宋体" panose="02010600030101010101" pitchFamily="2" charset="-122"/>
                    <a:ea typeface="宋体" panose="02010600030101010101" pitchFamily="2" charset="-122"/>
                  </a:rPr>
                  <a:t>2</a:t>
                </a:r>
                <a:r>
                  <a:rPr lang="zh-CN" altLang="en-US" sz="2000" b="0" dirty="0">
                    <a:latin typeface="宋体" panose="02010600030101010101" pitchFamily="2" charset="-122"/>
                    <a:ea typeface="宋体" panose="02010600030101010101" pitchFamily="2" charset="-122"/>
                  </a:rPr>
                  <a:t>）</a:t>
                </a:r>
                <a14:m>
                  <m:oMath xmlns:m="http://schemas.openxmlformats.org/officeDocument/2006/math">
                    <m:r>
                      <a:rPr lang="en-US" altLang="zh-CN" sz="2000" b="0" i="1" smtClean="0">
                        <a:latin typeface="Cambria Math" panose="02040503050406030204" pitchFamily="18" charset="0"/>
                      </a:rPr>
                      <m:t>𝐹𝑉</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𝑝𝑚𝑡</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𝑖</m:t>
                        </m:r>
                      </m:e>
                    </m:d>
                    <m:f>
                      <m:fPr>
                        <m:ctrlPr>
                          <a:rPr lang="en-US" altLang="zh-CN" sz="2000" b="0" i="1" smtClean="0">
                            <a:latin typeface="Cambria Math" panose="02040503050406030204" pitchFamily="18" charset="0"/>
                          </a:rPr>
                        </m:ctrlPr>
                      </m:fPr>
                      <m:num>
                        <m:sSup>
                          <m:sSupPr>
                            <m:ctrlPr>
                              <a:rPr lang="en-US" altLang="zh-CN" sz="2000" b="0" i="1" smtClean="0">
                                <a:latin typeface="Cambria Math" panose="02040503050406030204" pitchFamily="18" charset="0"/>
                              </a:rPr>
                            </m:ctrlPr>
                          </m:sSupPr>
                          <m:e>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𝑖</m:t>
                                </m:r>
                              </m:e>
                            </m:d>
                          </m:e>
                          <m:sup>
                            <m:r>
                              <a:rPr lang="en-US" altLang="zh-CN" sz="2000" b="0" i="1" smtClean="0">
                                <a:latin typeface="Cambria Math" panose="02040503050406030204" pitchFamily="18" charset="0"/>
                              </a:rPr>
                              <m:t>𝑛</m:t>
                            </m:r>
                          </m:sup>
                        </m:sSup>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𝑖</m:t>
                        </m:r>
                      </m:den>
                    </m:f>
                    <m:r>
                      <a:rPr lang="en-US" altLang="zh-CN" sz="2000" i="1">
                        <a:latin typeface="Cambria Math" panose="02040503050406030204" pitchFamily="18" charset="0"/>
                      </a:rPr>
                      <m:t>=</m:t>
                    </m:r>
                    <m:r>
                      <a:rPr lang="en-US" altLang="zh-CN" sz="2000" b="0" i="1" smtClean="0">
                        <a:latin typeface="Cambria Math" panose="02040503050406030204" pitchFamily="18" charset="0"/>
                      </a:rPr>
                      <m:t>60000∗(1+1.75%)</m:t>
                    </m:r>
                    <m:f>
                      <m:fPr>
                        <m:ctrlPr>
                          <a:rPr lang="en-US" altLang="zh-CN" sz="2000" i="1">
                            <a:latin typeface="Cambria Math" panose="02040503050406030204" pitchFamily="18" charset="0"/>
                          </a:rPr>
                        </m:ctrlPr>
                      </m:fPr>
                      <m:num>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(1+</m:t>
                            </m:r>
                            <m:r>
                              <a:rPr lang="en-US" altLang="zh-CN" sz="2000" b="0" i="1" smtClean="0">
                                <a:latin typeface="Cambria Math" panose="02040503050406030204" pitchFamily="18" charset="0"/>
                              </a:rPr>
                              <m:t>1.75%</m:t>
                            </m:r>
                            <m:r>
                              <a:rPr lang="en-US" altLang="zh-CN" sz="2000" i="1">
                                <a:latin typeface="Cambria Math" panose="02040503050406030204" pitchFamily="18" charset="0"/>
                              </a:rPr>
                              <m:t>)</m:t>
                            </m:r>
                          </m:e>
                          <m:sup>
                            <m:r>
                              <a:rPr lang="en-US" altLang="zh-CN" sz="2000" b="0" i="1" smtClean="0">
                                <a:latin typeface="Cambria Math" panose="02040503050406030204" pitchFamily="18" charset="0"/>
                              </a:rPr>
                              <m:t>6</m:t>
                            </m:r>
                          </m:sup>
                        </m:sSup>
                        <m:r>
                          <a:rPr lang="en-US" altLang="zh-CN" sz="2000" i="1">
                            <a:latin typeface="Cambria Math" panose="02040503050406030204" pitchFamily="18" charset="0"/>
                          </a:rPr>
                          <m:t>−1</m:t>
                        </m:r>
                      </m:num>
                      <m:den>
                        <m:r>
                          <a:rPr lang="en-US" altLang="zh-CN" sz="2000" b="0" i="1" smtClean="0">
                            <a:latin typeface="Cambria Math" panose="02040503050406030204" pitchFamily="18" charset="0"/>
                          </a:rPr>
                          <m:t>1.75%</m:t>
                        </m:r>
                      </m:den>
                    </m:f>
                  </m:oMath>
                </a14:m>
                <a:r>
                  <a:rPr lang="en-US" altLang="zh-CN" sz="2000" dirty="0">
                    <a:latin typeface="宋体" panose="02010600030101010101" pitchFamily="2" charset="-122"/>
                    <a:ea typeface="宋体" panose="02010600030101010101" pitchFamily="2" charset="-122"/>
                  </a:rPr>
                  <a:t>=63784.08</a:t>
                </a:r>
              </a:p>
              <a:p>
                <a:endParaRPr lang="zh-CN" altLang="en-US" sz="2800"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41DB6DF4-87AA-DF48-3A50-162F88D4CA7B}"/>
                  </a:ext>
                </a:extLst>
              </p:cNvPr>
              <p:cNvSpPr>
                <a:spLocks noGrp="1" noRot="1" noChangeAspect="1" noMove="1" noResize="1" noEditPoints="1" noAdjustHandles="1" noChangeArrowheads="1" noChangeShapeType="1" noTextEdit="1"/>
              </p:cNvSpPr>
              <p:nvPr>
                <p:ph idx="1"/>
              </p:nvPr>
            </p:nvSpPr>
            <p:spPr>
              <a:xfrm>
                <a:off x="251520" y="1556792"/>
                <a:ext cx="8229600" cy="4114800"/>
              </a:xfrm>
              <a:blipFill>
                <a:blip r:embed="rId2"/>
                <a:stretch>
                  <a:fillRect l="-815" t="-1481" r="-444" b="-1392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2494849"/>
      </p:ext>
    </p:extLst>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FE8DE7-86C4-9837-6B70-4152CA8D8E35}"/>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年金终值计算举例</a:t>
            </a:r>
          </a:p>
        </p:txBody>
      </p:sp>
      <p:graphicFrame>
        <p:nvGraphicFramePr>
          <p:cNvPr id="4" name="内容占位符 3">
            <a:extLst>
              <a:ext uri="{FF2B5EF4-FFF2-40B4-BE49-F238E27FC236}">
                <a16:creationId xmlns:a16="http://schemas.microsoft.com/office/drawing/2014/main" id="{35C9363B-C6ED-7224-99BF-9104FF446855}"/>
              </a:ext>
            </a:extLst>
          </p:cNvPr>
          <p:cNvGraphicFramePr>
            <a:graphicFrameLocks noGrp="1"/>
          </p:cNvGraphicFramePr>
          <p:nvPr>
            <p:ph idx="1"/>
            <p:extLst>
              <p:ext uri="{D42A27DB-BD31-4B8C-83A1-F6EECF244321}">
                <p14:modId xmlns:p14="http://schemas.microsoft.com/office/powerpoint/2010/main" val="3065420223"/>
              </p:ext>
            </p:extLst>
          </p:nvPr>
        </p:nvGraphicFramePr>
        <p:xfrm>
          <a:off x="443488" y="3733547"/>
          <a:ext cx="4392488" cy="2358008"/>
        </p:xfrm>
        <a:graphic>
          <a:graphicData uri="http://schemas.openxmlformats.org/drawingml/2006/table">
            <a:tbl>
              <a:tblPr>
                <a:tableStyleId>{5C22544A-7EE6-4342-B048-85BDC9FD1C3A}</a:tableStyleId>
              </a:tblPr>
              <a:tblGrid>
                <a:gridCol w="744004">
                  <a:extLst>
                    <a:ext uri="{9D8B030D-6E8A-4147-A177-3AD203B41FA5}">
                      <a16:colId xmlns:a16="http://schemas.microsoft.com/office/drawing/2014/main" val="3980599336"/>
                    </a:ext>
                  </a:extLst>
                </a:gridCol>
                <a:gridCol w="1608591">
                  <a:extLst>
                    <a:ext uri="{9D8B030D-6E8A-4147-A177-3AD203B41FA5}">
                      <a16:colId xmlns:a16="http://schemas.microsoft.com/office/drawing/2014/main" val="1166395662"/>
                    </a:ext>
                  </a:extLst>
                </a:gridCol>
                <a:gridCol w="2039893">
                  <a:extLst>
                    <a:ext uri="{9D8B030D-6E8A-4147-A177-3AD203B41FA5}">
                      <a16:colId xmlns:a16="http://schemas.microsoft.com/office/drawing/2014/main" val="1502539840"/>
                    </a:ext>
                  </a:extLst>
                </a:gridCol>
              </a:tblGrid>
              <a:tr h="357758">
                <a:tc>
                  <a:txBody>
                    <a:bodyPr/>
                    <a:lstStyle/>
                    <a:p>
                      <a:pPr algn="ctr" fontAlgn="ctr"/>
                      <a:r>
                        <a:rPr lang="zh-CN" altLang="en-US" sz="1400" u="none" strike="noStrike">
                          <a:effectLst/>
                          <a:latin typeface="宋体" panose="02010600030101010101" pitchFamily="2" charset="-122"/>
                          <a:ea typeface="宋体" panose="02010600030101010101" pitchFamily="2" charset="-122"/>
                        </a:rPr>
                        <a:t>时间</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每年年初存入资金</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每笔资金期末价值</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3461235257"/>
                  </a:ext>
                </a:extLst>
              </a:tr>
              <a:tr h="285750">
                <a:tc>
                  <a:txBody>
                    <a:bodyPr/>
                    <a:lstStyle/>
                    <a:p>
                      <a:pPr algn="ctr" fontAlgn="ctr"/>
                      <a:r>
                        <a:rPr lang="en-US" altLang="zh-CN" sz="1400" u="none" strike="noStrike">
                          <a:effectLst/>
                          <a:latin typeface="宋体" panose="02010600030101010101" pitchFamily="2" charset="-122"/>
                          <a:ea typeface="宋体" panose="02010600030101010101" pitchFamily="2" charset="-122"/>
                        </a:rPr>
                        <a:t>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400" u="none" strike="noStrike" dirty="0">
                          <a:effectLst/>
                          <a:latin typeface="宋体" panose="02010600030101010101" pitchFamily="2" charset="-122"/>
                          <a:ea typeface="宋体" panose="02010600030101010101" pitchFamily="2" charset="-122"/>
                        </a:rPr>
                        <a:t>10000</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400" u="none" strike="noStrike">
                          <a:effectLst/>
                          <a:latin typeface="宋体" panose="02010600030101010101" pitchFamily="2" charset="-122"/>
                          <a:ea typeface="宋体" panose="02010600030101010101" pitchFamily="2" charset="-122"/>
                        </a:rPr>
                        <a:t>11097.02</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4056481361"/>
                  </a:ext>
                </a:extLst>
              </a:tr>
              <a:tr h="285750">
                <a:tc>
                  <a:txBody>
                    <a:bodyPr/>
                    <a:lstStyle/>
                    <a:p>
                      <a:pPr algn="ctr" fontAlgn="ctr"/>
                      <a:r>
                        <a:rPr lang="en-US" altLang="zh-CN" sz="1400" u="none" strike="noStrike">
                          <a:effectLst/>
                          <a:latin typeface="宋体" panose="02010600030101010101" pitchFamily="2" charset="-122"/>
                          <a:ea typeface="宋体" panose="02010600030101010101" pitchFamily="2" charset="-122"/>
                        </a:rPr>
                        <a:t>2</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400" u="none" strike="noStrike">
                          <a:effectLst/>
                          <a:latin typeface="宋体" panose="02010600030101010101" pitchFamily="2" charset="-122"/>
                          <a:ea typeface="宋体" panose="02010600030101010101" pitchFamily="2" charset="-122"/>
                        </a:rPr>
                        <a:t>10000</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400" u="none" strike="noStrike">
                          <a:effectLst/>
                          <a:latin typeface="宋体" panose="02010600030101010101" pitchFamily="2" charset="-122"/>
                          <a:ea typeface="宋体" panose="02010600030101010101" pitchFamily="2" charset="-122"/>
                        </a:rPr>
                        <a:t>10906.17</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1536942403"/>
                  </a:ext>
                </a:extLst>
              </a:tr>
              <a:tr h="285750">
                <a:tc>
                  <a:txBody>
                    <a:bodyPr/>
                    <a:lstStyle/>
                    <a:p>
                      <a:pPr algn="ctr" fontAlgn="ctr"/>
                      <a:r>
                        <a:rPr lang="en-US" altLang="zh-CN" sz="1400" u="none" strike="noStrike">
                          <a:effectLst/>
                          <a:latin typeface="宋体" panose="02010600030101010101" pitchFamily="2" charset="-122"/>
                          <a:ea typeface="宋体" panose="02010600030101010101" pitchFamily="2" charset="-122"/>
                        </a:rPr>
                        <a:t>3</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400" u="none" strike="noStrike">
                          <a:effectLst/>
                          <a:latin typeface="宋体" panose="02010600030101010101" pitchFamily="2" charset="-122"/>
                          <a:ea typeface="宋体" panose="02010600030101010101" pitchFamily="2" charset="-122"/>
                        </a:rPr>
                        <a:t>10000</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400" u="none" strike="noStrike">
                          <a:effectLst/>
                          <a:latin typeface="宋体" panose="02010600030101010101" pitchFamily="2" charset="-122"/>
                          <a:ea typeface="宋体" panose="02010600030101010101" pitchFamily="2" charset="-122"/>
                        </a:rPr>
                        <a:t>10718.59</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1377766295"/>
                  </a:ext>
                </a:extLst>
              </a:tr>
              <a:tr h="285750">
                <a:tc>
                  <a:txBody>
                    <a:bodyPr/>
                    <a:lstStyle/>
                    <a:p>
                      <a:pPr algn="ctr" fontAlgn="ctr"/>
                      <a:r>
                        <a:rPr lang="en-US" altLang="zh-CN" sz="1400" u="none" strike="noStrike">
                          <a:effectLst/>
                          <a:latin typeface="宋体" panose="02010600030101010101" pitchFamily="2" charset="-122"/>
                          <a:ea typeface="宋体" panose="02010600030101010101" pitchFamily="2" charset="-122"/>
                        </a:rPr>
                        <a:t>4</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400" u="none" strike="noStrike">
                          <a:effectLst/>
                          <a:latin typeface="宋体" panose="02010600030101010101" pitchFamily="2" charset="-122"/>
                          <a:ea typeface="宋体" panose="02010600030101010101" pitchFamily="2" charset="-122"/>
                        </a:rPr>
                        <a:t>10000</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400" u="none" strike="noStrike" dirty="0">
                          <a:effectLst/>
                          <a:latin typeface="宋体" panose="02010600030101010101" pitchFamily="2" charset="-122"/>
                          <a:ea typeface="宋体" panose="02010600030101010101" pitchFamily="2" charset="-122"/>
                        </a:rPr>
                        <a:t>10534.24</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2786059711"/>
                  </a:ext>
                </a:extLst>
              </a:tr>
              <a:tr h="285750">
                <a:tc>
                  <a:txBody>
                    <a:bodyPr/>
                    <a:lstStyle/>
                    <a:p>
                      <a:pPr algn="ctr" fontAlgn="ctr"/>
                      <a:r>
                        <a:rPr lang="en-US" altLang="zh-CN" sz="1400" u="none" strike="noStrike">
                          <a:effectLst/>
                          <a:latin typeface="宋体" panose="02010600030101010101" pitchFamily="2" charset="-122"/>
                          <a:ea typeface="宋体" panose="02010600030101010101" pitchFamily="2" charset="-122"/>
                        </a:rPr>
                        <a:t>5</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400" u="none" strike="noStrike">
                          <a:effectLst/>
                          <a:latin typeface="宋体" panose="02010600030101010101" pitchFamily="2" charset="-122"/>
                          <a:ea typeface="宋体" panose="02010600030101010101" pitchFamily="2" charset="-122"/>
                        </a:rPr>
                        <a:t>10000</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400" u="none" strike="noStrike">
                          <a:effectLst/>
                          <a:latin typeface="宋体" panose="02010600030101010101" pitchFamily="2" charset="-122"/>
                          <a:ea typeface="宋体" panose="02010600030101010101" pitchFamily="2" charset="-122"/>
                        </a:rPr>
                        <a:t>10353.06</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3066052094"/>
                  </a:ext>
                </a:extLst>
              </a:tr>
              <a:tr h="285750">
                <a:tc>
                  <a:txBody>
                    <a:bodyPr/>
                    <a:lstStyle/>
                    <a:p>
                      <a:pPr algn="ctr" fontAlgn="ctr"/>
                      <a:r>
                        <a:rPr lang="en-US" altLang="zh-CN" sz="1400" u="none" strike="noStrike">
                          <a:effectLst/>
                          <a:latin typeface="宋体" panose="02010600030101010101" pitchFamily="2" charset="-122"/>
                          <a:ea typeface="宋体" panose="02010600030101010101" pitchFamily="2" charset="-122"/>
                        </a:rPr>
                        <a:t>6</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400" u="none" strike="noStrike">
                          <a:effectLst/>
                          <a:latin typeface="宋体" panose="02010600030101010101" pitchFamily="2" charset="-122"/>
                          <a:ea typeface="宋体" panose="02010600030101010101" pitchFamily="2" charset="-122"/>
                        </a:rPr>
                        <a:t>10000</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400" u="none" strike="noStrike">
                          <a:effectLst/>
                          <a:latin typeface="宋体" panose="02010600030101010101" pitchFamily="2" charset="-122"/>
                          <a:ea typeface="宋体" panose="02010600030101010101" pitchFamily="2" charset="-122"/>
                        </a:rPr>
                        <a:t>10175.00</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2730847479"/>
                  </a:ext>
                </a:extLst>
              </a:tr>
              <a:tr h="285750">
                <a:tc>
                  <a:txBody>
                    <a:bodyPr/>
                    <a:lstStyle/>
                    <a:p>
                      <a:pPr algn="ctr" fontAlgn="ctr"/>
                      <a:r>
                        <a:rPr lang="zh-CN" altLang="en-US" sz="1400" u="none" strike="noStrike">
                          <a:effectLst/>
                          <a:latin typeface="宋体" panose="02010600030101010101" pitchFamily="2" charset="-122"/>
                          <a:ea typeface="宋体" panose="02010600030101010101" pitchFamily="2" charset="-122"/>
                        </a:rPr>
                        <a:t>合计</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400" b="1" u="none" strike="noStrike" dirty="0">
                          <a:solidFill>
                            <a:srgbClr val="FF0000"/>
                          </a:solidFill>
                          <a:effectLst/>
                          <a:latin typeface="宋体" panose="02010600030101010101" pitchFamily="2" charset="-122"/>
                          <a:ea typeface="宋体" panose="02010600030101010101" pitchFamily="2" charset="-122"/>
                        </a:rPr>
                        <a:t>63784.08</a:t>
                      </a:r>
                      <a:endParaRPr lang="en-US" altLang="zh-CN" sz="1400" b="1" i="0" u="none" strike="noStrike" dirty="0">
                        <a:solidFill>
                          <a:srgbClr val="FF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3320058280"/>
                  </a:ext>
                </a:extLst>
              </a:tr>
            </a:tbl>
          </a:graphicData>
        </a:graphic>
      </p:graphicFrame>
      <p:graphicFrame>
        <p:nvGraphicFramePr>
          <p:cNvPr id="5" name="表格 4">
            <a:extLst>
              <a:ext uri="{FF2B5EF4-FFF2-40B4-BE49-F238E27FC236}">
                <a16:creationId xmlns:a16="http://schemas.microsoft.com/office/drawing/2014/main" id="{B10315CA-D205-362D-D046-2D0224A69286}"/>
              </a:ext>
            </a:extLst>
          </p:cNvPr>
          <p:cNvGraphicFramePr>
            <a:graphicFrameLocks noGrp="1"/>
          </p:cNvGraphicFramePr>
          <p:nvPr>
            <p:extLst>
              <p:ext uri="{D42A27DB-BD31-4B8C-83A1-F6EECF244321}">
                <p14:modId xmlns:p14="http://schemas.microsoft.com/office/powerpoint/2010/main" val="2586353884"/>
              </p:ext>
            </p:extLst>
          </p:nvPr>
        </p:nvGraphicFramePr>
        <p:xfrm>
          <a:off x="457880" y="1167006"/>
          <a:ext cx="4392488" cy="2286000"/>
        </p:xfrm>
        <a:graphic>
          <a:graphicData uri="http://schemas.openxmlformats.org/drawingml/2006/table">
            <a:tbl>
              <a:tblPr>
                <a:tableStyleId>{5C22544A-7EE6-4342-B048-85BDC9FD1C3A}</a:tableStyleId>
              </a:tblPr>
              <a:tblGrid>
                <a:gridCol w="744004">
                  <a:extLst>
                    <a:ext uri="{9D8B030D-6E8A-4147-A177-3AD203B41FA5}">
                      <a16:colId xmlns:a16="http://schemas.microsoft.com/office/drawing/2014/main" val="720536586"/>
                    </a:ext>
                  </a:extLst>
                </a:gridCol>
                <a:gridCol w="1516625">
                  <a:extLst>
                    <a:ext uri="{9D8B030D-6E8A-4147-A177-3AD203B41FA5}">
                      <a16:colId xmlns:a16="http://schemas.microsoft.com/office/drawing/2014/main" val="2899704025"/>
                    </a:ext>
                  </a:extLst>
                </a:gridCol>
                <a:gridCol w="2131859">
                  <a:extLst>
                    <a:ext uri="{9D8B030D-6E8A-4147-A177-3AD203B41FA5}">
                      <a16:colId xmlns:a16="http://schemas.microsoft.com/office/drawing/2014/main" val="1503601637"/>
                    </a:ext>
                  </a:extLst>
                </a:gridCol>
              </a:tblGrid>
              <a:tr h="285750">
                <a:tc>
                  <a:txBody>
                    <a:bodyPr/>
                    <a:lstStyle/>
                    <a:p>
                      <a:pPr algn="ctr" fontAlgn="ctr"/>
                      <a:r>
                        <a:rPr lang="zh-CN" altLang="en-US" sz="1400" u="none" strike="noStrike">
                          <a:effectLst/>
                          <a:latin typeface="宋体" panose="02010600030101010101" pitchFamily="2" charset="-122"/>
                          <a:ea typeface="宋体" panose="02010600030101010101" pitchFamily="2" charset="-122"/>
                        </a:rPr>
                        <a:t>时间</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400" u="none" strike="noStrike" dirty="0">
                          <a:effectLst/>
                          <a:latin typeface="宋体" panose="02010600030101010101" pitchFamily="2" charset="-122"/>
                          <a:ea typeface="宋体" panose="02010600030101010101" pitchFamily="2" charset="-122"/>
                        </a:rPr>
                        <a:t>每年年末存入资金</a:t>
                      </a:r>
                      <a:endParaRPr lang="zh-CN" altLang="en-US" sz="1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400" u="none" strike="noStrike">
                          <a:effectLst/>
                          <a:latin typeface="宋体" panose="02010600030101010101" pitchFamily="2" charset="-122"/>
                          <a:ea typeface="宋体" panose="02010600030101010101" pitchFamily="2" charset="-122"/>
                        </a:rPr>
                        <a:t>每笔资金期末末价值</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1615059786"/>
                  </a:ext>
                </a:extLst>
              </a:tr>
              <a:tr h="285750">
                <a:tc>
                  <a:txBody>
                    <a:bodyPr/>
                    <a:lstStyle/>
                    <a:p>
                      <a:pPr algn="ctr" fontAlgn="ctr"/>
                      <a:r>
                        <a:rPr lang="en-US" altLang="zh-CN" sz="1400" u="none" strike="noStrike">
                          <a:effectLst/>
                          <a:latin typeface="宋体" panose="02010600030101010101" pitchFamily="2" charset="-122"/>
                          <a:ea typeface="宋体" panose="02010600030101010101" pitchFamily="2" charset="-122"/>
                        </a:rPr>
                        <a:t>1</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400" u="none" strike="noStrike">
                          <a:effectLst/>
                          <a:latin typeface="宋体" panose="02010600030101010101" pitchFamily="2" charset="-122"/>
                          <a:ea typeface="宋体" panose="02010600030101010101" pitchFamily="2" charset="-122"/>
                        </a:rPr>
                        <a:t>10000</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400" u="none" strike="noStrike">
                          <a:effectLst/>
                          <a:latin typeface="宋体" panose="02010600030101010101" pitchFamily="2" charset="-122"/>
                          <a:ea typeface="宋体" panose="02010600030101010101" pitchFamily="2" charset="-122"/>
                        </a:rPr>
                        <a:t>10906.17</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1385174578"/>
                  </a:ext>
                </a:extLst>
              </a:tr>
              <a:tr h="285750">
                <a:tc>
                  <a:txBody>
                    <a:bodyPr/>
                    <a:lstStyle/>
                    <a:p>
                      <a:pPr algn="ctr" fontAlgn="ctr"/>
                      <a:r>
                        <a:rPr lang="en-US" altLang="zh-CN" sz="1400" u="none" strike="noStrike">
                          <a:effectLst/>
                          <a:latin typeface="宋体" panose="02010600030101010101" pitchFamily="2" charset="-122"/>
                          <a:ea typeface="宋体" panose="02010600030101010101" pitchFamily="2" charset="-122"/>
                        </a:rPr>
                        <a:t>2</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400" u="none" strike="noStrike" dirty="0">
                          <a:effectLst/>
                          <a:latin typeface="宋体" panose="02010600030101010101" pitchFamily="2" charset="-122"/>
                          <a:ea typeface="宋体" panose="02010600030101010101" pitchFamily="2" charset="-122"/>
                        </a:rPr>
                        <a:t>10000</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400" u="none" strike="noStrike">
                          <a:effectLst/>
                          <a:latin typeface="宋体" panose="02010600030101010101" pitchFamily="2" charset="-122"/>
                          <a:ea typeface="宋体" panose="02010600030101010101" pitchFamily="2" charset="-122"/>
                        </a:rPr>
                        <a:t>10718.59</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3058248085"/>
                  </a:ext>
                </a:extLst>
              </a:tr>
              <a:tr h="285750">
                <a:tc>
                  <a:txBody>
                    <a:bodyPr/>
                    <a:lstStyle/>
                    <a:p>
                      <a:pPr algn="ctr" fontAlgn="ctr"/>
                      <a:r>
                        <a:rPr lang="en-US" altLang="zh-CN" sz="1400" u="none" strike="noStrike">
                          <a:effectLst/>
                          <a:latin typeface="宋体" panose="02010600030101010101" pitchFamily="2" charset="-122"/>
                          <a:ea typeface="宋体" panose="02010600030101010101" pitchFamily="2" charset="-122"/>
                        </a:rPr>
                        <a:t>3</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400" u="none" strike="noStrike" dirty="0">
                          <a:effectLst/>
                          <a:latin typeface="宋体" panose="02010600030101010101" pitchFamily="2" charset="-122"/>
                          <a:ea typeface="宋体" panose="02010600030101010101" pitchFamily="2" charset="-122"/>
                        </a:rPr>
                        <a:t>10000</a:t>
                      </a:r>
                      <a:endParaRPr lang="en-US" altLang="zh-CN" sz="14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400" u="none" strike="noStrike">
                          <a:effectLst/>
                          <a:latin typeface="宋体" panose="02010600030101010101" pitchFamily="2" charset="-122"/>
                          <a:ea typeface="宋体" panose="02010600030101010101" pitchFamily="2" charset="-122"/>
                        </a:rPr>
                        <a:t>10534.24</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2853111788"/>
                  </a:ext>
                </a:extLst>
              </a:tr>
              <a:tr h="285750">
                <a:tc>
                  <a:txBody>
                    <a:bodyPr/>
                    <a:lstStyle/>
                    <a:p>
                      <a:pPr algn="ctr" fontAlgn="ctr"/>
                      <a:r>
                        <a:rPr lang="en-US" altLang="zh-CN" sz="1400" u="none" strike="noStrike">
                          <a:effectLst/>
                          <a:latin typeface="宋体" panose="02010600030101010101" pitchFamily="2" charset="-122"/>
                          <a:ea typeface="宋体" panose="02010600030101010101" pitchFamily="2" charset="-122"/>
                        </a:rPr>
                        <a:t>4</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400" u="none" strike="noStrike">
                          <a:effectLst/>
                          <a:latin typeface="宋体" panose="02010600030101010101" pitchFamily="2" charset="-122"/>
                          <a:ea typeface="宋体" panose="02010600030101010101" pitchFamily="2" charset="-122"/>
                        </a:rPr>
                        <a:t>10000</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400" u="none" strike="noStrike">
                          <a:effectLst/>
                          <a:latin typeface="宋体" panose="02010600030101010101" pitchFamily="2" charset="-122"/>
                          <a:ea typeface="宋体" panose="02010600030101010101" pitchFamily="2" charset="-122"/>
                        </a:rPr>
                        <a:t>10353.06</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2543691079"/>
                  </a:ext>
                </a:extLst>
              </a:tr>
              <a:tr h="285750">
                <a:tc>
                  <a:txBody>
                    <a:bodyPr/>
                    <a:lstStyle/>
                    <a:p>
                      <a:pPr algn="ctr" fontAlgn="ctr"/>
                      <a:r>
                        <a:rPr lang="en-US" altLang="zh-CN" sz="1400" u="none" strike="noStrike">
                          <a:effectLst/>
                          <a:latin typeface="宋体" panose="02010600030101010101" pitchFamily="2" charset="-122"/>
                          <a:ea typeface="宋体" panose="02010600030101010101" pitchFamily="2" charset="-122"/>
                        </a:rPr>
                        <a:t>5</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400" u="none" strike="noStrike">
                          <a:effectLst/>
                          <a:latin typeface="宋体" panose="02010600030101010101" pitchFamily="2" charset="-122"/>
                          <a:ea typeface="宋体" panose="02010600030101010101" pitchFamily="2" charset="-122"/>
                        </a:rPr>
                        <a:t>10000</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400" u="none" strike="noStrike">
                          <a:effectLst/>
                          <a:latin typeface="宋体" panose="02010600030101010101" pitchFamily="2" charset="-122"/>
                          <a:ea typeface="宋体" panose="02010600030101010101" pitchFamily="2" charset="-122"/>
                        </a:rPr>
                        <a:t>10175.00</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3326013275"/>
                  </a:ext>
                </a:extLst>
              </a:tr>
              <a:tr h="285750">
                <a:tc>
                  <a:txBody>
                    <a:bodyPr/>
                    <a:lstStyle/>
                    <a:p>
                      <a:pPr algn="ctr" fontAlgn="ctr"/>
                      <a:r>
                        <a:rPr lang="en-US" altLang="zh-CN" sz="1400" u="none" strike="noStrike">
                          <a:effectLst/>
                          <a:latin typeface="宋体" panose="02010600030101010101" pitchFamily="2" charset="-122"/>
                          <a:ea typeface="宋体" panose="02010600030101010101" pitchFamily="2" charset="-122"/>
                        </a:rPr>
                        <a:t>6</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400" u="none" strike="noStrike">
                          <a:effectLst/>
                          <a:latin typeface="宋体" panose="02010600030101010101" pitchFamily="2" charset="-122"/>
                          <a:ea typeface="宋体" panose="02010600030101010101" pitchFamily="2" charset="-122"/>
                        </a:rPr>
                        <a:t>10000</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400" u="none" strike="noStrike">
                          <a:effectLst/>
                          <a:latin typeface="宋体" panose="02010600030101010101" pitchFamily="2" charset="-122"/>
                          <a:ea typeface="宋体" panose="02010600030101010101" pitchFamily="2" charset="-122"/>
                        </a:rPr>
                        <a:t>10000.00</a:t>
                      </a:r>
                      <a:endParaRPr lang="en-US" altLang="zh-CN"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2231579371"/>
                  </a:ext>
                </a:extLst>
              </a:tr>
              <a:tr h="285750">
                <a:tc>
                  <a:txBody>
                    <a:bodyPr/>
                    <a:lstStyle/>
                    <a:p>
                      <a:pPr algn="ctr" fontAlgn="ctr"/>
                      <a:r>
                        <a:rPr lang="zh-CN" altLang="en-US" sz="1400" u="none" strike="noStrike">
                          <a:effectLst/>
                          <a:latin typeface="宋体" panose="02010600030101010101" pitchFamily="2" charset="-122"/>
                          <a:ea typeface="宋体" panose="02010600030101010101" pitchFamily="2" charset="-122"/>
                        </a:rPr>
                        <a:t>合计</a:t>
                      </a: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endParaRPr lang="zh-CN" altLang="en-US" sz="14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400" b="1" u="none" strike="noStrike" dirty="0">
                          <a:solidFill>
                            <a:srgbClr val="FF0000"/>
                          </a:solidFill>
                          <a:effectLst/>
                          <a:latin typeface="宋体" panose="02010600030101010101" pitchFamily="2" charset="-122"/>
                          <a:ea typeface="宋体" panose="02010600030101010101" pitchFamily="2" charset="-122"/>
                        </a:rPr>
                        <a:t>62687.06</a:t>
                      </a:r>
                      <a:endParaRPr lang="en-US" altLang="zh-CN" sz="1400" b="1" i="0" u="none" strike="noStrike" dirty="0">
                        <a:solidFill>
                          <a:srgbClr val="FF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1144189316"/>
                  </a:ext>
                </a:extLst>
              </a:tr>
            </a:tbl>
          </a:graphicData>
        </a:graphic>
      </p:graphicFrame>
      <p:sp>
        <p:nvSpPr>
          <p:cNvPr id="6" name="文本框 5">
            <a:extLst>
              <a:ext uri="{FF2B5EF4-FFF2-40B4-BE49-F238E27FC236}">
                <a16:creationId xmlns:a16="http://schemas.microsoft.com/office/drawing/2014/main" id="{DD7FC52A-4D82-2CB2-8411-6BB68A7BD7DA}"/>
              </a:ext>
            </a:extLst>
          </p:cNvPr>
          <p:cNvSpPr txBox="1"/>
          <p:nvPr/>
        </p:nvSpPr>
        <p:spPr>
          <a:xfrm>
            <a:off x="5081952" y="2620401"/>
            <a:ext cx="1728192" cy="646331"/>
          </a:xfrm>
          <a:prstGeom prst="rect">
            <a:avLst/>
          </a:prstGeom>
          <a:noFill/>
        </p:spPr>
        <p:txBody>
          <a:bodyPr wrap="square" rtlCol="0">
            <a:spAutoFit/>
          </a:bodyPr>
          <a:lstStyle/>
          <a:p>
            <a:r>
              <a:rPr lang="zh-CN" altLang="en-US" sz="1800" dirty="0"/>
              <a:t>尝试用</a:t>
            </a:r>
            <a:r>
              <a:rPr lang="en-US" altLang="zh-CN" sz="1800" dirty="0"/>
              <a:t>Excel</a:t>
            </a:r>
            <a:r>
              <a:rPr lang="zh-CN" altLang="en-US" sz="1800" dirty="0"/>
              <a:t>的</a:t>
            </a:r>
            <a:r>
              <a:rPr lang="en-US" altLang="zh-CN" sz="1800" dirty="0"/>
              <a:t>FV</a:t>
            </a:r>
            <a:r>
              <a:rPr lang="zh-CN" altLang="en-US" sz="1800" dirty="0"/>
              <a:t>函数</a:t>
            </a:r>
          </a:p>
        </p:txBody>
      </p:sp>
      <p:sp>
        <p:nvSpPr>
          <p:cNvPr id="7" name="文本框 6">
            <a:extLst>
              <a:ext uri="{FF2B5EF4-FFF2-40B4-BE49-F238E27FC236}">
                <a16:creationId xmlns:a16="http://schemas.microsoft.com/office/drawing/2014/main" id="{6824202B-2B70-DD1C-E96A-6B8DF97B6BB7}"/>
              </a:ext>
            </a:extLst>
          </p:cNvPr>
          <p:cNvSpPr txBox="1"/>
          <p:nvPr/>
        </p:nvSpPr>
        <p:spPr>
          <a:xfrm>
            <a:off x="5081952" y="4912551"/>
            <a:ext cx="1728192" cy="646331"/>
          </a:xfrm>
          <a:prstGeom prst="rect">
            <a:avLst/>
          </a:prstGeom>
          <a:noFill/>
        </p:spPr>
        <p:txBody>
          <a:bodyPr wrap="square" rtlCol="0">
            <a:spAutoFit/>
          </a:bodyPr>
          <a:lstStyle/>
          <a:p>
            <a:r>
              <a:rPr lang="zh-CN" altLang="en-US" sz="1800" dirty="0"/>
              <a:t>尝试用</a:t>
            </a:r>
            <a:r>
              <a:rPr lang="en-US" altLang="zh-CN" sz="1800" dirty="0"/>
              <a:t>Excel</a:t>
            </a:r>
            <a:r>
              <a:rPr lang="zh-CN" altLang="en-US" sz="1800" dirty="0"/>
              <a:t>的</a:t>
            </a:r>
            <a:r>
              <a:rPr lang="en-US" altLang="zh-CN" sz="1800" dirty="0"/>
              <a:t>FV</a:t>
            </a:r>
            <a:r>
              <a:rPr lang="zh-CN" altLang="en-US" sz="1800" dirty="0"/>
              <a:t>函数</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67F15B38-E631-8748-9B72-6E24A9B63DD8}"/>
                  </a:ext>
                </a:extLst>
              </p:cNvPr>
              <p:cNvSpPr txBox="1"/>
              <p:nvPr/>
            </p:nvSpPr>
            <p:spPr>
              <a:xfrm>
                <a:off x="5076056" y="1822672"/>
                <a:ext cx="3880480" cy="531940"/>
              </a:xfrm>
              <a:prstGeom prst="rect">
                <a:avLst/>
              </a:prstGeom>
              <a:noFill/>
            </p:spPr>
            <p:txBody>
              <a:bodyPr wrap="square">
                <a:spAutoFit/>
              </a:bodyPr>
              <a:lstStyle/>
              <a:p>
                <a14:m>
                  <m:oMath xmlns:m="http://schemas.openxmlformats.org/officeDocument/2006/math">
                    <m:r>
                      <a:rPr lang="en-US" altLang="zh-CN" sz="1800" b="0" i="1" smtClean="0">
                        <a:latin typeface="Cambria Math" panose="02040503050406030204" pitchFamily="18" charset="0"/>
                      </a:rPr>
                      <m:t>𝐹𝑉</m:t>
                    </m:r>
                    <m:r>
                      <a:rPr lang="en-US" altLang="zh-CN" sz="1800" b="0" i="1" smtClean="0">
                        <a:latin typeface="Cambria Math" panose="02040503050406030204" pitchFamily="18" charset="0"/>
                      </a:rPr>
                      <m:t>=60000∗</m:t>
                    </m:r>
                    <m:f>
                      <m:fPr>
                        <m:ctrlPr>
                          <a:rPr lang="en-US" altLang="zh-CN" sz="1800" i="1">
                            <a:latin typeface="Cambria Math" panose="02040503050406030204" pitchFamily="18" charset="0"/>
                          </a:rPr>
                        </m:ctrlPr>
                      </m:fPr>
                      <m:num>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(1+</m:t>
                            </m:r>
                            <m:r>
                              <a:rPr lang="en-US" altLang="zh-CN" sz="1800" b="0" i="1" smtClean="0">
                                <a:latin typeface="Cambria Math" panose="02040503050406030204" pitchFamily="18" charset="0"/>
                              </a:rPr>
                              <m:t>1.75%</m:t>
                            </m:r>
                            <m:r>
                              <a:rPr lang="en-US" altLang="zh-CN" sz="1800" i="1">
                                <a:latin typeface="Cambria Math" panose="02040503050406030204" pitchFamily="18" charset="0"/>
                              </a:rPr>
                              <m:t>)</m:t>
                            </m:r>
                          </m:e>
                          <m:sup>
                            <m:r>
                              <a:rPr lang="en-US" altLang="zh-CN" sz="1800" b="0" i="1" smtClean="0">
                                <a:latin typeface="Cambria Math" panose="02040503050406030204" pitchFamily="18" charset="0"/>
                              </a:rPr>
                              <m:t>6</m:t>
                            </m:r>
                          </m:sup>
                        </m:sSup>
                        <m:r>
                          <a:rPr lang="en-US" altLang="zh-CN" sz="1800" i="1">
                            <a:latin typeface="Cambria Math" panose="02040503050406030204" pitchFamily="18" charset="0"/>
                          </a:rPr>
                          <m:t>−1</m:t>
                        </m:r>
                      </m:num>
                      <m:den>
                        <m:r>
                          <a:rPr lang="en-US" altLang="zh-CN" sz="1800" b="0" i="1" smtClean="0">
                            <a:latin typeface="Cambria Math" panose="02040503050406030204" pitchFamily="18" charset="0"/>
                          </a:rPr>
                          <m:t>1.75%</m:t>
                        </m:r>
                      </m:den>
                    </m:f>
                  </m:oMath>
                </a14:m>
                <a:r>
                  <a:rPr lang="en-US" altLang="zh-CN" sz="1800" dirty="0"/>
                  <a:t>=62687.06</a:t>
                </a:r>
                <a:endParaRPr lang="zh-CN" altLang="en-US" sz="1800" dirty="0"/>
              </a:p>
            </p:txBody>
          </p:sp>
        </mc:Choice>
        <mc:Fallback xmlns="">
          <p:sp>
            <p:nvSpPr>
              <p:cNvPr id="8" name="文本框 7">
                <a:extLst>
                  <a:ext uri="{FF2B5EF4-FFF2-40B4-BE49-F238E27FC236}">
                    <a16:creationId xmlns:a16="http://schemas.microsoft.com/office/drawing/2014/main" id="{67F15B38-E631-8748-9B72-6E24A9B63DD8}"/>
                  </a:ext>
                </a:extLst>
              </p:cNvPr>
              <p:cNvSpPr txBox="1">
                <a:spLocks noRot="1" noChangeAspect="1" noMove="1" noResize="1" noEditPoints="1" noAdjustHandles="1" noChangeArrowheads="1" noChangeShapeType="1" noTextEdit="1"/>
              </p:cNvSpPr>
              <p:nvPr/>
            </p:nvSpPr>
            <p:spPr>
              <a:xfrm>
                <a:off x="5076056" y="1822672"/>
                <a:ext cx="3880480" cy="531940"/>
              </a:xfrm>
              <a:prstGeom prst="rect">
                <a:avLst/>
              </a:prstGeom>
              <a:blipFill>
                <a:blip r:embed="rId3"/>
                <a:stretch>
                  <a:fillRect b="-57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4B6E1DD-EC37-9942-AF64-93B90CFA4B5D}"/>
                  </a:ext>
                </a:extLst>
              </p:cNvPr>
              <p:cNvSpPr txBox="1"/>
              <p:nvPr/>
            </p:nvSpPr>
            <p:spPr>
              <a:xfrm>
                <a:off x="5076056" y="3914433"/>
                <a:ext cx="3305708" cy="802592"/>
              </a:xfrm>
              <a:prstGeom prst="rect">
                <a:avLst/>
              </a:prstGeom>
              <a:noFill/>
            </p:spPr>
            <p:txBody>
              <a:bodyPr wrap="square">
                <a:spAutoFit/>
              </a:bodyPr>
              <a:lstStyle/>
              <a:p>
                <a14:m>
                  <m:oMath xmlns:m="http://schemas.openxmlformats.org/officeDocument/2006/math">
                    <m:r>
                      <a:rPr lang="en-US" altLang="zh-CN" sz="1800" b="0" i="1" smtClean="0">
                        <a:latin typeface="Cambria Math" panose="02040503050406030204" pitchFamily="18" charset="0"/>
                      </a:rPr>
                      <m:t>𝐹𝑉</m:t>
                    </m:r>
                    <m:r>
                      <a:rPr lang="en-US" altLang="zh-CN" sz="1800" b="0" i="1" smtClean="0">
                        <a:latin typeface="Cambria Math" panose="02040503050406030204" pitchFamily="18" charset="0"/>
                      </a:rPr>
                      <m:t>=60000∗(1+1.75%)</m:t>
                    </m:r>
                    <m:f>
                      <m:fPr>
                        <m:ctrlPr>
                          <a:rPr lang="en-US" altLang="zh-CN" sz="1800" i="1">
                            <a:latin typeface="Cambria Math" panose="02040503050406030204" pitchFamily="18" charset="0"/>
                          </a:rPr>
                        </m:ctrlPr>
                      </m:fPr>
                      <m:num>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(1+</m:t>
                            </m:r>
                            <m:r>
                              <a:rPr lang="en-US" altLang="zh-CN" sz="1800" b="0" i="1" smtClean="0">
                                <a:latin typeface="Cambria Math" panose="02040503050406030204" pitchFamily="18" charset="0"/>
                              </a:rPr>
                              <m:t>1.75%</m:t>
                            </m:r>
                            <m:r>
                              <a:rPr lang="en-US" altLang="zh-CN" sz="1800" i="1">
                                <a:latin typeface="Cambria Math" panose="02040503050406030204" pitchFamily="18" charset="0"/>
                              </a:rPr>
                              <m:t>)</m:t>
                            </m:r>
                          </m:e>
                          <m:sup>
                            <m:r>
                              <a:rPr lang="en-US" altLang="zh-CN" sz="1800" b="0" i="1" smtClean="0">
                                <a:latin typeface="Cambria Math" panose="02040503050406030204" pitchFamily="18" charset="0"/>
                              </a:rPr>
                              <m:t>6</m:t>
                            </m:r>
                          </m:sup>
                        </m:sSup>
                        <m:r>
                          <a:rPr lang="en-US" altLang="zh-CN" sz="1800" i="1">
                            <a:latin typeface="Cambria Math" panose="02040503050406030204" pitchFamily="18" charset="0"/>
                          </a:rPr>
                          <m:t>−1</m:t>
                        </m:r>
                      </m:num>
                      <m:den>
                        <m:r>
                          <a:rPr lang="en-US" altLang="zh-CN" sz="1800" b="0" i="1" smtClean="0">
                            <a:latin typeface="Cambria Math" panose="02040503050406030204" pitchFamily="18" charset="0"/>
                          </a:rPr>
                          <m:t>1.75%</m:t>
                        </m:r>
                      </m:den>
                    </m:f>
                  </m:oMath>
                </a14:m>
                <a:r>
                  <a:rPr lang="en-US" altLang="zh-CN" sz="1800" dirty="0"/>
                  <a:t>=63784.08</a:t>
                </a:r>
                <a:endParaRPr lang="zh-CN" altLang="en-US" sz="1800" dirty="0"/>
              </a:p>
            </p:txBody>
          </p:sp>
        </mc:Choice>
        <mc:Fallback xmlns="">
          <p:sp>
            <p:nvSpPr>
              <p:cNvPr id="10" name="文本框 9">
                <a:extLst>
                  <a:ext uri="{FF2B5EF4-FFF2-40B4-BE49-F238E27FC236}">
                    <a16:creationId xmlns:a16="http://schemas.microsoft.com/office/drawing/2014/main" id="{A4B6E1DD-EC37-9942-AF64-93B90CFA4B5D}"/>
                  </a:ext>
                </a:extLst>
              </p:cNvPr>
              <p:cNvSpPr txBox="1">
                <a:spLocks noRot="1" noChangeAspect="1" noMove="1" noResize="1" noEditPoints="1" noAdjustHandles="1" noChangeArrowheads="1" noChangeShapeType="1" noTextEdit="1"/>
              </p:cNvSpPr>
              <p:nvPr/>
            </p:nvSpPr>
            <p:spPr>
              <a:xfrm>
                <a:off x="5076056" y="3914433"/>
                <a:ext cx="3305708" cy="802592"/>
              </a:xfrm>
              <a:prstGeom prst="rect">
                <a:avLst/>
              </a:prstGeom>
              <a:blipFill>
                <a:blip r:embed="rId4"/>
                <a:stretch>
                  <a:fillRect b="-30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58415867"/>
      </p:ext>
    </p:extLst>
  </p:cSld>
  <p:clrMapOvr>
    <a:masterClrMapping/>
  </p:clrMapOvr>
  <p:transition>
    <p:random/>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F075D9A-D782-4740-9C4C-0C0977396B07}"/>
              </a:ext>
            </a:extLst>
          </p:cNvPr>
          <p:cNvSpPr>
            <a:spLocks noGrp="1" noChangeArrowheads="1"/>
          </p:cNvSpPr>
          <p:nvPr>
            <p:ph type="title"/>
          </p:nvPr>
        </p:nvSpPr>
        <p:spPr bwMode="auto">
          <a:xfrm>
            <a:off x="457200" y="470892"/>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000" dirty="0">
                <a:ea typeface="宋体" panose="02010600030101010101" pitchFamily="2" charset="-122"/>
                <a:cs typeface="Times New Roman" panose="02020603050405020304" pitchFamily="18" charset="0"/>
              </a:rPr>
              <a:t>年金现值的计算</a:t>
            </a:r>
            <a:endParaRPr lang="en-US" altLang="zh-CN" sz="4000" dirty="0">
              <a:ea typeface="宋体" panose="02010600030101010101" pitchFamily="2" charset="-122"/>
              <a:cs typeface="Times New Roman" panose="02020603050405020304" pitchFamily="18" charset="0"/>
            </a:endParaRPr>
          </a:p>
        </p:txBody>
      </p:sp>
      <p:sp>
        <p:nvSpPr>
          <p:cNvPr id="135171" name="Rectangle 3">
            <a:extLst>
              <a:ext uri="{FF2B5EF4-FFF2-40B4-BE49-F238E27FC236}">
                <a16:creationId xmlns:a16="http://schemas.microsoft.com/office/drawing/2014/main" id="{4F02D33C-14F4-4E56-A154-9A96E55D970A}"/>
              </a:ext>
            </a:extLst>
          </p:cNvPr>
          <p:cNvSpPr>
            <a:spLocks noGrp="1" noChangeArrowheads="1"/>
          </p:cNvSpPr>
          <p:nvPr>
            <p:ph type="body" idx="1"/>
          </p:nvPr>
        </p:nvSpPr>
        <p:spPr>
          <a:xfrm>
            <a:off x="685800" y="1484784"/>
            <a:ext cx="7772400" cy="4114800"/>
          </a:xfrm>
        </p:spPr>
        <p:txBody>
          <a:bodyPr/>
          <a:lstStyle/>
          <a:p>
            <a:pPr marL="342891" indent="-342891">
              <a:lnSpc>
                <a:spcPct val="125000"/>
              </a:lnSpc>
              <a:defRPr/>
            </a:pPr>
            <a:r>
              <a:rPr lang="zh-CN" altLang="en-US" dirty="0">
                <a:latin typeface="Times New Roman" panose="02020603050405020304" pitchFamily="18" charset="0"/>
                <a:ea typeface="宋体" panose="02010600030101010101" pitchFamily="2" charset="-122"/>
                <a:cs typeface="Times New Roman" panose="02020603050405020304" pitchFamily="18" charset="0"/>
              </a:rPr>
              <a:t>普通年金</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891" indent="-342891">
              <a:lnSpc>
                <a:spcPct val="125000"/>
              </a:lnSpc>
              <a:defRP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0" indent="0">
              <a:lnSpc>
                <a:spcPct val="125000"/>
              </a:lnSpc>
              <a:buFont typeface="Wingdings" panose="05000000000000000000" pitchFamily="2" charset="2"/>
              <a:buNone/>
              <a:defRPr/>
            </a:pP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marL="342891" indent="-342891">
              <a:lnSpc>
                <a:spcPct val="125000"/>
              </a:lnSpc>
              <a:defRPr/>
            </a:pPr>
            <a:r>
              <a:rPr lang="zh-CN" altLang="en-US" dirty="0">
                <a:latin typeface="Times New Roman" panose="02020603050405020304" pitchFamily="18" charset="0"/>
                <a:ea typeface="宋体" panose="02010600030101010101" pitchFamily="2" charset="-122"/>
                <a:cs typeface="Times New Roman" panose="02020603050405020304" pitchFamily="18" charset="0"/>
              </a:rPr>
              <a:t>即期年金</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1204" name="Object 2">
            <a:extLst>
              <a:ext uri="{FF2B5EF4-FFF2-40B4-BE49-F238E27FC236}">
                <a16:creationId xmlns:a16="http://schemas.microsoft.com/office/drawing/2014/main" id="{C4FF1C88-8989-4747-A83F-124BF1EAE04C}"/>
              </a:ext>
            </a:extLst>
          </p:cNvPr>
          <p:cNvGraphicFramePr>
            <a:graphicFrameLocks noChangeAspect="1"/>
          </p:cNvGraphicFramePr>
          <p:nvPr>
            <p:extLst>
              <p:ext uri="{D42A27DB-BD31-4B8C-83A1-F6EECF244321}">
                <p14:modId xmlns:p14="http://schemas.microsoft.com/office/powerpoint/2010/main" val="1893367444"/>
              </p:ext>
            </p:extLst>
          </p:nvPr>
        </p:nvGraphicFramePr>
        <p:xfrm>
          <a:off x="1094581" y="2279912"/>
          <a:ext cx="6091237" cy="1347787"/>
        </p:xfrm>
        <a:graphic>
          <a:graphicData uri="http://schemas.openxmlformats.org/presentationml/2006/ole">
            <mc:AlternateContent xmlns:mc="http://schemas.openxmlformats.org/markup-compatibility/2006">
              <mc:Choice xmlns:v="urn:schemas-microsoft-com:vml" Requires="v">
                <p:oleObj name="Equation" r:id="rId2" imgW="3213100" imgH="711200" progId="Equation.DSMT4">
                  <p:embed/>
                </p:oleObj>
              </mc:Choice>
              <mc:Fallback>
                <p:oleObj name="Equation" r:id="rId2" imgW="3213100" imgH="7112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4581" y="2279912"/>
                        <a:ext cx="6091237" cy="1347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5" name="Object 3">
            <a:extLst>
              <a:ext uri="{FF2B5EF4-FFF2-40B4-BE49-F238E27FC236}">
                <a16:creationId xmlns:a16="http://schemas.microsoft.com/office/drawing/2014/main" id="{5929AB2F-E107-425E-AD0C-6CACBF6C96EB}"/>
              </a:ext>
            </a:extLst>
          </p:cNvPr>
          <p:cNvGraphicFramePr>
            <a:graphicFrameLocks noChangeAspect="1"/>
          </p:cNvGraphicFramePr>
          <p:nvPr>
            <p:extLst>
              <p:ext uri="{D42A27DB-BD31-4B8C-83A1-F6EECF244321}">
                <p14:modId xmlns:p14="http://schemas.microsoft.com/office/powerpoint/2010/main" val="3222778047"/>
              </p:ext>
            </p:extLst>
          </p:nvPr>
        </p:nvGraphicFramePr>
        <p:xfrm>
          <a:off x="1259632" y="4437112"/>
          <a:ext cx="5464175" cy="1347787"/>
        </p:xfrm>
        <a:graphic>
          <a:graphicData uri="http://schemas.openxmlformats.org/presentationml/2006/ole">
            <mc:AlternateContent xmlns:mc="http://schemas.openxmlformats.org/markup-compatibility/2006">
              <mc:Choice xmlns:v="urn:schemas-microsoft-com:vml" Requires="v">
                <p:oleObj name="Equation" r:id="rId4" imgW="2882900" imgH="711200" progId="Equation.DSMT4">
                  <p:embed/>
                </p:oleObj>
              </mc:Choice>
              <mc:Fallback>
                <p:oleObj name="Equation" r:id="rId4" imgW="2882900" imgH="7112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437112"/>
                        <a:ext cx="5464175" cy="13477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9034" name="Text Box 10">
            <a:extLst>
              <a:ext uri="{FF2B5EF4-FFF2-40B4-BE49-F238E27FC236}">
                <a16:creationId xmlns:a16="http://schemas.microsoft.com/office/drawing/2014/main" id="{F7C38391-964B-4C74-8165-C363C54114C4}"/>
              </a:ext>
            </a:extLst>
          </p:cNvPr>
          <p:cNvSpPr txBox="1">
            <a:spLocks noChangeArrowheads="1"/>
          </p:cNvSpPr>
          <p:nvPr/>
        </p:nvSpPr>
        <p:spPr bwMode="auto">
          <a:xfrm>
            <a:off x="4140199" y="2967037"/>
            <a:ext cx="2016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50000"/>
              </a:spcBef>
              <a:buClrTx/>
              <a:buSzTx/>
              <a:buFontTx/>
              <a:buNone/>
            </a:pPr>
            <a:r>
              <a:rPr lang="zh-CN" altLang="en-US" sz="2400" dirty="0">
                <a:latin typeface="ZapfDingbats"/>
                <a:ea typeface="宋体" panose="02010600030101010101" pitchFamily="2" charset="-122"/>
              </a:rPr>
              <a:t>年金现值因子</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129034"/>
                                        </p:tgtEl>
                                        <p:attrNameLst>
                                          <p:attrName>style.visibility</p:attrName>
                                        </p:attrNameLst>
                                      </p:cBhvr>
                                      <p:to>
                                        <p:strVal val="visible"/>
                                      </p:to>
                                    </p:set>
                                    <p:anim calcmode="lin" valueType="num">
                                      <p:cBhvr>
                                        <p:cTn id="7" dur="500" fill="hold"/>
                                        <p:tgtEl>
                                          <p:spTgt spid="129034"/>
                                        </p:tgtEl>
                                        <p:attrNameLst>
                                          <p:attrName>ppt_w</p:attrName>
                                        </p:attrNameLst>
                                      </p:cBhvr>
                                      <p:tavLst>
                                        <p:tav tm="0">
                                          <p:val>
                                            <p:fltVal val="0"/>
                                          </p:val>
                                        </p:tav>
                                        <p:tav tm="100000">
                                          <p:val>
                                            <p:strVal val="#ppt_w"/>
                                          </p:val>
                                        </p:tav>
                                      </p:tavLst>
                                    </p:anim>
                                    <p:anim calcmode="lin" valueType="num">
                                      <p:cBhvr>
                                        <p:cTn id="8" dur="500" fill="hold"/>
                                        <p:tgtEl>
                                          <p:spTgt spid="1290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3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519F3BD-F96F-4865-BC80-608DCF0342AC}"/>
              </a:ext>
            </a:extLst>
          </p:cNvPr>
          <p:cNvSpPr>
            <a:spLocks noGrp="1" noChangeArrowheads="1"/>
          </p:cNvSpPr>
          <p:nvPr>
            <p:ph type="title"/>
          </p:nvPr>
        </p:nvSpPr>
        <p:spPr bwMode="auto">
          <a:xfrm>
            <a:off x="533400" y="609600"/>
            <a:ext cx="8229600" cy="762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9" rIns="92075" bIns="46039" numCol="1" anchor="ctr" anchorCtr="0" compatLnSpc="1">
            <a:prstTxWarp prst="textNoShape">
              <a:avLst/>
            </a:prstTxWarp>
          </a:bodyPr>
          <a:lstStyle/>
          <a:p>
            <a:r>
              <a:rPr lang="zh-CN" altLang="en-US" sz="3600" b="1">
                <a:solidFill>
                  <a:schemeClr val="tx1"/>
                </a:solidFill>
                <a:latin typeface="华文宋体" panose="02010600040101010101" pitchFamily="2" charset="-122"/>
                <a:ea typeface="华文宋体" panose="02010600040101010101" pitchFamily="2" charset="-122"/>
                <a:cs typeface="Times New Roman" panose="02020603050405020304" pitchFamily="18" charset="0"/>
              </a:rPr>
              <a:t>永续年金的现值</a:t>
            </a:r>
          </a:p>
        </p:txBody>
      </p:sp>
      <p:sp>
        <p:nvSpPr>
          <p:cNvPr id="52227" name="Rectangle 3">
            <a:extLst>
              <a:ext uri="{FF2B5EF4-FFF2-40B4-BE49-F238E27FC236}">
                <a16:creationId xmlns:a16="http://schemas.microsoft.com/office/drawing/2014/main" id="{60E12CF1-6894-4DA5-A18C-0E68A7B5CA80}"/>
              </a:ext>
            </a:extLst>
          </p:cNvPr>
          <p:cNvSpPr>
            <a:spLocks noGrp="1" noChangeArrowheads="1"/>
          </p:cNvSpPr>
          <p:nvPr>
            <p:ph type="body" idx="1"/>
          </p:nvPr>
        </p:nvSpPr>
        <p:spPr>
          <a:xfrm>
            <a:off x="876300" y="1560631"/>
            <a:ext cx="7543800" cy="609600"/>
          </a:xfrm>
        </p:spPr>
        <p:txBody>
          <a:bodyPr lIns="92075" tIns="46039" rIns="92075" bIns="46039"/>
          <a:lstStyle/>
          <a:p>
            <a:r>
              <a:rPr lang="zh-CN" altLang="en-US">
                <a:latin typeface="Times New Roman" panose="02020603050405020304" pitchFamily="18" charset="0"/>
                <a:ea typeface="宋体" panose="02010600030101010101" pitchFamily="2" charset="-122"/>
                <a:cs typeface="Times New Roman" panose="02020603050405020304" pitchFamily="18" charset="0"/>
              </a:rPr>
              <a:t>回顾年金公式</a:t>
            </a:r>
            <a:r>
              <a:rPr lang="en-US" altLang="zh-CN">
                <a:latin typeface="Times New Roman" panose="02020603050405020304" pitchFamily="18" charset="0"/>
                <a:ea typeface="宋体" panose="02010600030101010101" pitchFamily="2" charset="-122"/>
                <a:cs typeface="Times New Roman" panose="02020603050405020304" pitchFamily="18" charset="0"/>
              </a:rPr>
              <a:t>:</a:t>
            </a:r>
          </a:p>
        </p:txBody>
      </p:sp>
      <p:graphicFrame>
        <p:nvGraphicFramePr>
          <p:cNvPr id="52228" name="Object 2">
            <a:extLst>
              <a:ext uri="{FF2B5EF4-FFF2-40B4-BE49-F238E27FC236}">
                <a16:creationId xmlns:a16="http://schemas.microsoft.com/office/drawing/2014/main" id="{B7A4AF3D-D812-4FD5-8850-86B74AED9B1E}"/>
              </a:ext>
            </a:extLst>
          </p:cNvPr>
          <p:cNvGraphicFramePr>
            <a:graphicFrameLocks/>
          </p:cNvGraphicFramePr>
          <p:nvPr>
            <p:extLst>
              <p:ext uri="{D42A27DB-BD31-4B8C-83A1-F6EECF244321}">
                <p14:modId xmlns:p14="http://schemas.microsoft.com/office/powerpoint/2010/main" val="1358180379"/>
              </p:ext>
            </p:extLst>
          </p:nvPr>
        </p:nvGraphicFramePr>
        <p:xfrm>
          <a:off x="2209800" y="2590800"/>
          <a:ext cx="4267200" cy="1090613"/>
        </p:xfrm>
        <a:graphic>
          <a:graphicData uri="http://schemas.openxmlformats.org/presentationml/2006/ole">
            <mc:AlternateContent xmlns:mc="http://schemas.openxmlformats.org/markup-compatibility/2006">
              <mc:Choice xmlns:v="urn:schemas-microsoft-com:vml" Requires="v">
                <p:oleObj name="Microsoft 公式 3.0" r:id="rId3" imgW="2984500" imgH="863600" progId="Equation.3">
                  <p:embed/>
                </p:oleObj>
              </mc:Choice>
              <mc:Fallback>
                <p:oleObj name="Microsoft 公式 3.0" r:id="rId3" imgW="2984500" imgH="863600" progId="Equation.3">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590800"/>
                        <a:ext cx="4267200" cy="1090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5" name="Rectangle 5">
            <a:extLst>
              <a:ext uri="{FF2B5EF4-FFF2-40B4-BE49-F238E27FC236}">
                <a16:creationId xmlns:a16="http://schemas.microsoft.com/office/drawing/2014/main" id="{4F7DA421-82F6-4D6A-808B-BF6C19D83421}"/>
              </a:ext>
            </a:extLst>
          </p:cNvPr>
          <p:cNvSpPr>
            <a:spLocks noRot="1" noChangeAspect="1" noMove="1" noResize="1" noEditPoints="1" noAdjustHandles="1" noChangeArrowheads="1" noChangeShapeType="1" noTextEdit="1"/>
          </p:cNvSpPr>
          <p:nvPr/>
        </p:nvSpPr>
        <p:spPr bwMode="auto">
          <a:xfrm>
            <a:off x="914402" y="4005066"/>
            <a:ext cx="7042151" cy="554039"/>
          </a:xfrm>
          <a:prstGeom prst="rect">
            <a:avLst/>
          </a:prstGeom>
          <a:blipFill>
            <a:blip r:embed="rId5"/>
            <a:stretch>
              <a:fillRect t="-17582" b="-39560"/>
            </a:stretch>
          </a:blipFill>
          <a:ln w="9525">
            <a:noFill/>
            <a:miter lim="800000"/>
            <a:headEnd/>
            <a:tailEnd/>
          </a:ln>
          <a:effectLst/>
        </p:spPr>
        <p:txBody>
          <a:bodyPr/>
          <a:lstStyle/>
          <a:p>
            <a:pPr>
              <a:defRPr/>
            </a:pPr>
            <a:r>
              <a:rPr lang="zh-CN" altLang="en-US">
                <a:noFill/>
              </a:rPr>
              <a:t> </a:t>
            </a:r>
          </a:p>
        </p:txBody>
      </p:sp>
      <p:graphicFrame>
        <p:nvGraphicFramePr>
          <p:cNvPr id="52230" name="Object 3">
            <a:extLst>
              <a:ext uri="{FF2B5EF4-FFF2-40B4-BE49-F238E27FC236}">
                <a16:creationId xmlns:a16="http://schemas.microsoft.com/office/drawing/2014/main" id="{F268D5D2-7B7B-422A-A184-6217567E4753}"/>
              </a:ext>
            </a:extLst>
          </p:cNvPr>
          <p:cNvGraphicFramePr>
            <a:graphicFrameLocks noChangeAspect="1"/>
          </p:cNvGraphicFramePr>
          <p:nvPr/>
        </p:nvGraphicFramePr>
        <p:xfrm>
          <a:off x="2895600" y="4772025"/>
          <a:ext cx="2057400" cy="1095375"/>
        </p:xfrm>
        <a:graphic>
          <a:graphicData uri="http://schemas.openxmlformats.org/presentationml/2006/ole">
            <mc:AlternateContent xmlns:mc="http://schemas.openxmlformats.org/markup-compatibility/2006">
              <mc:Choice xmlns:v="urn:schemas-microsoft-com:vml" Requires="v">
                <p:oleObj r:id="rId6" imgW="596641" imgH="355446" progId="Equation.3">
                  <p:embed/>
                </p:oleObj>
              </mc:Choice>
              <mc:Fallback>
                <p:oleObj r:id="rId6" imgW="596641" imgH="355446"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5600" y="4772025"/>
                        <a:ext cx="2057400"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DE266-DB88-24C4-EDF8-C024F16534D3}"/>
              </a:ext>
            </a:extLst>
          </p:cNvPr>
          <p:cNvSpPr>
            <a:spLocks noGrp="1"/>
          </p:cNvSpPr>
          <p:nvPr>
            <p:ph type="title"/>
          </p:nvPr>
        </p:nvSpPr>
        <p:spPr>
          <a:xfrm>
            <a:off x="457200" y="404664"/>
            <a:ext cx="8229600" cy="1012974"/>
          </a:xfrm>
        </p:spPr>
        <p:txBody>
          <a:bodyPr/>
          <a:lstStyle/>
          <a:p>
            <a:r>
              <a:rPr lang="zh-CN" altLang="en-US" dirty="0">
                <a:latin typeface="宋体" panose="02010600030101010101" pitchFamily="2" charset="-122"/>
                <a:ea typeface="宋体" panose="02010600030101010101" pitchFamily="2" charset="-122"/>
              </a:rPr>
              <a:t>年金现值课堂练习</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3DB4F68-02C9-C32C-83A5-E94DFA5D3A9B}"/>
                  </a:ext>
                </a:extLst>
              </p:cNvPr>
              <p:cNvSpPr>
                <a:spLocks noGrp="1"/>
              </p:cNvSpPr>
              <p:nvPr>
                <p:ph idx="1"/>
              </p:nvPr>
            </p:nvSpPr>
            <p:spPr>
              <a:xfrm>
                <a:off x="685800" y="1628800"/>
                <a:ext cx="7772400" cy="4114800"/>
              </a:xfrm>
            </p:spPr>
            <p:txBody>
              <a:bodyPr/>
              <a:lstStyle/>
              <a:p>
                <a:r>
                  <a:rPr lang="zh-CN" altLang="en-US" dirty="0">
                    <a:latin typeface="宋体" panose="02010600030101010101" pitchFamily="2" charset="-122"/>
                    <a:ea typeface="宋体" panose="02010600030101010101" pitchFamily="2" charset="-122"/>
                  </a:rPr>
                  <a:t>假设某大学生每年上学费用</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万元，在年末支付，共</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年。银行利率</a:t>
                </a:r>
                <a:r>
                  <a:rPr lang="en-US" altLang="zh-CN" dirty="0">
                    <a:latin typeface="宋体" panose="02010600030101010101" pitchFamily="2" charset="-122"/>
                    <a:ea typeface="宋体" panose="02010600030101010101" pitchFamily="2" charset="-122"/>
                  </a:rPr>
                  <a:t>1.5%</a:t>
                </a:r>
                <a:r>
                  <a:rPr lang="zh-CN" altLang="en-US" dirty="0">
                    <a:latin typeface="宋体" panose="02010600030101010101" pitchFamily="2" charset="-122"/>
                    <a:ea typeface="宋体" panose="02010600030101010101" pitchFamily="2" charset="-122"/>
                  </a:rPr>
                  <a:t>。问题：为应付该开支，该学生或父母应在上学之初一次性存入多少钱？</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解：问题转化为求年金的现值，</a:t>
                </a:r>
                <a:r>
                  <a:rPr lang="en-US" altLang="zh-CN" sz="3200" b="0" dirty="0"/>
                  <a:t> </a:t>
                </a:r>
                <a14:m>
                  <m:oMath xmlns:m="http://schemas.openxmlformats.org/officeDocument/2006/math">
                    <m:r>
                      <a:rPr lang="en-US" altLang="zh-CN" sz="3200" b="0" i="1" smtClean="0">
                        <a:latin typeface="Cambria Math" panose="02040503050406030204" pitchFamily="18" charset="0"/>
                      </a:rPr>
                      <m:t>𝑃𝑉</m:t>
                    </m:r>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𝑝𝑚𝑡</m:t>
                    </m:r>
                    <m:f>
                      <m:fPr>
                        <m:ctrlPr>
                          <a:rPr lang="en-US" altLang="zh-CN" sz="3200" b="0" i="1" smtClean="0">
                            <a:latin typeface="Cambria Math" panose="02040503050406030204" pitchFamily="18" charset="0"/>
                          </a:rPr>
                        </m:ctrlPr>
                      </m:fPr>
                      <m:num>
                        <m:sSup>
                          <m:sSupPr>
                            <m:ctrlPr>
                              <a:rPr lang="en-US" altLang="zh-CN" sz="3200" b="0" i="1" smtClean="0">
                                <a:latin typeface="Cambria Math" panose="02040503050406030204" pitchFamily="18" charset="0"/>
                              </a:rPr>
                            </m:ctrlPr>
                          </m:sSupPr>
                          <m:e>
                            <m:r>
                              <a:rPr lang="en-US" altLang="zh-CN" sz="3200" b="0" i="1" smtClean="0">
                                <a:latin typeface="Cambria Math" panose="02040503050406030204" pitchFamily="18" charset="0"/>
                              </a:rPr>
                              <m:t>1−(1+</m:t>
                            </m:r>
                            <m:r>
                              <a:rPr lang="en-US" altLang="zh-CN" sz="3200" b="0" i="1" smtClean="0">
                                <a:latin typeface="Cambria Math" panose="02040503050406030204" pitchFamily="18" charset="0"/>
                              </a:rPr>
                              <m:t>𝑖</m:t>
                            </m:r>
                            <m:r>
                              <a:rPr lang="en-US" altLang="zh-CN" sz="3200" b="0" i="1" smtClean="0">
                                <a:latin typeface="Cambria Math" panose="02040503050406030204" pitchFamily="18" charset="0"/>
                              </a:rPr>
                              <m:t>)</m:t>
                            </m:r>
                          </m:e>
                          <m:sup>
                            <m:r>
                              <a:rPr lang="en-US" altLang="zh-CN" sz="3200" b="0" i="1" smtClean="0">
                                <a:latin typeface="Cambria Math" panose="02040503050406030204" pitchFamily="18" charset="0"/>
                              </a:rPr>
                              <m:t>−</m:t>
                            </m:r>
                            <m:r>
                              <a:rPr lang="en-US" altLang="zh-CN" sz="3200" b="0" i="1" smtClean="0">
                                <a:latin typeface="Cambria Math" panose="02040503050406030204" pitchFamily="18" charset="0"/>
                              </a:rPr>
                              <m:t>𝑛</m:t>
                            </m:r>
                          </m:sup>
                        </m:sSup>
                      </m:num>
                      <m:den>
                        <m:r>
                          <a:rPr lang="en-US" altLang="zh-CN" sz="3200" b="0" i="1" smtClean="0">
                            <a:latin typeface="Cambria Math" panose="02040503050406030204" pitchFamily="18" charset="0"/>
                          </a:rPr>
                          <m:t>𝑖</m:t>
                        </m:r>
                      </m:den>
                    </m:f>
                    <m:r>
                      <a:rPr lang="en-US" altLang="zh-CN" sz="3200" b="0" i="1" smtClean="0">
                        <a:latin typeface="Cambria Math" panose="02040503050406030204" pitchFamily="18" charset="0"/>
                      </a:rPr>
                      <m:t>=15.42</m:t>
                    </m:r>
                  </m:oMath>
                </a14:m>
                <a:r>
                  <a:rPr lang="zh-CN" altLang="en-US" dirty="0">
                    <a:latin typeface="宋体" panose="02010600030101010101" pitchFamily="2" charset="-122"/>
                    <a:ea typeface="宋体" panose="02010600030101010101" pitchFamily="2" charset="-122"/>
                  </a:rPr>
                  <a:t>万元</a:t>
                </a:r>
                <a:endParaRPr lang="en-US" altLang="zh-CN" dirty="0">
                  <a:latin typeface="宋体" panose="02010600030101010101" pitchFamily="2" charset="-122"/>
                  <a:ea typeface="宋体" panose="02010600030101010101" pitchFamily="2" charset="-122"/>
                </a:endParaRPr>
              </a:p>
              <a:p>
                <a:pPr lvl="1"/>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23DB4F68-02C9-C32C-83A5-E94DFA5D3A9B}"/>
                  </a:ext>
                </a:extLst>
              </p:cNvPr>
              <p:cNvSpPr>
                <a:spLocks noGrp="1" noRot="1" noChangeAspect="1" noMove="1" noResize="1" noEditPoints="1" noAdjustHandles="1" noChangeArrowheads="1" noChangeShapeType="1" noTextEdit="1"/>
              </p:cNvSpPr>
              <p:nvPr>
                <p:ph idx="1"/>
              </p:nvPr>
            </p:nvSpPr>
            <p:spPr>
              <a:xfrm>
                <a:off x="685800" y="1628800"/>
                <a:ext cx="7772400" cy="4114800"/>
              </a:xfrm>
              <a:blipFill>
                <a:blip r:embed="rId2"/>
                <a:stretch>
                  <a:fillRect l="-1255" t="-1926" r="-4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191963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108DD885-D11B-44CB-BB87-B31807B4603E}"/>
              </a:ext>
            </a:extLst>
          </p:cNvPr>
          <p:cNvSpPr>
            <a:spLocks noGrp="1" noChangeArrowheads="1"/>
          </p:cNvSpPr>
          <p:nvPr>
            <p:ph type="title"/>
          </p:nvPr>
        </p:nvSpPr>
        <p:spPr bwMode="auto">
          <a:xfrm>
            <a:off x="457200" y="39846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cs typeface="Times New Roman" panose="02020603050405020304" pitchFamily="18" charset="0"/>
              </a:rPr>
              <a:t>年金现值计算及经济意义</a:t>
            </a:r>
            <a:endParaRPr lang="en-US" altLang="zh-CN" dirty="0">
              <a:ea typeface="宋体" panose="02010600030101010101" pitchFamily="2" charset="-122"/>
              <a:cs typeface="Times New Roman" panose="02020603050405020304" pitchFamily="18" charset="0"/>
            </a:endParaRPr>
          </a:p>
        </p:txBody>
      </p:sp>
      <p:sp>
        <p:nvSpPr>
          <p:cNvPr id="54275" name="Rectangle 3">
            <a:extLst>
              <a:ext uri="{FF2B5EF4-FFF2-40B4-BE49-F238E27FC236}">
                <a16:creationId xmlns:a16="http://schemas.microsoft.com/office/drawing/2014/main" id="{88529E67-1EB3-47FB-A782-41368B8B6999}"/>
              </a:ext>
            </a:extLst>
          </p:cNvPr>
          <p:cNvSpPr>
            <a:spLocks noGrp="1" noChangeArrowheads="1"/>
          </p:cNvSpPr>
          <p:nvPr>
            <p:ph type="body" idx="1"/>
          </p:nvPr>
        </p:nvSpPr>
        <p:spPr>
          <a:xfrm>
            <a:off x="427896" y="1165225"/>
            <a:ext cx="8229600" cy="4527550"/>
          </a:xfrm>
        </p:spPr>
        <p:txBody>
          <a:bodyPr/>
          <a:lstStyle/>
          <a:p>
            <a:pPr>
              <a:lnSpc>
                <a:spcPct val="125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一只基金每年回报率为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％，你需要期初投入多少资金，使得在未来三年每年年末取出</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100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元？</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解：问题转为求年金现值。</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1076" name="Line 4">
            <a:extLst>
              <a:ext uri="{FF2B5EF4-FFF2-40B4-BE49-F238E27FC236}">
                <a16:creationId xmlns:a16="http://schemas.microsoft.com/office/drawing/2014/main" id="{DD137724-6034-4E12-88C8-B3FCAC8D1002}"/>
              </a:ext>
            </a:extLst>
          </p:cNvPr>
          <p:cNvSpPr>
            <a:spLocks noChangeShapeType="1"/>
          </p:cNvSpPr>
          <p:nvPr/>
        </p:nvSpPr>
        <p:spPr bwMode="auto">
          <a:xfrm>
            <a:off x="1548557" y="3508380"/>
            <a:ext cx="37433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lstStyle/>
          <a:p>
            <a:endParaRPr lang="zh-CN" altLang="en-US"/>
          </a:p>
        </p:txBody>
      </p:sp>
      <p:sp>
        <p:nvSpPr>
          <p:cNvPr id="131080" name="Text Box 8">
            <a:extLst>
              <a:ext uri="{FF2B5EF4-FFF2-40B4-BE49-F238E27FC236}">
                <a16:creationId xmlns:a16="http://schemas.microsoft.com/office/drawing/2014/main" id="{C332FE66-946F-48BA-84E5-6FE69B747BA6}"/>
              </a:ext>
            </a:extLst>
          </p:cNvPr>
          <p:cNvSpPr txBox="1">
            <a:spLocks noChangeArrowheads="1"/>
          </p:cNvSpPr>
          <p:nvPr/>
        </p:nvSpPr>
        <p:spPr bwMode="auto">
          <a:xfrm>
            <a:off x="1403648" y="3508380"/>
            <a:ext cx="50405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50000"/>
              </a:spcBef>
              <a:buClrTx/>
              <a:buSzTx/>
              <a:buFontTx/>
              <a:buNone/>
            </a:pPr>
            <a:r>
              <a:rPr lang="zh-CN" altLang="en-US" sz="1600" dirty="0">
                <a:latin typeface="ZapfDingbats"/>
                <a:ea typeface="宋体" panose="02010600030101010101" pitchFamily="2" charset="-122"/>
              </a:rPr>
              <a:t>  </a:t>
            </a:r>
            <a:r>
              <a:rPr lang="en-US" altLang="zh-CN" sz="1600" dirty="0">
                <a:latin typeface="ZapfDingbats"/>
                <a:ea typeface="宋体" panose="02010600030101010101" pitchFamily="2" charset="-122"/>
              </a:rPr>
              <a:t>0                        1                        2                        3</a:t>
            </a:r>
          </a:p>
        </p:txBody>
      </p:sp>
      <p:graphicFrame>
        <p:nvGraphicFramePr>
          <p:cNvPr id="131084" name="Object 2">
            <a:extLst>
              <a:ext uri="{FF2B5EF4-FFF2-40B4-BE49-F238E27FC236}">
                <a16:creationId xmlns:a16="http://schemas.microsoft.com/office/drawing/2014/main" id="{6C33BA8B-C690-48AD-AAB4-9D958A2BC964}"/>
              </a:ext>
            </a:extLst>
          </p:cNvPr>
          <p:cNvGraphicFramePr>
            <a:graphicFrameLocks noChangeAspect="1"/>
          </p:cNvGraphicFramePr>
          <p:nvPr>
            <p:extLst>
              <p:ext uri="{D42A27DB-BD31-4B8C-83A1-F6EECF244321}">
                <p14:modId xmlns:p14="http://schemas.microsoft.com/office/powerpoint/2010/main" val="1585925491"/>
              </p:ext>
            </p:extLst>
          </p:nvPr>
        </p:nvGraphicFramePr>
        <p:xfrm>
          <a:off x="1100500" y="3958339"/>
          <a:ext cx="4854446" cy="590425"/>
        </p:xfrm>
        <a:graphic>
          <a:graphicData uri="http://schemas.openxmlformats.org/presentationml/2006/ole">
            <mc:AlternateContent xmlns:mc="http://schemas.openxmlformats.org/markup-compatibility/2006">
              <mc:Choice xmlns:v="urn:schemas-microsoft-com:vml" Requires="v">
                <p:oleObj name="Equation" r:id="rId2" imgW="3441600" imgH="419040" progId="Equation.DSMT4">
                  <p:embed/>
                </p:oleObj>
              </mc:Choice>
              <mc:Fallback>
                <p:oleObj name="Equation" r:id="rId2" imgW="3441600" imgH="419040" progId="Equation.DSMT4">
                  <p:embed/>
                  <p:pic>
                    <p:nvPicPr>
                      <p:cNvPr id="0" name="Object 2"/>
                      <p:cNvPicPr>
                        <a:picLocks noChangeAspect="1" noChangeArrowheads="1"/>
                      </p:cNvPicPr>
                      <p:nvPr/>
                    </p:nvPicPr>
                    <p:blipFill>
                      <a:blip r:embed="rId3"/>
                      <a:srcRect/>
                      <a:stretch>
                        <a:fillRect/>
                      </a:stretch>
                    </p:blipFill>
                    <p:spPr bwMode="auto">
                      <a:xfrm>
                        <a:off x="1100500" y="3958339"/>
                        <a:ext cx="4854446" cy="590425"/>
                      </a:xfrm>
                      <a:prstGeom prst="rect">
                        <a:avLst/>
                      </a:prstGeom>
                      <a:noFill/>
                      <a:ln>
                        <a:noFill/>
                      </a:ln>
                      <a:effectLst/>
                    </p:spPr>
                  </p:pic>
                </p:oleObj>
              </mc:Fallback>
            </mc:AlternateContent>
          </a:graphicData>
        </a:graphic>
      </p:graphicFrame>
      <p:sp>
        <p:nvSpPr>
          <p:cNvPr id="54284" name="Text Box 58">
            <a:extLst>
              <a:ext uri="{FF2B5EF4-FFF2-40B4-BE49-F238E27FC236}">
                <a16:creationId xmlns:a16="http://schemas.microsoft.com/office/drawing/2014/main" id="{BDF66CE5-3EFF-4EAC-8AA0-BE4025D5AD0C}"/>
              </a:ext>
            </a:extLst>
          </p:cNvPr>
          <p:cNvSpPr txBox="1">
            <a:spLocks noChangeArrowheads="1"/>
          </p:cNvSpPr>
          <p:nvPr/>
        </p:nvSpPr>
        <p:spPr bwMode="auto">
          <a:xfrm>
            <a:off x="6197113" y="3258707"/>
            <a:ext cx="258725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50000"/>
              </a:spcBef>
              <a:buClrTx/>
              <a:buSzTx/>
              <a:buFontTx/>
              <a:buNone/>
            </a:pP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尝试</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Excel</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PV </a:t>
            </a:r>
            <a:r>
              <a:rPr lang="zh-CN" altLang="en-US" sz="2000" dirty="0">
                <a:latin typeface="Times New Roman" panose="02020603050405020304" pitchFamily="18" charset="0"/>
                <a:ea typeface="宋体" panose="02010600030101010101" pitchFamily="2" charset="-122"/>
                <a:cs typeface="Times New Roman" panose="02020603050405020304" pitchFamily="18" charset="0"/>
              </a:rPr>
              <a:t>函数</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cxnSp>
        <p:nvCxnSpPr>
          <p:cNvPr id="3" name="直接箭头连接符 2">
            <a:extLst>
              <a:ext uri="{FF2B5EF4-FFF2-40B4-BE49-F238E27FC236}">
                <a16:creationId xmlns:a16="http://schemas.microsoft.com/office/drawing/2014/main" id="{3420A601-FE85-4F8B-8CE7-0F4D842A756A}"/>
              </a:ext>
            </a:extLst>
          </p:cNvPr>
          <p:cNvCxnSpPr/>
          <p:nvPr/>
        </p:nvCxnSpPr>
        <p:spPr bwMode="auto">
          <a:xfrm flipV="1">
            <a:off x="2843808" y="2930512"/>
            <a:ext cx="0" cy="577868"/>
          </a:xfrm>
          <a:prstGeom prst="straightConnector1">
            <a:avLst/>
          </a:prstGeom>
          <a:solidFill>
            <a:schemeClr val="accent1"/>
          </a:solidFill>
          <a:ln w="12700" cap="flat" cmpd="sng" algn="ctr">
            <a:solidFill>
              <a:schemeClr val="tx1"/>
            </a:solidFill>
            <a:prstDash val="solid"/>
            <a:round/>
            <a:headEnd type="diamond" w="med" len="med"/>
            <a:tailEnd type="triangle" w="med" len="med"/>
          </a:ln>
          <a:effectLst/>
        </p:spPr>
      </p:cxnSp>
      <p:cxnSp>
        <p:nvCxnSpPr>
          <p:cNvPr id="15" name="直接箭头连接符 14">
            <a:extLst>
              <a:ext uri="{FF2B5EF4-FFF2-40B4-BE49-F238E27FC236}">
                <a16:creationId xmlns:a16="http://schemas.microsoft.com/office/drawing/2014/main" id="{D02DB2DE-1FDE-4EBE-A042-48D8566951D3}"/>
              </a:ext>
            </a:extLst>
          </p:cNvPr>
          <p:cNvCxnSpPr/>
          <p:nvPr/>
        </p:nvCxnSpPr>
        <p:spPr bwMode="auto">
          <a:xfrm flipV="1">
            <a:off x="4067944" y="2930512"/>
            <a:ext cx="0" cy="577868"/>
          </a:xfrm>
          <a:prstGeom prst="straightConnector1">
            <a:avLst/>
          </a:prstGeom>
          <a:solidFill>
            <a:schemeClr val="accent1"/>
          </a:solidFill>
          <a:ln w="12700" cap="flat" cmpd="sng" algn="ctr">
            <a:solidFill>
              <a:schemeClr val="tx1"/>
            </a:solidFill>
            <a:prstDash val="solid"/>
            <a:round/>
            <a:headEnd type="diamond" w="med" len="med"/>
            <a:tailEnd type="triangle" w="med" len="med"/>
          </a:ln>
          <a:effectLst/>
        </p:spPr>
      </p:cxnSp>
      <p:cxnSp>
        <p:nvCxnSpPr>
          <p:cNvPr id="16" name="直接箭头连接符 15">
            <a:extLst>
              <a:ext uri="{FF2B5EF4-FFF2-40B4-BE49-F238E27FC236}">
                <a16:creationId xmlns:a16="http://schemas.microsoft.com/office/drawing/2014/main" id="{5AE1E5F3-F427-4F8E-848D-9BEF1047027F}"/>
              </a:ext>
            </a:extLst>
          </p:cNvPr>
          <p:cNvCxnSpPr/>
          <p:nvPr/>
        </p:nvCxnSpPr>
        <p:spPr bwMode="auto">
          <a:xfrm flipV="1">
            <a:off x="5291882" y="2930512"/>
            <a:ext cx="0" cy="577868"/>
          </a:xfrm>
          <a:prstGeom prst="straightConnector1">
            <a:avLst/>
          </a:prstGeom>
          <a:solidFill>
            <a:schemeClr val="accent1"/>
          </a:solidFill>
          <a:ln w="12700" cap="flat" cmpd="sng" algn="ctr">
            <a:solidFill>
              <a:schemeClr val="tx1"/>
            </a:solidFill>
            <a:prstDash val="solid"/>
            <a:round/>
            <a:headEnd type="diamond" w="med" len="med"/>
            <a:tailEnd type="triangle" w="med" len="med"/>
          </a:ln>
          <a:effectLst/>
        </p:spPr>
      </p:cxnSp>
      <p:sp>
        <p:nvSpPr>
          <p:cNvPr id="4" name="文本框 3">
            <a:extLst>
              <a:ext uri="{FF2B5EF4-FFF2-40B4-BE49-F238E27FC236}">
                <a16:creationId xmlns:a16="http://schemas.microsoft.com/office/drawing/2014/main" id="{D8764958-1C73-4E20-8ECF-216B1DCE16EA}"/>
              </a:ext>
            </a:extLst>
          </p:cNvPr>
          <p:cNvSpPr txBox="1"/>
          <p:nvPr/>
        </p:nvSpPr>
        <p:spPr>
          <a:xfrm>
            <a:off x="2483770" y="2625746"/>
            <a:ext cx="720076" cy="369332"/>
          </a:xfrm>
          <a:prstGeom prst="rect">
            <a:avLst/>
          </a:prstGeom>
          <a:noFill/>
        </p:spPr>
        <p:txBody>
          <a:bodyPr wrap="square" rtlCol="0">
            <a:spAutoFit/>
          </a:bodyPr>
          <a:lstStyle/>
          <a:p>
            <a:pPr algn="ctr"/>
            <a:r>
              <a:rPr lang="en-US" altLang="zh-CN" sz="1800" dirty="0"/>
              <a:t>100</a:t>
            </a:r>
            <a:endParaRPr lang="zh-CN" altLang="en-US" sz="1800" dirty="0"/>
          </a:p>
        </p:txBody>
      </p:sp>
      <p:sp>
        <p:nvSpPr>
          <p:cNvPr id="18" name="文本框 17">
            <a:extLst>
              <a:ext uri="{FF2B5EF4-FFF2-40B4-BE49-F238E27FC236}">
                <a16:creationId xmlns:a16="http://schemas.microsoft.com/office/drawing/2014/main" id="{5A41A9F7-0475-4F72-950D-A5C8C4B1F7CB}"/>
              </a:ext>
            </a:extLst>
          </p:cNvPr>
          <p:cNvSpPr txBox="1"/>
          <p:nvPr/>
        </p:nvSpPr>
        <p:spPr>
          <a:xfrm>
            <a:off x="3707707" y="2603335"/>
            <a:ext cx="720076" cy="369332"/>
          </a:xfrm>
          <a:prstGeom prst="rect">
            <a:avLst/>
          </a:prstGeom>
          <a:noFill/>
        </p:spPr>
        <p:txBody>
          <a:bodyPr wrap="square" rtlCol="0">
            <a:spAutoFit/>
          </a:bodyPr>
          <a:lstStyle/>
          <a:p>
            <a:pPr algn="ctr"/>
            <a:r>
              <a:rPr lang="en-US" altLang="zh-CN" sz="1800" dirty="0"/>
              <a:t>100</a:t>
            </a:r>
            <a:endParaRPr lang="zh-CN" altLang="en-US" sz="1800" dirty="0"/>
          </a:p>
        </p:txBody>
      </p:sp>
      <p:sp>
        <p:nvSpPr>
          <p:cNvPr id="19" name="文本框 18">
            <a:extLst>
              <a:ext uri="{FF2B5EF4-FFF2-40B4-BE49-F238E27FC236}">
                <a16:creationId xmlns:a16="http://schemas.microsoft.com/office/drawing/2014/main" id="{971118D2-A3EC-4A28-B22A-B6CE97D9BB6D}"/>
              </a:ext>
            </a:extLst>
          </p:cNvPr>
          <p:cNvSpPr txBox="1"/>
          <p:nvPr/>
        </p:nvSpPr>
        <p:spPr>
          <a:xfrm>
            <a:off x="4931722" y="2625746"/>
            <a:ext cx="720076" cy="369332"/>
          </a:xfrm>
          <a:prstGeom prst="rect">
            <a:avLst/>
          </a:prstGeom>
          <a:noFill/>
        </p:spPr>
        <p:txBody>
          <a:bodyPr wrap="square" rtlCol="0">
            <a:spAutoFit/>
          </a:bodyPr>
          <a:lstStyle/>
          <a:p>
            <a:pPr algn="ctr"/>
            <a:r>
              <a:rPr lang="en-US" altLang="zh-CN" sz="1800" dirty="0"/>
              <a:t>100</a:t>
            </a:r>
            <a:endParaRPr lang="zh-CN" altLang="en-US" sz="1800" dirty="0"/>
          </a:p>
        </p:txBody>
      </p:sp>
      <p:graphicFrame>
        <p:nvGraphicFramePr>
          <p:cNvPr id="2" name="表格 1">
            <a:extLst>
              <a:ext uri="{FF2B5EF4-FFF2-40B4-BE49-F238E27FC236}">
                <a16:creationId xmlns:a16="http://schemas.microsoft.com/office/drawing/2014/main" id="{652F2DEF-1A65-E50A-18BC-F1D489AE8024}"/>
              </a:ext>
            </a:extLst>
          </p:cNvPr>
          <p:cNvGraphicFramePr>
            <a:graphicFrameLocks noGrp="1"/>
          </p:cNvGraphicFramePr>
          <p:nvPr>
            <p:extLst>
              <p:ext uri="{D42A27DB-BD31-4B8C-83A1-F6EECF244321}">
                <p14:modId xmlns:p14="http://schemas.microsoft.com/office/powerpoint/2010/main" val="4275868136"/>
              </p:ext>
            </p:extLst>
          </p:nvPr>
        </p:nvGraphicFramePr>
        <p:xfrm>
          <a:off x="611560" y="4660586"/>
          <a:ext cx="7416824" cy="1250950"/>
        </p:xfrm>
        <a:graphic>
          <a:graphicData uri="http://schemas.openxmlformats.org/drawingml/2006/table">
            <a:tbl>
              <a:tblPr>
                <a:tableStyleId>{5C22544A-7EE6-4342-B048-85BDC9FD1C3A}</a:tableStyleId>
              </a:tblPr>
              <a:tblGrid>
                <a:gridCol w="1384474">
                  <a:extLst>
                    <a:ext uri="{9D8B030D-6E8A-4147-A177-3AD203B41FA5}">
                      <a16:colId xmlns:a16="http://schemas.microsoft.com/office/drawing/2014/main" val="4019699392"/>
                    </a:ext>
                  </a:extLst>
                </a:gridCol>
                <a:gridCol w="2175602">
                  <a:extLst>
                    <a:ext uri="{9D8B030D-6E8A-4147-A177-3AD203B41FA5}">
                      <a16:colId xmlns:a16="http://schemas.microsoft.com/office/drawing/2014/main" val="3990877283"/>
                    </a:ext>
                  </a:extLst>
                </a:gridCol>
                <a:gridCol w="3856748">
                  <a:extLst>
                    <a:ext uri="{9D8B030D-6E8A-4147-A177-3AD203B41FA5}">
                      <a16:colId xmlns:a16="http://schemas.microsoft.com/office/drawing/2014/main" val="2708585623"/>
                    </a:ext>
                  </a:extLst>
                </a:gridCol>
              </a:tblGrid>
              <a:tr h="177800">
                <a:tc>
                  <a:txBody>
                    <a:bodyPr/>
                    <a:lstStyle/>
                    <a:p>
                      <a:pPr algn="ctr" fontAlgn="ctr"/>
                      <a:r>
                        <a:rPr lang="zh-CN" altLang="en-US" sz="1600" u="none" strike="noStrike">
                          <a:effectLst/>
                          <a:latin typeface="宋体" panose="02010600030101010101" pitchFamily="2" charset="-122"/>
                          <a:ea typeface="宋体" panose="02010600030101010101" pitchFamily="2" charset="-122"/>
                        </a:rPr>
                        <a:t>未来第</a:t>
                      </a:r>
                      <a:r>
                        <a:rPr lang="en-US" sz="1600" u="none" strike="noStrike">
                          <a:effectLst/>
                          <a:latin typeface="宋体" panose="02010600030101010101" pitchFamily="2" charset="-122"/>
                          <a:ea typeface="宋体" panose="02010600030101010101" pitchFamily="2" charset="-122"/>
                        </a:rPr>
                        <a:t>n</a:t>
                      </a:r>
                      <a:r>
                        <a:rPr lang="zh-CN" altLang="en-US" sz="1600" u="none" strike="noStrike">
                          <a:effectLst/>
                          <a:latin typeface="宋体" panose="02010600030101010101" pitchFamily="2" charset="-122"/>
                          <a:ea typeface="宋体" panose="02010600030101010101" pitchFamily="2" charset="-122"/>
                        </a:rPr>
                        <a:t>年</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a:effectLst/>
                          <a:latin typeface="宋体" panose="02010600030101010101" pitchFamily="2" charset="-122"/>
                          <a:ea typeface="宋体" panose="02010600030101010101" pitchFamily="2" charset="-122"/>
                        </a:rPr>
                        <a:t>未来第</a:t>
                      </a:r>
                      <a:r>
                        <a:rPr lang="en-US" altLang="zh-CN" sz="1600" u="none" strike="noStrike">
                          <a:effectLst/>
                          <a:latin typeface="宋体" panose="02010600030101010101" pitchFamily="2" charset="-122"/>
                          <a:ea typeface="宋体" panose="02010600030101010101" pitchFamily="2" charset="-122"/>
                        </a:rPr>
                        <a:t>n</a:t>
                      </a:r>
                      <a:r>
                        <a:rPr lang="zh-CN" altLang="en-US" sz="1600" u="none" strike="noStrike">
                          <a:effectLst/>
                          <a:latin typeface="宋体" panose="02010600030101010101" pitchFamily="2" charset="-122"/>
                          <a:ea typeface="宋体" panose="02010600030101010101" pitchFamily="2" charset="-122"/>
                        </a:rPr>
                        <a:t>年现金</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zh-CN" altLang="en-US" sz="1600" u="none" strike="noStrike">
                          <a:effectLst/>
                          <a:latin typeface="宋体" panose="02010600030101010101" pitchFamily="2" charset="-122"/>
                          <a:ea typeface="宋体" panose="02010600030101010101" pitchFamily="2" charset="-122"/>
                        </a:rPr>
                        <a:t>未来</a:t>
                      </a:r>
                      <a:r>
                        <a:rPr lang="en-US" altLang="zh-CN" sz="1600" u="none" strike="noStrike">
                          <a:effectLst/>
                          <a:latin typeface="宋体" panose="02010600030101010101" pitchFamily="2" charset="-122"/>
                          <a:ea typeface="宋体" panose="02010600030101010101" pitchFamily="2" charset="-122"/>
                        </a:rPr>
                        <a:t>n</a:t>
                      </a:r>
                      <a:r>
                        <a:rPr lang="zh-CN" altLang="en-US" sz="1600" u="none" strike="noStrike">
                          <a:effectLst/>
                          <a:latin typeface="宋体" panose="02010600030101010101" pitchFamily="2" charset="-122"/>
                          <a:ea typeface="宋体" panose="02010600030101010101" pitchFamily="2" charset="-122"/>
                        </a:rPr>
                        <a:t>年末现金在</a:t>
                      </a:r>
                      <a:r>
                        <a:rPr lang="en-US" altLang="zh-CN" sz="1600" u="none" strike="noStrike">
                          <a:effectLst/>
                          <a:latin typeface="宋体" panose="02010600030101010101" pitchFamily="2" charset="-122"/>
                          <a:ea typeface="宋体" panose="02010600030101010101" pitchFamily="2" charset="-122"/>
                        </a:rPr>
                        <a:t>0</a:t>
                      </a:r>
                      <a:r>
                        <a:rPr lang="zh-CN" altLang="en-US" sz="1600" u="none" strike="noStrike">
                          <a:effectLst/>
                          <a:latin typeface="宋体" panose="02010600030101010101" pitchFamily="2" charset="-122"/>
                          <a:ea typeface="宋体" panose="02010600030101010101" pitchFamily="2" charset="-122"/>
                        </a:rPr>
                        <a:t>期的现值（贴现率</a:t>
                      </a:r>
                      <a:r>
                        <a:rPr lang="en-US" altLang="zh-CN" sz="1600" u="none" strike="noStrike">
                          <a:effectLst/>
                          <a:latin typeface="宋体" panose="02010600030101010101" pitchFamily="2" charset="-122"/>
                          <a:ea typeface="宋体" panose="02010600030101010101" pitchFamily="2" charset="-122"/>
                        </a:rPr>
                        <a:t>10%</a:t>
                      </a:r>
                      <a:r>
                        <a:rPr lang="zh-CN" altLang="en-US" sz="1600" u="none" strike="noStrike">
                          <a:effectLst/>
                          <a:latin typeface="宋体" panose="02010600030101010101" pitchFamily="2" charset="-122"/>
                          <a:ea typeface="宋体" panose="02010600030101010101" pitchFamily="2" charset="-122"/>
                        </a:rPr>
                        <a:t>）</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4038507814"/>
                  </a:ext>
                </a:extLst>
              </a:tr>
              <a:tr h="177800">
                <a:tc>
                  <a:txBody>
                    <a:bodyPr/>
                    <a:lstStyle/>
                    <a:p>
                      <a:pPr algn="ctr" fontAlgn="ctr"/>
                      <a:r>
                        <a:rPr lang="en-US" altLang="zh-CN" sz="1600" u="none" strike="noStrike">
                          <a:effectLst/>
                          <a:latin typeface="宋体" panose="02010600030101010101" pitchFamily="2" charset="-122"/>
                          <a:ea typeface="宋体" panose="02010600030101010101" pitchFamily="2" charset="-122"/>
                        </a:rPr>
                        <a:t>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600" u="none" strike="noStrike">
                          <a:effectLst/>
                          <a:latin typeface="宋体" panose="02010600030101010101" pitchFamily="2" charset="-122"/>
                          <a:ea typeface="宋体" panose="02010600030101010101" pitchFamily="2" charset="-122"/>
                        </a:rPr>
                        <a:t>100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600" u="none" strike="noStrike">
                          <a:effectLst/>
                          <a:latin typeface="宋体" panose="02010600030101010101" pitchFamily="2" charset="-122"/>
                          <a:ea typeface="宋体" panose="02010600030101010101" pitchFamily="2" charset="-122"/>
                        </a:rPr>
                        <a:t>90.91</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2306438298"/>
                  </a:ext>
                </a:extLst>
              </a:tr>
              <a:tr h="177800">
                <a:tc>
                  <a:txBody>
                    <a:bodyPr/>
                    <a:lstStyle/>
                    <a:p>
                      <a:pPr algn="ctr" fontAlgn="ctr"/>
                      <a:r>
                        <a:rPr lang="en-US" altLang="zh-CN" sz="1600" u="none" strike="noStrike">
                          <a:effectLst/>
                          <a:latin typeface="宋体" panose="02010600030101010101" pitchFamily="2" charset="-122"/>
                          <a:ea typeface="宋体" panose="02010600030101010101" pitchFamily="2" charset="-122"/>
                        </a:rPr>
                        <a:t>2</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600" u="none" strike="noStrike">
                          <a:effectLst/>
                          <a:latin typeface="宋体" panose="02010600030101010101" pitchFamily="2" charset="-122"/>
                          <a:ea typeface="宋体" panose="02010600030101010101" pitchFamily="2" charset="-122"/>
                        </a:rPr>
                        <a:t>100</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600" u="none" strike="noStrike">
                          <a:effectLst/>
                          <a:latin typeface="宋体" panose="02010600030101010101" pitchFamily="2" charset="-122"/>
                          <a:ea typeface="宋体" panose="02010600030101010101" pitchFamily="2" charset="-122"/>
                        </a:rPr>
                        <a:t>82.64</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2418839241"/>
                  </a:ext>
                </a:extLst>
              </a:tr>
              <a:tr h="177800">
                <a:tc>
                  <a:txBody>
                    <a:bodyPr/>
                    <a:lstStyle/>
                    <a:p>
                      <a:pPr algn="ctr" fontAlgn="ctr"/>
                      <a:r>
                        <a:rPr lang="en-US" altLang="zh-CN" sz="1600" u="none" strike="noStrike">
                          <a:effectLst/>
                          <a:latin typeface="宋体" panose="02010600030101010101" pitchFamily="2" charset="-122"/>
                          <a:ea typeface="宋体" panose="02010600030101010101" pitchFamily="2" charset="-122"/>
                        </a:rPr>
                        <a:t>3</a:t>
                      </a:r>
                      <a:endParaRPr lang="en-US" altLang="zh-CN"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600" u="none" strike="noStrike" dirty="0">
                          <a:effectLst/>
                          <a:latin typeface="宋体" panose="02010600030101010101" pitchFamily="2" charset="-122"/>
                          <a:ea typeface="宋体" panose="02010600030101010101" pitchFamily="2" charset="-122"/>
                        </a:rPr>
                        <a:t>100</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600" u="none" strike="noStrike" dirty="0">
                          <a:effectLst/>
                          <a:latin typeface="宋体" panose="02010600030101010101" pitchFamily="2" charset="-122"/>
                          <a:ea typeface="宋体" panose="02010600030101010101" pitchFamily="2" charset="-122"/>
                        </a:rPr>
                        <a:t>75.13</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353485118"/>
                  </a:ext>
                </a:extLst>
              </a:tr>
              <a:tr h="177800">
                <a:tc>
                  <a:txBody>
                    <a:bodyPr/>
                    <a:lstStyle/>
                    <a:p>
                      <a:pPr algn="ctr" fontAlgn="ctr"/>
                      <a:r>
                        <a:rPr lang="zh-CN" altLang="en-US" sz="1600" u="none" strike="noStrike">
                          <a:effectLst/>
                          <a:latin typeface="宋体" panose="02010600030101010101" pitchFamily="2" charset="-122"/>
                          <a:ea typeface="宋体" panose="02010600030101010101" pitchFamily="2" charset="-122"/>
                        </a:rPr>
                        <a:t>合计</a:t>
                      </a: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endParaRPr lang="zh-CN" altLang="en-US" sz="1600" b="0" i="0" u="none" strike="noStrike">
                        <a:solidFill>
                          <a:srgbClr val="000000"/>
                        </a:solidFill>
                        <a:effectLst/>
                        <a:latin typeface="宋体" panose="02010600030101010101" pitchFamily="2" charset="-122"/>
                        <a:ea typeface="宋体" panose="02010600030101010101" pitchFamily="2" charset="-122"/>
                      </a:endParaRPr>
                    </a:p>
                  </a:txBody>
                  <a:tcPr marL="6350" marR="6350" marT="6350" marB="0" anchor="ctr"/>
                </a:tc>
                <a:tc>
                  <a:txBody>
                    <a:bodyPr/>
                    <a:lstStyle/>
                    <a:p>
                      <a:pPr algn="ctr" fontAlgn="ctr"/>
                      <a:r>
                        <a:rPr lang="en-US" altLang="zh-CN" sz="1600" u="none" strike="noStrike" dirty="0">
                          <a:effectLst/>
                          <a:latin typeface="宋体" panose="02010600030101010101" pitchFamily="2" charset="-122"/>
                          <a:ea typeface="宋体" panose="02010600030101010101" pitchFamily="2" charset="-122"/>
                        </a:rPr>
                        <a:t>248.69</a:t>
                      </a:r>
                      <a:endParaRPr lang="en-US" altLang="zh-CN" sz="1600" b="0" i="0" u="none" strike="noStrike" dirty="0">
                        <a:solidFill>
                          <a:srgbClr val="000000"/>
                        </a:solidFill>
                        <a:effectLst/>
                        <a:latin typeface="宋体" panose="02010600030101010101" pitchFamily="2" charset="-122"/>
                        <a:ea typeface="宋体" panose="02010600030101010101" pitchFamily="2" charset="-122"/>
                      </a:endParaRPr>
                    </a:p>
                  </a:txBody>
                  <a:tcPr marL="6350" marR="6350" marT="6350" marB="0" anchor="ctr"/>
                </a:tc>
                <a:extLst>
                  <a:ext uri="{0D108BD9-81ED-4DB2-BD59-A6C34878D82A}">
                    <a16:rowId xmlns:a16="http://schemas.microsoft.com/office/drawing/2014/main" val="3968488871"/>
                  </a:ext>
                </a:extLst>
              </a:tr>
            </a:tbl>
          </a:graphicData>
        </a:graphic>
      </p:graphicFrame>
      <p:sp>
        <p:nvSpPr>
          <p:cNvPr id="5" name="文本框 4">
            <a:extLst>
              <a:ext uri="{FF2B5EF4-FFF2-40B4-BE49-F238E27FC236}">
                <a16:creationId xmlns:a16="http://schemas.microsoft.com/office/drawing/2014/main" id="{4840AB3B-C58B-A51D-2985-DD9AEE01A923}"/>
              </a:ext>
            </a:extLst>
          </p:cNvPr>
          <p:cNvSpPr txBox="1"/>
          <p:nvPr/>
        </p:nvSpPr>
        <p:spPr>
          <a:xfrm>
            <a:off x="755576" y="6093296"/>
            <a:ext cx="5616624" cy="369332"/>
          </a:xfrm>
          <a:prstGeom prst="rect">
            <a:avLst/>
          </a:prstGeom>
          <a:noFill/>
        </p:spPr>
        <p:txBody>
          <a:bodyPr wrap="square" rtlCol="0">
            <a:spAutoFit/>
          </a:bodyPr>
          <a:lstStyle/>
          <a:p>
            <a:r>
              <a:rPr lang="zh-CN" altLang="en-US" sz="1800" dirty="0">
                <a:latin typeface="+mj-ea"/>
                <a:ea typeface="+mj-ea"/>
              </a:rPr>
              <a:t>另解：求解</a:t>
            </a:r>
            <a:r>
              <a:rPr lang="en-US" altLang="zh-CN" sz="1800" dirty="0">
                <a:latin typeface="+mj-ea"/>
                <a:ea typeface="+mj-ea"/>
              </a:rPr>
              <a:t>[(PV*1.1-100)*1.1-100]*1.1-100=0</a:t>
            </a:r>
            <a:endParaRPr lang="zh-CN" altLang="en-US" sz="1800" dirty="0">
              <a:latin typeface="+mj-ea"/>
              <a:ea typeface="+mj-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31076"/>
                                        </p:tgtEl>
                                        <p:attrNameLst>
                                          <p:attrName>style.visibility</p:attrName>
                                        </p:attrNameLst>
                                      </p:cBhvr>
                                      <p:to>
                                        <p:strVal val="visible"/>
                                      </p:to>
                                    </p:set>
                                    <p:anim calcmode="lin" valueType="num">
                                      <p:cBhvr additive="base">
                                        <p:cTn id="7" dur="500" fill="hold"/>
                                        <p:tgtEl>
                                          <p:spTgt spid="131076"/>
                                        </p:tgtEl>
                                        <p:attrNameLst>
                                          <p:attrName>ppt_x</p:attrName>
                                        </p:attrNameLst>
                                      </p:cBhvr>
                                      <p:tavLst>
                                        <p:tav tm="0">
                                          <p:val>
                                            <p:strVal val="#ppt_x"/>
                                          </p:val>
                                        </p:tav>
                                        <p:tav tm="100000">
                                          <p:val>
                                            <p:strVal val="#ppt_x"/>
                                          </p:val>
                                        </p:tav>
                                      </p:tavLst>
                                    </p:anim>
                                    <p:anim calcmode="lin" valueType="num">
                                      <p:cBhvr additive="base">
                                        <p:cTn id="8" dur="500" fill="hold"/>
                                        <p:tgtEl>
                                          <p:spTgt spid="13107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1080"/>
                                        </p:tgtEl>
                                        <p:attrNameLst>
                                          <p:attrName>style.visibility</p:attrName>
                                        </p:attrNameLst>
                                      </p:cBhvr>
                                      <p:to>
                                        <p:strVal val="visible"/>
                                      </p:to>
                                    </p:set>
                                    <p:anim calcmode="lin" valueType="num">
                                      <p:cBhvr additive="base">
                                        <p:cTn id="11" dur="500" fill="hold"/>
                                        <p:tgtEl>
                                          <p:spTgt spid="131080"/>
                                        </p:tgtEl>
                                        <p:attrNameLst>
                                          <p:attrName>ppt_x</p:attrName>
                                        </p:attrNameLst>
                                      </p:cBhvr>
                                      <p:tavLst>
                                        <p:tav tm="0">
                                          <p:val>
                                            <p:strVal val="#ppt_x"/>
                                          </p:val>
                                        </p:tav>
                                        <p:tav tm="100000">
                                          <p:val>
                                            <p:strVal val="#ppt_x"/>
                                          </p:val>
                                        </p:tav>
                                      </p:tavLst>
                                    </p:anim>
                                    <p:anim calcmode="lin" valueType="num">
                                      <p:cBhvr additive="base">
                                        <p:cTn id="12" dur="500" fill="hold"/>
                                        <p:tgtEl>
                                          <p:spTgt spid="131080"/>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1084"/>
                                        </p:tgtEl>
                                        <p:attrNameLst>
                                          <p:attrName>style.visibility</p:attrName>
                                        </p:attrNameLst>
                                      </p:cBhvr>
                                      <p:to>
                                        <p:strVal val="visible"/>
                                      </p:to>
                                    </p:set>
                                    <p:anim calcmode="lin" valueType="num">
                                      <p:cBhvr additive="base">
                                        <p:cTn id="15" dur="500" fill="hold"/>
                                        <p:tgtEl>
                                          <p:spTgt spid="131084"/>
                                        </p:tgtEl>
                                        <p:attrNameLst>
                                          <p:attrName>ppt_x</p:attrName>
                                        </p:attrNameLst>
                                      </p:cBhvr>
                                      <p:tavLst>
                                        <p:tav tm="0">
                                          <p:val>
                                            <p:strVal val="#ppt_x"/>
                                          </p:val>
                                        </p:tav>
                                        <p:tav tm="100000">
                                          <p:val>
                                            <p:strVal val="#ppt_x"/>
                                          </p:val>
                                        </p:tav>
                                      </p:tavLst>
                                    </p:anim>
                                    <p:anim calcmode="lin" valueType="num">
                                      <p:cBhvr additive="base">
                                        <p:cTn id="16" dur="500" fill="hold"/>
                                        <p:tgtEl>
                                          <p:spTgt spid="13108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7886B89F-FB3A-40EE-ACDA-EFBB9BEFF88E}"/>
              </a:ext>
            </a:extLst>
          </p:cNvPr>
          <p:cNvSpPr>
            <a:spLocks noGrp="1" noChangeArrowheads="1"/>
          </p:cNvSpPr>
          <p:nvPr>
            <p:ph type="title"/>
          </p:nvPr>
        </p:nvSpPr>
        <p:spPr bwMode="auto">
          <a:xfrm>
            <a:off x="457200" y="549275"/>
            <a:ext cx="8229600" cy="8540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000">
                <a:ea typeface="宋体" panose="02010600030101010101" pitchFamily="2" charset="-122"/>
                <a:cs typeface="Times New Roman" panose="02020603050405020304" pitchFamily="18" charset="0"/>
              </a:rPr>
              <a:t>年金现值的意义</a:t>
            </a:r>
            <a:endParaRPr lang="en-US" altLang="zh-CN" sz="4000">
              <a:ea typeface="宋体" panose="02010600030101010101" pitchFamily="2" charset="-122"/>
              <a:cs typeface="Times New Roman" panose="02020603050405020304" pitchFamily="18" charset="0"/>
            </a:endParaRPr>
          </a:p>
        </p:txBody>
      </p:sp>
      <p:graphicFrame>
        <p:nvGraphicFramePr>
          <p:cNvPr id="132253" name="Group 157">
            <a:extLst>
              <a:ext uri="{FF2B5EF4-FFF2-40B4-BE49-F238E27FC236}">
                <a16:creationId xmlns:a16="http://schemas.microsoft.com/office/drawing/2014/main" id="{2B554DD1-3346-4340-9545-5796C4CED657}"/>
              </a:ext>
            </a:extLst>
          </p:cNvPr>
          <p:cNvGraphicFramePr>
            <a:graphicFrameLocks noGrp="1"/>
          </p:cNvGraphicFramePr>
          <p:nvPr>
            <p:ph idx="1"/>
            <p:extLst>
              <p:ext uri="{D42A27DB-BD31-4B8C-83A1-F6EECF244321}">
                <p14:modId xmlns:p14="http://schemas.microsoft.com/office/powerpoint/2010/main" val="3120733289"/>
              </p:ext>
            </p:extLst>
          </p:nvPr>
        </p:nvGraphicFramePr>
        <p:xfrm>
          <a:off x="615985" y="1268761"/>
          <a:ext cx="8075611" cy="2664297"/>
        </p:xfrm>
        <a:graphic>
          <a:graphicData uri="http://schemas.openxmlformats.org/drawingml/2006/table">
            <a:tbl>
              <a:tblPr/>
              <a:tblGrid>
                <a:gridCol w="702436">
                  <a:extLst>
                    <a:ext uri="{9D8B030D-6E8A-4147-A177-3AD203B41FA5}">
                      <a16:colId xmlns:a16="http://schemas.microsoft.com/office/drawing/2014/main" val="20000"/>
                    </a:ext>
                  </a:extLst>
                </a:gridCol>
                <a:gridCol w="2505727">
                  <a:extLst>
                    <a:ext uri="{9D8B030D-6E8A-4147-A177-3AD203B41FA5}">
                      <a16:colId xmlns:a16="http://schemas.microsoft.com/office/drawing/2014/main" val="20001"/>
                    </a:ext>
                  </a:extLst>
                </a:gridCol>
                <a:gridCol w="1547278">
                  <a:extLst>
                    <a:ext uri="{9D8B030D-6E8A-4147-A177-3AD203B41FA5}">
                      <a16:colId xmlns:a16="http://schemas.microsoft.com/office/drawing/2014/main" val="20002"/>
                    </a:ext>
                  </a:extLst>
                </a:gridCol>
                <a:gridCol w="1660885">
                  <a:extLst>
                    <a:ext uri="{9D8B030D-6E8A-4147-A177-3AD203B41FA5}">
                      <a16:colId xmlns:a16="http://schemas.microsoft.com/office/drawing/2014/main" val="20003"/>
                    </a:ext>
                  </a:extLst>
                </a:gridCol>
                <a:gridCol w="1659285">
                  <a:extLst>
                    <a:ext uri="{9D8B030D-6E8A-4147-A177-3AD203B41FA5}">
                      <a16:colId xmlns:a16="http://schemas.microsoft.com/office/drawing/2014/main" val="20004"/>
                    </a:ext>
                  </a:extLst>
                </a:gridCol>
              </a:tblGrid>
              <a:tr h="1004807">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Arial" panose="020B0604020202020204" pitchFamily="34" charset="0"/>
                          <a:ea typeface="宋体" panose="02010600030101010101" pitchFamily="2" charset="-122"/>
                        </a:rPr>
                        <a:t>年数</a:t>
                      </a:r>
                      <a:endParaRPr kumimoji="0" lang="en-US" altLang="zh-CN" sz="3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4" marR="91444" marT="45733" marB="45733"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2"/>
                    </a:solid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期初本金</a:t>
                      </a:r>
                      <a:endParaRPr kumimoji="0" lang="en-US" altLang="zh-CN" sz="18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余额</a:t>
                      </a:r>
                      <a:endParaRPr kumimoji="0" lang="en-US" altLang="zh-CN" sz="3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4" marR="91444" marT="45733" marB="45733"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2"/>
                    </a:solid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乘以</a:t>
                      </a:r>
                      <a:endParaRPr kumimoji="0" lang="en-US" altLang="zh-CN" sz="3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4" marR="91444" marT="45733" marB="45733"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2"/>
                    </a:solid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年末</a:t>
                      </a:r>
                      <a:endParaRPr kumimoji="0" lang="en-US" altLang="zh-CN" sz="18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金额</a:t>
                      </a:r>
                      <a:endParaRPr kumimoji="0" lang="en-US" altLang="zh-CN" sz="3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4" marR="91444" marT="45733" marB="45733"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2"/>
                    </a:solid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取出</a:t>
                      </a:r>
                      <a:r>
                        <a:rPr kumimoji="0" lang="en-US" altLang="zh-CN" sz="18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100</a:t>
                      </a:r>
                      <a:r>
                        <a:rPr kumimoji="0" lang="zh-CN" altLang="en-US" sz="18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元后</a:t>
                      </a:r>
                      <a:endParaRPr kumimoji="0" lang="en-US" altLang="zh-CN" sz="1800" b="0" i="0" u="none" strike="noStrike" cap="none" normalizeH="0" baseline="0" dirty="0">
                        <a:ln>
                          <a:noFill/>
                        </a:ln>
                        <a:solidFill>
                          <a:schemeClr val="tx1"/>
                        </a:solidFill>
                        <a:effectLst/>
                        <a:latin typeface="Times" panose="02020603050405020304" pitchFamily="18" charset="0"/>
                        <a:ea typeface="宋体" panose="02010600030101010101" pitchFamily="2" charset="-122"/>
                      </a:endParaRPr>
                    </a:p>
                    <a:p>
                      <a:pPr marL="342900" marR="0" lvl="0" indent="-342900" algn="ctr" defTabSz="914400" rtl="0" eaLnBrk="0" fontAlgn="ctr"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余额</a:t>
                      </a:r>
                      <a:endParaRPr kumimoji="0" lang="en-US" altLang="zh-CN" sz="3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4" marR="91444" marT="45733" marB="45733"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solidFill>
                      <a:schemeClr val="bg2"/>
                    </a:solidFill>
                  </a:tcPr>
                </a:tc>
                <a:extLst>
                  <a:ext uri="{0D108BD9-81ED-4DB2-BD59-A6C34878D82A}">
                    <a16:rowId xmlns:a16="http://schemas.microsoft.com/office/drawing/2014/main" val="10000"/>
                  </a:ext>
                </a:extLst>
              </a:tr>
              <a:tr h="553534">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panose="02020603050405020304" pitchFamily="18" charset="0"/>
                          <a:ea typeface="宋体" panose="02010600030101010101" pitchFamily="2" charset="-122"/>
                        </a:rPr>
                        <a:t>1</a:t>
                      </a:r>
                      <a:endParaRPr kumimoji="0" lang="en-US" altLang="zh-CN" sz="3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4" marR="91444" marT="45733" marB="45733" anchor="ctr" horzOverflow="overflow">
                    <a:lnL>
                      <a:noFill/>
                    </a:lnL>
                    <a:lnR>
                      <a:noFill/>
                    </a:lnR>
                    <a:lnT>
                      <a:noFill/>
                    </a:lnT>
                    <a:lnB>
                      <a:noFill/>
                    </a:lnB>
                    <a:lnTlToBr>
                      <a:noFill/>
                    </a:lnTlToBr>
                    <a:lnBlToTr>
                      <a:noFill/>
                    </a:lnBlToTr>
                    <a:solidFill>
                      <a:schemeClr val="bg2"/>
                    </a:solid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248.69 </a:t>
                      </a:r>
                      <a:endParaRPr kumimoji="0" lang="en-US" altLang="zh-CN" sz="3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4" marR="91444" marT="45733" marB="45733" anchor="ctr" horzOverflow="overflow">
                    <a:lnL>
                      <a:noFill/>
                    </a:lnL>
                    <a:lnR>
                      <a:noFill/>
                    </a:lnR>
                    <a:lnT>
                      <a:noFill/>
                    </a:lnT>
                    <a:lnB>
                      <a:noFill/>
                    </a:lnB>
                    <a:lnTlToBr>
                      <a:noFill/>
                    </a:lnTlToBr>
                    <a:lnBlToTr>
                      <a:noFill/>
                    </a:lnBlToTr>
                    <a:solidFill>
                      <a:schemeClr val="bg2"/>
                    </a:solid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1+10% </a:t>
                      </a:r>
                      <a:endParaRPr kumimoji="0" lang="en-US" altLang="zh-CN" sz="3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4" marR="91444" marT="45733" marB="45733" anchor="ctr" horzOverflow="overflow">
                    <a:lnL>
                      <a:noFill/>
                    </a:lnL>
                    <a:lnR>
                      <a:noFill/>
                    </a:lnR>
                    <a:lnT>
                      <a:noFill/>
                    </a:lnT>
                    <a:lnB>
                      <a:noFill/>
                    </a:lnB>
                    <a:lnTlToBr>
                      <a:noFill/>
                    </a:lnTlToBr>
                    <a:lnBlToTr>
                      <a:noFill/>
                    </a:lnBlToTr>
                    <a:solidFill>
                      <a:schemeClr val="bg2"/>
                    </a:solid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panose="02020603050405020304" pitchFamily="18" charset="0"/>
                          <a:ea typeface="宋体" panose="02010600030101010101" pitchFamily="2" charset="-122"/>
                        </a:rPr>
                        <a:t>273.56 </a:t>
                      </a:r>
                      <a:endParaRPr kumimoji="0" lang="en-US" altLang="zh-CN" sz="3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4" marR="91444" marT="45733" marB="45733" anchor="ctr" horzOverflow="overflow">
                    <a:lnL>
                      <a:noFill/>
                    </a:lnL>
                    <a:lnR>
                      <a:noFill/>
                    </a:lnR>
                    <a:lnT>
                      <a:noFill/>
                    </a:lnT>
                    <a:lnB>
                      <a:noFill/>
                    </a:lnB>
                    <a:lnTlToBr>
                      <a:noFill/>
                    </a:lnTlToBr>
                    <a:lnBlToTr>
                      <a:noFill/>
                    </a:lnBlToTr>
                    <a:solidFill>
                      <a:schemeClr val="bg2"/>
                    </a:solid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panose="02020603050405020304" pitchFamily="18" charset="0"/>
                          <a:ea typeface="宋体" panose="02010600030101010101" pitchFamily="2" charset="-122"/>
                        </a:rPr>
                        <a:t>173.56 </a:t>
                      </a:r>
                      <a:endParaRPr kumimoji="0" lang="en-US" altLang="zh-CN" sz="3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4" marR="91444" marT="45733" marB="45733" anchor="ctr" horzOverflow="overflow">
                    <a:lnL>
                      <a:noFill/>
                    </a:lnL>
                    <a:lnR>
                      <a:noFill/>
                    </a:lnR>
                    <a:lnT>
                      <a:noFill/>
                    </a:lnT>
                    <a:lnB>
                      <a:noFill/>
                    </a:lnB>
                    <a:lnTlToBr>
                      <a:noFill/>
                    </a:lnTlToBr>
                    <a:lnBlToTr>
                      <a:noFill/>
                    </a:lnBlToTr>
                    <a:solidFill>
                      <a:schemeClr val="bg2"/>
                    </a:solidFill>
                  </a:tcPr>
                </a:tc>
                <a:extLst>
                  <a:ext uri="{0D108BD9-81ED-4DB2-BD59-A6C34878D82A}">
                    <a16:rowId xmlns:a16="http://schemas.microsoft.com/office/drawing/2014/main" val="10001"/>
                  </a:ext>
                </a:extLst>
              </a:tr>
              <a:tr h="552422">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panose="02020603050405020304" pitchFamily="18" charset="0"/>
                          <a:ea typeface="宋体" panose="02010600030101010101" pitchFamily="2" charset="-122"/>
                        </a:rPr>
                        <a:t>2</a:t>
                      </a:r>
                      <a:endParaRPr kumimoji="0" lang="en-US" altLang="zh-CN" sz="3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4" marR="91444" marT="45733" marB="45733" anchor="ctr" horzOverflow="overflow">
                    <a:lnL>
                      <a:noFill/>
                    </a:lnL>
                    <a:lnR>
                      <a:noFill/>
                    </a:lnR>
                    <a:lnT>
                      <a:noFill/>
                    </a:lnT>
                    <a:lnB>
                      <a:noFill/>
                    </a:lnB>
                    <a:lnTlToBr>
                      <a:noFill/>
                    </a:lnTlToBr>
                    <a:lnBlToTr>
                      <a:noFill/>
                    </a:lnBlToTr>
                    <a:solidFill>
                      <a:schemeClr val="bg2"/>
                    </a:solid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panose="02020603050405020304" pitchFamily="18" charset="0"/>
                          <a:ea typeface="宋体" panose="02010600030101010101" pitchFamily="2" charset="-122"/>
                        </a:rPr>
                        <a:t>173.56 </a:t>
                      </a:r>
                      <a:endParaRPr kumimoji="0" lang="en-US" altLang="zh-CN" sz="3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4" marR="91444" marT="45733" marB="45733" anchor="ctr" horzOverflow="overflow">
                    <a:lnL>
                      <a:noFill/>
                    </a:lnL>
                    <a:lnR>
                      <a:noFill/>
                    </a:lnR>
                    <a:lnT>
                      <a:noFill/>
                    </a:lnT>
                    <a:lnB>
                      <a:noFill/>
                    </a:lnB>
                    <a:lnTlToBr>
                      <a:noFill/>
                    </a:lnTlToBr>
                    <a:lnBlToTr>
                      <a:noFill/>
                    </a:lnBlToTr>
                    <a:solidFill>
                      <a:schemeClr val="bg2"/>
                    </a:solid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1+10%</a:t>
                      </a:r>
                      <a:endParaRPr kumimoji="0" lang="en-US" altLang="zh-CN" sz="3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4" marR="91444" marT="45733" marB="45733" anchor="ctr" horzOverflow="overflow">
                    <a:lnL>
                      <a:noFill/>
                    </a:lnL>
                    <a:lnR>
                      <a:noFill/>
                    </a:lnR>
                    <a:lnT>
                      <a:noFill/>
                    </a:lnT>
                    <a:lnB>
                      <a:noFill/>
                    </a:lnB>
                    <a:lnTlToBr>
                      <a:noFill/>
                    </a:lnTlToBr>
                    <a:lnBlToTr>
                      <a:noFill/>
                    </a:lnBlToTr>
                    <a:solidFill>
                      <a:schemeClr val="bg2"/>
                    </a:solid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panose="02020603050405020304" pitchFamily="18" charset="0"/>
                          <a:ea typeface="宋体" panose="02010600030101010101" pitchFamily="2" charset="-122"/>
                        </a:rPr>
                        <a:t>190.91 </a:t>
                      </a:r>
                      <a:endParaRPr kumimoji="0" lang="en-US" altLang="zh-CN" sz="3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4" marR="91444" marT="45733" marB="45733" anchor="ctr" horzOverflow="overflow">
                    <a:lnL>
                      <a:noFill/>
                    </a:lnL>
                    <a:lnR>
                      <a:noFill/>
                    </a:lnR>
                    <a:lnT>
                      <a:noFill/>
                    </a:lnT>
                    <a:lnB>
                      <a:noFill/>
                    </a:lnB>
                    <a:lnTlToBr>
                      <a:noFill/>
                    </a:lnTlToBr>
                    <a:lnBlToTr>
                      <a:noFill/>
                    </a:lnBlToTr>
                    <a:solidFill>
                      <a:schemeClr val="bg2"/>
                    </a:solid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panose="02020603050405020304" pitchFamily="18" charset="0"/>
                          <a:ea typeface="宋体" panose="02010600030101010101" pitchFamily="2" charset="-122"/>
                        </a:rPr>
                        <a:t>90.91 </a:t>
                      </a:r>
                      <a:endParaRPr kumimoji="0" lang="en-US" altLang="zh-CN" sz="3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4" marR="91444" marT="45733" marB="45733" anchor="ctr" horzOverflow="overflow">
                    <a:lnL>
                      <a:noFill/>
                    </a:lnL>
                    <a:lnR>
                      <a:noFill/>
                    </a:lnR>
                    <a:lnT>
                      <a:noFill/>
                    </a:lnT>
                    <a:lnB>
                      <a:noFill/>
                    </a:lnB>
                    <a:lnTlToBr>
                      <a:noFill/>
                    </a:lnTlToBr>
                    <a:lnBlToTr>
                      <a:noFill/>
                    </a:lnBlToTr>
                    <a:solidFill>
                      <a:schemeClr val="bg2"/>
                    </a:solidFill>
                  </a:tcPr>
                </a:tc>
                <a:extLst>
                  <a:ext uri="{0D108BD9-81ED-4DB2-BD59-A6C34878D82A}">
                    <a16:rowId xmlns:a16="http://schemas.microsoft.com/office/drawing/2014/main" val="10002"/>
                  </a:ext>
                </a:extLst>
              </a:tr>
              <a:tr h="553534">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panose="02020603050405020304" pitchFamily="18" charset="0"/>
                          <a:ea typeface="宋体" panose="02010600030101010101" pitchFamily="2" charset="-122"/>
                        </a:rPr>
                        <a:t>3</a:t>
                      </a:r>
                      <a:endParaRPr kumimoji="0" lang="en-US" altLang="zh-CN" sz="3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4" marR="91444" marT="45733" marB="45733"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panose="02020603050405020304" pitchFamily="18" charset="0"/>
                          <a:ea typeface="宋体" panose="02010600030101010101" pitchFamily="2" charset="-122"/>
                        </a:rPr>
                        <a:t>90.91 </a:t>
                      </a:r>
                      <a:endParaRPr kumimoji="0" lang="en-US" altLang="zh-CN" sz="3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4" marR="91444" marT="45733" marB="45733"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1+10% </a:t>
                      </a:r>
                      <a:endParaRPr kumimoji="0" lang="en-US" altLang="zh-CN" sz="3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4" marR="91444" marT="45733" marB="45733"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panose="02020603050405020304" pitchFamily="18" charset="0"/>
                          <a:ea typeface="宋体" panose="02010600030101010101" pitchFamily="2" charset="-122"/>
                        </a:rPr>
                        <a:t>100.01 </a:t>
                      </a:r>
                      <a:endParaRPr kumimoji="0" lang="en-US" altLang="zh-CN" sz="3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44" marR="91444" marT="45733" marB="45733"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marL="342900" indent="-342900">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342900" marR="0" lvl="0" indent="-342900" algn="ctr" defTabSz="914400" rtl="0" eaLnBrk="0" fontAlgn="ctr" latinLnBrk="0" hangingPunct="0">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panose="02020603050405020304" pitchFamily="18" charset="0"/>
                          <a:ea typeface="宋体" panose="02010600030101010101" pitchFamily="2" charset="-122"/>
                        </a:rPr>
                        <a:t>0.01 </a:t>
                      </a:r>
                      <a:endParaRPr kumimoji="0" lang="en-US" altLang="zh-CN" sz="36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L="91444" marR="91444" marT="45733" marB="45733"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55322" name="文本框 6">
                <a:extLst>
                  <a:ext uri="{FF2B5EF4-FFF2-40B4-BE49-F238E27FC236}">
                    <a16:creationId xmlns:a16="http://schemas.microsoft.com/office/drawing/2014/main" id="{84EBB77E-8591-4F27-846F-67D35EB14825}"/>
                  </a:ext>
                </a:extLst>
              </p:cNvPr>
              <p:cNvSpPr txBox="1">
                <a:spLocks noChangeArrowheads="1"/>
              </p:cNvSpPr>
              <p:nvPr/>
            </p:nvSpPr>
            <p:spPr bwMode="auto">
              <a:xfrm>
                <a:off x="534195" y="4005064"/>
                <a:ext cx="8075610" cy="255454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just"/>
                <a:r>
                  <a:rPr lang="zh-CN" altLang="en-US" sz="2000" dirty="0">
                    <a:latin typeface="华文宋体" panose="02010600040101010101" pitchFamily="2" charset="-122"/>
                    <a:ea typeface="华文宋体" panose="02010600040101010101" pitchFamily="2" charset="-122"/>
                  </a:rPr>
                  <a:t>意义：利率</a:t>
                </a:r>
                <a:r>
                  <a:rPr lang="en-US" altLang="zh-CN" sz="2000" dirty="0">
                    <a:latin typeface="华文宋体" panose="02010600040101010101" pitchFamily="2" charset="-122"/>
                    <a:ea typeface="华文宋体" panose="02010600040101010101" pitchFamily="2" charset="-122"/>
                  </a:rPr>
                  <a:t>10%</a:t>
                </a:r>
                <a:r>
                  <a:rPr lang="zh-CN" altLang="en-US" sz="2000" dirty="0">
                    <a:latin typeface="华文宋体" panose="02010600040101010101" pitchFamily="2" charset="-122"/>
                    <a:ea typeface="华文宋体" panose="02010600040101010101" pitchFamily="2" charset="-122"/>
                  </a:rPr>
                  <a:t>条件下</a:t>
                </a:r>
                <a:r>
                  <a:rPr lang="en-US" altLang="zh-CN" sz="2000" dirty="0">
                    <a:latin typeface="华文宋体" panose="02010600040101010101" pitchFamily="2" charset="-122"/>
                    <a:ea typeface="华文宋体" panose="02010600040101010101" pitchFamily="2" charset="-122"/>
                  </a:rPr>
                  <a:t>3</a:t>
                </a:r>
                <a:r>
                  <a:rPr lang="zh-CN" altLang="en-US" sz="2000" dirty="0">
                    <a:latin typeface="华文宋体" panose="02010600040101010101" pitchFamily="2" charset="-122"/>
                    <a:ea typeface="华文宋体" panose="02010600040101010101" pitchFamily="2" charset="-122"/>
                  </a:rPr>
                  <a:t>年期</a:t>
                </a:r>
                <a:r>
                  <a:rPr lang="en-US" altLang="zh-CN" sz="2000" dirty="0">
                    <a:latin typeface="华文宋体" panose="02010600040101010101" pitchFamily="2" charset="-122"/>
                    <a:ea typeface="华文宋体" panose="02010600040101010101" pitchFamily="2" charset="-122"/>
                  </a:rPr>
                  <a:t>100</a:t>
                </a:r>
                <a:r>
                  <a:rPr lang="zh-CN" altLang="en-US" sz="2000" dirty="0">
                    <a:latin typeface="华文宋体" panose="02010600040101010101" pitchFamily="2" charset="-122"/>
                    <a:ea typeface="华文宋体" panose="02010600040101010101" pitchFamily="2" charset="-122"/>
                  </a:rPr>
                  <a:t>元年金现值为</a:t>
                </a:r>
                <a:r>
                  <a:rPr lang="en-US" altLang="zh-CN" sz="2000" dirty="0">
                    <a:latin typeface="华文宋体" panose="02010600040101010101" pitchFamily="2" charset="-122"/>
                    <a:ea typeface="华文宋体" panose="02010600040101010101" pitchFamily="2" charset="-122"/>
                  </a:rPr>
                  <a:t>248.69</a:t>
                </a:r>
                <a:r>
                  <a:rPr lang="zh-CN" altLang="en-US" sz="2000" dirty="0">
                    <a:latin typeface="华文宋体" panose="02010600040101010101" pitchFamily="2" charset="-122"/>
                    <a:ea typeface="华文宋体" panose="02010600040101010101" pitchFamily="2" charset="-122"/>
                  </a:rPr>
                  <a:t>元，意味着现在投资</a:t>
                </a:r>
                <a:r>
                  <a:rPr lang="en-US" altLang="zh-CN" sz="2000" dirty="0">
                    <a:latin typeface="华文宋体" panose="02010600040101010101" pitchFamily="2" charset="-122"/>
                    <a:ea typeface="华文宋体" panose="02010600040101010101" pitchFamily="2" charset="-122"/>
                  </a:rPr>
                  <a:t>248.69</a:t>
                </a:r>
                <a:r>
                  <a:rPr lang="zh-CN" altLang="en-US" sz="2000" dirty="0">
                    <a:latin typeface="华文宋体" panose="02010600040101010101" pitchFamily="2" charset="-122"/>
                    <a:ea typeface="华文宋体" panose="02010600040101010101" pitchFamily="2" charset="-122"/>
                  </a:rPr>
                  <a:t>元，在一个利率为</a:t>
                </a:r>
                <a:r>
                  <a:rPr lang="en-US" altLang="zh-CN" sz="2000" dirty="0">
                    <a:latin typeface="华文宋体" panose="02010600040101010101" pitchFamily="2" charset="-122"/>
                    <a:ea typeface="华文宋体" panose="02010600040101010101" pitchFamily="2" charset="-122"/>
                  </a:rPr>
                  <a:t>10%</a:t>
                </a:r>
                <a:r>
                  <a:rPr lang="zh-CN" altLang="en-US" sz="2000" dirty="0">
                    <a:latin typeface="华文宋体" panose="02010600040101010101" pitchFamily="2" charset="-122"/>
                    <a:ea typeface="华文宋体" panose="02010600040101010101" pitchFamily="2" charset="-122"/>
                  </a:rPr>
                  <a:t>的时间机器中，可以保证未来</a:t>
                </a:r>
                <a:r>
                  <a:rPr lang="en-US" altLang="zh-CN" sz="2000" dirty="0">
                    <a:latin typeface="华文宋体" panose="02010600040101010101" pitchFamily="2" charset="-122"/>
                    <a:ea typeface="华文宋体" panose="02010600040101010101" pitchFamily="2" charset="-122"/>
                  </a:rPr>
                  <a:t>3</a:t>
                </a:r>
                <a:r>
                  <a:rPr lang="zh-CN" altLang="en-US" sz="2000" dirty="0">
                    <a:latin typeface="华文宋体" panose="02010600040101010101" pitchFamily="2" charset="-122"/>
                    <a:ea typeface="华文宋体" panose="02010600040101010101" pitchFamily="2" charset="-122"/>
                  </a:rPr>
                  <a:t>年每年取出</a:t>
                </a:r>
                <a:r>
                  <a:rPr lang="en-US" altLang="zh-CN" sz="2000" dirty="0">
                    <a:latin typeface="华文宋体" panose="02010600040101010101" pitchFamily="2" charset="-122"/>
                    <a:ea typeface="华文宋体" panose="02010600040101010101" pitchFamily="2" charset="-122"/>
                  </a:rPr>
                  <a:t>100</a:t>
                </a:r>
                <a:r>
                  <a:rPr lang="zh-CN" altLang="en-US" sz="2000" dirty="0">
                    <a:latin typeface="华文宋体" panose="02010600040101010101" pitchFamily="2" charset="-122"/>
                    <a:ea typeface="华文宋体" panose="02010600040101010101" pitchFamily="2" charset="-122"/>
                  </a:rPr>
                  <a:t>元。也意味着，现在</a:t>
                </a:r>
                <a:r>
                  <a:rPr lang="en-US" altLang="zh-CN" sz="2000" dirty="0">
                    <a:latin typeface="华文宋体" panose="02010600040101010101" pitchFamily="2" charset="-122"/>
                    <a:ea typeface="华文宋体" panose="02010600040101010101" pitchFamily="2" charset="-122"/>
                  </a:rPr>
                  <a:t>248.69</a:t>
                </a:r>
                <a:r>
                  <a:rPr lang="zh-CN" altLang="en-US" sz="2000" dirty="0">
                    <a:latin typeface="华文宋体" panose="02010600040101010101" pitchFamily="2" charset="-122"/>
                    <a:ea typeface="华文宋体" panose="02010600040101010101" pitchFamily="2" charset="-122"/>
                  </a:rPr>
                  <a:t>元的一个现金流在利率为</a:t>
                </a:r>
                <a:r>
                  <a:rPr lang="en-US" altLang="zh-CN" sz="2000" dirty="0">
                    <a:latin typeface="华文宋体" panose="02010600040101010101" pitchFamily="2" charset="-122"/>
                    <a:ea typeface="华文宋体" panose="02010600040101010101" pitchFamily="2" charset="-122"/>
                  </a:rPr>
                  <a:t>10%</a:t>
                </a:r>
                <a:r>
                  <a:rPr lang="zh-CN" altLang="en-US" sz="2000" dirty="0">
                    <a:latin typeface="华文宋体" panose="02010600040101010101" pitchFamily="2" charset="-122"/>
                    <a:ea typeface="华文宋体" panose="02010600040101010101" pitchFamily="2" charset="-122"/>
                  </a:rPr>
                  <a:t>的时间机器中，可以换取未来</a:t>
                </a:r>
                <a:r>
                  <a:rPr lang="en-US" altLang="zh-CN" sz="2000" dirty="0">
                    <a:latin typeface="华文宋体" panose="02010600040101010101" pitchFamily="2" charset="-122"/>
                    <a:ea typeface="华文宋体" panose="02010600040101010101" pitchFamily="2" charset="-122"/>
                  </a:rPr>
                  <a:t>3</a:t>
                </a:r>
                <a:r>
                  <a:rPr lang="zh-CN" altLang="en-US" sz="2000" dirty="0">
                    <a:latin typeface="华文宋体" panose="02010600040101010101" pitchFamily="2" charset="-122"/>
                    <a:ea typeface="华文宋体" panose="02010600040101010101" pitchFamily="2" charset="-122"/>
                  </a:rPr>
                  <a:t>个不同时期价值</a:t>
                </a:r>
                <a:r>
                  <a:rPr lang="en-US" altLang="zh-CN" sz="2000" dirty="0">
                    <a:latin typeface="华文宋体" panose="02010600040101010101" pitchFamily="2" charset="-122"/>
                    <a:ea typeface="华文宋体" panose="02010600040101010101" pitchFamily="2" charset="-122"/>
                  </a:rPr>
                  <a:t>100</a:t>
                </a:r>
                <a:r>
                  <a:rPr lang="zh-CN" altLang="en-US" sz="2000" dirty="0">
                    <a:latin typeface="华文宋体" panose="02010600040101010101" pitchFamily="2" charset="-122"/>
                    <a:ea typeface="华文宋体" panose="02010600040101010101" pitchFamily="2" charset="-122"/>
                  </a:rPr>
                  <a:t>元的现金流。</a:t>
                </a:r>
                <a:endParaRPr lang="en-US" altLang="zh-CN" sz="2000" dirty="0">
                  <a:latin typeface="华文宋体" panose="02010600040101010101" pitchFamily="2" charset="-122"/>
                  <a:ea typeface="华文宋体" panose="02010600040101010101" pitchFamily="2" charset="-122"/>
                </a:endParaRPr>
              </a:p>
              <a:p>
                <a:pPr algn="just"/>
                <a:r>
                  <a:rPr lang="zh-CN" altLang="en-US" sz="2000" dirty="0">
                    <a:latin typeface="华文宋体" panose="02010600040101010101" pitchFamily="2" charset="-122"/>
                    <a:ea typeface="华文宋体" panose="02010600040101010101" pitchFamily="2" charset="-122"/>
                  </a:rPr>
                  <a:t>因此可把年金现值视为等同于一系列现金流的现在支付的价值，是以期初单个现金流替代整个现金流。现金流</a:t>
                </a:r>
                <a:r>
                  <a:rPr lang="en-US" altLang="zh-CN" sz="2000" b="1" dirty="0">
                    <a:latin typeface="华文宋体" panose="02010600040101010101" pitchFamily="2" charset="-122"/>
                    <a:ea typeface="华文宋体" panose="02010600040101010101" pitchFamily="2" charset="-122"/>
                  </a:rPr>
                  <a:t>x</a:t>
                </a:r>
                <a14:m>
                  <m:oMath xmlns:m="http://schemas.openxmlformats.org/officeDocument/2006/math">
                    <m:r>
                      <a:rPr lang="en-US" altLang="zh-CN" sz="2000" b="0" i="1" smtClean="0">
                        <a:latin typeface="Cambria Math" panose="02040503050406030204" pitchFamily="18" charset="0"/>
                        <a:ea typeface="华文宋体" panose="02010600040101010101" pitchFamily="2" charset="-122"/>
                      </a:rPr>
                      <m:t>=(</m:t>
                    </m:r>
                    <m:sSub>
                      <m:sSubPr>
                        <m:ctrlPr>
                          <a:rPr lang="en-US" altLang="zh-CN" sz="2000" b="0" i="1" smtClean="0">
                            <a:latin typeface="Cambria Math" panose="02040503050406030204" pitchFamily="18" charset="0"/>
                            <a:ea typeface="华文宋体" panose="02010600040101010101" pitchFamily="2" charset="-122"/>
                          </a:rPr>
                        </m:ctrlPr>
                      </m:sSubPr>
                      <m:e>
                        <m:r>
                          <a:rPr lang="en-US" altLang="zh-CN" sz="2000" b="0" i="1" smtClean="0">
                            <a:latin typeface="Cambria Math" panose="02040503050406030204" pitchFamily="18" charset="0"/>
                            <a:ea typeface="华文宋体" panose="02010600040101010101" pitchFamily="2" charset="-122"/>
                          </a:rPr>
                          <m:t>𝑥</m:t>
                        </m:r>
                      </m:e>
                      <m:sub>
                        <m:r>
                          <a:rPr lang="en-US" altLang="zh-CN" sz="2000" b="0" i="1" smtClean="0">
                            <a:latin typeface="Cambria Math" panose="02040503050406030204" pitchFamily="18" charset="0"/>
                            <a:ea typeface="华文宋体" panose="02010600040101010101" pitchFamily="2" charset="-122"/>
                          </a:rPr>
                          <m:t>0</m:t>
                        </m:r>
                      </m:sub>
                    </m:sSub>
                    <m:r>
                      <a:rPr lang="en-US" altLang="zh-CN" sz="2000" b="0" i="1" smtClean="0">
                        <a:latin typeface="Cambria Math" panose="02040503050406030204" pitchFamily="18" charset="0"/>
                        <a:ea typeface="华文宋体" panose="02010600040101010101" pitchFamily="2" charset="-122"/>
                      </a:rPr>
                      <m:t>,</m:t>
                    </m:r>
                    <m:sSub>
                      <m:sSubPr>
                        <m:ctrlPr>
                          <a:rPr lang="en-US" altLang="zh-CN" sz="2000" i="1">
                            <a:latin typeface="Cambria Math" panose="02040503050406030204" pitchFamily="18" charset="0"/>
                            <a:ea typeface="华文宋体" panose="02010600040101010101" pitchFamily="2" charset="-122"/>
                          </a:rPr>
                        </m:ctrlPr>
                      </m:sSubPr>
                      <m:e>
                        <m:r>
                          <a:rPr lang="en-US" altLang="zh-CN" sz="2000" i="1">
                            <a:latin typeface="Cambria Math" panose="02040503050406030204" pitchFamily="18" charset="0"/>
                            <a:ea typeface="华文宋体" panose="02010600040101010101" pitchFamily="2" charset="-122"/>
                          </a:rPr>
                          <m:t>𝑥</m:t>
                        </m:r>
                      </m:e>
                      <m:sub>
                        <m:r>
                          <a:rPr lang="en-US" altLang="zh-CN" sz="2000" b="0" i="1" smtClean="0">
                            <a:latin typeface="Cambria Math" panose="02040503050406030204" pitchFamily="18" charset="0"/>
                            <a:ea typeface="华文宋体" panose="02010600040101010101" pitchFamily="2" charset="-122"/>
                          </a:rPr>
                          <m:t>1</m:t>
                        </m:r>
                      </m:sub>
                    </m:sSub>
                    <m:r>
                      <a:rPr lang="en-US" altLang="zh-CN" sz="2000" b="0" i="1" smtClean="0">
                        <a:latin typeface="Cambria Math" panose="02040503050406030204" pitchFamily="18" charset="0"/>
                        <a:ea typeface="华文宋体" panose="02010600040101010101" pitchFamily="2" charset="-122"/>
                      </a:rPr>
                      <m:t>,…,</m:t>
                    </m:r>
                    <m:sSub>
                      <m:sSubPr>
                        <m:ctrlPr>
                          <a:rPr lang="en-US" altLang="zh-CN" sz="2000" i="1">
                            <a:latin typeface="Cambria Math" panose="02040503050406030204" pitchFamily="18" charset="0"/>
                            <a:ea typeface="华文宋体" panose="02010600040101010101" pitchFamily="2" charset="-122"/>
                          </a:rPr>
                        </m:ctrlPr>
                      </m:sSubPr>
                      <m:e>
                        <m:r>
                          <a:rPr lang="en-US" altLang="zh-CN" sz="2000" i="1">
                            <a:latin typeface="Cambria Math" panose="02040503050406030204" pitchFamily="18" charset="0"/>
                            <a:ea typeface="华文宋体" panose="02010600040101010101" pitchFamily="2" charset="-122"/>
                          </a:rPr>
                          <m:t>𝑥</m:t>
                        </m:r>
                      </m:e>
                      <m:sub>
                        <m:r>
                          <a:rPr lang="en-US" altLang="zh-CN" sz="2000" b="0" i="1" smtClean="0">
                            <a:latin typeface="Cambria Math" panose="02040503050406030204" pitchFamily="18" charset="0"/>
                            <a:ea typeface="华文宋体" panose="02010600040101010101" pitchFamily="2" charset="-122"/>
                          </a:rPr>
                          <m:t>𝑛</m:t>
                        </m:r>
                      </m:sub>
                    </m:sSub>
                    <m:r>
                      <a:rPr lang="en-US" altLang="zh-CN" sz="2000" b="0" i="1" smtClean="0">
                        <a:latin typeface="Cambria Math" panose="02040503050406030204" pitchFamily="18" charset="0"/>
                        <a:ea typeface="华文宋体" panose="02010600040101010101" pitchFamily="2" charset="-122"/>
                      </a:rPr>
                      <m:t>)</m:t>
                    </m:r>
                  </m:oMath>
                </a14:m>
                <a:r>
                  <a:rPr lang="zh-CN" altLang="en-US" sz="2000" b="0" dirty="0">
                    <a:latin typeface="华文宋体" panose="02010600040101010101" pitchFamily="2" charset="-122"/>
                    <a:ea typeface="华文宋体" panose="02010600040101010101" pitchFamily="2" charset="-122"/>
                  </a:rPr>
                  <a:t>与</a:t>
                </a:r>
                <a:r>
                  <a:rPr lang="zh-CN" altLang="en-US" sz="2000" dirty="0">
                    <a:latin typeface="华文宋体" panose="02010600040101010101" pitchFamily="2" charset="-122"/>
                    <a:ea typeface="华文宋体" panose="02010600040101010101" pitchFamily="2" charset="-122"/>
                  </a:rPr>
                  <a:t>现金流</a:t>
                </a:r>
                <a:r>
                  <a:rPr lang="en-US" altLang="zh-CN" sz="2000" b="1" dirty="0">
                    <a:latin typeface="华文宋体" panose="02010600040101010101" pitchFamily="2" charset="-122"/>
                    <a:ea typeface="华文宋体" panose="02010600040101010101" pitchFamily="2" charset="-122"/>
                  </a:rPr>
                  <a:t>y</a:t>
                </a:r>
                <a14:m>
                  <m:oMath xmlns:m="http://schemas.openxmlformats.org/officeDocument/2006/math">
                    <m:r>
                      <a:rPr lang="en-US" altLang="zh-CN" sz="2000" i="1">
                        <a:latin typeface="Cambria Math" panose="02040503050406030204" pitchFamily="18" charset="0"/>
                        <a:ea typeface="华文宋体" panose="02010600040101010101" pitchFamily="2" charset="-122"/>
                      </a:rPr>
                      <m:t>=(</m:t>
                    </m:r>
                    <m:sSub>
                      <m:sSubPr>
                        <m:ctrlPr>
                          <a:rPr lang="en-US" altLang="zh-CN" sz="2000" i="1">
                            <a:latin typeface="Cambria Math" panose="02040503050406030204" pitchFamily="18" charset="0"/>
                            <a:ea typeface="华文宋体" panose="02010600040101010101" pitchFamily="2" charset="-122"/>
                          </a:rPr>
                        </m:ctrlPr>
                      </m:sSubPr>
                      <m:e>
                        <m:r>
                          <a:rPr lang="en-US" altLang="zh-CN" sz="2000" b="0" i="1" smtClean="0">
                            <a:latin typeface="Cambria Math" panose="02040503050406030204" pitchFamily="18" charset="0"/>
                            <a:ea typeface="华文宋体" panose="02010600040101010101" pitchFamily="2" charset="-122"/>
                          </a:rPr>
                          <m:t>𝑦</m:t>
                        </m:r>
                      </m:e>
                      <m:sub>
                        <m:r>
                          <a:rPr lang="en-US" altLang="zh-CN" sz="2000" i="1">
                            <a:latin typeface="Cambria Math" panose="02040503050406030204" pitchFamily="18" charset="0"/>
                            <a:ea typeface="华文宋体" panose="02010600040101010101" pitchFamily="2" charset="-122"/>
                          </a:rPr>
                          <m:t>0</m:t>
                        </m:r>
                      </m:sub>
                    </m:sSub>
                    <m:r>
                      <a:rPr lang="en-US" altLang="zh-CN" sz="2000" i="1">
                        <a:latin typeface="Cambria Math" panose="02040503050406030204" pitchFamily="18" charset="0"/>
                        <a:ea typeface="华文宋体" panose="02010600040101010101" pitchFamily="2" charset="-122"/>
                      </a:rPr>
                      <m:t>,</m:t>
                    </m:r>
                    <m:sSub>
                      <m:sSubPr>
                        <m:ctrlPr>
                          <a:rPr lang="en-US" altLang="zh-CN" sz="2000" i="1">
                            <a:latin typeface="Cambria Math" panose="02040503050406030204" pitchFamily="18" charset="0"/>
                            <a:ea typeface="华文宋体" panose="02010600040101010101" pitchFamily="2" charset="-122"/>
                          </a:rPr>
                        </m:ctrlPr>
                      </m:sSubPr>
                      <m:e>
                        <m:r>
                          <a:rPr lang="en-US" altLang="zh-CN" sz="2000" b="0" i="1" smtClean="0">
                            <a:latin typeface="Cambria Math" panose="02040503050406030204" pitchFamily="18" charset="0"/>
                            <a:ea typeface="华文宋体" panose="02010600040101010101" pitchFamily="2" charset="-122"/>
                          </a:rPr>
                          <m:t>𝑦</m:t>
                        </m:r>
                      </m:e>
                      <m:sub>
                        <m:r>
                          <a:rPr lang="en-US" altLang="zh-CN" sz="2000" i="1">
                            <a:latin typeface="Cambria Math" panose="02040503050406030204" pitchFamily="18" charset="0"/>
                            <a:ea typeface="华文宋体" panose="02010600040101010101" pitchFamily="2" charset="-122"/>
                          </a:rPr>
                          <m:t>1</m:t>
                        </m:r>
                      </m:sub>
                    </m:sSub>
                    <m:r>
                      <a:rPr lang="en-US" altLang="zh-CN" sz="2000" i="1">
                        <a:latin typeface="Cambria Math" panose="02040503050406030204" pitchFamily="18" charset="0"/>
                        <a:ea typeface="华文宋体" panose="02010600040101010101" pitchFamily="2" charset="-122"/>
                      </a:rPr>
                      <m:t>,…,</m:t>
                    </m:r>
                    <m:sSub>
                      <m:sSubPr>
                        <m:ctrlPr>
                          <a:rPr lang="en-US" altLang="zh-CN" sz="2000" i="1">
                            <a:latin typeface="Cambria Math" panose="02040503050406030204" pitchFamily="18" charset="0"/>
                            <a:ea typeface="华文宋体" panose="02010600040101010101" pitchFamily="2" charset="-122"/>
                          </a:rPr>
                        </m:ctrlPr>
                      </m:sSubPr>
                      <m:e>
                        <m:r>
                          <a:rPr lang="en-US" altLang="zh-CN" sz="2000" b="0" i="1" smtClean="0">
                            <a:latin typeface="Cambria Math" panose="02040503050406030204" pitchFamily="18" charset="0"/>
                            <a:ea typeface="华文宋体" panose="02010600040101010101" pitchFamily="2" charset="-122"/>
                          </a:rPr>
                          <m:t>𝑦</m:t>
                        </m:r>
                      </m:e>
                      <m:sub>
                        <m:r>
                          <a:rPr lang="en-US" altLang="zh-CN" sz="2000" i="1">
                            <a:latin typeface="Cambria Math" panose="02040503050406030204" pitchFamily="18" charset="0"/>
                            <a:ea typeface="华文宋体" panose="02010600040101010101" pitchFamily="2" charset="-122"/>
                          </a:rPr>
                          <m:t>𝑛</m:t>
                        </m:r>
                      </m:sub>
                    </m:sSub>
                    <m:r>
                      <a:rPr lang="en-US" altLang="zh-CN" sz="2000" i="1">
                        <a:latin typeface="Cambria Math" panose="02040503050406030204" pitchFamily="18" charset="0"/>
                        <a:ea typeface="华文宋体" panose="02010600040101010101" pitchFamily="2" charset="-122"/>
                      </a:rPr>
                      <m:t>)</m:t>
                    </m:r>
                    <m:r>
                      <a:rPr lang="zh-CN" altLang="en-US" sz="2000" i="1" smtClean="0">
                        <a:latin typeface="Cambria Math" panose="02040503050406030204" pitchFamily="18" charset="0"/>
                        <a:ea typeface="华文宋体" panose="02010600040101010101" pitchFamily="2" charset="-122"/>
                      </a:rPr>
                      <m:t>相等</m:t>
                    </m:r>
                  </m:oMath>
                </a14:m>
                <a:r>
                  <a:rPr lang="zh-CN" altLang="en-US" sz="2000" b="0" dirty="0">
                    <a:latin typeface="华文宋体" panose="02010600040101010101" pitchFamily="2" charset="-122"/>
                    <a:ea typeface="华文宋体" panose="02010600040101010101" pitchFamily="2" charset="-122"/>
                  </a:rPr>
                  <a:t>，是指在</a:t>
                </a:r>
                <a:r>
                  <a:rPr lang="zh-CN" altLang="en-US" sz="2000" dirty="0">
                    <a:latin typeface="华文宋体" panose="02010600040101010101" pitchFamily="2" charset="-122"/>
                    <a:ea typeface="华文宋体" panose="02010600040101010101" pitchFamily="2" charset="-122"/>
                  </a:rPr>
                  <a:t>利率</a:t>
                </a:r>
                <a:r>
                  <a:rPr lang="en-US" altLang="zh-CN" sz="2000" dirty="0">
                    <a:latin typeface="华文宋体" panose="02010600040101010101" pitchFamily="2" charset="-122"/>
                    <a:ea typeface="华文宋体" panose="02010600040101010101" pitchFamily="2" charset="-122"/>
                  </a:rPr>
                  <a:t>r</a:t>
                </a:r>
                <a:r>
                  <a:rPr lang="zh-CN" altLang="en-US" sz="2000" dirty="0">
                    <a:latin typeface="华文宋体" panose="02010600040101010101" pitchFamily="2" charset="-122"/>
                    <a:ea typeface="华文宋体" panose="02010600040101010101" pitchFamily="2" charset="-122"/>
                  </a:rPr>
                  <a:t>下，两个现金流的现值相等。来源：</a:t>
                </a:r>
                <a:r>
                  <a:rPr lang="en-US" altLang="zh-CN" sz="2000" dirty="0" err="1">
                    <a:latin typeface="华文宋体" panose="02010600040101010101" pitchFamily="2" charset="-122"/>
                    <a:ea typeface="华文宋体" panose="02010600040101010101" pitchFamily="2" charset="-122"/>
                  </a:rPr>
                  <a:t>Luenberger《Investment</a:t>
                </a:r>
                <a:r>
                  <a:rPr lang="en-US" altLang="zh-CN" sz="2000" dirty="0">
                    <a:latin typeface="华文宋体" panose="02010600040101010101" pitchFamily="2" charset="-122"/>
                    <a:ea typeface="华文宋体" panose="02010600040101010101" pitchFamily="2" charset="-122"/>
                  </a:rPr>
                  <a:t> Science》P21-22</a:t>
                </a:r>
                <a:endParaRPr lang="zh-CN" altLang="en-US" sz="2000" dirty="0">
                  <a:latin typeface="华文宋体" panose="02010600040101010101" pitchFamily="2" charset="-122"/>
                  <a:ea typeface="华文宋体" panose="02010600040101010101" pitchFamily="2" charset="-122"/>
                </a:endParaRPr>
              </a:p>
            </p:txBody>
          </p:sp>
        </mc:Choice>
        <mc:Fallback xmlns="">
          <p:sp>
            <p:nvSpPr>
              <p:cNvPr id="55322" name="文本框 6">
                <a:extLst>
                  <a:ext uri="{FF2B5EF4-FFF2-40B4-BE49-F238E27FC236}">
                    <a16:creationId xmlns:a16="http://schemas.microsoft.com/office/drawing/2014/main" id="{84EBB77E-8591-4F27-846F-67D35EB14825}"/>
                  </a:ext>
                </a:extLst>
              </p:cNvPr>
              <p:cNvSpPr txBox="1">
                <a:spLocks noRot="1" noChangeAspect="1" noMove="1" noResize="1" noEditPoints="1" noAdjustHandles="1" noChangeArrowheads="1" noChangeShapeType="1" noTextEdit="1"/>
              </p:cNvSpPr>
              <p:nvPr/>
            </p:nvSpPr>
            <p:spPr bwMode="auto">
              <a:xfrm>
                <a:off x="534195" y="4005064"/>
                <a:ext cx="8075610" cy="2554545"/>
              </a:xfrm>
              <a:prstGeom prst="rect">
                <a:avLst/>
              </a:prstGeom>
              <a:blipFill>
                <a:blip r:embed="rId2"/>
                <a:stretch>
                  <a:fillRect l="-831" t="-1432" r="-831" b="-334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F68BF-92E7-760E-43A0-46D2DB47CFC2}"/>
              </a:ext>
            </a:extLst>
          </p:cNvPr>
          <p:cNvSpPr>
            <a:spLocks noGrp="1"/>
          </p:cNvSpPr>
          <p:nvPr>
            <p:ph type="title"/>
          </p:nvPr>
        </p:nvSpPr>
        <p:spPr>
          <a:xfrm>
            <a:off x="451872" y="317450"/>
            <a:ext cx="8229600" cy="868958"/>
          </a:xfrm>
        </p:spPr>
        <p:txBody>
          <a:bodyPr/>
          <a:lstStyle/>
          <a:p>
            <a:r>
              <a:rPr lang="zh-CN" altLang="en-US" dirty="0">
                <a:latin typeface="宋体" panose="02010600030101010101" pitchFamily="2" charset="-122"/>
                <a:ea typeface="宋体" panose="02010600030101010101" pitchFamily="2" charset="-122"/>
              </a:rPr>
              <a:t>年金其他计算练习</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41DB6DF4-87AA-DF48-3A50-162F88D4CA7B}"/>
                  </a:ext>
                </a:extLst>
              </p:cNvPr>
              <p:cNvSpPr>
                <a:spLocks noGrp="1"/>
              </p:cNvSpPr>
              <p:nvPr>
                <p:ph idx="1"/>
              </p:nvPr>
            </p:nvSpPr>
            <p:spPr>
              <a:xfrm>
                <a:off x="271852" y="1186408"/>
                <a:ext cx="8589640" cy="5400600"/>
              </a:xfrm>
            </p:spPr>
            <p:txBody>
              <a:bodyPr/>
              <a:lstStyle/>
              <a:p>
                <a:pPr marL="457200" indent="-457200">
                  <a:buFont typeface="+mj-lt"/>
                  <a:buAutoNum type="arabicPeriod"/>
                </a:pPr>
                <a:r>
                  <a:rPr lang="zh-CN" altLang="en-US" sz="2000" dirty="0">
                    <a:latin typeface="宋体" panose="02010600030101010101" pitchFamily="2" charset="-122"/>
                    <a:ea typeface="宋体" panose="02010600030101010101" pitchFamily="2" charset="-122"/>
                  </a:rPr>
                  <a:t>假设你未来大学四年，每年需要花费</a:t>
                </a:r>
                <a:r>
                  <a:rPr lang="en-US" altLang="zh-CN" sz="2000" dirty="0">
                    <a:latin typeface="宋体" panose="02010600030101010101" pitchFamily="2" charset="-122"/>
                    <a:ea typeface="宋体" panose="02010600030101010101" pitchFamily="2" charset="-122"/>
                  </a:rPr>
                  <a:t>2.5</a:t>
                </a:r>
                <a:r>
                  <a:rPr lang="zh-CN" altLang="en-US" sz="2000" dirty="0">
                    <a:latin typeface="宋体" panose="02010600030101010101" pitchFamily="2" charset="-122"/>
                    <a:ea typeface="宋体" panose="02010600030101010101" pitchFamily="2" charset="-122"/>
                  </a:rPr>
                  <a:t>万元（年末支出）。问题：在大学入学时，你父母应该在你账户上存入多少钱以达到目标？假设银行年利率为</a:t>
                </a:r>
                <a:r>
                  <a:rPr lang="en-US" altLang="zh-CN" sz="2000" dirty="0">
                    <a:latin typeface="宋体" panose="02010600030101010101" pitchFamily="2" charset="-122"/>
                    <a:ea typeface="宋体" panose="02010600030101010101" pitchFamily="2" charset="-122"/>
                  </a:rPr>
                  <a:t>1.75%</a:t>
                </a:r>
                <a:r>
                  <a:rPr lang="zh-CN" altLang="en-US" sz="2000" dirty="0">
                    <a:latin typeface="宋体" panose="02010600030101010101" pitchFamily="2" charset="-122"/>
                    <a:ea typeface="宋体" panose="02010600030101010101" pitchFamily="2" charset="-122"/>
                  </a:rPr>
                  <a:t>。</a:t>
                </a:r>
                <a:endParaRPr lang="en-US" altLang="zh-CN" sz="2000" dirty="0">
                  <a:latin typeface="宋体" panose="02010600030101010101" pitchFamily="2" charset="-122"/>
                  <a:ea typeface="宋体" panose="02010600030101010101" pitchFamily="2" charset="-122"/>
                </a:endParaRPr>
              </a:p>
              <a:p>
                <a:pPr marL="457200" indent="-457200">
                  <a:buFont typeface="+mj-lt"/>
                  <a:buAutoNum type="arabicPeriod"/>
                </a:pPr>
                <a:r>
                  <a:rPr lang="zh-CN" altLang="en-US" sz="2000" dirty="0">
                    <a:latin typeface="宋体" panose="02010600030101010101" pitchFamily="2" charset="-122"/>
                    <a:ea typeface="宋体" panose="02010600030101010101" pitchFamily="2" charset="-122"/>
                  </a:rPr>
                  <a:t>假设你刚读初一，预期</a:t>
                </a:r>
                <a:r>
                  <a:rPr lang="en-US" altLang="zh-CN" sz="2000" dirty="0">
                    <a:latin typeface="宋体" panose="02010600030101010101" pitchFamily="2" charset="-122"/>
                    <a:ea typeface="宋体" panose="02010600030101010101" pitchFamily="2" charset="-122"/>
                  </a:rPr>
                  <a:t>6</a:t>
                </a:r>
                <a:r>
                  <a:rPr lang="zh-CN" altLang="en-US" sz="2000" dirty="0">
                    <a:latin typeface="宋体" panose="02010600030101010101" pitchFamily="2" charset="-122"/>
                    <a:ea typeface="宋体" panose="02010600030101010101" pitchFamily="2" charset="-122"/>
                  </a:rPr>
                  <a:t>年后你大学生活学习费用为</a:t>
                </a: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万元。假设银行年利率为</a:t>
                </a:r>
                <a:r>
                  <a:rPr lang="en-US" altLang="zh-CN" sz="2000" dirty="0">
                    <a:latin typeface="宋体" panose="02010600030101010101" pitchFamily="2" charset="-122"/>
                    <a:ea typeface="宋体" panose="02010600030101010101" pitchFamily="2" charset="-122"/>
                  </a:rPr>
                  <a:t>1.75%</a:t>
                </a:r>
                <a:r>
                  <a:rPr lang="zh-CN" altLang="en-US" sz="2000" dirty="0">
                    <a:latin typeface="宋体" panose="02010600030101010101" pitchFamily="2" charset="-122"/>
                    <a:ea typeface="宋体" panose="02010600030101010101" pitchFamily="2" charset="-122"/>
                  </a:rPr>
                  <a:t>。复利计息。问题：初一时，你父母每年年末应该在你账户上存入多少钱以达到目标？</a:t>
                </a:r>
                <a:endParaRPr lang="en-US" altLang="zh-CN" sz="2000" dirty="0">
                  <a:latin typeface="宋体" panose="02010600030101010101" pitchFamily="2" charset="-122"/>
                  <a:ea typeface="宋体" panose="02010600030101010101" pitchFamily="2" charset="-122"/>
                </a:endParaRPr>
              </a:p>
              <a:p>
                <a:pPr marL="457200" indent="-457200">
                  <a:buFont typeface="+mj-lt"/>
                  <a:buAutoNum type="arabicPeriod"/>
                </a:pPr>
                <a:r>
                  <a:rPr lang="zh-CN" altLang="en-US" sz="2000" dirty="0">
                    <a:latin typeface="宋体" panose="02010600030101010101" pitchFamily="2" charset="-122"/>
                    <a:ea typeface="宋体" panose="02010600030101010101" pitchFamily="2" charset="-122"/>
                  </a:rPr>
                  <a:t>假设你刚读初一，你父母每年年末在你账户上存入</a:t>
                </a:r>
                <a:r>
                  <a:rPr lang="en-US" altLang="zh-CN" sz="2000" dirty="0">
                    <a:latin typeface="宋体" panose="02010600030101010101" pitchFamily="2" charset="-122"/>
                    <a:ea typeface="宋体" panose="02010600030101010101" pitchFamily="2" charset="-122"/>
                  </a:rPr>
                  <a:t>1.5</a:t>
                </a:r>
                <a:r>
                  <a:rPr lang="zh-CN" altLang="en-US" sz="2000" dirty="0">
                    <a:latin typeface="宋体" panose="02010600030101010101" pitchFamily="2" charset="-122"/>
                    <a:ea typeface="宋体" panose="02010600030101010101" pitchFamily="2" charset="-122"/>
                  </a:rPr>
                  <a:t>万元，</a:t>
                </a:r>
                <a:r>
                  <a:rPr lang="en-US" altLang="zh-CN" sz="2000" dirty="0">
                    <a:latin typeface="宋体" panose="02010600030101010101" pitchFamily="2" charset="-122"/>
                    <a:ea typeface="宋体" panose="02010600030101010101" pitchFamily="2" charset="-122"/>
                  </a:rPr>
                  <a:t>6</a:t>
                </a:r>
                <a:r>
                  <a:rPr lang="zh-CN" altLang="en-US" sz="2000" dirty="0">
                    <a:latin typeface="宋体" panose="02010600030101010101" pitchFamily="2" charset="-122"/>
                    <a:ea typeface="宋体" panose="02010600030101010101" pitchFamily="2" charset="-122"/>
                  </a:rPr>
                  <a:t>年后你账户金额为</a:t>
                </a:r>
                <a:r>
                  <a:rPr lang="en-US" altLang="zh-CN" sz="2000" dirty="0">
                    <a:latin typeface="宋体" panose="02010600030101010101" pitchFamily="2" charset="-122"/>
                    <a:ea typeface="宋体" panose="02010600030101010101" pitchFamily="2" charset="-122"/>
                  </a:rPr>
                  <a:t>10</a:t>
                </a:r>
                <a:r>
                  <a:rPr lang="zh-CN" altLang="en-US" sz="2000" dirty="0">
                    <a:latin typeface="宋体" panose="02010600030101010101" pitchFamily="2" charset="-122"/>
                    <a:ea typeface="宋体" panose="02010600030101010101" pitchFamily="2" charset="-122"/>
                  </a:rPr>
                  <a:t>万元。计算：银行给你的年利率是多少？复利计息。</a:t>
                </a:r>
                <a:endParaRPr lang="en-US" altLang="zh-CN" sz="2000" dirty="0">
                  <a:latin typeface="宋体" panose="02010600030101010101" pitchFamily="2" charset="-122"/>
                  <a:ea typeface="宋体" panose="02010600030101010101" pitchFamily="2" charset="-122"/>
                </a:endParaRPr>
              </a:p>
              <a:p>
                <a:pPr marL="457200" indent="-457200">
                  <a:buFont typeface="+mj-lt"/>
                  <a:buAutoNum type="arabicPeriod"/>
                </a:pPr>
                <a:r>
                  <a:rPr lang="zh-CN" altLang="en-US" sz="2000" dirty="0">
                    <a:latin typeface="宋体" panose="02010600030101010101" pitchFamily="2" charset="-122"/>
                    <a:ea typeface="宋体" panose="02010600030101010101" pitchFamily="2" charset="-122"/>
                  </a:rPr>
                  <a:t>假设你父母自你出生之日起为你准备国外上大学的学费。他们计划每年年末在你账户上存入</a:t>
                </a:r>
                <a:r>
                  <a:rPr lang="en-US" altLang="zh-CN" sz="2000" dirty="0">
                    <a:latin typeface="宋体" panose="02010600030101010101" pitchFamily="2" charset="-122"/>
                    <a:ea typeface="宋体" panose="02010600030101010101" pitchFamily="2" charset="-122"/>
                  </a:rPr>
                  <a:t>18</a:t>
                </a:r>
                <a:r>
                  <a:rPr lang="zh-CN" altLang="en-US" sz="2000" dirty="0">
                    <a:latin typeface="宋体" panose="02010600030101010101" pitchFamily="2" charset="-122"/>
                    <a:ea typeface="宋体" panose="02010600030101010101" pitchFamily="2" charset="-122"/>
                  </a:rPr>
                  <a:t>万元，银行存款利率为</a:t>
                </a:r>
                <a:r>
                  <a:rPr lang="en-US" altLang="zh-CN" sz="2000" dirty="0">
                    <a:latin typeface="宋体" panose="02010600030101010101" pitchFamily="2" charset="-122"/>
                    <a:ea typeface="宋体" panose="02010600030101010101" pitchFamily="2" charset="-122"/>
                  </a:rPr>
                  <a:t>3%</a:t>
                </a:r>
                <a:r>
                  <a:rPr lang="zh-CN" altLang="en-US" sz="2000" dirty="0">
                    <a:latin typeface="宋体" panose="02010600030101010101" pitchFamily="2" charset="-122"/>
                    <a:ea typeface="宋体" panose="02010600030101010101" pitchFamily="2" charset="-122"/>
                  </a:rPr>
                  <a:t>，则多少年后你账户资金可达</a:t>
                </a:r>
                <a:r>
                  <a:rPr lang="en-US" altLang="zh-CN" sz="2000" dirty="0">
                    <a:latin typeface="宋体" panose="02010600030101010101" pitchFamily="2" charset="-122"/>
                    <a:ea typeface="宋体" panose="02010600030101010101" pitchFamily="2" charset="-122"/>
                  </a:rPr>
                  <a:t>200</a:t>
                </a:r>
                <a:r>
                  <a:rPr lang="zh-CN" altLang="en-US" sz="2000" dirty="0">
                    <a:latin typeface="宋体" panose="02010600030101010101" pitchFamily="2" charset="-122"/>
                    <a:ea typeface="宋体" panose="02010600030101010101" pitchFamily="2" charset="-122"/>
                  </a:rPr>
                  <a:t>万元？复利计息。</a:t>
                </a:r>
                <a:endParaRPr lang="en-US" altLang="zh-CN" sz="20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答：</a:t>
                </a:r>
                <a:endParaRPr lang="en-US" altLang="zh-CN" sz="2000" dirty="0">
                  <a:latin typeface="宋体" panose="02010600030101010101" pitchFamily="2" charset="-122"/>
                  <a:ea typeface="宋体" panose="02010600030101010101" pitchFamily="2" charset="-122"/>
                </a:endParaRPr>
              </a:p>
              <a:p>
                <a:pPr lvl="1"/>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PV=</a:t>
                </a:r>
                <a14:m>
                  <m:oMath xmlns:m="http://schemas.openxmlformats.org/officeDocument/2006/math">
                    <m:r>
                      <a:rPr lang="en-US" altLang="zh-CN" sz="1600" b="0" i="1" smtClean="0">
                        <a:latin typeface="Cambria Math" panose="02040503050406030204" pitchFamily="18" charset="0"/>
                      </a:rPr>
                      <m:t>2.5∗</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(1+1.75%)</m:t>
                            </m:r>
                          </m:e>
                          <m:sup>
                            <m:r>
                              <a:rPr lang="en-US" altLang="zh-CN" sz="1600" b="0" i="1" smtClean="0">
                                <a:latin typeface="Cambria Math" panose="02040503050406030204" pitchFamily="18" charset="0"/>
                              </a:rPr>
                              <m:t>−4</m:t>
                            </m:r>
                          </m:sup>
                        </m:sSup>
                      </m:num>
                      <m:den>
                        <m:r>
                          <a:rPr lang="en-US" altLang="zh-CN" sz="1600" b="0" i="1" smtClean="0">
                            <a:latin typeface="Cambria Math" panose="02040503050406030204" pitchFamily="18" charset="0"/>
                          </a:rPr>
                          <m:t>1.75%</m:t>
                        </m:r>
                      </m:den>
                    </m:f>
                  </m:oMath>
                </a14:m>
                <a:r>
                  <a:rPr lang="en-US" altLang="zh-CN" sz="1600" dirty="0">
                    <a:latin typeface="宋体" panose="02010600030101010101" pitchFamily="2" charset="-122"/>
                    <a:ea typeface="宋体" panose="02010600030101010101" pitchFamily="2" charset="-122"/>
                  </a:rPr>
                  <a:t>=9.58</a:t>
                </a:r>
                <a:r>
                  <a:rPr lang="zh-CN" altLang="en-US" sz="1600" dirty="0">
                    <a:latin typeface="宋体" panose="02010600030101010101" pitchFamily="2" charset="-122"/>
                    <a:ea typeface="宋体" panose="02010600030101010101" pitchFamily="2" charset="-122"/>
                  </a:rPr>
                  <a:t>万元；（</a:t>
                </a:r>
                <a:r>
                  <a:rPr lang="en-US" altLang="zh-CN" sz="1600" dirty="0">
                    <a:latin typeface="宋体" panose="02010600030101010101" pitchFamily="2" charset="-122"/>
                    <a:ea typeface="宋体" panose="02010600030101010101" pitchFamily="2" charset="-122"/>
                  </a:rPr>
                  <a:t>2</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PMT=</a:t>
                </a:r>
                <a14:m>
                  <m:oMath xmlns:m="http://schemas.openxmlformats.org/officeDocument/2006/math">
                    <m:r>
                      <a:rPr lang="en-US" altLang="zh-CN" sz="1600" b="0" i="1" smtClean="0">
                        <a:latin typeface="Cambria Math" panose="02040503050406030204" pitchFamily="18" charset="0"/>
                      </a:rPr>
                      <m:t>10∗</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1.75%</m:t>
                        </m:r>
                      </m:num>
                      <m:den>
                        <m:sSup>
                          <m:sSupPr>
                            <m:ctrlPr>
                              <a:rPr lang="en-US" altLang="zh-CN" sz="1600" b="0" i="1" smtClean="0">
                                <a:latin typeface="Cambria Math" panose="02040503050406030204" pitchFamily="18" charset="0"/>
                              </a:rPr>
                            </m:ctrlPr>
                          </m:sSupPr>
                          <m:e>
                            <m:d>
                              <m:dPr>
                                <m:ctrlPr>
                                  <a:rPr lang="en-US" altLang="zh-CN" sz="1600" b="0" i="1" smtClean="0">
                                    <a:latin typeface="Cambria Math" panose="02040503050406030204" pitchFamily="18" charset="0"/>
                                  </a:rPr>
                                </m:ctrlPr>
                              </m:dPr>
                              <m:e>
                                <m:r>
                                  <a:rPr lang="en-US" altLang="zh-CN" sz="1600" b="0" i="1" smtClean="0">
                                    <a:latin typeface="Cambria Math" panose="02040503050406030204" pitchFamily="18" charset="0"/>
                                  </a:rPr>
                                  <m:t>1+1.75%</m:t>
                                </m:r>
                              </m:e>
                            </m:d>
                          </m:e>
                          <m:sup>
                            <m:r>
                              <a:rPr lang="en-US" altLang="zh-CN" sz="1600" b="0" i="1" smtClean="0">
                                <a:latin typeface="Cambria Math" panose="02040503050406030204" pitchFamily="18" charset="0"/>
                              </a:rPr>
                              <m:t>6</m:t>
                            </m:r>
                          </m:sup>
                        </m:sSup>
                        <m:r>
                          <a:rPr lang="en-US" altLang="zh-CN" sz="1600" b="0" i="1" smtClean="0">
                            <a:latin typeface="Cambria Math" panose="02040503050406030204" pitchFamily="18" charset="0"/>
                          </a:rPr>
                          <m:t>−1</m:t>
                        </m:r>
                      </m:den>
                    </m:f>
                    <m:r>
                      <a:rPr lang="en-US" altLang="zh-CN" sz="1600" b="0" i="1" smtClean="0">
                        <a:latin typeface="Cambria Math" panose="02040503050406030204" pitchFamily="18" charset="0"/>
                      </a:rPr>
                      <m:t>=1.595</m:t>
                    </m:r>
                  </m:oMath>
                </a14:m>
                <a:r>
                  <a:rPr lang="zh-CN" altLang="en-US" sz="1600" dirty="0">
                    <a:latin typeface="宋体" panose="02010600030101010101" pitchFamily="2" charset="-122"/>
                    <a:ea typeface="宋体" panose="02010600030101010101" pitchFamily="2" charset="-122"/>
                  </a:rPr>
                  <a:t>万元；（</a:t>
                </a:r>
                <a:r>
                  <a:rPr lang="en-US" altLang="zh-CN" sz="1600" dirty="0">
                    <a:latin typeface="宋体" panose="02010600030101010101" pitchFamily="2" charset="-122"/>
                    <a:ea typeface="宋体" panose="02010600030101010101" pitchFamily="2" charset="-122"/>
                  </a:rPr>
                  <a:t>3</a:t>
                </a:r>
                <a:r>
                  <a:rPr lang="zh-CN" altLang="en-US" sz="1600" dirty="0">
                    <a:latin typeface="宋体" panose="02010600030101010101" pitchFamily="2" charset="-122"/>
                    <a:ea typeface="宋体" panose="02010600030101010101" pitchFamily="2" charset="-122"/>
                  </a:rPr>
                  <a:t>）年利率</a:t>
                </a:r>
                <a:r>
                  <a:rPr lang="en-US" altLang="zh-CN" sz="1600" dirty="0">
                    <a:latin typeface="宋体" panose="02010600030101010101" pitchFamily="2" charset="-122"/>
                    <a:ea typeface="宋体" panose="02010600030101010101" pitchFamily="2" charset="-122"/>
                  </a:rPr>
                  <a:t>=RATE(6,-1.5,0,10)=4.202%</a:t>
                </a:r>
                <a:r>
                  <a:rPr lang="zh-CN" altLang="en-US" sz="1600" dirty="0">
                    <a:latin typeface="宋体" panose="02010600030101010101" pitchFamily="2" charset="-122"/>
                    <a:ea typeface="宋体" panose="02010600030101010101" pitchFamily="2" charset="-122"/>
                  </a:rPr>
                  <a:t>。另外方法：规划求解；（</a:t>
                </a:r>
                <a:r>
                  <a:rPr lang="en-US" altLang="zh-CN" sz="1600" dirty="0">
                    <a:latin typeface="宋体" panose="02010600030101010101" pitchFamily="2" charset="-122"/>
                    <a:ea typeface="宋体" panose="02010600030101010101" pitchFamily="2" charset="-122"/>
                  </a:rPr>
                  <a:t>4</a:t>
                </a:r>
                <a:r>
                  <a:rPr lang="zh-CN" altLang="en-US" sz="1600" dirty="0">
                    <a:latin typeface="宋体" panose="02010600030101010101" pitchFamily="2" charset="-122"/>
                    <a:ea typeface="宋体" panose="02010600030101010101" pitchFamily="2" charset="-122"/>
                  </a:rPr>
                  <a:t>）所需时间</a:t>
                </a:r>
                <a:r>
                  <a:rPr lang="en-US" altLang="zh-CN" sz="1600" dirty="0">
                    <a:latin typeface="宋体" panose="02010600030101010101" pitchFamily="2" charset="-122"/>
                    <a:ea typeface="宋体" panose="02010600030101010101" pitchFamily="2" charset="-122"/>
                  </a:rPr>
                  <a:t>==NPER(3%,-18,0,200)=9.732</a:t>
                </a:r>
                <a:r>
                  <a:rPr lang="zh-CN" altLang="en-US" sz="1600" dirty="0">
                    <a:latin typeface="宋体" panose="02010600030101010101" pitchFamily="2" charset="-122"/>
                    <a:ea typeface="宋体" panose="02010600030101010101" pitchFamily="2" charset="-122"/>
                  </a:rPr>
                  <a:t>年</a:t>
                </a:r>
              </a:p>
            </p:txBody>
          </p:sp>
        </mc:Choice>
        <mc:Fallback xmlns="">
          <p:sp>
            <p:nvSpPr>
              <p:cNvPr id="3" name="内容占位符 2">
                <a:extLst>
                  <a:ext uri="{FF2B5EF4-FFF2-40B4-BE49-F238E27FC236}">
                    <a16:creationId xmlns:a16="http://schemas.microsoft.com/office/drawing/2014/main" id="{41DB6DF4-87AA-DF48-3A50-162F88D4CA7B}"/>
                  </a:ext>
                </a:extLst>
              </p:cNvPr>
              <p:cNvSpPr>
                <a:spLocks noGrp="1" noRot="1" noChangeAspect="1" noMove="1" noResize="1" noEditPoints="1" noAdjustHandles="1" noChangeArrowheads="1" noChangeShapeType="1" noTextEdit="1"/>
              </p:cNvSpPr>
              <p:nvPr>
                <p:ph idx="1"/>
              </p:nvPr>
            </p:nvSpPr>
            <p:spPr>
              <a:xfrm>
                <a:off x="271852" y="1186408"/>
                <a:ext cx="8589640" cy="5400600"/>
              </a:xfrm>
              <a:blipFill>
                <a:blip r:embed="rId2"/>
                <a:stretch>
                  <a:fillRect l="-355" t="-677" r="-7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0923516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 calcmode="lin" valueType="num">
                                      <p:cBhvr additive="base">
                                        <p:cTn id="3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标题 1">
            <a:extLst>
              <a:ext uri="{FF2B5EF4-FFF2-40B4-BE49-F238E27FC236}">
                <a16:creationId xmlns:a16="http://schemas.microsoft.com/office/drawing/2014/main" id="{FBE1BF01-0CD2-4720-A0E0-2CC5EF89B116}"/>
              </a:ext>
            </a:extLst>
          </p:cNvPr>
          <p:cNvSpPr>
            <a:spLocks noGrp="1"/>
          </p:cNvSpPr>
          <p:nvPr>
            <p:ph type="title"/>
          </p:nvPr>
        </p:nvSpPr>
        <p:spPr bwMode="auto">
          <a:xfrm>
            <a:off x="457200" y="476250"/>
            <a:ext cx="8229600" cy="94138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rPr>
              <a:t>年金现值</a:t>
            </a:r>
            <a:r>
              <a:rPr lang="en-US" altLang="zh-CN">
                <a:ea typeface="宋体" panose="02010600030101010101" pitchFamily="2" charset="-122"/>
              </a:rPr>
              <a:t>/</a:t>
            </a:r>
            <a:r>
              <a:rPr lang="zh-CN" altLang="en-US">
                <a:ea typeface="宋体" panose="02010600030101010101" pitchFamily="2" charset="-122"/>
              </a:rPr>
              <a:t>终值概念应用</a:t>
            </a:r>
          </a:p>
        </p:txBody>
      </p:sp>
      <p:sp>
        <p:nvSpPr>
          <p:cNvPr id="56323" name="TextBox 3">
            <a:extLst>
              <a:ext uri="{FF2B5EF4-FFF2-40B4-BE49-F238E27FC236}">
                <a16:creationId xmlns:a16="http://schemas.microsoft.com/office/drawing/2014/main" id="{12795F05-3C3F-4352-A150-F3AFC7E8D1A7}"/>
              </a:ext>
            </a:extLst>
          </p:cNvPr>
          <p:cNvSpPr txBox="1">
            <a:spLocks noChangeArrowheads="1"/>
          </p:cNvSpPr>
          <p:nvPr/>
        </p:nvSpPr>
        <p:spPr bwMode="auto">
          <a:xfrm>
            <a:off x="721436" y="1335087"/>
            <a:ext cx="7991475" cy="418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just">
              <a:lnSpc>
                <a:spcPct val="125000"/>
              </a:lnSpc>
              <a:spcBef>
                <a:spcPct val="0"/>
              </a:spcBef>
              <a:buClrTx/>
              <a:buSzTx/>
              <a:buFontTx/>
              <a:buNone/>
            </a:pPr>
            <a:r>
              <a:rPr lang="en-US" altLang="zh-CN" sz="3600" dirty="0">
                <a:latin typeface="ZapfDingbats"/>
                <a:ea typeface="宋体" panose="02010600030101010101" pitchFamily="2" charset="-122"/>
              </a:rPr>
              <a:t>1</a:t>
            </a:r>
            <a:r>
              <a:rPr lang="zh-CN" altLang="en-US" sz="3600" dirty="0">
                <a:latin typeface="ZapfDingbats"/>
                <a:ea typeface="宋体" panose="02010600030101010101" pitchFamily="2" charset="-122"/>
              </a:rPr>
              <a:t>、房地产投资理财</a:t>
            </a:r>
            <a:endParaRPr lang="en-US" altLang="zh-CN" sz="3600" dirty="0">
              <a:latin typeface="ZapfDingbats"/>
              <a:ea typeface="宋体" panose="02010600030101010101" pitchFamily="2" charset="-122"/>
            </a:endParaRPr>
          </a:p>
          <a:p>
            <a:pPr algn="just">
              <a:lnSpc>
                <a:spcPct val="125000"/>
              </a:lnSpc>
              <a:spcBef>
                <a:spcPct val="0"/>
              </a:spcBef>
              <a:buClrTx/>
              <a:buSzTx/>
              <a:buFontTx/>
              <a:buNone/>
            </a:pPr>
            <a:r>
              <a:rPr lang="zh-CN" altLang="en-US" sz="3600" dirty="0">
                <a:latin typeface="ZapfDingbats"/>
                <a:ea typeface="宋体" panose="02010600030101010101" pitchFamily="2" charset="-122"/>
              </a:rPr>
              <a:t>  购房分期额的计算、房地产投资、租房还是买房</a:t>
            </a:r>
            <a:endParaRPr lang="en-US" altLang="zh-CN" sz="3600" dirty="0">
              <a:latin typeface="ZapfDingbats"/>
              <a:ea typeface="宋体" panose="02010600030101010101" pitchFamily="2" charset="-122"/>
            </a:endParaRPr>
          </a:p>
          <a:p>
            <a:pPr algn="just">
              <a:lnSpc>
                <a:spcPct val="125000"/>
              </a:lnSpc>
              <a:spcBef>
                <a:spcPct val="0"/>
              </a:spcBef>
              <a:buClrTx/>
              <a:buSzTx/>
              <a:buFontTx/>
              <a:buNone/>
            </a:pPr>
            <a:r>
              <a:rPr lang="en-US" altLang="zh-CN" sz="3600" dirty="0">
                <a:latin typeface="ZapfDingbats"/>
                <a:ea typeface="宋体" panose="02010600030101010101" pitchFamily="2" charset="-122"/>
              </a:rPr>
              <a:t>2</a:t>
            </a:r>
            <a:r>
              <a:rPr lang="zh-CN" altLang="en-US" sz="3600" dirty="0">
                <a:latin typeface="ZapfDingbats"/>
                <a:ea typeface="宋体" panose="02010600030101010101" pitchFamily="2" charset="-122"/>
              </a:rPr>
              <a:t>、以租代购是否合算</a:t>
            </a:r>
            <a:endParaRPr lang="en-US" altLang="zh-CN" sz="3600" dirty="0">
              <a:latin typeface="ZapfDingbats"/>
              <a:ea typeface="宋体" panose="02010600030101010101" pitchFamily="2" charset="-122"/>
            </a:endParaRPr>
          </a:p>
          <a:p>
            <a:pPr algn="just">
              <a:lnSpc>
                <a:spcPct val="125000"/>
              </a:lnSpc>
              <a:spcBef>
                <a:spcPct val="0"/>
              </a:spcBef>
              <a:buClrTx/>
              <a:buSzTx/>
              <a:buFontTx/>
              <a:buNone/>
            </a:pPr>
            <a:r>
              <a:rPr lang="en-US" altLang="zh-CN" sz="3600" dirty="0">
                <a:latin typeface="ZapfDingbats"/>
                <a:ea typeface="宋体" panose="02010600030101010101" pitchFamily="2" charset="-122"/>
              </a:rPr>
              <a:t>3</a:t>
            </a:r>
            <a:r>
              <a:rPr lang="zh-CN" altLang="en-US" sz="3600" dirty="0">
                <a:latin typeface="ZapfDingbats"/>
                <a:ea typeface="宋体" panose="02010600030101010101" pitchFamily="2" charset="-122"/>
              </a:rPr>
              <a:t>、生命周期规划</a:t>
            </a:r>
            <a:endParaRPr lang="en-US" altLang="zh-CN" sz="3600" dirty="0">
              <a:latin typeface="ZapfDingbats"/>
              <a:ea typeface="宋体" panose="02010600030101010101" pitchFamily="2" charset="-122"/>
            </a:endParaRPr>
          </a:p>
          <a:p>
            <a:pPr algn="just">
              <a:lnSpc>
                <a:spcPct val="125000"/>
              </a:lnSpc>
              <a:spcBef>
                <a:spcPct val="0"/>
              </a:spcBef>
              <a:buClrTx/>
              <a:buSzTx/>
              <a:buFontTx/>
              <a:buNone/>
            </a:pPr>
            <a:r>
              <a:rPr lang="en-US" altLang="zh-CN" sz="3600" dirty="0">
                <a:latin typeface="ZapfDingbats"/>
                <a:ea typeface="宋体" panose="02010600030101010101" pitchFamily="2" charset="-122"/>
              </a:rPr>
              <a:t>4</a:t>
            </a:r>
            <a:r>
              <a:rPr lang="zh-CN" altLang="en-US" sz="3600" dirty="0">
                <a:latin typeface="ZapfDingbats"/>
                <a:ea typeface="宋体" panose="02010600030101010101" pitchFamily="2" charset="-122"/>
              </a:rPr>
              <a:t>、投资项目的分析决策等</a:t>
            </a:r>
          </a:p>
        </p:txBody>
      </p:sp>
    </p:spTree>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6" name="Rectangle 8">
            <a:extLst>
              <a:ext uri="{FF2B5EF4-FFF2-40B4-BE49-F238E27FC236}">
                <a16:creationId xmlns:a16="http://schemas.microsoft.com/office/drawing/2014/main" id="{A7AB1ABC-4520-4C37-9F27-C5AFC3AC215C}"/>
              </a:ext>
            </a:extLst>
          </p:cNvPr>
          <p:cNvSpPr>
            <a:spLocks noGrp="1" noChangeArrowheads="1"/>
          </p:cNvSpPr>
          <p:nvPr>
            <p:ph type="title"/>
          </p:nvPr>
        </p:nvSpPr>
        <p:spPr bwMode="auto">
          <a:xfrm>
            <a:off x="395536" y="212746"/>
            <a:ext cx="8064500" cy="838200"/>
          </a:xfrm>
          <a:ln>
            <a:miter lim="800000"/>
            <a:headEnd/>
            <a:tailEnd/>
          </a:ln>
        </p:spPr>
        <p:txBody>
          <a:bodyPr vert="horz" wrap="square" lIns="92075" tIns="46039" rIns="92075" bIns="46039"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导入案例</a:t>
            </a:r>
            <a:r>
              <a:rPr lang="en-US" altLang="zh-CN" sz="4000" dirty="0">
                <a:effectLst>
                  <a:outerShdw blurRad="38100" dist="38100" dir="2700000" algn="tl">
                    <a:srgbClr val="C0C0C0"/>
                  </a:outerShdw>
                </a:effectLst>
                <a:ea typeface="宋体" pitchFamily="2" charset="-122"/>
              </a:rPr>
              <a:t>1</a:t>
            </a:r>
          </a:p>
        </p:txBody>
      </p:sp>
      <p:sp>
        <p:nvSpPr>
          <p:cNvPr id="12291" name="Rectangle 9">
            <a:extLst>
              <a:ext uri="{FF2B5EF4-FFF2-40B4-BE49-F238E27FC236}">
                <a16:creationId xmlns:a16="http://schemas.microsoft.com/office/drawing/2014/main" id="{1947E09C-8ED5-465F-9667-C55DA6869886}"/>
              </a:ext>
            </a:extLst>
          </p:cNvPr>
          <p:cNvSpPr>
            <a:spLocks noChangeArrowheads="1"/>
          </p:cNvSpPr>
          <p:nvPr/>
        </p:nvSpPr>
        <p:spPr bwMode="auto">
          <a:xfrm>
            <a:off x="539750" y="1122423"/>
            <a:ext cx="8064500" cy="122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just">
              <a:spcBef>
                <a:spcPct val="40000"/>
              </a:spcBef>
            </a:pPr>
            <a:r>
              <a:rPr lang="zh-CN" altLang="en-US" sz="2400" dirty="0">
                <a:latin typeface="Times New Roman" panose="02020603050405020304" pitchFamily="18" charset="0"/>
                <a:ea typeface="宋体" panose="02010600030101010101" pitchFamily="2" charset="-122"/>
              </a:rPr>
              <a:t>张同学将父母转来的</a:t>
            </a:r>
            <a:r>
              <a:rPr lang="en-US" altLang="zh-CN" sz="2400" dirty="0">
                <a:latin typeface="Times New Roman" panose="02020603050405020304" pitchFamily="18" charset="0"/>
                <a:ea typeface="宋体" panose="02010600030101010101" pitchFamily="2" charset="-122"/>
              </a:rPr>
              <a:t>10000</a:t>
            </a:r>
            <a:r>
              <a:rPr lang="zh-CN" altLang="en-US" sz="2400" dirty="0">
                <a:latin typeface="Times New Roman" panose="02020603050405020304" pitchFamily="18" charset="0"/>
                <a:ea typeface="宋体" panose="02010600030101010101" pitchFamily="2" charset="-122"/>
              </a:rPr>
              <a:t>元钱拟存入银行。问题：（</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）存入哪个银行比较合算？（</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a:t>
            </a:r>
            <a:r>
              <a:rPr lang="en-US" altLang="zh-CN" sz="2400" dirty="0">
                <a:latin typeface="Times New Roman" panose="02020603050405020304" pitchFamily="18" charset="0"/>
                <a:ea typeface="宋体" panose="02010600030101010101" pitchFamily="2" charset="-122"/>
              </a:rPr>
              <a:t>1</a:t>
            </a:r>
            <a:r>
              <a:rPr lang="zh-CN" altLang="en-US" sz="2400" dirty="0">
                <a:latin typeface="Times New Roman" panose="02020603050405020304" pitchFamily="18" charset="0"/>
                <a:ea typeface="宋体" panose="02010600030101010101" pitchFamily="2" charset="-122"/>
              </a:rPr>
              <a:t>年定期还是</a:t>
            </a:r>
            <a:r>
              <a:rPr lang="en-US" altLang="zh-CN" sz="2400" dirty="0">
                <a:latin typeface="Times New Roman" panose="02020603050405020304" pitchFamily="18" charset="0"/>
                <a:ea typeface="宋体" panose="02010600030101010101" pitchFamily="2" charset="-122"/>
              </a:rPr>
              <a:t>3</a:t>
            </a:r>
            <a:r>
              <a:rPr lang="zh-CN" altLang="en-US" sz="2400" dirty="0">
                <a:latin typeface="Times New Roman" panose="02020603050405020304" pitchFamily="18" charset="0"/>
                <a:ea typeface="宋体" panose="02010600030101010101" pitchFamily="2" charset="-122"/>
              </a:rPr>
              <a:t>个月定期合算？</a:t>
            </a:r>
            <a:endParaRPr lang="en-US" altLang="zh-CN" sz="2000" dirty="0">
              <a:latin typeface="Times New Roman" panose="02020603050405020304" pitchFamily="18" charset="0"/>
              <a:ea typeface="宋体" panose="02010600030101010101" pitchFamily="2" charset="-122"/>
            </a:endParaRPr>
          </a:p>
        </p:txBody>
      </p:sp>
      <p:pic>
        <p:nvPicPr>
          <p:cNvPr id="3" name="图片 2">
            <a:extLst>
              <a:ext uri="{FF2B5EF4-FFF2-40B4-BE49-F238E27FC236}">
                <a16:creationId xmlns:a16="http://schemas.microsoft.com/office/drawing/2014/main" id="{8D4E1AA4-BAE4-C31D-5F07-195CEA09AEA9}"/>
              </a:ext>
            </a:extLst>
          </p:cNvPr>
          <p:cNvPicPr>
            <a:picLocks noChangeAspect="1"/>
          </p:cNvPicPr>
          <p:nvPr/>
        </p:nvPicPr>
        <p:blipFill>
          <a:blip r:embed="rId2"/>
          <a:stretch>
            <a:fillRect/>
          </a:stretch>
        </p:blipFill>
        <p:spPr>
          <a:xfrm>
            <a:off x="242205" y="2466908"/>
            <a:ext cx="4086277" cy="3834419"/>
          </a:xfrm>
          <a:prstGeom prst="rect">
            <a:avLst/>
          </a:prstGeom>
        </p:spPr>
      </p:pic>
      <p:pic>
        <p:nvPicPr>
          <p:cNvPr id="1026" name="Picture 2">
            <a:extLst>
              <a:ext uri="{FF2B5EF4-FFF2-40B4-BE49-F238E27FC236}">
                <a16:creationId xmlns:a16="http://schemas.microsoft.com/office/drawing/2014/main" id="{CA92B7A9-1B54-A73F-45EC-4A9BC9E53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785" y="2466908"/>
            <a:ext cx="4360609" cy="3114339"/>
          </a:xfrm>
          <a:prstGeom prst="rect">
            <a:avLst/>
          </a:prstGeom>
          <a:noFill/>
          <a:extLst>
            <a:ext uri="{909E8E84-426E-40DD-AFC4-6F175D3DCCD1}">
              <a14:hiddenFill xmlns:a14="http://schemas.microsoft.com/office/drawing/2010/main">
                <a:solidFill>
                  <a:srgbClr val="FFFFFF"/>
                </a:solidFill>
              </a14:hiddenFill>
            </a:ext>
          </a:extLst>
        </p:spPr>
      </p:pic>
      <p:sp>
        <p:nvSpPr>
          <p:cNvPr id="9" name="文本框 8">
            <a:extLst>
              <a:ext uri="{FF2B5EF4-FFF2-40B4-BE49-F238E27FC236}">
                <a16:creationId xmlns:a16="http://schemas.microsoft.com/office/drawing/2014/main" id="{FC9C6783-96F9-879D-775B-8DE0F02FEF0B}"/>
              </a:ext>
            </a:extLst>
          </p:cNvPr>
          <p:cNvSpPr txBox="1"/>
          <p:nvPr/>
        </p:nvSpPr>
        <p:spPr>
          <a:xfrm>
            <a:off x="4339912" y="5701596"/>
            <a:ext cx="4587410" cy="830997"/>
          </a:xfrm>
          <a:prstGeom prst="rect">
            <a:avLst/>
          </a:prstGeom>
          <a:noFill/>
        </p:spPr>
        <p:txBody>
          <a:bodyPr wrap="square">
            <a:spAutoFit/>
          </a:bodyPr>
          <a:lstStyle/>
          <a:p>
            <a:r>
              <a:rPr lang="zh-CN" altLang="en-US" sz="1200" dirty="0"/>
              <a:t>继国有大行集体下调存款挂牌利率后，全国性股份制银行也开始行动起来。</a:t>
            </a:r>
            <a:r>
              <a:rPr lang="en-US" altLang="zh-CN" sz="1200" dirty="0"/>
              <a:t>2024</a:t>
            </a:r>
            <a:r>
              <a:rPr lang="zh-CN" altLang="en-US" sz="1200" dirty="0"/>
              <a:t>年</a:t>
            </a:r>
            <a:r>
              <a:rPr lang="en-US" altLang="zh-CN" sz="1200" dirty="0"/>
              <a:t>7</a:t>
            </a:r>
            <a:r>
              <a:rPr lang="zh-CN" altLang="en-US" sz="1200" dirty="0"/>
              <a:t>月</a:t>
            </a:r>
            <a:r>
              <a:rPr lang="en-US" altLang="zh-CN" sz="1200" dirty="0"/>
              <a:t>29</a:t>
            </a:r>
            <a:r>
              <a:rPr lang="zh-CN" altLang="en-US" sz="1200" dirty="0"/>
              <a:t>日，中信银行、兴业银行、浦发银行、光大银行、华夏银行、民生银行、广发银行、渤海银行、浙商银行、恒丰银行等</a:t>
            </a:r>
            <a:r>
              <a:rPr lang="en-US" altLang="zh-CN" sz="1200" dirty="0"/>
              <a:t>10</a:t>
            </a:r>
            <a:r>
              <a:rPr lang="zh-CN" altLang="en-US" sz="1200" dirty="0"/>
              <a:t>家全国性股份制商业银行更新了人民币存款利率</a:t>
            </a:r>
          </a:p>
        </p:txBody>
      </p:sp>
    </p:spTree>
    <p:extLst>
      <p:ext uri="{BB962C8B-B14F-4D97-AF65-F5344CB8AC3E}">
        <p14:creationId xmlns:p14="http://schemas.microsoft.com/office/powerpoint/2010/main" val="3581451728"/>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D23F0461-8865-995D-F1EF-BAC1146C9D07}"/>
              </a:ext>
            </a:extLst>
          </p:cNvPr>
          <p:cNvSpPr>
            <a:spLocks noGrp="1"/>
          </p:cNvSpPr>
          <p:nvPr>
            <p:ph type="title"/>
          </p:nvPr>
        </p:nvSpPr>
        <p:spPr>
          <a:xfrm>
            <a:off x="457200" y="548680"/>
            <a:ext cx="8229600" cy="868958"/>
          </a:xfrm>
        </p:spPr>
        <p:txBody>
          <a:bodyPr/>
          <a:lstStyle/>
          <a:p>
            <a:r>
              <a:rPr lang="zh-CN" altLang="en-US" dirty="0">
                <a:latin typeface="宋体" panose="02010600030101010101" pitchFamily="2" charset="-122"/>
                <a:ea typeface="宋体" panose="02010600030101010101" pitchFamily="2" charset="-122"/>
              </a:rPr>
              <a:t>为什么需要住房抵押贷款？</a:t>
            </a:r>
          </a:p>
        </p:txBody>
      </p:sp>
      <p:sp>
        <p:nvSpPr>
          <p:cNvPr id="5" name="内容占位符 4">
            <a:extLst>
              <a:ext uri="{FF2B5EF4-FFF2-40B4-BE49-F238E27FC236}">
                <a16:creationId xmlns:a16="http://schemas.microsoft.com/office/drawing/2014/main" id="{45F1D388-F018-8A3A-684B-653D912A8264}"/>
              </a:ext>
            </a:extLst>
          </p:cNvPr>
          <p:cNvSpPr>
            <a:spLocks noGrp="1"/>
          </p:cNvSpPr>
          <p:nvPr>
            <p:ph idx="1"/>
          </p:nvPr>
        </p:nvSpPr>
        <p:spPr>
          <a:xfrm>
            <a:off x="359024" y="5440361"/>
            <a:ext cx="8784976" cy="724943"/>
          </a:xfrm>
          <a:solidFill>
            <a:schemeClr val="accent2"/>
          </a:solidFill>
        </p:spPr>
        <p:txBody>
          <a:bodyPr/>
          <a:lstStyle/>
          <a:p>
            <a:r>
              <a:rPr lang="zh-CN" altLang="en-US" sz="2000" dirty="0">
                <a:latin typeface="宋体" panose="02010600030101010101" pitchFamily="2" charset="-122"/>
                <a:ea typeface="宋体" panose="02010600030101010101" pitchFamily="2" charset="-122"/>
              </a:rPr>
              <a:t>房产金额大，家庭目前资金不足，不得不向银行借款。对购房者来说，实际上是把未来的钱现在花，从而提高人生效用。属于消费金融范畴。</a:t>
            </a:r>
          </a:p>
        </p:txBody>
      </p:sp>
      <p:pic>
        <p:nvPicPr>
          <p:cNvPr id="7" name="图片 6">
            <a:extLst>
              <a:ext uri="{FF2B5EF4-FFF2-40B4-BE49-F238E27FC236}">
                <a16:creationId xmlns:a16="http://schemas.microsoft.com/office/drawing/2014/main" id="{1E25CB9C-BD7D-AFC6-8295-3766FE61007A}"/>
              </a:ext>
            </a:extLst>
          </p:cNvPr>
          <p:cNvPicPr>
            <a:picLocks noChangeAspect="1"/>
          </p:cNvPicPr>
          <p:nvPr/>
        </p:nvPicPr>
        <p:blipFill>
          <a:blip r:embed="rId2"/>
          <a:stretch>
            <a:fillRect/>
          </a:stretch>
        </p:blipFill>
        <p:spPr>
          <a:xfrm>
            <a:off x="433824" y="1493432"/>
            <a:ext cx="8187449" cy="3871135"/>
          </a:xfrm>
          <a:prstGeom prst="rect">
            <a:avLst/>
          </a:prstGeom>
        </p:spPr>
      </p:pic>
    </p:spTree>
    <p:extLst>
      <p:ext uri="{BB962C8B-B14F-4D97-AF65-F5344CB8AC3E}">
        <p14:creationId xmlns:p14="http://schemas.microsoft.com/office/powerpoint/2010/main" val="2115568899"/>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in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bg/>
                                          </p:spTgt>
                                        </p:tgtEl>
                                        <p:attrNameLst>
                                          <p:attrName>style.visibility</p:attrName>
                                        </p:attrNameLst>
                                      </p:cBhvr>
                                      <p:to>
                                        <p:strVal val="visible"/>
                                      </p:to>
                                    </p:set>
                                    <p:anim calcmode="lin" valueType="num">
                                      <p:cBhvr additive="base">
                                        <p:cTn id="12" dur="500" fill="hold"/>
                                        <p:tgtEl>
                                          <p:spTgt spid="5">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5">
                                            <p:bg/>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5">
                                            <p:txEl>
                                              <p:pRg st="0" end="0"/>
                                            </p:txEl>
                                          </p:spTgt>
                                        </p:tgtEl>
                                        <p:attrNameLst>
                                          <p:attrName>style.visibility</p:attrName>
                                        </p:attrNameLst>
                                      </p:cBhvr>
                                      <p:to>
                                        <p:strVal val="visible"/>
                                      </p:to>
                                    </p:set>
                                    <p:anim calcmode="lin" valueType="num">
                                      <p:cBhvr additive="base">
                                        <p:cTn id="18"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58A98DAF-8BB6-2A90-663C-27E10E90C69B}"/>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什么是住房抵押贷款？</a:t>
            </a:r>
          </a:p>
        </p:txBody>
      </p:sp>
      <p:sp>
        <p:nvSpPr>
          <p:cNvPr id="5" name="内容占位符 4">
            <a:extLst>
              <a:ext uri="{FF2B5EF4-FFF2-40B4-BE49-F238E27FC236}">
                <a16:creationId xmlns:a16="http://schemas.microsoft.com/office/drawing/2014/main" id="{98A930D5-444B-EAED-197D-1BC9FEF8ABA7}"/>
              </a:ext>
            </a:extLst>
          </p:cNvPr>
          <p:cNvSpPr>
            <a:spLocks noGrp="1"/>
          </p:cNvSpPr>
          <p:nvPr>
            <p:ph idx="1"/>
          </p:nvPr>
        </p:nvSpPr>
        <p:spPr>
          <a:xfrm>
            <a:off x="539552" y="1268760"/>
            <a:ext cx="7992888" cy="2952328"/>
          </a:xfrm>
        </p:spPr>
        <p:txBody>
          <a:bodyPr/>
          <a:lstStyle/>
          <a:p>
            <a:r>
              <a:rPr lang="zh-CN" altLang="en-US" sz="2800" dirty="0">
                <a:latin typeface="宋体" panose="02010600030101010101" pitchFamily="2" charset="-122"/>
                <a:ea typeface="宋体" panose="02010600030101010101" pitchFamily="2" charset="-122"/>
              </a:rPr>
              <a:t>住房抵押贷款（</a:t>
            </a:r>
            <a:r>
              <a:rPr lang="en-US" altLang="zh-CN" sz="2800" dirty="0">
                <a:latin typeface="宋体" panose="02010600030101010101" pitchFamily="2" charset="-122"/>
                <a:ea typeface="宋体" panose="02010600030101010101" pitchFamily="2" charset="-122"/>
              </a:rPr>
              <a:t>mortgage</a:t>
            </a:r>
            <a:r>
              <a:rPr lang="zh-CN" altLang="en-US" sz="2800" dirty="0">
                <a:latin typeface="宋体" panose="02010600030101010101" pitchFamily="2" charset="-122"/>
                <a:ea typeface="宋体" panose="02010600030101010101" pitchFamily="2" charset="-122"/>
              </a:rPr>
              <a:t>）是指将财产作为抵押，以保证偿还债务而获得的贷款。通常财产是指房地产，可抵押的房地产包括民用住宅和商用地产。</a:t>
            </a: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最初的贷款人被称为抵押贷款放款人（</a:t>
            </a:r>
            <a:r>
              <a:rPr lang="en-US" altLang="zh-CN" sz="2800" dirty="0">
                <a:latin typeface="宋体" panose="02010600030101010101" pitchFamily="2" charset="-122"/>
                <a:ea typeface="宋体" panose="02010600030101010101" pitchFamily="2" charset="-122"/>
              </a:rPr>
              <a:t>mortgage originator</a:t>
            </a:r>
            <a:r>
              <a:rPr lang="zh-CN" altLang="en-US" sz="2800" dirty="0">
                <a:latin typeface="宋体" panose="02010600030101010101" pitchFamily="2" charset="-122"/>
                <a:ea typeface="宋体" panose="02010600030101010101" pitchFamily="2" charset="-122"/>
              </a:rPr>
              <a:t>）。</a:t>
            </a:r>
          </a:p>
        </p:txBody>
      </p:sp>
      <p:pic>
        <p:nvPicPr>
          <p:cNvPr id="1026" name="Picture 2">
            <a:extLst>
              <a:ext uri="{FF2B5EF4-FFF2-40B4-BE49-F238E27FC236}">
                <a16:creationId xmlns:a16="http://schemas.microsoft.com/office/drawing/2014/main" id="{8C5DA4FE-4E3A-79CF-9995-44FC8B6784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8064" y="3979498"/>
            <a:ext cx="3790592" cy="284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120867"/>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5FF8497A-461B-4FF8-9508-E756566DDDF5}"/>
              </a:ext>
            </a:extLst>
          </p:cNvPr>
          <p:cNvSpPr>
            <a:spLocks noGrp="1" noChangeArrowheads="1"/>
          </p:cNvSpPr>
          <p:nvPr>
            <p:ph type="title" idx="4294967295"/>
          </p:nvPr>
        </p:nvSpPr>
        <p:spPr bwMode="auto">
          <a:xfrm>
            <a:off x="685800" y="395421"/>
            <a:ext cx="7772400" cy="609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lstStyle/>
          <a:p>
            <a:r>
              <a:rPr lang="zh-CN" altLang="en-US" sz="4000" dirty="0">
                <a:ea typeface="宋体" panose="02010600030101010101" pitchFamily="2" charset="-122"/>
                <a:cs typeface="Times New Roman" panose="02020603050405020304" pitchFamily="18" charset="0"/>
              </a:rPr>
              <a:t>抵押贷款的分期偿还</a:t>
            </a:r>
            <a:endParaRPr lang="zh-CN" altLang="en-US" sz="2400" b="1" dirty="0">
              <a:solidFill>
                <a:srgbClr val="0000FF"/>
              </a:solidFill>
              <a:ea typeface="楷体_GB2312" pitchFamily="49" charset="-122"/>
              <a:cs typeface="Times New Roman" panose="02020603050405020304" pitchFamily="18" charset="0"/>
            </a:endParaRPr>
          </a:p>
        </p:txBody>
      </p:sp>
      <p:sp>
        <p:nvSpPr>
          <p:cNvPr id="57347" name="Rectangle 3">
            <a:extLst>
              <a:ext uri="{FF2B5EF4-FFF2-40B4-BE49-F238E27FC236}">
                <a16:creationId xmlns:a16="http://schemas.microsoft.com/office/drawing/2014/main" id="{EA0B06FC-5BB7-4281-8559-247908305B0E}"/>
              </a:ext>
            </a:extLst>
          </p:cNvPr>
          <p:cNvSpPr>
            <a:spLocks noGrp="1" noChangeArrowheads="1"/>
          </p:cNvSpPr>
          <p:nvPr>
            <p:ph type="body" idx="4294967295"/>
          </p:nvPr>
        </p:nvSpPr>
        <p:spPr>
          <a:xfrm>
            <a:off x="323528" y="1036203"/>
            <a:ext cx="8257688" cy="3227941"/>
          </a:xfrm>
        </p:spPr>
        <p:txBody>
          <a:bodyPr lIns="92075" tIns="46039" rIns="92075" bIns="46039"/>
          <a:lstStyle/>
          <a:p>
            <a:pPr>
              <a:lnSpc>
                <a:spcPct val="125000"/>
              </a:lnSpc>
            </a:pPr>
            <a:r>
              <a:rPr lang="zh-CN" altLang="en-US" sz="26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在贷款期限内逐步还清贷款本金的过程称为贷款的分期偿还（</a:t>
            </a:r>
            <a:r>
              <a:rPr lang="en-US" altLang="zh-CN" sz="26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amortization</a:t>
            </a:r>
            <a:r>
              <a:rPr lang="zh-CN" altLang="en-US" sz="2600" dirty="0">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600" dirty="0">
                <a:latin typeface="Times New Roman" panose="02020603050405020304" pitchFamily="18" charset="0"/>
                <a:ea typeface="宋体" panose="02010600030101010101" pitchFamily="2" charset="-122"/>
                <a:cs typeface="Times New Roman" panose="02020603050405020304" pitchFamily="18" charset="0"/>
              </a:rPr>
              <a:t>分期偿还分为等额本金和等额本息。</a:t>
            </a:r>
          </a:p>
          <a:p>
            <a:pPr>
              <a:lnSpc>
                <a:spcPct val="125000"/>
              </a:lnSpc>
            </a:pPr>
            <a:r>
              <a:rPr lang="zh-CN" altLang="en-US" sz="2600" dirty="0">
                <a:latin typeface="Times New Roman" panose="02020603050405020304" pitchFamily="18" charset="0"/>
                <a:ea typeface="宋体" panose="02010600030101010101" pitchFamily="2" charset="-122"/>
                <a:cs typeface="Times New Roman" panose="02020603050405020304" pitchFamily="18" charset="0"/>
              </a:rPr>
              <a:t>住房抵押贷款或汽车贷款通常采取等额本息分期偿还方式。每笔还款的一部分是未偿还贷款余额的利息，另一部分是所偿还的本金。</a:t>
            </a:r>
          </a:p>
          <a:p>
            <a:pPr>
              <a:lnSpc>
                <a:spcPct val="125000"/>
              </a:lnSpc>
            </a:pPr>
            <a:endParaRPr lang="zh-CN" altLang="en-US" sz="2600"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026" name="Picture 2" descr="查看源图像">
            <a:extLst>
              <a:ext uri="{FF2B5EF4-FFF2-40B4-BE49-F238E27FC236}">
                <a16:creationId xmlns:a16="http://schemas.microsoft.com/office/drawing/2014/main" id="{EC4353AD-FC01-033A-417A-E5B6F95B4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9216" y="3933055"/>
            <a:ext cx="3582000" cy="2635813"/>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88F910CD-BD60-9D82-243B-7276DF2B1FBC}"/>
              </a:ext>
            </a:extLst>
          </p:cNvPr>
          <p:cNvSpPr txBox="1"/>
          <p:nvPr/>
        </p:nvSpPr>
        <p:spPr>
          <a:xfrm>
            <a:off x="440956" y="4149080"/>
            <a:ext cx="4464496" cy="1541832"/>
          </a:xfrm>
          <a:prstGeom prst="rect">
            <a:avLst/>
          </a:prstGeom>
          <a:noFill/>
        </p:spPr>
        <p:txBody>
          <a:bodyPr wrap="square">
            <a:spAutoFit/>
          </a:bodyPr>
          <a:lstStyle/>
          <a:p>
            <a:pPr marL="342900" indent="-342900">
              <a:lnSpc>
                <a:spcPct val="125000"/>
              </a:lnSpc>
              <a:buFont typeface="Arial" panose="020B0604020202020204" pitchFamily="34" charset="0"/>
              <a:buChar char="•"/>
            </a:pPr>
            <a:r>
              <a:rPr lang="zh-CN" altLang="en-US" sz="2600" dirty="0">
                <a:latin typeface="Times New Roman" panose="02020603050405020304" pitchFamily="18" charset="0"/>
                <a:ea typeface="宋体" panose="02010600030101010101" pitchFamily="2" charset="-122"/>
                <a:cs typeface="Times New Roman" panose="02020603050405020304" pitchFamily="18" charset="0"/>
              </a:rPr>
              <a:t>等额本息偿还过程中，支付利息在逐渐降低，而偿还的本金在逐渐提高。</a:t>
            </a:r>
            <a:endParaRPr lang="en-US" altLang="zh-CN" sz="26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7347">
                                            <p:txEl>
                                              <p:pRg st="0" end="0"/>
                                            </p:txEl>
                                          </p:spTgt>
                                        </p:tgtEl>
                                        <p:attrNameLst>
                                          <p:attrName>style.visibility</p:attrName>
                                        </p:attrNameLst>
                                      </p:cBhvr>
                                      <p:to>
                                        <p:strVal val="visible"/>
                                      </p:to>
                                    </p:set>
                                    <p:anim calcmode="lin" valueType="num">
                                      <p:cBhvr additive="base">
                                        <p:cTn id="7" dur="500" fill="hold"/>
                                        <p:tgtEl>
                                          <p:spTgt spid="573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73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7347">
                                            <p:txEl>
                                              <p:pRg st="1" end="1"/>
                                            </p:txEl>
                                          </p:spTgt>
                                        </p:tgtEl>
                                        <p:attrNameLst>
                                          <p:attrName>style.visibility</p:attrName>
                                        </p:attrNameLst>
                                      </p:cBhvr>
                                      <p:to>
                                        <p:strVal val="visible"/>
                                      </p:to>
                                    </p:set>
                                    <p:anim calcmode="lin" valueType="num">
                                      <p:cBhvr additive="base">
                                        <p:cTn id="13" dur="500" fill="hold"/>
                                        <p:tgtEl>
                                          <p:spTgt spid="5734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734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1026"/>
                                        </p:tgtEl>
                                        <p:attrNameLst>
                                          <p:attrName>style.visibility</p:attrName>
                                        </p:attrNameLst>
                                      </p:cBhvr>
                                      <p:to>
                                        <p:strVal val="visible"/>
                                      </p:to>
                                    </p:set>
                                    <p:anim calcmode="lin" valueType="num">
                                      <p:cBhvr additive="base">
                                        <p:cTn id="17" dur="500" fill="hold"/>
                                        <p:tgtEl>
                                          <p:spTgt spid="1026"/>
                                        </p:tgtEl>
                                        <p:attrNameLst>
                                          <p:attrName>ppt_x</p:attrName>
                                        </p:attrNameLst>
                                      </p:cBhvr>
                                      <p:tavLst>
                                        <p:tav tm="0">
                                          <p:val>
                                            <p:strVal val="#ppt_x"/>
                                          </p:val>
                                        </p:tav>
                                        <p:tav tm="100000">
                                          <p:val>
                                            <p:strVal val="#ppt_x"/>
                                          </p:val>
                                        </p:tav>
                                      </p:tavLst>
                                    </p:anim>
                                    <p:anim calcmode="lin" valueType="num">
                                      <p:cBhvr additive="base">
                                        <p:cTn id="1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7" grpId="0" build="p"/>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5E9A4DA7-9781-404B-A442-747225AD3034}"/>
              </a:ext>
            </a:extLst>
          </p:cNvPr>
          <p:cNvSpPr>
            <a:spLocks noGrp="1" noChangeArrowheads="1"/>
          </p:cNvSpPr>
          <p:nvPr>
            <p:ph type="title"/>
          </p:nvPr>
        </p:nvSpPr>
        <p:spPr bwMode="auto">
          <a:xfrm>
            <a:off x="428625" y="57150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000" b="1" dirty="0">
                <a:solidFill>
                  <a:srgbClr val="0000FF"/>
                </a:solidFill>
                <a:ea typeface="楷体_GB2312" pitchFamily="49" charset="-122"/>
                <a:cs typeface="Times New Roman" panose="02020603050405020304" pitchFamily="18" charset="0"/>
              </a:rPr>
              <a:t>贷款分期偿还计算举例</a:t>
            </a:r>
            <a:endParaRPr lang="en-US" altLang="zh-CN" sz="4000" b="1" dirty="0">
              <a:solidFill>
                <a:srgbClr val="0000FF"/>
              </a:solidFill>
              <a:ea typeface="楷体_GB2312" pitchFamily="49" charset="-122"/>
              <a:cs typeface="Times New Roman" panose="02020603050405020304" pitchFamily="18" charset="0"/>
            </a:endParaRPr>
          </a:p>
        </p:txBody>
      </p:sp>
      <p:sp>
        <p:nvSpPr>
          <p:cNvPr id="59395" name="Rectangle 3">
            <a:extLst>
              <a:ext uri="{FF2B5EF4-FFF2-40B4-BE49-F238E27FC236}">
                <a16:creationId xmlns:a16="http://schemas.microsoft.com/office/drawing/2014/main" id="{D62F8112-CAA5-4CDD-9E06-6971BACA5108}"/>
              </a:ext>
            </a:extLst>
          </p:cNvPr>
          <p:cNvSpPr>
            <a:spLocks noGrp="1" noChangeArrowheads="1"/>
          </p:cNvSpPr>
          <p:nvPr>
            <p:ph type="body" idx="1"/>
          </p:nvPr>
        </p:nvSpPr>
        <p:spPr>
          <a:xfrm>
            <a:off x="406032" y="1484784"/>
            <a:ext cx="8512943" cy="4680520"/>
          </a:xfrm>
        </p:spPr>
        <p:txBody>
          <a:bodyPr/>
          <a:lstStyle/>
          <a:p>
            <a:pPr>
              <a:lnSpc>
                <a:spcPct val="125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假设你获得了</a:t>
            </a:r>
            <a:r>
              <a:rPr lang="en-US" altLang="zh-CN" dirty="0">
                <a:latin typeface="Times New Roman" panose="02020603050405020304" pitchFamily="18" charset="0"/>
                <a:ea typeface="宋体" panose="02010600030101010101" pitchFamily="2" charset="-122"/>
                <a:cs typeface="Times New Roman" panose="02020603050405020304" pitchFamily="18" charset="0"/>
              </a:rPr>
              <a:t>10</a:t>
            </a:r>
            <a:r>
              <a:rPr lang="zh-CN" altLang="en-US" dirty="0">
                <a:latin typeface="Times New Roman" panose="02020603050405020304" pitchFamily="18" charset="0"/>
                <a:ea typeface="宋体" panose="02010600030101010101" pitchFamily="2" charset="-122"/>
                <a:cs typeface="Times New Roman" panose="02020603050405020304" pitchFamily="18" charset="0"/>
              </a:rPr>
              <a:t>万元的住房抵押贷款，在</a:t>
            </a:r>
            <a:r>
              <a:rPr lang="en-US" altLang="zh-CN"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年内分期等额本息偿还。银行年利率为</a:t>
            </a:r>
            <a:r>
              <a:rPr lang="en-US" altLang="zh-CN" dirty="0">
                <a:latin typeface="Times New Roman" panose="02020603050405020304" pitchFamily="18" charset="0"/>
                <a:ea typeface="宋体" panose="02010600030101010101" pitchFamily="2" charset="-122"/>
                <a:cs typeface="Times New Roman" panose="02020603050405020304" pitchFamily="18" charset="0"/>
              </a:rPr>
              <a:t>9%</a:t>
            </a:r>
            <a:r>
              <a:rPr lang="zh-CN" altLang="en-US" dirty="0">
                <a:latin typeface="Times New Roman" panose="02020603050405020304" pitchFamily="18" charset="0"/>
                <a:ea typeface="宋体" panose="02010600030101010101" pitchFamily="2" charset="-122"/>
                <a:cs typeface="Times New Roman" panose="02020603050405020304" pitchFamily="18" charset="0"/>
              </a:rPr>
              <a:t>。</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问题：</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你每年偿还的金额是多少？</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每年所偿还的利息和本金分别是多少？</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第</a:t>
            </a:r>
            <a:r>
              <a:rPr lang="en-US" altLang="zh-CN" dirty="0">
                <a:latin typeface="Times New Roman" panose="02020603050405020304" pitchFamily="18" charset="0"/>
                <a:ea typeface="宋体" panose="02010600030101010101" pitchFamily="2" charset="-122"/>
                <a:cs typeface="Times New Roman" panose="02020603050405020304" pitchFamily="18" charset="0"/>
              </a:rPr>
              <a:t>1</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年、第</a:t>
            </a:r>
            <a:r>
              <a:rPr lang="en-US" altLang="zh-CN" dirty="0">
                <a:latin typeface="Times New Roman" panose="02020603050405020304" pitchFamily="18" charset="0"/>
                <a:ea typeface="宋体" panose="02010600030101010101" pitchFamily="2" charset="-122"/>
                <a:cs typeface="Times New Roman" panose="02020603050405020304" pitchFamily="18" charset="0"/>
              </a:rPr>
              <a:t>2</a:t>
            </a:r>
            <a:r>
              <a:rPr lang="zh-CN" altLang="en-US" dirty="0">
                <a:latin typeface="Times New Roman" panose="02020603050405020304" pitchFamily="18" charset="0"/>
                <a:ea typeface="宋体" panose="02010600030101010101" pitchFamily="2" charset="-122"/>
                <a:cs typeface="Times New Roman" panose="02020603050405020304" pitchFamily="18" charset="0"/>
              </a:rPr>
              <a:t>年后的本金余额是多少？</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pPr>
            <a:r>
              <a:rPr lang="zh-CN" altLang="en-US" dirty="0">
                <a:latin typeface="Times New Roman" panose="02020603050405020304" pitchFamily="18" charset="0"/>
                <a:ea typeface="宋体" panose="02010600030101010101" pitchFamily="2" charset="-122"/>
                <a:cs typeface="Times New Roman" panose="02020603050405020304" pitchFamily="18" charset="0"/>
              </a:rPr>
              <a:t>何为提前还款？</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A9759F21-7231-4F83-B0CE-F2E553564E4E}"/>
              </a:ext>
            </a:extLst>
          </p:cNvPr>
          <p:cNvSpPr>
            <a:spLocks noGrp="1" noChangeArrowheads="1"/>
          </p:cNvSpPr>
          <p:nvPr>
            <p:ph type="title" idx="4294967295"/>
          </p:nvPr>
        </p:nvSpPr>
        <p:spPr bwMode="auto">
          <a:xfrm>
            <a:off x="257175" y="404813"/>
            <a:ext cx="8229600" cy="11430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宋体" panose="02010600030101010101" pitchFamily="2" charset="-122"/>
                <a:cs typeface="Times New Roman" panose="02020603050405020304" pitchFamily="18" charset="0"/>
              </a:rPr>
              <a:t>贷款等额本息分期偿还公式</a:t>
            </a:r>
            <a:endParaRPr lang="en-US" altLang="zh-CN" dirty="0">
              <a:ea typeface="宋体" panose="02010600030101010101" pitchFamily="2" charset="-122"/>
              <a:cs typeface="Times New Roman" panose="02020603050405020304" pitchFamily="18" charset="0"/>
            </a:endParaRPr>
          </a:p>
        </p:txBody>
      </p:sp>
      <p:graphicFrame>
        <p:nvGraphicFramePr>
          <p:cNvPr id="60419" name="Object 7">
            <a:extLst>
              <a:ext uri="{FF2B5EF4-FFF2-40B4-BE49-F238E27FC236}">
                <a16:creationId xmlns:a16="http://schemas.microsoft.com/office/drawing/2014/main" id="{6C76565B-8A8D-4925-A019-A172EF6CAA5B}"/>
              </a:ext>
            </a:extLst>
          </p:cNvPr>
          <p:cNvGraphicFramePr>
            <a:graphicFrameLocks noChangeAspect="1"/>
          </p:cNvGraphicFramePr>
          <p:nvPr>
            <p:extLst>
              <p:ext uri="{D42A27DB-BD31-4B8C-83A1-F6EECF244321}">
                <p14:modId xmlns:p14="http://schemas.microsoft.com/office/powerpoint/2010/main" val="149100652"/>
              </p:ext>
            </p:extLst>
          </p:nvPr>
        </p:nvGraphicFramePr>
        <p:xfrm>
          <a:off x="1348347" y="3501008"/>
          <a:ext cx="6221413" cy="809625"/>
        </p:xfrm>
        <a:graphic>
          <a:graphicData uri="http://schemas.openxmlformats.org/presentationml/2006/ole">
            <mc:AlternateContent xmlns:mc="http://schemas.openxmlformats.org/markup-compatibility/2006">
              <mc:Choice xmlns:v="urn:schemas-microsoft-com:vml" Requires="v">
                <p:oleObj name="Equation" r:id="rId2" imgW="3022600" imgH="444500" progId="Equation.DSMT4">
                  <p:embed/>
                </p:oleObj>
              </mc:Choice>
              <mc:Fallback>
                <p:oleObj name="Equation" r:id="rId2" imgW="3022600" imgH="444500"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48347" y="3501008"/>
                        <a:ext cx="6221413" cy="809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420" name="Object 10">
            <a:extLst>
              <a:ext uri="{FF2B5EF4-FFF2-40B4-BE49-F238E27FC236}">
                <a16:creationId xmlns:a16="http://schemas.microsoft.com/office/drawing/2014/main" id="{74FE176D-71F8-4D95-ADB3-4C8287B1DCF9}"/>
              </a:ext>
            </a:extLst>
          </p:cNvPr>
          <p:cNvGraphicFramePr>
            <a:graphicFrameLocks noChangeAspect="1"/>
          </p:cNvGraphicFramePr>
          <p:nvPr>
            <p:extLst>
              <p:ext uri="{D42A27DB-BD31-4B8C-83A1-F6EECF244321}">
                <p14:modId xmlns:p14="http://schemas.microsoft.com/office/powerpoint/2010/main" val="3183246875"/>
              </p:ext>
            </p:extLst>
          </p:nvPr>
        </p:nvGraphicFramePr>
        <p:xfrm>
          <a:off x="947503" y="4221088"/>
          <a:ext cx="7023100" cy="1698625"/>
        </p:xfrm>
        <a:graphic>
          <a:graphicData uri="http://schemas.openxmlformats.org/presentationml/2006/ole">
            <mc:AlternateContent xmlns:mc="http://schemas.openxmlformats.org/markup-compatibility/2006">
              <mc:Choice xmlns:v="urn:schemas-microsoft-com:vml" Requires="v">
                <p:oleObj name="Equation" r:id="rId4" imgW="3035300" imgH="914400" progId="Equation.DSMT4">
                  <p:embed/>
                </p:oleObj>
              </mc:Choice>
              <mc:Fallback>
                <p:oleObj name="Equation" r:id="rId4" imgW="3035300" imgH="9144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503" y="4221088"/>
                        <a:ext cx="7023100" cy="169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a:extLst>
              <a:ext uri="{FF2B5EF4-FFF2-40B4-BE49-F238E27FC236}">
                <a16:creationId xmlns:a16="http://schemas.microsoft.com/office/drawing/2014/main" id="{4114F7DC-4669-4556-BB80-DEEE578D4494}"/>
              </a:ext>
            </a:extLst>
          </p:cNvPr>
          <p:cNvSpPr txBox="1">
            <a:spLocks noRot="1" noChangeAspect="1" noMove="1" noResize="1" noEditPoints="1" noAdjustHandles="1" noChangeArrowheads="1" noChangeShapeType="1" noTextEdit="1"/>
          </p:cNvSpPr>
          <p:nvPr/>
        </p:nvSpPr>
        <p:spPr>
          <a:xfrm>
            <a:off x="2515538" y="1418814"/>
            <a:ext cx="3712876" cy="2204131"/>
          </a:xfrm>
          <a:prstGeom prst="rect">
            <a:avLst/>
          </a:prstGeom>
          <a:blipFill>
            <a:blip r:embed="rId6"/>
            <a:stretch>
              <a:fillRect/>
            </a:stretch>
          </a:blipFill>
        </p:spPr>
        <p:txBody>
          <a:bodyPr/>
          <a:lstStyle/>
          <a:p>
            <a:pPr>
              <a:defRPr/>
            </a:pPr>
            <a:r>
              <a:rPr lang="zh-CN" altLang="en-US" dirty="0">
                <a:noFill/>
              </a:rPr>
              <a:t> </a:t>
            </a:r>
          </a:p>
        </p:txBody>
      </p:sp>
      <p:sp>
        <p:nvSpPr>
          <p:cNvPr id="3" name="文本框 2">
            <a:extLst>
              <a:ext uri="{FF2B5EF4-FFF2-40B4-BE49-F238E27FC236}">
                <a16:creationId xmlns:a16="http://schemas.microsoft.com/office/drawing/2014/main" id="{3D3007F8-17E9-4182-AF12-91C18A514B67}"/>
              </a:ext>
            </a:extLst>
          </p:cNvPr>
          <p:cNvSpPr txBox="1"/>
          <p:nvPr/>
        </p:nvSpPr>
        <p:spPr>
          <a:xfrm>
            <a:off x="4843463" y="6268521"/>
            <a:ext cx="2448272" cy="369332"/>
          </a:xfrm>
          <a:prstGeom prst="rect">
            <a:avLst/>
          </a:prstGeom>
          <a:noFill/>
        </p:spPr>
        <p:txBody>
          <a:bodyPr wrap="square" rtlCol="0">
            <a:spAutoFit/>
          </a:bodyPr>
          <a:lstStyle/>
          <a:p>
            <a:r>
              <a:rPr lang="zh-CN" altLang="en-US" sz="1800" dirty="0"/>
              <a:t>证明见附录</a:t>
            </a:r>
          </a:p>
        </p:txBody>
      </p:sp>
    </p:spTree>
  </p:cSld>
  <p:clrMapOvr>
    <a:masterClrMapping/>
  </p:clrMapOvr>
  <p:transition>
    <p:random/>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82" name="Rectangle 2">
            <a:extLst>
              <a:ext uri="{FF2B5EF4-FFF2-40B4-BE49-F238E27FC236}">
                <a16:creationId xmlns:a16="http://schemas.microsoft.com/office/drawing/2014/main" id="{3EBACB43-6C34-42D4-A8AD-D486A510290F}"/>
              </a:ext>
            </a:extLst>
          </p:cNvPr>
          <p:cNvSpPr>
            <a:spLocks noGrp="1" noChangeArrowheads="1"/>
          </p:cNvSpPr>
          <p:nvPr>
            <p:ph type="title"/>
          </p:nvPr>
        </p:nvSpPr>
        <p:spPr bwMode="auto">
          <a:xfrm>
            <a:off x="457200" y="146050"/>
            <a:ext cx="8229600" cy="1143000"/>
          </a:xfrm>
          <a:ln>
            <a:miter lim="800000"/>
            <a:headEnd/>
            <a:tailEnd/>
          </a:ln>
        </p:spPr>
        <p:txBody>
          <a:bodyPr vert="horz" wrap="square" lIns="92075" tIns="46039" rIns="92075" bIns="46039" numCol="1" anchor="ctr" anchorCtr="0" compatLnSpc="1">
            <a:prstTxWarp prst="textNoShape">
              <a:avLst/>
            </a:prstTxWarp>
          </a:bodyPr>
          <a:lstStyle/>
          <a:p>
            <a:pPr>
              <a:defRPr/>
            </a:pPr>
            <a:r>
              <a:rPr lang="zh-CN" altLang="en-US" sz="3600" dirty="0">
                <a:effectLst>
                  <a:outerShdw blurRad="38100" dist="38100" dir="2700000" algn="tl">
                    <a:srgbClr val="C0C0C0"/>
                  </a:outerShdw>
                </a:effectLst>
                <a:ea typeface="宋体" pitchFamily="2" charset="-122"/>
                <a:cs typeface="Times New Roman" pitchFamily="18" charset="0"/>
              </a:rPr>
              <a:t>计算公式及</a:t>
            </a:r>
            <a:r>
              <a:rPr lang="en-US" altLang="zh-CN" sz="3600" dirty="0">
                <a:effectLst>
                  <a:outerShdw blurRad="38100" dist="38100" dir="2700000" algn="tl">
                    <a:srgbClr val="C0C0C0"/>
                  </a:outerShdw>
                </a:effectLst>
                <a:ea typeface="宋体" pitchFamily="2" charset="-122"/>
                <a:cs typeface="Times New Roman" pitchFamily="18" charset="0"/>
              </a:rPr>
              <a:t>Excel</a:t>
            </a:r>
            <a:r>
              <a:rPr lang="zh-CN" altLang="en-US" sz="3600" dirty="0">
                <a:effectLst>
                  <a:outerShdw blurRad="38100" dist="38100" dir="2700000" algn="tl">
                    <a:srgbClr val="C0C0C0"/>
                  </a:outerShdw>
                </a:effectLst>
                <a:ea typeface="宋体" pitchFamily="2" charset="-122"/>
                <a:cs typeface="Times New Roman" pitchFamily="18" charset="0"/>
              </a:rPr>
              <a:t>函数求解分期偿还额</a:t>
            </a:r>
            <a:endParaRPr lang="en-US" altLang="zh-CN" sz="3600" dirty="0">
              <a:effectLst>
                <a:outerShdw blurRad="38100" dist="38100" dir="2700000" algn="tl">
                  <a:srgbClr val="C0C0C0"/>
                </a:outerShdw>
              </a:effectLst>
              <a:ea typeface="宋体" pitchFamily="2" charset="-122"/>
              <a:cs typeface="Times New Roman" pitchFamily="18" charset="0"/>
            </a:endParaRPr>
          </a:p>
        </p:txBody>
      </p:sp>
      <p:pic>
        <p:nvPicPr>
          <p:cNvPr id="327686" name="Picture 6" descr="未命名">
            <a:extLst>
              <a:ext uri="{FF2B5EF4-FFF2-40B4-BE49-F238E27FC236}">
                <a16:creationId xmlns:a16="http://schemas.microsoft.com/office/drawing/2014/main" id="{3B59A06C-3D38-4579-A8F4-4F1C038D6B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6723" t="23772" r="32678" b="29379"/>
          <a:stretch>
            <a:fillRect/>
          </a:stretch>
        </p:blipFill>
        <p:spPr bwMode="auto">
          <a:xfrm>
            <a:off x="1258888" y="3141663"/>
            <a:ext cx="5030787" cy="335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4" name="Rectangle 9">
            <a:extLst>
              <a:ext uri="{FF2B5EF4-FFF2-40B4-BE49-F238E27FC236}">
                <a16:creationId xmlns:a16="http://schemas.microsoft.com/office/drawing/2014/main" id="{EC81CEAA-CD3E-4DED-B8C9-3EACF04F0748}"/>
              </a:ext>
            </a:extLst>
          </p:cNvPr>
          <p:cNvSpPr>
            <a:spLocks noChangeArrowheads="1"/>
          </p:cNvSpPr>
          <p:nvPr/>
        </p:nvSpPr>
        <p:spPr bwMode="auto">
          <a:xfrm>
            <a:off x="6372225" y="2060575"/>
            <a:ext cx="936625" cy="431800"/>
          </a:xfrm>
          <a:prstGeom prst="rect">
            <a:avLst/>
          </a:prstGeom>
          <a:noFill/>
          <a:ln w="38100">
            <a:solidFill>
              <a:srgbClr val="FF0000"/>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a typeface="宋体" panose="02010600030101010101" pitchFamily="2" charset="-122"/>
            </a:endParaRPr>
          </a:p>
        </p:txBody>
      </p:sp>
      <p:graphicFrame>
        <p:nvGraphicFramePr>
          <p:cNvPr id="61445" name="对象 2">
            <a:extLst>
              <a:ext uri="{FF2B5EF4-FFF2-40B4-BE49-F238E27FC236}">
                <a16:creationId xmlns:a16="http://schemas.microsoft.com/office/drawing/2014/main" id="{76067A2B-F3DC-406B-8C39-ED1E7459BD73}"/>
              </a:ext>
            </a:extLst>
          </p:cNvPr>
          <p:cNvGraphicFramePr>
            <a:graphicFrameLocks noChangeAspect="1"/>
          </p:cNvGraphicFramePr>
          <p:nvPr/>
        </p:nvGraphicFramePr>
        <p:xfrm>
          <a:off x="900113" y="1335088"/>
          <a:ext cx="6664325" cy="1698625"/>
        </p:xfrm>
        <a:graphic>
          <a:graphicData uri="http://schemas.openxmlformats.org/presentationml/2006/ole">
            <mc:AlternateContent xmlns:mc="http://schemas.openxmlformats.org/markup-compatibility/2006">
              <mc:Choice xmlns:v="urn:schemas-microsoft-com:vml" Requires="v">
                <p:oleObj name="Equation" r:id="rId4" imgW="3784600" imgH="1066800" progId="Equation.DSMT4">
                  <p:embed/>
                </p:oleObj>
              </mc:Choice>
              <mc:Fallback>
                <p:oleObj name="Equation" r:id="rId4" imgW="3784600" imgH="1066800" progId="Equation.DSMT4">
                  <p:embed/>
                  <p:pic>
                    <p:nvPicPr>
                      <p:cNvPr id="0" name="对象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1335088"/>
                        <a:ext cx="6664325" cy="1698625"/>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327686"/>
                                        </p:tgtEl>
                                        <p:attrNameLst>
                                          <p:attrName>style.visibility</p:attrName>
                                        </p:attrNameLst>
                                      </p:cBhvr>
                                      <p:to>
                                        <p:strVal val="visible"/>
                                      </p:to>
                                    </p:set>
                                    <p:anim calcmode="lin" valueType="num">
                                      <p:cBhvr>
                                        <p:cTn id="7" dur="500" fill="hold"/>
                                        <p:tgtEl>
                                          <p:spTgt spid="327686"/>
                                        </p:tgtEl>
                                        <p:attrNameLst>
                                          <p:attrName>ppt_w</p:attrName>
                                        </p:attrNameLst>
                                      </p:cBhvr>
                                      <p:tavLst>
                                        <p:tav tm="0">
                                          <p:val>
                                            <p:fltVal val="0"/>
                                          </p:val>
                                        </p:tav>
                                        <p:tav tm="100000">
                                          <p:val>
                                            <p:strVal val="#ppt_w"/>
                                          </p:val>
                                        </p:tav>
                                      </p:tavLst>
                                    </p:anim>
                                    <p:anim calcmode="lin" valueType="num">
                                      <p:cBhvr>
                                        <p:cTn id="8" dur="500" fill="hold"/>
                                        <p:tgtEl>
                                          <p:spTgt spid="32768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0" name="Object 2">
            <a:extLst>
              <a:ext uri="{FF2B5EF4-FFF2-40B4-BE49-F238E27FC236}">
                <a16:creationId xmlns:a16="http://schemas.microsoft.com/office/drawing/2014/main" id="{22E12161-E5E4-4E64-AB3D-A6A9ECF52398}"/>
              </a:ext>
            </a:extLst>
          </p:cNvPr>
          <p:cNvGraphicFramePr>
            <a:graphicFrameLocks/>
          </p:cNvGraphicFramePr>
          <p:nvPr/>
        </p:nvGraphicFramePr>
        <p:xfrm>
          <a:off x="323850" y="2420938"/>
          <a:ext cx="8448675" cy="3468687"/>
        </p:xfrm>
        <a:graphic>
          <a:graphicData uri="http://schemas.openxmlformats.org/presentationml/2006/ole">
            <mc:AlternateContent xmlns:mc="http://schemas.openxmlformats.org/markup-compatibility/2006">
              <mc:Choice xmlns:v="urn:schemas-microsoft-com:vml" Requires="v">
                <p:oleObj name="Document" r:id="rId3" imgW="7226109" imgH="2964693" progId="Word.Document.8">
                  <p:embed/>
                </p:oleObj>
              </mc:Choice>
              <mc:Fallback>
                <p:oleObj name="Document" r:id="rId3" imgW="7226109" imgH="2964693" progId="Word.Document.8">
                  <p:embed/>
                  <p:pic>
                    <p:nvPicPr>
                      <p:cNvPr id="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3850" y="2420938"/>
                        <a:ext cx="8448675" cy="3468687"/>
                      </a:xfrm>
                      <a:prstGeom prst="rect">
                        <a:avLst/>
                      </a:prstGeom>
                      <a:noFill/>
                      <a:ln>
                        <a:noFill/>
                      </a:ln>
                      <a:effectLst/>
                      <a:extLst>
                        <a:ext uri="{909E8E84-426E-40DD-AFC4-6F175D3DCCD1}">
                          <a14:hiddenFill xmlns:a14="http://schemas.microsoft.com/office/drawing/2010/main">
                            <a:solidFill>
                              <a:srgbClr val="990099"/>
                            </a:solidFill>
                          </a14:hiddenFill>
                        </a:ext>
                        <a:ext uri="{91240B29-F687-4F45-9708-019B960494DF}">
                          <a14:hiddenLine xmlns:a14="http://schemas.microsoft.com/office/drawing/2010/main" w="9525">
                            <a:solidFill>
                              <a:srgbClr val="4D4D4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oleObj>
              </mc:Fallback>
            </mc:AlternateContent>
          </a:graphicData>
        </a:graphic>
      </p:graphicFrame>
      <p:sp>
        <p:nvSpPr>
          <p:cNvPr id="329736" name="Rectangle 8">
            <a:extLst>
              <a:ext uri="{FF2B5EF4-FFF2-40B4-BE49-F238E27FC236}">
                <a16:creationId xmlns:a16="http://schemas.microsoft.com/office/drawing/2014/main" id="{0085E3EB-B5BA-4812-8BB7-86668B3DD8D6}"/>
              </a:ext>
            </a:extLst>
          </p:cNvPr>
          <p:cNvSpPr>
            <a:spLocks noGrp="1" noChangeArrowheads="1"/>
          </p:cNvSpPr>
          <p:nvPr>
            <p:ph type="title"/>
          </p:nvPr>
        </p:nvSpPr>
        <p:spPr bwMode="auto">
          <a:xfrm>
            <a:off x="609600" y="609600"/>
            <a:ext cx="8153400" cy="1371600"/>
          </a:xfrm>
          <a:ln>
            <a:miter lim="800000"/>
            <a:headEnd/>
            <a:tailEnd/>
          </a:ln>
        </p:spPr>
        <p:txBody>
          <a:bodyPr vert="horz" wrap="square" lIns="92075" tIns="46039" rIns="92075" bIns="46039"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cs typeface="Times New Roman" pitchFamily="18" charset="0"/>
              </a:rPr>
              <a:t>利率为</a:t>
            </a:r>
            <a:r>
              <a:rPr lang="en-US" altLang="zh-CN" sz="4000" dirty="0">
                <a:effectLst>
                  <a:outerShdw blurRad="38100" dist="38100" dir="2700000" algn="tl">
                    <a:srgbClr val="C0C0C0"/>
                  </a:outerShdw>
                </a:effectLst>
                <a:ea typeface="宋体" pitchFamily="2" charset="-122"/>
                <a:cs typeface="Times New Roman" pitchFamily="18" charset="0"/>
              </a:rPr>
              <a:t>9%</a:t>
            </a:r>
            <a:r>
              <a:rPr lang="zh-CN" altLang="en-US" sz="4000" dirty="0">
                <a:effectLst>
                  <a:outerShdw blurRad="38100" dist="38100" dir="2700000" algn="tl">
                    <a:srgbClr val="C0C0C0"/>
                  </a:outerShdw>
                </a:effectLst>
                <a:ea typeface="宋体" pitchFamily="2" charset="-122"/>
                <a:cs typeface="Times New Roman" pitchFamily="18" charset="0"/>
              </a:rPr>
              <a:t>的条件下，</a:t>
            </a:r>
            <a:r>
              <a:rPr lang="en-US" altLang="zh-CN" sz="4000" dirty="0">
                <a:effectLst>
                  <a:outerShdw blurRad="38100" dist="38100" dir="2700000" algn="tl">
                    <a:srgbClr val="C0C0C0"/>
                  </a:outerShdw>
                </a:effectLst>
                <a:ea typeface="宋体" pitchFamily="2" charset="-122"/>
                <a:cs typeface="Times New Roman" pitchFamily="18" charset="0"/>
              </a:rPr>
              <a:t>3</a:t>
            </a:r>
            <a:r>
              <a:rPr lang="zh-CN" altLang="en-US" sz="4000" dirty="0">
                <a:effectLst>
                  <a:outerShdw blurRad="38100" dist="38100" dir="2700000" algn="tl">
                    <a:srgbClr val="C0C0C0"/>
                  </a:outerShdw>
                </a:effectLst>
                <a:ea typeface="宋体" pitchFamily="2" charset="-122"/>
                <a:cs typeface="Times New Roman" pitchFamily="18" charset="0"/>
              </a:rPr>
              <a:t>年期贷款的分期偿还时间表</a:t>
            </a:r>
            <a:endParaRPr lang="en-US" altLang="zh-CN" sz="4000" dirty="0">
              <a:effectLst>
                <a:outerShdw blurRad="38100" dist="38100" dir="2700000" algn="tl">
                  <a:srgbClr val="C0C0C0"/>
                </a:outerShdw>
              </a:effectLst>
              <a:ea typeface="宋体" pitchFamily="2" charset="-122"/>
              <a:cs typeface="Times New Roman" pitchFamily="18" charset="0"/>
            </a:endParaRPr>
          </a:p>
        </p:txBody>
      </p:sp>
      <p:graphicFrame>
        <p:nvGraphicFramePr>
          <p:cNvPr id="4" name="表格 3">
            <a:extLst>
              <a:ext uri="{FF2B5EF4-FFF2-40B4-BE49-F238E27FC236}">
                <a16:creationId xmlns:a16="http://schemas.microsoft.com/office/drawing/2014/main" id="{E8B76C31-5909-4987-8FE8-E1C139A88309}"/>
              </a:ext>
            </a:extLst>
          </p:cNvPr>
          <p:cNvGraphicFramePr>
            <a:graphicFrameLocks noGrp="1"/>
          </p:cNvGraphicFramePr>
          <p:nvPr/>
        </p:nvGraphicFramePr>
        <p:xfrm>
          <a:off x="900113" y="2205038"/>
          <a:ext cx="7343775" cy="2964090"/>
        </p:xfrm>
        <a:graphic>
          <a:graphicData uri="http://schemas.openxmlformats.org/drawingml/2006/table">
            <a:tbl>
              <a:tblPr/>
              <a:tblGrid>
                <a:gridCol w="681037">
                  <a:extLst>
                    <a:ext uri="{9D8B030D-6E8A-4147-A177-3AD203B41FA5}">
                      <a16:colId xmlns:a16="http://schemas.microsoft.com/office/drawing/2014/main" val="20000"/>
                    </a:ext>
                  </a:extLst>
                </a:gridCol>
                <a:gridCol w="1419225">
                  <a:extLst>
                    <a:ext uri="{9D8B030D-6E8A-4147-A177-3AD203B41FA5}">
                      <a16:colId xmlns:a16="http://schemas.microsoft.com/office/drawing/2014/main" val="20001"/>
                    </a:ext>
                  </a:extLst>
                </a:gridCol>
                <a:gridCol w="1193800">
                  <a:extLst>
                    <a:ext uri="{9D8B030D-6E8A-4147-A177-3AD203B41FA5}">
                      <a16:colId xmlns:a16="http://schemas.microsoft.com/office/drawing/2014/main" val="20002"/>
                    </a:ext>
                  </a:extLst>
                </a:gridCol>
                <a:gridCol w="1285875">
                  <a:extLst>
                    <a:ext uri="{9D8B030D-6E8A-4147-A177-3AD203B41FA5}">
                      <a16:colId xmlns:a16="http://schemas.microsoft.com/office/drawing/2014/main" val="20003"/>
                    </a:ext>
                  </a:extLst>
                </a:gridCol>
                <a:gridCol w="1382713">
                  <a:extLst>
                    <a:ext uri="{9D8B030D-6E8A-4147-A177-3AD203B41FA5}">
                      <a16:colId xmlns:a16="http://schemas.microsoft.com/office/drawing/2014/main" val="20004"/>
                    </a:ext>
                  </a:extLst>
                </a:gridCol>
                <a:gridCol w="1381125">
                  <a:extLst>
                    <a:ext uri="{9D8B030D-6E8A-4147-A177-3AD203B41FA5}">
                      <a16:colId xmlns:a16="http://schemas.microsoft.com/office/drawing/2014/main" val="20005"/>
                    </a:ext>
                  </a:extLst>
                </a:gridCol>
              </a:tblGrid>
              <a:tr h="737798">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年数</a:t>
                      </a:r>
                      <a:endParaRPr kumimoji="0" lang="zh-CN" altLang="en-US"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期初本金余额</a:t>
                      </a:r>
                      <a:endParaRPr kumimoji="0" lang="zh-CN" altLang="en-US"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每年还款额</a:t>
                      </a:r>
                      <a:endParaRPr kumimoji="0" lang="zh-CN" altLang="en-US" sz="2400" b="0" i="0" u="none" strike="noStrike" cap="none" normalizeH="0" baseline="0" dirty="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每年所还本金</a:t>
                      </a:r>
                      <a:endParaRPr kumimoji="0" lang="zh-CN" altLang="en-US" sz="2400" b="0" i="0" u="none" strike="noStrike" cap="none" normalizeH="0" baseline="0" dirty="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每年所还利息</a:t>
                      </a:r>
                      <a:endParaRPr kumimoji="0" lang="zh-CN" altLang="en-US" sz="2400" b="0" i="0" u="none" strike="noStrike" cap="none" normalizeH="0" baseline="0" dirty="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所欠本金余额</a:t>
                      </a:r>
                      <a:endParaRPr kumimoji="0" lang="zh-CN" altLang="en-US"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0"/>
                  </a:ext>
                </a:extLst>
              </a:tr>
              <a:tr h="372066">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1</a:t>
                      </a:r>
                      <a:endParaRPr kumimoji="0" lang="en-US" altLang="zh-CN"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100000</a:t>
                      </a:r>
                      <a:endParaRPr kumimoji="0" lang="en-US" altLang="zh-CN" sz="2400" b="0" i="0" u="none" strike="noStrike" cap="none" normalizeH="0" baseline="0" dirty="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39505</a:t>
                      </a:r>
                      <a:endParaRPr kumimoji="0" lang="en-US" altLang="zh-CN" sz="2400" b="0" i="0" u="none" strike="noStrike" cap="none" normalizeH="0" baseline="0" dirty="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30505</a:t>
                      </a:r>
                      <a:endParaRPr kumimoji="0" lang="en-US" altLang="zh-CN" sz="2400" b="0" i="0" u="none" strike="noStrike" cap="none" normalizeH="0" baseline="0" dirty="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9000</a:t>
                      </a:r>
                      <a:endParaRPr kumimoji="0" lang="en-US" altLang="zh-CN"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69495</a:t>
                      </a:r>
                      <a:endParaRPr kumimoji="0" lang="en-US" altLang="zh-CN"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1"/>
                  </a:ext>
                </a:extLst>
              </a:tr>
              <a:tr h="372066">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2</a:t>
                      </a:r>
                      <a:endParaRPr kumimoji="0" lang="en-US" altLang="zh-CN"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69495</a:t>
                      </a:r>
                      <a:endParaRPr kumimoji="0" lang="en-US" altLang="zh-CN"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39505</a:t>
                      </a:r>
                      <a:endParaRPr kumimoji="0" lang="en-US" altLang="zh-CN" sz="2400" b="0" i="0" u="none" strike="noStrike" cap="none" normalizeH="0" baseline="0" dirty="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33251</a:t>
                      </a:r>
                      <a:endParaRPr kumimoji="0" lang="en-US" altLang="zh-CN" sz="2400" b="0" i="0" u="none" strike="noStrike" cap="none" normalizeH="0" baseline="0" dirty="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6255</a:t>
                      </a:r>
                      <a:endParaRPr kumimoji="0" lang="en-US" altLang="zh-CN" sz="2400" b="0" i="0" u="none" strike="noStrike" cap="none" normalizeH="0" baseline="0" dirty="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36244</a:t>
                      </a:r>
                      <a:endParaRPr kumimoji="0" lang="en-US" altLang="zh-CN"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2"/>
                  </a:ext>
                </a:extLst>
              </a:tr>
              <a:tr h="372066">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3</a:t>
                      </a:r>
                      <a:endParaRPr kumimoji="0" lang="en-US" altLang="zh-CN"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36244</a:t>
                      </a:r>
                      <a:endParaRPr kumimoji="0" lang="en-US" altLang="zh-CN"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39505</a:t>
                      </a:r>
                      <a:endParaRPr kumimoji="0" lang="en-US" altLang="zh-CN"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36244</a:t>
                      </a:r>
                      <a:endParaRPr kumimoji="0" lang="en-US" altLang="zh-CN" sz="2400" b="0" i="0" u="none" strike="noStrike" cap="none" normalizeH="0" baseline="0" dirty="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3262</a:t>
                      </a:r>
                      <a:endParaRPr kumimoji="0" lang="en-US" altLang="zh-CN" sz="2400" b="0" i="0" u="none" strike="noStrike" cap="none" normalizeH="0" baseline="0" dirty="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0</a:t>
                      </a:r>
                      <a:endParaRPr kumimoji="0" lang="en-US" altLang="zh-CN"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372066">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总计</a:t>
                      </a:r>
                      <a:endParaRPr kumimoji="0" lang="zh-CN" altLang="en-US"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118516</a:t>
                      </a:r>
                      <a:endParaRPr kumimoji="0" lang="en-US" altLang="zh-CN"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100000</a:t>
                      </a:r>
                      <a:endParaRPr kumimoji="0" lang="en-US" altLang="zh-CN"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18516</a:t>
                      </a:r>
                      <a:endParaRPr kumimoji="0" lang="en-US" altLang="zh-CN"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4"/>
                  </a:ext>
                </a:extLst>
              </a:tr>
              <a:tr h="737798">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现金现值系数</a:t>
                      </a:r>
                      <a:endParaRPr kumimoji="0" lang="zh-CN" altLang="en-US"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rgbClr val="000000"/>
                          </a:solidFill>
                          <a:effectLst/>
                          <a:latin typeface="Times" panose="02020603050405020304" pitchFamily="18" charset="0"/>
                          <a:ea typeface="宋体" panose="02010600030101010101" pitchFamily="2" charset="-122"/>
                        </a:rPr>
                        <a:t>2.53 </a:t>
                      </a:r>
                      <a:endParaRPr kumimoji="0" lang="en-US" altLang="zh-CN"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4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400" b="0" i="0" u="none" strike="noStrike" cap="none" normalizeH="0" baseline="0" dirty="0">
                        <a:ln>
                          <a:noFill/>
                        </a:ln>
                        <a:solidFill>
                          <a:srgbClr val="000000"/>
                        </a:solidFill>
                        <a:effectLst/>
                        <a:latin typeface="等线" panose="02010600030101010101" pitchFamily="2" charset="-122"/>
                        <a:ea typeface="等线" panose="02010600030101010101" pitchFamily="2" charset="-122"/>
                      </a:endParaRPr>
                    </a:p>
                  </a:txBody>
                  <a:tcPr marL="6350" marR="6350" marT="633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5"/>
                  </a:ext>
                </a:extLst>
              </a:tr>
            </a:tbl>
          </a:graphicData>
        </a:graphic>
      </p:graphicFrame>
      <p:sp>
        <p:nvSpPr>
          <p:cNvPr id="2" name="文本框 1">
            <a:extLst>
              <a:ext uri="{FF2B5EF4-FFF2-40B4-BE49-F238E27FC236}">
                <a16:creationId xmlns:a16="http://schemas.microsoft.com/office/drawing/2014/main" id="{2EAD43CF-AAD2-EC34-2C09-135D2D7B0C4C}"/>
              </a:ext>
            </a:extLst>
          </p:cNvPr>
          <p:cNvSpPr txBox="1"/>
          <p:nvPr/>
        </p:nvSpPr>
        <p:spPr>
          <a:xfrm>
            <a:off x="900113" y="5517232"/>
            <a:ext cx="7200279" cy="461665"/>
          </a:xfrm>
          <a:prstGeom prst="rect">
            <a:avLst/>
          </a:prstGeom>
          <a:noFill/>
        </p:spPr>
        <p:txBody>
          <a:bodyPr wrap="square" rtlCol="0">
            <a:spAutoFit/>
          </a:bodyPr>
          <a:lstStyle/>
          <a:p>
            <a:r>
              <a:rPr lang="zh-CN" altLang="en-US" dirty="0">
                <a:latin typeface="宋体" panose="02010600030101010101" pitchFamily="2" charset="-122"/>
                <a:ea typeface="宋体" panose="02010600030101010101" pitchFamily="2" charset="-122"/>
              </a:rPr>
              <a:t>思考：怎样才能减少每年的还款额？</a:t>
            </a:r>
          </a:p>
        </p:txBody>
      </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5">
            <a:extLst>
              <a:ext uri="{FF2B5EF4-FFF2-40B4-BE49-F238E27FC236}">
                <a16:creationId xmlns:a16="http://schemas.microsoft.com/office/drawing/2014/main" id="{0DE94887-1042-467F-B1AC-309E143505C6}"/>
              </a:ext>
            </a:extLst>
          </p:cNvPr>
          <p:cNvSpPr>
            <a:spLocks noGrp="1" noChangeArrowheads="1"/>
          </p:cNvSpPr>
          <p:nvPr>
            <p:ph type="title"/>
          </p:nvPr>
        </p:nvSpPr>
        <p:spPr bwMode="auto">
          <a:xfrm>
            <a:off x="447675" y="4603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cs typeface="Times New Roman" panose="02020603050405020304" pitchFamily="18" charset="0"/>
              </a:rPr>
              <a:t>本金和利息的走势</a:t>
            </a:r>
            <a:endParaRPr lang="en-US" altLang="zh-CN" dirty="0">
              <a:ea typeface="宋体" panose="02010600030101010101" pitchFamily="2" charset="-122"/>
              <a:cs typeface="Times New Roman" panose="02020603050405020304" pitchFamily="18" charset="0"/>
            </a:endParaRPr>
          </a:p>
        </p:txBody>
      </p:sp>
      <p:pic>
        <p:nvPicPr>
          <p:cNvPr id="7" name="图片 6">
            <a:extLst>
              <a:ext uri="{FF2B5EF4-FFF2-40B4-BE49-F238E27FC236}">
                <a16:creationId xmlns:a16="http://schemas.microsoft.com/office/drawing/2014/main" id="{901EDB25-03E7-6EB8-B14A-91DF2A6367FE}"/>
              </a:ext>
            </a:extLst>
          </p:cNvPr>
          <p:cNvPicPr>
            <a:picLocks noChangeAspect="1"/>
          </p:cNvPicPr>
          <p:nvPr/>
        </p:nvPicPr>
        <p:blipFill>
          <a:blip r:embed="rId2"/>
          <a:stretch>
            <a:fillRect/>
          </a:stretch>
        </p:blipFill>
        <p:spPr>
          <a:xfrm>
            <a:off x="1217574" y="1568295"/>
            <a:ext cx="6708851" cy="4032448"/>
          </a:xfrm>
          <a:prstGeom prst="rect">
            <a:avLst/>
          </a:prstGeom>
        </p:spPr>
      </p:pic>
    </p:spTree>
  </p:cSld>
  <p:clrMapOvr>
    <a:masterClrMapping/>
  </p:clrMapOvr>
  <p:transition>
    <p:random/>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a:extLst>
              <a:ext uri="{FF2B5EF4-FFF2-40B4-BE49-F238E27FC236}">
                <a16:creationId xmlns:a16="http://schemas.microsoft.com/office/drawing/2014/main" id="{243155F1-A3A3-41EB-8F62-4C3BFDFA0F07}"/>
              </a:ext>
            </a:extLst>
          </p:cNvPr>
          <p:cNvSpPr>
            <a:spLocks noGrp="1" noChangeArrowheads="1"/>
          </p:cNvSpPr>
          <p:nvPr>
            <p:ph type="title"/>
          </p:nvPr>
        </p:nvSpPr>
        <p:spPr bwMode="auto">
          <a:xfrm>
            <a:off x="457200" y="3333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4000" dirty="0">
                <a:ea typeface="宋体" panose="02010600030101010101" pitchFamily="2" charset="-122"/>
                <a:cs typeface="Times New Roman" panose="02020603050405020304" pitchFamily="18" charset="0"/>
              </a:rPr>
              <a:t>等额本息与等额本金的比较</a:t>
            </a:r>
            <a:endParaRPr lang="en-US" altLang="zh-CN" sz="4000" dirty="0">
              <a:ea typeface="宋体" panose="02010600030101010101" pitchFamily="2" charset="-122"/>
              <a:cs typeface="Times New Roman" panose="02020603050405020304" pitchFamily="18" charset="0"/>
            </a:endParaRPr>
          </a:p>
        </p:txBody>
      </p:sp>
      <p:graphicFrame>
        <p:nvGraphicFramePr>
          <p:cNvPr id="4" name="内容占位符 3">
            <a:extLst>
              <a:ext uri="{FF2B5EF4-FFF2-40B4-BE49-F238E27FC236}">
                <a16:creationId xmlns:a16="http://schemas.microsoft.com/office/drawing/2014/main" id="{11C6E74E-3DBD-4A07-A5E0-F311B27CCB43}"/>
              </a:ext>
            </a:extLst>
          </p:cNvPr>
          <p:cNvGraphicFramePr>
            <a:graphicFrameLocks noGrp="1"/>
          </p:cNvGraphicFramePr>
          <p:nvPr>
            <p:ph idx="1"/>
            <p:extLst>
              <p:ext uri="{D42A27DB-BD31-4B8C-83A1-F6EECF244321}">
                <p14:modId xmlns:p14="http://schemas.microsoft.com/office/powerpoint/2010/main" val="423325987"/>
              </p:ext>
            </p:extLst>
          </p:nvPr>
        </p:nvGraphicFramePr>
        <p:xfrm>
          <a:off x="976313" y="980728"/>
          <a:ext cx="7191374" cy="5270500"/>
        </p:xfrm>
        <a:graphic>
          <a:graphicData uri="http://schemas.openxmlformats.org/drawingml/2006/table">
            <a:tbl>
              <a:tblPr/>
              <a:tblGrid>
                <a:gridCol w="667255">
                  <a:extLst>
                    <a:ext uri="{9D8B030D-6E8A-4147-A177-3AD203B41FA5}">
                      <a16:colId xmlns:a16="http://schemas.microsoft.com/office/drawing/2014/main" val="20000"/>
                    </a:ext>
                  </a:extLst>
                </a:gridCol>
                <a:gridCol w="1390717">
                  <a:extLst>
                    <a:ext uri="{9D8B030D-6E8A-4147-A177-3AD203B41FA5}">
                      <a16:colId xmlns:a16="http://schemas.microsoft.com/office/drawing/2014/main" val="20001"/>
                    </a:ext>
                  </a:extLst>
                </a:gridCol>
                <a:gridCol w="1167337">
                  <a:extLst>
                    <a:ext uri="{9D8B030D-6E8A-4147-A177-3AD203B41FA5}">
                      <a16:colId xmlns:a16="http://schemas.microsoft.com/office/drawing/2014/main" val="20002"/>
                    </a:ext>
                  </a:extLst>
                </a:gridCol>
                <a:gridCol w="1259572">
                  <a:extLst>
                    <a:ext uri="{9D8B030D-6E8A-4147-A177-3AD203B41FA5}">
                      <a16:colId xmlns:a16="http://schemas.microsoft.com/office/drawing/2014/main" val="20003"/>
                    </a:ext>
                  </a:extLst>
                </a:gridCol>
                <a:gridCol w="1353246">
                  <a:extLst>
                    <a:ext uri="{9D8B030D-6E8A-4147-A177-3AD203B41FA5}">
                      <a16:colId xmlns:a16="http://schemas.microsoft.com/office/drawing/2014/main" val="20004"/>
                    </a:ext>
                  </a:extLst>
                </a:gridCol>
                <a:gridCol w="1353247">
                  <a:extLst>
                    <a:ext uri="{9D8B030D-6E8A-4147-A177-3AD203B41FA5}">
                      <a16:colId xmlns:a16="http://schemas.microsoft.com/office/drawing/2014/main" val="20005"/>
                    </a:ext>
                  </a:extLst>
                </a:gridCol>
              </a:tblGrid>
              <a:tr h="264388">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等额本息</a:t>
                      </a: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523381">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年数</a:t>
                      </a: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期初本金余额</a:t>
                      </a: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每期还款额</a:t>
                      </a: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每期所还</a:t>
                      </a:r>
                      <a:endPar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endParaRPr>
                    </a:p>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本金</a:t>
                      </a: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每期所还</a:t>
                      </a:r>
                      <a:endPar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endParaRPr>
                    </a:p>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利息</a:t>
                      </a: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所欠本金</a:t>
                      </a:r>
                      <a:endPar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endParaRPr>
                    </a:p>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余额</a:t>
                      </a: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1"/>
                  </a:ext>
                </a:extLst>
              </a:tr>
              <a:tr h="264388">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1</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100000</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39505</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30505</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9000</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69495</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2"/>
                  </a:ext>
                </a:extLst>
              </a:tr>
              <a:tr h="264388">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2</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69495</a:t>
                      </a:r>
                      <a:endParaRPr kumimoji="0" lang="en-US"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39505</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33251</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6255</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36244</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3"/>
                  </a:ext>
                </a:extLst>
              </a:tr>
              <a:tr h="264388">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3</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36244</a:t>
                      </a:r>
                      <a:endParaRPr kumimoji="0" lang="en-US"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39505</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36244</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3262</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0</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4"/>
                  </a:ext>
                </a:extLst>
              </a:tr>
              <a:tr h="264388">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总计</a:t>
                      </a: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118516</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100000</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18516</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5"/>
                  </a:ext>
                </a:extLst>
              </a:tr>
              <a:tr h="523381">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现金现值系数</a:t>
                      </a: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2.53 </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6"/>
                  </a:ext>
                </a:extLst>
              </a:tr>
              <a:tr h="264388">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7"/>
                  </a:ext>
                </a:extLst>
              </a:tr>
              <a:tr h="264388">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等额本金</a:t>
                      </a: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8"/>
                  </a:ext>
                </a:extLst>
              </a:tr>
              <a:tr h="523381">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年数</a:t>
                      </a: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dirty="0">
                          <a:ln>
                            <a:noFill/>
                          </a:ln>
                          <a:solidFill>
                            <a:srgbClr val="000000"/>
                          </a:solidFill>
                          <a:effectLst/>
                          <a:latin typeface="Times" panose="02020603050405020304" pitchFamily="18" charset="0"/>
                          <a:ea typeface="宋体" panose="02010600030101010101" pitchFamily="2" charset="-122"/>
                        </a:rPr>
                        <a:t>期初本金余额</a:t>
                      </a:r>
                      <a:endParaRPr kumimoji="0" lang="zh-CN" altLang="en-US"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每期还款额</a:t>
                      </a: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每期所还本金</a:t>
                      </a: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每期所还利息</a:t>
                      </a: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所欠本金余额</a:t>
                      </a: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9"/>
                  </a:ext>
                </a:extLst>
              </a:tr>
              <a:tr h="264388">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1</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100000</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42333</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33333</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9000</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66667</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10"/>
                  </a:ext>
                </a:extLst>
              </a:tr>
              <a:tr h="264388">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2</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66667</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39333</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33333</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6000</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33333</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11"/>
                  </a:ext>
                </a:extLst>
              </a:tr>
              <a:tr h="264388">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3</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33333</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36333</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33333</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3000</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0</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12"/>
                  </a:ext>
                </a:extLst>
              </a:tr>
              <a:tr h="264388">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总计</a:t>
                      </a: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118000</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100000</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panose="02020603050405020304" pitchFamily="18" charset="0"/>
                          <a:ea typeface="宋体" panose="02010600030101010101" pitchFamily="2" charset="-122"/>
                        </a:rPr>
                        <a:t>18000</a:t>
                      </a:r>
                      <a:endParaRPr kumimoji="0" lang="en-US" altLang="zh-CN" sz="2000" b="0" i="0" u="none" strike="noStrike" cap="none" normalizeH="0" baseline="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lvl1pPr defTabSz="912813">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defTabSz="912813">
                        <a:spcBef>
                          <a:spcPct val="20000"/>
                        </a:spcBef>
                        <a:buClr>
                          <a:schemeClr val="tx1"/>
                        </a:buClr>
                        <a:buSzPct val="100000"/>
                        <a:defRPr sz="2400">
                          <a:solidFill>
                            <a:schemeClr val="tx1"/>
                          </a:solidFill>
                          <a:latin typeface="Times" panose="02020603050405020304" pitchFamily="18" charset="0"/>
                        </a:defRPr>
                      </a:lvl2pPr>
                      <a:lvl3pPr marL="1143000" indent="-228600" defTabSz="912813">
                        <a:spcBef>
                          <a:spcPct val="20000"/>
                        </a:spcBef>
                        <a:buClr>
                          <a:schemeClr val="accent2"/>
                        </a:buClr>
                        <a:buSzPct val="65000"/>
                        <a:defRPr sz="2000">
                          <a:solidFill>
                            <a:schemeClr val="tx1"/>
                          </a:solidFill>
                          <a:latin typeface="Times" panose="02020603050405020304" pitchFamily="18" charset="0"/>
                        </a:defRPr>
                      </a:lvl3pPr>
                      <a:lvl4pPr marL="1600200" indent="-228600" defTabSz="912813">
                        <a:spcBef>
                          <a:spcPct val="20000"/>
                        </a:spcBef>
                        <a:buClr>
                          <a:schemeClr val="tx1"/>
                        </a:buClr>
                        <a:buSzPct val="100000"/>
                        <a:defRPr>
                          <a:solidFill>
                            <a:schemeClr val="tx1"/>
                          </a:solidFill>
                          <a:latin typeface="Times" panose="02020603050405020304" pitchFamily="18" charset="0"/>
                        </a:defRPr>
                      </a:lvl4pPr>
                      <a:lvl5pPr marL="2057400" indent="-228600" defTabSz="912813">
                        <a:spcBef>
                          <a:spcPct val="20000"/>
                        </a:spcBef>
                        <a:buClr>
                          <a:schemeClr val="accent2"/>
                        </a:buClr>
                        <a:buSzPct val="100000"/>
                        <a:defRPr>
                          <a:solidFill>
                            <a:schemeClr val="tx1"/>
                          </a:solidFill>
                          <a:latin typeface="Times" panose="02020603050405020304" pitchFamily="18" charset="0"/>
                        </a:defRPr>
                      </a:lvl5pPr>
                      <a:lvl6pPr marL="25146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defTabSz="912813"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2813" rtl="0" eaLnBrk="1" fontAlgn="ctr" latinLnBrk="0" hangingPunct="1">
                        <a:lnSpc>
                          <a:spcPct val="100000"/>
                        </a:lnSpc>
                        <a:spcBef>
                          <a:spcPct val="0"/>
                        </a:spcBef>
                        <a:spcAft>
                          <a:spcPct val="0"/>
                        </a:spcAft>
                        <a:buClrTx/>
                        <a:buSzTx/>
                        <a:buFontTx/>
                        <a:buNone/>
                        <a:tabLst/>
                      </a:pPr>
                      <a:endParaRPr kumimoji="0" lang="zh-CN" altLang="en-US"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endParaRPr>
                    </a:p>
                  </a:txBody>
                  <a:tcPr marL="6350" marR="6350" marT="635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13"/>
                  </a:ext>
                </a:extLst>
              </a:tr>
            </a:tbl>
          </a:graphicData>
        </a:graphic>
      </p:graphicFrame>
      <p:sp>
        <p:nvSpPr>
          <p:cNvPr id="2" name="文本框 1">
            <a:extLst>
              <a:ext uri="{FF2B5EF4-FFF2-40B4-BE49-F238E27FC236}">
                <a16:creationId xmlns:a16="http://schemas.microsoft.com/office/drawing/2014/main" id="{69042FB3-CCF4-7C77-BB63-6D3118B5A31D}"/>
              </a:ext>
            </a:extLst>
          </p:cNvPr>
          <p:cNvSpPr txBox="1"/>
          <p:nvPr/>
        </p:nvSpPr>
        <p:spPr>
          <a:xfrm>
            <a:off x="976313" y="6293792"/>
            <a:ext cx="6548015" cy="400110"/>
          </a:xfrm>
          <a:prstGeom prst="rect">
            <a:avLst/>
          </a:prstGeom>
          <a:solidFill>
            <a:schemeClr val="accent2"/>
          </a:solidFill>
        </p:spPr>
        <p:txBody>
          <a:bodyPr wrap="square" rtlCol="0">
            <a:spAutoFit/>
          </a:bodyPr>
          <a:lstStyle/>
          <a:p>
            <a:r>
              <a:rPr lang="zh-CN" altLang="en-US" sz="2000" dirty="0">
                <a:latin typeface="宋体" panose="02010600030101010101" pitchFamily="2" charset="-122"/>
                <a:ea typeface="宋体" panose="02010600030101010101" pitchFamily="2" charset="-122"/>
              </a:rPr>
              <a:t>思考：等额本金还款比等额本息还款更合算吗？</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B85D3B-7346-BE93-CCFB-951044BDC4E2}"/>
              </a:ext>
            </a:extLst>
          </p:cNvPr>
          <p:cNvSpPr>
            <a:spLocks noGrp="1"/>
          </p:cNvSpPr>
          <p:nvPr>
            <p:ph type="title"/>
          </p:nvPr>
        </p:nvSpPr>
        <p:spPr>
          <a:xfrm>
            <a:off x="457200" y="332656"/>
            <a:ext cx="8229600" cy="796950"/>
          </a:xfrm>
        </p:spPr>
        <p:txBody>
          <a:bodyPr/>
          <a:lstStyle/>
          <a:p>
            <a:r>
              <a:rPr lang="zh-CN" altLang="en-US" dirty="0">
                <a:latin typeface="宋体" panose="02010600030101010101" pitchFamily="2" charset="-122"/>
                <a:ea typeface="宋体" panose="02010600030101010101" pitchFamily="2" charset="-122"/>
              </a:rPr>
              <a:t>课堂及时练习</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E545250A-C07C-1446-CA0A-76144F88B39A}"/>
                  </a:ext>
                </a:extLst>
              </p:cNvPr>
              <p:cNvSpPr>
                <a:spLocks noGrp="1"/>
              </p:cNvSpPr>
              <p:nvPr>
                <p:ph idx="1"/>
              </p:nvPr>
            </p:nvSpPr>
            <p:spPr>
              <a:xfrm>
                <a:off x="685800" y="1114274"/>
                <a:ext cx="7772400" cy="5411070"/>
              </a:xfrm>
            </p:spPr>
            <p:txBody>
              <a:bodyPr/>
              <a:lstStyle/>
              <a:p>
                <a:r>
                  <a:rPr lang="zh-CN" altLang="en-US" sz="2000" dirty="0">
                    <a:latin typeface="宋体" panose="02010600030101010101" pitchFamily="2" charset="-122"/>
                    <a:ea typeface="宋体" panose="02010600030101010101" pitchFamily="2" charset="-122"/>
                  </a:rPr>
                  <a:t>假设你打算购买</a:t>
                </a:r>
                <a:r>
                  <a:rPr lang="en-US" altLang="zh-CN" sz="2000" dirty="0">
                    <a:latin typeface="宋体" panose="02010600030101010101" pitchFamily="2" charset="-122"/>
                    <a:ea typeface="宋体" panose="02010600030101010101" pitchFamily="2" charset="-122"/>
                  </a:rPr>
                  <a:t>90</a:t>
                </a:r>
                <a:r>
                  <a:rPr lang="zh-CN" altLang="en-US" sz="2000" dirty="0">
                    <a:latin typeface="宋体" panose="02010600030101010101" pitchFamily="2" charset="-122"/>
                    <a:ea typeface="宋体" panose="02010600030101010101" pitchFamily="2" charset="-122"/>
                  </a:rPr>
                  <a:t>平米的家用住房，每平米价格为</a:t>
                </a:r>
                <a:r>
                  <a:rPr lang="en-US" altLang="zh-CN" sz="2000" dirty="0">
                    <a:latin typeface="宋体" panose="02010600030101010101" pitchFamily="2" charset="-122"/>
                    <a:ea typeface="宋体" panose="02010600030101010101" pitchFamily="2" charset="-122"/>
                  </a:rPr>
                  <a:t>16500</a:t>
                </a:r>
                <a:r>
                  <a:rPr lang="zh-CN" altLang="en-US" sz="2000" dirty="0">
                    <a:latin typeface="宋体" panose="02010600030101010101" pitchFamily="2" charset="-122"/>
                    <a:ea typeface="宋体" panose="02010600030101010101" pitchFamily="2" charset="-122"/>
                  </a:rPr>
                  <a:t>元。首付款比例为</a:t>
                </a:r>
                <a:r>
                  <a:rPr lang="en-US" altLang="zh-CN" sz="2000" dirty="0">
                    <a:latin typeface="宋体" panose="02010600030101010101" pitchFamily="2" charset="-122"/>
                    <a:ea typeface="宋体" panose="02010600030101010101" pitchFamily="2" charset="-122"/>
                  </a:rPr>
                  <a:t>30%</a:t>
                </a:r>
                <a:r>
                  <a:rPr lang="zh-CN" altLang="en-US" sz="2000" dirty="0">
                    <a:latin typeface="宋体" panose="02010600030101010101" pitchFamily="2" charset="-122"/>
                    <a:ea typeface="宋体" panose="02010600030101010101" pitchFamily="2" charset="-122"/>
                  </a:rPr>
                  <a:t>，其余向银行贷款，贷款期限</a:t>
                </a:r>
                <a:r>
                  <a:rPr lang="en-US" altLang="zh-CN" sz="2000" dirty="0">
                    <a:latin typeface="宋体" panose="02010600030101010101" pitchFamily="2" charset="-122"/>
                    <a:ea typeface="宋体" panose="02010600030101010101" pitchFamily="2" charset="-122"/>
                  </a:rPr>
                  <a:t>20</a:t>
                </a:r>
                <a:r>
                  <a:rPr lang="zh-CN" altLang="en-US" sz="2000" dirty="0">
                    <a:latin typeface="宋体" panose="02010600030101010101" pitchFamily="2" charset="-122"/>
                    <a:ea typeface="宋体" panose="02010600030101010101" pitchFamily="2" charset="-122"/>
                  </a:rPr>
                  <a:t>年，等额本息偿还。银行利率为</a:t>
                </a:r>
                <a:r>
                  <a:rPr lang="en-US" altLang="zh-CN" sz="2000" dirty="0">
                    <a:latin typeface="宋体" panose="02010600030101010101" pitchFamily="2" charset="-122"/>
                    <a:ea typeface="宋体" panose="02010600030101010101" pitchFamily="2" charset="-122"/>
                  </a:rPr>
                  <a:t>4.5%</a:t>
                </a:r>
                <a:r>
                  <a:rPr lang="zh-CN" altLang="en-US" sz="2000" dirty="0">
                    <a:latin typeface="宋体" panose="02010600030101010101" pitchFamily="2" charset="-122"/>
                    <a:ea typeface="宋体" panose="02010600030101010101" pitchFamily="2" charset="-122"/>
                  </a:rPr>
                  <a:t>。计算：</a:t>
                </a:r>
                <a:endParaRPr lang="en-US" altLang="zh-CN" sz="2000" dirty="0">
                  <a:latin typeface="宋体" panose="02010600030101010101" pitchFamily="2" charset="-122"/>
                  <a:ea typeface="宋体" panose="02010600030101010101" pitchFamily="2" charset="-122"/>
                </a:endParaRPr>
              </a:p>
              <a:p>
                <a:pPr lvl="1"/>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）如果每年还款，则每年的偿付金额是多少？</a:t>
                </a:r>
                <a:endParaRPr lang="en-US" altLang="zh-CN" sz="1800" dirty="0">
                  <a:latin typeface="宋体" panose="02010600030101010101" pitchFamily="2" charset="-122"/>
                  <a:ea typeface="宋体" panose="02010600030101010101" pitchFamily="2" charset="-122"/>
                </a:endParaRPr>
              </a:p>
              <a:p>
                <a:pPr lvl="1"/>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）如果每月偿还，则每月的偿还金额是多少？</a:t>
                </a:r>
                <a:endParaRPr lang="en-US" altLang="zh-CN" sz="1800" dirty="0">
                  <a:latin typeface="宋体" panose="02010600030101010101" pitchFamily="2" charset="-122"/>
                  <a:ea typeface="宋体" panose="02010600030101010101" pitchFamily="2" charset="-122"/>
                </a:endParaRPr>
              </a:p>
              <a:p>
                <a:pPr lvl="1"/>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12</a:t>
                </a:r>
                <a:r>
                  <a:rPr lang="zh-CN" altLang="en-US" sz="1800" dirty="0">
                    <a:latin typeface="宋体" panose="02010600030101010101" pitchFamily="2" charset="-122"/>
                    <a:ea typeface="宋体" panose="02010600030101010101" pitchFamily="2" charset="-122"/>
                  </a:rPr>
                  <a:t>月后，利率下调为</a:t>
                </a:r>
                <a:r>
                  <a:rPr lang="en-US" altLang="zh-CN" sz="1800" dirty="0">
                    <a:latin typeface="宋体" panose="02010600030101010101" pitchFamily="2" charset="-122"/>
                    <a:ea typeface="宋体" panose="02010600030101010101" pitchFamily="2" charset="-122"/>
                  </a:rPr>
                  <a:t>3%</a:t>
                </a:r>
                <a:r>
                  <a:rPr lang="zh-CN" altLang="en-US" sz="1800" dirty="0">
                    <a:latin typeface="宋体" panose="02010600030101010101" pitchFamily="2" charset="-122"/>
                    <a:ea typeface="宋体" panose="02010600030101010101" pitchFamily="2" charset="-122"/>
                  </a:rPr>
                  <a:t>时的每月偿还金额；</a:t>
                </a:r>
                <a:endParaRPr lang="en-US" altLang="zh-CN" sz="1800" dirty="0">
                  <a:latin typeface="宋体" panose="02010600030101010101" pitchFamily="2" charset="-122"/>
                  <a:ea typeface="宋体" panose="02010600030101010101" pitchFamily="2" charset="-122"/>
                </a:endParaRPr>
              </a:p>
              <a:p>
                <a:pPr lvl="1"/>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4</a:t>
                </a:r>
                <a:r>
                  <a:rPr lang="zh-CN" altLang="en-US" sz="1800" dirty="0">
                    <a:latin typeface="宋体" panose="02010600030101010101" pitchFamily="2" charset="-122"/>
                    <a:ea typeface="宋体" panose="02010600030101010101" pitchFamily="2" charset="-122"/>
                  </a:rPr>
                  <a:t>）制作上述各题的还款时间表。</a:t>
                </a:r>
                <a:endParaRPr lang="en-US" altLang="zh-CN" sz="1800" dirty="0">
                  <a:latin typeface="宋体" panose="02010600030101010101" pitchFamily="2" charset="-122"/>
                  <a:ea typeface="宋体" panose="02010600030101010101" pitchFamily="2" charset="-122"/>
                </a:endParaRPr>
              </a:p>
              <a:p>
                <a:r>
                  <a:rPr lang="zh-CN" altLang="en-US" sz="2000" dirty="0">
                    <a:latin typeface="宋体" panose="02010600030101010101" pitchFamily="2" charset="-122"/>
                    <a:ea typeface="宋体" panose="02010600030101010101" pitchFamily="2" charset="-122"/>
                  </a:rPr>
                  <a:t>答：</a:t>
                </a:r>
                <a:r>
                  <a:rPr lang="en-US" altLang="zh-CN" sz="2000" dirty="0">
                    <a:latin typeface="宋体" panose="02010600030101010101" pitchFamily="2" charset="-122"/>
                    <a:ea typeface="宋体" panose="02010600030101010101" pitchFamily="2" charset="-122"/>
                  </a:rPr>
                  <a:t> </a:t>
                </a:r>
              </a:p>
              <a:p>
                <a:pPr lvl="1"/>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a:t>
                </a:r>
                <a:r>
                  <a:rPr lang="zh-CN" altLang="en-US" sz="1800" dirty="0">
                    <a:latin typeface="宋体" panose="02010600030101010101" pitchFamily="2" charset="-122"/>
                    <a:ea typeface="宋体" panose="02010600030101010101" pitchFamily="2" charset="-122"/>
                  </a:rPr>
                  <a:t>）每年</a:t>
                </a:r>
                <a:r>
                  <a:rPr lang="en-US" altLang="zh-CN" sz="1800" dirty="0">
                    <a:latin typeface="宋体" panose="02010600030101010101" pitchFamily="2" charset="-122"/>
                    <a:ea typeface="宋体" panose="02010600030101010101" pitchFamily="2" charset="-122"/>
                  </a:rPr>
                  <a:t>PMT=</a:t>
                </a:r>
                <a14:m>
                  <m:oMath xmlns:m="http://schemas.openxmlformats.org/officeDocument/2006/math">
                    <m:r>
                      <a:rPr lang="en-US" altLang="zh-CN" sz="1400" i="1">
                        <a:latin typeface="Cambria Math" panose="02040503050406030204" pitchFamily="18" charset="0"/>
                      </a:rPr>
                      <m:t>16500∗90∗0.7∗</m:t>
                    </m:r>
                    <m:f>
                      <m:fPr>
                        <m:ctrlPr>
                          <a:rPr lang="en-US" altLang="zh-CN" sz="1400" i="1">
                            <a:latin typeface="Cambria Math" panose="02040503050406030204" pitchFamily="18" charset="0"/>
                          </a:rPr>
                        </m:ctrlPr>
                      </m:fPr>
                      <m:num>
                        <m:r>
                          <a:rPr lang="en-US" altLang="zh-CN" sz="1400" i="1">
                            <a:latin typeface="Cambria Math" panose="02040503050406030204" pitchFamily="18" charset="0"/>
                          </a:rPr>
                          <m:t>4.5%</m:t>
                        </m:r>
                      </m:num>
                      <m:den>
                        <m:sSup>
                          <m:sSupPr>
                            <m:ctrlPr>
                              <a:rPr lang="en-US" altLang="zh-CN" sz="1400" i="1">
                                <a:latin typeface="Cambria Math" panose="02040503050406030204" pitchFamily="18" charset="0"/>
                              </a:rPr>
                            </m:ctrlPr>
                          </m:sSupPr>
                          <m:e>
                            <m:r>
                              <a:rPr lang="en-US" altLang="zh-CN" sz="1400" i="1">
                                <a:latin typeface="Cambria Math" panose="02040503050406030204" pitchFamily="18" charset="0"/>
                              </a:rPr>
                              <m:t>1−</m:t>
                            </m:r>
                            <m:d>
                              <m:dPr>
                                <m:ctrlPr>
                                  <a:rPr lang="en-US" altLang="zh-CN" sz="1400" i="1">
                                    <a:latin typeface="Cambria Math" panose="02040503050406030204" pitchFamily="18" charset="0"/>
                                  </a:rPr>
                                </m:ctrlPr>
                              </m:dPr>
                              <m:e>
                                <m:r>
                                  <a:rPr lang="en-US" altLang="zh-CN" sz="1400" i="1">
                                    <a:latin typeface="Cambria Math" panose="02040503050406030204" pitchFamily="18" charset="0"/>
                                  </a:rPr>
                                  <m:t>1+4.5%/12</m:t>
                                </m:r>
                              </m:e>
                            </m:d>
                          </m:e>
                          <m:sup>
                            <m:r>
                              <a:rPr lang="en-US" altLang="zh-CN" sz="1400" i="1">
                                <a:latin typeface="Cambria Math" panose="02040503050406030204" pitchFamily="18" charset="0"/>
                              </a:rPr>
                              <m:t>−20</m:t>
                            </m:r>
                          </m:sup>
                        </m:sSup>
                      </m:den>
                    </m:f>
                    <m:r>
                      <a:rPr lang="en-US" altLang="zh-CN" sz="1400" i="1">
                        <a:latin typeface="Cambria Math" panose="02040503050406030204" pitchFamily="18" charset="0"/>
                      </a:rPr>
                      <m:t>=</m:t>
                    </m:r>
                    <m:r>
                      <m:rPr>
                        <m:nor/>
                      </m:rPr>
                      <a:rPr lang="en-US" altLang="zh-CN" sz="1800">
                        <a:latin typeface="宋体" panose="02010600030101010101" pitchFamily="2" charset="-122"/>
                        <a:ea typeface="宋体" panose="02010600030101010101" pitchFamily="2" charset="-122"/>
                      </a:rPr>
                      <m:t>79912.75</m:t>
                    </m:r>
                  </m:oMath>
                </a14:m>
                <a:r>
                  <a:rPr lang="zh-CN" altLang="en-US" sz="1800" dirty="0">
                    <a:latin typeface="宋体" panose="02010600030101010101" pitchFamily="2" charset="-122"/>
                    <a:ea typeface="宋体" panose="02010600030101010101" pitchFamily="2" charset="-122"/>
                  </a:rPr>
                  <a:t>元，尝试用</a:t>
                </a:r>
                <a:r>
                  <a:rPr lang="en-US" altLang="zh-CN" sz="1800" dirty="0">
                    <a:latin typeface="宋体" panose="02010600030101010101" pitchFamily="2" charset="-122"/>
                    <a:ea typeface="宋体" panose="02010600030101010101" pitchFamily="2" charset="-122"/>
                  </a:rPr>
                  <a:t>Excel</a:t>
                </a:r>
                <a:r>
                  <a:rPr lang="zh-CN" altLang="en-US" sz="1800" dirty="0">
                    <a:latin typeface="宋体" panose="02010600030101010101" pitchFamily="2" charset="-122"/>
                    <a:ea typeface="宋体" panose="02010600030101010101" pitchFamily="2" charset="-122"/>
                  </a:rPr>
                  <a:t>函数</a:t>
                </a:r>
                <a:r>
                  <a:rPr lang="en-US" altLang="zh-CN" sz="1800" dirty="0">
                    <a:latin typeface="宋体" panose="02010600030101010101" pitchFamily="2" charset="-122"/>
                    <a:ea typeface="宋体" panose="02010600030101010101" pitchFamily="2" charset="-122"/>
                  </a:rPr>
                  <a:t>=PMT(4.5%,12,16500*90*0.7)</a:t>
                </a:r>
                <a:endParaRPr lang="zh-CN" altLang="en-US" sz="1800" dirty="0">
                  <a:latin typeface="宋体" panose="02010600030101010101" pitchFamily="2" charset="-122"/>
                  <a:ea typeface="宋体" panose="02010600030101010101" pitchFamily="2" charset="-122"/>
                </a:endParaRPr>
              </a:p>
              <a:p>
                <a:pPr lvl="1"/>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2</a:t>
                </a:r>
                <a:r>
                  <a:rPr lang="zh-CN" altLang="en-US" sz="1800" dirty="0">
                    <a:latin typeface="宋体" panose="02010600030101010101" pitchFamily="2" charset="-122"/>
                    <a:ea typeface="宋体" panose="02010600030101010101" pitchFamily="2" charset="-122"/>
                  </a:rPr>
                  <a:t>）每月</a:t>
                </a:r>
                <a:r>
                  <a:rPr lang="en-US" altLang="zh-CN" sz="1800" dirty="0">
                    <a:latin typeface="宋体" panose="02010600030101010101" pitchFamily="2" charset="-122"/>
                    <a:ea typeface="宋体" panose="02010600030101010101" pitchFamily="2" charset="-122"/>
                  </a:rPr>
                  <a:t>PMT=</a:t>
                </a:r>
                <a14:m>
                  <m:oMath xmlns:m="http://schemas.openxmlformats.org/officeDocument/2006/math">
                    <m:r>
                      <a:rPr lang="en-US" altLang="zh-CN" sz="1400" b="0" i="1" smtClean="0">
                        <a:latin typeface="Cambria Math" panose="02040503050406030204" pitchFamily="18" charset="0"/>
                      </a:rPr>
                      <m:t>16500∗90∗0.7∗</m:t>
                    </m:r>
                    <m:f>
                      <m:fPr>
                        <m:ctrlPr>
                          <a:rPr lang="en-US" altLang="zh-CN" sz="1400" b="0" i="1" smtClean="0">
                            <a:latin typeface="Cambria Math" panose="02040503050406030204" pitchFamily="18" charset="0"/>
                          </a:rPr>
                        </m:ctrlPr>
                      </m:fPr>
                      <m:num>
                        <m:r>
                          <a:rPr lang="en-US" altLang="zh-CN" sz="1400" b="0" i="1" smtClean="0">
                            <a:latin typeface="Cambria Math" panose="02040503050406030204" pitchFamily="18" charset="0"/>
                          </a:rPr>
                          <m:t>4.5%/12</m:t>
                        </m:r>
                      </m:num>
                      <m:den>
                        <m:sSup>
                          <m:sSupPr>
                            <m:ctrlPr>
                              <a:rPr lang="en-US" altLang="zh-CN" sz="1400" b="0" i="1" smtClean="0">
                                <a:latin typeface="Cambria Math" panose="02040503050406030204" pitchFamily="18" charset="0"/>
                              </a:rPr>
                            </m:ctrlPr>
                          </m:sSupPr>
                          <m:e>
                            <m:r>
                              <a:rPr lang="en-US" altLang="zh-CN" sz="1400" b="0" i="1" smtClean="0">
                                <a:latin typeface="Cambria Math" panose="02040503050406030204" pitchFamily="18" charset="0"/>
                              </a:rPr>
                              <m:t>1−</m:t>
                            </m:r>
                            <m:d>
                              <m:dPr>
                                <m:ctrlPr>
                                  <a:rPr lang="en-US" altLang="zh-CN" sz="1400" b="0" i="1" smtClean="0">
                                    <a:latin typeface="Cambria Math" panose="02040503050406030204" pitchFamily="18" charset="0"/>
                                  </a:rPr>
                                </m:ctrlPr>
                              </m:dPr>
                              <m:e>
                                <m:r>
                                  <a:rPr lang="en-US" altLang="zh-CN" sz="1400" b="0" i="1" smtClean="0">
                                    <a:latin typeface="Cambria Math" panose="02040503050406030204" pitchFamily="18" charset="0"/>
                                  </a:rPr>
                                  <m:t>1+4.5%/12</m:t>
                                </m:r>
                              </m:e>
                            </m:d>
                          </m:e>
                          <m:sup>
                            <m:r>
                              <a:rPr lang="en-US" altLang="zh-CN" sz="1400" b="0" i="1" smtClean="0">
                                <a:latin typeface="Cambria Math" panose="02040503050406030204" pitchFamily="18" charset="0"/>
                              </a:rPr>
                              <m:t>−20</m:t>
                            </m:r>
                            <m:r>
                              <a:rPr lang="zh-CN" altLang="en-US" sz="1400" i="1">
                                <a:latin typeface="Cambria Math" panose="02040503050406030204" pitchFamily="18" charset="0"/>
                              </a:rPr>
                              <m:t>∗</m:t>
                            </m:r>
                            <m:r>
                              <a:rPr lang="en-US" altLang="zh-CN" sz="1400" b="0" i="1" smtClean="0">
                                <a:latin typeface="Cambria Math" panose="02040503050406030204" pitchFamily="18" charset="0"/>
                              </a:rPr>
                              <m:t>12</m:t>
                            </m:r>
                          </m:sup>
                        </m:sSup>
                      </m:den>
                    </m:f>
                    <m:r>
                      <a:rPr lang="en-US" altLang="zh-CN" sz="1400" b="0" i="1" smtClean="0">
                        <a:latin typeface="Cambria Math" panose="02040503050406030204" pitchFamily="18" charset="0"/>
                      </a:rPr>
                      <m:t>=</m:t>
                    </m:r>
                    <m:r>
                      <m:rPr>
                        <m:nor/>
                      </m:rPr>
                      <a:rPr lang="en-US" altLang="zh-CN" sz="1800">
                        <a:latin typeface="宋体" panose="02010600030101010101" pitchFamily="2" charset="-122"/>
                        <a:ea typeface="宋体" panose="02010600030101010101" pitchFamily="2" charset="-122"/>
                      </a:rPr>
                      <m:t>6576.39</m:t>
                    </m:r>
                  </m:oMath>
                </a14:m>
                <a:r>
                  <a:rPr lang="zh-CN" altLang="en-US" sz="1800" dirty="0">
                    <a:latin typeface="宋体" panose="02010600030101010101" pitchFamily="2" charset="-122"/>
                    <a:ea typeface="宋体" panose="02010600030101010101" pitchFamily="2" charset="-122"/>
                  </a:rPr>
                  <a:t>元，尝试用</a:t>
                </a:r>
                <a:r>
                  <a:rPr lang="en-US" altLang="zh-CN" sz="1800" dirty="0">
                    <a:latin typeface="宋体" panose="02010600030101010101" pitchFamily="2" charset="-122"/>
                    <a:ea typeface="宋体" panose="02010600030101010101" pitchFamily="2" charset="-122"/>
                  </a:rPr>
                  <a:t>Excel</a:t>
                </a:r>
                <a:r>
                  <a:rPr lang="zh-CN" altLang="en-US" sz="1800" dirty="0">
                    <a:latin typeface="宋体" panose="02010600030101010101" pitchFamily="2" charset="-122"/>
                    <a:ea typeface="宋体" panose="02010600030101010101" pitchFamily="2" charset="-122"/>
                  </a:rPr>
                  <a:t>函数</a:t>
                </a:r>
                <a:r>
                  <a:rPr lang="en-US" altLang="zh-CN" sz="1800" dirty="0">
                    <a:latin typeface="宋体" panose="02010600030101010101" pitchFamily="2" charset="-122"/>
                    <a:ea typeface="宋体" panose="02010600030101010101" pitchFamily="2" charset="-122"/>
                  </a:rPr>
                  <a:t>=PMT(4.5%/12,12*20,16500*90*0.7)</a:t>
                </a:r>
              </a:p>
              <a:p>
                <a:pPr lvl="1"/>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3</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 12</a:t>
                </a:r>
                <a:r>
                  <a:rPr lang="zh-CN" altLang="en-US" sz="1800" dirty="0">
                    <a:latin typeface="宋体" panose="02010600030101010101" pitchFamily="2" charset="-122"/>
                    <a:ea typeface="宋体" panose="02010600030101010101" pitchFamily="2" charset="-122"/>
                  </a:rPr>
                  <a:t>月后，待偿还的本金</a:t>
                </a:r>
                <a:r>
                  <a:rPr lang="en-US" altLang="zh-CN" sz="1800" dirty="0">
                    <a:latin typeface="宋体" panose="02010600030101010101" pitchFamily="2" charset="-122"/>
                    <a:ea typeface="宋体" panose="02010600030101010101" pitchFamily="2" charset="-122"/>
                  </a:rPr>
                  <a:t>=1006689.59</a:t>
                </a:r>
                <a:r>
                  <a:rPr lang="zh-CN" altLang="en-US" sz="1800" dirty="0">
                    <a:latin typeface="宋体" panose="02010600030101010101" pitchFamily="2" charset="-122"/>
                    <a:ea typeface="宋体" panose="02010600030101010101" pitchFamily="2" charset="-122"/>
                  </a:rPr>
                  <a:t>元，每月</a:t>
                </a:r>
                <a:r>
                  <a:rPr lang="en-US" altLang="zh-CN" sz="1800" dirty="0">
                    <a:latin typeface="宋体" panose="02010600030101010101" pitchFamily="2" charset="-122"/>
                    <a:ea typeface="宋体" panose="02010600030101010101" pitchFamily="2" charset="-122"/>
                  </a:rPr>
                  <a:t>PMT=</a:t>
                </a:r>
                <a14:m>
                  <m:oMath xmlns:m="http://schemas.openxmlformats.org/officeDocument/2006/math">
                    <m:r>
                      <a:rPr lang="en-US" altLang="zh-CN" sz="1600" i="1">
                        <a:latin typeface="Cambria Math" panose="02040503050406030204" pitchFamily="18" charset="0"/>
                      </a:rPr>
                      <m:t>1006689.59∗</m:t>
                    </m:r>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3</m:t>
                        </m:r>
                        <m:r>
                          <a:rPr lang="en-US" altLang="zh-CN" sz="1600" i="1">
                            <a:latin typeface="Cambria Math" panose="02040503050406030204" pitchFamily="18" charset="0"/>
                          </a:rPr>
                          <m:t>%</m:t>
                        </m:r>
                        <m:r>
                          <a:rPr lang="en-US" altLang="zh-CN" sz="1600" b="0" i="1" smtClean="0">
                            <a:latin typeface="Cambria Math" panose="02040503050406030204" pitchFamily="18" charset="0"/>
                          </a:rPr>
                          <m:t>/12</m:t>
                        </m:r>
                      </m:num>
                      <m:den>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1−</m:t>
                            </m:r>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b="0" i="1" smtClean="0">
                                    <a:latin typeface="Cambria Math" panose="02040503050406030204" pitchFamily="18" charset="0"/>
                                  </a:rPr>
                                  <m:t>3</m:t>
                                </m:r>
                                <m:r>
                                  <a:rPr lang="en-US" altLang="zh-CN" sz="1600" i="1">
                                    <a:latin typeface="Cambria Math" panose="02040503050406030204" pitchFamily="18" charset="0"/>
                                  </a:rPr>
                                  <m:t>%/12</m:t>
                                </m:r>
                              </m:e>
                            </m:d>
                          </m:e>
                          <m:sup>
                            <m:r>
                              <a:rPr lang="en-US" altLang="zh-CN" sz="1600" i="1">
                                <a:latin typeface="Cambria Math" panose="02040503050406030204" pitchFamily="18" charset="0"/>
                              </a:rPr>
                              <m:t>−</m:t>
                            </m:r>
                            <m:r>
                              <a:rPr lang="en-US" altLang="zh-CN" sz="1600" b="0" i="1" smtClean="0">
                                <a:latin typeface="Cambria Math" panose="02040503050406030204" pitchFamily="18" charset="0"/>
                              </a:rPr>
                              <m:t>19</m:t>
                            </m:r>
                            <m:r>
                              <a:rPr lang="zh-CN" altLang="en-US" sz="1600" i="1">
                                <a:latin typeface="Cambria Math" panose="02040503050406030204" pitchFamily="18" charset="0"/>
                              </a:rPr>
                              <m:t>∗</m:t>
                            </m:r>
                            <m:r>
                              <a:rPr lang="en-US" altLang="zh-CN" sz="1600" i="1">
                                <a:latin typeface="Cambria Math" panose="02040503050406030204" pitchFamily="18" charset="0"/>
                              </a:rPr>
                              <m:t>12</m:t>
                            </m:r>
                          </m:sup>
                        </m:sSup>
                      </m:den>
                    </m:f>
                    <m:r>
                      <a:rPr lang="en-US" altLang="zh-CN" sz="1600" i="1">
                        <a:latin typeface="Cambria Math" panose="02040503050406030204" pitchFamily="18" charset="0"/>
                      </a:rPr>
                      <m:t>=</m:t>
                    </m:r>
                    <m:r>
                      <m:rPr>
                        <m:nor/>
                      </m:rPr>
                      <a:rPr lang="en-US" altLang="zh-CN" sz="2000" b="0" i="0" smtClean="0">
                        <a:latin typeface="宋体" panose="02010600030101010101" pitchFamily="2" charset="-122"/>
                        <a:ea typeface="宋体" panose="02010600030101010101" pitchFamily="2" charset="-122"/>
                      </a:rPr>
                      <m:t>4106.92</m:t>
                    </m:r>
                  </m:oMath>
                </a14:m>
                <a:endParaRPr lang="en-US" altLang="zh-CN" sz="1800" dirty="0">
                  <a:latin typeface="宋体" panose="02010600030101010101" pitchFamily="2" charset="-122"/>
                  <a:ea typeface="宋体" panose="02010600030101010101" pitchFamily="2" charset="-122"/>
                </a:endParaRPr>
              </a:p>
              <a:p>
                <a:pPr lvl="1"/>
                <a:endParaRPr lang="zh-CN" altLang="en-US" sz="1800"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E545250A-C07C-1446-CA0A-76144F88B39A}"/>
                  </a:ext>
                </a:extLst>
              </p:cNvPr>
              <p:cNvSpPr>
                <a:spLocks noGrp="1" noRot="1" noChangeAspect="1" noMove="1" noResize="1" noEditPoints="1" noAdjustHandles="1" noChangeArrowheads="1" noChangeShapeType="1" noTextEdit="1"/>
              </p:cNvSpPr>
              <p:nvPr>
                <p:ph idx="1"/>
              </p:nvPr>
            </p:nvSpPr>
            <p:spPr>
              <a:xfrm>
                <a:off x="685800" y="1114274"/>
                <a:ext cx="7772400" cy="5411070"/>
              </a:xfrm>
              <a:blipFill>
                <a:blip r:embed="rId2"/>
                <a:stretch>
                  <a:fillRect l="-392" t="-676" r="-784"/>
                </a:stretch>
              </a:blipFill>
            </p:spPr>
            <p:txBody>
              <a:bodyPr/>
              <a:lstStyle/>
              <a:p>
                <a:r>
                  <a:rPr lang="zh-CN" altLang="en-US">
                    <a:noFill/>
                  </a:rPr>
                  <a:t> </a:t>
                </a:r>
              </a:p>
            </p:txBody>
          </p:sp>
        </mc:Fallback>
      </mc:AlternateContent>
      <mc:AlternateContent xmlns:mc="http://schemas.openxmlformats.org/markup-compatibility/2006">
        <mc:Choice xmlns:p14="http://schemas.microsoft.com/office/powerpoint/2010/main" Requires="p14">
          <p:contentPart p14:bwMode="auto" r:id="rId3">
            <p14:nvContentPartPr>
              <p14:cNvPr id="4" name="墨迹 3">
                <a:extLst>
                  <a:ext uri="{FF2B5EF4-FFF2-40B4-BE49-F238E27FC236}">
                    <a16:creationId xmlns:a16="http://schemas.microsoft.com/office/drawing/2014/main" id="{6343BBF2-86EC-15DF-8F13-5156B29AC639}"/>
                  </a:ext>
                </a:extLst>
              </p14:cNvPr>
              <p14:cNvContentPartPr/>
              <p14:nvPr/>
            </p14:nvContentPartPr>
            <p14:xfrm>
              <a:off x="2306215" y="1420973"/>
              <a:ext cx="2398680" cy="2869200"/>
            </p14:xfrm>
          </p:contentPart>
        </mc:Choice>
        <mc:Fallback>
          <p:pic>
            <p:nvPicPr>
              <p:cNvPr id="4" name="墨迹 3">
                <a:extLst>
                  <a:ext uri="{FF2B5EF4-FFF2-40B4-BE49-F238E27FC236}">
                    <a16:creationId xmlns:a16="http://schemas.microsoft.com/office/drawing/2014/main" id="{6343BBF2-86EC-15DF-8F13-5156B29AC639}"/>
                  </a:ext>
                </a:extLst>
              </p:cNvPr>
              <p:cNvPicPr/>
              <p:nvPr/>
            </p:nvPicPr>
            <p:blipFill>
              <a:blip r:embed="rId4"/>
              <a:stretch>
                <a:fillRect/>
              </a:stretch>
            </p:blipFill>
            <p:spPr>
              <a:xfrm>
                <a:off x="2216215" y="1240973"/>
                <a:ext cx="2578320" cy="3228840"/>
              </a:xfrm>
              <a:prstGeom prst="rect">
                <a:avLst/>
              </a:prstGeom>
            </p:spPr>
          </p:pic>
        </mc:Fallback>
      </mc:AlternateContent>
    </p:spTree>
    <p:extLst>
      <p:ext uri="{BB962C8B-B14F-4D97-AF65-F5344CB8AC3E}">
        <p14:creationId xmlns:p14="http://schemas.microsoft.com/office/powerpoint/2010/main" val="1939741551"/>
      </p:ext>
    </p:extLst>
  </p:cSld>
  <p:clrMapOvr>
    <a:masterClrMapping/>
  </p:clrMapOvr>
  <p:transition>
    <p:rand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6" name="Rectangle 8">
            <a:extLst>
              <a:ext uri="{FF2B5EF4-FFF2-40B4-BE49-F238E27FC236}">
                <a16:creationId xmlns:a16="http://schemas.microsoft.com/office/drawing/2014/main" id="{A7AB1ABC-4520-4C37-9F27-C5AFC3AC215C}"/>
              </a:ext>
            </a:extLst>
          </p:cNvPr>
          <p:cNvSpPr>
            <a:spLocks noGrp="1" noChangeArrowheads="1"/>
          </p:cNvSpPr>
          <p:nvPr>
            <p:ph type="title"/>
          </p:nvPr>
        </p:nvSpPr>
        <p:spPr bwMode="auto">
          <a:xfrm>
            <a:off x="468313" y="762000"/>
            <a:ext cx="8064500" cy="838200"/>
          </a:xfrm>
          <a:ln>
            <a:miter lim="800000"/>
            <a:headEnd/>
            <a:tailEnd/>
          </a:ln>
        </p:spPr>
        <p:txBody>
          <a:bodyPr vert="horz" wrap="square" lIns="92075" tIns="46039" rIns="92075" bIns="46039"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导入案例</a:t>
            </a:r>
            <a:r>
              <a:rPr lang="en-US" altLang="zh-CN" sz="4000" dirty="0">
                <a:effectLst>
                  <a:outerShdw blurRad="38100" dist="38100" dir="2700000" algn="tl">
                    <a:srgbClr val="C0C0C0"/>
                  </a:outerShdw>
                </a:effectLst>
                <a:ea typeface="宋体" pitchFamily="2" charset="-122"/>
              </a:rPr>
              <a:t>2</a:t>
            </a:r>
          </a:p>
        </p:txBody>
      </p:sp>
      <p:sp>
        <p:nvSpPr>
          <p:cNvPr id="12291" name="Rectangle 9">
            <a:extLst>
              <a:ext uri="{FF2B5EF4-FFF2-40B4-BE49-F238E27FC236}">
                <a16:creationId xmlns:a16="http://schemas.microsoft.com/office/drawing/2014/main" id="{1947E09C-8ED5-465F-9667-C55DA6869886}"/>
              </a:ext>
            </a:extLst>
          </p:cNvPr>
          <p:cNvSpPr>
            <a:spLocks noChangeArrowheads="1"/>
          </p:cNvSpPr>
          <p:nvPr/>
        </p:nvSpPr>
        <p:spPr bwMode="auto">
          <a:xfrm>
            <a:off x="683381" y="1844824"/>
            <a:ext cx="7993075" cy="375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9" rIns="92075" bIns="46039"/>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just">
              <a:spcBef>
                <a:spcPct val="40000"/>
              </a:spcBef>
            </a:pPr>
            <a:r>
              <a:rPr lang="zh-CN" altLang="en-US" sz="2800" dirty="0">
                <a:latin typeface="Times New Roman" panose="02020603050405020304" pitchFamily="18" charset="0"/>
                <a:ea typeface="宋体" panose="02010600030101010101" pitchFamily="2" charset="-122"/>
              </a:rPr>
              <a:t>假设你获得了</a:t>
            </a:r>
            <a:r>
              <a:rPr lang="en-US" altLang="zh-CN" sz="2800" dirty="0">
                <a:latin typeface="Times New Roman" panose="02020603050405020304" pitchFamily="18" charset="0"/>
                <a:ea typeface="宋体" panose="02010600030101010101" pitchFamily="2" charset="-122"/>
              </a:rPr>
              <a:t>100</a:t>
            </a:r>
            <a:r>
              <a:rPr lang="zh-CN" altLang="en-US" sz="2800" dirty="0">
                <a:latin typeface="Times New Roman" panose="02020603050405020304" pitchFamily="18" charset="0"/>
                <a:ea typeface="宋体" panose="02010600030101010101" pitchFamily="2" charset="-122"/>
              </a:rPr>
              <a:t>万元的奖金。你可以选择马上领，也可以选择在年底领。如果年底领，金额是</a:t>
            </a:r>
            <a:r>
              <a:rPr lang="en-US" altLang="zh-CN" sz="2800" dirty="0">
                <a:latin typeface="Times New Roman" panose="02020603050405020304" pitchFamily="18" charset="0"/>
                <a:ea typeface="宋体" panose="02010600030101010101" pitchFamily="2" charset="-122"/>
              </a:rPr>
              <a:t>110</a:t>
            </a:r>
            <a:r>
              <a:rPr lang="zh-CN" altLang="en-US" sz="2800" dirty="0">
                <a:latin typeface="Times New Roman" panose="02020603050405020304" pitchFamily="18" charset="0"/>
                <a:ea typeface="宋体" panose="02010600030101010101" pitchFamily="2" charset="-122"/>
              </a:rPr>
              <a:t>万元。假设市场提供的最高利率为</a:t>
            </a:r>
            <a:r>
              <a:rPr lang="en-US" altLang="zh-CN" sz="2800" dirty="0">
                <a:latin typeface="Times New Roman" panose="02020603050405020304" pitchFamily="18" charset="0"/>
                <a:ea typeface="宋体" panose="02010600030101010101" pitchFamily="2" charset="-122"/>
              </a:rPr>
              <a:t>5%</a:t>
            </a:r>
            <a:r>
              <a:rPr lang="zh-CN" altLang="en-US" sz="2800" dirty="0">
                <a:latin typeface="Times New Roman" panose="02020603050405020304" pitchFamily="18" charset="0"/>
                <a:ea typeface="宋体" panose="02010600030101010101" pitchFamily="2" charset="-122"/>
              </a:rPr>
              <a:t>。</a:t>
            </a:r>
            <a:endParaRPr lang="en-US" altLang="zh-CN" sz="2800" dirty="0">
              <a:latin typeface="Times New Roman" panose="02020603050405020304" pitchFamily="18" charset="0"/>
              <a:ea typeface="宋体" panose="02010600030101010101" pitchFamily="2" charset="-122"/>
            </a:endParaRPr>
          </a:p>
          <a:p>
            <a:pPr algn="just">
              <a:spcBef>
                <a:spcPct val="40000"/>
              </a:spcBef>
            </a:pPr>
            <a:r>
              <a:rPr lang="zh-CN" altLang="en-US" sz="2800" dirty="0">
                <a:latin typeface="Times New Roman" panose="02020603050405020304" pitchFamily="18" charset="0"/>
                <a:ea typeface="宋体" panose="02010600030101010101" pitchFamily="2" charset="-122"/>
              </a:rPr>
              <a:t>问题：你选择哪个方案？</a:t>
            </a:r>
            <a:endParaRPr lang="en-US" altLang="zh-CN" sz="2400" dirty="0">
              <a:latin typeface="Times New Roman" panose="02020603050405020304" pitchFamily="18"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0" end="0"/>
                                            </p:txEl>
                                          </p:spTgt>
                                        </p:tgtEl>
                                        <p:attrNameLst>
                                          <p:attrName>style.visibility</p:attrName>
                                        </p:attrNameLst>
                                      </p:cBhvr>
                                      <p:to>
                                        <p:strVal val="visible"/>
                                      </p:to>
                                    </p:set>
                                    <p:anim calcmode="lin" valueType="num">
                                      <p:cBhvr additive="base">
                                        <p:cTn id="7" dur="500" fill="hold"/>
                                        <p:tgtEl>
                                          <p:spTgt spid="122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2291">
                                            <p:txEl>
                                              <p:pRg st="1" end="1"/>
                                            </p:txEl>
                                          </p:spTgt>
                                        </p:tgtEl>
                                        <p:attrNameLst>
                                          <p:attrName>style.visibility</p:attrName>
                                        </p:attrNameLst>
                                      </p:cBhvr>
                                      <p:to>
                                        <p:strVal val="visible"/>
                                      </p:to>
                                    </p:set>
                                    <p:anim calcmode="lin" valueType="num">
                                      <p:cBhvr additive="base">
                                        <p:cTn id="13" dur="500" fill="hold"/>
                                        <p:tgtEl>
                                          <p:spTgt spid="122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229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88A7F2-2E45-64C6-CBD0-41B98B3AB5C1}"/>
              </a:ext>
            </a:extLst>
          </p:cNvPr>
          <p:cNvSpPr>
            <a:spLocks noGrp="1"/>
          </p:cNvSpPr>
          <p:nvPr>
            <p:ph type="title"/>
          </p:nvPr>
        </p:nvSpPr>
        <p:spPr>
          <a:xfrm>
            <a:off x="457200" y="548680"/>
            <a:ext cx="8229600" cy="868958"/>
          </a:xfrm>
        </p:spPr>
        <p:txBody>
          <a:bodyPr/>
          <a:lstStyle/>
          <a:p>
            <a:r>
              <a:rPr lang="zh-CN" altLang="en-US" sz="4000" dirty="0"/>
              <a:t>第（</a:t>
            </a:r>
            <a:r>
              <a:rPr lang="en-US" altLang="zh-CN" sz="4000" dirty="0"/>
              <a:t>2</a:t>
            </a:r>
            <a:r>
              <a:rPr lang="zh-CN" altLang="en-US" sz="4000" dirty="0"/>
              <a:t>）题的还款表，单位：元</a:t>
            </a:r>
          </a:p>
        </p:txBody>
      </p:sp>
      <p:graphicFrame>
        <p:nvGraphicFramePr>
          <p:cNvPr id="10" name="内容占位符 9">
            <a:extLst>
              <a:ext uri="{FF2B5EF4-FFF2-40B4-BE49-F238E27FC236}">
                <a16:creationId xmlns:a16="http://schemas.microsoft.com/office/drawing/2014/main" id="{1CFDE8CE-61BF-C020-41DC-7EF8B5990BD0}"/>
              </a:ext>
            </a:extLst>
          </p:cNvPr>
          <p:cNvGraphicFramePr>
            <a:graphicFrameLocks noGrp="1"/>
          </p:cNvGraphicFramePr>
          <p:nvPr>
            <p:ph idx="1"/>
            <p:extLst>
              <p:ext uri="{D42A27DB-BD31-4B8C-83A1-F6EECF244321}">
                <p14:modId xmlns:p14="http://schemas.microsoft.com/office/powerpoint/2010/main" val="449282747"/>
              </p:ext>
            </p:extLst>
          </p:nvPr>
        </p:nvGraphicFramePr>
        <p:xfrm>
          <a:off x="539552" y="1417638"/>
          <a:ext cx="7704856" cy="5035693"/>
        </p:xfrm>
        <a:graphic>
          <a:graphicData uri="http://schemas.openxmlformats.org/drawingml/2006/table">
            <a:tbl>
              <a:tblPr>
                <a:tableStyleId>{5C22544A-7EE6-4342-B048-85BDC9FD1C3A}</a:tableStyleId>
              </a:tblPr>
              <a:tblGrid>
                <a:gridCol w="783827">
                  <a:extLst>
                    <a:ext uri="{9D8B030D-6E8A-4147-A177-3AD203B41FA5}">
                      <a16:colId xmlns:a16="http://schemas.microsoft.com/office/drawing/2014/main" val="447087385"/>
                    </a:ext>
                  </a:extLst>
                </a:gridCol>
                <a:gridCol w="1384206">
                  <a:extLst>
                    <a:ext uri="{9D8B030D-6E8A-4147-A177-3AD203B41FA5}">
                      <a16:colId xmlns:a16="http://schemas.microsoft.com/office/drawing/2014/main" val="1132887315"/>
                    </a:ext>
                  </a:extLst>
                </a:gridCol>
                <a:gridCol w="1134048">
                  <a:extLst>
                    <a:ext uri="{9D8B030D-6E8A-4147-A177-3AD203B41FA5}">
                      <a16:colId xmlns:a16="http://schemas.microsoft.com/office/drawing/2014/main" val="2528696884"/>
                    </a:ext>
                  </a:extLst>
                </a:gridCol>
                <a:gridCol w="1300820">
                  <a:extLst>
                    <a:ext uri="{9D8B030D-6E8A-4147-A177-3AD203B41FA5}">
                      <a16:colId xmlns:a16="http://schemas.microsoft.com/office/drawing/2014/main" val="1763815526"/>
                    </a:ext>
                  </a:extLst>
                </a:gridCol>
                <a:gridCol w="1434237">
                  <a:extLst>
                    <a:ext uri="{9D8B030D-6E8A-4147-A177-3AD203B41FA5}">
                      <a16:colId xmlns:a16="http://schemas.microsoft.com/office/drawing/2014/main" val="1217422443"/>
                    </a:ext>
                  </a:extLst>
                </a:gridCol>
                <a:gridCol w="1667718">
                  <a:extLst>
                    <a:ext uri="{9D8B030D-6E8A-4147-A177-3AD203B41FA5}">
                      <a16:colId xmlns:a16="http://schemas.microsoft.com/office/drawing/2014/main" val="3535428089"/>
                    </a:ext>
                  </a:extLst>
                </a:gridCol>
              </a:tblGrid>
              <a:tr h="387361">
                <a:tc>
                  <a:txBody>
                    <a:bodyPr/>
                    <a:lstStyle/>
                    <a:p>
                      <a:pPr algn="ctr" fontAlgn="ctr"/>
                      <a:r>
                        <a:rPr lang="zh-CN" altLang="en-US" sz="1800" u="none" strike="noStrike">
                          <a:effectLst/>
                        </a:rPr>
                        <a:t>第几月</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初始本金</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还款额</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所还利息</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所还本金</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800" u="none" strike="noStrike">
                          <a:effectLst/>
                        </a:rPr>
                        <a:t>剩余本金</a:t>
                      </a:r>
                      <a:endParaRPr lang="zh-CN" altLang="en-US"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882699764"/>
                  </a:ext>
                </a:extLst>
              </a:tr>
              <a:tr h="387361">
                <a:tc>
                  <a:txBody>
                    <a:bodyPr/>
                    <a:lstStyle/>
                    <a:p>
                      <a:pPr algn="ctr" fontAlgn="ctr"/>
                      <a:r>
                        <a:rPr lang="en-US" altLang="zh-CN" sz="1800" u="none" strike="noStrike">
                          <a:effectLst/>
                        </a:rPr>
                        <a:t>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1039500.00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6576.39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3898.13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2678.27</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1036821.74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194425050"/>
                  </a:ext>
                </a:extLst>
              </a:tr>
              <a:tr h="387361">
                <a:tc>
                  <a:txBody>
                    <a:bodyPr/>
                    <a:lstStyle/>
                    <a:p>
                      <a:pPr algn="ctr" fontAlgn="ctr"/>
                      <a:r>
                        <a:rPr lang="en-US" altLang="zh-CN" sz="1800" u="none" strike="noStrike">
                          <a:effectLst/>
                        </a:rPr>
                        <a:t>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1036821.74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6576.39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3888.08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2688.31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1034133.43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703217504"/>
                  </a:ext>
                </a:extLst>
              </a:tr>
              <a:tr h="387361">
                <a:tc>
                  <a:txBody>
                    <a:bodyPr/>
                    <a:lstStyle/>
                    <a:p>
                      <a:pPr algn="ctr" fontAlgn="ctr"/>
                      <a:r>
                        <a:rPr lang="en-US" altLang="zh-CN" sz="1800" u="none" strike="noStrike">
                          <a:effectLst/>
                        </a:rPr>
                        <a:t>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1034133.43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6576.39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3878.00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2698.39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1031435.04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297075002"/>
                  </a:ext>
                </a:extLst>
              </a:tr>
              <a:tr h="387361">
                <a:tc>
                  <a:txBody>
                    <a:bodyPr/>
                    <a:lstStyle/>
                    <a:p>
                      <a:pPr algn="ctr" fontAlgn="ctr"/>
                      <a:r>
                        <a:rPr lang="en-US" altLang="zh-CN" sz="1800" u="none" strike="noStrike">
                          <a:effectLst/>
                        </a:rPr>
                        <a:t>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1031435.04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6576.39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3867.88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2708.51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1028726.53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151386974"/>
                  </a:ext>
                </a:extLst>
              </a:tr>
              <a:tr h="387361">
                <a:tc>
                  <a:txBody>
                    <a:bodyPr/>
                    <a:lstStyle/>
                    <a:p>
                      <a:pPr algn="ctr" fontAlgn="ctr"/>
                      <a:r>
                        <a:rPr lang="en-US" altLang="zh-CN" sz="1800" u="none" strike="noStrike">
                          <a:effectLst/>
                        </a:rPr>
                        <a:t>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1028726.53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6576.39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3857.72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2718.67</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1026007.86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160091832"/>
                  </a:ext>
                </a:extLst>
              </a:tr>
              <a:tr h="387361">
                <a:tc>
                  <a:txBody>
                    <a:bodyPr/>
                    <a:lstStyle/>
                    <a:p>
                      <a:pPr algn="ctr" fontAlgn="ctr"/>
                      <a:r>
                        <a:rPr lang="en-US" altLang="zh-CN" sz="1800" u="none" strike="noStrike">
                          <a:effectLst/>
                        </a:rPr>
                        <a:t>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1026007.86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6576.39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3847.53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2728.86</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1023279.00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768522501"/>
                  </a:ext>
                </a:extLst>
              </a:tr>
              <a:tr h="387361">
                <a:tc>
                  <a:txBody>
                    <a:bodyPr/>
                    <a:lstStyle/>
                    <a:p>
                      <a:pPr algn="ctr" fontAlgn="ctr"/>
                      <a:r>
                        <a:rPr lang="en-US" altLang="zh-CN" sz="1800" u="none" strike="noStrike">
                          <a:effectLst/>
                        </a:rPr>
                        <a:t>7</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1023279.00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6576.39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3837.30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2739.09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1020539.91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899291040"/>
                  </a:ext>
                </a:extLst>
              </a:tr>
              <a:tr h="387361">
                <a:tc>
                  <a:txBody>
                    <a:bodyPr/>
                    <a:lstStyle/>
                    <a:p>
                      <a:pPr algn="ctr" fontAlgn="ctr"/>
                      <a:r>
                        <a:rPr lang="en-US" altLang="zh-CN" sz="1800" u="none" strike="noStrike">
                          <a:effectLst/>
                        </a:rPr>
                        <a:t>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1020539.91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6576.39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3827.02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2749.37</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1017790.54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711557026"/>
                  </a:ext>
                </a:extLst>
              </a:tr>
              <a:tr h="387361">
                <a:tc>
                  <a:txBody>
                    <a:bodyPr/>
                    <a:lstStyle/>
                    <a:p>
                      <a:pPr algn="ctr" fontAlgn="ctr"/>
                      <a:r>
                        <a:rPr lang="en-US" altLang="zh-CN" sz="1800" u="none" strike="noStrike">
                          <a:effectLst/>
                        </a:rPr>
                        <a:t>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1017790.54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6576.39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3816.71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2759.68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1015030.87</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567003311"/>
                  </a:ext>
                </a:extLst>
              </a:tr>
              <a:tr h="387361">
                <a:tc>
                  <a:txBody>
                    <a:bodyPr/>
                    <a:lstStyle/>
                    <a:p>
                      <a:pPr algn="ctr" fontAlgn="ctr"/>
                      <a:r>
                        <a:rPr lang="en-US" altLang="zh-CN" sz="1800" u="none" strike="noStrike">
                          <a:effectLst/>
                        </a:rPr>
                        <a:t>10</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1015030.87</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6576.39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3806.37</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2770.02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1012260.84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130503271"/>
                  </a:ext>
                </a:extLst>
              </a:tr>
              <a:tr h="387361">
                <a:tc>
                  <a:txBody>
                    <a:bodyPr/>
                    <a:lstStyle/>
                    <a:p>
                      <a:pPr algn="ctr" fontAlgn="ctr"/>
                      <a:r>
                        <a:rPr lang="en-US" altLang="zh-CN" sz="1800" u="none" strike="noStrike">
                          <a:effectLst/>
                        </a:rPr>
                        <a:t>11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1012260.84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6576.39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3795.98</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2780.41</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1009480.43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866143517"/>
                  </a:ext>
                </a:extLst>
              </a:tr>
              <a:tr h="387361">
                <a:tc>
                  <a:txBody>
                    <a:bodyPr/>
                    <a:lstStyle/>
                    <a:p>
                      <a:pPr algn="ctr" fontAlgn="ctr"/>
                      <a:r>
                        <a:rPr lang="en-US" altLang="zh-CN" sz="1800" u="none" strike="noStrike">
                          <a:effectLst/>
                        </a:rPr>
                        <a:t>12</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1009480.43</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6576.39</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3785.55</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a:effectLst/>
                        </a:rPr>
                        <a:t>2790.84</a:t>
                      </a:r>
                      <a:endParaRPr lang="en-US" altLang="zh-CN" sz="18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800" u="none" strike="noStrike" dirty="0">
                          <a:effectLst/>
                        </a:rPr>
                        <a:t>1006689.59</a:t>
                      </a:r>
                      <a:endParaRPr lang="en-US" altLang="zh-CN" sz="18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576523017"/>
                  </a:ext>
                </a:extLst>
              </a:tr>
            </a:tbl>
          </a:graphicData>
        </a:graphic>
      </p:graphicFrame>
    </p:spTree>
    <p:extLst>
      <p:ext uri="{BB962C8B-B14F-4D97-AF65-F5344CB8AC3E}">
        <p14:creationId xmlns:p14="http://schemas.microsoft.com/office/powerpoint/2010/main" val="1098260417"/>
      </p:ext>
    </p:extLst>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BC6584-A9FE-FA6E-AF76-F4E8B67463D2}"/>
              </a:ext>
            </a:extLst>
          </p:cNvPr>
          <p:cNvSpPr>
            <a:spLocks noGrp="1"/>
          </p:cNvSpPr>
          <p:nvPr>
            <p:ph type="title"/>
          </p:nvPr>
        </p:nvSpPr>
        <p:spPr/>
        <p:txBody>
          <a:bodyPr/>
          <a:lstStyle/>
          <a:p>
            <a:r>
              <a:rPr lang="zh-CN" altLang="en-US" sz="4400" dirty="0"/>
              <a:t>第（</a:t>
            </a:r>
            <a:r>
              <a:rPr lang="en-US" altLang="zh-CN" sz="4400" dirty="0"/>
              <a:t>3</a:t>
            </a:r>
            <a:r>
              <a:rPr lang="zh-CN" altLang="en-US" sz="4400" dirty="0"/>
              <a:t>）题的还款表，单位：元</a:t>
            </a:r>
            <a:endParaRPr lang="zh-CN" altLang="en-US" dirty="0"/>
          </a:p>
        </p:txBody>
      </p:sp>
      <p:graphicFrame>
        <p:nvGraphicFramePr>
          <p:cNvPr id="7" name="内容占位符 6">
            <a:extLst>
              <a:ext uri="{FF2B5EF4-FFF2-40B4-BE49-F238E27FC236}">
                <a16:creationId xmlns:a16="http://schemas.microsoft.com/office/drawing/2014/main" id="{BF94D04D-2B7F-EDD0-29F9-7D0EB7D77E94}"/>
              </a:ext>
            </a:extLst>
          </p:cNvPr>
          <p:cNvGraphicFramePr>
            <a:graphicFrameLocks noGrp="1"/>
          </p:cNvGraphicFramePr>
          <p:nvPr>
            <p:ph idx="1"/>
            <p:extLst>
              <p:ext uri="{D42A27DB-BD31-4B8C-83A1-F6EECF244321}">
                <p14:modId xmlns:p14="http://schemas.microsoft.com/office/powerpoint/2010/main" val="1212095336"/>
              </p:ext>
            </p:extLst>
          </p:nvPr>
        </p:nvGraphicFramePr>
        <p:xfrm>
          <a:off x="251520" y="1052736"/>
          <a:ext cx="8302261" cy="5328600"/>
        </p:xfrm>
        <a:graphic>
          <a:graphicData uri="http://schemas.openxmlformats.org/drawingml/2006/table">
            <a:tbl>
              <a:tblPr>
                <a:tableStyleId>{5C22544A-7EE6-4342-B048-85BDC9FD1C3A}</a:tableStyleId>
              </a:tblPr>
              <a:tblGrid>
                <a:gridCol w="1423773">
                  <a:extLst>
                    <a:ext uri="{9D8B030D-6E8A-4147-A177-3AD203B41FA5}">
                      <a16:colId xmlns:a16="http://schemas.microsoft.com/office/drawing/2014/main" val="1673523063"/>
                    </a:ext>
                  </a:extLst>
                </a:gridCol>
                <a:gridCol w="1090943">
                  <a:extLst>
                    <a:ext uri="{9D8B030D-6E8A-4147-A177-3AD203B41FA5}">
                      <a16:colId xmlns:a16="http://schemas.microsoft.com/office/drawing/2014/main" val="2257011092"/>
                    </a:ext>
                  </a:extLst>
                </a:gridCol>
                <a:gridCol w="1423773">
                  <a:extLst>
                    <a:ext uri="{9D8B030D-6E8A-4147-A177-3AD203B41FA5}">
                      <a16:colId xmlns:a16="http://schemas.microsoft.com/office/drawing/2014/main" val="1010680194"/>
                    </a:ext>
                  </a:extLst>
                </a:gridCol>
                <a:gridCol w="961509">
                  <a:extLst>
                    <a:ext uri="{9D8B030D-6E8A-4147-A177-3AD203B41FA5}">
                      <a16:colId xmlns:a16="http://schemas.microsoft.com/office/drawing/2014/main" val="860290528"/>
                    </a:ext>
                  </a:extLst>
                </a:gridCol>
                <a:gridCol w="961509">
                  <a:extLst>
                    <a:ext uri="{9D8B030D-6E8A-4147-A177-3AD203B41FA5}">
                      <a16:colId xmlns:a16="http://schemas.microsoft.com/office/drawing/2014/main" val="3222887107"/>
                    </a:ext>
                  </a:extLst>
                </a:gridCol>
                <a:gridCol w="961509">
                  <a:extLst>
                    <a:ext uri="{9D8B030D-6E8A-4147-A177-3AD203B41FA5}">
                      <a16:colId xmlns:a16="http://schemas.microsoft.com/office/drawing/2014/main" val="3131171963"/>
                    </a:ext>
                  </a:extLst>
                </a:gridCol>
                <a:gridCol w="1479245">
                  <a:extLst>
                    <a:ext uri="{9D8B030D-6E8A-4147-A177-3AD203B41FA5}">
                      <a16:colId xmlns:a16="http://schemas.microsoft.com/office/drawing/2014/main" val="3723668483"/>
                    </a:ext>
                  </a:extLst>
                </a:gridCol>
              </a:tblGrid>
              <a:tr h="355240">
                <a:tc>
                  <a:txBody>
                    <a:bodyPr/>
                    <a:lstStyle/>
                    <a:p>
                      <a:pPr algn="l"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400" u="none" strike="noStrike">
                          <a:effectLst/>
                        </a:rPr>
                        <a:t>第几月</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400" u="none" strike="noStrike">
                          <a:effectLst/>
                        </a:rPr>
                        <a:t>初始本金</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400" u="none" strike="noStrike">
                          <a:effectLst/>
                        </a:rPr>
                        <a:t>还款额</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400" u="none" strike="noStrike">
                          <a:effectLst/>
                        </a:rPr>
                        <a:t>所还利息</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400" u="none" strike="noStrike">
                          <a:effectLst/>
                        </a:rPr>
                        <a:t>所还本金</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zh-CN" altLang="en-US" sz="1400" u="none" strike="noStrike">
                          <a:effectLst/>
                        </a:rPr>
                        <a:t>剩余本金</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097854033"/>
                  </a:ext>
                </a:extLst>
              </a:tr>
              <a:tr h="355240">
                <a:tc>
                  <a:txBody>
                    <a:bodyPr/>
                    <a:lstStyle/>
                    <a:p>
                      <a:pPr algn="l"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1039500.00</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6576.39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3898.13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2678.27</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1036821.74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4118948936"/>
                  </a:ext>
                </a:extLst>
              </a:tr>
              <a:tr h="355240">
                <a:tc>
                  <a:txBody>
                    <a:bodyPr/>
                    <a:lstStyle/>
                    <a:p>
                      <a:pPr algn="l"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1036821.74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6576.39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3888.08</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2688.31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dirty="0">
                          <a:effectLst/>
                        </a:rPr>
                        <a:t>1034133.43</a:t>
                      </a:r>
                      <a:endParaRPr lang="en-US" altLang="zh-CN" sz="1400" b="0" i="0" u="none" strike="noStrike" dirty="0">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110905361"/>
                  </a:ext>
                </a:extLst>
              </a:tr>
              <a:tr h="355240">
                <a:tc>
                  <a:txBody>
                    <a:bodyPr/>
                    <a:lstStyle/>
                    <a:p>
                      <a:pPr algn="l"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1034133.43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6576.39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3878.00</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2698.39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1031435.04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4263434538"/>
                  </a:ext>
                </a:extLst>
              </a:tr>
              <a:tr h="355240">
                <a:tc>
                  <a:txBody>
                    <a:bodyPr/>
                    <a:lstStyle/>
                    <a:p>
                      <a:pPr algn="l"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1031435.04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6576.39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3867.88</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2708.51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1028726.53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466807101"/>
                  </a:ext>
                </a:extLst>
              </a:tr>
              <a:tr h="355240">
                <a:tc>
                  <a:txBody>
                    <a:bodyPr/>
                    <a:lstStyle/>
                    <a:p>
                      <a:pPr algn="l"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1028726.53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6576.39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3857.72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2718.67</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1026007.86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544299203"/>
                  </a:ext>
                </a:extLst>
              </a:tr>
              <a:tr h="355240">
                <a:tc>
                  <a:txBody>
                    <a:bodyPr/>
                    <a:lstStyle/>
                    <a:p>
                      <a:pPr algn="l"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1026007.86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6576.39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3847.53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2728.86</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1023279.00</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438817634"/>
                  </a:ext>
                </a:extLst>
              </a:tr>
              <a:tr h="355240">
                <a:tc>
                  <a:txBody>
                    <a:bodyPr/>
                    <a:lstStyle/>
                    <a:p>
                      <a:pPr algn="l"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7</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1023279.00</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6576.39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3837.30</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2739.09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1020539.91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15860847"/>
                  </a:ext>
                </a:extLst>
              </a:tr>
              <a:tr h="355240">
                <a:tc>
                  <a:txBody>
                    <a:bodyPr/>
                    <a:lstStyle/>
                    <a:p>
                      <a:pPr algn="l"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8</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1020539.91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6576.39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3827.02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2749.37</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1017790.54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214143047"/>
                  </a:ext>
                </a:extLst>
              </a:tr>
              <a:tr h="355240">
                <a:tc>
                  <a:txBody>
                    <a:bodyPr/>
                    <a:lstStyle/>
                    <a:p>
                      <a:pPr algn="l"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1017790.54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6576.39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3816.71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2759.68</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1015030.87</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2435684654"/>
                  </a:ext>
                </a:extLst>
              </a:tr>
              <a:tr h="355240">
                <a:tc>
                  <a:txBody>
                    <a:bodyPr/>
                    <a:lstStyle/>
                    <a:p>
                      <a:pPr algn="l"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10</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1015030.87</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6576.39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3806.37</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2770.02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1012260.84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941451811"/>
                  </a:ext>
                </a:extLst>
              </a:tr>
              <a:tr h="355240">
                <a:tc>
                  <a:txBody>
                    <a:bodyPr/>
                    <a:lstStyle/>
                    <a:p>
                      <a:pPr algn="l"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1012260.84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6576.39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3795.98</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2780.41</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1009480.43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959099427"/>
                  </a:ext>
                </a:extLst>
              </a:tr>
              <a:tr h="355240">
                <a:tc>
                  <a:txBody>
                    <a:bodyPr/>
                    <a:lstStyle/>
                    <a:p>
                      <a:pPr algn="l"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12</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1009480.43</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6576.39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3785.55</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2790.84</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effectLst/>
                        </a:rPr>
                        <a:t>1006689.59</a:t>
                      </a:r>
                      <a:endParaRPr lang="en-US" altLang="zh-CN"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3959294795"/>
                  </a:ext>
                </a:extLst>
              </a:tr>
              <a:tr h="355240">
                <a:tc>
                  <a:txBody>
                    <a:bodyPr/>
                    <a:lstStyle/>
                    <a:p>
                      <a:pPr algn="l" fontAlgn="ctr"/>
                      <a:r>
                        <a:rPr lang="zh-CN" altLang="en-US" sz="1400" u="none" strike="noStrike">
                          <a:effectLst/>
                        </a:rPr>
                        <a:t>利率下调后→</a:t>
                      </a: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dirty="0">
                          <a:solidFill>
                            <a:schemeClr val="tx2"/>
                          </a:solidFill>
                          <a:effectLst/>
                        </a:rPr>
                        <a:t>13</a:t>
                      </a:r>
                      <a:endParaRPr lang="en-US" altLang="zh-CN" sz="1400" b="0" i="0" u="none" strike="noStrike" dirty="0">
                        <a:solidFill>
                          <a:schemeClr val="tx2"/>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dirty="0">
                          <a:solidFill>
                            <a:schemeClr val="tx2"/>
                          </a:solidFill>
                          <a:effectLst/>
                        </a:rPr>
                        <a:t>1006689.59</a:t>
                      </a:r>
                      <a:endParaRPr lang="en-US" altLang="zh-CN" sz="1400" b="0" i="0" u="none" strike="noStrike" dirty="0">
                        <a:solidFill>
                          <a:schemeClr val="tx2"/>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solidFill>
                            <a:schemeClr val="tx2"/>
                          </a:solidFill>
                          <a:effectLst/>
                        </a:rPr>
                        <a:t>5797.94</a:t>
                      </a:r>
                      <a:endParaRPr lang="en-US" altLang="zh-CN" sz="1400" b="0" i="0" u="none" strike="noStrike">
                        <a:solidFill>
                          <a:schemeClr val="tx2"/>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solidFill>
                            <a:schemeClr val="tx2"/>
                          </a:solidFill>
                          <a:effectLst/>
                        </a:rPr>
                        <a:t>2516.72</a:t>
                      </a:r>
                      <a:endParaRPr lang="en-US" altLang="zh-CN" sz="1400" b="0" i="0" u="none" strike="noStrike">
                        <a:solidFill>
                          <a:schemeClr val="tx2"/>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dirty="0">
                          <a:solidFill>
                            <a:schemeClr val="tx2"/>
                          </a:solidFill>
                          <a:effectLst/>
                        </a:rPr>
                        <a:t>3281.22</a:t>
                      </a:r>
                      <a:endParaRPr lang="en-US" altLang="zh-CN" sz="1400" b="0" i="0" u="none" strike="noStrike" dirty="0">
                        <a:solidFill>
                          <a:schemeClr val="tx2"/>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dirty="0">
                          <a:solidFill>
                            <a:schemeClr val="tx2"/>
                          </a:solidFill>
                          <a:effectLst/>
                        </a:rPr>
                        <a:t>1003408.38</a:t>
                      </a:r>
                      <a:endParaRPr lang="en-US" altLang="zh-CN" sz="1400" b="0" i="0" u="none" strike="noStrike" dirty="0">
                        <a:solidFill>
                          <a:schemeClr val="tx2"/>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803791519"/>
                  </a:ext>
                </a:extLst>
              </a:tr>
              <a:tr h="355240">
                <a:tc>
                  <a:txBody>
                    <a:bodyPr/>
                    <a:lstStyle/>
                    <a:p>
                      <a:pPr algn="l" fontAlgn="ctr"/>
                      <a:endParaRPr lang="zh-CN" altLang="en-US" sz="1400" b="0" i="0" u="none" strike="noStrike">
                        <a:solidFill>
                          <a:srgbClr val="000000"/>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a:solidFill>
                            <a:schemeClr val="tx2"/>
                          </a:solidFill>
                          <a:effectLst/>
                        </a:rPr>
                        <a:t>14</a:t>
                      </a:r>
                      <a:endParaRPr lang="en-US" altLang="zh-CN" sz="1400" b="0" i="0" u="none" strike="noStrike">
                        <a:solidFill>
                          <a:schemeClr val="tx2"/>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dirty="0">
                          <a:solidFill>
                            <a:schemeClr val="tx2"/>
                          </a:solidFill>
                          <a:effectLst/>
                        </a:rPr>
                        <a:t>1003408.38</a:t>
                      </a:r>
                      <a:endParaRPr lang="en-US" altLang="zh-CN" sz="1400" b="0" i="0" u="none" strike="noStrike" dirty="0">
                        <a:solidFill>
                          <a:schemeClr val="tx2"/>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dirty="0">
                          <a:solidFill>
                            <a:schemeClr val="tx2"/>
                          </a:solidFill>
                          <a:effectLst/>
                        </a:rPr>
                        <a:t>5797.94</a:t>
                      </a:r>
                      <a:endParaRPr lang="en-US" altLang="zh-CN" sz="1400" b="0" i="0" u="none" strike="noStrike" dirty="0">
                        <a:solidFill>
                          <a:schemeClr val="tx2"/>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dirty="0">
                          <a:solidFill>
                            <a:schemeClr val="tx2"/>
                          </a:solidFill>
                          <a:effectLst/>
                        </a:rPr>
                        <a:t>2508.52</a:t>
                      </a:r>
                      <a:endParaRPr lang="en-US" altLang="zh-CN" sz="1400" b="0" i="0" u="none" strike="noStrike" dirty="0">
                        <a:solidFill>
                          <a:schemeClr val="tx2"/>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dirty="0">
                          <a:solidFill>
                            <a:schemeClr val="tx2"/>
                          </a:solidFill>
                          <a:effectLst/>
                        </a:rPr>
                        <a:t>3289.42</a:t>
                      </a:r>
                      <a:endParaRPr lang="en-US" altLang="zh-CN" sz="1400" b="0" i="0" u="none" strike="noStrike" dirty="0">
                        <a:solidFill>
                          <a:schemeClr val="tx2"/>
                        </a:solidFill>
                        <a:effectLst/>
                        <a:latin typeface="等线" panose="02010600030101010101" pitchFamily="2" charset="-122"/>
                        <a:ea typeface="等线" panose="02010600030101010101" pitchFamily="2" charset="-122"/>
                      </a:endParaRPr>
                    </a:p>
                  </a:txBody>
                  <a:tcPr marL="6350" marR="6350" marT="6350" marB="0" anchor="ctr"/>
                </a:tc>
                <a:tc>
                  <a:txBody>
                    <a:bodyPr/>
                    <a:lstStyle/>
                    <a:p>
                      <a:pPr algn="ctr" fontAlgn="ctr"/>
                      <a:r>
                        <a:rPr lang="en-US" altLang="zh-CN" sz="1400" u="none" strike="noStrike" dirty="0">
                          <a:solidFill>
                            <a:schemeClr val="tx2"/>
                          </a:solidFill>
                          <a:effectLst/>
                        </a:rPr>
                        <a:t>1000118.96</a:t>
                      </a:r>
                      <a:endParaRPr lang="en-US" altLang="zh-CN" sz="1400" b="0" i="0" u="none" strike="noStrike" dirty="0">
                        <a:solidFill>
                          <a:schemeClr val="tx2"/>
                        </a:solidFill>
                        <a:effectLst/>
                        <a:latin typeface="等线" panose="02010600030101010101" pitchFamily="2" charset="-122"/>
                        <a:ea typeface="等线" panose="02010600030101010101" pitchFamily="2" charset="-122"/>
                      </a:endParaRPr>
                    </a:p>
                  </a:txBody>
                  <a:tcPr marL="6350" marR="6350" marT="6350" marB="0" anchor="ctr"/>
                </a:tc>
                <a:extLst>
                  <a:ext uri="{0D108BD9-81ED-4DB2-BD59-A6C34878D82A}">
                    <a16:rowId xmlns:a16="http://schemas.microsoft.com/office/drawing/2014/main" val="1536014502"/>
                  </a:ext>
                </a:extLst>
              </a:tr>
            </a:tbl>
          </a:graphicData>
        </a:graphic>
      </p:graphicFrame>
    </p:spTree>
    <p:extLst>
      <p:ext uri="{BB962C8B-B14F-4D97-AF65-F5344CB8AC3E}">
        <p14:creationId xmlns:p14="http://schemas.microsoft.com/office/powerpoint/2010/main" val="3411542891"/>
      </p:ext>
    </p:extLst>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a:extLst>
              <a:ext uri="{FF2B5EF4-FFF2-40B4-BE49-F238E27FC236}">
                <a16:creationId xmlns:a16="http://schemas.microsoft.com/office/drawing/2014/main" id="{366A1E53-92BD-4306-AC9E-6C6B7144BD79}"/>
              </a:ext>
            </a:extLst>
          </p:cNvPr>
          <p:cNvSpPr>
            <a:spLocks noGrp="1"/>
          </p:cNvSpPr>
          <p:nvPr>
            <p:ph type="sldNum" sz="quarter" idx="4294967295"/>
          </p:nvPr>
        </p:nvSpPr>
        <p:spPr bwMode="auto">
          <a:xfrm>
            <a:off x="6553200" y="6245225"/>
            <a:ext cx="2133600" cy="47625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ctr"/>
            <a:fld id="{BB7F4EE1-0C01-4826-8B5F-137BE20B1FE1}" type="slidenum">
              <a:rPr lang="zh-CN" altLang="en-US">
                <a:ea typeface="宋体" panose="02010600030101010101" pitchFamily="2" charset="-122"/>
              </a:rPr>
              <a:pPr algn="ctr"/>
              <a:t>62</a:t>
            </a:fld>
            <a:endParaRPr lang="en-US" altLang="zh-CN">
              <a:ea typeface="宋体" panose="02010600030101010101" pitchFamily="2" charset="-122"/>
            </a:endParaRPr>
          </a:p>
        </p:txBody>
      </p:sp>
      <p:sp>
        <p:nvSpPr>
          <p:cNvPr id="67587" name="Rectangle 2">
            <a:extLst>
              <a:ext uri="{FF2B5EF4-FFF2-40B4-BE49-F238E27FC236}">
                <a16:creationId xmlns:a16="http://schemas.microsoft.com/office/drawing/2014/main" id="{6CDAE6D0-D347-43D1-9F97-07A920CD3066}"/>
              </a:ext>
            </a:extLst>
          </p:cNvPr>
          <p:cNvSpPr>
            <a:spLocks noGrp="1" noChangeArrowheads="1"/>
          </p:cNvSpPr>
          <p:nvPr>
            <p:ph type="title"/>
          </p:nvPr>
        </p:nvSpPr>
        <p:spPr bwMode="auto">
          <a:xfrm>
            <a:off x="457200" y="47625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solidFill>
                  <a:schemeClr val="tx1"/>
                </a:solidFill>
                <a:ea typeface="宋体" panose="02010600030101010101" pitchFamily="2" charset="-122"/>
                <a:cs typeface="Times New Roman" panose="02020603050405020304" pitchFamily="18" charset="0"/>
              </a:rPr>
              <a:t>哪种按揭贷款更合算？</a:t>
            </a:r>
            <a:endParaRPr lang="en-US" altLang="zh-CN">
              <a:solidFill>
                <a:schemeClr val="tx1"/>
              </a:solidFill>
              <a:ea typeface="宋体" panose="02010600030101010101" pitchFamily="2" charset="-122"/>
              <a:cs typeface="Times New Roman" panose="02020603050405020304" pitchFamily="18" charset="0"/>
            </a:endParaRPr>
          </a:p>
        </p:txBody>
      </p:sp>
      <p:sp>
        <p:nvSpPr>
          <p:cNvPr id="67588" name="Rectangle 3">
            <a:extLst>
              <a:ext uri="{FF2B5EF4-FFF2-40B4-BE49-F238E27FC236}">
                <a16:creationId xmlns:a16="http://schemas.microsoft.com/office/drawing/2014/main" id="{A62E627A-030F-4567-9F93-A9E69BB9BB98}"/>
              </a:ext>
            </a:extLst>
          </p:cNvPr>
          <p:cNvSpPr>
            <a:spLocks noGrp="1" noChangeArrowheads="1"/>
          </p:cNvSpPr>
          <p:nvPr>
            <p:ph type="body" idx="1"/>
          </p:nvPr>
        </p:nvSpPr>
        <p:spPr>
          <a:xfrm>
            <a:off x="685800" y="1341438"/>
            <a:ext cx="7772400" cy="3929062"/>
          </a:xfrm>
        </p:spPr>
        <p:txBody>
          <a:bodyPr/>
          <a:lstStyle/>
          <a:p>
            <a:pPr>
              <a:lnSpc>
                <a:spcPct val="9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假设你购房需要</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100000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元。</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9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银行的按揭贷款条件是：</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30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年，年利率</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12%</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，按月偿还。</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90000"/>
              </a:lnSpc>
            </a:pP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银行的按揭贷款条件是： </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15</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年，月支付</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1100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元。你该选择哪个银行？</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90000"/>
              </a:lnSpc>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答：</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两款贷款，不应比较每期支付金额，而应比较所承担的利率。</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15</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年期，月支付</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1100</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元的贷款相当于月利率</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0.8677%,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合</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10.4%</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的</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年利率，小于</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银行的年利率。因此应选</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B</a:t>
            </a: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银行提供的贷款。</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 name="Group 134">
            <a:extLst>
              <a:ext uri="{FF2B5EF4-FFF2-40B4-BE49-F238E27FC236}">
                <a16:creationId xmlns:a16="http://schemas.microsoft.com/office/drawing/2014/main" id="{265605F5-C791-4F87-878D-7CB4A66627D2}"/>
              </a:ext>
            </a:extLst>
          </p:cNvPr>
          <p:cNvGraphicFramePr>
            <a:graphicFrameLocks noGrp="1"/>
          </p:cNvGraphicFramePr>
          <p:nvPr/>
        </p:nvGraphicFramePr>
        <p:xfrm>
          <a:off x="1187450" y="4830763"/>
          <a:ext cx="6769100" cy="700092"/>
        </p:xfrm>
        <a:graphic>
          <a:graphicData uri="http://schemas.openxmlformats.org/drawingml/2006/table">
            <a:tbl>
              <a:tblPr/>
              <a:tblGrid>
                <a:gridCol w="1141412">
                  <a:extLst>
                    <a:ext uri="{9D8B030D-6E8A-4147-A177-3AD203B41FA5}">
                      <a16:colId xmlns:a16="http://schemas.microsoft.com/office/drawing/2014/main" val="20000"/>
                    </a:ext>
                  </a:extLst>
                </a:gridCol>
                <a:gridCol w="1125538">
                  <a:extLst>
                    <a:ext uri="{9D8B030D-6E8A-4147-A177-3AD203B41FA5}">
                      <a16:colId xmlns:a16="http://schemas.microsoft.com/office/drawing/2014/main" val="20001"/>
                    </a:ext>
                  </a:extLst>
                </a:gridCol>
                <a:gridCol w="1125537">
                  <a:extLst>
                    <a:ext uri="{9D8B030D-6E8A-4147-A177-3AD203B41FA5}">
                      <a16:colId xmlns:a16="http://schemas.microsoft.com/office/drawing/2014/main" val="20002"/>
                    </a:ext>
                  </a:extLst>
                </a:gridCol>
                <a:gridCol w="1125538">
                  <a:extLst>
                    <a:ext uri="{9D8B030D-6E8A-4147-A177-3AD203B41FA5}">
                      <a16:colId xmlns:a16="http://schemas.microsoft.com/office/drawing/2014/main" val="20003"/>
                    </a:ext>
                  </a:extLst>
                </a:gridCol>
                <a:gridCol w="1125537">
                  <a:extLst>
                    <a:ext uri="{9D8B030D-6E8A-4147-A177-3AD203B41FA5}">
                      <a16:colId xmlns:a16="http://schemas.microsoft.com/office/drawing/2014/main" val="20004"/>
                    </a:ext>
                  </a:extLst>
                </a:gridCol>
                <a:gridCol w="1125538">
                  <a:extLst>
                    <a:ext uri="{9D8B030D-6E8A-4147-A177-3AD203B41FA5}">
                      <a16:colId xmlns:a16="http://schemas.microsoft.com/office/drawing/2014/main" val="20005"/>
                    </a:ext>
                  </a:extLst>
                </a:gridCol>
              </a:tblGrid>
              <a:tr h="334804">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Rockwell" pitchFamily="18" charset="0"/>
                          <a:ea typeface="宋体" pitchFamily="2" charset="-122"/>
                          <a:cs typeface="Times New Roman" pitchFamily="18" charset="0"/>
                        </a:rPr>
                        <a:t>n</a:t>
                      </a:r>
                      <a:endParaRPr kumimoji="0" lang="en-US" altLang="zh-CN" sz="3600" b="0" i="0" u="none" strike="noStrike" cap="none" normalizeH="0" baseline="0">
                        <a:ln>
                          <a:noFill/>
                        </a:ln>
                        <a:solidFill>
                          <a:schemeClr val="tx1"/>
                        </a:solidFill>
                        <a:effectLst/>
                        <a:latin typeface="Rockwell" pitchFamily="18" charset="0"/>
                        <a:ea typeface="宋体" pitchFamily="2" charset="-122"/>
                      </a:endParaRPr>
                    </a:p>
                  </a:txBody>
                  <a:tcPr marT="45483" marB="45483"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Rockwell" pitchFamily="18" charset="0"/>
                          <a:ea typeface="宋体" pitchFamily="2" charset="-122"/>
                          <a:cs typeface="Times New Roman" pitchFamily="18" charset="0"/>
                        </a:rPr>
                        <a:t>i</a:t>
                      </a:r>
                      <a:endParaRPr kumimoji="0" lang="en-US" altLang="zh-CN" sz="3600" b="0" i="0" u="none" strike="noStrike" cap="none" normalizeH="0" baseline="0">
                        <a:ln>
                          <a:noFill/>
                        </a:ln>
                        <a:solidFill>
                          <a:schemeClr val="tx1"/>
                        </a:solidFill>
                        <a:effectLst/>
                        <a:latin typeface="Rockwell" pitchFamily="18" charset="0"/>
                        <a:ea typeface="宋体" pitchFamily="2" charset="-122"/>
                      </a:endParaRPr>
                    </a:p>
                  </a:txBody>
                  <a:tcPr marT="45483" marB="45483"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Rockwell" pitchFamily="18" charset="0"/>
                          <a:ea typeface="宋体" pitchFamily="2" charset="-122"/>
                          <a:cs typeface="Times New Roman" pitchFamily="18" charset="0"/>
                        </a:rPr>
                        <a:t>PV</a:t>
                      </a:r>
                      <a:endParaRPr kumimoji="0" lang="en-US" altLang="zh-CN" sz="3600" b="0" i="0" u="none" strike="noStrike" cap="none" normalizeH="0" baseline="0">
                        <a:ln>
                          <a:noFill/>
                        </a:ln>
                        <a:solidFill>
                          <a:schemeClr val="tx1"/>
                        </a:solidFill>
                        <a:effectLst/>
                        <a:latin typeface="Rockwell" pitchFamily="18" charset="0"/>
                        <a:ea typeface="宋体" pitchFamily="2" charset="-122"/>
                      </a:endParaRPr>
                    </a:p>
                  </a:txBody>
                  <a:tcPr marT="45483" marB="45483"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Rockwell" pitchFamily="18" charset="0"/>
                          <a:ea typeface="宋体" pitchFamily="2" charset="-122"/>
                          <a:cs typeface="Times New Roman" pitchFamily="18" charset="0"/>
                        </a:rPr>
                        <a:t>FV</a:t>
                      </a:r>
                      <a:endParaRPr kumimoji="0" lang="en-US" altLang="zh-CN" sz="3600" b="0" i="0" u="none" strike="noStrike" cap="none" normalizeH="0" baseline="0">
                        <a:ln>
                          <a:noFill/>
                        </a:ln>
                        <a:solidFill>
                          <a:schemeClr val="tx1"/>
                        </a:solidFill>
                        <a:effectLst/>
                        <a:latin typeface="Rockwell" pitchFamily="18" charset="0"/>
                        <a:ea typeface="宋体" pitchFamily="2" charset="-122"/>
                      </a:endParaRPr>
                    </a:p>
                  </a:txBody>
                  <a:tcPr marT="45483" marB="45483"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Rockwell" pitchFamily="18" charset="0"/>
                          <a:ea typeface="宋体" pitchFamily="2" charset="-122"/>
                          <a:cs typeface="Times New Roman" pitchFamily="18" charset="0"/>
                        </a:rPr>
                        <a:t>PMT</a:t>
                      </a:r>
                      <a:endParaRPr kumimoji="0" lang="en-US" altLang="zh-CN" sz="3600" b="0" i="0" u="none" strike="noStrike" cap="none" normalizeH="0" baseline="0">
                        <a:ln>
                          <a:noFill/>
                        </a:ln>
                        <a:solidFill>
                          <a:schemeClr val="tx1"/>
                        </a:solidFill>
                        <a:effectLst/>
                        <a:latin typeface="Rockwell" pitchFamily="18" charset="0"/>
                        <a:ea typeface="宋体" pitchFamily="2" charset="-122"/>
                      </a:endParaRPr>
                    </a:p>
                  </a:txBody>
                  <a:tcPr marT="45483" marB="45483"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Rockwell" pitchFamily="18" charset="0"/>
                          <a:ea typeface="宋体" pitchFamily="2" charset="-122"/>
                          <a:cs typeface="Times New Roman" pitchFamily="18" charset="0"/>
                        </a:rPr>
                        <a:t>Result</a:t>
                      </a:r>
                      <a:endParaRPr kumimoji="0" lang="en-US" altLang="zh-CN" sz="3600" b="0" i="0" u="none" strike="noStrike" cap="none" normalizeH="0" baseline="0">
                        <a:ln>
                          <a:noFill/>
                        </a:ln>
                        <a:solidFill>
                          <a:schemeClr val="tx1"/>
                        </a:solidFill>
                        <a:effectLst/>
                        <a:latin typeface="Rockwell" pitchFamily="18" charset="0"/>
                        <a:ea typeface="宋体" pitchFamily="2" charset="-122"/>
                      </a:endParaRPr>
                    </a:p>
                  </a:txBody>
                  <a:tcPr marT="45483" marB="45483"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365283">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Rockwell" pitchFamily="18" charset="0"/>
                          <a:ea typeface="宋体" pitchFamily="2" charset="-122"/>
                          <a:cs typeface="Times New Roman" pitchFamily="18" charset="0"/>
                        </a:rPr>
                        <a:t>180</a:t>
                      </a:r>
                      <a:endParaRPr kumimoji="0" lang="en-US" altLang="zh-CN" sz="3600" b="0" i="0" u="none" strike="noStrike" cap="none" normalizeH="0" baseline="0">
                        <a:ln>
                          <a:noFill/>
                        </a:ln>
                        <a:solidFill>
                          <a:schemeClr val="tx1"/>
                        </a:solidFill>
                        <a:effectLst/>
                        <a:latin typeface="Rockwell" pitchFamily="18" charset="0"/>
                        <a:ea typeface="宋体" pitchFamily="2" charset="-122"/>
                      </a:endParaRPr>
                    </a:p>
                  </a:txBody>
                  <a:tcPr marT="45483" marB="45483"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Rockwell" pitchFamily="18" charset="0"/>
                          <a:ea typeface="宋体" pitchFamily="2" charset="-122"/>
                        </a:rPr>
                        <a:t>？</a:t>
                      </a:r>
                      <a:endParaRPr kumimoji="0" lang="en-US" altLang="zh-CN" sz="1800" b="0" i="0" u="none" strike="noStrike" cap="none" normalizeH="0" baseline="0" dirty="0">
                        <a:ln>
                          <a:noFill/>
                        </a:ln>
                        <a:solidFill>
                          <a:schemeClr val="tx1"/>
                        </a:solidFill>
                        <a:effectLst/>
                        <a:latin typeface="Rockwell" pitchFamily="18" charset="0"/>
                        <a:ea typeface="宋体" pitchFamily="2" charset="-122"/>
                      </a:endParaRPr>
                    </a:p>
                  </a:txBody>
                  <a:tcPr marT="45483" marB="45483"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Rockwell" pitchFamily="18" charset="0"/>
                          <a:ea typeface="宋体" pitchFamily="2" charset="-122"/>
                          <a:cs typeface="Times New Roman" pitchFamily="18" charset="0"/>
                        </a:rPr>
                        <a:t>-100000</a:t>
                      </a:r>
                      <a:endParaRPr kumimoji="0" lang="en-US" altLang="zh-CN" sz="3600" b="0" i="0" u="none" strike="noStrike" cap="none" normalizeH="0" baseline="0">
                        <a:ln>
                          <a:noFill/>
                        </a:ln>
                        <a:solidFill>
                          <a:schemeClr val="tx1"/>
                        </a:solidFill>
                        <a:effectLst/>
                        <a:latin typeface="Rockwell" pitchFamily="18" charset="0"/>
                        <a:ea typeface="宋体" pitchFamily="2" charset="-122"/>
                      </a:endParaRPr>
                    </a:p>
                  </a:txBody>
                  <a:tcPr marT="45483" marB="45483"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Rockwell" pitchFamily="18" charset="0"/>
                          <a:ea typeface="宋体" pitchFamily="2" charset="-122"/>
                          <a:cs typeface="Times New Roman" pitchFamily="18" charset="0"/>
                        </a:rPr>
                        <a:t>0</a:t>
                      </a:r>
                      <a:endParaRPr kumimoji="0" lang="en-US" altLang="zh-CN" sz="3600" b="0" i="0" u="none" strike="noStrike" cap="none" normalizeH="0" baseline="0">
                        <a:ln>
                          <a:noFill/>
                        </a:ln>
                        <a:solidFill>
                          <a:schemeClr val="tx1"/>
                        </a:solidFill>
                        <a:effectLst/>
                        <a:latin typeface="Rockwell" pitchFamily="18" charset="0"/>
                        <a:ea typeface="宋体" pitchFamily="2" charset="-122"/>
                      </a:endParaRPr>
                    </a:p>
                  </a:txBody>
                  <a:tcPr marT="45483" marB="45483"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Rockwell" pitchFamily="18" charset="0"/>
                          <a:ea typeface="宋体" pitchFamily="2" charset="-122"/>
                          <a:cs typeface="Times New Roman" pitchFamily="18" charset="0"/>
                        </a:rPr>
                        <a:t>1100</a:t>
                      </a:r>
                      <a:endParaRPr kumimoji="0" lang="en-US" altLang="zh-CN" sz="3600" b="0" i="0" u="none" strike="noStrike" cap="none" normalizeH="0" baseline="0">
                        <a:ln>
                          <a:noFill/>
                        </a:ln>
                        <a:solidFill>
                          <a:schemeClr val="tx1"/>
                        </a:solidFill>
                        <a:effectLst/>
                        <a:latin typeface="Rockwell" pitchFamily="18" charset="0"/>
                        <a:ea typeface="宋体" pitchFamily="2" charset="-122"/>
                      </a:endParaRPr>
                    </a:p>
                  </a:txBody>
                  <a:tcPr marT="45483" marB="45483"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Rockwell" pitchFamily="18" charset="0"/>
                          <a:ea typeface="宋体" pitchFamily="2" charset="-122"/>
                          <a:cs typeface="Times New Roman" pitchFamily="18" charset="0"/>
                        </a:rPr>
                        <a:t>0.8677%</a:t>
                      </a:r>
                      <a:endParaRPr kumimoji="0" lang="en-US" altLang="zh-CN" sz="3600" b="0" i="0" u="none" strike="noStrike" cap="none" normalizeH="0" baseline="0" dirty="0">
                        <a:ln>
                          <a:noFill/>
                        </a:ln>
                        <a:solidFill>
                          <a:schemeClr val="tx1"/>
                        </a:solidFill>
                        <a:effectLst/>
                        <a:latin typeface="Rockwell" pitchFamily="18" charset="0"/>
                        <a:ea typeface="宋体" pitchFamily="2" charset="-122"/>
                      </a:endParaRPr>
                    </a:p>
                  </a:txBody>
                  <a:tcPr marT="45483" marB="45483"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 name="Text Box 4">
            <a:extLst>
              <a:ext uri="{FF2B5EF4-FFF2-40B4-BE49-F238E27FC236}">
                <a16:creationId xmlns:a16="http://schemas.microsoft.com/office/drawing/2014/main" id="{67C96F9D-7E55-461A-BC0E-97E540CAE612}"/>
              </a:ext>
            </a:extLst>
          </p:cNvPr>
          <p:cNvSpPr txBox="1">
            <a:spLocks noChangeArrowheads="1"/>
          </p:cNvSpPr>
          <p:nvPr/>
        </p:nvSpPr>
        <p:spPr bwMode="auto">
          <a:xfrm>
            <a:off x="2700338" y="5754688"/>
            <a:ext cx="43211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ctr">
              <a:spcBef>
                <a:spcPct val="50000"/>
              </a:spcBef>
            </a:pPr>
            <a:r>
              <a:rPr lang="zh-CN" altLang="en-US">
                <a:ea typeface="宋体" panose="02010600030101010101" pitchFamily="2" charset="-122"/>
              </a:rPr>
              <a:t>需调用</a:t>
            </a:r>
            <a:r>
              <a:rPr lang="en-US" altLang="zh-CN">
                <a:ea typeface="宋体" panose="02010600030101010101" pitchFamily="2" charset="-122"/>
              </a:rPr>
              <a:t>Excel</a:t>
            </a:r>
            <a:r>
              <a:rPr lang="zh-CN" altLang="en-US">
                <a:ea typeface="宋体" panose="02010600030101010101" pitchFamily="2" charset="-122"/>
              </a:rPr>
              <a:t>的</a:t>
            </a:r>
            <a:r>
              <a:rPr lang="en-US" altLang="zh-CN">
                <a:ea typeface="宋体" panose="02010600030101010101" pitchFamily="2" charset="-122"/>
              </a:rPr>
              <a:t>RATE</a:t>
            </a:r>
            <a:r>
              <a:rPr lang="zh-CN" altLang="en-US">
                <a:ea typeface="宋体" panose="02010600030101010101" pitchFamily="2" charset="-122"/>
              </a:rPr>
              <a:t>函数</a:t>
            </a:r>
            <a:endParaRPr lang="en-US" altLang="zh-CN">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a:extLst>
              <a:ext uri="{FF2B5EF4-FFF2-40B4-BE49-F238E27FC236}">
                <a16:creationId xmlns:a16="http://schemas.microsoft.com/office/drawing/2014/main" id="{35F9E4DC-4915-4149-8BC9-C59E4B0533E6}"/>
              </a:ext>
            </a:extLst>
          </p:cNvPr>
          <p:cNvSpPr>
            <a:spLocks noGrp="1" noChangeArrowheads="1"/>
          </p:cNvSpPr>
          <p:nvPr>
            <p:ph type="title"/>
          </p:nvPr>
        </p:nvSpPr>
        <p:spPr bwMode="auto">
          <a:xfrm>
            <a:off x="457200" y="549275"/>
            <a:ext cx="8229600" cy="647700"/>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cs typeface="Times New Roman" pitchFamily="18" charset="0"/>
              </a:rPr>
              <a:t>你应该购买还是租赁？</a:t>
            </a:r>
            <a:endParaRPr lang="en-US" altLang="zh-CN" sz="4000" dirty="0">
              <a:effectLst>
                <a:outerShdw blurRad="38100" dist="38100" dir="2700000" algn="tl">
                  <a:srgbClr val="C0C0C0"/>
                </a:outerShdw>
              </a:effectLst>
              <a:ea typeface="宋体" pitchFamily="2" charset="-122"/>
              <a:cs typeface="Times New Roman" pitchFamily="18" charset="0"/>
            </a:endParaRPr>
          </a:p>
        </p:txBody>
      </p:sp>
      <p:sp>
        <p:nvSpPr>
          <p:cNvPr id="252931" name="Rectangle 3">
            <a:extLst>
              <a:ext uri="{FF2B5EF4-FFF2-40B4-BE49-F238E27FC236}">
                <a16:creationId xmlns:a16="http://schemas.microsoft.com/office/drawing/2014/main" id="{7695AD86-9F04-4620-BC6D-7FEE0B4A8F0B}"/>
              </a:ext>
            </a:extLst>
          </p:cNvPr>
          <p:cNvSpPr>
            <a:spLocks noGrp="1" noChangeArrowheads="1"/>
          </p:cNvSpPr>
          <p:nvPr>
            <p:ph type="body" sz="half" idx="1"/>
          </p:nvPr>
        </p:nvSpPr>
        <p:spPr>
          <a:xfrm>
            <a:off x="468313" y="1411288"/>
            <a:ext cx="8135937" cy="4394200"/>
          </a:xfrm>
        </p:spPr>
        <p:txBody>
          <a:bodyPr/>
          <a:lstStyle/>
          <a:p>
            <a:pPr algn="just">
              <a:lnSpc>
                <a:spcPct val="110000"/>
              </a:lnSpc>
              <a:spcBef>
                <a:spcPct val="15000"/>
              </a:spcBef>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你目前以每年</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10,000</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美元的价格租房，同时拥有以</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200,000</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美元的价格购买这栋房屋的选择权。财产税可在缴纳所得税的时候进行扣除，你的税率为</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30</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％。每年维护费用和财产税估计如下</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a:t>
            </a:r>
          </a:p>
          <a:p>
            <a:pPr algn="just">
              <a:lnSpc>
                <a:spcPct val="110000"/>
              </a:lnSpc>
              <a:spcBef>
                <a:spcPct val="15000"/>
              </a:spcBef>
            </a:pP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10000"/>
              </a:lnSpc>
              <a:spcBef>
                <a:spcPct val="15000"/>
              </a:spcBef>
            </a:pP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10000"/>
              </a:lnSpc>
              <a:spcBef>
                <a:spcPct val="15000"/>
              </a:spcBef>
            </a:pP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10000"/>
              </a:lnSpc>
              <a:spcBef>
                <a:spcPct val="15000"/>
              </a:spcBef>
            </a:pP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algn="just">
              <a:lnSpc>
                <a:spcPct val="110000"/>
              </a:lnSpc>
              <a:spcBef>
                <a:spcPct val="15000"/>
              </a:spcBef>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假设利率为</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3</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％，并且利率、维护费用和财产税均为实际值，你应该购买还是继续租用它？</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 name="表格 4">
            <a:extLst>
              <a:ext uri="{FF2B5EF4-FFF2-40B4-BE49-F238E27FC236}">
                <a16:creationId xmlns:a16="http://schemas.microsoft.com/office/drawing/2014/main" id="{2FD091E8-3327-4D03-9F0A-4FF7320ADBF2}"/>
              </a:ext>
            </a:extLst>
          </p:cNvPr>
          <p:cNvGraphicFramePr>
            <a:graphicFrameLocks noGrp="1"/>
          </p:cNvGraphicFramePr>
          <p:nvPr/>
        </p:nvGraphicFramePr>
        <p:xfrm>
          <a:off x="2786063" y="3213100"/>
          <a:ext cx="3500437" cy="1279526"/>
        </p:xfrm>
        <a:graphic>
          <a:graphicData uri="http://schemas.openxmlformats.org/drawingml/2006/table">
            <a:tbl>
              <a:tblPr/>
              <a:tblGrid>
                <a:gridCol w="2168525">
                  <a:extLst>
                    <a:ext uri="{9D8B030D-6E8A-4147-A177-3AD203B41FA5}">
                      <a16:colId xmlns:a16="http://schemas.microsoft.com/office/drawing/2014/main" val="20000"/>
                    </a:ext>
                  </a:extLst>
                </a:gridCol>
                <a:gridCol w="1331912">
                  <a:extLst>
                    <a:ext uri="{9D8B030D-6E8A-4147-A177-3AD203B41FA5}">
                      <a16:colId xmlns:a16="http://schemas.microsoft.com/office/drawing/2014/main" val="20001"/>
                    </a:ext>
                  </a:extLst>
                </a:gridCol>
              </a:tblGrid>
              <a:tr h="487363">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维护费用  </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$1,200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0"/>
                  </a:ext>
                </a:extLst>
              </a:tr>
              <a:tr h="487363">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财产税</a:t>
                      </a:r>
                    </a:p>
                  </a:txBody>
                  <a:tcPr marL="0" marR="0" marT="0" marB="0" anchor="ctr" horzOverflow="overflow">
                    <a:lnL>
                      <a:noFill/>
                    </a:lnL>
                    <a:lnR>
                      <a:noFill/>
                    </a:lnR>
                    <a:lnT>
                      <a:noFill/>
                    </a:lnT>
                    <a:lnB>
                      <a:noFill/>
                    </a:lnB>
                    <a:lnTlToBr>
                      <a:noFill/>
                    </a:lnTlToBr>
                    <a:lnBlToTr>
                      <a:noFill/>
                    </a:lnBlToTr>
                    <a:noFill/>
                  </a:tcPr>
                </a:tc>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$2,400</a:t>
                      </a:r>
                    </a:p>
                  </a:txBody>
                  <a:tcPr marL="0" marR="0" marT="0" marB="0" anchor="ct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04800">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l" defTabSz="914400" rtl="0" eaLnBrk="1" fontAlgn="ctr" latinLnBrk="0" hangingPunct="1">
                        <a:lnSpc>
                          <a:spcPct val="100000"/>
                        </a:lnSpc>
                        <a:spcBef>
                          <a:spcPct val="0"/>
                        </a:spcBef>
                        <a:spcAft>
                          <a:spcPct val="0"/>
                        </a:spcAft>
                        <a:buClrTx/>
                        <a:buSzTx/>
                        <a:buFontTx/>
                        <a:buNone/>
                        <a:tabLst/>
                      </a:pPr>
                      <a:r>
                        <a:rPr kumimoji="0" lang="zh-CN" altLang="en-US"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总计</a:t>
                      </a:r>
                    </a:p>
                  </a:txBody>
                  <a:tcPr marL="0" marR="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rgbClr val="0000FF"/>
                        </a:buClr>
                        <a:buSzPct val="80000"/>
                        <a:buFont typeface="Wingdings" panose="05000000000000000000" pitchFamily="2" charset="2"/>
                        <a:defRPr sz="2800">
                          <a:solidFill>
                            <a:schemeClr val="tx1"/>
                          </a:solidFill>
                          <a:latin typeface="Times" panose="02020603050405020304" pitchFamily="18" charset="0"/>
                        </a:defRPr>
                      </a:lvl1pPr>
                      <a:lvl2pPr marL="742950" indent="-285750">
                        <a:spcBef>
                          <a:spcPct val="20000"/>
                        </a:spcBef>
                        <a:buClr>
                          <a:schemeClr val="tx1"/>
                        </a:buClr>
                        <a:buSzPct val="100000"/>
                        <a:defRPr sz="2400">
                          <a:solidFill>
                            <a:schemeClr val="tx1"/>
                          </a:solidFill>
                          <a:latin typeface="Times" panose="02020603050405020304" pitchFamily="18" charset="0"/>
                        </a:defRPr>
                      </a:lvl2pPr>
                      <a:lvl3pPr marL="1143000" indent="-228600">
                        <a:spcBef>
                          <a:spcPct val="20000"/>
                        </a:spcBef>
                        <a:buClr>
                          <a:schemeClr val="accent2"/>
                        </a:buClr>
                        <a:buSzPct val="65000"/>
                        <a:defRPr sz="2000">
                          <a:solidFill>
                            <a:schemeClr val="tx1"/>
                          </a:solidFill>
                          <a:latin typeface="Times" panose="02020603050405020304" pitchFamily="18" charset="0"/>
                        </a:defRPr>
                      </a:lvl3pPr>
                      <a:lvl4pPr marL="1600200" indent="-228600">
                        <a:spcBef>
                          <a:spcPct val="20000"/>
                        </a:spcBef>
                        <a:buClr>
                          <a:schemeClr val="tx1"/>
                        </a:buClr>
                        <a:buSzPct val="100000"/>
                        <a:defRPr>
                          <a:solidFill>
                            <a:schemeClr val="tx1"/>
                          </a:solidFill>
                          <a:latin typeface="Times" panose="02020603050405020304" pitchFamily="18" charset="0"/>
                        </a:defRPr>
                      </a:lvl4pPr>
                      <a:lvl5pPr marL="2057400" indent="-228600">
                        <a:spcBef>
                          <a:spcPct val="20000"/>
                        </a:spcBef>
                        <a:buClr>
                          <a:schemeClr val="accent2"/>
                        </a:buClr>
                        <a:buSzPct val="100000"/>
                        <a:defRPr>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defRPr>
                          <a:solidFill>
                            <a:schemeClr val="tx1"/>
                          </a:solidFill>
                          <a:latin typeface="Times" panose="02020603050405020304" pitchFamily="18" charset="0"/>
                        </a:defRPr>
                      </a:lvl9p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$3,600</a:t>
                      </a:r>
                    </a:p>
                  </a:txBody>
                  <a:tcPr marL="0" marR="0" marT="0" marB="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94322919"/>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2931">
                                            <p:txEl>
                                              <p:pRg st="0" end="0"/>
                                            </p:txEl>
                                          </p:spTgt>
                                        </p:tgtEl>
                                        <p:attrNameLst>
                                          <p:attrName>style.visibility</p:attrName>
                                        </p:attrNameLst>
                                      </p:cBhvr>
                                      <p:to>
                                        <p:strVal val="visible"/>
                                      </p:to>
                                    </p:set>
                                    <p:animEffect transition="in" filter="blinds(horizontal)">
                                      <p:cBhvr>
                                        <p:cTn id="7" dur="500"/>
                                        <p:tgtEl>
                                          <p:spTgt spid="2529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nodeType="clickEffect">
                                  <p:stCondLst>
                                    <p:cond delay="0"/>
                                  </p:stCondLst>
                                  <p:childTnLst>
                                    <p:set>
                                      <p:cBhvr>
                                        <p:cTn id="18" dur="1" fill="hold">
                                          <p:stCondLst>
                                            <p:cond delay="0"/>
                                          </p:stCondLst>
                                        </p:cTn>
                                        <p:tgtEl>
                                          <p:spTgt spid="252931">
                                            <p:txEl>
                                              <p:pRg st="5" end="5"/>
                                            </p:txEl>
                                          </p:spTgt>
                                        </p:tgtEl>
                                        <p:attrNameLst>
                                          <p:attrName>style.visibility</p:attrName>
                                        </p:attrNameLst>
                                      </p:cBhvr>
                                      <p:to>
                                        <p:strVal val="visible"/>
                                      </p:to>
                                    </p:set>
                                    <p:animEffect transition="in" filter="barn(inVertical)">
                                      <p:cBhvr>
                                        <p:cTn id="19" dur="500"/>
                                        <p:tgtEl>
                                          <p:spTgt spid="2529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4A1440-1847-4D00-B3E2-7DC56ACE7C7B}"/>
              </a:ext>
            </a:extLst>
          </p:cNvPr>
          <p:cNvSpPr>
            <a:spLocks noGrp="1"/>
          </p:cNvSpPr>
          <p:nvPr>
            <p:ph type="title"/>
          </p:nvPr>
        </p:nvSpPr>
        <p:spPr>
          <a:xfrm>
            <a:off x="457200" y="476250"/>
            <a:ext cx="8229600" cy="1060450"/>
          </a:xfrm>
        </p:spPr>
        <p:txBody>
          <a:bodyPr vert="horz" wrap="square" lIns="91440" tIns="45720" rIns="91440" bIns="45720" numCol="1" anchor="t"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cs typeface="Times New Roman" pitchFamily="18" charset="0"/>
              </a:rPr>
              <a:t>你应该购买还是租赁？</a:t>
            </a:r>
            <a:endParaRPr lang="zh-CN" altLang="en-US" dirty="0">
              <a:ea typeface="宋体" pitchFamily="2" charset="-122"/>
            </a:endParaRPr>
          </a:p>
        </p:txBody>
      </p:sp>
      <p:sp>
        <p:nvSpPr>
          <p:cNvPr id="164867" name="文本占位符 2">
            <a:extLst>
              <a:ext uri="{FF2B5EF4-FFF2-40B4-BE49-F238E27FC236}">
                <a16:creationId xmlns:a16="http://schemas.microsoft.com/office/drawing/2014/main" id="{C148B0D5-DE30-472A-BF29-76B959819D96}"/>
              </a:ext>
            </a:extLst>
          </p:cNvPr>
          <p:cNvSpPr>
            <a:spLocks noGrp="1" noChangeArrowheads="1"/>
          </p:cNvSpPr>
          <p:nvPr>
            <p:ph type="body" sz="half" idx="1"/>
          </p:nvPr>
        </p:nvSpPr>
        <p:spPr>
          <a:xfrm>
            <a:off x="457200" y="1371600"/>
            <a:ext cx="6958013" cy="4114800"/>
          </a:xfrm>
        </p:spPr>
        <p:txBody>
          <a:bodyPr/>
          <a:lstStyle/>
          <a:p>
            <a:pPr marL="342891" indent="-342891">
              <a:defRPr/>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购房时第</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t</a:t>
            </a: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年现金流出，包括维护费和财产税</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p>
          <a:p>
            <a:pPr marL="342891" indent="-342891">
              <a:defRPr/>
            </a:pP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342891" indent="-342891">
              <a:defRPr/>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拥有房屋的现值成本为：</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342891" indent="-342891">
              <a:defRPr/>
            </a:pP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342891" indent="-342891">
              <a:defRPr/>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租赁房屋的现值成本</a:t>
            </a:r>
            <a:r>
              <a:rPr lang="en-US" altLang="zh-CN" sz="2800" dirty="0">
                <a:latin typeface="Times New Roman" panose="02020603050405020304" pitchFamily="18" charset="0"/>
                <a:ea typeface="宋体" panose="02010600030101010101" pitchFamily="2" charset="-122"/>
                <a:cs typeface="Times New Roman" panose="02020603050405020304" pitchFamily="18" charset="0"/>
              </a:rPr>
              <a:t>:</a:t>
            </a:r>
          </a:p>
          <a:p>
            <a:pPr marL="342891" indent="-342891">
              <a:defRPr/>
            </a:pP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a:p>
            <a:pPr marL="342891" indent="-342891">
              <a:defRPr/>
            </a:pPr>
            <a:r>
              <a:rPr lang="zh-CN" altLang="en-US" sz="2800" dirty="0">
                <a:latin typeface="Times New Roman" panose="02020603050405020304" pitchFamily="18" charset="0"/>
                <a:ea typeface="宋体" panose="02010600030101010101" pitchFamily="2" charset="-122"/>
                <a:cs typeface="Times New Roman" panose="02020603050405020304" pitchFamily="18" charset="0"/>
              </a:rPr>
              <a:t>因此选择购房。购房的净现值</a:t>
            </a:r>
            <a:endParaRPr lang="en-US" altLang="zh-CN" sz="2800" dirty="0">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43012" name="Object 2">
            <a:extLst>
              <a:ext uri="{FF2B5EF4-FFF2-40B4-BE49-F238E27FC236}">
                <a16:creationId xmlns:a16="http://schemas.microsoft.com/office/drawing/2014/main" id="{F02D6B27-2DC4-421E-BBF3-1CEDC2307C9E}"/>
              </a:ext>
            </a:extLst>
          </p:cNvPr>
          <p:cNvGraphicFramePr>
            <a:graphicFrameLocks noChangeAspect="1"/>
          </p:cNvGraphicFramePr>
          <p:nvPr/>
        </p:nvGraphicFramePr>
        <p:xfrm>
          <a:off x="1331640" y="5474550"/>
          <a:ext cx="4608512" cy="374650"/>
        </p:xfrm>
        <a:graphic>
          <a:graphicData uri="http://schemas.openxmlformats.org/presentationml/2006/ole">
            <mc:AlternateContent xmlns:mc="http://schemas.openxmlformats.org/markup-compatibility/2006">
              <mc:Choice xmlns:v="urn:schemas-microsoft-com:vml" Requires="v">
                <p:oleObj name="公式" r:id="rId3" imgW="2183452" imgH="177723" progId="Equation.3">
                  <p:embed/>
                </p:oleObj>
              </mc:Choice>
              <mc:Fallback>
                <p:oleObj name="公式" r:id="rId3" imgW="2183452" imgH="177723" progId="Equation.3">
                  <p:embed/>
                  <p:pic>
                    <p:nvPicPr>
                      <p:cNvPr id="43012" name="Object 2">
                        <a:extLst>
                          <a:ext uri="{FF2B5EF4-FFF2-40B4-BE49-F238E27FC236}">
                            <a16:creationId xmlns:a16="http://schemas.microsoft.com/office/drawing/2014/main" id="{F02D6B27-2DC4-421E-BBF3-1CEDC2307C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5474550"/>
                        <a:ext cx="4608512"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3" name="Object 3">
            <a:extLst>
              <a:ext uri="{FF2B5EF4-FFF2-40B4-BE49-F238E27FC236}">
                <a16:creationId xmlns:a16="http://schemas.microsoft.com/office/drawing/2014/main" id="{5BCCC23D-759D-47A4-A0E6-020C6920A63E}"/>
              </a:ext>
            </a:extLst>
          </p:cNvPr>
          <p:cNvGraphicFramePr>
            <a:graphicFrameLocks noChangeAspect="1"/>
          </p:cNvGraphicFramePr>
          <p:nvPr/>
        </p:nvGraphicFramePr>
        <p:xfrm>
          <a:off x="1434306" y="3267076"/>
          <a:ext cx="5489575" cy="760412"/>
        </p:xfrm>
        <a:graphic>
          <a:graphicData uri="http://schemas.openxmlformats.org/presentationml/2006/ole">
            <mc:AlternateContent xmlns:mc="http://schemas.openxmlformats.org/markup-compatibility/2006">
              <mc:Choice xmlns:v="urn:schemas-microsoft-com:vml" Requires="v">
                <p:oleObj name="Equation" r:id="rId5" imgW="3022600" imgH="419100" progId="Equation.DSMT4">
                  <p:embed/>
                </p:oleObj>
              </mc:Choice>
              <mc:Fallback>
                <p:oleObj name="Equation" r:id="rId5" imgW="3022600" imgH="419100" progId="Equation.DSMT4">
                  <p:embed/>
                  <p:pic>
                    <p:nvPicPr>
                      <p:cNvPr id="43013" name="Object 3">
                        <a:extLst>
                          <a:ext uri="{FF2B5EF4-FFF2-40B4-BE49-F238E27FC236}">
                            <a16:creationId xmlns:a16="http://schemas.microsoft.com/office/drawing/2014/main" id="{5BCCC23D-759D-47A4-A0E6-020C6920A6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4306" y="3267076"/>
                        <a:ext cx="5489575" cy="76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4" name="Object 4">
            <a:extLst>
              <a:ext uri="{FF2B5EF4-FFF2-40B4-BE49-F238E27FC236}">
                <a16:creationId xmlns:a16="http://schemas.microsoft.com/office/drawing/2014/main" id="{AAE939D0-D1DB-4578-ADFB-1B7DB79A9807}"/>
              </a:ext>
            </a:extLst>
          </p:cNvPr>
          <p:cNvGraphicFramePr>
            <a:graphicFrameLocks noChangeAspect="1"/>
          </p:cNvGraphicFramePr>
          <p:nvPr/>
        </p:nvGraphicFramePr>
        <p:xfrm>
          <a:off x="3635896" y="4180313"/>
          <a:ext cx="4316412" cy="762000"/>
        </p:xfrm>
        <a:graphic>
          <a:graphicData uri="http://schemas.openxmlformats.org/presentationml/2006/ole">
            <mc:AlternateContent xmlns:mc="http://schemas.openxmlformats.org/markup-compatibility/2006">
              <mc:Choice xmlns:v="urn:schemas-microsoft-com:vml" Requires="v">
                <p:oleObj name="公式" r:id="rId7" imgW="2374900" imgH="419100" progId="Equation.3">
                  <p:embed/>
                </p:oleObj>
              </mc:Choice>
              <mc:Fallback>
                <p:oleObj name="公式" r:id="rId7" imgW="2374900" imgH="419100" progId="Equation.3">
                  <p:embed/>
                  <p:pic>
                    <p:nvPicPr>
                      <p:cNvPr id="43014" name="Object 4">
                        <a:extLst>
                          <a:ext uri="{FF2B5EF4-FFF2-40B4-BE49-F238E27FC236}">
                            <a16:creationId xmlns:a16="http://schemas.microsoft.com/office/drawing/2014/main" id="{AAE939D0-D1DB-4578-ADFB-1B7DB79A980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35896" y="4180313"/>
                        <a:ext cx="431641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15" name="Object 5">
            <a:extLst>
              <a:ext uri="{FF2B5EF4-FFF2-40B4-BE49-F238E27FC236}">
                <a16:creationId xmlns:a16="http://schemas.microsoft.com/office/drawing/2014/main" id="{E16069E9-D790-4D6D-90A9-3DB7AE09222F}"/>
              </a:ext>
            </a:extLst>
          </p:cNvPr>
          <p:cNvGraphicFramePr>
            <a:graphicFrameLocks noChangeAspect="1"/>
          </p:cNvGraphicFramePr>
          <p:nvPr/>
        </p:nvGraphicFramePr>
        <p:xfrm>
          <a:off x="1259632" y="2304626"/>
          <a:ext cx="6321425" cy="428625"/>
        </p:xfrm>
        <a:graphic>
          <a:graphicData uri="http://schemas.openxmlformats.org/presentationml/2006/ole">
            <mc:AlternateContent xmlns:mc="http://schemas.openxmlformats.org/markup-compatibility/2006">
              <mc:Choice xmlns:v="urn:schemas-microsoft-com:vml" Requires="v">
                <p:oleObj name="公式" r:id="rId9" imgW="2997200" imgH="203200" progId="Equation.3">
                  <p:embed/>
                </p:oleObj>
              </mc:Choice>
              <mc:Fallback>
                <p:oleObj name="公式" r:id="rId9" imgW="2997200" imgH="203200" progId="Equation.3">
                  <p:embed/>
                  <p:pic>
                    <p:nvPicPr>
                      <p:cNvPr id="43015" name="Object 5">
                        <a:extLst>
                          <a:ext uri="{FF2B5EF4-FFF2-40B4-BE49-F238E27FC236}">
                            <a16:creationId xmlns:a16="http://schemas.microsoft.com/office/drawing/2014/main" id="{E16069E9-D790-4D6D-90A9-3DB7AE09222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9632" y="2304626"/>
                        <a:ext cx="632142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95658326"/>
      </p:ext>
    </p:extLst>
  </p:cSld>
  <p:clrMapOvr>
    <a:masterClrMapping/>
  </p:clrMapOvr>
  <p:transition>
    <p:rand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8D8FA9-8FF1-42BB-0852-2B8792FD280D}"/>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怎么理解提前还款的现象？</a:t>
            </a:r>
          </a:p>
        </p:txBody>
      </p:sp>
      <p:sp>
        <p:nvSpPr>
          <p:cNvPr id="3" name="内容占位符 2">
            <a:extLst>
              <a:ext uri="{FF2B5EF4-FFF2-40B4-BE49-F238E27FC236}">
                <a16:creationId xmlns:a16="http://schemas.microsoft.com/office/drawing/2014/main" id="{6FF07A37-0B7F-C94B-2C53-986FCE23E4AE}"/>
              </a:ext>
            </a:extLst>
          </p:cNvPr>
          <p:cNvSpPr>
            <a:spLocks noGrp="1"/>
          </p:cNvSpPr>
          <p:nvPr>
            <p:ph idx="1"/>
          </p:nvPr>
        </p:nvSpPr>
        <p:spPr>
          <a:xfrm>
            <a:off x="755576" y="1556792"/>
            <a:ext cx="7772400" cy="4114800"/>
          </a:xfrm>
        </p:spPr>
        <p:txBody>
          <a:bodyPr/>
          <a:lstStyle/>
          <a:p>
            <a:r>
              <a:rPr lang="zh-CN" altLang="en-US" dirty="0">
                <a:latin typeface="宋体" panose="02010600030101010101" pitchFamily="2" charset="-122"/>
                <a:ea typeface="宋体" panose="02010600030101010101" pitchFamily="2" charset="-122"/>
              </a:rPr>
              <a:t>近期，“提前还房贷”话题再度引热议。据新京报贝壳财经记者了解，购房者在部分银行提前还房贷需要排队，排队时间短则两三个月，长则需等待半年之久。</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为什么购房者都在扎堆提前还房贷？提前还贷真的划算吗？提前还贷对银行业绩有什么影响？</a:t>
            </a:r>
          </a:p>
        </p:txBody>
      </p:sp>
    </p:spTree>
    <p:extLst>
      <p:ext uri="{BB962C8B-B14F-4D97-AF65-F5344CB8AC3E}">
        <p14:creationId xmlns:p14="http://schemas.microsoft.com/office/powerpoint/2010/main" val="946369943"/>
      </p:ext>
    </p:extLst>
  </p:cSld>
  <p:clrMapOvr>
    <a:masterClrMapping/>
  </p:clrMapOvr>
  <p:transition>
    <p:rand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87BF267F-2DFC-4EED-B946-6844F0C6B7E4}"/>
              </a:ext>
            </a:extLst>
          </p:cNvPr>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附录：提前还款与提前还款罚金</a:t>
            </a:r>
          </a:p>
        </p:txBody>
      </p:sp>
      <p:sp>
        <p:nvSpPr>
          <p:cNvPr id="110595" name="内容占位符 2">
            <a:extLst>
              <a:ext uri="{FF2B5EF4-FFF2-40B4-BE49-F238E27FC236}">
                <a16:creationId xmlns:a16="http://schemas.microsoft.com/office/drawing/2014/main" id="{D0080EC3-24F1-4570-8811-72173418C74F}"/>
              </a:ext>
            </a:extLst>
          </p:cNvPr>
          <p:cNvSpPr>
            <a:spLocks noGrp="1"/>
          </p:cNvSpPr>
          <p:nvPr>
            <p:ph idx="1"/>
          </p:nvPr>
        </p:nvSpPr>
        <p:spPr>
          <a:xfrm>
            <a:off x="457200" y="1417638"/>
            <a:ext cx="8229600" cy="4525962"/>
          </a:xfrm>
        </p:spPr>
        <p:txBody>
          <a:bodyPr/>
          <a:lstStyle/>
          <a:p>
            <a:pPr algn="just"/>
            <a:r>
              <a:rPr lang="zh-CN" altLang="en-US" sz="2000" dirty="0">
                <a:latin typeface="华文宋体" panose="02010600040101010101" pitchFamily="2" charset="-122"/>
                <a:ea typeface="华文宋体" panose="02010600040101010101" pitchFamily="2" charset="-122"/>
              </a:rPr>
              <a:t>超过抵押贷款还款额的金额被称为提前还款额（</a:t>
            </a:r>
            <a:r>
              <a:rPr lang="en-US" altLang="zh-CN" sz="2000" dirty="0">
                <a:latin typeface="华文宋体" panose="02010600040101010101" pitchFamily="2" charset="-122"/>
                <a:ea typeface="华文宋体" panose="02010600040101010101" pitchFamily="2" charset="-122"/>
              </a:rPr>
              <a:t>prepayment</a:t>
            </a:r>
            <a:r>
              <a:rPr lang="zh-CN" altLang="en-US" sz="2000" dirty="0">
                <a:latin typeface="华文宋体" panose="02010600040101010101" pitchFamily="2" charset="-122"/>
                <a:ea typeface="华文宋体" panose="02010600040101010101" pitchFamily="2" charset="-122"/>
              </a:rPr>
              <a:t>）。比如票面利率为</a:t>
            </a:r>
            <a:r>
              <a:rPr lang="en-US" altLang="zh-CN" sz="2000" dirty="0">
                <a:latin typeface="华文宋体" panose="02010600040101010101" pitchFamily="2" charset="-122"/>
                <a:ea typeface="华文宋体" panose="02010600040101010101" pitchFamily="2" charset="-122"/>
              </a:rPr>
              <a:t>7.5%</a:t>
            </a:r>
            <a:r>
              <a:rPr lang="zh-CN" altLang="en-US" sz="2000" dirty="0">
                <a:latin typeface="华文宋体" panose="02010600040101010101" pitchFamily="2" charset="-122"/>
                <a:ea typeface="华文宋体" panose="02010600040101010101" pitchFamily="2" charset="-122"/>
              </a:rPr>
              <a:t>，金额为</a:t>
            </a:r>
            <a:r>
              <a:rPr lang="en-US" altLang="zh-CN" sz="2000" dirty="0">
                <a:latin typeface="华文宋体" panose="02010600040101010101" pitchFamily="2" charset="-122"/>
                <a:ea typeface="华文宋体" panose="02010600040101010101" pitchFamily="2" charset="-122"/>
              </a:rPr>
              <a:t>200000</a:t>
            </a:r>
            <a:r>
              <a:rPr lang="zh-CN" altLang="en-US" sz="2000" dirty="0">
                <a:latin typeface="华文宋体" panose="02010600040101010101" pitchFamily="2" charset="-122"/>
                <a:ea typeface="华文宋体" panose="02010600040101010101" pitchFamily="2" charset="-122"/>
              </a:rPr>
              <a:t>元的</a:t>
            </a:r>
            <a:r>
              <a:rPr lang="en-US" altLang="zh-CN" sz="2000" dirty="0">
                <a:latin typeface="华文宋体" panose="02010600040101010101" pitchFamily="2" charset="-122"/>
                <a:ea typeface="华文宋体" panose="02010600040101010101" pitchFamily="2" charset="-122"/>
              </a:rPr>
              <a:t>30</a:t>
            </a:r>
            <a:r>
              <a:rPr lang="zh-CN" altLang="en-US" sz="2000" dirty="0">
                <a:latin typeface="华文宋体" panose="02010600040101010101" pitchFamily="2" charset="-122"/>
                <a:ea typeface="华文宋体" panose="02010600040101010101" pitchFamily="2" charset="-122"/>
              </a:rPr>
              <a:t>年期贷款，月还款额为</a:t>
            </a:r>
            <a:r>
              <a:rPr lang="en-US" altLang="zh-CN" sz="2000" dirty="0">
                <a:latin typeface="华文宋体" panose="02010600040101010101" pitchFamily="2" charset="-122"/>
                <a:ea typeface="华文宋体" panose="02010600040101010101" pitchFamily="2" charset="-122"/>
              </a:rPr>
              <a:t>1398.43</a:t>
            </a:r>
            <a:r>
              <a:rPr lang="zh-CN" altLang="en-US" sz="2000" dirty="0">
                <a:latin typeface="华文宋体" panose="02010600040101010101" pitchFamily="2" charset="-122"/>
                <a:ea typeface="华文宋体" panose="02010600040101010101" pitchFamily="2" charset="-122"/>
              </a:rPr>
              <a:t>元，假设房屋所有者还款额为</a:t>
            </a:r>
            <a:r>
              <a:rPr lang="en-US" altLang="zh-CN" sz="2000" dirty="0">
                <a:latin typeface="华文宋体" panose="02010600040101010101" pitchFamily="2" charset="-122"/>
                <a:ea typeface="华文宋体" panose="02010600040101010101" pitchFamily="2" charset="-122"/>
              </a:rPr>
              <a:t>5398.43</a:t>
            </a:r>
            <a:r>
              <a:rPr lang="zh-CN" altLang="en-US" sz="2000" dirty="0">
                <a:latin typeface="华文宋体" panose="02010600040101010101" pitchFamily="2" charset="-122"/>
                <a:ea typeface="华文宋体" panose="02010600040101010101" pitchFamily="2" charset="-122"/>
              </a:rPr>
              <a:t>元，则</a:t>
            </a:r>
            <a:r>
              <a:rPr lang="en-US" altLang="zh-CN" sz="2000" dirty="0">
                <a:latin typeface="华文宋体" panose="02010600040101010101" pitchFamily="2" charset="-122"/>
                <a:ea typeface="华文宋体" panose="02010600040101010101" pitchFamily="2" charset="-122"/>
              </a:rPr>
              <a:t>4000</a:t>
            </a:r>
            <a:r>
              <a:rPr lang="zh-CN" altLang="en-US" sz="2000" dirty="0">
                <a:latin typeface="华文宋体" panose="02010600040101010101" pitchFamily="2" charset="-122"/>
                <a:ea typeface="华文宋体" panose="02010600040101010101" pitchFamily="2" charset="-122"/>
              </a:rPr>
              <a:t>元为提前还款额，降低了</a:t>
            </a:r>
            <a:r>
              <a:rPr lang="en-US" altLang="zh-CN" sz="2000" dirty="0">
                <a:latin typeface="华文宋体" panose="02010600040101010101" pitchFamily="2" charset="-122"/>
                <a:ea typeface="华文宋体" panose="02010600040101010101" pitchFamily="2" charset="-122"/>
              </a:rPr>
              <a:t>4000</a:t>
            </a:r>
            <a:r>
              <a:rPr lang="zh-CN" altLang="en-US" sz="2000" dirty="0">
                <a:latin typeface="华文宋体" panose="02010600040101010101" pitchFamily="2" charset="-122"/>
                <a:ea typeface="华文宋体" panose="02010600040101010101" pitchFamily="2" charset="-122"/>
              </a:rPr>
              <a:t>元的未清偿贷款余额。提前还款的净效应是还清贷款的时间早于预期到款日。即，贷款期限被缩短了。</a:t>
            </a:r>
            <a:endParaRPr lang="en-US" altLang="zh-CN" sz="2000" dirty="0">
              <a:latin typeface="华文宋体" panose="02010600040101010101" pitchFamily="2" charset="-122"/>
              <a:ea typeface="华文宋体" panose="02010600040101010101" pitchFamily="2" charset="-122"/>
            </a:endParaRPr>
          </a:p>
          <a:p>
            <a:pPr algn="just"/>
            <a:r>
              <a:rPr lang="zh-CN" altLang="en-US" sz="2000" b="1" dirty="0">
                <a:solidFill>
                  <a:srgbClr val="FF0000"/>
                </a:solidFill>
                <a:latin typeface="华文宋体" panose="02010600040101010101" pitchFamily="2" charset="-122"/>
                <a:ea typeface="华文宋体" panose="02010600040101010101" pitchFamily="2" charset="-122"/>
              </a:rPr>
              <a:t>更常见的提前还款情形是还清整笔贷款余额。如果现行利率下降，或者存在更有吸引力的融资工具，债务人将对现有抵押贷款再融资</a:t>
            </a:r>
            <a:r>
              <a:rPr lang="zh-CN" altLang="en-US" sz="2000" dirty="0">
                <a:latin typeface="华文宋体" panose="02010600040101010101" pitchFamily="2" charset="-122"/>
                <a:ea typeface="华文宋体" panose="02010600040101010101" pitchFamily="2" charset="-122"/>
              </a:rPr>
              <a:t>。</a:t>
            </a:r>
            <a:endParaRPr lang="en-US" altLang="zh-CN" sz="2000" dirty="0">
              <a:latin typeface="华文宋体" panose="02010600040101010101" pitchFamily="2" charset="-122"/>
              <a:ea typeface="华文宋体" panose="02010600040101010101" pitchFamily="2" charset="-122"/>
            </a:endParaRPr>
          </a:p>
          <a:p>
            <a:pPr algn="just"/>
            <a:r>
              <a:rPr lang="zh-CN" altLang="en-US" sz="2000" dirty="0">
                <a:latin typeface="华文宋体" panose="02010600040101010101" pitchFamily="2" charset="-122"/>
                <a:ea typeface="华文宋体" panose="02010600040101010101" pitchFamily="2" charset="-122"/>
              </a:rPr>
              <a:t>借款人全部或部分提前偿还贷款而不用交纳罚款的权利被称作</a:t>
            </a:r>
            <a:r>
              <a:rPr lang="zh-CN" altLang="en-US" sz="2000" dirty="0">
                <a:highlight>
                  <a:srgbClr val="FFFF00"/>
                </a:highlight>
                <a:latin typeface="华文宋体" panose="02010600040101010101" pitchFamily="2" charset="-122"/>
                <a:ea typeface="华文宋体" panose="02010600040101010101" pitchFamily="2" charset="-122"/>
              </a:rPr>
              <a:t>选择权</a:t>
            </a:r>
            <a:r>
              <a:rPr lang="zh-CN" altLang="en-US" sz="2000" dirty="0">
                <a:latin typeface="华文宋体" panose="02010600040101010101" pitchFamily="2" charset="-122"/>
                <a:ea typeface="华文宋体" panose="02010600040101010101" pitchFamily="2" charset="-122"/>
              </a:rPr>
              <a:t>。降低借款人提前还款权利的抵押贷款被称为</a:t>
            </a:r>
            <a:r>
              <a:rPr lang="zh-CN" altLang="en-US" sz="2000" dirty="0">
                <a:highlight>
                  <a:srgbClr val="FFFF00"/>
                </a:highlight>
                <a:latin typeface="华文宋体" panose="02010600040101010101" pitchFamily="2" charset="-122"/>
                <a:ea typeface="华文宋体" panose="02010600040101010101" pitchFamily="2" charset="-122"/>
              </a:rPr>
              <a:t>提前还款惩罚抵押贷款</a:t>
            </a:r>
            <a:r>
              <a:rPr lang="zh-CN" altLang="en-US" sz="2000" dirty="0">
                <a:latin typeface="华文宋体" panose="02010600040101010101" pitchFamily="2" charset="-122"/>
                <a:ea typeface="华文宋体" panose="02010600040101010101" pitchFamily="2" charset="-122"/>
              </a:rPr>
              <a:t>（</a:t>
            </a:r>
            <a:r>
              <a:rPr lang="en-US" altLang="zh-CN" sz="2000" dirty="0">
                <a:latin typeface="华文宋体" panose="02010600040101010101" pitchFamily="2" charset="-122"/>
                <a:ea typeface="华文宋体" panose="02010600040101010101" pitchFamily="2" charset="-122"/>
              </a:rPr>
              <a:t>prepayment penalty mortgage</a:t>
            </a:r>
            <a:r>
              <a:rPr lang="zh-CN" altLang="en-US" sz="2000" dirty="0">
                <a:latin typeface="华文宋体" panose="02010600040101010101" pitchFamily="2" charset="-122"/>
                <a:ea typeface="华文宋体" panose="02010600040101010101" pitchFamily="2" charset="-122"/>
              </a:rPr>
              <a:t>）</a:t>
            </a:r>
            <a:endParaRPr lang="en-US" altLang="zh-CN" sz="2000" dirty="0">
              <a:latin typeface="华文宋体" panose="02010600040101010101" pitchFamily="2" charset="-122"/>
              <a:ea typeface="华文宋体" panose="02010600040101010101" pitchFamily="2" charset="-122"/>
            </a:endParaRPr>
          </a:p>
          <a:p>
            <a:pPr algn="just"/>
            <a:r>
              <a:rPr lang="zh-CN" altLang="en-US" sz="2000" dirty="0">
                <a:latin typeface="华文宋体" panose="02010600040101010101" pitchFamily="2" charset="-122"/>
                <a:ea typeface="华文宋体" panose="02010600040101010101" pitchFamily="2" charset="-122"/>
              </a:rPr>
              <a:t>来源：法博齐</a:t>
            </a:r>
            <a:r>
              <a:rPr lang="en-US" altLang="zh-CN" sz="2000" dirty="0">
                <a:latin typeface="华文宋体" panose="02010600040101010101" pitchFamily="2" charset="-122"/>
                <a:ea typeface="华文宋体" panose="02010600040101010101" pitchFamily="2" charset="-122"/>
              </a:rPr>
              <a:t>《</a:t>
            </a:r>
            <a:r>
              <a:rPr lang="zh-CN" altLang="en-US" sz="2000" dirty="0">
                <a:latin typeface="华文宋体" panose="02010600040101010101" pitchFamily="2" charset="-122"/>
                <a:ea typeface="华文宋体" panose="02010600040101010101" pitchFamily="2" charset="-122"/>
              </a:rPr>
              <a:t>债券市场</a:t>
            </a:r>
            <a:r>
              <a:rPr lang="en-US" altLang="zh-CN" sz="2000" dirty="0">
                <a:latin typeface="华文宋体" panose="02010600040101010101" pitchFamily="2" charset="-122"/>
                <a:ea typeface="华文宋体" panose="02010600040101010101" pitchFamily="2" charset="-122"/>
              </a:rPr>
              <a:t>》P226-239</a:t>
            </a:r>
            <a:endParaRPr lang="zh-CN" altLang="en-US" sz="20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3594326393"/>
      </p:ext>
    </p:extLst>
  </p:cSld>
  <p:clrMapOvr>
    <a:masterClrMapping/>
  </p:clrMapOvr>
  <p:transition>
    <p:random/>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68745C-DE30-9826-0BE0-68E2626FD102}"/>
              </a:ext>
            </a:extLst>
          </p:cNvPr>
          <p:cNvSpPr>
            <a:spLocks noGrp="1"/>
          </p:cNvSpPr>
          <p:nvPr>
            <p:ph type="title"/>
          </p:nvPr>
        </p:nvSpPr>
        <p:spPr>
          <a:xfrm>
            <a:off x="539552" y="620688"/>
            <a:ext cx="8229600" cy="1143000"/>
          </a:xfrm>
        </p:spPr>
        <p:txBody>
          <a:bodyPr/>
          <a:lstStyle/>
          <a:p>
            <a:r>
              <a:rPr lang="zh-CN" altLang="en-US" dirty="0">
                <a:latin typeface="宋体" panose="02010600030101010101" pitchFamily="2" charset="-122"/>
                <a:ea typeface="宋体" panose="02010600030101010101" pitchFamily="2" charset="-122"/>
              </a:rPr>
              <a:t>汽车金融：汽车分期付款</a:t>
            </a:r>
          </a:p>
        </p:txBody>
      </p:sp>
      <p:pic>
        <p:nvPicPr>
          <p:cNvPr id="4" name="图片 3">
            <a:extLst>
              <a:ext uri="{FF2B5EF4-FFF2-40B4-BE49-F238E27FC236}">
                <a16:creationId xmlns:a16="http://schemas.microsoft.com/office/drawing/2014/main" id="{DE1615FE-BBA3-E4E7-2D27-1B7F78312B06}"/>
              </a:ext>
            </a:extLst>
          </p:cNvPr>
          <p:cNvPicPr>
            <a:picLocks noChangeAspect="1"/>
          </p:cNvPicPr>
          <p:nvPr/>
        </p:nvPicPr>
        <p:blipFill>
          <a:blip r:embed="rId2"/>
          <a:stretch>
            <a:fillRect/>
          </a:stretch>
        </p:blipFill>
        <p:spPr>
          <a:xfrm>
            <a:off x="657907" y="1844824"/>
            <a:ext cx="7992889" cy="3816424"/>
          </a:xfrm>
          <a:prstGeom prst="rect">
            <a:avLst/>
          </a:prstGeom>
        </p:spPr>
      </p:pic>
    </p:spTree>
    <p:extLst>
      <p:ext uri="{BB962C8B-B14F-4D97-AF65-F5344CB8AC3E}">
        <p14:creationId xmlns:p14="http://schemas.microsoft.com/office/powerpoint/2010/main" val="2787111210"/>
      </p:ext>
    </p:extLst>
  </p:cSld>
  <p:clrMapOvr>
    <a:masterClrMapping/>
  </p:clrMapOvr>
  <p:transition>
    <p:random/>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68745C-DE30-9826-0BE0-68E2626FD102}"/>
              </a:ext>
            </a:extLst>
          </p:cNvPr>
          <p:cNvSpPr>
            <a:spLocks noGrp="1"/>
          </p:cNvSpPr>
          <p:nvPr>
            <p:ph type="title"/>
          </p:nvPr>
        </p:nvSpPr>
        <p:spPr>
          <a:xfrm>
            <a:off x="539552" y="620688"/>
            <a:ext cx="8229600" cy="1143000"/>
          </a:xfrm>
        </p:spPr>
        <p:txBody>
          <a:bodyPr/>
          <a:lstStyle/>
          <a:p>
            <a:r>
              <a:rPr lang="zh-CN" altLang="en-US" dirty="0">
                <a:latin typeface="宋体" panose="02010600030101010101" pitchFamily="2" charset="-122"/>
                <a:ea typeface="宋体" panose="02010600030101010101" pitchFamily="2" charset="-122"/>
              </a:rPr>
              <a:t>汽车金融：汽车分期付款</a:t>
            </a:r>
          </a:p>
        </p:txBody>
      </p:sp>
      <p:pic>
        <p:nvPicPr>
          <p:cNvPr id="5" name="图片 4">
            <a:extLst>
              <a:ext uri="{FF2B5EF4-FFF2-40B4-BE49-F238E27FC236}">
                <a16:creationId xmlns:a16="http://schemas.microsoft.com/office/drawing/2014/main" id="{A2C657D8-4350-655D-2DA3-E33F380607B1}"/>
              </a:ext>
            </a:extLst>
          </p:cNvPr>
          <p:cNvPicPr>
            <a:picLocks noChangeAspect="1"/>
          </p:cNvPicPr>
          <p:nvPr/>
        </p:nvPicPr>
        <p:blipFill>
          <a:blip r:embed="rId2"/>
          <a:stretch>
            <a:fillRect/>
          </a:stretch>
        </p:blipFill>
        <p:spPr>
          <a:xfrm>
            <a:off x="523093" y="1732431"/>
            <a:ext cx="8474341" cy="4392488"/>
          </a:xfrm>
          <a:prstGeom prst="rect">
            <a:avLst/>
          </a:prstGeom>
        </p:spPr>
      </p:pic>
    </p:spTree>
    <p:extLst>
      <p:ext uri="{BB962C8B-B14F-4D97-AF65-F5344CB8AC3E}">
        <p14:creationId xmlns:p14="http://schemas.microsoft.com/office/powerpoint/2010/main" val="4212725577"/>
      </p:ext>
    </p:extLst>
  </p:cSld>
  <p:clrMapOvr>
    <a:masterClrMapping/>
  </p:clrMapOvr>
  <p:transition>
    <p:rand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ED3BCA-57C7-191A-1A84-F0985316C88C}"/>
              </a:ext>
            </a:extLst>
          </p:cNvPr>
          <p:cNvSpPr>
            <a:spLocks noGrp="1"/>
          </p:cNvSpPr>
          <p:nvPr>
            <p:ph type="title"/>
          </p:nvPr>
        </p:nvSpPr>
        <p:spPr>
          <a:xfrm>
            <a:off x="395536" y="762000"/>
            <a:ext cx="8229600" cy="1143000"/>
          </a:xfrm>
        </p:spPr>
        <p:txBody>
          <a:bodyPr/>
          <a:lstStyle/>
          <a:p>
            <a:r>
              <a:rPr lang="zh-CN" altLang="en-US" dirty="0">
                <a:latin typeface="宋体" panose="02010600030101010101" pitchFamily="2" charset="-122"/>
                <a:ea typeface="宋体" panose="02010600030101010101" pitchFamily="2" charset="-122"/>
              </a:rPr>
              <a:t>汽车分期付款举例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70E44E8C-02EB-E322-1640-186E2C7B3A13}"/>
                  </a:ext>
                </a:extLst>
              </p:cNvPr>
              <p:cNvSpPr>
                <a:spLocks noGrp="1"/>
              </p:cNvSpPr>
              <p:nvPr>
                <p:ph idx="1"/>
              </p:nvPr>
            </p:nvSpPr>
            <p:spPr>
              <a:xfrm>
                <a:off x="395536" y="1700808"/>
                <a:ext cx="8062664" cy="4114800"/>
              </a:xfrm>
            </p:spPr>
            <p:txBody>
              <a:bodyPr/>
              <a:lstStyle/>
              <a:p>
                <a:r>
                  <a:rPr lang="zh-CN" altLang="en-US" sz="2800" dirty="0">
                    <a:latin typeface="宋体" panose="02010600030101010101" pitchFamily="2" charset="-122"/>
                    <a:ea typeface="宋体" panose="02010600030101010101" pitchFamily="2" charset="-122"/>
                  </a:rPr>
                  <a:t>一款车总价</a:t>
                </a:r>
                <a:r>
                  <a:rPr lang="en-US" altLang="zh-CN" sz="2800" dirty="0">
                    <a:latin typeface="宋体" panose="02010600030101010101" pitchFamily="2" charset="-122"/>
                    <a:ea typeface="宋体" panose="02010600030101010101" pitchFamily="2" charset="-122"/>
                  </a:rPr>
                  <a:t>20</a:t>
                </a:r>
                <a:r>
                  <a:rPr lang="zh-CN" altLang="en-US" sz="2800" dirty="0">
                    <a:latin typeface="宋体" panose="02010600030101010101" pitchFamily="2" charset="-122"/>
                    <a:ea typeface="宋体" panose="02010600030101010101" pitchFamily="2" charset="-122"/>
                  </a:rPr>
                  <a:t>万元，某汽车金融公司提供的贷款方案为：首付</a:t>
                </a:r>
                <a:r>
                  <a:rPr lang="en-US" altLang="zh-CN" sz="2800" dirty="0">
                    <a:latin typeface="宋体" panose="02010600030101010101" pitchFamily="2" charset="-122"/>
                    <a:ea typeface="宋体" panose="02010600030101010101" pitchFamily="2" charset="-122"/>
                  </a:rPr>
                  <a:t>5</a:t>
                </a:r>
                <a:r>
                  <a:rPr lang="zh-CN" altLang="en-US" sz="2800" dirty="0">
                    <a:latin typeface="宋体" panose="02010600030101010101" pitchFamily="2" charset="-122"/>
                    <a:ea typeface="宋体" panose="02010600030101010101" pitchFamily="2" charset="-122"/>
                  </a:rPr>
                  <a:t>成。余下</a:t>
                </a:r>
                <a:r>
                  <a:rPr lang="en-US" altLang="zh-CN" sz="2800" dirty="0">
                    <a:latin typeface="宋体" panose="02010600030101010101" pitchFamily="2" charset="-122"/>
                    <a:ea typeface="宋体" panose="02010600030101010101" pitchFamily="2" charset="-122"/>
                  </a:rPr>
                  <a:t>10</a:t>
                </a:r>
                <a:r>
                  <a:rPr lang="zh-CN" altLang="en-US" sz="2800" dirty="0">
                    <a:latin typeface="宋体" panose="02010600030101010101" pitchFamily="2" charset="-122"/>
                    <a:ea typeface="宋体" panose="02010600030101010101" pitchFamily="2" charset="-122"/>
                  </a:rPr>
                  <a:t>万元分期付款。金融服务费为</a:t>
                </a:r>
                <a:r>
                  <a:rPr lang="en-US" altLang="zh-CN" sz="2800" dirty="0">
                    <a:latin typeface="宋体" panose="02010600030101010101" pitchFamily="2" charset="-122"/>
                    <a:ea typeface="宋体" panose="02010600030101010101" pitchFamily="2" charset="-122"/>
                  </a:rPr>
                  <a:t>5%</a:t>
                </a:r>
                <a:r>
                  <a:rPr lang="zh-CN" altLang="en-US" sz="2800" dirty="0">
                    <a:latin typeface="宋体" panose="02010600030101010101" pitchFamily="2" charset="-122"/>
                    <a:ea typeface="宋体" panose="02010600030101010101" pitchFamily="2" charset="-122"/>
                  </a:rPr>
                  <a:t>，需首月一次性支付。融资年利率为</a:t>
                </a:r>
                <a:r>
                  <a:rPr lang="en-US" altLang="zh-CN" sz="2800" dirty="0">
                    <a:latin typeface="宋体" panose="02010600030101010101" pitchFamily="2" charset="-122"/>
                    <a:ea typeface="宋体" panose="02010600030101010101" pitchFamily="2" charset="-122"/>
                  </a:rPr>
                  <a:t>7%</a:t>
                </a:r>
                <a:r>
                  <a:rPr lang="zh-CN" altLang="en-US" sz="2800" dirty="0">
                    <a:latin typeface="宋体" panose="02010600030101010101" pitchFamily="2" charset="-122"/>
                    <a:ea typeface="宋体" panose="02010600030101010101" pitchFamily="2" charset="-122"/>
                  </a:rPr>
                  <a:t>。如果客户选择</a:t>
                </a:r>
                <a:r>
                  <a:rPr lang="en-US" altLang="zh-CN" sz="2800" dirty="0">
                    <a:latin typeface="宋体" panose="02010600030101010101" pitchFamily="2" charset="-122"/>
                    <a:ea typeface="宋体" panose="02010600030101010101" pitchFamily="2" charset="-122"/>
                  </a:rPr>
                  <a:t>24</a:t>
                </a:r>
                <a:r>
                  <a:rPr lang="zh-CN" altLang="en-US" sz="2800" dirty="0">
                    <a:latin typeface="宋体" panose="02010600030101010101" pitchFamily="2" charset="-122"/>
                    <a:ea typeface="宋体" panose="02010600030101010101" pitchFamily="2" charset="-122"/>
                  </a:rPr>
                  <a:t>月还款，则该客户每月的还款金额是多少？</a:t>
                </a:r>
                <a:endParaRPr lang="en-US" altLang="zh-CN" sz="2800" dirty="0">
                  <a:latin typeface="宋体" panose="02010600030101010101" pitchFamily="2" charset="-122"/>
                  <a:ea typeface="宋体" panose="02010600030101010101" pitchFamily="2" charset="-122"/>
                </a:endParaRPr>
              </a:p>
              <a:p>
                <a:r>
                  <a:rPr lang="zh-CN" altLang="en-US" sz="2800" dirty="0">
                    <a:latin typeface="宋体" panose="02010600030101010101" pitchFamily="2" charset="-122"/>
                    <a:ea typeface="宋体" panose="02010600030101010101" pitchFamily="2" charset="-122"/>
                  </a:rPr>
                  <a:t>解：每月</a:t>
                </a:r>
                <a:r>
                  <a:rPr lang="en-US" altLang="zh-CN" sz="2800" dirty="0">
                    <a:latin typeface="宋体" panose="02010600030101010101" pitchFamily="2" charset="-122"/>
                    <a:ea typeface="宋体" panose="02010600030101010101" pitchFamily="2" charset="-122"/>
                  </a:rPr>
                  <a:t>PMT=</a:t>
                </a:r>
                <a14:m>
                  <m:oMath xmlns:m="http://schemas.openxmlformats.org/officeDocument/2006/math">
                    <m:r>
                      <a:rPr lang="en-US" altLang="zh-CN" sz="2000" b="0" i="1" smtClean="0">
                        <a:latin typeface="Cambria Math" panose="02040503050406030204" pitchFamily="18" charset="0"/>
                      </a:rPr>
                      <m:t>10∗</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7%/12</m:t>
                        </m:r>
                      </m:num>
                      <m:den>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1+7%/12</m:t>
                                </m:r>
                              </m:e>
                            </m:d>
                          </m:e>
                          <m:sup>
                            <m:r>
                              <a:rPr lang="en-US" altLang="zh-CN" sz="2000" b="0" i="1" smtClean="0">
                                <a:latin typeface="Cambria Math" panose="02040503050406030204" pitchFamily="18" charset="0"/>
                              </a:rPr>
                              <m:t>−24</m:t>
                            </m:r>
                          </m:sup>
                        </m:sSup>
                      </m:den>
                    </m:f>
                    <m:r>
                      <a:rPr lang="en-US" altLang="zh-CN" sz="2000" b="0" i="1" smtClean="0">
                        <a:latin typeface="Cambria Math" panose="02040503050406030204" pitchFamily="18" charset="0"/>
                      </a:rPr>
                      <m:t>=</m:t>
                    </m:r>
                    <m:r>
                      <m:rPr>
                        <m:nor/>
                      </m:rPr>
                      <a:rPr lang="en-US" altLang="zh-CN" sz="2800" b="0" i="0" smtClean="0">
                        <a:latin typeface="宋体" panose="02010600030101010101" pitchFamily="2" charset="-122"/>
                        <a:ea typeface="宋体" panose="02010600030101010101" pitchFamily="2" charset="-122"/>
                      </a:rPr>
                      <m:t>0.4477</m:t>
                    </m:r>
                  </m:oMath>
                </a14:m>
                <a:r>
                  <a:rPr lang="zh-CN" altLang="en-US" sz="2800" dirty="0">
                    <a:latin typeface="宋体" panose="02010600030101010101" pitchFamily="2" charset="-122"/>
                    <a:ea typeface="宋体" panose="02010600030101010101" pitchFamily="2" charset="-122"/>
                  </a:rPr>
                  <a:t>万元，尝试</a:t>
                </a:r>
                <a:r>
                  <a:rPr lang="en-US" altLang="zh-CN" sz="2800" dirty="0">
                    <a:latin typeface="宋体" panose="02010600030101010101" pitchFamily="2" charset="-122"/>
                    <a:ea typeface="宋体" panose="02010600030101010101" pitchFamily="2" charset="-122"/>
                  </a:rPr>
                  <a:t>Excel</a:t>
                </a:r>
                <a:r>
                  <a:rPr lang="zh-CN" altLang="en-US" sz="2800" dirty="0">
                    <a:latin typeface="宋体" panose="02010600030101010101" pitchFamily="2" charset="-122"/>
                    <a:ea typeface="宋体" panose="02010600030101010101" pitchFamily="2" charset="-122"/>
                  </a:rPr>
                  <a:t>函数</a:t>
                </a:r>
                <a:r>
                  <a:rPr lang="en-US" altLang="zh-CN" sz="2800" dirty="0">
                    <a:latin typeface="宋体" panose="02010600030101010101" pitchFamily="2" charset="-122"/>
                    <a:ea typeface="宋体" panose="02010600030101010101" pitchFamily="2" charset="-122"/>
                  </a:rPr>
                  <a:t>=PMT(7%/12,24,10)</a:t>
                </a:r>
              </a:p>
              <a:p>
                <a:endParaRPr lang="zh-CN" altLang="en-US" sz="2800" dirty="0">
                  <a:latin typeface="宋体" panose="02010600030101010101" pitchFamily="2" charset="-122"/>
                  <a:ea typeface="宋体" panose="02010600030101010101" pitchFamily="2" charset="-122"/>
                </a:endParaRPr>
              </a:p>
            </p:txBody>
          </p:sp>
        </mc:Choice>
        <mc:Fallback xmlns="">
          <p:sp>
            <p:nvSpPr>
              <p:cNvPr id="3" name="内容占位符 2">
                <a:extLst>
                  <a:ext uri="{FF2B5EF4-FFF2-40B4-BE49-F238E27FC236}">
                    <a16:creationId xmlns:a16="http://schemas.microsoft.com/office/drawing/2014/main" id="{70E44E8C-02EB-E322-1640-186E2C7B3A13}"/>
                  </a:ext>
                </a:extLst>
              </p:cNvPr>
              <p:cNvSpPr>
                <a:spLocks noGrp="1" noRot="1" noChangeAspect="1" noMove="1" noResize="1" noEditPoints="1" noAdjustHandles="1" noChangeArrowheads="1" noChangeShapeType="1" noTextEdit="1"/>
              </p:cNvSpPr>
              <p:nvPr>
                <p:ph idx="1"/>
              </p:nvPr>
            </p:nvSpPr>
            <p:spPr>
              <a:xfrm>
                <a:off x="395536" y="1700808"/>
                <a:ext cx="8062664" cy="4114800"/>
              </a:xfrm>
              <a:blipFill>
                <a:blip r:embed="rId2"/>
                <a:stretch>
                  <a:fillRect l="-907" t="-1630" r="-22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8846407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5">
            <a:extLst>
              <a:ext uri="{FF2B5EF4-FFF2-40B4-BE49-F238E27FC236}">
                <a16:creationId xmlns:a16="http://schemas.microsoft.com/office/drawing/2014/main" id="{30BC5C96-E0C7-4DF3-B2D2-A2E7DE823FE2}"/>
              </a:ext>
            </a:extLst>
          </p:cNvPr>
          <p:cNvSpPr>
            <a:spLocks noGrp="1" noChangeArrowheads="1"/>
          </p:cNvSpPr>
          <p:nvPr>
            <p:ph type="title"/>
          </p:nvPr>
        </p:nvSpPr>
        <p:spPr bwMode="auto">
          <a:xfrm>
            <a:off x="914400" y="263525"/>
            <a:ext cx="7315200" cy="84335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9" rIns="92075" bIns="46039" numCol="1" anchor="ctr" anchorCtr="0" compatLnSpc="1">
            <a:prstTxWarp prst="textNoShape">
              <a:avLst/>
            </a:prstTxWarp>
          </a:bodyPr>
          <a:lstStyle/>
          <a:p>
            <a:r>
              <a:rPr lang="zh-CN" altLang="en-US" sz="3600" b="1" dirty="0">
                <a:ea typeface="楷体_GB2312" pitchFamily="49" charset="-122"/>
              </a:rPr>
              <a:t>资金的时间价值</a:t>
            </a:r>
          </a:p>
        </p:txBody>
      </p:sp>
      <p:sp>
        <p:nvSpPr>
          <p:cNvPr id="50180" name="Text Box 8">
            <a:extLst>
              <a:ext uri="{FF2B5EF4-FFF2-40B4-BE49-F238E27FC236}">
                <a16:creationId xmlns:a16="http://schemas.microsoft.com/office/drawing/2014/main" id="{A7F7BFC1-B981-4124-8A9C-A6BD25464876}"/>
              </a:ext>
            </a:extLst>
          </p:cNvPr>
          <p:cNvSpPr txBox="1">
            <a:spLocks noChangeArrowheads="1"/>
          </p:cNvSpPr>
          <p:nvPr/>
        </p:nvSpPr>
        <p:spPr bwMode="auto">
          <a:xfrm>
            <a:off x="395536" y="1075461"/>
            <a:ext cx="8209508" cy="3145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just">
              <a:lnSpc>
                <a:spcPct val="125000"/>
              </a:lnSpc>
              <a:spcBef>
                <a:spcPct val="0"/>
              </a:spcBef>
            </a:pPr>
            <a:r>
              <a:rPr lang="zh-CN" altLang="en-US" sz="2000" b="1" dirty="0">
                <a:latin typeface="华文宋体" panose="02010600040101010101" pitchFamily="2" charset="-122"/>
                <a:ea typeface="华文宋体" panose="02010600040101010101" pitchFamily="2" charset="-122"/>
              </a:rPr>
              <a:t>资金时间价值（</a:t>
            </a:r>
            <a:r>
              <a:rPr lang="en-US" altLang="zh-CN" sz="2000" b="1" dirty="0">
                <a:latin typeface="华文宋体" panose="02010600040101010101" pitchFamily="2" charset="-122"/>
                <a:ea typeface="华文宋体" panose="02010600040101010101" pitchFamily="2" charset="-122"/>
              </a:rPr>
              <a:t>TVM</a:t>
            </a:r>
            <a:r>
              <a:rPr lang="zh-CN" altLang="en-US" sz="2000" b="1" dirty="0">
                <a:latin typeface="华文宋体" panose="02010600040101010101" pitchFamily="2" charset="-122"/>
                <a:ea typeface="华文宋体" panose="02010600040101010101" pitchFamily="2" charset="-122"/>
              </a:rPr>
              <a:t>，</a:t>
            </a:r>
            <a:r>
              <a:rPr lang="en-US" altLang="zh-CN" sz="2000" b="1" dirty="0">
                <a:latin typeface="华文宋体" panose="02010600040101010101" pitchFamily="2" charset="-122"/>
                <a:ea typeface="华文宋体" panose="02010600040101010101" pitchFamily="2" charset="-122"/>
              </a:rPr>
              <a:t>Time Value of Money</a:t>
            </a:r>
            <a:r>
              <a:rPr lang="zh-CN" altLang="en-US" sz="2000" b="1" dirty="0">
                <a:latin typeface="华文宋体" panose="02010600040101010101" pitchFamily="2" charset="-122"/>
                <a:ea typeface="华文宋体" panose="02010600040101010101" pitchFamily="2" charset="-122"/>
              </a:rPr>
              <a:t>）是指在不同时间点，钱价值不一样，具有利息的现象。具体而言，今天的一笔钱比未来同样数量的一笔钱更值钱，今天一笔钱相当于未来更多的钱，人们需要用未来更多的钱以换取今天钱。利息大小反映了资金的时间价值或者时间价格。</a:t>
            </a:r>
            <a:endParaRPr lang="en-US" altLang="zh-CN" sz="2000" b="1" dirty="0">
              <a:latin typeface="华文宋体" panose="02010600040101010101" pitchFamily="2" charset="-122"/>
              <a:ea typeface="华文宋体" panose="02010600040101010101" pitchFamily="2" charset="-122"/>
            </a:endParaRPr>
          </a:p>
          <a:p>
            <a:pPr algn="just">
              <a:lnSpc>
                <a:spcPct val="125000"/>
              </a:lnSpc>
              <a:spcBef>
                <a:spcPct val="0"/>
              </a:spcBef>
            </a:pPr>
            <a:endParaRPr lang="en-US" altLang="zh-CN" sz="2000" b="1" dirty="0">
              <a:latin typeface="华文宋体" panose="02010600040101010101" pitchFamily="2" charset="-122"/>
              <a:ea typeface="华文宋体" panose="02010600040101010101" pitchFamily="2" charset="-122"/>
            </a:endParaRPr>
          </a:p>
          <a:p>
            <a:pPr algn="just">
              <a:lnSpc>
                <a:spcPct val="125000"/>
              </a:lnSpc>
              <a:spcBef>
                <a:spcPct val="0"/>
              </a:spcBef>
            </a:pPr>
            <a:endParaRPr lang="en-US" altLang="zh-CN" sz="2000" b="1" dirty="0">
              <a:latin typeface="华文宋体" panose="02010600040101010101" pitchFamily="2" charset="-122"/>
              <a:ea typeface="华文宋体" panose="02010600040101010101" pitchFamily="2" charset="-122"/>
            </a:endParaRPr>
          </a:p>
          <a:p>
            <a:pPr algn="just">
              <a:lnSpc>
                <a:spcPct val="125000"/>
              </a:lnSpc>
              <a:spcBef>
                <a:spcPct val="0"/>
              </a:spcBef>
            </a:pPr>
            <a:endParaRPr lang="en-US" altLang="zh-CN" sz="2000" b="1" dirty="0">
              <a:latin typeface="华文宋体" panose="02010600040101010101" pitchFamily="2" charset="-122"/>
              <a:ea typeface="华文宋体" panose="02010600040101010101" pitchFamily="2" charset="-122"/>
            </a:endParaRPr>
          </a:p>
          <a:p>
            <a:pPr algn="just">
              <a:lnSpc>
                <a:spcPct val="125000"/>
              </a:lnSpc>
              <a:spcBef>
                <a:spcPct val="0"/>
              </a:spcBef>
            </a:pPr>
            <a:endParaRPr lang="en-US" altLang="zh-CN" sz="2000" b="1" dirty="0">
              <a:latin typeface="华文宋体" panose="02010600040101010101" pitchFamily="2" charset="-122"/>
              <a:ea typeface="华文宋体" panose="02010600040101010101" pitchFamily="2" charset="-122"/>
            </a:endParaRPr>
          </a:p>
        </p:txBody>
      </p:sp>
      <p:cxnSp>
        <p:nvCxnSpPr>
          <p:cNvPr id="3" name="直接连接符 2">
            <a:extLst>
              <a:ext uri="{FF2B5EF4-FFF2-40B4-BE49-F238E27FC236}">
                <a16:creationId xmlns:a16="http://schemas.microsoft.com/office/drawing/2014/main" id="{165105B4-C7D5-45D1-93B7-25FFFD1CD25D}"/>
              </a:ext>
            </a:extLst>
          </p:cNvPr>
          <p:cNvCxnSpPr/>
          <p:nvPr/>
        </p:nvCxnSpPr>
        <p:spPr bwMode="auto">
          <a:xfrm>
            <a:off x="1042987" y="3556000"/>
            <a:ext cx="3529013" cy="0"/>
          </a:xfrm>
          <a:prstGeom prst="line">
            <a:avLst/>
          </a:prstGeom>
          <a:ln w="19050">
            <a:prstDash val="dash"/>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 name="直接连接符 5">
            <a:extLst>
              <a:ext uri="{FF2B5EF4-FFF2-40B4-BE49-F238E27FC236}">
                <a16:creationId xmlns:a16="http://schemas.microsoft.com/office/drawing/2014/main" id="{C1CDB2AE-4D92-469B-A154-A707FCFE2540}"/>
              </a:ext>
            </a:extLst>
          </p:cNvPr>
          <p:cNvCxnSpPr/>
          <p:nvPr/>
        </p:nvCxnSpPr>
        <p:spPr bwMode="auto">
          <a:xfrm>
            <a:off x="1042987" y="3717925"/>
            <a:ext cx="3529013" cy="0"/>
          </a:xfrm>
          <a:prstGeom prst="line">
            <a:avLst/>
          </a:prstGeom>
          <a:ln w="19050">
            <a:prstDash val="dash"/>
            <a:headEnd type="triangle" w="med" len="med"/>
            <a:tailEnd type="none" w="med" len="med"/>
          </a:ln>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54969744-AAC9-4BB8-B003-0707277E89D5}"/>
              </a:ext>
            </a:extLst>
          </p:cNvPr>
          <p:cNvCxnSpPr/>
          <p:nvPr/>
        </p:nvCxnSpPr>
        <p:spPr bwMode="auto">
          <a:xfrm>
            <a:off x="1049337" y="4005262"/>
            <a:ext cx="3527425" cy="0"/>
          </a:xfrm>
          <a:prstGeom prst="line">
            <a:avLst/>
          </a:prstGeom>
          <a:ln>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 name="直接连接符 4">
            <a:extLst>
              <a:ext uri="{FF2B5EF4-FFF2-40B4-BE49-F238E27FC236}">
                <a16:creationId xmlns:a16="http://schemas.microsoft.com/office/drawing/2014/main" id="{BE9251A5-325E-4EA8-90FE-6942D2B59313}"/>
              </a:ext>
            </a:extLst>
          </p:cNvPr>
          <p:cNvCxnSpPr>
            <a:cxnSpLocks/>
          </p:cNvCxnSpPr>
          <p:nvPr/>
        </p:nvCxnSpPr>
        <p:spPr bwMode="auto">
          <a:xfrm>
            <a:off x="1049337" y="3429000"/>
            <a:ext cx="0" cy="682625"/>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cxnSp>
        <p:nvCxnSpPr>
          <p:cNvPr id="10" name="直接连接符 9">
            <a:extLst>
              <a:ext uri="{FF2B5EF4-FFF2-40B4-BE49-F238E27FC236}">
                <a16:creationId xmlns:a16="http://schemas.microsoft.com/office/drawing/2014/main" id="{BDD1B614-9B14-4DB8-BD24-B2BDEE7FEEA8}"/>
              </a:ext>
            </a:extLst>
          </p:cNvPr>
          <p:cNvCxnSpPr>
            <a:cxnSpLocks/>
          </p:cNvCxnSpPr>
          <p:nvPr/>
        </p:nvCxnSpPr>
        <p:spPr bwMode="auto">
          <a:xfrm>
            <a:off x="4572000" y="3429000"/>
            <a:ext cx="0" cy="682625"/>
          </a:xfrm>
          <a:prstGeom prst="line">
            <a:avLst/>
          </a:prstGeom>
          <a:noFill/>
          <a:ln w="19050" algn="ctr">
            <a:solidFill>
              <a:schemeClr val="tx1"/>
            </a:solidFill>
            <a:round/>
            <a:headEnd/>
            <a:tailEnd/>
          </a:ln>
          <a:extLst>
            <a:ext uri="{909E8E84-426E-40DD-AFC4-6F175D3DCCD1}">
              <a14:hiddenFill xmlns:a14="http://schemas.microsoft.com/office/drawing/2010/main">
                <a:noFill/>
              </a14:hiddenFill>
            </a:ext>
          </a:extLst>
        </p:spPr>
      </p:cxnSp>
      <p:sp>
        <p:nvSpPr>
          <p:cNvPr id="11" name="文本框 10">
            <a:extLst>
              <a:ext uri="{FF2B5EF4-FFF2-40B4-BE49-F238E27FC236}">
                <a16:creationId xmlns:a16="http://schemas.microsoft.com/office/drawing/2014/main" id="{90CE9314-232F-4B08-85CD-99E39F1E7818}"/>
              </a:ext>
            </a:extLst>
          </p:cNvPr>
          <p:cNvSpPr txBox="1">
            <a:spLocks noChangeArrowheads="1"/>
          </p:cNvSpPr>
          <p:nvPr/>
        </p:nvSpPr>
        <p:spPr bwMode="auto">
          <a:xfrm>
            <a:off x="904875" y="4111625"/>
            <a:ext cx="396081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r>
              <a:rPr lang="en-US" altLang="zh-CN" sz="1600">
                <a:latin typeface="Cambria Math" panose="02040503050406030204" pitchFamily="18" charset="0"/>
                <a:ea typeface="宋体" panose="02010600030101010101" pitchFamily="2" charset="-122"/>
              </a:rPr>
              <a:t>0                                                                            1</a:t>
            </a:r>
            <a:endParaRPr lang="zh-CN" altLang="en-US" sz="1600">
              <a:latin typeface="Cambria Math" panose="02040503050406030204" pitchFamily="18" charset="0"/>
              <a:ea typeface="宋体" panose="02010600030101010101" pitchFamily="2" charset="-122"/>
            </a:endParaRPr>
          </a:p>
        </p:txBody>
      </p:sp>
      <p:sp>
        <p:nvSpPr>
          <p:cNvPr id="14" name="文本框 13">
            <a:extLst>
              <a:ext uri="{FF2B5EF4-FFF2-40B4-BE49-F238E27FC236}">
                <a16:creationId xmlns:a16="http://schemas.microsoft.com/office/drawing/2014/main" id="{75A8C240-5E36-4320-847A-98A199179E8A}"/>
              </a:ext>
            </a:extLst>
          </p:cNvPr>
          <p:cNvSpPr txBox="1">
            <a:spLocks noChangeArrowheads="1"/>
          </p:cNvSpPr>
          <p:nvPr/>
        </p:nvSpPr>
        <p:spPr bwMode="auto">
          <a:xfrm>
            <a:off x="904875" y="3125277"/>
            <a:ext cx="43180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r>
              <a:rPr lang="en-US" altLang="zh-CN" sz="1600" dirty="0">
                <a:latin typeface="Cambria Math" panose="02040503050406030204" pitchFamily="18" charset="0"/>
                <a:ea typeface="宋体" panose="02010600030101010101" pitchFamily="2" charset="-122"/>
              </a:rPr>
              <a:t>m</a:t>
            </a:r>
            <a:endParaRPr lang="zh-CN" altLang="en-US" sz="1600" dirty="0">
              <a:latin typeface="Cambria Math" panose="02040503050406030204" pitchFamily="18" charset="0"/>
              <a:ea typeface="宋体" panose="02010600030101010101" pitchFamily="2" charset="-122"/>
            </a:endParaRPr>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8038408D-4D2B-4582-A73B-067B39A64A84}"/>
                  </a:ext>
                </a:extLst>
              </p:cNvPr>
              <p:cNvSpPr txBox="1">
                <a:spLocks noChangeArrowheads="1"/>
              </p:cNvSpPr>
              <p:nvPr/>
            </p:nvSpPr>
            <p:spPr bwMode="auto">
              <a:xfrm>
                <a:off x="5010149" y="3155950"/>
                <a:ext cx="3522662" cy="120032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just"/>
                <a:r>
                  <a:rPr lang="zh-CN" altLang="en-US" sz="1800" b="1" dirty="0">
                    <a:latin typeface="华文宋体" panose="02010600040101010101" pitchFamily="2" charset="-122"/>
                    <a:ea typeface="华文宋体" panose="02010600040101010101" pitchFamily="2" charset="-122"/>
                  </a:rPr>
                  <a:t>资金时间价值表现为资金具有利息。单位资金的利息（</a:t>
                </a:r>
                <a14:m>
                  <m:oMath xmlns:m="http://schemas.openxmlformats.org/officeDocument/2006/math">
                    <m:r>
                      <a:rPr lang="zh-CN" altLang="en-US" sz="1800" b="1" i="1" smtClean="0">
                        <a:latin typeface="Cambria Math" panose="02040503050406030204" pitchFamily="18" charset="0"/>
                        <a:ea typeface="华文宋体" panose="02010600040101010101" pitchFamily="2" charset="-122"/>
                      </a:rPr>
                      <m:t>∆</m:t>
                    </m:r>
                    <m:r>
                      <a:rPr lang="en-US" altLang="zh-CN" sz="1800" b="1" i="1" smtClean="0">
                        <a:latin typeface="Cambria Math" panose="02040503050406030204" pitchFamily="18" charset="0"/>
                        <a:ea typeface="华文宋体" panose="02010600040101010101" pitchFamily="2" charset="-122"/>
                      </a:rPr>
                      <m:t>/</m:t>
                    </m:r>
                    <m:r>
                      <a:rPr lang="en-US" altLang="zh-CN" sz="1800" b="1" i="1" smtClean="0">
                        <a:latin typeface="Cambria Math" panose="02040503050406030204" pitchFamily="18" charset="0"/>
                        <a:ea typeface="华文宋体" panose="02010600040101010101" pitchFamily="2" charset="-122"/>
                      </a:rPr>
                      <m:t>𝒎</m:t>
                    </m:r>
                  </m:oMath>
                </a14:m>
                <a:r>
                  <a:rPr lang="zh-CN" altLang="en-US" sz="1800" b="1" dirty="0">
                    <a:latin typeface="华文宋体" panose="02010600040101010101" pitchFamily="2" charset="-122"/>
                    <a:ea typeface="华文宋体" panose="02010600040101010101" pitchFamily="2" charset="-122"/>
                  </a:rPr>
                  <a:t>）被称作利率。利率表示单位资金时间价值的大小。</a:t>
                </a:r>
              </a:p>
            </p:txBody>
          </p:sp>
        </mc:Choice>
        <mc:Fallback xmlns="">
          <p:sp>
            <p:nvSpPr>
              <p:cNvPr id="19" name="文本框 18">
                <a:extLst>
                  <a:ext uri="{FF2B5EF4-FFF2-40B4-BE49-F238E27FC236}">
                    <a16:creationId xmlns:a16="http://schemas.microsoft.com/office/drawing/2014/main" id="{8038408D-4D2B-4582-A73B-067B39A64A84}"/>
                  </a:ext>
                </a:extLst>
              </p:cNvPr>
              <p:cNvSpPr txBox="1">
                <a:spLocks noRot="1" noChangeAspect="1" noMove="1" noResize="1" noEditPoints="1" noAdjustHandles="1" noChangeArrowheads="1" noChangeShapeType="1" noTextEdit="1"/>
              </p:cNvSpPr>
              <p:nvPr/>
            </p:nvSpPr>
            <p:spPr bwMode="auto">
              <a:xfrm>
                <a:off x="5010149" y="3155950"/>
                <a:ext cx="3522662" cy="1200329"/>
              </a:xfrm>
              <a:prstGeom prst="rect">
                <a:avLst/>
              </a:prstGeom>
              <a:blipFill>
                <a:blip r:embed="rId3"/>
                <a:stretch>
                  <a:fillRect l="-1557" t="-2538" r="-1384" b="-761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F6D792D8-AAF5-BA75-7750-2EE2D972ADC7}"/>
              </a:ext>
            </a:extLst>
          </p:cNvPr>
          <p:cNvSpPr txBox="1"/>
          <p:nvPr/>
        </p:nvSpPr>
        <p:spPr>
          <a:xfrm>
            <a:off x="914400" y="4761299"/>
            <a:ext cx="7799388" cy="1323439"/>
          </a:xfrm>
          <a:prstGeom prst="rect">
            <a:avLst/>
          </a:prstGeom>
          <a:noFill/>
        </p:spPr>
        <p:txBody>
          <a:bodyPr wrap="square" rtlCol="0">
            <a:spAutoFit/>
          </a:bodyPr>
          <a:lstStyle/>
          <a:p>
            <a:r>
              <a:rPr lang="zh-CN" altLang="en-US" sz="2000" dirty="0">
                <a:latin typeface="宋体" panose="02010600030101010101" pitchFamily="2" charset="-122"/>
                <a:ea typeface="宋体" panose="02010600030101010101" pitchFamily="2" charset="-122"/>
              </a:rPr>
              <a:t>举例：</a:t>
            </a:r>
            <a:endParaRPr lang="en-US" altLang="zh-CN" sz="20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年初在银行存入</a:t>
            </a:r>
            <a:r>
              <a:rPr lang="en-US" altLang="zh-CN" sz="2000" dirty="0">
                <a:latin typeface="宋体" panose="02010600030101010101" pitchFamily="2" charset="-122"/>
                <a:ea typeface="宋体" panose="02010600030101010101" pitchFamily="2" charset="-122"/>
              </a:rPr>
              <a:t>100</a:t>
            </a:r>
            <a:r>
              <a:rPr lang="zh-CN" altLang="en-US" sz="2000" dirty="0">
                <a:latin typeface="宋体" panose="02010600030101010101" pitchFamily="2" charset="-122"/>
                <a:ea typeface="宋体" panose="02010600030101010101" pitchFamily="2" charset="-122"/>
              </a:rPr>
              <a:t>元，在银行年利率为</a:t>
            </a:r>
            <a:r>
              <a:rPr lang="en-US" altLang="zh-CN" sz="2000" dirty="0">
                <a:latin typeface="宋体" panose="02010600030101010101" pitchFamily="2" charset="-122"/>
                <a:ea typeface="宋体" panose="02010600030101010101" pitchFamily="2" charset="-122"/>
              </a:rPr>
              <a:t>8%</a:t>
            </a:r>
            <a:r>
              <a:rPr lang="zh-CN" altLang="en-US" sz="2000" dirty="0">
                <a:latin typeface="宋体" panose="02010600030101010101" pitchFamily="2" charset="-122"/>
                <a:ea typeface="宋体" panose="02010600030101010101" pitchFamily="2" charset="-122"/>
              </a:rPr>
              <a:t>的情况下，资金价值从年初的</a:t>
            </a:r>
            <a:r>
              <a:rPr lang="en-US" altLang="zh-CN" sz="2000" dirty="0">
                <a:latin typeface="宋体" panose="02010600030101010101" pitchFamily="2" charset="-122"/>
                <a:ea typeface="宋体" panose="02010600030101010101" pitchFamily="2" charset="-122"/>
              </a:rPr>
              <a:t>100</a:t>
            </a:r>
            <a:r>
              <a:rPr lang="zh-CN" altLang="en-US" sz="2000" dirty="0">
                <a:latin typeface="宋体" panose="02010600030101010101" pitchFamily="2" charset="-122"/>
                <a:ea typeface="宋体" panose="02010600030101010101" pitchFamily="2" charset="-122"/>
              </a:rPr>
              <a:t>元增值到年末的</a:t>
            </a:r>
            <a:r>
              <a:rPr lang="en-US" altLang="zh-CN" sz="2000" dirty="0">
                <a:latin typeface="宋体" panose="02010600030101010101" pitchFamily="2" charset="-122"/>
                <a:ea typeface="宋体" panose="02010600030101010101" pitchFamily="2" charset="-122"/>
              </a:rPr>
              <a:t>108</a:t>
            </a:r>
            <a:r>
              <a:rPr lang="zh-CN" altLang="en-US" sz="2000" dirty="0">
                <a:latin typeface="宋体" panose="02010600030101010101" pitchFamily="2" charset="-122"/>
                <a:ea typeface="宋体" panose="02010600030101010101" pitchFamily="2" charset="-122"/>
              </a:rPr>
              <a:t>元，增值额</a:t>
            </a:r>
            <a:r>
              <a:rPr lang="en-US" altLang="zh-CN" sz="2000" dirty="0">
                <a:latin typeface="宋体" panose="02010600030101010101" pitchFamily="2" charset="-122"/>
                <a:ea typeface="宋体" panose="02010600030101010101" pitchFamily="2" charset="-122"/>
              </a:rPr>
              <a:t>=8</a:t>
            </a:r>
            <a:r>
              <a:rPr lang="zh-CN" altLang="en-US" sz="2000" dirty="0">
                <a:latin typeface="宋体" panose="02010600030101010101" pitchFamily="2" charset="-122"/>
                <a:ea typeface="宋体" panose="02010600030101010101" pitchFamily="2" charset="-122"/>
              </a:rPr>
              <a:t>元。</a:t>
            </a:r>
            <a:endParaRPr lang="en-US" altLang="zh-CN" sz="2000" dirty="0">
              <a:latin typeface="宋体" panose="02010600030101010101" pitchFamily="2" charset="-122"/>
              <a:ea typeface="宋体" panose="02010600030101010101" pitchFamily="2" charset="-122"/>
            </a:endParaRPr>
          </a:p>
          <a:p>
            <a:pPr marL="342900" indent="-342900">
              <a:buFont typeface="Arial" panose="020B0604020202020204" pitchFamily="34" charset="0"/>
              <a:buChar char="•"/>
            </a:pPr>
            <a:r>
              <a:rPr lang="zh-CN" altLang="en-US" sz="2000" dirty="0">
                <a:latin typeface="宋体" panose="02010600030101010101" pitchFamily="2" charset="-122"/>
                <a:ea typeface="宋体" panose="02010600030101010101" pitchFamily="2" charset="-122"/>
              </a:rPr>
              <a:t>在价值上，年初的</a:t>
            </a:r>
            <a:r>
              <a:rPr lang="en-US" altLang="zh-CN" sz="2000" dirty="0">
                <a:latin typeface="宋体" panose="02010600030101010101" pitchFamily="2" charset="-122"/>
                <a:ea typeface="宋体" panose="02010600030101010101" pitchFamily="2" charset="-122"/>
              </a:rPr>
              <a:t>100</a:t>
            </a:r>
            <a:r>
              <a:rPr lang="zh-CN" altLang="en-US" sz="2000" dirty="0">
                <a:latin typeface="宋体" panose="02010600030101010101" pitchFamily="2" charset="-122"/>
                <a:ea typeface="宋体" panose="02010600030101010101" pitchFamily="2" charset="-122"/>
              </a:rPr>
              <a:t>元，相当于年末的</a:t>
            </a:r>
            <a:r>
              <a:rPr lang="en-US" altLang="zh-CN" sz="2000" dirty="0">
                <a:latin typeface="宋体" panose="02010600030101010101" pitchFamily="2" charset="-122"/>
                <a:ea typeface="宋体" panose="02010600030101010101" pitchFamily="2" charset="-122"/>
              </a:rPr>
              <a:t>108</a:t>
            </a:r>
            <a:r>
              <a:rPr lang="zh-CN" altLang="en-US" sz="2000" dirty="0">
                <a:latin typeface="宋体" panose="02010600030101010101" pitchFamily="2" charset="-122"/>
                <a:ea typeface="宋体" panose="02010600030101010101" pitchFamily="2" charset="-122"/>
              </a:rPr>
              <a:t>元。</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15ABA75-2773-4E94-0FED-0A0D2547DFF0}"/>
                  </a:ext>
                </a:extLst>
              </p:cNvPr>
              <p:cNvSpPr txBox="1">
                <a:spLocks noChangeArrowheads="1"/>
              </p:cNvSpPr>
              <p:nvPr/>
            </p:nvSpPr>
            <p:spPr bwMode="auto">
              <a:xfrm>
                <a:off x="4080300" y="3054326"/>
                <a:ext cx="929849" cy="33855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14:m>
                  <m:oMathPara xmlns:m="http://schemas.openxmlformats.org/officeDocument/2006/math">
                    <m:oMathParaPr>
                      <m:jc m:val="centerGroup"/>
                    </m:oMathParaPr>
                    <m:oMath xmlns:m="http://schemas.openxmlformats.org/officeDocument/2006/math">
                      <m:r>
                        <a:rPr lang="en-US" altLang="zh-CN" sz="1600" b="0" i="1" smtClean="0">
                          <a:latin typeface="Cambria Math" panose="02040503050406030204" pitchFamily="18" charset="0"/>
                          <a:ea typeface="宋体" panose="02010600030101010101" pitchFamily="2" charset="-122"/>
                        </a:rPr>
                        <m:t>𝑚</m:t>
                      </m:r>
                      <m:r>
                        <a:rPr lang="en-US" altLang="zh-CN" sz="1600" b="0" i="1" smtClean="0">
                          <a:latin typeface="Cambria Math" panose="02040503050406030204" pitchFamily="18" charset="0"/>
                          <a:ea typeface="宋体" panose="02010600030101010101" pitchFamily="2" charset="-122"/>
                        </a:rPr>
                        <m:t>+∆</m:t>
                      </m:r>
                    </m:oMath>
                  </m:oMathPara>
                </a14:m>
                <a:endParaRPr lang="zh-CN" altLang="en-US" sz="1600" dirty="0">
                  <a:latin typeface="Cambria Math" panose="02040503050406030204" pitchFamily="18" charset="0"/>
                  <a:ea typeface="宋体" panose="02010600030101010101" pitchFamily="2" charset="-122"/>
                </a:endParaRPr>
              </a:p>
            </p:txBody>
          </p:sp>
        </mc:Choice>
        <mc:Fallback xmlns="">
          <p:sp>
            <p:nvSpPr>
              <p:cNvPr id="4" name="文本框 3">
                <a:extLst>
                  <a:ext uri="{FF2B5EF4-FFF2-40B4-BE49-F238E27FC236}">
                    <a16:creationId xmlns:a16="http://schemas.microsoft.com/office/drawing/2014/main" id="{915ABA75-2773-4E94-0FED-0A0D2547DFF0}"/>
                  </a:ext>
                </a:extLst>
              </p:cNvPr>
              <p:cNvSpPr txBox="1">
                <a:spLocks noRot="1" noChangeAspect="1" noMove="1" noResize="1" noEditPoints="1" noAdjustHandles="1" noChangeArrowheads="1" noChangeShapeType="1" noTextEdit="1"/>
              </p:cNvSpPr>
              <p:nvPr/>
            </p:nvSpPr>
            <p:spPr bwMode="auto">
              <a:xfrm>
                <a:off x="4080300" y="3054326"/>
                <a:ext cx="929849" cy="338554"/>
              </a:xfrm>
              <a:prstGeom prst="rect">
                <a:avLst/>
              </a:prstGeom>
              <a:blipFill>
                <a:blip r:embed="rId4"/>
                <a:stretch>
                  <a:fillRect/>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0180">
                                            <p:txEl>
                                              <p:pRg st="0" end="0"/>
                                            </p:txEl>
                                          </p:spTgt>
                                        </p:tgtEl>
                                        <p:attrNameLst>
                                          <p:attrName>style.visibility</p:attrName>
                                        </p:attrNameLst>
                                      </p:cBhvr>
                                      <p:to>
                                        <p:strVal val="visible"/>
                                      </p:to>
                                    </p:set>
                                    <p:anim calcmode="lin" valueType="num">
                                      <p:cBhvr additive="base">
                                        <p:cTn id="7" dur="500" fill="hold"/>
                                        <p:tgtEl>
                                          <p:spTgt spid="5018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018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180"/>
                                        </p:tgtEl>
                                        <p:attrNameLst>
                                          <p:attrName>style.visibility</p:attrName>
                                        </p:attrNameLst>
                                      </p:cBhvr>
                                      <p:to>
                                        <p:strVal val="visible"/>
                                      </p:to>
                                    </p:set>
                                    <p:anim calcmode="lin" valueType="num">
                                      <p:cBhvr additive="base">
                                        <p:cTn id="13" dur="500" fill="hold"/>
                                        <p:tgtEl>
                                          <p:spTgt spid="50180"/>
                                        </p:tgtEl>
                                        <p:attrNameLst>
                                          <p:attrName>ppt_x</p:attrName>
                                        </p:attrNameLst>
                                      </p:cBhvr>
                                      <p:tavLst>
                                        <p:tav tm="0">
                                          <p:val>
                                            <p:strVal val="#ppt_x"/>
                                          </p:val>
                                        </p:tav>
                                        <p:tav tm="100000">
                                          <p:val>
                                            <p:strVal val="#ppt_x"/>
                                          </p:val>
                                        </p:tav>
                                      </p:tavLst>
                                    </p:anim>
                                    <p:anim calcmode="lin" valueType="num">
                                      <p:cBhvr additive="base">
                                        <p:cTn id="14" dur="500" fill="hold"/>
                                        <p:tgtEl>
                                          <p:spTgt spid="50180"/>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left)">
                                      <p:cBhvr>
                                        <p:cTn id="41" dur="500"/>
                                        <p:tgtEl>
                                          <p:spTgt spid="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2"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wipe(right)">
                                      <p:cBhvr>
                                        <p:cTn id="46" dur="500"/>
                                        <p:tgtEl>
                                          <p:spTgt spid="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fill="hold"/>
                                        <p:tgtEl>
                                          <p:spTgt spid="19"/>
                                        </p:tgtEl>
                                        <p:attrNameLst>
                                          <p:attrName>ppt_x</p:attrName>
                                        </p:attrNameLst>
                                      </p:cBhvr>
                                      <p:tavLst>
                                        <p:tav tm="0">
                                          <p:val>
                                            <p:strVal val="#ppt_x"/>
                                          </p:val>
                                        </p:tav>
                                        <p:tav tm="100000">
                                          <p:val>
                                            <p:strVal val="#ppt_x"/>
                                          </p:val>
                                        </p:tav>
                                      </p:tavLst>
                                    </p:anim>
                                    <p:anim calcmode="lin" valueType="num">
                                      <p:cBhvr additive="base">
                                        <p:cTn id="5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
                                        </p:tgtEl>
                                        <p:attrNameLst>
                                          <p:attrName>style.visibility</p:attrName>
                                        </p:attrNameLst>
                                      </p:cBhvr>
                                      <p:to>
                                        <p:strVal val="visible"/>
                                      </p:to>
                                    </p:set>
                                    <p:anim calcmode="lin" valueType="num">
                                      <p:cBhvr additive="base">
                                        <p:cTn id="57" dur="500" fill="hold"/>
                                        <p:tgtEl>
                                          <p:spTgt spid="2"/>
                                        </p:tgtEl>
                                        <p:attrNameLst>
                                          <p:attrName>ppt_x</p:attrName>
                                        </p:attrNameLst>
                                      </p:cBhvr>
                                      <p:tavLst>
                                        <p:tav tm="0">
                                          <p:val>
                                            <p:strVal val="#ppt_x"/>
                                          </p:val>
                                        </p:tav>
                                        <p:tav tm="100000">
                                          <p:val>
                                            <p:strVal val="#ppt_x"/>
                                          </p:val>
                                        </p:tav>
                                      </p:tavLst>
                                    </p:anim>
                                    <p:anim calcmode="lin" valueType="num">
                                      <p:cBhvr additive="base">
                                        <p:cTn id="58" dur="500" fill="hold"/>
                                        <p:tgtEl>
                                          <p:spTgt spid="2"/>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4"/>
                                        </p:tgtEl>
                                        <p:attrNameLst>
                                          <p:attrName>style.visibility</p:attrName>
                                        </p:attrNameLst>
                                      </p:cBhvr>
                                      <p:to>
                                        <p:strVal val="visible"/>
                                      </p:to>
                                    </p:set>
                                    <p:anim calcmode="lin" valueType="num">
                                      <p:cBhvr additive="base">
                                        <p:cTn id="61" dur="500" fill="hold"/>
                                        <p:tgtEl>
                                          <p:spTgt spid="4"/>
                                        </p:tgtEl>
                                        <p:attrNameLst>
                                          <p:attrName>ppt_x</p:attrName>
                                        </p:attrNameLst>
                                      </p:cBhvr>
                                      <p:tavLst>
                                        <p:tav tm="0">
                                          <p:val>
                                            <p:strVal val="#ppt_x"/>
                                          </p:val>
                                        </p:tav>
                                        <p:tav tm="100000">
                                          <p:val>
                                            <p:strVal val="#ppt_x"/>
                                          </p:val>
                                        </p:tav>
                                      </p:tavLst>
                                    </p:anim>
                                    <p:anim calcmode="lin" valueType="num">
                                      <p:cBhvr additive="base">
                                        <p:cTn id="6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0" grpId="0"/>
      <p:bldP spid="11" grpId="0"/>
      <p:bldP spid="14" grpId="0"/>
      <p:bldP spid="19" grpId="0"/>
      <p:bldP spid="2" grpId="0"/>
      <p:bldP spid="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a:extLst>
              <a:ext uri="{FF2B5EF4-FFF2-40B4-BE49-F238E27FC236}">
                <a16:creationId xmlns:a16="http://schemas.microsoft.com/office/drawing/2014/main" id="{8F8AC36D-6F72-4015-8038-D4BF9A33CE1C}"/>
              </a:ext>
            </a:extLst>
          </p:cNvPr>
          <p:cNvSpPr>
            <a:spLocks noGrp="1"/>
          </p:cNvSpPr>
          <p:nvPr>
            <p:ph type="title" idx="4294967295"/>
          </p:nvPr>
        </p:nvSpPr>
        <p:spPr bwMode="auto">
          <a:xfrm>
            <a:off x="683568" y="692696"/>
            <a:ext cx="8229600" cy="79208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a:r>
              <a:rPr lang="zh-CN" altLang="en-US" sz="4000" dirty="0">
                <a:ea typeface="宋体" panose="02010600030101010101" pitchFamily="2" charset="-122"/>
              </a:rPr>
              <a:t>这个汽车贷款实际利率是多少？</a:t>
            </a:r>
          </a:p>
        </p:txBody>
      </p:sp>
      <mc:AlternateContent xmlns:mc="http://schemas.openxmlformats.org/markup-compatibility/2006" xmlns:a14="http://schemas.microsoft.com/office/drawing/2010/main">
        <mc:Choice Requires="a14">
          <p:sp>
            <p:nvSpPr>
              <p:cNvPr id="68611" name="TextBox 2">
                <a:extLst>
                  <a:ext uri="{FF2B5EF4-FFF2-40B4-BE49-F238E27FC236}">
                    <a16:creationId xmlns:a16="http://schemas.microsoft.com/office/drawing/2014/main" id="{CE3A523B-3929-4AA1-9003-9A61A8B989F7}"/>
                  </a:ext>
                </a:extLst>
              </p:cNvPr>
              <p:cNvSpPr txBox="1">
                <a:spLocks noChangeArrowheads="1"/>
              </p:cNvSpPr>
              <p:nvPr/>
            </p:nvSpPr>
            <p:spPr bwMode="auto">
              <a:xfrm>
                <a:off x="642392" y="1628800"/>
                <a:ext cx="7859215" cy="4656980"/>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marL="457200" indent="-457200">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eaLnBrk="0" fontAlgn="base" hangingPunct="0">
                  <a:spcBef>
                    <a:spcPct val="0"/>
                  </a:spcBef>
                  <a:spcAft>
                    <a:spcPct val="0"/>
                  </a:spcAft>
                  <a:defRPr sz="2400">
                    <a:solidFill>
                      <a:schemeClr val="tx1"/>
                    </a:solidFill>
                    <a:latin typeface="ZapfDingbats"/>
                  </a:defRPr>
                </a:lvl6pPr>
                <a:lvl7pPr marL="2971800" indent="-228600" eaLnBrk="0" fontAlgn="base" hangingPunct="0">
                  <a:spcBef>
                    <a:spcPct val="0"/>
                  </a:spcBef>
                  <a:spcAft>
                    <a:spcPct val="0"/>
                  </a:spcAft>
                  <a:defRPr sz="2400">
                    <a:solidFill>
                      <a:schemeClr val="tx1"/>
                    </a:solidFill>
                    <a:latin typeface="ZapfDingbats"/>
                  </a:defRPr>
                </a:lvl7pPr>
                <a:lvl8pPr marL="3429000" indent="-228600" eaLnBrk="0" fontAlgn="base" hangingPunct="0">
                  <a:spcBef>
                    <a:spcPct val="0"/>
                  </a:spcBef>
                  <a:spcAft>
                    <a:spcPct val="0"/>
                  </a:spcAft>
                  <a:defRPr sz="2400">
                    <a:solidFill>
                      <a:schemeClr val="tx1"/>
                    </a:solidFill>
                    <a:latin typeface="ZapfDingbats"/>
                  </a:defRPr>
                </a:lvl8pPr>
                <a:lvl9pPr marL="3886200" indent="-228600" eaLnBrk="0" fontAlgn="base" hangingPunct="0">
                  <a:spcBef>
                    <a:spcPct val="0"/>
                  </a:spcBef>
                  <a:spcAft>
                    <a:spcPct val="0"/>
                  </a:spcAft>
                  <a:defRPr sz="2400">
                    <a:solidFill>
                      <a:schemeClr val="tx1"/>
                    </a:solidFill>
                    <a:latin typeface="ZapfDingbats"/>
                  </a:defRPr>
                </a:lvl9pPr>
              </a:lstStyle>
              <a:p>
                <a:pPr algn="just">
                  <a:buFont typeface="Arial" panose="020B0604020202020204" pitchFamily="34" charset="0"/>
                  <a:buChar char="•"/>
                </a:pPr>
                <a:r>
                  <a:rPr lang="zh-CN" altLang="en-US" sz="2800" dirty="0">
                    <a:latin typeface="+mj-lt"/>
                    <a:ea typeface="+mj-ea"/>
                  </a:rPr>
                  <a:t>假设一笔</a:t>
                </a:r>
                <a:r>
                  <a:rPr lang="en-US" altLang="zh-CN" sz="2800" dirty="0">
                    <a:latin typeface="+mj-lt"/>
                    <a:ea typeface="+mj-ea"/>
                  </a:rPr>
                  <a:t>10</a:t>
                </a:r>
                <a:r>
                  <a:rPr lang="zh-CN" altLang="en-US" sz="2800" dirty="0">
                    <a:latin typeface="+mj-lt"/>
                    <a:ea typeface="+mj-ea"/>
                  </a:rPr>
                  <a:t>万元为期</a:t>
                </a:r>
                <a:r>
                  <a:rPr lang="en-US" altLang="zh-CN" sz="2800" dirty="0">
                    <a:latin typeface="+mj-lt"/>
                    <a:ea typeface="+mj-ea"/>
                  </a:rPr>
                  <a:t>12</a:t>
                </a:r>
                <a:r>
                  <a:rPr lang="zh-CN" altLang="en-US" sz="2800" dirty="0">
                    <a:latin typeface="+mj-lt"/>
                    <a:ea typeface="+mj-ea"/>
                  </a:rPr>
                  <a:t>月的汽车分期贷款，需要你每月还款</a:t>
                </a:r>
                <a:r>
                  <a:rPr lang="en-US" altLang="zh-CN" sz="2800" dirty="0">
                    <a:latin typeface="+mj-lt"/>
                    <a:ea typeface="+mj-ea"/>
                  </a:rPr>
                  <a:t>8885</a:t>
                </a:r>
                <a:r>
                  <a:rPr lang="zh-CN" altLang="en-US" sz="2800" dirty="0">
                    <a:latin typeface="+mj-lt"/>
                    <a:ea typeface="+mj-ea"/>
                  </a:rPr>
                  <a:t>元，总计还款</a:t>
                </a:r>
                <a:r>
                  <a:rPr lang="en-US" altLang="zh-CN" sz="2800" dirty="0">
                    <a:latin typeface="+mj-lt"/>
                    <a:ea typeface="+mj-ea"/>
                  </a:rPr>
                  <a:t>106620</a:t>
                </a:r>
                <a:r>
                  <a:rPr lang="zh-CN" altLang="en-US" sz="2800" dirty="0">
                    <a:latin typeface="+mj-lt"/>
                    <a:ea typeface="+mj-ea"/>
                  </a:rPr>
                  <a:t>元。车商说：你只付出了</a:t>
                </a:r>
                <a:r>
                  <a:rPr lang="en-US" altLang="zh-CN" sz="2800" dirty="0">
                    <a:latin typeface="+mj-lt"/>
                    <a:ea typeface="+mj-ea"/>
                  </a:rPr>
                  <a:t>6.62%</a:t>
                </a:r>
                <a:r>
                  <a:rPr lang="zh-CN" altLang="en-US" sz="2800" dirty="0">
                    <a:latin typeface="+mj-lt"/>
                    <a:ea typeface="+mj-ea"/>
                  </a:rPr>
                  <a:t>的利率，贷款利率并不高。问题：你承担的实际利率是多少？</a:t>
                </a:r>
                <a:endParaRPr lang="en-US" altLang="zh-CN" sz="2800" dirty="0">
                  <a:latin typeface="+mj-lt"/>
                  <a:ea typeface="+mj-ea"/>
                </a:endParaRPr>
              </a:p>
              <a:p>
                <a:pPr algn="just">
                  <a:buFont typeface="Arial" panose="020B0604020202020204" pitchFamily="34" charset="0"/>
                  <a:buChar char="•"/>
                </a:pPr>
                <a:r>
                  <a:rPr lang="zh-CN" altLang="en-US" sz="2800" dirty="0">
                    <a:latin typeface="+mj-lt"/>
                    <a:ea typeface="+mj-ea"/>
                  </a:rPr>
                  <a:t>解：假设实际月利率为</a:t>
                </a:r>
                <a14:m>
                  <m:oMath xmlns:m="http://schemas.openxmlformats.org/officeDocument/2006/math">
                    <m:r>
                      <a:rPr lang="en-US" altLang="zh-CN" sz="2800" b="0" i="1" smtClean="0">
                        <a:latin typeface="Cambria Math" panose="02040503050406030204" pitchFamily="18" charset="0"/>
                        <a:ea typeface="+mj-ea"/>
                      </a:rPr>
                      <m:t>𝑖</m:t>
                    </m:r>
                  </m:oMath>
                </a14:m>
                <a:r>
                  <a:rPr lang="zh-CN" altLang="en-US" sz="2800" dirty="0">
                    <a:latin typeface="+mj-lt"/>
                    <a:ea typeface="+mj-ea"/>
                  </a:rPr>
                  <a:t>，则其满足：</a:t>
                </a:r>
                <a14:m>
                  <m:oMath xmlns:m="http://schemas.openxmlformats.org/officeDocument/2006/math">
                    <m:r>
                      <a:rPr lang="en-US" altLang="zh-CN" sz="2800" b="0" i="1" smtClean="0">
                        <a:latin typeface="Cambria Math" panose="02040503050406030204" pitchFamily="18" charset="0"/>
                        <a:ea typeface="+mj-ea"/>
                      </a:rPr>
                      <m:t>10=0.8885∗</m:t>
                    </m:r>
                    <m:f>
                      <m:fPr>
                        <m:ctrlPr>
                          <a:rPr lang="en-US" altLang="zh-CN" sz="2800" b="0" i="1" smtClean="0">
                            <a:latin typeface="Cambria Math" panose="02040503050406030204" pitchFamily="18" charset="0"/>
                            <a:ea typeface="+mj-ea"/>
                          </a:rPr>
                        </m:ctrlPr>
                      </m:fPr>
                      <m:num>
                        <m:sSup>
                          <m:sSupPr>
                            <m:ctrlPr>
                              <a:rPr lang="en-US" altLang="zh-CN" sz="2800" b="0" i="1" smtClean="0">
                                <a:latin typeface="Cambria Math" panose="02040503050406030204" pitchFamily="18" charset="0"/>
                                <a:ea typeface="+mj-ea"/>
                              </a:rPr>
                            </m:ctrlPr>
                          </m:sSupPr>
                          <m:e>
                            <m:r>
                              <a:rPr lang="en-US" altLang="zh-CN" sz="2800" b="0" i="1" smtClean="0">
                                <a:latin typeface="Cambria Math" panose="02040503050406030204" pitchFamily="18" charset="0"/>
                                <a:ea typeface="+mj-ea"/>
                              </a:rPr>
                              <m:t>1−</m:t>
                            </m:r>
                            <m:d>
                              <m:dPr>
                                <m:ctrlPr>
                                  <a:rPr lang="en-US" altLang="zh-CN" sz="2800" b="0" i="1" smtClean="0">
                                    <a:latin typeface="Cambria Math" panose="02040503050406030204" pitchFamily="18" charset="0"/>
                                    <a:ea typeface="+mj-ea"/>
                                  </a:rPr>
                                </m:ctrlPr>
                              </m:dPr>
                              <m:e>
                                <m:r>
                                  <a:rPr lang="en-US" altLang="zh-CN" sz="2800" b="0" i="1" smtClean="0">
                                    <a:latin typeface="Cambria Math" panose="02040503050406030204" pitchFamily="18" charset="0"/>
                                    <a:ea typeface="+mj-ea"/>
                                  </a:rPr>
                                  <m:t>1+</m:t>
                                </m:r>
                                <m:r>
                                  <a:rPr lang="en-US" altLang="zh-CN" sz="2800" b="0" i="1" smtClean="0">
                                    <a:latin typeface="Cambria Math" panose="02040503050406030204" pitchFamily="18" charset="0"/>
                                    <a:ea typeface="+mj-ea"/>
                                  </a:rPr>
                                  <m:t>𝑖</m:t>
                                </m:r>
                              </m:e>
                            </m:d>
                          </m:e>
                          <m:sup>
                            <m:r>
                              <a:rPr lang="en-US" altLang="zh-CN" sz="2800" b="0" i="1" smtClean="0">
                                <a:latin typeface="Cambria Math" panose="02040503050406030204" pitchFamily="18" charset="0"/>
                                <a:ea typeface="+mj-ea"/>
                              </a:rPr>
                              <m:t>−12</m:t>
                            </m:r>
                          </m:sup>
                        </m:sSup>
                      </m:num>
                      <m:den>
                        <m:r>
                          <a:rPr lang="en-US" altLang="zh-CN" sz="2800" b="0" i="1" smtClean="0">
                            <a:latin typeface="Cambria Math" panose="02040503050406030204" pitchFamily="18" charset="0"/>
                            <a:ea typeface="+mj-ea"/>
                          </a:rPr>
                          <m:t>𝑖</m:t>
                        </m:r>
                      </m:den>
                    </m:f>
                  </m:oMath>
                </a14:m>
                <a:r>
                  <a:rPr lang="zh-CN" altLang="en-US" sz="2800" dirty="0">
                    <a:latin typeface="+mj-lt"/>
                    <a:ea typeface="+mj-ea"/>
                  </a:rPr>
                  <a:t>。解得：</a:t>
                </a:r>
                <a:r>
                  <a:rPr lang="en-US" altLang="zh-CN" sz="2800" dirty="0">
                    <a:latin typeface="+mj-lt"/>
                    <a:ea typeface="+mj-ea"/>
                  </a:rPr>
                  <a:t> </a:t>
                </a:r>
                <a14:m>
                  <m:oMath xmlns:m="http://schemas.openxmlformats.org/officeDocument/2006/math">
                    <m:r>
                      <a:rPr lang="en-US" altLang="zh-CN" sz="2800" i="1">
                        <a:latin typeface="Cambria Math" panose="02040503050406030204" pitchFamily="18" charset="0"/>
                        <a:ea typeface="+mj-ea"/>
                      </a:rPr>
                      <m:t>𝑖</m:t>
                    </m:r>
                    <m:r>
                      <a:rPr lang="en-US" altLang="zh-CN" sz="2800" b="0" i="1" smtClean="0">
                        <a:latin typeface="Cambria Math" panose="02040503050406030204" pitchFamily="18" charset="0"/>
                        <a:ea typeface="+mj-ea"/>
                      </a:rPr>
                      <m:t>=1%</m:t>
                    </m:r>
                  </m:oMath>
                </a14:m>
                <a:r>
                  <a:rPr lang="zh-CN" altLang="en-US" sz="2800" dirty="0">
                    <a:latin typeface="+mj-lt"/>
                    <a:ea typeface="+mj-ea"/>
                  </a:rPr>
                  <a:t>，换算成年利率</a:t>
                </a:r>
                <a:r>
                  <a:rPr lang="en-US" altLang="zh-CN" sz="2800" dirty="0">
                    <a:latin typeface="+mj-lt"/>
                    <a:ea typeface="+mj-ea"/>
                  </a:rPr>
                  <a:t>=12%</a:t>
                </a:r>
                <a:r>
                  <a:rPr lang="zh-CN" altLang="en-US" sz="2800" dirty="0">
                    <a:latin typeface="+mj-lt"/>
                    <a:ea typeface="+mj-ea"/>
                  </a:rPr>
                  <a:t>。尝试</a:t>
                </a:r>
                <a:r>
                  <a:rPr lang="en-US" altLang="zh-CN" sz="2800" dirty="0">
                    <a:latin typeface="+mj-lt"/>
                    <a:ea typeface="+mj-ea"/>
                  </a:rPr>
                  <a:t>Excel</a:t>
                </a:r>
                <a:r>
                  <a:rPr lang="zh-CN" altLang="en-US" sz="2800" dirty="0">
                    <a:latin typeface="+mj-lt"/>
                    <a:ea typeface="+mj-ea"/>
                  </a:rPr>
                  <a:t>函数</a:t>
                </a:r>
                <a:r>
                  <a:rPr lang="en-US" altLang="zh-CN" sz="2800" dirty="0">
                    <a:latin typeface="+mj-lt"/>
                    <a:ea typeface="+mj-ea"/>
                  </a:rPr>
                  <a:t>= RATE(12,-8885,100000,0) =1%</a:t>
                </a:r>
                <a:r>
                  <a:rPr lang="zh-CN" altLang="en-US" sz="2800" dirty="0">
                    <a:latin typeface="+mj-lt"/>
                    <a:ea typeface="+mj-ea"/>
                  </a:rPr>
                  <a:t>。故实际承担的利率</a:t>
                </a:r>
                <a:r>
                  <a:rPr lang="en-US" altLang="zh-CN" sz="2800" dirty="0">
                    <a:latin typeface="+mj-lt"/>
                    <a:ea typeface="+mj-ea"/>
                  </a:rPr>
                  <a:t>=12*1%=12%</a:t>
                </a:r>
                <a:r>
                  <a:rPr lang="zh-CN" altLang="en-US" sz="2800" dirty="0">
                    <a:latin typeface="+mj-lt"/>
                    <a:ea typeface="+mj-ea"/>
                  </a:rPr>
                  <a:t>。</a:t>
                </a:r>
                <a:endParaRPr lang="en-US" altLang="zh-CN" sz="2800" dirty="0">
                  <a:latin typeface="+mj-lt"/>
                  <a:ea typeface="+mj-ea"/>
                </a:endParaRPr>
              </a:p>
              <a:p>
                <a:pPr algn="just">
                  <a:buFont typeface="Arial" panose="020B0604020202020204" pitchFamily="34" charset="0"/>
                  <a:buChar char="•"/>
                </a:pPr>
                <a:endParaRPr lang="zh-CN" altLang="en-US" sz="2800" dirty="0">
                  <a:latin typeface="+mj-lt"/>
                  <a:ea typeface="+mj-ea"/>
                </a:endParaRPr>
              </a:p>
            </p:txBody>
          </p:sp>
        </mc:Choice>
        <mc:Fallback xmlns="">
          <p:sp>
            <p:nvSpPr>
              <p:cNvPr id="68611" name="TextBox 2">
                <a:extLst>
                  <a:ext uri="{FF2B5EF4-FFF2-40B4-BE49-F238E27FC236}">
                    <a16:creationId xmlns:a16="http://schemas.microsoft.com/office/drawing/2014/main" id="{CE3A523B-3929-4AA1-9003-9A61A8B989F7}"/>
                  </a:ext>
                </a:extLst>
              </p:cNvPr>
              <p:cNvSpPr txBox="1">
                <a:spLocks noRot="1" noChangeAspect="1" noMove="1" noResize="1" noEditPoints="1" noAdjustHandles="1" noChangeArrowheads="1" noChangeShapeType="1" noTextEdit="1"/>
              </p:cNvSpPr>
              <p:nvPr/>
            </p:nvSpPr>
            <p:spPr bwMode="auto">
              <a:xfrm>
                <a:off x="642392" y="1628800"/>
                <a:ext cx="7859215" cy="4656980"/>
              </a:xfrm>
              <a:prstGeom prst="rect">
                <a:avLst/>
              </a:prstGeom>
              <a:blipFill>
                <a:blip r:embed="rId2"/>
                <a:stretch>
                  <a:fillRect l="-1395" t="-1702" r="-155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Tree>
    <p:extLst>
      <p:ext uri="{BB962C8B-B14F-4D97-AF65-F5344CB8AC3E}">
        <p14:creationId xmlns:p14="http://schemas.microsoft.com/office/powerpoint/2010/main" val="2538895611"/>
      </p:ext>
    </p:extLst>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611">
                                            <p:txEl>
                                              <p:pRg st="1" end="1"/>
                                            </p:txEl>
                                          </p:spTgt>
                                        </p:tgtEl>
                                        <p:attrNameLst>
                                          <p:attrName>style.visibility</p:attrName>
                                        </p:attrNameLst>
                                      </p:cBhvr>
                                      <p:to>
                                        <p:strVal val="visible"/>
                                      </p:to>
                                    </p:set>
                                    <p:anim calcmode="lin" valueType="num">
                                      <p:cBhvr additive="base">
                                        <p:cTn id="7" dur="500" fill="hold"/>
                                        <p:tgtEl>
                                          <p:spTgt spid="6861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61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4E4DB4-E4FC-8324-A719-6181A6498C80}"/>
              </a:ext>
            </a:extLst>
          </p:cNvPr>
          <p:cNvSpPr>
            <a:spLocks noGrp="1"/>
          </p:cNvSpPr>
          <p:nvPr>
            <p:ph type="title"/>
          </p:nvPr>
        </p:nvSpPr>
        <p:spPr>
          <a:xfrm>
            <a:off x="457200" y="548680"/>
            <a:ext cx="8229600" cy="1012974"/>
          </a:xfrm>
        </p:spPr>
        <p:txBody>
          <a:bodyPr/>
          <a:lstStyle/>
          <a:p>
            <a:r>
              <a:rPr lang="zh-CN" altLang="en-US" dirty="0"/>
              <a:t>融资租赁分期偿还的计算</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05C09D6-B762-02D1-4601-C99DF829F58F}"/>
                  </a:ext>
                </a:extLst>
              </p:cNvPr>
              <p:cNvSpPr>
                <a:spLocks noGrp="1"/>
              </p:cNvSpPr>
              <p:nvPr>
                <p:ph idx="1"/>
              </p:nvPr>
            </p:nvSpPr>
            <p:spPr>
              <a:xfrm>
                <a:off x="685800" y="1558222"/>
                <a:ext cx="7772400" cy="4114800"/>
              </a:xfrm>
            </p:spPr>
            <p:txBody>
              <a:bodyPr/>
              <a:lstStyle/>
              <a:p>
                <a:r>
                  <a:rPr lang="zh-CN" altLang="en-US" sz="2800" dirty="0"/>
                  <a:t>某施工企业需要买一台挖掘机，市场价格</a:t>
                </a:r>
                <a:r>
                  <a:rPr lang="en-US" altLang="zh-CN" sz="2800" dirty="0"/>
                  <a:t>80</a:t>
                </a:r>
                <a:r>
                  <a:rPr lang="zh-CN" altLang="en-US" sz="2800" dirty="0"/>
                  <a:t>万元。受经费限制，该企业打算向融资租赁公司进行租赁，以后每月偿还租赁款，期末获得设备的所有权。假设租期</a:t>
                </a:r>
                <a:r>
                  <a:rPr lang="en-US" altLang="zh-CN" sz="2800" dirty="0"/>
                  <a:t>3</a:t>
                </a:r>
                <a:r>
                  <a:rPr lang="zh-CN" altLang="en-US" sz="2800" dirty="0"/>
                  <a:t>年，租赁公司要求的年利率为</a:t>
                </a:r>
                <a:r>
                  <a:rPr lang="en-US" altLang="zh-CN" sz="2800" dirty="0"/>
                  <a:t>6%</a:t>
                </a:r>
                <a:r>
                  <a:rPr lang="zh-CN" altLang="en-US" sz="2800" dirty="0"/>
                  <a:t>，则施工企业每月支付的租赁费用是多少？</a:t>
                </a:r>
                <a:endParaRPr lang="en-US" altLang="zh-CN" sz="2800" dirty="0"/>
              </a:p>
              <a:p>
                <a:r>
                  <a:rPr lang="zh-CN" altLang="en-US" sz="2800" dirty="0">
                    <a:latin typeface="宋体" panose="02010600030101010101" pitchFamily="2" charset="-122"/>
                    <a:ea typeface="宋体" panose="02010600030101010101" pitchFamily="2" charset="-122"/>
                  </a:rPr>
                  <a:t>解：每月</a:t>
                </a:r>
                <a:r>
                  <a:rPr lang="en-US" altLang="zh-CN" sz="2800" dirty="0">
                    <a:latin typeface="宋体" panose="02010600030101010101" pitchFamily="2" charset="-122"/>
                    <a:ea typeface="宋体" panose="02010600030101010101" pitchFamily="2" charset="-122"/>
                  </a:rPr>
                  <a:t>PMT=</a:t>
                </a:r>
                <a14:m>
                  <m:oMath xmlns:m="http://schemas.openxmlformats.org/officeDocument/2006/math">
                    <m:r>
                      <a:rPr lang="en-US" altLang="zh-CN" sz="2000" b="0" i="1" smtClean="0">
                        <a:latin typeface="Cambria Math" panose="02040503050406030204" pitchFamily="18" charset="0"/>
                      </a:rPr>
                      <m:t>80∗</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6%/12</m:t>
                        </m:r>
                      </m:num>
                      <m:den>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1−</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1+6%/12</m:t>
                                </m:r>
                              </m:e>
                            </m:d>
                          </m:e>
                          <m:sup>
                            <m:r>
                              <a:rPr lang="en-US" altLang="zh-CN" sz="2000" b="0" i="1" smtClean="0">
                                <a:latin typeface="Cambria Math" panose="02040503050406030204" pitchFamily="18" charset="0"/>
                              </a:rPr>
                              <m:t>−36</m:t>
                            </m:r>
                          </m:sup>
                        </m:sSup>
                      </m:den>
                    </m:f>
                    <m:r>
                      <a:rPr lang="en-US" altLang="zh-CN" sz="2000" b="0" i="1" smtClean="0">
                        <a:latin typeface="Cambria Math" panose="02040503050406030204" pitchFamily="18" charset="0"/>
                      </a:rPr>
                      <m:t>=</m:t>
                    </m:r>
                    <m:r>
                      <m:rPr>
                        <m:nor/>
                      </m:rPr>
                      <a:rPr lang="en-US" altLang="zh-CN" sz="2800" b="0" i="0" smtClean="0">
                        <a:latin typeface="宋体" panose="02010600030101010101" pitchFamily="2" charset="-122"/>
                        <a:ea typeface="宋体" panose="02010600030101010101" pitchFamily="2" charset="-122"/>
                      </a:rPr>
                      <m:t>2.43</m:t>
                    </m:r>
                  </m:oMath>
                </a14:m>
                <a:r>
                  <a:rPr lang="en-US" altLang="zh-CN" sz="2800" dirty="0">
                    <a:latin typeface="宋体" panose="02010600030101010101" pitchFamily="2" charset="-122"/>
                    <a:ea typeface="宋体" panose="02010600030101010101" pitchFamily="2" charset="-122"/>
                  </a:rPr>
                  <a:t>4</a:t>
                </a:r>
                <a:r>
                  <a:rPr lang="zh-CN" altLang="en-US" sz="2800" dirty="0">
                    <a:latin typeface="宋体" panose="02010600030101010101" pitchFamily="2" charset="-122"/>
                    <a:ea typeface="宋体" panose="02010600030101010101" pitchFamily="2" charset="-122"/>
                  </a:rPr>
                  <a:t>万元，</a:t>
                </a:r>
                <a:r>
                  <a:rPr lang="en-US" altLang="zh-CN" sz="2800" dirty="0">
                    <a:latin typeface="宋体" panose="02010600030101010101" pitchFamily="2" charset="-122"/>
                    <a:ea typeface="宋体" panose="02010600030101010101" pitchFamily="2" charset="-122"/>
                  </a:rPr>
                  <a:t>Excel</a:t>
                </a:r>
                <a:r>
                  <a:rPr lang="zh-CN" altLang="en-US" sz="2800" dirty="0">
                    <a:latin typeface="宋体" panose="02010600030101010101" pitchFamily="2" charset="-122"/>
                    <a:ea typeface="宋体" panose="02010600030101010101" pitchFamily="2" charset="-122"/>
                  </a:rPr>
                  <a:t>函数</a:t>
                </a:r>
                <a:r>
                  <a:rPr lang="en-US" altLang="zh-CN" sz="2800" dirty="0">
                    <a:latin typeface="宋体" panose="02010600030101010101" pitchFamily="2" charset="-122"/>
                    <a:ea typeface="宋体" panose="02010600030101010101" pitchFamily="2" charset="-122"/>
                  </a:rPr>
                  <a:t>=PMT(6%/12,36,80)</a:t>
                </a:r>
              </a:p>
              <a:p>
                <a:endParaRPr lang="en-US" altLang="zh-CN" sz="2800" dirty="0"/>
              </a:p>
              <a:p>
                <a:endParaRPr lang="zh-CN" altLang="en-US" sz="2800" dirty="0"/>
              </a:p>
            </p:txBody>
          </p:sp>
        </mc:Choice>
        <mc:Fallback xmlns="">
          <p:sp>
            <p:nvSpPr>
              <p:cNvPr id="3" name="内容占位符 2">
                <a:extLst>
                  <a:ext uri="{FF2B5EF4-FFF2-40B4-BE49-F238E27FC236}">
                    <a16:creationId xmlns:a16="http://schemas.microsoft.com/office/drawing/2014/main" id="{205C09D6-B762-02D1-4601-C99DF829F58F}"/>
                  </a:ext>
                </a:extLst>
              </p:cNvPr>
              <p:cNvSpPr>
                <a:spLocks noGrp="1" noRot="1" noChangeAspect="1" noMove="1" noResize="1" noEditPoints="1" noAdjustHandles="1" noChangeArrowheads="1" noChangeShapeType="1" noTextEdit="1"/>
              </p:cNvSpPr>
              <p:nvPr>
                <p:ph idx="1"/>
              </p:nvPr>
            </p:nvSpPr>
            <p:spPr>
              <a:xfrm>
                <a:off x="685800" y="1558222"/>
                <a:ext cx="7772400" cy="4114800"/>
              </a:xfrm>
              <a:blipFill>
                <a:blip r:embed="rId2"/>
                <a:stretch>
                  <a:fillRect l="-941" t="-2074" r="-9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04345735"/>
      </p:ext>
    </p:extLst>
  </p:cSld>
  <p:clrMapOvr>
    <a:masterClrMapping/>
  </p:clrMapOvr>
  <p:transition>
    <p:random/>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标题 1">
            <a:extLst>
              <a:ext uri="{FF2B5EF4-FFF2-40B4-BE49-F238E27FC236}">
                <a16:creationId xmlns:a16="http://schemas.microsoft.com/office/drawing/2014/main" id="{42F69C88-E51B-4CB1-8055-A0539C48816B}"/>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rPr>
              <a:t>本章小结</a:t>
            </a:r>
          </a:p>
        </p:txBody>
      </p:sp>
      <p:sp>
        <p:nvSpPr>
          <p:cNvPr id="81923" name="文本占位符 2">
            <a:extLst>
              <a:ext uri="{FF2B5EF4-FFF2-40B4-BE49-F238E27FC236}">
                <a16:creationId xmlns:a16="http://schemas.microsoft.com/office/drawing/2014/main" id="{AC8BAE9D-5310-48C3-BD93-F174CDCD3B8F}"/>
              </a:ext>
            </a:extLst>
          </p:cNvPr>
          <p:cNvSpPr>
            <a:spLocks noGrp="1" noChangeArrowheads="1"/>
          </p:cNvSpPr>
          <p:nvPr>
            <p:ph type="body" sz="half" idx="1"/>
          </p:nvPr>
        </p:nvSpPr>
        <p:spPr>
          <a:xfrm>
            <a:off x="611187" y="1124744"/>
            <a:ext cx="7921625" cy="4114800"/>
          </a:xfrm>
        </p:spPr>
        <p:txBody>
          <a:bodyPr/>
          <a:lstStyle/>
          <a:p>
            <a:r>
              <a:rPr lang="zh-CN" altLang="en-US" sz="2800" dirty="0">
                <a:ea typeface="宋体" panose="02010600030101010101" pitchFamily="2" charset="-122"/>
              </a:rPr>
              <a:t>时间价值指今天的钱比明天钱值钱的现象。</a:t>
            </a:r>
            <a:endParaRPr lang="en-US" altLang="zh-CN" sz="2800" dirty="0">
              <a:ea typeface="宋体" panose="02010600030101010101" pitchFamily="2" charset="-122"/>
            </a:endParaRPr>
          </a:p>
          <a:p>
            <a:r>
              <a:rPr lang="zh-CN" altLang="en-US" sz="2800" dirty="0">
                <a:ea typeface="宋体" panose="02010600030101010101" pitchFamily="2" charset="-122"/>
              </a:rPr>
              <a:t>资金现值指目前的价值，资金终值指资金在未来某一时点的价值。求资金现值的过程被称作贴现。</a:t>
            </a:r>
            <a:endParaRPr lang="en-US" altLang="zh-CN" sz="2800" dirty="0">
              <a:ea typeface="宋体" panose="02010600030101010101" pitchFamily="2" charset="-122"/>
            </a:endParaRPr>
          </a:p>
          <a:p>
            <a:r>
              <a:rPr lang="zh-CN" altLang="en-US" sz="2800" dirty="0">
                <a:ea typeface="宋体" panose="02010600030101010101" pitchFamily="2" charset="-122"/>
              </a:rPr>
              <a:t>年金是指相同金额的一系列现金流。现金终值等于年金中各现金的终值之和，现金现值等于年金中各现金的现值之和。</a:t>
            </a:r>
            <a:endParaRPr lang="en-US" altLang="zh-CN" sz="2800" dirty="0">
              <a:ea typeface="宋体" panose="02010600030101010101" pitchFamily="2" charset="-122"/>
            </a:endParaRPr>
          </a:p>
          <a:p>
            <a:r>
              <a:rPr lang="zh-CN" altLang="en-US" sz="2800" dirty="0">
                <a:ea typeface="宋体" panose="02010600030101010101" pitchFamily="2" charset="-122"/>
              </a:rPr>
              <a:t>资金时间价值理论为投资、住房按揭等金融决策提供了理论框架。</a:t>
            </a:r>
          </a:p>
          <a:p>
            <a:r>
              <a:rPr lang="zh-CN" altLang="en-US" sz="2800" dirty="0">
                <a:ea typeface="宋体" panose="02010600030101010101" pitchFamily="2" charset="-122"/>
              </a:rPr>
              <a:t>住房抵押贷款是银行以借款人所购住房作为抵押物的一种贷款。</a:t>
            </a:r>
            <a:endParaRPr lang="en-US" altLang="zh-CN" sz="2800" dirty="0">
              <a:ea typeface="宋体" panose="02010600030101010101" pitchFamily="2" charset="-122"/>
            </a:endParaRPr>
          </a:p>
        </p:txBody>
      </p:sp>
    </p:spTree>
  </p:cSld>
  <p:clrMapOvr>
    <a:masterClrMapping/>
  </p:clrMapOvr>
  <p:transition>
    <p:random/>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801144-46A0-A637-4657-FD007F631F35}"/>
              </a:ext>
            </a:extLst>
          </p:cNvPr>
          <p:cNvSpPr>
            <a:spLocks noGrp="1"/>
          </p:cNvSpPr>
          <p:nvPr>
            <p:ph type="title"/>
          </p:nvPr>
        </p:nvSpPr>
        <p:spPr>
          <a:xfrm>
            <a:off x="323528" y="548680"/>
            <a:ext cx="8229600" cy="1143000"/>
          </a:xfrm>
        </p:spPr>
        <p:txBody>
          <a:bodyPr/>
          <a:lstStyle/>
          <a:p>
            <a:r>
              <a:rPr lang="zh-CN" altLang="en-US" dirty="0">
                <a:latin typeface="宋体" panose="02010600030101010101" pitchFamily="2" charset="-122"/>
                <a:ea typeface="宋体" panose="02010600030101010101" pitchFamily="2" charset="-122"/>
              </a:rPr>
              <a:t>挑战性作业</a:t>
            </a:r>
          </a:p>
        </p:txBody>
      </p:sp>
      <p:sp>
        <p:nvSpPr>
          <p:cNvPr id="3" name="内容占位符 2">
            <a:extLst>
              <a:ext uri="{FF2B5EF4-FFF2-40B4-BE49-F238E27FC236}">
                <a16:creationId xmlns:a16="http://schemas.microsoft.com/office/drawing/2014/main" id="{55B3BFCB-95BE-9E38-E9E9-71917A2BA172}"/>
              </a:ext>
            </a:extLst>
          </p:cNvPr>
          <p:cNvSpPr>
            <a:spLocks noGrp="1"/>
          </p:cNvSpPr>
          <p:nvPr>
            <p:ph idx="1"/>
          </p:nvPr>
        </p:nvSpPr>
        <p:spPr/>
        <p:txBody>
          <a:bodyPr/>
          <a:lstStyle/>
          <a:p>
            <a:r>
              <a:rPr lang="zh-CN" altLang="en-US" dirty="0">
                <a:latin typeface="宋体" panose="02010600030101010101" pitchFamily="2" charset="-122"/>
                <a:ea typeface="宋体" panose="02010600030101010101" pitchFamily="2" charset="-122"/>
              </a:rPr>
              <a:t>制作房屋分期付款计算器</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制作汽车分期付款计算器</a:t>
            </a:r>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608461459"/>
      </p:ext>
    </p:extLst>
  </p:cSld>
  <p:clrMapOvr>
    <a:masterClrMapping/>
  </p:clrMapOvr>
  <p:transition>
    <p:random/>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a:extLst>
              <a:ext uri="{FF2B5EF4-FFF2-40B4-BE49-F238E27FC236}">
                <a16:creationId xmlns:a16="http://schemas.microsoft.com/office/drawing/2014/main" id="{C838911F-8CA2-4E38-AAD7-F7DD6786BC4E}"/>
              </a:ext>
            </a:extLst>
          </p:cNvPr>
          <p:cNvSpPr>
            <a:spLocks noGrp="1"/>
          </p:cNvSpPr>
          <p:nvPr>
            <p:ph type="title"/>
          </p:nvPr>
        </p:nvSpPr>
        <p:spPr/>
        <p:txBody>
          <a:bodyPr anchor="t"/>
          <a:lstStyle/>
          <a:p>
            <a:r>
              <a:rPr lang="zh-CN" altLang="en-US"/>
              <a:t>讨论题</a:t>
            </a:r>
          </a:p>
        </p:txBody>
      </p:sp>
      <p:sp>
        <p:nvSpPr>
          <p:cNvPr id="94211" name="内容占位符 2">
            <a:extLst>
              <a:ext uri="{FF2B5EF4-FFF2-40B4-BE49-F238E27FC236}">
                <a16:creationId xmlns:a16="http://schemas.microsoft.com/office/drawing/2014/main" id="{F412BF0A-A5D0-4C6D-B7D6-4B891D395164}"/>
              </a:ext>
            </a:extLst>
          </p:cNvPr>
          <p:cNvSpPr>
            <a:spLocks noGrp="1"/>
          </p:cNvSpPr>
          <p:nvPr>
            <p:ph sz="half" idx="1"/>
          </p:nvPr>
        </p:nvSpPr>
        <p:spPr>
          <a:xfrm>
            <a:off x="683568" y="1196752"/>
            <a:ext cx="7704856" cy="4608512"/>
          </a:xfrm>
        </p:spPr>
        <p:txBody>
          <a:bodyPr/>
          <a:lstStyle/>
          <a:p>
            <a:r>
              <a:rPr lang="zh-CN" altLang="en-US" sz="2000" dirty="0"/>
              <a:t>站在借款人角度，银行住房按揭贷款中贷款银行的选择。调查成都主要银行（包括公积金贷款中心）的按揭贷款政策，找到原始数据并列表。从首付比例、贷款利率高低、贷款利率是否浮动、提前还款有无罚息等角度筛选银行。筛选的标准是借款人成本最小化。可就具体算例或数学建模进行说明。</a:t>
            </a:r>
            <a:r>
              <a:rPr lang="en-US" altLang="zh-CN" sz="2000" dirty="0"/>
              <a:t>1-2</a:t>
            </a:r>
            <a:r>
              <a:rPr lang="zh-CN" altLang="en-US" sz="2000" dirty="0"/>
              <a:t>组。要求做</a:t>
            </a:r>
            <a:r>
              <a:rPr lang="en-US" altLang="zh-CN" sz="2000" dirty="0"/>
              <a:t>PPT</a:t>
            </a:r>
            <a:r>
              <a:rPr lang="zh-CN" altLang="en-US" sz="2000" dirty="0"/>
              <a:t>，汇报时间再定。</a:t>
            </a:r>
          </a:p>
          <a:p>
            <a:r>
              <a:rPr lang="zh-CN" altLang="en-US" sz="2000" dirty="0"/>
              <a:t>站在借款人角度，银行住房按揭贷款等额本金与等额本息还款方式选择。分别考虑以下若干情形：（</a:t>
            </a:r>
            <a:r>
              <a:rPr lang="en-US" altLang="zh-CN" sz="2000" dirty="0"/>
              <a:t>1</a:t>
            </a:r>
            <a:r>
              <a:rPr lang="zh-CN" altLang="en-US" sz="2000" dirty="0"/>
              <a:t>）银行维持初期的利率不变，即使贷后发生了通货膨胀；（</a:t>
            </a:r>
            <a:r>
              <a:rPr lang="en-US" altLang="zh-CN" sz="2000" dirty="0"/>
              <a:t>2</a:t>
            </a:r>
            <a:r>
              <a:rPr lang="zh-CN" altLang="en-US" sz="2000" dirty="0"/>
              <a:t>）银行贷款利率在初期利率基础上，贷后随着通货膨胀而调整贷款利率；（</a:t>
            </a:r>
            <a:r>
              <a:rPr lang="en-US" altLang="zh-CN" sz="2000" dirty="0"/>
              <a:t>3</a:t>
            </a:r>
            <a:r>
              <a:rPr lang="zh-CN" altLang="en-US" sz="2000" dirty="0"/>
              <a:t>）存在提前还款的可能。可就具体算例或数学建模进行说明。</a:t>
            </a:r>
            <a:r>
              <a:rPr lang="en-US" altLang="zh-CN" sz="2000" dirty="0"/>
              <a:t>3-5</a:t>
            </a:r>
            <a:r>
              <a:rPr lang="zh-CN" altLang="en-US" sz="2000" dirty="0"/>
              <a:t>组。要求做</a:t>
            </a:r>
            <a:r>
              <a:rPr lang="en-US" altLang="zh-CN" sz="2000" dirty="0"/>
              <a:t>PPT</a:t>
            </a:r>
            <a:r>
              <a:rPr lang="zh-CN" altLang="en-US" sz="2000" dirty="0"/>
              <a:t>，汇报时间再定。</a:t>
            </a:r>
          </a:p>
          <a:p>
            <a:r>
              <a:rPr lang="zh-CN" altLang="en-US" sz="2000" dirty="0"/>
              <a:t>什么时候提前还款对借款人有利？若决定提前还款，等额本金与等额本息哪种还款方式比较更合算？</a:t>
            </a:r>
          </a:p>
        </p:txBody>
      </p:sp>
    </p:spTree>
  </p:cSld>
  <p:clrMapOvr>
    <a:masterClrMapping/>
  </p:clrMapOvr>
  <p:transition>
    <p:rand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标题 1">
            <a:extLst>
              <a:ext uri="{FF2B5EF4-FFF2-40B4-BE49-F238E27FC236}">
                <a16:creationId xmlns:a16="http://schemas.microsoft.com/office/drawing/2014/main" id="{085DA6DD-83AE-4C32-8BD3-5D7B59411A74}"/>
              </a:ext>
            </a:extLst>
          </p:cNvPr>
          <p:cNvSpPr>
            <a:spLocks noGrp="1"/>
          </p:cNvSpPr>
          <p:nvPr>
            <p:ph type="title"/>
          </p:nvPr>
        </p:nvSpPr>
        <p:spPr/>
        <p:txBody>
          <a:bodyPr/>
          <a:lstStyle/>
          <a:p>
            <a:r>
              <a:rPr lang="zh-CN" altLang="en-US"/>
              <a:t>住房抵押贷款分类</a:t>
            </a:r>
          </a:p>
        </p:txBody>
      </p:sp>
      <p:sp>
        <p:nvSpPr>
          <p:cNvPr id="106499" name="内容占位符 2">
            <a:extLst>
              <a:ext uri="{FF2B5EF4-FFF2-40B4-BE49-F238E27FC236}">
                <a16:creationId xmlns:a16="http://schemas.microsoft.com/office/drawing/2014/main" id="{F21F5AA0-AEF6-4DB9-A2CF-785FB83DB838}"/>
              </a:ext>
            </a:extLst>
          </p:cNvPr>
          <p:cNvSpPr>
            <a:spLocks noGrp="1"/>
          </p:cNvSpPr>
          <p:nvPr>
            <p:ph idx="1"/>
          </p:nvPr>
        </p:nvSpPr>
        <p:spPr>
          <a:xfrm>
            <a:off x="466725" y="1444625"/>
            <a:ext cx="8229600" cy="4525963"/>
          </a:xfrm>
        </p:spPr>
        <p:txBody>
          <a:bodyPr/>
          <a:lstStyle/>
          <a:p>
            <a:r>
              <a:rPr lang="zh-CN" altLang="en-US" sz="2800">
                <a:latin typeface="华文宋体" panose="02010600040101010101" pitchFamily="2" charset="-122"/>
                <a:ea typeface="华文宋体" panose="02010600040101010101" pitchFamily="2" charset="-122"/>
              </a:rPr>
              <a:t>从偿还本金方式分：</a:t>
            </a:r>
            <a:endParaRPr lang="en-US" altLang="zh-CN" sz="2800">
              <a:latin typeface="华文宋体" panose="02010600040101010101" pitchFamily="2" charset="-122"/>
              <a:ea typeface="华文宋体" panose="02010600040101010101" pitchFamily="2" charset="-122"/>
            </a:endParaRPr>
          </a:p>
          <a:p>
            <a:pPr lvl="1"/>
            <a:r>
              <a:rPr lang="zh-CN" altLang="en-US" sz="2400">
                <a:latin typeface="华文宋体" panose="02010600040101010101" pitchFamily="2" charset="-122"/>
                <a:ea typeface="华文宋体" panose="02010600040101010101" pitchFamily="2" charset="-122"/>
              </a:rPr>
              <a:t>等额本息；等额本金；仅付利息产品（</a:t>
            </a:r>
            <a:r>
              <a:rPr lang="en-US" altLang="zh-CN" sz="2400">
                <a:latin typeface="华文宋体" panose="02010600040101010101" pitchFamily="2" charset="-122"/>
                <a:ea typeface="华文宋体" panose="02010600040101010101" pitchFamily="2" charset="-122"/>
              </a:rPr>
              <a:t>interest-only product</a:t>
            </a:r>
            <a:r>
              <a:rPr lang="zh-CN" altLang="en-US" sz="2400">
                <a:latin typeface="华文宋体" panose="02010600040101010101" pitchFamily="2" charset="-122"/>
                <a:ea typeface="华文宋体" panose="02010600040101010101" pitchFamily="2" charset="-122"/>
              </a:rPr>
              <a:t>，</a:t>
            </a:r>
            <a:r>
              <a:rPr lang="en-US" altLang="zh-CN" sz="2400">
                <a:latin typeface="华文宋体" panose="02010600040101010101" pitchFamily="2" charset="-122"/>
                <a:ea typeface="华文宋体" panose="02010600040101010101" pitchFamily="2" charset="-122"/>
              </a:rPr>
              <a:t>IO</a:t>
            </a:r>
            <a:r>
              <a:rPr lang="zh-CN" altLang="en-US" sz="2400">
                <a:latin typeface="华文宋体" panose="02010600040101010101" pitchFamily="2" charset="-122"/>
                <a:ea typeface="华文宋体" panose="02010600040101010101" pitchFamily="2" charset="-122"/>
              </a:rPr>
              <a:t>）。比如一锁定期</a:t>
            </a:r>
            <a:r>
              <a:rPr lang="en-US" altLang="zh-CN" sz="2400">
                <a:latin typeface="华文宋体" panose="02010600040101010101" pitchFamily="2" charset="-122"/>
                <a:ea typeface="华文宋体" panose="02010600040101010101" pitchFamily="2" charset="-122"/>
              </a:rPr>
              <a:t>5</a:t>
            </a:r>
            <a:r>
              <a:rPr lang="zh-CN" altLang="en-US" sz="2400">
                <a:latin typeface="华文宋体" panose="02010600040101010101" pitchFamily="2" charset="-122"/>
                <a:ea typeface="华文宋体" panose="02010600040101010101" pitchFamily="2" charset="-122"/>
              </a:rPr>
              <a:t>年，票面利率为</a:t>
            </a:r>
            <a:r>
              <a:rPr lang="en-US" altLang="zh-CN" sz="2400">
                <a:latin typeface="华文宋体" panose="02010600040101010101" pitchFamily="2" charset="-122"/>
                <a:ea typeface="华文宋体" panose="02010600040101010101" pitchFamily="2" charset="-122"/>
              </a:rPr>
              <a:t>5</a:t>
            </a:r>
            <a:r>
              <a:rPr lang="zh-CN" altLang="en-US" sz="2400">
                <a:latin typeface="华文宋体" panose="02010600040101010101" pitchFamily="2" charset="-122"/>
                <a:ea typeface="华文宋体" panose="02010600040101010101" pitchFamily="2" charset="-122"/>
              </a:rPr>
              <a:t>年，票面利率为</a:t>
            </a:r>
            <a:r>
              <a:rPr lang="en-US" altLang="zh-CN" sz="2400">
                <a:latin typeface="华文宋体" panose="02010600040101010101" pitchFamily="2" charset="-122"/>
                <a:ea typeface="华文宋体" panose="02010600040101010101" pitchFamily="2" charset="-122"/>
              </a:rPr>
              <a:t>7.5%</a:t>
            </a:r>
            <a:r>
              <a:rPr lang="zh-CN" altLang="en-US" sz="2400">
                <a:latin typeface="华文宋体" panose="02010600040101010101" pitchFamily="2" charset="-122"/>
                <a:ea typeface="华文宋体" panose="02010600040101010101" pitchFamily="2" charset="-122"/>
              </a:rPr>
              <a:t>，金额为</a:t>
            </a:r>
            <a:r>
              <a:rPr lang="en-US" altLang="zh-CN" sz="2400">
                <a:latin typeface="华文宋体" panose="02010600040101010101" pitchFamily="2" charset="-122"/>
                <a:ea typeface="华文宋体" panose="02010600040101010101" pitchFamily="2" charset="-122"/>
              </a:rPr>
              <a:t>200000</a:t>
            </a:r>
            <a:r>
              <a:rPr lang="zh-CN" altLang="en-US" sz="2400">
                <a:latin typeface="华文宋体" panose="02010600040101010101" pitchFamily="2" charset="-122"/>
                <a:ea typeface="华文宋体" panose="02010600040101010101" pitchFamily="2" charset="-122"/>
              </a:rPr>
              <a:t>元的</a:t>
            </a:r>
            <a:r>
              <a:rPr lang="en-US" altLang="zh-CN" sz="2400">
                <a:latin typeface="华文宋体" panose="02010600040101010101" pitchFamily="2" charset="-122"/>
                <a:ea typeface="华文宋体" panose="02010600040101010101" pitchFamily="2" charset="-122"/>
              </a:rPr>
              <a:t>30</a:t>
            </a:r>
            <a:r>
              <a:rPr lang="zh-CN" altLang="en-US" sz="2400">
                <a:latin typeface="华文宋体" panose="02010600040101010101" pitchFamily="2" charset="-122"/>
                <a:ea typeface="华文宋体" panose="02010600040101010101" pitchFamily="2" charset="-122"/>
              </a:rPr>
              <a:t>年期仅付利息产品（固定利率）。在前</a:t>
            </a:r>
            <a:r>
              <a:rPr lang="en-US" altLang="zh-CN" sz="2400">
                <a:latin typeface="华文宋体" panose="02010600040101010101" pitchFamily="2" charset="-122"/>
                <a:ea typeface="华文宋体" panose="02010600040101010101" pitchFamily="2" charset="-122"/>
              </a:rPr>
              <a:t>5</a:t>
            </a:r>
            <a:r>
              <a:rPr lang="zh-CN" altLang="en-US" sz="2400">
                <a:latin typeface="华文宋体" panose="02010600040101010101" pitchFamily="2" charset="-122"/>
                <a:ea typeface="华文宋体" panose="02010600040101010101" pitchFamily="2" charset="-122"/>
              </a:rPr>
              <a:t>年中，仅付</a:t>
            </a:r>
            <a:r>
              <a:rPr lang="en-US" altLang="zh-CN" sz="2400">
                <a:latin typeface="华文宋体" panose="02010600040101010101" pitchFamily="2" charset="-122"/>
                <a:ea typeface="华文宋体" panose="02010600040101010101" pitchFamily="2" charset="-122"/>
              </a:rPr>
              <a:t>1250</a:t>
            </a:r>
            <a:r>
              <a:rPr lang="zh-CN" altLang="en-US" sz="2400">
                <a:latin typeface="华文宋体" panose="02010600040101010101" pitchFamily="2" charset="-122"/>
                <a:ea typeface="华文宋体" panose="02010600040101010101" pitchFamily="2" charset="-122"/>
              </a:rPr>
              <a:t>元</a:t>
            </a:r>
            <a:r>
              <a:rPr lang="en-US" altLang="zh-CN" sz="2400">
                <a:latin typeface="华文宋体" panose="02010600040101010101" pitchFamily="2" charset="-122"/>
                <a:ea typeface="华文宋体" panose="02010600040101010101" pitchFamily="2" charset="-122"/>
              </a:rPr>
              <a:t>=20</a:t>
            </a:r>
            <a:r>
              <a:rPr lang="zh-CN" altLang="en-US" sz="2400">
                <a:latin typeface="华文宋体" panose="02010600040101010101" pitchFamily="2" charset="-122"/>
                <a:ea typeface="华文宋体" panose="02010600040101010101" pitchFamily="2" charset="-122"/>
              </a:rPr>
              <a:t>万*</a:t>
            </a:r>
            <a:r>
              <a:rPr lang="en-US" altLang="zh-CN" sz="2400">
                <a:latin typeface="华文宋体" panose="02010600040101010101" pitchFamily="2" charset="-122"/>
                <a:ea typeface="华文宋体" panose="02010600040101010101" pitchFamily="2" charset="-122"/>
              </a:rPr>
              <a:t>7.5%</a:t>
            </a:r>
          </a:p>
          <a:p>
            <a:r>
              <a:rPr lang="zh-CN" altLang="en-US" sz="2800">
                <a:latin typeface="华文宋体" panose="02010600040101010101" pitchFamily="2" charset="-122"/>
                <a:ea typeface="华文宋体" panose="02010600040101010101" pitchFamily="2" charset="-122"/>
              </a:rPr>
              <a:t>从贷款利率分：</a:t>
            </a:r>
            <a:endParaRPr lang="en-US" altLang="zh-CN" sz="2800">
              <a:latin typeface="华文宋体" panose="02010600040101010101" pitchFamily="2" charset="-122"/>
              <a:ea typeface="华文宋体" panose="02010600040101010101" pitchFamily="2" charset="-122"/>
            </a:endParaRPr>
          </a:p>
          <a:p>
            <a:pPr lvl="1"/>
            <a:r>
              <a:rPr lang="zh-CN" altLang="en-US" sz="2400">
                <a:latin typeface="华文宋体" panose="02010600040101010101" pitchFamily="2" charset="-122"/>
                <a:ea typeface="华文宋体" panose="02010600040101010101" pitchFamily="2" charset="-122"/>
              </a:rPr>
              <a:t>固定利率；浮动利率（</a:t>
            </a:r>
            <a:r>
              <a:rPr lang="en-US" altLang="zh-CN" sz="2400">
                <a:latin typeface="华文宋体" panose="02010600040101010101" pitchFamily="2" charset="-122"/>
                <a:ea typeface="华文宋体" panose="02010600040101010101" pitchFamily="2" charset="-122"/>
              </a:rPr>
              <a:t>ARM</a:t>
            </a:r>
            <a:r>
              <a:rPr lang="zh-CN" altLang="en-US" sz="2400">
                <a:latin typeface="华文宋体" panose="02010600040101010101" pitchFamily="2" charset="-122"/>
                <a:ea typeface="华文宋体" panose="02010600040101010101" pitchFamily="2" charset="-122"/>
              </a:rPr>
              <a:t>）；混合可调整利率。</a:t>
            </a:r>
            <a:endParaRPr lang="en-US" altLang="zh-CN" sz="2400">
              <a:latin typeface="华文宋体" panose="02010600040101010101" pitchFamily="2" charset="-122"/>
              <a:ea typeface="华文宋体" panose="02010600040101010101" pitchFamily="2" charset="-122"/>
            </a:endParaRPr>
          </a:p>
          <a:p>
            <a:r>
              <a:rPr lang="zh-CN" altLang="en-US" sz="2800">
                <a:latin typeface="华文宋体" panose="02010600040101010101" pitchFamily="2" charset="-122"/>
                <a:ea typeface="华文宋体" panose="02010600040101010101" pitchFamily="2" charset="-122"/>
              </a:rPr>
              <a:t>来源：法博齐</a:t>
            </a:r>
            <a:r>
              <a:rPr lang="en-US" altLang="zh-CN" sz="2800">
                <a:latin typeface="华文宋体" panose="02010600040101010101" pitchFamily="2" charset="-122"/>
                <a:ea typeface="华文宋体" panose="02010600040101010101" pitchFamily="2" charset="-122"/>
              </a:rPr>
              <a:t>《</a:t>
            </a:r>
            <a:r>
              <a:rPr lang="zh-CN" altLang="en-US" sz="2800">
                <a:latin typeface="华文宋体" panose="02010600040101010101" pitchFamily="2" charset="-122"/>
                <a:ea typeface="华文宋体" panose="02010600040101010101" pitchFamily="2" charset="-122"/>
              </a:rPr>
              <a:t>债券市场</a:t>
            </a:r>
            <a:r>
              <a:rPr lang="en-US" altLang="zh-CN" sz="2800">
                <a:latin typeface="华文宋体" panose="02010600040101010101" pitchFamily="2" charset="-122"/>
                <a:ea typeface="华文宋体" panose="02010600040101010101" pitchFamily="2" charset="-122"/>
              </a:rPr>
              <a:t>》</a:t>
            </a:r>
            <a:endParaRPr lang="zh-CN" altLang="en-US" sz="2800">
              <a:latin typeface="华文宋体" panose="02010600040101010101" pitchFamily="2" charset="-122"/>
              <a:ea typeface="华文宋体" panose="02010600040101010101" pitchFamily="2" charset="-122"/>
            </a:endParaRPr>
          </a:p>
        </p:txBody>
      </p:sp>
    </p:spTree>
  </p:cSld>
  <p:clrMapOvr>
    <a:masterClrMapping/>
  </p:clrMapOvr>
  <p:transition>
    <p:rand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a:extLst>
              <a:ext uri="{FF2B5EF4-FFF2-40B4-BE49-F238E27FC236}">
                <a16:creationId xmlns:a16="http://schemas.microsoft.com/office/drawing/2014/main" id="{4A105403-F658-43FF-81A4-756FC346DFCD}"/>
              </a:ext>
            </a:extLst>
          </p:cNvPr>
          <p:cNvSpPr>
            <a:spLocks noGrp="1"/>
          </p:cNvSpPr>
          <p:nvPr>
            <p:ph type="title"/>
          </p:nvPr>
        </p:nvSpPr>
        <p:spPr/>
        <p:txBody>
          <a:bodyPr/>
          <a:lstStyle/>
          <a:p>
            <a:r>
              <a:rPr lang="zh-CN" altLang="en-US" sz="3600" dirty="0"/>
              <a:t>附录：可调利率住房抵押贷款（</a:t>
            </a:r>
            <a:r>
              <a:rPr lang="en-US" altLang="zh-CN" sz="3600" dirty="0"/>
              <a:t>ARMs</a:t>
            </a:r>
            <a:r>
              <a:rPr lang="zh-CN" altLang="en-US" sz="3600" dirty="0"/>
              <a:t>）</a:t>
            </a:r>
          </a:p>
        </p:txBody>
      </p:sp>
      <p:sp>
        <p:nvSpPr>
          <p:cNvPr id="107523" name="内容占位符 2">
            <a:extLst>
              <a:ext uri="{FF2B5EF4-FFF2-40B4-BE49-F238E27FC236}">
                <a16:creationId xmlns:a16="http://schemas.microsoft.com/office/drawing/2014/main" id="{0FE75C4C-4077-4AD2-8EFC-262E1DFE501E}"/>
              </a:ext>
            </a:extLst>
          </p:cNvPr>
          <p:cNvSpPr>
            <a:spLocks noGrp="1"/>
          </p:cNvSpPr>
          <p:nvPr>
            <p:ph idx="1"/>
          </p:nvPr>
        </p:nvSpPr>
        <p:spPr>
          <a:xfrm>
            <a:off x="395288" y="1484313"/>
            <a:ext cx="8229600" cy="4525962"/>
          </a:xfrm>
        </p:spPr>
        <p:txBody>
          <a:bodyPr/>
          <a:lstStyle/>
          <a:p>
            <a:r>
              <a:rPr lang="zh-CN" altLang="en-US" sz="1600" b="1"/>
              <a:t>可调利率抵押贷款（</a:t>
            </a:r>
            <a:r>
              <a:rPr lang="en-US" altLang="zh-CN" sz="1600" b="1"/>
              <a:t>ARMs</a:t>
            </a:r>
            <a:r>
              <a:rPr lang="zh-CN" altLang="en-US" sz="1600" b="1"/>
              <a:t>），</a:t>
            </a:r>
            <a:r>
              <a:rPr lang="en-US" altLang="zh-CN" sz="1600" b="1"/>
              <a:t>Adjustable Rate Mortgage</a:t>
            </a:r>
            <a:r>
              <a:rPr lang="zh-CN" altLang="en-US" sz="1600" b="1"/>
              <a:t>，又称为利率浮动抵押贷款，是美国的一种新型复杂的抵押方式，其利率可随标准金融指数变动。利率的变动可对每月付款数量、贷款期限、未偿贷款余额或上述几方面情况的综合产生影响。在抵押条款中，可对定期的或累计的利息额或付款的允许变动数量加以限制，又称可变利率抵押贷款。调整间隔往往事先设定，包括</a:t>
            </a:r>
            <a:r>
              <a:rPr lang="en-US" altLang="zh-CN" sz="1600" b="1"/>
              <a:t>1</a:t>
            </a:r>
            <a:r>
              <a:rPr lang="zh-CN" altLang="en-US" sz="1600" b="1"/>
              <a:t>个月、</a:t>
            </a:r>
            <a:r>
              <a:rPr lang="en-US" altLang="zh-CN" sz="1600" b="1"/>
              <a:t>6</a:t>
            </a:r>
            <a:r>
              <a:rPr lang="zh-CN" altLang="en-US" sz="1600" b="1"/>
              <a:t>个月、</a:t>
            </a:r>
            <a:r>
              <a:rPr lang="en-US" altLang="zh-CN" sz="1600" b="1"/>
              <a:t>1</a:t>
            </a:r>
            <a:r>
              <a:rPr lang="zh-CN" altLang="en-US" sz="1600" b="1"/>
              <a:t>年、</a:t>
            </a:r>
            <a:r>
              <a:rPr lang="en-US" altLang="zh-CN" sz="1600" b="1"/>
              <a:t>2</a:t>
            </a:r>
            <a:r>
              <a:rPr lang="zh-CN" altLang="en-US" sz="1600" b="1"/>
              <a:t>年、</a:t>
            </a:r>
            <a:r>
              <a:rPr lang="en-US" altLang="zh-CN" sz="1600" b="1"/>
              <a:t>3</a:t>
            </a:r>
            <a:r>
              <a:rPr lang="zh-CN" altLang="en-US" sz="1600" b="1"/>
              <a:t>年或</a:t>
            </a:r>
            <a:r>
              <a:rPr lang="en-US" altLang="zh-CN" sz="1600" b="1"/>
              <a:t>5</a:t>
            </a:r>
            <a:r>
              <a:rPr lang="zh-CN" altLang="en-US" sz="1600" b="1"/>
              <a:t>年。</a:t>
            </a:r>
          </a:p>
          <a:p>
            <a:r>
              <a:rPr lang="zh-CN" altLang="en-US" sz="1600"/>
              <a:t>可调利率抵押贷款具有灵活的利率。对于无法承担固定贷款风险的金融机构来说，可调利率抵押贷款是一种常见的解决方案，例如仅由客户存款提供资金的银行，或向没有信用记录的人提供贷款的贷款公司，或要求相当大贷款的银行。可调利率抵押贷款对借款人来说不一定是一个糟糕的安排，只是一个风险更大的安排。在指数下跌的情况下，借款人最终可能会比他支付的少定期抵押贷款。事实上，可调利率抵押贷款是加拿大、英国和澳大利亚银行提供的最常见的抵押贷款类型。在这些国家，短期贷款可以是固定的，但任何超过</a:t>
            </a:r>
            <a:r>
              <a:rPr lang="en-US" altLang="zh-CN" sz="1600"/>
              <a:t>10</a:t>
            </a:r>
            <a:r>
              <a:rPr lang="zh-CN" altLang="en-US" sz="1600"/>
              <a:t>年的贷款或抵押贷款通常都会采取可调利率抵押的形式可调利率抵押贷款通常有一个收费上限或限制，它可以控制利率的频率或终生变化。例如，可调利率抵押贷款的最高限额为每年</a:t>
            </a:r>
            <a:r>
              <a:rPr lang="en-US" altLang="zh-CN" sz="1600"/>
              <a:t>2%</a:t>
            </a:r>
            <a:r>
              <a:rPr lang="zh-CN" altLang="en-US" sz="1600"/>
              <a:t>，或在抵押贷款有效期内总额为</a:t>
            </a:r>
            <a:r>
              <a:rPr lang="en-US" altLang="zh-CN" sz="1600"/>
              <a:t>6%</a:t>
            </a:r>
            <a:r>
              <a:rPr lang="zh-CN" altLang="en-US" sz="1600"/>
              <a:t>。这可以保护借款人，同时另一种形式的借款人保护是采用混合可调利率抵押贷款，即利率只有在一段时间后才会浮动，大约一年左右，这给了借款人调整生活方式的机会，以应对利率变化，而不会产生任何重大后果。</a:t>
            </a:r>
            <a:endParaRPr lang="en-US" altLang="zh-CN" sz="1600"/>
          </a:p>
          <a:p>
            <a:r>
              <a:rPr lang="zh-CN" altLang="en-US" sz="1600"/>
              <a:t>我国房屋抵押贷款是可调利率？</a:t>
            </a:r>
          </a:p>
          <a:p>
            <a:endParaRPr lang="zh-CN" altLang="en-US" sz="1600"/>
          </a:p>
        </p:txBody>
      </p:sp>
    </p:spTree>
  </p:cSld>
  <p:clrMapOvr>
    <a:masterClrMapping/>
  </p:clrMapOvr>
  <p:transition>
    <p:random/>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B4246A-6B9F-493E-831A-74463FA6392B}"/>
              </a:ext>
            </a:extLst>
          </p:cNvPr>
          <p:cNvSpPr>
            <a:spLocks noGrp="1"/>
          </p:cNvSpPr>
          <p:nvPr>
            <p:ph type="title"/>
          </p:nvPr>
        </p:nvSpPr>
        <p:spPr>
          <a:xfrm>
            <a:off x="457200" y="274638"/>
            <a:ext cx="8229600" cy="922114"/>
          </a:xfrm>
        </p:spPr>
        <p:txBody>
          <a:bodyPr/>
          <a:lstStyle/>
          <a:p>
            <a:r>
              <a:rPr lang="zh-CN" altLang="en-US" sz="3200" dirty="0"/>
              <a:t>附录：贷款等额本息分期偿还公式的证明</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88CED77B-CF87-4C71-9510-257BCB3352F0}"/>
                  </a:ext>
                </a:extLst>
              </p:cNvPr>
              <p:cNvSpPr>
                <a:spLocks noGrp="1"/>
              </p:cNvSpPr>
              <p:nvPr>
                <p:ph idx="1"/>
              </p:nvPr>
            </p:nvSpPr>
            <p:spPr>
              <a:xfrm>
                <a:off x="428048" y="1166018"/>
                <a:ext cx="8229600" cy="4525963"/>
              </a:xfrm>
            </p:spPr>
            <p:txBody>
              <a:bodyPr/>
              <a:lstStyle/>
              <a:p>
                <a:r>
                  <a:rPr lang="zh-CN" altLang="en-US" sz="1600" dirty="0"/>
                  <a:t>每期还款额</a:t>
                </a:r>
                <a14:m>
                  <m:oMath xmlns:m="http://schemas.openxmlformats.org/officeDocument/2006/math">
                    <m:r>
                      <a:rPr lang="en-US" altLang="zh-CN" sz="1600" b="0" i="1" smtClean="0">
                        <a:latin typeface="Cambria Math" panose="02040503050406030204" pitchFamily="18" charset="0"/>
                      </a:rPr>
                      <m:t>𝑝𝑚𝑡</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𝑃𝑉𝑖</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b="0" i="1" smtClean="0">
                            <a:latin typeface="Cambria Math" panose="02040503050406030204" pitchFamily="18" charset="0"/>
                          </a:rPr>
                          <m:t>1−</m:t>
                        </m:r>
                        <m:sSup>
                          <m:sSupPr>
                            <m:ctrlPr>
                              <a:rPr lang="en-US" altLang="zh-CN" sz="1600" b="0" i="1" smtClean="0">
                                <a:latin typeface="Cambria Math" panose="02040503050406030204" pitchFamily="18" charset="0"/>
                              </a:rPr>
                            </m:ctrlPr>
                          </m:sSupPr>
                          <m:e>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e>
                          <m:sup>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𝑛</m:t>
                            </m:r>
                          </m:sup>
                        </m:sSup>
                      </m:den>
                    </m:f>
                  </m:oMath>
                </a14:m>
                <a:endParaRPr lang="en-US" altLang="zh-CN" sz="1600" dirty="0"/>
              </a:p>
              <a:p>
                <a:r>
                  <a:rPr lang="en-US" altLang="zh-CN" sz="1600" dirty="0"/>
                  <a:t>T=1</a:t>
                </a:r>
                <a:r>
                  <a:rPr lang="zh-CN" altLang="en-US" sz="1600" dirty="0"/>
                  <a:t>期，利息偿还</a:t>
                </a:r>
                <a:r>
                  <a:rPr lang="en-US" altLang="zh-CN" sz="1600" dirty="0"/>
                  <a:t>=</a:t>
                </a:r>
                <a14:m>
                  <m:oMath xmlns:m="http://schemas.openxmlformats.org/officeDocument/2006/math">
                    <m:r>
                      <a:rPr lang="en-US" altLang="zh-CN" sz="1600" b="0" i="1" smtClean="0">
                        <a:latin typeface="Cambria Math" panose="02040503050406030204" pitchFamily="18" charset="0"/>
                      </a:rPr>
                      <m:t>𝑃𝑉𝑖</m:t>
                    </m:r>
                  </m:oMath>
                </a14:m>
                <a:r>
                  <a:rPr lang="zh-CN" altLang="en-US" sz="1600" dirty="0"/>
                  <a:t>；本金偿还额</a:t>
                </a:r>
                <a:r>
                  <a:rPr lang="en-US" altLang="zh-CN" sz="1600" dirty="0"/>
                  <a:t>= </a:t>
                </a:r>
                <a14:m>
                  <m:oMath xmlns:m="http://schemas.openxmlformats.org/officeDocument/2006/math">
                    <m:r>
                      <a:rPr lang="en-US" altLang="zh-CN" sz="1600" i="1">
                        <a:latin typeface="Cambria Math" panose="02040503050406030204" pitchFamily="18" charset="0"/>
                      </a:rPr>
                      <m:t>𝑃𝑉</m:t>
                    </m:r>
                    <m:r>
                      <a:rPr lang="en-US" altLang="zh-CN" sz="1600" b="0" i="1" smtClean="0">
                        <a:latin typeface="Cambria Math" panose="02040503050406030204" pitchFamily="18" charset="0"/>
                      </a:rPr>
                      <m:t>𝑖</m:t>
                    </m:r>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(1+</m:t>
                            </m:r>
                            <m:r>
                              <a:rPr lang="en-US" altLang="zh-CN" sz="1600" i="1">
                                <a:latin typeface="Cambria Math" panose="02040503050406030204" pitchFamily="18" charset="0"/>
                              </a:rPr>
                              <m:t>𝑖</m:t>
                            </m:r>
                            <m:r>
                              <a:rPr lang="en-US" altLang="zh-CN" sz="1600" i="1">
                                <a:latin typeface="Cambria Math" panose="02040503050406030204" pitchFamily="18" charset="0"/>
                              </a:rPr>
                              <m:t>)</m:t>
                            </m:r>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den>
                    </m:f>
                    <m:r>
                      <a:rPr lang="en-US" altLang="zh-CN" sz="1600" b="0" i="1" smtClean="0">
                        <a:latin typeface="Cambria Math" panose="02040503050406030204" pitchFamily="18" charset="0"/>
                      </a:rPr>
                      <m:t>−</m:t>
                    </m:r>
                    <m:r>
                      <a:rPr lang="en-US" altLang="zh-CN" sz="1600" i="1">
                        <a:latin typeface="Cambria Math" panose="02040503050406030204" pitchFamily="18" charset="0"/>
                      </a:rPr>
                      <m:t>𝑃𝑉𝑖</m:t>
                    </m:r>
                    <m:r>
                      <a:rPr lang="en-US" altLang="zh-CN" sz="1600" b="0" i="1" smtClean="0">
                        <a:latin typeface="Cambria Math" panose="02040503050406030204" pitchFamily="18" charset="0"/>
                      </a:rPr>
                      <m:t>=</m:t>
                    </m:r>
                  </m:oMath>
                </a14:m>
                <a:r>
                  <a:rPr lang="en-US" altLang="zh-CN" sz="1600" dirty="0"/>
                  <a:t> </a:t>
                </a:r>
                <a14:m>
                  <m:oMath xmlns:m="http://schemas.openxmlformats.org/officeDocument/2006/math">
                    <m:r>
                      <a:rPr lang="en-US" altLang="zh-CN" sz="1600" i="1">
                        <a:latin typeface="Cambria Math" panose="02040503050406030204" pitchFamily="18" charset="0"/>
                      </a:rPr>
                      <m:t>𝑃𝑉𝑖</m:t>
                    </m:r>
                    <m:f>
                      <m:fPr>
                        <m:ctrlPr>
                          <a:rPr lang="en-US" altLang="zh-CN" sz="1600" i="1">
                            <a:latin typeface="Cambria Math" panose="02040503050406030204" pitchFamily="18" charset="0"/>
                          </a:rPr>
                        </m:ctrlPr>
                      </m:fPr>
                      <m:num>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(1+</m:t>
                            </m:r>
                            <m:r>
                              <a:rPr lang="en-US" altLang="zh-CN" sz="1600" i="1">
                                <a:latin typeface="Cambria Math" panose="02040503050406030204" pitchFamily="18" charset="0"/>
                              </a:rPr>
                              <m:t>𝑖</m:t>
                            </m:r>
                            <m:r>
                              <a:rPr lang="en-US" altLang="zh-CN" sz="1600" i="1">
                                <a:latin typeface="Cambria Math" panose="02040503050406030204" pitchFamily="18" charset="0"/>
                              </a:rPr>
                              <m:t>)</m:t>
                            </m:r>
                          </m:e>
                          <m:sup>
                            <m:r>
                              <a:rPr lang="en-US" altLang="zh-CN" sz="1600" b="0" i="1" smtClean="0">
                                <a:latin typeface="Cambria Math" panose="02040503050406030204" pitchFamily="18" charset="0"/>
                              </a:rPr>
                              <m:t>−</m:t>
                            </m:r>
                            <m:r>
                              <a:rPr lang="en-US" altLang="zh-CN" sz="1600" i="1">
                                <a:latin typeface="Cambria Math" panose="02040503050406030204" pitchFamily="18" charset="0"/>
                              </a:rPr>
                              <m:t>𝑛</m:t>
                            </m:r>
                          </m:sup>
                        </m:sSup>
                      </m:num>
                      <m:den>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(1+</m:t>
                            </m:r>
                            <m:r>
                              <a:rPr lang="en-US" altLang="zh-CN" sz="1600" i="1">
                                <a:latin typeface="Cambria Math" panose="02040503050406030204" pitchFamily="18" charset="0"/>
                              </a:rPr>
                              <m:t>𝑖</m:t>
                            </m:r>
                            <m:r>
                              <a:rPr lang="en-US" altLang="zh-CN" sz="1600" i="1">
                                <a:latin typeface="Cambria Math" panose="02040503050406030204" pitchFamily="18" charset="0"/>
                              </a:rPr>
                              <m:t>)</m:t>
                            </m:r>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den>
                    </m:f>
                  </m:oMath>
                </a14:m>
                <a:r>
                  <a:rPr lang="zh-CN" altLang="en-US" sz="1600" dirty="0"/>
                  <a:t>；剩余本金</a:t>
                </a:r>
                <a:r>
                  <a:rPr lang="en-US" altLang="zh-CN" sz="1600" dirty="0"/>
                  <a:t>= </a:t>
                </a:r>
                <a14:m>
                  <m:oMath xmlns:m="http://schemas.openxmlformats.org/officeDocument/2006/math">
                    <m:r>
                      <a:rPr lang="en-US" altLang="zh-CN" sz="1600" b="0" i="1" smtClean="0">
                        <a:latin typeface="Cambria Math" panose="02040503050406030204" pitchFamily="18" charset="0"/>
                      </a:rPr>
                      <m:t>𝑃𝑉</m:t>
                    </m:r>
                    <m:r>
                      <a:rPr lang="en-US" altLang="zh-CN" sz="1600" b="0" i="1" smtClean="0">
                        <a:latin typeface="Cambria Math" panose="02040503050406030204" pitchFamily="18" charset="0"/>
                      </a:rPr>
                      <m:t>−</m:t>
                    </m:r>
                    <m:r>
                      <a:rPr lang="en-US" altLang="zh-CN" sz="1600" i="1">
                        <a:latin typeface="Cambria Math" panose="02040503050406030204" pitchFamily="18" charset="0"/>
                      </a:rPr>
                      <m:t>𝑃𝑉𝑖</m:t>
                    </m:r>
                    <m:f>
                      <m:fPr>
                        <m:ctrlPr>
                          <a:rPr lang="en-US" altLang="zh-CN" sz="1600" i="1">
                            <a:latin typeface="Cambria Math" panose="02040503050406030204" pitchFamily="18" charset="0"/>
                          </a:rPr>
                        </m:ctrlPr>
                      </m:fPr>
                      <m:num>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b="0" i="1" smtClean="0">
                                <a:latin typeface="Cambria Math" panose="02040503050406030204" pitchFamily="18" charset="0"/>
                              </a:rPr>
                              <m:t>−</m:t>
                            </m:r>
                            <m:r>
                              <a:rPr lang="en-US" altLang="zh-CN" sz="1600" i="1">
                                <a:latin typeface="Cambria Math" panose="02040503050406030204" pitchFamily="18" charset="0"/>
                              </a:rPr>
                              <m:t>𝑛</m:t>
                            </m:r>
                          </m:sup>
                        </m:sSup>
                      </m:num>
                      <m:den>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den>
                    </m:f>
                    <m:r>
                      <a:rPr lang="en-US" altLang="zh-CN" sz="1600" b="0" i="1" smtClean="0">
                        <a:latin typeface="Cambria Math" panose="02040503050406030204" pitchFamily="18" charset="0"/>
                      </a:rPr>
                      <m:t>=</m:t>
                    </m:r>
                  </m:oMath>
                </a14:m>
                <a:r>
                  <a:rPr lang="en-US" altLang="zh-CN" sz="1600" dirty="0"/>
                  <a:t> </a:t>
                </a:r>
                <a14:m>
                  <m:oMath xmlns:m="http://schemas.openxmlformats.org/officeDocument/2006/math">
                    <m:r>
                      <a:rPr lang="en-US" altLang="zh-CN" sz="1600" i="1">
                        <a:latin typeface="Cambria Math" panose="02040503050406030204" pitchFamily="18" charset="0"/>
                      </a:rPr>
                      <m:t>𝑃𝑉</m:t>
                    </m:r>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num>
                      <m:den>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den>
                    </m:f>
                  </m:oMath>
                </a14:m>
                <a:endParaRPr lang="en-US" altLang="zh-CN" sz="1600" dirty="0"/>
              </a:p>
              <a:p>
                <a:r>
                  <a:rPr lang="en-US" altLang="zh-CN" sz="1600" dirty="0"/>
                  <a:t>T=2</a:t>
                </a:r>
                <a:r>
                  <a:rPr lang="zh-CN" altLang="en-US" sz="1600" dirty="0"/>
                  <a:t>期，利息偿还</a:t>
                </a:r>
                <a:r>
                  <a:rPr lang="en-US" altLang="zh-CN" sz="1600" dirty="0"/>
                  <a:t>=</a:t>
                </a:r>
                <a14:m>
                  <m:oMath xmlns:m="http://schemas.openxmlformats.org/officeDocument/2006/math">
                    <m:r>
                      <a:rPr lang="en-US" altLang="zh-CN" sz="1600" i="1">
                        <a:latin typeface="Cambria Math" panose="02040503050406030204" pitchFamily="18" charset="0"/>
                      </a:rPr>
                      <m:t>𝑃𝑉</m:t>
                    </m:r>
                    <m:r>
                      <a:rPr lang="en-US" altLang="zh-CN" sz="1600" b="0" i="1" smtClean="0">
                        <a:latin typeface="Cambria Math" panose="02040503050406030204" pitchFamily="18" charset="0"/>
                      </a:rPr>
                      <m:t>𝑖</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r>
                          <a:rPr lang="en-US" altLang="zh-CN" sz="1600" i="1">
                            <a:latin typeface="Cambria Math" panose="02040503050406030204" pitchFamily="18" charset="0"/>
                          </a:rPr>
                          <m:t>(1+</m:t>
                        </m:r>
                        <m:r>
                          <a:rPr lang="en-US" altLang="zh-CN" sz="1600" i="1">
                            <a:latin typeface="Cambria Math" panose="02040503050406030204" pitchFamily="18" charset="0"/>
                          </a:rPr>
                          <m:t>𝑖</m:t>
                        </m:r>
                        <m:r>
                          <a:rPr lang="en-US" altLang="zh-CN" sz="1600" i="1">
                            <a:latin typeface="Cambria Math" panose="02040503050406030204" pitchFamily="18" charset="0"/>
                          </a:rPr>
                          <m:t>)</m:t>
                        </m:r>
                      </m:num>
                      <m:den>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den>
                    </m:f>
                  </m:oMath>
                </a14:m>
                <a:r>
                  <a:rPr lang="zh-CN" altLang="en-US" sz="1600" dirty="0"/>
                  <a:t>；本金偿还额</a:t>
                </a:r>
                <a:r>
                  <a:rPr lang="en-US" altLang="zh-CN" sz="1600" dirty="0"/>
                  <a:t>= </a:t>
                </a:r>
                <a14:m>
                  <m:oMath xmlns:m="http://schemas.openxmlformats.org/officeDocument/2006/math">
                    <m:r>
                      <a:rPr lang="en-US" altLang="zh-CN" sz="1600" i="1">
                        <a:latin typeface="Cambria Math" panose="02040503050406030204" pitchFamily="18" charset="0"/>
                      </a:rPr>
                      <m:t>𝑃𝑉</m:t>
                    </m:r>
                    <m:r>
                      <a:rPr lang="en-US" altLang="zh-CN" sz="1600" b="0" i="1" smtClean="0">
                        <a:latin typeface="Cambria Math" panose="02040503050406030204" pitchFamily="18" charset="0"/>
                      </a:rPr>
                      <m:t>𝑖</m:t>
                    </m:r>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(1+</m:t>
                            </m:r>
                            <m:r>
                              <a:rPr lang="en-US" altLang="zh-CN" sz="1600" i="1">
                                <a:latin typeface="Cambria Math" panose="02040503050406030204" pitchFamily="18" charset="0"/>
                              </a:rPr>
                              <m:t>𝑖</m:t>
                            </m:r>
                            <m:r>
                              <a:rPr lang="en-US" altLang="zh-CN" sz="1600" i="1">
                                <a:latin typeface="Cambria Math" panose="02040503050406030204" pitchFamily="18" charset="0"/>
                              </a:rPr>
                              <m:t>)</m:t>
                            </m:r>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den>
                    </m:f>
                    <m:r>
                      <a:rPr lang="en-US" altLang="zh-CN" sz="1600" b="0" i="1" smtClean="0">
                        <a:latin typeface="Cambria Math" panose="02040503050406030204" pitchFamily="18" charset="0"/>
                      </a:rPr>
                      <m:t>−</m:t>
                    </m:r>
                    <m:r>
                      <a:rPr lang="en-US" altLang="zh-CN" sz="1600" i="1">
                        <a:latin typeface="Cambria Math" panose="02040503050406030204" pitchFamily="18" charset="0"/>
                      </a:rPr>
                      <m:t>𝑃𝑉𝑖</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r>
                          <a:rPr lang="en-US" altLang="zh-CN" sz="1600" i="1">
                            <a:latin typeface="Cambria Math" panose="02040503050406030204" pitchFamily="18" charset="0"/>
                          </a:rPr>
                          <m:t>(1+</m:t>
                        </m:r>
                        <m:r>
                          <a:rPr lang="en-US" altLang="zh-CN" sz="1600" i="1">
                            <a:latin typeface="Cambria Math" panose="02040503050406030204" pitchFamily="18" charset="0"/>
                          </a:rPr>
                          <m:t>𝑖</m:t>
                        </m:r>
                        <m:r>
                          <a:rPr lang="en-US" altLang="zh-CN" sz="1600" i="1">
                            <a:latin typeface="Cambria Math" panose="02040503050406030204" pitchFamily="18" charset="0"/>
                          </a:rPr>
                          <m:t>)</m:t>
                        </m:r>
                      </m:num>
                      <m:den>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den>
                    </m:f>
                    <m:r>
                      <a:rPr lang="en-US" altLang="zh-CN" sz="1600" b="0" i="1" smtClean="0">
                        <a:latin typeface="Cambria Math" panose="02040503050406030204" pitchFamily="18" charset="0"/>
                      </a:rPr>
                      <m:t>=</m:t>
                    </m:r>
                  </m:oMath>
                </a14:m>
                <a:r>
                  <a:rPr lang="en-US" altLang="zh-CN" sz="1600" dirty="0"/>
                  <a:t> </a:t>
                </a:r>
                <a14:m>
                  <m:oMath xmlns:m="http://schemas.openxmlformats.org/officeDocument/2006/math">
                    <m:r>
                      <a:rPr lang="en-US" altLang="zh-CN" sz="1600" i="1">
                        <a:latin typeface="Cambria Math" panose="02040503050406030204" pitchFamily="18" charset="0"/>
                      </a:rPr>
                      <m:t>𝑃𝑉𝑖</m:t>
                    </m:r>
                    <m:f>
                      <m:fPr>
                        <m:ctrlPr>
                          <a:rPr lang="en-US" altLang="zh-CN" sz="1600" i="1">
                            <a:latin typeface="Cambria Math" panose="02040503050406030204" pitchFamily="18" charset="0"/>
                          </a:rPr>
                        </m:ctrlPr>
                      </m:fPr>
                      <m:num>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b="0" i="1" smtClean="0">
                                <a:latin typeface="Cambria Math" panose="02040503050406030204" pitchFamily="18" charset="0"/>
                              </a:rPr>
                              <m:t>−</m:t>
                            </m:r>
                            <m:r>
                              <a:rPr lang="en-US" altLang="zh-CN" sz="1600" i="1">
                                <a:latin typeface="Cambria Math" panose="02040503050406030204" pitchFamily="18" charset="0"/>
                              </a:rPr>
                              <m:t>𝑛</m:t>
                            </m:r>
                          </m:sup>
                        </m:sSup>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num>
                      <m:den>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(1+</m:t>
                            </m:r>
                            <m:r>
                              <a:rPr lang="en-US" altLang="zh-CN" sz="1600" i="1">
                                <a:latin typeface="Cambria Math" panose="02040503050406030204" pitchFamily="18" charset="0"/>
                              </a:rPr>
                              <m:t>𝑖</m:t>
                            </m:r>
                            <m:r>
                              <a:rPr lang="en-US" altLang="zh-CN" sz="1600" i="1">
                                <a:latin typeface="Cambria Math" panose="02040503050406030204" pitchFamily="18" charset="0"/>
                              </a:rPr>
                              <m:t>)</m:t>
                            </m:r>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den>
                    </m:f>
                  </m:oMath>
                </a14:m>
                <a:r>
                  <a:rPr lang="zh-CN" altLang="en-US" sz="1600" dirty="0"/>
                  <a:t>；剩余本金</a:t>
                </a:r>
                <a:r>
                  <a:rPr lang="en-US" altLang="zh-CN" sz="1600" dirty="0"/>
                  <a:t>= </a:t>
                </a:r>
                <a14:m>
                  <m:oMath xmlns:m="http://schemas.openxmlformats.org/officeDocument/2006/math">
                    <m:r>
                      <a:rPr lang="en-US" altLang="zh-CN" sz="1600" i="1">
                        <a:latin typeface="Cambria Math" panose="02040503050406030204" pitchFamily="18" charset="0"/>
                      </a:rPr>
                      <m:t>𝑃𝑉</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r>
                          <a:rPr lang="en-US" altLang="zh-CN" sz="1600" i="1">
                            <a:latin typeface="Cambria Math" panose="02040503050406030204" pitchFamily="18" charset="0"/>
                          </a:rPr>
                          <m:t>(1+</m:t>
                        </m:r>
                        <m:r>
                          <a:rPr lang="en-US" altLang="zh-CN" sz="1600" i="1">
                            <a:latin typeface="Cambria Math" panose="02040503050406030204" pitchFamily="18" charset="0"/>
                          </a:rPr>
                          <m:t>𝑖</m:t>
                        </m:r>
                        <m:r>
                          <a:rPr lang="en-US" altLang="zh-CN" sz="1600" i="1">
                            <a:latin typeface="Cambria Math" panose="02040503050406030204" pitchFamily="18" charset="0"/>
                          </a:rPr>
                          <m:t>)</m:t>
                        </m:r>
                      </m:num>
                      <m:den>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den>
                    </m:f>
                    <m:r>
                      <a:rPr lang="en-US" altLang="zh-CN" sz="1600" b="0" i="0" smtClean="0">
                        <a:latin typeface="Cambria Math" panose="02040503050406030204" pitchFamily="18" charset="0"/>
                      </a:rPr>
                      <m:t>−</m:t>
                    </m:r>
                    <m:r>
                      <a:rPr lang="en-US" altLang="zh-CN" sz="1600" i="1">
                        <a:latin typeface="Cambria Math" panose="02040503050406030204" pitchFamily="18" charset="0"/>
                      </a:rPr>
                      <m:t>𝑃𝑉𝑖</m:t>
                    </m:r>
                    <m:f>
                      <m:fPr>
                        <m:ctrlPr>
                          <a:rPr lang="en-US" altLang="zh-CN" sz="1600" i="1">
                            <a:latin typeface="Cambria Math" panose="02040503050406030204" pitchFamily="18" charset="0"/>
                          </a:rPr>
                        </m:ctrlPr>
                      </m:fPr>
                      <m:num>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num>
                      <m:den>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den>
                    </m:f>
                    <m:r>
                      <a:rPr lang="en-US" altLang="zh-CN" sz="1600" b="0" i="1" smtClean="0">
                        <a:latin typeface="Cambria Math" panose="02040503050406030204" pitchFamily="18" charset="0"/>
                      </a:rPr>
                      <m:t>=</m:t>
                    </m:r>
                  </m:oMath>
                </a14:m>
                <a:r>
                  <a:rPr lang="en-US" altLang="zh-CN" sz="1600" dirty="0"/>
                  <a:t> </a:t>
                </a:r>
                <a14:m>
                  <m:oMath xmlns:m="http://schemas.openxmlformats.org/officeDocument/2006/math">
                    <m:r>
                      <a:rPr lang="en-US" altLang="zh-CN" sz="1600" i="1">
                        <a:latin typeface="Cambria Math" panose="02040503050406030204" pitchFamily="18" charset="0"/>
                      </a:rPr>
                      <m:t>𝑃𝑉</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sSup>
                          <m:sSupPr>
                            <m:ctrlPr>
                              <a:rPr lang="en-US" altLang="zh-CN" sz="1600" i="1" smtClean="0">
                                <a:latin typeface="Cambria Math" panose="02040503050406030204" pitchFamily="18" charset="0"/>
                              </a:rPr>
                            </m:ctrlPr>
                          </m:sSupPr>
                          <m:e>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e>
                          <m:sup>
                            <m:r>
                              <a:rPr lang="en-US" altLang="zh-CN" sz="1600" b="0" i="1" smtClean="0">
                                <a:latin typeface="Cambria Math" panose="02040503050406030204" pitchFamily="18" charset="0"/>
                              </a:rPr>
                              <m:t>2</m:t>
                            </m:r>
                          </m:sup>
                        </m:sSup>
                      </m:num>
                      <m:den>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den>
                    </m:f>
                  </m:oMath>
                </a14:m>
                <a:endParaRPr lang="en-US" altLang="zh-CN" sz="1600" dirty="0"/>
              </a:p>
              <a:p>
                <a:r>
                  <a:rPr lang="en-US" altLang="zh-CN" sz="1600" dirty="0"/>
                  <a:t>T=3</a:t>
                </a:r>
                <a:r>
                  <a:rPr lang="zh-CN" altLang="en-US" sz="1600" dirty="0"/>
                  <a:t>期，利息偿还</a:t>
                </a:r>
                <a:r>
                  <a:rPr lang="en-US" altLang="zh-CN" sz="1600" dirty="0"/>
                  <a:t>=</a:t>
                </a:r>
                <a14:m>
                  <m:oMath xmlns:m="http://schemas.openxmlformats.org/officeDocument/2006/math">
                    <m:r>
                      <a:rPr lang="en-US" altLang="zh-CN" sz="1600" i="1">
                        <a:latin typeface="Cambria Math" panose="02040503050406030204" pitchFamily="18" charset="0"/>
                      </a:rPr>
                      <m:t>𝑃𝑉</m:t>
                    </m:r>
                    <m:r>
                      <a:rPr lang="en-US" altLang="zh-CN" sz="1600" b="0" i="1" smtClean="0">
                        <a:latin typeface="Cambria Math" panose="02040503050406030204" pitchFamily="18" charset="0"/>
                      </a:rPr>
                      <m:t>𝑖</m:t>
                    </m:r>
                  </m:oMath>
                </a14:m>
                <a:r>
                  <a:rPr lang="en-US" altLang="zh-CN" sz="1600" dirty="0"/>
                  <a:t> </a:t>
                </a:r>
                <a14:m>
                  <m:oMath xmlns:m="http://schemas.openxmlformats.org/officeDocument/2006/math">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(1+</m:t>
                            </m:r>
                            <m:r>
                              <a:rPr lang="en-US" altLang="zh-CN" sz="1600" i="1">
                                <a:latin typeface="Cambria Math" panose="02040503050406030204" pitchFamily="18" charset="0"/>
                              </a:rPr>
                              <m:t>𝑖</m:t>
                            </m:r>
                            <m:r>
                              <a:rPr lang="en-US" altLang="zh-CN" sz="1600" i="1">
                                <a:latin typeface="Cambria Math" panose="02040503050406030204" pitchFamily="18" charset="0"/>
                              </a:rPr>
                              <m:t>)</m:t>
                            </m:r>
                          </m:e>
                          <m:sup>
                            <m:r>
                              <a:rPr lang="en-US" altLang="zh-CN" sz="1600" i="1">
                                <a:latin typeface="Cambria Math" panose="02040503050406030204" pitchFamily="18" charset="0"/>
                              </a:rPr>
                              <m:t>2</m:t>
                            </m:r>
                          </m:sup>
                        </m:sSup>
                      </m:num>
                      <m:den>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den>
                    </m:f>
                    <m:r>
                      <a:rPr lang="en-US" altLang="zh-CN" sz="1600" i="1">
                        <a:latin typeface="Cambria Math" panose="02040503050406030204" pitchFamily="18" charset="0"/>
                      </a:rPr>
                      <m:t> </m:t>
                    </m:r>
                  </m:oMath>
                </a14:m>
                <a:r>
                  <a:rPr lang="zh-CN" altLang="en-US" sz="1600" dirty="0"/>
                  <a:t>；本金偿还额</a:t>
                </a:r>
                <a:r>
                  <a:rPr lang="en-US" altLang="zh-CN" sz="1600" dirty="0"/>
                  <a:t>= </a:t>
                </a:r>
                <a14:m>
                  <m:oMath xmlns:m="http://schemas.openxmlformats.org/officeDocument/2006/math">
                    <m:r>
                      <a:rPr lang="en-US" altLang="zh-CN" sz="1600" i="1">
                        <a:latin typeface="Cambria Math" panose="02040503050406030204" pitchFamily="18" charset="0"/>
                      </a:rPr>
                      <m:t>𝑃𝑉</m:t>
                    </m:r>
                    <m:r>
                      <a:rPr lang="en-US" altLang="zh-CN" sz="1600" b="0" i="1" smtClean="0">
                        <a:latin typeface="Cambria Math" panose="02040503050406030204" pitchFamily="18" charset="0"/>
                      </a:rPr>
                      <m:t>𝑖</m:t>
                    </m:r>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(1+</m:t>
                            </m:r>
                            <m:r>
                              <a:rPr lang="en-US" altLang="zh-CN" sz="1600" i="1">
                                <a:latin typeface="Cambria Math" panose="02040503050406030204" pitchFamily="18" charset="0"/>
                              </a:rPr>
                              <m:t>𝑖</m:t>
                            </m:r>
                            <m:r>
                              <a:rPr lang="en-US" altLang="zh-CN" sz="1600" i="1">
                                <a:latin typeface="Cambria Math" panose="02040503050406030204" pitchFamily="18" charset="0"/>
                              </a:rPr>
                              <m:t>)</m:t>
                            </m:r>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den>
                    </m:f>
                    <m:r>
                      <a:rPr lang="en-US" altLang="zh-CN" sz="1600" b="0" i="1" smtClean="0">
                        <a:latin typeface="Cambria Math" panose="02040503050406030204" pitchFamily="18" charset="0"/>
                      </a:rPr>
                      <m:t>−</m:t>
                    </m:r>
                    <m:r>
                      <a:rPr lang="en-US" altLang="zh-CN" sz="1600" i="1">
                        <a:latin typeface="Cambria Math" panose="02040503050406030204" pitchFamily="18" charset="0"/>
                      </a:rPr>
                      <m:t>𝑃𝑉𝑖</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(1+</m:t>
                            </m:r>
                            <m:r>
                              <a:rPr lang="en-US" altLang="zh-CN" sz="1600" i="1">
                                <a:latin typeface="Cambria Math" panose="02040503050406030204" pitchFamily="18" charset="0"/>
                              </a:rPr>
                              <m:t>𝑖</m:t>
                            </m:r>
                            <m:r>
                              <a:rPr lang="en-US" altLang="zh-CN" sz="1600" i="1">
                                <a:latin typeface="Cambria Math" panose="02040503050406030204" pitchFamily="18" charset="0"/>
                              </a:rPr>
                              <m:t>)</m:t>
                            </m:r>
                          </m:e>
                          <m:sup>
                            <m:r>
                              <a:rPr lang="en-US" altLang="zh-CN" sz="1600" i="1">
                                <a:latin typeface="Cambria Math" panose="02040503050406030204" pitchFamily="18" charset="0"/>
                              </a:rPr>
                              <m:t>2</m:t>
                            </m:r>
                          </m:sup>
                        </m:sSup>
                      </m:num>
                      <m:den>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den>
                    </m:f>
                    <m:r>
                      <a:rPr lang="en-US" altLang="zh-CN" sz="1600" b="0" i="1" smtClean="0">
                        <a:latin typeface="Cambria Math" panose="02040503050406030204" pitchFamily="18" charset="0"/>
                      </a:rPr>
                      <m:t>=</m:t>
                    </m:r>
                  </m:oMath>
                </a14:m>
                <a:r>
                  <a:rPr lang="en-US" altLang="zh-CN" sz="1600" dirty="0"/>
                  <a:t> </a:t>
                </a:r>
                <a14:m>
                  <m:oMath xmlns:m="http://schemas.openxmlformats.org/officeDocument/2006/math">
                    <m:r>
                      <a:rPr lang="en-US" altLang="zh-CN" sz="1600" i="1">
                        <a:latin typeface="Cambria Math" panose="02040503050406030204" pitchFamily="18" charset="0"/>
                      </a:rPr>
                      <m:t>𝑃𝑉𝑖</m:t>
                    </m:r>
                    <m:f>
                      <m:fPr>
                        <m:ctrlPr>
                          <a:rPr lang="en-US" altLang="zh-CN" sz="1600" i="1">
                            <a:latin typeface="Cambria Math" panose="02040503050406030204" pitchFamily="18" charset="0"/>
                          </a:rPr>
                        </m:ctrlPr>
                      </m:fPr>
                      <m:num>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(1+</m:t>
                            </m:r>
                            <m:r>
                              <a:rPr lang="en-US" altLang="zh-CN" sz="1600" i="1">
                                <a:latin typeface="Cambria Math" panose="02040503050406030204" pitchFamily="18" charset="0"/>
                              </a:rPr>
                              <m:t>𝑖</m:t>
                            </m:r>
                            <m:r>
                              <a:rPr lang="en-US" altLang="zh-CN" sz="1600" i="1">
                                <a:latin typeface="Cambria Math" panose="02040503050406030204" pitchFamily="18" charset="0"/>
                              </a:rPr>
                              <m:t>)</m:t>
                            </m:r>
                          </m:e>
                          <m:sup>
                            <m:r>
                              <a:rPr lang="en-US" altLang="zh-CN" sz="1600" i="1">
                                <a:latin typeface="Cambria Math" panose="02040503050406030204" pitchFamily="18" charset="0"/>
                              </a:rPr>
                              <m:t>2</m:t>
                            </m:r>
                          </m:sup>
                        </m:sSup>
                      </m:num>
                      <m:den>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den>
                    </m:f>
                  </m:oMath>
                </a14:m>
                <a:r>
                  <a:rPr lang="zh-CN" altLang="en-US" sz="1600" dirty="0"/>
                  <a:t>；剩余本金</a:t>
                </a:r>
                <a:r>
                  <a:rPr lang="en-US" altLang="zh-CN" sz="1600" dirty="0"/>
                  <a:t>= </a:t>
                </a:r>
                <a14:m>
                  <m:oMath xmlns:m="http://schemas.openxmlformats.org/officeDocument/2006/math">
                    <m:r>
                      <a:rPr lang="en-US" altLang="zh-CN" sz="1600" i="1">
                        <a:latin typeface="Cambria Math" panose="02040503050406030204" pitchFamily="18" charset="0"/>
                      </a:rPr>
                      <m:t>𝑃𝑉</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sSup>
                          <m:sSupPr>
                            <m:ctrlPr>
                              <a:rPr lang="en-US" altLang="zh-CN" sz="1600" i="1" smtClean="0">
                                <a:latin typeface="Cambria Math" panose="02040503050406030204" pitchFamily="18" charset="0"/>
                              </a:rPr>
                            </m:ctrlPr>
                          </m:sSupPr>
                          <m:e>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e>
                          <m:sup>
                            <m:r>
                              <a:rPr lang="en-US" altLang="zh-CN" sz="1600" b="0" i="1" smtClean="0">
                                <a:latin typeface="Cambria Math" panose="02040503050406030204" pitchFamily="18" charset="0"/>
                              </a:rPr>
                              <m:t>2</m:t>
                            </m:r>
                          </m:sup>
                        </m:sSup>
                      </m:num>
                      <m:den>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den>
                    </m:f>
                    <m:r>
                      <a:rPr lang="en-US" altLang="zh-CN" sz="1600" b="0" i="1" smtClean="0">
                        <a:latin typeface="Cambria Math" panose="02040503050406030204" pitchFamily="18" charset="0"/>
                      </a:rPr>
                      <m:t>−</m:t>
                    </m:r>
                  </m:oMath>
                </a14:m>
                <a:r>
                  <a:rPr lang="en-US" altLang="zh-CN" sz="1600" dirty="0"/>
                  <a:t> </a:t>
                </a:r>
                <a14:m>
                  <m:oMath xmlns:m="http://schemas.openxmlformats.org/officeDocument/2006/math">
                    <m:r>
                      <a:rPr lang="en-US" altLang="zh-CN" sz="1600" i="1">
                        <a:latin typeface="Cambria Math" panose="02040503050406030204" pitchFamily="18" charset="0"/>
                      </a:rPr>
                      <m:t>𝑃𝑉𝑖</m:t>
                    </m:r>
                    <m:f>
                      <m:fPr>
                        <m:ctrlPr>
                          <a:rPr lang="en-US" altLang="zh-CN" sz="1600" i="1">
                            <a:latin typeface="Cambria Math" panose="02040503050406030204" pitchFamily="18" charset="0"/>
                          </a:rPr>
                        </m:ctrlPr>
                      </m:fPr>
                      <m:num>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(1+</m:t>
                            </m:r>
                            <m:r>
                              <a:rPr lang="en-US" altLang="zh-CN" sz="1600" i="1">
                                <a:latin typeface="Cambria Math" panose="02040503050406030204" pitchFamily="18" charset="0"/>
                              </a:rPr>
                              <m:t>𝑖</m:t>
                            </m:r>
                            <m:r>
                              <a:rPr lang="en-US" altLang="zh-CN" sz="1600" i="1">
                                <a:latin typeface="Cambria Math" panose="02040503050406030204" pitchFamily="18" charset="0"/>
                              </a:rPr>
                              <m:t>)</m:t>
                            </m:r>
                          </m:e>
                          <m:sup>
                            <m:r>
                              <a:rPr lang="en-US" altLang="zh-CN" sz="1600" i="1">
                                <a:latin typeface="Cambria Math" panose="02040503050406030204" pitchFamily="18" charset="0"/>
                              </a:rPr>
                              <m:t>2</m:t>
                            </m:r>
                          </m:sup>
                        </m:sSup>
                      </m:num>
                      <m:den>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den>
                    </m:f>
                  </m:oMath>
                </a14:m>
                <a:r>
                  <a:rPr lang="en-US" altLang="zh-CN" sz="1600" dirty="0"/>
                  <a:t>= </a:t>
                </a:r>
                <a14:m>
                  <m:oMath xmlns:m="http://schemas.openxmlformats.org/officeDocument/2006/math">
                    <m:r>
                      <a:rPr lang="en-US" altLang="zh-CN" sz="1600" i="1">
                        <a:latin typeface="Cambria Math" panose="02040503050406030204" pitchFamily="18" charset="0"/>
                      </a:rPr>
                      <m:t>=</m:t>
                    </m:r>
                  </m:oMath>
                </a14:m>
                <a:r>
                  <a:rPr lang="en-US" altLang="zh-CN" sz="1600" dirty="0"/>
                  <a:t> </a:t>
                </a:r>
                <a14:m>
                  <m:oMath xmlns:m="http://schemas.openxmlformats.org/officeDocument/2006/math">
                    <m:r>
                      <a:rPr lang="en-US" altLang="zh-CN" sz="1600" i="1">
                        <a:latin typeface="Cambria Math" panose="02040503050406030204" pitchFamily="18" charset="0"/>
                      </a:rPr>
                      <m:t>𝑃𝑉</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(1+</m:t>
                            </m:r>
                            <m:r>
                              <a:rPr lang="en-US" altLang="zh-CN" sz="1600" i="1">
                                <a:latin typeface="Cambria Math" panose="02040503050406030204" pitchFamily="18" charset="0"/>
                              </a:rPr>
                              <m:t>𝑖</m:t>
                            </m:r>
                            <m:r>
                              <a:rPr lang="en-US" altLang="zh-CN" sz="1600" i="1">
                                <a:latin typeface="Cambria Math" panose="02040503050406030204" pitchFamily="18" charset="0"/>
                              </a:rPr>
                              <m:t>)</m:t>
                            </m:r>
                          </m:e>
                          <m:sup>
                            <m:r>
                              <a:rPr lang="en-US" altLang="zh-CN" sz="1600" b="0" i="1" smtClean="0">
                                <a:latin typeface="Cambria Math" panose="02040503050406030204" pitchFamily="18" charset="0"/>
                              </a:rPr>
                              <m:t>3</m:t>
                            </m:r>
                          </m:sup>
                        </m:sSup>
                      </m:num>
                      <m:den>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den>
                    </m:f>
                  </m:oMath>
                </a14:m>
                <a:endParaRPr lang="en-US" altLang="zh-CN" sz="1600" dirty="0"/>
              </a:p>
              <a:p>
                <a:pPr marL="0" indent="0" algn="ctr">
                  <a:buNone/>
                </a:pPr>
                <a:r>
                  <a:rPr lang="en-US" altLang="zh-CN" sz="1600" dirty="0"/>
                  <a:t>……</a:t>
                </a:r>
              </a:p>
              <a:p>
                <a:r>
                  <a:rPr lang="en-US" altLang="zh-CN" sz="1600" dirty="0"/>
                  <a:t>T=t</a:t>
                </a:r>
                <a:r>
                  <a:rPr lang="zh-CN" altLang="en-US" sz="1600" dirty="0"/>
                  <a:t>期，利息偿还</a:t>
                </a:r>
                <a:r>
                  <a:rPr lang="en-US" altLang="zh-CN" sz="1600" dirty="0"/>
                  <a:t>=</a:t>
                </a:r>
                <a14:m>
                  <m:oMath xmlns:m="http://schemas.openxmlformats.org/officeDocument/2006/math">
                    <m:r>
                      <a:rPr lang="en-US" altLang="zh-CN" sz="1600" i="1">
                        <a:latin typeface="Cambria Math" panose="02040503050406030204" pitchFamily="18" charset="0"/>
                      </a:rPr>
                      <m:t>𝑃𝑉</m:t>
                    </m:r>
                    <m:r>
                      <a:rPr lang="en-US" altLang="zh-CN" sz="1600" b="0" i="1" smtClean="0">
                        <a:latin typeface="Cambria Math" panose="02040503050406030204" pitchFamily="18" charset="0"/>
                      </a:rPr>
                      <m:t>𝑖</m:t>
                    </m:r>
                  </m:oMath>
                </a14:m>
                <a:r>
                  <a:rPr lang="en-US" altLang="zh-CN" sz="1600" dirty="0"/>
                  <a:t> </a:t>
                </a:r>
                <a14:m>
                  <m:oMath xmlns:m="http://schemas.openxmlformats.org/officeDocument/2006/math">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(1+</m:t>
                            </m:r>
                            <m:r>
                              <a:rPr lang="en-US" altLang="zh-CN" sz="1600" i="1">
                                <a:latin typeface="Cambria Math" panose="02040503050406030204" pitchFamily="18" charset="0"/>
                              </a:rPr>
                              <m:t>𝑖</m:t>
                            </m:r>
                            <m:r>
                              <a:rPr lang="en-US" altLang="zh-CN" sz="1600" i="1">
                                <a:latin typeface="Cambria Math" panose="02040503050406030204" pitchFamily="18" charset="0"/>
                              </a:rPr>
                              <m:t>)</m:t>
                            </m:r>
                          </m:e>
                          <m:sup>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sup>
                        </m:sSup>
                      </m:num>
                      <m:den>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den>
                    </m:f>
                    <m:r>
                      <a:rPr lang="en-US" altLang="zh-CN" sz="1600" i="1">
                        <a:latin typeface="Cambria Math" panose="02040503050406030204" pitchFamily="18" charset="0"/>
                      </a:rPr>
                      <m:t> </m:t>
                    </m:r>
                  </m:oMath>
                </a14:m>
                <a:r>
                  <a:rPr lang="zh-CN" altLang="en-US" sz="1600" dirty="0"/>
                  <a:t>；本金偿还额</a:t>
                </a:r>
                <a:r>
                  <a:rPr lang="en-US" altLang="zh-CN" sz="1600" dirty="0"/>
                  <a:t>= </a:t>
                </a:r>
                <a14:m>
                  <m:oMath xmlns:m="http://schemas.openxmlformats.org/officeDocument/2006/math">
                    <m:r>
                      <a:rPr lang="en-US" altLang="zh-CN" sz="1600" i="1">
                        <a:latin typeface="Cambria Math" panose="02040503050406030204" pitchFamily="18" charset="0"/>
                      </a:rPr>
                      <m:t>𝑃𝑉</m:t>
                    </m:r>
                    <m:r>
                      <a:rPr lang="en-US" altLang="zh-CN" sz="1600" b="0" i="1" smtClean="0">
                        <a:latin typeface="Cambria Math" panose="02040503050406030204" pitchFamily="18" charset="0"/>
                      </a:rPr>
                      <m:t>𝑖</m:t>
                    </m:r>
                    <m:f>
                      <m:fPr>
                        <m:ctrlPr>
                          <a:rPr lang="en-US" altLang="zh-CN" sz="1600" i="1">
                            <a:latin typeface="Cambria Math" panose="02040503050406030204" pitchFamily="18" charset="0"/>
                          </a:rPr>
                        </m:ctrlPr>
                      </m:fPr>
                      <m:num>
                        <m:r>
                          <a:rPr lang="en-US" altLang="zh-CN" sz="1600" b="0" i="1" smtClean="0">
                            <a:latin typeface="Cambria Math" panose="02040503050406030204" pitchFamily="18" charset="0"/>
                          </a:rPr>
                          <m:t>1</m:t>
                        </m:r>
                      </m:num>
                      <m:den>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(1+</m:t>
                            </m:r>
                            <m:r>
                              <a:rPr lang="en-US" altLang="zh-CN" sz="1600" i="1">
                                <a:latin typeface="Cambria Math" panose="02040503050406030204" pitchFamily="18" charset="0"/>
                              </a:rPr>
                              <m:t>𝑖</m:t>
                            </m:r>
                            <m:r>
                              <a:rPr lang="en-US" altLang="zh-CN" sz="1600" i="1">
                                <a:latin typeface="Cambria Math" panose="02040503050406030204" pitchFamily="18" charset="0"/>
                              </a:rPr>
                              <m:t>)</m:t>
                            </m:r>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den>
                    </m:f>
                    <m:r>
                      <a:rPr lang="en-US" altLang="zh-CN" sz="1600" b="0" i="1" smtClean="0">
                        <a:latin typeface="Cambria Math" panose="02040503050406030204" pitchFamily="18" charset="0"/>
                      </a:rPr>
                      <m:t>−</m:t>
                    </m:r>
                    <m:r>
                      <a:rPr lang="en-US" altLang="zh-CN" sz="1600" i="1">
                        <a:latin typeface="Cambria Math" panose="02040503050406030204" pitchFamily="18" charset="0"/>
                      </a:rPr>
                      <m:t>𝑃𝑉𝑖</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(1+</m:t>
                            </m:r>
                            <m:r>
                              <a:rPr lang="en-US" altLang="zh-CN" sz="1600" i="1">
                                <a:latin typeface="Cambria Math" panose="02040503050406030204" pitchFamily="18" charset="0"/>
                              </a:rPr>
                              <m:t>𝑖</m:t>
                            </m:r>
                            <m:r>
                              <a:rPr lang="en-US" altLang="zh-CN" sz="1600" i="1">
                                <a:latin typeface="Cambria Math" panose="02040503050406030204" pitchFamily="18" charset="0"/>
                              </a:rPr>
                              <m:t>)</m:t>
                            </m:r>
                          </m:e>
                          <m:sup>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sup>
                        </m:sSup>
                      </m:num>
                      <m:den>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den>
                    </m:f>
                    <m:r>
                      <a:rPr lang="en-US" altLang="zh-CN" sz="1600" b="0" i="1" smtClean="0">
                        <a:latin typeface="Cambria Math" panose="02040503050406030204" pitchFamily="18" charset="0"/>
                      </a:rPr>
                      <m:t>=</m:t>
                    </m:r>
                  </m:oMath>
                </a14:m>
                <a:r>
                  <a:rPr lang="en-US" altLang="zh-CN" sz="1600" dirty="0"/>
                  <a:t> </a:t>
                </a:r>
                <a14:m>
                  <m:oMath xmlns:m="http://schemas.openxmlformats.org/officeDocument/2006/math">
                    <m:r>
                      <a:rPr lang="en-US" altLang="zh-CN" sz="1600" i="1">
                        <a:latin typeface="Cambria Math" panose="02040503050406030204" pitchFamily="18" charset="0"/>
                      </a:rPr>
                      <m:t>𝑃𝑉𝑖</m:t>
                    </m:r>
                    <m:f>
                      <m:fPr>
                        <m:ctrlPr>
                          <a:rPr lang="en-US" altLang="zh-CN" sz="1600" i="1">
                            <a:latin typeface="Cambria Math" panose="02040503050406030204" pitchFamily="18" charset="0"/>
                          </a:rPr>
                        </m:ctrlPr>
                      </m:fPr>
                      <m:num>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(1+</m:t>
                            </m:r>
                            <m:r>
                              <a:rPr lang="en-US" altLang="zh-CN" sz="1600" i="1">
                                <a:latin typeface="Cambria Math" panose="02040503050406030204" pitchFamily="18" charset="0"/>
                              </a:rPr>
                              <m:t>𝑖</m:t>
                            </m:r>
                            <m:r>
                              <a:rPr lang="en-US" altLang="zh-CN" sz="1600" i="1">
                                <a:latin typeface="Cambria Math" panose="02040503050406030204" pitchFamily="18" charset="0"/>
                              </a:rPr>
                              <m:t>)</m:t>
                            </m:r>
                          </m:e>
                          <m:sup>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sup>
                        </m:sSup>
                      </m:num>
                      <m:den>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den>
                    </m:f>
                  </m:oMath>
                </a14:m>
                <a:r>
                  <a:rPr lang="zh-CN" altLang="en-US" sz="1600" dirty="0"/>
                  <a:t>；剩余本金</a:t>
                </a:r>
                <a:r>
                  <a:rPr lang="en-US" altLang="zh-CN" sz="1600" dirty="0"/>
                  <a:t>= </a:t>
                </a:r>
                <a14:m>
                  <m:oMath xmlns:m="http://schemas.openxmlformats.org/officeDocument/2006/math">
                    <m:r>
                      <a:rPr lang="en-US" altLang="zh-CN" sz="1600" i="1">
                        <a:latin typeface="Cambria Math" panose="02040503050406030204" pitchFamily="18" charset="0"/>
                      </a:rPr>
                      <m:t>𝑃𝑉</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sSup>
                          <m:sSupPr>
                            <m:ctrlPr>
                              <a:rPr lang="en-US" altLang="zh-CN" sz="1600" i="1" smtClean="0">
                                <a:latin typeface="Cambria Math" panose="02040503050406030204" pitchFamily="18" charset="0"/>
                              </a:rPr>
                            </m:ctrlPr>
                          </m:sSupPr>
                          <m:e>
                            <m:r>
                              <a:rPr lang="en-US" altLang="zh-CN" sz="1600" b="0" i="1" smtClean="0">
                                <a:latin typeface="Cambria Math" panose="02040503050406030204" pitchFamily="18" charset="0"/>
                              </a:rPr>
                              <m:t>(1+</m:t>
                            </m:r>
                            <m:r>
                              <a:rPr lang="en-US" altLang="zh-CN" sz="1600" b="0" i="1" smtClean="0">
                                <a:latin typeface="Cambria Math" panose="02040503050406030204" pitchFamily="18" charset="0"/>
                              </a:rPr>
                              <m:t>𝑖</m:t>
                            </m:r>
                            <m:r>
                              <a:rPr lang="en-US" altLang="zh-CN" sz="1600" b="0" i="1" smtClean="0">
                                <a:latin typeface="Cambria Math" panose="02040503050406030204" pitchFamily="18" charset="0"/>
                              </a:rPr>
                              <m:t>)</m:t>
                            </m:r>
                          </m:e>
                          <m:sup>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sup>
                        </m:sSup>
                      </m:num>
                      <m:den>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den>
                    </m:f>
                    <m:r>
                      <a:rPr lang="en-US" altLang="zh-CN" sz="1600" b="0" i="1" smtClean="0">
                        <a:latin typeface="Cambria Math" panose="02040503050406030204" pitchFamily="18" charset="0"/>
                      </a:rPr>
                      <m:t>−</m:t>
                    </m:r>
                  </m:oMath>
                </a14:m>
                <a:r>
                  <a:rPr lang="en-US" altLang="zh-CN" sz="1600" dirty="0"/>
                  <a:t> </a:t>
                </a:r>
                <a14:m>
                  <m:oMath xmlns:m="http://schemas.openxmlformats.org/officeDocument/2006/math">
                    <m:r>
                      <a:rPr lang="en-US" altLang="zh-CN" sz="1600" i="1">
                        <a:latin typeface="Cambria Math" panose="02040503050406030204" pitchFamily="18" charset="0"/>
                      </a:rPr>
                      <m:t>𝑃𝑉𝑖</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(1+</m:t>
                            </m:r>
                            <m:r>
                              <a:rPr lang="en-US" altLang="zh-CN" sz="1600" i="1">
                                <a:latin typeface="Cambria Math" panose="02040503050406030204" pitchFamily="18" charset="0"/>
                              </a:rPr>
                              <m:t>𝑖</m:t>
                            </m:r>
                            <m:r>
                              <a:rPr lang="en-US" altLang="zh-CN" sz="1600" i="1">
                                <a:latin typeface="Cambria Math" panose="02040503050406030204" pitchFamily="18" charset="0"/>
                              </a:rPr>
                              <m:t>)</m:t>
                            </m:r>
                          </m:e>
                          <m:sup>
                            <m:r>
                              <a:rPr lang="en-US" altLang="zh-CN" sz="1600" b="0" i="1" smtClean="0">
                                <a:latin typeface="Cambria Math" panose="02040503050406030204" pitchFamily="18" charset="0"/>
                              </a:rPr>
                              <m:t>𝑡</m:t>
                            </m:r>
                            <m:r>
                              <a:rPr lang="en-US" altLang="zh-CN" sz="1600" b="0" i="1" smtClean="0">
                                <a:latin typeface="Cambria Math" panose="02040503050406030204" pitchFamily="18" charset="0"/>
                              </a:rPr>
                              <m:t>−1</m:t>
                            </m:r>
                          </m:sup>
                        </m:sSup>
                      </m:num>
                      <m:den>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den>
                    </m:f>
                  </m:oMath>
                </a14:m>
                <a:r>
                  <a:rPr lang="en-US" altLang="zh-CN" sz="1600" dirty="0"/>
                  <a:t> </a:t>
                </a:r>
                <a14:m>
                  <m:oMath xmlns:m="http://schemas.openxmlformats.org/officeDocument/2006/math">
                    <m:r>
                      <a:rPr lang="en-US" altLang="zh-CN" sz="1600" i="1">
                        <a:latin typeface="Cambria Math" panose="02040503050406030204" pitchFamily="18" charset="0"/>
                      </a:rPr>
                      <m:t>=</m:t>
                    </m:r>
                  </m:oMath>
                </a14:m>
                <a:r>
                  <a:rPr lang="en-US" altLang="zh-CN" sz="1600" dirty="0"/>
                  <a:t> </a:t>
                </a:r>
                <a14:m>
                  <m:oMath xmlns:m="http://schemas.openxmlformats.org/officeDocument/2006/math">
                    <m:r>
                      <a:rPr lang="en-US" altLang="zh-CN" sz="1600" i="1">
                        <a:latin typeface="Cambria Math" panose="02040503050406030204" pitchFamily="18" charset="0"/>
                      </a:rPr>
                      <m:t>𝑃𝑉</m:t>
                    </m:r>
                    <m:f>
                      <m:fPr>
                        <m:ctrlPr>
                          <a:rPr lang="en-US" altLang="zh-CN" sz="1600" i="1">
                            <a:latin typeface="Cambria Math" panose="02040503050406030204" pitchFamily="18" charset="0"/>
                          </a:rPr>
                        </m:ctrlPr>
                      </m:fPr>
                      <m:num>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(1+</m:t>
                            </m:r>
                            <m:r>
                              <a:rPr lang="en-US" altLang="zh-CN" sz="1600" i="1">
                                <a:latin typeface="Cambria Math" panose="02040503050406030204" pitchFamily="18" charset="0"/>
                              </a:rPr>
                              <m:t>𝑖</m:t>
                            </m:r>
                            <m:r>
                              <a:rPr lang="en-US" altLang="zh-CN" sz="1600" i="1">
                                <a:latin typeface="Cambria Math" panose="02040503050406030204" pitchFamily="18" charset="0"/>
                              </a:rPr>
                              <m:t>)</m:t>
                            </m:r>
                          </m:e>
                          <m:sup>
                            <m:r>
                              <a:rPr lang="en-US" altLang="zh-CN" sz="1600" b="0" i="1" smtClean="0">
                                <a:latin typeface="Cambria Math" panose="02040503050406030204" pitchFamily="18" charset="0"/>
                              </a:rPr>
                              <m:t>𝑡</m:t>
                            </m:r>
                          </m:sup>
                        </m:sSup>
                      </m:num>
                      <m:den>
                        <m:r>
                          <a:rPr lang="en-US" altLang="zh-CN" sz="1600" i="1">
                            <a:latin typeface="Cambria Math" panose="02040503050406030204" pitchFamily="18" charset="0"/>
                          </a:rPr>
                          <m:t>1−</m:t>
                        </m:r>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m:t>
                            </m:r>
                            <m:r>
                              <a:rPr lang="en-US" altLang="zh-CN" sz="1600" i="1">
                                <a:latin typeface="Cambria Math" panose="02040503050406030204" pitchFamily="18" charset="0"/>
                              </a:rPr>
                              <m:t>𝑛</m:t>
                            </m:r>
                          </m:sup>
                        </m:sSup>
                      </m:den>
                    </m:f>
                    <m:r>
                      <a:rPr lang="en-US" altLang="zh-CN" sz="1600" i="1">
                        <a:latin typeface="Cambria Math" panose="02040503050406030204" pitchFamily="18" charset="0"/>
                      </a:rPr>
                      <m:t>=</m:t>
                    </m:r>
                  </m:oMath>
                </a14:m>
                <a:r>
                  <a:rPr lang="en-US" altLang="zh-CN" sz="1600" dirty="0"/>
                  <a:t> </a:t>
                </a:r>
                <a14:m>
                  <m:oMath xmlns:m="http://schemas.openxmlformats.org/officeDocument/2006/math">
                    <m:r>
                      <a:rPr lang="en-US" altLang="zh-CN" sz="1600" i="1">
                        <a:latin typeface="Cambria Math" panose="02040503050406030204" pitchFamily="18" charset="0"/>
                      </a:rPr>
                      <m:t>𝑃𝑉</m:t>
                    </m:r>
                    <m:f>
                      <m:fPr>
                        <m:ctrlPr>
                          <a:rPr lang="en-US" altLang="zh-CN" sz="1600" i="1">
                            <a:latin typeface="Cambria Math" panose="02040503050406030204" pitchFamily="18" charset="0"/>
                          </a:rPr>
                        </m:ctrlPr>
                      </m:fPr>
                      <m:num>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𝑛</m:t>
                            </m:r>
                          </m:sup>
                        </m:sSup>
                        <m:r>
                          <a:rPr lang="en-US" altLang="zh-CN" sz="1600" i="1">
                            <a:latin typeface="Cambria Math" panose="02040503050406030204" pitchFamily="18" charset="0"/>
                          </a:rPr>
                          <m:t>−</m:t>
                        </m:r>
                        <m:sSup>
                          <m:sSupPr>
                            <m:ctrlPr>
                              <a:rPr lang="en-US" altLang="zh-CN" sz="1600" i="1">
                                <a:latin typeface="Cambria Math" panose="02040503050406030204" pitchFamily="18" charset="0"/>
                              </a:rPr>
                            </m:ctrlPr>
                          </m:sSupPr>
                          <m:e>
                            <m:r>
                              <a:rPr lang="en-US" altLang="zh-CN" sz="1600" i="1">
                                <a:latin typeface="Cambria Math" panose="02040503050406030204" pitchFamily="18" charset="0"/>
                              </a:rPr>
                              <m:t>(1+</m:t>
                            </m:r>
                            <m:r>
                              <a:rPr lang="en-US" altLang="zh-CN" sz="1600" i="1">
                                <a:latin typeface="Cambria Math" panose="02040503050406030204" pitchFamily="18" charset="0"/>
                              </a:rPr>
                              <m:t>𝑖</m:t>
                            </m:r>
                            <m:r>
                              <a:rPr lang="en-US" altLang="zh-CN" sz="1600" i="1">
                                <a:latin typeface="Cambria Math" panose="02040503050406030204" pitchFamily="18" charset="0"/>
                              </a:rPr>
                              <m:t>)</m:t>
                            </m:r>
                          </m:e>
                          <m:sup>
                            <m:r>
                              <a:rPr lang="en-US" altLang="zh-CN" sz="1600" i="1">
                                <a:latin typeface="Cambria Math" panose="02040503050406030204" pitchFamily="18" charset="0"/>
                              </a:rPr>
                              <m:t>𝑡</m:t>
                            </m:r>
                          </m:sup>
                        </m:sSup>
                      </m:num>
                      <m:den>
                        <m:sSup>
                          <m:sSupPr>
                            <m:ctrlPr>
                              <a:rPr lang="en-US" altLang="zh-CN" sz="1600" i="1">
                                <a:latin typeface="Cambria Math" panose="02040503050406030204" pitchFamily="18" charset="0"/>
                              </a:rPr>
                            </m:ctrlPr>
                          </m:sSupPr>
                          <m:e>
                            <m:d>
                              <m:dPr>
                                <m:ctrlPr>
                                  <a:rPr lang="en-US" altLang="zh-CN" sz="1600" i="1">
                                    <a:latin typeface="Cambria Math" panose="02040503050406030204" pitchFamily="18" charset="0"/>
                                  </a:rPr>
                                </m:ctrlPr>
                              </m:dPr>
                              <m:e>
                                <m:r>
                                  <a:rPr lang="en-US" altLang="zh-CN" sz="1600" i="1">
                                    <a:latin typeface="Cambria Math" panose="02040503050406030204" pitchFamily="18" charset="0"/>
                                  </a:rPr>
                                  <m:t>1+</m:t>
                                </m:r>
                                <m:r>
                                  <a:rPr lang="en-US" altLang="zh-CN" sz="1600" i="1">
                                    <a:latin typeface="Cambria Math" panose="02040503050406030204" pitchFamily="18" charset="0"/>
                                  </a:rPr>
                                  <m:t>𝑖</m:t>
                                </m:r>
                              </m:e>
                            </m:d>
                          </m:e>
                          <m:sup>
                            <m:r>
                              <a:rPr lang="en-US" altLang="zh-CN" sz="1600" i="1">
                                <a:latin typeface="Cambria Math" panose="02040503050406030204" pitchFamily="18" charset="0"/>
                              </a:rPr>
                              <m:t>𝑛</m:t>
                            </m:r>
                          </m:sup>
                        </m:sSup>
                        <m:r>
                          <a:rPr lang="en-US" altLang="zh-CN" sz="1600" i="1">
                            <a:latin typeface="Cambria Math" panose="02040503050406030204" pitchFamily="18" charset="0"/>
                          </a:rPr>
                          <m:t>−</m:t>
                        </m:r>
                        <m:r>
                          <a:rPr lang="en-US" altLang="zh-CN" sz="1600" b="0" i="1" smtClean="0">
                            <a:latin typeface="Cambria Math" panose="02040503050406030204" pitchFamily="18" charset="0"/>
                          </a:rPr>
                          <m:t>1</m:t>
                        </m:r>
                      </m:den>
                    </m:f>
                  </m:oMath>
                </a14:m>
                <a:endParaRPr lang="en-US" altLang="zh-CN" sz="1600" dirty="0"/>
              </a:p>
              <a:p>
                <a:endParaRPr lang="zh-CN" altLang="en-US" sz="1600" dirty="0"/>
              </a:p>
            </p:txBody>
          </p:sp>
        </mc:Choice>
        <mc:Fallback xmlns="">
          <p:sp>
            <p:nvSpPr>
              <p:cNvPr id="3" name="内容占位符 2">
                <a:extLst>
                  <a:ext uri="{FF2B5EF4-FFF2-40B4-BE49-F238E27FC236}">
                    <a16:creationId xmlns:a16="http://schemas.microsoft.com/office/drawing/2014/main" id="{88CED77B-CF87-4C71-9510-257BCB3352F0}"/>
                  </a:ext>
                </a:extLst>
              </p:cNvPr>
              <p:cNvSpPr>
                <a:spLocks noGrp="1" noRot="1" noChangeAspect="1" noMove="1" noResize="1" noEditPoints="1" noAdjustHandles="1" noChangeArrowheads="1" noChangeShapeType="1" noTextEdit="1"/>
              </p:cNvSpPr>
              <p:nvPr>
                <p:ph idx="1"/>
              </p:nvPr>
            </p:nvSpPr>
            <p:spPr>
              <a:xfrm>
                <a:off x="428048" y="1166018"/>
                <a:ext cx="8229600" cy="4525963"/>
              </a:xfrm>
              <a:blipFill>
                <a:blip r:embed="rId2"/>
                <a:stretch>
                  <a:fillRect l="-296" b="-129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87238686"/>
      </p:ext>
    </p:extLst>
  </p:cSld>
  <p:clrMapOvr>
    <a:masterClrMapping/>
  </p:clrMapOvr>
  <p:transition>
    <p:random/>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0F082F32-BA22-4E78-9789-A1BB7D6CE2A8}"/>
              </a:ext>
            </a:extLst>
          </p:cNvPr>
          <p:cNvSpPr>
            <a:spLocks noGrp="1"/>
          </p:cNvSpPr>
          <p:nvPr>
            <p:ph type="title"/>
          </p:nvPr>
        </p:nvSpPr>
        <p:spPr>
          <a:xfrm>
            <a:off x="555625" y="188913"/>
            <a:ext cx="8229600" cy="1143000"/>
          </a:xfrm>
        </p:spPr>
        <p:txBody>
          <a:bodyPr anchor="t"/>
          <a:lstStyle/>
          <a:p>
            <a:r>
              <a:rPr lang="zh-CN" altLang="en-US" sz="3200" dirty="0">
                <a:latin typeface="Cambria Math" panose="02040503050406030204" pitchFamily="18" charset="0"/>
              </a:rPr>
              <a:t>附录：利率不变条件下银行按揭贷款本息</a:t>
            </a:r>
            <a:br>
              <a:rPr lang="en-US" altLang="zh-CN" sz="3200" dirty="0">
                <a:latin typeface="Cambria Math" panose="02040503050406030204" pitchFamily="18" charset="0"/>
              </a:rPr>
            </a:br>
            <a:r>
              <a:rPr lang="zh-CN" altLang="en-US" sz="3200" dirty="0">
                <a:latin typeface="Cambria Math" panose="02040503050406030204" pitchFamily="18" charset="0"/>
              </a:rPr>
              <a:t>还款现值与本金还款方式无关</a:t>
            </a:r>
            <a:endParaRPr lang="zh-CN" altLang="en-US" sz="3200" dirty="0">
              <a:latin typeface="Cambria Math" panose="02040503050406030204" pitchFamily="18" charset="0"/>
              <a:ea typeface="Batang" panose="02030600000101010101" pitchFamily="18" charset="-127"/>
            </a:endParaRPr>
          </a:p>
        </p:txBody>
      </p:sp>
      <p:sp>
        <p:nvSpPr>
          <p:cNvPr id="108547" name="Rectangle 3">
            <a:extLst>
              <a:ext uri="{FF2B5EF4-FFF2-40B4-BE49-F238E27FC236}">
                <a16:creationId xmlns:a16="http://schemas.microsoft.com/office/drawing/2014/main" id="{1105E0CB-D33B-49F7-8BCD-65C0327D7A43}"/>
              </a:ext>
            </a:extLst>
          </p:cNvPr>
          <p:cNvSpPr>
            <a:spLocks noGrp="1"/>
          </p:cNvSpPr>
          <p:nvPr>
            <p:ph type="body" idx="1"/>
          </p:nvPr>
        </p:nvSpPr>
        <p:spPr>
          <a:xfrm>
            <a:off x="569913" y="1409700"/>
            <a:ext cx="8215312" cy="3505200"/>
          </a:xfrm>
        </p:spPr>
        <p:txBody>
          <a:bodyPr/>
          <a:lstStyle/>
          <a:p>
            <a:r>
              <a:rPr lang="zh-CN" altLang="en-US" sz="2400" dirty="0">
                <a:latin typeface="Times New Roman" panose="02020603050405020304" pitchFamily="18" charset="0"/>
                <a:cs typeface="Times New Roman" panose="02020603050405020304" pitchFamily="18" charset="0"/>
              </a:rPr>
              <a:t>假设借款人向银行借款本金为</a:t>
            </a:r>
            <a:r>
              <a:rPr lang="en-US" altLang="zh-CN" sz="2400" dirty="0">
                <a:latin typeface="Times New Roman" panose="02020603050405020304" pitchFamily="18" charset="0"/>
                <a:cs typeface="Times New Roman" panose="02020603050405020304" pitchFamily="18" charset="0"/>
              </a:rPr>
              <a:t>A</a:t>
            </a:r>
            <a:r>
              <a:rPr lang="zh-CN" altLang="en-US" sz="2400" dirty="0">
                <a:latin typeface="Times New Roman" panose="02020603050405020304" pitchFamily="18" charset="0"/>
                <a:cs typeface="Times New Roman" panose="02020603050405020304" pitchFamily="18" charset="0"/>
              </a:rPr>
              <a:t>，利率为</a:t>
            </a:r>
            <a:r>
              <a:rPr lang="en-US" altLang="zh-CN" sz="2400" dirty="0" err="1">
                <a:latin typeface="Times New Roman" panose="02020603050405020304" pitchFamily="18" charset="0"/>
                <a:cs typeface="Times New Roman" panose="02020603050405020304" pitchFamily="18" charset="0"/>
              </a:rPr>
              <a:t>i</a:t>
            </a:r>
            <a:r>
              <a:rPr lang="zh-CN" altLang="en-US" sz="2400" dirty="0">
                <a:latin typeface="Times New Roman" panose="02020603050405020304" pitchFamily="18" charset="0"/>
                <a:cs typeface="Times New Roman" panose="02020603050405020304" pitchFamily="18" charset="0"/>
              </a:rPr>
              <a:t>，本金还款计划为</a:t>
            </a:r>
            <a:r>
              <a:rPr lang="en-US" altLang="zh-CN" sz="2400" dirty="0">
                <a:latin typeface="Times New Roman" panose="02020603050405020304" pitchFamily="18" charset="0"/>
                <a:cs typeface="Times New Roman" panose="02020603050405020304" pitchFamily="18" charset="0"/>
              </a:rPr>
              <a:t>m</a:t>
            </a:r>
            <a:r>
              <a:rPr lang="en-US" altLang="zh-CN" sz="2400" baseline="-25000" dirty="0">
                <a:latin typeface="Times New Roman" panose="02020603050405020304" pitchFamily="18" charset="0"/>
                <a:cs typeface="Times New Roman" panose="02020603050405020304" pitchFamily="18" charset="0"/>
              </a:rPr>
              <a:t>1</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m</a:t>
            </a:r>
            <a:r>
              <a:rPr lang="en-US" altLang="zh-CN" sz="2400" baseline="-250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m</a:t>
            </a:r>
            <a:r>
              <a:rPr lang="en-US" altLang="zh-CN" sz="2400" baseline="-25000" dirty="0" err="1">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 A=m</a:t>
            </a:r>
            <a:r>
              <a:rPr lang="en-US" altLang="zh-CN" sz="2400" baseline="-25000" dirty="0">
                <a:latin typeface="Times New Roman" panose="02020603050405020304" pitchFamily="18" charset="0"/>
                <a:cs typeface="Times New Roman" panose="02020603050405020304" pitchFamily="18" charset="0"/>
              </a:rPr>
              <a:t>1</a:t>
            </a:r>
            <a:r>
              <a:rPr lang="en-US" altLang="zh-CN" sz="2400" dirty="0">
                <a:latin typeface="Times New Roman" panose="02020603050405020304" pitchFamily="18" charset="0"/>
                <a:cs typeface="Times New Roman" panose="02020603050405020304" pitchFamily="18" charset="0"/>
              </a:rPr>
              <a:t>+m</a:t>
            </a:r>
            <a:r>
              <a:rPr lang="en-US" altLang="zh-CN" sz="2400" baseline="-25000" dirty="0">
                <a:latin typeface="Times New Roman" panose="02020603050405020304" pitchFamily="18" charset="0"/>
                <a:cs typeface="Times New Roman" panose="02020603050405020304" pitchFamily="18" charset="0"/>
              </a:rPr>
              <a:t>2</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m</a:t>
            </a:r>
            <a:r>
              <a:rPr lang="en-US" altLang="zh-CN" sz="2400" baseline="-25000" dirty="0" err="1">
                <a:latin typeface="Times New Roman" panose="02020603050405020304" pitchFamily="18" charset="0"/>
                <a:cs typeface="Times New Roman" panose="02020603050405020304" pitchFamily="18" charset="0"/>
              </a:rPr>
              <a:t>n</a:t>
            </a:r>
            <a:r>
              <a:rPr lang="zh-CN" altLang="en-US" sz="2400" dirty="0">
                <a:latin typeface="Times New Roman" panose="02020603050405020304" pitchFamily="18" charset="0"/>
                <a:cs typeface="Times New Roman" panose="02020603050405020304" pitchFamily="18" charset="0"/>
              </a:rPr>
              <a:t>。可以证明，借款人本息现值之和与本金还款方式无关。</a:t>
            </a:r>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a:p>
            <a:r>
              <a:rPr lang="zh-CN" altLang="zh-CN" sz="2400" dirty="0">
                <a:latin typeface="Cambria Math" panose="02040503050406030204" pitchFamily="18" charset="0"/>
                <a:cs typeface="Times New Roman" panose="02020603050405020304" pitchFamily="18" charset="0"/>
              </a:rPr>
              <a:t>可以证明：</a:t>
            </a:r>
            <a:r>
              <a:rPr lang="en-US" altLang="zh-CN" sz="2400" dirty="0">
                <a:latin typeface="Cambria Math" panose="02040503050406030204" pitchFamily="18" charset="0"/>
                <a:cs typeface="Times New Roman" panose="02020603050405020304" pitchFamily="18" charset="0"/>
              </a:rPr>
              <a:t>(m</a:t>
            </a:r>
            <a:r>
              <a:rPr lang="en-US" altLang="zh-CN" sz="2400" baseline="-25000" dirty="0">
                <a:latin typeface="Cambria Math" panose="02040503050406030204" pitchFamily="18" charset="0"/>
                <a:cs typeface="Times New Roman" panose="02020603050405020304" pitchFamily="18" charset="0"/>
              </a:rPr>
              <a:t>1</a:t>
            </a:r>
            <a:r>
              <a:rPr lang="en-US" altLang="zh-CN" sz="2400" dirty="0">
                <a:latin typeface="Cambria Math" panose="02040503050406030204" pitchFamily="18" charset="0"/>
                <a:cs typeface="Times New Roman" panose="02020603050405020304" pitchFamily="18" charset="0"/>
              </a:rPr>
              <a:t>+ Ai)/(1+i)+[ m</a:t>
            </a:r>
            <a:r>
              <a:rPr lang="en-US" altLang="zh-CN" sz="2400" baseline="-25000" dirty="0">
                <a:latin typeface="Cambria Math" panose="02040503050406030204" pitchFamily="18" charset="0"/>
                <a:cs typeface="Times New Roman" panose="02020603050405020304" pitchFamily="18" charset="0"/>
              </a:rPr>
              <a:t>2</a:t>
            </a:r>
            <a:r>
              <a:rPr lang="en-US" altLang="zh-CN" sz="2400" dirty="0">
                <a:latin typeface="Cambria Math" panose="02040503050406030204" pitchFamily="18" charset="0"/>
                <a:cs typeface="Times New Roman" panose="02020603050405020304" pitchFamily="18" charset="0"/>
              </a:rPr>
              <a:t>+(A- m</a:t>
            </a:r>
            <a:r>
              <a:rPr lang="en-US" altLang="zh-CN" sz="2400" baseline="-25000" dirty="0">
                <a:latin typeface="Cambria Math" panose="02040503050406030204" pitchFamily="18" charset="0"/>
                <a:cs typeface="Times New Roman" panose="02020603050405020304" pitchFamily="18" charset="0"/>
              </a:rPr>
              <a:t>1</a:t>
            </a:r>
            <a:r>
              <a:rPr lang="en-US" altLang="zh-CN" sz="2400" dirty="0">
                <a:latin typeface="Cambria Math" panose="02040503050406030204" pitchFamily="18" charset="0"/>
                <a:cs typeface="Times New Roman" panose="02020603050405020304" pitchFamily="18" charset="0"/>
              </a:rPr>
              <a:t>)</a:t>
            </a:r>
            <a:r>
              <a:rPr lang="en-US" altLang="zh-CN" sz="2400" dirty="0" err="1">
                <a:latin typeface="Cambria Math" panose="02040503050406030204" pitchFamily="18" charset="0"/>
                <a:cs typeface="Times New Roman" panose="02020603050405020304" pitchFamily="18" charset="0"/>
              </a:rPr>
              <a:t>i</a:t>
            </a:r>
            <a:r>
              <a:rPr lang="en-US" altLang="zh-CN" sz="2400" dirty="0">
                <a:latin typeface="Cambria Math" panose="02040503050406030204" pitchFamily="18" charset="0"/>
                <a:cs typeface="Times New Roman" panose="02020603050405020304" pitchFamily="18" charset="0"/>
              </a:rPr>
              <a:t>]/(1+i)^2+[ m</a:t>
            </a:r>
            <a:r>
              <a:rPr lang="en-US" altLang="zh-CN" sz="2400" baseline="-25000" dirty="0">
                <a:latin typeface="Cambria Math" panose="02040503050406030204" pitchFamily="18" charset="0"/>
                <a:cs typeface="Times New Roman" panose="02020603050405020304" pitchFamily="18" charset="0"/>
              </a:rPr>
              <a:t>3</a:t>
            </a:r>
            <a:r>
              <a:rPr lang="en-US" altLang="zh-CN" sz="2400" dirty="0">
                <a:latin typeface="Cambria Math" panose="02040503050406030204" pitchFamily="18" charset="0"/>
                <a:cs typeface="Times New Roman" panose="02020603050405020304" pitchFamily="18" charset="0"/>
              </a:rPr>
              <a:t>+(A- m</a:t>
            </a:r>
            <a:r>
              <a:rPr lang="en-US" altLang="zh-CN" sz="2400" baseline="-25000" dirty="0">
                <a:latin typeface="Cambria Math" panose="02040503050406030204" pitchFamily="18" charset="0"/>
                <a:cs typeface="Times New Roman" panose="02020603050405020304" pitchFamily="18" charset="0"/>
              </a:rPr>
              <a:t>1</a:t>
            </a:r>
            <a:r>
              <a:rPr lang="en-US" altLang="zh-CN" sz="2400" dirty="0">
                <a:latin typeface="Cambria Math" panose="02040503050406030204" pitchFamily="18" charset="0"/>
                <a:cs typeface="Times New Roman" panose="02020603050405020304" pitchFamily="18" charset="0"/>
              </a:rPr>
              <a:t>- m</a:t>
            </a:r>
            <a:r>
              <a:rPr lang="en-US" altLang="zh-CN" sz="2400" baseline="-25000" dirty="0">
                <a:latin typeface="Cambria Math" panose="02040503050406030204" pitchFamily="18" charset="0"/>
                <a:cs typeface="Times New Roman" panose="02020603050405020304" pitchFamily="18" charset="0"/>
              </a:rPr>
              <a:t>2</a:t>
            </a:r>
            <a:r>
              <a:rPr lang="en-US" altLang="zh-CN" sz="2400" dirty="0">
                <a:latin typeface="Cambria Math" panose="02040503050406030204" pitchFamily="18" charset="0"/>
                <a:cs typeface="Times New Roman" panose="02020603050405020304" pitchFamily="18" charset="0"/>
              </a:rPr>
              <a:t>)</a:t>
            </a:r>
            <a:r>
              <a:rPr lang="en-US" altLang="zh-CN" sz="2400" dirty="0" err="1">
                <a:latin typeface="Cambria Math" panose="02040503050406030204" pitchFamily="18" charset="0"/>
                <a:cs typeface="Times New Roman" panose="02020603050405020304" pitchFamily="18" charset="0"/>
              </a:rPr>
              <a:t>i</a:t>
            </a:r>
            <a:r>
              <a:rPr lang="en-US" altLang="zh-CN" sz="2400" dirty="0">
                <a:latin typeface="Cambria Math" panose="02040503050406030204" pitchFamily="18" charset="0"/>
                <a:cs typeface="Times New Roman" panose="02020603050405020304" pitchFamily="18" charset="0"/>
              </a:rPr>
              <a:t>]/(1+i)^3+…+[ </a:t>
            </a:r>
            <a:r>
              <a:rPr lang="en-US" altLang="zh-CN" sz="2400" dirty="0" err="1">
                <a:latin typeface="Cambria Math" panose="02040503050406030204" pitchFamily="18" charset="0"/>
                <a:cs typeface="Times New Roman" panose="02020603050405020304" pitchFamily="18" charset="0"/>
              </a:rPr>
              <a:t>m</a:t>
            </a:r>
            <a:r>
              <a:rPr lang="en-US" altLang="zh-CN" sz="2400" baseline="-25000" dirty="0" err="1">
                <a:latin typeface="Cambria Math" panose="02040503050406030204" pitchFamily="18" charset="0"/>
                <a:cs typeface="Times New Roman" panose="02020603050405020304" pitchFamily="18" charset="0"/>
              </a:rPr>
              <a:t>n</a:t>
            </a:r>
            <a:r>
              <a:rPr lang="en-US" altLang="zh-CN" sz="2400" dirty="0">
                <a:latin typeface="Cambria Math" panose="02040503050406030204" pitchFamily="18" charset="0"/>
                <a:cs typeface="Times New Roman" panose="02020603050405020304" pitchFamily="18" charset="0"/>
              </a:rPr>
              <a:t>+(A- m</a:t>
            </a:r>
            <a:r>
              <a:rPr lang="en-US" altLang="zh-CN" sz="2400" baseline="-25000" dirty="0">
                <a:latin typeface="Cambria Math" panose="02040503050406030204" pitchFamily="18" charset="0"/>
                <a:cs typeface="Times New Roman" panose="02020603050405020304" pitchFamily="18" charset="0"/>
              </a:rPr>
              <a:t>1</a:t>
            </a:r>
            <a:r>
              <a:rPr lang="en-US" altLang="zh-CN" sz="2400" dirty="0">
                <a:latin typeface="Cambria Math" panose="02040503050406030204" pitchFamily="18" charset="0"/>
                <a:cs typeface="Times New Roman" panose="02020603050405020304" pitchFamily="18" charset="0"/>
              </a:rPr>
              <a:t>- m</a:t>
            </a:r>
            <a:r>
              <a:rPr lang="en-US" altLang="zh-CN" sz="2400" baseline="-25000" dirty="0">
                <a:latin typeface="Cambria Math" panose="02040503050406030204" pitchFamily="18" charset="0"/>
                <a:cs typeface="Times New Roman" panose="02020603050405020304" pitchFamily="18" charset="0"/>
              </a:rPr>
              <a:t>2</a:t>
            </a:r>
            <a:r>
              <a:rPr lang="en-US" altLang="zh-CN" sz="2400" dirty="0">
                <a:latin typeface="Cambria Math" panose="02040503050406030204" pitchFamily="18" charset="0"/>
                <a:cs typeface="Times New Roman" panose="02020603050405020304" pitchFamily="18" charset="0"/>
              </a:rPr>
              <a:t>-…-m</a:t>
            </a:r>
            <a:r>
              <a:rPr lang="en-US" altLang="zh-CN" sz="2400" baseline="-25000" dirty="0">
                <a:latin typeface="Cambria Math" panose="02040503050406030204" pitchFamily="18" charset="0"/>
                <a:cs typeface="Times New Roman" panose="02020603050405020304" pitchFamily="18" charset="0"/>
              </a:rPr>
              <a:t>n-1</a:t>
            </a:r>
            <a:r>
              <a:rPr lang="en-US" altLang="zh-CN" sz="2400" dirty="0">
                <a:latin typeface="Cambria Math" panose="02040503050406030204" pitchFamily="18" charset="0"/>
                <a:cs typeface="Times New Roman" panose="02020603050405020304" pitchFamily="18" charset="0"/>
              </a:rPr>
              <a:t>)</a:t>
            </a:r>
            <a:r>
              <a:rPr lang="en-US" altLang="zh-CN" sz="2400" dirty="0" err="1">
                <a:latin typeface="Cambria Math" panose="02040503050406030204" pitchFamily="18" charset="0"/>
                <a:cs typeface="Times New Roman" panose="02020603050405020304" pitchFamily="18" charset="0"/>
              </a:rPr>
              <a:t>i</a:t>
            </a:r>
            <a:r>
              <a:rPr lang="en-US" altLang="zh-CN" sz="2400" dirty="0">
                <a:latin typeface="Cambria Math" panose="02040503050406030204" pitchFamily="18" charset="0"/>
                <a:cs typeface="Times New Roman" panose="02020603050405020304" pitchFamily="18" charset="0"/>
              </a:rPr>
              <a:t>]/(1+i)^n=A</a:t>
            </a:r>
            <a:endParaRPr lang="zh-CN" altLang="zh-CN" sz="2400" dirty="0">
              <a:latin typeface="Cambria Math" panose="02040503050406030204" pitchFamily="18" charset="0"/>
              <a:cs typeface="Times New Roman" panose="02020603050405020304" pitchFamily="18" charset="0"/>
            </a:endParaRPr>
          </a:p>
          <a:p>
            <a:endParaRPr lang="en-US" altLang="zh-CN" sz="2400" dirty="0">
              <a:latin typeface="Times New Roman" panose="02020603050405020304" pitchFamily="18" charset="0"/>
              <a:cs typeface="Times New Roman" panose="02020603050405020304" pitchFamily="18" charset="0"/>
            </a:endParaRPr>
          </a:p>
        </p:txBody>
      </p:sp>
      <p:graphicFrame>
        <p:nvGraphicFramePr>
          <p:cNvPr id="2" name="表格 1">
            <a:extLst>
              <a:ext uri="{FF2B5EF4-FFF2-40B4-BE49-F238E27FC236}">
                <a16:creationId xmlns:a16="http://schemas.microsoft.com/office/drawing/2014/main" id="{EAF2BA18-CE9A-411C-82B3-64C9E43FB3BD}"/>
              </a:ext>
            </a:extLst>
          </p:cNvPr>
          <p:cNvGraphicFramePr>
            <a:graphicFrameLocks noGrp="1"/>
          </p:cNvGraphicFramePr>
          <p:nvPr>
            <p:extLst>
              <p:ext uri="{D42A27DB-BD31-4B8C-83A1-F6EECF244321}">
                <p14:modId xmlns:p14="http://schemas.microsoft.com/office/powerpoint/2010/main" val="3580592982"/>
              </p:ext>
            </p:extLst>
          </p:nvPr>
        </p:nvGraphicFramePr>
        <p:xfrm>
          <a:off x="1001713" y="2708275"/>
          <a:ext cx="7567613" cy="2408236"/>
        </p:xfrm>
        <a:graphic>
          <a:graphicData uri="http://schemas.openxmlformats.org/drawingml/2006/table">
            <a:tbl>
              <a:tblPr firstRow="1" firstCol="1" bandRow="1">
                <a:tableStyleId>{5C22544A-7EE6-4342-B048-85BDC9FD1C3A}</a:tableStyleId>
              </a:tblPr>
              <a:tblGrid>
                <a:gridCol w="672507">
                  <a:extLst>
                    <a:ext uri="{9D8B030D-6E8A-4147-A177-3AD203B41FA5}">
                      <a16:colId xmlns:a16="http://schemas.microsoft.com/office/drawing/2014/main" val="20000"/>
                    </a:ext>
                  </a:extLst>
                </a:gridCol>
                <a:gridCol w="1050810">
                  <a:extLst>
                    <a:ext uri="{9D8B030D-6E8A-4147-A177-3AD203B41FA5}">
                      <a16:colId xmlns:a16="http://schemas.microsoft.com/office/drawing/2014/main" val="20001"/>
                    </a:ext>
                  </a:extLst>
                </a:gridCol>
                <a:gridCol w="894110">
                  <a:extLst>
                    <a:ext uri="{9D8B030D-6E8A-4147-A177-3AD203B41FA5}">
                      <a16:colId xmlns:a16="http://schemas.microsoft.com/office/drawing/2014/main" val="20002"/>
                    </a:ext>
                  </a:extLst>
                </a:gridCol>
                <a:gridCol w="1489259">
                  <a:extLst>
                    <a:ext uri="{9D8B030D-6E8A-4147-A177-3AD203B41FA5}">
                      <a16:colId xmlns:a16="http://schemas.microsoft.com/office/drawing/2014/main" val="20003"/>
                    </a:ext>
                  </a:extLst>
                </a:gridCol>
                <a:gridCol w="1887462">
                  <a:extLst>
                    <a:ext uri="{9D8B030D-6E8A-4147-A177-3AD203B41FA5}">
                      <a16:colId xmlns:a16="http://schemas.microsoft.com/office/drawing/2014/main" val="20004"/>
                    </a:ext>
                  </a:extLst>
                </a:gridCol>
                <a:gridCol w="1573465">
                  <a:extLst>
                    <a:ext uri="{9D8B030D-6E8A-4147-A177-3AD203B41FA5}">
                      <a16:colId xmlns:a16="http://schemas.microsoft.com/office/drawing/2014/main" val="20005"/>
                    </a:ext>
                  </a:extLst>
                </a:gridCol>
              </a:tblGrid>
              <a:tr h="481648">
                <a:tc>
                  <a:txBody>
                    <a:bodyPr/>
                    <a:lstStyle/>
                    <a:p>
                      <a:pPr algn="ctr"/>
                      <a:r>
                        <a:rPr lang="zh-CN" sz="1400" kern="100">
                          <a:effectLst/>
                        </a:rPr>
                        <a:t>期数</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ctr"/>
                      <a:r>
                        <a:rPr lang="zh-CN" sz="1400" kern="100">
                          <a:effectLst/>
                        </a:rPr>
                        <a:t>期初本金</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ctr"/>
                      <a:r>
                        <a:rPr lang="zh-CN" sz="1400" kern="100">
                          <a:effectLst/>
                        </a:rPr>
                        <a:t>当期本金偿还额</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ctr"/>
                      <a:r>
                        <a:rPr lang="zh-CN" sz="1400" kern="100">
                          <a:effectLst/>
                        </a:rPr>
                        <a:t>当期利息</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ctr"/>
                      <a:r>
                        <a:rPr lang="zh-CN" sz="1400" kern="100">
                          <a:effectLst/>
                        </a:rPr>
                        <a:t>当期本息和</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ctr"/>
                      <a:r>
                        <a:rPr lang="zh-CN" sz="1400" kern="100">
                          <a:effectLst/>
                        </a:rPr>
                        <a:t>期末本金余额</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extLst>
                  <a:ext uri="{0D108BD9-81ED-4DB2-BD59-A6C34878D82A}">
                    <a16:rowId xmlns:a16="http://schemas.microsoft.com/office/drawing/2014/main" val="10000"/>
                  </a:ext>
                </a:extLst>
              </a:tr>
              <a:tr h="240823">
                <a:tc>
                  <a:txBody>
                    <a:bodyPr/>
                    <a:lstStyle/>
                    <a:p>
                      <a:pPr algn="ctr"/>
                      <a:r>
                        <a:rPr lang="en-US" sz="1400" kern="100">
                          <a:effectLst/>
                        </a:rPr>
                        <a:t>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l"/>
                      <a:r>
                        <a:rPr lang="en-US" sz="1400" kern="100">
                          <a:effectLst/>
                        </a:rPr>
                        <a:t>A</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ctr"/>
                      <a:r>
                        <a:rPr lang="en-US" sz="1400" kern="100">
                          <a:effectLst/>
                        </a:rPr>
                        <a:t>m</a:t>
                      </a:r>
                      <a:r>
                        <a:rPr lang="en-US" sz="1400" kern="100" baseline="-25000">
                          <a:effectLst/>
                        </a:rPr>
                        <a:t>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l"/>
                      <a:r>
                        <a:rPr lang="en-US" sz="1400" kern="100">
                          <a:effectLst/>
                        </a:rPr>
                        <a:t>Ai</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l"/>
                      <a:r>
                        <a:rPr lang="en-US" sz="1400" kern="100">
                          <a:effectLst/>
                        </a:rPr>
                        <a:t>m</a:t>
                      </a:r>
                      <a:r>
                        <a:rPr lang="en-US" sz="1400" kern="100" baseline="-25000">
                          <a:effectLst/>
                        </a:rPr>
                        <a:t>1</a:t>
                      </a:r>
                      <a:r>
                        <a:rPr lang="en-US" sz="1400" kern="100">
                          <a:effectLst/>
                        </a:rPr>
                        <a:t>+ Ai</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l"/>
                      <a:r>
                        <a:rPr lang="en-US" sz="1400" kern="100">
                          <a:effectLst/>
                        </a:rPr>
                        <a:t>A-m</a:t>
                      </a:r>
                      <a:r>
                        <a:rPr lang="en-US" sz="1400" kern="100" baseline="-25000">
                          <a:effectLst/>
                        </a:rPr>
                        <a:t>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extLst>
                  <a:ext uri="{0D108BD9-81ED-4DB2-BD59-A6C34878D82A}">
                    <a16:rowId xmlns:a16="http://schemas.microsoft.com/office/drawing/2014/main" val="10001"/>
                  </a:ext>
                </a:extLst>
              </a:tr>
              <a:tr h="240823">
                <a:tc>
                  <a:txBody>
                    <a:bodyPr/>
                    <a:lstStyle/>
                    <a:p>
                      <a:pPr algn="ctr"/>
                      <a:r>
                        <a:rPr lang="en-US" sz="1400" kern="100">
                          <a:effectLst/>
                        </a:rPr>
                        <a:t>2</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l"/>
                      <a:r>
                        <a:rPr lang="en-US" sz="1400" kern="100">
                          <a:effectLst/>
                        </a:rPr>
                        <a:t>A-m</a:t>
                      </a:r>
                      <a:r>
                        <a:rPr lang="en-US" sz="1400" kern="100" baseline="-25000">
                          <a:effectLst/>
                        </a:rPr>
                        <a:t>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ctr"/>
                      <a:r>
                        <a:rPr lang="en-US" sz="1400" kern="100">
                          <a:effectLst/>
                        </a:rPr>
                        <a:t>m</a:t>
                      </a:r>
                      <a:r>
                        <a:rPr lang="en-US" sz="1400" kern="100" baseline="-25000">
                          <a:effectLst/>
                        </a:rPr>
                        <a:t>2</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l"/>
                      <a:r>
                        <a:rPr lang="en-US" sz="1400" kern="100">
                          <a:effectLst/>
                        </a:rPr>
                        <a:t>(A- m</a:t>
                      </a:r>
                      <a:r>
                        <a:rPr lang="en-US" sz="1400" kern="100" baseline="-25000">
                          <a:effectLst/>
                        </a:rPr>
                        <a:t>1</a:t>
                      </a:r>
                      <a:r>
                        <a:rPr lang="en-US" sz="1400" kern="100">
                          <a:effectLst/>
                        </a:rPr>
                        <a:t>)i</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l"/>
                      <a:r>
                        <a:rPr lang="en-US" sz="1400" kern="100">
                          <a:effectLst/>
                        </a:rPr>
                        <a:t>m</a:t>
                      </a:r>
                      <a:r>
                        <a:rPr lang="en-US" sz="1400" kern="100" baseline="-25000">
                          <a:effectLst/>
                        </a:rPr>
                        <a:t>2</a:t>
                      </a:r>
                      <a:r>
                        <a:rPr lang="en-US" sz="1400" kern="100">
                          <a:effectLst/>
                        </a:rPr>
                        <a:t>+(A- m</a:t>
                      </a:r>
                      <a:r>
                        <a:rPr lang="en-US" sz="1400" kern="100" baseline="-25000">
                          <a:effectLst/>
                        </a:rPr>
                        <a:t>1</a:t>
                      </a:r>
                      <a:r>
                        <a:rPr lang="en-US" sz="1400" kern="100">
                          <a:effectLst/>
                        </a:rPr>
                        <a:t>)i</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l"/>
                      <a:r>
                        <a:rPr lang="en-US" sz="1400" kern="100">
                          <a:effectLst/>
                        </a:rPr>
                        <a:t>A- m</a:t>
                      </a:r>
                      <a:r>
                        <a:rPr lang="en-US" sz="1400" kern="100" baseline="-25000">
                          <a:effectLst/>
                        </a:rPr>
                        <a:t>1</a:t>
                      </a:r>
                      <a:r>
                        <a:rPr lang="en-US" sz="1400" kern="100">
                          <a:effectLst/>
                        </a:rPr>
                        <a:t>- m</a:t>
                      </a:r>
                      <a:r>
                        <a:rPr lang="en-US" sz="1400" kern="100" baseline="-25000">
                          <a:effectLst/>
                        </a:rPr>
                        <a:t>2</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extLst>
                  <a:ext uri="{0D108BD9-81ED-4DB2-BD59-A6C34878D82A}">
                    <a16:rowId xmlns:a16="http://schemas.microsoft.com/office/drawing/2014/main" val="10002"/>
                  </a:ext>
                </a:extLst>
              </a:tr>
              <a:tr h="240823">
                <a:tc>
                  <a:txBody>
                    <a:bodyPr/>
                    <a:lstStyle/>
                    <a:p>
                      <a:pPr algn="ctr"/>
                      <a:r>
                        <a:rPr lang="en-US" sz="1400" kern="100">
                          <a:effectLst/>
                        </a:rPr>
                        <a:t>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l"/>
                      <a:r>
                        <a:rPr lang="en-US" sz="1400" kern="100">
                          <a:effectLst/>
                        </a:rPr>
                        <a:t>A- m</a:t>
                      </a:r>
                      <a:r>
                        <a:rPr lang="en-US" sz="1400" kern="100" baseline="-25000">
                          <a:effectLst/>
                        </a:rPr>
                        <a:t>1</a:t>
                      </a:r>
                      <a:r>
                        <a:rPr lang="en-US" sz="1400" kern="100">
                          <a:effectLst/>
                        </a:rPr>
                        <a:t>- m</a:t>
                      </a:r>
                      <a:r>
                        <a:rPr lang="en-US" sz="1400" kern="100" baseline="-25000">
                          <a:effectLst/>
                        </a:rPr>
                        <a:t>2</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ctr"/>
                      <a:r>
                        <a:rPr lang="en-US" sz="1400" kern="100">
                          <a:effectLst/>
                        </a:rPr>
                        <a:t>m</a:t>
                      </a:r>
                      <a:r>
                        <a:rPr lang="en-US" sz="1400" kern="100" baseline="-25000">
                          <a:effectLst/>
                        </a:rPr>
                        <a:t>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l"/>
                      <a:r>
                        <a:rPr lang="en-US" sz="1400" kern="100">
                          <a:effectLst/>
                        </a:rPr>
                        <a:t>(A- m</a:t>
                      </a:r>
                      <a:r>
                        <a:rPr lang="en-US" sz="1400" kern="100" baseline="-25000">
                          <a:effectLst/>
                        </a:rPr>
                        <a:t>1</a:t>
                      </a:r>
                      <a:r>
                        <a:rPr lang="en-US" sz="1400" kern="100">
                          <a:effectLst/>
                        </a:rPr>
                        <a:t>- m</a:t>
                      </a:r>
                      <a:r>
                        <a:rPr lang="en-US" sz="1400" kern="100" baseline="-25000">
                          <a:effectLst/>
                        </a:rPr>
                        <a:t>2</a:t>
                      </a:r>
                      <a:r>
                        <a:rPr lang="en-US" sz="1400" kern="100">
                          <a:effectLst/>
                        </a:rPr>
                        <a:t>)i</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l"/>
                      <a:r>
                        <a:rPr lang="en-US" sz="1400" kern="100">
                          <a:effectLst/>
                        </a:rPr>
                        <a:t>m</a:t>
                      </a:r>
                      <a:r>
                        <a:rPr lang="en-US" sz="1400" kern="100" baseline="-25000">
                          <a:effectLst/>
                        </a:rPr>
                        <a:t>3</a:t>
                      </a:r>
                      <a:r>
                        <a:rPr lang="en-US" sz="1400" kern="100">
                          <a:effectLst/>
                        </a:rPr>
                        <a:t>+(A- m</a:t>
                      </a:r>
                      <a:r>
                        <a:rPr lang="en-US" sz="1400" kern="100" baseline="-25000">
                          <a:effectLst/>
                        </a:rPr>
                        <a:t>1</a:t>
                      </a:r>
                      <a:r>
                        <a:rPr lang="en-US" sz="1400" kern="100">
                          <a:effectLst/>
                        </a:rPr>
                        <a:t>- m</a:t>
                      </a:r>
                      <a:r>
                        <a:rPr lang="en-US" sz="1400" kern="100" baseline="-25000">
                          <a:effectLst/>
                        </a:rPr>
                        <a:t>2</a:t>
                      </a:r>
                      <a:r>
                        <a:rPr lang="en-US" sz="1400" kern="100">
                          <a:effectLst/>
                        </a:rPr>
                        <a:t>)i</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l"/>
                      <a:r>
                        <a:rPr lang="en-US" sz="1400" kern="100">
                          <a:effectLst/>
                        </a:rPr>
                        <a:t>A- m</a:t>
                      </a:r>
                      <a:r>
                        <a:rPr lang="en-US" sz="1400" kern="100" baseline="-25000">
                          <a:effectLst/>
                        </a:rPr>
                        <a:t>1</a:t>
                      </a:r>
                      <a:r>
                        <a:rPr lang="en-US" sz="1400" kern="100">
                          <a:effectLst/>
                        </a:rPr>
                        <a:t>- m</a:t>
                      </a:r>
                      <a:r>
                        <a:rPr lang="en-US" sz="1400" kern="100" baseline="-25000">
                          <a:effectLst/>
                        </a:rPr>
                        <a:t>2</a:t>
                      </a:r>
                      <a:r>
                        <a:rPr lang="en-US" sz="1400" kern="100">
                          <a:effectLst/>
                        </a:rPr>
                        <a:t>- m</a:t>
                      </a:r>
                      <a:r>
                        <a:rPr lang="en-US" sz="1400" kern="100" baseline="-25000">
                          <a:effectLst/>
                        </a:rPr>
                        <a:t>3</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extLst>
                  <a:ext uri="{0D108BD9-81ED-4DB2-BD59-A6C34878D82A}">
                    <a16:rowId xmlns:a16="http://schemas.microsoft.com/office/drawing/2014/main" val="10003"/>
                  </a:ext>
                </a:extLst>
              </a:tr>
              <a:tr h="240823">
                <a:tc>
                  <a:txBody>
                    <a:bodyPr/>
                    <a:lstStyle/>
                    <a:p>
                      <a:pPr algn="ctr"/>
                      <a:r>
                        <a:rPr lang="en-US" sz="1400" kern="100">
                          <a:effectLst/>
                        </a:rPr>
                        <a:t>…</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l"/>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ct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l"/>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l"/>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l"/>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extLst>
                  <a:ext uri="{0D108BD9-81ED-4DB2-BD59-A6C34878D82A}">
                    <a16:rowId xmlns:a16="http://schemas.microsoft.com/office/drawing/2014/main" val="10004"/>
                  </a:ext>
                </a:extLst>
              </a:tr>
              <a:tr h="481648">
                <a:tc>
                  <a:txBody>
                    <a:bodyPr/>
                    <a:lstStyle/>
                    <a:p>
                      <a:pPr algn="ctr"/>
                      <a:r>
                        <a:rPr lang="en-US" sz="1400" kern="100">
                          <a:effectLst/>
                        </a:rPr>
                        <a:t>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l"/>
                      <a:r>
                        <a:rPr lang="en-US" sz="1400" kern="100" dirty="0">
                          <a:effectLst/>
                        </a:rPr>
                        <a:t>A-m</a:t>
                      </a:r>
                      <a:r>
                        <a:rPr lang="en-US" sz="1400" kern="100" baseline="-25000" dirty="0">
                          <a:effectLst/>
                        </a:rPr>
                        <a:t>1</a:t>
                      </a:r>
                      <a:r>
                        <a:rPr lang="en-US" sz="1400" kern="100" dirty="0">
                          <a:effectLst/>
                        </a:rPr>
                        <a:t>-m</a:t>
                      </a:r>
                      <a:r>
                        <a:rPr lang="en-US" sz="1400" kern="100" baseline="-25000" dirty="0">
                          <a:effectLst/>
                        </a:rPr>
                        <a:t>2</a:t>
                      </a:r>
                      <a:r>
                        <a:rPr lang="en-US" sz="1400" kern="100" dirty="0">
                          <a:effectLst/>
                        </a:rPr>
                        <a:t>-…-m</a:t>
                      </a:r>
                      <a:r>
                        <a:rPr lang="en-US" sz="1400" kern="100" baseline="-25000" dirty="0">
                          <a:effectLst/>
                        </a:rPr>
                        <a:t>n-1</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ctr"/>
                      <a:r>
                        <a:rPr lang="en-US" sz="1400" kern="100">
                          <a:effectLst/>
                        </a:rPr>
                        <a:t>m</a:t>
                      </a:r>
                      <a:r>
                        <a:rPr lang="en-US" sz="1400" kern="100" baseline="-25000">
                          <a:effectLst/>
                        </a:rPr>
                        <a:t>n</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l"/>
                      <a:r>
                        <a:rPr lang="en-US" sz="1400" kern="100">
                          <a:effectLst/>
                        </a:rPr>
                        <a:t>(A- m</a:t>
                      </a:r>
                      <a:r>
                        <a:rPr lang="en-US" sz="1400" kern="100" baseline="-25000">
                          <a:effectLst/>
                        </a:rPr>
                        <a:t>1</a:t>
                      </a:r>
                      <a:r>
                        <a:rPr lang="en-US" sz="1400" kern="100">
                          <a:effectLst/>
                        </a:rPr>
                        <a:t>- m</a:t>
                      </a:r>
                      <a:r>
                        <a:rPr lang="en-US" sz="1400" kern="100" baseline="-25000">
                          <a:effectLst/>
                        </a:rPr>
                        <a:t>2</a:t>
                      </a:r>
                      <a:r>
                        <a:rPr lang="en-US" sz="1400" kern="100">
                          <a:effectLst/>
                        </a:rPr>
                        <a:t>-…-m</a:t>
                      </a:r>
                      <a:r>
                        <a:rPr lang="en-US" sz="1400" kern="100" baseline="-25000">
                          <a:effectLst/>
                        </a:rPr>
                        <a:t>n-1</a:t>
                      </a:r>
                      <a:r>
                        <a:rPr lang="en-US" sz="1400" kern="100">
                          <a:effectLst/>
                        </a:rPr>
                        <a:t>)i</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l"/>
                      <a:r>
                        <a:rPr lang="en-US" sz="1400" kern="100">
                          <a:effectLst/>
                        </a:rPr>
                        <a:t>m</a:t>
                      </a:r>
                      <a:r>
                        <a:rPr lang="en-US" sz="1400" kern="100" baseline="-25000">
                          <a:effectLst/>
                        </a:rPr>
                        <a:t>n</a:t>
                      </a:r>
                      <a:r>
                        <a:rPr lang="en-US" sz="1400" kern="100">
                          <a:effectLst/>
                        </a:rPr>
                        <a:t>+(A- m</a:t>
                      </a:r>
                      <a:r>
                        <a:rPr lang="en-US" sz="1400" kern="100" baseline="-25000">
                          <a:effectLst/>
                        </a:rPr>
                        <a:t>1</a:t>
                      </a:r>
                      <a:r>
                        <a:rPr lang="en-US" sz="1400" kern="100">
                          <a:effectLst/>
                        </a:rPr>
                        <a:t>- m</a:t>
                      </a:r>
                      <a:r>
                        <a:rPr lang="en-US" sz="1400" kern="100" baseline="-25000">
                          <a:effectLst/>
                        </a:rPr>
                        <a:t>2</a:t>
                      </a:r>
                      <a:r>
                        <a:rPr lang="en-US" sz="1400" kern="100">
                          <a:effectLst/>
                        </a:rPr>
                        <a:t>-…-m</a:t>
                      </a:r>
                      <a:r>
                        <a:rPr lang="en-US" sz="1400" kern="100" baseline="-25000">
                          <a:effectLst/>
                        </a:rPr>
                        <a:t>n-1</a:t>
                      </a:r>
                      <a:r>
                        <a:rPr lang="en-US" sz="1400" kern="100">
                          <a:effectLst/>
                        </a:rPr>
                        <a:t>)i</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l"/>
                      <a:r>
                        <a:rPr lang="en-US" sz="1400" kern="100">
                          <a:effectLst/>
                        </a:rPr>
                        <a:t>A-m</a:t>
                      </a:r>
                      <a:r>
                        <a:rPr lang="en-US" sz="1400" kern="100" baseline="-25000">
                          <a:effectLst/>
                        </a:rPr>
                        <a:t>1</a:t>
                      </a:r>
                      <a:r>
                        <a:rPr lang="en-US" sz="1400" kern="100">
                          <a:effectLst/>
                        </a:rPr>
                        <a:t>- m</a:t>
                      </a:r>
                      <a:r>
                        <a:rPr lang="en-US" sz="1400" kern="100" baseline="-25000">
                          <a:effectLst/>
                        </a:rPr>
                        <a:t>2</a:t>
                      </a:r>
                      <a:r>
                        <a:rPr lang="en-US" sz="1400" kern="100">
                          <a:effectLst/>
                        </a:rPr>
                        <a:t>-…-m</a:t>
                      </a:r>
                      <a:r>
                        <a:rPr lang="en-US" sz="1400" kern="100" baseline="-25000">
                          <a:effectLst/>
                        </a:rPr>
                        <a:t>n-1</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extLst>
                  <a:ext uri="{0D108BD9-81ED-4DB2-BD59-A6C34878D82A}">
                    <a16:rowId xmlns:a16="http://schemas.microsoft.com/office/drawing/2014/main" val="10005"/>
                  </a:ext>
                </a:extLst>
              </a:tr>
              <a:tr h="481648">
                <a:tc>
                  <a:txBody>
                    <a:bodyPr/>
                    <a:lstStyle/>
                    <a:p>
                      <a:pPr algn="ctr"/>
                      <a:r>
                        <a:rPr lang="zh-CN" sz="1400" kern="100">
                          <a:effectLst/>
                        </a:rPr>
                        <a:t>总计</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ctr"/>
                      <a:r>
                        <a:rPr lang="en-US" sz="1400" kern="100">
                          <a:effectLst/>
                        </a:rPr>
                        <a:t> </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ctr"/>
                      <a:r>
                        <a:rPr lang="en-US" sz="1400" kern="100">
                          <a:effectLst/>
                        </a:rPr>
                        <a:t>A</a:t>
                      </a:r>
                      <a:endParaRPr lang="zh-CN" sz="1400" kern="10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l"/>
                      <a:r>
                        <a:rPr lang="en-US" sz="1400" kern="100" dirty="0">
                          <a:effectLst/>
                        </a:rPr>
                        <a:t>[m</a:t>
                      </a:r>
                      <a:r>
                        <a:rPr lang="en-US" sz="1400" kern="100" baseline="-25000" dirty="0">
                          <a:effectLst/>
                        </a:rPr>
                        <a:t>1</a:t>
                      </a:r>
                      <a:r>
                        <a:rPr lang="en-US" sz="1400" kern="100" baseline="0" dirty="0">
                          <a:effectLst/>
                        </a:rPr>
                        <a:t>+</a:t>
                      </a:r>
                      <a:r>
                        <a:rPr lang="en-US" sz="1400" kern="100" dirty="0">
                          <a:effectLst/>
                        </a:rPr>
                        <a:t>2m</a:t>
                      </a:r>
                      <a:r>
                        <a:rPr lang="en-US" sz="1400" kern="100" baseline="-25000" dirty="0">
                          <a:effectLst/>
                        </a:rPr>
                        <a:t>2</a:t>
                      </a:r>
                      <a:r>
                        <a:rPr lang="en-US" sz="1400" kern="100" dirty="0">
                          <a:effectLst/>
                        </a:rPr>
                        <a:t>+…+(n-1)m</a:t>
                      </a:r>
                      <a:r>
                        <a:rPr lang="en-US" sz="1400" kern="100" baseline="-25000" dirty="0">
                          <a:effectLst/>
                        </a:rPr>
                        <a:t>n-1</a:t>
                      </a:r>
                      <a:r>
                        <a:rPr lang="en-US" sz="1400" kern="100" dirty="0">
                          <a:effectLst/>
                        </a:rPr>
                        <a:t>+nm</a:t>
                      </a:r>
                      <a:r>
                        <a:rPr lang="en-US" sz="1400" kern="100" baseline="-25000" dirty="0">
                          <a:effectLst/>
                        </a:rPr>
                        <a:t>n</a:t>
                      </a:r>
                      <a:r>
                        <a:rPr lang="en-US" sz="1400" kern="100" dirty="0">
                          <a:effectLst/>
                        </a:rPr>
                        <a:t>]</a:t>
                      </a:r>
                      <a:r>
                        <a:rPr lang="en-US" sz="1400" kern="100" dirty="0" err="1">
                          <a:effectLst/>
                        </a:rPr>
                        <a:t>i</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l"/>
                      <a:r>
                        <a:rPr lang="en-US" sz="1400" kern="100" dirty="0">
                          <a:effectLst/>
                        </a:rPr>
                        <a:t>(1+i)m</a:t>
                      </a:r>
                      <a:r>
                        <a:rPr lang="en-US" sz="1400" kern="100" baseline="-25000" dirty="0">
                          <a:effectLst/>
                        </a:rPr>
                        <a:t>1</a:t>
                      </a:r>
                      <a:r>
                        <a:rPr lang="en-US" sz="1400" kern="100" baseline="0" dirty="0">
                          <a:effectLst/>
                        </a:rPr>
                        <a:t>+</a:t>
                      </a:r>
                      <a:r>
                        <a:rPr lang="en-US" sz="1400" kern="100" dirty="0">
                          <a:effectLst/>
                        </a:rPr>
                        <a:t>(1+2i)m</a:t>
                      </a:r>
                      <a:r>
                        <a:rPr lang="en-US" sz="1400" kern="100" baseline="-25000" dirty="0">
                          <a:effectLst/>
                        </a:rPr>
                        <a:t>2</a:t>
                      </a:r>
                      <a:r>
                        <a:rPr lang="en-US" sz="1400" kern="100" dirty="0">
                          <a:effectLst/>
                        </a:rPr>
                        <a:t>+…+[1+(n-1)</a:t>
                      </a:r>
                      <a:r>
                        <a:rPr lang="en-US" sz="1400" kern="100" dirty="0" err="1">
                          <a:effectLst/>
                        </a:rPr>
                        <a:t>i</a:t>
                      </a:r>
                      <a:r>
                        <a:rPr lang="en-US" sz="1400" kern="100" dirty="0">
                          <a:effectLst/>
                        </a:rPr>
                        <a:t>]m</a:t>
                      </a:r>
                      <a:r>
                        <a:rPr lang="en-US" sz="1400" kern="100" baseline="-25000" dirty="0">
                          <a:effectLst/>
                        </a:rPr>
                        <a:t>n-1</a:t>
                      </a:r>
                      <a:r>
                        <a:rPr lang="en-US" sz="1400" kern="100" dirty="0">
                          <a:effectLst/>
                        </a:rPr>
                        <a:t>+(1+ni)</a:t>
                      </a:r>
                      <a:r>
                        <a:rPr lang="en-US" sz="1400" kern="100" dirty="0" err="1">
                          <a:effectLst/>
                        </a:rPr>
                        <a:t>m</a:t>
                      </a:r>
                      <a:r>
                        <a:rPr lang="en-US" sz="1400" kern="100" baseline="-25000" dirty="0" err="1">
                          <a:effectLst/>
                        </a:rPr>
                        <a:t>n</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tc>
                  <a:txBody>
                    <a:bodyPr/>
                    <a:lstStyle/>
                    <a:p>
                      <a:pPr algn="ctr"/>
                      <a:r>
                        <a:rPr lang="en-US" sz="1400" kern="100" dirty="0">
                          <a:effectLst/>
                        </a:rPr>
                        <a:t> </a:t>
                      </a:r>
                      <a:endParaRPr lang="zh-CN" sz="14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70" marR="68570" marT="0" marB="0" anchor="ctr"/>
                </a:tc>
                <a:extLst>
                  <a:ext uri="{0D108BD9-81ED-4DB2-BD59-A6C34878D82A}">
                    <a16:rowId xmlns:a16="http://schemas.microsoft.com/office/drawing/2014/main" val="10006"/>
                  </a:ext>
                </a:extLst>
              </a:tr>
            </a:tbl>
          </a:graphicData>
        </a:graphic>
      </p:graphicFrame>
    </p:spTree>
  </p:cSld>
  <p:clrMapOvr>
    <a:masterClrMapping/>
  </p:clrMapOvr>
  <p:transition>
    <p:random/>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标题 1">
            <a:extLst>
              <a:ext uri="{FF2B5EF4-FFF2-40B4-BE49-F238E27FC236}">
                <a16:creationId xmlns:a16="http://schemas.microsoft.com/office/drawing/2014/main" id="{B384D6FC-1433-4C48-BFC5-4BE5781F6B31}"/>
              </a:ext>
            </a:extLst>
          </p:cNvPr>
          <p:cNvSpPr>
            <a:spLocks noGrp="1"/>
          </p:cNvSpPr>
          <p:nvPr>
            <p:ph type="title"/>
          </p:nvPr>
        </p:nvSpPr>
        <p:spPr/>
        <p:txBody>
          <a:bodyPr/>
          <a:lstStyle/>
          <a:p>
            <a:r>
              <a:rPr lang="zh-CN" altLang="en-US" sz="4000" dirty="0"/>
              <a:t>附录：银行住房抵押贷款承销标准</a:t>
            </a:r>
          </a:p>
        </p:txBody>
      </p:sp>
      <p:sp>
        <p:nvSpPr>
          <p:cNvPr id="109571" name="内容占位符 2">
            <a:extLst>
              <a:ext uri="{FF2B5EF4-FFF2-40B4-BE49-F238E27FC236}">
                <a16:creationId xmlns:a16="http://schemas.microsoft.com/office/drawing/2014/main" id="{C7EA463E-3063-495C-97F1-99B54FA49621}"/>
              </a:ext>
            </a:extLst>
          </p:cNvPr>
          <p:cNvSpPr>
            <a:spLocks noGrp="1"/>
          </p:cNvSpPr>
          <p:nvPr>
            <p:ph idx="1"/>
          </p:nvPr>
        </p:nvSpPr>
        <p:spPr/>
        <p:txBody>
          <a:bodyPr/>
          <a:lstStyle/>
          <a:p>
            <a:r>
              <a:rPr lang="zh-CN" altLang="en-US"/>
              <a:t>还款额与收入之比，</a:t>
            </a:r>
            <a:r>
              <a:rPr lang="en-US" altLang="zh-CN"/>
              <a:t>payment-to-income, PTI</a:t>
            </a:r>
          </a:p>
          <a:p>
            <a:pPr lvl="1"/>
            <a:r>
              <a:rPr lang="zh-CN" altLang="en-US"/>
              <a:t>该比例越高，借款人还款越有保障</a:t>
            </a:r>
            <a:endParaRPr lang="en-US" altLang="zh-CN"/>
          </a:p>
          <a:p>
            <a:r>
              <a:rPr lang="zh-CN" altLang="en-US"/>
              <a:t>贷款额与抵押品价值之比，</a:t>
            </a:r>
            <a:r>
              <a:rPr lang="en-US" altLang="zh-CN"/>
              <a:t>loan-to-value ratio, LTV</a:t>
            </a:r>
          </a:p>
          <a:p>
            <a:pPr lvl="1"/>
            <a:r>
              <a:rPr lang="zh-CN" altLang="en-US"/>
              <a:t>该比例越低，银行越安全</a:t>
            </a:r>
            <a:endParaRPr lang="en-US" altLang="zh-CN"/>
          </a:p>
          <a:p>
            <a:pPr lvl="1"/>
            <a:endParaRPr lang="en-US" altLang="zh-CN"/>
          </a:p>
          <a:p>
            <a:pPr lvl="1"/>
            <a:endParaRPr lang="en-US" altLang="zh-CN"/>
          </a:p>
          <a:p>
            <a:endParaRPr lang="zh-CN" altLang="en-US"/>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208076-DB13-D9C1-1BCC-A02F788006CE}"/>
              </a:ext>
            </a:extLst>
          </p:cNvPr>
          <p:cNvSpPr>
            <a:spLocks noGrp="1"/>
          </p:cNvSpPr>
          <p:nvPr>
            <p:ph type="title"/>
          </p:nvPr>
        </p:nvSpPr>
        <p:spPr>
          <a:xfrm>
            <a:off x="457200" y="629816"/>
            <a:ext cx="8229600" cy="1143000"/>
          </a:xfrm>
        </p:spPr>
        <p:txBody>
          <a:bodyPr/>
          <a:lstStyle/>
          <a:p>
            <a:r>
              <a:rPr lang="zh-CN" altLang="en-US" dirty="0">
                <a:latin typeface="宋体" panose="02010600030101010101" pitchFamily="2" charset="-122"/>
                <a:ea typeface="宋体" panose="02010600030101010101" pitchFamily="2" charset="-122"/>
              </a:rPr>
              <a:t>附：历史上，宗教对利息的态度</a:t>
            </a:r>
          </a:p>
        </p:txBody>
      </p:sp>
      <p:sp>
        <p:nvSpPr>
          <p:cNvPr id="3" name="内容占位符 2">
            <a:extLst>
              <a:ext uri="{FF2B5EF4-FFF2-40B4-BE49-F238E27FC236}">
                <a16:creationId xmlns:a16="http://schemas.microsoft.com/office/drawing/2014/main" id="{9BDF06A9-D483-242E-2AAF-8B850048D991}"/>
              </a:ext>
            </a:extLst>
          </p:cNvPr>
          <p:cNvSpPr>
            <a:spLocks noGrp="1"/>
          </p:cNvSpPr>
          <p:nvPr>
            <p:ph idx="1"/>
          </p:nvPr>
        </p:nvSpPr>
        <p:spPr>
          <a:xfrm>
            <a:off x="457200" y="1772816"/>
            <a:ext cx="8363272" cy="4114800"/>
          </a:xfrm>
        </p:spPr>
        <p:txBody>
          <a:bodyPr/>
          <a:lstStyle/>
          <a:p>
            <a:r>
              <a:rPr lang="zh-CN" altLang="en-US" sz="1800" dirty="0">
                <a:latin typeface="宋体" panose="02010600030101010101" pitchFamily="2" charset="-122"/>
                <a:ea typeface="宋体" panose="02010600030101010101" pitchFamily="2" charset="-122"/>
              </a:rPr>
              <a:t>在中世纪的西欧，向人贷款并收取利息并不是一件理所当然的事情。中世纪西欧社会是一个宗教氛围异常浓厚、教会力量格外彰显的社会。中世纪教会强烈反对和谴责放贷取息的行为，并为此颁布了许多高利贷禁令。</a:t>
            </a:r>
            <a:endParaRPr lang="en-US" altLang="zh-CN" sz="1800" dirty="0">
              <a:latin typeface="宋体" panose="02010600030101010101" pitchFamily="2" charset="-122"/>
              <a:ea typeface="宋体" panose="02010600030101010101" pitchFamily="2" charset="-122"/>
            </a:endParaRPr>
          </a:p>
          <a:p>
            <a:r>
              <a:rPr lang="zh-CN" altLang="en-US" sz="1800" dirty="0">
                <a:latin typeface="宋体" panose="02010600030101010101" pitchFamily="2" charset="-122"/>
                <a:ea typeface="宋体" panose="02010600030101010101" pitchFamily="2" charset="-122"/>
              </a:rPr>
              <a:t>中世纪的西欧成为由教会所掌控的基督教世界，也继承了古代希腊、罗马对高利贷的概念。当时的高利贷主要是消费性借贷，但天主教会认为只要是“放贷取息”的行为都等同于“高利贷”。在他们看来，通过高利贷赚钱是一种罪孽，是被</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圣经</a:t>
            </a:r>
            <a:r>
              <a:rPr lang="en-US" altLang="zh-CN" sz="1800" dirty="0">
                <a:latin typeface="宋体" panose="02010600030101010101" pitchFamily="2" charset="-122"/>
                <a:ea typeface="宋体" panose="02010600030101010101" pitchFamily="2" charset="-122"/>
              </a:rPr>
              <a:t>》</a:t>
            </a:r>
            <a:r>
              <a:rPr lang="zh-CN" altLang="en-US" sz="1800" dirty="0">
                <a:latin typeface="宋体" panose="02010600030101010101" pitchFamily="2" charset="-122"/>
                <a:ea typeface="宋体" panose="02010600030101010101" pitchFamily="2" charset="-122"/>
              </a:rPr>
              <a:t>禁止的。教会规定只要是通过高利贷获得的东西都必须完全归还给真正的主人，要求赊账的购买者以更高的价格购买是明确的高利贷行为。放贷者不单只是违法犯罪，还触犯了基督教条。</a:t>
            </a:r>
            <a:endParaRPr lang="en-US" altLang="zh-CN" sz="1800" dirty="0">
              <a:latin typeface="宋体" panose="02010600030101010101" pitchFamily="2" charset="-122"/>
              <a:ea typeface="宋体" panose="02010600030101010101" pitchFamily="2" charset="-122"/>
            </a:endParaRPr>
          </a:p>
          <a:p>
            <a:r>
              <a:rPr lang="en-US" altLang="zh-CN" sz="1800" dirty="0">
                <a:latin typeface="宋体" panose="02010600030101010101" pitchFamily="2" charset="-122"/>
                <a:ea typeface="宋体" panose="02010600030101010101" pitchFamily="2" charset="-122"/>
              </a:rPr>
              <a:t>14</a:t>
            </a:r>
            <a:r>
              <a:rPr lang="zh-CN" altLang="en-US" sz="1800" dirty="0">
                <a:latin typeface="宋体" panose="02010600030101010101" pitchFamily="2" charset="-122"/>
                <a:ea typeface="宋体" panose="02010600030101010101" pitchFamily="2" charset="-122"/>
              </a:rPr>
              <a:t>、</a:t>
            </a:r>
            <a:r>
              <a:rPr lang="en-US" altLang="zh-CN" sz="1800" dirty="0">
                <a:latin typeface="宋体" panose="02010600030101010101" pitchFamily="2" charset="-122"/>
                <a:ea typeface="宋体" panose="02010600030101010101" pitchFamily="2" charset="-122"/>
              </a:rPr>
              <a:t>15</a:t>
            </a:r>
            <a:r>
              <a:rPr lang="zh-CN" altLang="en-US" sz="1800" dirty="0">
                <a:latin typeface="宋体" panose="02010600030101010101" pitchFamily="2" charset="-122"/>
                <a:ea typeface="宋体" panose="02010600030101010101" pitchFamily="2" charset="-122"/>
              </a:rPr>
              <a:t>世纪以来，随着西欧商业和资本主义经济的发展，人们逐渐对利息有了新的认识，教会和政府也开始逐渐放松对高利贷的限制。天主教会在不断适应经济社会现状的过程中逐步调试有关高利贷禁令的规定，承认它具有存在的合理性。到</a:t>
            </a:r>
            <a:r>
              <a:rPr lang="en-US" altLang="zh-CN" sz="1800" dirty="0">
                <a:latin typeface="宋体" panose="02010600030101010101" pitchFamily="2" charset="-122"/>
                <a:ea typeface="宋体" panose="02010600030101010101" pitchFamily="2" charset="-122"/>
              </a:rPr>
              <a:t>19</a:t>
            </a:r>
            <a:r>
              <a:rPr lang="zh-CN" altLang="en-US" sz="1800" dirty="0">
                <a:latin typeface="宋体" panose="02010600030101010101" pitchFamily="2" charset="-122"/>
                <a:ea typeface="宋体" panose="02010600030101010101" pitchFamily="2" charset="-122"/>
              </a:rPr>
              <a:t>世纪上半叶，天主教已经完全对利息解禁，允许放贷取息的行为。</a:t>
            </a:r>
          </a:p>
        </p:txBody>
      </p:sp>
    </p:spTree>
    <p:extLst>
      <p:ext uri="{BB962C8B-B14F-4D97-AF65-F5344CB8AC3E}">
        <p14:creationId xmlns:p14="http://schemas.microsoft.com/office/powerpoint/2010/main" val="2156078755"/>
      </p:ext>
    </p:extLst>
  </p:cSld>
  <p:clrMapOvr>
    <a:masterClrMapping/>
  </p:clrMapOvr>
  <p:transition>
    <p:random/>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87BF267F-2DFC-4EED-B946-6844F0C6B7E4}"/>
              </a:ext>
            </a:extLst>
          </p:cNvPr>
          <p:cNvSpPr>
            <a:spLocks noGrp="1"/>
          </p:cNvSpPr>
          <p:nvPr>
            <p:ph type="title"/>
          </p:nvPr>
        </p:nvSpPr>
        <p:spPr/>
        <p:txBody>
          <a:bodyPr/>
          <a:lstStyle/>
          <a:p>
            <a:r>
              <a:rPr lang="zh-CN" altLang="en-US" dirty="0"/>
              <a:t>附录：提前还款与提前还款罚金</a:t>
            </a:r>
          </a:p>
        </p:txBody>
      </p:sp>
      <p:sp>
        <p:nvSpPr>
          <p:cNvPr id="110595" name="内容占位符 2">
            <a:extLst>
              <a:ext uri="{FF2B5EF4-FFF2-40B4-BE49-F238E27FC236}">
                <a16:creationId xmlns:a16="http://schemas.microsoft.com/office/drawing/2014/main" id="{D0080EC3-24F1-4570-8811-72173418C74F}"/>
              </a:ext>
            </a:extLst>
          </p:cNvPr>
          <p:cNvSpPr>
            <a:spLocks noGrp="1"/>
          </p:cNvSpPr>
          <p:nvPr>
            <p:ph idx="1"/>
          </p:nvPr>
        </p:nvSpPr>
        <p:spPr>
          <a:xfrm>
            <a:off x="457200" y="1417638"/>
            <a:ext cx="8229600" cy="4525962"/>
          </a:xfrm>
        </p:spPr>
        <p:txBody>
          <a:bodyPr/>
          <a:lstStyle/>
          <a:p>
            <a:pPr algn="just"/>
            <a:r>
              <a:rPr lang="zh-CN" altLang="en-US" sz="2000" dirty="0">
                <a:latin typeface="华文宋体" panose="02010600040101010101" pitchFamily="2" charset="-122"/>
                <a:ea typeface="华文宋体" panose="02010600040101010101" pitchFamily="2" charset="-122"/>
              </a:rPr>
              <a:t>超过抵押贷款还款额的金额被称为提前还款额（</a:t>
            </a:r>
            <a:r>
              <a:rPr lang="en-US" altLang="zh-CN" sz="2000" dirty="0">
                <a:latin typeface="华文宋体" panose="02010600040101010101" pitchFamily="2" charset="-122"/>
                <a:ea typeface="华文宋体" panose="02010600040101010101" pitchFamily="2" charset="-122"/>
              </a:rPr>
              <a:t>prepayment</a:t>
            </a:r>
            <a:r>
              <a:rPr lang="zh-CN" altLang="en-US" sz="2000" dirty="0">
                <a:latin typeface="华文宋体" panose="02010600040101010101" pitchFamily="2" charset="-122"/>
                <a:ea typeface="华文宋体" panose="02010600040101010101" pitchFamily="2" charset="-122"/>
              </a:rPr>
              <a:t>）。比如票面利率为</a:t>
            </a:r>
            <a:r>
              <a:rPr lang="en-US" altLang="zh-CN" sz="2000" dirty="0">
                <a:latin typeface="华文宋体" panose="02010600040101010101" pitchFamily="2" charset="-122"/>
                <a:ea typeface="华文宋体" panose="02010600040101010101" pitchFamily="2" charset="-122"/>
              </a:rPr>
              <a:t>7.5%</a:t>
            </a:r>
            <a:r>
              <a:rPr lang="zh-CN" altLang="en-US" sz="2000" dirty="0">
                <a:latin typeface="华文宋体" panose="02010600040101010101" pitchFamily="2" charset="-122"/>
                <a:ea typeface="华文宋体" panose="02010600040101010101" pitchFamily="2" charset="-122"/>
              </a:rPr>
              <a:t>，金额为</a:t>
            </a:r>
            <a:r>
              <a:rPr lang="en-US" altLang="zh-CN" sz="2000" dirty="0">
                <a:latin typeface="华文宋体" panose="02010600040101010101" pitchFamily="2" charset="-122"/>
                <a:ea typeface="华文宋体" panose="02010600040101010101" pitchFamily="2" charset="-122"/>
              </a:rPr>
              <a:t>200000</a:t>
            </a:r>
            <a:r>
              <a:rPr lang="zh-CN" altLang="en-US" sz="2000" dirty="0">
                <a:latin typeface="华文宋体" panose="02010600040101010101" pitchFamily="2" charset="-122"/>
                <a:ea typeface="华文宋体" panose="02010600040101010101" pitchFamily="2" charset="-122"/>
              </a:rPr>
              <a:t>元的</a:t>
            </a:r>
            <a:r>
              <a:rPr lang="en-US" altLang="zh-CN" sz="2000" dirty="0">
                <a:latin typeface="华文宋体" panose="02010600040101010101" pitchFamily="2" charset="-122"/>
                <a:ea typeface="华文宋体" panose="02010600040101010101" pitchFamily="2" charset="-122"/>
              </a:rPr>
              <a:t>30</a:t>
            </a:r>
            <a:r>
              <a:rPr lang="zh-CN" altLang="en-US" sz="2000" dirty="0">
                <a:latin typeface="华文宋体" panose="02010600040101010101" pitchFamily="2" charset="-122"/>
                <a:ea typeface="华文宋体" panose="02010600040101010101" pitchFamily="2" charset="-122"/>
              </a:rPr>
              <a:t>年期贷款，月还款额为</a:t>
            </a:r>
            <a:r>
              <a:rPr lang="en-US" altLang="zh-CN" sz="2000" dirty="0">
                <a:latin typeface="华文宋体" panose="02010600040101010101" pitchFamily="2" charset="-122"/>
                <a:ea typeface="华文宋体" panose="02010600040101010101" pitchFamily="2" charset="-122"/>
              </a:rPr>
              <a:t>1398.43</a:t>
            </a:r>
            <a:r>
              <a:rPr lang="zh-CN" altLang="en-US" sz="2000" dirty="0">
                <a:latin typeface="华文宋体" panose="02010600040101010101" pitchFamily="2" charset="-122"/>
                <a:ea typeface="华文宋体" panose="02010600040101010101" pitchFamily="2" charset="-122"/>
              </a:rPr>
              <a:t>元，假设房屋所有者还款额为</a:t>
            </a:r>
            <a:r>
              <a:rPr lang="en-US" altLang="zh-CN" sz="2000" dirty="0">
                <a:latin typeface="华文宋体" panose="02010600040101010101" pitchFamily="2" charset="-122"/>
                <a:ea typeface="华文宋体" panose="02010600040101010101" pitchFamily="2" charset="-122"/>
              </a:rPr>
              <a:t>5398.43</a:t>
            </a:r>
            <a:r>
              <a:rPr lang="zh-CN" altLang="en-US" sz="2000" dirty="0">
                <a:latin typeface="华文宋体" panose="02010600040101010101" pitchFamily="2" charset="-122"/>
                <a:ea typeface="华文宋体" panose="02010600040101010101" pitchFamily="2" charset="-122"/>
              </a:rPr>
              <a:t>元，则</a:t>
            </a:r>
            <a:r>
              <a:rPr lang="en-US" altLang="zh-CN" sz="2000" dirty="0">
                <a:latin typeface="华文宋体" panose="02010600040101010101" pitchFamily="2" charset="-122"/>
                <a:ea typeface="华文宋体" panose="02010600040101010101" pitchFamily="2" charset="-122"/>
              </a:rPr>
              <a:t>4000</a:t>
            </a:r>
            <a:r>
              <a:rPr lang="zh-CN" altLang="en-US" sz="2000" dirty="0">
                <a:latin typeface="华文宋体" panose="02010600040101010101" pitchFamily="2" charset="-122"/>
                <a:ea typeface="华文宋体" panose="02010600040101010101" pitchFamily="2" charset="-122"/>
              </a:rPr>
              <a:t>元为提前还款额，降低了</a:t>
            </a:r>
            <a:r>
              <a:rPr lang="en-US" altLang="zh-CN" sz="2000" dirty="0">
                <a:latin typeface="华文宋体" panose="02010600040101010101" pitchFamily="2" charset="-122"/>
                <a:ea typeface="华文宋体" panose="02010600040101010101" pitchFamily="2" charset="-122"/>
              </a:rPr>
              <a:t>4000</a:t>
            </a:r>
            <a:r>
              <a:rPr lang="zh-CN" altLang="en-US" sz="2000" dirty="0">
                <a:latin typeface="华文宋体" panose="02010600040101010101" pitchFamily="2" charset="-122"/>
                <a:ea typeface="华文宋体" panose="02010600040101010101" pitchFamily="2" charset="-122"/>
              </a:rPr>
              <a:t>元的未清偿贷款余额。提前还款的净效应是还清贷款的时间早于预期到款日。即，贷款期限被缩短了。</a:t>
            </a:r>
            <a:endParaRPr lang="en-US" altLang="zh-CN" sz="2000" dirty="0">
              <a:latin typeface="华文宋体" panose="02010600040101010101" pitchFamily="2" charset="-122"/>
              <a:ea typeface="华文宋体" panose="02010600040101010101" pitchFamily="2" charset="-122"/>
            </a:endParaRPr>
          </a:p>
          <a:p>
            <a:pPr algn="just"/>
            <a:r>
              <a:rPr lang="zh-CN" altLang="en-US" sz="2000" dirty="0">
                <a:latin typeface="华文宋体" panose="02010600040101010101" pitchFamily="2" charset="-122"/>
                <a:ea typeface="华文宋体" panose="02010600040101010101" pitchFamily="2" charset="-122"/>
              </a:rPr>
              <a:t>更常见的提前还款情形是还清整笔贷款余额。如果现行利率下降，或者存在更有吸引力的融资工具，债务人将对现有抵押贷款再融资。</a:t>
            </a:r>
            <a:endParaRPr lang="en-US" altLang="zh-CN" sz="2000" dirty="0">
              <a:latin typeface="华文宋体" panose="02010600040101010101" pitchFamily="2" charset="-122"/>
              <a:ea typeface="华文宋体" panose="02010600040101010101" pitchFamily="2" charset="-122"/>
            </a:endParaRPr>
          </a:p>
          <a:p>
            <a:pPr algn="just"/>
            <a:r>
              <a:rPr lang="zh-CN" altLang="en-US" sz="2000" dirty="0">
                <a:latin typeface="华文宋体" panose="02010600040101010101" pitchFamily="2" charset="-122"/>
                <a:ea typeface="华文宋体" panose="02010600040101010101" pitchFamily="2" charset="-122"/>
              </a:rPr>
              <a:t>借款人全部或部分提前偿还贷款而不用交纳罚款的权利被称作选择权。降低借款人提前还款权利的抵押贷款被称为提前还款惩罚抵押贷款（</a:t>
            </a:r>
            <a:r>
              <a:rPr lang="en-US" altLang="zh-CN" sz="2000" dirty="0">
                <a:latin typeface="华文宋体" panose="02010600040101010101" pitchFamily="2" charset="-122"/>
                <a:ea typeface="华文宋体" panose="02010600040101010101" pitchFamily="2" charset="-122"/>
              </a:rPr>
              <a:t>prepayment penalty mortgage</a:t>
            </a:r>
            <a:r>
              <a:rPr lang="zh-CN" altLang="en-US" sz="2000" dirty="0">
                <a:latin typeface="华文宋体" panose="02010600040101010101" pitchFamily="2" charset="-122"/>
                <a:ea typeface="华文宋体" panose="02010600040101010101" pitchFamily="2" charset="-122"/>
              </a:rPr>
              <a:t>）</a:t>
            </a:r>
            <a:endParaRPr lang="en-US" altLang="zh-CN" sz="2000" dirty="0">
              <a:latin typeface="华文宋体" panose="02010600040101010101" pitchFamily="2" charset="-122"/>
              <a:ea typeface="华文宋体" panose="02010600040101010101" pitchFamily="2" charset="-122"/>
            </a:endParaRPr>
          </a:p>
          <a:p>
            <a:pPr algn="just"/>
            <a:r>
              <a:rPr lang="zh-CN" altLang="en-US" sz="2000" dirty="0">
                <a:latin typeface="华文宋体" panose="02010600040101010101" pitchFamily="2" charset="-122"/>
                <a:ea typeface="华文宋体" panose="02010600040101010101" pitchFamily="2" charset="-122"/>
              </a:rPr>
              <a:t>影响提前还款的因素：（</a:t>
            </a:r>
            <a:r>
              <a:rPr lang="en-US" altLang="zh-CN" sz="2000" dirty="0">
                <a:latin typeface="华文宋体" panose="02010600040101010101" pitchFamily="2" charset="-122"/>
                <a:ea typeface="华文宋体" panose="02010600040101010101" pitchFamily="2" charset="-122"/>
              </a:rPr>
              <a:t>1</a:t>
            </a:r>
            <a:r>
              <a:rPr lang="zh-CN" altLang="en-US" sz="2000" dirty="0">
                <a:latin typeface="华文宋体" panose="02010600040101010101" pitchFamily="2" charset="-122"/>
                <a:ea typeface="华文宋体" panose="02010600040101010101" pitchFamily="2" charset="-122"/>
              </a:rPr>
              <a:t>）住房周转；（</a:t>
            </a:r>
            <a:r>
              <a:rPr lang="en-US" altLang="zh-CN" sz="2000" dirty="0">
                <a:latin typeface="华文宋体" panose="02010600040101010101" pitchFamily="2" charset="-122"/>
                <a:ea typeface="华文宋体" panose="02010600040101010101" pitchFamily="2" charset="-122"/>
              </a:rPr>
              <a:t>2</a:t>
            </a:r>
            <a:r>
              <a:rPr lang="zh-CN" altLang="en-US" sz="2000" dirty="0">
                <a:latin typeface="华文宋体" panose="02010600040101010101" pitchFamily="2" charset="-122"/>
                <a:ea typeface="华文宋体" panose="02010600040101010101" pitchFamily="2" charset="-122"/>
              </a:rPr>
              <a:t>）房价上涨，变现再融资；（</a:t>
            </a:r>
            <a:r>
              <a:rPr lang="en-US" altLang="zh-CN" sz="2000" dirty="0">
                <a:latin typeface="华文宋体" panose="02010600040101010101" pitchFamily="2" charset="-122"/>
                <a:ea typeface="华文宋体" panose="02010600040101010101" pitchFamily="2" charset="-122"/>
              </a:rPr>
              <a:t>3</a:t>
            </a:r>
            <a:r>
              <a:rPr lang="zh-CN" altLang="en-US" sz="2000" dirty="0">
                <a:latin typeface="华文宋体" panose="02010600040101010101" pitchFamily="2" charset="-122"/>
                <a:ea typeface="华文宋体" panose="02010600040101010101" pitchFamily="2" charset="-122"/>
              </a:rPr>
              <a:t>）利率</a:t>
            </a:r>
            <a:r>
              <a:rPr lang="en-US" altLang="zh-CN" sz="2000" dirty="0">
                <a:latin typeface="华文宋体" panose="02010600040101010101" pitchFamily="2" charset="-122"/>
                <a:ea typeface="华文宋体" panose="02010600040101010101" pitchFamily="2" charset="-122"/>
              </a:rPr>
              <a:t>/</a:t>
            </a:r>
            <a:r>
              <a:rPr lang="zh-CN" altLang="en-US" sz="2000" dirty="0">
                <a:latin typeface="华文宋体" panose="02010600040101010101" pitchFamily="2" charset="-122"/>
                <a:ea typeface="华文宋体" panose="02010600040101010101" pitchFamily="2" charset="-122"/>
              </a:rPr>
              <a:t>期限再融资，现行抵押贷款利率下降。</a:t>
            </a:r>
            <a:endParaRPr lang="en-US" altLang="zh-CN" sz="2000" dirty="0">
              <a:latin typeface="华文宋体" panose="02010600040101010101" pitchFamily="2" charset="-122"/>
              <a:ea typeface="华文宋体" panose="02010600040101010101" pitchFamily="2" charset="-122"/>
            </a:endParaRPr>
          </a:p>
          <a:p>
            <a:pPr algn="just"/>
            <a:r>
              <a:rPr lang="zh-CN" altLang="en-US" sz="2000" dirty="0">
                <a:latin typeface="华文宋体" panose="02010600040101010101" pitchFamily="2" charset="-122"/>
                <a:ea typeface="华文宋体" panose="02010600040101010101" pitchFamily="2" charset="-122"/>
              </a:rPr>
              <a:t>来源：法博齐</a:t>
            </a:r>
            <a:r>
              <a:rPr lang="en-US" altLang="zh-CN" sz="2000" dirty="0">
                <a:latin typeface="华文宋体" panose="02010600040101010101" pitchFamily="2" charset="-122"/>
                <a:ea typeface="华文宋体" panose="02010600040101010101" pitchFamily="2" charset="-122"/>
              </a:rPr>
              <a:t>《</a:t>
            </a:r>
            <a:r>
              <a:rPr lang="zh-CN" altLang="en-US" sz="2000" dirty="0">
                <a:latin typeface="华文宋体" panose="02010600040101010101" pitchFamily="2" charset="-122"/>
                <a:ea typeface="华文宋体" panose="02010600040101010101" pitchFamily="2" charset="-122"/>
              </a:rPr>
              <a:t>债券市场</a:t>
            </a:r>
            <a:r>
              <a:rPr lang="en-US" altLang="zh-CN" sz="2000" dirty="0">
                <a:latin typeface="华文宋体" panose="02010600040101010101" pitchFamily="2" charset="-122"/>
                <a:ea typeface="华文宋体" panose="02010600040101010101" pitchFamily="2" charset="-122"/>
              </a:rPr>
              <a:t>》</a:t>
            </a:r>
            <a:endParaRPr lang="zh-CN" altLang="en-US" sz="2000" dirty="0">
              <a:latin typeface="华文宋体" panose="02010600040101010101" pitchFamily="2" charset="-122"/>
              <a:ea typeface="华文宋体" panose="02010600040101010101" pitchFamily="2" charset="-122"/>
            </a:endParaRPr>
          </a:p>
        </p:txBody>
      </p:sp>
    </p:spTree>
  </p:cSld>
  <p:clrMapOvr>
    <a:masterClrMapping/>
  </p:clrMapOvr>
  <p:transition>
    <p:rand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5E96B3-36D5-0D0D-6F9F-A190C7EDB237}"/>
              </a:ext>
            </a:extLst>
          </p:cNvPr>
          <p:cNvSpPr>
            <a:spLocks noGrp="1"/>
          </p:cNvSpPr>
          <p:nvPr>
            <p:ph type="title"/>
          </p:nvPr>
        </p:nvSpPr>
        <p:spPr>
          <a:xfrm>
            <a:off x="356280" y="404666"/>
            <a:ext cx="8431440" cy="868958"/>
          </a:xfrm>
        </p:spPr>
        <p:txBody>
          <a:bodyPr/>
          <a:lstStyle/>
          <a:p>
            <a:r>
              <a:rPr lang="zh-CN" altLang="en-US" sz="4000" dirty="0">
                <a:latin typeface="宋体" panose="02010600030101010101" pitchFamily="2" charset="-122"/>
                <a:ea typeface="宋体" panose="02010600030101010101" pitchFamily="2" charset="-122"/>
              </a:rPr>
              <a:t>附：资金具有时间价值的本质原因</a:t>
            </a:r>
          </a:p>
        </p:txBody>
      </p:sp>
      <p:sp>
        <p:nvSpPr>
          <p:cNvPr id="3" name="内容占位符 2">
            <a:extLst>
              <a:ext uri="{FF2B5EF4-FFF2-40B4-BE49-F238E27FC236}">
                <a16:creationId xmlns:a16="http://schemas.microsoft.com/office/drawing/2014/main" id="{49607167-8CB0-F9BE-14A2-897ABDD156FB}"/>
              </a:ext>
            </a:extLst>
          </p:cNvPr>
          <p:cNvSpPr>
            <a:spLocks noGrp="1"/>
          </p:cNvSpPr>
          <p:nvPr>
            <p:ph idx="1"/>
          </p:nvPr>
        </p:nvSpPr>
        <p:spPr>
          <a:xfrm>
            <a:off x="352965" y="1679323"/>
            <a:ext cx="6215400" cy="4706868"/>
          </a:xfrm>
        </p:spPr>
        <p:txBody>
          <a:bodyPr/>
          <a:lstStyle/>
          <a:p>
            <a:pPr algn="just"/>
            <a:r>
              <a:rPr lang="zh-CN" altLang="en-US" sz="2800" dirty="0">
                <a:latin typeface="宋体" panose="02010600030101010101" pitchFamily="2" charset="-122"/>
                <a:ea typeface="宋体" panose="02010600030101010101" pitchFamily="2" charset="-122"/>
              </a:rPr>
              <a:t>借贷本质上是现在消费与未来消费的交易关系，利息是对人们推迟消费的补偿。</a:t>
            </a:r>
          </a:p>
          <a:p>
            <a:pPr algn="just"/>
            <a:r>
              <a:rPr lang="zh-CN" altLang="en-US" sz="2800" dirty="0">
                <a:latin typeface="宋体" panose="02010600030101010101" pitchFamily="2" charset="-122"/>
                <a:ea typeface="宋体" panose="02010600030101010101" pitchFamily="2" charset="-122"/>
              </a:rPr>
              <a:t>资金存在时间价值的直接理由：</a:t>
            </a:r>
          </a:p>
          <a:p>
            <a:pPr lvl="1" algn="just"/>
            <a:r>
              <a:rPr lang="zh-CN" altLang="en-US" sz="2000" dirty="0">
                <a:latin typeface="宋体" panose="02010600030101010101" pitchFamily="2" charset="-122"/>
                <a:ea typeface="宋体" panose="02010600030101010101" pitchFamily="2" charset="-122"/>
              </a:rPr>
              <a:t>今天的钱马上投资，可以获得利息；</a:t>
            </a:r>
          </a:p>
          <a:p>
            <a:pPr lvl="1" algn="just"/>
            <a:r>
              <a:rPr lang="zh-CN" altLang="en-US" sz="2000" dirty="0">
                <a:latin typeface="宋体" panose="02010600030101010101" pitchFamily="2" charset="-122"/>
                <a:ea typeface="宋体" panose="02010600030101010101" pitchFamily="2" charset="-122"/>
              </a:rPr>
              <a:t>通货膨胀原因；</a:t>
            </a:r>
          </a:p>
          <a:p>
            <a:pPr lvl="1" algn="just"/>
            <a:r>
              <a:rPr lang="zh-CN" altLang="en-US" sz="2000" dirty="0">
                <a:latin typeface="宋体" panose="02010600030101010101" pitchFamily="2" charset="-122"/>
                <a:ea typeface="宋体" panose="02010600030101010101" pitchFamily="2" charset="-122"/>
              </a:rPr>
              <a:t>今天的钱是确定的，而未来的钱通常是不确定的。</a:t>
            </a:r>
          </a:p>
          <a:p>
            <a:pPr algn="just"/>
            <a:endParaRPr lang="zh-CN" altLang="en-US" sz="2800" dirty="0">
              <a:latin typeface="宋体" panose="02010600030101010101" pitchFamily="2" charset="-122"/>
              <a:ea typeface="宋体" panose="02010600030101010101" pitchFamily="2" charset="-122"/>
            </a:endParaRPr>
          </a:p>
        </p:txBody>
      </p:sp>
      <p:cxnSp>
        <p:nvCxnSpPr>
          <p:cNvPr id="4" name="直接箭头连接符 3">
            <a:extLst>
              <a:ext uri="{FF2B5EF4-FFF2-40B4-BE49-F238E27FC236}">
                <a16:creationId xmlns:a16="http://schemas.microsoft.com/office/drawing/2014/main" id="{5D363112-6621-32B1-5156-031211D08F30}"/>
              </a:ext>
            </a:extLst>
          </p:cNvPr>
          <p:cNvCxnSpPr/>
          <p:nvPr/>
        </p:nvCxnSpPr>
        <p:spPr>
          <a:xfrm flipV="1">
            <a:off x="7004467" y="1583097"/>
            <a:ext cx="0" cy="1224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直接箭头连接符 4">
            <a:extLst>
              <a:ext uri="{FF2B5EF4-FFF2-40B4-BE49-F238E27FC236}">
                <a16:creationId xmlns:a16="http://schemas.microsoft.com/office/drawing/2014/main" id="{D3AB16E5-7EF1-5C78-EBC9-4E0D683EE3E6}"/>
              </a:ext>
            </a:extLst>
          </p:cNvPr>
          <p:cNvCxnSpPr>
            <a:cxnSpLocks/>
          </p:cNvCxnSpPr>
          <p:nvPr/>
        </p:nvCxnSpPr>
        <p:spPr>
          <a:xfrm>
            <a:off x="7004467" y="2807233"/>
            <a:ext cx="144015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FC10BA17-80FC-2055-2D96-D4C45705A48F}"/>
              </a:ext>
            </a:extLst>
          </p:cNvPr>
          <p:cNvCxnSpPr/>
          <p:nvPr/>
        </p:nvCxnSpPr>
        <p:spPr>
          <a:xfrm>
            <a:off x="7220491" y="2015145"/>
            <a:ext cx="936104" cy="576064"/>
          </a:xfrm>
          <a:prstGeom prst="line">
            <a:avLst/>
          </a:prstGeom>
        </p:spPr>
        <p:style>
          <a:lnRef idx="1">
            <a:schemeClr val="accent1"/>
          </a:lnRef>
          <a:fillRef idx="0">
            <a:schemeClr val="accent1"/>
          </a:fillRef>
          <a:effectRef idx="0">
            <a:schemeClr val="accent1"/>
          </a:effectRef>
          <a:fontRef idx="minor">
            <a:schemeClr val="tx1"/>
          </a:fontRef>
        </p:style>
      </p:cxnSp>
      <p:sp>
        <p:nvSpPr>
          <p:cNvPr id="7" name="弧形 6">
            <a:extLst>
              <a:ext uri="{FF2B5EF4-FFF2-40B4-BE49-F238E27FC236}">
                <a16:creationId xmlns:a16="http://schemas.microsoft.com/office/drawing/2014/main" id="{4EDB43C9-48AE-A754-35E8-6718E825A953}"/>
              </a:ext>
            </a:extLst>
          </p:cNvPr>
          <p:cNvSpPr/>
          <p:nvPr/>
        </p:nvSpPr>
        <p:spPr>
          <a:xfrm rot="10800000">
            <a:off x="7364507" y="1340768"/>
            <a:ext cx="1080119" cy="988714"/>
          </a:xfrm>
          <a:prstGeom prst="arc">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D611677-8DC1-C649-D092-C6526A493DDB}"/>
                  </a:ext>
                </a:extLst>
              </p:cNvPr>
              <p:cNvSpPr txBox="1"/>
              <p:nvPr/>
            </p:nvSpPr>
            <p:spPr>
              <a:xfrm>
                <a:off x="6572419" y="1492403"/>
                <a:ext cx="55780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𝐶</m:t>
                          </m:r>
                        </m:e>
                        <m:sub>
                          <m:r>
                            <a:rPr lang="en-US" altLang="zh-CN" sz="1600" b="0" i="1" smtClean="0">
                              <a:latin typeface="Cambria Math" panose="02040503050406030204" pitchFamily="18" charset="0"/>
                            </a:rPr>
                            <m:t>1</m:t>
                          </m:r>
                        </m:sub>
                      </m:sSub>
                    </m:oMath>
                  </m:oMathPara>
                </a14:m>
                <a:endParaRPr lang="zh-CN" altLang="en-US" sz="1600" dirty="0"/>
              </a:p>
            </p:txBody>
          </p:sp>
        </mc:Choice>
        <mc:Fallback xmlns="">
          <p:sp>
            <p:nvSpPr>
              <p:cNvPr id="8" name="文本框 7">
                <a:extLst>
                  <a:ext uri="{FF2B5EF4-FFF2-40B4-BE49-F238E27FC236}">
                    <a16:creationId xmlns:a16="http://schemas.microsoft.com/office/drawing/2014/main" id="{7D611677-8DC1-C649-D092-C6526A493DDB}"/>
                  </a:ext>
                </a:extLst>
              </p:cNvPr>
              <p:cNvSpPr txBox="1">
                <a:spLocks noRot="1" noChangeAspect="1" noMove="1" noResize="1" noEditPoints="1" noAdjustHandles="1" noChangeArrowheads="1" noChangeShapeType="1" noTextEdit="1"/>
              </p:cNvSpPr>
              <p:nvPr/>
            </p:nvSpPr>
            <p:spPr>
              <a:xfrm>
                <a:off x="6572419" y="1492403"/>
                <a:ext cx="557808" cy="338554"/>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8BA27E8-44A5-40A3-CEB9-74A0BF043301}"/>
                  </a:ext>
                </a:extLst>
              </p:cNvPr>
              <p:cNvSpPr txBox="1"/>
              <p:nvPr/>
            </p:nvSpPr>
            <p:spPr>
              <a:xfrm>
                <a:off x="8381747" y="2648699"/>
                <a:ext cx="557808"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i="1">
                              <a:latin typeface="Cambria Math" panose="02040503050406030204" pitchFamily="18" charset="0"/>
                            </a:rPr>
                            <m:t>𝐶</m:t>
                          </m:r>
                        </m:e>
                        <m:sub>
                          <m:r>
                            <a:rPr lang="en-US" altLang="zh-CN" sz="1600" b="0" i="1" smtClean="0">
                              <a:latin typeface="Cambria Math" panose="02040503050406030204" pitchFamily="18" charset="0"/>
                            </a:rPr>
                            <m:t>0</m:t>
                          </m:r>
                        </m:sub>
                      </m:sSub>
                    </m:oMath>
                  </m:oMathPara>
                </a14:m>
                <a:endParaRPr lang="zh-CN" altLang="en-US" sz="1600" dirty="0"/>
              </a:p>
            </p:txBody>
          </p:sp>
        </mc:Choice>
        <mc:Fallback xmlns="">
          <p:sp>
            <p:nvSpPr>
              <p:cNvPr id="9" name="文本框 8">
                <a:extLst>
                  <a:ext uri="{FF2B5EF4-FFF2-40B4-BE49-F238E27FC236}">
                    <a16:creationId xmlns:a16="http://schemas.microsoft.com/office/drawing/2014/main" id="{78BA27E8-44A5-40A3-CEB9-74A0BF043301}"/>
                  </a:ext>
                </a:extLst>
              </p:cNvPr>
              <p:cNvSpPr txBox="1">
                <a:spLocks noRot="1" noChangeAspect="1" noMove="1" noResize="1" noEditPoints="1" noAdjustHandles="1" noChangeArrowheads="1" noChangeShapeType="1" noTextEdit="1"/>
              </p:cNvSpPr>
              <p:nvPr/>
            </p:nvSpPr>
            <p:spPr>
              <a:xfrm>
                <a:off x="8381747" y="2648699"/>
                <a:ext cx="557808" cy="338554"/>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08735E6A-87DA-55F9-D906-A26B071696A2}"/>
                  </a:ext>
                </a:extLst>
              </p:cNvPr>
              <p:cNvSpPr txBox="1"/>
              <p:nvPr/>
            </p:nvSpPr>
            <p:spPr>
              <a:xfrm>
                <a:off x="6694123" y="3051074"/>
                <a:ext cx="2420885" cy="812017"/>
              </a:xfrm>
              <a:prstGeom prst="rect">
                <a:avLst/>
              </a:prstGeom>
              <a:noFill/>
            </p:spPr>
            <p:txBody>
              <a:bodyPr wrap="square" rtlCol="0">
                <a:spAutoFit/>
              </a:bodyPr>
              <a:lstStyle/>
              <a:p>
                <a:r>
                  <a:rPr lang="zh-CN" altLang="en-US" sz="1600" dirty="0">
                    <a:latin typeface="宋体" panose="02010600030101010101" pitchFamily="2" charset="-122"/>
                    <a:ea typeface="宋体" panose="02010600030101010101" pitchFamily="2" charset="-122"/>
                  </a:rPr>
                  <a:t>消费边际替换率</a:t>
                </a:r>
                <a14:m>
                  <m:oMath xmlns:m="http://schemas.openxmlformats.org/officeDocument/2006/math">
                    <m:sSubSup>
                      <m:sSubSupPr>
                        <m:ctrlPr>
                          <a:rPr lang="en-US" altLang="zh-CN" sz="1600" i="1" smtClean="0">
                            <a:latin typeface="Cambria Math" panose="02040503050406030204" pitchFamily="18" charset="0"/>
                          </a:rPr>
                        </m:ctrlPr>
                      </m:sSubSupPr>
                      <m:e>
                        <m:r>
                          <a:rPr lang="en-US" altLang="zh-CN" sz="1600" b="0" i="1" smtClean="0">
                            <a:latin typeface="Cambria Math" panose="02040503050406030204" pitchFamily="18" charset="0"/>
                          </a:rPr>
                          <m:t>𝑀𝑅𝑆</m:t>
                        </m:r>
                      </m:e>
                      <m:sub>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𝐶</m:t>
                            </m:r>
                          </m:e>
                          <m:sub>
                            <m:r>
                              <a:rPr lang="en-US" altLang="zh-CN" sz="1600" b="0" i="1" smtClean="0">
                                <a:latin typeface="Cambria Math" panose="02040503050406030204" pitchFamily="18" charset="0"/>
                              </a:rPr>
                              <m:t>0</m:t>
                            </m:r>
                          </m:sub>
                        </m:sSub>
                      </m:sub>
                      <m:sup>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𝐶</m:t>
                            </m:r>
                          </m:e>
                          <m:sub>
                            <m:r>
                              <a:rPr lang="en-US" altLang="zh-CN" sz="1600" b="0" i="1" smtClean="0">
                                <a:latin typeface="Cambria Math" panose="02040503050406030204" pitchFamily="18" charset="0"/>
                              </a:rPr>
                              <m:t>1</m:t>
                            </m:r>
                          </m:sub>
                        </m:sSub>
                      </m:sup>
                    </m:sSubSup>
                    <m:r>
                      <a:rPr lang="en-US" altLang="zh-CN" sz="1600" b="0" i="1" smtClean="0">
                        <a:latin typeface="Cambria Math" panose="02040503050406030204" pitchFamily="18" charset="0"/>
                      </a:rPr>
                      <m:t>=</m:t>
                    </m:r>
                    <m:sSub>
                      <m:sSubPr>
                        <m:ctrlPr>
                          <a:rPr lang="en-US" altLang="zh-CN" sz="1600" b="0" i="1" smtClean="0">
                            <a:latin typeface="Cambria Math" panose="02040503050406030204" pitchFamily="18" charset="0"/>
                          </a:rPr>
                        </m:ctrlPr>
                      </m:sSubPr>
                      <m:e>
                        <m:f>
                          <m:fPr>
                            <m:ctrlPr>
                              <a:rPr lang="en-US" altLang="zh-CN" sz="1600" b="0" i="1" smtClean="0">
                                <a:latin typeface="Cambria Math" panose="02040503050406030204" pitchFamily="18" charset="0"/>
                              </a:rPr>
                            </m:ctrlPr>
                          </m:fPr>
                          <m:num>
                            <m:r>
                              <a:rPr lang="zh-CN" altLang="en-US" sz="1600" b="0" i="1" smtClean="0">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𝐶</m:t>
                                </m:r>
                              </m:e>
                              <m:sub>
                                <m:r>
                                  <a:rPr lang="en-US" altLang="zh-CN" sz="1600" b="0" i="1" smtClean="0">
                                    <a:latin typeface="Cambria Math" panose="02040503050406030204" pitchFamily="18" charset="0"/>
                                  </a:rPr>
                                  <m:t>1</m:t>
                                </m:r>
                              </m:sub>
                            </m:sSub>
                          </m:num>
                          <m:den>
                            <m:r>
                              <a:rPr lang="zh-CN" altLang="en-US" sz="1600" i="1">
                                <a:latin typeface="Cambria Math" panose="02040503050406030204" pitchFamily="18" charset="0"/>
                              </a:rPr>
                              <m:t>𝜕</m:t>
                            </m:r>
                            <m:sSub>
                              <m:sSubPr>
                                <m:ctrlPr>
                                  <a:rPr lang="en-US" altLang="zh-CN" sz="1600" i="1">
                                    <a:latin typeface="Cambria Math" panose="02040503050406030204" pitchFamily="18" charset="0"/>
                                  </a:rPr>
                                </m:ctrlPr>
                              </m:sSubPr>
                              <m:e>
                                <m:r>
                                  <a:rPr lang="en-US" altLang="zh-CN" sz="1600" i="1">
                                    <a:latin typeface="Cambria Math" panose="02040503050406030204" pitchFamily="18" charset="0"/>
                                  </a:rPr>
                                  <m:t>𝐶</m:t>
                                </m:r>
                              </m:e>
                              <m:sub>
                                <m:r>
                                  <a:rPr lang="en-US" altLang="zh-CN" sz="1600" b="0" i="1" smtClean="0">
                                    <a:latin typeface="Cambria Math" panose="02040503050406030204" pitchFamily="18" charset="0"/>
                                  </a:rPr>
                                  <m:t>0</m:t>
                                </m:r>
                              </m:sub>
                            </m:sSub>
                          </m:den>
                        </m:f>
                        <m:r>
                          <a:rPr lang="en-US" altLang="zh-CN" sz="1600" b="0" i="1" smtClean="0">
                            <a:latin typeface="Cambria Math" panose="02040503050406030204" pitchFamily="18" charset="0"/>
                          </a:rPr>
                          <m:t>|</m:t>
                        </m:r>
                      </m:e>
                      <m:sub>
                        <m:r>
                          <a:rPr lang="en-US" altLang="zh-CN" sz="1600" b="0" i="1" smtClean="0">
                            <a:latin typeface="Cambria Math" panose="02040503050406030204" pitchFamily="18" charset="0"/>
                          </a:rPr>
                          <m:t>𝑈</m:t>
                        </m:r>
                        <m:r>
                          <a:rPr lang="en-US" altLang="zh-CN" sz="1600" b="0" i="1" smtClean="0">
                            <a:latin typeface="Cambria Math" panose="02040503050406030204" pitchFamily="18" charset="0"/>
                          </a:rPr>
                          <m:t>=</m:t>
                        </m:r>
                        <m:r>
                          <a:rPr lang="en-US" altLang="zh-CN" sz="1600" b="0" i="1" smtClean="0">
                            <a:latin typeface="Cambria Math" panose="02040503050406030204" pitchFamily="18" charset="0"/>
                          </a:rPr>
                          <m:t>𝑐𝑜𝑛𝑠𝑡</m:t>
                        </m:r>
                      </m:sub>
                    </m:sSub>
                    <m:r>
                      <a:rPr lang="en-US" altLang="zh-CN" sz="1600" b="0" i="1" smtClean="0">
                        <a:latin typeface="Cambria Math" panose="02040503050406030204" pitchFamily="18" charset="0"/>
                      </a:rPr>
                      <m:t>=−(1+</m:t>
                    </m:r>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𝑟</m:t>
                        </m:r>
                      </m:e>
                      <m:sub>
                        <m:r>
                          <a:rPr lang="en-US" altLang="zh-CN" sz="1600" b="0" i="1" smtClean="0">
                            <a:latin typeface="Cambria Math" panose="02040503050406030204" pitchFamily="18" charset="0"/>
                          </a:rPr>
                          <m:t>𝑖</m:t>
                        </m:r>
                      </m:sub>
                    </m:sSub>
                    <m:r>
                      <a:rPr lang="en-US" altLang="zh-CN" sz="1600" b="0" i="1" smtClean="0">
                        <a:latin typeface="Cambria Math" panose="02040503050406030204" pitchFamily="18" charset="0"/>
                      </a:rPr>
                      <m:t>)</m:t>
                    </m:r>
                  </m:oMath>
                </a14:m>
                <a:endParaRPr lang="zh-CN" altLang="en-US" sz="1600" dirty="0">
                  <a:latin typeface="宋体" panose="02010600030101010101" pitchFamily="2" charset="-122"/>
                  <a:ea typeface="宋体" panose="02010600030101010101" pitchFamily="2" charset="-122"/>
                </a:endParaRPr>
              </a:p>
            </p:txBody>
          </p:sp>
        </mc:Choice>
        <mc:Fallback xmlns="">
          <p:sp>
            <p:nvSpPr>
              <p:cNvPr id="10" name="文本框 9">
                <a:extLst>
                  <a:ext uri="{FF2B5EF4-FFF2-40B4-BE49-F238E27FC236}">
                    <a16:creationId xmlns:a16="http://schemas.microsoft.com/office/drawing/2014/main" id="{08735E6A-87DA-55F9-D906-A26B071696A2}"/>
                  </a:ext>
                </a:extLst>
              </p:cNvPr>
              <p:cNvSpPr txBox="1">
                <a:spLocks noRot="1" noChangeAspect="1" noMove="1" noResize="1" noEditPoints="1" noAdjustHandles="1" noChangeArrowheads="1" noChangeShapeType="1" noTextEdit="1"/>
              </p:cNvSpPr>
              <p:nvPr/>
            </p:nvSpPr>
            <p:spPr>
              <a:xfrm>
                <a:off x="6694123" y="3051074"/>
                <a:ext cx="2420885" cy="812017"/>
              </a:xfrm>
              <a:prstGeom prst="rect">
                <a:avLst/>
              </a:prstGeom>
              <a:blipFill>
                <a:blip r:embed="rId4"/>
                <a:stretch>
                  <a:fillRect l="-12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32477124"/>
      </p:ext>
    </p:extLst>
  </p:cSld>
  <p:clrMapOvr>
    <a:masterClrMapping/>
  </p:clrMapOvr>
  <p:transition>
    <p:random/>
  </p:transition>
</p:sld>
</file>

<file path=ppt/theme/theme1.xml><?xml version="1.0" encoding="utf-8"?>
<a:theme xmlns:a="http://schemas.openxmlformats.org/drawingml/2006/main" name="管理学院">
  <a:themeElements>
    <a:clrScheme name="">
      <a:dk1>
        <a:srgbClr val="000000"/>
      </a:dk1>
      <a:lt1>
        <a:srgbClr val="FFFFFF"/>
      </a:lt1>
      <a:dk2>
        <a:srgbClr val="008A84"/>
      </a:dk2>
      <a:lt2>
        <a:srgbClr val="FFFFFF"/>
      </a:lt2>
      <a:accent1>
        <a:srgbClr val="618FFD"/>
      </a:accent1>
      <a:accent2>
        <a:srgbClr val="FAFD00"/>
      </a:accent2>
      <a:accent3>
        <a:srgbClr val="FFFFFF"/>
      </a:accent3>
      <a:accent4>
        <a:srgbClr val="000000"/>
      </a:accent4>
      <a:accent5>
        <a:srgbClr val="B7C6FE"/>
      </a:accent5>
      <a:accent6>
        <a:srgbClr val="E3E500"/>
      </a:accent6>
      <a:hlink>
        <a:srgbClr val="00FFFF"/>
      </a:hlink>
      <a:folHlink>
        <a:srgbClr val="8CF4EA"/>
      </a:folHlink>
    </a:clrScheme>
    <a:fontScheme name="管理学院">
      <a:majorFont>
        <a:latin typeface="Times New Roman"/>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spDef>
    <a:ln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lnDef>
  </a:objectDefaults>
  <a:extraClrSchemeLst>
    <a:extraClrScheme>
      <a:clrScheme name="管理学院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管理学院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管理学院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管理学院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管理学院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管理学院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管理学院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spDef>
    <a:ln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Data\Microsoft\Templates\管理学院.pot</Template>
  <TotalTime>30180</TotalTime>
  <Words>7305</Words>
  <Application>Microsoft Office PowerPoint</Application>
  <PresentationFormat>顶置</PresentationFormat>
  <Paragraphs>909</Paragraphs>
  <Slides>80</Slides>
  <Notes>17</Notes>
  <HiddenSlides>0</HiddenSlides>
  <MMClips>0</MMClips>
  <ScaleCrop>false</ScaleCrop>
  <HeadingPairs>
    <vt:vector size="8" baseType="variant">
      <vt:variant>
        <vt:lpstr>已用的字体</vt:lpstr>
      </vt:variant>
      <vt:variant>
        <vt:i4>17</vt:i4>
      </vt:variant>
      <vt:variant>
        <vt:lpstr>主题</vt:lpstr>
      </vt:variant>
      <vt:variant>
        <vt:i4>3</vt:i4>
      </vt:variant>
      <vt:variant>
        <vt:lpstr>嵌入 OLE 服务器</vt:lpstr>
      </vt:variant>
      <vt:variant>
        <vt:i4>7</vt:i4>
      </vt:variant>
      <vt:variant>
        <vt:lpstr>幻灯片标题</vt:lpstr>
      </vt:variant>
      <vt:variant>
        <vt:i4>80</vt:i4>
      </vt:variant>
    </vt:vector>
  </HeadingPairs>
  <TitlesOfParts>
    <vt:vector size="107" baseType="lpstr">
      <vt:lpstr>Batang</vt:lpstr>
      <vt:lpstr>N Helvetica Narrow</vt:lpstr>
      <vt:lpstr>PingFang SC</vt:lpstr>
      <vt:lpstr>ZapfDingbats</vt:lpstr>
      <vt:lpstr>等线</vt:lpstr>
      <vt:lpstr>黑体</vt:lpstr>
      <vt:lpstr>华文宋体</vt:lpstr>
      <vt:lpstr>楷体_GB2312</vt:lpstr>
      <vt:lpstr>宋体</vt:lpstr>
      <vt:lpstr>Arial</vt:lpstr>
      <vt:lpstr>Calibri</vt:lpstr>
      <vt:lpstr>Cambria Math</vt:lpstr>
      <vt:lpstr>Rockwell</vt:lpstr>
      <vt:lpstr>Tahoma</vt:lpstr>
      <vt:lpstr>Times</vt:lpstr>
      <vt:lpstr>Times New Roman</vt:lpstr>
      <vt:lpstr>Wingdings</vt:lpstr>
      <vt:lpstr>管理学院</vt:lpstr>
      <vt:lpstr>诗情画意</vt:lpstr>
      <vt:lpstr>1_Office 主题​​</vt:lpstr>
      <vt:lpstr>Image</vt:lpstr>
      <vt:lpstr>Equation</vt:lpstr>
      <vt:lpstr>图表</vt:lpstr>
      <vt:lpstr>Equation.3</vt:lpstr>
      <vt:lpstr>公式</vt:lpstr>
      <vt:lpstr>Microsoft 公式 3.0</vt:lpstr>
      <vt:lpstr>Document</vt:lpstr>
      <vt:lpstr>模块2  跨期配置资源</vt:lpstr>
      <vt:lpstr>本部分主要内容</vt:lpstr>
      <vt:lpstr>金融决策</vt:lpstr>
      <vt:lpstr>第4章 时间价值与跨期配置资源</vt:lpstr>
      <vt:lpstr>导入案例1</vt:lpstr>
      <vt:lpstr>导入案例2</vt:lpstr>
      <vt:lpstr>资金的时间价值</vt:lpstr>
      <vt:lpstr>附：历史上，宗教对利息的态度</vt:lpstr>
      <vt:lpstr>附：资金具有时间价值的本质原因</vt:lpstr>
      <vt:lpstr>复利、现值和终值概念</vt:lpstr>
      <vt:lpstr>举例：终值的计算</vt:lpstr>
      <vt:lpstr> 终值计算举例 （本金1000，利率10%，5年。单利）</vt:lpstr>
      <vt:lpstr> 终值计算举例 （本金1000，利率10%，5年。复利）</vt:lpstr>
      <vt:lpstr>用Excel计算FV</vt:lpstr>
      <vt:lpstr>课堂练习</vt:lpstr>
      <vt:lpstr>1000元初始金，利率为10%，单利和复利终值的比较</vt:lpstr>
      <vt:lpstr>附录：24美可以买下曼哈顿岛吗？</vt:lpstr>
      <vt:lpstr>附录：复利的威力</vt:lpstr>
      <vt:lpstr>附录：复利的威力</vt:lpstr>
      <vt:lpstr>附：马太效应-富者愈富贫者愈穷？</vt:lpstr>
      <vt:lpstr>PV，i，n，FV与复利的关系</vt:lpstr>
      <vt:lpstr>72法则</vt:lpstr>
      <vt:lpstr>复利频率</vt:lpstr>
      <vt:lpstr>6%APR条件下的有效年利率</vt:lpstr>
      <vt:lpstr>连续复利</vt:lpstr>
      <vt:lpstr>现值与折现</vt:lpstr>
      <vt:lpstr>现值、折现及DCF概念</vt:lpstr>
      <vt:lpstr>举例：单笔现金流的现值</vt:lpstr>
      <vt:lpstr>课堂练习</vt:lpstr>
      <vt:lpstr>投资决策规则</vt:lpstr>
      <vt:lpstr>投资决策规则</vt:lpstr>
      <vt:lpstr>基于终值规则的投资决策</vt:lpstr>
      <vt:lpstr>基于IRR的投资决策</vt:lpstr>
      <vt:lpstr>基于偿付期的投资决策</vt:lpstr>
      <vt:lpstr>净现值规则（NPV Rule）</vt:lpstr>
      <vt:lpstr>基于净现值规则的投资决策</vt:lpstr>
      <vt:lpstr>注意事项</vt:lpstr>
      <vt:lpstr>年金</vt:lpstr>
      <vt:lpstr>年金概念</vt:lpstr>
      <vt:lpstr>年金终值的计算</vt:lpstr>
      <vt:lpstr>举例：年金终值计算</vt:lpstr>
      <vt:lpstr>年金终值计算举例</vt:lpstr>
      <vt:lpstr>年金现值的计算</vt:lpstr>
      <vt:lpstr>永续年金的现值</vt:lpstr>
      <vt:lpstr>年金现值课堂练习</vt:lpstr>
      <vt:lpstr>年金现值计算及经济意义</vt:lpstr>
      <vt:lpstr>年金现值的意义</vt:lpstr>
      <vt:lpstr>年金其他计算练习</vt:lpstr>
      <vt:lpstr>年金现值/终值概念应用</vt:lpstr>
      <vt:lpstr>为什么需要住房抵押贷款？</vt:lpstr>
      <vt:lpstr>什么是住房抵押贷款？</vt:lpstr>
      <vt:lpstr>抵押贷款的分期偿还</vt:lpstr>
      <vt:lpstr>贷款分期偿还计算举例</vt:lpstr>
      <vt:lpstr>贷款等额本息分期偿还公式</vt:lpstr>
      <vt:lpstr>计算公式及Excel函数求解分期偿还额</vt:lpstr>
      <vt:lpstr>利率为9%的条件下，3年期贷款的分期偿还时间表</vt:lpstr>
      <vt:lpstr>本金和利息的走势</vt:lpstr>
      <vt:lpstr>等额本息与等额本金的比较</vt:lpstr>
      <vt:lpstr>课堂及时练习</vt:lpstr>
      <vt:lpstr>第（2）题的还款表，单位：元</vt:lpstr>
      <vt:lpstr>第（3）题的还款表，单位：元</vt:lpstr>
      <vt:lpstr>哪种按揭贷款更合算？</vt:lpstr>
      <vt:lpstr>你应该购买还是租赁？</vt:lpstr>
      <vt:lpstr>你应该购买还是租赁？</vt:lpstr>
      <vt:lpstr>怎么理解提前还款的现象？</vt:lpstr>
      <vt:lpstr>附录：提前还款与提前还款罚金</vt:lpstr>
      <vt:lpstr>汽车金融：汽车分期付款</vt:lpstr>
      <vt:lpstr>汽车金融：汽车分期付款</vt:lpstr>
      <vt:lpstr>汽车分期付款举例</vt:lpstr>
      <vt:lpstr>这个汽车贷款实际利率是多少？</vt:lpstr>
      <vt:lpstr>融资租赁分期偿还的计算</vt:lpstr>
      <vt:lpstr>本章小结</vt:lpstr>
      <vt:lpstr>挑战性作业</vt:lpstr>
      <vt:lpstr>讨论题</vt:lpstr>
      <vt:lpstr>住房抵押贷款分类</vt:lpstr>
      <vt:lpstr>附录：可调利率住房抵押贷款（ARMs）</vt:lpstr>
      <vt:lpstr>附录：贷款等额本息分期偿还公式的证明</vt:lpstr>
      <vt:lpstr>附录：利率不变条件下银行按揭贷款本息 还款现值与本金还款方式无关</vt:lpstr>
      <vt:lpstr>附录：银行住房抵押贷款承销标准</vt:lpstr>
      <vt:lpstr>附录：提前还款与提前还款罚金</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Interpreting Financial Statements</dc:title>
  <dc:creator>Yong Zeng &amp; Wengxin Guo</dc:creator>
  <cp:lastModifiedBy>wonder bella</cp:lastModifiedBy>
  <cp:revision>1750</cp:revision>
  <dcterms:created xsi:type="dcterms:W3CDTF">1998-05-22T01:40:49Z</dcterms:created>
  <dcterms:modified xsi:type="dcterms:W3CDTF">2024-12-25T04:51:57Z</dcterms:modified>
</cp:coreProperties>
</file>